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16"/>
  </p:notesMasterIdLst>
  <p:handoutMasterIdLst>
    <p:handoutMasterId r:id="rId17"/>
  </p:handoutMasterIdLst>
  <p:sldIdLst>
    <p:sldId id="256" r:id="rId4"/>
    <p:sldId id="262" r:id="rId5"/>
    <p:sldId id="257" r:id="rId6"/>
    <p:sldId id="267" r:id="rId7"/>
    <p:sldId id="268" r:id="rId8"/>
    <p:sldId id="258" r:id="rId9"/>
    <p:sldId id="259" r:id="rId10"/>
    <p:sldId id="260" r:id="rId11"/>
    <p:sldId id="269" r:id="rId12"/>
    <p:sldId id="264" r:id="rId13"/>
    <p:sldId id="265" r:id="rId14"/>
    <p:sldId id="263" r:id="rId15"/>
  </p:sldIdLst>
  <p:sldSz cx="12192000" cy="6858000"/>
  <p:notesSz cx="9929813" cy="67992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4596" y="1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83CFC-E7BC-4E57-B481-53B65AFC39BB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4596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FBE63-7627-4DDC-8080-0611E2A7E2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504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9FDBF-D6DF-41F2-AFA9-38BC210FB495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81463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2982" y="3272145"/>
            <a:ext cx="7943850" cy="26772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458121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4596" y="6458121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6E8A2-6697-4B85-959F-86923D66A2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38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867"/>
            <a:ext cx="9144000" cy="23876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8794"/>
            <a:ext cx="9144000" cy="1655762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sz="2400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41B560F-D8B8-411B-9A3C-DB780BDA13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1885" y="5442225"/>
            <a:ext cx="7760154" cy="127925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B467E513-D210-422F-AFC1-53B0B5B93FC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030" y="26125"/>
            <a:ext cx="7589770" cy="1084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272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150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028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1187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1615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B467E513-D210-422F-AFC1-53B0B5B93FCB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130629"/>
            <a:ext cx="7560742" cy="1162594"/>
          </a:xfrm>
          <a:prstGeom prst="rect">
            <a:avLst/>
          </a:prstGeom>
          <a:noFill/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AB7550E8-87C9-4A56-9677-420CEF127449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58134"/>
            <a:ext cx="2237129" cy="963341"/>
          </a:xfrm>
          <a:prstGeom prst="rect">
            <a:avLst/>
          </a:prstGeom>
          <a:noFill/>
        </p:spPr>
      </p:pic>
      <p:pic>
        <p:nvPicPr>
          <p:cNvPr id="11" name="Obraz 10" descr="logo_IPISS.jpg">
            <a:extLst>
              <a:ext uri="{FF2B5EF4-FFF2-40B4-BE49-F238E27FC236}">
                <a16:creationId xmlns:a16="http://schemas.microsoft.com/office/drawing/2014/main" xmlns="" id="{E3767F8B-7E0A-430D-B63E-C62A3275C562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801769" y="6006056"/>
            <a:ext cx="1552031" cy="63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0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21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478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807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528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C27B4D55-59FD-4445-9DFC-839E0745D03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EBD733C-A867-45AE-A151-C718C37B46E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:a16="http://schemas.microsoft.com/office/drawing/2014/main" xmlns="" id="{1B4A47B2-52C7-4C0E-855D-5F9D0A689819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8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922"/>
            <a:ext cx="10515600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26" y="2534195"/>
            <a:ext cx="10515600" cy="335715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4AF1FAD6-19AA-49DC-95C2-650039FB92E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5891350"/>
            <a:ext cx="2061519" cy="836657"/>
          </a:xfrm>
          <a:prstGeom prst="rect">
            <a:avLst/>
          </a:prstGeom>
          <a:noFill/>
        </p:spPr>
      </p:pic>
      <p:pic>
        <p:nvPicPr>
          <p:cNvPr id="9" name="Obraz 8" descr="logo_IPISS.jpg">
            <a:extLst>
              <a:ext uri="{FF2B5EF4-FFF2-40B4-BE49-F238E27FC236}">
                <a16:creationId xmlns:a16="http://schemas.microsoft.com/office/drawing/2014/main" xmlns="" id="{5DCFFA19-2BC0-46F6-93D5-AFA450E83489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10099588" y="6174581"/>
            <a:ext cx="1254211" cy="46500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1EB25D1C-C68D-4701-90D7-83E4E72E3E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37787" y="6073117"/>
            <a:ext cx="5648255" cy="65489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A274C6D4-C96C-42A3-B8B8-C40B0269800F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122" y="112303"/>
            <a:ext cx="7378332" cy="997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7415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401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6495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49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3466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4216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0406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B467E513-D210-422F-AFC1-53B0B5B93FCB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130629"/>
            <a:ext cx="7560742" cy="1162594"/>
          </a:xfrm>
          <a:prstGeom prst="rect">
            <a:avLst/>
          </a:prstGeom>
          <a:noFill/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AB7550E8-87C9-4A56-9677-420CEF127449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58134"/>
            <a:ext cx="2237129" cy="963341"/>
          </a:xfrm>
          <a:prstGeom prst="rect">
            <a:avLst/>
          </a:prstGeom>
          <a:noFill/>
        </p:spPr>
      </p:pic>
      <p:pic>
        <p:nvPicPr>
          <p:cNvPr id="11" name="Obraz 10" descr="logo_IPISS.jpg">
            <a:extLst>
              <a:ext uri="{FF2B5EF4-FFF2-40B4-BE49-F238E27FC236}">
                <a16:creationId xmlns:a16="http://schemas.microsoft.com/office/drawing/2014/main" xmlns="" id="{E3767F8B-7E0A-430D-B63E-C62A3275C562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801769" y="6006056"/>
            <a:ext cx="1552031" cy="63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367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954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5813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201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15643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6761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C27B4D55-59FD-4445-9DFC-839E0745D03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EBD733C-A867-45AE-A151-C718C37B46E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:a16="http://schemas.microsoft.com/office/drawing/2014/main" xmlns="" id="{1B4A47B2-52C7-4C0E-855D-5F9D0A689819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372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2206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918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54017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1854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40057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8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872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572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C27B4D55-59FD-4445-9DFC-839E0745D03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EBD733C-A867-45AE-A151-C718C37B46E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:a16="http://schemas.microsoft.com/office/drawing/2014/main" xmlns="" id="{1B4A47B2-52C7-4C0E-855D-5F9D0A689819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246BB45F-6D67-4F93-82C8-121F2AF21F07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367" y="517525"/>
            <a:ext cx="7484065" cy="1088165"/>
          </a:xfrm>
          <a:prstGeom prst="rect">
            <a:avLst/>
          </a:prstGeom>
          <a:noFill/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F4F390A5-0DC1-4194-9A29-6D6B0BBC0E3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6043749"/>
            <a:ext cx="1972967" cy="836657"/>
          </a:xfrm>
          <a:prstGeom prst="rect">
            <a:avLst/>
          </a:prstGeom>
          <a:noFill/>
        </p:spPr>
      </p:pic>
      <p:pic>
        <p:nvPicPr>
          <p:cNvPr id="12" name="Obraz 11" descr="logo_IPISS.jpg">
            <a:extLst>
              <a:ext uri="{FF2B5EF4-FFF2-40B4-BE49-F238E27FC236}">
                <a16:creationId xmlns:a16="http://schemas.microsoft.com/office/drawing/2014/main" xmlns="" id="{41F8526E-DC30-4F06-B018-304FCF8ABF9E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10123986" y="6225516"/>
            <a:ext cx="1382214" cy="56646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5A487044-5B2E-445E-8651-35E223A5CD9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48297" y="62255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5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C27B4D55-59FD-4445-9DFC-839E0745D03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EBD733C-A867-45AE-A151-C718C37B46E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:a16="http://schemas.microsoft.com/office/drawing/2014/main" xmlns="" id="{1B4A47B2-52C7-4C0E-855D-5F9D0A689819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4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496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442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810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87" r:id="rId7"/>
    <p:sldLayoutId id="2147483655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128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41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rodzina/narzedzie-agregowania-i-monitorowania-danych-w-obszarze-wlaczenia-spoleczneg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88AF79-AFEE-47BF-B5EF-AB308121B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5880"/>
            <a:ext cx="9144000" cy="260604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pl-PL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SEMINARIUM</a:t>
            </a:r>
            <a:r>
              <a:rPr lang="pl-PL" dirty="0"/>
              <a:t/>
            </a:r>
            <a:br>
              <a:rPr lang="pl-PL" dirty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Warszawa,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24.06.2019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43A8DCC-E58C-489E-9D52-47A82C63B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4191"/>
            <a:ext cx="9144000" cy="98833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"Narzędzie agregowania i monitorowania danych w obszarze włączenia społecznego" POWR.02.05.00-00-0111/16 realizowany w ramach Działania 2.5 Skuteczna pomoc społeczna 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Programu Operacyjnego Wiedza Edukacja Rozwój 2014-2020</a:t>
            </a:r>
          </a:p>
        </p:txBody>
      </p:sp>
    </p:spTree>
    <p:extLst>
      <p:ext uri="{BB962C8B-B14F-4D97-AF65-F5344CB8AC3E}">
        <p14:creationId xmlns:p14="http://schemas.microsoft.com/office/powerpoint/2010/main" val="44759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pl-PL" sz="2800" dirty="0">
                <a:latin typeface="+mn-lt"/>
              </a:rPr>
              <a:t>Zadanie </a:t>
            </a:r>
            <a:r>
              <a:rPr lang="pl-PL" sz="2800" dirty="0" smtClean="0">
                <a:latin typeface="+mn-lt"/>
              </a:rPr>
              <a:t>5. </a:t>
            </a:r>
            <a:r>
              <a:rPr lang="pl-PL" sz="28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Szkolenia </a:t>
            </a:r>
            <a:r>
              <a:rPr lang="pl-PL" sz="28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dla pracowników administracji z wykorzystania narzędzia</a:t>
            </a:r>
            <a:r>
              <a:rPr lang="pl-PL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pl-PL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6234" y="2207173"/>
            <a:ext cx="10555392" cy="368417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dirty="0" smtClean="0"/>
              <a:t> Zadanie realizowane </a:t>
            </a:r>
            <a:r>
              <a:rPr lang="pl-PL" dirty="0"/>
              <a:t>od kwietnia 2019r. do czerwca 2019r</a:t>
            </a:r>
            <a:r>
              <a:rPr lang="pl-PL" dirty="0" smtClean="0"/>
              <a:t>.</a:t>
            </a:r>
          </a:p>
          <a:p>
            <a:pPr algn="just"/>
            <a:r>
              <a:rPr lang="pl-PL" dirty="0"/>
              <a:t>Opracowanie samouczka dla gmin, powiatów, województw i kraju z zakresu stosowania narzędzia </a:t>
            </a:r>
            <a:endParaRPr lang="pl-PL" dirty="0" smtClean="0"/>
          </a:p>
          <a:p>
            <a:pPr algn="just"/>
            <a:r>
              <a:rPr lang="pl-PL" dirty="0" smtClean="0"/>
              <a:t>Zorganizowano dwudniowe szkolenia ze sposobu wypełniania i korzystania </a:t>
            </a:r>
            <a:r>
              <a:rPr lang="pl-PL" dirty="0"/>
              <a:t>z </a:t>
            </a:r>
            <a:r>
              <a:rPr lang="pl-PL" dirty="0" smtClean="0"/>
              <a:t>nowego narzędzia OZPS, w których wzięło udział około 880 użytkowników </a:t>
            </a:r>
            <a:r>
              <a:rPr lang="pl-PL" dirty="0"/>
              <a:t>poziomu jednostek samorządu terytorialnego (gmina, powiat</a:t>
            </a:r>
            <a:r>
              <a:rPr lang="pl-PL" dirty="0" smtClean="0"/>
              <a:t>)</a:t>
            </a:r>
          </a:p>
          <a:p>
            <a:pPr algn="just"/>
            <a:r>
              <a:rPr lang="pl-PL" dirty="0" smtClean="0"/>
              <a:t>Odbyło się dwudniowe szkolenie </a:t>
            </a:r>
            <a:r>
              <a:rPr lang="pl-PL" dirty="0"/>
              <a:t>w formie warsztatów dla pracowników WPS ROPS, DPS z zakresu stosowania narzędzia informatycznego BI, danych zbieranych przez narzędzie, możliwości wykorzystania narzędzia do monitorowania polityki z poziomu regionalnego i </a:t>
            </a:r>
            <a:r>
              <a:rPr lang="pl-PL" dirty="0" smtClean="0"/>
              <a:t>krajowego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9936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0317" y="1115922"/>
            <a:ext cx="10523483" cy="103869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+mn-lt"/>
              </a:rPr>
              <a:t>Zadanie 5. </a:t>
            </a:r>
            <a:r>
              <a:rPr lang="pl-PL" sz="2800" dirty="0">
                <a:solidFill>
                  <a:prstClr val="black"/>
                </a:solidFill>
                <a:latin typeface="+mn-lt"/>
              </a:rPr>
              <a:t>Szkolenia dla pracowników administracji z wykorzystania narzędzia</a:t>
            </a:r>
            <a:endParaRPr lang="pl-PL" sz="28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6234" y="2154621"/>
            <a:ext cx="10555392" cy="3736729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Opracowanie rekomendacji dotyczących wykorzystania narzędzia do wyznaczania i modyfikowania kierunków interwencji publicznej, w tym także w </a:t>
            </a:r>
            <a:r>
              <a:rPr lang="pl-PL" dirty="0" smtClean="0"/>
              <a:t>odniesieniu </a:t>
            </a:r>
            <a:r>
              <a:rPr lang="pl-PL" dirty="0"/>
              <a:t>do środków EFS w ramach </a:t>
            </a:r>
            <a:r>
              <a:rPr lang="pl-PL" dirty="0" smtClean="0"/>
              <a:t>RPO</a:t>
            </a:r>
          </a:p>
          <a:p>
            <a:pPr algn="just"/>
            <a:r>
              <a:rPr lang="pl-PL" dirty="0" smtClean="0"/>
              <a:t>Organizacja jednodniowego </a:t>
            </a:r>
            <a:r>
              <a:rPr lang="pl-PL" dirty="0"/>
              <a:t>seminarium </a:t>
            </a:r>
            <a:r>
              <a:rPr lang="pl-PL" dirty="0" smtClean="0"/>
              <a:t>prezentującego </a:t>
            </a:r>
            <a:r>
              <a:rPr lang="pl-PL" dirty="0"/>
              <a:t>rekomendacje w zakresie zastosowania narzędzia przy planowaniu polityki krajowej i regionalnej dla przedstawicieli </a:t>
            </a:r>
            <a:r>
              <a:rPr lang="pl-PL" dirty="0" smtClean="0"/>
              <a:t>Urzędów Wojewódzkich, </a:t>
            </a:r>
            <a:r>
              <a:rPr lang="pl-PL" dirty="0" err="1" smtClean="0"/>
              <a:t>ROPS</a:t>
            </a:r>
            <a:r>
              <a:rPr lang="pl-PL" dirty="0" smtClean="0"/>
              <a:t>, </a:t>
            </a:r>
            <a:r>
              <a:rPr lang="pl-PL" dirty="0" err="1" smtClean="0"/>
              <a:t>PCPR</a:t>
            </a:r>
            <a:r>
              <a:rPr lang="pl-PL" dirty="0" smtClean="0"/>
              <a:t> i </a:t>
            </a:r>
            <a:r>
              <a:rPr lang="pl-PL" dirty="0" err="1" smtClean="0"/>
              <a:t>OPS</a:t>
            </a:r>
            <a:endParaRPr lang="pl-PL" sz="2600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9829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Dziękuję </a:t>
            </a:r>
            <a:r>
              <a:rPr lang="pl-PL" dirty="0"/>
              <a:t>za uwagę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Departament Pomocy i Integracji Społecznej</a:t>
            </a:r>
          </a:p>
          <a:p>
            <a:pPr marL="0" indent="0" algn="ctr">
              <a:buNone/>
            </a:pPr>
            <a:r>
              <a:rPr lang="pl-PL" dirty="0"/>
              <a:t>Ministerstwo Rodziny, Pracy i Polityki </a:t>
            </a:r>
            <a:r>
              <a:rPr lang="pl-PL" dirty="0" smtClean="0"/>
              <a:t>Społecznej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8028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3"/>
            <a:ext cx="10618076" cy="639306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4703" y="1744717"/>
            <a:ext cx="10586923" cy="414663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600" dirty="0"/>
              <a:t>W ramach projektu </a:t>
            </a:r>
            <a:r>
              <a:rPr lang="pl-PL" sz="2600" dirty="0" smtClean="0"/>
              <a:t>powstała </a:t>
            </a:r>
            <a:r>
              <a:rPr lang="pl-PL" sz="2600" dirty="0"/>
              <a:t>nowa, udoskonalona wersja formularza oceny zasobów pomocy społecznej zawierająca </a:t>
            </a:r>
            <a:r>
              <a:rPr lang="pl-PL" sz="2600" dirty="0" smtClean="0"/>
              <a:t>mechanizmy pozwalające na ujednolicenie </a:t>
            </a:r>
            <a:r>
              <a:rPr lang="pl-PL" sz="2600" dirty="0"/>
              <a:t>sposobu sporządzania OZPS na poziomie gminnym, powiatowym i regionalnym. </a:t>
            </a:r>
            <a:endParaRPr lang="pl-PL" sz="2600" dirty="0" smtClean="0"/>
          </a:p>
          <a:p>
            <a:pPr marL="0" indent="0" algn="just">
              <a:buNone/>
            </a:pPr>
            <a:endParaRPr lang="pl-PL" sz="2600" dirty="0" smtClean="0"/>
          </a:p>
          <a:p>
            <a:pPr marL="0" indent="0" algn="just">
              <a:buNone/>
            </a:pPr>
            <a:r>
              <a:rPr lang="pl-PL" sz="2600" dirty="0" smtClean="0"/>
              <a:t>Ulepszone narzędzie umożliwia agregowanie</a:t>
            </a:r>
            <a:r>
              <a:rPr lang="pl-PL" sz="2600" dirty="0"/>
              <a:t>, analizowanie i monitorowanie na poziomie krajowym danych zawartych w lokalnych oraz </a:t>
            </a:r>
            <a:r>
              <a:rPr lang="pl-PL" sz="2600" dirty="0" smtClean="0"/>
              <a:t>regionalnych </a:t>
            </a:r>
            <a:r>
              <a:rPr lang="pl-PL" sz="2600" dirty="0"/>
              <a:t>OZPS</a:t>
            </a:r>
            <a:r>
              <a:rPr lang="pl-PL" sz="2600" dirty="0" smtClean="0"/>
              <a:t>.</a:t>
            </a:r>
          </a:p>
          <a:p>
            <a:pPr marL="0" indent="0" algn="just">
              <a:buNone/>
            </a:pPr>
            <a:endParaRPr lang="pl-PL" sz="2600" dirty="0" smtClean="0"/>
          </a:p>
          <a:p>
            <a:pPr marL="0" indent="0" algn="just">
              <a:buNone/>
            </a:pPr>
            <a:r>
              <a:rPr lang="pl-PL" sz="2600" dirty="0" smtClean="0"/>
              <a:t>Zrealizowano następujące zadania: 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2317689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AF7BA80-2199-4731-9922-D4C002E4F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1944415"/>
            <a:ext cx="10597433" cy="3946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 smtClean="0"/>
              <a:t>Zadanie </a:t>
            </a:r>
            <a:r>
              <a:rPr lang="pl-PL" dirty="0"/>
              <a:t>realizowane od stycznia do marca 2018  roku</a:t>
            </a:r>
          </a:p>
          <a:p>
            <a:pPr marL="0" indent="0">
              <a:buNone/>
            </a:pPr>
            <a:r>
              <a:rPr lang="pl-PL" dirty="0"/>
              <a:t>•Na zlecenie Ministerstwa został opracowany nowy wzór formularza oceny zasobów pomocy społecznej za rok 2017 wraz ze źródłami zasileń, objaśnieniami, i regułami walidacyjnymi weryfikującymi poprawność wprowadzanych danych. Nowy formularz OZPS został udostępniony użytkownikom w Centralnej Aplikacji Statystycznej.</a:t>
            </a:r>
          </a:p>
          <a:p>
            <a:pPr marL="0" indent="0">
              <a:buNone/>
            </a:pPr>
            <a:r>
              <a:rPr lang="pl-PL" dirty="0"/>
              <a:t>•IPiSS przygotował dwa raporty na temat przeglądu formularzy OZPS na poziomie gminy, powiatu oraz nowego sposobu sporządzania OZPS w celu planowania lokalnej polityki przeciwdziałania wykluczeniu społecznemu</a:t>
            </a:r>
          </a:p>
          <a:p>
            <a:pPr marL="0" indent="0">
              <a:buNone/>
            </a:pPr>
            <a:r>
              <a:rPr lang="pl-PL" dirty="0"/>
              <a:t>•Odbyły się konsultacje z przedstawicielami ROPS, OPS i PCPR mające na celu przedyskutowanie niezbędnych zmian w zakresie oceny zasobów pomocy społecznej</a:t>
            </a:r>
          </a:p>
          <a:p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883EC282-BDE8-4508-9B73-D57C74A44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375" y="1116013"/>
            <a:ext cx="10512425" cy="754062"/>
          </a:xfrm>
        </p:spPr>
        <p:txBody>
          <a:bodyPr>
            <a:normAutofit fontScale="90000"/>
          </a:bodyPr>
          <a:lstStyle/>
          <a:p>
            <a:pPr marL="0" indent="0"/>
            <a:r>
              <a:rPr lang="pl-PL" sz="3100" dirty="0" smtClean="0"/>
              <a:t/>
            </a:r>
            <a:br>
              <a:rPr lang="pl-PL" sz="3100" dirty="0" smtClean="0"/>
            </a:br>
            <a:r>
              <a:rPr lang="pl-PL" sz="3100" dirty="0" smtClean="0">
                <a:latin typeface="+mn-lt"/>
              </a:rPr>
              <a:t>Zadanie </a:t>
            </a:r>
            <a:r>
              <a:rPr lang="pl-PL" sz="2900" dirty="0" smtClean="0">
                <a:latin typeface="+mn-lt"/>
              </a:rPr>
              <a:t>1.Przegląd </a:t>
            </a:r>
            <a:r>
              <a:rPr lang="pl-PL" sz="2900" dirty="0">
                <a:latin typeface="+mn-lt"/>
              </a:rPr>
              <a:t>i analiza danych, wniosków i rekomendacji pozyskiwanych </a:t>
            </a:r>
            <a:r>
              <a:rPr lang="pl-PL" sz="2900" dirty="0" smtClean="0">
                <a:latin typeface="+mn-lt"/>
              </a:rPr>
              <a:t>w </a:t>
            </a:r>
            <a:r>
              <a:rPr lang="pl-PL" sz="2900" dirty="0">
                <a:latin typeface="+mn-lt"/>
              </a:rPr>
              <a:t>ramach narzędzia OZPS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430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dirty="0" smtClean="0">
                <a:latin typeface="+mn-lt"/>
              </a:rPr>
              <a:t/>
            </a:r>
            <a:br>
              <a:rPr lang="pl-PL" sz="2800" dirty="0" smtClean="0">
                <a:latin typeface="+mn-lt"/>
              </a:rPr>
            </a:br>
            <a:r>
              <a:rPr lang="pl-PL" sz="2800" dirty="0" smtClean="0">
                <a:latin typeface="+mn-lt"/>
              </a:rPr>
              <a:t>Zadanie 2. Opracowanie </a:t>
            </a:r>
            <a:r>
              <a:rPr lang="pl-PL" sz="2800" dirty="0">
                <a:latin typeface="+mn-lt"/>
              </a:rPr>
              <a:t>zakresu danych niezbędnych do pozyskiwania na szczeblu krajowym, w celu planowania polityki krajowej w zakresie włączenia społecznego i przeciwdziałania ubóstwu</a:t>
            </a:r>
            <a:r>
              <a:rPr lang="pl-PL" sz="2600" dirty="0"/>
              <a:t/>
            </a:r>
            <a:br>
              <a:rPr lang="pl-PL" sz="2600" dirty="0"/>
            </a:br>
            <a:endParaRPr lang="pl-PL" sz="26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5214" y="2039007"/>
            <a:ext cx="10576412" cy="38523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sz="2600" dirty="0" smtClean="0"/>
              <a:t>Zadanie realizowane od </a:t>
            </a:r>
            <a:r>
              <a:rPr lang="pl-PL" sz="2600" dirty="0"/>
              <a:t>kwietnia do czerwca 2018 </a:t>
            </a:r>
            <a:r>
              <a:rPr lang="pl-PL" sz="2600" dirty="0" smtClean="0"/>
              <a:t>roku</a:t>
            </a:r>
            <a:endParaRPr lang="pl-PL" sz="2600" dirty="0"/>
          </a:p>
          <a:p>
            <a:pPr algn="just"/>
            <a:r>
              <a:rPr lang="pl-PL" sz="2600" dirty="0"/>
              <a:t>IPiSS przygotował „Opracowanie projektu założeń do zmodyfikowania mechanizmów CAS dot. agregacji danych i wypełniania sprawozdania” oraz „Analizę formularzy części rekomendacyjnej pod kątem technik prezentacji wniosków i rekomendacji wykorzystując mechanizmy CAS</a:t>
            </a:r>
            <a:r>
              <a:rPr lang="pl-PL" sz="2600" dirty="0" smtClean="0"/>
              <a:t>”</a:t>
            </a:r>
            <a:endParaRPr lang="pl-PL" sz="2600" dirty="0"/>
          </a:p>
          <a:p>
            <a:pPr algn="just"/>
            <a:r>
              <a:rPr lang="pl-PL" sz="2600" dirty="0"/>
              <a:t>Zorganizowano </a:t>
            </a:r>
            <a:r>
              <a:rPr lang="pl-PL" sz="2600" dirty="0" smtClean="0"/>
              <a:t>drugie konsultacje </a:t>
            </a:r>
            <a:r>
              <a:rPr lang="pl-PL" sz="2600" dirty="0"/>
              <a:t>z przedstawicielami ROPS, OPS i </a:t>
            </a:r>
            <a:r>
              <a:rPr lang="pl-PL" sz="2600" dirty="0" smtClean="0"/>
              <a:t>PCPR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1818491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100" dirty="0" smtClean="0">
                <a:latin typeface="+mn-lt"/>
              </a:rPr>
              <a:t>Zadanie 3.Opracowanie </a:t>
            </a:r>
            <a:r>
              <a:rPr lang="pl-PL" sz="3100" dirty="0">
                <a:latin typeface="+mn-lt"/>
              </a:rPr>
              <a:t>założeń koncepcji narzędzia informatycznego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09296" y="1986455"/>
            <a:ext cx="10492329" cy="3904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dirty="0"/>
              <a:t>Zadanie </a:t>
            </a:r>
            <a:r>
              <a:rPr lang="pl-PL" sz="2600" dirty="0" smtClean="0"/>
              <a:t>realizowane </a:t>
            </a:r>
            <a:r>
              <a:rPr lang="pl-PL" sz="2600" dirty="0"/>
              <a:t>w terminie od lipca do października 2018 roku</a:t>
            </a:r>
          </a:p>
          <a:p>
            <a:pPr algn="just"/>
            <a:r>
              <a:rPr lang="pl-PL" sz="2600" dirty="0"/>
              <a:t>Instytut Pracy i Spraw Socjalnych opracował dwa raporty. IPiSS kontynuował także działania dotyczące sposobu monitorowania ubóstwa i wykluczenia społecznego na różnych poziomach administracyjnych (kraju, województwa, powiatu, gminy). Zespół projektowy kontynuował prace konsultacyjne nad spójnym systemem monitorowania polityki społecznej na różnych poziomach administracyjnych przy wykorzystaniu dostępnych danych i wskaźników. </a:t>
            </a:r>
            <a:endParaRPr lang="pl-PL" sz="2600" dirty="0" smtClean="0"/>
          </a:p>
          <a:p>
            <a:r>
              <a:rPr lang="pl-PL" sz="2600" dirty="0" smtClean="0"/>
              <a:t>Odbyły się trzecie </a:t>
            </a:r>
            <a:r>
              <a:rPr lang="pl-PL" sz="2600" dirty="0"/>
              <a:t>konsultacje z przedstawicielami ROPS, OPS i PCPR</a:t>
            </a:r>
          </a:p>
          <a:p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4238965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7BA090E-6DFA-4658-B6B5-EF85F8FC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338" y="1115922"/>
            <a:ext cx="10502462" cy="933595"/>
          </a:xfrm>
        </p:spPr>
        <p:txBody>
          <a:bodyPr>
            <a:normAutofit/>
          </a:bodyPr>
          <a:lstStyle/>
          <a:p>
            <a:r>
              <a:rPr lang="pl-PL" sz="2800" dirty="0" smtClean="0">
                <a:latin typeface="+mn-lt"/>
              </a:rPr>
              <a:t>Produkty Zadań 1-3</a:t>
            </a:r>
            <a:endParaRPr lang="pl-PL" sz="28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D43E992A-8D45-43D8-8BB5-1590A95B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55" y="2081049"/>
            <a:ext cx="10534371" cy="38103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600" dirty="0" smtClean="0"/>
              <a:t>Przygotowano </a:t>
            </a:r>
            <a:r>
              <a:rPr lang="pl-PL" sz="2600" dirty="0"/>
              <a:t>kilka raportów na temat sposobu sporządzania OZPS oraz danych i rekomendacji zawartych w formularzu, to między innymi:  </a:t>
            </a:r>
          </a:p>
          <a:p>
            <a:pPr algn="just"/>
            <a:r>
              <a:rPr lang="pl-PL" sz="2600" dirty="0" smtClean="0"/>
              <a:t>Raport </a:t>
            </a:r>
            <a:r>
              <a:rPr lang="pl-PL" sz="2600" dirty="0"/>
              <a:t>z przeglądu formularzy OZPS na poziomie gminy, powiatu i województwa</a:t>
            </a:r>
          </a:p>
          <a:p>
            <a:pPr algn="just"/>
            <a:r>
              <a:rPr lang="pl-PL" sz="2600" dirty="0" smtClean="0"/>
              <a:t>Nowy </a:t>
            </a:r>
            <a:r>
              <a:rPr lang="pl-PL" sz="2600" dirty="0"/>
              <a:t>sposób sporządzania OZPS w celu planowania lokalnej polityki przeciwdziałania wykluczeniu społecznemu</a:t>
            </a:r>
          </a:p>
          <a:p>
            <a:pPr algn="just"/>
            <a:r>
              <a:rPr lang="pl-PL" sz="2600" dirty="0" smtClean="0"/>
              <a:t>Standard </a:t>
            </a:r>
            <a:r>
              <a:rPr lang="pl-PL" sz="2600" dirty="0"/>
              <a:t>informacji, danych i miar strategicznych polityki krajowej </a:t>
            </a:r>
            <a:r>
              <a:rPr lang="pl-PL" sz="2600" dirty="0" smtClean="0"/>
              <a:t>w obszarze </a:t>
            </a:r>
            <a:r>
              <a:rPr lang="pl-PL" sz="2600" dirty="0"/>
              <a:t>włączenia społecznego </a:t>
            </a:r>
            <a:r>
              <a:rPr lang="pl-PL" sz="2600" dirty="0" smtClean="0"/>
              <a:t>i </a:t>
            </a:r>
            <a:r>
              <a:rPr lang="pl-PL" sz="2600" dirty="0"/>
              <a:t>przeciwdziałania ubóstwu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213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 smtClean="0">
                <a:latin typeface="+mn-lt"/>
              </a:rPr>
              <a:t>Wszystkie produkty projektu są dostępne na stronie MRPiPS:</a:t>
            </a:r>
            <a:endParaRPr lang="pl-PL" sz="28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>
                <a:hlinkClick r:id="rId2"/>
              </a:rPr>
              <a:t>https</a:t>
            </a:r>
            <a:r>
              <a:rPr lang="pl-PL" dirty="0">
                <a:hlinkClick r:id="rId2"/>
              </a:rPr>
              <a:t>://</a:t>
            </a:r>
            <a:r>
              <a:rPr lang="pl-PL" dirty="0" smtClean="0">
                <a:hlinkClick r:id="rId2"/>
              </a:rPr>
              <a:t>www.gov.pl/web/rodzina/narzedzie-agregowania-i-monitorowania-danych-w-obszarze-wlaczenia-spolecznego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233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100" dirty="0" smtClean="0">
                <a:latin typeface="+mn-lt"/>
              </a:rPr>
              <a:t>Zadanie 4.Budowa </a:t>
            </a:r>
            <a:r>
              <a:rPr lang="pl-PL" sz="3100" dirty="0">
                <a:latin typeface="+mn-lt"/>
              </a:rPr>
              <a:t>narzędzia informatycznego do agregowania, analizowania i monitorowania danych na poziomie krajowym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5724" y="2228193"/>
            <a:ext cx="10565902" cy="36631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 </a:t>
            </a:r>
            <a:r>
              <a:rPr lang="pl-PL" sz="2600" dirty="0" smtClean="0"/>
              <a:t>Zadanie realizowane </a:t>
            </a:r>
            <a:r>
              <a:rPr lang="pl-PL" sz="2600" dirty="0"/>
              <a:t>od listopada 2018r. do marca 2019r.</a:t>
            </a:r>
            <a:endParaRPr lang="pl-PL" sz="2600" dirty="0" smtClean="0"/>
          </a:p>
          <a:p>
            <a:pPr algn="just"/>
            <a:r>
              <a:rPr lang="pl-PL" sz="2600" dirty="0" smtClean="0"/>
              <a:t>Na zlecenie MRPiPS opracowano ostateczny projekt </a:t>
            </a:r>
            <a:r>
              <a:rPr lang="pl-PL" sz="2600" dirty="0"/>
              <a:t>wzoru nowego formularza OZPS wraz z źródłem zasileń, projektem objaśnień i reguł oraz Wartości Automatycznie </a:t>
            </a:r>
            <a:r>
              <a:rPr lang="pl-PL" sz="2600" dirty="0" smtClean="0"/>
              <a:t>Wyliczanych</a:t>
            </a:r>
          </a:p>
          <a:p>
            <a:pPr algn="just"/>
            <a:r>
              <a:rPr lang="pl-PL" sz="2600" dirty="0" smtClean="0"/>
              <a:t>W DPS MRPiPS przygotowano opis 60 </a:t>
            </a:r>
            <a:r>
              <a:rPr lang="pl-PL" sz="2600" dirty="0"/>
              <a:t>analiz </a:t>
            </a:r>
            <a:r>
              <a:rPr lang="pl-PL" sz="2600" dirty="0" smtClean="0"/>
              <a:t>graficznych dotyczących obszaru OPZS, które zostały zbudowane w aplikacji Business Intelligence i zasiliły aplikację CAS</a:t>
            </a:r>
          </a:p>
        </p:txBody>
      </p:sp>
    </p:spTree>
    <p:extLst>
      <p:ext uri="{BB962C8B-B14F-4D97-AF65-F5344CB8AC3E}">
        <p14:creationId xmlns:p14="http://schemas.microsoft.com/office/powerpoint/2010/main" val="1404247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latin typeface="+mn-lt"/>
              </a:rPr>
              <a:t>Zadanie 4.Budowa narzędzia informatycznego do agregowania, analizowania i monitorowania danych na poziomie krajowym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sz="2600" dirty="0"/>
              <a:t>Opracowano Raport zawierający treści do pól </a:t>
            </a:r>
            <a:r>
              <a:rPr lang="pl-PL" sz="2600" dirty="0" smtClean="0"/>
              <a:t>opisowych, które zasiliły CAS</a:t>
            </a:r>
            <a:endParaRPr lang="pl-PL" sz="2600" dirty="0"/>
          </a:p>
          <a:p>
            <a:pPr algn="just"/>
            <a:r>
              <a:rPr lang="pl-PL" sz="2600" dirty="0"/>
              <a:t>W oprogramowaniu </a:t>
            </a:r>
            <a:r>
              <a:rPr lang="pl-PL" sz="2600" dirty="0" err="1" smtClean="0"/>
              <a:t>CAS</a:t>
            </a:r>
            <a:r>
              <a:rPr lang="pl-PL" sz="2600" dirty="0" smtClean="0"/>
              <a:t> wprowadzano </a:t>
            </a:r>
            <a:r>
              <a:rPr lang="pl-PL" sz="2600" dirty="0"/>
              <a:t>kolejne zmiany dotyczące przygotowania do publikacji nowego formularza </a:t>
            </a:r>
            <a:r>
              <a:rPr lang="pl-PL" sz="2600" dirty="0" err="1" smtClean="0"/>
              <a:t>OZPS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54724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664</Words>
  <Application>Microsoft Office PowerPoint</Application>
  <PresentationFormat>Niestandardowy</PresentationFormat>
  <Paragraphs>47</Paragraphs>
  <Slides>12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3</vt:i4>
      </vt:variant>
      <vt:variant>
        <vt:lpstr>Tytuły slajdów</vt:lpstr>
      </vt:variant>
      <vt:variant>
        <vt:i4>12</vt:i4>
      </vt:variant>
    </vt:vector>
  </HeadingPairs>
  <TitlesOfParts>
    <vt:vector size="15" baseType="lpstr">
      <vt:lpstr>Motyw pakietu Office</vt:lpstr>
      <vt:lpstr>1_Motyw pakietu Office</vt:lpstr>
      <vt:lpstr>2_Motyw pakietu Office</vt:lpstr>
      <vt:lpstr> SEMINARIUM  Warszawa, 24.06.2019 r.</vt:lpstr>
      <vt:lpstr>Prezentacja programu PowerPoint</vt:lpstr>
      <vt:lpstr> Zadanie 1.Przegląd i analiza danych, wniosków i rekomendacji pozyskiwanych w ramach narzędzia OZPS  </vt:lpstr>
      <vt:lpstr> Zadanie 2. Opracowanie zakresu danych niezbędnych do pozyskiwania na szczeblu krajowym, w celu planowania polityki krajowej w zakresie włączenia społecznego i przeciwdziałania ubóstwu </vt:lpstr>
      <vt:lpstr>Zadanie 3.Opracowanie założeń koncepcji narzędzia informatycznego </vt:lpstr>
      <vt:lpstr>Produkty Zadań 1-3</vt:lpstr>
      <vt:lpstr>Wszystkie produkty projektu są dostępne na stronie MRPiPS:</vt:lpstr>
      <vt:lpstr>Zadanie 4.Budowa narzędzia informatycznego do agregowania, analizowania i monitorowania danych na poziomie krajowym </vt:lpstr>
      <vt:lpstr>Zadanie 4.Budowa narzędzia informatycznego do agregowania, analizowania i monitorowania danych na poziomie krajowym</vt:lpstr>
      <vt:lpstr>Zadanie 5. Szkolenia dla pracowników administracji z wykorzystania narzędzia </vt:lpstr>
      <vt:lpstr>Zadanie 5. Szkolenia dla pracowników administracji z wykorzystania narzędzia</vt:lpstr>
      <vt:lpstr>  Dziękuję za uwagę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Kuczyńska</dc:creator>
  <cp:lastModifiedBy>Anna Kuczyńska</cp:lastModifiedBy>
  <cp:revision>47</cp:revision>
  <dcterms:created xsi:type="dcterms:W3CDTF">2018-10-30T18:17:20Z</dcterms:created>
  <dcterms:modified xsi:type="dcterms:W3CDTF">2019-06-14T12:26:31Z</dcterms:modified>
</cp:coreProperties>
</file>