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64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16589" y="2319354"/>
            <a:ext cx="5600065" cy="1749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50" b="1" i="0">
                <a:solidFill>
                  <a:schemeClr val="bg1"/>
                </a:solidFill>
                <a:latin typeface="Asap"/>
                <a:cs typeface="Asap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Asap"/>
                <a:cs typeface="Asap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50" b="1" i="0">
                <a:solidFill>
                  <a:schemeClr val="bg1"/>
                </a:solidFill>
                <a:latin typeface="Asap"/>
                <a:cs typeface="Asap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tx1"/>
                </a:solidFill>
                <a:latin typeface="Asap"/>
                <a:cs typeface="Asap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623932" y="2237346"/>
            <a:ext cx="10968355" cy="6453505"/>
          </a:xfrm>
          <a:custGeom>
            <a:avLst/>
            <a:gdLst/>
            <a:ahLst/>
            <a:cxnLst/>
            <a:rect l="l" t="t" r="r" b="b"/>
            <a:pathLst>
              <a:path w="10968355" h="6453505">
                <a:moveTo>
                  <a:pt x="10968088" y="0"/>
                </a:moveTo>
                <a:lnTo>
                  <a:pt x="0" y="0"/>
                </a:lnTo>
                <a:lnTo>
                  <a:pt x="0" y="6453073"/>
                </a:lnTo>
                <a:lnTo>
                  <a:pt x="10968088" y="6453073"/>
                </a:lnTo>
                <a:lnTo>
                  <a:pt x="10968088" y="0"/>
                </a:lnTo>
                <a:close/>
              </a:path>
            </a:pathLst>
          </a:custGeom>
          <a:solidFill>
            <a:srgbClr val="0368E8">
              <a:alpha val="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623932" y="1618068"/>
            <a:ext cx="10378440" cy="1071245"/>
          </a:xfrm>
          <a:custGeom>
            <a:avLst/>
            <a:gdLst/>
            <a:ahLst/>
            <a:cxnLst/>
            <a:rect l="l" t="t" r="r" b="b"/>
            <a:pathLst>
              <a:path w="10378440" h="1071245">
                <a:moveTo>
                  <a:pt x="10378363" y="0"/>
                </a:moveTo>
                <a:lnTo>
                  <a:pt x="0" y="0"/>
                </a:lnTo>
                <a:lnTo>
                  <a:pt x="0" y="1071168"/>
                </a:lnTo>
                <a:lnTo>
                  <a:pt x="10378363" y="1071168"/>
                </a:lnTo>
                <a:lnTo>
                  <a:pt x="10378363" y="0"/>
                </a:lnTo>
                <a:close/>
              </a:path>
            </a:pathLst>
          </a:custGeom>
          <a:solidFill>
            <a:srgbClr val="056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973282" y="2880080"/>
            <a:ext cx="4860290" cy="2544445"/>
          </a:xfrm>
          <a:custGeom>
            <a:avLst/>
            <a:gdLst/>
            <a:ahLst/>
            <a:cxnLst/>
            <a:rect l="l" t="t" r="r" b="b"/>
            <a:pathLst>
              <a:path w="4860290" h="2544445">
                <a:moveTo>
                  <a:pt x="4664202" y="0"/>
                </a:moveTo>
                <a:lnTo>
                  <a:pt x="195579" y="0"/>
                </a:lnTo>
                <a:lnTo>
                  <a:pt x="150796" y="5182"/>
                </a:lnTo>
                <a:lnTo>
                  <a:pt x="109653" y="19937"/>
                </a:lnTo>
                <a:lnTo>
                  <a:pt x="73335" y="43077"/>
                </a:lnTo>
                <a:lnTo>
                  <a:pt x="43027" y="73412"/>
                </a:lnTo>
                <a:lnTo>
                  <a:pt x="19912" y="109755"/>
                </a:lnTo>
                <a:lnTo>
                  <a:pt x="5175" y="150915"/>
                </a:lnTo>
                <a:lnTo>
                  <a:pt x="0" y="195706"/>
                </a:lnTo>
                <a:lnTo>
                  <a:pt x="0" y="2348357"/>
                </a:lnTo>
                <a:lnTo>
                  <a:pt x="5175" y="2393148"/>
                </a:lnTo>
                <a:lnTo>
                  <a:pt x="19912" y="2434308"/>
                </a:lnTo>
                <a:lnTo>
                  <a:pt x="43027" y="2470651"/>
                </a:lnTo>
                <a:lnTo>
                  <a:pt x="73335" y="2500986"/>
                </a:lnTo>
                <a:lnTo>
                  <a:pt x="109653" y="2524126"/>
                </a:lnTo>
                <a:lnTo>
                  <a:pt x="150796" y="2538881"/>
                </a:lnTo>
                <a:lnTo>
                  <a:pt x="195579" y="2544064"/>
                </a:lnTo>
                <a:lnTo>
                  <a:pt x="4664202" y="2544064"/>
                </a:lnTo>
                <a:lnTo>
                  <a:pt x="4708993" y="2538881"/>
                </a:lnTo>
                <a:lnTo>
                  <a:pt x="4750153" y="2524126"/>
                </a:lnTo>
                <a:lnTo>
                  <a:pt x="4786496" y="2500986"/>
                </a:lnTo>
                <a:lnTo>
                  <a:pt x="4816831" y="2470651"/>
                </a:lnTo>
                <a:lnTo>
                  <a:pt x="4839971" y="2434308"/>
                </a:lnTo>
                <a:lnTo>
                  <a:pt x="4854726" y="2393148"/>
                </a:lnTo>
                <a:lnTo>
                  <a:pt x="4859909" y="2348357"/>
                </a:lnTo>
                <a:lnTo>
                  <a:pt x="4859909" y="195706"/>
                </a:lnTo>
                <a:lnTo>
                  <a:pt x="4854726" y="150915"/>
                </a:lnTo>
                <a:lnTo>
                  <a:pt x="4839971" y="109755"/>
                </a:lnTo>
                <a:lnTo>
                  <a:pt x="4816831" y="73412"/>
                </a:lnTo>
                <a:lnTo>
                  <a:pt x="4786496" y="43077"/>
                </a:lnTo>
                <a:lnTo>
                  <a:pt x="4750153" y="19937"/>
                </a:lnTo>
                <a:lnTo>
                  <a:pt x="4708993" y="5182"/>
                </a:lnTo>
                <a:lnTo>
                  <a:pt x="4664202" y="0"/>
                </a:lnTo>
                <a:close/>
              </a:path>
            </a:pathLst>
          </a:custGeom>
          <a:solidFill>
            <a:srgbClr val="036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7666" y="3134601"/>
            <a:ext cx="970787" cy="1231028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041502" y="4132186"/>
            <a:ext cx="791845" cy="159385"/>
          </a:xfrm>
          <a:custGeom>
            <a:avLst/>
            <a:gdLst/>
            <a:ahLst/>
            <a:cxnLst/>
            <a:rect l="l" t="t" r="r" b="b"/>
            <a:pathLst>
              <a:path w="791845" h="159385">
                <a:moveTo>
                  <a:pt x="791463" y="0"/>
                </a:moveTo>
                <a:lnTo>
                  <a:pt x="50926" y="0"/>
                </a:lnTo>
                <a:lnTo>
                  <a:pt x="25181" y="6244"/>
                </a:lnTo>
                <a:lnTo>
                  <a:pt x="9651" y="23288"/>
                </a:lnTo>
                <a:lnTo>
                  <a:pt x="2028" y="48595"/>
                </a:lnTo>
                <a:lnTo>
                  <a:pt x="0" y="79629"/>
                </a:lnTo>
                <a:lnTo>
                  <a:pt x="2028" y="110609"/>
                </a:lnTo>
                <a:lnTo>
                  <a:pt x="9651" y="135921"/>
                </a:lnTo>
                <a:lnTo>
                  <a:pt x="25181" y="152995"/>
                </a:lnTo>
                <a:lnTo>
                  <a:pt x="50926" y="159258"/>
                </a:lnTo>
                <a:lnTo>
                  <a:pt x="791463" y="159131"/>
                </a:lnTo>
                <a:lnTo>
                  <a:pt x="791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6041972" y="4132186"/>
            <a:ext cx="791210" cy="64135"/>
          </a:xfrm>
          <a:custGeom>
            <a:avLst/>
            <a:gdLst/>
            <a:ahLst/>
            <a:cxnLst/>
            <a:rect l="l" t="t" r="r" b="b"/>
            <a:pathLst>
              <a:path w="791209" h="64135">
                <a:moveTo>
                  <a:pt x="790956" y="0"/>
                </a:moveTo>
                <a:lnTo>
                  <a:pt x="50419" y="0"/>
                </a:lnTo>
                <a:lnTo>
                  <a:pt x="27271" y="4833"/>
                </a:lnTo>
                <a:lnTo>
                  <a:pt x="12207" y="18192"/>
                </a:lnTo>
                <a:lnTo>
                  <a:pt x="3645" y="38361"/>
                </a:lnTo>
                <a:lnTo>
                  <a:pt x="0" y="63627"/>
                </a:lnTo>
                <a:lnTo>
                  <a:pt x="790956" y="63627"/>
                </a:lnTo>
                <a:lnTo>
                  <a:pt x="790956" y="0"/>
                </a:lnTo>
                <a:close/>
              </a:path>
            </a:pathLst>
          </a:custGeom>
          <a:solidFill>
            <a:srgbClr val="E0B99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22414" y="4089819"/>
            <a:ext cx="116061" cy="275773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589460" y="3559060"/>
            <a:ext cx="212090" cy="255270"/>
          </a:xfrm>
          <a:custGeom>
            <a:avLst/>
            <a:gdLst/>
            <a:ahLst/>
            <a:cxnLst/>
            <a:rect l="l" t="t" r="r" b="b"/>
            <a:pathLst>
              <a:path w="212090" h="255270">
                <a:moveTo>
                  <a:pt x="195181" y="48767"/>
                </a:moveTo>
                <a:lnTo>
                  <a:pt x="104926" y="48767"/>
                </a:lnTo>
                <a:lnTo>
                  <a:pt x="111778" y="49281"/>
                </a:lnTo>
                <a:lnTo>
                  <a:pt x="119108" y="51196"/>
                </a:lnTo>
                <a:lnTo>
                  <a:pt x="138539" y="85978"/>
                </a:lnTo>
                <a:lnTo>
                  <a:pt x="138539" y="100202"/>
                </a:lnTo>
                <a:lnTo>
                  <a:pt x="110091" y="100202"/>
                </a:lnTo>
                <a:lnTo>
                  <a:pt x="96877" y="100538"/>
                </a:lnTo>
                <a:lnTo>
                  <a:pt x="52352" y="108662"/>
                </a:lnTo>
                <a:lnTo>
                  <a:pt x="15619" y="133048"/>
                </a:lnTo>
                <a:lnTo>
                  <a:pt x="538" y="170941"/>
                </a:lnTo>
                <a:lnTo>
                  <a:pt x="0" y="180847"/>
                </a:lnTo>
                <a:lnTo>
                  <a:pt x="106" y="183768"/>
                </a:lnTo>
                <a:lnTo>
                  <a:pt x="149" y="184657"/>
                </a:lnTo>
                <a:lnTo>
                  <a:pt x="248" y="186689"/>
                </a:lnTo>
                <a:lnTo>
                  <a:pt x="365" y="189085"/>
                </a:lnTo>
                <a:lnTo>
                  <a:pt x="1522" y="196643"/>
                </a:lnTo>
                <a:lnTo>
                  <a:pt x="3415" y="203707"/>
                </a:lnTo>
                <a:lnTo>
                  <a:pt x="3465" y="203892"/>
                </a:lnTo>
                <a:lnTo>
                  <a:pt x="28966" y="238656"/>
                </a:lnTo>
                <a:lnTo>
                  <a:pt x="64435" y="253364"/>
                </a:lnTo>
                <a:lnTo>
                  <a:pt x="81008" y="254761"/>
                </a:lnTo>
                <a:lnTo>
                  <a:pt x="91176" y="254265"/>
                </a:lnTo>
                <a:lnTo>
                  <a:pt x="130236" y="238426"/>
                </a:lnTo>
                <a:lnTo>
                  <a:pt x="141079" y="228218"/>
                </a:lnTo>
                <a:lnTo>
                  <a:pt x="205398" y="228218"/>
                </a:lnTo>
                <a:lnTo>
                  <a:pt x="204833" y="224154"/>
                </a:lnTo>
                <a:lnTo>
                  <a:pt x="204071" y="219709"/>
                </a:lnTo>
                <a:lnTo>
                  <a:pt x="203436" y="214756"/>
                </a:lnTo>
                <a:lnTo>
                  <a:pt x="203168" y="210819"/>
                </a:lnTo>
                <a:lnTo>
                  <a:pt x="203055" y="209168"/>
                </a:lnTo>
                <a:lnTo>
                  <a:pt x="202630" y="204596"/>
                </a:lnTo>
                <a:lnTo>
                  <a:pt x="85199" y="204596"/>
                </a:lnTo>
                <a:lnTo>
                  <a:pt x="77579" y="201929"/>
                </a:lnTo>
                <a:lnTo>
                  <a:pt x="66403" y="191261"/>
                </a:lnTo>
                <a:lnTo>
                  <a:pt x="63609" y="184657"/>
                </a:lnTo>
                <a:lnTo>
                  <a:pt x="63609" y="170941"/>
                </a:lnTo>
                <a:lnTo>
                  <a:pt x="96756" y="139445"/>
                </a:lnTo>
                <a:lnTo>
                  <a:pt x="103995" y="138556"/>
                </a:lnTo>
                <a:lnTo>
                  <a:pt x="202477" y="138556"/>
                </a:lnTo>
                <a:lnTo>
                  <a:pt x="202398" y="85978"/>
                </a:lnTo>
                <a:lnTo>
                  <a:pt x="202068" y="78358"/>
                </a:lnTo>
                <a:lnTo>
                  <a:pt x="201968" y="76057"/>
                </a:lnTo>
                <a:lnTo>
                  <a:pt x="200610" y="66293"/>
                </a:lnTo>
                <a:lnTo>
                  <a:pt x="198348" y="57197"/>
                </a:lnTo>
                <a:lnTo>
                  <a:pt x="195181" y="48767"/>
                </a:lnTo>
                <a:close/>
              </a:path>
              <a:path w="212090" h="255270">
                <a:moveTo>
                  <a:pt x="205398" y="228218"/>
                </a:moveTo>
                <a:lnTo>
                  <a:pt x="141079" y="228218"/>
                </a:lnTo>
                <a:lnTo>
                  <a:pt x="142355" y="236219"/>
                </a:lnTo>
                <a:lnTo>
                  <a:pt x="142476" y="236981"/>
                </a:lnTo>
                <a:lnTo>
                  <a:pt x="144635" y="244347"/>
                </a:lnTo>
                <a:lnTo>
                  <a:pt x="147556" y="250189"/>
                </a:lnTo>
                <a:lnTo>
                  <a:pt x="211818" y="250189"/>
                </a:lnTo>
                <a:lnTo>
                  <a:pt x="211818" y="246276"/>
                </a:lnTo>
                <a:lnTo>
                  <a:pt x="210294" y="243204"/>
                </a:lnTo>
                <a:lnTo>
                  <a:pt x="208897" y="239775"/>
                </a:lnTo>
                <a:lnTo>
                  <a:pt x="207627" y="236219"/>
                </a:lnTo>
                <a:lnTo>
                  <a:pt x="206484" y="232663"/>
                </a:lnTo>
                <a:lnTo>
                  <a:pt x="205530" y="228965"/>
                </a:lnTo>
                <a:lnTo>
                  <a:pt x="205468" y="228726"/>
                </a:lnTo>
                <a:lnTo>
                  <a:pt x="205398" y="228218"/>
                </a:lnTo>
                <a:close/>
              </a:path>
              <a:path w="212090" h="255270">
                <a:moveTo>
                  <a:pt x="202477" y="138556"/>
                </a:moveTo>
                <a:lnTo>
                  <a:pt x="138539" y="138556"/>
                </a:lnTo>
                <a:lnTo>
                  <a:pt x="138539" y="180847"/>
                </a:lnTo>
                <a:lnTo>
                  <a:pt x="136888" y="183768"/>
                </a:lnTo>
                <a:lnTo>
                  <a:pt x="105185" y="203892"/>
                </a:lnTo>
                <a:lnTo>
                  <a:pt x="105008" y="203892"/>
                </a:lnTo>
                <a:lnTo>
                  <a:pt x="100312" y="204596"/>
                </a:lnTo>
                <a:lnTo>
                  <a:pt x="202630" y="204596"/>
                </a:lnTo>
                <a:lnTo>
                  <a:pt x="202503" y="162940"/>
                </a:lnTo>
                <a:lnTo>
                  <a:pt x="202477" y="138556"/>
                </a:lnTo>
                <a:close/>
              </a:path>
              <a:path w="212090" h="255270">
                <a:moveTo>
                  <a:pt x="106662" y="0"/>
                </a:moveTo>
                <a:lnTo>
                  <a:pt x="64752" y="6349"/>
                </a:lnTo>
                <a:lnTo>
                  <a:pt x="26555" y="28791"/>
                </a:lnTo>
                <a:lnTo>
                  <a:pt x="7110" y="62817"/>
                </a:lnTo>
                <a:lnTo>
                  <a:pt x="5448" y="76057"/>
                </a:lnTo>
                <a:lnTo>
                  <a:pt x="5341" y="77928"/>
                </a:lnTo>
                <a:lnTo>
                  <a:pt x="5316" y="78358"/>
                </a:lnTo>
                <a:lnTo>
                  <a:pt x="68943" y="78358"/>
                </a:lnTo>
                <a:lnTo>
                  <a:pt x="68943" y="69087"/>
                </a:lnTo>
                <a:lnTo>
                  <a:pt x="71991" y="61848"/>
                </a:lnTo>
                <a:lnTo>
                  <a:pt x="101305" y="48767"/>
                </a:lnTo>
                <a:lnTo>
                  <a:pt x="195181" y="48767"/>
                </a:lnTo>
                <a:lnTo>
                  <a:pt x="191280" y="40951"/>
                </a:lnTo>
                <a:lnTo>
                  <a:pt x="161304" y="12255"/>
                </a:lnTo>
                <a:lnTo>
                  <a:pt x="117242" y="402"/>
                </a:lnTo>
                <a:lnTo>
                  <a:pt x="118199" y="402"/>
                </a:lnTo>
                <a:lnTo>
                  <a:pt x="1066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67664" y="3134614"/>
            <a:ext cx="211038" cy="1231028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6231482" y="3463645"/>
            <a:ext cx="316865" cy="350520"/>
          </a:xfrm>
          <a:custGeom>
            <a:avLst/>
            <a:gdLst/>
            <a:ahLst/>
            <a:cxnLst/>
            <a:rect l="l" t="t" r="r" b="b"/>
            <a:pathLst>
              <a:path w="316865" h="350520">
                <a:moveTo>
                  <a:pt x="190246" y="0"/>
                </a:moveTo>
                <a:lnTo>
                  <a:pt x="125730" y="0"/>
                </a:lnTo>
                <a:lnTo>
                  <a:pt x="0" y="350139"/>
                </a:lnTo>
                <a:lnTo>
                  <a:pt x="73914" y="350139"/>
                </a:lnTo>
                <a:lnTo>
                  <a:pt x="95758" y="282448"/>
                </a:lnTo>
                <a:lnTo>
                  <a:pt x="292181" y="282448"/>
                </a:lnTo>
                <a:lnTo>
                  <a:pt x="270639" y="222758"/>
                </a:lnTo>
                <a:lnTo>
                  <a:pt x="115443" y="222758"/>
                </a:lnTo>
                <a:lnTo>
                  <a:pt x="157988" y="88392"/>
                </a:lnTo>
                <a:lnTo>
                  <a:pt x="222146" y="88392"/>
                </a:lnTo>
                <a:lnTo>
                  <a:pt x="190246" y="0"/>
                </a:lnTo>
                <a:close/>
              </a:path>
              <a:path w="316865" h="350520">
                <a:moveTo>
                  <a:pt x="292181" y="282448"/>
                </a:moveTo>
                <a:lnTo>
                  <a:pt x="220599" y="282448"/>
                </a:lnTo>
                <a:lnTo>
                  <a:pt x="242570" y="350139"/>
                </a:lnTo>
                <a:lnTo>
                  <a:pt x="316611" y="350139"/>
                </a:lnTo>
                <a:lnTo>
                  <a:pt x="292181" y="282448"/>
                </a:lnTo>
                <a:close/>
              </a:path>
              <a:path w="316865" h="350520">
                <a:moveTo>
                  <a:pt x="222146" y="88392"/>
                </a:moveTo>
                <a:lnTo>
                  <a:pt x="157988" y="88392"/>
                </a:lnTo>
                <a:lnTo>
                  <a:pt x="201422" y="222758"/>
                </a:lnTo>
                <a:lnTo>
                  <a:pt x="270639" y="222758"/>
                </a:lnTo>
                <a:lnTo>
                  <a:pt x="222146" y="883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50" b="1" i="0">
                <a:solidFill>
                  <a:schemeClr val="bg1"/>
                </a:solidFill>
                <a:latin typeface="Asap"/>
                <a:cs typeface="Asap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592474" y="3087065"/>
            <a:ext cx="11165840" cy="5172710"/>
          </a:xfrm>
          <a:custGeom>
            <a:avLst/>
            <a:gdLst/>
            <a:ahLst/>
            <a:cxnLst/>
            <a:rect l="l" t="t" r="r" b="b"/>
            <a:pathLst>
              <a:path w="11165840" h="5172709">
                <a:moveTo>
                  <a:pt x="11165344" y="0"/>
                </a:moveTo>
                <a:lnTo>
                  <a:pt x="0" y="0"/>
                </a:lnTo>
                <a:lnTo>
                  <a:pt x="0" y="5172202"/>
                </a:lnTo>
                <a:lnTo>
                  <a:pt x="11165344" y="5172202"/>
                </a:lnTo>
                <a:lnTo>
                  <a:pt x="11165344" y="0"/>
                </a:lnTo>
                <a:close/>
              </a:path>
            </a:pathLst>
          </a:custGeom>
          <a:solidFill>
            <a:srgbClr val="0368E8">
              <a:alpha val="8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592474" y="2376170"/>
            <a:ext cx="10376535" cy="998219"/>
          </a:xfrm>
          <a:custGeom>
            <a:avLst/>
            <a:gdLst/>
            <a:ahLst/>
            <a:cxnLst/>
            <a:rect l="l" t="t" r="r" b="b"/>
            <a:pathLst>
              <a:path w="10376535" h="998220">
                <a:moveTo>
                  <a:pt x="10376344" y="0"/>
                </a:moveTo>
                <a:lnTo>
                  <a:pt x="0" y="0"/>
                </a:lnTo>
                <a:lnTo>
                  <a:pt x="0" y="998169"/>
                </a:lnTo>
                <a:lnTo>
                  <a:pt x="10376344" y="998169"/>
                </a:lnTo>
                <a:lnTo>
                  <a:pt x="10376344" y="0"/>
                </a:lnTo>
                <a:close/>
              </a:path>
            </a:pathLst>
          </a:custGeom>
          <a:solidFill>
            <a:srgbClr val="056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50" b="1" i="0">
                <a:solidFill>
                  <a:schemeClr val="bg1"/>
                </a:solidFill>
                <a:latin typeface="Asap"/>
                <a:cs typeface="Asap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7484" y="1371853"/>
            <a:ext cx="14653006" cy="754327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4785409" y="7708951"/>
            <a:ext cx="3502660" cy="2578100"/>
          </a:xfrm>
          <a:custGeom>
            <a:avLst/>
            <a:gdLst/>
            <a:ahLst/>
            <a:cxnLst/>
            <a:rect l="l" t="t" r="r" b="b"/>
            <a:pathLst>
              <a:path w="3502659" h="2578100">
                <a:moveTo>
                  <a:pt x="831684" y="0"/>
                </a:moveTo>
                <a:lnTo>
                  <a:pt x="0" y="2578049"/>
                </a:lnTo>
                <a:lnTo>
                  <a:pt x="3502596" y="2578049"/>
                </a:lnTo>
                <a:lnTo>
                  <a:pt x="3502596" y="8737"/>
                </a:lnTo>
                <a:lnTo>
                  <a:pt x="831684" y="0"/>
                </a:lnTo>
                <a:close/>
              </a:path>
            </a:pathLst>
          </a:custGeom>
          <a:solidFill>
            <a:srgbClr val="036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5086040" y="7955342"/>
            <a:ext cx="3202305" cy="2331720"/>
          </a:xfrm>
          <a:custGeom>
            <a:avLst/>
            <a:gdLst/>
            <a:ahLst/>
            <a:cxnLst/>
            <a:rect l="l" t="t" r="r" b="b"/>
            <a:pathLst>
              <a:path w="3202305" h="2331720">
                <a:moveTo>
                  <a:pt x="3201958" y="8016"/>
                </a:moveTo>
                <a:lnTo>
                  <a:pt x="752194" y="0"/>
                </a:lnTo>
                <a:lnTo>
                  <a:pt x="0" y="2331657"/>
                </a:lnTo>
              </a:path>
            </a:pathLst>
          </a:custGeom>
          <a:ln w="112306">
            <a:solidFill>
              <a:srgbClr val="CBE5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2949575" cy="3592195"/>
          </a:xfrm>
          <a:custGeom>
            <a:avLst/>
            <a:gdLst/>
            <a:ahLst/>
            <a:cxnLst/>
            <a:rect l="l" t="t" r="r" b="b"/>
            <a:pathLst>
              <a:path w="2949575" h="3592195">
                <a:moveTo>
                  <a:pt x="2446159" y="0"/>
                </a:moveTo>
                <a:lnTo>
                  <a:pt x="0" y="0"/>
                </a:lnTo>
                <a:lnTo>
                  <a:pt x="0" y="3519081"/>
                </a:lnTo>
                <a:lnTo>
                  <a:pt x="99771" y="3591572"/>
                </a:lnTo>
                <a:lnTo>
                  <a:pt x="2949016" y="1530591"/>
                </a:lnTo>
                <a:lnTo>
                  <a:pt x="2446159" y="0"/>
                </a:lnTo>
                <a:close/>
              </a:path>
            </a:pathLst>
          </a:custGeom>
          <a:solidFill>
            <a:srgbClr val="036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0"/>
            <a:ext cx="2634615" cy="3328035"/>
          </a:xfrm>
          <a:custGeom>
            <a:avLst/>
            <a:gdLst/>
            <a:ahLst/>
            <a:cxnLst/>
            <a:rect l="l" t="t" r="r" b="b"/>
            <a:pathLst>
              <a:path w="2634615" h="3328035">
                <a:moveTo>
                  <a:pt x="0" y="3327501"/>
                </a:moveTo>
                <a:lnTo>
                  <a:pt x="2634372" y="1421951"/>
                </a:lnTo>
                <a:lnTo>
                  <a:pt x="2167204" y="0"/>
                </a:lnTo>
              </a:path>
            </a:pathLst>
          </a:custGeom>
          <a:ln w="112306">
            <a:solidFill>
              <a:srgbClr val="CBE5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80535" y="2233579"/>
            <a:ext cx="12926928" cy="6076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50" b="1" i="0">
                <a:solidFill>
                  <a:schemeClr val="bg1"/>
                </a:solidFill>
                <a:latin typeface="Asap"/>
                <a:cs typeface="Asap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32325" y="3320419"/>
            <a:ext cx="11645900" cy="5259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tx1"/>
                </a:solidFill>
                <a:latin typeface="Asap"/>
                <a:cs typeface="Asap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.jp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5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69.jpg"/><Relationship Id="rId18" Type="http://schemas.openxmlformats.org/officeDocument/2006/relationships/image" Target="../media/image5.jpg"/><Relationship Id="rId3" Type="http://schemas.openxmlformats.org/officeDocument/2006/relationships/image" Target="../media/image64.png"/><Relationship Id="rId7" Type="http://schemas.openxmlformats.org/officeDocument/2006/relationships/hyperlink" Target="https://sjp.pwn.pl/poradnia" TargetMode="External"/><Relationship Id="rId12" Type="http://schemas.openxmlformats.org/officeDocument/2006/relationships/hyperlink" Target="https://elearning.kprm.gov.pl/" TargetMode="External"/><Relationship Id="rId17" Type="http://schemas.openxmlformats.org/officeDocument/2006/relationships/image" Target="../media/image72.png"/><Relationship Id="rId2" Type="http://schemas.openxmlformats.org/officeDocument/2006/relationships/hyperlink" Target="https://kompetencjecyfrowe.gov.pl/" TargetMode="External"/><Relationship Id="rId16" Type="http://schemas.openxmlformats.org/officeDocument/2006/relationships/hyperlink" Target="https://redaktor.logios.dev/confi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68.jpg"/><Relationship Id="rId5" Type="http://schemas.openxmlformats.org/officeDocument/2006/relationships/hyperlink" Target="https://wsjp.pl/" TargetMode="External"/><Relationship Id="rId15" Type="http://schemas.openxmlformats.org/officeDocument/2006/relationships/image" Target="../media/image71.jpg"/><Relationship Id="rId10" Type="http://schemas.openxmlformats.org/officeDocument/2006/relationships/image" Target="../media/image67.jpg"/><Relationship Id="rId4" Type="http://schemas.openxmlformats.org/officeDocument/2006/relationships/hyperlink" Target="https://www.jasnopis.pl/" TargetMode="External"/><Relationship Id="rId9" Type="http://schemas.openxmlformats.org/officeDocument/2006/relationships/hyperlink" Target="https://funduszeeuropejskie.gov.pl/prostyjezyk/" TargetMode="External"/><Relationship Id="rId14" Type="http://schemas.openxmlformats.org/officeDocument/2006/relationships/image" Target="../media/image70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7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7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87841" y="2634801"/>
            <a:ext cx="6659245" cy="17551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350" spc="-10" dirty="0">
                <a:solidFill>
                  <a:srgbClr val="086CD1"/>
                </a:solidFill>
                <a:latin typeface="Asap"/>
                <a:cs typeface="Asap"/>
              </a:rPr>
              <a:t>Efektywna</a:t>
            </a:r>
            <a:endParaRPr sz="11350">
              <a:latin typeface="Asap"/>
              <a:cs typeface="Asap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7841" y="3874186"/>
            <a:ext cx="8509635" cy="17551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350" b="1" spc="-10" dirty="0">
                <a:solidFill>
                  <a:srgbClr val="086CD1"/>
                </a:solidFill>
                <a:latin typeface="Asap"/>
                <a:cs typeface="Asap"/>
              </a:rPr>
              <a:t>komunikacja.</a:t>
            </a:r>
            <a:endParaRPr sz="11350">
              <a:latin typeface="Asap"/>
              <a:cs typeface="Asap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7841" y="5198916"/>
            <a:ext cx="6420485" cy="10236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6550" b="1" dirty="0">
                <a:solidFill>
                  <a:srgbClr val="086CD1"/>
                </a:solidFill>
                <a:latin typeface="Asap"/>
                <a:cs typeface="Asap"/>
              </a:rPr>
              <a:t>Prosty</a:t>
            </a:r>
            <a:r>
              <a:rPr sz="6550" b="1" spc="-65" dirty="0">
                <a:solidFill>
                  <a:srgbClr val="086CD1"/>
                </a:solidFill>
                <a:latin typeface="Asap"/>
                <a:cs typeface="Asap"/>
              </a:rPr>
              <a:t> </a:t>
            </a:r>
            <a:r>
              <a:rPr sz="6550" b="1" dirty="0">
                <a:solidFill>
                  <a:srgbClr val="086CD1"/>
                </a:solidFill>
                <a:latin typeface="Asap"/>
                <a:cs typeface="Asap"/>
              </a:rPr>
              <a:t>język</a:t>
            </a:r>
            <a:r>
              <a:rPr sz="6550" b="1" spc="-65" dirty="0">
                <a:solidFill>
                  <a:srgbClr val="086CD1"/>
                </a:solidFill>
                <a:latin typeface="Asap"/>
                <a:cs typeface="Asap"/>
              </a:rPr>
              <a:t> </a:t>
            </a:r>
            <a:r>
              <a:rPr sz="6550" b="1" dirty="0">
                <a:solidFill>
                  <a:srgbClr val="086CD1"/>
                </a:solidFill>
                <a:latin typeface="Asap"/>
                <a:cs typeface="Asap"/>
              </a:rPr>
              <a:t>w</a:t>
            </a:r>
            <a:r>
              <a:rPr sz="6550" b="1" spc="-65" dirty="0">
                <a:solidFill>
                  <a:srgbClr val="086CD1"/>
                </a:solidFill>
                <a:latin typeface="Asap"/>
                <a:cs typeface="Asap"/>
              </a:rPr>
              <a:t> </a:t>
            </a:r>
            <a:r>
              <a:rPr sz="6550" b="1" spc="-20" dirty="0">
                <a:solidFill>
                  <a:srgbClr val="086CD1"/>
                </a:solidFill>
                <a:latin typeface="Asap"/>
                <a:cs typeface="Asap"/>
              </a:rPr>
              <a:t>[...]</a:t>
            </a:r>
            <a:endParaRPr sz="6550">
              <a:latin typeface="Asap"/>
              <a:cs typeface="Asap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188218" y="-56152"/>
            <a:ext cx="8100059" cy="10399395"/>
            <a:chOff x="10188218" y="-56152"/>
            <a:chExt cx="8100059" cy="10399395"/>
          </a:xfrm>
        </p:grpSpPr>
        <p:sp>
          <p:nvSpPr>
            <p:cNvPr id="6" name="object 6"/>
            <p:cNvSpPr/>
            <p:nvPr/>
          </p:nvSpPr>
          <p:spPr>
            <a:xfrm>
              <a:off x="10188218" y="0"/>
              <a:ext cx="8100059" cy="10287000"/>
            </a:xfrm>
            <a:custGeom>
              <a:avLst/>
              <a:gdLst/>
              <a:ahLst/>
              <a:cxnLst/>
              <a:rect l="l" t="t" r="r" b="b"/>
              <a:pathLst>
                <a:path w="8100059" h="10287000">
                  <a:moveTo>
                    <a:pt x="8099780" y="0"/>
                  </a:moveTo>
                  <a:lnTo>
                    <a:pt x="2092325" y="0"/>
                  </a:lnTo>
                  <a:lnTo>
                    <a:pt x="0" y="6485775"/>
                  </a:lnTo>
                  <a:lnTo>
                    <a:pt x="5231917" y="10287000"/>
                  </a:lnTo>
                  <a:lnTo>
                    <a:pt x="8099780" y="10287000"/>
                  </a:lnTo>
                  <a:lnTo>
                    <a:pt x="8099780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0779355" y="0"/>
              <a:ext cx="5537835" cy="10287000"/>
            </a:xfrm>
            <a:custGeom>
              <a:avLst/>
              <a:gdLst/>
              <a:ahLst/>
              <a:cxnLst/>
              <a:rect l="l" t="t" r="r" b="b"/>
              <a:pathLst>
                <a:path w="5537834" h="10287000">
                  <a:moveTo>
                    <a:pt x="2020638" y="0"/>
                  </a:moveTo>
                  <a:lnTo>
                    <a:pt x="0" y="6263587"/>
                  </a:lnTo>
                  <a:lnTo>
                    <a:pt x="5537754" y="1028700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12683" y="333387"/>
              <a:ext cx="1480016" cy="1480007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87841" y="2066150"/>
            <a:ext cx="1874520" cy="80581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 marR="5080">
              <a:lnSpc>
                <a:spcPct val="72500"/>
              </a:lnSpc>
              <a:spcBef>
                <a:spcPts val="1105"/>
              </a:spcBef>
            </a:pPr>
            <a:r>
              <a:rPr sz="2950" b="1" dirty="0">
                <a:solidFill>
                  <a:srgbClr val="086CD1"/>
                </a:solidFill>
                <a:latin typeface="Asap"/>
                <a:cs typeface="Asap"/>
              </a:rPr>
              <a:t>miejsce</a:t>
            </a:r>
            <a:r>
              <a:rPr sz="2950" b="1" spc="95" dirty="0">
                <a:solidFill>
                  <a:srgbClr val="086CD1"/>
                </a:solidFill>
                <a:latin typeface="Asap"/>
                <a:cs typeface="Asap"/>
              </a:rPr>
              <a:t> </a:t>
            </a:r>
            <a:r>
              <a:rPr sz="2950" b="1" spc="-25" dirty="0">
                <a:solidFill>
                  <a:srgbClr val="086CD1"/>
                </a:solidFill>
                <a:latin typeface="Asap"/>
                <a:cs typeface="Asap"/>
              </a:rPr>
              <a:t>na </a:t>
            </a:r>
            <a:r>
              <a:rPr sz="2950" b="1" dirty="0">
                <a:solidFill>
                  <a:srgbClr val="086CD1"/>
                </a:solidFill>
                <a:latin typeface="Asap"/>
                <a:cs typeface="Asap"/>
              </a:rPr>
              <a:t>Twoje </a:t>
            </a:r>
            <a:r>
              <a:rPr sz="2950" b="1" spc="-20" dirty="0">
                <a:solidFill>
                  <a:srgbClr val="086CD1"/>
                </a:solidFill>
                <a:latin typeface="Asap"/>
                <a:cs typeface="Asap"/>
              </a:rPr>
              <a:t>logo</a:t>
            </a:r>
            <a:endParaRPr sz="2950">
              <a:latin typeface="Asap"/>
              <a:cs typeface="Asap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11482" y="3881138"/>
            <a:ext cx="11529060" cy="41135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6670">
              <a:lnSpc>
                <a:spcPct val="126499"/>
              </a:lnSpc>
              <a:spcBef>
                <a:spcPts val="95"/>
              </a:spcBef>
            </a:pPr>
            <a:r>
              <a:rPr sz="2650" dirty="0">
                <a:latin typeface="Asap"/>
                <a:cs typeface="Asap"/>
              </a:rPr>
              <a:t>Komunikacja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administracji</a:t>
            </a:r>
            <a:r>
              <a:rPr sz="2650" spc="6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publicznej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–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w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tym</a:t>
            </a:r>
            <a:r>
              <a:rPr sz="2650" spc="6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służby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cywilnej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–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powinna</a:t>
            </a:r>
            <a:r>
              <a:rPr sz="2650" spc="65" dirty="0">
                <a:latin typeface="Asap"/>
                <a:cs typeface="Asap"/>
              </a:rPr>
              <a:t> </a:t>
            </a:r>
            <a:r>
              <a:rPr sz="2650" spc="-25" dirty="0">
                <a:latin typeface="Asap"/>
                <a:cs typeface="Asap"/>
              </a:rPr>
              <a:t>być </a:t>
            </a:r>
            <a:r>
              <a:rPr sz="2650" b="1" dirty="0">
                <a:latin typeface="Asap"/>
                <a:cs typeface="Asap"/>
              </a:rPr>
              <a:t>prosta</a:t>
            </a:r>
            <a:r>
              <a:rPr sz="2650" b="1" spc="60" dirty="0">
                <a:latin typeface="Asap"/>
                <a:cs typeface="Asap"/>
              </a:rPr>
              <a:t> </a:t>
            </a:r>
            <a:r>
              <a:rPr sz="2650" b="1" dirty="0">
                <a:latin typeface="Asap"/>
                <a:cs typeface="Asap"/>
              </a:rPr>
              <a:t>i</a:t>
            </a:r>
            <a:r>
              <a:rPr sz="2650" b="1" spc="75" dirty="0">
                <a:latin typeface="Asap"/>
                <a:cs typeface="Asap"/>
              </a:rPr>
              <a:t> </a:t>
            </a:r>
            <a:r>
              <a:rPr sz="2650" b="1" dirty="0">
                <a:latin typeface="Asap"/>
                <a:cs typeface="Asap"/>
              </a:rPr>
              <a:t>skuteczna</a:t>
            </a:r>
            <a:r>
              <a:rPr sz="2650" dirty="0">
                <a:latin typeface="Asap"/>
                <a:cs typeface="Asap"/>
              </a:rPr>
              <a:t>.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Dotyczy</a:t>
            </a:r>
            <a:r>
              <a:rPr sz="2650" spc="7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to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zarówno</a:t>
            </a:r>
            <a:r>
              <a:rPr sz="2650" spc="7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komunikacji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spc="-10" dirty="0">
                <a:latin typeface="Asap"/>
                <a:cs typeface="Asap"/>
              </a:rPr>
              <a:t>zewnętrznej,</a:t>
            </a:r>
            <a:endParaRPr sz="2650">
              <a:latin typeface="Asap"/>
              <a:cs typeface="Asap"/>
            </a:endParaRPr>
          </a:p>
          <a:p>
            <a:pPr marL="12700" marR="1332230">
              <a:lnSpc>
                <a:spcPct val="126499"/>
              </a:lnSpc>
            </a:pPr>
            <a:r>
              <a:rPr sz="2650" dirty="0">
                <a:latin typeface="Asap"/>
                <a:cs typeface="Asap"/>
              </a:rPr>
              <a:t>której</a:t>
            </a:r>
            <a:r>
              <a:rPr sz="2650" spc="6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odbiorcami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są</a:t>
            </a:r>
            <a:r>
              <a:rPr sz="2650" spc="7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klienci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urzędów,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jak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i</a:t>
            </a:r>
            <a:r>
              <a:rPr sz="2650" spc="7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wewnętrznej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–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spc="-10" dirty="0">
                <a:latin typeface="Asap"/>
                <a:cs typeface="Asap"/>
              </a:rPr>
              <a:t>pomiędzy </a:t>
            </a:r>
            <a:r>
              <a:rPr sz="2650" dirty="0">
                <a:latin typeface="Asap"/>
                <a:cs typeface="Asap"/>
              </a:rPr>
              <a:t>pracownikami</a:t>
            </a:r>
            <a:r>
              <a:rPr sz="2650" spc="114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i</a:t>
            </a:r>
            <a:r>
              <a:rPr sz="2650" spc="12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poszczególnymi</a:t>
            </a:r>
            <a:r>
              <a:rPr sz="2650" spc="130" dirty="0">
                <a:latin typeface="Asap"/>
                <a:cs typeface="Asap"/>
              </a:rPr>
              <a:t> </a:t>
            </a:r>
            <a:r>
              <a:rPr sz="2650" spc="-10" dirty="0">
                <a:latin typeface="Asap"/>
                <a:cs typeface="Asap"/>
              </a:rPr>
              <a:t>jednostkami.</a:t>
            </a:r>
            <a:endParaRPr sz="265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985"/>
              </a:spcBef>
            </a:pPr>
            <a:endParaRPr sz="2650">
              <a:latin typeface="Asap"/>
              <a:cs typeface="Asap"/>
            </a:endParaRPr>
          </a:p>
          <a:p>
            <a:pPr marL="12700" marR="5080">
              <a:lnSpc>
                <a:spcPct val="126499"/>
              </a:lnSpc>
            </a:pPr>
            <a:r>
              <a:rPr sz="2650" dirty="0">
                <a:latin typeface="Asap"/>
                <a:cs typeface="Asap"/>
              </a:rPr>
              <a:t>Prosty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język</a:t>
            </a:r>
            <a:r>
              <a:rPr sz="2650" spc="7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pomaga</a:t>
            </a:r>
            <a:r>
              <a:rPr sz="2650" spc="8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nam</a:t>
            </a:r>
            <a:r>
              <a:rPr sz="2650" spc="8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skutecznie</a:t>
            </a:r>
            <a:r>
              <a:rPr sz="2650" spc="7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się</a:t>
            </a:r>
            <a:r>
              <a:rPr sz="2650" spc="8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komunikować.</a:t>
            </a:r>
            <a:r>
              <a:rPr sz="2650" spc="8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Dzięki</a:t>
            </a:r>
            <a:r>
              <a:rPr sz="2650" spc="7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jego</a:t>
            </a:r>
            <a:r>
              <a:rPr sz="2650" spc="80" dirty="0">
                <a:latin typeface="Asap"/>
                <a:cs typeface="Asap"/>
              </a:rPr>
              <a:t> </a:t>
            </a:r>
            <a:r>
              <a:rPr sz="2650" spc="-10" dirty="0">
                <a:latin typeface="Asap"/>
                <a:cs typeface="Asap"/>
              </a:rPr>
              <a:t>zasadom </a:t>
            </a:r>
            <a:r>
              <a:rPr sz="2650" dirty="0">
                <a:latin typeface="Asap"/>
                <a:cs typeface="Asap"/>
              </a:rPr>
              <a:t>i</a:t>
            </a:r>
            <a:r>
              <a:rPr sz="2650" spc="5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wskazówkom</a:t>
            </a:r>
            <a:r>
              <a:rPr sz="2650" spc="6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pisma</a:t>
            </a:r>
            <a:r>
              <a:rPr sz="2650" spc="6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oraz</a:t>
            </a:r>
            <a:r>
              <a:rPr sz="2650" spc="6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komunikaty</a:t>
            </a:r>
            <a:r>
              <a:rPr sz="2650" spc="6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są</a:t>
            </a:r>
            <a:r>
              <a:rPr sz="2650" spc="6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jasne</a:t>
            </a:r>
            <a:r>
              <a:rPr sz="2650" spc="6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i</a:t>
            </a:r>
            <a:r>
              <a:rPr sz="2650" spc="6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zrozumiałe</a:t>
            </a:r>
            <a:r>
              <a:rPr sz="2650" spc="6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dla</a:t>
            </a:r>
            <a:r>
              <a:rPr sz="2650" spc="65" dirty="0">
                <a:latin typeface="Asap"/>
                <a:cs typeface="Asap"/>
              </a:rPr>
              <a:t> </a:t>
            </a:r>
            <a:r>
              <a:rPr sz="2650" spc="-10" dirty="0">
                <a:latin typeface="Asap"/>
                <a:cs typeface="Asap"/>
              </a:rPr>
              <a:t>wszystkich </a:t>
            </a:r>
            <a:r>
              <a:rPr sz="2650" dirty="0">
                <a:latin typeface="Asap"/>
                <a:cs typeface="Asap"/>
              </a:rPr>
              <a:t>odbiorców.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Dlatego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w</a:t>
            </a:r>
            <a:r>
              <a:rPr sz="2650" spc="7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służbie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cywilnej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od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lat</a:t>
            </a:r>
            <a:r>
              <a:rPr sz="2650" spc="75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promujemy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dirty="0">
                <a:latin typeface="Asap"/>
                <a:cs typeface="Asap"/>
              </a:rPr>
              <a:t>ten</a:t>
            </a:r>
            <a:r>
              <a:rPr sz="2650" spc="70" dirty="0">
                <a:latin typeface="Asap"/>
                <a:cs typeface="Asap"/>
              </a:rPr>
              <a:t> </a:t>
            </a:r>
            <a:r>
              <a:rPr sz="2650" spc="-10" dirty="0">
                <a:latin typeface="Asap"/>
                <a:cs typeface="Asap"/>
              </a:rPr>
              <a:t>standard.</a:t>
            </a:r>
            <a:endParaRPr sz="2650">
              <a:latin typeface="Asap"/>
              <a:cs typeface="Asap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76946" y="2533002"/>
            <a:ext cx="12401550" cy="7031355"/>
            <a:chOff x="1676946" y="2533002"/>
            <a:chExt cx="12401550" cy="7031355"/>
          </a:xfrm>
        </p:grpSpPr>
        <p:sp>
          <p:nvSpPr>
            <p:cNvPr id="4" name="object 4"/>
            <p:cNvSpPr/>
            <p:nvPr/>
          </p:nvSpPr>
          <p:spPr>
            <a:xfrm>
              <a:off x="1676946" y="3382632"/>
              <a:ext cx="12401550" cy="6181725"/>
            </a:xfrm>
            <a:custGeom>
              <a:avLst/>
              <a:gdLst/>
              <a:ahLst/>
              <a:cxnLst/>
              <a:rect l="l" t="t" r="r" b="b"/>
              <a:pathLst>
                <a:path w="12401550" h="6181725">
                  <a:moveTo>
                    <a:pt x="12401283" y="0"/>
                  </a:moveTo>
                  <a:lnTo>
                    <a:pt x="0" y="0"/>
                  </a:lnTo>
                  <a:lnTo>
                    <a:pt x="0" y="6181559"/>
                  </a:lnTo>
                  <a:lnTo>
                    <a:pt x="12401283" y="6181559"/>
                  </a:lnTo>
                  <a:lnTo>
                    <a:pt x="1240128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76946" y="2533002"/>
              <a:ext cx="11496675" cy="1193165"/>
            </a:xfrm>
            <a:custGeom>
              <a:avLst/>
              <a:gdLst/>
              <a:ahLst/>
              <a:cxnLst/>
              <a:rect l="l" t="t" r="r" b="b"/>
              <a:pathLst>
                <a:path w="11496675" h="1193164">
                  <a:moveTo>
                    <a:pt x="11496408" y="0"/>
                  </a:moveTo>
                  <a:lnTo>
                    <a:pt x="0" y="0"/>
                  </a:lnTo>
                  <a:lnTo>
                    <a:pt x="0" y="1192961"/>
                  </a:lnTo>
                  <a:lnTo>
                    <a:pt x="11496408" y="1192961"/>
                  </a:lnTo>
                  <a:lnTo>
                    <a:pt x="11496408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911480" y="2614537"/>
            <a:ext cx="11054715" cy="901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750" dirty="0">
                <a:latin typeface="Asap"/>
                <a:cs typeface="Asap"/>
              </a:rPr>
              <a:t>Słowo</a:t>
            </a:r>
            <a:r>
              <a:rPr sz="5750" spc="-160" dirty="0">
                <a:latin typeface="Asap"/>
                <a:cs typeface="Asap"/>
              </a:rPr>
              <a:t> </a:t>
            </a:r>
            <a:r>
              <a:rPr sz="5750" dirty="0">
                <a:latin typeface="Asap"/>
                <a:cs typeface="Asap"/>
              </a:rPr>
              <a:t>od</a:t>
            </a:r>
            <a:r>
              <a:rPr sz="5750" spc="-155" dirty="0">
                <a:latin typeface="Asap"/>
                <a:cs typeface="Asap"/>
              </a:rPr>
              <a:t> </a:t>
            </a:r>
            <a:r>
              <a:rPr sz="5750" dirty="0">
                <a:latin typeface="Asap"/>
                <a:cs typeface="Asap"/>
              </a:rPr>
              <a:t>szefowej</a:t>
            </a:r>
            <a:r>
              <a:rPr sz="5750" spc="-155" dirty="0">
                <a:latin typeface="Asap"/>
                <a:cs typeface="Asap"/>
              </a:rPr>
              <a:t> </a:t>
            </a:r>
            <a:r>
              <a:rPr sz="5750" dirty="0">
                <a:latin typeface="Asap"/>
                <a:cs typeface="Asap"/>
              </a:rPr>
              <a:t>służby</a:t>
            </a:r>
            <a:r>
              <a:rPr sz="5750" spc="-155" dirty="0">
                <a:latin typeface="Asap"/>
                <a:cs typeface="Asap"/>
              </a:rPr>
              <a:t> </a:t>
            </a:r>
            <a:r>
              <a:rPr sz="5750" spc="-10" dirty="0">
                <a:latin typeface="Asap"/>
                <a:cs typeface="Asap"/>
              </a:rPr>
              <a:t>cywilnej</a:t>
            </a:r>
            <a:endParaRPr sz="57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56153" y="-56153"/>
            <a:ext cx="2999105" cy="3648075"/>
            <a:chOff x="-56153" y="-56153"/>
            <a:chExt cx="2999105" cy="364807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2942590" cy="3592195"/>
            </a:xfrm>
            <a:custGeom>
              <a:avLst/>
              <a:gdLst/>
              <a:ahLst/>
              <a:cxnLst/>
              <a:rect l="l" t="t" r="r" b="b"/>
              <a:pathLst>
                <a:path w="2942590" h="3592195">
                  <a:moveTo>
                    <a:pt x="2439682" y="0"/>
                  </a:moveTo>
                  <a:lnTo>
                    <a:pt x="0" y="0"/>
                  </a:lnTo>
                  <a:lnTo>
                    <a:pt x="0" y="3523780"/>
                  </a:lnTo>
                  <a:lnTo>
                    <a:pt x="93306" y="3591572"/>
                  </a:lnTo>
                  <a:lnTo>
                    <a:pt x="2942551" y="1530591"/>
                  </a:lnTo>
                  <a:lnTo>
                    <a:pt x="2439682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11" name="object 11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0592052" y="8846514"/>
            <a:ext cx="3343910" cy="587375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 marR="5080">
              <a:lnSpc>
                <a:spcPts val="2000"/>
              </a:lnSpc>
              <a:spcBef>
                <a:spcPts val="520"/>
              </a:spcBef>
            </a:pPr>
            <a:r>
              <a:rPr sz="2000" b="1" dirty="0">
                <a:latin typeface="Asap"/>
                <a:cs typeface="Asap"/>
              </a:rPr>
              <a:t>Anita</a:t>
            </a:r>
            <a:r>
              <a:rPr sz="2000" b="1" spc="150" dirty="0">
                <a:latin typeface="Asap"/>
                <a:cs typeface="Asap"/>
              </a:rPr>
              <a:t> </a:t>
            </a:r>
            <a:r>
              <a:rPr sz="2000" b="1" dirty="0">
                <a:latin typeface="Asap"/>
                <a:cs typeface="Asap"/>
              </a:rPr>
              <a:t>Noskowska-</a:t>
            </a:r>
            <a:r>
              <a:rPr sz="2000" b="1" spc="-10" dirty="0">
                <a:latin typeface="Asap"/>
                <a:cs typeface="Asap"/>
              </a:rPr>
              <a:t>Piątkowska </a:t>
            </a:r>
            <a:r>
              <a:rPr sz="2000" b="1" dirty="0">
                <a:latin typeface="Asap"/>
                <a:cs typeface="Asap"/>
              </a:rPr>
              <a:t>szefowa</a:t>
            </a:r>
            <a:r>
              <a:rPr sz="2000" b="1" spc="60" dirty="0">
                <a:latin typeface="Asap"/>
                <a:cs typeface="Asap"/>
              </a:rPr>
              <a:t> </a:t>
            </a:r>
            <a:r>
              <a:rPr sz="2000" b="1" dirty="0">
                <a:latin typeface="Asap"/>
                <a:cs typeface="Asap"/>
              </a:rPr>
              <a:t>służby</a:t>
            </a:r>
            <a:r>
              <a:rPr sz="2000" b="1" spc="65" dirty="0">
                <a:latin typeface="Asap"/>
                <a:cs typeface="Asap"/>
              </a:rPr>
              <a:t> </a:t>
            </a:r>
            <a:r>
              <a:rPr sz="2000" b="1" spc="-10" dirty="0">
                <a:latin typeface="Asap"/>
                <a:cs typeface="Asap"/>
              </a:rPr>
              <a:t>cywilnej</a:t>
            </a:r>
            <a:endParaRPr sz="2000">
              <a:latin typeface="Asap"/>
              <a:cs typeface="Asap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68015" y="2141550"/>
            <a:ext cx="12131040" cy="6538595"/>
            <a:chOff x="2968015" y="2141550"/>
            <a:chExt cx="12131040" cy="6538595"/>
          </a:xfrm>
        </p:grpSpPr>
        <p:sp>
          <p:nvSpPr>
            <p:cNvPr id="3" name="object 3"/>
            <p:cNvSpPr/>
            <p:nvPr/>
          </p:nvSpPr>
          <p:spPr>
            <a:xfrm>
              <a:off x="2968015" y="2760967"/>
              <a:ext cx="12131040" cy="5918835"/>
            </a:xfrm>
            <a:custGeom>
              <a:avLst/>
              <a:gdLst/>
              <a:ahLst/>
              <a:cxnLst/>
              <a:rect l="l" t="t" r="r" b="b"/>
              <a:pathLst>
                <a:path w="12131040" h="5918834">
                  <a:moveTo>
                    <a:pt x="12130951" y="0"/>
                  </a:moveTo>
                  <a:lnTo>
                    <a:pt x="0" y="0"/>
                  </a:lnTo>
                  <a:lnTo>
                    <a:pt x="0" y="5918568"/>
                  </a:lnTo>
                  <a:lnTo>
                    <a:pt x="12130951" y="5918568"/>
                  </a:lnTo>
                  <a:lnTo>
                    <a:pt x="12130951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68015" y="2141550"/>
              <a:ext cx="11416665" cy="1067435"/>
            </a:xfrm>
            <a:custGeom>
              <a:avLst/>
              <a:gdLst/>
              <a:ahLst/>
              <a:cxnLst/>
              <a:rect l="l" t="t" r="r" b="b"/>
              <a:pathLst>
                <a:path w="11416665" h="1067435">
                  <a:moveTo>
                    <a:pt x="11416499" y="0"/>
                  </a:moveTo>
                  <a:lnTo>
                    <a:pt x="0" y="0"/>
                  </a:lnTo>
                  <a:lnTo>
                    <a:pt x="0" y="1067333"/>
                  </a:lnTo>
                  <a:lnTo>
                    <a:pt x="11416499" y="1067333"/>
                  </a:lnTo>
                  <a:lnTo>
                    <a:pt x="11416499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35317" y="3896467"/>
            <a:ext cx="7702550" cy="289496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454025" indent="-441325">
              <a:lnSpc>
                <a:spcPct val="100000"/>
              </a:lnSpc>
              <a:spcBef>
                <a:spcPts val="830"/>
              </a:spcBef>
              <a:buFont typeface="Times New Roman"/>
              <a:buChar char="•"/>
              <a:tabLst>
                <a:tab pos="454025" algn="l"/>
              </a:tabLst>
            </a:pPr>
            <a:r>
              <a:rPr sz="4100" dirty="0">
                <a:latin typeface="Asap"/>
                <a:cs typeface="Asap"/>
              </a:rPr>
              <a:t>Co</a:t>
            </a:r>
            <a:r>
              <a:rPr sz="4100" spc="-75" dirty="0">
                <a:latin typeface="Asap"/>
                <a:cs typeface="Asap"/>
              </a:rPr>
              <a:t> </a:t>
            </a:r>
            <a:r>
              <a:rPr sz="4100" dirty="0">
                <a:latin typeface="Asap"/>
                <a:cs typeface="Asap"/>
              </a:rPr>
              <a:t>to</a:t>
            </a:r>
            <a:r>
              <a:rPr sz="4100" spc="-70" dirty="0">
                <a:latin typeface="Asap"/>
                <a:cs typeface="Asap"/>
              </a:rPr>
              <a:t> </a:t>
            </a:r>
            <a:r>
              <a:rPr sz="4100" dirty="0">
                <a:latin typeface="Asap"/>
                <a:cs typeface="Asap"/>
              </a:rPr>
              <a:t>jest</a:t>
            </a:r>
            <a:r>
              <a:rPr sz="4100" spc="-70" dirty="0">
                <a:latin typeface="Asap"/>
                <a:cs typeface="Asap"/>
              </a:rPr>
              <a:t> </a:t>
            </a:r>
            <a:r>
              <a:rPr sz="4100" dirty="0">
                <a:latin typeface="Asap"/>
                <a:cs typeface="Asap"/>
              </a:rPr>
              <a:t>prosty</a:t>
            </a:r>
            <a:r>
              <a:rPr sz="4100" spc="-70" dirty="0">
                <a:latin typeface="Asap"/>
                <a:cs typeface="Asap"/>
              </a:rPr>
              <a:t> </a:t>
            </a:r>
            <a:r>
              <a:rPr sz="4100" spc="-10" dirty="0">
                <a:latin typeface="Asap"/>
                <a:cs typeface="Asap"/>
              </a:rPr>
              <a:t>język?</a:t>
            </a:r>
            <a:endParaRPr sz="4100">
              <a:latin typeface="Asap"/>
              <a:cs typeface="Asap"/>
            </a:endParaRPr>
          </a:p>
          <a:p>
            <a:pPr marL="454025" indent="-441325">
              <a:lnSpc>
                <a:spcPct val="100000"/>
              </a:lnSpc>
              <a:spcBef>
                <a:spcPts val="725"/>
              </a:spcBef>
              <a:buFont typeface="Times New Roman"/>
              <a:buChar char="•"/>
              <a:tabLst>
                <a:tab pos="454025" algn="l"/>
              </a:tabLst>
            </a:pPr>
            <a:r>
              <a:rPr sz="4100" dirty="0">
                <a:latin typeface="Asap"/>
                <a:cs typeface="Asap"/>
              </a:rPr>
              <a:t>Dlaczego</a:t>
            </a:r>
            <a:r>
              <a:rPr sz="4100" spc="-130" dirty="0">
                <a:latin typeface="Asap"/>
                <a:cs typeface="Asap"/>
              </a:rPr>
              <a:t> </a:t>
            </a:r>
            <a:r>
              <a:rPr sz="4100" dirty="0">
                <a:latin typeface="Asap"/>
                <a:cs typeface="Asap"/>
              </a:rPr>
              <a:t>warto</a:t>
            </a:r>
            <a:r>
              <a:rPr sz="4100" spc="-130" dirty="0">
                <a:latin typeface="Asap"/>
                <a:cs typeface="Asap"/>
              </a:rPr>
              <a:t> </a:t>
            </a:r>
            <a:r>
              <a:rPr sz="4100" dirty="0">
                <a:latin typeface="Asap"/>
                <a:cs typeface="Asap"/>
              </a:rPr>
              <a:t>pisać</a:t>
            </a:r>
            <a:r>
              <a:rPr sz="4100" spc="-125" dirty="0">
                <a:latin typeface="Asap"/>
                <a:cs typeface="Asap"/>
              </a:rPr>
              <a:t> </a:t>
            </a:r>
            <a:r>
              <a:rPr sz="4100" spc="-10" dirty="0">
                <a:latin typeface="Asap"/>
                <a:cs typeface="Asap"/>
              </a:rPr>
              <a:t>prosto?</a:t>
            </a:r>
            <a:endParaRPr sz="4100">
              <a:latin typeface="Asap"/>
              <a:cs typeface="Asap"/>
            </a:endParaRPr>
          </a:p>
          <a:p>
            <a:pPr marL="454025" indent="-441325">
              <a:lnSpc>
                <a:spcPct val="100000"/>
              </a:lnSpc>
              <a:spcBef>
                <a:spcPts val="730"/>
              </a:spcBef>
              <a:buFont typeface="Times New Roman"/>
              <a:buChar char="•"/>
              <a:tabLst>
                <a:tab pos="454025" algn="l"/>
              </a:tabLst>
            </a:pPr>
            <a:r>
              <a:rPr sz="4100" dirty="0">
                <a:latin typeface="Asap"/>
                <a:cs typeface="Asap"/>
              </a:rPr>
              <a:t>Zasady</a:t>
            </a:r>
            <a:r>
              <a:rPr sz="4100" spc="-170" dirty="0">
                <a:latin typeface="Asap"/>
                <a:cs typeface="Asap"/>
              </a:rPr>
              <a:t> </a:t>
            </a:r>
            <a:r>
              <a:rPr sz="4100" dirty="0">
                <a:latin typeface="Asap"/>
                <a:cs typeface="Asap"/>
              </a:rPr>
              <a:t>efektywnej</a:t>
            </a:r>
            <a:r>
              <a:rPr sz="4100" spc="-170" dirty="0">
                <a:latin typeface="Asap"/>
                <a:cs typeface="Asap"/>
              </a:rPr>
              <a:t> </a:t>
            </a:r>
            <a:r>
              <a:rPr sz="4100" spc="-10" dirty="0">
                <a:latin typeface="Asap"/>
                <a:cs typeface="Asap"/>
              </a:rPr>
              <a:t>komunikacji</a:t>
            </a:r>
            <a:endParaRPr sz="4100">
              <a:latin typeface="Asap"/>
              <a:cs typeface="Asap"/>
            </a:endParaRPr>
          </a:p>
          <a:p>
            <a:pPr marL="454025" indent="-441325">
              <a:lnSpc>
                <a:spcPct val="100000"/>
              </a:lnSpc>
              <a:spcBef>
                <a:spcPts val="725"/>
              </a:spcBef>
              <a:buFont typeface="Times New Roman"/>
              <a:buChar char="•"/>
              <a:tabLst>
                <a:tab pos="454025" algn="l"/>
              </a:tabLst>
            </a:pPr>
            <a:r>
              <a:rPr sz="4100" dirty="0">
                <a:latin typeface="Asap"/>
                <a:cs typeface="Asap"/>
              </a:rPr>
              <a:t>Pomocne</a:t>
            </a:r>
            <a:r>
              <a:rPr sz="4100" spc="-175" dirty="0">
                <a:latin typeface="Asap"/>
                <a:cs typeface="Asap"/>
              </a:rPr>
              <a:t> </a:t>
            </a:r>
            <a:r>
              <a:rPr sz="4100" spc="-10" dirty="0">
                <a:latin typeface="Asap"/>
                <a:cs typeface="Asap"/>
              </a:rPr>
              <a:t>narzędzia</a:t>
            </a:r>
            <a:endParaRPr sz="4100">
              <a:latin typeface="Asap"/>
              <a:cs typeface="Asap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135317" y="2224084"/>
            <a:ext cx="2905125" cy="932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950" spc="-10" dirty="0">
                <a:latin typeface="Asap"/>
                <a:cs typeface="Asap"/>
              </a:rPr>
              <a:t>Program</a:t>
            </a:r>
            <a:endParaRPr sz="5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56153" y="-56153"/>
            <a:ext cx="18400395" cy="10399395"/>
            <a:chOff x="-56153" y="-56153"/>
            <a:chExt cx="18400395" cy="1039939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2942590" cy="3592195"/>
            </a:xfrm>
            <a:custGeom>
              <a:avLst/>
              <a:gdLst/>
              <a:ahLst/>
              <a:cxnLst/>
              <a:rect l="l" t="t" r="r" b="b"/>
              <a:pathLst>
                <a:path w="2942590" h="3592195">
                  <a:moveTo>
                    <a:pt x="2439682" y="0"/>
                  </a:moveTo>
                  <a:lnTo>
                    <a:pt x="0" y="0"/>
                  </a:lnTo>
                  <a:lnTo>
                    <a:pt x="0" y="3523780"/>
                  </a:lnTo>
                  <a:lnTo>
                    <a:pt x="93306" y="3591572"/>
                  </a:lnTo>
                  <a:lnTo>
                    <a:pt x="2942551" y="1530591"/>
                  </a:lnTo>
                  <a:lnTo>
                    <a:pt x="2439682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86040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12660" y="177948"/>
              <a:ext cx="1438970" cy="14469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97308" y="3357081"/>
            <a:ext cx="11047095" cy="5335905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330835" indent="-318135">
              <a:lnSpc>
                <a:spcPct val="100000"/>
              </a:lnSpc>
              <a:spcBef>
                <a:spcPts val="985"/>
              </a:spcBef>
              <a:buFont typeface="Times New Roman"/>
              <a:buChar char="•"/>
              <a:tabLst>
                <a:tab pos="330835" algn="l"/>
              </a:tabLst>
            </a:pPr>
            <a:r>
              <a:rPr sz="2950" dirty="0">
                <a:latin typeface="Asap"/>
                <a:cs typeface="Asap"/>
              </a:rPr>
              <a:t>Styl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pisania,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który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jest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jasny,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treściwy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</a:t>
            </a:r>
            <a:r>
              <a:rPr sz="2950" spc="-10" dirty="0">
                <a:latin typeface="Asap"/>
                <a:cs typeface="Asap"/>
              </a:rPr>
              <a:t> przejrzysty.</a:t>
            </a:r>
            <a:endParaRPr sz="2950">
              <a:latin typeface="Asap"/>
              <a:cs typeface="Asap"/>
            </a:endParaRPr>
          </a:p>
          <a:p>
            <a:pPr marL="330835" indent="-318135">
              <a:lnSpc>
                <a:spcPct val="100000"/>
              </a:lnSpc>
              <a:spcBef>
                <a:spcPts val="890"/>
              </a:spcBef>
              <a:buFont typeface="Times New Roman"/>
              <a:buChar char="•"/>
              <a:tabLst>
                <a:tab pos="330835" algn="l"/>
              </a:tabLst>
            </a:pPr>
            <a:r>
              <a:rPr sz="2950" dirty="0">
                <a:latin typeface="Asap"/>
                <a:cs typeface="Asap"/>
              </a:rPr>
              <a:t>Standard językowy zalecany w tekstach do masowego </a:t>
            </a:r>
            <a:r>
              <a:rPr sz="2950" spc="-10" dirty="0">
                <a:latin typeface="Asap"/>
                <a:cs typeface="Asap"/>
              </a:rPr>
              <a:t>odbiorcy.</a:t>
            </a:r>
            <a:endParaRPr sz="2950">
              <a:latin typeface="Asap"/>
              <a:cs typeface="Asap"/>
            </a:endParaRPr>
          </a:p>
          <a:p>
            <a:pPr marL="330835" indent="-318135">
              <a:lnSpc>
                <a:spcPct val="100000"/>
              </a:lnSpc>
              <a:spcBef>
                <a:spcPts val="890"/>
              </a:spcBef>
              <a:buFont typeface="Times New Roman"/>
              <a:buChar char="•"/>
              <a:tabLst>
                <a:tab pos="330835" algn="l"/>
              </a:tabLst>
            </a:pPr>
            <a:r>
              <a:rPr sz="2950" dirty="0">
                <a:latin typeface="Asap"/>
                <a:cs typeface="Asap"/>
              </a:rPr>
              <a:t>Sprawia, że teksty są zrozumiałe już po pierwszej </a:t>
            </a:r>
            <a:r>
              <a:rPr sz="2950" spc="-10" dirty="0">
                <a:latin typeface="Asap"/>
                <a:cs typeface="Asap"/>
              </a:rPr>
              <a:t>lekturze.</a:t>
            </a:r>
            <a:endParaRPr sz="2950">
              <a:latin typeface="Asap"/>
              <a:cs typeface="Asap"/>
            </a:endParaRPr>
          </a:p>
          <a:p>
            <a:pPr marL="12700" marR="5080">
              <a:lnSpc>
                <a:spcPct val="132600"/>
              </a:lnSpc>
              <a:spcBef>
                <a:spcPts val="2925"/>
              </a:spcBef>
            </a:pPr>
            <a:r>
              <a:rPr sz="2950" b="1" dirty="0">
                <a:latin typeface="Asap"/>
                <a:cs typeface="Asap"/>
              </a:rPr>
              <a:t>Komunikat</a:t>
            </a:r>
            <a:r>
              <a:rPr sz="2950" b="1" spc="-5" dirty="0">
                <a:latin typeface="Asap"/>
                <a:cs typeface="Asap"/>
              </a:rPr>
              <a:t> </a:t>
            </a:r>
            <a:r>
              <a:rPr sz="2950" b="1" dirty="0">
                <a:latin typeface="Asap"/>
                <a:cs typeface="Asap"/>
              </a:rPr>
              <a:t>jest</a:t>
            </a:r>
            <a:r>
              <a:rPr sz="2950" b="1" spc="5" dirty="0">
                <a:latin typeface="Asap"/>
                <a:cs typeface="Asap"/>
              </a:rPr>
              <a:t> </a:t>
            </a:r>
            <a:r>
              <a:rPr sz="2950" b="1" dirty="0">
                <a:latin typeface="Asap"/>
                <a:cs typeface="Asap"/>
              </a:rPr>
              <a:t>w</a:t>
            </a:r>
            <a:r>
              <a:rPr sz="2950" b="1" spc="-5" dirty="0">
                <a:latin typeface="Asap"/>
                <a:cs typeface="Asap"/>
              </a:rPr>
              <a:t> </a:t>
            </a:r>
            <a:r>
              <a:rPr sz="2950" b="1" dirty="0">
                <a:latin typeface="Asap"/>
                <a:cs typeface="Asap"/>
              </a:rPr>
              <a:t>prostym języku, jeśli jego</a:t>
            </a:r>
            <a:r>
              <a:rPr sz="2950" b="1" spc="-5" dirty="0">
                <a:latin typeface="Asap"/>
                <a:cs typeface="Asap"/>
              </a:rPr>
              <a:t> </a:t>
            </a:r>
            <a:r>
              <a:rPr sz="2950" b="1" dirty="0">
                <a:latin typeface="Asap"/>
                <a:cs typeface="Asap"/>
              </a:rPr>
              <a:t>słowa,</a:t>
            </a:r>
            <a:r>
              <a:rPr sz="2950" b="1" spc="5" dirty="0">
                <a:latin typeface="Asap"/>
                <a:cs typeface="Asap"/>
              </a:rPr>
              <a:t> </a:t>
            </a:r>
            <a:r>
              <a:rPr sz="2950" b="1" dirty="0">
                <a:latin typeface="Asap"/>
                <a:cs typeface="Asap"/>
              </a:rPr>
              <a:t>struktura</a:t>
            </a:r>
            <a:r>
              <a:rPr sz="2950" b="1" spc="-5" dirty="0">
                <a:latin typeface="Asap"/>
                <a:cs typeface="Asap"/>
              </a:rPr>
              <a:t> </a:t>
            </a:r>
            <a:r>
              <a:rPr sz="2950" b="1" dirty="0">
                <a:latin typeface="Asap"/>
                <a:cs typeface="Asap"/>
              </a:rPr>
              <a:t>i </a:t>
            </a:r>
            <a:r>
              <a:rPr sz="2950" b="1" spc="-10" dirty="0">
                <a:latin typeface="Asap"/>
                <a:cs typeface="Asap"/>
              </a:rPr>
              <a:t>układ </a:t>
            </a:r>
            <a:r>
              <a:rPr sz="2950" b="1" spc="-95" dirty="0">
                <a:latin typeface="Asap"/>
                <a:cs typeface="Asap"/>
              </a:rPr>
              <a:t>graficzny</a:t>
            </a:r>
            <a:r>
              <a:rPr sz="2950" b="1" spc="-15" dirty="0">
                <a:latin typeface="Asap"/>
                <a:cs typeface="Asap"/>
              </a:rPr>
              <a:t> </a:t>
            </a:r>
            <a:r>
              <a:rPr sz="2950" b="1" dirty="0">
                <a:latin typeface="Asap"/>
                <a:cs typeface="Asap"/>
              </a:rPr>
              <a:t>są</a:t>
            </a:r>
            <a:r>
              <a:rPr sz="2950" b="1" spc="-15" dirty="0">
                <a:latin typeface="Asap"/>
                <a:cs typeface="Asap"/>
              </a:rPr>
              <a:t> </a:t>
            </a:r>
            <a:r>
              <a:rPr sz="2950" b="1" dirty="0">
                <a:latin typeface="Asap"/>
                <a:cs typeface="Asap"/>
              </a:rPr>
              <a:t>tak</a:t>
            </a:r>
            <a:r>
              <a:rPr sz="2950" b="1" spc="-15" dirty="0">
                <a:latin typeface="Asap"/>
                <a:cs typeface="Asap"/>
              </a:rPr>
              <a:t> </a:t>
            </a:r>
            <a:r>
              <a:rPr sz="2950" b="1" dirty="0">
                <a:latin typeface="Asap"/>
                <a:cs typeface="Asap"/>
              </a:rPr>
              <a:t>jasne,</a:t>
            </a:r>
            <a:r>
              <a:rPr sz="2950" b="1" spc="-15" dirty="0">
                <a:latin typeface="Asap"/>
                <a:cs typeface="Asap"/>
              </a:rPr>
              <a:t> </a:t>
            </a:r>
            <a:r>
              <a:rPr sz="2950" b="1" dirty="0">
                <a:latin typeface="Asap"/>
                <a:cs typeface="Asap"/>
              </a:rPr>
              <a:t>że</a:t>
            </a:r>
            <a:r>
              <a:rPr sz="2950" b="1" spc="-15" dirty="0">
                <a:latin typeface="Asap"/>
                <a:cs typeface="Asap"/>
              </a:rPr>
              <a:t> </a:t>
            </a:r>
            <a:r>
              <a:rPr sz="2950" b="1" spc="-10" dirty="0">
                <a:latin typeface="Asap"/>
                <a:cs typeface="Asap"/>
              </a:rPr>
              <a:t>odbiorca:</a:t>
            </a:r>
            <a:endParaRPr sz="295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2950">
              <a:latin typeface="Asap"/>
              <a:cs typeface="Asap"/>
            </a:endParaRPr>
          </a:p>
          <a:p>
            <a:pPr marL="330835" indent="-318135">
              <a:lnSpc>
                <a:spcPct val="100000"/>
              </a:lnSpc>
              <a:buFont typeface="Times New Roman"/>
              <a:buChar char="•"/>
              <a:tabLst>
                <a:tab pos="330835" algn="l"/>
              </a:tabLst>
            </a:pPr>
            <a:r>
              <a:rPr sz="2950" dirty="0">
                <a:latin typeface="Asap"/>
                <a:cs typeface="Asap"/>
              </a:rPr>
              <a:t>szybko znajduje potrzebną </a:t>
            </a:r>
            <a:r>
              <a:rPr sz="2950" spc="-10" dirty="0">
                <a:latin typeface="Asap"/>
                <a:cs typeface="Asap"/>
              </a:rPr>
              <a:t>informację,</a:t>
            </a:r>
            <a:endParaRPr sz="2950">
              <a:latin typeface="Asap"/>
              <a:cs typeface="Asap"/>
            </a:endParaRPr>
          </a:p>
          <a:p>
            <a:pPr marL="330835" indent="-318135">
              <a:lnSpc>
                <a:spcPct val="100000"/>
              </a:lnSpc>
              <a:spcBef>
                <a:spcPts val="890"/>
              </a:spcBef>
              <a:buFont typeface="Times New Roman"/>
              <a:buChar char="•"/>
              <a:tabLst>
                <a:tab pos="330835" algn="l"/>
              </a:tabLst>
            </a:pPr>
            <a:r>
              <a:rPr sz="2950" dirty="0">
                <a:latin typeface="Asap"/>
                <a:cs typeface="Asap"/>
              </a:rPr>
              <a:t>jednoznacznie</a:t>
            </a:r>
            <a:r>
              <a:rPr sz="2950" spc="-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ją</a:t>
            </a:r>
            <a:r>
              <a:rPr sz="2950" spc="-10" dirty="0">
                <a:latin typeface="Asap"/>
                <a:cs typeface="Asap"/>
              </a:rPr>
              <a:t> rozumie</a:t>
            </a:r>
            <a:endParaRPr sz="2950">
              <a:latin typeface="Asap"/>
              <a:cs typeface="Asap"/>
            </a:endParaRPr>
          </a:p>
          <a:p>
            <a:pPr marL="330835" indent="-318135">
              <a:lnSpc>
                <a:spcPct val="100000"/>
              </a:lnSpc>
              <a:spcBef>
                <a:spcPts val="890"/>
              </a:spcBef>
              <a:buFont typeface="Times New Roman"/>
              <a:buChar char="•"/>
              <a:tabLst>
                <a:tab pos="330835" algn="l"/>
              </a:tabLst>
            </a:pPr>
            <a:r>
              <a:rPr sz="2950" dirty="0">
                <a:latin typeface="Asap"/>
                <a:cs typeface="Asap"/>
              </a:rPr>
              <a:t>i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może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ją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łatwo</a:t>
            </a:r>
            <a:r>
              <a:rPr sz="2950" spc="-10" dirty="0">
                <a:latin typeface="Asap"/>
                <a:cs typeface="Asap"/>
              </a:rPr>
              <a:t> wykorzystać.</a:t>
            </a:r>
            <a:endParaRPr sz="2950">
              <a:latin typeface="Asap"/>
              <a:cs typeface="Asap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62771" y="2205367"/>
            <a:ext cx="12401550" cy="6850380"/>
            <a:chOff x="2562771" y="2205367"/>
            <a:chExt cx="12401550" cy="6850380"/>
          </a:xfrm>
        </p:grpSpPr>
        <p:sp>
          <p:nvSpPr>
            <p:cNvPr id="4" name="object 4"/>
            <p:cNvSpPr/>
            <p:nvPr/>
          </p:nvSpPr>
          <p:spPr>
            <a:xfrm>
              <a:off x="2562771" y="2205367"/>
              <a:ext cx="11877675" cy="1059815"/>
            </a:xfrm>
            <a:custGeom>
              <a:avLst/>
              <a:gdLst/>
              <a:ahLst/>
              <a:cxnLst/>
              <a:rect l="l" t="t" r="r" b="b"/>
              <a:pathLst>
                <a:path w="11877675" h="1059814">
                  <a:moveTo>
                    <a:pt x="11877408" y="0"/>
                  </a:moveTo>
                  <a:lnTo>
                    <a:pt x="0" y="0"/>
                  </a:lnTo>
                  <a:lnTo>
                    <a:pt x="0" y="1059611"/>
                  </a:lnTo>
                  <a:lnTo>
                    <a:pt x="11877408" y="1059611"/>
                  </a:lnTo>
                  <a:lnTo>
                    <a:pt x="11877408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62771" y="2874022"/>
              <a:ext cx="12401550" cy="6181725"/>
            </a:xfrm>
            <a:custGeom>
              <a:avLst/>
              <a:gdLst/>
              <a:ahLst/>
              <a:cxnLst/>
              <a:rect l="l" t="t" r="r" b="b"/>
              <a:pathLst>
                <a:path w="12401550" h="6181725">
                  <a:moveTo>
                    <a:pt x="12401283" y="0"/>
                  </a:moveTo>
                  <a:lnTo>
                    <a:pt x="0" y="0"/>
                  </a:lnTo>
                  <a:lnTo>
                    <a:pt x="0" y="6181559"/>
                  </a:lnTo>
                  <a:lnTo>
                    <a:pt x="12401283" y="6181559"/>
                  </a:lnTo>
                  <a:lnTo>
                    <a:pt x="1240128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797305" y="2248895"/>
            <a:ext cx="6897370" cy="840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350" dirty="0">
                <a:latin typeface="Asap"/>
                <a:cs typeface="Asap"/>
              </a:rPr>
              <a:t>Co</a:t>
            </a:r>
            <a:r>
              <a:rPr sz="5350" spc="-95" dirty="0">
                <a:latin typeface="Asap"/>
                <a:cs typeface="Asap"/>
              </a:rPr>
              <a:t> </a:t>
            </a:r>
            <a:r>
              <a:rPr sz="5350" dirty="0">
                <a:latin typeface="Asap"/>
                <a:cs typeface="Asap"/>
              </a:rPr>
              <a:t>to</a:t>
            </a:r>
            <a:r>
              <a:rPr sz="5350" spc="-90" dirty="0">
                <a:latin typeface="Asap"/>
                <a:cs typeface="Asap"/>
              </a:rPr>
              <a:t> </a:t>
            </a:r>
            <a:r>
              <a:rPr sz="5350" dirty="0">
                <a:latin typeface="Asap"/>
                <a:cs typeface="Asap"/>
              </a:rPr>
              <a:t>jest</a:t>
            </a:r>
            <a:r>
              <a:rPr sz="5350" spc="-90" dirty="0">
                <a:latin typeface="Asap"/>
                <a:cs typeface="Asap"/>
              </a:rPr>
              <a:t> </a:t>
            </a:r>
            <a:r>
              <a:rPr sz="5350" dirty="0">
                <a:latin typeface="Asap"/>
                <a:cs typeface="Asap"/>
              </a:rPr>
              <a:t>prosty</a:t>
            </a:r>
            <a:r>
              <a:rPr sz="5350" spc="-90" dirty="0">
                <a:latin typeface="Asap"/>
                <a:cs typeface="Asap"/>
              </a:rPr>
              <a:t> </a:t>
            </a:r>
            <a:r>
              <a:rPr sz="5350" spc="-10" dirty="0">
                <a:latin typeface="Asap"/>
                <a:cs typeface="Asap"/>
              </a:rPr>
              <a:t>język?</a:t>
            </a:r>
            <a:endParaRPr sz="53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56153" y="-56153"/>
            <a:ext cx="18400395" cy="10399395"/>
            <a:chOff x="-56153" y="-56153"/>
            <a:chExt cx="18400395" cy="1039939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2942590" cy="3592195"/>
            </a:xfrm>
            <a:custGeom>
              <a:avLst/>
              <a:gdLst/>
              <a:ahLst/>
              <a:cxnLst/>
              <a:rect l="l" t="t" r="r" b="b"/>
              <a:pathLst>
                <a:path w="2942590" h="3592195">
                  <a:moveTo>
                    <a:pt x="2439682" y="0"/>
                  </a:moveTo>
                  <a:lnTo>
                    <a:pt x="0" y="0"/>
                  </a:lnTo>
                  <a:lnTo>
                    <a:pt x="0" y="3523780"/>
                  </a:lnTo>
                  <a:lnTo>
                    <a:pt x="93306" y="3591572"/>
                  </a:lnTo>
                  <a:lnTo>
                    <a:pt x="2942551" y="1530591"/>
                  </a:lnTo>
                  <a:lnTo>
                    <a:pt x="2439682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86040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612660" y="177948"/>
              <a:ext cx="1438970" cy="14469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721314" y="2956748"/>
            <a:ext cx="13601700" cy="1541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950" dirty="0">
                <a:solidFill>
                  <a:srgbClr val="086CD1"/>
                </a:solidFill>
                <a:latin typeface="Asap"/>
                <a:cs typeface="Asap"/>
              </a:rPr>
              <a:t>Historia</a:t>
            </a:r>
            <a:r>
              <a:rPr sz="9950" spc="-400" dirty="0">
                <a:solidFill>
                  <a:srgbClr val="086CD1"/>
                </a:solidFill>
                <a:latin typeface="Asap"/>
                <a:cs typeface="Asap"/>
              </a:rPr>
              <a:t> </a:t>
            </a:r>
            <a:r>
              <a:rPr sz="9950" dirty="0">
                <a:solidFill>
                  <a:srgbClr val="086CD1"/>
                </a:solidFill>
                <a:latin typeface="Asap"/>
                <a:cs typeface="Asap"/>
              </a:rPr>
              <a:t>prostego</a:t>
            </a:r>
            <a:r>
              <a:rPr sz="9950" spc="-375" dirty="0">
                <a:solidFill>
                  <a:srgbClr val="086CD1"/>
                </a:solidFill>
                <a:latin typeface="Asap"/>
                <a:cs typeface="Asap"/>
              </a:rPr>
              <a:t> </a:t>
            </a:r>
            <a:r>
              <a:rPr sz="9950" spc="-10" dirty="0">
                <a:solidFill>
                  <a:srgbClr val="086CD1"/>
                </a:solidFill>
                <a:latin typeface="Asap"/>
                <a:cs typeface="Asap"/>
              </a:rPr>
              <a:t>języka</a:t>
            </a:r>
            <a:endParaRPr sz="9950">
              <a:latin typeface="Asap"/>
              <a:cs typeface="Asap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505968" y="5955944"/>
            <a:ext cx="7838440" cy="4387215"/>
            <a:chOff x="10505968" y="5955944"/>
            <a:chExt cx="7838440" cy="4387215"/>
          </a:xfrm>
        </p:grpSpPr>
        <p:sp>
          <p:nvSpPr>
            <p:cNvPr id="4" name="object 4"/>
            <p:cNvSpPr/>
            <p:nvPr/>
          </p:nvSpPr>
          <p:spPr>
            <a:xfrm>
              <a:off x="10505968" y="5955944"/>
              <a:ext cx="7782559" cy="4331335"/>
            </a:xfrm>
            <a:custGeom>
              <a:avLst/>
              <a:gdLst/>
              <a:ahLst/>
              <a:cxnLst/>
              <a:rect l="l" t="t" r="r" b="b"/>
              <a:pathLst>
                <a:path w="7782559" h="4331334">
                  <a:moveTo>
                    <a:pt x="1491284" y="0"/>
                  </a:moveTo>
                  <a:lnTo>
                    <a:pt x="0" y="4331055"/>
                  </a:lnTo>
                  <a:lnTo>
                    <a:pt x="7782026" y="4331055"/>
                  </a:lnTo>
                  <a:lnTo>
                    <a:pt x="7782026" y="96570"/>
                  </a:lnTo>
                  <a:lnTo>
                    <a:pt x="14912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063564" y="6456273"/>
              <a:ext cx="7225030" cy="3830954"/>
            </a:xfrm>
            <a:custGeom>
              <a:avLst/>
              <a:gdLst/>
              <a:ahLst/>
              <a:cxnLst/>
              <a:rect l="l" t="t" r="r" b="b"/>
              <a:pathLst>
                <a:path w="7225030" h="3830954">
                  <a:moveTo>
                    <a:pt x="7224434" y="90655"/>
                  </a:moveTo>
                  <a:lnTo>
                    <a:pt x="1319002" y="0"/>
                  </a:lnTo>
                  <a:lnTo>
                    <a:pt x="0" y="3830726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886825" cy="8684260"/>
            <a:chOff x="0" y="0"/>
            <a:chExt cx="8886825" cy="868426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949016" y="1530591"/>
                  </a:moveTo>
                  <a:lnTo>
                    <a:pt x="2446159" y="0"/>
                  </a:lnTo>
                  <a:lnTo>
                    <a:pt x="2439682" y="0"/>
                  </a:lnTo>
                  <a:lnTo>
                    <a:pt x="0" y="0"/>
                  </a:lnTo>
                  <a:lnTo>
                    <a:pt x="0" y="3519081"/>
                  </a:lnTo>
                  <a:lnTo>
                    <a:pt x="0" y="3523780"/>
                  </a:lnTo>
                  <a:lnTo>
                    <a:pt x="93294" y="3591572"/>
                  </a:lnTo>
                  <a:lnTo>
                    <a:pt x="96532" y="3589236"/>
                  </a:lnTo>
                  <a:lnTo>
                    <a:pt x="99771" y="3591572"/>
                  </a:lnTo>
                  <a:lnTo>
                    <a:pt x="2949016" y="1530591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95752" y="2835655"/>
              <a:ext cx="6291580" cy="5848350"/>
            </a:xfrm>
            <a:custGeom>
              <a:avLst/>
              <a:gdLst/>
              <a:ahLst/>
              <a:cxnLst/>
              <a:rect l="l" t="t" r="r" b="b"/>
              <a:pathLst>
                <a:path w="6291580" h="5848350">
                  <a:moveTo>
                    <a:pt x="6291008" y="0"/>
                  </a:moveTo>
                  <a:lnTo>
                    <a:pt x="0" y="0"/>
                  </a:lnTo>
                  <a:lnTo>
                    <a:pt x="0" y="5848210"/>
                  </a:lnTo>
                  <a:lnTo>
                    <a:pt x="6291008" y="5848210"/>
                  </a:lnTo>
                  <a:lnTo>
                    <a:pt x="6291008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98369" y="2280843"/>
              <a:ext cx="5996940" cy="1109980"/>
            </a:xfrm>
            <a:custGeom>
              <a:avLst/>
              <a:gdLst/>
              <a:ahLst/>
              <a:cxnLst/>
              <a:rect l="l" t="t" r="r" b="b"/>
              <a:pathLst>
                <a:path w="5996940" h="1109979">
                  <a:moveTo>
                    <a:pt x="5996622" y="0"/>
                  </a:moveTo>
                  <a:lnTo>
                    <a:pt x="0" y="0"/>
                  </a:lnTo>
                  <a:lnTo>
                    <a:pt x="0" y="1109599"/>
                  </a:lnTo>
                  <a:lnTo>
                    <a:pt x="5996622" y="1109599"/>
                  </a:lnTo>
                  <a:lnTo>
                    <a:pt x="5996622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598369" y="3390442"/>
            <a:ext cx="6288405" cy="5293995"/>
          </a:xfrm>
          <a:prstGeom prst="rect">
            <a:avLst/>
          </a:prstGeom>
          <a:solidFill>
            <a:srgbClr val="0368E8">
              <a:alpha val="8998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600">
              <a:latin typeface="Liberation Serif"/>
              <a:cs typeface="Liberation Serif"/>
            </a:endParaRPr>
          </a:p>
          <a:p>
            <a:pPr>
              <a:lnSpc>
                <a:spcPct val="100000"/>
              </a:lnSpc>
            </a:pPr>
            <a:endParaRPr sz="2600">
              <a:latin typeface="Liberation Serif"/>
              <a:cs typeface="Liberation Serif"/>
            </a:endParaRPr>
          </a:p>
          <a:p>
            <a:pPr>
              <a:lnSpc>
                <a:spcPct val="100000"/>
              </a:lnSpc>
              <a:spcBef>
                <a:spcPts val="1595"/>
              </a:spcBef>
            </a:pPr>
            <a:endParaRPr sz="2600">
              <a:latin typeface="Liberation Serif"/>
              <a:cs typeface="Liberation Serif"/>
            </a:endParaRPr>
          </a:p>
          <a:p>
            <a:pPr marL="184150">
              <a:lnSpc>
                <a:spcPct val="100000"/>
              </a:lnSpc>
              <a:spcBef>
                <a:spcPts val="5"/>
              </a:spcBef>
            </a:pPr>
            <a:r>
              <a:rPr sz="2600" b="1" dirty="0">
                <a:latin typeface="Asap"/>
                <a:cs typeface="Asap"/>
              </a:rPr>
              <a:t>1919</a:t>
            </a:r>
            <a:r>
              <a:rPr sz="2600" b="1" spc="55" dirty="0">
                <a:latin typeface="Asap"/>
                <a:cs typeface="Asap"/>
              </a:rPr>
              <a:t> </a:t>
            </a:r>
            <a:r>
              <a:rPr sz="2600" b="1" spc="-25" dirty="0">
                <a:latin typeface="Asap"/>
                <a:cs typeface="Asap"/>
              </a:rPr>
              <a:t>rok</a:t>
            </a:r>
            <a:endParaRPr sz="2600">
              <a:latin typeface="Asap"/>
              <a:cs typeface="Asap"/>
            </a:endParaRPr>
          </a:p>
          <a:p>
            <a:pPr marL="184150" marR="1395730">
              <a:lnSpc>
                <a:spcPts val="3610"/>
              </a:lnSpc>
              <a:spcBef>
                <a:spcPts val="204"/>
              </a:spcBef>
            </a:pPr>
            <a:r>
              <a:rPr sz="2600" dirty="0">
                <a:latin typeface="Asap"/>
                <a:cs typeface="Asap"/>
              </a:rPr>
              <a:t>Polski minister skarbu </a:t>
            </a:r>
            <a:r>
              <a:rPr sz="2600" b="1" spc="-10" dirty="0">
                <a:latin typeface="Asap"/>
                <a:cs typeface="Asap"/>
              </a:rPr>
              <a:t>Stanisław </a:t>
            </a:r>
            <a:r>
              <a:rPr sz="2600" b="1" dirty="0">
                <a:latin typeface="Asap"/>
                <a:cs typeface="Asap"/>
              </a:rPr>
              <a:t>Karpiński </a:t>
            </a:r>
            <a:r>
              <a:rPr sz="2600" dirty="0">
                <a:latin typeface="Asap"/>
                <a:cs typeface="Asap"/>
              </a:rPr>
              <a:t>prosił </a:t>
            </a:r>
            <a:r>
              <a:rPr sz="2600" spc="-10" dirty="0">
                <a:latin typeface="Asap"/>
                <a:cs typeface="Asap"/>
              </a:rPr>
              <a:t>urzędników,</a:t>
            </a:r>
            <a:endParaRPr sz="2600">
              <a:latin typeface="Asap"/>
              <a:cs typeface="Asap"/>
            </a:endParaRPr>
          </a:p>
          <a:p>
            <a:pPr marL="184150">
              <a:lnSpc>
                <a:spcPct val="100000"/>
              </a:lnSpc>
              <a:spcBef>
                <a:spcPts val="295"/>
              </a:spcBef>
            </a:pPr>
            <a:r>
              <a:rPr sz="2600" dirty="0">
                <a:latin typeface="Asap"/>
                <a:cs typeface="Asap"/>
              </a:rPr>
              <a:t>aby używali jasnego i zwięzłego </a:t>
            </a:r>
            <a:r>
              <a:rPr sz="2600" spc="-10" dirty="0">
                <a:latin typeface="Asap"/>
                <a:cs typeface="Asap"/>
              </a:rPr>
              <a:t>języka.</a:t>
            </a:r>
            <a:endParaRPr sz="2600">
              <a:latin typeface="Asap"/>
              <a:cs typeface="Asap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2704575" y="2473419"/>
            <a:ext cx="5541010" cy="6413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50" dirty="0">
                <a:latin typeface="Asap"/>
                <a:cs typeface="Asap"/>
              </a:rPr>
              <a:t>Historia</a:t>
            </a:r>
            <a:r>
              <a:rPr sz="4050" spc="-160" dirty="0">
                <a:latin typeface="Asap"/>
                <a:cs typeface="Asap"/>
              </a:rPr>
              <a:t> </a:t>
            </a:r>
            <a:r>
              <a:rPr sz="4050" dirty="0">
                <a:latin typeface="Asap"/>
                <a:cs typeface="Asap"/>
              </a:rPr>
              <a:t>prostego</a:t>
            </a:r>
            <a:r>
              <a:rPr sz="4050" spc="-155" dirty="0">
                <a:latin typeface="Asap"/>
                <a:cs typeface="Asap"/>
              </a:rPr>
              <a:t> </a:t>
            </a:r>
            <a:r>
              <a:rPr sz="4050" spc="-10" dirty="0">
                <a:latin typeface="Asap"/>
                <a:cs typeface="Asap"/>
              </a:rPr>
              <a:t>języka</a:t>
            </a:r>
            <a:endParaRPr sz="4050">
              <a:latin typeface="Asap"/>
              <a:cs typeface="Asap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254093" y="2530846"/>
            <a:ext cx="8090534" cy="7812405"/>
            <a:chOff x="10254093" y="2530846"/>
            <a:chExt cx="8090534" cy="781240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54093" y="2530846"/>
              <a:ext cx="5043539" cy="615311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0" y="0"/>
            <a:ext cx="2634615" cy="3328035"/>
          </a:xfrm>
          <a:custGeom>
            <a:avLst/>
            <a:gdLst/>
            <a:ahLst/>
            <a:cxnLst/>
            <a:rect l="l" t="t" r="r" b="b"/>
            <a:pathLst>
              <a:path w="2634615" h="3328035">
                <a:moveTo>
                  <a:pt x="0" y="3327501"/>
                </a:moveTo>
                <a:lnTo>
                  <a:pt x="2634372" y="1421951"/>
                </a:lnTo>
                <a:lnTo>
                  <a:pt x="2167204" y="0"/>
                </a:lnTo>
              </a:path>
            </a:pathLst>
          </a:custGeom>
          <a:ln w="112306">
            <a:solidFill>
              <a:srgbClr val="CBE5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08566" y="1872488"/>
            <a:ext cx="6157595" cy="6680834"/>
            <a:chOff x="3108566" y="1872488"/>
            <a:chExt cx="6157595" cy="6680834"/>
          </a:xfrm>
        </p:grpSpPr>
        <p:sp>
          <p:nvSpPr>
            <p:cNvPr id="3" name="object 3"/>
            <p:cNvSpPr/>
            <p:nvPr/>
          </p:nvSpPr>
          <p:spPr>
            <a:xfrm>
              <a:off x="3108566" y="2531186"/>
              <a:ext cx="6157595" cy="6022340"/>
            </a:xfrm>
            <a:custGeom>
              <a:avLst/>
              <a:gdLst/>
              <a:ahLst/>
              <a:cxnLst/>
              <a:rect l="l" t="t" r="r" b="b"/>
              <a:pathLst>
                <a:path w="6157595" h="6022340">
                  <a:moveTo>
                    <a:pt x="6157188" y="0"/>
                  </a:moveTo>
                  <a:lnTo>
                    <a:pt x="0" y="0"/>
                  </a:lnTo>
                  <a:lnTo>
                    <a:pt x="0" y="6022136"/>
                  </a:lnTo>
                  <a:lnTo>
                    <a:pt x="6157188" y="6022136"/>
                  </a:lnTo>
                  <a:lnTo>
                    <a:pt x="6157188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113392" y="1872488"/>
              <a:ext cx="5869305" cy="1086485"/>
            </a:xfrm>
            <a:custGeom>
              <a:avLst/>
              <a:gdLst/>
              <a:ahLst/>
              <a:cxnLst/>
              <a:rect l="l" t="t" r="r" b="b"/>
              <a:pathLst>
                <a:path w="5869305" h="1086485">
                  <a:moveTo>
                    <a:pt x="5869076" y="0"/>
                  </a:moveTo>
                  <a:lnTo>
                    <a:pt x="0" y="0"/>
                  </a:lnTo>
                  <a:lnTo>
                    <a:pt x="0" y="1086002"/>
                  </a:lnTo>
                  <a:lnTo>
                    <a:pt x="5869076" y="1086002"/>
                  </a:lnTo>
                  <a:lnTo>
                    <a:pt x="5869076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291721" y="3481073"/>
            <a:ext cx="5692140" cy="451929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75"/>
              </a:spcBef>
            </a:pPr>
            <a:r>
              <a:rPr sz="2550" b="1" dirty="0">
                <a:latin typeface="Asap"/>
                <a:cs typeface="Asap"/>
              </a:rPr>
              <a:t>1940 </a:t>
            </a:r>
            <a:r>
              <a:rPr sz="2550" b="1" spc="-25" dirty="0">
                <a:latin typeface="Asap"/>
                <a:cs typeface="Asap"/>
              </a:rPr>
              <a:t>rok</a:t>
            </a:r>
            <a:endParaRPr sz="2550">
              <a:latin typeface="Asap"/>
              <a:cs typeface="Asap"/>
            </a:endParaRPr>
          </a:p>
          <a:p>
            <a:pPr marR="497840">
              <a:lnSpc>
                <a:spcPct val="115599"/>
              </a:lnSpc>
            </a:pPr>
            <a:r>
              <a:rPr sz="2550" dirty="0">
                <a:latin typeface="Asap"/>
                <a:cs typeface="Asap"/>
              </a:rPr>
              <a:t>Brytyjski premier </a:t>
            </a:r>
            <a:r>
              <a:rPr sz="2550" b="1" dirty="0">
                <a:latin typeface="Asap"/>
                <a:cs typeface="Asap"/>
              </a:rPr>
              <a:t>Winston </a:t>
            </a:r>
            <a:r>
              <a:rPr sz="2550" b="1" spc="-10" dirty="0">
                <a:latin typeface="Asap"/>
                <a:cs typeface="Asap"/>
              </a:rPr>
              <a:t>Churchill </a:t>
            </a:r>
            <a:r>
              <a:rPr sz="2550" dirty="0">
                <a:latin typeface="Asap"/>
                <a:cs typeface="Asap"/>
              </a:rPr>
              <a:t>poprosił, żeby raporty </a:t>
            </a:r>
            <a:r>
              <a:rPr sz="2550" spc="-10" dirty="0">
                <a:latin typeface="Asap"/>
                <a:cs typeface="Asap"/>
              </a:rPr>
              <a:t>przekazywały </a:t>
            </a:r>
            <a:r>
              <a:rPr sz="2550" dirty="0">
                <a:latin typeface="Asap"/>
                <a:cs typeface="Asap"/>
              </a:rPr>
              <a:t>główne myśli, bez waty </a:t>
            </a:r>
            <a:r>
              <a:rPr sz="2550" spc="-10" dirty="0">
                <a:latin typeface="Asap"/>
                <a:cs typeface="Asap"/>
              </a:rPr>
              <a:t>słownej.</a:t>
            </a:r>
            <a:endParaRPr sz="255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615"/>
              </a:spcBef>
            </a:pPr>
            <a:endParaRPr sz="2550">
              <a:latin typeface="Asap"/>
              <a:cs typeface="Asap"/>
            </a:endParaRPr>
          </a:p>
          <a:p>
            <a:pPr marR="226695">
              <a:lnSpc>
                <a:spcPct val="115599"/>
              </a:lnSpc>
            </a:pPr>
            <a:r>
              <a:rPr sz="2550" dirty="0">
                <a:latin typeface="Asap"/>
                <a:cs typeface="Asap"/>
              </a:rPr>
              <a:t>„Aby wykonywać swoją pracę, </a:t>
            </a:r>
            <a:r>
              <a:rPr sz="2550" spc="-10" dirty="0">
                <a:latin typeface="Asap"/>
                <a:cs typeface="Asap"/>
              </a:rPr>
              <a:t>musimy </a:t>
            </a:r>
            <a:r>
              <a:rPr sz="2550" dirty="0">
                <a:latin typeface="Asap"/>
                <a:cs typeface="Asap"/>
              </a:rPr>
              <a:t>czytać mnóstwo </a:t>
            </a:r>
            <a:r>
              <a:rPr sz="2550" spc="-10" dirty="0">
                <a:latin typeface="Asap"/>
                <a:cs typeface="Asap"/>
              </a:rPr>
              <a:t>dokumentów.</a:t>
            </a:r>
            <a:endParaRPr sz="2550">
              <a:latin typeface="Asap"/>
              <a:cs typeface="Asap"/>
            </a:endParaRPr>
          </a:p>
          <a:p>
            <a:pPr marR="382270">
              <a:lnSpc>
                <a:spcPct val="115599"/>
              </a:lnSpc>
            </a:pPr>
            <a:r>
              <a:rPr sz="2550" dirty="0">
                <a:latin typeface="Asap"/>
                <a:cs typeface="Asap"/>
              </a:rPr>
              <a:t>Większość z nich jest </a:t>
            </a:r>
            <a:r>
              <a:rPr sz="2550" spc="-10" dirty="0">
                <a:latin typeface="Asap"/>
                <a:cs typeface="Asap"/>
              </a:rPr>
              <a:t>zdecydowanie </a:t>
            </a:r>
            <a:r>
              <a:rPr sz="2550" dirty="0">
                <a:latin typeface="Asap"/>
                <a:cs typeface="Asap"/>
              </a:rPr>
              <a:t>za</a:t>
            </a:r>
            <a:r>
              <a:rPr sz="2550" spc="-1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długa.</a:t>
            </a:r>
            <a:r>
              <a:rPr sz="2550" spc="-1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To</a:t>
            </a:r>
            <a:r>
              <a:rPr sz="2550" spc="-1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strata</a:t>
            </a:r>
            <a:r>
              <a:rPr sz="2550" spc="-1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czasu.</a:t>
            </a:r>
            <a:r>
              <a:rPr sz="2550" spc="-10" dirty="0">
                <a:latin typeface="Asap"/>
                <a:cs typeface="Asap"/>
              </a:rPr>
              <a:t> Marnujemy</a:t>
            </a:r>
            <a:endParaRPr sz="255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r>
              <a:rPr sz="2550" dirty="0">
                <a:latin typeface="Asap"/>
                <a:cs typeface="Asap"/>
              </a:rPr>
              <a:t>energię</a:t>
            </a:r>
            <a:r>
              <a:rPr sz="2550" spc="-1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na wyławianie głównych </a:t>
            </a:r>
            <a:r>
              <a:rPr sz="2550" spc="-10" dirty="0">
                <a:latin typeface="Asap"/>
                <a:cs typeface="Asap"/>
              </a:rPr>
              <a:t>myśli”.</a:t>
            </a:r>
            <a:endParaRPr sz="2550">
              <a:latin typeface="Asap"/>
              <a:cs typeface="Asap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113392" y="1872488"/>
            <a:ext cx="5869305" cy="659130"/>
          </a:xfrm>
          <a:prstGeom prst="rect">
            <a:avLst/>
          </a:prstGeom>
          <a:solidFill>
            <a:srgbClr val="0567E8"/>
          </a:solidFill>
        </p:spPr>
        <p:txBody>
          <a:bodyPr vert="horz" wrap="square" lIns="0" tIns="240665" rIns="0" bIns="0" rtlCol="0">
            <a:spAutoFit/>
          </a:bodyPr>
          <a:lstStyle/>
          <a:p>
            <a:pPr marL="177800">
              <a:lnSpc>
                <a:spcPts val="3290"/>
              </a:lnSpc>
              <a:spcBef>
                <a:spcPts val="1895"/>
              </a:spcBef>
            </a:pPr>
            <a:r>
              <a:rPr sz="3950" dirty="0">
                <a:latin typeface="Asap"/>
                <a:cs typeface="Asap"/>
              </a:rPr>
              <a:t>Historia</a:t>
            </a:r>
            <a:r>
              <a:rPr sz="3950" spc="-70" dirty="0">
                <a:latin typeface="Asap"/>
                <a:cs typeface="Asap"/>
              </a:rPr>
              <a:t> </a:t>
            </a:r>
            <a:r>
              <a:rPr sz="3950" dirty="0">
                <a:latin typeface="Asap"/>
                <a:cs typeface="Asap"/>
              </a:rPr>
              <a:t>prostego</a:t>
            </a:r>
            <a:r>
              <a:rPr sz="3950" spc="-70" dirty="0">
                <a:latin typeface="Asap"/>
                <a:cs typeface="Asap"/>
              </a:rPr>
              <a:t> </a:t>
            </a:r>
            <a:r>
              <a:rPr sz="3950" spc="-10" dirty="0">
                <a:latin typeface="Asap"/>
                <a:cs typeface="Asap"/>
              </a:rPr>
              <a:t>języka</a:t>
            </a:r>
            <a:endParaRPr sz="3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362089" y="2376313"/>
            <a:ext cx="8982075" cy="7967345"/>
            <a:chOff x="9362089" y="2376313"/>
            <a:chExt cx="8982075" cy="796734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362089" y="2376313"/>
              <a:ext cx="5831517" cy="617702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686925" cy="8763000"/>
            <a:chOff x="0" y="0"/>
            <a:chExt cx="9686925" cy="8763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01632" y="2126208"/>
              <a:ext cx="6785609" cy="6637020"/>
            </a:xfrm>
            <a:custGeom>
              <a:avLst/>
              <a:gdLst/>
              <a:ahLst/>
              <a:cxnLst/>
              <a:rect l="l" t="t" r="r" b="b"/>
              <a:pathLst>
                <a:path w="6785609" h="6637020">
                  <a:moveTo>
                    <a:pt x="6785292" y="0"/>
                  </a:moveTo>
                  <a:lnTo>
                    <a:pt x="0" y="0"/>
                  </a:lnTo>
                  <a:lnTo>
                    <a:pt x="0" y="6636461"/>
                  </a:lnTo>
                  <a:lnTo>
                    <a:pt x="6785292" y="6636461"/>
                  </a:lnTo>
                  <a:lnTo>
                    <a:pt x="6785292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7007" y="1527822"/>
              <a:ext cx="6468110" cy="1196975"/>
            </a:xfrm>
            <a:custGeom>
              <a:avLst/>
              <a:gdLst/>
              <a:ahLst/>
              <a:cxnLst/>
              <a:rect l="l" t="t" r="r" b="b"/>
              <a:pathLst>
                <a:path w="6468109" h="1196975">
                  <a:moveTo>
                    <a:pt x="6467779" y="0"/>
                  </a:moveTo>
                  <a:lnTo>
                    <a:pt x="0" y="0"/>
                  </a:lnTo>
                  <a:lnTo>
                    <a:pt x="0" y="1196784"/>
                  </a:lnTo>
                  <a:lnTo>
                    <a:pt x="6467779" y="1196784"/>
                  </a:lnTo>
                  <a:lnTo>
                    <a:pt x="6467779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103473" y="3174292"/>
            <a:ext cx="5984875" cy="4482465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30"/>
              </a:spcBef>
            </a:pPr>
            <a:r>
              <a:rPr sz="2800" b="1" dirty="0">
                <a:latin typeface="Asap"/>
                <a:cs typeface="Asap"/>
              </a:rPr>
              <a:t>2010</a:t>
            </a:r>
            <a:r>
              <a:rPr sz="2800" b="1" spc="5" dirty="0">
                <a:latin typeface="Asap"/>
                <a:cs typeface="Asap"/>
              </a:rPr>
              <a:t> </a:t>
            </a:r>
            <a:r>
              <a:rPr sz="2800" b="1" spc="-25" dirty="0">
                <a:latin typeface="Asap"/>
                <a:cs typeface="Asap"/>
              </a:rPr>
              <a:t>rok</a:t>
            </a:r>
            <a:endParaRPr sz="2800">
              <a:latin typeface="Asap"/>
              <a:cs typeface="Asap"/>
            </a:endParaRPr>
          </a:p>
          <a:p>
            <a:pPr marR="5080">
              <a:lnSpc>
                <a:spcPct val="115999"/>
              </a:lnSpc>
              <a:spcBef>
                <a:spcPts val="5"/>
              </a:spcBef>
            </a:pPr>
            <a:r>
              <a:rPr sz="2800" dirty="0">
                <a:latin typeface="Asap"/>
                <a:cs typeface="Asap"/>
              </a:rPr>
              <a:t>Ministerstwo</a:t>
            </a:r>
            <a:r>
              <a:rPr sz="2800" spc="-5" dirty="0">
                <a:latin typeface="Asap"/>
                <a:cs typeface="Asap"/>
              </a:rPr>
              <a:t> </a:t>
            </a:r>
            <a:r>
              <a:rPr sz="2800" dirty="0">
                <a:latin typeface="Asap"/>
                <a:cs typeface="Asap"/>
              </a:rPr>
              <a:t>Rozwoju</a:t>
            </a:r>
            <a:r>
              <a:rPr sz="2800" spc="5" dirty="0">
                <a:latin typeface="Asap"/>
                <a:cs typeface="Asap"/>
              </a:rPr>
              <a:t> </a:t>
            </a:r>
            <a:r>
              <a:rPr sz="2800" spc="-10" dirty="0">
                <a:latin typeface="Asap"/>
                <a:cs typeface="Asap"/>
              </a:rPr>
              <a:t>Regionalnego </a:t>
            </a:r>
            <a:r>
              <a:rPr sz="2800" dirty="0">
                <a:latin typeface="Asap"/>
                <a:cs typeface="Asap"/>
              </a:rPr>
              <a:t>wydało</a:t>
            </a:r>
            <a:r>
              <a:rPr sz="2800" spc="5" dirty="0">
                <a:latin typeface="Asap"/>
                <a:cs typeface="Asap"/>
              </a:rPr>
              <a:t> </a:t>
            </a:r>
            <a:r>
              <a:rPr sz="2800" dirty="0">
                <a:latin typeface="Asap"/>
                <a:cs typeface="Asap"/>
              </a:rPr>
              <a:t>podręcznik</a:t>
            </a:r>
            <a:r>
              <a:rPr sz="2800" spc="10" dirty="0">
                <a:latin typeface="Asap"/>
                <a:cs typeface="Asap"/>
              </a:rPr>
              <a:t> </a:t>
            </a:r>
            <a:r>
              <a:rPr sz="2800" dirty="0">
                <a:latin typeface="Asap"/>
                <a:cs typeface="Asap"/>
              </a:rPr>
              <a:t>o</a:t>
            </a:r>
            <a:r>
              <a:rPr sz="2800" spc="10" dirty="0">
                <a:latin typeface="Asap"/>
                <a:cs typeface="Asap"/>
              </a:rPr>
              <a:t> </a:t>
            </a:r>
            <a:r>
              <a:rPr sz="2800" dirty="0">
                <a:latin typeface="Asap"/>
                <a:cs typeface="Asap"/>
              </a:rPr>
              <a:t>języku</a:t>
            </a:r>
            <a:r>
              <a:rPr sz="2800" spc="10" dirty="0">
                <a:latin typeface="Asap"/>
                <a:cs typeface="Asap"/>
              </a:rPr>
              <a:t> </a:t>
            </a:r>
            <a:r>
              <a:rPr sz="2800" spc="-10" dirty="0">
                <a:latin typeface="Asap"/>
                <a:cs typeface="Asap"/>
              </a:rPr>
              <a:t>Funduszy Europejskich.</a:t>
            </a:r>
            <a:endParaRPr sz="280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1225"/>
              </a:spcBef>
            </a:pPr>
            <a:endParaRPr sz="280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sz="2800" b="1" dirty="0">
                <a:latin typeface="Asap"/>
                <a:cs typeface="Asap"/>
              </a:rPr>
              <a:t>2011</a:t>
            </a:r>
            <a:r>
              <a:rPr sz="2800" b="1" spc="5" dirty="0">
                <a:latin typeface="Asap"/>
                <a:cs typeface="Asap"/>
              </a:rPr>
              <a:t> </a:t>
            </a:r>
            <a:r>
              <a:rPr sz="2800" b="1" spc="-25" dirty="0">
                <a:latin typeface="Asap"/>
                <a:cs typeface="Asap"/>
              </a:rPr>
              <a:t>rok</a:t>
            </a:r>
            <a:endParaRPr sz="2800">
              <a:latin typeface="Asap"/>
              <a:cs typeface="Asap"/>
            </a:endParaRPr>
          </a:p>
          <a:p>
            <a:pPr marR="967740">
              <a:lnSpc>
                <a:spcPct val="115999"/>
              </a:lnSpc>
            </a:pPr>
            <a:r>
              <a:rPr sz="2800" dirty="0">
                <a:latin typeface="Asap"/>
                <a:cs typeface="Asap"/>
              </a:rPr>
              <a:t>Powstała</a:t>
            </a:r>
            <a:r>
              <a:rPr sz="2800" spc="5" dirty="0">
                <a:latin typeface="Asap"/>
                <a:cs typeface="Asap"/>
              </a:rPr>
              <a:t> </a:t>
            </a:r>
            <a:r>
              <a:rPr sz="2800" dirty="0">
                <a:latin typeface="Asap"/>
                <a:cs typeface="Asap"/>
              </a:rPr>
              <a:t>Pracownia</a:t>
            </a:r>
            <a:r>
              <a:rPr sz="2800" spc="5" dirty="0">
                <a:latin typeface="Asap"/>
                <a:cs typeface="Asap"/>
              </a:rPr>
              <a:t> </a:t>
            </a:r>
            <a:r>
              <a:rPr sz="2800" spc="-10" dirty="0">
                <a:latin typeface="Asap"/>
                <a:cs typeface="Asap"/>
              </a:rPr>
              <a:t>Prostej </a:t>
            </a:r>
            <a:r>
              <a:rPr sz="2800" dirty="0">
                <a:latin typeface="Asap"/>
                <a:cs typeface="Asap"/>
              </a:rPr>
              <a:t>Polszczyzny</a:t>
            </a:r>
            <a:r>
              <a:rPr sz="2800" spc="5" dirty="0">
                <a:latin typeface="Asap"/>
                <a:cs typeface="Asap"/>
              </a:rPr>
              <a:t> </a:t>
            </a:r>
            <a:r>
              <a:rPr sz="2800" dirty="0">
                <a:latin typeface="Asap"/>
                <a:cs typeface="Asap"/>
              </a:rPr>
              <a:t>przy</a:t>
            </a:r>
            <a:r>
              <a:rPr sz="2800" spc="5" dirty="0">
                <a:latin typeface="Asap"/>
                <a:cs typeface="Asap"/>
              </a:rPr>
              <a:t> </a:t>
            </a:r>
            <a:r>
              <a:rPr sz="2800" spc="-10" dirty="0">
                <a:latin typeface="Asap"/>
                <a:cs typeface="Asap"/>
              </a:rPr>
              <a:t>Uniwersytecie Wrocławskim.</a:t>
            </a:r>
            <a:endParaRPr sz="2800">
              <a:latin typeface="Asap"/>
              <a:cs typeface="Asap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2927007" y="2126208"/>
            <a:ext cx="6468110" cy="598805"/>
          </a:xfrm>
          <a:prstGeom prst="rect">
            <a:avLst/>
          </a:prstGeom>
          <a:solidFill>
            <a:srgbClr val="0567E8"/>
          </a:solidFill>
        </p:spPr>
        <p:txBody>
          <a:bodyPr vert="horz" wrap="square" lIns="0" tIns="0" rIns="0" bIns="0" rtlCol="0">
            <a:spAutoFit/>
          </a:bodyPr>
          <a:lstStyle/>
          <a:p>
            <a:pPr marL="175895">
              <a:lnSpc>
                <a:spcPts val="2815"/>
              </a:lnSpc>
            </a:pPr>
            <a:r>
              <a:rPr sz="4350" dirty="0">
                <a:latin typeface="Asap"/>
                <a:cs typeface="Asap"/>
              </a:rPr>
              <a:t>Historia prostego </a:t>
            </a:r>
            <a:r>
              <a:rPr sz="4350" spc="-10" dirty="0">
                <a:latin typeface="Asap"/>
                <a:cs typeface="Asap"/>
              </a:rPr>
              <a:t>języka</a:t>
            </a:r>
            <a:endParaRPr sz="4350">
              <a:latin typeface="Asap"/>
              <a:cs typeface="Asap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56837" y="2196341"/>
            <a:ext cx="4615221" cy="6566372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0" y="0"/>
            <a:ext cx="2634615" cy="3328035"/>
          </a:xfrm>
          <a:custGeom>
            <a:avLst/>
            <a:gdLst/>
            <a:ahLst/>
            <a:cxnLst/>
            <a:rect l="l" t="t" r="r" b="b"/>
            <a:pathLst>
              <a:path w="2634615" h="3328035">
                <a:moveTo>
                  <a:pt x="0" y="3327501"/>
                </a:moveTo>
                <a:lnTo>
                  <a:pt x="2634372" y="1421951"/>
                </a:lnTo>
                <a:lnTo>
                  <a:pt x="2167204" y="0"/>
                </a:lnTo>
              </a:path>
            </a:pathLst>
          </a:custGeom>
          <a:ln w="112306">
            <a:solidFill>
              <a:srgbClr val="CBE5F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11" name="object 11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2474" y="2376170"/>
            <a:ext cx="10376535" cy="711200"/>
          </a:xfrm>
          <a:prstGeom prst="rect">
            <a:avLst/>
          </a:prstGeom>
          <a:solidFill>
            <a:srgbClr val="0567E8"/>
          </a:solidFill>
        </p:spPr>
        <p:txBody>
          <a:bodyPr vert="horz" wrap="square" lIns="0" tIns="71120" rIns="0" bIns="0" rtlCol="0">
            <a:spAutoFit/>
          </a:bodyPr>
          <a:lstStyle/>
          <a:p>
            <a:pPr marL="206375">
              <a:lnSpc>
                <a:spcPts val="5035"/>
              </a:lnSpc>
              <a:spcBef>
                <a:spcPts val="560"/>
              </a:spcBef>
            </a:pPr>
            <a:r>
              <a:rPr sz="5150" dirty="0">
                <a:latin typeface="Asap"/>
                <a:cs typeface="Asap"/>
              </a:rPr>
              <a:t>Najnowsze</a:t>
            </a:r>
            <a:r>
              <a:rPr sz="5150" spc="-254" dirty="0">
                <a:latin typeface="Asap"/>
                <a:cs typeface="Asap"/>
              </a:rPr>
              <a:t> </a:t>
            </a:r>
            <a:r>
              <a:rPr sz="5150" spc="-10" dirty="0">
                <a:latin typeface="Asap"/>
                <a:cs typeface="Asap"/>
              </a:rPr>
              <a:t>inicjatywy</a:t>
            </a:r>
            <a:endParaRPr sz="5150">
              <a:latin typeface="Asap"/>
              <a:cs typeface="Asap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919611" y="3505441"/>
            <a:ext cx="14424660" cy="6838315"/>
            <a:chOff x="3919611" y="3505441"/>
            <a:chExt cx="14424660" cy="68383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19611" y="6718228"/>
              <a:ext cx="3140217" cy="13449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8400" y="6174422"/>
              <a:ext cx="3213539" cy="19702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01431" y="6399365"/>
              <a:ext cx="2904737" cy="166383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043436" y="4906141"/>
              <a:ext cx="4895849" cy="6953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85914" y="3505441"/>
              <a:ext cx="3631026" cy="245364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43438" y="3505441"/>
              <a:ext cx="3459733" cy="1110937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3" name="object 13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530814" y="3130101"/>
            <a:ext cx="13709650" cy="2994660"/>
          </a:xfrm>
          <a:prstGeom prst="rect">
            <a:avLst/>
          </a:prstGeom>
        </p:spPr>
        <p:txBody>
          <a:bodyPr vert="horz" wrap="square" lIns="0" tIns="501650" rIns="0" bIns="0" rtlCol="0">
            <a:spAutoFit/>
          </a:bodyPr>
          <a:lstStyle/>
          <a:p>
            <a:pPr marL="12700" marR="5080">
              <a:lnSpc>
                <a:spcPct val="71700"/>
              </a:lnSpc>
              <a:spcBef>
                <a:spcPts val="3950"/>
              </a:spcBef>
            </a:pPr>
            <a:r>
              <a:rPr sz="11350" dirty="0">
                <a:solidFill>
                  <a:srgbClr val="086CD1"/>
                </a:solidFill>
                <a:latin typeface="Asap"/>
                <a:cs typeface="Asap"/>
              </a:rPr>
              <a:t>Dlaczego</a:t>
            </a:r>
            <a:r>
              <a:rPr sz="11350" spc="-390" dirty="0">
                <a:solidFill>
                  <a:srgbClr val="086CD1"/>
                </a:solidFill>
                <a:latin typeface="Asap"/>
                <a:cs typeface="Asap"/>
              </a:rPr>
              <a:t> </a:t>
            </a:r>
            <a:r>
              <a:rPr sz="11350" dirty="0">
                <a:solidFill>
                  <a:srgbClr val="086CD1"/>
                </a:solidFill>
                <a:latin typeface="Asap"/>
                <a:cs typeface="Asap"/>
              </a:rPr>
              <a:t>warto</a:t>
            </a:r>
            <a:r>
              <a:rPr sz="11350" spc="-385" dirty="0">
                <a:solidFill>
                  <a:srgbClr val="086CD1"/>
                </a:solidFill>
                <a:latin typeface="Asap"/>
                <a:cs typeface="Asap"/>
              </a:rPr>
              <a:t> </a:t>
            </a:r>
            <a:r>
              <a:rPr sz="11350" spc="-10" dirty="0">
                <a:solidFill>
                  <a:srgbClr val="086CD1"/>
                </a:solidFill>
                <a:latin typeface="Asap"/>
                <a:cs typeface="Asap"/>
              </a:rPr>
              <a:t>pisać prosto?</a:t>
            </a:r>
            <a:endParaRPr sz="11350">
              <a:latin typeface="Asap"/>
              <a:cs typeface="Asap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0505968" y="5955944"/>
            <a:ext cx="7838440" cy="4387215"/>
            <a:chOff x="10505968" y="5955944"/>
            <a:chExt cx="7838440" cy="4387215"/>
          </a:xfrm>
        </p:grpSpPr>
        <p:sp>
          <p:nvSpPr>
            <p:cNvPr id="4" name="object 4"/>
            <p:cNvSpPr/>
            <p:nvPr/>
          </p:nvSpPr>
          <p:spPr>
            <a:xfrm>
              <a:off x="10505968" y="5955944"/>
              <a:ext cx="7782559" cy="4331335"/>
            </a:xfrm>
            <a:custGeom>
              <a:avLst/>
              <a:gdLst/>
              <a:ahLst/>
              <a:cxnLst/>
              <a:rect l="l" t="t" r="r" b="b"/>
              <a:pathLst>
                <a:path w="7782559" h="4331334">
                  <a:moveTo>
                    <a:pt x="1491284" y="0"/>
                  </a:moveTo>
                  <a:lnTo>
                    <a:pt x="0" y="4331055"/>
                  </a:lnTo>
                  <a:lnTo>
                    <a:pt x="7782026" y="4331055"/>
                  </a:lnTo>
                  <a:lnTo>
                    <a:pt x="7782026" y="96570"/>
                  </a:lnTo>
                  <a:lnTo>
                    <a:pt x="14912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1063564" y="6456273"/>
              <a:ext cx="7225030" cy="3830954"/>
            </a:xfrm>
            <a:custGeom>
              <a:avLst/>
              <a:gdLst/>
              <a:ahLst/>
              <a:cxnLst/>
              <a:rect l="l" t="t" r="r" b="b"/>
              <a:pathLst>
                <a:path w="7225030" h="3830954">
                  <a:moveTo>
                    <a:pt x="7224434" y="90655"/>
                  </a:moveTo>
                  <a:lnTo>
                    <a:pt x="1319002" y="0"/>
                  </a:lnTo>
                  <a:lnTo>
                    <a:pt x="0" y="3830726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0951" y="2375750"/>
            <a:ext cx="5897245" cy="5699125"/>
            <a:chOff x="3040951" y="2375750"/>
            <a:chExt cx="5897245" cy="5699125"/>
          </a:xfrm>
        </p:grpSpPr>
        <p:sp>
          <p:nvSpPr>
            <p:cNvPr id="3" name="object 3"/>
            <p:cNvSpPr/>
            <p:nvPr/>
          </p:nvSpPr>
          <p:spPr>
            <a:xfrm>
              <a:off x="3040951" y="2878302"/>
              <a:ext cx="5897245" cy="5196205"/>
            </a:xfrm>
            <a:custGeom>
              <a:avLst/>
              <a:gdLst/>
              <a:ahLst/>
              <a:cxnLst/>
              <a:rect l="l" t="t" r="r" b="b"/>
              <a:pathLst>
                <a:path w="5897245" h="5196205">
                  <a:moveTo>
                    <a:pt x="5897029" y="0"/>
                  </a:moveTo>
                  <a:lnTo>
                    <a:pt x="0" y="0"/>
                  </a:lnTo>
                  <a:lnTo>
                    <a:pt x="0" y="5196179"/>
                  </a:lnTo>
                  <a:lnTo>
                    <a:pt x="5897029" y="5196179"/>
                  </a:lnTo>
                  <a:lnTo>
                    <a:pt x="5897029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61843" y="2375750"/>
              <a:ext cx="5621655" cy="1040130"/>
            </a:xfrm>
            <a:custGeom>
              <a:avLst/>
              <a:gdLst/>
              <a:ahLst/>
              <a:cxnLst/>
              <a:rect l="l" t="t" r="r" b="b"/>
              <a:pathLst>
                <a:path w="5621655" h="1040129">
                  <a:moveTo>
                    <a:pt x="5621083" y="0"/>
                  </a:moveTo>
                  <a:lnTo>
                    <a:pt x="0" y="0"/>
                  </a:lnTo>
                  <a:lnTo>
                    <a:pt x="0" y="1040117"/>
                  </a:lnTo>
                  <a:lnTo>
                    <a:pt x="5621083" y="1040117"/>
                  </a:lnTo>
                  <a:lnTo>
                    <a:pt x="562108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061842" y="3415868"/>
            <a:ext cx="5876290" cy="4658995"/>
          </a:xfrm>
          <a:prstGeom prst="rect">
            <a:avLst/>
          </a:prstGeom>
          <a:solidFill>
            <a:srgbClr val="0368E8">
              <a:alpha val="8998"/>
            </a:srgbClr>
          </a:solidFill>
        </p:spPr>
        <p:txBody>
          <a:bodyPr vert="horz" wrap="square" lIns="0" tIns="698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</a:pPr>
            <a:endParaRPr sz="3100">
              <a:latin typeface="Liberation Serif"/>
              <a:cs typeface="Liberation Serif"/>
            </a:endParaRPr>
          </a:p>
          <a:p>
            <a:pPr marL="487680" indent="-333375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487680" algn="l"/>
              </a:tabLst>
            </a:pPr>
            <a:r>
              <a:rPr sz="3100" dirty="0">
                <a:latin typeface="Asap"/>
                <a:cs typeface="Asap"/>
              </a:rPr>
              <a:t>Osoby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o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różnych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spc="-10" dirty="0">
                <a:latin typeface="Asap"/>
                <a:cs typeface="Asap"/>
              </a:rPr>
              <a:t>potrzebach</a:t>
            </a:r>
            <a:endParaRPr sz="3100">
              <a:latin typeface="Asap"/>
              <a:cs typeface="Asap"/>
            </a:endParaRPr>
          </a:p>
          <a:p>
            <a:pPr marL="487045" marR="2340610" indent="-333375">
              <a:lnSpc>
                <a:spcPct val="124900"/>
              </a:lnSpc>
              <a:spcBef>
                <a:spcPts val="600"/>
              </a:spcBef>
              <a:buFont typeface="Times New Roman"/>
              <a:buChar char="•"/>
              <a:tabLst>
                <a:tab pos="488315" algn="l"/>
              </a:tabLst>
            </a:pPr>
            <a:r>
              <a:rPr sz="3100" dirty="0">
                <a:latin typeface="Asap"/>
                <a:cs typeface="Asap"/>
              </a:rPr>
              <a:t>Mobilność</a:t>
            </a:r>
            <a:r>
              <a:rPr sz="3100" spc="-8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i</a:t>
            </a:r>
            <a:r>
              <a:rPr sz="3100" spc="-80" dirty="0">
                <a:latin typeface="Asap"/>
                <a:cs typeface="Asap"/>
              </a:rPr>
              <a:t> </a:t>
            </a:r>
            <a:r>
              <a:rPr sz="3100" spc="-20" dirty="0">
                <a:latin typeface="Asap"/>
                <a:cs typeface="Asap"/>
              </a:rPr>
              <a:t>nowe 	</a:t>
            </a:r>
            <a:r>
              <a:rPr sz="3100" spc="-10" dirty="0">
                <a:latin typeface="Asap"/>
                <a:cs typeface="Asap"/>
              </a:rPr>
              <a:t>technologie</a:t>
            </a:r>
            <a:endParaRPr sz="3100">
              <a:latin typeface="Asap"/>
              <a:cs typeface="Asap"/>
            </a:endParaRPr>
          </a:p>
          <a:p>
            <a:pPr marL="487680" indent="-333375">
              <a:lnSpc>
                <a:spcPct val="100000"/>
              </a:lnSpc>
              <a:spcBef>
                <a:spcPts val="1525"/>
              </a:spcBef>
              <a:buFont typeface="Times New Roman"/>
              <a:buChar char="•"/>
              <a:tabLst>
                <a:tab pos="487680" algn="l"/>
              </a:tabLst>
            </a:pPr>
            <a:r>
              <a:rPr sz="3100" dirty="0">
                <a:latin typeface="Asap"/>
                <a:cs typeface="Asap"/>
              </a:rPr>
              <a:t>Stres</a:t>
            </a:r>
            <a:r>
              <a:rPr sz="3100" spc="-75" dirty="0">
                <a:latin typeface="Asap"/>
                <a:cs typeface="Asap"/>
              </a:rPr>
              <a:t> </a:t>
            </a:r>
            <a:r>
              <a:rPr sz="3100" spc="-10" dirty="0">
                <a:latin typeface="Asap"/>
                <a:cs typeface="Asap"/>
              </a:rPr>
              <a:t>informacyjny</a:t>
            </a:r>
            <a:endParaRPr sz="3100">
              <a:latin typeface="Asap"/>
              <a:cs typeface="Asap"/>
            </a:endParaRPr>
          </a:p>
          <a:p>
            <a:pPr marL="487045" marR="980440" indent="-333375">
              <a:lnSpc>
                <a:spcPct val="124900"/>
              </a:lnSpc>
              <a:spcBef>
                <a:spcPts val="600"/>
              </a:spcBef>
              <a:buFont typeface="Times New Roman"/>
              <a:buChar char="•"/>
              <a:tabLst>
                <a:tab pos="488315" algn="l"/>
              </a:tabLst>
            </a:pPr>
            <a:r>
              <a:rPr sz="3100" spc="-10" dirty="0">
                <a:latin typeface="Asap"/>
                <a:cs typeface="Asap"/>
              </a:rPr>
              <a:t>Przełamywanie</a:t>
            </a:r>
            <a:r>
              <a:rPr sz="3100" spc="-90" dirty="0">
                <a:latin typeface="Asap"/>
                <a:cs typeface="Asap"/>
              </a:rPr>
              <a:t> </a:t>
            </a:r>
            <a:r>
              <a:rPr sz="3100" spc="-10" dirty="0">
                <a:latin typeface="Asap"/>
                <a:cs typeface="Asap"/>
              </a:rPr>
              <a:t>zastałych 	schematów</a:t>
            </a:r>
            <a:endParaRPr sz="3100">
              <a:latin typeface="Asap"/>
              <a:cs typeface="Asap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203661" y="2555476"/>
            <a:ext cx="4934585" cy="6032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750" dirty="0">
                <a:latin typeface="Asap"/>
                <a:cs typeface="Asap"/>
              </a:rPr>
              <a:t>Dlaczego</a:t>
            </a:r>
            <a:r>
              <a:rPr sz="3750" spc="5" dirty="0">
                <a:latin typeface="Asap"/>
                <a:cs typeface="Asap"/>
              </a:rPr>
              <a:t> </a:t>
            </a:r>
            <a:r>
              <a:rPr sz="3750" dirty="0">
                <a:latin typeface="Asap"/>
                <a:cs typeface="Asap"/>
              </a:rPr>
              <a:t>pisać</a:t>
            </a:r>
            <a:r>
              <a:rPr sz="3750" spc="5" dirty="0">
                <a:latin typeface="Asap"/>
                <a:cs typeface="Asap"/>
              </a:rPr>
              <a:t> </a:t>
            </a:r>
            <a:r>
              <a:rPr sz="3750" spc="-10" dirty="0">
                <a:latin typeface="Asap"/>
                <a:cs typeface="Asap"/>
              </a:rPr>
              <a:t>prosto?</a:t>
            </a:r>
            <a:endParaRPr sz="3750">
              <a:latin typeface="Asap"/>
              <a:cs typeface="Asap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5500" y="2290028"/>
            <a:ext cx="4197946" cy="25981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68462" y="2033101"/>
            <a:ext cx="2765552" cy="27655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518765" y="5143500"/>
            <a:ext cx="4130675" cy="2322496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1" name="object 11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14" name="object 14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79267" y="5476386"/>
            <a:ext cx="3900449" cy="257910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686925" cy="8763000"/>
            <a:chOff x="0" y="0"/>
            <a:chExt cx="9686925" cy="8763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901632" y="2126208"/>
              <a:ext cx="6785609" cy="6637020"/>
            </a:xfrm>
            <a:custGeom>
              <a:avLst/>
              <a:gdLst/>
              <a:ahLst/>
              <a:cxnLst/>
              <a:rect l="l" t="t" r="r" b="b"/>
              <a:pathLst>
                <a:path w="6785609" h="6637020">
                  <a:moveTo>
                    <a:pt x="6785292" y="0"/>
                  </a:moveTo>
                  <a:lnTo>
                    <a:pt x="0" y="0"/>
                  </a:lnTo>
                  <a:lnTo>
                    <a:pt x="0" y="6636461"/>
                  </a:lnTo>
                  <a:lnTo>
                    <a:pt x="6785292" y="6636461"/>
                  </a:lnTo>
                  <a:lnTo>
                    <a:pt x="6785292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7007" y="1527822"/>
              <a:ext cx="6468110" cy="1196975"/>
            </a:xfrm>
            <a:custGeom>
              <a:avLst/>
              <a:gdLst/>
              <a:ahLst/>
              <a:cxnLst/>
              <a:rect l="l" t="t" r="r" b="b"/>
              <a:pathLst>
                <a:path w="6468109" h="1196975">
                  <a:moveTo>
                    <a:pt x="6467779" y="0"/>
                  </a:moveTo>
                  <a:lnTo>
                    <a:pt x="0" y="0"/>
                  </a:lnTo>
                  <a:lnTo>
                    <a:pt x="0" y="1196784"/>
                  </a:lnTo>
                  <a:lnTo>
                    <a:pt x="6467779" y="1196784"/>
                  </a:lnTo>
                  <a:lnTo>
                    <a:pt x="6467779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2927007" y="2126208"/>
            <a:ext cx="6468110" cy="598805"/>
          </a:xfrm>
          <a:prstGeom prst="rect">
            <a:avLst/>
          </a:prstGeom>
          <a:solidFill>
            <a:srgbClr val="0567E8"/>
          </a:solidFill>
        </p:spPr>
        <p:txBody>
          <a:bodyPr vert="horz" wrap="square" lIns="0" tIns="0" rIns="0" bIns="0" rtlCol="0">
            <a:spAutoFit/>
          </a:bodyPr>
          <a:lstStyle/>
          <a:p>
            <a:pPr marL="175895">
              <a:lnSpc>
                <a:spcPts val="2815"/>
              </a:lnSpc>
            </a:pPr>
            <a:r>
              <a:rPr sz="4350" dirty="0">
                <a:latin typeface="Asap"/>
                <a:cs typeface="Asap"/>
              </a:rPr>
              <a:t>Dlaczego </a:t>
            </a:r>
            <a:r>
              <a:rPr sz="4350" spc="-10" dirty="0">
                <a:latin typeface="Asap"/>
                <a:cs typeface="Asap"/>
              </a:rPr>
              <a:t>warto?</a:t>
            </a:r>
            <a:endParaRPr sz="4350">
              <a:latin typeface="Asap"/>
              <a:cs typeface="Asap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81955" y="3107229"/>
            <a:ext cx="4750435" cy="38290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just">
              <a:lnSpc>
                <a:spcPct val="147600"/>
              </a:lnSpc>
              <a:spcBef>
                <a:spcPts val="95"/>
              </a:spcBef>
            </a:pPr>
            <a:r>
              <a:rPr sz="2750" dirty="0">
                <a:latin typeface="Lato"/>
                <a:cs typeface="Lato"/>
              </a:rPr>
              <a:t>łac.</a:t>
            </a:r>
            <a:r>
              <a:rPr sz="2750" spc="95" dirty="0">
                <a:latin typeface="Lato"/>
                <a:cs typeface="Lato"/>
              </a:rPr>
              <a:t> </a:t>
            </a:r>
            <a:r>
              <a:rPr sz="2750" dirty="0">
                <a:latin typeface="Lato"/>
                <a:cs typeface="Lato"/>
              </a:rPr>
              <a:t>administratio,</a:t>
            </a:r>
            <a:r>
              <a:rPr sz="2750" spc="105" dirty="0">
                <a:latin typeface="Lato"/>
                <a:cs typeface="Lato"/>
              </a:rPr>
              <a:t> </a:t>
            </a:r>
            <a:r>
              <a:rPr sz="2750" spc="-10" dirty="0">
                <a:latin typeface="Lato"/>
                <a:cs typeface="Lato"/>
              </a:rPr>
              <a:t>administrare </a:t>
            </a:r>
            <a:r>
              <a:rPr sz="2750" dirty="0">
                <a:latin typeface="Lato"/>
                <a:cs typeface="Lato"/>
              </a:rPr>
              <a:t>–</a:t>
            </a:r>
            <a:r>
              <a:rPr sz="2750" spc="20" dirty="0">
                <a:latin typeface="Lato"/>
                <a:cs typeface="Lato"/>
              </a:rPr>
              <a:t> </a:t>
            </a:r>
            <a:r>
              <a:rPr sz="2750" b="1" dirty="0">
                <a:latin typeface="Lato"/>
                <a:cs typeface="Lato"/>
              </a:rPr>
              <a:t>być</a:t>
            </a:r>
            <a:r>
              <a:rPr sz="2750" b="1" spc="15" dirty="0">
                <a:latin typeface="Lato"/>
                <a:cs typeface="Lato"/>
              </a:rPr>
              <a:t> </a:t>
            </a:r>
            <a:r>
              <a:rPr sz="2750" b="1" dirty="0">
                <a:latin typeface="Lato"/>
                <a:cs typeface="Lato"/>
              </a:rPr>
              <a:t>pomocnym,</a:t>
            </a:r>
            <a:r>
              <a:rPr sz="2750" b="1" spc="20" dirty="0">
                <a:latin typeface="Lato"/>
                <a:cs typeface="Lato"/>
              </a:rPr>
              <a:t> </a:t>
            </a:r>
            <a:r>
              <a:rPr sz="2750" b="1" spc="-10" dirty="0">
                <a:latin typeface="Lato"/>
                <a:cs typeface="Lato"/>
              </a:rPr>
              <a:t>obsługiwać, </a:t>
            </a:r>
            <a:r>
              <a:rPr sz="2750" b="1" dirty="0">
                <a:latin typeface="Lato"/>
                <a:cs typeface="Lato"/>
              </a:rPr>
              <a:t>kierować,</a:t>
            </a:r>
            <a:r>
              <a:rPr sz="2750" b="1" spc="-40" dirty="0">
                <a:latin typeface="Lato"/>
                <a:cs typeface="Lato"/>
              </a:rPr>
              <a:t> </a:t>
            </a:r>
            <a:r>
              <a:rPr sz="2750" b="1" spc="-10" dirty="0">
                <a:latin typeface="Lato"/>
                <a:cs typeface="Lato"/>
              </a:rPr>
              <a:t>zarządzać</a:t>
            </a:r>
            <a:endParaRPr sz="2750">
              <a:latin typeface="Lato"/>
              <a:cs typeface="Lato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endParaRPr sz="2750">
              <a:latin typeface="Lato"/>
              <a:cs typeface="Lato"/>
            </a:endParaRPr>
          </a:p>
          <a:p>
            <a:pPr algn="just">
              <a:lnSpc>
                <a:spcPct val="100000"/>
              </a:lnSpc>
            </a:pPr>
            <a:r>
              <a:rPr sz="2750" b="1" dirty="0">
                <a:latin typeface="Lato"/>
                <a:cs typeface="Lato"/>
              </a:rPr>
              <a:t>Zrozumiały</a:t>
            </a:r>
            <a:r>
              <a:rPr sz="2750" b="1" spc="-65" dirty="0">
                <a:latin typeface="Lato"/>
                <a:cs typeface="Lato"/>
              </a:rPr>
              <a:t> </a:t>
            </a:r>
            <a:r>
              <a:rPr sz="2750" b="1" spc="-10" dirty="0">
                <a:latin typeface="Lato"/>
                <a:cs typeface="Lato"/>
              </a:rPr>
              <a:t>przekaz</a:t>
            </a:r>
            <a:endParaRPr sz="2750">
              <a:latin typeface="Lato"/>
              <a:cs typeface="Lato"/>
            </a:endParaRPr>
          </a:p>
          <a:p>
            <a:pPr algn="just">
              <a:lnSpc>
                <a:spcPct val="100000"/>
              </a:lnSpc>
              <a:spcBef>
                <a:spcPts val="1585"/>
              </a:spcBef>
            </a:pPr>
            <a:r>
              <a:rPr sz="2750" b="1" dirty="0">
                <a:latin typeface="Lato"/>
                <a:cs typeface="Lato"/>
              </a:rPr>
              <a:t>to</a:t>
            </a:r>
            <a:r>
              <a:rPr sz="2750" b="1" spc="5" dirty="0">
                <a:latin typeface="Lato"/>
                <a:cs typeface="Lato"/>
              </a:rPr>
              <a:t> </a:t>
            </a:r>
            <a:r>
              <a:rPr sz="2750" b="1" dirty="0">
                <a:latin typeface="Lato"/>
                <a:cs typeface="Lato"/>
              </a:rPr>
              <a:t>obowiązek </a:t>
            </a:r>
            <a:r>
              <a:rPr sz="2750" b="1" spc="-10" dirty="0">
                <a:latin typeface="Lato"/>
                <a:cs typeface="Lato"/>
              </a:rPr>
              <a:t>urzędnika.</a:t>
            </a:r>
            <a:endParaRPr sz="2750">
              <a:latin typeface="Lato"/>
              <a:cs typeface="Lato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9" name="object 9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18108295" cy="7472680"/>
            <a:chOff x="-56153" y="-56153"/>
            <a:chExt cx="18108295" cy="747268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86925" y="2871095"/>
              <a:ext cx="8326373" cy="454480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2660" y="177948"/>
              <a:ext cx="1438970" cy="14469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8100" y="2051075"/>
            <a:ext cx="11722100" cy="6168390"/>
            <a:chOff x="3398100" y="2051075"/>
            <a:chExt cx="11722100" cy="6168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7372" y="3147243"/>
              <a:ext cx="1540064" cy="19877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98071" y="4182639"/>
              <a:ext cx="1402715" cy="1985010"/>
            </a:xfrm>
            <a:custGeom>
              <a:avLst/>
              <a:gdLst/>
              <a:ahLst/>
              <a:cxnLst/>
              <a:rect l="l" t="t" r="r" b="b"/>
              <a:pathLst>
                <a:path w="1402714" h="1985010">
                  <a:moveTo>
                    <a:pt x="189382" y="0"/>
                  </a:moveTo>
                  <a:lnTo>
                    <a:pt x="153397" y="34477"/>
                  </a:lnTo>
                  <a:lnTo>
                    <a:pt x="121201" y="70901"/>
                  </a:lnTo>
                  <a:lnTo>
                    <a:pt x="92793" y="109271"/>
                  </a:lnTo>
                  <a:lnTo>
                    <a:pt x="68174" y="149589"/>
                  </a:lnTo>
                  <a:lnTo>
                    <a:pt x="47342" y="191857"/>
                  </a:lnTo>
                  <a:lnTo>
                    <a:pt x="30298" y="236075"/>
                  </a:lnTo>
                  <a:lnTo>
                    <a:pt x="17042" y="282244"/>
                  </a:lnTo>
                  <a:lnTo>
                    <a:pt x="7574" y="330366"/>
                  </a:lnTo>
                  <a:lnTo>
                    <a:pt x="1893" y="380442"/>
                  </a:lnTo>
                  <a:lnTo>
                    <a:pt x="0" y="432473"/>
                  </a:lnTo>
                  <a:lnTo>
                    <a:pt x="2058" y="481409"/>
                  </a:lnTo>
                  <a:lnTo>
                    <a:pt x="8093" y="527952"/>
                  </a:lnTo>
                  <a:lnTo>
                    <a:pt x="17895" y="572202"/>
                  </a:lnTo>
                  <a:lnTo>
                    <a:pt x="31253" y="614258"/>
                  </a:lnTo>
                  <a:lnTo>
                    <a:pt x="47958" y="654218"/>
                  </a:lnTo>
                  <a:lnTo>
                    <a:pt x="67800" y="692183"/>
                  </a:lnTo>
                  <a:lnTo>
                    <a:pt x="90569" y="728250"/>
                  </a:lnTo>
                  <a:lnTo>
                    <a:pt x="116055" y="762521"/>
                  </a:lnTo>
                  <a:lnTo>
                    <a:pt x="144048" y="795093"/>
                  </a:lnTo>
                  <a:lnTo>
                    <a:pt x="174338" y="826066"/>
                  </a:lnTo>
                  <a:lnTo>
                    <a:pt x="206715" y="855539"/>
                  </a:lnTo>
                  <a:lnTo>
                    <a:pt x="240968" y="883611"/>
                  </a:lnTo>
                  <a:lnTo>
                    <a:pt x="276889" y="910383"/>
                  </a:lnTo>
                  <a:lnTo>
                    <a:pt x="314267" y="935952"/>
                  </a:lnTo>
                  <a:lnTo>
                    <a:pt x="352893" y="960418"/>
                  </a:lnTo>
                  <a:lnTo>
                    <a:pt x="392555" y="983880"/>
                  </a:lnTo>
                  <a:lnTo>
                    <a:pt x="433045" y="1006438"/>
                  </a:lnTo>
                  <a:lnTo>
                    <a:pt x="474151" y="1028191"/>
                  </a:lnTo>
                  <a:lnTo>
                    <a:pt x="515666" y="1049238"/>
                  </a:lnTo>
                  <a:lnTo>
                    <a:pt x="557377" y="1069678"/>
                  </a:lnTo>
                  <a:lnTo>
                    <a:pt x="599076" y="1089610"/>
                  </a:lnTo>
                  <a:lnTo>
                    <a:pt x="721997" y="1147353"/>
                  </a:lnTo>
                  <a:lnTo>
                    <a:pt x="761546" y="1166247"/>
                  </a:lnTo>
                  <a:lnTo>
                    <a:pt x="800032" y="1185130"/>
                  </a:lnTo>
                  <a:lnTo>
                    <a:pt x="837246" y="1204100"/>
                  </a:lnTo>
                  <a:lnTo>
                    <a:pt x="872978" y="1223257"/>
                  </a:lnTo>
                  <a:lnTo>
                    <a:pt x="907017" y="1242700"/>
                  </a:lnTo>
                  <a:lnTo>
                    <a:pt x="969178" y="1282843"/>
                  </a:lnTo>
                  <a:lnTo>
                    <a:pt x="1022051" y="1325320"/>
                  </a:lnTo>
                  <a:lnTo>
                    <a:pt x="1063955" y="1370926"/>
                  </a:lnTo>
                  <a:lnTo>
                    <a:pt x="1089732" y="1408211"/>
                  </a:lnTo>
                  <a:lnTo>
                    <a:pt x="1109790" y="1448352"/>
                  </a:lnTo>
                  <a:lnTo>
                    <a:pt x="1124123" y="1491357"/>
                  </a:lnTo>
                  <a:lnTo>
                    <a:pt x="1132727" y="1537237"/>
                  </a:lnTo>
                  <a:lnTo>
                    <a:pt x="1135595" y="1586001"/>
                  </a:lnTo>
                  <a:lnTo>
                    <a:pt x="1132289" y="1621282"/>
                  </a:lnTo>
                  <a:lnTo>
                    <a:pt x="1106043" y="1691743"/>
                  </a:lnTo>
                  <a:lnTo>
                    <a:pt x="1083242" y="1725399"/>
                  </a:lnTo>
                  <a:lnTo>
                    <a:pt x="1054081" y="1756988"/>
                  </a:lnTo>
                  <a:lnTo>
                    <a:pt x="1018629" y="1785750"/>
                  </a:lnTo>
                  <a:lnTo>
                    <a:pt x="976956" y="1810921"/>
                  </a:lnTo>
                  <a:lnTo>
                    <a:pt x="929130" y="1831740"/>
                  </a:lnTo>
                  <a:lnTo>
                    <a:pt x="875220" y="1847444"/>
                  </a:lnTo>
                  <a:lnTo>
                    <a:pt x="815296" y="1857272"/>
                  </a:lnTo>
                  <a:lnTo>
                    <a:pt x="749427" y="1860461"/>
                  </a:lnTo>
                  <a:lnTo>
                    <a:pt x="708873" y="1859069"/>
                  </a:lnTo>
                  <a:lnTo>
                    <a:pt x="665384" y="1854465"/>
                  </a:lnTo>
                  <a:lnTo>
                    <a:pt x="621673" y="1845415"/>
                  </a:lnTo>
                  <a:lnTo>
                    <a:pt x="580453" y="1830686"/>
                  </a:lnTo>
                  <a:lnTo>
                    <a:pt x="544437" y="1809044"/>
                  </a:lnTo>
                  <a:lnTo>
                    <a:pt x="516338" y="1779256"/>
                  </a:lnTo>
                  <a:lnTo>
                    <a:pt x="498868" y="1740090"/>
                  </a:lnTo>
                  <a:lnTo>
                    <a:pt x="495367" y="1699590"/>
                  </a:lnTo>
                  <a:lnTo>
                    <a:pt x="503909" y="1661634"/>
                  </a:lnTo>
                  <a:lnTo>
                    <a:pt x="520810" y="1624836"/>
                  </a:lnTo>
                  <a:lnTo>
                    <a:pt x="564970" y="1549167"/>
                  </a:lnTo>
                  <a:lnTo>
                    <a:pt x="584865" y="1507523"/>
                  </a:lnTo>
                  <a:lnTo>
                    <a:pt x="598395" y="1461492"/>
                  </a:lnTo>
                  <a:lnTo>
                    <a:pt x="601878" y="1409687"/>
                  </a:lnTo>
                  <a:lnTo>
                    <a:pt x="588956" y="1343834"/>
                  </a:lnTo>
                  <a:lnTo>
                    <a:pt x="559471" y="1285763"/>
                  </a:lnTo>
                  <a:lnTo>
                    <a:pt x="517026" y="1237406"/>
                  </a:lnTo>
                  <a:lnTo>
                    <a:pt x="465225" y="1200697"/>
                  </a:lnTo>
                  <a:lnTo>
                    <a:pt x="407672" y="1177567"/>
                  </a:lnTo>
                  <a:lnTo>
                    <a:pt x="347970" y="1169949"/>
                  </a:lnTo>
                  <a:lnTo>
                    <a:pt x="289722" y="1179777"/>
                  </a:lnTo>
                  <a:lnTo>
                    <a:pt x="236532" y="1208982"/>
                  </a:lnTo>
                  <a:lnTo>
                    <a:pt x="192003" y="1259498"/>
                  </a:lnTo>
                  <a:lnTo>
                    <a:pt x="174113" y="1293351"/>
                  </a:lnTo>
                  <a:lnTo>
                    <a:pt x="159740" y="1333257"/>
                  </a:lnTo>
                  <a:lnTo>
                    <a:pt x="149333" y="1379456"/>
                  </a:lnTo>
                  <a:lnTo>
                    <a:pt x="143344" y="1432191"/>
                  </a:lnTo>
                  <a:lnTo>
                    <a:pt x="142314" y="1484015"/>
                  </a:lnTo>
                  <a:lnTo>
                    <a:pt x="145999" y="1535938"/>
                  </a:lnTo>
                  <a:lnTo>
                    <a:pt x="154472" y="1587381"/>
                  </a:lnTo>
                  <a:lnTo>
                    <a:pt x="167809" y="1637769"/>
                  </a:lnTo>
                  <a:lnTo>
                    <a:pt x="186084" y="1686525"/>
                  </a:lnTo>
                  <a:lnTo>
                    <a:pt x="209372" y="1733072"/>
                  </a:lnTo>
                  <a:lnTo>
                    <a:pt x="237747" y="1776832"/>
                  </a:lnTo>
                  <a:lnTo>
                    <a:pt x="271284" y="1817230"/>
                  </a:lnTo>
                  <a:lnTo>
                    <a:pt x="307737" y="1851650"/>
                  </a:lnTo>
                  <a:lnTo>
                    <a:pt x="347426" y="1881265"/>
                  </a:lnTo>
                  <a:lnTo>
                    <a:pt x="389907" y="1906397"/>
                  </a:lnTo>
                  <a:lnTo>
                    <a:pt x="434739" y="1927368"/>
                  </a:lnTo>
                  <a:lnTo>
                    <a:pt x="481481" y="1944500"/>
                  </a:lnTo>
                  <a:lnTo>
                    <a:pt x="529689" y="1958113"/>
                  </a:lnTo>
                  <a:lnTo>
                    <a:pt x="578923" y="1968530"/>
                  </a:lnTo>
                  <a:lnTo>
                    <a:pt x="628739" y="1976072"/>
                  </a:lnTo>
                  <a:lnTo>
                    <a:pt x="678696" y="1981061"/>
                  </a:lnTo>
                  <a:lnTo>
                    <a:pt x="728352" y="1983819"/>
                  </a:lnTo>
                  <a:lnTo>
                    <a:pt x="777265" y="1984667"/>
                  </a:lnTo>
                  <a:lnTo>
                    <a:pt x="831135" y="1982894"/>
                  </a:lnTo>
                  <a:lnTo>
                    <a:pt x="882574" y="1977691"/>
                  </a:lnTo>
                  <a:lnTo>
                    <a:pt x="931581" y="1969226"/>
                  </a:lnTo>
                  <a:lnTo>
                    <a:pt x="978158" y="1957670"/>
                  </a:lnTo>
                  <a:lnTo>
                    <a:pt x="1022306" y="1943192"/>
                  </a:lnTo>
                  <a:lnTo>
                    <a:pt x="1064025" y="1925963"/>
                  </a:lnTo>
                  <a:lnTo>
                    <a:pt x="1103316" y="1906152"/>
                  </a:lnTo>
                  <a:lnTo>
                    <a:pt x="1140181" y="1883928"/>
                  </a:lnTo>
                  <a:lnTo>
                    <a:pt x="1174620" y="1859463"/>
                  </a:lnTo>
                  <a:lnTo>
                    <a:pt x="1206633" y="1832925"/>
                  </a:lnTo>
                  <a:lnTo>
                    <a:pt x="1236222" y="1804485"/>
                  </a:lnTo>
                  <a:lnTo>
                    <a:pt x="1263388" y="1774313"/>
                  </a:lnTo>
                  <a:lnTo>
                    <a:pt x="1288131" y="1742578"/>
                  </a:lnTo>
                  <a:lnTo>
                    <a:pt x="1310453" y="1709450"/>
                  </a:lnTo>
                  <a:lnTo>
                    <a:pt x="1330354" y="1675099"/>
                  </a:lnTo>
                  <a:lnTo>
                    <a:pt x="1347835" y="1639695"/>
                  </a:lnTo>
                  <a:lnTo>
                    <a:pt x="1362896" y="1603408"/>
                  </a:lnTo>
                  <a:lnTo>
                    <a:pt x="1375540" y="1566407"/>
                  </a:lnTo>
                  <a:lnTo>
                    <a:pt x="1385766" y="1528863"/>
                  </a:lnTo>
                  <a:lnTo>
                    <a:pt x="1393575" y="1490946"/>
                  </a:lnTo>
                  <a:lnTo>
                    <a:pt x="1398969" y="1452825"/>
                  </a:lnTo>
                  <a:lnTo>
                    <a:pt x="1401948" y="1414670"/>
                  </a:lnTo>
                  <a:lnTo>
                    <a:pt x="1402513" y="1376651"/>
                  </a:lnTo>
                  <a:lnTo>
                    <a:pt x="1400664" y="1338938"/>
                  </a:lnTo>
                  <a:lnTo>
                    <a:pt x="1389732" y="1265109"/>
                  </a:lnTo>
                  <a:lnTo>
                    <a:pt x="1369157" y="1194541"/>
                  </a:lnTo>
                  <a:lnTo>
                    <a:pt x="1338947" y="1128595"/>
                  </a:lnTo>
                  <a:lnTo>
                    <a:pt x="1299108" y="1068628"/>
                  </a:lnTo>
                  <a:lnTo>
                    <a:pt x="1249855" y="1015384"/>
                  </a:lnTo>
                  <a:lnTo>
                    <a:pt x="1218505" y="987827"/>
                  </a:lnTo>
                  <a:lnTo>
                    <a:pt x="1182672" y="959644"/>
                  </a:lnTo>
                  <a:lnTo>
                    <a:pt x="1142357" y="930835"/>
                  </a:lnTo>
                  <a:lnTo>
                    <a:pt x="1097559" y="901398"/>
                  </a:lnTo>
                  <a:lnTo>
                    <a:pt x="1048278" y="871333"/>
                  </a:lnTo>
                  <a:lnTo>
                    <a:pt x="994516" y="840638"/>
                  </a:lnTo>
                  <a:lnTo>
                    <a:pt x="936271" y="809312"/>
                  </a:lnTo>
                  <a:lnTo>
                    <a:pt x="873544" y="777354"/>
                  </a:lnTo>
                  <a:lnTo>
                    <a:pt x="808999" y="744991"/>
                  </a:lnTo>
                  <a:lnTo>
                    <a:pt x="748847" y="713994"/>
                  </a:lnTo>
                  <a:lnTo>
                    <a:pt x="693027" y="684124"/>
                  </a:lnTo>
                  <a:lnTo>
                    <a:pt x="641477" y="655143"/>
                  </a:lnTo>
                  <a:lnTo>
                    <a:pt x="594133" y="626814"/>
                  </a:lnTo>
                  <a:lnTo>
                    <a:pt x="550934" y="598898"/>
                  </a:lnTo>
                  <a:lnTo>
                    <a:pt x="511817" y="571157"/>
                  </a:lnTo>
                  <a:lnTo>
                    <a:pt x="476722" y="543353"/>
                  </a:lnTo>
                  <a:lnTo>
                    <a:pt x="445584" y="515248"/>
                  </a:lnTo>
                  <a:lnTo>
                    <a:pt x="418342" y="486604"/>
                  </a:lnTo>
                  <a:lnTo>
                    <a:pt x="375299" y="426748"/>
                  </a:lnTo>
                  <a:lnTo>
                    <a:pt x="347094" y="361880"/>
                  </a:lnTo>
                  <a:lnTo>
                    <a:pt x="333230" y="290096"/>
                  </a:lnTo>
                  <a:lnTo>
                    <a:pt x="331520" y="251015"/>
                  </a:lnTo>
                  <a:lnTo>
                    <a:pt x="333354" y="216768"/>
                  </a:lnTo>
                  <a:lnTo>
                    <a:pt x="338839" y="183921"/>
                  </a:lnTo>
                  <a:lnTo>
                    <a:pt x="347947" y="152474"/>
                  </a:lnTo>
                  <a:lnTo>
                    <a:pt x="360654" y="122428"/>
                  </a:lnTo>
                  <a:lnTo>
                    <a:pt x="310992" y="91043"/>
                  </a:lnTo>
                  <a:lnTo>
                    <a:pt x="265917" y="60194"/>
                  </a:lnTo>
                  <a:lnTo>
                    <a:pt x="225393" y="29855"/>
                  </a:lnTo>
                  <a:lnTo>
                    <a:pt x="189382" y="0"/>
                  </a:lnTo>
                  <a:close/>
                </a:path>
              </a:pathLst>
            </a:custGeom>
            <a:solidFill>
              <a:srgbClr val="053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98100" y="2051075"/>
              <a:ext cx="11722100" cy="6168390"/>
            </a:xfrm>
            <a:custGeom>
              <a:avLst/>
              <a:gdLst/>
              <a:ahLst/>
              <a:cxnLst/>
              <a:rect l="l" t="t" r="r" b="b"/>
              <a:pathLst>
                <a:path w="11722100" h="6168390">
                  <a:moveTo>
                    <a:pt x="11721731" y="0"/>
                  </a:moveTo>
                  <a:lnTo>
                    <a:pt x="0" y="0"/>
                  </a:lnTo>
                  <a:lnTo>
                    <a:pt x="0" y="6167932"/>
                  </a:lnTo>
                  <a:lnTo>
                    <a:pt x="11721731" y="6167932"/>
                  </a:lnTo>
                  <a:lnTo>
                    <a:pt x="11721731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398100" y="2715960"/>
            <a:ext cx="11722100" cy="2871470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2282825">
              <a:lnSpc>
                <a:spcPct val="100000"/>
              </a:lnSpc>
              <a:spcBef>
                <a:spcPts val="1335"/>
              </a:spcBef>
            </a:pPr>
            <a:r>
              <a:rPr sz="2700" b="1" dirty="0">
                <a:latin typeface="Asap"/>
                <a:cs typeface="Asap"/>
              </a:rPr>
              <a:t>Konstytucja </a:t>
            </a:r>
            <a:r>
              <a:rPr sz="2700" b="1" spc="-25" dirty="0">
                <a:latin typeface="Asap"/>
                <a:cs typeface="Asap"/>
              </a:rPr>
              <a:t>RP</a:t>
            </a:r>
            <a:endParaRPr sz="2700">
              <a:latin typeface="Asap"/>
              <a:cs typeface="Asap"/>
            </a:endParaRPr>
          </a:p>
          <a:p>
            <a:pPr marL="2282825">
              <a:lnSpc>
                <a:spcPct val="100000"/>
              </a:lnSpc>
              <a:spcBef>
                <a:spcPts val="1240"/>
              </a:spcBef>
            </a:pPr>
            <a:r>
              <a:rPr sz="2700" dirty="0">
                <a:latin typeface="Asap"/>
                <a:cs typeface="Asap"/>
              </a:rPr>
              <a:t>Art. </a:t>
            </a:r>
            <a:r>
              <a:rPr sz="2700" spc="-25" dirty="0">
                <a:latin typeface="Asap"/>
                <a:cs typeface="Asap"/>
              </a:rPr>
              <a:t>27</a:t>
            </a:r>
            <a:endParaRPr sz="2700">
              <a:latin typeface="Asap"/>
              <a:cs typeface="Asap"/>
            </a:endParaRPr>
          </a:p>
          <a:p>
            <a:pPr marL="2282825" marR="186690">
              <a:lnSpc>
                <a:spcPct val="138300"/>
              </a:lnSpc>
            </a:pPr>
            <a:r>
              <a:rPr sz="2700" b="1" dirty="0">
                <a:latin typeface="Asap"/>
                <a:cs typeface="Asap"/>
              </a:rPr>
              <a:t>W Rzeczypospolitej Polskiej językiem urzędowym jest </a:t>
            </a:r>
            <a:r>
              <a:rPr sz="2700" b="1" spc="-10" dirty="0">
                <a:latin typeface="Asap"/>
                <a:cs typeface="Asap"/>
              </a:rPr>
              <a:t>język </a:t>
            </a:r>
            <a:r>
              <a:rPr sz="2700" b="1" dirty="0">
                <a:latin typeface="Asap"/>
                <a:cs typeface="Asap"/>
              </a:rPr>
              <a:t>polski. </a:t>
            </a:r>
            <a:r>
              <a:rPr sz="2700" dirty="0">
                <a:latin typeface="Asap"/>
                <a:cs typeface="Asap"/>
              </a:rPr>
              <a:t>Przepis ten nie narusza praw mniejszości </a:t>
            </a:r>
            <a:r>
              <a:rPr sz="2700" spc="-10" dirty="0">
                <a:latin typeface="Asap"/>
                <a:cs typeface="Asap"/>
              </a:rPr>
              <a:t>narodowych </a:t>
            </a:r>
            <a:r>
              <a:rPr sz="2700" dirty="0">
                <a:latin typeface="Asap"/>
                <a:cs typeface="Asap"/>
              </a:rPr>
              <a:t>wynikających</a:t>
            </a:r>
            <a:r>
              <a:rPr sz="2700" spc="-15" dirty="0">
                <a:latin typeface="Asap"/>
                <a:cs typeface="Asap"/>
              </a:rPr>
              <a:t> </a:t>
            </a:r>
            <a:r>
              <a:rPr sz="2700" dirty="0">
                <a:latin typeface="Asap"/>
                <a:cs typeface="Asap"/>
              </a:rPr>
              <a:t>z</a:t>
            </a:r>
            <a:r>
              <a:rPr sz="2700" spc="-15" dirty="0">
                <a:latin typeface="Asap"/>
                <a:cs typeface="Asap"/>
              </a:rPr>
              <a:t> </a:t>
            </a:r>
            <a:r>
              <a:rPr sz="2700" spc="-50" dirty="0">
                <a:latin typeface="Asap"/>
                <a:cs typeface="Asap"/>
              </a:rPr>
              <a:t>ratyfikowanych</a:t>
            </a:r>
            <a:r>
              <a:rPr sz="2700" spc="-15" dirty="0">
                <a:latin typeface="Asap"/>
                <a:cs typeface="Asap"/>
              </a:rPr>
              <a:t> </a:t>
            </a:r>
            <a:r>
              <a:rPr sz="2700" dirty="0">
                <a:latin typeface="Asap"/>
                <a:cs typeface="Asap"/>
              </a:rPr>
              <a:t>umów</a:t>
            </a:r>
            <a:r>
              <a:rPr sz="2700" spc="-15" dirty="0">
                <a:latin typeface="Asap"/>
                <a:cs typeface="Asap"/>
              </a:rPr>
              <a:t> </a:t>
            </a:r>
            <a:r>
              <a:rPr sz="2700" spc="-10" dirty="0">
                <a:latin typeface="Asap"/>
                <a:cs typeface="Asap"/>
              </a:rPr>
              <a:t>międzynarodowych.</a:t>
            </a:r>
            <a:endParaRPr sz="2700">
              <a:latin typeface="Asap"/>
              <a:cs typeface="Asap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98100" y="1305344"/>
            <a:ext cx="10968355" cy="1080135"/>
          </a:xfrm>
          <a:custGeom>
            <a:avLst/>
            <a:gdLst/>
            <a:ahLst/>
            <a:cxnLst/>
            <a:rect l="l" t="t" r="r" b="b"/>
            <a:pathLst>
              <a:path w="10968355" h="1080135">
                <a:moveTo>
                  <a:pt x="10967923" y="0"/>
                </a:moveTo>
                <a:lnTo>
                  <a:pt x="0" y="0"/>
                </a:lnTo>
                <a:lnTo>
                  <a:pt x="0" y="1079690"/>
                </a:lnTo>
                <a:lnTo>
                  <a:pt x="10967923" y="1079690"/>
                </a:lnTo>
                <a:lnTo>
                  <a:pt x="10967923" y="0"/>
                </a:lnTo>
                <a:close/>
              </a:path>
            </a:pathLst>
          </a:custGeom>
          <a:solidFill>
            <a:srgbClr val="056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3398100" y="1305344"/>
            <a:ext cx="10968355" cy="746125"/>
          </a:xfrm>
          <a:prstGeom prst="rect">
            <a:avLst/>
          </a:prstGeom>
          <a:solidFill>
            <a:srgbClr val="0567E8"/>
          </a:solidFill>
        </p:spPr>
        <p:txBody>
          <a:bodyPr vert="horz" wrap="square" lIns="0" tIns="38100" rIns="0" bIns="0" rtlCol="0">
            <a:spAutoFit/>
          </a:bodyPr>
          <a:lstStyle/>
          <a:p>
            <a:pPr marL="269875">
              <a:lnSpc>
                <a:spcPts val="5570"/>
              </a:lnSpc>
              <a:spcBef>
                <a:spcPts val="300"/>
              </a:spcBef>
            </a:pPr>
            <a:r>
              <a:rPr sz="5800" spc="-10" dirty="0">
                <a:latin typeface="Asap"/>
                <a:cs typeface="Asap"/>
              </a:rPr>
              <a:t>Prawo</a:t>
            </a:r>
            <a:endParaRPr sz="5800">
              <a:latin typeface="Asap"/>
              <a:cs typeface="Asap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4785409" y="177948"/>
            <a:ext cx="3559175" cy="10165715"/>
            <a:chOff x="14785409" y="177948"/>
            <a:chExt cx="3559175" cy="10165715"/>
          </a:xfrm>
        </p:grpSpPr>
        <p:sp>
          <p:nvSpPr>
            <p:cNvPr id="10" name="object 10"/>
            <p:cNvSpPr/>
            <p:nvPr/>
          </p:nvSpPr>
          <p:spPr>
            <a:xfrm>
              <a:off x="14785409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2661" y="177948"/>
              <a:ext cx="1438970" cy="144698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4" name="object 14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8100" y="1305344"/>
            <a:ext cx="11722100" cy="6913880"/>
            <a:chOff x="3398100" y="1305344"/>
            <a:chExt cx="11722100" cy="6913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7372" y="3147243"/>
              <a:ext cx="1540064" cy="19877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98071" y="4182639"/>
              <a:ext cx="1402715" cy="1985010"/>
            </a:xfrm>
            <a:custGeom>
              <a:avLst/>
              <a:gdLst/>
              <a:ahLst/>
              <a:cxnLst/>
              <a:rect l="l" t="t" r="r" b="b"/>
              <a:pathLst>
                <a:path w="1402714" h="1985010">
                  <a:moveTo>
                    <a:pt x="189382" y="0"/>
                  </a:moveTo>
                  <a:lnTo>
                    <a:pt x="153397" y="34477"/>
                  </a:lnTo>
                  <a:lnTo>
                    <a:pt x="121201" y="70901"/>
                  </a:lnTo>
                  <a:lnTo>
                    <a:pt x="92793" y="109271"/>
                  </a:lnTo>
                  <a:lnTo>
                    <a:pt x="68174" y="149589"/>
                  </a:lnTo>
                  <a:lnTo>
                    <a:pt x="47342" y="191857"/>
                  </a:lnTo>
                  <a:lnTo>
                    <a:pt x="30298" y="236075"/>
                  </a:lnTo>
                  <a:lnTo>
                    <a:pt x="17042" y="282244"/>
                  </a:lnTo>
                  <a:lnTo>
                    <a:pt x="7574" y="330366"/>
                  </a:lnTo>
                  <a:lnTo>
                    <a:pt x="1893" y="380442"/>
                  </a:lnTo>
                  <a:lnTo>
                    <a:pt x="0" y="432473"/>
                  </a:lnTo>
                  <a:lnTo>
                    <a:pt x="2058" y="481409"/>
                  </a:lnTo>
                  <a:lnTo>
                    <a:pt x="8093" y="527952"/>
                  </a:lnTo>
                  <a:lnTo>
                    <a:pt x="17895" y="572202"/>
                  </a:lnTo>
                  <a:lnTo>
                    <a:pt x="31253" y="614258"/>
                  </a:lnTo>
                  <a:lnTo>
                    <a:pt x="47958" y="654218"/>
                  </a:lnTo>
                  <a:lnTo>
                    <a:pt x="67800" y="692183"/>
                  </a:lnTo>
                  <a:lnTo>
                    <a:pt x="90569" y="728250"/>
                  </a:lnTo>
                  <a:lnTo>
                    <a:pt x="116055" y="762521"/>
                  </a:lnTo>
                  <a:lnTo>
                    <a:pt x="144048" y="795093"/>
                  </a:lnTo>
                  <a:lnTo>
                    <a:pt x="174338" y="826066"/>
                  </a:lnTo>
                  <a:lnTo>
                    <a:pt x="206715" y="855539"/>
                  </a:lnTo>
                  <a:lnTo>
                    <a:pt x="240968" y="883611"/>
                  </a:lnTo>
                  <a:lnTo>
                    <a:pt x="276889" y="910383"/>
                  </a:lnTo>
                  <a:lnTo>
                    <a:pt x="314267" y="935952"/>
                  </a:lnTo>
                  <a:lnTo>
                    <a:pt x="352893" y="960418"/>
                  </a:lnTo>
                  <a:lnTo>
                    <a:pt x="392555" y="983880"/>
                  </a:lnTo>
                  <a:lnTo>
                    <a:pt x="433045" y="1006438"/>
                  </a:lnTo>
                  <a:lnTo>
                    <a:pt x="474151" y="1028191"/>
                  </a:lnTo>
                  <a:lnTo>
                    <a:pt x="515666" y="1049238"/>
                  </a:lnTo>
                  <a:lnTo>
                    <a:pt x="557377" y="1069678"/>
                  </a:lnTo>
                  <a:lnTo>
                    <a:pt x="599076" y="1089610"/>
                  </a:lnTo>
                  <a:lnTo>
                    <a:pt x="721997" y="1147353"/>
                  </a:lnTo>
                  <a:lnTo>
                    <a:pt x="761546" y="1166247"/>
                  </a:lnTo>
                  <a:lnTo>
                    <a:pt x="800032" y="1185130"/>
                  </a:lnTo>
                  <a:lnTo>
                    <a:pt x="837246" y="1204100"/>
                  </a:lnTo>
                  <a:lnTo>
                    <a:pt x="872978" y="1223257"/>
                  </a:lnTo>
                  <a:lnTo>
                    <a:pt x="907017" y="1242700"/>
                  </a:lnTo>
                  <a:lnTo>
                    <a:pt x="969178" y="1282843"/>
                  </a:lnTo>
                  <a:lnTo>
                    <a:pt x="1022051" y="1325320"/>
                  </a:lnTo>
                  <a:lnTo>
                    <a:pt x="1063955" y="1370926"/>
                  </a:lnTo>
                  <a:lnTo>
                    <a:pt x="1089732" y="1408211"/>
                  </a:lnTo>
                  <a:lnTo>
                    <a:pt x="1109790" y="1448352"/>
                  </a:lnTo>
                  <a:lnTo>
                    <a:pt x="1124123" y="1491357"/>
                  </a:lnTo>
                  <a:lnTo>
                    <a:pt x="1132727" y="1537237"/>
                  </a:lnTo>
                  <a:lnTo>
                    <a:pt x="1135595" y="1586001"/>
                  </a:lnTo>
                  <a:lnTo>
                    <a:pt x="1132289" y="1621282"/>
                  </a:lnTo>
                  <a:lnTo>
                    <a:pt x="1106043" y="1691743"/>
                  </a:lnTo>
                  <a:lnTo>
                    <a:pt x="1083242" y="1725399"/>
                  </a:lnTo>
                  <a:lnTo>
                    <a:pt x="1054081" y="1756988"/>
                  </a:lnTo>
                  <a:lnTo>
                    <a:pt x="1018629" y="1785750"/>
                  </a:lnTo>
                  <a:lnTo>
                    <a:pt x="976956" y="1810921"/>
                  </a:lnTo>
                  <a:lnTo>
                    <a:pt x="929130" y="1831740"/>
                  </a:lnTo>
                  <a:lnTo>
                    <a:pt x="875220" y="1847444"/>
                  </a:lnTo>
                  <a:lnTo>
                    <a:pt x="815296" y="1857272"/>
                  </a:lnTo>
                  <a:lnTo>
                    <a:pt x="749427" y="1860461"/>
                  </a:lnTo>
                  <a:lnTo>
                    <a:pt x="708873" y="1859069"/>
                  </a:lnTo>
                  <a:lnTo>
                    <a:pt x="665384" y="1854465"/>
                  </a:lnTo>
                  <a:lnTo>
                    <a:pt x="621673" y="1845415"/>
                  </a:lnTo>
                  <a:lnTo>
                    <a:pt x="580453" y="1830686"/>
                  </a:lnTo>
                  <a:lnTo>
                    <a:pt x="544437" y="1809044"/>
                  </a:lnTo>
                  <a:lnTo>
                    <a:pt x="516338" y="1779256"/>
                  </a:lnTo>
                  <a:lnTo>
                    <a:pt x="498868" y="1740090"/>
                  </a:lnTo>
                  <a:lnTo>
                    <a:pt x="495367" y="1699590"/>
                  </a:lnTo>
                  <a:lnTo>
                    <a:pt x="503909" y="1661634"/>
                  </a:lnTo>
                  <a:lnTo>
                    <a:pt x="520810" y="1624836"/>
                  </a:lnTo>
                  <a:lnTo>
                    <a:pt x="564970" y="1549167"/>
                  </a:lnTo>
                  <a:lnTo>
                    <a:pt x="584865" y="1507523"/>
                  </a:lnTo>
                  <a:lnTo>
                    <a:pt x="598395" y="1461492"/>
                  </a:lnTo>
                  <a:lnTo>
                    <a:pt x="601878" y="1409687"/>
                  </a:lnTo>
                  <a:lnTo>
                    <a:pt x="588956" y="1343834"/>
                  </a:lnTo>
                  <a:lnTo>
                    <a:pt x="559471" y="1285763"/>
                  </a:lnTo>
                  <a:lnTo>
                    <a:pt x="517026" y="1237406"/>
                  </a:lnTo>
                  <a:lnTo>
                    <a:pt x="465225" y="1200697"/>
                  </a:lnTo>
                  <a:lnTo>
                    <a:pt x="407672" y="1177567"/>
                  </a:lnTo>
                  <a:lnTo>
                    <a:pt x="347970" y="1169949"/>
                  </a:lnTo>
                  <a:lnTo>
                    <a:pt x="289722" y="1179777"/>
                  </a:lnTo>
                  <a:lnTo>
                    <a:pt x="236532" y="1208982"/>
                  </a:lnTo>
                  <a:lnTo>
                    <a:pt x="192003" y="1259498"/>
                  </a:lnTo>
                  <a:lnTo>
                    <a:pt x="174113" y="1293351"/>
                  </a:lnTo>
                  <a:lnTo>
                    <a:pt x="159740" y="1333257"/>
                  </a:lnTo>
                  <a:lnTo>
                    <a:pt x="149333" y="1379456"/>
                  </a:lnTo>
                  <a:lnTo>
                    <a:pt x="143344" y="1432191"/>
                  </a:lnTo>
                  <a:lnTo>
                    <a:pt x="142314" y="1484015"/>
                  </a:lnTo>
                  <a:lnTo>
                    <a:pt x="145999" y="1535938"/>
                  </a:lnTo>
                  <a:lnTo>
                    <a:pt x="154472" y="1587381"/>
                  </a:lnTo>
                  <a:lnTo>
                    <a:pt x="167809" y="1637769"/>
                  </a:lnTo>
                  <a:lnTo>
                    <a:pt x="186084" y="1686525"/>
                  </a:lnTo>
                  <a:lnTo>
                    <a:pt x="209372" y="1733072"/>
                  </a:lnTo>
                  <a:lnTo>
                    <a:pt x="237747" y="1776832"/>
                  </a:lnTo>
                  <a:lnTo>
                    <a:pt x="271284" y="1817230"/>
                  </a:lnTo>
                  <a:lnTo>
                    <a:pt x="307737" y="1851650"/>
                  </a:lnTo>
                  <a:lnTo>
                    <a:pt x="347426" y="1881265"/>
                  </a:lnTo>
                  <a:lnTo>
                    <a:pt x="389907" y="1906397"/>
                  </a:lnTo>
                  <a:lnTo>
                    <a:pt x="434739" y="1927368"/>
                  </a:lnTo>
                  <a:lnTo>
                    <a:pt x="481481" y="1944500"/>
                  </a:lnTo>
                  <a:lnTo>
                    <a:pt x="529689" y="1958113"/>
                  </a:lnTo>
                  <a:lnTo>
                    <a:pt x="578923" y="1968530"/>
                  </a:lnTo>
                  <a:lnTo>
                    <a:pt x="628739" y="1976072"/>
                  </a:lnTo>
                  <a:lnTo>
                    <a:pt x="678696" y="1981061"/>
                  </a:lnTo>
                  <a:lnTo>
                    <a:pt x="728352" y="1983819"/>
                  </a:lnTo>
                  <a:lnTo>
                    <a:pt x="777265" y="1984667"/>
                  </a:lnTo>
                  <a:lnTo>
                    <a:pt x="831135" y="1982894"/>
                  </a:lnTo>
                  <a:lnTo>
                    <a:pt x="882574" y="1977691"/>
                  </a:lnTo>
                  <a:lnTo>
                    <a:pt x="931581" y="1969226"/>
                  </a:lnTo>
                  <a:lnTo>
                    <a:pt x="978158" y="1957670"/>
                  </a:lnTo>
                  <a:lnTo>
                    <a:pt x="1022306" y="1943192"/>
                  </a:lnTo>
                  <a:lnTo>
                    <a:pt x="1064025" y="1925963"/>
                  </a:lnTo>
                  <a:lnTo>
                    <a:pt x="1103316" y="1906152"/>
                  </a:lnTo>
                  <a:lnTo>
                    <a:pt x="1140181" y="1883928"/>
                  </a:lnTo>
                  <a:lnTo>
                    <a:pt x="1174620" y="1859463"/>
                  </a:lnTo>
                  <a:lnTo>
                    <a:pt x="1206633" y="1832925"/>
                  </a:lnTo>
                  <a:lnTo>
                    <a:pt x="1236222" y="1804485"/>
                  </a:lnTo>
                  <a:lnTo>
                    <a:pt x="1263388" y="1774313"/>
                  </a:lnTo>
                  <a:lnTo>
                    <a:pt x="1288131" y="1742578"/>
                  </a:lnTo>
                  <a:lnTo>
                    <a:pt x="1310453" y="1709450"/>
                  </a:lnTo>
                  <a:lnTo>
                    <a:pt x="1330354" y="1675099"/>
                  </a:lnTo>
                  <a:lnTo>
                    <a:pt x="1347835" y="1639695"/>
                  </a:lnTo>
                  <a:lnTo>
                    <a:pt x="1362896" y="1603408"/>
                  </a:lnTo>
                  <a:lnTo>
                    <a:pt x="1375540" y="1566407"/>
                  </a:lnTo>
                  <a:lnTo>
                    <a:pt x="1385766" y="1528863"/>
                  </a:lnTo>
                  <a:lnTo>
                    <a:pt x="1393575" y="1490946"/>
                  </a:lnTo>
                  <a:lnTo>
                    <a:pt x="1398969" y="1452825"/>
                  </a:lnTo>
                  <a:lnTo>
                    <a:pt x="1401948" y="1414670"/>
                  </a:lnTo>
                  <a:lnTo>
                    <a:pt x="1402513" y="1376651"/>
                  </a:lnTo>
                  <a:lnTo>
                    <a:pt x="1400664" y="1338938"/>
                  </a:lnTo>
                  <a:lnTo>
                    <a:pt x="1389732" y="1265109"/>
                  </a:lnTo>
                  <a:lnTo>
                    <a:pt x="1369157" y="1194541"/>
                  </a:lnTo>
                  <a:lnTo>
                    <a:pt x="1338947" y="1128595"/>
                  </a:lnTo>
                  <a:lnTo>
                    <a:pt x="1299108" y="1068628"/>
                  </a:lnTo>
                  <a:lnTo>
                    <a:pt x="1249855" y="1015384"/>
                  </a:lnTo>
                  <a:lnTo>
                    <a:pt x="1218505" y="987827"/>
                  </a:lnTo>
                  <a:lnTo>
                    <a:pt x="1182672" y="959644"/>
                  </a:lnTo>
                  <a:lnTo>
                    <a:pt x="1142357" y="930835"/>
                  </a:lnTo>
                  <a:lnTo>
                    <a:pt x="1097559" y="901398"/>
                  </a:lnTo>
                  <a:lnTo>
                    <a:pt x="1048278" y="871333"/>
                  </a:lnTo>
                  <a:lnTo>
                    <a:pt x="994516" y="840638"/>
                  </a:lnTo>
                  <a:lnTo>
                    <a:pt x="936271" y="809312"/>
                  </a:lnTo>
                  <a:lnTo>
                    <a:pt x="873544" y="777354"/>
                  </a:lnTo>
                  <a:lnTo>
                    <a:pt x="808999" y="744991"/>
                  </a:lnTo>
                  <a:lnTo>
                    <a:pt x="748847" y="713994"/>
                  </a:lnTo>
                  <a:lnTo>
                    <a:pt x="693027" y="684124"/>
                  </a:lnTo>
                  <a:lnTo>
                    <a:pt x="641477" y="655143"/>
                  </a:lnTo>
                  <a:lnTo>
                    <a:pt x="594133" y="626814"/>
                  </a:lnTo>
                  <a:lnTo>
                    <a:pt x="550934" y="598898"/>
                  </a:lnTo>
                  <a:lnTo>
                    <a:pt x="511817" y="571157"/>
                  </a:lnTo>
                  <a:lnTo>
                    <a:pt x="476722" y="543353"/>
                  </a:lnTo>
                  <a:lnTo>
                    <a:pt x="445584" y="515248"/>
                  </a:lnTo>
                  <a:lnTo>
                    <a:pt x="418342" y="486604"/>
                  </a:lnTo>
                  <a:lnTo>
                    <a:pt x="375299" y="426748"/>
                  </a:lnTo>
                  <a:lnTo>
                    <a:pt x="347094" y="361880"/>
                  </a:lnTo>
                  <a:lnTo>
                    <a:pt x="333230" y="290096"/>
                  </a:lnTo>
                  <a:lnTo>
                    <a:pt x="331520" y="251015"/>
                  </a:lnTo>
                  <a:lnTo>
                    <a:pt x="333354" y="216768"/>
                  </a:lnTo>
                  <a:lnTo>
                    <a:pt x="338839" y="183921"/>
                  </a:lnTo>
                  <a:lnTo>
                    <a:pt x="347947" y="152474"/>
                  </a:lnTo>
                  <a:lnTo>
                    <a:pt x="360654" y="122428"/>
                  </a:lnTo>
                  <a:lnTo>
                    <a:pt x="310992" y="91043"/>
                  </a:lnTo>
                  <a:lnTo>
                    <a:pt x="265917" y="60194"/>
                  </a:lnTo>
                  <a:lnTo>
                    <a:pt x="225393" y="29855"/>
                  </a:lnTo>
                  <a:lnTo>
                    <a:pt x="189382" y="0"/>
                  </a:lnTo>
                  <a:close/>
                </a:path>
              </a:pathLst>
            </a:custGeom>
            <a:solidFill>
              <a:srgbClr val="053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98100" y="2051075"/>
              <a:ext cx="11722100" cy="6168390"/>
            </a:xfrm>
            <a:custGeom>
              <a:avLst/>
              <a:gdLst/>
              <a:ahLst/>
              <a:cxnLst/>
              <a:rect l="l" t="t" r="r" b="b"/>
              <a:pathLst>
                <a:path w="11722100" h="6168390">
                  <a:moveTo>
                    <a:pt x="11721731" y="0"/>
                  </a:moveTo>
                  <a:lnTo>
                    <a:pt x="0" y="0"/>
                  </a:lnTo>
                  <a:lnTo>
                    <a:pt x="0" y="6167932"/>
                  </a:lnTo>
                  <a:lnTo>
                    <a:pt x="11721731" y="6167932"/>
                  </a:lnTo>
                  <a:lnTo>
                    <a:pt x="11721731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98100" y="1305344"/>
              <a:ext cx="10968355" cy="1080135"/>
            </a:xfrm>
            <a:custGeom>
              <a:avLst/>
              <a:gdLst/>
              <a:ahLst/>
              <a:cxnLst/>
              <a:rect l="l" t="t" r="r" b="b"/>
              <a:pathLst>
                <a:path w="10968355" h="1080135">
                  <a:moveTo>
                    <a:pt x="10967923" y="0"/>
                  </a:moveTo>
                  <a:lnTo>
                    <a:pt x="0" y="0"/>
                  </a:lnTo>
                  <a:lnTo>
                    <a:pt x="0" y="1079690"/>
                  </a:lnTo>
                  <a:lnTo>
                    <a:pt x="10967923" y="1079690"/>
                  </a:lnTo>
                  <a:lnTo>
                    <a:pt x="1096792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3655560" y="1331244"/>
            <a:ext cx="2084705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-10" dirty="0">
                <a:latin typeface="Asap"/>
                <a:cs typeface="Asap"/>
              </a:rPr>
              <a:t>Prawo</a:t>
            </a:r>
            <a:endParaRPr sz="5800">
              <a:latin typeface="Asap"/>
              <a:cs typeface="Asap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9" name="object 9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668721" y="2808899"/>
            <a:ext cx="9243060" cy="530987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605"/>
              </a:spcBef>
            </a:pPr>
            <a:r>
              <a:rPr sz="2700" b="1" dirty="0">
                <a:latin typeface="Asap"/>
                <a:cs typeface="Asap"/>
              </a:rPr>
              <a:t>Ustawa z dnia 7 października 1999 r. o języku </a:t>
            </a:r>
            <a:r>
              <a:rPr sz="2700" b="1" spc="-10" dirty="0">
                <a:latin typeface="Asap"/>
                <a:cs typeface="Asap"/>
              </a:rPr>
              <a:t>polskim</a:t>
            </a:r>
            <a:endParaRPr sz="2700">
              <a:latin typeface="Asap"/>
              <a:cs typeface="Asap"/>
            </a:endParaRPr>
          </a:p>
          <a:p>
            <a:pPr marL="12700" algn="just">
              <a:lnSpc>
                <a:spcPct val="100000"/>
              </a:lnSpc>
              <a:spcBef>
                <a:spcPts val="380"/>
              </a:spcBef>
            </a:pPr>
            <a:r>
              <a:rPr sz="2000" dirty="0">
                <a:latin typeface="Asap"/>
                <a:cs typeface="Asap"/>
              </a:rPr>
              <a:t>Art. </a:t>
            </a:r>
            <a:r>
              <a:rPr sz="2000" spc="-25" dirty="0">
                <a:latin typeface="Asap"/>
                <a:cs typeface="Asap"/>
              </a:rPr>
              <a:t>3.</a:t>
            </a:r>
            <a:endParaRPr sz="2000">
              <a:latin typeface="Asap"/>
              <a:cs typeface="Asap"/>
            </a:endParaRPr>
          </a:p>
          <a:p>
            <a:pPr marL="326390" indent="-313690" algn="just">
              <a:lnSpc>
                <a:spcPct val="100000"/>
              </a:lnSpc>
              <a:spcBef>
                <a:spcPts val="525"/>
              </a:spcBef>
              <a:buFont typeface="Asap"/>
              <a:buAutoNum type="arabicPeriod"/>
              <a:tabLst>
                <a:tab pos="326390" algn="l"/>
              </a:tabLst>
            </a:pPr>
            <a:r>
              <a:rPr sz="2000" dirty="0">
                <a:latin typeface="Asap"/>
                <a:cs typeface="Asap"/>
              </a:rPr>
              <a:t>Ochrona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języka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polskiego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polega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w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szczególności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spc="-25" dirty="0">
                <a:latin typeface="Asap"/>
                <a:cs typeface="Asap"/>
              </a:rPr>
              <a:t>na:</a:t>
            </a:r>
            <a:endParaRPr sz="2000">
              <a:latin typeface="Asap"/>
              <a:cs typeface="Asap"/>
            </a:endParaRPr>
          </a:p>
          <a:p>
            <a:pPr marL="12700" marR="36195" lvl="1" indent="274320" algn="just">
              <a:lnSpc>
                <a:spcPct val="121800"/>
              </a:lnSpc>
              <a:buAutoNum type="arabicParenR"/>
              <a:tabLst>
                <a:tab pos="287020" algn="l"/>
              </a:tabLst>
            </a:pPr>
            <a:r>
              <a:rPr sz="2000" dirty="0">
                <a:latin typeface="Asap"/>
                <a:cs typeface="Asap"/>
              </a:rPr>
              <a:t>dbaniu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o</a:t>
            </a:r>
            <a:r>
              <a:rPr sz="2000" spc="1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poprawne</a:t>
            </a:r>
            <a:r>
              <a:rPr sz="2000" spc="1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używanie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języka</a:t>
            </a:r>
            <a:r>
              <a:rPr sz="2000" spc="1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i</a:t>
            </a:r>
            <a:r>
              <a:rPr sz="2000" spc="1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doskonaleniu</a:t>
            </a:r>
            <a:r>
              <a:rPr sz="2000" spc="1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sprawności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językowej</a:t>
            </a:r>
            <a:r>
              <a:rPr sz="2000" spc="15" dirty="0">
                <a:latin typeface="Asap"/>
                <a:cs typeface="Asap"/>
              </a:rPr>
              <a:t> </a:t>
            </a:r>
            <a:r>
              <a:rPr sz="2000" spc="-20" dirty="0">
                <a:latin typeface="Asap"/>
                <a:cs typeface="Asap"/>
              </a:rPr>
              <a:t>jego </a:t>
            </a:r>
            <a:r>
              <a:rPr sz="2000" dirty="0">
                <a:latin typeface="Asap"/>
                <a:cs typeface="Asap"/>
              </a:rPr>
              <a:t>użytkowników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oraz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na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stwarzaniu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warunków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do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właściwego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rozwoju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języka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spc="-20" dirty="0">
                <a:latin typeface="Asap"/>
                <a:cs typeface="Asap"/>
              </a:rPr>
              <a:t>jako </a:t>
            </a:r>
            <a:r>
              <a:rPr sz="2000" dirty="0">
                <a:latin typeface="Asap"/>
                <a:cs typeface="Asap"/>
              </a:rPr>
              <a:t>narzędzia</a:t>
            </a:r>
            <a:r>
              <a:rPr sz="2000" spc="1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międzyludzkiej</a:t>
            </a:r>
            <a:r>
              <a:rPr sz="2000" spc="110" dirty="0">
                <a:latin typeface="Asap"/>
                <a:cs typeface="Asap"/>
              </a:rPr>
              <a:t> </a:t>
            </a:r>
            <a:r>
              <a:rPr sz="2000" spc="-10" dirty="0">
                <a:latin typeface="Asap"/>
                <a:cs typeface="Asap"/>
              </a:rPr>
              <a:t>komunikacji;</a:t>
            </a:r>
            <a:endParaRPr sz="2000">
              <a:latin typeface="Asap"/>
              <a:cs typeface="Asap"/>
            </a:endParaRPr>
          </a:p>
          <a:p>
            <a:pPr marL="287020" lvl="1" indent="-274320" algn="just">
              <a:lnSpc>
                <a:spcPct val="100000"/>
              </a:lnSpc>
              <a:spcBef>
                <a:spcPts val="525"/>
              </a:spcBef>
              <a:buAutoNum type="arabicParenR"/>
              <a:tabLst>
                <a:tab pos="287020" algn="l"/>
              </a:tabLst>
            </a:pPr>
            <a:r>
              <a:rPr sz="2000" dirty="0">
                <a:latin typeface="Asap"/>
                <a:cs typeface="Asap"/>
              </a:rPr>
              <a:t>przeciwdziałaniu</a:t>
            </a:r>
            <a:r>
              <a:rPr sz="2000" spc="1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jego</a:t>
            </a:r>
            <a:r>
              <a:rPr sz="2000" spc="20" dirty="0">
                <a:latin typeface="Asap"/>
                <a:cs typeface="Asap"/>
              </a:rPr>
              <a:t> </a:t>
            </a:r>
            <a:r>
              <a:rPr sz="2000" spc="-10" dirty="0">
                <a:latin typeface="Asap"/>
                <a:cs typeface="Asap"/>
              </a:rPr>
              <a:t>wulgaryzacji;</a:t>
            </a:r>
            <a:endParaRPr sz="2000">
              <a:latin typeface="Asap"/>
              <a:cs typeface="Asap"/>
            </a:endParaRPr>
          </a:p>
          <a:p>
            <a:pPr marL="287020" lvl="1" indent="-274320" algn="just">
              <a:lnSpc>
                <a:spcPct val="100000"/>
              </a:lnSpc>
              <a:spcBef>
                <a:spcPts val="520"/>
              </a:spcBef>
              <a:buAutoNum type="arabicParenR"/>
              <a:tabLst>
                <a:tab pos="287020" algn="l"/>
              </a:tabLst>
            </a:pPr>
            <a:r>
              <a:rPr sz="2000" dirty="0">
                <a:latin typeface="Asap"/>
                <a:cs typeface="Asap"/>
              </a:rPr>
              <a:t>szerzeniu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wiedzy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o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nim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i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jego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roli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w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spc="-10" dirty="0">
                <a:latin typeface="Asap"/>
                <a:cs typeface="Asap"/>
              </a:rPr>
              <a:t>kulturze;</a:t>
            </a:r>
            <a:endParaRPr sz="2000">
              <a:latin typeface="Asap"/>
              <a:cs typeface="Asap"/>
            </a:endParaRPr>
          </a:p>
          <a:p>
            <a:pPr marL="12700" marR="5080" lvl="1" indent="274320" algn="just">
              <a:lnSpc>
                <a:spcPct val="121800"/>
              </a:lnSpc>
              <a:buAutoNum type="arabicParenR"/>
              <a:tabLst>
                <a:tab pos="287020" algn="l"/>
              </a:tabLst>
            </a:pPr>
            <a:r>
              <a:rPr sz="2000" dirty="0">
                <a:latin typeface="Asap"/>
                <a:cs typeface="Asap"/>
              </a:rPr>
              <a:t>upowszechnianiu szacunku dla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regionalizmów i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gwar, a także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spc="-10" dirty="0">
                <a:latin typeface="Asap"/>
                <a:cs typeface="Asap"/>
              </a:rPr>
              <a:t>przeciwdziałaniu </a:t>
            </a:r>
            <a:r>
              <a:rPr sz="2000" dirty="0">
                <a:latin typeface="Asap"/>
                <a:cs typeface="Asap"/>
              </a:rPr>
              <a:t>ich </a:t>
            </a:r>
            <a:r>
              <a:rPr sz="2000" spc="-10" dirty="0">
                <a:latin typeface="Asap"/>
                <a:cs typeface="Asap"/>
              </a:rPr>
              <a:t>zanikowi;</a:t>
            </a:r>
            <a:endParaRPr sz="2000">
              <a:latin typeface="Asap"/>
              <a:cs typeface="Asap"/>
            </a:endParaRPr>
          </a:p>
          <a:p>
            <a:pPr marL="287020" lvl="1" indent="-274320">
              <a:lnSpc>
                <a:spcPct val="100000"/>
              </a:lnSpc>
              <a:spcBef>
                <a:spcPts val="525"/>
              </a:spcBef>
              <a:buAutoNum type="arabicParenR"/>
              <a:tabLst>
                <a:tab pos="287020" algn="l"/>
              </a:tabLst>
            </a:pPr>
            <a:r>
              <a:rPr sz="2000" dirty="0">
                <a:latin typeface="Asap"/>
                <a:cs typeface="Asap"/>
              </a:rPr>
              <a:t>promocji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języka</a:t>
            </a:r>
            <a:r>
              <a:rPr sz="2000" spc="1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polskiego</a:t>
            </a:r>
            <a:r>
              <a:rPr sz="2000" spc="1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w</a:t>
            </a:r>
            <a:r>
              <a:rPr sz="2000" spc="15" dirty="0">
                <a:latin typeface="Asap"/>
                <a:cs typeface="Asap"/>
              </a:rPr>
              <a:t> </a:t>
            </a:r>
            <a:r>
              <a:rPr sz="2000" spc="-10" dirty="0">
                <a:latin typeface="Asap"/>
                <a:cs typeface="Asap"/>
              </a:rPr>
              <a:t>świecie;</a:t>
            </a:r>
            <a:endParaRPr sz="2000">
              <a:latin typeface="Asap"/>
              <a:cs typeface="Asap"/>
            </a:endParaRPr>
          </a:p>
          <a:p>
            <a:pPr marL="287020" lvl="1" indent="-274320">
              <a:lnSpc>
                <a:spcPct val="100000"/>
              </a:lnSpc>
              <a:spcBef>
                <a:spcPts val="520"/>
              </a:spcBef>
              <a:buAutoNum type="arabicParenR"/>
              <a:tabLst>
                <a:tab pos="287020" algn="l"/>
              </a:tabLst>
            </a:pPr>
            <a:r>
              <a:rPr sz="2000" dirty="0">
                <a:latin typeface="Asap"/>
                <a:cs typeface="Asap"/>
              </a:rPr>
              <a:t>wspieraniu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nauczania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języka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polskiego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w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kraju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i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za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spc="-10" dirty="0">
                <a:latin typeface="Asap"/>
                <a:cs typeface="Asap"/>
              </a:rPr>
              <a:t>granicą.</a:t>
            </a:r>
            <a:endParaRPr sz="2000">
              <a:latin typeface="Asap"/>
              <a:cs typeface="Asap"/>
            </a:endParaRPr>
          </a:p>
          <a:p>
            <a:pPr marL="12700" marR="842644">
              <a:lnSpc>
                <a:spcPct val="121800"/>
              </a:lnSpc>
            </a:pPr>
            <a:r>
              <a:rPr sz="2000" dirty="0">
                <a:latin typeface="Asap"/>
                <a:cs typeface="Asap"/>
              </a:rPr>
              <a:t>2.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Do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ochrony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języka</a:t>
            </a:r>
            <a:r>
              <a:rPr sz="2000" spc="10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polskiego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są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dirty="0">
                <a:latin typeface="Asap"/>
                <a:cs typeface="Asap"/>
              </a:rPr>
              <a:t>obowiązane</a:t>
            </a:r>
            <a:r>
              <a:rPr sz="2000" spc="5" dirty="0">
                <a:latin typeface="Asap"/>
                <a:cs typeface="Asap"/>
              </a:rPr>
              <a:t> </a:t>
            </a:r>
            <a:r>
              <a:rPr sz="2000" b="1" dirty="0">
                <a:latin typeface="Asap"/>
                <a:cs typeface="Asap"/>
              </a:rPr>
              <a:t>wszystkie</a:t>
            </a:r>
            <a:r>
              <a:rPr sz="2000" b="1" spc="10" dirty="0">
                <a:latin typeface="Asap"/>
                <a:cs typeface="Asap"/>
              </a:rPr>
              <a:t> </a:t>
            </a:r>
            <a:r>
              <a:rPr sz="2000" b="1" dirty="0">
                <a:latin typeface="Asap"/>
                <a:cs typeface="Asap"/>
              </a:rPr>
              <a:t>organy</a:t>
            </a:r>
            <a:r>
              <a:rPr sz="2000" b="1" spc="5" dirty="0">
                <a:latin typeface="Asap"/>
                <a:cs typeface="Asap"/>
              </a:rPr>
              <a:t> </a:t>
            </a:r>
            <a:r>
              <a:rPr sz="2000" b="1" spc="-10" dirty="0">
                <a:latin typeface="Asap"/>
                <a:cs typeface="Asap"/>
              </a:rPr>
              <a:t>władzy </a:t>
            </a:r>
            <a:r>
              <a:rPr sz="2000" b="1" dirty="0">
                <a:latin typeface="Asap"/>
                <a:cs typeface="Asap"/>
              </a:rPr>
              <a:t>publicznej oraz instytucje i organizacje uczestniczące w życiu</a:t>
            </a:r>
            <a:r>
              <a:rPr sz="2000" b="1" spc="5" dirty="0">
                <a:latin typeface="Asap"/>
                <a:cs typeface="Asap"/>
              </a:rPr>
              <a:t> </a:t>
            </a:r>
            <a:r>
              <a:rPr sz="2000" b="1" spc="-10" dirty="0">
                <a:latin typeface="Asap"/>
                <a:cs typeface="Asap"/>
              </a:rPr>
              <a:t>publicznym</a:t>
            </a:r>
            <a:r>
              <a:rPr sz="2000" spc="-10" dirty="0">
                <a:latin typeface="Asap"/>
                <a:cs typeface="Asap"/>
              </a:rPr>
              <a:t>.</a:t>
            </a:r>
            <a:endParaRPr sz="2000">
              <a:latin typeface="Asap"/>
              <a:cs typeface="Asap"/>
            </a:endParaRPr>
          </a:p>
        </p:txBody>
      </p:sp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8100" y="2051075"/>
            <a:ext cx="11722100" cy="6168390"/>
            <a:chOff x="3398100" y="2051075"/>
            <a:chExt cx="11722100" cy="6168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7372" y="3147243"/>
              <a:ext cx="1540064" cy="19877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98071" y="4182639"/>
              <a:ext cx="1402715" cy="1985010"/>
            </a:xfrm>
            <a:custGeom>
              <a:avLst/>
              <a:gdLst/>
              <a:ahLst/>
              <a:cxnLst/>
              <a:rect l="l" t="t" r="r" b="b"/>
              <a:pathLst>
                <a:path w="1402714" h="1985010">
                  <a:moveTo>
                    <a:pt x="189382" y="0"/>
                  </a:moveTo>
                  <a:lnTo>
                    <a:pt x="153397" y="34477"/>
                  </a:lnTo>
                  <a:lnTo>
                    <a:pt x="121201" y="70901"/>
                  </a:lnTo>
                  <a:lnTo>
                    <a:pt x="92793" y="109271"/>
                  </a:lnTo>
                  <a:lnTo>
                    <a:pt x="68174" y="149589"/>
                  </a:lnTo>
                  <a:lnTo>
                    <a:pt x="47342" y="191857"/>
                  </a:lnTo>
                  <a:lnTo>
                    <a:pt x="30298" y="236075"/>
                  </a:lnTo>
                  <a:lnTo>
                    <a:pt x="17042" y="282244"/>
                  </a:lnTo>
                  <a:lnTo>
                    <a:pt x="7574" y="330366"/>
                  </a:lnTo>
                  <a:lnTo>
                    <a:pt x="1893" y="380442"/>
                  </a:lnTo>
                  <a:lnTo>
                    <a:pt x="0" y="432473"/>
                  </a:lnTo>
                  <a:lnTo>
                    <a:pt x="2058" y="481409"/>
                  </a:lnTo>
                  <a:lnTo>
                    <a:pt x="8093" y="527952"/>
                  </a:lnTo>
                  <a:lnTo>
                    <a:pt x="17895" y="572202"/>
                  </a:lnTo>
                  <a:lnTo>
                    <a:pt x="31253" y="614258"/>
                  </a:lnTo>
                  <a:lnTo>
                    <a:pt x="47958" y="654218"/>
                  </a:lnTo>
                  <a:lnTo>
                    <a:pt x="67800" y="692183"/>
                  </a:lnTo>
                  <a:lnTo>
                    <a:pt x="90569" y="728250"/>
                  </a:lnTo>
                  <a:lnTo>
                    <a:pt x="116055" y="762521"/>
                  </a:lnTo>
                  <a:lnTo>
                    <a:pt x="144048" y="795093"/>
                  </a:lnTo>
                  <a:lnTo>
                    <a:pt x="174338" y="826066"/>
                  </a:lnTo>
                  <a:lnTo>
                    <a:pt x="206715" y="855539"/>
                  </a:lnTo>
                  <a:lnTo>
                    <a:pt x="240968" y="883611"/>
                  </a:lnTo>
                  <a:lnTo>
                    <a:pt x="276889" y="910383"/>
                  </a:lnTo>
                  <a:lnTo>
                    <a:pt x="314267" y="935952"/>
                  </a:lnTo>
                  <a:lnTo>
                    <a:pt x="352893" y="960418"/>
                  </a:lnTo>
                  <a:lnTo>
                    <a:pt x="392555" y="983880"/>
                  </a:lnTo>
                  <a:lnTo>
                    <a:pt x="433045" y="1006438"/>
                  </a:lnTo>
                  <a:lnTo>
                    <a:pt x="474151" y="1028191"/>
                  </a:lnTo>
                  <a:lnTo>
                    <a:pt x="515666" y="1049238"/>
                  </a:lnTo>
                  <a:lnTo>
                    <a:pt x="557377" y="1069678"/>
                  </a:lnTo>
                  <a:lnTo>
                    <a:pt x="599076" y="1089610"/>
                  </a:lnTo>
                  <a:lnTo>
                    <a:pt x="721997" y="1147353"/>
                  </a:lnTo>
                  <a:lnTo>
                    <a:pt x="761546" y="1166247"/>
                  </a:lnTo>
                  <a:lnTo>
                    <a:pt x="800032" y="1185130"/>
                  </a:lnTo>
                  <a:lnTo>
                    <a:pt x="837246" y="1204100"/>
                  </a:lnTo>
                  <a:lnTo>
                    <a:pt x="872978" y="1223257"/>
                  </a:lnTo>
                  <a:lnTo>
                    <a:pt x="907017" y="1242700"/>
                  </a:lnTo>
                  <a:lnTo>
                    <a:pt x="969178" y="1282843"/>
                  </a:lnTo>
                  <a:lnTo>
                    <a:pt x="1022051" y="1325320"/>
                  </a:lnTo>
                  <a:lnTo>
                    <a:pt x="1063955" y="1370926"/>
                  </a:lnTo>
                  <a:lnTo>
                    <a:pt x="1089732" y="1408211"/>
                  </a:lnTo>
                  <a:lnTo>
                    <a:pt x="1109790" y="1448352"/>
                  </a:lnTo>
                  <a:lnTo>
                    <a:pt x="1124123" y="1491357"/>
                  </a:lnTo>
                  <a:lnTo>
                    <a:pt x="1132727" y="1537237"/>
                  </a:lnTo>
                  <a:lnTo>
                    <a:pt x="1135595" y="1586001"/>
                  </a:lnTo>
                  <a:lnTo>
                    <a:pt x="1132289" y="1621282"/>
                  </a:lnTo>
                  <a:lnTo>
                    <a:pt x="1106043" y="1691743"/>
                  </a:lnTo>
                  <a:lnTo>
                    <a:pt x="1083242" y="1725399"/>
                  </a:lnTo>
                  <a:lnTo>
                    <a:pt x="1054081" y="1756988"/>
                  </a:lnTo>
                  <a:lnTo>
                    <a:pt x="1018629" y="1785750"/>
                  </a:lnTo>
                  <a:lnTo>
                    <a:pt x="976956" y="1810921"/>
                  </a:lnTo>
                  <a:lnTo>
                    <a:pt x="929130" y="1831740"/>
                  </a:lnTo>
                  <a:lnTo>
                    <a:pt x="875220" y="1847444"/>
                  </a:lnTo>
                  <a:lnTo>
                    <a:pt x="815296" y="1857272"/>
                  </a:lnTo>
                  <a:lnTo>
                    <a:pt x="749427" y="1860461"/>
                  </a:lnTo>
                  <a:lnTo>
                    <a:pt x="708873" y="1859069"/>
                  </a:lnTo>
                  <a:lnTo>
                    <a:pt x="665384" y="1854465"/>
                  </a:lnTo>
                  <a:lnTo>
                    <a:pt x="621673" y="1845415"/>
                  </a:lnTo>
                  <a:lnTo>
                    <a:pt x="580453" y="1830686"/>
                  </a:lnTo>
                  <a:lnTo>
                    <a:pt x="544437" y="1809044"/>
                  </a:lnTo>
                  <a:lnTo>
                    <a:pt x="516338" y="1779256"/>
                  </a:lnTo>
                  <a:lnTo>
                    <a:pt x="498868" y="1740090"/>
                  </a:lnTo>
                  <a:lnTo>
                    <a:pt x="495367" y="1699590"/>
                  </a:lnTo>
                  <a:lnTo>
                    <a:pt x="503909" y="1661634"/>
                  </a:lnTo>
                  <a:lnTo>
                    <a:pt x="520810" y="1624836"/>
                  </a:lnTo>
                  <a:lnTo>
                    <a:pt x="564970" y="1549167"/>
                  </a:lnTo>
                  <a:lnTo>
                    <a:pt x="584865" y="1507523"/>
                  </a:lnTo>
                  <a:lnTo>
                    <a:pt x="598395" y="1461492"/>
                  </a:lnTo>
                  <a:lnTo>
                    <a:pt x="601878" y="1409687"/>
                  </a:lnTo>
                  <a:lnTo>
                    <a:pt x="588956" y="1343834"/>
                  </a:lnTo>
                  <a:lnTo>
                    <a:pt x="559471" y="1285763"/>
                  </a:lnTo>
                  <a:lnTo>
                    <a:pt x="517026" y="1237406"/>
                  </a:lnTo>
                  <a:lnTo>
                    <a:pt x="465225" y="1200697"/>
                  </a:lnTo>
                  <a:lnTo>
                    <a:pt x="407672" y="1177567"/>
                  </a:lnTo>
                  <a:lnTo>
                    <a:pt x="347970" y="1169949"/>
                  </a:lnTo>
                  <a:lnTo>
                    <a:pt x="289722" y="1179777"/>
                  </a:lnTo>
                  <a:lnTo>
                    <a:pt x="236532" y="1208982"/>
                  </a:lnTo>
                  <a:lnTo>
                    <a:pt x="192003" y="1259498"/>
                  </a:lnTo>
                  <a:lnTo>
                    <a:pt x="174113" y="1293351"/>
                  </a:lnTo>
                  <a:lnTo>
                    <a:pt x="159740" y="1333257"/>
                  </a:lnTo>
                  <a:lnTo>
                    <a:pt x="149333" y="1379456"/>
                  </a:lnTo>
                  <a:lnTo>
                    <a:pt x="143344" y="1432191"/>
                  </a:lnTo>
                  <a:lnTo>
                    <a:pt x="142314" y="1484015"/>
                  </a:lnTo>
                  <a:lnTo>
                    <a:pt x="145999" y="1535938"/>
                  </a:lnTo>
                  <a:lnTo>
                    <a:pt x="154472" y="1587381"/>
                  </a:lnTo>
                  <a:lnTo>
                    <a:pt x="167809" y="1637769"/>
                  </a:lnTo>
                  <a:lnTo>
                    <a:pt x="186084" y="1686525"/>
                  </a:lnTo>
                  <a:lnTo>
                    <a:pt x="209372" y="1733072"/>
                  </a:lnTo>
                  <a:lnTo>
                    <a:pt x="237747" y="1776832"/>
                  </a:lnTo>
                  <a:lnTo>
                    <a:pt x="271284" y="1817230"/>
                  </a:lnTo>
                  <a:lnTo>
                    <a:pt x="307737" y="1851650"/>
                  </a:lnTo>
                  <a:lnTo>
                    <a:pt x="347426" y="1881265"/>
                  </a:lnTo>
                  <a:lnTo>
                    <a:pt x="389907" y="1906397"/>
                  </a:lnTo>
                  <a:lnTo>
                    <a:pt x="434739" y="1927368"/>
                  </a:lnTo>
                  <a:lnTo>
                    <a:pt x="481481" y="1944500"/>
                  </a:lnTo>
                  <a:lnTo>
                    <a:pt x="529689" y="1958113"/>
                  </a:lnTo>
                  <a:lnTo>
                    <a:pt x="578923" y="1968530"/>
                  </a:lnTo>
                  <a:lnTo>
                    <a:pt x="628739" y="1976072"/>
                  </a:lnTo>
                  <a:lnTo>
                    <a:pt x="678696" y="1981061"/>
                  </a:lnTo>
                  <a:lnTo>
                    <a:pt x="728352" y="1983819"/>
                  </a:lnTo>
                  <a:lnTo>
                    <a:pt x="777265" y="1984667"/>
                  </a:lnTo>
                  <a:lnTo>
                    <a:pt x="831135" y="1982894"/>
                  </a:lnTo>
                  <a:lnTo>
                    <a:pt x="882574" y="1977691"/>
                  </a:lnTo>
                  <a:lnTo>
                    <a:pt x="931581" y="1969226"/>
                  </a:lnTo>
                  <a:lnTo>
                    <a:pt x="978158" y="1957670"/>
                  </a:lnTo>
                  <a:lnTo>
                    <a:pt x="1022306" y="1943192"/>
                  </a:lnTo>
                  <a:lnTo>
                    <a:pt x="1064025" y="1925963"/>
                  </a:lnTo>
                  <a:lnTo>
                    <a:pt x="1103316" y="1906152"/>
                  </a:lnTo>
                  <a:lnTo>
                    <a:pt x="1140181" y="1883928"/>
                  </a:lnTo>
                  <a:lnTo>
                    <a:pt x="1174620" y="1859463"/>
                  </a:lnTo>
                  <a:lnTo>
                    <a:pt x="1206633" y="1832925"/>
                  </a:lnTo>
                  <a:lnTo>
                    <a:pt x="1236222" y="1804485"/>
                  </a:lnTo>
                  <a:lnTo>
                    <a:pt x="1263388" y="1774313"/>
                  </a:lnTo>
                  <a:lnTo>
                    <a:pt x="1288131" y="1742578"/>
                  </a:lnTo>
                  <a:lnTo>
                    <a:pt x="1310453" y="1709450"/>
                  </a:lnTo>
                  <a:lnTo>
                    <a:pt x="1330354" y="1675099"/>
                  </a:lnTo>
                  <a:lnTo>
                    <a:pt x="1347835" y="1639695"/>
                  </a:lnTo>
                  <a:lnTo>
                    <a:pt x="1362896" y="1603408"/>
                  </a:lnTo>
                  <a:lnTo>
                    <a:pt x="1375540" y="1566407"/>
                  </a:lnTo>
                  <a:lnTo>
                    <a:pt x="1385766" y="1528863"/>
                  </a:lnTo>
                  <a:lnTo>
                    <a:pt x="1393575" y="1490946"/>
                  </a:lnTo>
                  <a:lnTo>
                    <a:pt x="1398969" y="1452825"/>
                  </a:lnTo>
                  <a:lnTo>
                    <a:pt x="1401948" y="1414670"/>
                  </a:lnTo>
                  <a:lnTo>
                    <a:pt x="1402513" y="1376651"/>
                  </a:lnTo>
                  <a:lnTo>
                    <a:pt x="1400664" y="1338938"/>
                  </a:lnTo>
                  <a:lnTo>
                    <a:pt x="1389732" y="1265109"/>
                  </a:lnTo>
                  <a:lnTo>
                    <a:pt x="1369157" y="1194541"/>
                  </a:lnTo>
                  <a:lnTo>
                    <a:pt x="1338947" y="1128595"/>
                  </a:lnTo>
                  <a:lnTo>
                    <a:pt x="1299108" y="1068628"/>
                  </a:lnTo>
                  <a:lnTo>
                    <a:pt x="1249855" y="1015384"/>
                  </a:lnTo>
                  <a:lnTo>
                    <a:pt x="1218505" y="987827"/>
                  </a:lnTo>
                  <a:lnTo>
                    <a:pt x="1182672" y="959644"/>
                  </a:lnTo>
                  <a:lnTo>
                    <a:pt x="1142357" y="930835"/>
                  </a:lnTo>
                  <a:lnTo>
                    <a:pt x="1097559" y="901398"/>
                  </a:lnTo>
                  <a:lnTo>
                    <a:pt x="1048278" y="871333"/>
                  </a:lnTo>
                  <a:lnTo>
                    <a:pt x="994516" y="840638"/>
                  </a:lnTo>
                  <a:lnTo>
                    <a:pt x="936271" y="809312"/>
                  </a:lnTo>
                  <a:lnTo>
                    <a:pt x="873544" y="777354"/>
                  </a:lnTo>
                  <a:lnTo>
                    <a:pt x="808999" y="744991"/>
                  </a:lnTo>
                  <a:lnTo>
                    <a:pt x="748847" y="713994"/>
                  </a:lnTo>
                  <a:lnTo>
                    <a:pt x="693027" y="684124"/>
                  </a:lnTo>
                  <a:lnTo>
                    <a:pt x="641477" y="655143"/>
                  </a:lnTo>
                  <a:lnTo>
                    <a:pt x="594133" y="626814"/>
                  </a:lnTo>
                  <a:lnTo>
                    <a:pt x="550934" y="598898"/>
                  </a:lnTo>
                  <a:lnTo>
                    <a:pt x="511817" y="571157"/>
                  </a:lnTo>
                  <a:lnTo>
                    <a:pt x="476722" y="543353"/>
                  </a:lnTo>
                  <a:lnTo>
                    <a:pt x="445584" y="515248"/>
                  </a:lnTo>
                  <a:lnTo>
                    <a:pt x="418342" y="486604"/>
                  </a:lnTo>
                  <a:lnTo>
                    <a:pt x="375299" y="426748"/>
                  </a:lnTo>
                  <a:lnTo>
                    <a:pt x="347094" y="361880"/>
                  </a:lnTo>
                  <a:lnTo>
                    <a:pt x="333230" y="290096"/>
                  </a:lnTo>
                  <a:lnTo>
                    <a:pt x="331520" y="251015"/>
                  </a:lnTo>
                  <a:lnTo>
                    <a:pt x="333354" y="216768"/>
                  </a:lnTo>
                  <a:lnTo>
                    <a:pt x="338839" y="183921"/>
                  </a:lnTo>
                  <a:lnTo>
                    <a:pt x="347947" y="152474"/>
                  </a:lnTo>
                  <a:lnTo>
                    <a:pt x="360654" y="122428"/>
                  </a:lnTo>
                  <a:lnTo>
                    <a:pt x="310992" y="91043"/>
                  </a:lnTo>
                  <a:lnTo>
                    <a:pt x="265917" y="60194"/>
                  </a:lnTo>
                  <a:lnTo>
                    <a:pt x="225393" y="29855"/>
                  </a:lnTo>
                  <a:lnTo>
                    <a:pt x="189382" y="0"/>
                  </a:lnTo>
                  <a:close/>
                </a:path>
              </a:pathLst>
            </a:custGeom>
            <a:solidFill>
              <a:srgbClr val="053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98100" y="2051075"/>
              <a:ext cx="11722100" cy="6168390"/>
            </a:xfrm>
            <a:custGeom>
              <a:avLst/>
              <a:gdLst/>
              <a:ahLst/>
              <a:cxnLst/>
              <a:rect l="l" t="t" r="r" b="b"/>
              <a:pathLst>
                <a:path w="11722100" h="6168390">
                  <a:moveTo>
                    <a:pt x="11721731" y="0"/>
                  </a:moveTo>
                  <a:lnTo>
                    <a:pt x="0" y="0"/>
                  </a:lnTo>
                  <a:lnTo>
                    <a:pt x="0" y="6167932"/>
                  </a:lnTo>
                  <a:lnTo>
                    <a:pt x="11721731" y="6167932"/>
                  </a:lnTo>
                  <a:lnTo>
                    <a:pt x="11721731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68721" y="2839851"/>
            <a:ext cx="9317990" cy="528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314960" algn="just">
              <a:lnSpc>
                <a:spcPct val="109000"/>
              </a:lnSpc>
              <a:spcBef>
                <a:spcPts val="95"/>
              </a:spcBef>
            </a:pPr>
            <a:r>
              <a:rPr sz="2600" b="1" dirty="0">
                <a:latin typeface="Asap"/>
                <a:cs typeface="Asap"/>
              </a:rPr>
              <a:t>Ustawa z dnia 4 kwietnia 2019 r. o dostępności cyfrowej </a:t>
            </a:r>
            <a:r>
              <a:rPr sz="2600" b="1" spc="-10" dirty="0">
                <a:latin typeface="Asap"/>
                <a:cs typeface="Asap"/>
              </a:rPr>
              <a:t>stron </a:t>
            </a:r>
            <a:r>
              <a:rPr sz="2600" b="1" dirty="0">
                <a:latin typeface="Asap"/>
                <a:cs typeface="Asap"/>
              </a:rPr>
              <a:t>internetowych i aplikacji mobilnych podmiotów </a:t>
            </a:r>
            <a:r>
              <a:rPr sz="2600" b="1" spc="-10" dirty="0">
                <a:latin typeface="Asap"/>
                <a:cs typeface="Asap"/>
              </a:rPr>
              <a:t>publicznych</a:t>
            </a:r>
            <a:endParaRPr sz="2600">
              <a:latin typeface="Asap"/>
              <a:cs typeface="Asap"/>
            </a:endParaRPr>
          </a:p>
          <a:p>
            <a:pPr marL="12700" algn="just">
              <a:lnSpc>
                <a:spcPct val="100000"/>
              </a:lnSpc>
              <a:spcBef>
                <a:spcPts val="740"/>
              </a:spcBef>
            </a:pPr>
            <a:r>
              <a:rPr sz="1900" dirty="0">
                <a:latin typeface="Asap"/>
                <a:cs typeface="Asap"/>
              </a:rPr>
              <a:t>Art. </a:t>
            </a:r>
            <a:r>
              <a:rPr sz="1900" spc="-25" dirty="0">
                <a:latin typeface="Asap"/>
                <a:cs typeface="Asap"/>
              </a:rPr>
              <a:t>5.</a:t>
            </a:r>
            <a:endParaRPr sz="1900">
              <a:latin typeface="Asap"/>
              <a:cs typeface="Asap"/>
            </a:endParaRPr>
          </a:p>
          <a:p>
            <a:pPr marL="309880" marR="643890" indent="-297815" algn="just">
              <a:lnSpc>
                <a:spcPct val="138600"/>
              </a:lnSpc>
              <a:buFont typeface="Asap"/>
              <a:buAutoNum type="arabicPeriod"/>
              <a:tabLst>
                <a:tab pos="312420" algn="l"/>
              </a:tabLst>
            </a:pPr>
            <a:r>
              <a:rPr sz="1900" dirty="0">
                <a:latin typeface="Asap"/>
                <a:cs typeface="Asap"/>
              </a:rPr>
              <a:t>Podmiot publiczny zapewnia dostępność cyfrową przez spełnienie przez </a:t>
            </a:r>
            <a:r>
              <a:rPr sz="1900" spc="-20" dirty="0">
                <a:latin typeface="Asap"/>
                <a:cs typeface="Asap"/>
              </a:rPr>
              <a:t>jego 	</a:t>
            </a:r>
            <a:r>
              <a:rPr sz="1900" dirty="0">
                <a:latin typeface="Asap"/>
                <a:cs typeface="Asap"/>
              </a:rPr>
              <a:t>stronę internetową,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zarządzane elementy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strony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internetowej, jego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spc="-10" dirty="0">
                <a:latin typeface="Asap"/>
                <a:cs typeface="Asap"/>
              </a:rPr>
              <a:t>aplikację 	</a:t>
            </a:r>
            <a:r>
              <a:rPr sz="1900" dirty="0">
                <a:latin typeface="Asap"/>
                <a:cs typeface="Asap"/>
              </a:rPr>
              <a:t>mobilną lub zarządzane elementy aplikacji mobilnej wymagań określonych </a:t>
            </a:r>
            <a:r>
              <a:rPr sz="1900" spc="-50" dirty="0">
                <a:latin typeface="Asap"/>
                <a:cs typeface="Asap"/>
              </a:rPr>
              <a:t>w 	</a:t>
            </a:r>
            <a:r>
              <a:rPr sz="1900" dirty="0">
                <a:latin typeface="Asap"/>
                <a:cs typeface="Asap"/>
              </a:rPr>
              <a:t>załączniku</a:t>
            </a:r>
            <a:r>
              <a:rPr sz="1900" spc="10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do</a:t>
            </a:r>
            <a:r>
              <a:rPr sz="1900" spc="10" dirty="0">
                <a:latin typeface="Asap"/>
                <a:cs typeface="Asap"/>
              </a:rPr>
              <a:t> </a:t>
            </a:r>
            <a:r>
              <a:rPr sz="1900" spc="-10" dirty="0">
                <a:latin typeface="Asap"/>
                <a:cs typeface="Asap"/>
              </a:rPr>
              <a:t>ustawy.</a:t>
            </a:r>
            <a:endParaRPr sz="1900">
              <a:latin typeface="Asap"/>
              <a:cs typeface="Asap"/>
            </a:endParaRPr>
          </a:p>
          <a:p>
            <a:pPr marL="309880" marR="5080" indent="-297815">
              <a:lnSpc>
                <a:spcPct val="138600"/>
              </a:lnSpc>
              <a:spcBef>
                <a:spcPts val="5"/>
              </a:spcBef>
              <a:buFont typeface="Asap"/>
              <a:buAutoNum type="arabicPeriod"/>
              <a:tabLst>
                <a:tab pos="312420" algn="l"/>
              </a:tabLst>
            </a:pPr>
            <a:r>
              <a:rPr sz="1900" dirty="0">
                <a:latin typeface="Asap"/>
                <a:cs typeface="Asap"/>
              </a:rPr>
              <a:t>Dostępność cyfrowa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strony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internetowej i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aplikacji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mobilnej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polega na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spc="-10" dirty="0">
                <a:latin typeface="Asap"/>
                <a:cs typeface="Asap"/>
              </a:rPr>
              <a:t>zapewnieniu 	</a:t>
            </a:r>
            <a:r>
              <a:rPr sz="1900" dirty="0">
                <a:latin typeface="Asap"/>
                <a:cs typeface="Asap"/>
              </a:rPr>
              <a:t>ich</a:t>
            </a:r>
            <a:r>
              <a:rPr sz="1900" spc="-10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funkcjonalności, kompatybilności, postrzegalności i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b="1" spc="-10" dirty="0">
                <a:solidFill>
                  <a:srgbClr val="D7282F"/>
                </a:solidFill>
                <a:latin typeface="Asap"/>
                <a:cs typeface="Asap"/>
              </a:rPr>
              <a:t>zrozumiałości</a:t>
            </a:r>
            <a:r>
              <a:rPr sz="1900" spc="-10" dirty="0">
                <a:latin typeface="Asap"/>
                <a:cs typeface="Asap"/>
              </a:rPr>
              <a:t>.</a:t>
            </a:r>
            <a:endParaRPr sz="1900">
              <a:latin typeface="Asap"/>
              <a:cs typeface="Asap"/>
            </a:endParaRPr>
          </a:p>
          <a:p>
            <a:pPr marL="309880" marR="450215" indent="-297815">
              <a:lnSpc>
                <a:spcPct val="138600"/>
              </a:lnSpc>
              <a:buFont typeface="Asap"/>
              <a:buAutoNum type="arabicPeriod"/>
              <a:tabLst>
                <a:tab pos="312420" algn="l"/>
              </a:tabLst>
            </a:pPr>
            <a:r>
              <a:rPr sz="1900" dirty="0">
                <a:latin typeface="Asap"/>
                <a:cs typeface="Asap"/>
              </a:rPr>
              <a:t>Wymagania określone w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załączniku do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ustawy uznaje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się za spełnione,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spc="-25" dirty="0">
                <a:latin typeface="Asap"/>
                <a:cs typeface="Asap"/>
              </a:rPr>
              <a:t>gdy 	</a:t>
            </a:r>
            <a:r>
              <a:rPr sz="1900" dirty="0">
                <a:latin typeface="Asap"/>
                <a:cs typeface="Asap"/>
              </a:rPr>
              <a:t>podmiot</a:t>
            </a:r>
            <a:r>
              <a:rPr sz="1900" spc="10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publiczny</a:t>
            </a:r>
            <a:r>
              <a:rPr sz="1900" spc="10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zapewnia</a:t>
            </a:r>
            <a:r>
              <a:rPr sz="1900" spc="10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dostępność</a:t>
            </a:r>
            <a:r>
              <a:rPr sz="1900" spc="1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cyfrową</a:t>
            </a:r>
            <a:r>
              <a:rPr sz="1900" spc="10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z</a:t>
            </a:r>
            <a:r>
              <a:rPr sz="1900" spc="10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uwzględnieniem</a:t>
            </a:r>
            <a:r>
              <a:rPr sz="1900" spc="15" dirty="0">
                <a:latin typeface="Asap"/>
                <a:cs typeface="Asap"/>
              </a:rPr>
              <a:t> </a:t>
            </a:r>
            <a:r>
              <a:rPr sz="1900" spc="-10" dirty="0">
                <a:latin typeface="Asap"/>
                <a:cs typeface="Asap"/>
              </a:rPr>
              <a:t>wymagań 	</a:t>
            </a:r>
            <a:r>
              <a:rPr sz="1900" dirty="0">
                <a:latin typeface="Asap"/>
                <a:cs typeface="Asap"/>
              </a:rPr>
              <a:t>określonych w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pkt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9,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10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i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11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Polskiej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Normy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wprowadzającej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normę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dirty="0">
                <a:latin typeface="Asap"/>
                <a:cs typeface="Asap"/>
              </a:rPr>
              <a:t>ETSI EN</a:t>
            </a:r>
            <a:r>
              <a:rPr sz="1900" spc="5" dirty="0">
                <a:latin typeface="Asap"/>
                <a:cs typeface="Asap"/>
              </a:rPr>
              <a:t> </a:t>
            </a:r>
            <a:r>
              <a:rPr sz="1900" spc="-25" dirty="0">
                <a:latin typeface="Asap"/>
                <a:cs typeface="Asap"/>
              </a:rPr>
              <a:t>301 	</a:t>
            </a:r>
            <a:r>
              <a:rPr sz="1900" dirty="0">
                <a:latin typeface="Asap"/>
                <a:cs typeface="Asap"/>
              </a:rPr>
              <a:t>549</a:t>
            </a:r>
            <a:r>
              <a:rPr sz="1900" spc="30" dirty="0">
                <a:latin typeface="Asap"/>
                <a:cs typeface="Asap"/>
              </a:rPr>
              <a:t> </a:t>
            </a:r>
            <a:r>
              <a:rPr sz="1900" spc="-10" dirty="0">
                <a:latin typeface="Asap"/>
                <a:cs typeface="Asap"/>
              </a:rPr>
              <a:t>V3.2.1:2021.</a:t>
            </a:r>
            <a:endParaRPr sz="1900">
              <a:latin typeface="Asap"/>
              <a:cs typeface="Asap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98100" y="1305344"/>
            <a:ext cx="10968355" cy="1080135"/>
          </a:xfrm>
          <a:custGeom>
            <a:avLst/>
            <a:gdLst/>
            <a:ahLst/>
            <a:cxnLst/>
            <a:rect l="l" t="t" r="r" b="b"/>
            <a:pathLst>
              <a:path w="10968355" h="1080135">
                <a:moveTo>
                  <a:pt x="10967923" y="0"/>
                </a:moveTo>
                <a:lnTo>
                  <a:pt x="0" y="0"/>
                </a:lnTo>
                <a:lnTo>
                  <a:pt x="0" y="1079690"/>
                </a:lnTo>
                <a:lnTo>
                  <a:pt x="10967923" y="1079690"/>
                </a:lnTo>
                <a:lnTo>
                  <a:pt x="10967923" y="0"/>
                </a:lnTo>
                <a:close/>
              </a:path>
            </a:pathLst>
          </a:custGeom>
          <a:solidFill>
            <a:srgbClr val="056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3655560" y="1331244"/>
            <a:ext cx="2084705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-10" dirty="0">
                <a:latin typeface="Asap"/>
                <a:cs typeface="Asap"/>
              </a:rPr>
              <a:t>Prawo</a:t>
            </a:r>
            <a:endParaRPr sz="5800">
              <a:latin typeface="Asap"/>
              <a:cs typeface="Asap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4785409" y="177948"/>
            <a:ext cx="3559175" cy="10165715"/>
            <a:chOff x="14785409" y="177948"/>
            <a:chExt cx="3559175" cy="10165715"/>
          </a:xfrm>
        </p:grpSpPr>
        <p:sp>
          <p:nvSpPr>
            <p:cNvPr id="10" name="object 10"/>
            <p:cNvSpPr/>
            <p:nvPr/>
          </p:nvSpPr>
          <p:spPr>
            <a:xfrm>
              <a:off x="14785409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2661" y="177948"/>
              <a:ext cx="1438970" cy="144698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4" name="object 14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8100" y="2051075"/>
            <a:ext cx="11722100" cy="6168390"/>
            <a:chOff x="3398100" y="2051075"/>
            <a:chExt cx="11722100" cy="6168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7372" y="3147243"/>
              <a:ext cx="1540064" cy="19877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98071" y="4182639"/>
              <a:ext cx="1402715" cy="1985010"/>
            </a:xfrm>
            <a:custGeom>
              <a:avLst/>
              <a:gdLst/>
              <a:ahLst/>
              <a:cxnLst/>
              <a:rect l="l" t="t" r="r" b="b"/>
              <a:pathLst>
                <a:path w="1402714" h="1985010">
                  <a:moveTo>
                    <a:pt x="189382" y="0"/>
                  </a:moveTo>
                  <a:lnTo>
                    <a:pt x="153397" y="34477"/>
                  </a:lnTo>
                  <a:lnTo>
                    <a:pt x="121201" y="70901"/>
                  </a:lnTo>
                  <a:lnTo>
                    <a:pt x="92793" y="109271"/>
                  </a:lnTo>
                  <a:lnTo>
                    <a:pt x="68174" y="149589"/>
                  </a:lnTo>
                  <a:lnTo>
                    <a:pt x="47342" y="191857"/>
                  </a:lnTo>
                  <a:lnTo>
                    <a:pt x="30298" y="236075"/>
                  </a:lnTo>
                  <a:lnTo>
                    <a:pt x="17042" y="282244"/>
                  </a:lnTo>
                  <a:lnTo>
                    <a:pt x="7574" y="330366"/>
                  </a:lnTo>
                  <a:lnTo>
                    <a:pt x="1893" y="380442"/>
                  </a:lnTo>
                  <a:lnTo>
                    <a:pt x="0" y="432473"/>
                  </a:lnTo>
                  <a:lnTo>
                    <a:pt x="2058" y="481409"/>
                  </a:lnTo>
                  <a:lnTo>
                    <a:pt x="8093" y="527952"/>
                  </a:lnTo>
                  <a:lnTo>
                    <a:pt x="17895" y="572202"/>
                  </a:lnTo>
                  <a:lnTo>
                    <a:pt x="31253" y="614258"/>
                  </a:lnTo>
                  <a:lnTo>
                    <a:pt x="47958" y="654218"/>
                  </a:lnTo>
                  <a:lnTo>
                    <a:pt x="67800" y="692183"/>
                  </a:lnTo>
                  <a:lnTo>
                    <a:pt x="90569" y="728250"/>
                  </a:lnTo>
                  <a:lnTo>
                    <a:pt x="116055" y="762521"/>
                  </a:lnTo>
                  <a:lnTo>
                    <a:pt x="144048" y="795093"/>
                  </a:lnTo>
                  <a:lnTo>
                    <a:pt x="174338" y="826066"/>
                  </a:lnTo>
                  <a:lnTo>
                    <a:pt x="206715" y="855539"/>
                  </a:lnTo>
                  <a:lnTo>
                    <a:pt x="240968" y="883611"/>
                  </a:lnTo>
                  <a:lnTo>
                    <a:pt x="276889" y="910383"/>
                  </a:lnTo>
                  <a:lnTo>
                    <a:pt x="314267" y="935952"/>
                  </a:lnTo>
                  <a:lnTo>
                    <a:pt x="352893" y="960418"/>
                  </a:lnTo>
                  <a:lnTo>
                    <a:pt x="392555" y="983880"/>
                  </a:lnTo>
                  <a:lnTo>
                    <a:pt x="433045" y="1006438"/>
                  </a:lnTo>
                  <a:lnTo>
                    <a:pt x="474151" y="1028191"/>
                  </a:lnTo>
                  <a:lnTo>
                    <a:pt x="515666" y="1049238"/>
                  </a:lnTo>
                  <a:lnTo>
                    <a:pt x="557377" y="1069678"/>
                  </a:lnTo>
                  <a:lnTo>
                    <a:pt x="599076" y="1089610"/>
                  </a:lnTo>
                  <a:lnTo>
                    <a:pt x="721997" y="1147353"/>
                  </a:lnTo>
                  <a:lnTo>
                    <a:pt x="761546" y="1166247"/>
                  </a:lnTo>
                  <a:lnTo>
                    <a:pt x="800032" y="1185130"/>
                  </a:lnTo>
                  <a:lnTo>
                    <a:pt x="837246" y="1204100"/>
                  </a:lnTo>
                  <a:lnTo>
                    <a:pt x="872978" y="1223257"/>
                  </a:lnTo>
                  <a:lnTo>
                    <a:pt x="907017" y="1242700"/>
                  </a:lnTo>
                  <a:lnTo>
                    <a:pt x="969178" y="1282843"/>
                  </a:lnTo>
                  <a:lnTo>
                    <a:pt x="1022051" y="1325320"/>
                  </a:lnTo>
                  <a:lnTo>
                    <a:pt x="1063955" y="1370926"/>
                  </a:lnTo>
                  <a:lnTo>
                    <a:pt x="1089732" y="1408211"/>
                  </a:lnTo>
                  <a:lnTo>
                    <a:pt x="1109790" y="1448352"/>
                  </a:lnTo>
                  <a:lnTo>
                    <a:pt x="1124123" y="1491357"/>
                  </a:lnTo>
                  <a:lnTo>
                    <a:pt x="1132727" y="1537237"/>
                  </a:lnTo>
                  <a:lnTo>
                    <a:pt x="1135595" y="1586001"/>
                  </a:lnTo>
                  <a:lnTo>
                    <a:pt x="1132289" y="1621282"/>
                  </a:lnTo>
                  <a:lnTo>
                    <a:pt x="1106043" y="1691743"/>
                  </a:lnTo>
                  <a:lnTo>
                    <a:pt x="1083242" y="1725399"/>
                  </a:lnTo>
                  <a:lnTo>
                    <a:pt x="1054081" y="1756988"/>
                  </a:lnTo>
                  <a:lnTo>
                    <a:pt x="1018629" y="1785750"/>
                  </a:lnTo>
                  <a:lnTo>
                    <a:pt x="976956" y="1810921"/>
                  </a:lnTo>
                  <a:lnTo>
                    <a:pt x="929130" y="1831740"/>
                  </a:lnTo>
                  <a:lnTo>
                    <a:pt x="875220" y="1847444"/>
                  </a:lnTo>
                  <a:lnTo>
                    <a:pt x="815296" y="1857272"/>
                  </a:lnTo>
                  <a:lnTo>
                    <a:pt x="749427" y="1860461"/>
                  </a:lnTo>
                  <a:lnTo>
                    <a:pt x="708873" y="1859069"/>
                  </a:lnTo>
                  <a:lnTo>
                    <a:pt x="665384" y="1854465"/>
                  </a:lnTo>
                  <a:lnTo>
                    <a:pt x="621673" y="1845415"/>
                  </a:lnTo>
                  <a:lnTo>
                    <a:pt x="580453" y="1830686"/>
                  </a:lnTo>
                  <a:lnTo>
                    <a:pt x="544437" y="1809044"/>
                  </a:lnTo>
                  <a:lnTo>
                    <a:pt x="516338" y="1779256"/>
                  </a:lnTo>
                  <a:lnTo>
                    <a:pt x="498868" y="1740090"/>
                  </a:lnTo>
                  <a:lnTo>
                    <a:pt x="495367" y="1699590"/>
                  </a:lnTo>
                  <a:lnTo>
                    <a:pt x="503909" y="1661634"/>
                  </a:lnTo>
                  <a:lnTo>
                    <a:pt x="520810" y="1624836"/>
                  </a:lnTo>
                  <a:lnTo>
                    <a:pt x="564970" y="1549167"/>
                  </a:lnTo>
                  <a:lnTo>
                    <a:pt x="584865" y="1507523"/>
                  </a:lnTo>
                  <a:lnTo>
                    <a:pt x="598395" y="1461492"/>
                  </a:lnTo>
                  <a:lnTo>
                    <a:pt x="601878" y="1409687"/>
                  </a:lnTo>
                  <a:lnTo>
                    <a:pt x="588956" y="1343834"/>
                  </a:lnTo>
                  <a:lnTo>
                    <a:pt x="559471" y="1285763"/>
                  </a:lnTo>
                  <a:lnTo>
                    <a:pt x="517026" y="1237406"/>
                  </a:lnTo>
                  <a:lnTo>
                    <a:pt x="465225" y="1200697"/>
                  </a:lnTo>
                  <a:lnTo>
                    <a:pt x="407672" y="1177567"/>
                  </a:lnTo>
                  <a:lnTo>
                    <a:pt x="347970" y="1169949"/>
                  </a:lnTo>
                  <a:lnTo>
                    <a:pt x="289722" y="1179777"/>
                  </a:lnTo>
                  <a:lnTo>
                    <a:pt x="236532" y="1208982"/>
                  </a:lnTo>
                  <a:lnTo>
                    <a:pt x="192003" y="1259498"/>
                  </a:lnTo>
                  <a:lnTo>
                    <a:pt x="174113" y="1293351"/>
                  </a:lnTo>
                  <a:lnTo>
                    <a:pt x="159740" y="1333257"/>
                  </a:lnTo>
                  <a:lnTo>
                    <a:pt x="149333" y="1379456"/>
                  </a:lnTo>
                  <a:lnTo>
                    <a:pt x="143344" y="1432191"/>
                  </a:lnTo>
                  <a:lnTo>
                    <a:pt x="142314" y="1484015"/>
                  </a:lnTo>
                  <a:lnTo>
                    <a:pt x="145999" y="1535938"/>
                  </a:lnTo>
                  <a:lnTo>
                    <a:pt x="154472" y="1587381"/>
                  </a:lnTo>
                  <a:lnTo>
                    <a:pt x="167809" y="1637769"/>
                  </a:lnTo>
                  <a:lnTo>
                    <a:pt x="186084" y="1686525"/>
                  </a:lnTo>
                  <a:lnTo>
                    <a:pt x="209372" y="1733072"/>
                  </a:lnTo>
                  <a:lnTo>
                    <a:pt x="237747" y="1776832"/>
                  </a:lnTo>
                  <a:lnTo>
                    <a:pt x="271284" y="1817230"/>
                  </a:lnTo>
                  <a:lnTo>
                    <a:pt x="307737" y="1851650"/>
                  </a:lnTo>
                  <a:lnTo>
                    <a:pt x="347426" y="1881265"/>
                  </a:lnTo>
                  <a:lnTo>
                    <a:pt x="389907" y="1906397"/>
                  </a:lnTo>
                  <a:lnTo>
                    <a:pt x="434739" y="1927368"/>
                  </a:lnTo>
                  <a:lnTo>
                    <a:pt x="481481" y="1944500"/>
                  </a:lnTo>
                  <a:lnTo>
                    <a:pt x="529689" y="1958113"/>
                  </a:lnTo>
                  <a:lnTo>
                    <a:pt x="578923" y="1968530"/>
                  </a:lnTo>
                  <a:lnTo>
                    <a:pt x="628739" y="1976072"/>
                  </a:lnTo>
                  <a:lnTo>
                    <a:pt x="678696" y="1981061"/>
                  </a:lnTo>
                  <a:lnTo>
                    <a:pt x="728352" y="1983819"/>
                  </a:lnTo>
                  <a:lnTo>
                    <a:pt x="777265" y="1984667"/>
                  </a:lnTo>
                  <a:lnTo>
                    <a:pt x="831135" y="1982894"/>
                  </a:lnTo>
                  <a:lnTo>
                    <a:pt x="882574" y="1977691"/>
                  </a:lnTo>
                  <a:lnTo>
                    <a:pt x="931581" y="1969226"/>
                  </a:lnTo>
                  <a:lnTo>
                    <a:pt x="978158" y="1957670"/>
                  </a:lnTo>
                  <a:lnTo>
                    <a:pt x="1022306" y="1943192"/>
                  </a:lnTo>
                  <a:lnTo>
                    <a:pt x="1064025" y="1925963"/>
                  </a:lnTo>
                  <a:lnTo>
                    <a:pt x="1103316" y="1906152"/>
                  </a:lnTo>
                  <a:lnTo>
                    <a:pt x="1140181" y="1883928"/>
                  </a:lnTo>
                  <a:lnTo>
                    <a:pt x="1174620" y="1859463"/>
                  </a:lnTo>
                  <a:lnTo>
                    <a:pt x="1206633" y="1832925"/>
                  </a:lnTo>
                  <a:lnTo>
                    <a:pt x="1236222" y="1804485"/>
                  </a:lnTo>
                  <a:lnTo>
                    <a:pt x="1263388" y="1774313"/>
                  </a:lnTo>
                  <a:lnTo>
                    <a:pt x="1288131" y="1742578"/>
                  </a:lnTo>
                  <a:lnTo>
                    <a:pt x="1310453" y="1709450"/>
                  </a:lnTo>
                  <a:lnTo>
                    <a:pt x="1330354" y="1675099"/>
                  </a:lnTo>
                  <a:lnTo>
                    <a:pt x="1347835" y="1639695"/>
                  </a:lnTo>
                  <a:lnTo>
                    <a:pt x="1362896" y="1603408"/>
                  </a:lnTo>
                  <a:lnTo>
                    <a:pt x="1375540" y="1566407"/>
                  </a:lnTo>
                  <a:lnTo>
                    <a:pt x="1385766" y="1528863"/>
                  </a:lnTo>
                  <a:lnTo>
                    <a:pt x="1393575" y="1490946"/>
                  </a:lnTo>
                  <a:lnTo>
                    <a:pt x="1398969" y="1452825"/>
                  </a:lnTo>
                  <a:lnTo>
                    <a:pt x="1401948" y="1414670"/>
                  </a:lnTo>
                  <a:lnTo>
                    <a:pt x="1402513" y="1376651"/>
                  </a:lnTo>
                  <a:lnTo>
                    <a:pt x="1400664" y="1338938"/>
                  </a:lnTo>
                  <a:lnTo>
                    <a:pt x="1389732" y="1265109"/>
                  </a:lnTo>
                  <a:lnTo>
                    <a:pt x="1369157" y="1194541"/>
                  </a:lnTo>
                  <a:lnTo>
                    <a:pt x="1338947" y="1128595"/>
                  </a:lnTo>
                  <a:lnTo>
                    <a:pt x="1299108" y="1068628"/>
                  </a:lnTo>
                  <a:lnTo>
                    <a:pt x="1249855" y="1015384"/>
                  </a:lnTo>
                  <a:lnTo>
                    <a:pt x="1218505" y="987827"/>
                  </a:lnTo>
                  <a:lnTo>
                    <a:pt x="1182672" y="959644"/>
                  </a:lnTo>
                  <a:lnTo>
                    <a:pt x="1142357" y="930835"/>
                  </a:lnTo>
                  <a:lnTo>
                    <a:pt x="1097559" y="901398"/>
                  </a:lnTo>
                  <a:lnTo>
                    <a:pt x="1048278" y="871333"/>
                  </a:lnTo>
                  <a:lnTo>
                    <a:pt x="994516" y="840638"/>
                  </a:lnTo>
                  <a:lnTo>
                    <a:pt x="936271" y="809312"/>
                  </a:lnTo>
                  <a:lnTo>
                    <a:pt x="873544" y="777354"/>
                  </a:lnTo>
                  <a:lnTo>
                    <a:pt x="808999" y="744991"/>
                  </a:lnTo>
                  <a:lnTo>
                    <a:pt x="748847" y="713994"/>
                  </a:lnTo>
                  <a:lnTo>
                    <a:pt x="693027" y="684124"/>
                  </a:lnTo>
                  <a:lnTo>
                    <a:pt x="641477" y="655143"/>
                  </a:lnTo>
                  <a:lnTo>
                    <a:pt x="594133" y="626814"/>
                  </a:lnTo>
                  <a:lnTo>
                    <a:pt x="550934" y="598898"/>
                  </a:lnTo>
                  <a:lnTo>
                    <a:pt x="511817" y="571157"/>
                  </a:lnTo>
                  <a:lnTo>
                    <a:pt x="476722" y="543353"/>
                  </a:lnTo>
                  <a:lnTo>
                    <a:pt x="445584" y="515248"/>
                  </a:lnTo>
                  <a:lnTo>
                    <a:pt x="418342" y="486604"/>
                  </a:lnTo>
                  <a:lnTo>
                    <a:pt x="375299" y="426748"/>
                  </a:lnTo>
                  <a:lnTo>
                    <a:pt x="347094" y="361880"/>
                  </a:lnTo>
                  <a:lnTo>
                    <a:pt x="333230" y="290096"/>
                  </a:lnTo>
                  <a:lnTo>
                    <a:pt x="331520" y="251015"/>
                  </a:lnTo>
                  <a:lnTo>
                    <a:pt x="333354" y="216768"/>
                  </a:lnTo>
                  <a:lnTo>
                    <a:pt x="338839" y="183921"/>
                  </a:lnTo>
                  <a:lnTo>
                    <a:pt x="347947" y="152474"/>
                  </a:lnTo>
                  <a:lnTo>
                    <a:pt x="360654" y="122428"/>
                  </a:lnTo>
                  <a:lnTo>
                    <a:pt x="310992" y="91043"/>
                  </a:lnTo>
                  <a:lnTo>
                    <a:pt x="265917" y="60194"/>
                  </a:lnTo>
                  <a:lnTo>
                    <a:pt x="225393" y="29855"/>
                  </a:lnTo>
                  <a:lnTo>
                    <a:pt x="189382" y="0"/>
                  </a:lnTo>
                  <a:close/>
                </a:path>
              </a:pathLst>
            </a:custGeom>
            <a:solidFill>
              <a:srgbClr val="053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98100" y="2051075"/>
              <a:ext cx="11722100" cy="6168390"/>
            </a:xfrm>
            <a:custGeom>
              <a:avLst/>
              <a:gdLst/>
              <a:ahLst/>
              <a:cxnLst/>
              <a:rect l="l" t="t" r="r" b="b"/>
              <a:pathLst>
                <a:path w="11722100" h="6168390">
                  <a:moveTo>
                    <a:pt x="11721731" y="0"/>
                  </a:moveTo>
                  <a:lnTo>
                    <a:pt x="0" y="0"/>
                  </a:lnTo>
                  <a:lnTo>
                    <a:pt x="0" y="6167932"/>
                  </a:lnTo>
                  <a:lnTo>
                    <a:pt x="11721731" y="6167932"/>
                  </a:lnTo>
                  <a:lnTo>
                    <a:pt x="11721731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68721" y="2855727"/>
            <a:ext cx="9304655" cy="4135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9100"/>
              </a:lnSpc>
              <a:spcBef>
                <a:spcPts val="95"/>
              </a:spcBef>
            </a:pPr>
            <a:r>
              <a:rPr sz="2100" b="1" dirty="0">
                <a:latin typeface="Asap"/>
                <a:cs typeface="Asap"/>
              </a:rPr>
              <a:t>Zrozumiałość:</a:t>
            </a:r>
            <a:r>
              <a:rPr sz="2100" b="1" spc="5" dirty="0">
                <a:latin typeface="Asap"/>
                <a:cs typeface="Asap"/>
              </a:rPr>
              <a:t> </a:t>
            </a:r>
            <a:r>
              <a:rPr sz="2100" b="1" dirty="0">
                <a:latin typeface="Asap"/>
                <a:cs typeface="Asap"/>
              </a:rPr>
              <a:t>spraw,</a:t>
            </a:r>
            <a:r>
              <a:rPr sz="2100" b="1" spc="5" dirty="0">
                <a:latin typeface="Asap"/>
                <a:cs typeface="Asap"/>
              </a:rPr>
              <a:t> </a:t>
            </a:r>
            <a:r>
              <a:rPr sz="2100" b="1" dirty="0">
                <a:latin typeface="Asap"/>
                <a:cs typeface="Asap"/>
              </a:rPr>
              <a:t>by</a:t>
            </a:r>
            <a:r>
              <a:rPr sz="2100" b="1" spc="5" dirty="0">
                <a:latin typeface="Asap"/>
                <a:cs typeface="Asap"/>
              </a:rPr>
              <a:t> </a:t>
            </a:r>
            <a:r>
              <a:rPr sz="2100" b="1" dirty="0">
                <a:latin typeface="Asap"/>
                <a:cs typeface="Asap"/>
              </a:rPr>
              <a:t>użytkownicy</a:t>
            </a:r>
            <a:r>
              <a:rPr sz="2100" b="1" spc="5" dirty="0">
                <a:latin typeface="Asap"/>
                <a:cs typeface="Asap"/>
              </a:rPr>
              <a:t> </a:t>
            </a:r>
            <a:r>
              <a:rPr sz="2100" b="1" dirty="0">
                <a:latin typeface="Asap"/>
                <a:cs typeface="Asap"/>
              </a:rPr>
              <a:t>rozumieli</a:t>
            </a:r>
            <a:r>
              <a:rPr sz="2100" b="1" spc="5" dirty="0">
                <a:latin typeface="Asap"/>
                <a:cs typeface="Asap"/>
              </a:rPr>
              <a:t> </a:t>
            </a:r>
            <a:r>
              <a:rPr sz="2100" b="1" dirty="0">
                <a:latin typeface="Asap"/>
                <a:cs typeface="Asap"/>
              </a:rPr>
              <a:t>treści</a:t>
            </a:r>
            <a:r>
              <a:rPr sz="2100" b="1" spc="10" dirty="0">
                <a:latin typeface="Asap"/>
                <a:cs typeface="Asap"/>
              </a:rPr>
              <a:t> </a:t>
            </a:r>
            <a:r>
              <a:rPr sz="2100" b="1" dirty="0">
                <a:latin typeface="Asap"/>
                <a:cs typeface="Asap"/>
              </a:rPr>
              <a:t>i</a:t>
            </a:r>
            <a:r>
              <a:rPr sz="2100" b="1" spc="5" dirty="0">
                <a:latin typeface="Asap"/>
                <a:cs typeface="Asap"/>
              </a:rPr>
              <a:t> </a:t>
            </a:r>
            <a:r>
              <a:rPr sz="2100" b="1" dirty="0">
                <a:latin typeface="Asap"/>
                <a:cs typeface="Asap"/>
              </a:rPr>
              <a:t>sposób</a:t>
            </a:r>
            <a:r>
              <a:rPr sz="2100" b="1" spc="5" dirty="0">
                <a:latin typeface="Asap"/>
                <a:cs typeface="Asap"/>
              </a:rPr>
              <a:t> </a:t>
            </a:r>
            <a:r>
              <a:rPr sz="2100" b="1" dirty="0">
                <a:latin typeface="Asap"/>
                <a:cs typeface="Asap"/>
              </a:rPr>
              <a:t>działania</a:t>
            </a:r>
            <a:r>
              <a:rPr sz="2100" b="1" spc="5" dirty="0">
                <a:latin typeface="Asap"/>
                <a:cs typeface="Asap"/>
              </a:rPr>
              <a:t> </a:t>
            </a:r>
            <a:r>
              <a:rPr sz="2100" b="1" spc="-10" dirty="0">
                <a:latin typeface="Asap"/>
                <a:cs typeface="Asap"/>
              </a:rPr>
              <a:t>strony </a:t>
            </a:r>
            <a:r>
              <a:rPr sz="2100" b="1" dirty="0">
                <a:latin typeface="Asap"/>
                <a:cs typeface="Asap"/>
              </a:rPr>
              <a:t>lub aplikacji. Możesz to osiągnąć między innymi </a:t>
            </a:r>
            <a:r>
              <a:rPr sz="2100" b="1" spc="-10" dirty="0">
                <a:latin typeface="Asap"/>
                <a:cs typeface="Asap"/>
              </a:rPr>
              <a:t>przez:</a:t>
            </a:r>
            <a:endParaRPr sz="2100">
              <a:latin typeface="Asap"/>
              <a:cs typeface="Asap"/>
            </a:endParaRPr>
          </a:p>
          <a:p>
            <a:pPr marL="342265" indent="-329565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342265" algn="l"/>
              </a:tabLst>
            </a:pPr>
            <a:r>
              <a:rPr sz="2100" b="1" dirty="0">
                <a:solidFill>
                  <a:srgbClr val="D7282F"/>
                </a:solidFill>
                <a:latin typeface="Asap"/>
                <a:cs typeface="Asap"/>
              </a:rPr>
              <a:t>prosty</a:t>
            </a:r>
            <a:r>
              <a:rPr sz="2100" b="1" spc="-5" dirty="0">
                <a:solidFill>
                  <a:srgbClr val="D7282F"/>
                </a:solidFill>
                <a:latin typeface="Asap"/>
                <a:cs typeface="Asap"/>
              </a:rPr>
              <a:t> </a:t>
            </a:r>
            <a:r>
              <a:rPr sz="2100" b="1" dirty="0">
                <a:solidFill>
                  <a:srgbClr val="D7282F"/>
                </a:solidFill>
                <a:latin typeface="Asap"/>
                <a:cs typeface="Asap"/>
              </a:rPr>
              <a:t>język (bez zbędnych słów i urzędniczego</a:t>
            </a:r>
            <a:r>
              <a:rPr sz="2100" b="1" spc="-5" dirty="0">
                <a:solidFill>
                  <a:srgbClr val="D7282F"/>
                </a:solidFill>
                <a:latin typeface="Asap"/>
                <a:cs typeface="Asap"/>
              </a:rPr>
              <a:t> </a:t>
            </a:r>
            <a:r>
              <a:rPr sz="2100" b="1" spc="-10" dirty="0">
                <a:solidFill>
                  <a:srgbClr val="D7282F"/>
                </a:solidFill>
                <a:latin typeface="Asap"/>
                <a:cs typeface="Asap"/>
              </a:rPr>
              <a:t>żargonu);</a:t>
            </a:r>
            <a:endParaRPr sz="2100">
              <a:latin typeface="Asap"/>
              <a:cs typeface="Asap"/>
            </a:endParaRPr>
          </a:p>
          <a:p>
            <a:pPr marL="341630" marR="198755" indent="-329565">
              <a:lnSpc>
                <a:spcPct val="109100"/>
              </a:lnSpc>
              <a:spcBef>
                <a:spcPts val="305"/>
              </a:spcBef>
              <a:buAutoNum type="arabicPeriod"/>
              <a:tabLst>
                <a:tab pos="343535" algn="l"/>
              </a:tabLst>
            </a:pPr>
            <a:r>
              <a:rPr sz="2100" b="1" dirty="0">
                <a:solidFill>
                  <a:srgbClr val="D7282F"/>
                </a:solidFill>
                <a:latin typeface="Asap"/>
                <a:cs typeface="Asap"/>
              </a:rPr>
              <a:t>unikanie</a:t>
            </a:r>
            <a:r>
              <a:rPr sz="2100" b="1" spc="-5" dirty="0">
                <a:solidFill>
                  <a:srgbClr val="D7282F"/>
                </a:solidFill>
                <a:latin typeface="Asap"/>
                <a:cs typeface="Asap"/>
              </a:rPr>
              <a:t> </a:t>
            </a:r>
            <a:r>
              <a:rPr sz="2100" b="1" dirty="0">
                <a:solidFill>
                  <a:srgbClr val="D7282F"/>
                </a:solidFill>
                <a:latin typeface="Asap"/>
                <a:cs typeface="Asap"/>
              </a:rPr>
              <a:t>trudnych dla użytkowników słów i wyrażeń lub ich</a:t>
            </a:r>
            <a:r>
              <a:rPr sz="2100" b="1" spc="-5" dirty="0">
                <a:solidFill>
                  <a:srgbClr val="D7282F"/>
                </a:solidFill>
                <a:latin typeface="Asap"/>
                <a:cs typeface="Asap"/>
              </a:rPr>
              <a:t> </a:t>
            </a:r>
            <a:r>
              <a:rPr sz="2100" b="1" dirty="0">
                <a:solidFill>
                  <a:srgbClr val="D7282F"/>
                </a:solidFill>
                <a:latin typeface="Asap"/>
                <a:cs typeface="Asap"/>
              </a:rPr>
              <a:t>wyjaśnienie </a:t>
            </a:r>
            <a:r>
              <a:rPr sz="2100" b="1" spc="-50" dirty="0">
                <a:solidFill>
                  <a:srgbClr val="D7282F"/>
                </a:solidFill>
                <a:latin typeface="Asap"/>
                <a:cs typeface="Asap"/>
              </a:rPr>
              <a:t>w 	</a:t>
            </a:r>
            <a:r>
              <a:rPr sz="2100" b="1" dirty="0">
                <a:solidFill>
                  <a:srgbClr val="D7282F"/>
                </a:solidFill>
                <a:latin typeface="Asap"/>
                <a:cs typeface="Asap"/>
              </a:rPr>
              <a:t>prosty </a:t>
            </a:r>
            <a:r>
              <a:rPr sz="2100" b="1" spc="-10" dirty="0">
                <a:solidFill>
                  <a:srgbClr val="D7282F"/>
                </a:solidFill>
                <a:latin typeface="Asap"/>
                <a:cs typeface="Asap"/>
              </a:rPr>
              <a:t>sposób;</a:t>
            </a:r>
            <a:endParaRPr sz="2100">
              <a:latin typeface="Asap"/>
              <a:cs typeface="Asap"/>
            </a:endParaRPr>
          </a:p>
          <a:p>
            <a:pPr marL="342265" indent="-329565">
              <a:lnSpc>
                <a:spcPct val="100000"/>
              </a:lnSpc>
              <a:spcBef>
                <a:spcPts val="530"/>
              </a:spcBef>
              <a:buAutoNum type="arabicPeriod"/>
              <a:tabLst>
                <a:tab pos="342265" algn="l"/>
              </a:tabLst>
            </a:pPr>
            <a:r>
              <a:rPr sz="2100" b="1" dirty="0">
                <a:solidFill>
                  <a:srgbClr val="D7282F"/>
                </a:solidFill>
                <a:latin typeface="Asap"/>
                <a:cs typeface="Asap"/>
              </a:rPr>
              <a:t>wyjaśnienia</a:t>
            </a:r>
            <a:r>
              <a:rPr sz="2100" b="1" spc="-5" dirty="0">
                <a:solidFill>
                  <a:srgbClr val="D7282F"/>
                </a:solidFill>
                <a:latin typeface="Asap"/>
                <a:cs typeface="Asap"/>
              </a:rPr>
              <a:t> </a:t>
            </a:r>
            <a:r>
              <a:rPr sz="2100" b="1" dirty="0">
                <a:solidFill>
                  <a:srgbClr val="D7282F"/>
                </a:solidFill>
                <a:latin typeface="Asap"/>
                <a:cs typeface="Asap"/>
              </a:rPr>
              <a:t>do skrótów i</a:t>
            </a:r>
            <a:r>
              <a:rPr sz="2100" b="1" spc="-5" dirty="0">
                <a:solidFill>
                  <a:srgbClr val="D7282F"/>
                </a:solidFill>
                <a:latin typeface="Asap"/>
                <a:cs typeface="Asap"/>
              </a:rPr>
              <a:t> </a:t>
            </a:r>
            <a:r>
              <a:rPr sz="2100" b="1" spc="-10" dirty="0">
                <a:solidFill>
                  <a:srgbClr val="D7282F"/>
                </a:solidFill>
                <a:latin typeface="Asap"/>
                <a:cs typeface="Asap"/>
              </a:rPr>
              <a:t>akronimów;</a:t>
            </a:r>
            <a:endParaRPr sz="2100">
              <a:latin typeface="Asap"/>
              <a:cs typeface="Asap"/>
            </a:endParaRPr>
          </a:p>
          <a:p>
            <a:pPr marL="342265" indent="-329565">
              <a:lnSpc>
                <a:spcPct val="100000"/>
              </a:lnSpc>
              <a:spcBef>
                <a:spcPts val="530"/>
              </a:spcBef>
              <a:buFont typeface="Asap"/>
              <a:buAutoNum type="arabicPeriod"/>
              <a:tabLst>
                <a:tab pos="342265" algn="l"/>
              </a:tabLst>
            </a:pPr>
            <a:r>
              <a:rPr sz="2100" dirty="0">
                <a:latin typeface="Asap"/>
                <a:cs typeface="Asap"/>
              </a:rPr>
              <a:t>określenie</a:t>
            </a:r>
            <a:r>
              <a:rPr sz="2100" spc="5" dirty="0">
                <a:latin typeface="Asap"/>
                <a:cs typeface="Asap"/>
              </a:rPr>
              <a:t> </a:t>
            </a:r>
            <a:r>
              <a:rPr sz="2100" dirty="0">
                <a:latin typeface="Asap"/>
                <a:cs typeface="Asap"/>
              </a:rPr>
              <a:t>w</a:t>
            </a:r>
            <a:r>
              <a:rPr sz="2100" spc="5" dirty="0">
                <a:latin typeface="Asap"/>
                <a:cs typeface="Asap"/>
              </a:rPr>
              <a:t> </a:t>
            </a:r>
            <a:r>
              <a:rPr sz="2100" dirty="0">
                <a:latin typeface="Asap"/>
                <a:cs typeface="Asap"/>
              </a:rPr>
              <a:t>kodzie</a:t>
            </a:r>
            <a:r>
              <a:rPr sz="2100" spc="10" dirty="0">
                <a:latin typeface="Asap"/>
                <a:cs typeface="Asap"/>
              </a:rPr>
              <a:t> </a:t>
            </a:r>
            <a:r>
              <a:rPr sz="2100" dirty="0">
                <a:latin typeface="Asap"/>
                <a:cs typeface="Asap"/>
              </a:rPr>
              <a:t>strony/aplikacji,</a:t>
            </a:r>
            <a:r>
              <a:rPr sz="2100" spc="5" dirty="0">
                <a:latin typeface="Asap"/>
                <a:cs typeface="Asap"/>
              </a:rPr>
              <a:t> </a:t>
            </a:r>
            <a:r>
              <a:rPr sz="2100" dirty="0">
                <a:latin typeface="Asap"/>
                <a:cs typeface="Asap"/>
              </a:rPr>
              <a:t>w</a:t>
            </a:r>
            <a:r>
              <a:rPr sz="2100" spc="10" dirty="0">
                <a:latin typeface="Asap"/>
                <a:cs typeface="Asap"/>
              </a:rPr>
              <a:t> </a:t>
            </a:r>
            <a:r>
              <a:rPr sz="2100" dirty="0">
                <a:latin typeface="Asap"/>
                <a:cs typeface="Asap"/>
              </a:rPr>
              <a:t>jakim</a:t>
            </a:r>
            <a:r>
              <a:rPr sz="2100" spc="5" dirty="0">
                <a:latin typeface="Asap"/>
                <a:cs typeface="Asap"/>
              </a:rPr>
              <a:t> </a:t>
            </a:r>
            <a:r>
              <a:rPr sz="2100" dirty="0">
                <a:latin typeface="Asap"/>
                <a:cs typeface="Asap"/>
              </a:rPr>
              <a:t>języku</a:t>
            </a:r>
            <a:r>
              <a:rPr sz="2100" spc="5" dirty="0">
                <a:latin typeface="Asap"/>
                <a:cs typeface="Asap"/>
              </a:rPr>
              <a:t> </a:t>
            </a:r>
            <a:r>
              <a:rPr sz="2100" dirty="0">
                <a:latin typeface="Asap"/>
                <a:cs typeface="Asap"/>
              </a:rPr>
              <a:t>jest</a:t>
            </a:r>
            <a:r>
              <a:rPr sz="2100" spc="10" dirty="0">
                <a:latin typeface="Asap"/>
                <a:cs typeface="Asap"/>
              </a:rPr>
              <a:t> </a:t>
            </a:r>
            <a:r>
              <a:rPr sz="2100" dirty="0">
                <a:latin typeface="Asap"/>
                <a:cs typeface="Asap"/>
              </a:rPr>
              <a:t>jej</a:t>
            </a:r>
            <a:r>
              <a:rPr sz="2100" spc="5" dirty="0">
                <a:latin typeface="Asap"/>
                <a:cs typeface="Asap"/>
              </a:rPr>
              <a:t> </a:t>
            </a:r>
            <a:r>
              <a:rPr sz="2100" spc="-10" dirty="0">
                <a:latin typeface="Asap"/>
                <a:cs typeface="Asap"/>
              </a:rPr>
              <a:t>treść;</a:t>
            </a:r>
            <a:endParaRPr sz="2100">
              <a:latin typeface="Asap"/>
              <a:cs typeface="Asap"/>
            </a:endParaRPr>
          </a:p>
          <a:p>
            <a:pPr marL="342265" indent="-329565">
              <a:lnSpc>
                <a:spcPct val="100000"/>
              </a:lnSpc>
              <a:spcBef>
                <a:spcPts val="530"/>
              </a:spcBef>
              <a:buFont typeface="Asap"/>
              <a:buAutoNum type="arabicPeriod"/>
              <a:tabLst>
                <a:tab pos="342265" algn="l"/>
              </a:tabLst>
            </a:pPr>
            <a:r>
              <a:rPr sz="2100" dirty="0">
                <a:latin typeface="Asap"/>
                <a:cs typeface="Asap"/>
              </a:rPr>
              <a:t>spójny</a:t>
            </a:r>
            <a:r>
              <a:rPr sz="2100" spc="-5" dirty="0">
                <a:latin typeface="Asap"/>
                <a:cs typeface="Asap"/>
              </a:rPr>
              <a:t> </a:t>
            </a:r>
            <a:r>
              <a:rPr sz="2100" dirty="0">
                <a:latin typeface="Asap"/>
                <a:cs typeface="Asap"/>
              </a:rPr>
              <a:t>wygląd i działanie elementów na wszystkich</a:t>
            </a:r>
            <a:r>
              <a:rPr sz="2100" spc="-5" dirty="0">
                <a:latin typeface="Asap"/>
                <a:cs typeface="Asap"/>
              </a:rPr>
              <a:t> </a:t>
            </a:r>
            <a:r>
              <a:rPr sz="2100" spc="-10" dirty="0">
                <a:latin typeface="Asap"/>
                <a:cs typeface="Asap"/>
              </a:rPr>
              <a:t>podstronach;</a:t>
            </a:r>
            <a:endParaRPr sz="2100">
              <a:latin typeface="Asap"/>
              <a:cs typeface="Asap"/>
            </a:endParaRPr>
          </a:p>
          <a:p>
            <a:pPr marL="342265" indent="-329565">
              <a:lnSpc>
                <a:spcPct val="100000"/>
              </a:lnSpc>
              <a:spcBef>
                <a:spcPts val="535"/>
              </a:spcBef>
              <a:buFont typeface="Asap"/>
              <a:buAutoNum type="arabicPeriod"/>
              <a:tabLst>
                <a:tab pos="342265" algn="l"/>
              </a:tabLst>
            </a:pPr>
            <a:r>
              <a:rPr sz="2100" dirty="0">
                <a:latin typeface="Asap"/>
                <a:cs typeface="Asap"/>
              </a:rPr>
              <a:t>widoczne</a:t>
            </a:r>
            <a:r>
              <a:rPr sz="2100" spc="-5" dirty="0">
                <a:latin typeface="Asap"/>
                <a:cs typeface="Asap"/>
              </a:rPr>
              <a:t> </a:t>
            </a:r>
            <a:r>
              <a:rPr sz="2100" dirty="0">
                <a:latin typeface="Asap"/>
                <a:cs typeface="Asap"/>
              </a:rPr>
              <a:t>i zrozumiałe etykiety przy każdym polu</a:t>
            </a:r>
            <a:r>
              <a:rPr sz="2100" spc="-5" dirty="0">
                <a:latin typeface="Asap"/>
                <a:cs typeface="Asap"/>
              </a:rPr>
              <a:t> </a:t>
            </a:r>
            <a:r>
              <a:rPr sz="2100" spc="-10" dirty="0">
                <a:latin typeface="Asap"/>
                <a:cs typeface="Asap"/>
              </a:rPr>
              <a:t>formularza;</a:t>
            </a:r>
            <a:endParaRPr sz="2100">
              <a:latin typeface="Asap"/>
              <a:cs typeface="Asap"/>
            </a:endParaRPr>
          </a:p>
          <a:p>
            <a:pPr marL="341630" marR="241300" indent="-329565">
              <a:lnSpc>
                <a:spcPct val="109100"/>
              </a:lnSpc>
              <a:spcBef>
                <a:spcPts val="300"/>
              </a:spcBef>
              <a:buFont typeface="Asap"/>
              <a:buAutoNum type="arabicPeriod"/>
              <a:tabLst>
                <a:tab pos="343535" algn="l"/>
              </a:tabLst>
            </a:pPr>
            <a:r>
              <a:rPr sz="2100" dirty="0">
                <a:latin typeface="Asap"/>
                <a:cs typeface="Asap"/>
              </a:rPr>
              <a:t>dostępne i zrozumiałe komunikaty błędów w formularzach i </a:t>
            </a:r>
            <a:r>
              <a:rPr sz="2100" spc="-10" dirty="0">
                <a:latin typeface="Asap"/>
                <a:cs typeface="Asap"/>
              </a:rPr>
              <a:t>podpowiedzi 	</a:t>
            </a:r>
            <a:r>
              <a:rPr sz="2100" dirty="0">
                <a:latin typeface="Asap"/>
                <a:cs typeface="Asap"/>
              </a:rPr>
              <a:t>jak je </a:t>
            </a:r>
            <a:r>
              <a:rPr sz="2100" spc="-10" dirty="0">
                <a:latin typeface="Asap"/>
                <a:cs typeface="Asap"/>
              </a:rPr>
              <a:t>poprawić.</a:t>
            </a:r>
            <a:endParaRPr sz="2100">
              <a:latin typeface="Asap"/>
              <a:cs typeface="Asap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98100" y="1305344"/>
            <a:ext cx="10968355" cy="1080135"/>
          </a:xfrm>
          <a:custGeom>
            <a:avLst/>
            <a:gdLst/>
            <a:ahLst/>
            <a:cxnLst/>
            <a:rect l="l" t="t" r="r" b="b"/>
            <a:pathLst>
              <a:path w="10968355" h="1080135">
                <a:moveTo>
                  <a:pt x="10967923" y="0"/>
                </a:moveTo>
                <a:lnTo>
                  <a:pt x="0" y="0"/>
                </a:lnTo>
                <a:lnTo>
                  <a:pt x="0" y="1079690"/>
                </a:lnTo>
                <a:lnTo>
                  <a:pt x="10967923" y="1079690"/>
                </a:lnTo>
                <a:lnTo>
                  <a:pt x="10967923" y="0"/>
                </a:lnTo>
                <a:close/>
              </a:path>
            </a:pathLst>
          </a:custGeom>
          <a:solidFill>
            <a:srgbClr val="056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3655560" y="1331244"/>
            <a:ext cx="2084705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-10" dirty="0">
                <a:latin typeface="Asap"/>
                <a:cs typeface="Asap"/>
              </a:rPr>
              <a:t>Prawo</a:t>
            </a:r>
            <a:endParaRPr sz="5800">
              <a:latin typeface="Asap"/>
              <a:cs typeface="Asap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4785409" y="177948"/>
            <a:ext cx="3559175" cy="10165715"/>
            <a:chOff x="14785409" y="177948"/>
            <a:chExt cx="3559175" cy="10165715"/>
          </a:xfrm>
        </p:grpSpPr>
        <p:sp>
          <p:nvSpPr>
            <p:cNvPr id="10" name="object 10"/>
            <p:cNvSpPr/>
            <p:nvPr/>
          </p:nvSpPr>
          <p:spPr>
            <a:xfrm>
              <a:off x="14785409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2661" y="177948"/>
              <a:ext cx="1438970" cy="144698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4" name="object 14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8100" y="2051075"/>
            <a:ext cx="11722100" cy="6168390"/>
            <a:chOff x="3398100" y="2051075"/>
            <a:chExt cx="11722100" cy="6168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7372" y="3147243"/>
              <a:ext cx="1540064" cy="19877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98071" y="4182639"/>
              <a:ext cx="1402715" cy="1985010"/>
            </a:xfrm>
            <a:custGeom>
              <a:avLst/>
              <a:gdLst/>
              <a:ahLst/>
              <a:cxnLst/>
              <a:rect l="l" t="t" r="r" b="b"/>
              <a:pathLst>
                <a:path w="1402714" h="1985010">
                  <a:moveTo>
                    <a:pt x="189382" y="0"/>
                  </a:moveTo>
                  <a:lnTo>
                    <a:pt x="153397" y="34477"/>
                  </a:lnTo>
                  <a:lnTo>
                    <a:pt x="121201" y="70901"/>
                  </a:lnTo>
                  <a:lnTo>
                    <a:pt x="92793" y="109271"/>
                  </a:lnTo>
                  <a:lnTo>
                    <a:pt x="68174" y="149589"/>
                  </a:lnTo>
                  <a:lnTo>
                    <a:pt x="47342" y="191857"/>
                  </a:lnTo>
                  <a:lnTo>
                    <a:pt x="30298" y="236075"/>
                  </a:lnTo>
                  <a:lnTo>
                    <a:pt x="17042" y="282244"/>
                  </a:lnTo>
                  <a:lnTo>
                    <a:pt x="7574" y="330366"/>
                  </a:lnTo>
                  <a:lnTo>
                    <a:pt x="1893" y="380442"/>
                  </a:lnTo>
                  <a:lnTo>
                    <a:pt x="0" y="432473"/>
                  </a:lnTo>
                  <a:lnTo>
                    <a:pt x="2058" y="481409"/>
                  </a:lnTo>
                  <a:lnTo>
                    <a:pt x="8093" y="527952"/>
                  </a:lnTo>
                  <a:lnTo>
                    <a:pt x="17895" y="572202"/>
                  </a:lnTo>
                  <a:lnTo>
                    <a:pt x="31253" y="614258"/>
                  </a:lnTo>
                  <a:lnTo>
                    <a:pt x="47958" y="654218"/>
                  </a:lnTo>
                  <a:lnTo>
                    <a:pt x="67800" y="692183"/>
                  </a:lnTo>
                  <a:lnTo>
                    <a:pt x="90569" y="728250"/>
                  </a:lnTo>
                  <a:lnTo>
                    <a:pt x="116055" y="762521"/>
                  </a:lnTo>
                  <a:lnTo>
                    <a:pt x="144048" y="795093"/>
                  </a:lnTo>
                  <a:lnTo>
                    <a:pt x="174338" y="826066"/>
                  </a:lnTo>
                  <a:lnTo>
                    <a:pt x="206715" y="855539"/>
                  </a:lnTo>
                  <a:lnTo>
                    <a:pt x="240968" y="883611"/>
                  </a:lnTo>
                  <a:lnTo>
                    <a:pt x="276889" y="910383"/>
                  </a:lnTo>
                  <a:lnTo>
                    <a:pt x="314267" y="935952"/>
                  </a:lnTo>
                  <a:lnTo>
                    <a:pt x="352893" y="960418"/>
                  </a:lnTo>
                  <a:lnTo>
                    <a:pt x="392555" y="983880"/>
                  </a:lnTo>
                  <a:lnTo>
                    <a:pt x="433045" y="1006438"/>
                  </a:lnTo>
                  <a:lnTo>
                    <a:pt x="474151" y="1028191"/>
                  </a:lnTo>
                  <a:lnTo>
                    <a:pt x="515666" y="1049238"/>
                  </a:lnTo>
                  <a:lnTo>
                    <a:pt x="557377" y="1069678"/>
                  </a:lnTo>
                  <a:lnTo>
                    <a:pt x="599076" y="1089610"/>
                  </a:lnTo>
                  <a:lnTo>
                    <a:pt x="721997" y="1147353"/>
                  </a:lnTo>
                  <a:lnTo>
                    <a:pt x="761546" y="1166247"/>
                  </a:lnTo>
                  <a:lnTo>
                    <a:pt x="800032" y="1185130"/>
                  </a:lnTo>
                  <a:lnTo>
                    <a:pt x="837246" y="1204100"/>
                  </a:lnTo>
                  <a:lnTo>
                    <a:pt x="872978" y="1223257"/>
                  </a:lnTo>
                  <a:lnTo>
                    <a:pt x="907017" y="1242700"/>
                  </a:lnTo>
                  <a:lnTo>
                    <a:pt x="969178" y="1282843"/>
                  </a:lnTo>
                  <a:lnTo>
                    <a:pt x="1022051" y="1325320"/>
                  </a:lnTo>
                  <a:lnTo>
                    <a:pt x="1063955" y="1370926"/>
                  </a:lnTo>
                  <a:lnTo>
                    <a:pt x="1089732" y="1408211"/>
                  </a:lnTo>
                  <a:lnTo>
                    <a:pt x="1109790" y="1448352"/>
                  </a:lnTo>
                  <a:lnTo>
                    <a:pt x="1124123" y="1491357"/>
                  </a:lnTo>
                  <a:lnTo>
                    <a:pt x="1132727" y="1537237"/>
                  </a:lnTo>
                  <a:lnTo>
                    <a:pt x="1135595" y="1586001"/>
                  </a:lnTo>
                  <a:lnTo>
                    <a:pt x="1132289" y="1621282"/>
                  </a:lnTo>
                  <a:lnTo>
                    <a:pt x="1106043" y="1691743"/>
                  </a:lnTo>
                  <a:lnTo>
                    <a:pt x="1083242" y="1725399"/>
                  </a:lnTo>
                  <a:lnTo>
                    <a:pt x="1054081" y="1756988"/>
                  </a:lnTo>
                  <a:lnTo>
                    <a:pt x="1018629" y="1785750"/>
                  </a:lnTo>
                  <a:lnTo>
                    <a:pt x="976956" y="1810921"/>
                  </a:lnTo>
                  <a:lnTo>
                    <a:pt x="929130" y="1831740"/>
                  </a:lnTo>
                  <a:lnTo>
                    <a:pt x="875220" y="1847444"/>
                  </a:lnTo>
                  <a:lnTo>
                    <a:pt x="815296" y="1857272"/>
                  </a:lnTo>
                  <a:lnTo>
                    <a:pt x="749427" y="1860461"/>
                  </a:lnTo>
                  <a:lnTo>
                    <a:pt x="708873" y="1859069"/>
                  </a:lnTo>
                  <a:lnTo>
                    <a:pt x="665384" y="1854465"/>
                  </a:lnTo>
                  <a:lnTo>
                    <a:pt x="621673" y="1845415"/>
                  </a:lnTo>
                  <a:lnTo>
                    <a:pt x="580453" y="1830686"/>
                  </a:lnTo>
                  <a:lnTo>
                    <a:pt x="544437" y="1809044"/>
                  </a:lnTo>
                  <a:lnTo>
                    <a:pt x="516338" y="1779256"/>
                  </a:lnTo>
                  <a:lnTo>
                    <a:pt x="498868" y="1740090"/>
                  </a:lnTo>
                  <a:lnTo>
                    <a:pt x="495367" y="1699590"/>
                  </a:lnTo>
                  <a:lnTo>
                    <a:pt x="503909" y="1661634"/>
                  </a:lnTo>
                  <a:lnTo>
                    <a:pt x="520810" y="1624836"/>
                  </a:lnTo>
                  <a:lnTo>
                    <a:pt x="564970" y="1549167"/>
                  </a:lnTo>
                  <a:lnTo>
                    <a:pt x="584865" y="1507523"/>
                  </a:lnTo>
                  <a:lnTo>
                    <a:pt x="598395" y="1461492"/>
                  </a:lnTo>
                  <a:lnTo>
                    <a:pt x="601878" y="1409687"/>
                  </a:lnTo>
                  <a:lnTo>
                    <a:pt x="588956" y="1343834"/>
                  </a:lnTo>
                  <a:lnTo>
                    <a:pt x="559471" y="1285763"/>
                  </a:lnTo>
                  <a:lnTo>
                    <a:pt x="517026" y="1237406"/>
                  </a:lnTo>
                  <a:lnTo>
                    <a:pt x="465225" y="1200697"/>
                  </a:lnTo>
                  <a:lnTo>
                    <a:pt x="407672" y="1177567"/>
                  </a:lnTo>
                  <a:lnTo>
                    <a:pt x="347970" y="1169949"/>
                  </a:lnTo>
                  <a:lnTo>
                    <a:pt x="289722" y="1179777"/>
                  </a:lnTo>
                  <a:lnTo>
                    <a:pt x="236532" y="1208982"/>
                  </a:lnTo>
                  <a:lnTo>
                    <a:pt x="192003" y="1259498"/>
                  </a:lnTo>
                  <a:lnTo>
                    <a:pt x="174113" y="1293351"/>
                  </a:lnTo>
                  <a:lnTo>
                    <a:pt x="159740" y="1333257"/>
                  </a:lnTo>
                  <a:lnTo>
                    <a:pt x="149333" y="1379456"/>
                  </a:lnTo>
                  <a:lnTo>
                    <a:pt x="143344" y="1432191"/>
                  </a:lnTo>
                  <a:lnTo>
                    <a:pt x="142314" y="1484015"/>
                  </a:lnTo>
                  <a:lnTo>
                    <a:pt x="145999" y="1535938"/>
                  </a:lnTo>
                  <a:lnTo>
                    <a:pt x="154472" y="1587381"/>
                  </a:lnTo>
                  <a:lnTo>
                    <a:pt x="167809" y="1637769"/>
                  </a:lnTo>
                  <a:lnTo>
                    <a:pt x="186084" y="1686525"/>
                  </a:lnTo>
                  <a:lnTo>
                    <a:pt x="209372" y="1733072"/>
                  </a:lnTo>
                  <a:lnTo>
                    <a:pt x="237747" y="1776832"/>
                  </a:lnTo>
                  <a:lnTo>
                    <a:pt x="271284" y="1817230"/>
                  </a:lnTo>
                  <a:lnTo>
                    <a:pt x="307737" y="1851650"/>
                  </a:lnTo>
                  <a:lnTo>
                    <a:pt x="347426" y="1881265"/>
                  </a:lnTo>
                  <a:lnTo>
                    <a:pt x="389907" y="1906397"/>
                  </a:lnTo>
                  <a:lnTo>
                    <a:pt x="434739" y="1927368"/>
                  </a:lnTo>
                  <a:lnTo>
                    <a:pt x="481481" y="1944500"/>
                  </a:lnTo>
                  <a:lnTo>
                    <a:pt x="529689" y="1958113"/>
                  </a:lnTo>
                  <a:lnTo>
                    <a:pt x="578923" y="1968530"/>
                  </a:lnTo>
                  <a:lnTo>
                    <a:pt x="628739" y="1976072"/>
                  </a:lnTo>
                  <a:lnTo>
                    <a:pt x="678696" y="1981061"/>
                  </a:lnTo>
                  <a:lnTo>
                    <a:pt x="728352" y="1983819"/>
                  </a:lnTo>
                  <a:lnTo>
                    <a:pt x="777265" y="1984667"/>
                  </a:lnTo>
                  <a:lnTo>
                    <a:pt x="831135" y="1982894"/>
                  </a:lnTo>
                  <a:lnTo>
                    <a:pt x="882574" y="1977691"/>
                  </a:lnTo>
                  <a:lnTo>
                    <a:pt x="931581" y="1969226"/>
                  </a:lnTo>
                  <a:lnTo>
                    <a:pt x="978158" y="1957670"/>
                  </a:lnTo>
                  <a:lnTo>
                    <a:pt x="1022306" y="1943192"/>
                  </a:lnTo>
                  <a:lnTo>
                    <a:pt x="1064025" y="1925963"/>
                  </a:lnTo>
                  <a:lnTo>
                    <a:pt x="1103316" y="1906152"/>
                  </a:lnTo>
                  <a:lnTo>
                    <a:pt x="1140181" y="1883928"/>
                  </a:lnTo>
                  <a:lnTo>
                    <a:pt x="1174620" y="1859463"/>
                  </a:lnTo>
                  <a:lnTo>
                    <a:pt x="1206633" y="1832925"/>
                  </a:lnTo>
                  <a:lnTo>
                    <a:pt x="1236222" y="1804485"/>
                  </a:lnTo>
                  <a:lnTo>
                    <a:pt x="1263388" y="1774313"/>
                  </a:lnTo>
                  <a:lnTo>
                    <a:pt x="1288131" y="1742578"/>
                  </a:lnTo>
                  <a:lnTo>
                    <a:pt x="1310453" y="1709450"/>
                  </a:lnTo>
                  <a:lnTo>
                    <a:pt x="1330354" y="1675099"/>
                  </a:lnTo>
                  <a:lnTo>
                    <a:pt x="1347835" y="1639695"/>
                  </a:lnTo>
                  <a:lnTo>
                    <a:pt x="1362896" y="1603408"/>
                  </a:lnTo>
                  <a:lnTo>
                    <a:pt x="1375540" y="1566407"/>
                  </a:lnTo>
                  <a:lnTo>
                    <a:pt x="1385766" y="1528863"/>
                  </a:lnTo>
                  <a:lnTo>
                    <a:pt x="1393575" y="1490946"/>
                  </a:lnTo>
                  <a:lnTo>
                    <a:pt x="1398969" y="1452825"/>
                  </a:lnTo>
                  <a:lnTo>
                    <a:pt x="1401948" y="1414670"/>
                  </a:lnTo>
                  <a:lnTo>
                    <a:pt x="1402513" y="1376651"/>
                  </a:lnTo>
                  <a:lnTo>
                    <a:pt x="1400664" y="1338938"/>
                  </a:lnTo>
                  <a:lnTo>
                    <a:pt x="1389732" y="1265109"/>
                  </a:lnTo>
                  <a:lnTo>
                    <a:pt x="1369157" y="1194541"/>
                  </a:lnTo>
                  <a:lnTo>
                    <a:pt x="1338947" y="1128595"/>
                  </a:lnTo>
                  <a:lnTo>
                    <a:pt x="1299108" y="1068628"/>
                  </a:lnTo>
                  <a:lnTo>
                    <a:pt x="1249855" y="1015384"/>
                  </a:lnTo>
                  <a:lnTo>
                    <a:pt x="1218505" y="987827"/>
                  </a:lnTo>
                  <a:lnTo>
                    <a:pt x="1182672" y="959644"/>
                  </a:lnTo>
                  <a:lnTo>
                    <a:pt x="1142357" y="930835"/>
                  </a:lnTo>
                  <a:lnTo>
                    <a:pt x="1097559" y="901398"/>
                  </a:lnTo>
                  <a:lnTo>
                    <a:pt x="1048278" y="871333"/>
                  </a:lnTo>
                  <a:lnTo>
                    <a:pt x="994516" y="840638"/>
                  </a:lnTo>
                  <a:lnTo>
                    <a:pt x="936271" y="809312"/>
                  </a:lnTo>
                  <a:lnTo>
                    <a:pt x="873544" y="777354"/>
                  </a:lnTo>
                  <a:lnTo>
                    <a:pt x="808999" y="744991"/>
                  </a:lnTo>
                  <a:lnTo>
                    <a:pt x="748847" y="713994"/>
                  </a:lnTo>
                  <a:lnTo>
                    <a:pt x="693027" y="684124"/>
                  </a:lnTo>
                  <a:lnTo>
                    <a:pt x="641477" y="655143"/>
                  </a:lnTo>
                  <a:lnTo>
                    <a:pt x="594133" y="626814"/>
                  </a:lnTo>
                  <a:lnTo>
                    <a:pt x="550934" y="598898"/>
                  </a:lnTo>
                  <a:lnTo>
                    <a:pt x="511817" y="571157"/>
                  </a:lnTo>
                  <a:lnTo>
                    <a:pt x="476722" y="543353"/>
                  </a:lnTo>
                  <a:lnTo>
                    <a:pt x="445584" y="515248"/>
                  </a:lnTo>
                  <a:lnTo>
                    <a:pt x="418342" y="486604"/>
                  </a:lnTo>
                  <a:lnTo>
                    <a:pt x="375299" y="426748"/>
                  </a:lnTo>
                  <a:lnTo>
                    <a:pt x="347094" y="361880"/>
                  </a:lnTo>
                  <a:lnTo>
                    <a:pt x="333230" y="290096"/>
                  </a:lnTo>
                  <a:lnTo>
                    <a:pt x="331520" y="251015"/>
                  </a:lnTo>
                  <a:lnTo>
                    <a:pt x="333354" y="216768"/>
                  </a:lnTo>
                  <a:lnTo>
                    <a:pt x="338839" y="183921"/>
                  </a:lnTo>
                  <a:lnTo>
                    <a:pt x="347947" y="152474"/>
                  </a:lnTo>
                  <a:lnTo>
                    <a:pt x="360654" y="122428"/>
                  </a:lnTo>
                  <a:lnTo>
                    <a:pt x="310992" y="91043"/>
                  </a:lnTo>
                  <a:lnTo>
                    <a:pt x="265917" y="60194"/>
                  </a:lnTo>
                  <a:lnTo>
                    <a:pt x="225393" y="29855"/>
                  </a:lnTo>
                  <a:lnTo>
                    <a:pt x="189382" y="0"/>
                  </a:lnTo>
                  <a:close/>
                </a:path>
              </a:pathLst>
            </a:custGeom>
            <a:solidFill>
              <a:srgbClr val="053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98100" y="2051075"/>
              <a:ext cx="11722100" cy="6168390"/>
            </a:xfrm>
            <a:custGeom>
              <a:avLst/>
              <a:gdLst/>
              <a:ahLst/>
              <a:cxnLst/>
              <a:rect l="l" t="t" r="r" b="b"/>
              <a:pathLst>
                <a:path w="11722100" h="6168390">
                  <a:moveTo>
                    <a:pt x="11721731" y="0"/>
                  </a:moveTo>
                  <a:lnTo>
                    <a:pt x="0" y="0"/>
                  </a:lnTo>
                  <a:lnTo>
                    <a:pt x="0" y="6167932"/>
                  </a:lnTo>
                  <a:lnTo>
                    <a:pt x="11721731" y="6167932"/>
                  </a:lnTo>
                  <a:lnTo>
                    <a:pt x="11721731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68721" y="2836676"/>
            <a:ext cx="8918575" cy="5280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30885">
              <a:lnSpc>
                <a:spcPct val="109000"/>
              </a:lnSpc>
              <a:spcBef>
                <a:spcPts val="95"/>
              </a:spcBef>
            </a:pPr>
            <a:r>
              <a:rPr sz="2700" b="1" dirty="0">
                <a:latin typeface="Asap"/>
                <a:cs typeface="Asap"/>
              </a:rPr>
              <a:t>Zalecenie Szefa Służby Cywilnej ws. </a:t>
            </a:r>
            <a:r>
              <a:rPr sz="2700" b="1" spc="-10" dirty="0">
                <a:latin typeface="Asap"/>
                <a:cs typeface="Asap"/>
              </a:rPr>
              <a:t>upowszechniania </a:t>
            </a:r>
            <a:r>
              <a:rPr sz="2700" b="1" dirty="0">
                <a:latin typeface="Asap"/>
                <a:cs typeface="Asap"/>
              </a:rPr>
              <a:t>prostego </a:t>
            </a:r>
            <a:r>
              <a:rPr sz="2700" b="1" spc="-10" dirty="0">
                <a:latin typeface="Asap"/>
                <a:cs typeface="Asap"/>
              </a:rPr>
              <a:t>języka</a:t>
            </a:r>
            <a:endParaRPr sz="2700">
              <a:latin typeface="Asap"/>
              <a:cs typeface="Asap"/>
            </a:endParaRPr>
          </a:p>
          <a:p>
            <a:pPr marL="12700" marR="5080">
              <a:lnSpc>
                <a:spcPts val="3820"/>
              </a:lnSpc>
              <a:spcBef>
                <a:spcPts val="225"/>
              </a:spcBef>
            </a:pPr>
            <a:r>
              <a:rPr sz="2300" dirty="0">
                <a:latin typeface="Asap"/>
                <a:cs typeface="Asap"/>
              </a:rPr>
              <a:t>Działania związane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z usprawnieniem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komunikacji w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spc="-10" dirty="0">
                <a:latin typeface="Asap"/>
                <a:cs typeface="Asap"/>
              </a:rPr>
              <a:t>administracji </a:t>
            </a:r>
            <a:r>
              <a:rPr sz="2300" dirty="0">
                <a:latin typeface="Asap"/>
                <a:cs typeface="Asap"/>
              </a:rPr>
              <a:t>rządowej powinny być spójne i systematyczne. Dlatego zalecam, </a:t>
            </a:r>
            <a:r>
              <a:rPr sz="2300" spc="-25" dirty="0">
                <a:latin typeface="Asap"/>
                <a:cs typeface="Asap"/>
              </a:rPr>
              <a:t>aby </a:t>
            </a:r>
            <a:r>
              <a:rPr sz="2300" dirty="0">
                <a:latin typeface="Asap"/>
                <a:cs typeface="Asap"/>
              </a:rPr>
              <a:t>włączyli się w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nie wszyscy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członkowie korpusu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służby </a:t>
            </a:r>
            <a:r>
              <a:rPr sz="2300" spc="-10" dirty="0">
                <a:latin typeface="Asap"/>
                <a:cs typeface="Asap"/>
              </a:rPr>
              <a:t>cywilnej.</a:t>
            </a:r>
            <a:endParaRPr sz="23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2300" dirty="0">
                <a:latin typeface="Asap"/>
                <a:cs typeface="Asap"/>
              </a:rPr>
              <a:t>Członkowie korpusu służby </a:t>
            </a:r>
            <a:r>
              <a:rPr sz="2300" spc="-10" dirty="0">
                <a:latin typeface="Asap"/>
                <a:cs typeface="Asap"/>
              </a:rPr>
              <a:t>cywilnej:</a:t>
            </a:r>
            <a:endParaRPr sz="2300">
              <a:latin typeface="Asap"/>
              <a:cs typeface="Asap"/>
            </a:endParaRPr>
          </a:p>
          <a:p>
            <a:pPr marL="374015" indent="-36131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374015" algn="l"/>
              </a:tabLst>
            </a:pPr>
            <a:r>
              <a:rPr sz="2300" dirty="0">
                <a:latin typeface="Asap"/>
                <a:cs typeface="Asap"/>
              </a:rPr>
              <a:t>Stosują zasady prostego języka i poprawnej </a:t>
            </a:r>
            <a:r>
              <a:rPr sz="2300" spc="-10" dirty="0">
                <a:latin typeface="Asap"/>
                <a:cs typeface="Asap"/>
              </a:rPr>
              <a:t>polszczyzny.</a:t>
            </a:r>
            <a:endParaRPr sz="2300">
              <a:latin typeface="Asap"/>
              <a:cs typeface="Asap"/>
            </a:endParaRPr>
          </a:p>
          <a:p>
            <a:pPr marL="374015" indent="-36131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374015" algn="l"/>
              </a:tabLst>
            </a:pPr>
            <a:r>
              <a:rPr sz="2300" dirty="0">
                <a:latin typeface="Asap"/>
                <a:cs typeface="Asap"/>
              </a:rPr>
              <a:t>Tworzą</a:t>
            </a:r>
            <a:r>
              <a:rPr sz="2300" spc="-1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dokumenty</a:t>
            </a:r>
            <a:r>
              <a:rPr sz="2300" spc="-10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zrozumiałe</a:t>
            </a:r>
            <a:r>
              <a:rPr sz="2300" spc="-1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dla</a:t>
            </a:r>
            <a:r>
              <a:rPr sz="2300" spc="-10" dirty="0">
                <a:latin typeface="Asap"/>
                <a:cs typeface="Asap"/>
              </a:rPr>
              <a:t> odbiorcy.</a:t>
            </a:r>
            <a:endParaRPr sz="2300">
              <a:latin typeface="Asap"/>
              <a:cs typeface="Asap"/>
            </a:endParaRPr>
          </a:p>
          <a:p>
            <a:pPr marL="374015" indent="-361315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374015" algn="l"/>
              </a:tabLst>
            </a:pPr>
            <a:r>
              <a:rPr sz="2300" dirty="0">
                <a:latin typeface="Asap"/>
                <a:cs typeface="Asap"/>
              </a:rPr>
              <a:t>Doskonalą swoje kompetencje komunikacyjne i </a:t>
            </a:r>
            <a:r>
              <a:rPr sz="2300" spc="-10" dirty="0">
                <a:latin typeface="Asap"/>
                <a:cs typeface="Asap"/>
              </a:rPr>
              <a:t>językowe.</a:t>
            </a:r>
            <a:endParaRPr sz="2300">
              <a:latin typeface="Asap"/>
              <a:cs typeface="Asap"/>
            </a:endParaRPr>
          </a:p>
          <a:p>
            <a:pPr marL="373380" marR="628015" indent="-361315">
              <a:lnSpc>
                <a:spcPct val="138400"/>
              </a:lnSpc>
              <a:spcBef>
                <a:spcPts val="5"/>
              </a:spcBef>
              <a:buAutoNum type="arabicPeriod"/>
              <a:tabLst>
                <a:tab pos="375285" algn="l"/>
              </a:tabLst>
            </a:pPr>
            <a:r>
              <a:rPr sz="2300" dirty="0">
                <a:latin typeface="Asap"/>
                <a:cs typeface="Asap"/>
              </a:rPr>
              <a:t>Upraszczają komunikację i dbają, aby była ona przyjazna </a:t>
            </a:r>
            <a:r>
              <a:rPr sz="2300" spc="-25" dirty="0">
                <a:latin typeface="Asap"/>
                <a:cs typeface="Asap"/>
              </a:rPr>
              <a:t>dla 	</a:t>
            </a:r>
            <a:r>
              <a:rPr sz="2300" spc="-10" dirty="0">
                <a:latin typeface="Asap"/>
                <a:cs typeface="Asap"/>
              </a:rPr>
              <a:t>odbiorcy.</a:t>
            </a:r>
            <a:endParaRPr sz="2300">
              <a:latin typeface="Asap"/>
              <a:cs typeface="Asap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98100" y="1305344"/>
            <a:ext cx="10968355" cy="1080135"/>
          </a:xfrm>
          <a:custGeom>
            <a:avLst/>
            <a:gdLst/>
            <a:ahLst/>
            <a:cxnLst/>
            <a:rect l="l" t="t" r="r" b="b"/>
            <a:pathLst>
              <a:path w="10968355" h="1080135">
                <a:moveTo>
                  <a:pt x="10967923" y="0"/>
                </a:moveTo>
                <a:lnTo>
                  <a:pt x="0" y="0"/>
                </a:lnTo>
                <a:lnTo>
                  <a:pt x="0" y="1079690"/>
                </a:lnTo>
                <a:lnTo>
                  <a:pt x="10967923" y="1079690"/>
                </a:lnTo>
                <a:lnTo>
                  <a:pt x="10967923" y="0"/>
                </a:lnTo>
                <a:close/>
              </a:path>
            </a:pathLst>
          </a:custGeom>
          <a:solidFill>
            <a:srgbClr val="056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3655560" y="1331244"/>
            <a:ext cx="2084705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-10" dirty="0">
                <a:latin typeface="Asap"/>
                <a:cs typeface="Asap"/>
              </a:rPr>
              <a:t>Prawo</a:t>
            </a:r>
            <a:endParaRPr sz="5800">
              <a:latin typeface="Asap"/>
              <a:cs typeface="Asap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4785409" y="177948"/>
            <a:ext cx="3559175" cy="10165715"/>
            <a:chOff x="14785409" y="177948"/>
            <a:chExt cx="3559175" cy="10165715"/>
          </a:xfrm>
        </p:grpSpPr>
        <p:sp>
          <p:nvSpPr>
            <p:cNvPr id="10" name="object 10"/>
            <p:cNvSpPr/>
            <p:nvPr/>
          </p:nvSpPr>
          <p:spPr>
            <a:xfrm>
              <a:off x="14785409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2661" y="177948"/>
              <a:ext cx="1438970" cy="144698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4" name="object 14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8100" y="2051075"/>
            <a:ext cx="11722100" cy="6168390"/>
            <a:chOff x="3398100" y="2051075"/>
            <a:chExt cx="11722100" cy="6168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7372" y="3147243"/>
              <a:ext cx="1540064" cy="19877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98071" y="4182639"/>
              <a:ext cx="1402715" cy="1985010"/>
            </a:xfrm>
            <a:custGeom>
              <a:avLst/>
              <a:gdLst/>
              <a:ahLst/>
              <a:cxnLst/>
              <a:rect l="l" t="t" r="r" b="b"/>
              <a:pathLst>
                <a:path w="1402714" h="1985010">
                  <a:moveTo>
                    <a:pt x="189382" y="0"/>
                  </a:moveTo>
                  <a:lnTo>
                    <a:pt x="153397" y="34477"/>
                  </a:lnTo>
                  <a:lnTo>
                    <a:pt x="121201" y="70901"/>
                  </a:lnTo>
                  <a:lnTo>
                    <a:pt x="92793" y="109271"/>
                  </a:lnTo>
                  <a:lnTo>
                    <a:pt x="68174" y="149589"/>
                  </a:lnTo>
                  <a:lnTo>
                    <a:pt x="47342" y="191857"/>
                  </a:lnTo>
                  <a:lnTo>
                    <a:pt x="30298" y="236075"/>
                  </a:lnTo>
                  <a:lnTo>
                    <a:pt x="17042" y="282244"/>
                  </a:lnTo>
                  <a:lnTo>
                    <a:pt x="7574" y="330366"/>
                  </a:lnTo>
                  <a:lnTo>
                    <a:pt x="1893" y="380442"/>
                  </a:lnTo>
                  <a:lnTo>
                    <a:pt x="0" y="432473"/>
                  </a:lnTo>
                  <a:lnTo>
                    <a:pt x="2058" y="481409"/>
                  </a:lnTo>
                  <a:lnTo>
                    <a:pt x="8093" y="527952"/>
                  </a:lnTo>
                  <a:lnTo>
                    <a:pt x="17895" y="572202"/>
                  </a:lnTo>
                  <a:lnTo>
                    <a:pt x="31253" y="614258"/>
                  </a:lnTo>
                  <a:lnTo>
                    <a:pt x="47958" y="654218"/>
                  </a:lnTo>
                  <a:lnTo>
                    <a:pt x="67800" y="692183"/>
                  </a:lnTo>
                  <a:lnTo>
                    <a:pt x="90569" y="728250"/>
                  </a:lnTo>
                  <a:lnTo>
                    <a:pt x="116055" y="762521"/>
                  </a:lnTo>
                  <a:lnTo>
                    <a:pt x="144048" y="795093"/>
                  </a:lnTo>
                  <a:lnTo>
                    <a:pt x="174338" y="826066"/>
                  </a:lnTo>
                  <a:lnTo>
                    <a:pt x="206715" y="855539"/>
                  </a:lnTo>
                  <a:lnTo>
                    <a:pt x="240968" y="883611"/>
                  </a:lnTo>
                  <a:lnTo>
                    <a:pt x="276889" y="910383"/>
                  </a:lnTo>
                  <a:lnTo>
                    <a:pt x="314267" y="935952"/>
                  </a:lnTo>
                  <a:lnTo>
                    <a:pt x="352893" y="960418"/>
                  </a:lnTo>
                  <a:lnTo>
                    <a:pt x="392555" y="983880"/>
                  </a:lnTo>
                  <a:lnTo>
                    <a:pt x="433045" y="1006438"/>
                  </a:lnTo>
                  <a:lnTo>
                    <a:pt x="474151" y="1028191"/>
                  </a:lnTo>
                  <a:lnTo>
                    <a:pt x="515666" y="1049238"/>
                  </a:lnTo>
                  <a:lnTo>
                    <a:pt x="557377" y="1069678"/>
                  </a:lnTo>
                  <a:lnTo>
                    <a:pt x="599076" y="1089610"/>
                  </a:lnTo>
                  <a:lnTo>
                    <a:pt x="721997" y="1147353"/>
                  </a:lnTo>
                  <a:lnTo>
                    <a:pt x="761546" y="1166247"/>
                  </a:lnTo>
                  <a:lnTo>
                    <a:pt x="800032" y="1185130"/>
                  </a:lnTo>
                  <a:lnTo>
                    <a:pt x="837246" y="1204100"/>
                  </a:lnTo>
                  <a:lnTo>
                    <a:pt x="872978" y="1223257"/>
                  </a:lnTo>
                  <a:lnTo>
                    <a:pt x="907017" y="1242700"/>
                  </a:lnTo>
                  <a:lnTo>
                    <a:pt x="969178" y="1282843"/>
                  </a:lnTo>
                  <a:lnTo>
                    <a:pt x="1022051" y="1325320"/>
                  </a:lnTo>
                  <a:lnTo>
                    <a:pt x="1063955" y="1370926"/>
                  </a:lnTo>
                  <a:lnTo>
                    <a:pt x="1089732" y="1408211"/>
                  </a:lnTo>
                  <a:lnTo>
                    <a:pt x="1109790" y="1448352"/>
                  </a:lnTo>
                  <a:lnTo>
                    <a:pt x="1124123" y="1491357"/>
                  </a:lnTo>
                  <a:lnTo>
                    <a:pt x="1132727" y="1537237"/>
                  </a:lnTo>
                  <a:lnTo>
                    <a:pt x="1135595" y="1586001"/>
                  </a:lnTo>
                  <a:lnTo>
                    <a:pt x="1132289" y="1621282"/>
                  </a:lnTo>
                  <a:lnTo>
                    <a:pt x="1106043" y="1691743"/>
                  </a:lnTo>
                  <a:lnTo>
                    <a:pt x="1083242" y="1725399"/>
                  </a:lnTo>
                  <a:lnTo>
                    <a:pt x="1054081" y="1756988"/>
                  </a:lnTo>
                  <a:lnTo>
                    <a:pt x="1018629" y="1785750"/>
                  </a:lnTo>
                  <a:lnTo>
                    <a:pt x="976956" y="1810921"/>
                  </a:lnTo>
                  <a:lnTo>
                    <a:pt x="929130" y="1831740"/>
                  </a:lnTo>
                  <a:lnTo>
                    <a:pt x="875220" y="1847444"/>
                  </a:lnTo>
                  <a:lnTo>
                    <a:pt x="815296" y="1857272"/>
                  </a:lnTo>
                  <a:lnTo>
                    <a:pt x="749427" y="1860461"/>
                  </a:lnTo>
                  <a:lnTo>
                    <a:pt x="708873" y="1859069"/>
                  </a:lnTo>
                  <a:lnTo>
                    <a:pt x="665384" y="1854465"/>
                  </a:lnTo>
                  <a:lnTo>
                    <a:pt x="621673" y="1845415"/>
                  </a:lnTo>
                  <a:lnTo>
                    <a:pt x="580453" y="1830686"/>
                  </a:lnTo>
                  <a:lnTo>
                    <a:pt x="544437" y="1809044"/>
                  </a:lnTo>
                  <a:lnTo>
                    <a:pt x="516338" y="1779256"/>
                  </a:lnTo>
                  <a:lnTo>
                    <a:pt x="498868" y="1740090"/>
                  </a:lnTo>
                  <a:lnTo>
                    <a:pt x="495367" y="1699590"/>
                  </a:lnTo>
                  <a:lnTo>
                    <a:pt x="503909" y="1661634"/>
                  </a:lnTo>
                  <a:lnTo>
                    <a:pt x="520810" y="1624836"/>
                  </a:lnTo>
                  <a:lnTo>
                    <a:pt x="564970" y="1549167"/>
                  </a:lnTo>
                  <a:lnTo>
                    <a:pt x="584865" y="1507523"/>
                  </a:lnTo>
                  <a:lnTo>
                    <a:pt x="598395" y="1461492"/>
                  </a:lnTo>
                  <a:lnTo>
                    <a:pt x="601878" y="1409687"/>
                  </a:lnTo>
                  <a:lnTo>
                    <a:pt x="588956" y="1343834"/>
                  </a:lnTo>
                  <a:lnTo>
                    <a:pt x="559471" y="1285763"/>
                  </a:lnTo>
                  <a:lnTo>
                    <a:pt x="517026" y="1237406"/>
                  </a:lnTo>
                  <a:lnTo>
                    <a:pt x="465225" y="1200697"/>
                  </a:lnTo>
                  <a:lnTo>
                    <a:pt x="407672" y="1177567"/>
                  </a:lnTo>
                  <a:lnTo>
                    <a:pt x="347970" y="1169949"/>
                  </a:lnTo>
                  <a:lnTo>
                    <a:pt x="289722" y="1179777"/>
                  </a:lnTo>
                  <a:lnTo>
                    <a:pt x="236532" y="1208982"/>
                  </a:lnTo>
                  <a:lnTo>
                    <a:pt x="192003" y="1259498"/>
                  </a:lnTo>
                  <a:lnTo>
                    <a:pt x="174113" y="1293351"/>
                  </a:lnTo>
                  <a:lnTo>
                    <a:pt x="159740" y="1333257"/>
                  </a:lnTo>
                  <a:lnTo>
                    <a:pt x="149333" y="1379456"/>
                  </a:lnTo>
                  <a:lnTo>
                    <a:pt x="143344" y="1432191"/>
                  </a:lnTo>
                  <a:lnTo>
                    <a:pt x="142314" y="1484015"/>
                  </a:lnTo>
                  <a:lnTo>
                    <a:pt x="145999" y="1535938"/>
                  </a:lnTo>
                  <a:lnTo>
                    <a:pt x="154472" y="1587381"/>
                  </a:lnTo>
                  <a:lnTo>
                    <a:pt x="167809" y="1637769"/>
                  </a:lnTo>
                  <a:lnTo>
                    <a:pt x="186084" y="1686525"/>
                  </a:lnTo>
                  <a:lnTo>
                    <a:pt x="209372" y="1733072"/>
                  </a:lnTo>
                  <a:lnTo>
                    <a:pt x="237747" y="1776832"/>
                  </a:lnTo>
                  <a:lnTo>
                    <a:pt x="271284" y="1817230"/>
                  </a:lnTo>
                  <a:lnTo>
                    <a:pt x="307737" y="1851650"/>
                  </a:lnTo>
                  <a:lnTo>
                    <a:pt x="347426" y="1881265"/>
                  </a:lnTo>
                  <a:lnTo>
                    <a:pt x="389907" y="1906397"/>
                  </a:lnTo>
                  <a:lnTo>
                    <a:pt x="434739" y="1927368"/>
                  </a:lnTo>
                  <a:lnTo>
                    <a:pt x="481481" y="1944500"/>
                  </a:lnTo>
                  <a:lnTo>
                    <a:pt x="529689" y="1958113"/>
                  </a:lnTo>
                  <a:lnTo>
                    <a:pt x="578923" y="1968530"/>
                  </a:lnTo>
                  <a:lnTo>
                    <a:pt x="628739" y="1976072"/>
                  </a:lnTo>
                  <a:lnTo>
                    <a:pt x="678696" y="1981061"/>
                  </a:lnTo>
                  <a:lnTo>
                    <a:pt x="728352" y="1983819"/>
                  </a:lnTo>
                  <a:lnTo>
                    <a:pt x="777265" y="1984667"/>
                  </a:lnTo>
                  <a:lnTo>
                    <a:pt x="831135" y="1982894"/>
                  </a:lnTo>
                  <a:lnTo>
                    <a:pt x="882574" y="1977691"/>
                  </a:lnTo>
                  <a:lnTo>
                    <a:pt x="931581" y="1969226"/>
                  </a:lnTo>
                  <a:lnTo>
                    <a:pt x="978158" y="1957670"/>
                  </a:lnTo>
                  <a:lnTo>
                    <a:pt x="1022306" y="1943192"/>
                  </a:lnTo>
                  <a:lnTo>
                    <a:pt x="1064025" y="1925963"/>
                  </a:lnTo>
                  <a:lnTo>
                    <a:pt x="1103316" y="1906152"/>
                  </a:lnTo>
                  <a:lnTo>
                    <a:pt x="1140181" y="1883928"/>
                  </a:lnTo>
                  <a:lnTo>
                    <a:pt x="1174620" y="1859463"/>
                  </a:lnTo>
                  <a:lnTo>
                    <a:pt x="1206633" y="1832925"/>
                  </a:lnTo>
                  <a:lnTo>
                    <a:pt x="1236222" y="1804485"/>
                  </a:lnTo>
                  <a:lnTo>
                    <a:pt x="1263388" y="1774313"/>
                  </a:lnTo>
                  <a:lnTo>
                    <a:pt x="1288131" y="1742578"/>
                  </a:lnTo>
                  <a:lnTo>
                    <a:pt x="1310453" y="1709450"/>
                  </a:lnTo>
                  <a:lnTo>
                    <a:pt x="1330354" y="1675099"/>
                  </a:lnTo>
                  <a:lnTo>
                    <a:pt x="1347835" y="1639695"/>
                  </a:lnTo>
                  <a:lnTo>
                    <a:pt x="1362896" y="1603408"/>
                  </a:lnTo>
                  <a:lnTo>
                    <a:pt x="1375540" y="1566407"/>
                  </a:lnTo>
                  <a:lnTo>
                    <a:pt x="1385766" y="1528863"/>
                  </a:lnTo>
                  <a:lnTo>
                    <a:pt x="1393575" y="1490946"/>
                  </a:lnTo>
                  <a:lnTo>
                    <a:pt x="1398969" y="1452825"/>
                  </a:lnTo>
                  <a:lnTo>
                    <a:pt x="1401948" y="1414670"/>
                  </a:lnTo>
                  <a:lnTo>
                    <a:pt x="1402513" y="1376651"/>
                  </a:lnTo>
                  <a:lnTo>
                    <a:pt x="1400664" y="1338938"/>
                  </a:lnTo>
                  <a:lnTo>
                    <a:pt x="1389732" y="1265109"/>
                  </a:lnTo>
                  <a:lnTo>
                    <a:pt x="1369157" y="1194541"/>
                  </a:lnTo>
                  <a:lnTo>
                    <a:pt x="1338947" y="1128595"/>
                  </a:lnTo>
                  <a:lnTo>
                    <a:pt x="1299108" y="1068628"/>
                  </a:lnTo>
                  <a:lnTo>
                    <a:pt x="1249855" y="1015384"/>
                  </a:lnTo>
                  <a:lnTo>
                    <a:pt x="1218505" y="987827"/>
                  </a:lnTo>
                  <a:lnTo>
                    <a:pt x="1182672" y="959644"/>
                  </a:lnTo>
                  <a:lnTo>
                    <a:pt x="1142357" y="930835"/>
                  </a:lnTo>
                  <a:lnTo>
                    <a:pt x="1097559" y="901398"/>
                  </a:lnTo>
                  <a:lnTo>
                    <a:pt x="1048278" y="871333"/>
                  </a:lnTo>
                  <a:lnTo>
                    <a:pt x="994516" y="840638"/>
                  </a:lnTo>
                  <a:lnTo>
                    <a:pt x="936271" y="809312"/>
                  </a:lnTo>
                  <a:lnTo>
                    <a:pt x="873544" y="777354"/>
                  </a:lnTo>
                  <a:lnTo>
                    <a:pt x="808999" y="744991"/>
                  </a:lnTo>
                  <a:lnTo>
                    <a:pt x="748847" y="713994"/>
                  </a:lnTo>
                  <a:lnTo>
                    <a:pt x="693027" y="684124"/>
                  </a:lnTo>
                  <a:lnTo>
                    <a:pt x="641477" y="655143"/>
                  </a:lnTo>
                  <a:lnTo>
                    <a:pt x="594133" y="626814"/>
                  </a:lnTo>
                  <a:lnTo>
                    <a:pt x="550934" y="598898"/>
                  </a:lnTo>
                  <a:lnTo>
                    <a:pt x="511817" y="571157"/>
                  </a:lnTo>
                  <a:lnTo>
                    <a:pt x="476722" y="543353"/>
                  </a:lnTo>
                  <a:lnTo>
                    <a:pt x="445584" y="515248"/>
                  </a:lnTo>
                  <a:lnTo>
                    <a:pt x="418342" y="486604"/>
                  </a:lnTo>
                  <a:lnTo>
                    <a:pt x="375299" y="426748"/>
                  </a:lnTo>
                  <a:lnTo>
                    <a:pt x="347094" y="361880"/>
                  </a:lnTo>
                  <a:lnTo>
                    <a:pt x="333230" y="290096"/>
                  </a:lnTo>
                  <a:lnTo>
                    <a:pt x="331520" y="251015"/>
                  </a:lnTo>
                  <a:lnTo>
                    <a:pt x="333354" y="216768"/>
                  </a:lnTo>
                  <a:lnTo>
                    <a:pt x="338839" y="183921"/>
                  </a:lnTo>
                  <a:lnTo>
                    <a:pt x="347947" y="152474"/>
                  </a:lnTo>
                  <a:lnTo>
                    <a:pt x="360654" y="122428"/>
                  </a:lnTo>
                  <a:lnTo>
                    <a:pt x="310992" y="91043"/>
                  </a:lnTo>
                  <a:lnTo>
                    <a:pt x="265917" y="60194"/>
                  </a:lnTo>
                  <a:lnTo>
                    <a:pt x="225393" y="29855"/>
                  </a:lnTo>
                  <a:lnTo>
                    <a:pt x="189382" y="0"/>
                  </a:lnTo>
                  <a:close/>
                </a:path>
              </a:pathLst>
            </a:custGeom>
            <a:solidFill>
              <a:srgbClr val="053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98100" y="2051075"/>
              <a:ext cx="11722100" cy="6168390"/>
            </a:xfrm>
            <a:custGeom>
              <a:avLst/>
              <a:gdLst/>
              <a:ahLst/>
              <a:cxnLst/>
              <a:rect l="l" t="t" r="r" b="b"/>
              <a:pathLst>
                <a:path w="11722100" h="6168390">
                  <a:moveTo>
                    <a:pt x="11721731" y="0"/>
                  </a:moveTo>
                  <a:lnTo>
                    <a:pt x="0" y="0"/>
                  </a:lnTo>
                  <a:lnTo>
                    <a:pt x="0" y="6167932"/>
                  </a:lnTo>
                  <a:lnTo>
                    <a:pt x="11721731" y="6167932"/>
                  </a:lnTo>
                  <a:lnTo>
                    <a:pt x="11721731" y="0"/>
                  </a:lnTo>
                  <a:close/>
                </a:path>
              </a:pathLst>
            </a:custGeom>
            <a:solidFill>
              <a:srgbClr val="CDEDF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68738" y="2884301"/>
            <a:ext cx="9407525" cy="44196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926465">
              <a:lnSpc>
                <a:spcPct val="107700"/>
              </a:lnSpc>
              <a:spcBef>
                <a:spcPts val="135"/>
              </a:spcBef>
            </a:pPr>
            <a:r>
              <a:rPr sz="2700" b="1" dirty="0">
                <a:latin typeface="Asap"/>
                <a:cs typeface="Asap"/>
              </a:rPr>
              <a:t>Rozporządzenie Prezesa Rady Ministrów z dnia 23 </a:t>
            </a:r>
            <a:r>
              <a:rPr sz="2700" b="1" spc="-10" dirty="0">
                <a:latin typeface="Asap"/>
                <a:cs typeface="Asap"/>
              </a:rPr>
              <a:t>lipca </a:t>
            </a:r>
            <a:r>
              <a:rPr sz="2700" b="1" dirty="0">
                <a:latin typeface="Asap"/>
                <a:cs typeface="Asap"/>
              </a:rPr>
              <a:t>2015 r. w sprawie szczegółowych</a:t>
            </a:r>
            <a:r>
              <a:rPr sz="2700" b="1" spc="5" dirty="0">
                <a:latin typeface="Asap"/>
                <a:cs typeface="Asap"/>
              </a:rPr>
              <a:t> </a:t>
            </a:r>
            <a:r>
              <a:rPr sz="2700" b="1" dirty="0">
                <a:latin typeface="Asap"/>
                <a:cs typeface="Asap"/>
              </a:rPr>
              <a:t>warunków i </a:t>
            </a:r>
            <a:r>
              <a:rPr sz="2700" b="1" spc="-10" dirty="0">
                <a:latin typeface="Asap"/>
                <a:cs typeface="Asap"/>
              </a:rPr>
              <a:t>sposobu </a:t>
            </a:r>
            <a:r>
              <a:rPr sz="2700" b="1" dirty="0">
                <a:latin typeface="Asap"/>
                <a:cs typeface="Asap"/>
              </a:rPr>
              <a:t>dokonywania pierwszej oceny w służbie </a:t>
            </a:r>
            <a:r>
              <a:rPr sz="2700" b="1" spc="-10" dirty="0">
                <a:latin typeface="Asap"/>
                <a:cs typeface="Asap"/>
              </a:rPr>
              <a:t>cywilnej </a:t>
            </a:r>
            <a:r>
              <a:rPr sz="2300" spc="-10" dirty="0">
                <a:latin typeface="Asap"/>
                <a:cs typeface="Asap"/>
              </a:rPr>
              <a:t>Komunikacja:</a:t>
            </a:r>
            <a:endParaRPr sz="2300">
              <a:latin typeface="Asap"/>
              <a:cs typeface="Asap"/>
            </a:endParaRPr>
          </a:p>
          <a:p>
            <a:pPr marL="262255" marR="413384" indent="-250190">
              <a:lnSpc>
                <a:spcPct val="109100"/>
              </a:lnSpc>
              <a:buFont typeface="Times New Roman"/>
              <a:buChar char="•"/>
              <a:tabLst>
                <a:tab pos="262255" algn="l"/>
              </a:tabLst>
            </a:pPr>
            <a:r>
              <a:rPr sz="2300" dirty="0">
                <a:latin typeface="Asap"/>
                <a:cs typeface="Asap"/>
              </a:rPr>
              <a:t>Koncentrowanie się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na wypowiedzi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rozmówcy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i dbanie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o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spc="-10" dirty="0">
                <a:latin typeface="Asap"/>
                <a:cs typeface="Asap"/>
              </a:rPr>
              <a:t>wzajemne zrozumienie.</a:t>
            </a:r>
            <a:endParaRPr sz="2300">
              <a:latin typeface="Asap"/>
              <a:cs typeface="Asap"/>
            </a:endParaRPr>
          </a:p>
          <a:p>
            <a:pPr marL="262255" marR="934085" indent="-250190">
              <a:lnSpc>
                <a:spcPct val="109100"/>
              </a:lnSpc>
              <a:buFont typeface="Times New Roman"/>
              <a:buChar char="•"/>
              <a:tabLst>
                <a:tab pos="262255" algn="l"/>
              </a:tabLst>
            </a:pPr>
            <a:r>
              <a:rPr sz="2300" dirty="0">
                <a:latin typeface="Asap"/>
                <a:cs typeface="Asap"/>
              </a:rPr>
              <a:t>Wypowiadanie się w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sposób jasny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i precyzyjny,</a:t>
            </a:r>
            <a:r>
              <a:rPr sz="2300" spc="5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dostosowany </a:t>
            </a:r>
            <a:r>
              <a:rPr sz="2300" spc="-25" dirty="0">
                <a:latin typeface="Asap"/>
                <a:cs typeface="Asap"/>
              </a:rPr>
              <a:t>do </a:t>
            </a:r>
            <a:r>
              <a:rPr sz="2300" dirty="0">
                <a:latin typeface="Asap"/>
                <a:cs typeface="Asap"/>
              </a:rPr>
              <a:t>sytuacji i rozmówcy (dobieranie stylu, języka i </a:t>
            </a:r>
            <a:r>
              <a:rPr sz="2300" spc="-10" dirty="0">
                <a:latin typeface="Asap"/>
                <a:cs typeface="Asap"/>
              </a:rPr>
              <a:t>treści).</a:t>
            </a:r>
            <a:endParaRPr sz="2300">
              <a:latin typeface="Asap"/>
              <a:cs typeface="Asap"/>
            </a:endParaRPr>
          </a:p>
          <a:p>
            <a:pPr marL="262255" marR="17780" indent="-250190">
              <a:lnSpc>
                <a:spcPct val="109100"/>
              </a:lnSpc>
              <a:buFont typeface="Times New Roman"/>
              <a:buChar char="•"/>
              <a:tabLst>
                <a:tab pos="262255" algn="l"/>
              </a:tabLst>
            </a:pPr>
            <a:r>
              <a:rPr sz="2300" dirty="0">
                <a:latin typeface="Asap"/>
                <a:cs typeface="Asap"/>
              </a:rPr>
              <a:t>Formułowanie jasnych i precyzyjnych wypowiedzi </a:t>
            </a:r>
            <a:r>
              <a:rPr sz="2300" spc="-10" dirty="0">
                <a:latin typeface="Asap"/>
                <a:cs typeface="Asap"/>
              </a:rPr>
              <a:t>pisemnych </a:t>
            </a:r>
            <a:r>
              <a:rPr sz="2300" dirty="0">
                <a:latin typeface="Asap"/>
                <a:cs typeface="Asap"/>
              </a:rPr>
              <a:t>dostosowanych do sytuacji i odbiorcy (dobieranie stylu, języka i </a:t>
            </a:r>
            <a:r>
              <a:rPr sz="2300" spc="-10" dirty="0">
                <a:latin typeface="Asap"/>
                <a:cs typeface="Asap"/>
              </a:rPr>
              <a:t>treści).</a:t>
            </a:r>
            <a:endParaRPr sz="2300">
              <a:latin typeface="Asap"/>
              <a:cs typeface="Asap"/>
            </a:endParaRPr>
          </a:p>
          <a:p>
            <a:pPr marL="262255" indent="-249554">
              <a:lnSpc>
                <a:spcPct val="100000"/>
              </a:lnSpc>
              <a:spcBef>
                <a:spcPts val="250"/>
              </a:spcBef>
              <a:buFont typeface="Times New Roman"/>
              <a:buChar char="•"/>
              <a:tabLst>
                <a:tab pos="262255" algn="l"/>
              </a:tabLst>
            </a:pPr>
            <a:r>
              <a:rPr sz="2300" dirty="0">
                <a:latin typeface="Asap"/>
                <a:cs typeface="Asap"/>
              </a:rPr>
              <a:t>Przedstawianie</a:t>
            </a:r>
            <a:r>
              <a:rPr sz="2300" spc="-10" dirty="0">
                <a:latin typeface="Asap"/>
                <a:cs typeface="Asap"/>
              </a:rPr>
              <a:t> </a:t>
            </a:r>
            <a:r>
              <a:rPr sz="2300" dirty="0">
                <a:latin typeface="Asap"/>
                <a:cs typeface="Asap"/>
              </a:rPr>
              <a:t>przekonujących argumentów odpowiednio do </a:t>
            </a:r>
            <a:r>
              <a:rPr sz="2300" spc="-10" dirty="0">
                <a:latin typeface="Asap"/>
                <a:cs typeface="Asap"/>
              </a:rPr>
              <a:t>sytuacji.</a:t>
            </a:r>
            <a:endParaRPr sz="2300">
              <a:latin typeface="Asap"/>
              <a:cs typeface="Asap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98100" y="1305344"/>
            <a:ext cx="10968355" cy="1080135"/>
          </a:xfrm>
          <a:custGeom>
            <a:avLst/>
            <a:gdLst/>
            <a:ahLst/>
            <a:cxnLst/>
            <a:rect l="l" t="t" r="r" b="b"/>
            <a:pathLst>
              <a:path w="10968355" h="1080135">
                <a:moveTo>
                  <a:pt x="10967923" y="0"/>
                </a:moveTo>
                <a:lnTo>
                  <a:pt x="0" y="0"/>
                </a:lnTo>
                <a:lnTo>
                  <a:pt x="0" y="1079690"/>
                </a:lnTo>
                <a:lnTo>
                  <a:pt x="10967923" y="1079690"/>
                </a:lnTo>
                <a:lnTo>
                  <a:pt x="10967923" y="0"/>
                </a:lnTo>
                <a:close/>
              </a:path>
            </a:pathLst>
          </a:custGeom>
          <a:solidFill>
            <a:srgbClr val="056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3655560" y="1331244"/>
            <a:ext cx="2084705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-10" dirty="0">
                <a:latin typeface="Asap"/>
                <a:cs typeface="Asap"/>
              </a:rPr>
              <a:t>Prawo</a:t>
            </a:r>
            <a:endParaRPr sz="5800">
              <a:latin typeface="Asap"/>
              <a:cs typeface="Asap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4785409" y="177948"/>
            <a:ext cx="3559175" cy="10165715"/>
            <a:chOff x="14785409" y="177948"/>
            <a:chExt cx="3559175" cy="10165715"/>
          </a:xfrm>
        </p:grpSpPr>
        <p:sp>
          <p:nvSpPr>
            <p:cNvPr id="10" name="object 10"/>
            <p:cNvSpPr/>
            <p:nvPr/>
          </p:nvSpPr>
          <p:spPr>
            <a:xfrm>
              <a:off x="14785409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2661" y="177948"/>
              <a:ext cx="1438970" cy="144698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4" name="object 14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8100" y="2051075"/>
            <a:ext cx="11722100" cy="6168390"/>
            <a:chOff x="3398100" y="2051075"/>
            <a:chExt cx="11722100" cy="61683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27372" y="3147243"/>
              <a:ext cx="1540064" cy="19877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98071" y="4182639"/>
              <a:ext cx="1402715" cy="1985010"/>
            </a:xfrm>
            <a:custGeom>
              <a:avLst/>
              <a:gdLst/>
              <a:ahLst/>
              <a:cxnLst/>
              <a:rect l="l" t="t" r="r" b="b"/>
              <a:pathLst>
                <a:path w="1402714" h="1985010">
                  <a:moveTo>
                    <a:pt x="189382" y="0"/>
                  </a:moveTo>
                  <a:lnTo>
                    <a:pt x="153397" y="34477"/>
                  </a:lnTo>
                  <a:lnTo>
                    <a:pt x="121201" y="70901"/>
                  </a:lnTo>
                  <a:lnTo>
                    <a:pt x="92793" y="109271"/>
                  </a:lnTo>
                  <a:lnTo>
                    <a:pt x="68174" y="149589"/>
                  </a:lnTo>
                  <a:lnTo>
                    <a:pt x="47342" y="191857"/>
                  </a:lnTo>
                  <a:lnTo>
                    <a:pt x="30298" y="236075"/>
                  </a:lnTo>
                  <a:lnTo>
                    <a:pt x="17042" y="282244"/>
                  </a:lnTo>
                  <a:lnTo>
                    <a:pt x="7574" y="330366"/>
                  </a:lnTo>
                  <a:lnTo>
                    <a:pt x="1893" y="380442"/>
                  </a:lnTo>
                  <a:lnTo>
                    <a:pt x="0" y="432473"/>
                  </a:lnTo>
                  <a:lnTo>
                    <a:pt x="2058" y="481409"/>
                  </a:lnTo>
                  <a:lnTo>
                    <a:pt x="8093" y="527952"/>
                  </a:lnTo>
                  <a:lnTo>
                    <a:pt x="17895" y="572202"/>
                  </a:lnTo>
                  <a:lnTo>
                    <a:pt x="31253" y="614258"/>
                  </a:lnTo>
                  <a:lnTo>
                    <a:pt x="47958" y="654218"/>
                  </a:lnTo>
                  <a:lnTo>
                    <a:pt x="67800" y="692183"/>
                  </a:lnTo>
                  <a:lnTo>
                    <a:pt x="90569" y="728250"/>
                  </a:lnTo>
                  <a:lnTo>
                    <a:pt x="116055" y="762521"/>
                  </a:lnTo>
                  <a:lnTo>
                    <a:pt x="144048" y="795093"/>
                  </a:lnTo>
                  <a:lnTo>
                    <a:pt x="174338" y="826066"/>
                  </a:lnTo>
                  <a:lnTo>
                    <a:pt x="206715" y="855539"/>
                  </a:lnTo>
                  <a:lnTo>
                    <a:pt x="240968" y="883611"/>
                  </a:lnTo>
                  <a:lnTo>
                    <a:pt x="276889" y="910383"/>
                  </a:lnTo>
                  <a:lnTo>
                    <a:pt x="314267" y="935952"/>
                  </a:lnTo>
                  <a:lnTo>
                    <a:pt x="352893" y="960418"/>
                  </a:lnTo>
                  <a:lnTo>
                    <a:pt x="392555" y="983880"/>
                  </a:lnTo>
                  <a:lnTo>
                    <a:pt x="433045" y="1006438"/>
                  </a:lnTo>
                  <a:lnTo>
                    <a:pt x="474151" y="1028191"/>
                  </a:lnTo>
                  <a:lnTo>
                    <a:pt x="515666" y="1049238"/>
                  </a:lnTo>
                  <a:lnTo>
                    <a:pt x="557377" y="1069678"/>
                  </a:lnTo>
                  <a:lnTo>
                    <a:pt x="599076" y="1089610"/>
                  </a:lnTo>
                  <a:lnTo>
                    <a:pt x="721997" y="1147353"/>
                  </a:lnTo>
                  <a:lnTo>
                    <a:pt x="761546" y="1166247"/>
                  </a:lnTo>
                  <a:lnTo>
                    <a:pt x="800032" y="1185130"/>
                  </a:lnTo>
                  <a:lnTo>
                    <a:pt x="837246" y="1204100"/>
                  </a:lnTo>
                  <a:lnTo>
                    <a:pt x="872978" y="1223257"/>
                  </a:lnTo>
                  <a:lnTo>
                    <a:pt x="907017" y="1242700"/>
                  </a:lnTo>
                  <a:lnTo>
                    <a:pt x="969178" y="1282843"/>
                  </a:lnTo>
                  <a:lnTo>
                    <a:pt x="1022051" y="1325320"/>
                  </a:lnTo>
                  <a:lnTo>
                    <a:pt x="1063955" y="1370926"/>
                  </a:lnTo>
                  <a:lnTo>
                    <a:pt x="1089732" y="1408211"/>
                  </a:lnTo>
                  <a:lnTo>
                    <a:pt x="1109790" y="1448352"/>
                  </a:lnTo>
                  <a:lnTo>
                    <a:pt x="1124123" y="1491357"/>
                  </a:lnTo>
                  <a:lnTo>
                    <a:pt x="1132727" y="1537237"/>
                  </a:lnTo>
                  <a:lnTo>
                    <a:pt x="1135595" y="1586001"/>
                  </a:lnTo>
                  <a:lnTo>
                    <a:pt x="1132289" y="1621282"/>
                  </a:lnTo>
                  <a:lnTo>
                    <a:pt x="1106043" y="1691743"/>
                  </a:lnTo>
                  <a:lnTo>
                    <a:pt x="1083242" y="1725399"/>
                  </a:lnTo>
                  <a:lnTo>
                    <a:pt x="1054081" y="1756988"/>
                  </a:lnTo>
                  <a:lnTo>
                    <a:pt x="1018629" y="1785750"/>
                  </a:lnTo>
                  <a:lnTo>
                    <a:pt x="976956" y="1810921"/>
                  </a:lnTo>
                  <a:lnTo>
                    <a:pt x="929130" y="1831740"/>
                  </a:lnTo>
                  <a:lnTo>
                    <a:pt x="875220" y="1847444"/>
                  </a:lnTo>
                  <a:lnTo>
                    <a:pt x="815296" y="1857272"/>
                  </a:lnTo>
                  <a:lnTo>
                    <a:pt x="749427" y="1860461"/>
                  </a:lnTo>
                  <a:lnTo>
                    <a:pt x="708873" y="1859069"/>
                  </a:lnTo>
                  <a:lnTo>
                    <a:pt x="665384" y="1854465"/>
                  </a:lnTo>
                  <a:lnTo>
                    <a:pt x="621673" y="1845415"/>
                  </a:lnTo>
                  <a:lnTo>
                    <a:pt x="580453" y="1830686"/>
                  </a:lnTo>
                  <a:lnTo>
                    <a:pt x="544437" y="1809044"/>
                  </a:lnTo>
                  <a:lnTo>
                    <a:pt x="516338" y="1779256"/>
                  </a:lnTo>
                  <a:lnTo>
                    <a:pt x="498868" y="1740090"/>
                  </a:lnTo>
                  <a:lnTo>
                    <a:pt x="495367" y="1699590"/>
                  </a:lnTo>
                  <a:lnTo>
                    <a:pt x="503909" y="1661634"/>
                  </a:lnTo>
                  <a:lnTo>
                    <a:pt x="520810" y="1624836"/>
                  </a:lnTo>
                  <a:lnTo>
                    <a:pt x="564970" y="1549167"/>
                  </a:lnTo>
                  <a:lnTo>
                    <a:pt x="584865" y="1507523"/>
                  </a:lnTo>
                  <a:lnTo>
                    <a:pt x="598395" y="1461492"/>
                  </a:lnTo>
                  <a:lnTo>
                    <a:pt x="601878" y="1409687"/>
                  </a:lnTo>
                  <a:lnTo>
                    <a:pt x="588956" y="1343834"/>
                  </a:lnTo>
                  <a:lnTo>
                    <a:pt x="559471" y="1285763"/>
                  </a:lnTo>
                  <a:lnTo>
                    <a:pt x="517026" y="1237406"/>
                  </a:lnTo>
                  <a:lnTo>
                    <a:pt x="465225" y="1200697"/>
                  </a:lnTo>
                  <a:lnTo>
                    <a:pt x="407672" y="1177567"/>
                  </a:lnTo>
                  <a:lnTo>
                    <a:pt x="347970" y="1169949"/>
                  </a:lnTo>
                  <a:lnTo>
                    <a:pt x="289722" y="1179777"/>
                  </a:lnTo>
                  <a:lnTo>
                    <a:pt x="236532" y="1208982"/>
                  </a:lnTo>
                  <a:lnTo>
                    <a:pt x="192003" y="1259498"/>
                  </a:lnTo>
                  <a:lnTo>
                    <a:pt x="174113" y="1293351"/>
                  </a:lnTo>
                  <a:lnTo>
                    <a:pt x="159740" y="1333257"/>
                  </a:lnTo>
                  <a:lnTo>
                    <a:pt x="149333" y="1379456"/>
                  </a:lnTo>
                  <a:lnTo>
                    <a:pt x="143344" y="1432191"/>
                  </a:lnTo>
                  <a:lnTo>
                    <a:pt x="142314" y="1484015"/>
                  </a:lnTo>
                  <a:lnTo>
                    <a:pt x="145999" y="1535938"/>
                  </a:lnTo>
                  <a:lnTo>
                    <a:pt x="154472" y="1587381"/>
                  </a:lnTo>
                  <a:lnTo>
                    <a:pt x="167809" y="1637769"/>
                  </a:lnTo>
                  <a:lnTo>
                    <a:pt x="186084" y="1686525"/>
                  </a:lnTo>
                  <a:lnTo>
                    <a:pt x="209372" y="1733072"/>
                  </a:lnTo>
                  <a:lnTo>
                    <a:pt x="237747" y="1776832"/>
                  </a:lnTo>
                  <a:lnTo>
                    <a:pt x="271284" y="1817230"/>
                  </a:lnTo>
                  <a:lnTo>
                    <a:pt x="307737" y="1851650"/>
                  </a:lnTo>
                  <a:lnTo>
                    <a:pt x="347426" y="1881265"/>
                  </a:lnTo>
                  <a:lnTo>
                    <a:pt x="389907" y="1906397"/>
                  </a:lnTo>
                  <a:lnTo>
                    <a:pt x="434739" y="1927368"/>
                  </a:lnTo>
                  <a:lnTo>
                    <a:pt x="481481" y="1944500"/>
                  </a:lnTo>
                  <a:lnTo>
                    <a:pt x="529689" y="1958113"/>
                  </a:lnTo>
                  <a:lnTo>
                    <a:pt x="578923" y="1968530"/>
                  </a:lnTo>
                  <a:lnTo>
                    <a:pt x="628739" y="1976072"/>
                  </a:lnTo>
                  <a:lnTo>
                    <a:pt x="678696" y="1981061"/>
                  </a:lnTo>
                  <a:lnTo>
                    <a:pt x="728352" y="1983819"/>
                  </a:lnTo>
                  <a:lnTo>
                    <a:pt x="777265" y="1984667"/>
                  </a:lnTo>
                  <a:lnTo>
                    <a:pt x="831135" y="1982894"/>
                  </a:lnTo>
                  <a:lnTo>
                    <a:pt x="882574" y="1977691"/>
                  </a:lnTo>
                  <a:lnTo>
                    <a:pt x="931581" y="1969226"/>
                  </a:lnTo>
                  <a:lnTo>
                    <a:pt x="978158" y="1957670"/>
                  </a:lnTo>
                  <a:lnTo>
                    <a:pt x="1022306" y="1943192"/>
                  </a:lnTo>
                  <a:lnTo>
                    <a:pt x="1064025" y="1925963"/>
                  </a:lnTo>
                  <a:lnTo>
                    <a:pt x="1103316" y="1906152"/>
                  </a:lnTo>
                  <a:lnTo>
                    <a:pt x="1140181" y="1883928"/>
                  </a:lnTo>
                  <a:lnTo>
                    <a:pt x="1174620" y="1859463"/>
                  </a:lnTo>
                  <a:lnTo>
                    <a:pt x="1206633" y="1832925"/>
                  </a:lnTo>
                  <a:lnTo>
                    <a:pt x="1236222" y="1804485"/>
                  </a:lnTo>
                  <a:lnTo>
                    <a:pt x="1263388" y="1774313"/>
                  </a:lnTo>
                  <a:lnTo>
                    <a:pt x="1288131" y="1742578"/>
                  </a:lnTo>
                  <a:lnTo>
                    <a:pt x="1310453" y="1709450"/>
                  </a:lnTo>
                  <a:lnTo>
                    <a:pt x="1330354" y="1675099"/>
                  </a:lnTo>
                  <a:lnTo>
                    <a:pt x="1347835" y="1639695"/>
                  </a:lnTo>
                  <a:lnTo>
                    <a:pt x="1362896" y="1603408"/>
                  </a:lnTo>
                  <a:lnTo>
                    <a:pt x="1375540" y="1566407"/>
                  </a:lnTo>
                  <a:lnTo>
                    <a:pt x="1385766" y="1528863"/>
                  </a:lnTo>
                  <a:lnTo>
                    <a:pt x="1393575" y="1490946"/>
                  </a:lnTo>
                  <a:lnTo>
                    <a:pt x="1398969" y="1452825"/>
                  </a:lnTo>
                  <a:lnTo>
                    <a:pt x="1401948" y="1414670"/>
                  </a:lnTo>
                  <a:lnTo>
                    <a:pt x="1402513" y="1376651"/>
                  </a:lnTo>
                  <a:lnTo>
                    <a:pt x="1400664" y="1338938"/>
                  </a:lnTo>
                  <a:lnTo>
                    <a:pt x="1389732" y="1265109"/>
                  </a:lnTo>
                  <a:lnTo>
                    <a:pt x="1369157" y="1194541"/>
                  </a:lnTo>
                  <a:lnTo>
                    <a:pt x="1338947" y="1128595"/>
                  </a:lnTo>
                  <a:lnTo>
                    <a:pt x="1299108" y="1068628"/>
                  </a:lnTo>
                  <a:lnTo>
                    <a:pt x="1249855" y="1015384"/>
                  </a:lnTo>
                  <a:lnTo>
                    <a:pt x="1218505" y="987827"/>
                  </a:lnTo>
                  <a:lnTo>
                    <a:pt x="1182672" y="959644"/>
                  </a:lnTo>
                  <a:lnTo>
                    <a:pt x="1142357" y="930835"/>
                  </a:lnTo>
                  <a:lnTo>
                    <a:pt x="1097559" y="901398"/>
                  </a:lnTo>
                  <a:lnTo>
                    <a:pt x="1048278" y="871333"/>
                  </a:lnTo>
                  <a:lnTo>
                    <a:pt x="994516" y="840638"/>
                  </a:lnTo>
                  <a:lnTo>
                    <a:pt x="936271" y="809312"/>
                  </a:lnTo>
                  <a:lnTo>
                    <a:pt x="873544" y="777354"/>
                  </a:lnTo>
                  <a:lnTo>
                    <a:pt x="808999" y="744991"/>
                  </a:lnTo>
                  <a:lnTo>
                    <a:pt x="748847" y="713994"/>
                  </a:lnTo>
                  <a:lnTo>
                    <a:pt x="693027" y="684124"/>
                  </a:lnTo>
                  <a:lnTo>
                    <a:pt x="641477" y="655143"/>
                  </a:lnTo>
                  <a:lnTo>
                    <a:pt x="594133" y="626814"/>
                  </a:lnTo>
                  <a:lnTo>
                    <a:pt x="550934" y="598898"/>
                  </a:lnTo>
                  <a:lnTo>
                    <a:pt x="511817" y="571157"/>
                  </a:lnTo>
                  <a:lnTo>
                    <a:pt x="476722" y="543353"/>
                  </a:lnTo>
                  <a:lnTo>
                    <a:pt x="445584" y="515248"/>
                  </a:lnTo>
                  <a:lnTo>
                    <a:pt x="418342" y="486604"/>
                  </a:lnTo>
                  <a:lnTo>
                    <a:pt x="375299" y="426748"/>
                  </a:lnTo>
                  <a:lnTo>
                    <a:pt x="347094" y="361880"/>
                  </a:lnTo>
                  <a:lnTo>
                    <a:pt x="333230" y="290096"/>
                  </a:lnTo>
                  <a:lnTo>
                    <a:pt x="331520" y="251015"/>
                  </a:lnTo>
                  <a:lnTo>
                    <a:pt x="333354" y="216768"/>
                  </a:lnTo>
                  <a:lnTo>
                    <a:pt x="338839" y="183921"/>
                  </a:lnTo>
                  <a:lnTo>
                    <a:pt x="347947" y="152474"/>
                  </a:lnTo>
                  <a:lnTo>
                    <a:pt x="360654" y="122428"/>
                  </a:lnTo>
                  <a:lnTo>
                    <a:pt x="310992" y="91043"/>
                  </a:lnTo>
                  <a:lnTo>
                    <a:pt x="265917" y="60194"/>
                  </a:lnTo>
                  <a:lnTo>
                    <a:pt x="225393" y="29855"/>
                  </a:lnTo>
                  <a:lnTo>
                    <a:pt x="189382" y="0"/>
                  </a:lnTo>
                  <a:close/>
                </a:path>
              </a:pathLst>
            </a:custGeom>
            <a:solidFill>
              <a:srgbClr val="053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98100" y="2051075"/>
              <a:ext cx="11722100" cy="6168390"/>
            </a:xfrm>
            <a:custGeom>
              <a:avLst/>
              <a:gdLst/>
              <a:ahLst/>
              <a:cxnLst/>
              <a:rect l="l" t="t" r="r" b="b"/>
              <a:pathLst>
                <a:path w="11722100" h="6168390">
                  <a:moveTo>
                    <a:pt x="11721731" y="0"/>
                  </a:moveTo>
                  <a:lnTo>
                    <a:pt x="0" y="0"/>
                  </a:lnTo>
                  <a:lnTo>
                    <a:pt x="0" y="6167932"/>
                  </a:lnTo>
                  <a:lnTo>
                    <a:pt x="11721731" y="6167932"/>
                  </a:lnTo>
                  <a:lnTo>
                    <a:pt x="11721731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668721" y="2836676"/>
            <a:ext cx="9175115" cy="4528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530">
              <a:lnSpc>
                <a:spcPct val="109000"/>
              </a:lnSpc>
              <a:spcBef>
                <a:spcPts val="95"/>
              </a:spcBef>
            </a:pPr>
            <a:r>
              <a:rPr sz="2700" b="1" dirty="0">
                <a:latin typeface="Asap"/>
                <a:cs typeface="Asap"/>
              </a:rPr>
              <a:t>Strategia zarządzania zasobami ludzkimi w służbie </a:t>
            </a:r>
            <a:r>
              <a:rPr sz="2700" b="1" spc="-10" dirty="0">
                <a:latin typeface="Asap"/>
                <a:cs typeface="Asap"/>
              </a:rPr>
              <a:t>cywilnej </a:t>
            </a:r>
            <a:r>
              <a:rPr sz="2700" b="1" dirty="0">
                <a:latin typeface="Asap"/>
                <a:cs typeface="Asap"/>
              </a:rPr>
              <a:t>Kierunek 6: Komunikacja i wizerunek</a:t>
            </a:r>
            <a:r>
              <a:rPr sz="2700" b="1" spc="5" dirty="0">
                <a:latin typeface="Asap"/>
                <a:cs typeface="Asap"/>
              </a:rPr>
              <a:t> </a:t>
            </a:r>
            <a:r>
              <a:rPr sz="2700" b="1" dirty="0">
                <a:latin typeface="Asap"/>
                <a:cs typeface="Asap"/>
              </a:rPr>
              <a:t>służby cywilnej </a:t>
            </a:r>
            <a:r>
              <a:rPr sz="2700" b="1" spc="-20" dirty="0">
                <a:latin typeface="Asap"/>
                <a:cs typeface="Asap"/>
              </a:rPr>
              <a:t>jako </a:t>
            </a:r>
            <a:r>
              <a:rPr sz="2700" b="1" spc="-10" dirty="0">
                <a:latin typeface="Asap"/>
                <a:cs typeface="Asap"/>
              </a:rPr>
              <a:t>pracodawcy</a:t>
            </a:r>
            <a:endParaRPr sz="2700">
              <a:latin typeface="Asap"/>
              <a:cs typeface="Asap"/>
            </a:endParaRPr>
          </a:p>
          <a:p>
            <a:pPr marL="12700" marR="112395">
              <a:lnSpc>
                <a:spcPts val="4150"/>
              </a:lnSpc>
              <a:spcBef>
                <a:spcPts val="290"/>
              </a:spcBef>
            </a:pPr>
            <a:r>
              <a:rPr sz="2500" dirty="0">
                <a:latin typeface="Asap"/>
                <a:cs typeface="Asap"/>
              </a:rPr>
              <a:t>Służba cywilna komunikuje się ze społeczeństwem </a:t>
            </a:r>
            <a:r>
              <a:rPr sz="2500" b="1" spc="-10" dirty="0">
                <a:latin typeface="Asap"/>
                <a:cs typeface="Asap"/>
              </a:rPr>
              <a:t>nowocześnie </a:t>
            </a:r>
            <a:r>
              <a:rPr sz="2500" b="1" dirty="0">
                <a:latin typeface="Asap"/>
                <a:cs typeface="Asap"/>
              </a:rPr>
              <a:t>i</a:t>
            </a:r>
            <a:r>
              <a:rPr sz="2500" b="1" spc="-5" dirty="0">
                <a:latin typeface="Asap"/>
                <a:cs typeface="Asap"/>
              </a:rPr>
              <a:t> </a:t>
            </a:r>
            <a:r>
              <a:rPr sz="2500" b="1" dirty="0">
                <a:latin typeface="Asap"/>
                <a:cs typeface="Asap"/>
              </a:rPr>
              <a:t>zrozumiale</a:t>
            </a:r>
            <a:r>
              <a:rPr sz="2500" dirty="0">
                <a:latin typeface="Asap"/>
                <a:cs typeface="Asap"/>
              </a:rPr>
              <a:t>. Informacje o działaniach są </a:t>
            </a:r>
            <a:r>
              <a:rPr sz="2500" spc="-10" dirty="0">
                <a:latin typeface="Asap"/>
                <a:cs typeface="Asap"/>
              </a:rPr>
              <a:t>przekazywane</a:t>
            </a:r>
            <a:endParaRPr sz="2500">
              <a:latin typeface="Asap"/>
              <a:cs typeface="Asap"/>
            </a:endParaRPr>
          </a:p>
          <a:p>
            <a:pPr marL="12700" marR="472440">
              <a:lnSpc>
                <a:spcPts val="4150"/>
              </a:lnSpc>
            </a:pPr>
            <a:r>
              <a:rPr sz="2500" dirty="0">
                <a:latin typeface="Asap"/>
                <a:cs typeface="Asap"/>
              </a:rPr>
              <a:t>w sposób jasny i atrakcyjny. Komunikacja między </a:t>
            </a:r>
            <a:r>
              <a:rPr sz="2500" spc="-10" dirty="0">
                <a:latin typeface="Asap"/>
                <a:cs typeface="Asap"/>
              </a:rPr>
              <a:t>instytucjami </a:t>
            </a:r>
            <a:r>
              <a:rPr sz="2500" dirty="0">
                <a:latin typeface="Asap"/>
                <a:cs typeface="Asap"/>
              </a:rPr>
              <a:t>służby cywilnej jest skuteczna i wspiera realizację </a:t>
            </a:r>
            <a:r>
              <a:rPr sz="2500" spc="-10" dirty="0">
                <a:latin typeface="Asap"/>
                <a:cs typeface="Asap"/>
              </a:rPr>
              <a:t>zadań.</a:t>
            </a:r>
            <a:endParaRPr sz="2500">
              <a:latin typeface="Asap"/>
              <a:cs typeface="Asap"/>
            </a:endParaRPr>
          </a:p>
          <a:p>
            <a:pPr marL="12700" marR="5080">
              <a:lnSpc>
                <a:spcPts val="4150"/>
              </a:lnSpc>
            </a:pPr>
            <a:r>
              <a:rPr sz="2500" dirty="0">
                <a:latin typeface="Asap"/>
                <a:cs typeface="Asap"/>
              </a:rPr>
              <a:t>Członkowie korpusu dbają o budowanie pozytywnego </a:t>
            </a:r>
            <a:r>
              <a:rPr sz="2500" spc="-10" dirty="0">
                <a:latin typeface="Asap"/>
                <a:cs typeface="Asap"/>
              </a:rPr>
              <a:t>wizerunku </a:t>
            </a:r>
            <a:r>
              <a:rPr sz="2500" dirty="0">
                <a:latin typeface="Asap"/>
                <a:cs typeface="Asap"/>
              </a:rPr>
              <a:t>służby cywilnej i zaufania do administracji </a:t>
            </a:r>
            <a:r>
              <a:rPr sz="2500" spc="-10" dirty="0">
                <a:latin typeface="Asap"/>
                <a:cs typeface="Asap"/>
              </a:rPr>
              <a:t>rządowej.</a:t>
            </a:r>
            <a:endParaRPr sz="2500">
              <a:latin typeface="Asap"/>
              <a:cs typeface="Asap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398100" y="1305344"/>
            <a:ext cx="10968355" cy="1080135"/>
          </a:xfrm>
          <a:custGeom>
            <a:avLst/>
            <a:gdLst/>
            <a:ahLst/>
            <a:cxnLst/>
            <a:rect l="l" t="t" r="r" b="b"/>
            <a:pathLst>
              <a:path w="10968355" h="1080135">
                <a:moveTo>
                  <a:pt x="10967923" y="0"/>
                </a:moveTo>
                <a:lnTo>
                  <a:pt x="0" y="0"/>
                </a:lnTo>
                <a:lnTo>
                  <a:pt x="0" y="1079690"/>
                </a:lnTo>
                <a:lnTo>
                  <a:pt x="10967923" y="1079690"/>
                </a:lnTo>
                <a:lnTo>
                  <a:pt x="10967923" y="0"/>
                </a:lnTo>
                <a:close/>
              </a:path>
            </a:pathLst>
          </a:custGeom>
          <a:solidFill>
            <a:srgbClr val="056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3655560" y="1331244"/>
            <a:ext cx="2084705" cy="908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-10" dirty="0">
                <a:latin typeface="Asap"/>
                <a:cs typeface="Asap"/>
              </a:rPr>
              <a:t>Prawo</a:t>
            </a:r>
            <a:endParaRPr sz="5800">
              <a:latin typeface="Asap"/>
              <a:cs typeface="Asap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4785409" y="177948"/>
            <a:ext cx="3559175" cy="10165715"/>
            <a:chOff x="14785409" y="177948"/>
            <a:chExt cx="3559175" cy="10165715"/>
          </a:xfrm>
        </p:grpSpPr>
        <p:sp>
          <p:nvSpPr>
            <p:cNvPr id="10" name="object 10"/>
            <p:cNvSpPr/>
            <p:nvPr/>
          </p:nvSpPr>
          <p:spPr>
            <a:xfrm>
              <a:off x="14785409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612661" y="177948"/>
              <a:ext cx="1438970" cy="1446984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4" name="object 14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2474" y="2376170"/>
            <a:ext cx="10376535" cy="711200"/>
          </a:xfrm>
          <a:prstGeom prst="rect">
            <a:avLst/>
          </a:prstGeom>
          <a:solidFill>
            <a:srgbClr val="0567E8"/>
          </a:solidFill>
        </p:spPr>
        <p:txBody>
          <a:bodyPr vert="horz" wrap="square" lIns="0" tIns="71120" rIns="0" bIns="0" rtlCol="0">
            <a:spAutoFit/>
          </a:bodyPr>
          <a:lstStyle/>
          <a:p>
            <a:pPr marL="206375">
              <a:lnSpc>
                <a:spcPts val="5035"/>
              </a:lnSpc>
              <a:spcBef>
                <a:spcPts val="560"/>
              </a:spcBef>
            </a:pPr>
            <a:r>
              <a:rPr sz="5150" dirty="0">
                <a:latin typeface="Asap"/>
                <a:cs typeface="Asap"/>
              </a:rPr>
              <a:t>Standardy</a:t>
            </a:r>
            <a:r>
              <a:rPr sz="5150" spc="-225" dirty="0">
                <a:latin typeface="Asap"/>
                <a:cs typeface="Asap"/>
              </a:rPr>
              <a:t> </a:t>
            </a:r>
            <a:r>
              <a:rPr sz="5150" dirty="0">
                <a:latin typeface="Asap"/>
                <a:cs typeface="Asap"/>
              </a:rPr>
              <a:t>prostego</a:t>
            </a:r>
            <a:r>
              <a:rPr sz="5150" spc="-220" dirty="0">
                <a:latin typeface="Asap"/>
                <a:cs typeface="Asap"/>
              </a:rPr>
              <a:t> </a:t>
            </a:r>
            <a:r>
              <a:rPr sz="5150" spc="-10" dirty="0">
                <a:latin typeface="Asap"/>
                <a:cs typeface="Asap"/>
              </a:rPr>
              <a:t>języka</a:t>
            </a:r>
            <a:endParaRPr sz="5150">
              <a:latin typeface="Asap"/>
              <a:cs typeface="Asap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388141" y="3828613"/>
            <a:ext cx="13956030" cy="6515100"/>
            <a:chOff x="4388141" y="3828613"/>
            <a:chExt cx="13956030" cy="65151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919426" y="5619750"/>
              <a:ext cx="3124641" cy="24231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08617" y="6049057"/>
              <a:ext cx="3127523" cy="17246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88141" y="3828613"/>
              <a:ext cx="1735345" cy="173534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86881" y="4134532"/>
              <a:ext cx="8478329" cy="6286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1" name="object 11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76142" y="2095588"/>
            <a:ext cx="8242934" cy="6559550"/>
            <a:chOff x="3176142" y="2095588"/>
            <a:chExt cx="8242934" cy="6559550"/>
          </a:xfrm>
        </p:grpSpPr>
        <p:sp>
          <p:nvSpPr>
            <p:cNvPr id="3" name="object 3"/>
            <p:cNvSpPr/>
            <p:nvPr/>
          </p:nvSpPr>
          <p:spPr>
            <a:xfrm>
              <a:off x="3176142" y="2639415"/>
              <a:ext cx="8242934" cy="6015990"/>
            </a:xfrm>
            <a:custGeom>
              <a:avLst/>
              <a:gdLst/>
              <a:ahLst/>
              <a:cxnLst/>
              <a:rect l="l" t="t" r="r" b="b"/>
              <a:pathLst>
                <a:path w="8242934" h="6015990">
                  <a:moveTo>
                    <a:pt x="8242896" y="0"/>
                  </a:moveTo>
                  <a:lnTo>
                    <a:pt x="0" y="0"/>
                  </a:lnTo>
                  <a:lnTo>
                    <a:pt x="0" y="6015647"/>
                  </a:lnTo>
                  <a:lnTo>
                    <a:pt x="8242896" y="6015647"/>
                  </a:lnTo>
                  <a:lnTo>
                    <a:pt x="8242896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03397" y="2095588"/>
              <a:ext cx="7529830" cy="1289685"/>
            </a:xfrm>
            <a:custGeom>
              <a:avLst/>
              <a:gdLst/>
              <a:ahLst/>
              <a:cxnLst/>
              <a:rect l="l" t="t" r="r" b="b"/>
              <a:pathLst>
                <a:path w="7529830" h="1289685">
                  <a:moveTo>
                    <a:pt x="7529398" y="0"/>
                  </a:moveTo>
                  <a:lnTo>
                    <a:pt x="0" y="0"/>
                  </a:lnTo>
                  <a:lnTo>
                    <a:pt x="0" y="1289240"/>
                  </a:lnTo>
                  <a:lnTo>
                    <a:pt x="7529398" y="1289240"/>
                  </a:lnTo>
                  <a:lnTo>
                    <a:pt x="7529398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203397" y="2639415"/>
            <a:ext cx="7529830" cy="745490"/>
          </a:xfrm>
          <a:prstGeom prst="rect">
            <a:avLst/>
          </a:prstGeom>
          <a:solidFill>
            <a:srgbClr val="0567E8"/>
          </a:solidFill>
        </p:spPr>
        <p:txBody>
          <a:bodyPr vert="horz" wrap="square" lIns="0" tIns="0" rIns="0" bIns="0" rtlCol="0">
            <a:spAutoFit/>
          </a:bodyPr>
          <a:lstStyle/>
          <a:p>
            <a:pPr marL="316865">
              <a:lnSpc>
                <a:spcPts val="3390"/>
              </a:lnSpc>
            </a:pPr>
            <a:r>
              <a:rPr sz="5000" dirty="0">
                <a:latin typeface="Asap"/>
                <a:cs typeface="Asap"/>
              </a:rPr>
              <a:t>Cztery pierwsze </a:t>
            </a:r>
            <a:r>
              <a:rPr sz="5000" spc="-10" dirty="0">
                <a:latin typeface="Asap"/>
                <a:cs typeface="Asap"/>
              </a:rPr>
              <a:t>kroki</a:t>
            </a:r>
            <a:endParaRPr sz="500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03397" y="3384829"/>
            <a:ext cx="8216265" cy="5270500"/>
          </a:xfrm>
          <a:prstGeom prst="rect">
            <a:avLst/>
          </a:prstGeom>
          <a:solidFill>
            <a:srgbClr val="0368E8">
              <a:alpha val="8998"/>
            </a:srgbClr>
          </a:solidFill>
        </p:spPr>
        <p:txBody>
          <a:bodyPr vert="horz" wrap="square" lIns="0" tIns="2501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70"/>
              </a:spcBef>
            </a:pPr>
            <a:endParaRPr sz="4000">
              <a:latin typeface="Liberation Serif"/>
              <a:cs typeface="Liberation Serif"/>
            </a:endParaRPr>
          </a:p>
          <a:p>
            <a:pPr marL="789305" indent="-626745">
              <a:lnSpc>
                <a:spcPct val="100000"/>
              </a:lnSpc>
              <a:spcBef>
                <a:spcPts val="5"/>
              </a:spcBef>
              <a:buFont typeface="Asap"/>
              <a:buAutoNum type="arabicPeriod"/>
              <a:tabLst>
                <a:tab pos="789305" algn="l"/>
              </a:tabLst>
            </a:pPr>
            <a:r>
              <a:rPr sz="4000" b="1" dirty="0">
                <a:latin typeface="Asap"/>
                <a:cs typeface="Asap"/>
              </a:rPr>
              <a:t>Cel </a:t>
            </a:r>
            <a:r>
              <a:rPr sz="4000" dirty="0">
                <a:latin typeface="Asap"/>
                <a:cs typeface="Asap"/>
              </a:rPr>
              <a:t>– po co </a:t>
            </a:r>
            <a:r>
              <a:rPr sz="4000" spc="-10" dirty="0">
                <a:latin typeface="Asap"/>
                <a:cs typeface="Asap"/>
              </a:rPr>
              <a:t>piszemy?</a:t>
            </a:r>
            <a:endParaRPr sz="4000">
              <a:latin typeface="Asap"/>
              <a:cs typeface="Asap"/>
            </a:endParaRPr>
          </a:p>
          <a:p>
            <a:pPr marL="789305" indent="-626745">
              <a:lnSpc>
                <a:spcPct val="100000"/>
              </a:lnSpc>
              <a:spcBef>
                <a:spcPts val="1200"/>
              </a:spcBef>
              <a:buFont typeface="Asap"/>
              <a:buAutoNum type="arabicPeriod"/>
              <a:tabLst>
                <a:tab pos="789305" algn="l"/>
              </a:tabLst>
            </a:pPr>
            <a:r>
              <a:rPr sz="4000" b="1" dirty="0">
                <a:latin typeface="Asap"/>
                <a:cs typeface="Asap"/>
              </a:rPr>
              <a:t>Temat</a:t>
            </a:r>
            <a:r>
              <a:rPr sz="4000" b="1" spc="-35" dirty="0">
                <a:latin typeface="Asap"/>
                <a:cs typeface="Asap"/>
              </a:rPr>
              <a:t> </a:t>
            </a:r>
            <a:r>
              <a:rPr sz="4000" dirty="0">
                <a:latin typeface="Asap"/>
                <a:cs typeface="Asap"/>
              </a:rPr>
              <a:t>–</a:t>
            </a:r>
            <a:r>
              <a:rPr sz="4000" spc="-30" dirty="0">
                <a:latin typeface="Asap"/>
                <a:cs typeface="Asap"/>
              </a:rPr>
              <a:t> </a:t>
            </a:r>
            <a:r>
              <a:rPr sz="4000" dirty="0">
                <a:latin typeface="Asap"/>
                <a:cs typeface="Asap"/>
              </a:rPr>
              <a:t>o</a:t>
            </a:r>
            <a:r>
              <a:rPr sz="4000" spc="-35" dirty="0">
                <a:latin typeface="Asap"/>
                <a:cs typeface="Asap"/>
              </a:rPr>
              <a:t> </a:t>
            </a:r>
            <a:r>
              <a:rPr sz="4000" dirty="0">
                <a:latin typeface="Asap"/>
                <a:cs typeface="Asap"/>
              </a:rPr>
              <a:t>czym</a:t>
            </a:r>
            <a:r>
              <a:rPr sz="4000" spc="-30" dirty="0">
                <a:latin typeface="Asap"/>
                <a:cs typeface="Asap"/>
              </a:rPr>
              <a:t> </a:t>
            </a:r>
            <a:r>
              <a:rPr sz="4000" spc="-10" dirty="0">
                <a:latin typeface="Asap"/>
                <a:cs typeface="Asap"/>
              </a:rPr>
              <a:t>piszemy?</a:t>
            </a:r>
            <a:endParaRPr sz="4000">
              <a:latin typeface="Asap"/>
              <a:cs typeface="Asap"/>
            </a:endParaRPr>
          </a:p>
          <a:p>
            <a:pPr marL="789305" indent="-626745">
              <a:lnSpc>
                <a:spcPct val="100000"/>
              </a:lnSpc>
              <a:spcBef>
                <a:spcPts val="1205"/>
              </a:spcBef>
              <a:buFont typeface="Asap"/>
              <a:buAutoNum type="arabicPeriod"/>
              <a:tabLst>
                <a:tab pos="789305" algn="l"/>
              </a:tabLst>
            </a:pPr>
            <a:r>
              <a:rPr sz="4000" b="1" dirty="0">
                <a:latin typeface="Asap"/>
                <a:cs typeface="Asap"/>
              </a:rPr>
              <a:t>Odbiorca </a:t>
            </a:r>
            <a:r>
              <a:rPr sz="4000" dirty="0">
                <a:latin typeface="Asap"/>
                <a:cs typeface="Asap"/>
              </a:rPr>
              <a:t>– do kogo </a:t>
            </a:r>
            <a:r>
              <a:rPr sz="4000" spc="-10" dirty="0">
                <a:latin typeface="Asap"/>
                <a:cs typeface="Asap"/>
              </a:rPr>
              <a:t>piszemy?</a:t>
            </a:r>
            <a:endParaRPr sz="4000">
              <a:latin typeface="Asap"/>
              <a:cs typeface="Asap"/>
            </a:endParaRPr>
          </a:p>
          <a:p>
            <a:pPr marL="789305" indent="-626745">
              <a:lnSpc>
                <a:spcPct val="100000"/>
              </a:lnSpc>
              <a:spcBef>
                <a:spcPts val="1205"/>
              </a:spcBef>
              <a:buAutoNum type="arabicPeriod"/>
              <a:tabLst>
                <a:tab pos="789305" algn="l"/>
              </a:tabLst>
            </a:pPr>
            <a:r>
              <a:rPr sz="4000" b="1" dirty="0">
                <a:latin typeface="Asap"/>
                <a:cs typeface="Asap"/>
              </a:rPr>
              <a:t>Styl </a:t>
            </a:r>
            <a:r>
              <a:rPr sz="4000" dirty="0">
                <a:latin typeface="Asap"/>
                <a:cs typeface="Asap"/>
              </a:rPr>
              <a:t>– jakiego języka </a:t>
            </a:r>
            <a:r>
              <a:rPr sz="4000" spc="-10" dirty="0">
                <a:latin typeface="Asap"/>
                <a:cs typeface="Asap"/>
              </a:rPr>
              <a:t>użyjemy?</a:t>
            </a:r>
            <a:endParaRPr sz="4000">
              <a:latin typeface="Asap"/>
              <a:cs typeface="Asap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441456" y="2518261"/>
            <a:ext cx="2994660" cy="4838700"/>
          </a:xfrm>
          <a:custGeom>
            <a:avLst/>
            <a:gdLst/>
            <a:ahLst/>
            <a:cxnLst/>
            <a:rect l="l" t="t" r="r" b="b"/>
            <a:pathLst>
              <a:path w="2994659" h="4838700">
                <a:moveTo>
                  <a:pt x="1729993" y="381000"/>
                </a:moveTo>
                <a:lnTo>
                  <a:pt x="1521548" y="381000"/>
                </a:lnTo>
                <a:lnTo>
                  <a:pt x="1480773" y="406400"/>
                </a:lnTo>
                <a:lnTo>
                  <a:pt x="1444417" y="431800"/>
                </a:lnTo>
                <a:lnTo>
                  <a:pt x="1413615" y="469900"/>
                </a:lnTo>
                <a:lnTo>
                  <a:pt x="1389506" y="520700"/>
                </a:lnTo>
                <a:lnTo>
                  <a:pt x="864539" y="1714500"/>
                </a:lnTo>
                <a:lnTo>
                  <a:pt x="858173" y="1752600"/>
                </a:lnTo>
                <a:lnTo>
                  <a:pt x="859478" y="1765300"/>
                </a:lnTo>
                <a:lnTo>
                  <a:pt x="863752" y="1778000"/>
                </a:lnTo>
                <a:lnTo>
                  <a:pt x="865784" y="1778000"/>
                </a:lnTo>
                <a:lnTo>
                  <a:pt x="869530" y="1790700"/>
                </a:lnTo>
                <a:lnTo>
                  <a:pt x="872515" y="1790700"/>
                </a:lnTo>
                <a:lnTo>
                  <a:pt x="100596" y="3683000"/>
                </a:lnTo>
                <a:lnTo>
                  <a:pt x="100876" y="3683000"/>
                </a:lnTo>
                <a:lnTo>
                  <a:pt x="99339" y="3695700"/>
                </a:lnTo>
                <a:lnTo>
                  <a:pt x="97510" y="3695700"/>
                </a:lnTo>
                <a:lnTo>
                  <a:pt x="0" y="4356100"/>
                </a:lnTo>
                <a:lnTo>
                  <a:pt x="1775" y="4406900"/>
                </a:lnTo>
                <a:lnTo>
                  <a:pt x="19159" y="4457700"/>
                </a:lnTo>
                <a:lnTo>
                  <a:pt x="50061" y="4495800"/>
                </a:lnTo>
                <a:lnTo>
                  <a:pt x="92392" y="4533900"/>
                </a:lnTo>
                <a:lnTo>
                  <a:pt x="5549" y="4749800"/>
                </a:lnTo>
                <a:lnTo>
                  <a:pt x="5714" y="4749800"/>
                </a:lnTo>
                <a:lnTo>
                  <a:pt x="3708" y="4762500"/>
                </a:lnTo>
                <a:lnTo>
                  <a:pt x="1689" y="4762500"/>
                </a:lnTo>
                <a:lnTo>
                  <a:pt x="1790" y="4775200"/>
                </a:lnTo>
                <a:lnTo>
                  <a:pt x="2197" y="4775200"/>
                </a:lnTo>
                <a:lnTo>
                  <a:pt x="3311" y="4787900"/>
                </a:lnTo>
                <a:lnTo>
                  <a:pt x="5116" y="4787900"/>
                </a:lnTo>
                <a:lnTo>
                  <a:pt x="7594" y="4800600"/>
                </a:lnTo>
                <a:lnTo>
                  <a:pt x="9817" y="4800600"/>
                </a:lnTo>
                <a:lnTo>
                  <a:pt x="13639" y="4813300"/>
                </a:lnTo>
                <a:lnTo>
                  <a:pt x="21043" y="4813300"/>
                </a:lnTo>
                <a:lnTo>
                  <a:pt x="24091" y="4826000"/>
                </a:lnTo>
                <a:lnTo>
                  <a:pt x="35664" y="4826000"/>
                </a:lnTo>
                <a:lnTo>
                  <a:pt x="42122" y="4838700"/>
                </a:lnTo>
                <a:lnTo>
                  <a:pt x="2421850" y="4838700"/>
                </a:lnTo>
                <a:lnTo>
                  <a:pt x="2465566" y="4826000"/>
                </a:lnTo>
                <a:lnTo>
                  <a:pt x="2507086" y="4800600"/>
                </a:lnTo>
                <a:lnTo>
                  <a:pt x="2546104" y="4787900"/>
                </a:lnTo>
                <a:lnTo>
                  <a:pt x="2582313" y="4749800"/>
                </a:lnTo>
                <a:lnTo>
                  <a:pt x="2615409" y="4724400"/>
                </a:lnTo>
                <a:lnTo>
                  <a:pt x="2645084" y="4699000"/>
                </a:lnTo>
                <a:lnTo>
                  <a:pt x="2653734" y="4686300"/>
                </a:lnTo>
                <a:lnTo>
                  <a:pt x="192074" y="4686300"/>
                </a:lnTo>
                <a:lnTo>
                  <a:pt x="233641" y="4584700"/>
                </a:lnTo>
                <a:lnTo>
                  <a:pt x="359478" y="4584700"/>
                </a:lnTo>
                <a:lnTo>
                  <a:pt x="392304" y="4559300"/>
                </a:lnTo>
                <a:lnTo>
                  <a:pt x="419976" y="4533900"/>
                </a:lnTo>
                <a:lnTo>
                  <a:pt x="420763" y="4533900"/>
                </a:lnTo>
                <a:lnTo>
                  <a:pt x="485520" y="4445000"/>
                </a:lnTo>
                <a:lnTo>
                  <a:pt x="278422" y="4445000"/>
                </a:lnTo>
                <a:lnTo>
                  <a:pt x="161975" y="4394200"/>
                </a:lnTo>
                <a:lnTo>
                  <a:pt x="155003" y="4394200"/>
                </a:lnTo>
                <a:lnTo>
                  <a:pt x="150812" y="4381500"/>
                </a:lnTo>
                <a:lnTo>
                  <a:pt x="151612" y="4381500"/>
                </a:lnTo>
                <a:lnTo>
                  <a:pt x="234378" y="3810000"/>
                </a:lnTo>
                <a:lnTo>
                  <a:pt x="627900" y="3810000"/>
                </a:lnTo>
                <a:lnTo>
                  <a:pt x="570877" y="3784600"/>
                </a:lnTo>
                <a:lnTo>
                  <a:pt x="272567" y="3657600"/>
                </a:lnTo>
                <a:lnTo>
                  <a:pt x="1008786" y="1866900"/>
                </a:lnTo>
                <a:lnTo>
                  <a:pt x="1413556" y="1866900"/>
                </a:lnTo>
                <a:lnTo>
                  <a:pt x="1036078" y="1701800"/>
                </a:lnTo>
                <a:lnTo>
                  <a:pt x="1529765" y="571500"/>
                </a:lnTo>
                <a:lnTo>
                  <a:pt x="1554278" y="546100"/>
                </a:lnTo>
                <a:lnTo>
                  <a:pt x="1588927" y="520700"/>
                </a:lnTo>
                <a:lnTo>
                  <a:pt x="1629469" y="508000"/>
                </a:lnTo>
                <a:lnTo>
                  <a:pt x="2169558" y="508000"/>
                </a:lnTo>
                <a:lnTo>
                  <a:pt x="2174662" y="495300"/>
                </a:lnTo>
                <a:lnTo>
                  <a:pt x="2011895" y="495300"/>
                </a:lnTo>
                <a:lnTo>
                  <a:pt x="1729993" y="381000"/>
                </a:lnTo>
                <a:close/>
              </a:path>
              <a:path w="2994659" h="4838700">
                <a:moveTo>
                  <a:pt x="2917774" y="3492500"/>
                </a:moveTo>
                <a:lnTo>
                  <a:pt x="1786829" y="3492500"/>
                </a:lnTo>
                <a:lnTo>
                  <a:pt x="1741680" y="3505200"/>
                </a:lnTo>
                <a:lnTo>
                  <a:pt x="1698852" y="3517900"/>
                </a:lnTo>
                <a:lnTo>
                  <a:pt x="1658760" y="3543300"/>
                </a:lnTo>
                <a:lnTo>
                  <a:pt x="1621823" y="3568700"/>
                </a:lnTo>
                <a:lnTo>
                  <a:pt x="1588457" y="3594100"/>
                </a:lnTo>
                <a:lnTo>
                  <a:pt x="1559079" y="3632200"/>
                </a:lnTo>
                <a:lnTo>
                  <a:pt x="1534108" y="3670300"/>
                </a:lnTo>
                <a:lnTo>
                  <a:pt x="1513959" y="3708400"/>
                </a:lnTo>
                <a:lnTo>
                  <a:pt x="1499051" y="3746500"/>
                </a:lnTo>
                <a:lnTo>
                  <a:pt x="1489800" y="3797300"/>
                </a:lnTo>
                <a:lnTo>
                  <a:pt x="1486623" y="3835400"/>
                </a:lnTo>
                <a:lnTo>
                  <a:pt x="1489800" y="3886200"/>
                </a:lnTo>
                <a:lnTo>
                  <a:pt x="1499051" y="3937000"/>
                </a:lnTo>
                <a:lnTo>
                  <a:pt x="1513959" y="3975100"/>
                </a:lnTo>
                <a:lnTo>
                  <a:pt x="1534108" y="4013200"/>
                </a:lnTo>
                <a:lnTo>
                  <a:pt x="1559079" y="4051300"/>
                </a:lnTo>
                <a:lnTo>
                  <a:pt x="1588457" y="4089400"/>
                </a:lnTo>
                <a:lnTo>
                  <a:pt x="1621823" y="4114800"/>
                </a:lnTo>
                <a:lnTo>
                  <a:pt x="1658760" y="4140200"/>
                </a:lnTo>
                <a:lnTo>
                  <a:pt x="1698852" y="4165600"/>
                </a:lnTo>
                <a:lnTo>
                  <a:pt x="1741680" y="4178300"/>
                </a:lnTo>
                <a:lnTo>
                  <a:pt x="1786829" y="4178300"/>
                </a:lnTo>
                <a:lnTo>
                  <a:pt x="1833879" y="4191000"/>
                </a:lnTo>
                <a:lnTo>
                  <a:pt x="2374325" y="4191000"/>
                </a:lnTo>
                <a:lnTo>
                  <a:pt x="2416956" y="4203700"/>
                </a:lnTo>
                <a:lnTo>
                  <a:pt x="2456227" y="4216400"/>
                </a:lnTo>
                <a:lnTo>
                  <a:pt x="2491423" y="4241800"/>
                </a:lnTo>
                <a:lnTo>
                  <a:pt x="2521826" y="4279900"/>
                </a:lnTo>
                <a:lnTo>
                  <a:pt x="2546721" y="4318000"/>
                </a:lnTo>
                <a:lnTo>
                  <a:pt x="2565390" y="4356100"/>
                </a:lnTo>
                <a:lnTo>
                  <a:pt x="2577117" y="4394200"/>
                </a:lnTo>
                <a:lnTo>
                  <a:pt x="2581186" y="4445000"/>
                </a:lnTo>
                <a:lnTo>
                  <a:pt x="2577117" y="4483100"/>
                </a:lnTo>
                <a:lnTo>
                  <a:pt x="2565390" y="4533900"/>
                </a:lnTo>
                <a:lnTo>
                  <a:pt x="2546721" y="4572000"/>
                </a:lnTo>
                <a:lnTo>
                  <a:pt x="2521826" y="4597400"/>
                </a:lnTo>
                <a:lnTo>
                  <a:pt x="2491423" y="4635500"/>
                </a:lnTo>
                <a:lnTo>
                  <a:pt x="2456227" y="4660900"/>
                </a:lnTo>
                <a:lnTo>
                  <a:pt x="2416956" y="4673600"/>
                </a:lnTo>
                <a:lnTo>
                  <a:pt x="2374325" y="4686300"/>
                </a:lnTo>
                <a:lnTo>
                  <a:pt x="2653734" y="4686300"/>
                </a:lnTo>
                <a:lnTo>
                  <a:pt x="2692952" y="4622800"/>
                </a:lnTo>
                <a:lnTo>
                  <a:pt x="2710531" y="4572000"/>
                </a:lnTo>
                <a:lnTo>
                  <a:pt x="2723467" y="4533900"/>
                </a:lnTo>
                <a:lnTo>
                  <a:pt x="2731453" y="4483100"/>
                </a:lnTo>
                <a:lnTo>
                  <a:pt x="2734183" y="4445000"/>
                </a:lnTo>
                <a:lnTo>
                  <a:pt x="2731453" y="4394200"/>
                </a:lnTo>
                <a:lnTo>
                  <a:pt x="2723467" y="4343400"/>
                </a:lnTo>
                <a:lnTo>
                  <a:pt x="2710531" y="4305300"/>
                </a:lnTo>
                <a:lnTo>
                  <a:pt x="2692952" y="4267200"/>
                </a:lnTo>
                <a:lnTo>
                  <a:pt x="2671034" y="4229100"/>
                </a:lnTo>
                <a:lnTo>
                  <a:pt x="2645084" y="4191000"/>
                </a:lnTo>
                <a:lnTo>
                  <a:pt x="2615409" y="4152900"/>
                </a:lnTo>
                <a:lnTo>
                  <a:pt x="2582313" y="4127500"/>
                </a:lnTo>
                <a:lnTo>
                  <a:pt x="2546104" y="4102100"/>
                </a:lnTo>
                <a:lnTo>
                  <a:pt x="2507086" y="4076700"/>
                </a:lnTo>
                <a:lnTo>
                  <a:pt x="2465566" y="4064000"/>
                </a:lnTo>
                <a:lnTo>
                  <a:pt x="2421850" y="4051300"/>
                </a:lnTo>
                <a:lnTo>
                  <a:pt x="2376243" y="4038600"/>
                </a:lnTo>
                <a:lnTo>
                  <a:pt x="1833879" y="4038600"/>
                </a:lnTo>
                <a:lnTo>
                  <a:pt x="1789401" y="4025900"/>
                </a:lnTo>
                <a:lnTo>
                  <a:pt x="1748539" y="4013200"/>
                </a:lnTo>
                <a:lnTo>
                  <a:pt x="1712469" y="3987800"/>
                </a:lnTo>
                <a:lnTo>
                  <a:pt x="1682368" y="3962400"/>
                </a:lnTo>
                <a:lnTo>
                  <a:pt x="1659410" y="3924300"/>
                </a:lnTo>
                <a:lnTo>
                  <a:pt x="1644773" y="3886200"/>
                </a:lnTo>
                <a:lnTo>
                  <a:pt x="1639633" y="3835400"/>
                </a:lnTo>
                <a:lnTo>
                  <a:pt x="1644773" y="3797300"/>
                </a:lnTo>
                <a:lnTo>
                  <a:pt x="1659410" y="3759200"/>
                </a:lnTo>
                <a:lnTo>
                  <a:pt x="1682368" y="3721100"/>
                </a:lnTo>
                <a:lnTo>
                  <a:pt x="1712469" y="3683000"/>
                </a:lnTo>
                <a:lnTo>
                  <a:pt x="1748539" y="3670300"/>
                </a:lnTo>
                <a:lnTo>
                  <a:pt x="1789401" y="3657600"/>
                </a:lnTo>
                <a:lnTo>
                  <a:pt x="1833879" y="3644900"/>
                </a:lnTo>
                <a:lnTo>
                  <a:pt x="2947548" y="3644900"/>
                </a:lnTo>
                <a:lnTo>
                  <a:pt x="2971866" y="3619500"/>
                </a:lnTo>
                <a:lnTo>
                  <a:pt x="2988265" y="3594100"/>
                </a:lnTo>
                <a:lnTo>
                  <a:pt x="2994279" y="3568700"/>
                </a:lnTo>
                <a:lnTo>
                  <a:pt x="2988265" y="3543300"/>
                </a:lnTo>
                <a:lnTo>
                  <a:pt x="2971866" y="3517900"/>
                </a:lnTo>
                <a:lnTo>
                  <a:pt x="2947548" y="3505200"/>
                </a:lnTo>
                <a:lnTo>
                  <a:pt x="2917774" y="3492500"/>
                </a:lnTo>
                <a:close/>
              </a:path>
              <a:path w="2994659" h="4838700">
                <a:moveTo>
                  <a:pt x="359478" y="4584700"/>
                </a:moveTo>
                <a:lnTo>
                  <a:pt x="233641" y="4584700"/>
                </a:lnTo>
                <a:lnTo>
                  <a:pt x="246270" y="4597400"/>
                </a:lnTo>
                <a:lnTo>
                  <a:pt x="323030" y="4597400"/>
                </a:lnTo>
                <a:lnTo>
                  <a:pt x="359478" y="4584700"/>
                </a:lnTo>
                <a:close/>
              </a:path>
              <a:path w="2994659" h="4838700">
                <a:moveTo>
                  <a:pt x="627900" y="3810000"/>
                </a:moveTo>
                <a:lnTo>
                  <a:pt x="234378" y="3810000"/>
                </a:lnTo>
                <a:lnTo>
                  <a:pt x="635774" y="3975100"/>
                </a:lnTo>
                <a:lnTo>
                  <a:pt x="297751" y="4445000"/>
                </a:lnTo>
                <a:lnTo>
                  <a:pt x="485520" y="4445000"/>
                </a:lnTo>
                <a:lnTo>
                  <a:pt x="818553" y="3987800"/>
                </a:lnTo>
                <a:lnTo>
                  <a:pt x="819988" y="3987800"/>
                </a:lnTo>
                <a:lnTo>
                  <a:pt x="821880" y="3975100"/>
                </a:lnTo>
                <a:lnTo>
                  <a:pt x="824674" y="3975100"/>
                </a:lnTo>
                <a:lnTo>
                  <a:pt x="876483" y="3848100"/>
                </a:lnTo>
                <a:lnTo>
                  <a:pt x="713435" y="3848100"/>
                </a:lnTo>
                <a:lnTo>
                  <a:pt x="627900" y="3810000"/>
                </a:lnTo>
                <a:close/>
              </a:path>
              <a:path w="2994659" h="4838700">
                <a:moveTo>
                  <a:pt x="1413556" y="1866900"/>
                </a:moveTo>
                <a:lnTo>
                  <a:pt x="1008786" y="1866900"/>
                </a:lnTo>
                <a:lnTo>
                  <a:pt x="1449641" y="2044700"/>
                </a:lnTo>
                <a:lnTo>
                  <a:pt x="713435" y="3848100"/>
                </a:lnTo>
                <a:lnTo>
                  <a:pt x="876483" y="3848100"/>
                </a:lnTo>
                <a:lnTo>
                  <a:pt x="1596631" y="2082800"/>
                </a:lnTo>
                <a:lnTo>
                  <a:pt x="1612239" y="2082800"/>
                </a:lnTo>
                <a:lnTo>
                  <a:pt x="1625562" y="2070100"/>
                </a:lnTo>
                <a:lnTo>
                  <a:pt x="1637063" y="2070100"/>
                </a:lnTo>
                <a:lnTo>
                  <a:pt x="1646413" y="2057400"/>
                </a:lnTo>
                <a:lnTo>
                  <a:pt x="1653285" y="2044700"/>
                </a:lnTo>
                <a:lnTo>
                  <a:pt x="1701786" y="1917700"/>
                </a:lnTo>
                <a:lnTo>
                  <a:pt x="1538236" y="1917700"/>
                </a:lnTo>
                <a:lnTo>
                  <a:pt x="1442592" y="1879600"/>
                </a:lnTo>
                <a:lnTo>
                  <a:pt x="1413556" y="1866900"/>
                </a:lnTo>
                <a:close/>
              </a:path>
              <a:path w="2994659" h="4838700">
                <a:moveTo>
                  <a:pt x="2414654" y="965200"/>
                </a:moveTo>
                <a:lnTo>
                  <a:pt x="2065540" y="965200"/>
                </a:lnTo>
                <a:lnTo>
                  <a:pt x="2284742" y="1054100"/>
                </a:lnTo>
                <a:lnTo>
                  <a:pt x="2294231" y="1054100"/>
                </a:lnTo>
                <a:lnTo>
                  <a:pt x="2300578" y="1066800"/>
                </a:lnTo>
                <a:lnTo>
                  <a:pt x="2304407" y="1066800"/>
                </a:lnTo>
                <a:lnTo>
                  <a:pt x="2306345" y="1079500"/>
                </a:lnTo>
                <a:lnTo>
                  <a:pt x="2307334" y="1079500"/>
                </a:lnTo>
                <a:lnTo>
                  <a:pt x="2307059" y="1092200"/>
                </a:lnTo>
                <a:lnTo>
                  <a:pt x="2304484" y="1092200"/>
                </a:lnTo>
                <a:lnTo>
                  <a:pt x="2298572" y="1104900"/>
                </a:lnTo>
                <a:lnTo>
                  <a:pt x="2266920" y="1143000"/>
                </a:lnTo>
                <a:lnTo>
                  <a:pt x="2236266" y="1181100"/>
                </a:lnTo>
                <a:lnTo>
                  <a:pt x="2206619" y="1219200"/>
                </a:lnTo>
                <a:lnTo>
                  <a:pt x="2177991" y="1257300"/>
                </a:lnTo>
                <a:lnTo>
                  <a:pt x="2150392" y="1308100"/>
                </a:lnTo>
                <a:lnTo>
                  <a:pt x="2123834" y="1346200"/>
                </a:lnTo>
                <a:lnTo>
                  <a:pt x="2098326" y="1384300"/>
                </a:lnTo>
                <a:lnTo>
                  <a:pt x="2073879" y="1435100"/>
                </a:lnTo>
                <a:lnTo>
                  <a:pt x="2050505" y="1473200"/>
                </a:lnTo>
                <a:lnTo>
                  <a:pt x="2028212" y="1511300"/>
                </a:lnTo>
                <a:lnTo>
                  <a:pt x="2007013" y="1562100"/>
                </a:lnTo>
                <a:lnTo>
                  <a:pt x="1986918" y="1600200"/>
                </a:lnTo>
                <a:lnTo>
                  <a:pt x="1967937" y="1651000"/>
                </a:lnTo>
                <a:lnTo>
                  <a:pt x="1950082" y="1701800"/>
                </a:lnTo>
                <a:lnTo>
                  <a:pt x="1933362" y="1739900"/>
                </a:lnTo>
                <a:lnTo>
                  <a:pt x="1917788" y="1790700"/>
                </a:lnTo>
                <a:lnTo>
                  <a:pt x="1903372" y="1841500"/>
                </a:lnTo>
                <a:lnTo>
                  <a:pt x="1890123" y="1879600"/>
                </a:lnTo>
                <a:lnTo>
                  <a:pt x="1878052" y="1930400"/>
                </a:lnTo>
                <a:lnTo>
                  <a:pt x="1867171" y="1981200"/>
                </a:lnTo>
                <a:lnTo>
                  <a:pt x="1857489" y="2032000"/>
                </a:lnTo>
                <a:lnTo>
                  <a:pt x="1832495" y="2159000"/>
                </a:lnTo>
                <a:lnTo>
                  <a:pt x="1832928" y="2184400"/>
                </a:lnTo>
                <a:lnTo>
                  <a:pt x="1844567" y="2222500"/>
                </a:lnTo>
                <a:lnTo>
                  <a:pt x="1865435" y="2235200"/>
                </a:lnTo>
                <a:lnTo>
                  <a:pt x="1893557" y="2247900"/>
                </a:lnTo>
                <a:lnTo>
                  <a:pt x="1933779" y="2247900"/>
                </a:lnTo>
                <a:lnTo>
                  <a:pt x="1973339" y="2209800"/>
                </a:lnTo>
                <a:lnTo>
                  <a:pt x="2007908" y="2057400"/>
                </a:lnTo>
                <a:lnTo>
                  <a:pt x="2017836" y="2006600"/>
                </a:lnTo>
                <a:lnTo>
                  <a:pt x="2029115" y="1955800"/>
                </a:lnTo>
                <a:lnTo>
                  <a:pt x="2041731" y="1905000"/>
                </a:lnTo>
                <a:lnTo>
                  <a:pt x="2055672" y="1854200"/>
                </a:lnTo>
                <a:lnTo>
                  <a:pt x="2070924" y="1816100"/>
                </a:lnTo>
                <a:lnTo>
                  <a:pt x="2087473" y="1765300"/>
                </a:lnTo>
                <a:lnTo>
                  <a:pt x="2105307" y="1714500"/>
                </a:lnTo>
                <a:lnTo>
                  <a:pt x="2124411" y="1676400"/>
                </a:lnTo>
                <a:lnTo>
                  <a:pt x="2144773" y="1625600"/>
                </a:lnTo>
                <a:lnTo>
                  <a:pt x="2166379" y="1587500"/>
                </a:lnTo>
                <a:lnTo>
                  <a:pt x="2189216" y="1536700"/>
                </a:lnTo>
                <a:lnTo>
                  <a:pt x="2213271" y="1498600"/>
                </a:lnTo>
                <a:lnTo>
                  <a:pt x="2238530" y="1447800"/>
                </a:lnTo>
                <a:lnTo>
                  <a:pt x="2264979" y="1409700"/>
                </a:lnTo>
                <a:lnTo>
                  <a:pt x="2292607" y="1371600"/>
                </a:lnTo>
                <a:lnTo>
                  <a:pt x="2321398" y="1320800"/>
                </a:lnTo>
                <a:lnTo>
                  <a:pt x="2351341" y="1282700"/>
                </a:lnTo>
                <a:lnTo>
                  <a:pt x="2382421" y="1244600"/>
                </a:lnTo>
                <a:lnTo>
                  <a:pt x="2414625" y="1206500"/>
                </a:lnTo>
                <a:lnTo>
                  <a:pt x="2439633" y="1168400"/>
                </a:lnTo>
                <a:lnTo>
                  <a:pt x="2455032" y="1130300"/>
                </a:lnTo>
                <a:lnTo>
                  <a:pt x="2460365" y="1079500"/>
                </a:lnTo>
                <a:lnTo>
                  <a:pt x="2455176" y="1041400"/>
                </a:lnTo>
                <a:lnTo>
                  <a:pt x="2439491" y="1003300"/>
                </a:lnTo>
                <a:lnTo>
                  <a:pt x="2414654" y="965200"/>
                </a:lnTo>
                <a:close/>
              </a:path>
              <a:path w="2994659" h="4838700">
                <a:moveTo>
                  <a:pt x="2169558" y="508000"/>
                </a:moveTo>
                <a:lnTo>
                  <a:pt x="1629469" y="508000"/>
                </a:lnTo>
                <a:lnTo>
                  <a:pt x="1671662" y="520700"/>
                </a:lnTo>
                <a:lnTo>
                  <a:pt x="1917636" y="622300"/>
                </a:lnTo>
                <a:lnTo>
                  <a:pt x="1953174" y="647700"/>
                </a:lnTo>
                <a:lnTo>
                  <a:pt x="1976474" y="673100"/>
                </a:lnTo>
                <a:lnTo>
                  <a:pt x="1985550" y="711200"/>
                </a:lnTo>
                <a:lnTo>
                  <a:pt x="1978418" y="762000"/>
                </a:lnTo>
                <a:lnTo>
                  <a:pt x="1538236" y="1917700"/>
                </a:lnTo>
                <a:lnTo>
                  <a:pt x="1701786" y="1917700"/>
                </a:lnTo>
                <a:lnTo>
                  <a:pt x="2065540" y="965200"/>
                </a:lnTo>
                <a:lnTo>
                  <a:pt x="2414654" y="965200"/>
                </a:lnTo>
                <a:lnTo>
                  <a:pt x="2381935" y="927100"/>
                </a:lnTo>
                <a:lnTo>
                  <a:pt x="2342603" y="914400"/>
                </a:lnTo>
                <a:lnTo>
                  <a:pt x="2120087" y="812800"/>
                </a:lnTo>
                <a:lnTo>
                  <a:pt x="2121369" y="812800"/>
                </a:lnTo>
                <a:lnTo>
                  <a:pt x="2134378" y="762000"/>
                </a:lnTo>
                <a:lnTo>
                  <a:pt x="2138095" y="723900"/>
                </a:lnTo>
                <a:lnTo>
                  <a:pt x="2133164" y="673100"/>
                </a:lnTo>
                <a:lnTo>
                  <a:pt x="2120226" y="622300"/>
                </a:lnTo>
                <a:lnTo>
                  <a:pt x="2123617" y="622300"/>
                </a:lnTo>
                <a:lnTo>
                  <a:pt x="2169558" y="508000"/>
                </a:lnTo>
                <a:close/>
              </a:path>
              <a:path w="2994659" h="4838700">
                <a:moveTo>
                  <a:pt x="2170321" y="152400"/>
                </a:moveTo>
                <a:lnTo>
                  <a:pt x="1926782" y="152400"/>
                </a:lnTo>
                <a:lnTo>
                  <a:pt x="1959292" y="165100"/>
                </a:lnTo>
                <a:lnTo>
                  <a:pt x="1989357" y="177800"/>
                </a:lnTo>
                <a:lnTo>
                  <a:pt x="2036714" y="228600"/>
                </a:lnTo>
                <a:lnTo>
                  <a:pt x="2062895" y="292100"/>
                </a:lnTo>
                <a:lnTo>
                  <a:pt x="2066353" y="330200"/>
                </a:lnTo>
                <a:lnTo>
                  <a:pt x="2063200" y="355600"/>
                </a:lnTo>
                <a:lnTo>
                  <a:pt x="2053437" y="393700"/>
                </a:lnTo>
                <a:lnTo>
                  <a:pt x="2011895" y="495300"/>
                </a:lnTo>
                <a:lnTo>
                  <a:pt x="2174662" y="495300"/>
                </a:lnTo>
                <a:lnTo>
                  <a:pt x="2195080" y="444500"/>
                </a:lnTo>
                <a:lnTo>
                  <a:pt x="2210809" y="393700"/>
                </a:lnTo>
                <a:lnTo>
                  <a:pt x="2218555" y="342900"/>
                </a:lnTo>
                <a:lnTo>
                  <a:pt x="2218317" y="292100"/>
                </a:lnTo>
                <a:lnTo>
                  <a:pt x="2210094" y="254000"/>
                </a:lnTo>
                <a:lnTo>
                  <a:pt x="2193886" y="203200"/>
                </a:lnTo>
                <a:lnTo>
                  <a:pt x="2170321" y="152400"/>
                </a:lnTo>
                <a:close/>
              </a:path>
              <a:path w="2994659" h="4838700">
                <a:moveTo>
                  <a:pt x="1917847" y="0"/>
                </a:moveTo>
                <a:lnTo>
                  <a:pt x="1867317" y="0"/>
                </a:lnTo>
                <a:lnTo>
                  <a:pt x="1768436" y="25400"/>
                </a:lnTo>
                <a:lnTo>
                  <a:pt x="1722616" y="50800"/>
                </a:lnTo>
                <a:lnTo>
                  <a:pt x="1681633" y="76200"/>
                </a:lnTo>
                <a:lnTo>
                  <a:pt x="1646049" y="114300"/>
                </a:lnTo>
                <a:lnTo>
                  <a:pt x="1616422" y="152400"/>
                </a:lnTo>
                <a:lnTo>
                  <a:pt x="1593316" y="203200"/>
                </a:lnTo>
                <a:lnTo>
                  <a:pt x="1522780" y="368300"/>
                </a:lnTo>
                <a:lnTo>
                  <a:pt x="1521955" y="381000"/>
                </a:lnTo>
                <a:lnTo>
                  <a:pt x="1729422" y="381000"/>
                </a:lnTo>
                <a:lnTo>
                  <a:pt x="1693430" y="355600"/>
                </a:lnTo>
                <a:lnTo>
                  <a:pt x="1734959" y="254000"/>
                </a:lnTo>
                <a:lnTo>
                  <a:pt x="1771910" y="203200"/>
                </a:lnTo>
                <a:lnTo>
                  <a:pt x="1827606" y="165100"/>
                </a:lnTo>
                <a:lnTo>
                  <a:pt x="1860115" y="152400"/>
                </a:lnTo>
                <a:lnTo>
                  <a:pt x="2170321" y="152400"/>
                </a:lnTo>
                <a:lnTo>
                  <a:pt x="2140298" y="114300"/>
                </a:lnTo>
                <a:lnTo>
                  <a:pt x="2104386" y="76200"/>
                </a:lnTo>
                <a:lnTo>
                  <a:pt x="2063152" y="50800"/>
                </a:lnTo>
                <a:lnTo>
                  <a:pt x="2017166" y="25400"/>
                </a:lnTo>
                <a:lnTo>
                  <a:pt x="1917847" y="0"/>
                </a:lnTo>
                <a:close/>
              </a:path>
            </a:pathLst>
          </a:custGeom>
          <a:solidFill>
            <a:srgbClr val="036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95527" y="6005198"/>
            <a:ext cx="419734" cy="153035"/>
          </a:xfrm>
          <a:custGeom>
            <a:avLst/>
            <a:gdLst/>
            <a:ahLst/>
            <a:cxnLst/>
            <a:rect l="l" t="t" r="r" b="b"/>
            <a:pathLst>
              <a:path w="419734" h="153035">
                <a:moveTo>
                  <a:pt x="342671" y="0"/>
                </a:moveTo>
                <a:lnTo>
                  <a:pt x="76504" y="0"/>
                </a:lnTo>
                <a:lnTo>
                  <a:pt x="46730" y="6013"/>
                </a:lnTo>
                <a:lnTo>
                  <a:pt x="22412" y="22412"/>
                </a:lnTo>
                <a:lnTo>
                  <a:pt x="6013" y="46730"/>
                </a:lnTo>
                <a:lnTo>
                  <a:pt x="0" y="76504"/>
                </a:lnTo>
                <a:lnTo>
                  <a:pt x="6013" y="106278"/>
                </a:lnTo>
                <a:lnTo>
                  <a:pt x="22412" y="130597"/>
                </a:lnTo>
                <a:lnTo>
                  <a:pt x="46730" y="146995"/>
                </a:lnTo>
                <a:lnTo>
                  <a:pt x="76504" y="153009"/>
                </a:lnTo>
                <a:lnTo>
                  <a:pt x="342671" y="153009"/>
                </a:lnTo>
                <a:lnTo>
                  <a:pt x="372440" y="146995"/>
                </a:lnTo>
                <a:lnTo>
                  <a:pt x="396759" y="130597"/>
                </a:lnTo>
                <a:lnTo>
                  <a:pt x="413160" y="106278"/>
                </a:lnTo>
                <a:lnTo>
                  <a:pt x="419176" y="76504"/>
                </a:lnTo>
                <a:lnTo>
                  <a:pt x="413160" y="46730"/>
                </a:lnTo>
                <a:lnTo>
                  <a:pt x="396759" y="22412"/>
                </a:lnTo>
                <a:lnTo>
                  <a:pt x="372440" y="6013"/>
                </a:lnTo>
                <a:lnTo>
                  <a:pt x="342671" y="0"/>
                </a:lnTo>
                <a:close/>
              </a:path>
            </a:pathLst>
          </a:custGeom>
          <a:solidFill>
            <a:srgbClr val="036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272474" y="6005198"/>
            <a:ext cx="170548" cy="15300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11" name="object 11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4" name="object 14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34825" y="3111271"/>
            <a:ext cx="9853295" cy="507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385"/>
              </a:lnSpc>
              <a:spcBef>
                <a:spcPts val="95"/>
              </a:spcBef>
            </a:pPr>
            <a:r>
              <a:rPr sz="2850" b="1" spc="-10" dirty="0">
                <a:latin typeface="Asap"/>
                <a:cs typeface="Asap"/>
              </a:rPr>
              <a:t>Prosto</a:t>
            </a:r>
            <a:endParaRPr sz="2850">
              <a:latin typeface="Asap"/>
              <a:cs typeface="Asap"/>
            </a:endParaRPr>
          </a:p>
          <a:p>
            <a:pPr marL="12700" marR="318135">
              <a:lnSpc>
                <a:spcPts val="3050"/>
              </a:lnSpc>
              <a:spcBef>
                <a:spcPts val="75"/>
              </a:spcBef>
            </a:pPr>
            <a:r>
              <a:rPr sz="2550" dirty="0">
                <a:latin typeface="Asap"/>
                <a:cs typeface="Asap"/>
              </a:rPr>
              <a:t>Formułuj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komunikat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tak,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aby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różne</a:t>
            </a:r>
            <a:r>
              <a:rPr sz="2550" spc="-7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grupy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odbiorców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odczytały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go</a:t>
            </a:r>
            <a:r>
              <a:rPr sz="2550" spc="-70" dirty="0">
                <a:latin typeface="Asap"/>
                <a:cs typeface="Asap"/>
              </a:rPr>
              <a:t> </a:t>
            </a:r>
            <a:r>
              <a:rPr sz="2550" spc="-50" dirty="0">
                <a:latin typeface="Asap"/>
                <a:cs typeface="Asap"/>
              </a:rPr>
              <a:t>i </a:t>
            </a:r>
            <a:r>
              <a:rPr sz="2550" spc="-10" dirty="0">
                <a:latin typeface="Asap"/>
                <a:cs typeface="Asap"/>
              </a:rPr>
              <a:t>zrozumiały.</a:t>
            </a:r>
            <a:endParaRPr sz="2550">
              <a:latin typeface="Asap"/>
              <a:cs typeface="Asap"/>
            </a:endParaRPr>
          </a:p>
          <a:p>
            <a:pPr marL="12700">
              <a:lnSpc>
                <a:spcPts val="3385"/>
              </a:lnSpc>
              <a:spcBef>
                <a:spcPts val="530"/>
              </a:spcBef>
            </a:pPr>
            <a:r>
              <a:rPr sz="2850" b="1" spc="-10" dirty="0">
                <a:latin typeface="Asap"/>
                <a:cs typeface="Asap"/>
              </a:rPr>
              <a:t>Przejrzyście</a:t>
            </a:r>
            <a:endParaRPr sz="2850">
              <a:latin typeface="Asap"/>
              <a:cs typeface="Asap"/>
            </a:endParaRPr>
          </a:p>
          <a:p>
            <a:pPr marL="12700" marR="173990">
              <a:lnSpc>
                <a:spcPts val="3050"/>
              </a:lnSpc>
              <a:spcBef>
                <a:spcPts val="75"/>
              </a:spcBef>
            </a:pPr>
            <a:r>
              <a:rPr sz="2550" dirty="0">
                <a:latin typeface="Asap"/>
                <a:cs typeface="Asap"/>
              </a:rPr>
              <a:t>Buduj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taką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strukturę,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która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ułatwi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lekturę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i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pomoże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odbiorcy</a:t>
            </a:r>
            <a:r>
              <a:rPr sz="2550" spc="-75" dirty="0">
                <a:latin typeface="Asap"/>
                <a:cs typeface="Asap"/>
              </a:rPr>
              <a:t> </a:t>
            </a:r>
            <a:r>
              <a:rPr sz="2550" spc="-10" dirty="0">
                <a:latin typeface="Asap"/>
                <a:cs typeface="Asap"/>
              </a:rPr>
              <a:t>szybko </a:t>
            </a:r>
            <a:r>
              <a:rPr sz="2550" dirty="0">
                <a:latin typeface="Asap"/>
                <a:cs typeface="Asap"/>
              </a:rPr>
              <a:t>przeczytać</a:t>
            </a:r>
            <a:r>
              <a:rPr sz="2550" spc="-9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i</a:t>
            </a:r>
            <a:r>
              <a:rPr sz="2550" spc="-8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zrozumieć</a:t>
            </a:r>
            <a:r>
              <a:rPr sz="2550" spc="-90" dirty="0">
                <a:latin typeface="Asap"/>
                <a:cs typeface="Asap"/>
              </a:rPr>
              <a:t> </a:t>
            </a:r>
            <a:r>
              <a:rPr sz="2550" spc="-10" dirty="0">
                <a:latin typeface="Asap"/>
                <a:cs typeface="Asap"/>
              </a:rPr>
              <a:t>tekst.</a:t>
            </a:r>
            <a:endParaRPr sz="2550">
              <a:latin typeface="Asap"/>
              <a:cs typeface="Asap"/>
            </a:endParaRPr>
          </a:p>
          <a:p>
            <a:pPr marL="12700">
              <a:lnSpc>
                <a:spcPts val="3390"/>
              </a:lnSpc>
              <a:spcBef>
                <a:spcPts val="530"/>
              </a:spcBef>
            </a:pPr>
            <a:r>
              <a:rPr sz="2850" b="1" spc="-10" dirty="0">
                <a:latin typeface="Asap"/>
                <a:cs typeface="Asap"/>
              </a:rPr>
              <a:t>Krótko</a:t>
            </a:r>
            <a:endParaRPr sz="2850">
              <a:latin typeface="Asap"/>
              <a:cs typeface="Asap"/>
            </a:endParaRPr>
          </a:p>
          <a:p>
            <a:pPr marL="12700">
              <a:lnSpc>
                <a:spcPts val="3030"/>
              </a:lnSpc>
            </a:pPr>
            <a:r>
              <a:rPr sz="2550" dirty="0">
                <a:latin typeface="Asap"/>
                <a:cs typeface="Asap"/>
              </a:rPr>
              <a:t>Tekst</a:t>
            </a:r>
            <a:r>
              <a:rPr sz="2550" spc="-6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powinien</a:t>
            </a:r>
            <a:r>
              <a:rPr sz="2550" spc="-6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być</a:t>
            </a:r>
            <a:r>
              <a:rPr sz="2550" spc="-6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zwięzły</a:t>
            </a:r>
            <a:r>
              <a:rPr sz="2550" spc="-6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i</a:t>
            </a:r>
            <a:r>
              <a:rPr sz="2550" spc="-5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konkretny:</a:t>
            </a:r>
            <a:r>
              <a:rPr sz="2550" spc="-6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szanuj</a:t>
            </a:r>
            <a:r>
              <a:rPr sz="2550" spc="-6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czas</a:t>
            </a:r>
            <a:r>
              <a:rPr sz="2550" spc="-6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i</a:t>
            </a:r>
            <a:r>
              <a:rPr sz="2550" spc="-5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swój,</a:t>
            </a:r>
            <a:r>
              <a:rPr sz="2550" spc="-6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i</a:t>
            </a:r>
            <a:r>
              <a:rPr sz="2550" spc="-60" dirty="0">
                <a:latin typeface="Asap"/>
                <a:cs typeface="Asap"/>
              </a:rPr>
              <a:t> </a:t>
            </a:r>
            <a:r>
              <a:rPr sz="2550" spc="-10" dirty="0">
                <a:latin typeface="Asap"/>
                <a:cs typeface="Asap"/>
              </a:rPr>
              <a:t>odbiorcy.</a:t>
            </a:r>
            <a:endParaRPr sz="2550">
              <a:latin typeface="Asap"/>
              <a:cs typeface="Asap"/>
            </a:endParaRPr>
          </a:p>
          <a:p>
            <a:pPr marL="12700">
              <a:lnSpc>
                <a:spcPts val="3385"/>
              </a:lnSpc>
              <a:spcBef>
                <a:spcPts val="620"/>
              </a:spcBef>
            </a:pPr>
            <a:r>
              <a:rPr sz="2850" b="1" spc="-10" dirty="0">
                <a:latin typeface="Asap"/>
                <a:cs typeface="Asap"/>
              </a:rPr>
              <a:t>Efektywnie</a:t>
            </a:r>
            <a:endParaRPr sz="2850">
              <a:latin typeface="Asap"/>
              <a:cs typeface="Asap"/>
            </a:endParaRPr>
          </a:p>
          <a:p>
            <a:pPr marL="12700">
              <a:lnSpc>
                <a:spcPts val="3025"/>
              </a:lnSpc>
            </a:pPr>
            <a:r>
              <a:rPr sz="2550" dirty="0">
                <a:latin typeface="Asap"/>
                <a:cs typeface="Asap"/>
              </a:rPr>
              <a:t>Komunikuj</a:t>
            </a:r>
            <a:r>
              <a:rPr sz="2550" spc="-6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się</a:t>
            </a:r>
            <a:r>
              <a:rPr sz="2550" spc="-55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tak,</a:t>
            </a:r>
            <a:r>
              <a:rPr sz="2550" spc="-55" dirty="0">
                <a:latin typeface="Asap"/>
                <a:cs typeface="Asap"/>
              </a:rPr>
              <a:t> </a:t>
            </a:r>
            <a:r>
              <a:rPr sz="2550" spc="-20" dirty="0">
                <a:latin typeface="Asap"/>
                <a:cs typeface="Asap"/>
              </a:rPr>
              <a:t>aby:</a:t>
            </a:r>
            <a:endParaRPr sz="2550">
              <a:latin typeface="Asap"/>
              <a:cs typeface="Asap"/>
            </a:endParaRPr>
          </a:p>
          <a:p>
            <a:pPr marL="287020" indent="-274320">
              <a:lnSpc>
                <a:spcPts val="3055"/>
              </a:lnSpc>
              <a:buFont typeface="Times New Roman"/>
              <a:buChar char="•"/>
              <a:tabLst>
                <a:tab pos="287020" algn="l"/>
              </a:tabLst>
            </a:pPr>
            <a:r>
              <a:rPr sz="2550" dirty="0">
                <a:latin typeface="Asap"/>
                <a:cs typeface="Asap"/>
              </a:rPr>
              <a:t>pisać</a:t>
            </a:r>
            <a:r>
              <a:rPr sz="2550" spc="-8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o</a:t>
            </a:r>
            <a:r>
              <a:rPr sz="2550" spc="-8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trudnych</a:t>
            </a:r>
            <a:r>
              <a:rPr sz="2550" spc="-8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sprawach</a:t>
            </a:r>
            <a:r>
              <a:rPr sz="2550" spc="-8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prostym</a:t>
            </a:r>
            <a:r>
              <a:rPr sz="2550" spc="-80" dirty="0">
                <a:latin typeface="Asap"/>
                <a:cs typeface="Asap"/>
              </a:rPr>
              <a:t> </a:t>
            </a:r>
            <a:r>
              <a:rPr sz="2550" spc="-10" dirty="0">
                <a:latin typeface="Asap"/>
                <a:cs typeface="Asap"/>
              </a:rPr>
              <a:t>językiem,</a:t>
            </a:r>
            <a:endParaRPr sz="2550">
              <a:latin typeface="Asap"/>
              <a:cs typeface="Asap"/>
            </a:endParaRPr>
          </a:p>
          <a:p>
            <a:pPr marL="287020" indent="-274320">
              <a:lnSpc>
                <a:spcPts val="3055"/>
              </a:lnSpc>
              <a:buFont typeface="Times New Roman"/>
              <a:buChar char="•"/>
              <a:tabLst>
                <a:tab pos="287020" algn="l"/>
              </a:tabLst>
            </a:pPr>
            <a:r>
              <a:rPr sz="2550" dirty="0">
                <a:latin typeface="Asap"/>
                <a:cs typeface="Asap"/>
              </a:rPr>
              <a:t>nadawca</a:t>
            </a:r>
            <a:r>
              <a:rPr sz="2550" spc="-8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i</a:t>
            </a:r>
            <a:r>
              <a:rPr sz="2550" spc="-8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odbiorca</a:t>
            </a:r>
            <a:r>
              <a:rPr sz="2550" spc="-8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komunikatu</a:t>
            </a:r>
            <a:r>
              <a:rPr sz="2550" spc="-8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osiągnęli</a:t>
            </a:r>
            <a:r>
              <a:rPr sz="2550" spc="-80" dirty="0">
                <a:latin typeface="Asap"/>
                <a:cs typeface="Asap"/>
              </a:rPr>
              <a:t> </a:t>
            </a:r>
            <a:r>
              <a:rPr sz="2550" dirty="0">
                <a:latin typeface="Asap"/>
                <a:cs typeface="Asap"/>
              </a:rPr>
              <a:t>swoje</a:t>
            </a:r>
            <a:r>
              <a:rPr sz="2550" spc="-80" dirty="0">
                <a:latin typeface="Asap"/>
                <a:cs typeface="Asap"/>
              </a:rPr>
              <a:t> </a:t>
            </a:r>
            <a:r>
              <a:rPr sz="2550" spc="-10" dirty="0">
                <a:latin typeface="Asap"/>
                <a:cs typeface="Asap"/>
              </a:rPr>
              <a:t>cele.</a:t>
            </a:r>
            <a:endParaRPr sz="2550">
              <a:latin typeface="Asap"/>
              <a:cs typeface="Asap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88969" y="2007844"/>
            <a:ext cx="11739245" cy="6602730"/>
            <a:chOff x="3388969" y="2007844"/>
            <a:chExt cx="11739245" cy="6602730"/>
          </a:xfrm>
        </p:grpSpPr>
        <p:sp>
          <p:nvSpPr>
            <p:cNvPr id="4" name="object 4"/>
            <p:cNvSpPr/>
            <p:nvPr/>
          </p:nvSpPr>
          <p:spPr>
            <a:xfrm>
              <a:off x="3388969" y="2758795"/>
              <a:ext cx="11739245" cy="5851525"/>
            </a:xfrm>
            <a:custGeom>
              <a:avLst/>
              <a:gdLst/>
              <a:ahLst/>
              <a:cxnLst/>
              <a:rect l="l" t="t" r="r" b="b"/>
              <a:pathLst>
                <a:path w="11739244" h="5851525">
                  <a:moveTo>
                    <a:pt x="11738838" y="0"/>
                  </a:moveTo>
                  <a:lnTo>
                    <a:pt x="0" y="0"/>
                  </a:lnTo>
                  <a:lnTo>
                    <a:pt x="0" y="5851359"/>
                  </a:lnTo>
                  <a:lnTo>
                    <a:pt x="11738838" y="5851359"/>
                  </a:lnTo>
                  <a:lnTo>
                    <a:pt x="11738838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388969" y="2007844"/>
              <a:ext cx="10933430" cy="1052195"/>
            </a:xfrm>
            <a:custGeom>
              <a:avLst/>
              <a:gdLst/>
              <a:ahLst/>
              <a:cxnLst/>
              <a:rect l="l" t="t" r="r" b="b"/>
              <a:pathLst>
                <a:path w="10933430" h="1052195">
                  <a:moveTo>
                    <a:pt x="10933023" y="0"/>
                  </a:moveTo>
                  <a:lnTo>
                    <a:pt x="0" y="0"/>
                  </a:lnTo>
                  <a:lnTo>
                    <a:pt x="0" y="1051725"/>
                  </a:lnTo>
                  <a:lnTo>
                    <a:pt x="10933023" y="1051725"/>
                  </a:lnTo>
                  <a:lnTo>
                    <a:pt x="1093302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634817" y="2057629"/>
            <a:ext cx="3042920" cy="8420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350" dirty="0">
                <a:latin typeface="Asap"/>
                <a:cs typeface="Asap"/>
              </a:rPr>
              <a:t>Jak </a:t>
            </a:r>
            <a:r>
              <a:rPr sz="5350" spc="-10" dirty="0">
                <a:latin typeface="Asap"/>
                <a:cs typeface="Asap"/>
              </a:rPr>
              <a:t>pisać?</a:t>
            </a:r>
            <a:endParaRPr sz="53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8" name="object 8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1" name="object 11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11309" y="1995906"/>
            <a:ext cx="11480800" cy="6794500"/>
            <a:chOff x="3311309" y="1995906"/>
            <a:chExt cx="11480800" cy="6794500"/>
          </a:xfrm>
        </p:grpSpPr>
        <p:sp>
          <p:nvSpPr>
            <p:cNvPr id="3" name="object 3"/>
            <p:cNvSpPr/>
            <p:nvPr/>
          </p:nvSpPr>
          <p:spPr>
            <a:xfrm>
              <a:off x="3311309" y="2567952"/>
              <a:ext cx="11480800" cy="6222365"/>
            </a:xfrm>
            <a:custGeom>
              <a:avLst/>
              <a:gdLst/>
              <a:ahLst/>
              <a:cxnLst/>
              <a:rect l="l" t="t" r="r" b="b"/>
              <a:pathLst>
                <a:path w="11480800" h="6222365">
                  <a:moveTo>
                    <a:pt x="11480355" y="0"/>
                  </a:moveTo>
                  <a:lnTo>
                    <a:pt x="0" y="0"/>
                  </a:lnTo>
                  <a:lnTo>
                    <a:pt x="0" y="6222238"/>
                  </a:lnTo>
                  <a:lnTo>
                    <a:pt x="11480355" y="6222238"/>
                  </a:lnTo>
                  <a:lnTo>
                    <a:pt x="11480355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11309" y="1995906"/>
              <a:ext cx="10833735" cy="1144270"/>
            </a:xfrm>
            <a:custGeom>
              <a:avLst/>
              <a:gdLst/>
              <a:ahLst/>
              <a:cxnLst/>
              <a:rect l="l" t="t" r="r" b="b"/>
              <a:pathLst>
                <a:path w="10833735" h="1144270">
                  <a:moveTo>
                    <a:pt x="10833138" y="0"/>
                  </a:moveTo>
                  <a:lnTo>
                    <a:pt x="0" y="0"/>
                  </a:lnTo>
                  <a:lnTo>
                    <a:pt x="0" y="1144104"/>
                  </a:lnTo>
                  <a:lnTo>
                    <a:pt x="10833138" y="1144104"/>
                  </a:lnTo>
                  <a:lnTo>
                    <a:pt x="10833138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3439219" y="2153254"/>
            <a:ext cx="10435590" cy="734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50" dirty="0">
                <a:latin typeface="Asap"/>
                <a:cs typeface="Asap"/>
              </a:rPr>
              <a:t>Teoria</a:t>
            </a:r>
            <a:r>
              <a:rPr sz="4650" spc="-200" dirty="0">
                <a:latin typeface="Asap"/>
                <a:cs typeface="Asap"/>
              </a:rPr>
              <a:t> </a:t>
            </a:r>
            <a:r>
              <a:rPr sz="4650" dirty="0">
                <a:latin typeface="Asap"/>
                <a:cs typeface="Asap"/>
              </a:rPr>
              <a:t>prostej</a:t>
            </a:r>
            <a:r>
              <a:rPr sz="4650" spc="-195" dirty="0">
                <a:latin typeface="Asap"/>
                <a:cs typeface="Asap"/>
              </a:rPr>
              <a:t> </a:t>
            </a:r>
            <a:r>
              <a:rPr sz="4650" dirty="0">
                <a:latin typeface="Asap"/>
                <a:cs typeface="Asap"/>
              </a:rPr>
              <a:t>komunikacji</a:t>
            </a:r>
            <a:r>
              <a:rPr sz="4650" spc="-195" dirty="0">
                <a:latin typeface="Asap"/>
                <a:cs typeface="Asap"/>
              </a:rPr>
              <a:t> </a:t>
            </a:r>
            <a:r>
              <a:rPr sz="4650" dirty="0">
                <a:latin typeface="Asap"/>
                <a:cs typeface="Asap"/>
              </a:rPr>
              <a:t>(model</a:t>
            </a:r>
            <a:r>
              <a:rPr sz="4650" spc="-200" dirty="0">
                <a:latin typeface="Asap"/>
                <a:cs typeface="Asap"/>
              </a:rPr>
              <a:t> </a:t>
            </a:r>
            <a:r>
              <a:rPr sz="4650" spc="-20" dirty="0">
                <a:latin typeface="Asap"/>
                <a:cs typeface="Asap"/>
              </a:rPr>
              <a:t>UWr)</a:t>
            </a:r>
            <a:endParaRPr sz="46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50544" y="3829969"/>
            <a:ext cx="5118735" cy="35788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0"/>
              </a:spcBef>
            </a:pPr>
            <a:r>
              <a:rPr sz="5800" b="1" dirty="0">
                <a:latin typeface="Asap"/>
                <a:cs typeface="Asap"/>
              </a:rPr>
              <a:t>M</a:t>
            </a:r>
            <a:r>
              <a:rPr sz="5800" b="1" spc="5" dirty="0">
                <a:latin typeface="Asap"/>
                <a:cs typeface="Asap"/>
              </a:rPr>
              <a:t> </a:t>
            </a:r>
            <a:r>
              <a:rPr sz="5800" b="1" dirty="0">
                <a:latin typeface="Asap"/>
                <a:cs typeface="Asap"/>
              </a:rPr>
              <a:t>–</a:t>
            </a:r>
            <a:r>
              <a:rPr sz="5800" b="1" spc="5" dirty="0">
                <a:latin typeface="Asap"/>
                <a:cs typeface="Asap"/>
              </a:rPr>
              <a:t> </a:t>
            </a:r>
            <a:r>
              <a:rPr sz="5800" b="1" spc="-10" dirty="0">
                <a:latin typeface="Asap"/>
                <a:cs typeface="Asap"/>
              </a:rPr>
              <a:t>merytoryka </a:t>
            </a:r>
            <a:r>
              <a:rPr sz="5800" b="1" dirty="0">
                <a:latin typeface="Asap"/>
                <a:cs typeface="Asap"/>
              </a:rPr>
              <a:t>S</a:t>
            </a:r>
            <a:r>
              <a:rPr sz="5800" b="1" spc="5" dirty="0">
                <a:latin typeface="Asap"/>
                <a:cs typeface="Asap"/>
              </a:rPr>
              <a:t> </a:t>
            </a:r>
            <a:r>
              <a:rPr sz="5800" b="1" dirty="0">
                <a:latin typeface="Asap"/>
                <a:cs typeface="Asap"/>
              </a:rPr>
              <a:t>–</a:t>
            </a:r>
            <a:r>
              <a:rPr sz="5800" b="1" spc="5" dirty="0">
                <a:latin typeface="Asap"/>
                <a:cs typeface="Asap"/>
              </a:rPr>
              <a:t> </a:t>
            </a:r>
            <a:r>
              <a:rPr sz="5800" b="1" spc="-10" dirty="0">
                <a:latin typeface="Asap"/>
                <a:cs typeface="Asap"/>
              </a:rPr>
              <a:t>struktura</a:t>
            </a:r>
            <a:endParaRPr sz="5800">
              <a:latin typeface="Asap"/>
              <a:cs typeface="Asap"/>
            </a:endParaRPr>
          </a:p>
          <a:p>
            <a:pPr marL="12700" marR="367665">
              <a:lnSpc>
                <a:spcPct val="100499"/>
              </a:lnSpc>
            </a:pPr>
            <a:r>
              <a:rPr sz="5800" b="1" dirty="0">
                <a:latin typeface="Asap"/>
                <a:cs typeface="Asap"/>
              </a:rPr>
              <a:t>G</a:t>
            </a:r>
            <a:r>
              <a:rPr sz="5800" b="1" spc="5" dirty="0">
                <a:latin typeface="Asap"/>
                <a:cs typeface="Asap"/>
              </a:rPr>
              <a:t> </a:t>
            </a:r>
            <a:r>
              <a:rPr sz="5800" b="1" dirty="0">
                <a:latin typeface="Asap"/>
                <a:cs typeface="Asap"/>
              </a:rPr>
              <a:t>–</a:t>
            </a:r>
            <a:r>
              <a:rPr sz="5800" b="1" spc="5" dirty="0">
                <a:latin typeface="Asap"/>
                <a:cs typeface="Asap"/>
              </a:rPr>
              <a:t> </a:t>
            </a:r>
            <a:r>
              <a:rPr sz="5800" b="1" spc="-10" dirty="0">
                <a:latin typeface="Asap"/>
                <a:cs typeface="Asap"/>
              </a:rPr>
              <a:t>gramatyka </a:t>
            </a:r>
            <a:r>
              <a:rPr sz="5800" b="1" dirty="0">
                <a:latin typeface="Asap"/>
                <a:cs typeface="Asap"/>
              </a:rPr>
              <a:t>R</a:t>
            </a:r>
            <a:r>
              <a:rPr sz="5800" b="1" spc="5" dirty="0">
                <a:latin typeface="Asap"/>
                <a:cs typeface="Asap"/>
              </a:rPr>
              <a:t> </a:t>
            </a:r>
            <a:r>
              <a:rPr sz="5800" b="1" dirty="0">
                <a:latin typeface="Asap"/>
                <a:cs typeface="Asap"/>
              </a:rPr>
              <a:t>–</a:t>
            </a:r>
            <a:r>
              <a:rPr sz="5800" b="1" spc="5" dirty="0">
                <a:latin typeface="Asap"/>
                <a:cs typeface="Asap"/>
              </a:rPr>
              <a:t> </a:t>
            </a:r>
            <a:r>
              <a:rPr sz="5800" b="1" spc="-10" dirty="0">
                <a:latin typeface="Asap"/>
                <a:cs typeface="Asap"/>
              </a:rPr>
              <a:t>relacje</a:t>
            </a:r>
            <a:endParaRPr sz="580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8" name="object 8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1" name="object 11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04789" y="9029876"/>
            <a:ext cx="75514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latin typeface="Asap"/>
                <a:cs typeface="Asap"/>
              </a:rPr>
              <a:t>Ten</a:t>
            </a:r>
            <a:r>
              <a:rPr sz="1700" spc="-30" dirty="0">
                <a:latin typeface="Asap"/>
                <a:cs typeface="Asap"/>
              </a:rPr>
              <a:t> </a:t>
            </a:r>
            <a:r>
              <a:rPr sz="1700" dirty="0">
                <a:latin typeface="Asap"/>
                <a:cs typeface="Asap"/>
              </a:rPr>
              <a:t>obraz</a:t>
            </a:r>
            <a:r>
              <a:rPr sz="1700" spc="-25" dirty="0">
                <a:latin typeface="Asap"/>
                <a:cs typeface="Asap"/>
              </a:rPr>
              <a:t> </a:t>
            </a:r>
            <a:r>
              <a:rPr sz="1700" dirty="0">
                <a:latin typeface="Asap"/>
                <a:cs typeface="Asap"/>
              </a:rPr>
              <a:t>powstał</a:t>
            </a:r>
            <a:r>
              <a:rPr sz="1700" spc="-25" dirty="0">
                <a:latin typeface="Asap"/>
                <a:cs typeface="Asap"/>
              </a:rPr>
              <a:t> </a:t>
            </a:r>
            <a:r>
              <a:rPr sz="1700" dirty="0">
                <a:latin typeface="Asap"/>
                <a:cs typeface="Asap"/>
              </a:rPr>
              <a:t>z</a:t>
            </a:r>
            <a:r>
              <a:rPr sz="1700" spc="-25" dirty="0">
                <a:latin typeface="Asap"/>
                <a:cs typeface="Asap"/>
              </a:rPr>
              <a:t> </a:t>
            </a:r>
            <a:r>
              <a:rPr sz="1700" dirty="0">
                <a:latin typeface="Asap"/>
                <a:cs typeface="Asap"/>
              </a:rPr>
              <a:t>wykorzystaniem</a:t>
            </a:r>
            <a:r>
              <a:rPr sz="1700" spc="-25" dirty="0">
                <a:latin typeface="Asap"/>
                <a:cs typeface="Asap"/>
              </a:rPr>
              <a:t> </a:t>
            </a:r>
            <a:r>
              <a:rPr sz="1700" dirty="0">
                <a:latin typeface="Asap"/>
                <a:cs typeface="Asap"/>
              </a:rPr>
              <a:t>GenAI</a:t>
            </a:r>
            <a:r>
              <a:rPr sz="1700" spc="-30" dirty="0">
                <a:latin typeface="Asap"/>
                <a:cs typeface="Asap"/>
              </a:rPr>
              <a:t> </a:t>
            </a:r>
            <a:r>
              <a:rPr sz="1700" dirty="0">
                <a:latin typeface="Asap"/>
                <a:cs typeface="Asap"/>
              </a:rPr>
              <a:t>Nano</a:t>
            </a:r>
            <a:r>
              <a:rPr sz="1700" spc="-25" dirty="0">
                <a:latin typeface="Asap"/>
                <a:cs typeface="Asap"/>
              </a:rPr>
              <a:t> </a:t>
            </a:r>
            <a:r>
              <a:rPr sz="1700" dirty="0">
                <a:latin typeface="Asap"/>
                <a:cs typeface="Asap"/>
              </a:rPr>
              <a:t>Banana</a:t>
            </a:r>
            <a:r>
              <a:rPr sz="1700" spc="-25" dirty="0">
                <a:latin typeface="Asap"/>
                <a:cs typeface="Asap"/>
              </a:rPr>
              <a:t> </a:t>
            </a:r>
            <a:r>
              <a:rPr sz="1700" dirty="0">
                <a:latin typeface="Asap"/>
                <a:cs typeface="Asap"/>
              </a:rPr>
              <a:t>2,</a:t>
            </a:r>
            <a:r>
              <a:rPr sz="1700" spc="-25" dirty="0">
                <a:latin typeface="Asap"/>
                <a:cs typeface="Asap"/>
              </a:rPr>
              <a:t> </a:t>
            </a:r>
            <a:r>
              <a:rPr sz="1700" dirty="0">
                <a:latin typeface="Asap"/>
                <a:cs typeface="Asap"/>
              </a:rPr>
              <a:t>14</a:t>
            </a:r>
            <a:r>
              <a:rPr sz="1700" spc="-25" dirty="0">
                <a:latin typeface="Asap"/>
                <a:cs typeface="Asap"/>
              </a:rPr>
              <a:t> </a:t>
            </a:r>
            <a:r>
              <a:rPr sz="1700" dirty="0">
                <a:latin typeface="Asap"/>
                <a:cs typeface="Asap"/>
              </a:rPr>
              <a:t>kwietnia</a:t>
            </a:r>
            <a:r>
              <a:rPr sz="1700" spc="-25" dirty="0">
                <a:latin typeface="Asap"/>
                <a:cs typeface="Asap"/>
              </a:rPr>
              <a:t> </a:t>
            </a:r>
            <a:r>
              <a:rPr sz="1700" dirty="0">
                <a:latin typeface="Asap"/>
                <a:cs typeface="Asap"/>
              </a:rPr>
              <a:t>2026</a:t>
            </a:r>
            <a:r>
              <a:rPr sz="1700" spc="-30" dirty="0">
                <a:latin typeface="Asap"/>
                <a:cs typeface="Asap"/>
              </a:rPr>
              <a:t> </a:t>
            </a:r>
            <a:r>
              <a:rPr sz="1700" spc="-25" dirty="0">
                <a:latin typeface="Asap"/>
                <a:cs typeface="Asap"/>
              </a:rPr>
              <a:t>r.</a:t>
            </a:r>
            <a:endParaRPr sz="1700">
              <a:latin typeface="Asap"/>
              <a:cs typeface="Asap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33952" y="1863293"/>
            <a:ext cx="11014710" cy="7414259"/>
            <a:chOff x="3733952" y="1863293"/>
            <a:chExt cx="11014710" cy="7414259"/>
          </a:xfrm>
        </p:grpSpPr>
        <p:sp>
          <p:nvSpPr>
            <p:cNvPr id="3" name="object 3"/>
            <p:cNvSpPr/>
            <p:nvPr/>
          </p:nvSpPr>
          <p:spPr>
            <a:xfrm>
              <a:off x="3733952" y="1863293"/>
              <a:ext cx="10367010" cy="1057275"/>
            </a:xfrm>
            <a:custGeom>
              <a:avLst/>
              <a:gdLst/>
              <a:ahLst/>
              <a:cxnLst/>
              <a:rect l="l" t="t" r="r" b="b"/>
              <a:pathLst>
                <a:path w="10367010" h="1057275">
                  <a:moveTo>
                    <a:pt x="10367010" y="0"/>
                  </a:moveTo>
                  <a:lnTo>
                    <a:pt x="0" y="0"/>
                  </a:lnTo>
                  <a:lnTo>
                    <a:pt x="0" y="1056678"/>
                  </a:lnTo>
                  <a:lnTo>
                    <a:pt x="10367010" y="1056678"/>
                  </a:lnTo>
                  <a:lnTo>
                    <a:pt x="10367010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3952" y="2448420"/>
              <a:ext cx="11014710" cy="6828790"/>
            </a:xfrm>
            <a:custGeom>
              <a:avLst/>
              <a:gdLst/>
              <a:ahLst/>
              <a:cxnLst/>
              <a:rect l="l" t="t" r="r" b="b"/>
              <a:pathLst>
                <a:path w="11014710" h="6828790">
                  <a:moveTo>
                    <a:pt x="11014087" y="0"/>
                  </a:moveTo>
                  <a:lnTo>
                    <a:pt x="0" y="0"/>
                  </a:lnTo>
                  <a:lnTo>
                    <a:pt x="0" y="6828663"/>
                  </a:lnTo>
                  <a:lnTo>
                    <a:pt x="11014087" y="6828663"/>
                  </a:lnTo>
                  <a:lnTo>
                    <a:pt x="11014087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43373" y="3186303"/>
              <a:ext cx="4274185" cy="3090545"/>
            </a:xfrm>
            <a:custGeom>
              <a:avLst/>
              <a:gdLst/>
              <a:ahLst/>
              <a:cxnLst/>
              <a:rect l="l" t="t" r="r" b="b"/>
              <a:pathLst>
                <a:path w="4274184" h="3090545">
                  <a:moveTo>
                    <a:pt x="4073016" y="0"/>
                  </a:moveTo>
                  <a:lnTo>
                    <a:pt x="200913" y="0"/>
                  </a:lnTo>
                  <a:lnTo>
                    <a:pt x="154954" y="5317"/>
                  </a:lnTo>
                  <a:lnTo>
                    <a:pt x="112707" y="20459"/>
                  </a:lnTo>
                  <a:lnTo>
                    <a:pt x="75397" y="44207"/>
                  </a:lnTo>
                  <a:lnTo>
                    <a:pt x="44247" y="75343"/>
                  </a:lnTo>
                  <a:lnTo>
                    <a:pt x="20481" y="112652"/>
                  </a:lnTo>
                  <a:lnTo>
                    <a:pt x="5324" y="154914"/>
                  </a:lnTo>
                  <a:lnTo>
                    <a:pt x="0" y="200914"/>
                  </a:lnTo>
                  <a:lnTo>
                    <a:pt x="0" y="2889377"/>
                  </a:lnTo>
                  <a:lnTo>
                    <a:pt x="5324" y="2935336"/>
                  </a:lnTo>
                  <a:lnTo>
                    <a:pt x="20481" y="2977583"/>
                  </a:lnTo>
                  <a:lnTo>
                    <a:pt x="44247" y="3014893"/>
                  </a:lnTo>
                  <a:lnTo>
                    <a:pt x="75397" y="3046043"/>
                  </a:lnTo>
                  <a:lnTo>
                    <a:pt x="112707" y="3069809"/>
                  </a:lnTo>
                  <a:lnTo>
                    <a:pt x="154954" y="3084966"/>
                  </a:lnTo>
                  <a:lnTo>
                    <a:pt x="200913" y="3090291"/>
                  </a:lnTo>
                  <a:lnTo>
                    <a:pt x="4073016" y="3090291"/>
                  </a:lnTo>
                  <a:lnTo>
                    <a:pt x="4119023" y="3084966"/>
                  </a:lnTo>
                  <a:lnTo>
                    <a:pt x="4161303" y="3069809"/>
                  </a:lnTo>
                  <a:lnTo>
                    <a:pt x="4198637" y="3046043"/>
                  </a:lnTo>
                  <a:lnTo>
                    <a:pt x="4229800" y="3014893"/>
                  </a:lnTo>
                  <a:lnTo>
                    <a:pt x="4253573" y="2977583"/>
                  </a:lnTo>
                  <a:lnTo>
                    <a:pt x="4268733" y="2935336"/>
                  </a:lnTo>
                  <a:lnTo>
                    <a:pt x="4274058" y="2889377"/>
                  </a:lnTo>
                  <a:lnTo>
                    <a:pt x="4274058" y="200914"/>
                  </a:lnTo>
                  <a:lnTo>
                    <a:pt x="4268733" y="154914"/>
                  </a:lnTo>
                  <a:lnTo>
                    <a:pt x="4253573" y="112652"/>
                  </a:lnTo>
                  <a:lnTo>
                    <a:pt x="4229800" y="75343"/>
                  </a:lnTo>
                  <a:lnTo>
                    <a:pt x="4198637" y="44207"/>
                  </a:lnTo>
                  <a:lnTo>
                    <a:pt x="4161303" y="20459"/>
                  </a:lnTo>
                  <a:lnTo>
                    <a:pt x="4119023" y="5317"/>
                  </a:lnTo>
                  <a:lnTo>
                    <a:pt x="4073016" y="0"/>
                  </a:lnTo>
                  <a:close/>
                </a:path>
              </a:pathLst>
            </a:custGeom>
            <a:solidFill>
              <a:srgbClr val="FFCD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43373" y="6498450"/>
              <a:ext cx="8812530" cy="2473960"/>
            </a:xfrm>
            <a:custGeom>
              <a:avLst/>
              <a:gdLst/>
              <a:ahLst/>
              <a:cxnLst/>
              <a:rect l="l" t="t" r="r" b="b"/>
              <a:pathLst>
                <a:path w="8812530" h="2473959">
                  <a:moveTo>
                    <a:pt x="8658606" y="0"/>
                  </a:moveTo>
                  <a:lnTo>
                    <a:pt x="153924" y="0"/>
                  </a:lnTo>
                  <a:lnTo>
                    <a:pt x="105338" y="7863"/>
                  </a:lnTo>
                  <a:lnTo>
                    <a:pt x="63093" y="29748"/>
                  </a:lnTo>
                  <a:lnTo>
                    <a:pt x="29748" y="63093"/>
                  </a:lnTo>
                  <a:lnTo>
                    <a:pt x="7863" y="105338"/>
                  </a:lnTo>
                  <a:lnTo>
                    <a:pt x="0" y="153923"/>
                  </a:lnTo>
                  <a:lnTo>
                    <a:pt x="0" y="2319908"/>
                  </a:lnTo>
                  <a:lnTo>
                    <a:pt x="7863" y="2368494"/>
                  </a:lnTo>
                  <a:lnTo>
                    <a:pt x="29748" y="2410739"/>
                  </a:lnTo>
                  <a:lnTo>
                    <a:pt x="63093" y="2444084"/>
                  </a:lnTo>
                  <a:lnTo>
                    <a:pt x="105338" y="2465969"/>
                  </a:lnTo>
                  <a:lnTo>
                    <a:pt x="153924" y="2473832"/>
                  </a:lnTo>
                  <a:lnTo>
                    <a:pt x="8658606" y="2473832"/>
                  </a:lnTo>
                  <a:lnTo>
                    <a:pt x="8707191" y="2465969"/>
                  </a:lnTo>
                  <a:lnTo>
                    <a:pt x="8749436" y="2444084"/>
                  </a:lnTo>
                  <a:lnTo>
                    <a:pt x="8782781" y="2410739"/>
                  </a:lnTo>
                  <a:lnTo>
                    <a:pt x="8804666" y="2368494"/>
                  </a:lnTo>
                  <a:lnTo>
                    <a:pt x="8812530" y="2319908"/>
                  </a:lnTo>
                  <a:lnTo>
                    <a:pt x="8812530" y="153923"/>
                  </a:lnTo>
                  <a:lnTo>
                    <a:pt x="8804666" y="105338"/>
                  </a:lnTo>
                  <a:lnTo>
                    <a:pt x="8782781" y="63093"/>
                  </a:lnTo>
                  <a:lnTo>
                    <a:pt x="8749436" y="29748"/>
                  </a:lnTo>
                  <a:lnTo>
                    <a:pt x="8707191" y="7863"/>
                  </a:lnTo>
                  <a:lnTo>
                    <a:pt x="8658606" y="0"/>
                  </a:lnTo>
                  <a:close/>
                </a:path>
              </a:pathLst>
            </a:custGeom>
            <a:solidFill>
              <a:srgbClr val="0060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124175" y="3186303"/>
              <a:ext cx="4331970" cy="3090545"/>
            </a:xfrm>
            <a:custGeom>
              <a:avLst/>
              <a:gdLst/>
              <a:ahLst/>
              <a:cxnLst/>
              <a:rect l="l" t="t" r="r" b="b"/>
              <a:pathLst>
                <a:path w="4331969" h="3090545">
                  <a:moveTo>
                    <a:pt x="4130802" y="0"/>
                  </a:moveTo>
                  <a:lnTo>
                    <a:pt x="200913" y="0"/>
                  </a:lnTo>
                  <a:lnTo>
                    <a:pt x="154914" y="5317"/>
                  </a:lnTo>
                  <a:lnTo>
                    <a:pt x="112652" y="20459"/>
                  </a:lnTo>
                  <a:lnTo>
                    <a:pt x="75343" y="44207"/>
                  </a:lnTo>
                  <a:lnTo>
                    <a:pt x="44207" y="75343"/>
                  </a:lnTo>
                  <a:lnTo>
                    <a:pt x="20459" y="112652"/>
                  </a:lnTo>
                  <a:lnTo>
                    <a:pt x="5317" y="154914"/>
                  </a:lnTo>
                  <a:lnTo>
                    <a:pt x="0" y="200914"/>
                  </a:lnTo>
                  <a:lnTo>
                    <a:pt x="0" y="2889377"/>
                  </a:lnTo>
                  <a:lnTo>
                    <a:pt x="5317" y="2935336"/>
                  </a:lnTo>
                  <a:lnTo>
                    <a:pt x="20459" y="2977583"/>
                  </a:lnTo>
                  <a:lnTo>
                    <a:pt x="44207" y="3014893"/>
                  </a:lnTo>
                  <a:lnTo>
                    <a:pt x="75343" y="3046043"/>
                  </a:lnTo>
                  <a:lnTo>
                    <a:pt x="112652" y="3069809"/>
                  </a:lnTo>
                  <a:lnTo>
                    <a:pt x="154914" y="3084966"/>
                  </a:lnTo>
                  <a:lnTo>
                    <a:pt x="200913" y="3090291"/>
                  </a:lnTo>
                  <a:lnTo>
                    <a:pt x="4130802" y="3090291"/>
                  </a:lnTo>
                  <a:lnTo>
                    <a:pt x="4176801" y="3084966"/>
                  </a:lnTo>
                  <a:lnTo>
                    <a:pt x="4219063" y="3069809"/>
                  </a:lnTo>
                  <a:lnTo>
                    <a:pt x="4256372" y="3046043"/>
                  </a:lnTo>
                  <a:lnTo>
                    <a:pt x="4287508" y="3014893"/>
                  </a:lnTo>
                  <a:lnTo>
                    <a:pt x="4311256" y="2977583"/>
                  </a:lnTo>
                  <a:lnTo>
                    <a:pt x="4326398" y="2935336"/>
                  </a:lnTo>
                  <a:lnTo>
                    <a:pt x="4331716" y="2889377"/>
                  </a:lnTo>
                  <a:lnTo>
                    <a:pt x="4331716" y="200914"/>
                  </a:lnTo>
                  <a:lnTo>
                    <a:pt x="4326398" y="154914"/>
                  </a:lnTo>
                  <a:lnTo>
                    <a:pt x="4311256" y="112652"/>
                  </a:lnTo>
                  <a:lnTo>
                    <a:pt x="4287508" y="75343"/>
                  </a:lnTo>
                  <a:lnTo>
                    <a:pt x="4256372" y="44207"/>
                  </a:lnTo>
                  <a:lnTo>
                    <a:pt x="4219063" y="20459"/>
                  </a:lnTo>
                  <a:lnTo>
                    <a:pt x="4176801" y="5317"/>
                  </a:lnTo>
                  <a:lnTo>
                    <a:pt x="4130802" y="0"/>
                  </a:lnTo>
                  <a:close/>
                </a:path>
              </a:pathLst>
            </a:custGeom>
            <a:solidFill>
              <a:srgbClr val="FFCD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327402" y="7738651"/>
            <a:ext cx="6195060" cy="9099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95"/>
              </a:spcBef>
            </a:pP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Formę</a:t>
            </a:r>
            <a:r>
              <a:rPr sz="1800" b="1" spc="-1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„Ty”</a:t>
            </a:r>
            <a:r>
              <a:rPr sz="1800" b="1" spc="-1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stosuj</a:t>
            </a:r>
            <a:r>
              <a:rPr sz="1800" b="1" spc="-1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w</a:t>
            </a:r>
            <a:r>
              <a:rPr sz="1800" b="1" spc="-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tekstach</a:t>
            </a:r>
            <a:r>
              <a:rPr sz="1800" b="1" spc="-1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mniej</a:t>
            </a:r>
            <a:r>
              <a:rPr sz="1800" b="1" spc="-1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formalnych,</a:t>
            </a:r>
            <a:r>
              <a:rPr sz="1800" b="1" spc="-1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np.</a:t>
            </a:r>
            <a:r>
              <a:rPr sz="1800" b="1" spc="-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na</a:t>
            </a:r>
            <a:r>
              <a:rPr sz="1800" b="1" spc="-10" dirty="0">
                <a:solidFill>
                  <a:srgbClr val="FFFFFF"/>
                </a:solidFill>
                <a:latin typeface="Asap"/>
                <a:cs typeface="Asap"/>
              </a:rPr>
              <a:t> stronie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internetowej,</a:t>
            </a:r>
            <a:r>
              <a:rPr sz="1800" b="1" spc="-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w</a:t>
            </a:r>
            <a:r>
              <a:rPr sz="1800" b="1" spc="-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tekstach</a:t>
            </a:r>
            <a:r>
              <a:rPr sz="1800" b="1" spc="-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marketingowych</a:t>
            </a:r>
            <a:r>
              <a:rPr sz="1800" b="1" spc="-2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lub</a:t>
            </a:r>
            <a:r>
              <a:rPr sz="1800" b="1" spc="-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sap"/>
                <a:cs typeface="Asap"/>
              </a:rPr>
              <a:t>instrukcjach.</a:t>
            </a:r>
            <a:endParaRPr sz="18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Jeśli</a:t>
            </a:r>
            <a:r>
              <a:rPr sz="1800" b="1" spc="-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piszesz w</a:t>
            </a:r>
            <a:r>
              <a:rPr sz="1800" b="1" spc="-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imieniu instytucji,</a:t>
            </a:r>
            <a:r>
              <a:rPr sz="1800" b="1" spc="-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sap"/>
                <a:cs typeface="Asap"/>
              </a:rPr>
              <a:t>pisz: </a:t>
            </a:r>
            <a:r>
              <a:rPr sz="1800" b="1" spc="-10" dirty="0">
                <a:solidFill>
                  <a:srgbClr val="FFFFFF"/>
                </a:solidFill>
                <a:latin typeface="Asap"/>
                <a:cs typeface="Asap"/>
              </a:rPr>
              <a:t>„My”.</a:t>
            </a:r>
            <a:endParaRPr sz="1800">
              <a:latin typeface="Asap"/>
              <a:cs typeface="Asap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112497" y="2807678"/>
            <a:ext cx="12232005" cy="7535545"/>
            <a:chOff x="6112497" y="2807678"/>
            <a:chExt cx="12232005" cy="753554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66672" y="6044057"/>
              <a:ext cx="2486025" cy="24860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2497" y="3511156"/>
              <a:ext cx="1333487" cy="15525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63074" y="2807678"/>
              <a:ext cx="2603448" cy="217479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344025" y="5109643"/>
            <a:ext cx="3820795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sap"/>
                <a:cs typeface="Asap"/>
              </a:rPr>
              <a:t>Pisz osobowo, czyli </a:t>
            </a:r>
            <a:r>
              <a:rPr sz="1800" b="1" spc="-10" dirty="0">
                <a:latin typeface="Asap"/>
                <a:cs typeface="Asap"/>
              </a:rPr>
              <a:t>wspominaj</a:t>
            </a:r>
            <a:endParaRPr sz="1800">
              <a:latin typeface="Asap"/>
              <a:cs typeface="Asap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Asap"/>
                <a:cs typeface="Asap"/>
              </a:rPr>
              <a:t>o sobie (urząd, organ) i zwracaj się </a:t>
            </a:r>
            <a:r>
              <a:rPr sz="1800" b="1" spc="-25" dirty="0">
                <a:latin typeface="Asap"/>
                <a:cs typeface="Asap"/>
              </a:rPr>
              <a:t>do </a:t>
            </a:r>
            <a:r>
              <a:rPr sz="1800" b="1" dirty="0">
                <a:latin typeface="Asap"/>
                <a:cs typeface="Asap"/>
              </a:rPr>
              <a:t>odbiorcy: „Pan, Pani, </a:t>
            </a:r>
            <a:r>
              <a:rPr sz="1800" b="1" spc="-10" dirty="0">
                <a:latin typeface="Asap"/>
                <a:cs typeface="Asap"/>
              </a:rPr>
              <a:t>Państwo”.</a:t>
            </a:r>
            <a:endParaRPr sz="1800">
              <a:latin typeface="Asap"/>
              <a:cs typeface="Asap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81892" y="5200655"/>
            <a:ext cx="3219450" cy="692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200"/>
              </a:lnSpc>
              <a:spcBef>
                <a:spcPts val="100"/>
              </a:spcBef>
            </a:pPr>
            <a:r>
              <a:rPr sz="1950" b="1" dirty="0">
                <a:latin typeface="Asap"/>
                <a:cs typeface="Asap"/>
              </a:rPr>
              <a:t>Pisz</a:t>
            </a:r>
            <a:r>
              <a:rPr sz="1950" b="1" spc="-20" dirty="0">
                <a:latin typeface="Asap"/>
                <a:cs typeface="Asap"/>
              </a:rPr>
              <a:t> </a:t>
            </a:r>
            <a:r>
              <a:rPr sz="1950" b="1" dirty="0">
                <a:latin typeface="Asap"/>
                <a:cs typeface="Asap"/>
              </a:rPr>
              <a:t>z</a:t>
            </a:r>
            <a:r>
              <a:rPr sz="1950" b="1" spc="-20" dirty="0">
                <a:latin typeface="Asap"/>
                <a:cs typeface="Asap"/>
              </a:rPr>
              <a:t> </a:t>
            </a:r>
            <a:r>
              <a:rPr sz="1950" b="1" dirty="0">
                <a:latin typeface="Asap"/>
                <a:cs typeface="Asap"/>
              </a:rPr>
              <a:t>perspektywy</a:t>
            </a:r>
            <a:r>
              <a:rPr sz="1950" b="1" spc="-20" dirty="0">
                <a:latin typeface="Asap"/>
                <a:cs typeface="Asap"/>
              </a:rPr>
              <a:t> </a:t>
            </a:r>
            <a:r>
              <a:rPr sz="1950" b="1" dirty="0">
                <a:latin typeface="Asap"/>
                <a:cs typeface="Asap"/>
              </a:rPr>
              <a:t>odbiorcy</a:t>
            </a:r>
            <a:r>
              <a:rPr sz="1950" b="1" spc="-20" dirty="0">
                <a:latin typeface="Asap"/>
                <a:cs typeface="Asap"/>
              </a:rPr>
              <a:t> </a:t>
            </a:r>
            <a:r>
              <a:rPr sz="1950" b="1" spc="-50" dirty="0">
                <a:latin typeface="Asap"/>
                <a:cs typeface="Asap"/>
              </a:rPr>
              <a:t>i </a:t>
            </a:r>
            <a:r>
              <a:rPr sz="1950" b="1" dirty="0">
                <a:latin typeface="Asap"/>
                <a:cs typeface="Asap"/>
              </a:rPr>
              <a:t>ważnych</a:t>
            </a:r>
            <a:r>
              <a:rPr sz="1950" b="1" spc="-30" dirty="0">
                <a:latin typeface="Asap"/>
                <a:cs typeface="Asap"/>
              </a:rPr>
              <a:t> </a:t>
            </a:r>
            <a:r>
              <a:rPr sz="1950" b="1" dirty="0">
                <a:latin typeface="Asap"/>
                <a:cs typeface="Asap"/>
              </a:rPr>
              <a:t>dla</a:t>
            </a:r>
            <a:r>
              <a:rPr sz="1950" b="1" spc="-25" dirty="0">
                <a:latin typeface="Asap"/>
                <a:cs typeface="Asap"/>
              </a:rPr>
              <a:t> </a:t>
            </a:r>
            <a:r>
              <a:rPr sz="1950" b="1" dirty="0">
                <a:latin typeface="Asap"/>
                <a:cs typeface="Asap"/>
              </a:rPr>
              <a:t>niego</a:t>
            </a:r>
            <a:r>
              <a:rPr sz="1950" b="1" spc="-25" dirty="0">
                <a:latin typeface="Asap"/>
                <a:cs typeface="Asap"/>
              </a:rPr>
              <a:t> </a:t>
            </a:r>
            <a:r>
              <a:rPr sz="1950" b="1" spc="-10" dirty="0">
                <a:latin typeface="Asap"/>
                <a:cs typeface="Asap"/>
              </a:rPr>
              <a:t>rzeczy.</a:t>
            </a:r>
            <a:endParaRPr sz="1950">
              <a:latin typeface="Asap"/>
              <a:cs typeface="Asap"/>
            </a:endParaRPr>
          </a:p>
        </p:txBody>
      </p: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xfrm>
            <a:off x="4579539" y="1974969"/>
            <a:ext cx="4910455" cy="8375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300" dirty="0">
                <a:latin typeface="Asap"/>
                <a:cs typeface="Asap"/>
              </a:rPr>
              <a:t>Pisz</a:t>
            </a:r>
            <a:r>
              <a:rPr sz="5300" spc="-5" dirty="0">
                <a:latin typeface="Asap"/>
                <a:cs typeface="Asap"/>
              </a:rPr>
              <a:t> </a:t>
            </a:r>
            <a:r>
              <a:rPr sz="5300" dirty="0">
                <a:latin typeface="Asap"/>
                <a:cs typeface="Asap"/>
              </a:rPr>
              <a:t>do</a:t>
            </a:r>
            <a:r>
              <a:rPr sz="5300" spc="5" dirty="0">
                <a:latin typeface="Asap"/>
                <a:cs typeface="Asap"/>
              </a:rPr>
              <a:t> </a:t>
            </a:r>
            <a:r>
              <a:rPr sz="5300" spc="-10" dirty="0">
                <a:latin typeface="Asap"/>
                <a:cs typeface="Asap"/>
              </a:rPr>
              <a:t>odbiorcy</a:t>
            </a:r>
            <a:endParaRPr sz="5300">
              <a:latin typeface="Asap"/>
              <a:cs typeface="Asap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19" name="object 19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6642100"/>
            <a:chOff x="2487307" y="2056320"/>
            <a:chExt cx="12796520" cy="6642100"/>
          </a:xfrm>
        </p:grpSpPr>
        <p:sp>
          <p:nvSpPr>
            <p:cNvPr id="3" name="object 3"/>
            <p:cNvSpPr/>
            <p:nvPr/>
          </p:nvSpPr>
          <p:spPr>
            <a:xfrm>
              <a:off x="2487307" y="2705290"/>
              <a:ext cx="12796520" cy="5993130"/>
            </a:xfrm>
            <a:custGeom>
              <a:avLst/>
              <a:gdLst/>
              <a:ahLst/>
              <a:cxnLst/>
              <a:rect l="l" t="t" r="r" b="b"/>
              <a:pathLst>
                <a:path w="12796519" h="5993130">
                  <a:moveTo>
                    <a:pt x="12796253" y="0"/>
                  </a:moveTo>
                  <a:lnTo>
                    <a:pt x="0" y="0"/>
                  </a:lnTo>
                  <a:lnTo>
                    <a:pt x="0" y="5992507"/>
                  </a:lnTo>
                  <a:lnTo>
                    <a:pt x="12796253" y="5992507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86C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950" dirty="0">
                <a:latin typeface="Asap"/>
                <a:cs typeface="Asap"/>
              </a:rPr>
              <a:t>Przykłady</a:t>
            </a:r>
            <a:r>
              <a:rPr sz="3950" spc="-110" dirty="0">
                <a:latin typeface="Asap"/>
                <a:cs typeface="Asap"/>
              </a:rPr>
              <a:t>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110" dirty="0">
                <a:latin typeface="Asap"/>
                <a:cs typeface="Asap"/>
              </a:rPr>
              <a:t> </a:t>
            </a:r>
            <a:r>
              <a:rPr sz="3950" dirty="0">
                <a:latin typeface="Asap"/>
                <a:cs typeface="Asap"/>
              </a:rPr>
              <a:t>z</a:t>
            </a:r>
            <a:r>
              <a:rPr sz="3950" spc="-110" dirty="0">
                <a:latin typeface="Asap"/>
                <a:cs typeface="Asap"/>
              </a:rPr>
              <a:t> </a:t>
            </a:r>
            <a:r>
              <a:rPr sz="3950" dirty="0">
                <a:latin typeface="Asap"/>
                <a:cs typeface="Asap"/>
              </a:rPr>
              <a:t>perspektywy</a:t>
            </a:r>
            <a:r>
              <a:rPr sz="3950" spc="-110" dirty="0">
                <a:latin typeface="Asap"/>
                <a:cs typeface="Asap"/>
              </a:rPr>
              <a:t> </a:t>
            </a:r>
            <a:r>
              <a:rPr sz="3950" spc="-10" dirty="0">
                <a:latin typeface="Asap"/>
                <a:cs typeface="Asap"/>
              </a:rPr>
              <a:t>odbiorcy</a:t>
            </a:r>
            <a:endParaRPr sz="39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2353" y="3361421"/>
            <a:ext cx="11561445" cy="4756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b="1" spc="-20" dirty="0">
                <a:latin typeface="Asap"/>
                <a:cs typeface="Asap"/>
              </a:rPr>
              <a:t>Źle:</a:t>
            </a:r>
            <a:endParaRPr sz="3100">
              <a:latin typeface="Asap"/>
              <a:cs typeface="Asap"/>
            </a:endParaRPr>
          </a:p>
          <a:p>
            <a:pPr marL="12700" marR="481965">
              <a:lnSpc>
                <a:spcPct val="100000"/>
              </a:lnSpc>
              <a:spcBef>
                <a:spcPts val="5"/>
              </a:spcBef>
            </a:pPr>
            <a:r>
              <a:rPr sz="3100" dirty="0">
                <a:latin typeface="Asap"/>
                <a:cs typeface="Asap"/>
              </a:rPr>
              <a:t>W celu realizacji procedury wnioskodawca zobowiązany </a:t>
            </a:r>
            <a:r>
              <a:rPr sz="3100" spc="-20" dirty="0">
                <a:latin typeface="Asap"/>
                <a:cs typeface="Asap"/>
              </a:rPr>
              <a:t>jest</a:t>
            </a:r>
            <a:r>
              <a:rPr sz="3100" spc="77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do przedłożenia dokumentów potwierdzających stan </a:t>
            </a:r>
            <a:r>
              <a:rPr sz="3100" spc="-10" dirty="0">
                <a:latin typeface="Asap"/>
                <a:cs typeface="Asap"/>
              </a:rPr>
              <a:t>faktyczny.</a:t>
            </a:r>
            <a:endParaRPr sz="310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31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3100" b="1" spc="-10" dirty="0">
                <a:latin typeface="Asap"/>
                <a:cs typeface="Asap"/>
              </a:rPr>
              <a:t>Dobrze:</a:t>
            </a:r>
            <a:endParaRPr sz="3100">
              <a:latin typeface="Asap"/>
              <a:cs typeface="Asap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3100" dirty="0">
                <a:latin typeface="Asap"/>
                <a:cs typeface="Asap"/>
              </a:rPr>
              <a:t>Aby załatwić sprawę, potrzebujesz dokumentów, które </a:t>
            </a:r>
            <a:r>
              <a:rPr sz="3100" spc="-10" dirty="0">
                <a:latin typeface="Asap"/>
                <a:cs typeface="Asap"/>
              </a:rPr>
              <a:t>potwierdzą </a:t>
            </a:r>
            <a:r>
              <a:rPr sz="3100" dirty="0">
                <a:latin typeface="Asap"/>
                <a:cs typeface="Asap"/>
              </a:rPr>
              <a:t>Twoją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sytuację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(np.</a:t>
            </a:r>
            <a:r>
              <a:rPr sz="3100" spc="-1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zaświadczenie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o</a:t>
            </a:r>
            <a:r>
              <a:rPr sz="3100" spc="-10" dirty="0">
                <a:latin typeface="Asap"/>
                <a:cs typeface="Asap"/>
              </a:rPr>
              <a:t> dochodach).</a:t>
            </a:r>
            <a:endParaRPr sz="310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3100">
              <a:latin typeface="Asap"/>
              <a:cs typeface="Asap"/>
            </a:endParaRPr>
          </a:p>
          <a:p>
            <a:pPr marL="12700" marR="1697355">
              <a:lnSpc>
                <a:spcPct val="100000"/>
              </a:lnSpc>
            </a:pPr>
            <a:r>
              <a:rPr sz="3100" b="1" dirty="0">
                <a:latin typeface="Asap"/>
                <a:cs typeface="Asap"/>
              </a:rPr>
              <a:t>Dlaczego:</a:t>
            </a:r>
            <a:r>
              <a:rPr sz="3100" b="1" spc="-1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Wersja</a:t>
            </a:r>
            <a:r>
              <a:rPr sz="3100" spc="-1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dobra</a:t>
            </a:r>
            <a:r>
              <a:rPr sz="3100" spc="-1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skupia</a:t>
            </a:r>
            <a:r>
              <a:rPr sz="3100" spc="-1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się</a:t>
            </a:r>
            <a:r>
              <a:rPr sz="3100" spc="-1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na</a:t>
            </a:r>
            <a:r>
              <a:rPr sz="3100" spc="-1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potrzebie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spc="-10" dirty="0">
                <a:latin typeface="Asap"/>
                <a:cs typeface="Asap"/>
              </a:rPr>
              <a:t>odbiorcy </a:t>
            </a:r>
            <a:r>
              <a:rPr sz="3100" dirty="0">
                <a:latin typeface="Asap"/>
                <a:cs typeface="Asap"/>
              </a:rPr>
              <a:t>(„załatwić</a:t>
            </a:r>
            <a:r>
              <a:rPr sz="3100" spc="-10" dirty="0">
                <a:latin typeface="Asap"/>
                <a:cs typeface="Asap"/>
              </a:rPr>
              <a:t> sprawę”).</a:t>
            </a:r>
            <a:endParaRPr sz="310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02" y="5289587"/>
            <a:ext cx="15923260" cy="5053965"/>
            <a:chOff x="2421102" y="5289587"/>
            <a:chExt cx="15923260" cy="505396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02" y="5289587"/>
              <a:ext cx="823925" cy="8239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5513705"/>
            <a:chOff x="2487307" y="2056320"/>
            <a:chExt cx="12796520" cy="5513705"/>
          </a:xfrm>
        </p:grpSpPr>
        <p:sp>
          <p:nvSpPr>
            <p:cNvPr id="3" name="object 3"/>
            <p:cNvSpPr/>
            <p:nvPr/>
          </p:nvSpPr>
          <p:spPr>
            <a:xfrm>
              <a:off x="2487307" y="2705303"/>
              <a:ext cx="12796520" cy="4864735"/>
            </a:xfrm>
            <a:custGeom>
              <a:avLst/>
              <a:gdLst/>
              <a:ahLst/>
              <a:cxnLst/>
              <a:rect l="l" t="t" r="r" b="b"/>
              <a:pathLst>
                <a:path w="12796519" h="4864734">
                  <a:moveTo>
                    <a:pt x="12796253" y="0"/>
                  </a:moveTo>
                  <a:lnTo>
                    <a:pt x="0" y="0"/>
                  </a:lnTo>
                  <a:lnTo>
                    <a:pt x="0" y="4864353"/>
                  </a:lnTo>
                  <a:lnTo>
                    <a:pt x="12796253" y="4864353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850" dirty="0">
                <a:latin typeface="Asap"/>
                <a:cs typeface="Asap"/>
              </a:rPr>
              <a:t>Przykłady</a:t>
            </a:r>
            <a:r>
              <a:rPr sz="3850" spc="25" dirty="0">
                <a:latin typeface="Asap"/>
                <a:cs typeface="Asap"/>
              </a:rPr>
              <a:t>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0" dirty="0">
                <a:latin typeface="Asap"/>
                <a:cs typeface="Asap"/>
              </a:rPr>
              <a:t> </a:t>
            </a:r>
            <a:r>
              <a:rPr sz="3850" dirty="0">
                <a:latin typeface="Asap"/>
                <a:cs typeface="Asap"/>
              </a:rPr>
              <a:t>pisz</a:t>
            </a:r>
            <a:r>
              <a:rPr sz="3850" spc="35" dirty="0">
                <a:latin typeface="Asap"/>
                <a:cs typeface="Asap"/>
              </a:rPr>
              <a:t> </a:t>
            </a:r>
            <a:r>
              <a:rPr sz="3850" dirty="0">
                <a:latin typeface="Asap"/>
                <a:cs typeface="Asap"/>
              </a:rPr>
              <a:t>osobiście,</a:t>
            </a:r>
            <a:r>
              <a:rPr sz="3850" spc="35" dirty="0">
                <a:latin typeface="Asap"/>
                <a:cs typeface="Asap"/>
              </a:rPr>
              <a:t> </a:t>
            </a:r>
            <a:r>
              <a:rPr sz="3850" dirty="0">
                <a:latin typeface="Asap"/>
                <a:cs typeface="Asap"/>
              </a:rPr>
              <a:t>zwracaj</a:t>
            </a:r>
            <a:r>
              <a:rPr sz="3850" spc="30" dirty="0">
                <a:latin typeface="Asap"/>
                <a:cs typeface="Asap"/>
              </a:rPr>
              <a:t> </a:t>
            </a:r>
            <a:r>
              <a:rPr sz="3850" dirty="0">
                <a:latin typeface="Asap"/>
                <a:cs typeface="Asap"/>
              </a:rPr>
              <a:t>się</a:t>
            </a:r>
            <a:r>
              <a:rPr sz="3850" spc="35" dirty="0">
                <a:latin typeface="Asap"/>
                <a:cs typeface="Asap"/>
              </a:rPr>
              <a:t> </a:t>
            </a:r>
            <a:r>
              <a:rPr sz="3850" spc="-10" dirty="0">
                <a:latin typeface="Asap"/>
                <a:cs typeface="Asap"/>
              </a:rPr>
              <a:t>bezpośrednio</a:t>
            </a:r>
            <a:endParaRPr sz="38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2353" y="3355538"/>
            <a:ext cx="11416030" cy="42227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3050" b="1" spc="-20" dirty="0">
                <a:latin typeface="Asap"/>
                <a:cs typeface="Asap"/>
              </a:rPr>
              <a:t>Źle:</a:t>
            </a:r>
            <a:endParaRPr sz="3050">
              <a:latin typeface="Asap"/>
              <a:cs typeface="Asap"/>
            </a:endParaRPr>
          </a:p>
          <a:p>
            <a:pPr marL="12700" marR="5080">
              <a:lnSpc>
                <a:spcPct val="100299"/>
              </a:lnSpc>
            </a:pPr>
            <a:r>
              <a:rPr sz="3050" dirty="0">
                <a:latin typeface="Asap"/>
                <a:cs typeface="Asap"/>
              </a:rPr>
              <a:t>W</a:t>
            </a:r>
            <a:r>
              <a:rPr sz="3050" spc="-1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przypadku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wątpliwości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należy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skontaktować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się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z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odpowiednim organem.</a:t>
            </a:r>
            <a:endParaRPr sz="305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30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</a:pPr>
            <a:r>
              <a:rPr sz="3050" b="1" spc="-10" dirty="0">
                <a:latin typeface="Asap"/>
                <a:cs typeface="Asap"/>
              </a:rPr>
              <a:t>Dobrze:</a:t>
            </a:r>
            <a:endParaRPr sz="30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3050" dirty="0">
                <a:latin typeface="Asap"/>
                <a:cs typeface="Asap"/>
              </a:rPr>
              <a:t>Masz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pytania?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Skontaktuj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się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z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nami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–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chętnie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pomożemy.</a:t>
            </a:r>
            <a:endParaRPr sz="305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30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</a:pPr>
            <a:r>
              <a:rPr sz="3050" b="1" dirty="0">
                <a:latin typeface="Asap"/>
                <a:cs typeface="Asap"/>
              </a:rPr>
              <a:t>Dlaczego:</a:t>
            </a:r>
            <a:r>
              <a:rPr sz="3050" b="1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Forma osobista buduje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relację</a:t>
            </a:r>
            <a:r>
              <a:rPr sz="3050" spc="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i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pokazuje,</a:t>
            </a:r>
            <a:endParaRPr sz="30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3050" dirty="0">
                <a:latin typeface="Asap"/>
                <a:cs typeface="Asap"/>
              </a:rPr>
              <a:t>że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instytucja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zwraca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się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do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człowieka, nie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do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anonimowego</a:t>
            </a:r>
            <a:r>
              <a:rPr sz="3050" spc="-5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tłumu.</a:t>
            </a:r>
            <a:endParaRPr sz="3050">
              <a:latin typeface="Asap"/>
              <a:cs typeface="Asap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1102" y="5212727"/>
            <a:ext cx="823925" cy="823937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9" name="object 9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5772150"/>
            <a:chOff x="2487307" y="2056320"/>
            <a:chExt cx="12796520" cy="5772150"/>
          </a:xfrm>
        </p:grpSpPr>
        <p:sp>
          <p:nvSpPr>
            <p:cNvPr id="3" name="object 3"/>
            <p:cNvSpPr/>
            <p:nvPr/>
          </p:nvSpPr>
          <p:spPr>
            <a:xfrm>
              <a:off x="2487307" y="2705290"/>
              <a:ext cx="12796520" cy="5123180"/>
            </a:xfrm>
            <a:custGeom>
              <a:avLst/>
              <a:gdLst/>
              <a:ahLst/>
              <a:cxnLst/>
              <a:rect l="l" t="t" r="r" b="b"/>
              <a:pathLst>
                <a:path w="12796519" h="5123180">
                  <a:moveTo>
                    <a:pt x="12796253" y="0"/>
                  </a:moveTo>
                  <a:lnTo>
                    <a:pt x="0" y="0"/>
                  </a:lnTo>
                  <a:lnTo>
                    <a:pt x="0" y="5122659"/>
                  </a:lnTo>
                  <a:lnTo>
                    <a:pt x="12796253" y="5122659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900" dirty="0">
                <a:latin typeface="Asap"/>
                <a:cs typeface="Asap"/>
              </a:rPr>
              <a:t>Przykłady</a:t>
            </a:r>
            <a:r>
              <a:rPr sz="3900" spc="-110" dirty="0">
                <a:latin typeface="Asap"/>
                <a:cs typeface="Asap"/>
              </a:rPr>
              <a:t>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95" dirty="0">
                <a:latin typeface="Asap"/>
                <a:cs typeface="Asap"/>
              </a:rPr>
              <a:t> </a:t>
            </a:r>
            <a:r>
              <a:rPr sz="3900" dirty="0">
                <a:latin typeface="Asap"/>
                <a:cs typeface="Asap"/>
              </a:rPr>
              <a:t>unikaj</a:t>
            </a:r>
            <a:r>
              <a:rPr sz="3900" spc="-110" dirty="0">
                <a:latin typeface="Asap"/>
                <a:cs typeface="Asap"/>
              </a:rPr>
              <a:t> </a:t>
            </a:r>
            <a:r>
              <a:rPr sz="3900" spc="-10" dirty="0">
                <a:latin typeface="Asap"/>
                <a:cs typeface="Asap"/>
              </a:rPr>
              <a:t>bezosobowego</a:t>
            </a:r>
            <a:r>
              <a:rPr sz="3900" spc="-110" dirty="0">
                <a:latin typeface="Asap"/>
                <a:cs typeface="Asap"/>
              </a:rPr>
              <a:t> </a:t>
            </a:r>
            <a:r>
              <a:rPr sz="3900" spc="-10" dirty="0">
                <a:latin typeface="Asap"/>
                <a:cs typeface="Asap"/>
              </a:rPr>
              <a:t>języka</a:t>
            </a:r>
            <a:endParaRPr sz="390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2353" y="3360906"/>
            <a:ext cx="11774805" cy="4277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b="1" spc="-20" dirty="0">
                <a:latin typeface="Asap"/>
                <a:cs typeface="Asap"/>
              </a:rPr>
              <a:t>Źle:</a:t>
            </a:r>
            <a:endParaRPr sz="3100">
              <a:latin typeface="Asap"/>
              <a:cs typeface="Asap"/>
            </a:endParaRPr>
          </a:p>
          <a:p>
            <a:pPr marL="12700" marR="630555">
              <a:lnSpc>
                <a:spcPct val="100000"/>
              </a:lnSpc>
            </a:pPr>
            <a:r>
              <a:rPr sz="3100" dirty="0">
                <a:latin typeface="Asap"/>
                <a:cs typeface="Asap"/>
              </a:rPr>
              <a:t>Dostarczenie</a:t>
            </a:r>
            <a:r>
              <a:rPr sz="3100" spc="-2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formularza</a:t>
            </a:r>
            <a:r>
              <a:rPr sz="3100" spc="-2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powinno</a:t>
            </a:r>
            <a:r>
              <a:rPr sz="3100" spc="-2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nastąpić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w</a:t>
            </a:r>
            <a:r>
              <a:rPr sz="3100" spc="-2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terminie</a:t>
            </a:r>
            <a:r>
              <a:rPr sz="3100" spc="-2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14</a:t>
            </a:r>
            <a:r>
              <a:rPr sz="3100" spc="-2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dni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spc="-25" dirty="0">
                <a:latin typeface="Asap"/>
                <a:cs typeface="Asap"/>
              </a:rPr>
              <a:t>od </a:t>
            </a:r>
            <a:r>
              <a:rPr sz="3100" dirty="0">
                <a:latin typeface="Asap"/>
                <a:cs typeface="Asap"/>
              </a:rPr>
              <a:t>daty otrzymania </a:t>
            </a:r>
            <a:r>
              <a:rPr sz="3100" spc="-10" dirty="0">
                <a:latin typeface="Asap"/>
                <a:cs typeface="Asap"/>
              </a:rPr>
              <a:t>decyzji.</a:t>
            </a:r>
            <a:endParaRPr sz="310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31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</a:pPr>
            <a:r>
              <a:rPr sz="3100" b="1" spc="-10" dirty="0">
                <a:latin typeface="Asap"/>
                <a:cs typeface="Asap"/>
              </a:rPr>
              <a:t>Dobrze:</a:t>
            </a:r>
            <a:endParaRPr sz="31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</a:pPr>
            <a:r>
              <a:rPr sz="3100" dirty="0">
                <a:latin typeface="Asap"/>
                <a:cs typeface="Asap"/>
              </a:rPr>
              <a:t>Masz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14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dni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od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otrzymania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decyzji, żeby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dostarczyć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spc="-10" dirty="0">
                <a:latin typeface="Asap"/>
                <a:cs typeface="Asap"/>
              </a:rPr>
              <a:t>formularz.</a:t>
            </a:r>
            <a:endParaRPr sz="310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3100">
              <a:latin typeface="Asap"/>
              <a:cs typeface="Asap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3100" b="1" dirty="0">
                <a:latin typeface="Asap"/>
                <a:cs typeface="Asap"/>
              </a:rPr>
              <a:t>Dlaczego:</a:t>
            </a:r>
            <a:r>
              <a:rPr sz="3100" b="1" spc="-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Aktywna forma („masz”, „żeby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dostarczyć”) i prostszy </a:t>
            </a:r>
            <a:r>
              <a:rPr sz="3100" spc="-20" dirty="0">
                <a:latin typeface="Asap"/>
                <a:cs typeface="Asap"/>
              </a:rPr>
              <a:t>szyk </a:t>
            </a:r>
            <a:r>
              <a:rPr sz="3100" dirty="0">
                <a:latin typeface="Asap"/>
                <a:cs typeface="Asap"/>
              </a:rPr>
              <a:t>zdania</a:t>
            </a:r>
            <a:r>
              <a:rPr sz="3100" spc="-1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sprawiają,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że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treść</a:t>
            </a:r>
            <a:r>
              <a:rPr sz="3100" spc="-1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jest</a:t>
            </a:r>
            <a:r>
              <a:rPr sz="3100" spc="-5" dirty="0">
                <a:latin typeface="Asap"/>
                <a:cs typeface="Asap"/>
              </a:rPr>
              <a:t> </a:t>
            </a:r>
            <a:r>
              <a:rPr sz="3100" spc="-10" dirty="0">
                <a:latin typeface="Asap"/>
                <a:cs typeface="Asap"/>
              </a:rPr>
              <a:t>czytelniejsza.</a:t>
            </a:r>
            <a:endParaRPr sz="310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02" y="5289587"/>
            <a:ext cx="15923260" cy="5053965"/>
            <a:chOff x="2421102" y="5289587"/>
            <a:chExt cx="15923260" cy="505396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02" y="5289587"/>
              <a:ext cx="823925" cy="8239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732466" y="1841068"/>
            <a:ext cx="10898505" cy="7727315"/>
            <a:chOff x="3732466" y="1841068"/>
            <a:chExt cx="10898505" cy="7727315"/>
          </a:xfrm>
        </p:grpSpPr>
        <p:sp>
          <p:nvSpPr>
            <p:cNvPr id="3" name="object 3"/>
            <p:cNvSpPr/>
            <p:nvPr/>
          </p:nvSpPr>
          <p:spPr>
            <a:xfrm>
              <a:off x="3732466" y="1841068"/>
              <a:ext cx="9729470" cy="1042669"/>
            </a:xfrm>
            <a:custGeom>
              <a:avLst/>
              <a:gdLst/>
              <a:ahLst/>
              <a:cxnLst/>
              <a:rect l="l" t="t" r="r" b="b"/>
              <a:pathLst>
                <a:path w="9729469" h="1042669">
                  <a:moveTo>
                    <a:pt x="9729330" y="0"/>
                  </a:moveTo>
                  <a:lnTo>
                    <a:pt x="0" y="0"/>
                  </a:lnTo>
                  <a:lnTo>
                    <a:pt x="0" y="1042593"/>
                  </a:lnTo>
                  <a:lnTo>
                    <a:pt x="9729330" y="1042593"/>
                  </a:lnTo>
                  <a:lnTo>
                    <a:pt x="9729330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732466" y="2267546"/>
              <a:ext cx="10898505" cy="7301230"/>
            </a:xfrm>
            <a:custGeom>
              <a:avLst/>
              <a:gdLst/>
              <a:ahLst/>
              <a:cxnLst/>
              <a:rect l="l" t="t" r="r" b="b"/>
              <a:pathLst>
                <a:path w="10898505" h="7301230">
                  <a:moveTo>
                    <a:pt x="10897958" y="0"/>
                  </a:moveTo>
                  <a:lnTo>
                    <a:pt x="0" y="0"/>
                  </a:lnTo>
                  <a:lnTo>
                    <a:pt x="0" y="7300798"/>
                  </a:lnTo>
                  <a:lnTo>
                    <a:pt x="10897958" y="7300798"/>
                  </a:lnTo>
                  <a:lnTo>
                    <a:pt x="10897958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386182" y="1861186"/>
            <a:ext cx="6468745" cy="7918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5000" dirty="0">
                <a:latin typeface="Asap"/>
                <a:cs typeface="Asap"/>
              </a:rPr>
              <a:t>Dbaj</a:t>
            </a:r>
            <a:r>
              <a:rPr sz="5000" spc="-5" dirty="0">
                <a:latin typeface="Asap"/>
                <a:cs typeface="Asap"/>
              </a:rPr>
              <a:t> </a:t>
            </a:r>
            <a:r>
              <a:rPr sz="5000" dirty="0">
                <a:latin typeface="Asap"/>
                <a:cs typeface="Asap"/>
              </a:rPr>
              <a:t>o</a:t>
            </a:r>
            <a:r>
              <a:rPr sz="5000" spc="5" dirty="0">
                <a:latin typeface="Asap"/>
                <a:cs typeface="Asap"/>
              </a:rPr>
              <a:t> </a:t>
            </a:r>
            <a:r>
              <a:rPr sz="5000" dirty="0">
                <a:latin typeface="Asap"/>
                <a:cs typeface="Asap"/>
              </a:rPr>
              <a:t>strukturę</a:t>
            </a:r>
            <a:r>
              <a:rPr sz="5000" spc="5" dirty="0">
                <a:latin typeface="Asap"/>
                <a:cs typeface="Asap"/>
              </a:rPr>
              <a:t> </a:t>
            </a:r>
            <a:r>
              <a:rPr sz="5000" spc="-10" dirty="0">
                <a:latin typeface="Asap"/>
                <a:cs typeface="Asap"/>
              </a:rPr>
              <a:t>tekstu</a:t>
            </a:r>
            <a:endParaRPr sz="5000">
              <a:latin typeface="Asap"/>
              <a:cs typeface="Asap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611230" y="3582034"/>
            <a:ext cx="9156700" cy="4794885"/>
            <a:chOff x="4611230" y="3582034"/>
            <a:chExt cx="9156700" cy="4794885"/>
          </a:xfrm>
        </p:grpSpPr>
        <p:sp>
          <p:nvSpPr>
            <p:cNvPr id="7" name="object 7"/>
            <p:cNvSpPr/>
            <p:nvPr/>
          </p:nvSpPr>
          <p:spPr>
            <a:xfrm>
              <a:off x="4611230" y="3582034"/>
              <a:ext cx="9156700" cy="2336165"/>
            </a:xfrm>
            <a:custGeom>
              <a:avLst/>
              <a:gdLst/>
              <a:ahLst/>
              <a:cxnLst/>
              <a:rect l="l" t="t" r="r" b="b"/>
              <a:pathLst>
                <a:path w="9156700" h="2336165">
                  <a:moveTo>
                    <a:pt x="4462399" y="179705"/>
                  </a:moveTo>
                  <a:lnTo>
                    <a:pt x="4455960" y="132003"/>
                  </a:lnTo>
                  <a:lnTo>
                    <a:pt x="4437812" y="89090"/>
                  </a:lnTo>
                  <a:lnTo>
                    <a:pt x="4409694" y="52705"/>
                  </a:lnTo>
                  <a:lnTo>
                    <a:pt x="4373308" y="24587"/>
                  </a:lnTo>
                  <a:lnTo>
                    <a:pt x="4330395" y="6438"/>
                  </a:lnTo>
                  <a:lnTo>
                    <a:pt x="4282694" y="0"/>
                  </a:lnTo>
                  <a:lnTo>
                    <a:pt x="179705" y="0"/>
                  </a:lnTo>
                  <a:lnTo>
                    <a:pt x="132029" y="6438"/>
                  </a:lnTo>
                  <a:lnTo>
                    <a:pt x="89141" y="24587"/>
                  </a:lnTo>
                  <a:lnTo>
                    <a:pt x="52743" y="52705"/>
                  </a:lnTo>
                  <a:lnTo>
                    <a:pt x="24599" y="89090"/>
                  </a:lnTo>
                  <a:lnTo>
                    <a:pt x="6438" y="132003"/>
                  </a:lnTo>
                  <a:lnTo>
                    <a:pt x="0" y="179705"/>
                  </a:lnTo>
                  <a:lnTo>
                    <a:pt x="0" y="2156206"/>
                  </a:lnTo>
                  <a:lnTo>
                    <a:pt x="6438" y="2203920"/>
                  </a:lnTo>
                  <a:lnTo>
                    <a:pt x="24599" y="2246833"/>
                  </a:lnTo>
                  <a:lnTo>
                    <a:pt x="52743" y="2283206"/>
                  </a:lnTo>
                  <a:lnTo>
                    <a:pt x="89141" y="2311336"/>
                  </a:lnTo>
                  <a:lnTo>
                    <a:pt x="132029" y="2329484"/>
                  </a:lnTo>
                  <a:lnTo>
                    <a:pt x="179705" y="2335911"/>
                  </a:lnTo>
                  <a:lnTo>
                    <a:pt x="4282694" y="2335911"/>
                  </a:lnTo>
                  <a:lnTo>
                    <a:pt x="4330395" y="2329484"/>
                  </a:lnTo>
                  <a:lnTo>
                    <a:pt x="4373308" y="2311336"/>
                  </a:lnTo>
                  <a:lnTo>
                    <a:pt x="4409694" y="2283206"/>
                  </a:lnTo>
                  <a:lnTo>
                    <a:pt x="4437812" y="2246833"/>
                  </a:lnTo>
                  <a:lnTo>
                    <a:pt x="4455960" y="2203920"/>
                  </a:lnTo>
                  <a:lnTo>
                    <a:pt x="4462399" y="2156206"/>
                  </a:lnTo>
                  <a:lnTo>
                    <a:pt x="4462399" y="179705"/>
                  </a:lnTo>
                  <a:close/>
                </a:path>
                <a:path w="9156700" h="2336165">
                  <a:moveTo>
                    <a:pt x="9156446" y="179705"/>
                  </a:moveTo>
                  <a:lnTo>
                    <a:pt x="9150020" y="132003"/>
                  </a:lnTo>
                  <a:lnTo>
                    <a:pt x="9131884" y="89090"/>
                  </a:lnTo>
                  <a:lnTo>
                    <a:pt x="9103766" y="52705"/>
                  </a:lnTo>
                  <a:lnTo>
                    <a:pt x="9067406" y="24587"/>
                  </a:lnTo>
                  <a:lnTo>
                    <a:pt x="9024531" y="6438"/>
                  </a:lnTo>
                  <a:lnTo>
                    <a:pt x="8976868" y="0"/>
                  </a:lnTo>
                  <a:lnTo>
                    <a:pt x="4909058" y="0"/>
                  </a:lnTo>
                  <a:lnTo>
                    <a:pt x="4861357" y="6438"/>
                  </a:lnTo>
                  <a:lnTo>
                    <a:pt x="4818443" y="24587"/>
                  </a:lnTo>
                  <a:lnTo>
                    <a:pt x="4782058" y="52705"/>
                  </a:lnTo>
                  <a:lnTo>
                    <a:pt x="4753940" y="89090"/>
                  </a:lnTo>
                  <a:lnTo>
                    <a:pt x="4735792" y="132003"/>
                  </a:lnTo>
                  <a:lnTo>
                    <a:pt x="4729353" y="179705"/>
                  </a:lnTo>
                  <a:lnTo>
                    <a:pt x="4729353" y="2156206"/>
                  </a:lnTo>
                  <a:lnTo>
                    <a:pt x="4735792" y="2203920"/>
                  </a:lnTo>
                  <a:lnTo>
                    <a:pt x="4753940" y="2246833"/>
                  </a:lnTo>
                  <a:lnTo>
                    <a:pt x="4782058" y="2283206"/>
                  </a:lnTo>
                  <a:lnTo>
                    <a:pt x="4818443" y="2311336"/>
                  </a:lnTo>
                  <a:lnTo>
                    <a:pt x="4861357" y="2329484"/>
                  </a:lnTo>
                  <a:lnTo>
                    <a:pt x="4909058" y="2335911"/>
                  </a:lnTo>
                  <a:lnTo>
                    <a:pt x="8976868" y="2335911"/>
                  </a:lnTo>
                  <a:lnTo>
                    <a:pt x="9024531" y="2329484"/>
                  </a:lnTo>
                  <a:lnTo>
                    <a:pt x="9067406" y="2311336"/>
                  </a:lnTo>
                  <a:lnTo>
                    <a:pt x="9103766" y="2283206"/>
                  </a:lnTo>
                  <a:lnTo>
                    <a:pt x="9131884" y="2246833"/>
                  </a:lnTo>
                  <a:lnTo>
                    <a:pt x="9150020" y="2203920"/>
                  </a:lnTo>
                  <a:lnTo>
                    <a:pt x="9156446" y="2156206"/>
                  </a:lnTo>
                  <a:lnTo>
                    <a:pt x="9156446" y="179705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11230" y="6040995"/>
              <a:ext cx="9142095" cy="2336165"/>
            </a:xfrm>
            <a:custGeom>
              <a:avLst/>
              <a:gdLst/>
              <a:ahLst/>
              <a:cxnLst/>
              <a:rect l="l" t="t" r="r" b="b"/>
              <a:pathLst>
                <a:path w="9142094" h="2336165">
                  <a:moveTo>
                    <a:pt x="4462399" y="179705"/>
                  </a:moveTo>
                  <a:lnTo>
                    <a:pt x="4455960" y="132003"/>
                  </a:lnTo>
                  <a:lnTo>
                    <a:pt x="4437812" y="89090"/>
                  </a:lnTo>
                  <a:lnTo>
                    <a:pt x="4409694" y="52705"/>
                  </a:lnTo>
                  <a:lnTo>
                    <a:pt x="4373308" y="24587"/>
                  </a:lnTo>
                  <a:lnTo>
                    <a:pt x="4330395" y="6438"/>
                  </a:lnTo>
                  <a:lnTo>
                    <a:pt x="4282694" y="0"/>
                  </a:lnTo>
                  <a:lnTo>
                    <a:pt x="179705" y="0"/>
                  </a:lnTo>
                  <a:lnTo>
                    <a:pt x="132029" y="6438"/>
                  </a:lnTo>
                  <a:lnTo>
                    <a:pt x="89141" y="24587"/>
                  </a:lnTo>
                  <a:lnTo>
                    <a:pt x="52743" y="52705"/>
                  </a:lnTo>
                  <a:lnTo>
                    <a:pt x="24599" y="89090"/>
                  </a:lnTo>
                  <a:lnTo>
                    <a:pt x="6438" y="132003"/>
                  </a:lnTo>
                  <a:lnTo>
                    <a:pt x="0" y="179705"/>
                  </a:lnTo>
                  <a:lnTo>
                    <a:pt x="0" y="2156206"/>
                  </a:lnTo>
                  <a:lnTo>
                    <a:pt x="6438" y="2203881"/>
                  </a:lnTo>
                  <a:lnTo>
                    <a:pt x="24599" y="2246769"/>
                  </a:lnTo>
                  <a:lnTo>
                    <a:pt x="52743" y="2283168"/>
                  </a:lnTo>
                  <a:lnTo>
                    <a:pt x="89141" y="2311311"/>
                  </a:lnTo>
                  <a:lnTo>
                    <a:pt x="132029" y="2329472"/>
                  </a:lnTo>
                  <a:lnTo>
                    <a:pt x="179705" y="2335911"/>
                  </a:lnTo>
                  <a:lnTo>
                    <a:pt x="4282694" y="2335911"/>
                  </a:lnTo>
                  <a:lnTo>
                    <a:pt x="4330395" y="2329472"/>
                  </a:lnTo>
                  <a:lnTo>
                    <a:pt x="4373308" y="2311311"/>
                  </a:lnTo>
                  <a:lnTo>
                    <a:pt x="4409694" y="2283168"/>
                  </a:lnTo>
                  <a:lnTo>
                    <a:pt x="4437812" y="2246769"/>
                  </a:lnTo>
                  <a:lnTo>
                    <a:pt x="4455960" y="2203881"/>
                  </a:lnTo>
                  <a:lnTo>
                    <a:pt x="4462399" y="2156206"/>
                  </a:lnTo>
                  <a:lnTo>
                    <a:pt x="4462399" y="179705"/>
                  </a:lnTo>
                  <a:close/>
                </a:path>
                <a:path w="9142094" h="2336165">
                  <a:moveTo>
                    <a:pt x="9141727" y="179705"/>
                  </a:moveTo>
                  <a:lnTo>
                    <a:pt x="9135288" y="132003"/>
                  </a:lnTo>
                  <a:lnTo>
                    <a:pt x="9117152" y="89090"/>
                  </a:lnTo>
                  <a:lnTo>
                    <a:pt x="9089034" y="52705"/>
                  </a:lnTo>
                  <a:lnTo>
                    <a:pt x="9052674" y="24587"/>
                  </a:lnTo>
                  <a:lnTo>
                    <a:pt x="9009799" y="6438"/>
                  </a:lnTo>
                  <a:lnTo>
                    <a:pt x="8962149" y="0"/>
                  </a:lnTo>
                  <a:lnTo>
                    <a:pt x="4909070" y="0"/>
                  </a:lnTo>
                  <a:lnTo>
                    <a:pt x="4861357" y="6438"/>
                  </a:lnTo>
                  <a:lnTo>
                    <a:pt x="4818443" y="24587"/>
                  </a:lnTo>
                  <a:lnTo>
                    <a:pt x="4782070" y="52705"/>
                  </a:lnTo>
                  <a:lnTo>
                    <a:pt x="4753940" y="89090"/>
                  </a:lnTo>
                  <a:lnTo>
                    <a:pt x="4735792" y="132003"/>
                  </a:lnTo>
                  <a:lnTo>
                    <a:pt x="4729365" y="179705"/>
                  </a:lnTo>
                  <a:lnTo>
                    <a:pt x="4729365" y="2156206"/>
                  </a:lnTo>
                  <a:lnTo>
                    <a:pt x="4735792" y="2203881"/>
                  </a:lnTo>
                  <a:lnTo>
                    <a:pt x="4753940" y="2246769"/>
                  </a:lnTo>
                  <a:lnTo>
                    <a:pt x="4782070" y="2283168"/>
                  </a:lnTo>
                  <a:lnTo>
                    <a:pt x="4818443" y="2311311"/>
                  </a:lnTo>
                  <a:lnTo>
                    <a:pt x="4861357" y="2329472"/>
                  </a:lnTo>
                  <a:lnTo>
                    <a:pt x="4909070" y="2335911"/>
                  </a:lnTo>
                  <a:lnTo>
                    <a:pt x="8962149" y="2335911"/>
                  </a:lnTo>
                  <a:lnTo>
                    <a:pt x="9009799" y="2329472"/>
                  </a:lnTo>
                  <a:lnTo>
                    <a:pt x="9052674" y="2311311"/>
                  </a:lnTo>
                  <a:lnTo>
                    <a:pt x="9089034" y="2283168"/>
                  </a:lnTo>
                  <a:lnTo>
                    <a:pt x="9117152" y="2246769"/>
                  </a:lnTo>
                  <a:lnTo>
                    <a:pt x="9135288" y="2203881"/>
                  </a:lnTo>
                  <a:lnTo>
                    <a:pt x="9141727" y="2156206"/>
                  </a:lnTo>
                  <a:lnTo>
                    <a:pt x="9141727" y="179705"/>
                  </a:lnTo>
                  <a:close/>
                </a:path>
              </a:pathLst>
            </a:custGeom>
            <a:solidFill>
              <a:srgbClr val="FFCD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817097" y="4783120"/>
            <a:ext cx="3714115" cy="926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15900"/>
              </a:lnSpc>
              <a:spcBef>
                <a:spcPts val="100"/>
              </a:spcBef>
            </a:pP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Przedstawiaj</a:t>
            </a:r>
            <a:r>
              <a:rPr sz="1700" b="1" spc="-3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wątki</a:t>
            </a:r>
            <a:r>
              <a:rPr sz="1700" b="1" spc="-3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w</a:t>
            </a:r>
            <a:r>
              <a:rPr sz="1700" b="1" spc="-3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sposób</a:t>
            </a:r>
            <a:r>
              <a:rPr sz="1700" b="1" spc="-3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logiczny</a:t>
            </a:r>
            <a:r>
              <a:rPr sz="1700" b="1" spc="-3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spc="-50" dirty="0">
                <a:solidFill>
                  <a:srgbClr val="FFFFFF"/>
                </a:solidFill>
                <a:latin typeface="Asap"/>
                <a:cs typeface="Asap"/>
              </a:rPr>
              <a:t>i </a:t>
            </a:r>
            <a:r>
              <a:rPr sz="1700" b="1" spc="-10" dirty="0">
                <a:solidFill>
                  <a:srgbClr val="FFFFFF"/>
                </a:solidFill>
                <a:latin typeface="Asap"/>
                <a:cs typeface="Asap"/>
              </a:rPr>
              <a:t>uporządkowany:</a:t>
            </a:r>
            <a:r>
              <a:rPr sz="1700" b="1" spc="-4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według</a:t>
            </a:r>
            <a:r>
              <a:rPr sz="1700" b="1" spc="-4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znaczenia</a:t>
            </a:r>
            <a:r>
              <a:rPr sz="1700" b="1" spc="-4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spc="-25" dirty="0">
                <a:solidFill>
                  <a:srgbClr val="FFFFFF"/>
                </a:solidFill>
                <a:latin typeface="Asap"/>
                <a:cs typeface="Asap"/>
              </a:rPr>
              <a:t>lub </a:t>
            </a:r>
            <a:r>
              <a:rPr sz="1700" b="1" spc="-10" dirty="0">
                <a:solidFill>
                  <a:srgbClr val="FFFFFF"/>
                </a:solidFill>
                <a:latin typeface="Asap"/>
                <a:cs typeface="Asap"/>
              </a:rPr>
              <a:t>chronologicznie.</a:t>
            </a:r>
            <a:endParaRPr sz="1700">
              <a:latin typeface="Asap"/>
              <a:cs typeface="Asap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825719" y="3006718"/>
            <a:ext cx="7288530" cy="6400165"/>
            <a:chOff x="4825719" y="3006718"/>
            <a:chExt cx="7288530" cy="6400165"/>
          </a:xfrm>
        </p:grpSpPr>
        <p:sp>
          <p:nvSpPr>
            <p:cNvPr id="11" name="object 11"/>
            <p:cNvSpPr/>
            <p:nvPr/>
          </p:nvSpPr>
          <p:spPr>
            <a:xfrm>
              <a:off x="6642811" y="3818978"/>
              <a:ext cx="510540" cy="391795"/>
            </a:xfrm>
            <a:custGeom>
              <a:avLst/>
              <a:gdLst/>
              <a:ahLst/>
              <a:cxnLst/>
              <a:rect l="l" t="t" r="r" b="b"/>
              <a:pathLst>
                <a:path w="510540" h="391795">
                  <a:moveTo>
                    <a:pt x="391414" y="0"/>
                  </a:moveTo>
                  <a:lnTo>
                    <a:pt x="134112" y="0"/>
                  </a:lnTo>
                  <a:lnTo>
                    <a:pt x="91732" y="6839"/>
                  </a:lnTo>
                  <a:lnTo>
                    <a:pt x="54918" y="25883"/>
                  </a:lnTo>
                  <a:lnTo>
                    <a:pt x="25883" y="54918"/>
                  </a:lnTo>
                  <a:lnTo>
                    <a:pt x="6839" y="91732"/>
                  </a:lnTo>
                  <a:lnTo>
                    <a:pt x="0" y="134112"/>
                  </a:lnTo>
                  <a:lnTo>
                    <a:pt x="0" y="391287"/>
                  </a:lnTo>
                  <a:lnTo>
                    <a:pt x="391414" y="391287"/>
                  </a:lnTo>
                  <a:lnTo>
                    <a:pt x="392049" y="243586"/>
                  </a:lnTo>
                  <a:lnTo>
                    <a:pt x="402316" y="252085"/>
                  </a:lnTo>
                  <a:lnTo>
                    <a:pt x="414083" y="258524"/>
                  </a:lnTo>
                  <a:lnTo>
                    <a:pt x="427089" y="262606"/>
                  </a:lnTo>
                  <a:lnTo>
                    <a:pt x="441071" y="264033"/>
                  </a:lnTo>
                  <a:lnTo>
                    <a:pt x="467919" y="258595"/>
                  </a:lnTo>
                  <a:lnTo>
                    <a:pt x="489839" y="243776"/>
                  </a:lnTo>
                  <a:lnTo>
                    <a:pt x="504614" y="221813"/>
                  </a:lnTo>
                  <a:lnTo>
                    <a:pt x="510032" y="194945"/>
                  </a:lnTo>
                  <a:lnTo>
                    <a:pt x="504614" y="168096"/>
                  </a:lnTo>
                  <a:lnTo>
                    <a:pt x="489839" y="146177"/>
                  </a:lnTo>
                  <a:lnTo>
                    <a:pt x="467919" y="131401"/>
                  </a:lnTo>
                  <a:lnTo>
                    <a:pt x="441071" y="125984"/>
                  </a:lnTo>
                  <a:lnTo>
                    <a:pt x="427089" y="127410"/>
                  </a:lnTo>
                  <a:lnTo>
                    <a:pt x="414083" y="131492"/>
                  </a:lnTo>
                  <a:lnTo>
                    <a:pt x="402316" y="137931"/>
                  </a:lnTo>
                  <a:lnTo>
                    <a:pt x="392049" y="146431"/>
                  </a:lnTo>
                  <a:lnTo>
                    <a:pt x="391414" y="0"/>
                  </a:lnTo>
                  <a:close/>
                </a:path>
              </a:pathLst>
            </a:custGeom>
            <a:solidFill>
              <a:srgbClr val="BEDE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642860" y="4091685"/>
              <a:ext cx="391795" cy="509905"/>
            </a:xfrm>
            <a:custGeom>
              <a:avLst/>
              <a:gdLst/>
              <a:ahLst/>
              <a:cxnLst/>
              <a:rect l="l" t="t" r="r" b="b"/>
              <a:pathLst>
                <a:path w="391795" h="509904">
                  <a:moveTo>
                    <a:pt x="194944" y="0"/>
                  </a:moveTo>
                  <a:lnTo>
                    <a:pt x="168096" y="5417"/>
                  </a:lnTo>
                  <a:lnTo>
                    <a:pt x="146176" y="20193"/>
                  </a:lnTo>
                  <a:lnTo>
                    <a:pt x="131401" y="42112"/>
                  </a:lnTo>
                  <a:lnTo>
                    <a:pt x="125983" y="68961"/>
                  </a:lnTo>
                  <a:lnTo>
                    <a:pt x="127410" y="82942"/>
                  </a:lnTo>
                  <a:lnTo>
                    <a:pt x="131492" y="95948"/>
                  </a:lnTo>
                  <a:lnTo>
                    <a:pt x="137931" y="107715"/>
                  </a:lnTo>
                  <a:lnTo>
                    <a:pt x="146430" y="117983"/>
                  </a:lnTo>
                  <a:lnTo>
                    <a:pt x="0" y="118618"/>
                  </a:lnTo>
                  <a:lnTo>
                    <a:pt x="0" y="375920"/>
                  </a:lnTo>
                  <a:lnTo>
                    <a:pt x="6827" y="418286"/>
                  </a:lnTo>
                  <a:lnTo>
                    <a:pt x="25847" y="455068"/>
                  </a:lnTo>
                  <a:lnTo>
                    <a:pt x="54863" y="484066"/>
                  </a:lnTo>
                  <a:lnTo>
                    <a:pt x="91683" y="503078"/>
                  </a:lnTo>
                  <a:lnTo>
                    <a:pt x="134111" y="509905"/>
                  </a:lnTo>
                  <a:lnTo>
                    <a:pt x="391413" y="509905"/>
                  </a:lnTo>
                  <a:lnTo>
                    <a:pt x="391413" y="352171"/>
                  </a:lnTo>
                  <a:lnTo>
                    <a:pt x="380529" y="364908"/>
                  </a:lnTo>
                  <a:lnTo>
                    <a:pt x="366918" y="374729"/>
                  </a:lnTo>
                  <a:lnTo>
                    <a:pt x="351141" y="381049"/>
                  </a:lnTo>
                  <a:lnTo>
                    <a:pt x="333755" y="383286"/>
                  </a:lnTo>
                  <a:lnTo>
                    <a:pt x="306833" y="377868"/>
                  </a:lnTo>
                  <a:lnTo>
                    <a:pt x="284876" y="363093"/>
                  </a:lnTo>
                  <a:lnTo>
                    <a:pt x="270087" y="341173"/>
                  </a:lnTo>
                  <a:lnTo>
                    <a:pt x="264667" y="314325"/>
                  </a:lnTo>
                  <a:lnTo>
                    <a:pt x="270087" y="287456"/>
                  </a:lnTo>
                  <a:lnTo>
                    <a:pt x="284876" y="265493"/>
                  </a:lnTo>
                  <a:lnTo>
                    <a:pt x="306833" y="250674"/>
                  </a:lnTo>
                  <a:lnTo>
                    <a:pt x="333755" y="245237"/>
                  </a:lnTo>
                  <a:lnTo>
                    <a:pt x="351141" y="247473"/>
                  </a:lnTo>
                  <a:lnTo>
                    <a:pt x="366918" y="253793"/>
                  </a:lnTo>
                  <a:lnTo>
                    <a:pt x="380529" y="263614"/>
                  </a:lnTo>
                  <a:lnTo>
                    <a:pt x="391413" y="276352"/>
                  </a:lnTo>
                  <a:lnTo>
                    <a:pt x="391413" y="118618"/>
                  </a:lnTo>
                  <a:lnTo>
                    <a:pt x="243585" y="117983"/>
                  </a:lnTo>
                  <a:lnTo>
                    <a:pt x="252085" y="107715"/>
                  </a:lnTo>
                  <a:lnTo>
                    <a:pt x="258524" y="95948"/>
                  </a:lnTo>
                  <a:lnTo>
                    <a:pt x="262606" y="82942"/>
                  </a:lnTo>
                  <a:lnTo>
                    <a:pt x="264032" y="68961"/>
                  </a:lnTo>
                  <a:lnTo>
                    <a:pt x="258595" y="42112"/>
                  </a:lnTo>
                  <a:lnTo>
                    <a:pt x="243776" y="20193"/>
                  </a:lnTo>
                  <a:lnTo>
                    <a:pt x="221813" y="5417"/>
                  </a:lnTo>
                  <a:lnTo>
                    <a:pt x="1949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907592" y="4210291"/>
              <a:ext cx="518159" cy="391795"/>
            </a:xfrm>
            <a:custGeom>
              <a:avLst/>
              <a:gdLst/>
              <a:ahLst/>
              <a:cxnLst/>
              <a:rect l="l" t="t" r="r" b="b"/>
              <a:pathLst>
                <a:path w="518159" h="391795">
                  <a:moveTo>
                    <a:pt x="518032" y="0"/>
                  </a:moveTo>
                  <a:lnTo>
                    <a:pt x="358520" y="0"/>
                  </a:lnTo>
                  <a:lnTo>
                    <a:pt x="371312" y="10812"/>
                  </a:lnTo>
                  <a:lnTo>
                    <a:pt x="381126" y="24399"/>
                  </a:lnTo>
                  <a:lnTo>
                    <a:pt x="387417" y="40201"/>
                  </a:lnTo>
                  <a:lnTo>
                    <a:pt x="389635" y="57657"/>
                  </a:lnTo>
                  <a:lnTo>
                    <a:pt x="384218" y="84506"/>
                  </a:lnTo>
                  <a:lnTo>
                    <a:pt x="369442" y="106425"/>
                  </a:lnTo>
                  <a:lnTo>
                    <a:pt x="347523" y="121201"/>
                  </a:lnTo>
                  <a:lnTo>
                    <a:pt x="320674" y="126618"/>
                  </a:lnTo>
                  <a:lnTo>
                    <a:pt x="293826" y="121201"/>
                  </a:lnTo>
                  <a:lnTo>
                    <a:pt x="271906" y="106425"/>
                  </a:lnTo>
                  <a:lnTo>
                    <a:pt x="257131" y="84506"/>
                  </a:lnTo>
                  <a:lnTo>
                    <a:pt x="251713" y="57657"/>
                  </a:lnTo>
                  <a:lnTo>
                    <a:pt x="253932" y="40201"/>
                  </a:lnTo>
                  <a:lnTo>
                    <a:pt x="260222" y="24399"/>
                  </a:lnTo>
                  <a:lnTo>
                    <a:pt x="270037" y="10812"/>
                  </a:lnTo>
                  <a:lnTo>
                    <a:pt x="282828" y="0"/>
                  </a:lnTo>
                  <a:lnTo>
                    <a:pt x="126618" y="0"/>
                  </a:lnTo>
                  <a:lnTo>
                    <a:pt x="126618" y="157733"/>
                  </a:lnTo>
                  <a:lnTo>
                    <a:pt x="115806" y="144996"/>
                  </a:lnTo>
                  <a:lnTo>
                    <a:pt x="102219" y="135175"/>
                  </a:lnTo>
                  <a:lnTo>
                    <a:pt x="86417" y="128855"/>
                  </a:lnTo>
                  <a:lnTo>
                    <a:pt x="68960" y="126618"/>
                  </a:lnTo>
                  <a:lnTo>
                    <a:pt x="42112" y="132056"/>
                  </a:lnTo>
                  <a:lnTo>
                    <a:pt x="20192" y="146875"/>
                  </a:lnTo>
                  <a:lnTo>
                    <a:pt x="5417" y="168838"/>
                  </a:lnTo>
                  <a:lnTo>
                    <a:pt x="0" y="195706"/>
                  </a:lnTo>
                  <a:lnTo>
                    <a:pt x="5417" y="222555"/>
                  </a:lnTo>
                  <a:lnTo>
                    <a:pt x="20192" y="244474"/>
                  </a:lnTo>
                  <a:lnTo>
                    <a:pt x="42112" y="259250"/>
                  </a:lnTo>
                  <a:lnTo>
                    <a:pt x="68960" y="264667"/>
                  </a:lnTo>
                  <a:lnTo>
                    <a:pt x="86417" y="262431"/>
                  </a:lnTo>
                  <a:lnTo>
                    <a:pt x="102219" y="256111"/>
                  </a:lnTo>
                  <a:lnTo>
                    <a:pt x="115806" y="246290"/>
                  </a:lnTo>
                  <a:lnTo>
                    <a:pt x="126618" y="233552"/>
                  </a:lnTo>
                  <a:lnTo>
                    <a:pt x="126618" y="391286"/>
                  </a:lnTo>
                  <a:lnTo>
                    <a:pt x="383920" y="391286"/>
                  </a:lnTo>
                  <a:lnTo>
                    <a:pt x="426300" y="384460"/>
                  </a:lnTo>
                  <a:lnTo>
                    <a:pt x="463114" y="365448"/>
                  </a:lnTo>
                  <a:lnTo>
                    <a:pt x="492149" y="336450"/>
                  </a:lnTo>
                  <a:lnTo>
                    <a:pt x="511193" y="299668"/>
                  </a:lnTo>
                  <a:lnTo>
                    <a:pt x="518032" y="257301"/>
                  </a:lnTo>
                  <a:lnTo>
                    <a:pt x="518032" y="0"/>
                  </a:lnTo>
                  <a:close/>
                </a:path>
              </a:pathLst>
            </a:custGeom>
            <a:solidFill>
              <a:srgbClr val="BEDE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090892" y="3668839"/>
              <a:ext cx="4939030" cy="988694"/>
            </a:xfrm>
            <a:custGeom>
              <a:avLst/>
              <a:gdLst/>
              <a:ahLst/>
              <a:cxnLst/>
              <a:rect l="l" t="t" r="r" b="b"/>
              <a:pathLst>
                <a:path w="4939030" h="988695">
                  <a:moveTo>
                    <a:pt x="529463" y="296824"/>
                  </a:moveTo>
                  <a:lnTo>
                    <a:pt x="408432" y="69748"/>
                  </a:lnTo>
                  <a:lnTo>
                    <a:pt x="382485" y="35534"/>
                  </a:lnTo>
                  <a:lnTo>
                    <a:pt x="348386" y="11988"/>
                  </a:lnTo>
                  <a:lnTo>
                    <a:pt x="309143" y="0"/>
                  </a:lnTo>
                  <a:lnTo>
                    <a:pt x="267703" y="495"/>
                  </a:lnTo>
                  <a:lnTo>
                    <a:pt x="227076" y="14376"/>
                  </a:lnTo>
                  <a:lnTo>
                    <a:pt x="0" y="135280"/>
                  </a:lnTo>
                  <a:lnTo>
                    <a:pt x="74930" y="275996"/>
                  </a:lnTo>
                  <a:lnTo>
                    <a:pt x="78511" y="259651"/>
                  </a:lnTo>
                  <a:lnTo>
                    <a:pt x="85890" y="244614"/>
                  </a:lnTo>
                  <a:lnTo>
                    <a:pt x="96875" y="231660"/>
                  </a:lnTo>
                  <a:lnTo>
                    <a:pt x="111252" y="221513"/>
                  </a:lnTo>
                  <a:lnTo>
                    <a:pt x="137515" y="213677"/>
                  </a:lnTo>
                  <a:lnTo>
                    <a:pt x="163830" y="216408"/>
                  </a:lnTo>
                  <a:lnTo>
                    <a:pt x="187185" y="228803"/>
                  </a:lnTo>
                  <a:lnTo>
                    <a:pt x="204597" y="249961"/>
                  </a:lnTo>
                  <a:lnTo>
                    <a:pt x="212178" y="276352"/>
                  </a:lnTo>
                  <a:lnTo>
                    <a:pt x="208876" y="302920"/>
                  </a:lnTo>
                  <a:lnTo>
                    <a:pt x="195910" y="326542"/>
                  </a:lnTo>
                  <a:lnTo>
                    <a:pt x="174498" y="344068"/>
                  </a:lnTo>
                  <a:lnTo>
                    <a:pt x="158280" y="350240"/>
                  </a:lnTo>
                  <a:lnTo>
                    <a:pt x="141935" y="351840"/>
                  </a:lnTo>
                  <a:lnTo>
                    <a:pt x="125895" y="349275"/>
                  </a:lnTo>
                  <a:lnTo>
                    <a:pt x="110617" y="342925"/>
                  </a:lnTo>
                  <a:lnTo>
                    <a:pt x="184023" y="480720"/>
                  </a:lnTo>
                  <a:lnTo>
                    <a:pt x="321691" y="407441"/>
                  </a:lnTo>
                  <a:lnTo>
                    <a:pt x="315468" y="422986"/>
                  </a:lnTo>
                  <a:lnTo>
                    <a:pt x="313156" y="439597"/>
                  </a:lnTo>
                  <a:lnTo>
                    <a:pt x="338709" y="494144"/>
                  </a:lnTo>
                  <a:lnTo>
                    <a:pt x="388378" y="509270"/>
                  </a:lnTo>
                  <a:lnTo>
                    <a:pt x="414655" y="501421"/>
                  </a:lnTo>
                  <a:lnTo>
                    <a:pt x="435813" y="484022"/>
                  </a:lnTo>
                  <a:lnTo>
                    <a:pt x="448208" y="460654"/>
                  </a:lnTo>
                  <a:lnTo>
                    <a:pt x="450938" y="434352"/>
                  </a:lnTo>
                  <a:lnTo>
                    <a:pt x="443103" y="408076"/>
                  </a:lnTo>
                  <a:lnTo>
                    <a:pt x="432943" y="393763"/>
                  </a:lnTo>
                  <a:lnTo>
                    <a:pt x="419938" y="382778"/>
                  </a:lnTo>
                  <a:lnTo>
                    <a:pt x="404863" y="375361"/>
                  </a:lnTo>
                  <a:lnTo>
                    <a:pt x="388493" y="371754"/>
                  </a:lnTo>
                  <a:lnTo>
                    <a:pt x="529463" y="296824"/>
                  </a:lnTo>
                  <a:close/>
                </a:path>
                <a:path w="4939030" h="988695">
                  <a:moveTo>
                    <a:pt x="4938433" y="602475"/>
                  </a:moveTo>
                  <a:lnTo>
                    <a:pt x="4935423" y="553974"/>
                  </a:lnTo>
                  <a:lnTo>
                    <a:pt x="4926660" y="507288"/>
                  </a:lnTo>
                  <a:lnTo>
                    <a:pt x="4912487" y="462788"/>
                  </a:lnTo>
                  <a:lnTo>
                    <a:pt x="4893272" y="420814"/>
                  </a:lnTo>
                  <a:lnTo>
                    <a:pt x="4869358" y="381736"/>
                  </a:lnTo>
                  <a:lnTo>
                    <a:pt x="4841125" y="345909"/>
                  </a:lnTo>
                  <a:lnTo>
                    <a:pt x="4808918" y="313702"/>
                  </a:lnTo>
                  <a:lnTo>
                    <a:pt x="4773092" y="285470"/>
                  </a:lnTo>
                  <a:lnTo>
                    <a:pt x="4734014" y="261556"/>
                  </a:lnTo>
                  <a:lnTo>
                    <a:pt x="4692040" y="242341"/>
                  </a:lnTo>
                  <a:lnTo>
                    <a:pt x="4647539" y="228168"/>
                  </a:lnTo>
                  <a:lnTo>
                    <a:pt x="4600854" y="219405"/>
                  </a:lnTo>
                  <a:lnTo>
                    <a:pt x="4552353" y="216395"/>
                  </a:lnTo>
                  <a:lnTo>
                    <a:pt x="4503813" y="219405"/>
                  </a:lnTo>
                  <a:lnTo>
                    <a:pt x="4457116" y="228168"/>
                  </a:lnTo>
                  <a:lnTo>
                    <a:pt x="4412589" y="242341"/>
                  </a:lnTo>
                  <a:lnTo>
                    <a:pt x="4370616" y="261556"/>
                  </a:lnTo>
                  <a:lnTo>
                    <a:pt x="4331551" y="285470"/>
                  </a:lnTo>
                  <a:lnTo>
                    <a:pt x="4295724" y="313702"/>
                  </a:lnTo>
                  <a:lnTo>
                    <a:pt x="4263529" y="345909"/>
                  </a:lnTo>
                  <a:lnTo>
                    <a:pt x="4235297" y="381736"/>
                  </a:lnTo>
                  <a:lnTo>
                    <a:pt x="4211396" y="420814"/>
                  </a:lnTo>
                  <a:lnTo>
                    <a:pt x="4192193" y="462788"/>
                  </a:lnTo>
                  <a:lnTo>
                    <a:pt x="4178033" y="507288"/>
                  </a:lnTo>
                  <a:lnTo>
                    <a:pt x="4169270" y="553974"/>
                  </a:lnTo>
                  <a:lnTo>
                    <a:pt x="4166273" y="602475"/>
                  </a:lnTo>
                  <a:lnTo>
                    <a:pt x="4169702" y="654329"/>
                  </a:lnTo>
                  <a:lnTo>
                    <a:pt x="4179709" y="704151"/>
                  </a:lnTo>
                  <a:lnTo>
                    <a:pt x="4195864" y="751471"/>
                  </a:lnTo>
                  <a:lnTo>
                    <a:pt x="4217721" y="795782"/>
                  </a:lnTo>
                  <a:lnTo>
                    <a:pt x="4244873" y="836625"/>
                  </a:lnTo>
                  <a:lnTo>
                    <a:pt x="4276890" y="873493"/>
                  </a:lnTo>
                  <a:lnTo>
                    <a:pt x="4166273" y="988428"/>
                  </a:lnTo>
                  <a:lnTo>
                    <a:pt x="4552353" y="988428"/>
                  </a:lnTo>
                  <a:lnTo>
                    <a:pt x="4600854" y="985431"/>
                  </a:lnTo>
                  <a:lnTo>
                    <a:pt x="4647539" y="976668"/>
                  </a:lnTo>
                  <a:lnTo>
                    <a:pt x="4692040" y="962494"/>
                  </a:lnTo>
                  <a:lnTo>
                    <a:pt x="4734014" y="943279"/>
                  </a:lnTo>
                  <a:lnTo>
                    <a:pt x="4773092" y="919378"/>
                  </a:lnTo>
                  <a:lnTo>
                    <a:pt x="4808918" y="891146"/>
                  </a:lnTo>
                  <a:lnTo>
                    <a:pt x="4841125" y="858939"/>
                  </a:lnTo>
                  <a:lnTo>
                    <a:pt x="4869358" y="823125"/>
                  </a:lnTo>
                  <a:lnTo>
                    <a:pt x="4893272" y="784072"/>
                  </a:lnTo>
                  <a:lnTo>
                    <a:pt x="4912487" y="742111"/>
                  </a:lnTo>
                  <a:lnTo>
                    <a:pt x="4926660" y="697623"/>
                  </a:lnTo>
                  <a:lnTo>
                    <a:pt x="4935423" y="650963"/>
                  </a:lnTo>
                  <a:lnTo>
                    <a:pt x="4938433" y="6024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771897" y="3799433"/>
              <a:ext cx="342265" cy="343535"/>
            </a:xfrm>
            <a:custGeom>
              <a:avLst/>
              <a:gdLst/>
              <a:ahLst/>
              <a:cxnLst/>
              <a:rect l="l" t="t" r="r" b="b"/>
              <a:pathLst>
                <a:path w="342265" h="343535">
                  <a:moveTo>
                    <a:pt x="171577" y="0"/>
                  </a:moveTo>
                  <a:lnTo>
                    <a:pt x="126103" y="6156"/>
                  </a:lnTo>
                  <a:lnTo>
                    <a:pt x="85155" y="23513"/>
                  </a:lnTo>
                  <a:lnTo>
                    <a:pt x="50403" y="50403"/>
                  </a:lnTo>
                  <a:lnTo>
                    <a:pt x="23513" y="85155"/>
                  </a:lnTo>
                  <a:lnTo>
                    <a:pt x="6156" y="126103"/>
                  </a:lnTo>
                  <a:lnTo>
                    <a:pt x="0" y="171576"/>
                  </a:lnTo>
                  <a:lnTo>
                    <a:pt x="6090" y="217050"/>
                  </a:lnTo>
                  <a:lnTo>
                    <a:pt x="23283" y="257998"/>
                  </a:lnTo>
                  <a:lnTo>
                    <a:pt x="49958" y="292750"/>
                  </a:lnTo>
                  <a:lnTo>
                    <a:pt x="84497" y="319640"/>
                  </a:lnTo>
                  <a:lnTo>
                    <a:pt x="125280" y="336997"/>
                  </a:lnTo>
                  <a:lnTo>
                    <a:pt x="170688" y="343153"/>
                  </a:lnTo>
                  <a:lnTo>
                    <a:pt x="216161" y="336997"/>
                  </a:lnTo>
                  <a:lnTo>
                    <a:pt x="257109" y="319640"/>
                  </a:lnTo>
                  <a:lnTo>
                    <a:pt x="291861" y="292750"/>
                  </a:lnTo>
                  <a:lnTo>
                    <a:pt x="318751" y="257998"/>
                  </a:lnTo>
                  <a:lnTo>
                    <a:pt x="336108" y="217050"/>
                  </a:lnTo>
                  <a:lnTo>
                    <a:pt x="342265" y="171576"/>
                  </a:lnTo>
                  <a:lnTo>
                    <a:pt x="340707" y="148643"/>
                  </a:lnTo>
                  <a:lnTo>
                    <a:pt x="336184" y="126412"/>
                  </a:lnTo>
                  <a:lnTo>
                    <a:pt x="328924" y="105300"/>
                  </a:lnTo>
                  <a:lnTo>
                    <a:pt x="319151" y="85724"/>
                  </a:lnTo>
                  <a:lnTo>
                    <a:pt x="318262" y="83184"/>
                  </a:lnTo>
                  <a:lnTo>
                    <a:pt x="314071" y="90042"/>
                  </a:lnTo>
                  <a:lnTo>
                    <a:pt x="308864" y="89280"/>
                  </a:lnTo>
                  <a:lnTo>
                    <a:pt x="302863" y="86717"/>
                  </a:lnTo>
                  <a:lnTo>
                    <a:pt x="296957" y="82486"/>
                  </a:lnTo>
                  <a:lnTo>
                    <a:pt x="291861" y="77779"/>
                  </a:lnTo>
                  <a:lnTo>
                    <a:pt x="288290" y="73786"/>
                  </a:lnTo>
                  <a:lnTo>
                    <a:pt x="285750" y="70357"/>
                  </a:lnTo>
                  <a:lnTo>
                    <a:pt x="278892" y="64388"/>
                  </a:lnTo>
                  <a:lnTo>
                    <a:pt x="279654" y="59181"/>
                  </a:lnTo>
                  <a:lnTo>
                    <a:pt x="281432" y="54101"/>
                  </a:lnTo>
                  <a:lnTo>
                    <a:pt x="290830" y="48894"/>
                  </a:lnTo>
                  <a:lnTo>
                    <a:pt x="287401" y="45465"/>
                  </a:lnTo>
                  <a:lnTo>
                    <a:pt x="262927" y="26414"/>
                  </a:lnTo>
                  <a:lnTo>
                    <a:pt x="234965" y="12112"/>
                  </a:lnTo>
                  <a:lnTo>
                    <a:pt x="204265" y="3121"/>
                  </a:lnTo>
                  <a:lnTo>
                    <a:pt x="171577" y="0"/>
                  </a:lnTo>
                  <a:close/>
                </a:path>
              </a:pathLst>
            </a:custGeom>
            <a:solidFill>
              <a:srgbClr val="4292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57572" y="3844899"/>
              <a:ext cx="234378" cy="19469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25936" y="3856609"/>
              <a:ext cx="831910" cy="82928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1471554" y="4168342"/>
              <a:ext cx="352425" cy="206375"/>
            </a:xfrm>
            <a:custGeom>
              <a:avLst/>
              <a:gdLst/>
              <a:ahLst/>
              <a:cxnLst/>
              <a:rect l="l" t="t" r="r" b="b"/>
              <a:pathLst>
                <a:path w="352425" h="206375">
                  <a:moveTo>
                    <a:pt x="214591" y="180060"/>
                  </a:moveTo>
                  <a:lnTo>
                    <a:pt x="212610" y="169951"/>
                  </a:lnTo>
                  <a:lnTo>
                    <a:pt x="207175" y="161810"/>
                  </a:lnTo>
                  <a:lnTo>
                    <a:pt x="198996" y="156387"/>
                  </a:lnTo>
                  <a:lnTo>
                    <a:pt x="188810" y="154406"/>
                  </a:lnTo>
                  <a:lnTo>
                    <a:pt x="25742" y="154406"/>
                  </a:lnTo>
                  <a:lnTo>
                    <a:pt x="15621" y="156387"/>
                  </a:lnTo>
                  <a:lnTo>
                    <a:pt x="7480" y="161810"/>
                  </a:lnTo>
                  <a:lnTo>
                    <a:pt x="2057" y="169951"/>
                  </a:lnTo>
                  <a:lnTo>
                    <a:pt x="88" y="180060"/>
                  </a:lnTo>
                  <a:lnTo>
                    <a:pt x="2057" y="190258"/>
                  </a:lnTo>
                  <a:lnTo>
                    <a:pt x="7480" y="198437"/>
                  </a:lnTo>
                  <a:lnTo>
                    <a:pt x="15621" y="203873"/>
                  </a:lnTo>
                  <a:lnTo>
                    <a:pt x="25742" y="205841"/>
                  </a:lnTo>
                  <a:lnTo>
                    <a:pt x="188810" y="205841"/>
                  </a:lnTo>
                  <a:lnTo>
                    <a:pt x="198996" y="203873"/>
                  </a:lnTo>
                  <a:lnTo>
                    <a:pt x="207175" y="198437"/>
                  </a:lnTo>
                  <a:lnTo>
                    <a:pt x="212610" y="190258"/>
                  </a:lnTo>
                  <a:lnTo>
                    <a:pt x="214591" y="180060"/>
                  </a:lnTo>
                  <a:close/>
                </a:path>
                <a:path w="352425" h="206375">
                  <a:moveTo>
                    <a:pt x="343281" y="25654"/>
                  </a:moveTo>
                  <a:lnTo>
                    <a:pt x="341299" y="15544"/>
                  </a:lnTo>
                  <a:lnTo>
                    <a:pt x="335864" y="7404"/>
                  </a:lnTo>
                  <a:lnTo>
                    <a:pt x="327685" y="1981"/>
                  </a:lnTo>
                  <a:lnTo>
                    <a:pt x="317500" y="0"/>
                  </a:lnTo>
                  <a:lnTo>
                    <a:pt x="25781" y="0"/>
                  </a:lnTo>
                  <a:lnTo>
                    <a:pt x="15582" y="1981"/>
                  </a:lnTo>
                  <a:lnTo>
                    <a:pt x="7404" y="7404"/>
                  </a:lnTo>
                  <a:lnTo>
                    <a:pt x="1968" y="15544"/>
                  </a:lnTo>
                  <a:lnTo>
                    <a:pt x="0" y="25654"/>
                  </a:lnTo>
                  <a:lnTo>
                    <a:pt x="1968" y="35852"/>
                  </a:lnTo>
                  <a:lnTo>
                    <a:pt x="7404" y="44030"/>
                  </a:lnTo>
                  <a:lnTo>
                    <a:pt x="15582" y="49466"/>
                  </a:lnTo>
                  <a:lnTo>
                    <a:pt x="25781" y="51435"/>
                  </a:lnTo>
                  <a:lnTo>
                    <a:pt x="317500" y="51435"/>
                  </a:lnTo>
                  <a:lnTo>
                    <a:pt x="327685" y="49466"/>
                  </a:lnTo>
                  <a:lnTo>
                    <a:pt x="335864" y="44030"/>
                  </a:lnTo>
                  <a:lnTo>
                    <a:pt x="341299" y="35852"/>
                  </a:lnTo>
                  <a:lnTo>
                    <a:pt x="343281" y="25654"/>
                  </a:lnTo>
                  <a:close/>
                </a:path>
                <a:path w="352425" h="206375">
                  <a:moveTo>
                    <a:pt x="351853" y="180060"/>
                  </a:moveTo>
                  <a:lnTo>
                    <a:pt x="349872" y="169951"/>
                  </a:lnTo>
                  <a:lnTo>
                    <a:pt x="344436" y="161810"/>
                  </a:lnTo>
                  <a:lnTo>
                    <a:pt x="336257" y="156387"/>
                  </a:lnTo>
                  <a:lnTo>
                    <a:pt x="326072" y="154406"/>
                  </a:lnTo>
                  <a:lnTo>
                    <a:pt x="317436" y="154406"/>
                  </a:lnTo>
                  <a:lnTo>
                    <a:pt x="307314" y="156387"/>
                  </a:lnTo>
                  <a:lnTo>
                    <a:pt x="299173" y="161810"/>
                  </a:lnTo>
                  <a:lnTo>
                    <a:pt x="293751" y="169951"/>
                  </a:lnTo>
                  <a:lnTo>
                    <a:pt x="291782" y="180060"/>
                  </a:lnTo>
                  <a:lnTo>
                    <a:pt x="293751" y="190258"/>
                  </a:lnTo>
                  <a:lnTo>
                    <a:pt x="299173" y="198437"/>
                  </a:lnTo>
                  <a:lnTo>
                    <a:pt x="307314" y="203873"/>
                  </a:lnTo>
                  <a:lnTo>
                    <a:pt x="317436" y="205841"/>
                  </a:lnTo>
                  <a:lnTo>
                    <a:pt x="326072" y="205841"/>
                  </a:lnTo>
                  <a:lnTo>
                    <a:pt x="336257" y="203873"/>
                  </a:lnTo>
                  <a:lnTo>
                    <a:pt x="344436" y="198437"/>
                  </a:lnTo>
                  <a:lnTo>
                    <a:pt x="349872" y="190258"/>
                  </a:lnTo>
                  <a:lnTo>
                    <a:pt x="351853" y="180060"/>
                  </a:lnTo>
                  <a:close/>
                </a:path>
              </a:pathLst>
            </a:custGeom>
            <a:solidFill>
              <a:srgbClr val="D3D8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06868" y="6129183"/>
              <a:ext cx="165264" cy="191047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584302" y="6276581"/>
              <a:ext cx="399415" cy="595630"/>
            </a:xfrm>
            <a:custGeom>
              <a:avLst/>
              <a:gdLst/>
              <a:ahLst/>
              <a:cxnLst/>
              <a:rect l="l" t="t" r="r" b="b"/>
              <a:pathLst>
                <a:path w="399415" h="595629">
                  <a:moveTo>
                    <a:pt x="185360" y="0"/>
                  </a:moveTo>
                  <a:lnTo>
                    <a:pt x="167449" y="5641"/>
                  </a:lnTo>
                  <a:lnTo>
                    <a:pt x="152967" y="17593"/>
                  </a:lnTo>
                  <a:lnTo>
                    <a:pt x="143891" y="34772"/>
                  </a:lnTo>
                  <a:lnTo>
                    <a:pt x="0" y="520547"/>
                  </a:lnTo>
                  <a:lnTo>
                    <a:pt x="253365" y="595604"/>
                  </a:lnTo>
                  <a:lnTo>
                    <a:pt x="397256" y="109829"/>
                  </a:lnTo>
                  <a:lnTo>
                    <a:pt x="398934" y="90463"/>
                  </a:lnTo>
                  <a:lnTo>
                    <a:pt x="393255" y="72538"/>
                  </a:lnTo>
                  <a:lnTo>
                    <a:pt x="381289" y="58019"/>
                  </a:lnTo>
                  <a:lnTo>
                    <a:pt x="364109" y="48869"/>
                  </a:lnTo>
                  <a:lnTo>
                    <a:pt x="204724" y="1752"/>
                  </a:lnTo>
                  <a:lnTo>
                    <a:pt x="185360" y="0"/>
                  </a:lnTo>
                  <a:close/>
                </a:path>
              </a:pathLst>
            </a:custGeom>
            <a:solidFill>
              <a:srgbClr val="F57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584327" y="6797141"/>
              <a:ext cx="253365" cy="238125"/>
            </a:xfrm>
            <a:custGeom>
              <a:avLst/>
              <a:gdLst/>
              <a:ahLst/>
              <a:cxnLst/>
              <a:rect l="l" t="t" r="r" b="b"/>
              <a:pathLst>
                <a:path w="253365" h="238125">
                  <a:moveTo>
                    <a:pt x="0" y="0"/>
                  </a:moveTo>
                  <a:lnTo>
                    <a:pt x="67310" y="238124"/>
                  </a:lnTo>
                  <a:lnTo>
                    <a:pt x="253365" y="750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646100" y="6849313"/>
              <a:ext cx="253365" cy="238760"/>
            </a:xfrm>
            <a:custGeom>
              <a:avLst/>
              <a:gdLst/>
              <a:ahLst/>
              <a:cxnLst/>
              <a:rect l="l" t="t" r="r" b="b"/>
              <a:pathLst>
                <a:path w="253365" h="238759">
                  <a:moveTo>
                    <a:pt x="0" y="0"/>
                  </a:moveTo>
                  <a:lnTo>
                    <a:pt x="67310" y="238251"/>
                  </a:lnTo>
                  <a:lnTo>
                    <a:pt x="253365" y="75056"/>
                  </a:lnTo>
                </a:path>
              </a:pathLst>
            </a:custGeom>
            <a:ln w="39141">
              <a:solidFill>
                <a:srgbClr val="282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646113" y="6328699"/>
              <a:ext cx="399415" cy="596265"/>
            </a:xfrm>
            <a:custGeom>
              <a:avLst/>
              <a:gdLst/>
              <a:ahLst/>
              <a:cxnLst/>
              <a:rect l="l" t="t" r="r" b="b"/>
              <a:pathLst>
                <a:path w="399415" h="596265">
                  <a:moveTo>
                    <a:pt x="253365" y="595657"/>
                  </a:moveTo>
                  <a:lnTo>
                    <a:pt x="397256" y="109755"/>
                  </a:lnTo>
                  <a:lnTo>
                    <a:pt x="398952" y="90410"/>
                  </a:lnTo>
                  <a:lnTo>
                    <a:pt x="393303" y="72528"/>
                  </a:lnTo>
                  <a:lnTo>
                    <a:pt x="381343" y="58052"/>
                  </a:lnTo>
                  <a:lnTo>
                    <a:pt x="364109" y="48922"/>
                  </a:lnTo>
                  <a:lnTo>
                    <a:pt x="204724" y="1678"/>
                  </a:lnTo>
                  <a:lnTo>
                    <a:pt x="185360" y="0"/>
                  </a:lnTo>
                  <a:lnTo>
                    <a:pt x="167449" y="5679"/>
                  </a:lnTo>
                  <a:lnTo>
                    <a:pt x="152967" y="17645"/>
                  </a:lnTo>
                  <a:lnTo>
                    <a:pt x="143891" y="34825"/>
                  </a:lnTo>
                  <a:lnTo>
                    <a:pt x="0" y="520600"/>
                  </a:lnTo>
                  <a:lnTo>
                    <a:pt x="253365" y="595657"/>
                  </a:lnTo>
                  <a:close/>
                </a:path>
              </a:pathLst>
            </a:custGeom>
            <a:ln w="39141">
              <a:solidFill>
                <a:srgbClr val="282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747407" y="6328717"/>
              <a:ext cx="297815" cy="254000"/>
            </a:xfrm>
            <a:custGeom>
              <a:avLst/>
              <a:gdLst/>
              <a:ahLst/>
              <a:cxnLst/>
              <a:rect l="l" t="t" r="r" b="b"/>
              <a:pathLst>
                <a:path w="297815" h="254000">
                  <a:moveTo>
                    <a:pt x="253365" y="253539"/>
                  </a:moveTo>
                  <a:lnTo>
                    <a:pt x="295910" y="109775"/>
                  </a:lnTo>
                  <a:lnTo>
                    <a:pt x="297662" y="90412"/>
                  </a:lnTo>
                  <a:lnTo>
                    <a:pt x="292020" y="72501"/>
                  </a:lnTo>
                  <a:lnTo>
                    <a:pt x="280068" y="58019"/>
                  </a:lnTo>
                  <a:lnTo>
                    <a:pt x="262890" y="48942"/>
                  </a:lnTo>
                  <a:lnTo>
                    <a:pt x="103378" y="1698"/>
                  </a:lnTo>
                  <a:lnTo>
                    <a:pt x="84032" y="0"/>
                  </a:lnTo>
                  <a:lnTo>
                    <a:pt x="66151" y="5635"/>
                  </a:lnTo>
                  <a:lnTo>
                    <a:pt x="51675" y="17557"/>
                  </a:lnTo>
                  <a:lnTo>
                    <a:pt x="42545" y="34718"/>
                  </a:lnTo>
                  <a:lnTo>
                    <a:pt x="0" y="178482"/>
                  </a:lnTo>
                  <a:lnTo>
                    <a:pt x="253365" y="253539"/>
                  </a:lnTo>
                  <a:close/>
                </a:path>
              </a:pathLst>
            </a:custGeom>
            <a:ln w="39141">
              <a:solidFill>
                <a:srgbClr val="282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49148" y="6161662"/>
              <a:ext cx="204406" cy="23026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6979030" y="6421119"/>
              <a:ext cx="146685" cy="368935"/>
            </a:xfrm>
            <a:custGeom>
              <a:avLst/>
              <a:gdLst/>
              <a:ahLst/>
              <a:cxnLst/>
              <a:rect l="l" t="t" r="r" b="b"/>
              <a:pathLst>
                <a:path w="146684" h="368934">
                  <a:moveTo>
                    <a:pt x="9510" y="328483"/>
                  </a:moveTo>
                  <a:lnTo>
                    <a:pt x="9256" y="328483"/>
                  </a:lnTo>
                  <a:lnTo>
                    <a:pt x="123" y="366014"/>
                  </a:lnTo>
                  <a:lnTo>
                    <a:pt x="0" y="366522"/>
                  </a:lnTo>
                  <a:lnTo>
                    <a:pt x="4953" y="367792"/>
                  </a:lnTo>
                  <a:lnTo>
                    <a:pt x="10795" y="368554"/>
                  </a:lnTo>
                  <a:lnTo>
                    <a:pt x="16764" y="368808"/>
                  </a:lnTo>
                  <a:lnTo>
                    <a:pt x="22479" y="368427"/>
                  </a:lnTo>
                  <a:lnTo>
                    <a:pt x="57658" y="351409"/>
                  </a:lnTo>
                  <a:lnTo>
                    <a:pt x="71479" y="329565"/>
                  </a:lnTo>
                  <a:lnTo>
                    <a:pt x="13914" y="329565"/>
                  </a:lnTo>
                  <a:lnTo>
                    <a:pt x="11176" y="329057"/>
                  </a:lnTo>
                  <a:lnTo>
                    <a:pt x="11741" y="329057"/>
                  </a:lnTo>
                  <a:lnTo>
                    <a:pt x="9510" y="328483"/>
                  </a:lnTo>
                  <a:close/>
                </a:path>
                <a:path w="146684" h="368934">
                  <a:moveTo>
                    <a:pt x="11175" y="329057"/>
                  </a:moveTo>
                  <a:lnTo>
                    <a:pt x="13914" y="329565"/>
                  </a:lnTo>
                  <a:lnTo>
                    <a:pt x="15113" y="329565"/>
                  </a:lnTo>
                  <a:lnTo>
                    <a:pt x="11175" y="329057"/>
                  </a:lnTo>
                  <a:close/>
                </a:path>
                <a:path w="146684" h="368934">
                  <a:moveTo>
                    <a:pt x="11741" y="329057"/>
                  </a:moveTo>
                  <a:lnTo>
                    <a:pt x="11175" y="329057"/>
                  </a:lnTo>
                  <a:lnTo>
                    <a:pt x="15113" y="329565"/>
                  </a:lnTo>
                  <a:lnTo>
                    <a:pt x="13718" y="329565"/>
                  </a:lnTo>
                  <a:lnTo>
                    <a:pt x="11741" y="329057"/>
                  </a:lnTo>
                  <a:close/>
                </a:path>
                <a:path w="146684" h="368934">
                  <a:moveTo>
                    <a:pt x="20229" y="329057"/>
                  </a:moveTo>
                  <a:lnTo>
                    <a:pt x="17145" y="329565"/>
                  </a:lnTo>
                  <a:lnTo>
                    <a:pt x="18124" y="329565"/>
                  </a:lnTo>
                  <a:lnTo>
                    <a:pt x="20229" y="329057"/>
                  </a:lnTo>
                  <a:close/>
                </a:path>
                <a:path w="146684" h="368934">
                  <a:moveTo>
                    <a:pt x="74459" y="319913"/>
                  </a:moveTo>
                  <a:lnTo>
                    <a:pt x="33020" y="319913"/>
                  </a:lnTo>
                  <a:lnTo>
                    <a:pt x="31850" y="321724"/>
                  </a:lnTo>
                  <a:lnTo>
                    <a:pt x="31590" y="321938"/>
                  </a:lnTo>
                  <a:lnTo>
                    <a:pt x="30734" y="323088"/>
                  </a:lnTo>
                  <a:lnTo>
                    <a:pt x="29272" y="324442"/>
                  </a:lnTo>
                  <a:lnTo>
                    <a:pt x="27940" y="325628"/>
                  </a:lnTo>
                  <a:lnTo>
                    <a:pt x="27813" y="325628"/>
                  </a:lnTo>
                  <a:lnTo>
                    <a:pt x="26392" y="326644"/>
                  </a:lnTo>
                  <a:lnTo>
                    <a:pt x="25931" y="326898"/>
                  </a:lnTo>
                  <a:lnTo>
                    <a:pt x="25617" y="327033"/>
                  </a:lnTo>
                  <a:lnTo>
                    <a:pt x="24547" y="327717"/>
                  </a:lnTo>
                  <a:lnTo>
                    <a:pt x="22605" y="328483"/>
                  </a:lnTo>
                  <a:lnTo>
                    <a:pt x="18124" y="329565"/>
                  </a:lnTo>
                  <a:lnTo>
                    <a:pt x="17991" y="329565"/>
                  </a:lnTo>
                  <a:lnTo>
                    <a:pt x="20362" y="329057"/>
                  </a:lnTo>
                  <a:lnTo>
                    <a:pt x="71652" y="329057"/>
                  </a:lnTo>
                  <a:lnTo>
                    <a:pt x="72343" y="327033"/>
                  </a:lnTo>
                  <a:lnTo>
                    <a:pt x="72766" y="325628"/>
                  </a:lnTo>
                  <a:lnTo>
                    <a:pt x="27940" y="325628"/>
                  </a:lnTo>
                  <a:lnTo>
                    <a:pt x="28704" y="324933"/>
                  </a:lnTo>
                  <a:lnTo>
                    <a:pt x="72972" y="324933"/>
                  </a:lnTo>
                  <a:lnTo>
                    <a:pt x="74459" y="319913"/>
                  </a:lnTo>
                  <a:close/>
                </a:path>
                <a:path w="146684" h="368934">
                  <a:moveTo>
                    <a:pt x="20701" y="329057"/>
                  </a:moveTo>
                  <a:lnTo>
                    <a:pt x="20362" y="329057"/>
                  </a:lnTo>
                  <a:lnTo>
                    <a:pt x="17991" y="329565"/>
                  </a:lnTo>
                  <a:lnTo>
                    <a:pt x="17145" y="329565"/>
                  </a:lnTo>
                  <a:lnTo>
                    <a:pt x="20701" y="329057"/>
                  </a:lnTo>
                  <a:close/>
                </a:path>
                <a:path w="146684" h="368934">
                  <a:moveTo>
                    <a:pt x="71652" y="329057"/>
                  </a:moveTo>
                  <a:lnTo>
                    <a:pt x="22733" y="329057"/>
                  </a:lnTo>
                  <a:lnTo>
                    <a:pt x="15113" y="329565"/>
                  </a:lnTo>
                  <a:lnTo>
                    <a:pt x="71479" y="329565"/>
                  </a:lnTo>
                  <a:lnTo>
                    <a:pt x="71652" y="329057"/>
                  </a:lnTo>
                  <a:close/>
                </a:path>
                <a:path w="146684" h="368934">
                  <a:moveTo>
                    <a:pt x="23371" y="328114"/>
                  </a:moveTo>
                  <a:lnTo>
                    <a:pt x="20578" y="329057"/>
                  </a:lnTo>
                  <a:lnTo>
                    <a:pt x="22461" y="328483"/>
                  </a:lnTo>
                  <a:lnTo>
                    <a:pt x="22605" y="328483"/>
                  </a:lnTo>
                  <a:lnTo>
                    <a:pt x="23371" y="328114"/>
                  </a:lnTo>
                  <a:close/>
                </a:path>
                <a:path w="146684" h="368934">
                  <a:moveTo>
                    <a:pt x="24547" y="327717"/>
                  </a:moveTo>
                  <a:lnTo>
                    <a:pt x="24387" y="327717"/>
                  </a:lnTo>
                  <a:lnTo>
                    <a:pt x="23371" y="328114"/>
                  </a:lnTo>
                  <a:lnTo>
                    <a:pt x="22605" y="328483"/>
                  </a:lnTo>
                  <a:lnTo>
                    <a:pt x="24547" y="327717"/>
                  </a:lnTo>
                  <a:close/>
                </a:path>
                <a:path w="146684" h="368934">
                  <a:moveTo>
                    <a:pt x="25686" y="327033"/>
                  </a:moveTo>
                  <a:lnTo>
                    <a:pt x="23371" y="328114"/>
                  </a:lnTo>
                  <a:lnTo>
                    <a:pt x="24387" y="327717"/>
                  </a:lnTo>
                  <a:lnTo>
                    <a:pt x="25686" y="327033"/>
                  </a:lnTo>
                  <a:close/>
                </a:path>
                <a:path w="146684" h="368934">
                  <a:moveTo>
                    <a:pt x="26425" y="326644"/>
                  </a:moveTo>
                  <a:lnTo>
                    <a:pt x="26225" y="326644"/>
                  </a:lnTo>
                  <a:lnTo>
                    <a:pt x="25828" y="326898"/>
                  </a:lnTo>
                  <a:lnTo>
                    <a:pt x="26425" y="326644"/>
                  </a:lnTo>
                  <a:close/>
                </a:path>
                <a:path w="146684" h="368934">
                  <a:moveTo>
                    <a:pt x="30734" y="323088"/>
                  </a:moveTo>
                  <a:lnTo>
                    <a:pt x="29256" y="324442"/>
                  </a:lnTo>
                  <a:lnTo>
                    <a:pt x="28962" y="324750"/>
                  </a:lnTo>
                  <a:lnTo>
                    <a:pt x="29396" y="324442"/>
                  </a:lnTo>
                  <a:lnTo>
                    <a:pt x="30734" y="323088"/>
                  </a:lnTo>
                  <a:close/>
                </a:path>
                <a:path w="146684" h="368934">
                  <a:moveTo>
                    <a:pt x="31301" y="322300"/>
                  </a:moveTo>
                  <a:lnTo>
                    <a:pt x="29272" y="324442"/>
                  </a:lnTo>
                  <a:lnTo>
                    <a:pt x="30734" y="323088"/>
                  </a:lnTo>
                  <a:lnTo>
                    <a:pt x="31301" y="322300"/>
                  </a:lnTo>
                  <a:close/>
                </a:path>
                <a:path w="146684" h="368934">
                  <a:moveTo>
                    <a:pt x="33020" y="319913"/>
                  </a:moveTo>
                  <a:lnTo>
                    <a:pt x="31715" y="321724"/>
                  </a:lnTo>
                  <a:lnTo>
                    <a:pt x="31646" y="321938"/>
                  </a:lnTo>
                  <a:lnTo>
                    <a:pt x="31850" y="321724"/>
                  </a:lnTo>
                  <a:lnTo>
                    <a:pt x="33020" y="319913"/>
                  </a:lnTo>
                  <a:close/>
                </a:path>
                <a:path w="146684" h="368934">
                  <a:moveTo>
                    <a:pt x="143367" y="47498"/>
                  </a:moveTo>
                  <a:lnTo>
                    <a:pt x="92329" y="47498"/>
                  </a:lnTo>
                  <a:lnTo>
                    <a:pt x="94361" y="48260"/>
                  </a:lnTo>
                  <a:lnTo>
                    <a:pt x="96139" y="48895"/>
                  </a:lnTo>
                  <a:lnTo>
                    <a:pt x="96781" y="49276"/>
                  </a:lnTo>
                  <a:lnTo>
                    <a:pt x="97495" y="49665"/>
                  </a:lnTo>
                  <a:lnTo>
                    <a:pt x="98188" y="49997"/>
                  </a:lnTo>
                  <a:lnTo>
                    <a:pt x="99568" y="50927"/>
                  </a:lnTo>
                  <a:lnTo>
                    <a:pt x="100172" y="51439"/>
                  </a:lnTo>
                  <a:lnTo>
                    <a:pt x="101293" y="52254"/>
                  </a:lnTo>
                  <a:lnTo>
                    <a:pt x="102428" y="53657"/>
                  </a:lnTo>
                  <a:lnTo>
                    <a:pt x="103822" y="55187"/>
                  </a:lnTo>
                  <a:lnTo>
                    <a:pt x="104358" y="55953"/>
                  </a:lnTo>
                  <a:lnTo>
                    <a:pt x="104757" y="56619"/>
                  </a:lnTo>
                  <a:lnTo>
                    <a:pt x="104931" y="56851"/>
                  </a:lnTo>
                  <a:lnTo>
                    <a:pt x="105316" y="57676"/>
                  </a:lnTo>
                  <a:lnTo>
                    <a:pt x="105424" y="57906"/>
                  </a:lnTo>
                  <a:lnTo>
                    <a:pt x="105553" y="58420"/>
                  </a:lnTo>
                  <a:lnTo>
                    <a:pt x="106426" y="60198"/>
                  </a:lnTo>
                  <a:lnTo>
                    <a:pt x="107061" y="61976"/>
                  </a:lnTo>
                  <a:lnTo>
                    <a:pt x="107474" y="63999"/>
                  </a:lnTo>
                  <a:lnTo>
                    <a:pt x="107696" y="65786"/>
                  </a:lnTo>
                  <a:lnTo>
                    <a:pt x="107689" y="67945"/>
                  </a:lnTo>
                  <a:lnTo>
                    <a:pt x="107561" y="69868"/>
                  </a:lnTo>
                  <a:lnTo>
                    <a:pt x="107357" y="70897"/>
                  </a:lnTo>
                  <a:lnTo>
                    <a:pt x="107075" y="71755"/>
                  </a:lnTo>
                  <a:lnTo>
                    <a:pt x="106944" y="72263"/>
                  </a:lnTo>
                  <a:lnTo>
                    <a:pt x="106862" y="72587"/>
                  </a:lnTo>
                  <a:lnTo>
                    <a:pt x="35387" y="314081"/>
                  </a:lnTo>
                  <a:lnTo>
                    <a:pt x="35011" y="315212"/>
                  </a:lnTo>
                  <a:lnTo>
                    <a:pt x="34798" y="316230"/>
                  </a:lnTo>
                  <a:lnTo>
                    <a:pt x="34036" y="318135"/>
                  </a:lnTo>
                  <a:lnTo>
                    <a:pt x="33845" y="318135"/>
                  </a:lnTo>
                  <a:lnTo>
                    <a:pt x="31778" y="321724"/>
                  </a:lnTo>
                  <a:lnTo>
                    <a:pt x="33020" y="319913"/>
                  </a:lnTo>
                  <a:lnTo>
                    <a:pt x="74459" y="319913"/>
                  </a:lnTo>
                  <a:lnTo>
                    <a:pt x="74948" y="318262"/>
                  </a:lnTo>
                  <a:lnTo>
                    <a:pt x="34036" y="318135"/>
                  </a:lnTo>
                  <a:lnTo>
                    <a:pt x="34419" y="316992"/>
                  </a:lnTo>
                  <a:lnTo>
                    <a:pt x="75325" y="316992"/>
                  </a:lnTo>
                  <a:lnTo>
                    <a:pt x="144526" y="83439"/>
                  </a:lnTo>
                  <a:lnTo>
                    <a:pt x="145796" y="78105"/>
                  </a:lnTo>
                  <a:lnTo>
                    <a:pt x="146360" y="73774"/>
                  </a:lnTo>
                  <a:lnTo>
                    <a:pt x="146390" y="60198"/>
                  </a:lnTo>
                  <a:lnTo>
                    <a:pt x="145858" y="56851"/>
                  </a:lnTo>
                  <a:lnTo>
                    <a:pt x="145821" y="56619"/>
                  </a:lnTo>
                  <a:lnTo>
                    <a:pt x="144018" y="49276"/>
                  </a:lnTo>
                  <a:lnTo>
                    <a:pt x="143367" y="47498"/>
                  </a:lnTo>
                  <a:close/>
                </a:path>
                <a:path w="146684" h="368934">
                  <a:moveTo>
                    <a:pt x="107626" y="67945"/>
                  </a:moveTo>
                  <a:lnTo>
                    <a:pt x="107431" y="69868"/>
                  </a:lnTo>
                  <a:lnTo>
                    <a:pt x="107298" y="70897"/>
                  </a:lnTo>
                  <a:lnTo>
                    <a:pt x="107560" y="69868"/>
                  </a:lnTo>
                  <a:lnTo>
                    <a:pt x="107626" y="67945"/>
                  </a:lnTo>
                  <a:close/>
                </a:path>
                <a:path w="146684" h="368934">
                  <a:moveTo>
                    <a:pt x="107061" y="61976"/>
                  </a:moveTo>
                  <a:lnTo>
                    <a:pt x="106974" y="62202"/>
                  </a:lnTo>
                  <a:lnTo>
                    <a:pt x="107465" y="63999"/>
                  </a:lnTo>
                  <a:lnTo>
                    <a:pt x="107105" y="62202"/>
                  </a:lnTo>
                  <a:lnTo>
                    <a:pt x="107018" y="61976"/>
                  </a:lnTo>
                  <a:close/>
                </a:path>
                <a:path w="146684" h="368934">
                  <a:moveTo>
                    <a:pt x="104823" y="56619"/>
                  </a:moveTo>
                  <a:lnTo>
                    <a:pt x="104770" y="56851"/>
                  </a:lnTo>
                  <a:lnTo>
                    <a:pt x="105240" y="57676"/>
                  </a:lnTo>
                  <a:lnTo>
                    <a:pt x="104931" y="56851"/>
                  </a:lnTo>
                  <a:lnTo>
                    <a:pt x="104740" y="56619"/>
                  </a:lnTo>
                  <a:close/>
                </a:path>
                <a:path w="146684" h="368934">
                  <a:moveTo>
                    <a:pt x="100180" y="51439"/>
                  </a:moveTo>
                  <a:lnTo>
                    <a:pt x="100683" y="51991"/>
                  </a:lnTo>
                  <a:lnTo>
                    <a:pt x="102428" y="53657"/>
                  </a:lnTo>
                  <a:lnTo>
                    <a:pt x="100916" y="51991"/>
                  </a:lnTo>
                  <a:lnTo>
                    <a:pt x="100180" y="51439"/>
                  </a:lnTo>
                  <a:close/>
                </a:path>
                <a:path w="146684" h="368934">
                  <a:moveTo>
                    <a:pt x="100916" y="51991"/>
                  </a:moveTo>
                  <a:lnTo>
                    <a:pt x="102439" y="53657"/>
                  </a:lnTo>
                  <a:lnTo>
                    <a:pt x="101293" y="52254"/>
                  </a:lnTo>
                  <a:lnTo>
                    <a:pt x="100916" y="51991"/>
                  </a:lnTo>
                  <a:close/>
                </a:path>
                <a:path w="146684" h="368934">
                  <a:moveTo>
                    <a:pt x="98000" y="49997"/>
                  </a:moveTo>
                  <a:lnTo>
                    <a:pt x="99891" y="51235"/>
                  </a:lnTo>
                  <a:lnTo>
                    <a:pt x="99568" y="50927"/>
                  </a:lnTo>
                  <a:lnTo>
                    <a:pt x="98000" y="49997"/>
                  </a:lnTo>
                  <a:close/>
                </a:path>
                <a:path w="146684" h="368934">
                  <a:moveTo>
                    <a:pt x="97495" y="49665"/>
                  </a:moveTo>
                  <a:lnTo>
                    <a:pt x="98000" y="49997"/>
                  </a:lnTo>
                  <a:lnTo>
                    <a:pt x="99568" y="50927"/>
                  </a:lnTo>
                  <a:lnTo>
                    <a:pt x="98188" y="49997"/>
                  </a:lnTo>
                  <a:lnTo>
                    <a:pt x="97495" y="49665"/>
                  </a:lnTo>
                  <a:close/>
                </a:path>
                <a:path w="146684" h="368934">
                  <a:moveTo>
                    <a:pt x="94407" y="48260"/>
                  </a:moveTo>
                  <a:lnTo>
                    <a:pt x="97495" y="49665"/>
                  </a:lnTo>
                  <a:lnTo>
                    <a:pt x="96776" y="49276"/>
                  </a:lnTo>
                  <a:lnTo>
                    <a:pt x="96139" y="48895"/>
                  </a:lnTo>
                  <a:lnTo>
                    <a:pt x="94407" y="48260"/>
                  </a:lnTo>
                  <a:close/>
                </a:path>
                <a:path w="146684" h="368934">
                  <a:moveTo>
                    <a:pt x="69469" y="0"/>
                  </a:moveTo>
                  <a:lnTo>
                    <a:pt x="58419" y="37592"/>
                  </a:lnTo>
                  <a:lnTo>
                    <a:pt x="93462" y="47913"/>
                  </a:lnTo>
                  <a:lnTo>
                    <a:pt x="92329" y="47498"/>
                  </a:lnTo>
                  <a:lnTo>
                    <a:pt x="143367" y="47498"/>
                  </a:lnTo>
                  <a:lnTo>
                    <a:pt x="115443" y="14859"/>
                  </a:lnTo>
                  <a:lnTo>
                    <a:pt x="104902" y="10541"/>
                  </a:lnTo>
                  <a:lnTo>
                    <a:pt x="69469" y="0"/>
                  </a:lnTo>
                  <a:close/>
                </a:path>
              </a:pathLst>
            </a:custGeom>
            <a:solidFill>
              <a:srgbClr val="2820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713423" y="6981185"/>
              <a:ext cx="389890" cy="106680"/>
            </a:xfrm>
            <a:custGeom>
              <a:avLst/>
              <a:gdLst/>
              <a:ahLst/>
              <a:cxnLst/>
              <a:rect l="l" t="t" r="r" b="b"/>
              <a:pathLst>
                <a:path w="389890" h="106679">
                  <a:moveTo>
                    <a:pt x="0" y="106328"/>
                  </a:moveTo>
                  <a:lnTo>
                    <a:pt x="105584" y="64182"/>
                  </a:lnTo>
                  <a:lnTo>
                    <a:pt x="166973" y="40146"/>
                  </a:lnTo>
                  <a:lnTo>
                    <a:pt x="207740" y="25229"/>
                  </a:lnTo>
                  <a:lnTo>
                    <a:pt x="251460" y="10443"/>
                  </a:lnTo>
                  <a:lnTo>
                    <a:pt x="304498" y="0"/>
                  </a:lnTo>
                  <a:lnTo>
                    <a:pt x="344379" y="5238"/>
                  </a:lnTo>
                  <a:lnTo>
                    <a:pt x="371534" y="21577"/>
                  </a:lnTo>
                  <a:lnTo>
                    <a:pt x="386398" y="44437"/>
                  </a:lnTo>
                  <a:lnTo>
                    <a:pt x="389403" y="69236"/>
                  </a:lnTo>
                  <a:lnTo>
                    <a:pt x="380982" y="91393"/>
                  </a:lnTo>
                  <a:lnTo>
                    <a:pt x="361569" y="106328"/>
                  </a:lnTo>
                </a:path>
              </a:pathLst>
            </a:custGeom>
            <a:ln w="39141">
              <a:solidFill>
                <a:srgbClr val="28203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1171615" y="6203351"/>
              <a:ext cx="855980" cy="855980"/>
            </a:xfrm>
            <a:custGeom>
              <a:avLst/>
              <a:gdLst/>
              <a:ahLst/>
              <a:cxnLst/>
              <a:rect l="l" t="t" r="r" b="b"/>
              <a:pathLst>
                <a:path w="855979" h="855979">
                  <a:moveTo>
                    <a:pt x="437958" y="0"/>
                  </a:moveTo>
                  <a:lnTo>
                    <a:pt x="394009" y="1182"/>
                  </a:lnTo>
                  <a:lnTo>
                    <a:pt x="350184" y="6913"/>
                  </a:lnTo>
                  <a:lnTo>
                    <a:pt x="306847" y="17257"/>
                  </a:lnTo>
                  <a:lnTo>
                    <a:pt x="264360" y="32280"/>
                  </a:lnTo>
                  <a:lnTo>
                    <a:pt x="223087" y="52046"/>
                  </a:lnTo>
                  <a:lnTo>
                    <a:pt x="183392" y="76620"/>
                  </a:lnTo>
                  <a:lnTo>
                    <a:pt x="146542" y="105341"/>
                  </a:lnTo>
                  <a:lnTo>
                    <a:pt x="113659" y="137210"/>
                  </a:lnTo>
                  <a:lnTo>
                    <a:pt x="84807" y="171864"/>
                  </a:lnTo>
                  <a:lnTo>
                    <a:pt x="60052" y="208939"/>
                  </a:lnTo>
                  <a:lnTo>
                    <a:pt x="39458" y="248070"/>
                  </a:lnTo>
                  <a:lnTo>
                    <a:pt x="23091" y="288895"/>
                  </a:lnTo>
                  <a:lnTo>
                    <a:pt x="11016" y="331050"/>
                  </a:lnTo>
                  <a:lnTo>
                    <a:pt x="3297" y="374170"/>
                  </a:lnTo>
                  <a:lnTo>
                    <a:pt x="0" y="417892"/>
                  </a:lnTo>
                  <a:lnTo>
                    <a:pt x="1189" y="461853"/>
                  </a:lnTo>
                  <a:lnTo>
                    <a:pt x="6930" y="505689"/>
                  </a:lnTo>
                  <a:lnTo>
                    <a:pt x="17288" y="549036"/>
                  </a:lnTo>
                  <a:lnTo>
                    <a:pt x="32327" y="591530"/>
                  </a:lnTo>
                  <a:lnTo>
                    <a:pt x="52114" y="632807"/>
                  </a:lnTo>
                  <a:lnTo>
                    <a:pt x="76712" y="672504"/>
                  </a:lnTo>
                  <a:lnTo>
                    <a:pt x="105431" y="709354"/>
                  </a:lnTo>
                  <a:lnTo>
                    <a:pt x="137296" y="742237"/>
                  </a:lnTo>
                  <a:lnTo>
                    <a:pt x="171942" y="771089"/>
                  </a:lnTo>
                  <a:lnTo>
                    <a:pt x="209008" y="795844"/>
                  </a:lnTo>
                  <a:lnTo>
                    <a:pt x="248129" y="816437"/>
                  </a:lnTo>
                  <a:lnTo>
                    <a:pt x="288942" y="832805"/>
                  </a:lnTo>
                  <a:lnTo>
                    <a:pt x="331084" y="844880"/>
                  </a:lnTo>
                  <a:lnTo>
                    <a:pt x="374192" y="852599"/>
                  </a:lnTo>
                  <a:lnTo>
                    <a:pt x="417902" y="855896"/>
                  </a:lnTo>
                  <a:lnTo>
                    <a:pt x="461851" y="854707"/>
                  </a:lnTo>
                  <a:lnTo>
                    <a:pt x="505676" y="848966"/>
                  </a:lnTo>
                  <a:lnTo>
                    <a:pt x="549013" y="838608"/>
                  </a:lnTo>
                  <a:lnTo>
                    <a:pt x="591500" y="823568"/>
                  </a:lnTo>
                  <a:lnTo>
                    <a:pt x="632773" y="803782"/>
                  </a:lnTo>
                  <a:lnTo>
                    <a:pt x="672469" y="779184"/>
                  </a:lnTo>
                  <a:lnTo>
                    <a:pt x="709318" y="750463"/>
                  </a:lnTo>
                  <a:lnTo>
                    <a:pt x="742201" y="718594"/>
                  </a:lnTo>
                  <a:lnTo>
                    <a:pt x="771053" y="683940"/>
                  </a:lnTo>
                  <a:lnTo>
                    <a:pt x="795808" y="646866"/>
                  </a:lnTo>
                  <a:lnTo>
                    <a:pt x="816402" y="607734"/>
                  </a:lnTo>
                  <a:lnTo>
                    <a:pt x="832769" y="566909"/>
                  </a:lnTo>
                  <a:lnTo>
                    <a:pt x="844844" y="524755"/>
                  </a:lnTo>
                  <a:lnTo>
                    <a:pt x="852563" y="481634"/>
                  </a:lnTo>
                  <a:lnTo>
                    <a:pt x="855861" y="437912"/>
                  </a:lnTo>
                  <a:lnTo>
                    <a:pt x="854671" y="393951"/>
                  </a:lnTo>
                  <a:lnTo>
                    <a:pt x="848930" y="350115"/>
                  </a:lnTo>
                  <a:lnTo>
                    <a:pt x="838572" y="306769"/>
                  </a:lnTo>
                  <a:lnTo>
                    <a:pt x="823533" y="264275"/>
                  </a:lnTo>
                  <a:lnTo>
                    <a:pt x="803747" y="222997"/>
                  </a:lnTo>
                  <a:lnTo>
                    <a:pt x="779149" y="183300"/>
                  </a:lnTo>
                  <a:lnTo>
                    <a:pt x="750429" y="146474"/>
                  </a:lnTo>
                  <a:lnTo>
                    <a:pt x="718565" y="113611"/>
                  </a:lnTo>
                  <a:lnTo>
                    <a:pt x="683918" y="84777"/>
                  </a:lnTo>
                  <a:lnTo>
                    <a:pt x="646852" y="60035"/>
                  </a:lnTo>
                  <a:lnTo>
                    <a:pt x="607731" y="39451"/>
                  </a:lnTo>
                  <a:lnTo>
                    <a:pt x="566918" y="23091"/>
                  </a:lnTo>
                  <a:lnTo>
                    <a:pt x="524776" y="11019"/>
                  </a:lnTo>
                  <a:lnTo>
                    <a:pt x="481669" y="3300"/>
                  </a:lnTo>
                  <a:lnTo>
                    <a:pt x="437958" y="0"/>
                  </a:lnTo>
                  <a:close/>
                </a:path>
              </a:pathLst>
            </a:custGeom>
            <a:solidFill>
              <a:srgbClr val="2E62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103249" y="6190495"/>
              <a:ext cx="855861" cy="85595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1259553" y="6368389"/>
              <a:ext cx="247650" cy="417830"/>
            </a:xfrm>
            <a:custGeom>
              <a:avLst/>
              <a:gdLst/>
              <a:ahLst/>
              <a:cxnLst/>
              <a:rect l="l" t="t" r="r" b="b"/>
              <a:pathLst>
                <a:path w="247650" h="417829">
                  <a:moveTo>
                    <a:pt x="168275" y="0"/>
                  </a:moveTo>
                  <a:lnTo>
                    <a:pt x="132270" y="7286"/>
                  </a:lnTo>
                  <a:lnTo>
                    <a:pt x="102838" y="27146"/>
                  </a:lnTo>
                  <a:lnTo>
                    <a:pt x="82978" y="56578"/>
                  </a:lnTo>
                  <a:lnTo>
                    <a:pt x="75692" y="92582"/>
                  </a:lnTo>
                  <a:lnTo>
                    <a:pt x="79730" y="119812"/>
                  </a:lnTo>
                  <a:lnTo>
                    <a:pt x="91233" y="144017"/>
                  </a:lnTo>
                  <a:lnTo>
                    <a:pt x="109285" y="163841"/>
                  </a:lnTo>
                  <a:lnTo>
                    <a:pt x="132969" y="177926"/>
                  </a:lnTo>
                  <a:lnTo>
                    <a:pt x="131351" y="182772"/>
                  </a:lnTo>
                  <a:lnTo>
                    <a:pt x="125936" y="187928"/>
                  </a:lnTo>
                  <a:lnTo>
                    <a:pt x="117306" y="193607"/>
                  </a:lnTo>
                  <a:lnTo>
                    <a:pt x="97549" y="204698"/>
                  </a:lnTo>
                  <a:lnTo>
                    <a:pt x="88947" y="209788"/>
                  </a:lnTo>
                  <a:lnTo>
                    <a:pt x="47277" y="251287"/>
                  </a:lnTo>
                  <a:lnTo>
                    <a:pt x="26527" y="287321"/>
                  </a:lnTo>
                  <a:lnTo>
                    <a:pt x="10896" y="329713"/>
                  </a:lnTo>
                  <a:lnTo>
                    <a:pt x="253" y="378713"/>
                  </a:lnTo>
                  <a:lnTo>
                    <a:pt x="0" y="380745"/>
                  </a:lnTo>
                  <a:lnTo>
                    <a:pt x="1142" y="382269"/>
                  </a:lnTo>
                  <a:lnTo>
                    <a:pt x="53720" y="407594"/>
                  </a:lnTo>
                  <a:lnTo>
                    <a:pt x="101600" y="416940"/>
                  </a:lnTo>
                  <a:lnTo>
                    <a:pt x="105918" y="417448"/>
                  </a:lnTo>
                  <a:lnTo>
                    <a:pt x="106680" y="413130"/>
                  </a:lnTo>
                  <a:lnTo>
                    <a:pt x="116939" y="365775"/>
                  </a:lnTo>
                  <a:lnTo>
                    <a:pt x="131984" y="324897"/>
                  </a:lnTo>
                  <a:lnTo>
                    <a:pt x="151935" y="290258"/>
                  </a:lnTo>
                  <a:lnTo>
                    <a:pt x="183663" y="255998"/>
                  </a:lnTo>
                  <a:lnTo>
                    <a:pt x="221517" y="233592"/>
                  </a:lnTo>
                  <a:lnTo>
                    <a:pt x="232552" y="225551"/>
                  </a:lnTo>
                  <a:lnTo>
                    <a:pt x="238849" y="216654"/>
                  </a:lnTo>
                  <a:lnTo>
                    <a:pt x="238251" y="206374"/>
                  </a:lnTo>
                  <a:lnTo>
                    <a:pt x="237490" y="204723"/>
                  </a:lnTo>
                  <a:lnTo>
                    <a:pt x="235712" y="203961"/>
                  </a:lnTo>
                  <a:lnTo>
                    <a:pt x="213548" y="191369"/>
                  </a:lnTo>
                  <a:lnTo>
                    <a:pt x="196611" y="173323"/>
                  </a:lnTo>
                  <a:lnTo>
                    <a:pt x="185795" y="151133"/>
                  </a:lnTo>
                  <a:lnTo>
                    <a:pt x="181991" y="126110"/>
                  </a:lnTo>
                  <a:lnTo>
                    <a:pt x="186299" y="99649"/>
                  </a:lnTo>
                  <a:lnTo>
                    <a:pt x="198453" y="76533"/>
                  </a:lnTo>
                  <a:lnTo>
                    <a:pt x="217298" y="58298"/>
                  </a:lnTo>
                  <a:lnTo>
                    <a:pt x="241681" y="46481"/>
                  </a:lnTo>
                  <a:lnTo>
                    <a:pt x="247650" y="44703"/>
                  </a:lnTo>
                  <a:lnTo>
                    <a:pt x="244094" y="39623"/>
                  </a:lnTo>
                  <a:lnTo>
                    <a:pt x="229139" y="22985"/>
                  </a:lnTo>
                  <a:lnTo>
                    <a:pt x="210947" y="10525"/>
                  </a:lnTo>
                  <a:lnTo>
                    <a:pt x="190373" y="2708"/>
                  </a:lnTo>
                  <a:lnTo>
                    <a:pt x="1682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1254600" y="6363906"/>
              <a:ext cx="260350" cy="427355"/>
            </a:xfrm>
            <a:custGeom>
              <a:avLst/>
              <a:gdLst/>
              <a:ahLst/>
              <a:cxnLst/>
              <a:rect l="l" t="t" r="r" b="b"/>
              <a:pathLst>
                <a:path w="260350" h="427354">
                  <a:moveTo>
                    <a:pt x="173227" y="0"/>
                  </a:moveTo>
                  <a:lnTo>
                    <a:pt x="135437" y="7641"/>
                  </a:lnTo>
                  <a:lnTo>
                    <a:pt x="104552" y="28463"/>
                  </a:lnTo>
                  <a:lnTo>
                    <a:pt x="83716" y="59310"/>
                  </a:lnTo>
                  <a:lnTo>
                    <a:pt x="76072" y="97028"/>
                  </a:lnTo>
                  <a:lnTo>
                    <a:pt x="79935" y="123918"/>
                  </a:lnTo>
                  <a:lnTo>
                    <a:pt x="80043" y="124674"/>
                  </a:lnTo>
                  <a:lnTo>
                    <a:pt x="91360" y="149415"/>
                  </a:lnTo>
                  <a:lnTo>
                    <a:pt x="109130" y="169965"/>
                  </a:lnTo>
                  <a:lnTo>
                    <a:pt x="132460" y="185039"/>
                  </a:lnTo>
                  <a:lnTo>
                    <a:pt x="128377" y="188692"/>
                  </a:lnTo>
                  <a:lnTo>
                    <a:pt x="122173" y="192833"/>
                  </a:lnTo>
                  <a:lnTo>
                    <a:pt x="115208" y="196951"/>
                  </a:lnTo>
                  <a:lnTo>
                    <a:pt x="108838" y="200533"/>
                  </a:lnTo>
                  <a:lnTo>
                    <a:pt x="100151" y="205305"/>
                  </a:lnTo>
                  <a:lnTo>
                    <a:pt x="91344" y="210518"/>
                  </a:lnTo>
                  <a:lnTo>
                    <a:pt x="48660" y="253007"/>
                  </a:lnTo>
                  <a:lnTo>
                    <a:pt x="27495" y="289655"/>
                  </a:lnTo>
                  <a:lnTo>
                    <a:pt x="11568" y="332732"/>
                  </a:lnTo>
                  <a:lnTo>
                    <a:pt x="761" y="382524"/>
                  </a:lnTo>
                  <a:lnTo>
                    <a:pt x="0" y="386207"/>
                  </a:lnTo>
                  <a:lnTo>
                    <a:pt x="2412" y="389509"/>
                  </a:lnTo>
                  <a:lnTo>
                    <a:pt x="60795" y="417333"/>
                  </a:lnTo>
                  <a:lnTo>
                    <a:pt x="105917" y="425958"/>
                  </a:lnTo>
                  <a:lnTo>
                    <a:pt x="114680" y="426973"/>
                  </a:lnTo>
                  <a:lnTo>
                    <a:pt x="116077" y="418338"/>
                  </a:lnTo>
                  <a:lnTo>
                    <a:pt x="116295" y="417333"/>
                  </a:lnTo>
                  <a:lnTo>
                    <a:pt x="116381" y="416941"/>
                  </a:lnTo>
                  <a:lnTo>
                    <a:pt x="107060" y="416941"/>
                  </a:lnTo>
                  <a:lnTo>
                    <a:pt x="61551" y="408122"/>
                  </a:lnTo>
                  <a:lnTo>
                    <a:pt x="31400" y="397351"/>
                  </a:lnTo>
                  <a:lnTo>
                    <a:pt x="14728" y="388151"/>
                  </a:lnTo>
                  <a:lnTo>
                    <a:pt x="9651" y="384048"/>
                  </a:lnTo>
                  <a:lnTo>
                    <a:pt x="19575" y="337802"/>
                  </a:lnTo>
                  <a:lnTo>
                    <a:pt x="34464" y="296306"/>
                  </a:lnTo>
                  <a:lnTo>
                    <a:pt x="54854" y="259978"/>
                  </a:lnTo>
                  <a:lnTo>
                    <a:pt x="81279" y="229235"/>
                  </a:lnTo>
                  <a:lnTo>
                    <a:pt x="122872" y="203041"/>
                  </a:lnTo>
                  <a:lnTo>
                    <a:pt x="138644" y="191551"/>
                  </a:lnTo>
                  <a:lnTo>
                    <a:pt x="141604" y="178943"/>
                  </a:lnTo>
                  <a:lnTo>
                    <a:pt x="118917" y="166125"/>
                  </a:lnTo>
                  <a:lnTo>
                    <a:pt x="101076" y="147367"/>
                  </a:lnTo>
                  <a:lnTo>
                    <a:pt x="89402" y="123918"/>
                  </a:lnTo>
                  <a:lnTo>
                    <a:pt x="85216" y="97028"/>
                  </a:lnTo>
                  <a:lnTo>
                    <a:pt x="92128" y="62809"/>
                  </a:lnTo>
                  <a:lnTo>
                    <a:pt x="110982" y="34829"/>
                  </a:lnTo>
                  <a:lnTo>
                    <a:pt x="138955" y="15946"/>
                  </a:lnTo>
                  <a:lnTo>
                    <a:pt x="173227" y="9017"/>
                  </a:lnTo>
                  <a:lnTo>
                    <a:pt x="212818" y="9017"/>
                  </a:lnTo>
                  <a:lnTo>
                    <a:pt x="196437" y="2825"/>
                  </a:lnTo>
                  <a:lnTo>
                    <a:pt x="173227" y="0"/>
                  </a:lnTo>
                  <a:close/>
                </a:path>
                <a:path w="260350" h="427354">
                  <a:moveTo>
                    <a:pt x="212818" y="9017"/>
                  </a:moveTo>
                  <a:lnTo>
                    <a:pt x="173227" y="9017"/>
                  </a:lnTo>
                  <a:lnTo>
                    <a:pt x="194786" y="11693"/>
                  </a:lnTo>
                  <a:lnTo>
                    <a:pt x="214439" y="19288"/>
                  </a:lnTo>
                  <a:lnTo>
                    <a:pt x="231520" y="31144"/>
                  </a:lnTo>
                  <a:lnTo>
                    <a:pt x="245363" y="46609"/>
                  </a:lnTo>
                  <a:lnTo>
                    <a:pt x="220198" y="58799"/>
                  </a:lnTo>
                  <a:lnTo>
                    <a:pt x="200247" y="77835"/>
                  </a:lnTo>
                  <a:lnTo>
                    <a:pt x="187106" y="102276"/>
                  </a:lnTo>
                  <a:lnTo>
                    <a:pt x="182371" y="130682"/>
                  </a:lnTo>
                  <a:lnTo>
                    <a:pt x="186578" y="157503"/>
                  </a:lnTo>
                  <a:lnTo>
                    <a:pt x="198310" y="180943"/>
                  </a:lnTo>
                  <a:lnTo>
                    <a:pt x="216233" y="199763"/>
                  </a:lnTo>
                  <a:lnTo>
                    <a:pt x="239013" y="212725"/>
                  </a:lnTo>
                  <a:lnTo>
                    <a:pt x="236017" y="225186"/>
                  </a:lnTo>
                  <a:lnTo>
                    <a:pt x="220186" y="236601"/>
                  </a:lnTo>
                  <a:lnTo>
                    <a:pt x="198687" y="248586"/>
                  </a:lnTo>
                  <a:lnTo>
                    <a:pt x="178688" y="262763"/>
                  </a:lnTo>
                  <a:lnTo>
                    <a:pt x="152263" y="293461"/>
                  </a:lnTo>
                  <a:lnTo>
                    <a:pt x="131873" y="329660"/>
                  </a:lnTo>
                  <a:lnTo>
                    <a:pt x="116984" y="370955"/>
                  </a:lnTo>
                  <a:lnTo>
                    <a:pt x="107060" y="416941"/>
                  </a:lnTo>
                  <a:lnTo>
                    <a:pt x="116381" y="416941"/>
                  </a:lnTo>
                  <a:lnTo>
                    <a:pt x="126190" y="371719"/>
                  </a:lnTo>
                  <a:lnTo>
                    <a:pt x="140969" y="331517"/>
                  </a:lnTo>
                  <a:lnTo>
                    <a:pt x="160512" y="297483"/>
                  </a:lnTo>
                  <a:lnTo>
                    <a:pt x="191400" y="264042"/>
                  </a:lnTo>
                  <a:lnTo>
                    <a:pt x="221835" y="246054"/>
                  </a:lnTo>
                  <a:lnTo>
                    <a:pt x="228266" y="242347"/>
                  </a:lnTo>
                  <a:lnTo>
                    <a:pt x="248749" y="214318"/>
                  </a:lnTo>
                  <a:lnTo>
                    <a:pt x="247268" y="209169"/>
                  </a:lnTo>
                  <a:lnTo>
                    <a:pt x="245871" y="205613"/>
                  </a:lnTo>
                  <a:lnTo>
                    <a:pt x="242315" y="204215"/>
                  </a:lnTo>
                  <a:lnTo>
                    <a:pt x="221359" y="192297"/>
                  </a:lnTo>
                  <a:lnTo>
                    <a:pt x="205343" y="175260"/>
                  </a:lnTo>
                  <a:lnTo>
                    <a:pt x="195113" y="154316"/>
                  </a:lnTo>
                  <a:lnTo>
                    <a:pt x="191515" y="130682"/>
                  </a:lnTo>
                  <a:lnTo>
                    <a:pt x="195593" y="105610"/>
                  </a:lnTo>
                  <a:lnTo>
                    <a:pt x="207089" y="83740"/>
                  </a:lnTo>
                  <a:lnTo>
                    <a:pt x="224895" y="66514"/>
                  </a:lnTo>
                  <a:lnTo>
                    <a:pt x="247903" y="55372"/>
                  </a:lnTo>
                  <a:lnTo>
                    <a:pt x="259968" y="51689"/>
                  </a:lnTo>
                  <a:lnTo>
                    <a:pt x="252729" y="41402"/>
                  </a:lnTo>
                  <a:lnTo>
                    <a:pt x="237093" y="24003"/>
                  </a:lnTo>
                  <a:lnTo>
                    <a:pt x="218027" y="10985"/>
                  </a:lnTo>
                  <a:lnTo>
                    <a:pt x="212818" y="9017"/>
                  </a:lnTo>
                  <a:close/>
                </a:path>
              </a:pathLst>
            </a:custGeom>
            <a:solidFill>
              <a:srgbClr val="2E62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1590807" y="6368414"/>
              <a:ext cx="247650" cy="417830"/>
            </a:xfrm>
            <a:custGeom>
              <a:avLst/>
              <a:gdLst/>
              <a:ahLst/>
              <a:cxnLst/>
              <a:rect l="l" t="t" r="r" b="b"/>
              <a:pathLst>
                <a:path w="247650" h="417829">
                  <a:moveTo>
                    <a:pt x="79375" y="0"/>
                  </a:moveTo>
                  <a:lnTo>
                    <a:pt x="36703" y="10461"/>
                  </a:lnTo>
                  <a:lnTo>
                    <a:pt x="3556" y="39496"/>
                  </a:lnTo>
                  <a:lnTo>
                    <a:pt x="0" y="44703"/>
                  </a:lnTo>
                  <a:lnTo>
                    <a:pt x="5969" y="46481"/>
                  </a:lnTo>
                  <a:lnTo>
                    <a:pt x="30331" y="58298"/>
                  </a:lnTo>
                  <a:lnTo>
                    <a:pt x="49133" y="76533"/>
                  </a:lnTo>
                  <a:lnTo>
                    <a:pt x="61243" y="99649"/>
                  </a:lnTo>
                  <a:lnTo>
                    <a:pt x="65532" y="126110"/>
                  </a:lnTo>
                  <a:lnTo>
                    <a:pt x="61747" y="151116"/>
                  </a:lnTo>
                  <a:lnTo>
                    <a:pt x="50974" y="173275"/>
                  </a:lnTo>
                  <a:lnTo>
                    <a:pt x="34081" y="191315"/>
                  </a:lnTo>
                  <a:lnTo>
                    <a:pt x="11938" y="203961"/>
                  </a:lnTo>
                  <a:lnTo>
                    <a:pt x="10287" y="204596"/>
                  </a:lnTo>
                  <a:lnTo>
                    <a:pt x="9398" y="206374"/>
                  </a:lnTo>
                  <a:lnTo>
                    <a:pt x="8818" y="216654"/>
                  </a:lnTo>
                  <a:lnTo>
                    <a:pt x="15144" y="225551"/>
                  </a:lnTo>
                  <a:lnTo>
                    <a:pt x="26185" y="233592"/>
                  </a:lnTo>
                  <a:lnTo>
                    <a:pt x="56340" y="250840"/>
                  </a:lnTo>
                  <a:lnTo>
                    <a:pt x="63986" y="255998"/>
                  </a:lnTo>
                  <a:lnTo>
                    <a:pt x="95714" y="290312"/>
                  </a:lnTo>
                  <a:lnTo>
                    <a:pt x="115665" y="324945"/>
                  </a:lnTo>
                  <a:lnTo>
                    <a:pt x="130710" y="365793"/>
                  </a:lnTo>
                  <a:lnTo>
                    <a:pt x="140970" y="413130"/>
                  </a:lnTo>
                  <a:lnTo>
                    <a:pt x="141605" y="417448"/>
                  </a:lnTo>
                  <a:lnTo>
                    <a:pt x="146050" y="416940"/>
                  </a:lnTo>
                  <a:lnTo>
                    <a:pt x="193389" y="407638"/>
                  </a:lnTo>
                  <a:lnTo>
                    <a:pt x="236918" y="389620"/>
                  </a:lnTo>
                  <a:lnTo>
                    <a:pt x="247396" y="379094"/>
                  </a:lnTo>
                  <a:lnTo>
                    <a:pt x="236698" y="329731"/>
                  </a:lnTo>
                  <a:lnTo>
                    <a:pt x="221091" y="287369"/>
                  </a:lnTo>
                  <a:lnTo>
                    <a:pt x="200316" y="251340"/>
                  </a:lnTo>
                  <a:lnTo>
                    <a:pt x="174244" y="221360"/>
                  </a:lnTo>
                  <a:lnTo>
                    <a:pt x="130218" y="193553"/>
                  </a:lnTo>
                  <a:lnTo>
                    <a:pt x="121602" y="187912"/>
                  </a:lnTo>
                  <a:lnTo>
                    <a:pt x="116224" y="182770"/>
                  </a:lnTo>
                  <a:lnTo>
                    <a:pt x="114681" y="177926"/>
                  </a:lnTo>
                  <a:lnTo>
                    <a:pt x="138291" y="163788"/>
                  </a:lnTo>
                  <a:lnTo>
                    <a:pt x="156305" y="143970"/>
                  </a:lnTo>
                  <a:lnTo>
                    <a:pt x="167794" y="119794"/>
                  </a:lnTo>
                  <a:lnTo>
                    <a:pt x="171831" y="92582"/>
                  </a:lnTo>
                  <a:lnTo>
                    <a:pt x="164546" y="56578"/>
                  </a:lnTo>
                  <a:lnTo>
                    <a:pt x="144700" y="27146"/>
                  </a:lnTo>
                  <a:lnTo>
                    <a:pt x="115306" y="7286"/>
                  </a:lnTo>
                  <a:lnTo>
                    <a:pt x="793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1583441" y="6363906"/>
              <a:ext cx="259715" cy="427355"/>
            </a:xfrm>
            <a:custGeom>
              <a:avLst/>
              <a:gdLst/>
              <a:ahLst/>
              <a:cxnLst/>
              <a:rect l="l" t="t" r="r" b="b"/>
              <a:pathLst>
                <a:path w="259715" h="427354">
                  <a:moveTo>
                    <a:pt x="86741" y="0"/>
                  </a:moveTo>
                  <a:lnTo>
                    <a:pt x="41941" y="10985"/>
                  </a:lnTo>
                  <a:lnTo>
                    <a:pt x="7239" y="41402"/>
                  </a:lnTo>
                  <a:lnTo>
                    <a:pt x="0" y="51689"/>
                  </a:lnTo>
                  <a:lnTo>
                    <a:pt x="12065" y="55372"/>
                  </a:lnTo>
                  <a:lnTo>
                    <a:pt x="35073" y="66514"/>
                  </a:lnTo>
                  <a:lnTo>
                    <a:pt x="52879" y="83740"/>
                  </a:lnTo>
                  <a:lnTo>
                    <a:pt x="64375" y="105610"/>
                  </a:lnTo>
                  <a:lnTo>
                    <a:pt x="68453" y="130682"/>
                  </a:lnTo>
                  <a:lnTo>
                    <a:pt x="64857" y="154316"/>
                  </a:lnTo>
                  <a:lnTo>
                    <a:pt x="54641" y="175260"/>
                  </a:lnTo>
                  <a:lnTo>
                    <a:pt x="38663" y="192297"/>
                  </a:lnTo>
                  <a:lnTo>
                    <a:pt x="17780" y="204215"/>
                  </a:lnTo>
                  <a:lnTo>
                    <a:pt x="14224" y="205613"/>
                  </a:lnTo>
                  <a:lnTo>
                    <a:pt x="12700" y="209042"/>
                  </a:lnTo>
                  <a:lnTo>
                    <a:pt x="11219" y="214282"/>
                  </a:lnTo>
                  <a:lnTo>
                    <a:pt x="11430" y="220487"/>
                  </a:lnTo>
                  <a:lnTo>
                    <a:pt x="14307" y="227383"/>
                  </a:lnTo>
                  <a:lnTo>
                    <a:pt x="53161" y="254400"/>
                  </a:lnTo>
                  <a:lnTo>
                    <a:pt x="61150" y="259111"/>
                  </a:lnTo>
                  <a:lnTo>
                    <a:pt x="99510" y="297537"/>
                  </a:lnTo>
                  <a:lnTo>
                    <a:pt x="119046" y="331565"/>
                  </a:lnTo>
                  <a:lnTo>
                    <a:pt x="133796" y="371736"/>
                  </a:lnTo>
                  <a:lnTo>
                    <a:pt x="143891" y="418338"/>
                  </a:lnTo>
                  <a:lnTo>
                    <a:pt x="145161" y="426973"/>
                  </a:lnTo>
                  <a:lnTo>
                    <a:pt x="153924" y="425958"/>
                  </a:lnTo>
                  <a:lnTo>
                    <a:pt x="180365" y="421675"/>
                  </a:lnTo>
                  <a:lnTo>
                    <a:pt x="200117" y="416941"/>
                  </a:lnTo>
                  <a:lnTo>
                    <a:pt x="152781" y="416941"/>
                  </a:lnTo>
                  <a:lnTo>
                    <a:pt x="142912" y="370955"/>
                  </a:lnTo>
                  <a:lnTo>
                    <a:pt x="128031" y="329660"/>
                  </a:lnTo>
                  <a:lnTo>
                    <a:pt x="107650" y="293461"/>
                  </a:lnTo>
                  <a:lnTo>
                    <a:pt x="81280" y="262763"/>
                  </a:lnTo>
                  <a:lnTo>
                    <a:pt x="39782" y="236601"/>
                  </a:lnTo>
                  <a:lnTo>
                    <a:pt x="23951" y="225186"/>
                  </a:lnTo>
                  <a:lnTo>
                    <a:pt x="20955" y="212725"/>
                  </a:lnTo>
                  <a:lnTo>
                    <a:pt x="43715" y="199763"/>
                  </a:lnTo>
                  <a:lnTo>
                    <a:pt x="61595" y="180943"/>
                  </a:lnTo>
                  <a:lnTo>
                    <a:pt x="73282" y="157503"/>
                  </a:lnTo>
                  <a:lnTo>
                    <a:pt x="77470" y="130682"/>
                  </a:lnTo>
                  <a:lnTo>
                    <a:pt x="72757" y="102276"/>
                  </a:lnTo>
                  <a:lnTo>
                    <a:pt x="59674" y="77835"/>
                  </a:lnTo>
                  <a:lnTo>
                    <a:pt x="39804" y="58799"/>
                  </a:lnTo>
                  <a:lnTo>
                    <a:pt x="14732" y="46609"/>
                  </a:lnTo>
                  <a:lnTo>
                    <a:pt x="28483" y="31144"/>
                  </a:lnTo>
                  <a:lnTo>
                    <a:pt x="45497" y="19288"/>
                  </a:lnTo>
                  <a:lnTo>
                    <a:pt x="65131" y="11693"/>
                  </a:lnTo>
                  <a:lnTo>
                    <a:pt x="86741" y="9017"/>
                  </a:lnTo>
                  <a:lnTo>
                    <a:pt x="126495" y="9016"/>
                  </a:lnTo>
                  <a:lnTo>
                    <a:pt x="124458" y="7641"/>
                  </a:lnTo>
                  <a:lnTo>
                    <a:pt x="86741" y="0"/>
                  </a:lnTo>
                  <a:close/>
                </a:path>
                <a:path w="259715" h="427354">
                  <a:moveTo>
                    <a:pt x="126495" y="9016"/>
                  </a:moveTo>
                  <a:lnTo>
                    <a:pt x="86741" y="9017"/>
                  </a:lnTo>
                  <a:lnTo>
                    <a:pt x="120939" y="15946"/>
                  </a:lnTo>
                  <a:lnTo>
                    <a:pt x="148875" y="34829"/>
                  </a:lnTo>
                  <a:lnTo>
                    <a:pt x="167715" y="62809"/>
                  </a:lnTo>
                  <a:lnTo>
                    <a:pt x="174625" y="97028"/>
                  </a:lnTo>
                  <a:lnTo>
                    <a:pt x="170457" y="123918"/>
                  </a:lnTo>
                  <a:lnTo>
                    <a:pt x="158813" y="147367"/>
                  </a:lnTo>
                  <a:lnTo>
                    <a:pt x="140977" y="166125"/>
                  </a:lnTo>
                  <a:lnTo>
                    <a:pt x="118237" y="178943"/>
                  </a:lnTo>
                  <a:lnTo>
                    <a:pt x="121233" y="191551"/>
                  </a:lnTo>
                  <a:lnTo>
                    <a:pt x="137064" y="203041"/>
                  </a:lnTo>
                  <a:lnTo>
                    <a:pt x="158563" y="215054"/>
                  </a:lnTo>
                  <a:lnTo>
                    <a:pt x="178562" y="229235"/>
                  </a:lnTo>
                  <a:lnTo>
                    <a:pt x="205005" y="259978"/>
                  </a:lnTo>
                  <a:lnTo>
                    <a:pt x="225425" y="296306"/>
                  </a:lnTo>
                  <a:lnTo>
                    <a:pt x="240319" y="337802"/>
                  </a:lnTo>
                  <a:lnTo>
                    <a:pt x="250190" y="384048"/>
                  </a:lnTo>
                  <a:lnTo>
                    <a:pt x="245131" y="388151"/>
                  </a:lnTo>
                  <a:lnTo>
                    <a:pt x="228488" y="397351"/>
                  </a:lnTo>
                  <a:lnTo>
                    <a:pt x="198344" y="408122"/>
                  </a:lnTo>
                  <a:lnTo>
                    <a:pt x="152781" y="416941"/>
                  </a:lnTo>
                  <a:lnTo>
                    <a:pt x="200117" y="416941"/>
                  </a:lnTo>
                  <a:lnTo>
                    <a:pt x="240919" y="401574"/>
                  </a:lnTo>
                  <a:lnTo>
                    <a:pt x="259715" y="388620"/>
                  </a:lnTo>
                  <a:lnTo>
                    <a:pt x="259289" y="384048"/>
                  </a:lnTo>
                  <a:lnTo>
                    <a:pt x="259207" y="382651"/>
                  </a:lnTo>
                  <a:lnTo>
                    <a:pt x="248417" y="332859"/>
                  </a:lnTo>
                  <a:lnTo>
                    <a:pt x="232521" y="289782"/>
                  </a:lnTo>
                  <a:lnTo>
                    <a:pt x="211361" y="253134"/>
                  </a:lnTo>
                  <a:lnTo>
                    <a:pt x="184785" y="222631"/>
                  </a:lnTo>
                  <a:lnTo>
                    <a:pt x="144704" y="196897"/>
                  </a:lnTo>
                  <a:lnTo>
                    <a:pt x="137763" y="192817"/>
                  </a:lnTo>
                  <a:lnTo>
                    <a:pt x="131536" y="188690"/>
                  </a:lnTo>
                  <a:lnTo>
                    <a:pt x="127381" y="185039"/>
                  </a:lnTo>
                  <a:lnTo>
                    <a:pt x="150711" y="169965"/>
                  </a:lnTo>
                  <a:lnTo>
                    <a:pt x="168481" y="149415"/>
                  </a:lnTo>
                  <a:lnTo>
                    <a:pt x="179798" y="124674"/>
                  </a:lnTo>
                  <a:lnTo>
                    <a:pt x="183769" y="97028"/>
                  </a:lnTo>
                  <a:lnTo>
                    <a:pt x="176127" y="59310"/>
                  </a:lnTo>
                  <a:lnTo>
                    <a:pt x="155305" y="28463"/>
                  </a:lnTo>
                  <a:lnTo>
                    <a:pt x="126495" y="9016"/>
                  </a:lnTo>
                  <a:close/>
                </a:path>
              </a:pathLst>
            </a:custGeom>
            <a:solidFill>
              <a:srgbClr val="2E62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1378728" y="6403606"/>
              <a:ext cx="336550" cy="421005"/>
            </a:xfrm>
            <a:custGeom>
              <a:avLst/>
              <a:gdLst/>
              <a:ahLst/>
              <a:cxnLst/>
              <a:rect l="l" t="t" r="r" b="b"/>
              <a:pathLst>
                <a:path w="336550" h="421004">
                  <a:moveTo>
                    <a:pt x="168147" y="0"/>
                  </a:moveTo>
                  <a:lnTo>
                    <a:pt x="132143" y="7288"/>
                  </a:lnTo>
                  <a:lnTo>
                    <a:pt x="102711" y="27162"/>
                  </a:lnTo>
                  <a:lnTo>
                    <a:pt x="82851" y="56632"/>
                  </a:lnTo>
                  <a:lnTo>
                    <a:pt x="75564" y="92710"/>
                  </a:lnTo>
                  <a:lnTo>
                    <a:pt x="79621" y="119868"/>
                  </a:lnTo>
                  <a:lnTo>
                    <a:pt x="91154" y="144049"/>
                  </a:lnTo>
                  <a:lnTo>
                    <a:pt x="109212" y="163897"/>
                  </a:lnTo>
                  <a:lnTo>
                    <a:pt x="132841" y="178054"/>
                  </a:lnTo>
                  <a:lnTo>
                    <a:pt x="131298" y="182897"/>
                  </a:lnTo>
                  <a:lnTo>
                    <a:pt x="125920" y="188039"/>
                  </a:lnTo>
                  <a:lnTo>
                    <a:pt x="117304" y="193680"/>
                  </a:lnTo>
                  <a:lnTo>
                    <a:pt x="97476" y="204700"/>
                  </a:lnTo>
                  <a:lnTo>
                    <a:pt x="88836" y="209804"/>
                  </a:lnTo>
                  <a:lnTo>
                    <a:pt x="47150" y="251412"/>
                  </a:lnTo>
                  <a:lnTo>
                    <a:pt x="26400" y="287432"/>
                  </a:lnTo>
                  <a:lnTo>
                    <a:pt x="10769" y="329787"/>
                  </a:lnTo>
                  <a:lnTo>
                    <a:pt x="126" y="378714"/>
                  </a:lnTo>
                  <a:lnTo>
                    <a:pt x="0" y="381000"/>
                  </a:lnTo>
                  <a:lnTo>
                    <a:pt x="1396" y="382651"/>
                  </a:lnTo>
                  <a:lnTo>
                    <a:pt x="9296" y="388725"/>
                  </a:lnTo>
                  <a:lnTo>
                    <a:pt x="35544" y="401716"/>
                  </a:lnTo>
                  <a:lnTo>
                    <a:pt x="84532" y="414637"/>
                  </a:lnTo>
                  <a:lnTo>
                    <a:pt x="160654" y="420497"/>
                  </a:lnTo>
                  <a:lnTo>
                    <a:pt x="167004" y="420497"/>
                  </a:lnTo>
                  <a:lnTo>
                    <a:pt x="238761" y="415210"/>
                  </a:lnTo>
                  <a:lnTo>
                    <a:pt x="289575" y="404114"/>
                  </a:lnTo>
                  <a:lnTo>
                    <a:pt x="334898" y="382778"/>
                  </a:lnTo>
                  <a:lnTo>
                    <a:pt x="336295" y="381254"/>
                  </a:lnTo>
                  <a:lnTo>
                    <a:pt x="336295" y="379095"/>
                  </a:lnTo>
                  <a:lnTo>
                    <a:pt x="326076" y="331166"/>
                  </a:lnTo>
                  <a:lnTo>
                    <a:pt x="311816" y="289798"/>
                  </a:lnTo>
                  <a:lnTo>
                    <a:pt x="293127" y="253930"/>
                  </a:lnTo>
                  <a:lnTo>
                    <a:pt x="269747" y="222885"/>
                  </a:lnTo>
                  <a:lnTo>
                    <a:pt x="231278" y="193881"/>
                  </a:lnTo>
                  <a:lnTo>
                    <a:pt x="204723" y="180213"/>
                  </a:lnTo>
                  <a:lnTo>
                    <a:pt x="203326" y="178054"/>
                  </a:lnTo>
                  <a:lnTo>
                    <a:pt x="227030" y="163968"/>
                  </a:lnTo>
                  <a:lnTo>
                    <a:pt x="245125" y="144145"/>
                  </a:lnTo>
                  <a:lnTo>
                    <a:pt x="256672" y="119939"/>
                  </a:lnTo>
                  <a:lnTo>
                    <a:pt x="260730" y="92710"/>
                  </a:lnTo>
                  <a:lnTo>
                    <a:pt x="253444" y="56632"/>
                  </a:lnTo>
                  <a:lnTo>
                    <a:pt x="233584" y="27162"/>
                  </a:lnTo>
                  <a:lnTo>
                    <a:pt x="204152" y="7288"/>
                  </a:lnTo>
                  <a:lnTo>
                    <a:pt x="1681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1374170" y="6399072"/>
              <a:ext cx="345440" cy="429895"/>
            </a:xfrm>
            <a:custGeom>
              <a:avLst/>
              <a:gdLst/>
              <a:ahLst/>
              <a:cxnLst/>
              <a:rect l="l" t="t" r="r" b="b"/>
              <a:pathLst>
                <a:path w="345440" h="429895">
                  <a:moveTo>
                    <a:pt x="172720" y="0"/>
                  </a:moveTo>
                  <a:lnTo>
                    <a:pt x="134929" y="7643"/>
                  </a:lnTo>
                  <a:lnTo>
                    <a:pt x="104044" y="28479"/>
                  </a:lnTo>
                  <a:lnTo>
                    <a:pt x="83208" y="59364"/>
                  </a:lnTo>
                  <a:lnTo>
                    <a:pt x="75565" y="97155"/>
                  </a:lnTo>
                  <a:lnTo>
                    <a:pt x="79417" y="123975"/>
                  </a:lnTo>
                  <a:lnTo>
                    <a:pt x="79535" y="124801"/>
                  </a:lnTo>
                  <a:lnTo>
                    <a:pt x="90852" y="149542"/>
                  </a:lnTo>
                  <a:lnTo>
                    <a:pt x="108622" y="170092"/>
                  </a:lnTo>
                  <a:lnTo>
                    <a:pt x="131953" y="185166"/>
                  </a:lnTo>
                  <a:lnTo>
                    <a:pt x="127744" y="188852"/>
                  </a:lnTo>
                  <a:lnTo>
                    <a:pt x="121427" y="193040"/>
                  </a:lnTo>
                  <a:lnTo>
                    <a:pt x="114468" y="197131"/>
                  </a:lnTo>
                  <a:lnTo>
                    <a:pt x="99643" y="205360"/>
                  </a:lnTo>
                  <a:lnTo>
                    <a:pt x="90836" y="210581"/>
                  </a:lnTo>
                  <a:lnTo>
                    <a:pt x="48081" y="253206"/>
                  </a:lnTo>
                  <a:lnTo>
                    <a:pt x="26892" y="289877"/>
                  </a:lnTo>
                  <a:lnTo>
                    <a:pt x="10989" y="332930"/>
                  </a:lnTo>
                  <a:lnTo>
                    <a:pt x="254" y="382651"/>
                  </a:lnTo>
                  <a:lnTo>
                    <a:pt x="0" y="387223"/>
                  </a:lnTo>
                  <a:lnTo>
                    <a:pt x="2413" y="390144"/>
                  </a:lnTo>
                  <a:lnTo>
                    <a:pt x="42799" y="411988"/>
                  </a:lnTo>
                  <a:lnTo>
                    <a:pt x="98155" y="425132"/>
                  </a:lnTo>
                  <a:lnTo>
                    <a:pt x="165227" y="429514"/>
                  </a:lnTo>
                  <a:lnTo>
                    <a:pt x="171577" y="429514"/>
                  </a:lnTo>
                  <a:lnTo>
                    <a:pt x="208016" y="428107"/>
                  </a:lnTo>
                  <a:lnTo>
                    <a:pt x="241633" y="424640"/>
                  </a:lnTo>
                  <a:lnTo>
                    <a:pt x="264591" y="420497"/>
                  </a:lnTo>
                  <a:lnTo>
                    <a:pt x="165227" y="420497"/>
                  </a:lnTo>
                  <a:lnTo>
                    <a:pt x="91370" y="414909"/>
                  </a:lnTo>
                  <a:lnTo>
                    <a:pt x="43195" y="402558"/>
                  </a:lnTo>
                  <a:lnTo>
                    <a:pt x="17213" y="390144"/>
                  </a:lnTo>
                  <a:lnTo>
                    <a:pt x="16816" y="389886"/>
                  </a:lnTo>
                  <a:lnTo>
                    <a:pt x="9271" y="384048"/>
                  </a:lnTo>
                  <a:lnTo>
                    <a:pt x="19069" y="337820"/>
                  </a:lnTo>
                  <a:lnTo>
                    <a:pt x="33940" y="296354"/>
                  </a:lnTo>
                  <a:lnTo>
                    <a:pt x="54383" y="260032"/>
                  </a:lnTo>
                  <a:lnTo>
                    <a:pt x="80899" y="229235"/>
                  </a:lnTo>
                  <a:lnTo>
                    <a:pt x="122380" y="203073"/>
                  </a:lnTo>
                  <a:lnTo>
                    <a:pt x="138174" y="191658"/>
                  </a:lnTo>
                  <a:lnTo>
                    <a:pt x="141097" y="179197"/>
                  </a:lnTo>
                  <a:lnTo>
                    <a:pt x="118409" y="166235"/>
                  </a:lnTo>
                  <a:lnTo>
                    <a:pt x="100568" y="147415"/>
                  </a:lnTo>
                  <a:lnTo>
                    <a:pt x="88894" y="123975"/>
                  </a:lnTo>
                  <a:lnTo>
                    <a:pt x="84709" y="97155"/>
                  </a:lnTo>
                  <a:lnTo>
                    <a:pt x="91620" y="62863"/>
                  </a:lnTo>
                  <a:lnTo>
                    <a:pt x="110474" y="34845"/>
                  </a:lnTo>
                  <a:lnTo>
                    <a:pt x="138447" y="15948"/>
                  </a:lnTo>
                  <a:lnTo>
                    <a:pt x="172720" y="9017"/>
                  </a:lnTo>
                  <a:lnTo>
                    <a:pt x="212545" y="9017"/>
                  </a:lnTo>
                  <a:lnTo>
                    <a:pt x="210510" y="7643"/>
                  </a:lnTo>
                  <a:lnTo>
                    <a:pt x="172720" y="0"/>
                  </a:lnTo>
                  <a:close/>
                </a:path>
                <a:path w="345440" h="429895">
                  <a:moveTo>
                    <a:pt x="212545" y="9017"/>
                  </a:moveTo>
                  <a:lnTo>
                    <a:pt x="172720" y="9017"/>
                  </a:lnTo>
                  <a:lnTo>
                    <a:pt x="206992" y="15948"/>
                  </a:lnTo>
                  <a:lnTo>
                    <a:pt x="234965" y="34845"/>
                  </a:lnTo>
                  <a:lnTo>
                    <a:pt x="253819" y="62863"/>
                  </a:lnTo>
                  <a:lnTo>
                    <a:pt x="260731" y="97155"/>
                  </a:lnTo>
                  <a:lnTo>
                    <a:pt x="256565" y="123975"/>
                  </a:lnTo>
                  <a:lnTo>
                    <a:pt x="244935" y="147415"/>
                  </a:lnTo>
                  <a:lnTo>
                    <a:pt x="227137" y="166235"/>
                  </a:lnTo>
                  <a:lnTo>
                    <a:pt x="204470" y="179197"/>
                  </a:lnTo>
                  <a:lnTo>
                    <a:pt x="206793" y="187535"/>
                  </a:lnTo>
                  <a:lnTo>
                    <a:pt x="246493" y="210022"/>
                  </a:lnTo>
                  <a:lnTo>
                    <a:pt x="294915" y="262622"/>
                  </a:lnTo>
                  <a:lnTo>
                    <a:pt x="313356" y="298751"/>
                  </a:lnTo>
                  <a:lnTo>
                    <a:pt x="326915" y="339143"/>
                  </a:lnTo>
                  <a:lnTo>
                    <a:pt x="336296" y="384048"/>
                  </a:lnTo>
                  <a:lnTo>
                    <a:pt x="327721" y="389886"/>
                  </a:lnTo>
                  <a:lnTo>
                    <a:pt x="299704" y="402082"/>
                  </a:lnTo>
                  <a:lnTo>
                    <a:pt x="248802" y="414373"/>
                  </a:lnTo>
                  <a:lnTo>
                    <a:pt x="171577" y="420497"/>
                  </a:lnTo>
                  <a:lnTo>
                    <a:pt x="264591" y="420497"/>
                  </a:lnTo>
                  <a:lnTo>
                    <a:pt x="317627" y="404901"/>
                  </a:lnTo>
                  <a:lnTo>
                    <a:pt x="345310" y="382651"/>
                  </a:lnTo>
                  <a:lnTo>
                    <a:pt x="335022" y="334333"/>
                  </a:lnTo>
                  <a:lnTo>
                    <a:pt x="320516" y="292369"/>
                  </a:lnTo>
                  <a:lnTo>
                    <a:pt x="301486" y="255954"/>
                  </a:lnTo>
                  <a:lnTo>
                    <a:pt x="277622" y="224409"/>
                  </a:lnTo>
                  <a:lnTo>
                    <a:pt x="238117" y="194512"/>
                  </a:lnTo>
                  <a:lnTo>
                    <a:pt x="219837" y="184912"/>
                  </a:lnTo>
                  <a:lnTo>
                    <a:pt x="217043" y="183388"/>
                  </a:lnTo>
                  <a:lnTo>
                    <a:pt x="238960" y="168146"/>
                  </a:lnTo>
                  <a:lnTo>
                    <a:pt x="255603" y="147939"/>
                  </a:lnTo>
                  <a:lnTo>
                    <a:pt x="266140" y="123975"/>
                  </a:lnTo>
                  <a:lnTo>
                    <a:pt x="269875" y="97155"/>
                  </a:lnTo>
                  <a:lnTo>
                    <a:pt x="262231" y="59364"/>
                  </a:lnTo>
                  <a:lnTo>
                    <a:pt x="241395" y="28479"/>
                  </a:lnTo>
                  <a:lnTo>
                    <a:pt x="212545" y="9017"/>
                  </a:lnTo>
                  <a:close/>
                </a:path>
              </a:pathLst>
            </a:custGeom>
            <a:solidFill>
              <a:srgbClr val="2E62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8665" y="8603824"/>
              <a:ext cx="177673" cy="17780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8665" y="8914627"/>
              <a:ext cx="177673" cy="177800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28665" y="9228914"/>
              <a:ext cx="177673" cy="17780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825708" y="3006724"/>
              <a:ext cx="1499870" cy="436880"/>
            </a:xfrm>
            <a:custGeom>
              <a:avLst/>
              <a:gdLst/>
              <a:ahLst/>
              <a:cxnLst/>
              <a:rect l="l" t="t" r="r" b="b"/>
              <a:pathLst>
                <a:path w="1499870" h="436879">
                  <a:moveTo>
                    <a:pt x="9525" y="429158"/>
                  </a:moveTo>
                  <a:lnTo>
                    <a:pt x="7391" y="427037"/>
                  </a:lnTo>
                  <a:lnTo>
                    <a:pt x="4762" y="427037"/>
                  </a:lnTo>
                  <a:lnTo>
                    <a:pt x="2133" y="427037"/>
                  </a:lnTo>
                  <a:lnTo>
                    <a:pt x="0" y="429158"/>
                  </a:lnTo>
                  <a:lnTo>
                    <a:pt x="0" y="434441"/>
                  </a:lnTo>
                  <a:lnTo>
                    <a:pt x="2133" y="436562"/>
                  </a:lnTo>
                  <a:lnTo>
                    <a:pt x="7391" y="436562"/>
                  </a:lnTo>
                  <a:lnTo>
                    <a:pt x="9525" y="434441"/>
                  </a:lnTo>
                  <a:lnTo>
                    <a:pt x="9525" y="429158"/>
                  </a:lnTo>
                  <a:close/>
                </a:path>
                <a:path w="1499870" h="436879">
                  <a:moveTo>
                    <a:pt x="1499743" y="2120"/>
                  </a:moveTo>
                  <a:lnTo>
                    <a:pt x="1497609" y="0"/>
                  </a:lnTo>
                  <a:lnTo>
                    <a:pt x="1494980" y="0"/>
                  </a:lnTo>
                  <a:lnTo>
                    <a:pt x="1492351" y="0"/>
                  </a:lnTo>
                  <a:lnTo>
                    <a:pt x="1490218" y="2120"/>
                  </a:lnTo>
                  <a:lnTo>
                    <a:pt x="1490218" y="7404"/>
                  </a:lnTo>
                  <a:lnTo>
                    <a:pt x="1492351" y="9525"/>
                  </a:lnTo>
                  <a:lnTo>
                    <a:pt x="1497609" y="9525"/>
                  </a:lnTo>
                  <a:lnTo>
                    <a:pt x="1499743" y="7404"/>
                  </a:lnTo>
                  <a:lnTo>
                    <a:pt x="1499743" y="21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053023" y="8634082"/>
              <a:ext cx="919480" cy="748030"/>
            </a:xfrm>
            <a:custGeom>
              <a:avLst/>
              <a:gdLst/>
              <a:ahLst/>
              <a:cxnLst/>
              <a:rect l="l" t="t" r="r" b="b"/>
              <a:pathLst>
                <a:path w="919479" h="748029">
                  <a:moveTo>
                    <a:pt x="919264" y="641007"/>
                  </a:moveTo>
                  <a:lnTo>
                    <a:pt x="0" y="641007"/>
                  </a:lnTo>
                  <a:lnTo>
                    <a:pt x="0" y="747928"/>
                  </a:lnTo>
                  <a:lnTo>
                    <a:pt x="919264" y="747928"/>
                  </a:lnTo>
                  <a:lnTo>
                    <a:pt x="919264" y="641007"/>
                  </a:lnTo>
                  <a:close/>
                </a:path>
                <a:path w="919479" h="748029">
                  <a:moveTo>
                    <a:pt x="919264" y="320586"/>
                  </a:moveTo>
                  <a:lnTo>
                    <a:pt x="0" y="320586"/>
                  </a:lnTo>
                  <a:lnTo>
                    <a:pt x="0" y="427329"/>
                  </a:lnTo>
                  <a:lnTo>
                    <a:pt x="919264" y="427329"/>
                  </a:lnTo>
                  <a:lnTo>
                    <a:pt x="919264" y="320586"/>
                  </a:lnTo>
                  <a:close/>
                </a:path>
                <a:path w="919479" h="748029">
                  <a:moveTo>
                    <a:pt x="919264" y="0"/>
                  </a:moveTo>
                  <a:lnTo>
                    <a:pt x="0" y="0"/>
                  </a:lnTo>
                  <a:lnTo>
                    <a:pt x="0" y="106921"/>
                  </a:lnTo>
                  <a:lnTo>
                    <a:pt x="919264" y="106921"/>
                  </a:lnTo>
                  <a:lnTo>
                    <a:pt x="91926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9523730" y="4783336"/>
            <a:ext cx="4077335" cy="92583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20"/>
              </a:spcBef>
            </a:pP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Spraw,</a:t>
            </a:r>
            <a:r>
              <a:rPr sz="1700" b="1" spc="-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aby</a:t>
            </a:r>
            <a:r>
              <a:rPr sz="1700" b="1" spc="-2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tekst</a:t>
            </a:r>
            <a:r>
              <a:rPr sz="1700" b="1" spc="-2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był</a:t>
            </a:r>
            <a:r>
              <a:rPr sz="1700" b="1" spc="-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Asap"/>
                <a:cs typeface="Asap"/>
              </a:rPr>
              <a:t>płynny.</a:t>
            </a:r>
            <a:endParaRPr sz="1700">
              <a:latin typeface="Asap"/>
              <a:cs typeface="Asap"/>
            </a:endParaRPr>
          </a:p>
          <a:p>
            <a:pPr marR="5080">
              <a:lnSpc>
                <a:spcPct val="115799"/>
              </a:lnSpc>
            </a:pP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Informacje</a:t>
            </a:r>
            <a:r>
              <a:rPr sz="1700" b="1" spc="-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powiązane</a:t>
            </a:r>
            <a:r>
              <a:rPr sz="1700" b="1" spc="-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ze</a:t>
            </a:r>
            <a:r>
              <a:rPr sz="1700" b="1" spc="-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sobą</a:t>
            </a:r>
            <a:r>
              <a:rPr sz="1700" b="1" spc="-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Asap"/>
                <a:cs typeface="Asap"/>
              </a:rPr>
              <a:t>zapowiadaj </a:t>
            </a:r>
            <a:r>
              <a:rPr sz="1700" b="1" dirty="0">
                <a:solidFill>
                  <a:srgbClr val="FFFFFF"/>
                </a:solidFill>
                <a:latin typeface="Asap"/>
                <a:cs typeface="Asap"/>
              </a:rPr>
              <a:t>zdaniem</a:t>
            </a:r>
            <a:r>
              <a:rPr sz="1700" b="1" spc="-6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Asap"/>
                <a:cs typeface="Asap"/>
              </a:rPr>
              <a:t>wprowadzającym.</a:t>
            </a:r>
            <a:endParaRPr sz="1700">
              <a:latin typeface="Asap"/>
              <a:cs typeface="Asap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822190" y="7227121"/>
            <a:ext cx="3766185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7600"/>
              </a:lnSpc>
              <a:spcBef>
                <a:spcPts val="95"/>
              </a:spcBef>
            </a:pPr>
            <a:r>
              <a:rPr sz="1700" b="1" dirty="0">
                <a:latin typeface="Asap"/>
                <a:cs typeface="Asap"/>
              </a:rPr>
              <a:t>Podziel</a:t>
            </a:r>
            <a:r>
              <a:rPr sz="1700" b="1" spc="3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treść</a:t>
            </a:r>
            <a:r>
              <a:rPr sz="1700" b="1" spc="3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na</a:t>
            </a:r>
            <a:r>
              <a:rPr sz="1700" b="1" spc="3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wątki</a:t>
            </a:r>
            <a:r>
              <a:rPr sz="1700" b="1" spc="40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i</a:t>
            </a:r>
            <a:r>
              <a:rPr sz="1700" b="1" spc="3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łącz</a:t>
            </a:r>
            <a:r>
              <a:rPr sz="1700" b="1" spc="35" dirty="0">
                <a:latin typeface="Asap"/>
                <a:cs typeface="Asap"/>
              </a:rPr>
              <a:t> </a:t>
            </a:r>
            <a:r>
              <a:rPr sz="1700" b="1" spc="-25" dirty="0">
                <a:latin typeface="Asap"/>
                <a:cs typeface="Asap"/>
              </a:rPr>
              <a:t>je </a:t>
            </a:r>
            <a:r>
              <a:rPr sz="1700" b="1" dirty="0">
                <a:latin typeface="Asap"/>
                <a:cs typeface="Asap"/>
              </a:rPr>
              <a:t>odpowiednimi</a:t>
            </a:r>
            <a:r>
              <a:rPr sz="1700" b="1" spc="7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spójnikami</a:t>
            </a:r>
            <a:r>
              <a:rPr sz="1700" b="1" spc="7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(np.</a:t>
            </a:r>
            <a:r>
              <a:rPr sz="1700" b="1" spc="80" dirty="0">
                <a:latin typeface="Asap"/>
                <a:cs typeface="Asap"/>
              </a:rPr>
              <a:t> </a:t>
            </a:r>
            <a:r>
              <a:rPr sz="1700" b="1" spc="-10" dirty="0">
                <a:latin typeface="Asap"/>
                <a:cs typeface="Asap"/>
              </a:rPr>
              <a:t>dlatego, </a:t>
            </a:r>
            <a:r>
              <a:rPr sz="1700" b="1" dirty="0">
                <a:latin typeface="Asap"/>
                <a:cs typeface="Asap"/>
              </a:rPr>
              <a:t>zatem,</a:t>
            </a:r>
            <a:r>
              <a:rPr sz="1700" b="1" spc="5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jednak,</a:t>
            </a:r>
            <a:r>
              <a:rPr sz="1700" b="1" spc="55" dirty="0">
                <a:latin typeface="Asap"/>
                <a:cs typeface="Asap"/>
              </a:rPr>
              <a:t> </a:t>
            </a:r>
            <a:r>
              <a:rPr sz="1700" b="1" spc="-10" dirty="0">
                <a:latin typeface="Asap"/>
                <a:cs typeface="Asap"/>
              </a:rPr>
              <a:t>ponieważ).</a:t>
            </a:r>
            <a:endParaRPr sz="1700">
              <a:latin typeface="Asap"/>
              <a:cs typeface="Asap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605478" y="7118184"/>
            <a:ext cx="3971290" cy="9251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15700"/>
              </a:lnSpc>
              <a:spcBef>
                <a:spcPts val="100"/>
              </a:spcBef>
            </a:pPr>
            <a:r>
              <a:rPr sz="1700" b="1" dirty="0">
                <a:latin typeface="Asap"/>
                <a:cs typeface="Asap"/>
              </a:rPr>
              <a:t>Jeśli</a:t>
            </a:r>
            <a:r>
              <a:rPr sz="1700" b="1" spc="-3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używasz</a:t>
            </a:r>
            <a:r>
              <a:rPr sz="1700" b="1" spc="-30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zaimków</a:t>
            </a:r>
            <a:r>
              <a:rPr sz="1700" b="1" spc="-3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(oni,</a:t>
            </a:r>
            <a:r>
              <a:rPr sz="1700" b="1" spc="-30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ten,</a:t>
            </a:r>
            <a:r>
              <a:rPr sz="1700" b="1" spc="-30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tam,</a:t>
            </a:r>
            <a:r>
              <a:rPr sz="1700" b="1" spc="-35" dirty="0">
                <a:latin typeface="Asap"/>
                <a:cs typeface="Asap"/>
              </a:rPr>
              <a:t> </a:t>
            </a:r>
            <a:r>
              <a:rPr sz="1700" b="1" spc="-10" dirty="0">
                <a:latin typeface="Asap"/>
                <a:cs typeface="Asap"/>
              </a:rPr>
              <a:t>ich), </a:t>
            </a:r>
            <a:r>
              <a:rPr sz="1700" b="1" dirty="0">
                <a:latin typeface="Asap"/>
                <a:cs typeface="Asap"/>
              </a:rPr>
              <a:t>upewnij</a:t>
            </a:r>
            <a:r>
              <a:rPr sz="1700" b="1" spc="-1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się,</a:t>
            </a:r>
            <a:r>
              <a:rPr sz="1700" b="1" spc="-10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czy</a:t>
            </a:r>
            <a:r>
              <a:rPr sz="1700" b="1" spc="-1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wiadomo</a:t>
            </a:r>
            <a:r>
              <a:rPr sz="1700" b="1" spc="-10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o</a:t>
            </a:r>
            <a:r>
              <a:rPr sz="1700" b="1" spc="-1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czego</a:t>
            </a:r>
            <a:r>
              <a:rPr sz="1700" b="1" spc="-10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lub</a:t>
            </a:r>
            <a:r>
              <a:rPr sz="1700" b="1" spc="-10" dirty="0">
                <a:latin typeface="Asap"/>
                <a:cs typeface="Asap"/>
              </a:rPr>
              <a:t> </a:t>
            </a:r>
            <a:r>
              <a:rPr sz="1700" b="1" spc="-25" dirty="0">
                <a:latin typeface="Asap"/>
                <a:cs typeface="Asap"/>
              </a:rPr>
              <a:t>do </a:t>
            </a:r>
            <a:r>
              <a:rPr sz="1700" b="1" dirty="0">
                <a:latin typeface="Asap"/>
                <a:cs typeface="Asap"/>
              </a:rPr>
              <a:t>kogo</a:t>
            </a:r>
            <a:r>
              <a:rPr sz="1700" b="1" spc="-30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odwołujesz</a:t>
            </a:r>
            <a:r>
              <a:rPr sz="1700" b="1" spc="-2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się</a:t>
            </a:r>
            <a:r>
              <a:rPr sz="1700" b="1" spc="-2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za</a:t>
            </a:r>
            <a:r>
              <a:rPr sz="1700" b="1" spc="-25" dirty="0">
                <a:latin typeface="Asap"/>
                <a:cs typeface="Asap"/>
              </a:rPr>
              <a:t> </a:t>
            </a:r>
            <a:r>
              <a:rPr sz="1700" b="1" dirty="0">
                <a:latin typeface="Asap"/>
                <a:cs typeface="Asap"/>
              </a:rPr>
              <a:t>ich</a:t>
            </a:r>
            <a:r>
              <a:rPr sz="1700" b="1" spc="-25" dirty="0">
                <a:latin typeface="Asap"/>
                <a:cs typeface="Asap"/>
              </a:rPr>
              <a:t> </a:t>
            </a:r>
            <a:r>
              <a:rPr sz="1700" b="1" spc="-10" dirty="0">
                <a:latin typeface="Asap"/>
                <a:cs typeface="Asap"/>
              </a:rPr>
              <a:t>pomocą.</a:t>
            </a:r>
            <a:endParaRPr sz="1700">
              <a:latin typeface="Asap"/>
              <a:cs typeface="Asap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166595" y="8517685"/>
            <a:ext cx="5565775" cy="843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16599"/>
              </a:lnSpc>
              <a:spcBef>
                <a:spcPts val="100"/>
              </a:spcBef>
            </a:pPr>
            <a:r>
              <a:rPr sz="2300" b="1" dirty="0">
                <a:solidFill>
                  <a:srgbClr val="0368E8"/>
                </a:solidFill>
                <a:latin typeface="Arimo"/>
                <a:cs typeface="Arimo"/>
              </a:rPr>
              <a:t>Jeśli</a:t>
            </a:r>
            <a:r>
              <a:rPr sz="2300" b="1" spc="-10" dirty="0">
                <a:solidFill>
                  <a:srgbClr val="0368E8"/>
                </a:solidFill>
                <a:latin typeface="Arimo"/>
                <a:cs typeface="Arimo"/>
              </a:rPr>
              <a:t> </a:t>
            </a:r>
            <a:r>
              <a:rPr sz="2300" b="1" dirty="0">
                <a:solidFill>
                  <a:srgbClr val="0368E8"/>
                </a:solidFill>
                <a:latin typeface="Arimo"/>
                <a:cs typeface="Arimo"/>
              </a:rPr>
              <a:t>stosujesz</a:t>
            </a:r>
            <a:r>
              <a:rPr sz="2300" b="1" spc="-10" dirty="0">
                <a:solidFill>
                  <a:srgbClr val="0368E8"/>
                </a:solidFill>
                <a:latin typeface="Arimo"/>
                <a:cs typeface="Arimo"/>
              </a:rPr>
              <a:t> </a:t>
            </a:r>
            <a:r>
              <a:rPr sz="2300" b="1" dirty="0">
                <a:solidFill>
                  <a:srgbClr val="0368E8"/>
                </a:solidFill>
                <a:latin typeface="Arimo"/>
                <a:cs typeface="Arimo"/>
              </a:rPr>
              <a:t>wyliczenia</a:t>
            </a:r>
            <a:r>
              <a:rPr sz="2300" b="1" spc="-10" dirty="0">
                <a:solidFill>
                  <a:srgbClr val="0368E8"/>
                </a:solidFill>
                <a:latin typeface="Arimo"/>
                <a:cs typeface="Arimo"/>
              </a:rPr>
              <a:t> </a:t>
            </a:r>
            <a:r>
              <a:rPr sz="2300" b="1" dirty="0">
                <a:solidFill>
                  <a:srgbClr val="0368E8"/>
                </a:solidFill>
                <a:latin typeface="Arimo"/>
                <a:cs typeface="Arimo"/>
              </a:rPr>
              <a:t>(więcej</a:t>
            </a:r>
            <a:r>
              <a:rPr sz="2300" b="1" spc="-10" dirty="0">
                <a:solidFill>
                  <a:srgbClr val="0368E8"/>
                </a:solidFill>
                <a:latin typeface="Arimo"/>
                <a:cs typeface="Arimo"/>
              </a:rPr>
              <a:t> </a:t>
            </a:r>
            <a:r>
              <a:rPr sz="2300" b="1" dirty="0">
                <a:solidFill>
                  <a:srgbClr val="0368E8"/>
                </a:solidFill>
                <a:latin typeface="Arimo"/>
                <a:cs typeface="Arimo"/>
              </a:rPr>
              <a:t>niż</a:t>
            </a:r>
            <a:r>
              <a:rPr sz="2300" b="1" spc="-5" dirty="0">
                <a:solidFill>
                  <a:srgbClr val="0368E8"/>
                </a:solidFill>
                <a:latin typeface="Arimo"/>
                <a:cs typeface="Arimo"/>
              </a:rPr>
              <a:t> </a:t>
            </a:r>
            <a:r>
              <a:rPr sz="2300" b="1" spc="-25" dirty="0">
                <a:solidFill>
                  <a:srgbClr val="0368E8"/>
                </a:solidFill>
                <a:latin typeface="Arimo"/>
                <a:cs typeface="Arimo"/>
              </a:rPr>
              <a:t>3), </a:t>
            </a:r>
            <a:r>
              <a:rPr sz="2300" b="1" dirty="0">
                <a:solidFill>
                  <a:srgbClr val="0368E8"/>
                </a:solidFill>
                <a:latin typeface="Arimo"/>
                <a:cs typeface="Arimo"/>
              </a:rPr>
              <a:t>stosuj</a:t>
            </a:r>
            <a:r>
              <a:rPr sz="2300" b="1" spc="-5" dirty="0">
                <a:solidFill>
                  <a:srgbClr val="0368E8"/>
                </a:solidFill>
                <a:latin typeface="Arimo"/>
                <a:cs typeface="Arimo"/>
              </a:rPr>
              <a:t> </a:t>
            </a:r>
            <a:r>
              <a:rPr sz="2300" b="1" dirty="0">
                <a:solidFill>
                  <a:srgbClr val="0368E8"/>
                </a:solidFill>
                <a:latin typeface="Arimo"/>
                <a:cs typeface="Arimo"/>
              </a:rPr>
              <a:t>listy</a:t>
            </a:r>
            <a:r>
              <a:rPr sz="2300" b="1" spc="-5" dirty="0">
                <a:solidFill>
                  <a:srgbClr val="0368E8"/>
                </a:solidFill>
                <a:latin typeface="Arimo"/>
                <a:cs typeface="Arimo"/>
              </a:rPr>
              <a:t> </a:t>
            </a:r>
            <a:r>
              <a:rPr sz="2300" b="1" dirty="0">
                <a:solidFill>
                  <a:srgbClr val="0368E8"/>
                </a:solidFill>
                <a:latin typeface="Arimo"/>
                <a:cs typeface="Arimo"/>
              </a:rPr>
              <a:t>–</a:t>
            </a:r>
            <a:r>
              <a:rPr sz="2300" b="1" spc="-5" dirty="0">
                <a:solidFill>
                  <a:srgbClr val="0368E8"/>
                </a:solidFill>
                <a:latin typeface="Arimo"/>
                <a:cs typeface="Arimo"/>
              </a:rPr>
              <a:t> </a:t>
            </a:r>
            <a:r>
              <a:rPr sz="2300" b="1" dirty="0">
                <a:solidFill>
                  <a:srgbClr val="0368E8"/>
                </a:solidFill>
                <a:latin typeface="Arimo"/>
                <a:cs typeface="Arimo"/>
              </a:rPr>
              <a:t>z</a:t>
            </a:r>
            <a:r>
              <a:rPr sz="2300" b="1" spc="-5" dirty="0">
                <a:solidFill>
                  <a:srgbClr val="0368E8"/>
                </a:solidFill>
                <a:latin typeface="Arimo"/>
                <a:cs typeface="Arimo"/>
              </a:rPr>
              <a:t> </a:t>
            </a:r>
            <a:r>
              <a:rPr sz="2300" b="1" spc="-10" dirty="0">
                <a:solidFill>
                  <a:srgbClr val="0368E8"/>
                </a:solidFill>
                <a:latin typeface="Arimo"/>
                <a:cs typeface="Arimo"/>
              </a:rPr>
              <a:t>punktorami.</a:t>
            </a:r>
            <a:endParaRPr sz="2300">
              <a:latin typeface="Arimo"/>
              <a:cs typeface="Arimo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46" name="object 46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49" name="object 49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1" name="object 5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6642100"/>
            <a:chOff x="2487307" y="2056320"/>
            <a:chExt cx="12796520" cy="6642100"/>
          </a:xfrm>
        </p:grpSpPr>
        <p:sp>
          <p:nvSpPr>
            <p:cNvPr id="3" name="object 3"/>
            <p:cNvSpPr/>
            <p:nvPr/>
          </p:nvSpPr>
          <p:spPr>
            <a:xfrm>
              <a:off x="2487307" y="2705290"/>
              <a:ext cx="12796520" cy="5993130"/>
            </a:xfrm>
            <a:custGeom>
              <a:avLst/>
              <a:gdLst/>
              <a:ahLst/>
              <a:cxnLst/>
              <a:rect l="l" t="t" r="r" b="b"/>
              <a:pathLst>
                <a:path w="12796519" h="5993130">
                  <a:moveTo>
                    <a:pt x="12796253" y="0"/>
                  </a:moveTo>
                  <a:lnTo>
                    <a:pt x="0" y="0"/>
                  </a:lnTo>
                  <a:lnTo>
                    <a:pt x="0" y="5992507"/>
                  </a:lnTo>
                  <a:lnTo>
                    <a:pt x="12796253" y="5992507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>
                <a:latin typeface="Asap"/>
                <a:cs typeface="Asap"/>
              </a:rPr>
              <a:t>Przykłady</a:t>
            </a:r>
            <a:r>
              <a:rPr spc="65" dirty="0">
                <a:latin typeface="Asap"/>
                <a:cs typeface="Asap"/>
              </a:rPr>
              <a:t>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8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przedstawiaj</a:t>
            </a:r>
            <a:r>
              <a:rPr spc="8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wątki</a:t>
            </a:r>
            <a:r>
              <a:rPr spc="7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logicznie</a:t>
            </a:r>
            <a:r>
              <a:rPr spc="7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i</a:t>
            </a:r>
            <a:r>
              <a:rPr spc="80" dirty="0">
                <a:latin typeface="Asap"/>
                <a:cs typeface="Asap"/>
              </a:rPr>
              <a:t> </a:t>
            </a:r>
            <a:r>
              <a:rPr spc="-10" dirty="0">
                <a:latin typeface="Asap"/>
                <a:cs typeface="Asap"/>
              </a:rPr>
              <a:t>chronologicznie</a:t>
            </a:r>
            <a:endParaRPr sz="30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2353" y="3360906"/>
            <a:ext cx="9843135" cy="474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100" b="1" spc="-20" dirty="0">
                <a:latin typeface="Asap"/>
                <a:cs typeface="Asap"/>
              </a:rPr>
              <a:t>Źle:</a:t>
            </a:r>
            <a:endParaRPr sz="3100">
              <a:latin typeface="Asap"/>
              <a:cs typeface="Asap"/>
            </a:endParaRPr>
          </a:p>
          <a:p>
            <a:pPr marL="12700" marR="163195">
              <a:lnSpc>
                <a:spcPct val="100000"/>
              </a:lnSpc>
            </a:pPr>
            <a:r>
              <a:rPr sz="3100" dirty="0">
                <a:latin typeface="Asap"/>
                <a:cs typeface="Asap"/>
              </a:rPr>
              <a:t>Po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spc="-10" dirty="0">
                <a:latin typeface="Asap"/>
                <a:cs typeface="Asap"/>
              </a:rPr>
              <a:t>zatwierdzeniu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wniosku</a:t>
            </a:r>
            <a:r>
              <a:rPr sz="3100" spc="-1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należy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dostarczyć</a:t>
            </a:r>
            <a:r>
              <a:rPr sz="3100" spc="-10" dirty="0">
                <a:latin typeface="Asap"/>
                <a:cs typeface="Asap"/>
              </a:rPr>
              <a:t> załączniki. </a:t>
            </a:r>
            <a:r>
              <a:rPr sz="3100" dirty="0">
                <a:latin typeface="Asap"/>
                <a:cs typeface="Asap"/>
              </a:rPr>
              <a:t>Najpierw</a:t>
            </a:r>
            <a:r>
              <a:rPr sz="3100" spc="-3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trzeba</a:t>
            </a:r>
            <a:r>
              <a:rPr sz="3100" spc="-3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wypełnić</a:t>
            </a:r>
            <a:r>
              <a:rPr sz="3100" spc="-30" dirty="0">
                <a:latin typeface="Asap"/>
                <a:cs typeface="Asap"/>
              </a:rPr>
              <a:t> </a:t>
            </a:r>
            <a:r>
              <a:rPr sz="3100" spc="-10" dirty="0">
                <a:latin typeface="Asap"/>
                <a:cs typeface="Asap"/>
              </a:rPr>
              <a:t>formularz.</a:t>
            </a:r>
            <a:endParaRPr sz="310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31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</a:pPr>
            <a:r>
              <a:rPr sz="3100" b="1" spc="-10" dirty="0">
                <a:latin typeface="Asap"/>
                <a:cs typeface="Asap"/>
              </a:rPr>
              <a:t>Dobrze:</a:t>
            </a:r>
            <a:endParaRPr sz="31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</a:pPr>
            <a:r>
              <a:rPr sz="3100" dirty="0">
                <a:latin typeface="Asap"/>
                <a:cs typeface="Asap"/>
              </a:rPr>
              <a:t>Najpierw</a:t>
            </a:r>
            <a:r>
              <a:rPr sz="3100" spc="-3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wypełnij</a:t>
            </a:r>
            <a:r>
              <a:rPr sz="3100" spc="-3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formularz.</a:t>
            </a:r>
            <a:r>
              <a:rPr sz="3100" spc="-2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Potem</a:t>
            </a:r>
            <a:r>
              <a:rPr sz="3100" spc="-3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złóż</a:t>
            </a:r>
            <a:r>
              <a:rPr sz="3100" spc="-30" dirty="0">
                <a:latin typeface="Asap"/>
                <a:cs typeface="Asap"/>
              </a:rPr>
              <a:t> </a:t>
            </a:r>
            <a:r>
              <a:rPr sz="3100" spc="-10" dirty="0">
                <a:latin typeface="Asap"/>
                <a:cs typeface="Asap"/>
              </a:rPr>
              <a:t>wniosek.</a:t>
            </a:r>
            <a:endParaRPr sz="31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</a:pPr>
            <a:r>
              <a:rPr sz="3100" dirty="0">
                <a:latin typeface="Asap"/>
                <a:cs typeface="Asap"/>
              </a:rPr>
              <a:t>Po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jego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spc="-10" dirty="0">
                <a:latin typeface="Asap"/>
                <a:cs typeface="Asap"/>
              </a:rPr>
              <a:t>zatwierdzeniu </a:t>
            </a:r>
            <a:r>
              <a:rPr sz="3100" dirty="0">
                <a:latin typeface="Asap"/>
                <a:cs typeface="Asap"/>
              </a:rPr>
              <a:t>dostarcz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wymagane</a:t>
            </a:r>
            <a:r>
              <a:rPr sz="3100" spc="-10" dirty="0">
                <a:latin typeface="Asap"/>
                <a:cs typeface="Asap"/>
              </a:rPr>
              <a:t> załączniki.</a:t>
            </a:r>
            <a:endParaRPr sz="310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165"/>
              </a:spcBef>
            </a:pPr>
            <a:endParaRPr sz="3100">
              <a:latin typeface="Asap"/>
              <a:cs typeface="Asap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3100" b="1" dirty="0">
                <a:latin typeface="Asap"/>
                <a:cs typeface="Asap"/>
              </a:rPr>
              <a:t>Dlaczego: </a:t>
            </a:r>
            <a:r>
              <a:rPr sz="3100" dirty="0">
                <a:latin typeface="Asap"/>
                <a:cs typeface="Asap"/>
              </a:rPr>
              <a:t>Kolejność czynności musi być </a:t>
            </a:r>
            <a:r>
              <a:rPr sz="3100" spc="-10" dirty="0">
                <a:latin typeface="Asap"/>
                <a:cs typeface="Asap"/>
              </a:rPr>
              <a:t>uporządkowana </a:t>
            </a:r>
            <a:r>
              <a:rPr sz="3100" dirty="0">
                <a:latin typeface="Asap"/>
                <a:cs typeface="Asap"/>
              </a:rPr>
              <a:t>logicznie</a:t>
            </a:r>
            <a:r>
              <a:rPr sz="3100" spc="-3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i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chronologicznie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–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tak</a:t>
            </a:r>
            <a:r>
              <a:rPr sz="3100" spc="-20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jak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wykona</a:t>
            </a:r>
            <a:r>
              <a:rPr sz="3100" spc="-15" dirty="0">
                <a:latin typeface="Asap"/>
                <a:cs typeface="Asap"/>
              </a:rPr>
              <a:t> </a:t>
            </a:r>
            <a:r>
              <a:rPr sz="3100" dirty="0">
                <a:latin typeface="Asap"/>
                <a:cs typeface="Asap"/>
              </a:rPr>
              <a:t>je</a:t>
            </a:r>
            <a:r>
              <a:rPr sz="3100" spc="-20" dirty="0">
                <a:latin typeface="Asap"/>
                <a:cs typeface="Asap"/>
              </a:rPr>
              <a:t> </a:t>
            </a:r>
            <a:r>
              <a:rPr sz="3100" spc="-10" dirty="0">
                <a:latin typeface="Asap"/>
                <a:cs typeface="Asap"/>
              </a:rPr>
              <a:t>odbiorca.</a:t>
            </a:r>
            <a:endParaRPr sz="310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02" y="5289587"/>
            <a:ext cx="15923260" cy="5053965"/>
            <a:chOff x="2421102" y="5289587"/>
            <a:chExt cx="15923260" cy="505396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02" y="5289587"/>
              <a:ext cx="823925" cy="8239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6642100"/>
            <a:chOff x="2487307" y="2056320"/>
            <a:chExt cx="12796520" cy="6642100"/>
          </a:xfrm>
        </p:grpSpPr>
        <p:sp>
          <p:nvSpPr>
            <p:cNvPr id="3" name="object 3"/>
            <p:cNvSpPr/>
            <p:nvPr/>
          </p:nvSpPr>
          <p:spPr>
            <a:xfrm>
              <a:off x="2487307" y="2705290"/>
              <a:ext cx="12796520" cy="5993130"/>
            </a:xfrm>
            <a:custGeom>
              <a:avLst/>
              <a:gdLst/>
              <a:ahLst/>
              <a:cxnLst/>
              <a:rect l="l" t="t" r="r" b="b"/>
              <a:pathLst>
                <a:path w="12796519" h="5993130">
                  <a:moveTo>
                    <a:pt x="12796253" y="0"/>
                  </a:moveTo>
                  <a:lnTo>
                    <a:pt x="0" y="0"/>
                  </a:lnTo>
                  <a:lnTo>
                    <a:pt x="0" y="5992507"/>
                  </a:lnTo>
                  <a:lnTo>
                    <a:pt x="12796253" y="5992507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>
                <a:latin typeface="Asap"/>
                <a:cs typeface="Asap"/>
              </a:rPr>
              <a:t>Przykłady</a:t>
            </a:r>
            <a:r>
              <a:rPr spc="20" dirty="0">
                <a:latin typeface="Asap"/>
                <a:cs typeface="Asap"/>
              </a:rPr>
              <a:t> </a:t>
            </a:r>
            <a:r>
              <a:rPr sz="2850" b="0" dirty="0">
                <a:latin typeface="Asap"/>
                <a:cs typeface="Asap"/>
              </a:rPr>
              <a:t>–</a:t>
            </a:r>
            <a:r>
              <a:rPr sz="2850" b="0" spc="21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stosuj</a:t>
            </a:r>
            <a:r>
              <a:rPr spc="2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zdania</a:t>
            </a:r>
            <a:r>
              <a:rPr spc="1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wprowadzające</a:t>
            </a:r>
            <a:r>
              <a:rPr spc="2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i</a:t>
            </a:r>
            <a:r>
              <a:rPr spc="1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dbaj</a:t>
            </a:r>
            <a:r>
              <a:rPr spc="2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o</a:t>
            </a:r>
            <a:r>
              <a:rPr spc="15" dirty="0">
                <a:latin typeface="Asap"/>
                <a:cs typeface="Asap"/>
              </a:rPr>
              <a:t> </a:t>
            </a:r>
            <a:r>
              <a:rPr spc="-10" dirty="0">
                <a:latin typeface="Asap"/>
                <a:cs typeface="Asap"/>
              </a:rPr>
              <a:t>płynność</a:t>
            </a:r>
            <a:endParaRPr sz="28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2232" y="3331197"/>
            <a:ext cx="11826240" cy="46062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b="1" spc="-20" dirty="0">
                <a:latin typeface="Asap"/>
                <a:cs typeface="Asap"/>
              </a:rPr>
              <a:t>Źle:</a:t>
            </a:r>
            <a:endParaRPr sz="2850">
              <a:latin typeface="Asap"/>
              <a:cs typeface="Asap"/>
            </a:endParaRPr>
          </a:p>
          <a:p>
            <a:pPr marL="12700" marR="5080">
              <a:lnSpc>
                <a:spcPct val="101200"/>
              </a:lnSpc>
              <a:spcBef>
                <a:spcPts val="40"/>
              </a:spcBef>
            </a:pPr>
            <a:r>
              <a:rPr sz="3050" dirty="0">
                <a:latin typeface="Asap"/>
                <a:cs typeface="Asap"/>
              </a:rPr>
              <a:t>Wniosek</a:t>
            </a:r>
            <a:r>
              <a:rPr sz="3050" spc="7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składa</a:t>
            </a:r>
            <a:r>
              <a:rPr sz="3050" spc="8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się</a:t>
            </a:r>
            <a:r>
              <a:rPr sz="3050" spc="8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przez</a:t>
            </a:r>
            <a:r>
              <a:rPr sz="3050" spc="8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eDoręczenia.</a:t>
            </a:r>
            <a:r>
              <a:rPr sz="3050" spc="8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Potrzebny</a:t>
            </a:r>
            <a:r>
              <a:rPr sz="3050" spc="8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jest</a:t>
            </a:r>
            <a:r>
              <a:rPr sz="3050" spc="8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profil</a:t>
            </a:r>
            <a:r>
              <a:rPr sz="3050" spc="85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zaufany. </a:t>
            </a:r>
            <a:r>
              <a:rPr sz="3050" dirty="0">
                <a:latin typeface="Asap"/>
                <a:cs typeface="Asap"/>
              </a:rPr>
              <a:t>Formularz</a:t>
            </a:r>
            <a:r>
              <a:rPr sz="3050" spc="6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ma</a:t>
            </a:r>
            <a:r>
              <a:rPr sz="3050" spc="6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5</a:t>
            </a:r>
            <a:r>
              <a:rPr sz="3050" spc="65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stron.</a:t>
            </a:r>
            <a:endParaRPr sz="30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3444"/>
              </a:spcBef>
            </a:pPr>
            <a:r>
              <a:rPr sz="2850" b="1" spc="-10" dirty="0">
                <a:latin typeface="Asap"/>
                <a:cs typeface="Asap"/>
              </a:rPr>
              <a:t>Dobrze:</a:t>
            </a:r>
            <a:endParaRPr sz="2850">
              <a:latin typeface="Asap"/>
              <a:cs typeface="Asap"/>
            </a:endParaRPr>
          </a:p>
          <a:p>
            <a:pPr marL="12700" marR="217804">
              <a:lnSpc>
                <a:spcPct val="101099"/>
              </a:lnSpc>
              <a:spcBef>
                <a:spcPts val="40"/>
              </a:spcBef>
            </a:pPr>
            <a:r>
              <a:rPr sz="3050" dirty="0">
                <a:latin typeface="Asap"/>
                <a:cs typeface="Asap"/>
              </a:rPr>
              <a:t>Aby</a:t>
            </a:r>
            <a:r>
              <a:rPr sz="3050" spc="11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złożyć</a:t>
            </a:r>
            <a:r>
              <a:rPr sz="3050" spc="10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wniosek</a:t>
            </a:r>
            <a:r>
              <a:rPr sz="3050" spc="11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elektronicznie,</a:t>
            </a:r>
            <a:r>
              <a:rPr sz="3050" spc="11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potrzebujesz</a:t>
            </a:r>
            <a:r>
              <a:rPr sz="3050" spc="10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profilu</a:t>
            </a:r>
            <a:r>
              <a:rPr sz="3050" spc="110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zaufanego. </a:t>
            </a:r>
            <a:r>
              <a:rPr sz="3050" dirty="0">
                <a:latin typeface="Asap"/>
                <a:cs typeface="Asap"/>
              </a:rPr>
              <a:t>Wniosek</a:t>
            </a:r>
            <a:r>
              <a:rPr sz="3050" spc="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składasz</a:t>
            </a:r>
            <a:r>
              <a:rPr sz="3050" spc="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przez</a:t>
            </a:r>
            <a:r>
              <a:rPr sz="3050" spc="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eDoręczenia.</a:t>
            </a:r>
            <a:r>
              <a:rPr sz="3050" spc="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Formularz</a:t>
            </a:r>
            <a:r>
              <a:rPr sz="3050" spc="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ma</a:t>
            </a:r>
            <a:r>
              <a:rPr sz="3050" spc="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5</a:t>
            </a:r>
            <a:r>
              <a:rPr sz="3050" spc="95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stron.</a:t>
            </a:r>
            <a:endParaRPr sz="3050">
              <a:latin typeface="Asap"/>
              <a:cs typeface="Asap"/>
            </a:endParaRPr>
          </a:p>
          <a:p>
            <a:pPr marL="12700" marR="806450">
              <a:lnSpc>
                <a:spcPct val="101200"/>
              </a:lnSpc>
              <a:spcBef>
                <a:spcPts val="3454"/>
              </a:spcBef>
            </a:pPr>
            <a:r>
              <a:rPr sz="2850" b="1" dirty="0">
                <a:latin typeface="Asap"/>
                <a:cs typeface="Asap"/>
              </a:rPr>
              <a:t>Dlaczego:</a:t>
            </a:r>
            <a:r>
              <a:rPr sz="2850" b="1" spc="9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Wersja</a:t>
            </a:r>
            <a:r>
              <a:rPr sz="3050" spc="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dobra</a:t>
            </a:r>
            <a:r>
              <a:rPr sz="3050" spc="9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zawiera</a:t>
            </a:r>
            <a:r>
              <a:rPr sz="3050" spc="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zdanie</a:t>
            </a:r>
            <a:r>
              <a:rPr sz="3050" spc="9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wprowadzające</a:t>
            </a:r>
            <a:r>
              <a:rPr sz="3050" spc="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i</a:t>
            </a:r>
            <a:r>
              <a:rPr sz="3050" spc="95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płynne </a:t>
            </a:r>
            <a:r>
              <a:rPr sz="3050" dirty="0">
                <a:latin typeface="Asap"/>
                <a:cs typeface="Asap"/>
              </a:rPr>
              <a:t>przejścia</a:t>
            </a:r>
            <a:r>
              <a:rPr sz="3050" spc="10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między</a:t>
            </a:r>
            <a:r>
              <a:rPr sz="3050" spc="114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informacjami.</a:t>
            </a:r>
            <a:endParaRPr sz="30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02" y="5167744"/>
            <a:ext cx="15923260" cy="5175885"/>
            <a:chOff x="2421102" y="5167744"/>
            <a:chExt cx="15923260" cy="517588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02" y="5167744"/>
              <a:ext cx="823925" cy="8239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77782" y="2122995"/>
            <a:ext cx="12796520" cy="6784975"/>
            <a:chOff x="2477782" y="2122995"/>
            <a:chExt cx="12796520" cy="6784975"/>
          </a:xfrm>
        </p:grpSpPr>
        <p:sp>
          <p:nvSpPr>
            <p:cNvPr id="3" name="object 3"/>
            <p:cNvSpPr/>
            <p:nvPr/>
          </p:nvSpPr>
          <p:spPr>
            <a:xfrm>
              <a:off x="2477782" y="2771965"/>
              <a:ext cx="12796520" cy="6136005"/>
            </a:xfrm>
            <a:custGeom>
              <a:avLst/>
              <a:gdLst/>
              <a:ahLst/>
              <a:cxnLst/>
              <a:rect l="l" t="t" r="r" b="b"/>
              <a:pathLst>
                <a:path w="12796519" h="6136005">
                  <a:moveTo>
                    <a:pt x="12796253" y="0"/>
                  </a:moveTo>
                  <a:lnTo>
                    <a:pt x="0" y="0"/>
                  </a:lnTo>
                  <a:lnTo>
                    <a:pt x="0" y="6135382"/>
                  </a:lnTo>
                  <a:lnTo>
                    <a:pt x="12796253" y="6135382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77782" y="2122995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671010" y="2297797"/>
            <a:ext cx="6520815" cy="610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800" dirty="0">
                <a:latin typeface="Asap"/>
                <a:cs typeface="Asap"/>
              </a:rPr>
              <a:t>Przykłady</a:t>
            </a:r>
            <a:r>
              <a:rPr sz="3800" spc="55" dirty="0">
                <a:latin typeface="Asap"/>
                <a:cs typeface="Asap"/>
              </a:rPr>
              <a:t>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60" dirty="0">
                <a:latin typeface="Asap"/>
                <a:cs typeface="Asap"/>
              </a:rPr>
              <a:t> </a:t>
            </a:r>
            <a:r>
              <a:rPr sz="3800" dirty="0">
                <a:latin typeface="Asap"/>
                <a:cs typeface="Asap"/>
              </a:rPr>
              <a:t>używaj</a:t>
            </a:r>
            <a:r>
              <a:rPr sz="3800" spc="55" dirty="0">
                <a:latin typeface="Asap"/>
                <a:cs typeface="Asap"/>
              </a:rPr>
              <a:t> </a:t>
            </a:r>
            <a:r>
              <a:rPr sz="3800" spc="-10" dirty="0">
                <a:latin typeface="Asap"/>
                <a:cs typeface="Asap"/>
              </a:rPr>
              <a:t>punktorów</a:t>
            </a:r>
            <a:endParaRPr sz="380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22742" y="3385572"/>
            <a:ext cx="11127740" cy="54343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3265"/>
              </a:lnSpc>
              <a:spcBef>
                <a:spcPts val="135"/>
              </a:spcBef>
            </a:pPr>
            <a:r>
              <a:rPr sz="2750" b="1" spc="-20" dirty="0">
                <a:latin typeface="Asap"/>
                <a:cs typeface="Asap"/>
              </a:rPr>
              <a:t>Źle:</a:t>
            </a:r>
            <a:endParaRPr sz="2750" b="1" dirty="0">
              <a:latin typeface="Asap"/>
              <a:cs typeface="Asap"/>
            </a:endParaRPr>
          </a:p>
          <a:p>
            <a:pPr marL="12700" marR="212090">
              <a:lnSpc>
                <a:spcPts val="2890"/>
              </a:lnSpc>
              <a:spcBef>
                <a:spcPts val="55"/>
              </a:spcBef>
            </a:pPr>
            <a:r>
              <a:rPr sz="2400" dirty="0">
                <a:latin typeface="Asap"/>
                <a:cs typeface="Asap"/>
              </a:rPr>
              <a:t>Do rejestracji potrzebujesz dowodu osobistego, zdjęcia, wypełnionego </a:t>
            </a:r>
            <a:r>
              <a:rPr sz="2400" spc="-10" dirty="0">
                <a:latin typeface="Asap"/>
                <a:cs typeface="Asap"/>
              </a:rPr>
              <a:t>wniosku, </a:t>
            </a:r>
            <a:r>
              <a:rPr sz="2400" dirty="0">
                <a:latin typeface="Asap"/>
                <a:cs typeface="Asap"/>
              </a:rPr>
              <a:t>zaświadczenia o zameldowaniu, opłaty skarbowej i kopii dokumentu </a:t>
            </a:r>
            <a:r>
              <a:rPr sz="2400" spc="-10" dirty="0">
                <a:latin typeface="Asap"/>
                <a:cs typeface="Asap"/>
              </a:rPr>
              <a:t>tożsamości.</a:t>
            </a:r>
            <a:endParaRPr sz="2400" dirty="0">
              <a:latin typeface="Asap"/>
              <a:cs typeface="Asap"/>
            </a:endParaRPr>
          </a:p>
          <a:p>
            <a:pPr marL="12700">
              <a:lnSpc>
                <a:spcPts val="3265"/>
              </a:lnSpc>
              <a:spcBef>
                <a:spcPts val="1905"/>
              </a:spcBef>
            </a:pPr>
            <a:r>
              <a:rPr sz="2750" b="1" spc="-10" dirty="0">
                <a:latin typeface="Asap"/>
                <a:cs typeface="Asap"/>
              </a:rPr>
              <a:t>Dobrze:</a:t>
            </a:r>
            <a:endParaRPr sz="2750" b="1" dirty="0">
              <a:latin typeface="Asap"/>
              <a:cs typeface="Asap"/>
            </a:endParaRPr>
          </a:p>
          <a:p>
            <a:pPr marL="12700">
              <a:lnSpc>
                <a:spcPts val="2845"/>
              </a:lnSpc>
            </a:pPr>
            <a:r>
              <a:rPr sz="2400" dirty="0">
                <a:latin typeface="Asap"/>
                <a:cs typeface="Asap"/>
              </a:rPr>
              <a:t>Do rejestracji </a:t>
            </a:r>
            <a:r>
              <a:rPr sz="2400" spc="-10" dirty="0">
                <a:latin typeface="Asap"/>
                <a:cs typeface="Asap"/>
              </a:rPr>
              <a:t>przygotuj:</a:t>
            </a:r>
            <a:endParaRPr sz="2400" dirty="0">
              <a:latin typeface="Asap"/>
              <a:cs typeface="Asap"/>
            </a:endParaRPr>
          </a:p>
          <a:p>
            <a:pPr marL="271780" indent="-259079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271780" algn="l"/>
              </a:tabLst>
            </a:pPr>
            <a:r>
              <a:rPr sz="2400" dirty="0">
                <a:latin typeface="Asap"/>
                <a:cs typeface="Asap"/>
              </a:rPr>
              <a:t>dowód </a:t>
            </a:r>
            <a:r>
              <a:rPr sz="2400" spc="-10" dirty="0">
                <a:latin typeface="Asap"/>
                <a:cs typeface="Asap"/>
              </a:rPr>
              <a:t>osobisty,</a:t>
            </a:r>
            <a:endParaRPr sz="2400" dirty="0">
              <a:latin typeface="Asap"/>
              <a:cs typeface="Asap"/>
            </a:endParaRPr>
          </a:p>
          <a:p>
            <a:pPr marL="271780" indent="-259079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271780" algn="l"/>
              </a:tabLst>
            </a:pPr>
            <a:r>
              <a:rPr sz="2400" spc="-10" dirty="0">
                <a:latin typeface="Asap"/>
                <a:cs typeface="Asap"/>
              </a:rPr>
              <a:t>zdjęcie,</a:t>
            </a:r>
            <a:endParaRPr sz="2400" dirty="0">
              <a:latin typeface="Asap"/>
              <a:cs typeface="Asap"/>
            </a:endParaRPr>
          </a:p>
          <a:p>
            <a:pPr marL="271780" indent="-259079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271780" algn="l"/>
              </a:tabLst>
            </a:pPr>
            <a:r>
              <a:rPr sz="2400" dirty="0">
                <a:latin typeface="Asap"/>
                <a:cs typeface="Asap"/>
              </a:rPr>
              <a:t>wypełniony </a:t>
            </a:r>
            <a:r>
              <a:rPr sz="2400" spc="-10" dirty="0">
                <a:latin typeface="Asap"/>
                <a:cs typeface="Asap"/>
              </a:rPr>
              <a:t>wniosek,</a:t>
            </a:r>
            <a:endParaRPr sz="2400" dirty="0">
              <a:latin typeface="Asap"/>
              <a:cs typeface="Asap"/>
            </a:endParaRPr>
          </a:p>
          <a:p>
            <a:pPr marL="271780" indent="-259079">
              <a:lnSpc>
                <a:spcPct val="100000"/>
              </a:lnSpc>
              <a:buFont typeface="Times New Roman"/>
              <a:buChar char="•"/>
              <a:tabLst>
                <a:tab pos="271780" algn="l"/>
              </a:tabLst>
            </a:pPr>
            <a:r>
              <a:rPr sz="2400" dirty="0">
                <a:latin typeface="Asap"/>
                <a:cs typeface="Asap"/>
              </a:rPr>
              <a:t>zaświadczenie o </a:t>
            </a:r>
            <a:r>
              <a:rPr sz="2400" spc="-10" dirty="0">
                <a:latin typeface="Asap"/>
                <a:cs typeface="Asap"/>
              </a:rPr>
              <a:t>zameldowaniu,</a:t>
            </a:r>
            <a:endParaRPr sz="2400" dirty="0">
              <a:latin typeface="Asap"/>
              <a:cs typeface="Asap"/>
            </a:endParaRPr>
          </a:p>
          <a:p>
            <a:pPr marL="271780" indent="-259079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271780" algn="l"/>
              </a:tabLst>
            </a:pPr>
            <a:r>
              <a:rPr sz="2400" dirty="0">
                <a:latin typeface="Asap"/>
                <a:cs typeface="Asap"/>
              </a:rPr>
              <a:t>potwierdzenie opłaty </a:t>
            </a:r>
            <a:r>
              <a:rPr sz="2400" spc="-10" dirty="0">
                <a:latin typeface="Asap"/>
                <a:cs typeface="Asap"/>
              </a:rPr>
              <a:t>skarbowej,</a:t>
            </a:r>
            <a:endParaRPr sz="2400" dirty="0">
              <a:latin typeface="Asap"/>
              <a:cs typeface="Asap"/>
            </a:endParaRPr>
          </a:p>
          <a:p>
            <a:pPr marL="271780" indent="-259079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271780" algn="l"/>
              </a:tabLst>
            </a:pPr>
            <a:r>
              <a:rPr sz="2400" dirty="0">
                <a:latin typeface="Asap"/>
                <a:cs typeface="Asap"/>
              </a:rPr>
              <a:t>kopię dokumentu </a:t>
            </a:r>
            <a:r>
              <a:rPr sz="2400" spc="-10" dirty="0">
                <a:latin typeface="Asap"/>
                <a:cs typeface="Asap"/>
              </a:rPr>
              <a:t>tożsamości.</a:t>
            </a:r>
            <a:endParaRPr sz="2400" dirty="0">
              <a:latin typeface="Asap"/>
              <a:cs typeface="Asap"/>
            </a:endParaRPr>
          </a:p>
          <a:p>
            <a:pPr marL="12700" marR="5080">
              <a:lnSpc>
                <a:spcPct val="88700"/>
              </a:lnSpc>
              <a:spcBef>
                <a:spcPts val="2645"/>
              </a:spcBef>
            </a:pPr>
            <a:r>
              <a:rPr sz="2750" b="1" dirty="0">
                <a:latin typeface="Asap"/>
                <a:cs typeface="Asap"/>
              </a:rPr>
              <a:t>Dlaczego</a:t>
            </a:r>
            <a:r>
              <a:rPr sz="2750" dirty="0">
                <a:latin typeface="Asap"/>
                <a:cs typeface="Asap"/>
              </a:rPr>
              <a:t>:</a:t>
            </a:r>
            <a:r>
              <a:rPr sz="2750" spc="2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Lista</a:t>
            </a:r>
            <a:r>
              <a:rPr sz="2400" spc="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punktowana</a:t>
            </a:r>
            <a:r>
              <a:rPr sz="2400" spc="1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zwiększy</a:t>
            </a:r>
            <a:r>
              <a:rPr sz="2400" spc="1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czytelność</a:t>
            </a:r>
            <a:r>
              <a:rPr sz="2400" spc="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i</a:t>
            </a:r>
            <a:r>
              <a:rPr sz="2400" spc="1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pozwoli</a:t>
            </a:r>
            <a:r>
              <a:rPr sz="2400" spc="1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sprawnie</a:t>
            </a:r>
            <a:r>
              <a:rPr sz="2400" spc="10" dirty="0">
                <a:latin typeface="Asap"/>
                <a:cs typeface="Asap"/>
              </a:rPr>
              <a:t> </a:t>
            </a:r>
            <a:r>
              <a:rPr sz="2400" spc="-10" dirty="0">
                <a:latin typeface="Asap"/>
                <a:cs typeface="Asap"/>
              </a:rPr>
              <a:t>zeskanować </a:t>
            </a:r>
            <a:r>
              <a:rPr sz="2400" dirty="0">
                <a:latin typeface="Asap"/>
                <a:cs typeface="Asap"/>
              </a:rPr>
              <a:t>wzrokiem </a:t>
            </a:r>
            <a:r>
              <a:rPr sz="2400" spc="-10" dirty="0">
                <a:latin typeface="Asap"/>
                <a:cs typeface="Asap"/>
              </a:rPr>
              <a:t>treść.</a:t>
            </a:r>
            <a:endParaRPr sz="2400" dirty="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11573" y="4747043"/>
            <a:ext cx="15932785" cy="5596255"/>
            <a:chOff x="2411573" y="4747043"/>
            <a:chExt cx="15932785" cy="559625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11573" y="4747043"/>
              <a:ext cx="823929" cy="82393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1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71683" y="2196960"/>
            <a:ext cx="10968355" cy="6988809"/>
            <a:chOff x="3871683" y="2196960"/>
            <a:chExt cx="10968355" cy="6988809"/>
          </a:xfrm>
        </p:grpSpPr>
        <p:sp>
          <p:nvSpPr>
            <p:cNvPr id="3" name="object 3"/>
            <p:cNvSpPr/>
            <p:nvPr/>
          </p:nvSpPr>
          <p:spPr>
            <a:xfrm>
              <a:off x="3871683" y="2732557"/>
              <a:ext cx="10968355" cy="6453505"/>
            </a:xfrm>
            <a:custGeom>
              <a:avLst/>
              <a:gdLst/>
              <a:ahLst/>
              <a:cxnLst/>
              <a:rect l="l" t="t" r="r" b="b"/>
              <a:pathLst>
                <a:path w="10968355" h="6453505">
                  <a:moveTo>
                    <a:pt x="10968088" y="0"/>
                  </a:moveTo>
                  <a:lnTo>
                    <a:pt x="0" y="0"/>
                  </a:lnTo>
                  <a:lnTo>
                    <a:pt x="0" y="6453073"/>
                  </a:lnTo>
                  <a:lnTo>
                    <a:pt x="10968088" y="6453073"/>
                  </a:lnTo>
                  <a:lnTo>
                    <a:pt x="10968088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76903" y="2196960"/>
              <a:ext cx="10253345" cy="1071245"/>
            </a:xfrm>
            <a:custGeom>
              <a:avLst/>
              <a:gdLst/>
              <a:ahLst/>
              <a:cxnLst/>
              <a:rect l="l" t="t" r="r" b="b"/>
              <a:pathLst>
                <a:path w="10253344" h="1071245">
                  <a:moveTo>
                    <a:pt x="10252786" y="0"/>
                  </a:moveTo>
                  <a:lnTo>
                    <a:pt x="0" y="0"/>
                  </a:lnTo>
                  <a:lnTo>
                    <a:pt x="0" y="1071168"/>
                  </a:lnTo>
                  <a:lnTo>
                    <a:pt x="10252786" y="1071168"/>
                  </a:lnTo>
                  <a:lnTo>
                    <a:pt x="10252786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4328063" y="2328292"/>
            <a:ext cx="8108315" cy="715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0" dirty="0">
                <a:latin typeface="Asap"/>
                <a:cs typeface="Asap"/>
              </a:rPr>
              <a:t>Twórz</a:t>
            </a:r>
            <a:r>
              <a:rPr sz="4500" spc="-20" dirty="0">
                <a:latin typeface="Asap"/>
                <a:cs typeface="Asap"/>
              </a:rPr>
              <a:t> </a:t>
            </a:r>
            <a:r>
              <a:rPr sz="4500" dirty="0">
                <a:latin typeface="Asap"/>
                <a:cs typeface="Asap"/>
              </a:rPr>
              <a:t>krótkie</a:t>
            </a:r>
            <a:r>
              <a:rPr sz="4500" spc="-15" dirty="0">
                <a:latin typeface="Asap"/>
                <a:cs typeface="Asap"/>
              </a:rPr>
              <a:t> </a:t>
            </a:r>
            <a:r>
              <a:rPr sz="4500" dirty="0">
                <a:latin typeface="Asap"/>
                <a:cs typeface="Asap"/>
              </a:rPr>
              <a:t>zdania</a:t>
            </a:r>
            <a:r>
              <a:rPr sz="4500" spc="-15" dirty="0">
                <a:latin typeface="Asap"/>
                <a:cs typeface="Asap"/>
              </a:rPr>
              <a:t> </a:t>
            </a:r>
            <a:r>
              <a:rPr sz="4500" dirty="0">
                <a:latin typeface="Asap"/>
                <a:cs typeface="Asap"/>
              </a:rPr>
              <a:t>i</a:t>
            </a:r>
            <a:r>
              <a:rPr sz="4500" spc="-15" dirty="0">
                <a:latin typeface="Asap"/>
                <a:cs typeface="Asap"/>
              </a:rPr>
              <a:t> </a:t>
            </a:r>
            <a:r>
              <a:rPr sz="4500" spc="-10" dirty="0">
                <a:latin typeface="Asap"/>
                <a:cs typeface="Asap"/>
              </a:rPr>
              <a:t>nagłówki</a:t>
            </a:r>
            <a:endParaRPr sz="4500">
              <a:latin typeface="Asap"/>
              <a:cs typeface="Asap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343528" y="3674351"/>
            <a:ext cx="10025380" cy="5332730"/>
            <a:chOff x="4343528" y="3674351"/>
            <a:chExt cx="10025380" cy="5332730"/>
          </a:xfrm>
        </p:grpSpPr>
        <p:sp>
          <p:nvSpPr>
            <p:cNvPr id="7" name="object 7"/>
            <p:cNvSpPr/>
            <p:nvPr/>
          </p:nvSpPr>
          <p:spPr>
            <a:xfrm>
              <a:off x="4343528" y="3674351"/>
              <a:ext cx="4893945" cy="2561590"/>
            </a:xfrm>
            <a:custGeom>
              <a:avLst/>
              <a:gdLst/>
              <a:ahLst/>
              <a:cxnLst/>
              <a:rect l="l" t="t" r="r" b="b"/>
              <a:pathLst>
                <a:path w="4893945" h="2561590">
                  <a:moveTo>
                    <a:pt x="4696587" y="0"/>
                  </a:moveTo>
                  <a:lnTo>
                    <a:pt x="196976" y="0"/>
                  </a:lnTo>
                  <a:lnTo>
                    <a:pt x="151875" y="5212"/>
                  </a:lnTo>
                  <a:lnTo>
                    <a:pt x="110440" y="20056"/>
                  </a:lnTo>
                  <a:lnTo>
                    <a:pt x="73862" y="43337"/>
                  </a:lnTo>
                  <a:lnTo>
                    <a:pt x="43337" y="73862"/>
                  </a:lnTo>
                  <a:lnTo>
                    <a:pt x="20056" y="110440"/>
                  </a:lnTo>
                  <a:lnTo>
                    <a:pt x="5212" y="151875"/>
                  </a:lnTo>
                  <a:lnTo>
                    <a:pt x="0" y="196977"/>
                  </a:lnTo>
                  <a:lnTo>
                    <a:pt x="0" y="2364613"/>
                  </a:lnTo>
                  <a:lnTo>
                    <a:pt x="5212" y="2409714"/>
                  </a:lnTo>
                  <a:lnTo>
                    <a:pt x="20056" y="2451149"/>
                  </a:lnTo>
                  <a:lnTo>
                    <a:pt x="43337" y="2487727"/>
                  </a:lnTo>
                  <a:lnTo>
                    <a:pt x="73862" y="2518252"/>
                  </a:lnTo>
                  <a:lnTo>
                    <a:pt x="110440" y="2541533"/>
                  </a:lnTo>
                  <a:lnTo>
                    <a:pt x="151875" y="2556377"/>
                  </a:lnTo>
                  <a:lnTo>
                    <a:pt x="196976" y="2561590"/>
                  </a:lnTo>
                  <a:lnTo>
                    <a:pt x="4696587" y="2561590"/>
                  </a:lnTo>
                  <a:lnTo>
                    <a:pt x="4741695" y="2556377"/>
                  </a:lnTo>
                  <a:lnTo>
                    <a:pt x="4783149" y="2541533"/>
                  </a:lnTo>
                  <a:lnTo>
                    <a:pt x="4819751" y="2518252"/>
                  </a:lnTo>
                  <a:lnTo>
                    <a:pt x="4850303" y="2487727"/>
                  </a:lnTo>
                  <a:lnTo>
                    <a:pt x="4873609" y="2451149"/>
                  </a:lnTo>
                  <a:lnTo>
                    <a:pt x="4888471" y="2409714"/>
                  </a:lnTo>
                  <a:lnTo>
                    <a:pt x="4893691" y="2364613"/>
                  </a:lnTo>
                  <a:lnTo>
                    <a:pt x="4893691" y="196977"/>
                  </a:lnTo>
                  <a:lnTo>
                    <a:pt x="4888471" y="151875"/>
                  </a:lnTo>
                  <a:lnTo>
                    <a:pt x="4873609" y="110440"/>
                  </a:lnTo>
                  <a:lnTo>
                    <a:pt x="4850303" y="73862"/>
                  </a:lnTo>
                  <a:lnTo>
                    <a:pt x="4819751" y="43337"/>
                  </a:lnTo>
                  <a:lnTo>
                    <a:pt x="4783149" y="20056"/>
                  </a:lnTo>
                  <a:lnTo>
                    <a:pt x="4741695" y="5212"/>
                  </a:lnTo>
                  <a:lnTo>
                    <a:pt x="4696587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43527" y="3674350"/>
              <a:ext cx="10025380" cy="5332730"/>
            </a:xfrm>
            <a:custGeom>
              <a:avLst/>
              <a:gdLst/>
              <a:ahLst/>
              <a:cxnLst/>
              <a:rect l="l" t="t" r="r" b="b"/>
              <a:pathLst>
                <a:path w="10025380" h="5332730">
                  <a:moveTo>
                    <a:pt x="4893691" y="2967748"/>
                  </a:moveTo>
                  <a:lnTo>
                    <a:pt x="4888471" y="2922651"/>
                  </a:lnTo>
                  <a:lnTo>
                    <a:pt x="4873599" y="2881223"/>
                  </a:lnTo>
                  <a:lnTo>
                    <a:pt x="4850295" y="2844635"/>
                  </a:lnTo>
                  <a:lnTo>
                    <a:pt x="4819751" y="2814116"/>
                  </a:lnTo>
                  <a:lnTo>
                    <a:pt x="4783150" y="2790837"/>
                  </a:lnTo>
                  <a:lnTo>
                    <a:pt x="4741684" y="2775991"/>
                  </a:lnTo>
                  <a:lnTo>
                    <a:pt x="4696587" y="2770771"/>
                  </a:lnTo>
                  <a:lnTo>
                    <a:pt x="196977" y="2770771"/>
                  </a:lnTo>
                  <a:lnTo>
                    <a:pt x="151866" y="2775991"/>
                  </a:lnTo>
                  <a:lnTo>
                    <a:pt x="110439" y="2790837"/>
                  </a:lnTo>
                  <a:lnTo>
                    <a:pt x="73863" y="2814116"/>
                  </a:lnTo>
                  <a:lnTo>
                    <a:pt x="43332" y="2844635"/>
                  </a:lnTo>
                  <a:lnTo>
                    <a:pt x="20053" y="2881223"/>
                  </a:lnTo>
                  <a:lnTo>
                    <a:pt x="5207" y="2922651"/>
                  </a:lnTo>
                  <a:lnTo>
                    <a:pt x="0" y="2967748"/>
                  </a:lnTo>
                  <a:lnTo>
                    <a:pt x="0" y="5135384"/>
                  </a:lnTo>
                  <a:lnTo>
                    <a:pt x="5207" y="5180495"/>
                  </a:lnTo>
                  <a:lnTo>
                    <a:pt x="20053" y="5221922"/>
                  </a:lnTo>
                  <a:lnTo>
                    <a:pt x="43332" y="5258511"/>
                  </a:lnTo>
                  <a:lnTo>
                    <a:pt x="73863" y="5289029"/>
                  </a:lnTo>
                  <a:lnTo>
                    <a:pt x="110439" y="5312308"/>
                  </a:lnTo>
                  <a:lnTo>
                    <a:pt x="151866" y="5327154"/>
                  </a:lnTo>
                  <a:lnTo>
                    <a:pt x="196977" y="5332361"/>
                  </a:lnTo>
                  <a:lnTo>
                    <a:pt x="4696587" y="5332361"/>
                  </a:lnTo>
                  <a:lnTo>
                    <a:pt x="4741684" y="5327154"/>
                  </a:lnTo>
                  <a:lnTo>
                    <a:pt x="4783150" y="5312308"/>
                  </a:lnTo>
                  <a:lnTo>
                    <a:pt x="4819751" y="5289029"/>
                  </a:lnTo>
                  <a:lnTo>
                    <a:pt x="4850295" y="5258511"/>
                  </a:lnTo>
                  <a:lnTo>
                    <a:pt x="4873599" y="5221922"/>
                  </a:lnTo>
                  <a:lnTo>
                    <a:pt x="4888471" y="5180495"/>
                  </a:lnTo>
                  <a:lnTo>
                    <a:pt x="4893691" y="5135384"/>
                  </a:lnTo>
                  <a:lnTo>
                    <a:pt x="4893691" y="2967748"/>
                  </a:lnTo>
                  <a:close/>
                </a:path>
                <a:path w="10025380" h="5332730">
                  <a:moveTo>
                    <a:pt x="10025253" y="196977"/>
                  </a:moveTo>
                  <a:lnTo>
                    <a:pt x="10020033" y="151879"/>
                  </a:lnTo>
                  <a:lnTo>
                    <a:pt x="10005187" y="110451"/>
                  </a:lnTo>
                  <a:lnTo>
                    <a:pt x="9981908" y="73863"/>
                  </a:lnTo>
                  <a:lnTo>
                    <a:pt x="9951390" y="43345"/>
                  </a:lnTo>
                  <a:lnTo>
                    <a:pt x="9914814" y="20066"/>
                  </a:lnTo>
                  <a:lnTo>
                    <a:pt x="9873374" y="5219"/>
                  </a:lnTo>
                  <a:lnTo>
                    <a:pt x="9828276" y="0"/>
                  </a:lnTo>
                  <a:lnTo>
                    <a:pt x="5367274" y="0"/>
                  </a:lnTo>
                  <a:lnTo>
                    <a:pt x="5322163" y="5219"/>
                  </a:lnTo>
                  <a:lnTo>
                    <a:pt x="5280711" y="20066"/>
                  </a:lnTo>
                  <a:lnTo>
                    <a:pt x="5244109" y="43345"/>
                  </a:lnTo>
                  <a:lnTo>
                    <a:pt x="5213553" y="73863"/>
                  </a:lnTo>
                  <a:lnTo>
                    <a:pt x="5190248" y="110451"/>
                  </a:lnTo>
                  <a:lnTo>
                    <a:pt x="5175389" y="151879"/>
                  </a:lnTo>
                  <a:lnTo>
                    <a:pt x="5170170" y="196977"/>
                  </a:lnTo>
                  <a:lnTo>
                    <a:pt x="5170170" y="2364613"/>
                  </a:lnTo>
                  <a:lnTo>
                    <a:pt x="5175389" y="2409723"/>
                  </a:lnTo>
                  <a:lnTo>
                    <a:pt x="5190248" y="2451150"/>
                  </a:lnTo>
                  <a:lnTo>
                    <a:pt x="5213553" y="2487739"/>
                  </a:lnTo>
                  <a:lnTo>
                    <a:pt x="5244109" y="2518257"/>
                  </a:lnTo>
                  <a:lnTo>
                    <a:pt x="5280711" y="2541536"/>
                  </a:lnTo>
                  <a:lnTo>
                    <a:pt x="5322163" y="2556383"/>
                  </a:lnTo>
                  <a:lnTo>
                    <a:pt x="5367274" y="2561590"/>
                  </a:lnTo>
                  <a:lnTo>
                    <a:pt x="9828276" y="2561590"/>
                  </a:lnTo>
                  <a:lnTo>
                    <a:pt x="9873374" y="2556383"/>
                  </a:lnTo>
                  <a:lnTo>
                    <a:pt x="9914814" y="2541536"/>
                  </a:lnTo>
                  <a:lnTo>
                    <a:pt x="9951390" y="2518257"/>
                  </a:lnTo>
                  <a:lnTo>
                    <a:pt x="9981908" y="2487739"/>
                  </a:lnTo>
                  <a:lnTo>
                    <a:pt x="10005187" y="2451150"/>
                  </a:lnTo>
                  <a:lnTo>
                    <a:pt x="10020033" y="2409723"/>
                  </a:lnTo>
                  <a:lnTo>
                    <a:pt x="10025253" y="2364613"/>
                  </a:lnTo>
                  <a:lnTo>
                    <a:pt x="10025253" y="196977"/>
                  </a:lnTo>
                  <a:close/>
                </a:path>
              </a:pathLst>
            </a:custGeom>
            <a:solidFill>
              <a:srgbClr val="FFCD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529954" y="6445123"/>
              <a:ext cx="4839335" cy="2561590"/>
            </a:xfrm>
            <a:custGeom>
              <a:avLst/>
              <a:gdLst/>
              <a:ahLst/>
              <a:cxnLst/>
              <a:rect l="l" t="t" r="r" b="b"/>
              <a:pathLst>
                <a:path w="4839334" h="2561590">
                  <a:moveTo>
                    <a:pt x="4641850" y="0"/>
                  </a:moveTo>
                  <a:lnTo>
                    <a:pt x="196976" y="0"/>
                  </a:lnTo>
                  <a:lnTo>
                    <a:pt x="151915" y="5212"/>
                  </a:lnTo>
                  <a:lnTo>
                    <a:pt x="110495" y="20056"/>
                  </a:lnTo>
                  <a:lnTo>
                    <a:pt x="73916" y="43337"/>
                  </a:lnTo>
                  <a:lnTo>
                    <a:pt x="43377" y="73862"/>
                  </a:lnTo>
                  <a:lnTo>
                    <a:pt x="20078" y="110440"/>
                  </a:lnTo>
                  <a:lnTo>
                    <a:pt x="5219" y="151875"/>
                  </a:lnTo>
                  <a:lnTo>
                    <a:pt x="0" y="196976"/>
                  </a:lnTo>
                  <a:lnTo>
                    <a:pt x="0" y="2364613"/>
                  </a:lnTo>
                  <a:lnTo>
                    <a:pt x="5219" y="2409714"/>
                  </a:lnTo>
                  <a:lnTo>
                    <a:pt x="20078" y="2451149"/>
                  </a:lnTo>
                  <a:lnTo>
                    <a:pt x="43377" y="2487727"/>
                  </a:lnTo>
                  <a:lnTo>
                    <a:pt x="73916" y="2518252"/>
                  </a:lnTo>
                  <a:lnTo>
                    <a:pt x="110495" y="2541533"/>
                  </a:lnTo>
                  <a:lnTo>
                    <a:pt x="151915" y="2556377"/>
                  </a:lnTo>
                  <a:lnTo>
                    <a:pt x="196976" y="2561590"/>
                  </a:lnTo>
                  <a:lnTo>
                    <a:pt x="4641850" y="2561590"/>
                  </a:lnTo>
                  <a:lnTo>
                    <a:pt x="4686951" y="2556377"/>
                  </a:lnTo>
                  <a:lnTo>
                    <a:pt x="4728386" y="2541533"/>
                  </a:lnTo>
                  <a:lnTo>
                    <a:pt x="4764964" y="2518252"/>
                  </a:lnTo>
                  <a:lnTo>
                    <a:pt x="4795489" y="2487727"/>
                  </a:lnTo>
                  <a:lnTo>
                    <a:pt x="4818770" y="2451149"/>
                  </a:lnTo>
                  <a:lnTo>
                    <a:pt x="4833614" y="2409714"/>
                  </a:lnTo>
                  <a:lnTo>
                    <a:pt x="4838827" y="2364613"/>
                  </a:lnTo>
                  <a:lnTo>
                    <a:pt x="4838827" y="196976"/>
                  </a:lnTo>
                  <a:lnTo>
                    <a:pt x="4833614" y="151875"/>
                  </a:lnTo>
                  <a:lnTo>
                    <a:pt x="4818770" y="110440"/>
                  </a:lnTo>
                  <a:lnTo>
                    <a:pt x="4795489" y="73862"/>
                  </a:lnTo>
                  <a:lnTo>
                    <a:pt x="4764964" y="43337"/>
                  </a:lnTo>
                  <a:lnTo>
                    <a:pt x="4728386" y="20056"/>
                  </a:lnTo>
                  <a:lnTo>
                    <a:pt x="4686951" y="5212"/>
                  </a:lnTo>
                  <a:lnTo>
                    <a:pt x="4641850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05512" y="6581736"/>
              <a:ext cx="1033098" cy="103349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483718" y="6808584"/>
              <a:ext cx="676910" cy="578485"/>
            </a:xfrm>
            <a:custGeom>
              <a:avLst/>
              <a:gdLst/>
              <a:ahLst/>
              <a:cxnLst/>
              <a:rect l="l" t="t" r="r" b="b"/>
              <a:pathLst>
                <a:path w="676909" h="578484">
                  <a:moveTo>
                    <a:pt x="53213" y="317246"/>
                  </a:moveTo>
                  <a:lnTo>
                    <a:pt x="0" y="317246"/>
                  </a:lnTo>
                  <a:lnTo>
                    <a:pt x="0" y="366522"/>
                  </a:lnTo>
                  <a:lnTo>
                    <a:pt x="53213" y="366522"/>
                  </a:lnTo>
                  <a:lnTo>
                    <a:pt x="53213" y="317246"/>
                  </a:lnTo>
                  <a:close/>
                </a:path>
                <a:path w="676909" h="578484">
                  <a:moveTo>
                    <a:pt x="106553" y="105791"/>
                  </a:moveTo>
                  <a:lnTo>
                    <a:pt x="0" y="105791"/>
                  </a:lnTo>
                  <a:lnTo>
                    <a:pt x="0" y="155079"/>
                  </a:lnTo>
                  <a:lnTo>
                    <a:pt x="106553" y="155079"/>
                  </a:lnTo>
                  <a:lnTo>
                    <a:pt x="106553" y="105791"/>
                  </a:lnTo>
                  <a:close/>
                </a:path>
                <a:path w="676909" h="578484">
                  <a:moveTo>
                    <a:pt x="191262" y="528828"/>
                  </a:moveTo>
                  <a:lnTo>
                    <a:pt x="0" y="528828"/>
                  </a:lnTo>
                  <a:lnTo>
                    <a:pt x="0" y="578104"/>
                  </a:lnTo>
                  <a:lnTo>
                    <a:pt x="191262" y="578104"/>
                  </a:lnTo>
                  <a:lnTo>
                    <a:pt x="191262" y="528828"/>
                  </a:lnTo>
                  <a:close/>
                </a:path>
                <a:path w="676909" h="578484">
                  <a:moveTo>
                    <a:pt x="191262" y="0"/>
                  </a:moveTo>
                  <a:lnTo>
                    <a:pt x="0" y="0"/>
                  </a:lnTo>
                  <a:lnTo>
                    <a:pt x="0" y="49276"/>
                  </a:lnTo>
                  <a:lnTo>
                    <a:pt x="191262" y="49276"/>
                  </a:lnTo>
                  <a:lnTo>
                    <a:pt x="191262" y="0"/>
                  </a:lnTo>
                  <a:close/>
                </a:path>
                <a:path w="676909" h="578484">
                  <a:moveTo>
                    <a:pt x="264668" y="105791"/>
                  </a:moveTo>
                  <a:lnTo>
                    <a:pt x="158115" y="105791"/>
                  </a:lnTo>
                  <a:lnTo>
                    <a:pt x="158115" y="155079"/>
                  </a:lnTo>
                  <a:lnTo>
                    <a:pt x="264668" y="155079"/>
                  </a:lnTo>
                  <a:lnTo>
                    <a:pt x="264668" y="105791"/>
                  </a:lnTo>
                  <a:close/>
                </a:path>
                <a:path w="676909" h="578484">
                  <a:moveTo>
                    <a:pt x="433832" y="423037"/>
                  </a:moveTo>
                  <a:lnTo>
                    <a:pt x="191262" y="423037"/>
                  </a:lnTo>
                  <a:lnTo>
                    <a:pt x="158115" y="423037"/>
                  </a:lnTo>
                  <a:lnTo>
                    <a:pt x="0" y="423037"/>
                  </a:lnTo>
                  <a:lnTo>
                    <a:pt x="0" y="472313"/>
                  </a:lnTo>
                  <a:lnTo>
                    <a:pt x="158115" y="472313"/>
                  </a:lnTo>
                  <a:lnTo>
                    <a:pt x="191262" y="472313"/>
                  </a:lnTo>
                  <a:lnTo>
                    <a:pt x="433832" y="472313"/>
                  </a:lnTo>
                  <a:lnTo>
                    <a:pt x="433832" y="423037"/>
                  </a:lnTo>
                  <a:close/>
                </a:path>
                <a:path w="676909" h="578484">
                  <a:moveTo>
                    <a:pt x="433832" y="317246"/>
                  </a:moveTo>
                  <a:lnTo>
                    <a:pt x="104775" y="317246"/>
                  </a:lnTo>
                  <a:lnTo>
                    <a:pt x="104775" y="366522"/>
                  </a:lnTo>
                  <a:lnTo>
                    <a:pt x="433832" y="366522"/>
                  </a:lnTo>
                  <a:lnTo>
                    <a:pt x="433832" y="317246"/>
                  </a:lnTo>
                  <a:close/>
                </a:path>
                <a:path w="676909" h="578484">
                  <a:moveTo>
                    <a:pt x="434086" y="528828"/>
                  </a:moveTo>
                  <a:lnTo>
                    <a:pt x="242824" y="528828"/>
                  </a:lnTo>
                  <a:lnTo>
                    <a:pt x="242824" y="578104"/>
                  </a:lnTo>
                  <a:lnTo>
                    <a:pt x="434086" y="578104"/>
                  </a:lnTo>
                  <a:lnTo>
                    <a:pt x="434086" y="528828"/>
                  </a:lnTo>
                  <a:close/>
                </a:path>
                <a:path w="676909" h="578484">
                  <a:moveTo>
                    <a:pt x="434086" y="211582"/>
                  </a:moveTo>
                  <a:lnTo>
                    <a:pt x="283591" y="211582"/>
                  </a:lnTo>
                  <a:lnTo>
                    <a:pt x="242824" y="211582"/>
                  </a:lnTo>
                  <a:lnTo>
                    <a:pt x="0" y="211582"/>
                  </a:lnTo>
                  <a:lnTo>
                    <a:pt x="0" y="260858"/>
                  </a:lnTo>
                  <a:lnTo>
                    <a:pt x="242824" y="260858"/>
                  </a:lnTo>
                  <a:lnTo>
                    <a:pt x="283591" y="260858"/>
                  </a:lnTo>
                  <a:lnTo>
                    <a:pt x="434086" y="260858"/>
                  </a:lnTo>
                  <a:lnTo>
                    <a:pt x="434086" y="211582"/>
                  </a:lnTo>
                  <a:close/>
                </a:path>
                <a:path w="676909" h="578484">
                  <a:moveTo>
                    <a:pt x="434086" y="0"/>
                  </a:moveTo>
                  <a:lnTo>
                    <a:pt x="242824" y="0"/>
                  </a:lnTo>
                  <a:lnTo>
                    <a:pt x="242824" y="49276"/>
                  </a:lnTo>
                  <a:lnTo>
                    <a:pt x="434086" y="49276"/>
                  </a:lnTo>
                  <a:lnTo>
                    <a:pt x="434086" y="0"/>
                  </a:lnTo>
                  <a:close/>
                </a:path>
                <a:path w="676909" h="578484">
                  <a:moveTo>
                    <a:pt x="676783" y="211582"/>
                  </a:moveTo>
                  <a:lnTo>
                    <a:pt x="485394" y="211582"/>
                  </a:lnTo>
                  <a:lnTo>
                    <a:pt x="485394" y="260858"/>
                  </a:lnTo>
                  <a:lnTo>
                    <a:pt x="676783" y="260858"/>
                  </a:lnTo>
                  <a:lnTo>
                    <a:pt x="676783" y="211582"/>
                  </a:lnTo>
                  <a:close/>
                </a:path>
                <a:path w="676909" h="578484">
                  <a:moveTo>
                    <a:pt x="676783" y="105791"/>
                  </a:moveTo>
                  <a:lnTo>
                    <a:pt x="316230" y="105791"/>
                  </a:lnTo>
                  <a:lnTo>
                    <a:pt x="316230" y="155079"/>
                  </a:lnTo>
                  <a:lnTo>
                    <a:pt x="676783" y="155079"/>
                  </a:lnTo>
                  <a:lnTo>
                    <a:pt x="676783" y="105791"/>
                  </a:lnTo>
                  <a:close/>
                </a:path>
                <a:path w="676909" h="578484">
                  <a:moveTo>
                    <a:pt x="676783" y="0"/>
                  </a:moveTo>
                  <a:lnTo>
                    <a:pt x="485394" y="0"/>
                  </a:lnTo>
                  <a:lnTo>
                    <a:pt x="485394" y="49276"/>
                  </a:lnTo>
                  <a:lnTo>
                    <a:pt x="676783" y="49276"/>
                  </a:lnTo>
                  <a:lnTo>
                    <a:pt x="676783" y="0"/>
                  </a:lnTo>
                  <a:close/>
                </a:path>
              </a:pathLst>
            </a:custGeom>
            <a:solidFill>
              <a:srgbClr val="0060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997598" y="7125868"/>
              <a:ext cx="150495" cy="262890"/>
            </a:xfrm>
            <a:custGeom>
              <a:avLst/>
              <a:gdLst/>
              <a:ahLst/>
              <a:cxnLst/>
              <a:rect l="l" t="t" r="r" b="b"/>
              <a:pathLst>
                <a:path w="150495" h="262890">
                  <a:moveTo>
                    <a:pt x="150495" y="0"/>
                  </a:moveTo>
                  <a:lnTo>
                    <a:pt x="108077" y="0"/>
                  </a:lnTo>
                  <a:lnTo>
                    <a:pt x="106497" y="13001"/>
                  </a:lnTo>
                  <a:lnTo>
                    <a:pt x="100298" y="24003"/>
                  </a:lnTo>
                  <a:lnTo>
                    <a:pt x="90431" y="31861"/>
                  </a:lnTo>
                  <a:lnTo>
                    <a:pt x="77851" y="35433"/>
                  </a:lnTo>
                  <a:lnTo>
                    <a:pt x="64920" y="33909"/>
                  </a:lnTo>
                  <a:lnTo>
                    <a:pt x="53943" y="27717"/>
                  </a:lnTo>
                  <a:lnTo>
                    <a:pt x="46061" y="17859"/>
                  </a:lnTo>
                  <a:lnTo>
                    <a:pt x="42418" y="5334"/>
                  </a:lnTo>
                  <a:lnTo>
                    <a:pt x="42418" y="0"/>
                  </a:lnTo>
                  <a:lnTo>
                    <a:pt x="0" y="0"/>
                  </a:lnTo>
                  <a:lnTo>
                    <a:pt x="4004" y="23949"/>
                  </a:lnTo>
                  <a:lnTo>
                    <a:pt x="15081" y="44910"/>
                  </a:lnTo>
                  <a:lnTo>
                    <a:pt x="32111" y="61418"/>
                  </a:lnTo>
                  <a:lnTo>
                    <a:pt x="53975" y="72009"/>
                  </a:lnTo>
                  <a:lnTo>
                    <a:pt x="53975" y="190500"/>
                  </a:lnTo>
                  <a:lnTo>
                    <a:pt x="32111" y="201037"/>
                  </a:lnTo>
                  <a:lnTo>
                    <a:pt x="15081" y="217551"/>
                  </a:lnTo>
                  <a:lnTo>
                    <a:pt x="4004" y="238541"/>
                  </a:lnTo>
                  <a:lnTo>
                    <a:pt x="0" y="262509"/>
                  </a:lnTo>
                  <a:lnTo>
                    <a:pt x="42418" y="262509"/>
                  </a:lnTo>
                  <a:lnTo>
                    <a:pt x="43997" y="249507"/>
                  </a:lnTo>
                  <a:lnTo>
                    <a:pt x="50196" y="238506"/>
                  </a:lnTo>
                  <a:lnTo>
                    <a:pt x="60063" y="230647"/>
                  </a:lnTo>
                  <a:lnTo>
                    <a:pt x="72644" y="227076"/>
                  </a:lnTo>
                  <a:lnTo>
                    <a:pt x="85627" y="228600"/>
                  </a:lnTo>
                  <a:lnTo>
                    <a:pt x="96599" y="234791"/>
                  </a:lnTo>
                  <a:lnTo>
                    <a:pt x="104451" y="244649"/>
                  </a:lnTo>
                  <a:lnTo>
                    <a:pt x="108077" y="257175"/>
                  </a:lnTo>
                  <a:lnTo>
                    <a:pt x="108204" y="260731"/>
                  </a:lnTo>
                  <a:lnTo>
                    <a:pt x="108077" y="262509"/>
                  </a:lnTo>
                  <a:lnTo>
                    <a:pt x="150495" y="262509"/>
                  </a:lnTo>
                  <a:lnTo>
                    <a:pt x="146488" y="238541"/>
                  </a:lnTo>
                  <a:lnTo>
                    <a:pt x="135397" y="217551"/>
                  </a:lnTo>
                  <a:lnTo>
                    <a:pt x="118330" y="201037"/>
                  </a:lnTo>
                  <a:lnTo>
                    <a:pt x="96393" y="190500"/>
                  </a:lnTo>
                  <a:lnTo>
                    <a:pt x="96393" y="72009"/>
                  </a:lnTo>
                  <a:lnTo>
                    <a:pt x="118330" y="61489"/>
                  </a:lnTo>
                  <a:lnTo>
                    <a:pt x="135397" y="45005"/>
                  </a:lnTo>
                  <a:lnTo>
                    <a:pt x="146488" y="24020"/>
                  </a:lnTo>
                  <a:lnTo>
                    <a:pt x="150495" y="0"/>
                  </a:lnTo>
                  <a:close/>
                </a:path>
              </a:pathLst>
            </a:custGeom>
            <a:solidFill>
              <a:srgbClr val="004AA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95722" y="6577583"/>
              <a:ext cx="1074648" cy="10565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65431" y="3928110"/>
              <a:ext cx="1260715" cy="130321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437452" y="5083543"/>
              <a:ext cx="128905" cy="92075"/>
            </a:xfrm>
            <a:custGeom>
              <a:avLst/>
              <a:gdLst/>
              <a:ahLst/>
              <a:cxnLst/>
              <a:rect l="l" t="t" r="r" b="b"/>
              <a:pathLst>
                <a:path w="128904" h="92075">
                  <a:moveTo>
                    <a:pt x="48869" y="29260"/>
                  </a:moveTo>
                  <a:lnTo>
                    <a:pt x="48641" y="21082"/>
                  </a:lnTo>
                  <a:lnTo>
                    <a:pt x="45542" y="13868"/>
                  </a:lnTo>
                  <a:lnTo>
                    <a:pt x="39878" y="8255"/>
                  </a:lnTo>
                  <a:lnTo>
                    <a:pt x="36830" y="6223"/>
                  </a:lnTo>
                  <a:lnTo>
                    <a:pt x="34798" y="4191"/>
                  </a:lnTo>
                  <a:lnTo>
                    <a:pt x="31750" y="3175"/>
                  </a:lnTo>
                  <a:lnTo>
                    <a:pt x="24282" y="114"/>
                  </a:lnTo>
                  <a:lnTo>
                    <a:pt x="16319" y="0"/>
                  </a:lnTo>
                  <a:lnTo>
                    <a:pt x="8915" y="2755"/>
                  </a:lnTo>
                  <a:lnTo>
                    <a:pt x="3175" y="8255"/>
                  </a:lnTo>
                  <a:lnTo>
                    <a:pt x="101" y="15709"/>
                  </a:lnTo>
                  <a:lnTo>
                    <a:pt x="0" y="23622"/>
                  </a:lnTo>
                  <a:lnTo>
                    <a:pt x="2743" y="30975"/>
                  </a:lnTo>
                  <a:lnTo>
                    <a:pt x="8255" y="36703"/>
                  </a:lnTo>
                  <a:lnTo>
                    <a:pt x="14478" y="40767"/>
                  </a:lnTo>
                  <a:lnTo>
                    <a:pt x="17526" y="42926"/>
                  </a:lnTo>
                  <a:lnTo>
                    <a:pt x="24968" y="45999"/>
                  </a:lnTo>
                  <a:lnTo>
                    <a:pt x="32893" y="46088"/>
                  </a:lnTo>
                  <a:lnTo>
                    <a:pt x="40233" y="43307"/>
                  </a:lnTo>
                  <a:lnTo>
                    <a:pt x="45974" y="37719"/>
                  </a:lnTo>
                  <a:lnTo>
                    <a:pt x="48869" y="29260"/>
                  </a:lnTo>
                  <a:close/>
                </a:path>
                <a:path w="128904" h="92075">
                  <a:moveTo>
                    <a:pt x="128511" y="71043"/>
                  </a:moveTo>
                  <a:lnTo>
                    <a:pt x="127520" y="63080"/>
                  </a:lnTo>
                  <a:lnTo>
                    <a:pt x="123659" y="56464"/>
                  </a:lnTo>
                  <a:lnTo>
                    <a:pt x="117233" y="52031"/>
                  </a:lnTo>
                  <a:lnTo>
                    <a:pt x="114185" y="51015"/>
                  </a:lnTo>
                  <a:lnTo>
                    <a:pt x="111137" y="48983"/>
                  </a:lnTo>
                  <a:lnTo>
                    <a:pt x="108089" y="47967"/>
                  </a:lnTo>
                  <a:lnTo>
                    <a:pt x="100228" y="45834"/>
                  </a:lnTo>
                  <a:lnTo>
                    <a:pt x="92443" y="46824"/>
                  </a:lnTo>
                  <a:lnTo>
                    <a:pt x="85598" y="50685"/>
                  </a:lnTo>
                  <a:lnTo>
                    <a:pt x="80530" y="57111"/>
                  </a:lnTo>
                  <a:lnTo>
                    <a:pt x="78384" y="64973"/>
                  </a:lnTo>
                  <a:lnTo>
                    <a:pt x="79400" y="72732"/>
                  </a:lnTo>
                  <a:lnTo>
                    <a:pt x="83299" y="79552"/>
                  </a:lnTo>
                  <a:lnTo>
                    <a:pt x="89801" y="84543"/>
                  </a:lnTo>
                  <a:lnTo>
                    <a:pt x="92849" y="86702"/>
                  </a:lnTo>
                  <a:lnTo>
                    <a:pt x="95897" y="87718"/>
                  </a:lnTo>
                  <a:lnTo>
                    <a:pt x="98945" y="89750"/>
                  </a:lnTo>
                  <a:lnTo>
                    <a:pt x="106794" y="91744"/>
                  </a:lnTo>
                  <a:lnTo>
                    <a:pt x="114566" y="90373"/>
                  </a:lnTo>
                  <a:lnTo>
                    <a:pt x="121373" y="86131"/>
                  </a:lnTo>
                  <a:lnTo>
                    <a:pt x="126377" y="79463"/>
                  </a:lnTo>
                  <a:lnTo>
                    <a:pt x="128511" y="71043"/>
                  </a:lnTo>
                  <a:close/>
                </a:path>
              </a:pathLst>
            </a:custGeom>
            <a:solidFill>
              <a:srgbClr val="FFF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04730" y="4956911"/>
              <a:ext cx="110585" cy="11469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347943" y="4526918"/>
              <a:ext cx="124460" cy="104775"/>
            </a:xfrm>
            <a:custGeom>
              <a:avLst/>
              <a:gdLst/>
              <a:ahLst/>
              <a:cxnLst/>
              <a:rect l="l" t="t" r="r" b="b"/>
              <a:pathLst>
                <a:path w="124459" h="104775">
                  <a:moveTo>
                    <a:pt x="107473" y="0"/>
                  </a:moveTo>
                  <a:lnTo>
                    <a:pt x="99552" y="238"/>
                  </a:lnTo>
                  <a:lnTo>
                    <a:pt x="92202" y="3333"/>
                  </a:lnTo>
                  <a:lnTo>
                    <a:pt x="86471" y="9001"/>
                  </a:lnTo>
                  <a:lnTo>
                    <a:pt x="73136" y="29321"/>
                  </a:lnTo>
                  <a:lnTo>
                    <a:pt x="70088" y="27289"/>
                  </a:lnTo>
                  <a:lnTo>
                    <a:pt x="67040" y="26273"/>
                  </a:lnTo>
                  <a:lnTo>
                    <a:pt x="59928" y="26273"/>
                  </a:lnTo>
                  <a:lnTo>
                    <a:pt x="55864" y="27289"/>
                  </a:lnTo>
                  <a:lnTo>
                    <a:pt x="51800" y="30464"/>
                  </a:lnTo>
                  <a:lnTo>
                    <a:pt x="37576" y="9001"/>
                  </a:lnTo>
                  <a:lnTo>
                    <a:pt x="31968" y="3333"/>
                  </a:lnTo>
                  <a:lnTo>
                    <a:pt x="24812" y="238"/>
                  </a:lnTo>
                  <a:lnTo>
                    <a:pt x="16894" y="0"/>
                  </a:lnTo>
                  <a:lnTo>
                    <a:pt x="9001" y="2905"/>
                  </a:lnTo>
                  <a:lnTo>
                    <a:pt x="3333" y="8493"/>
                  </a:lnTo>
                  <a:lnTo>
                    <a:pt x="238" y="15605"/>
                  </a:lnTo>
                  <a:lnTo>
                    <a:pt x="0" y="23479"/>
                  </a:lnTo>
                  <a:lnTo>
                    <a:pt x="2905" y="31353"/>
                  </a:lnTo>
                  <a:lnTo>
                    <a:pt x="48752" y="101711"/>
                  </a:lnTo>
                  <a:lnTo>
                    <a:pt x="54848" y="104759"/>
                  </a:lnTo>
                  <a:lnTo>
                    <a:pt x="69072" y="104759"/>
                  </a:lnTo>
                  <a:lnTo>
                    <a:pt x="75168" y="101711"/>
                  </a:lnTo>
                  <a:lnTo>
                    <a:pt x="121015" y="31353"/>
                  </a:lnTo>
                  <a:lnTo>
                    <a:pt x="123920" y="23907"/>
                  </a:lnTo>
                  <a:lnTo>
                    <a:pt x="123682" y="15986"/>
                  </a:lnTo>
                  <a:lnTo>
                    <a:pt x="120586" y="8635"/>
                  </a:lnTo>
                  <a:lnTo>
                    <a:pt x="114919" y="2905"/>
                  </a:lnTo>
                  <a:lnTo>
                    <a:pt x="107473" y="0"/>
                  </a:lnTo>
                  <a:close/>
                </a:path>
              </a:pathLst>
            </a:custGeom>
            <a:solidFill>
              <a:srgbClr val="FFF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711318" y="4109910"/>
              <a:ext cx="761365" cy="962660"/>
            </a:xfrm>
            <a:custGeom>
              <a:avLst/>
              <a:gdLst/>
              <a:ahLst/>
              <a:cxnLst/>
              <a:rect l="l" t="t" r="r" b="b"/>
              <a:pathLst>
                <a:path w="761365" h="962660">
                  <a:moveTo>
                    <a:pt x="371474" y="0"/>
                  </a:moveTo>
                  <a:lnTo>
                    <a:pt x="324395" y="4066"/>
                  </a:lnTo>
                  <a:lnTo>
                    <a:pt x="279110" y="13737"/>
                  </a:lnTo>
                  <a:lnTo>
                    <a:pt x="235972" y="28646"/>
                  </a:lnTo>
                  <a:lnTo>
                    <a:pt x="195331" y="48426"/>
                  </a:lnTo>
                  <a:lnTo>
                    <a:pt x="157540" y="72713"/>
                  </a:lnTo>
                  <a:lnTo>
                    <a:pt x="122950" y="101140"/>
                  </a:lnTo>
                  <a:lnTo>
                    <a:pt x="91913" y="133341"/>
                  </a:lnTo>
                  <a:lnTo>
                    <a:pt x="64781" y="168951"/>
                  </a:lnTo>
                  <a:lnTo>
                    <a:pt x="41905" y="207603"/>
                  </a:lnTo>
                  <a:lnTo>
                    <a:pt x="23637" y="248932"/>
                  </a:lnTo>
                  <a:lnTo>
                    <a:pt x="10329" y="292571"/>
                  </a:lnTo>
                  <a:lnTo>
                    <a:pt x="2333" y="338155"/>
                  </a:lnTo>
                  <a:lnTo>
                    <a:pt x="0" y="385318"/>
                  </a:lnTo>
                  <a:lnTo>
                    <a:pt x="4538" y="439037"/>
                  </a:lnTo>
                  <a:lnTo>
                    <a:pt x="16284" y="490375"/>
                  </a:lnTo>
                  <a:lnTo>
                    <a:pt x="34718" y="538813"/>
                  </a:lnTo>
                  <a:lnTo>
                    <a:pt x="59323" y="583833"/>
                  </a:lnTo>
                  <a:lnTo>
                    <a:pt x="89579" y="624915"/>
                  </a:lnTo>
                  <a:lnTo>
                    <a:pt x="124967" y="661543"/>
                  </a:lnTo>
                  <a:lnTo>
                    <a:pt x="158343" y="697051"/>
                  </a:lnTo>
                  <a:lnTo>
                    <a:pt x="185257" y="737033"/>
                  </a:lnTo>
                  <a:lnTo>
                    <a:pt x="205160" y="780661"/>
                  </a:lnTo>
                  <a:lnTo>
                    <a:pt x="217505" y="827106"/>
                  </a:lnTo>
                  <a:lnTo>
                    <a:pt x="221741" y="875538"/>
                  </a:lnTo>
                  <a:lnTo>
                    <a:pt x="221741" y="962279"/>
                  </a:lnTo>
                  <a:lnTo>
                    <a:pt x="539622" y="962279"/>
                  </a:lnTo>
                  <a:lnTo>
                    <a:pt x="539622" y="877951"/>
                  </a:lnTo>
                  <a:lnTo>
                    <a:pt x="543904" y="828833"/>
                  </a:lnTo>
                  <a:lnTo>
                    <a:pt x="556378" y="781703"/>
                  </a:lnTo>
                  <a:lnTo>
                    <a:pt x="576491" y="737389"/>
                  </a:lnTo>
                  <a:lnTo>
                    <a:pt x="603687" y="696720"/>
                  </a:lnTo>
                  <a:lnTo>
                    <a:pt x="637412" y="660527"/>
                  </a:lnTo>
                  <a:lnTo>
                    <a:pt x="672999" y="623342"/>
                  </a:lnTo>
                  <a:lnTo>
                    <a:pt x="703325" y="581617"/>
                  </a:lnTo>
                  <a:lnTo>
                    <a:pt x="727852" y="535892"/>
                  </a:lnTo>
                  <a:lnTo>
                    <a:pt x="746040" y="486706"/>
                  </a:lnTo>
                  <a:lnTo>
                    <a:pt x="757348" y="434599"/>
                  </a:lnTo>
                  <a:lnTo>
                    <a:pt x="761237" y="380111"/>
                  </a:lnTo>
                  <a:lnTo>
                    <a:pt x="758186" y="331724"/>
                  </a:lnTo>
                  <a:lnTo>
                    <a:pt x="749281" y="285170"/>
                  </a:lnTo>
                  <a:lnTo>
                    <a:pt x="734893" y="240818"/>
                  </a:lnTo>
                  <a:lnTo>
                    <a:pt x="715397" y="199039"/>
                  </a:lnTo>
                  <a:lnTo>
                    <a:pt x="691164" y="160204"/>
                  </a:lnTo>
                  <a:lnTo>
                    <a:pt x="662566" y="124684"/>
                  </a:lnTo>
                  <a:lnTo>
                    <a:pt x="629977" y="92849"/>
                  </a:lnTo>
                  <a:lnTo>
                    <a:pt x="593768" y="65071"/>
                  </a:lnTo>
                  <a:lnTo>
                    <a:pt x="554313" y="41720"/>
                  </a:lnTo>
                  <a:lnTo>
                    <a:pt x="511983" y="23166"/>
                  </a:lnTo>
                  <a:lnTo>
                    <a:pt x="467152" y="9781"/>
                  </a:lnTo>
                  <a:lnTo>
                    <a:pt x="420192" y="1935"/>
                  </a:lnTo>
                  <a:lnTo>
                    <a:pt x="371474" y="0"/>
                  </a:lnTo>
                  <a:close/>
                </a:path>
              </a:pathLst>
            </a:custGeom>
            <a:solidFill>
              <a:srgbClr val="FFBD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697346" y="4095940"/>
              <a:ext cx="789305" cy="990600"/>
            </a:xfrm>
            <a:custGeom>
              <a:avLst/>
              <a:gdLst/>
              <a:ahLst/>
              <a:cxnLst/>
              <a:rect l="l" t="t" r="r" b="b"/>
              <a:pathLst>
                <a:path w="789304" h="990600">
                  <a:moveTo>
                    <a:pt x="396637" y="0"/>
                  </a:moveTo>
                  <a:lnTo>
                    <a:pt x="385063" y="0"/>
                  </a:lnTo>
                  <a:lnTo>
                    <a:pt x="332658" y="4767"/>
                  </a:lnTo>
                  <a:lnTo>
                    <a:pt x="282429" y="16213"/>
                  </a:lnTo>
                  <a:lnTo>
                    <a:pt x="234838" y="33861"/>
                  </a:lnTo>
                  <a:lnTo>
                    <a:pt x="190349" y="57234"/>
                  </a:lnTo>
                  <a:lnTo>
                    <a:pt x="149423" y="85857"/>
                  </a:lnTo>
                  <a:lnTo>
                    <a:pt x="112521" y="119253"/>
                  </a:lnTo>
                  <a:lnTo>
                    <a:pt x="80021" y="156976"/>
                  </a:lnTo>
                  <a:lnTo>
                    <a:pt x="52418" y="198576"/>
                  </a:lnTo>
                  <a:lnTo>
                    <a:pt x="30162" y="243570"/>
                  </a:lnTo>
                  <a:lnTo>
                    <a:pt x="13706" y="291474"/>
                  </a:lnTo>
                  <a:lnTo>
                    <a:pt x="3501" y="341805"/>
                  </a:lnTo>
                  <a:lnTo>
                    <a:pt x="0" y="394081"/>
                  </a:lnTo>
                  <a:lnTo>
                    <a:pt x="9" y="399542"/>
                  </a:lnTo>
                  <a:lnTo>
                    <a:pt x="3488" y="446563"/>
                  </a:lnTo>
                  <a:lnTo>
                    <a:pt x="3543" y="447309"/>
                  </a:lnTo>
                  <a:lnTo>
                    <a:pt x="12640" y="493446"/>
                  </a:lnTo>
                  <a:lnTo>
                    <a:pt x="26952" y="537484"/>
                  </a:lnTo>
                  <a:lnTo>
                    <a:pt x="46137" y="579081"/>
                  </a:lnTo>
                  <a:lnTo>
                    <a:pt x="69857" y="617893"/>
                  </a:lnTo>
                  <a:lnTo>
                    <a:pt x="97771" y="653580"/>
                  </a:lnTo>
                  <a:lnTo>
                    <a:pt x="129539" y="685800"/>
                  </a:lnTo>
                  <a:lnTo>
                    <a:pt x="161340" y="719714"/>
                  </a:lnTo>
                  <a:lnTo>
                    <a:pt x="186923" y="757834"/>
                  </a:lnTo>
                  <a:lnTo>
                    <a:pt x="205800" y="799368"/>
                  </a:lnTo>
                  <a:lnTo>
                    <a:pt x="217484" y="843523"/>
                  </a:lnTo>
                  <a:lnTo>
                    <a:pt x="221487" y="889508"/>
                  </a:lnTo>
                  <a:lnTo>
                    <a:pt x="221487" y="979932"/>
                  </a:lnTo>
                  <a:lnTo>
                    <a:pt x="223011" y="983615"/>
                  </a:lnTo>
                  <a:lnTo>
                    <a:pt x="225678" y="986155"/>
                  </a:lnTo>
                  <a:lnTo>
                    <a:pt x="228345" y="988822"/>
                  </a:lnTo>
                  <a:lnTo>
                    <a:pt x="231901" y="990219"/>
                  </a:lnTo>
                  <a:lnTo>
                    <a:pt x="557275" y="990219"/>
                  </a:lnTo>
                  <a:lnTo>
                    <a:pt x="560958" y="988822"/>
                  </a:lnTo>
                  <a:lnTo>
                    <a:pt x="563498" y="986155"/>
                  </a:lnTo>
                  <a:lnTo>
                    <a:pt x="566165" y="983615"/>
                  </a:lnTo>
                  <a:lnTo>
                    <a:pt x="567689" y="979932"/>
                  </a:lnTo>
                  <a:lnTo>
                    <a:pt x="567689" y="962152"/>
                  </a:lnTo>
                  <a:lnTo>
                    <a:pt x="249681" y="962152"/>
                  </a:lnTo>
                  <a:lnTo>
                    <a:pt x="249681" y="889508"/>
                  </a:lnTo>
                  <a:lnTo>
                    <a:pt x="245250" y="838627"/>
                  </a:lnTo>
                  <a:lnTo>
                    <a:pt x="232332" y="789887"/>
                  </a:lnTo>
                  <a:lnTo>
                    <a:pt x="211496" y="744145"/>
                  </a:lnTo>
                  <a:lnTo>
                    <a:pt x="183308" y="702263"/>
                  </a:lnTo>
                  <a:lnTo>
                    <a:pt x="148335" y="665099"/>
                  </a:lnTo>
                  <a:lnTo>
                    <a:pt x="114256" y="629832"/>
                  </a:lnTo>
                  <a:lnTo>
                    <a:pt x="85122" y="590277"/>
                  </a:lnTo>
                  <a:lnTo>
                    <a:pt x="61436" y="546925"/>
                  </a:lnTo>
                  <a:lnTo>
                    <a:pt x="43697" y="500271"/>
                  </a:lnTo>
                  <a:lnTo>
                    <a:pt x="32407" y="450810"/>
                  </a:lnTo>
                  <a:lnTo>
                    <a:pt x="28109" y="399542"/>
                  </a:lnTo>
                  <a:lnTo>
                    <a:pt x="28066" y="394081"/>
                  </a:lnTo>
                  <a:lnTo>
                    <a:pt x="31320" y="345565"/>
                  </a:lnTo>
                  <a:lnTo>
                    <a:pt x="40799" y="298859"/>
                  </a:lnTo>
                  <a:lnTo>
                    <a:pt x="56086" y="254396"/>
                  </a:lnTo>
                  <a:lnTo>
                    <a:pt x="76759" y="212612"/>
                  </a:lnTo>
                  <a:lnTo>
                    <a:pt x="102400" y="173938"/>
                  </a:lnTo>
                  <a:lnTo>
                    <a:pt x="132587" y="138811"/>
                  </a:lnTo>
                  <a:lnTo>
                    <a:pt x="166956" y="107747"/>
                  </a:lnTo>
                  <a:lnTo>
                    <a:pt x="205010" y="81143"/>
                  </a:lnTo>
                  <a:lnTo>
                    <a:pt x="246332" y="59436"/>
                  </a:lnTo>
                  <a:lnTo>
                    <a:pt x="290500" y="43062"/>
                  </a:lnTo>
                  <a:lnTo>
                    <a:pt x="337096" y="32460"/>
                  </a:lnTo>
                  <a:lnTo>
                    <a:pt x="385698" y="28067"/>
                  </a:lnTo>
                  <a:lnTo>
                    <a:pt x="540923" y="28067"/>
                  </a:lnTo>
                  <a:lnTo>
                    <a:pt x="537276" y="26396"/>
                  </a:lnTo>
                  <a:lnTo>
                    <a:pt x="491799" y="11907"/>
                  </a:lnTo>
                  <a:lnTo>
                    <a:pt x="444113" y="2942"/>
                  </a:lnTo>
                  <a:lnTo>
                    <a:pt x="396637" y="0"/>
                  </a:lnTo>
                  <a:close/>
                </a:path>
                <a:path w="789304" h="990600">
                  <a:moveTo>
                    <a:pt x="540923" y="28067"/>
                  </a:moveTo>
                  <a:lnTo>
                    <a:pt x="396483" y="28067"/>
                  </a:lnTo>
                  <a:lnTo>
                    <a:pt x="444375" y="31276"/>
                  </a:lnTo>
                  <a:lnTo>
                    <a:pt x="492101" y="41002"/>
                  </a:lnTo>
                  <a:lnTo>
                    <a:pt x="537336" y="56689"/>
                  </a:lnTo>
                  <a:lnTo>
                    <a:pt x="579651" y="77912"/>
                  </a:lnTo>
                  <a:lnTo>
                    <a:pt x="618614" y="104242"/>
                  </a:lnTo>
                  <a:lnTo>
                    <a:pt x="653795" y="135255"/>
                  </a:lnTo>
                  <a:lnTo>
                    <a:pt x="684764" y="170372"/>
                  </a:lnTo>
                  <a:lnTo>
                    <a:pt x="711082" y="209272"/>
                  </a:lnTo>
                  <a:lnTo>
                    <a:pt x="732328" y="251566"/>
                  </a:lnTo>
                  <a:lnTo>
                    <a:pt x="748020" y="296695"/>
                  </a:lnTo>
                  <a:lnTo>
                    <a:pt x="757765" y="344358"/>
                  </a:lnTo>
                  <a:lnTo>
                    <a:pt x="761110" y="394081"/>
                  </a:lnTo>
                  <a:lnTo>
                    <a:pt x="757375" y="446563"/>
                  </a:lnTo>
                  <a:lnTo>
                    <a:pt x="746505" y="496734"/>
                  </a:lnTo>
                  <a:lnTo>
                    <a:pt x="729011" y="544083"/>
                  </a:lnTo>
                  <a:lnTo>
                    <a:pt x="705400" y="588099"/>
                  </a:lnTo>
                  <a:lnTo>
                    <a:pt x="676179" y="628269"/>
                  </a:lnTo>
                  <a:lnTo>
                    <a:pt x="641857" y="664083"/>
                  </a:lnTo>
                  <a:lnTo>
                    <a:pt x="606584" y="701933"/>
                  </a:lnTo>
                  <a:lnTo>
                    <a:pt x="578120" y="744501"/>
                  </a:lnTo>
                  <a:lnTo>
                    <a:pt x="557056" y="790928"/>
                  </a:lnTo>
                  <a:lnTo>
                    <a:pt x="543984" y="840354"/>
                  </a:lnTo>
                  <a:lnTo>
                    <a:pt x="539495" y="891921"/>
                  </a:lnTo>
                  <a:lnTo>
                    <a:pt x="539495" y="962152"/>
                  </a:lnTo>
                  <a:lnTo>
                    <a:pt x="567689" y="962152"/>
                  </a:lnTo>
                  <a:lnTo>
                    <a:pt x="567689" y="891921"/>
                  </a:lnTo>
                  <a:lnTo>
                    <a:pt x="571750" y="845191"/>
                  </a:lnTo>
                  <a:lnTo>
                    <a:pt x="583596" y="800326"/>
                  </a:lnTo>
                  <a:lnTo>
                    <a:pt x="602720" y="758125"/>
                  </a:lnTo>
                  <a:lnTo>
                    <a:pt x="628617" y="719387"/>
                  </a:lnTo>
                  <a:lnTo>
                    <a:pt x="660780" y="684911"/>
                  </a:lnTo>
                  <a:lnTo>
                    <a:pt x="692733" y="652165"/>
                  </a:lnTo>
                  <a:lnTo>
                    <a:pt x="720750" y="615890"/>
                  </a:lnTo>
                  <a:lnTo>
                    <a:pt x="744476" y="576442"/>
                  </a:lnTo>
                  <a:lnTo>
                    <a:pt x="763552" y="534180"/>
                  </a:lnTo>
                  <a:lnTo>
                    <a:pt x="777620" y="489460"/>
                  </a:lnTo>
                  <a:lnTo>
                    <a:pt x="786324" y="442641"/>
                  </a:lnTo>
                  <a:lnTo>
                    <a:pt x="789304" y="394081"/>
                  </a:lnTo>
                  <a:lnTo>
                    <a:pt x="786289" y="345565"/>
                  </a:lnTo>
                  <a:lnTo>
                    <a:pt x="777253" y="296986"/>
                  </a:lnTo>
                  <a:lnTo>
                    <a:pt x="762743" y="251566"/>
                  </a:lnTo>
                  <a:lnTo>
                    <a:pt x="743070" y="208722"/>
                  </a:lnTo>
                  <a:lnTo>
                    <a:pt x="718602" y="168822"/>
                  </a:lnTo>
                  <a:lnTo>
                    <a:pt x="689709" y="132235"/>
                  </a:lnTo>
                  <a:lnTo>
                    <a:pt x="656761" y="99331"/>
                  </a:lnTo>
                  <a:lnTo>
                    <a:pt x="620126" y="70477"/>
                  </a:lnTo>
                  <a:lnTo>
                    <a:pt x="580175" y="46042"/>
                  </a:lnTo>
                  <a:lnTo>
                    <a:pt x="540923" y="28067"/>
                  </a:lnTo>
                  <a:close/>
                </a:path>
              </a:pathLst>
            </a:custGeom>
            <a:solidFill>
              <a:srgbClr val="0060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711318" y="4109910"/>
              <a:ext cx="761365" cy="962660"/>
            </a:xfrm>
            <a:custGeom>
              <a:avLst/>
              <a:gdLst/>
              <a:ahLst/>
              <a:cxnLst/>
              <a:rect l="l" t="t" r="r" b="b"/>
              <a:pathLst>
                <a:path w="761365" h="962660">
                  <a:moveTo>
                    <a:pt x="371474" y="0"/>
                  </a:moveTo>
                  <a:lnTo>
                    <a:pt x="324395" y="4066"/>
                  </a:lnTo>
                  <a:lnTo>
                    <a:pt x="279110" y="13737"/>
                  </a:lnTo>
                  <a:lnTo>
                    <a:pt x="235972" y="28646"/>
                  </a:lnTo>
                  <a:lnTo>
                    <a:pt x="195331" y="48426"/>
                  </a:lnTo>
                  <a:lnTo>
                    <a:pt x="157540" y="72713"/>
                  </a:lnTo>
                  <a:lnTo>
                    <a:pt x="122950" y="101140"/>
                  </a:lnTo>
                  <a:lnTo>
                    <a:pt x="91913" y="133341"/>
                  </a:lnTo>
                  <a:lnTo>
                    <a:pt x="64781" y="168951"/>
                  </a:lnTo>
                  <a:lnTo>
                    <a:pt x="41905" y="207603"/>
                  </a:lnTo>
                  <a:lnTo>
                    <a:pt x="23637" y="248932"/>
                  </a:lnTo>
                  <a:lnTo>
                    <a:pt x="10329" y="292571"/>
                  </a:lnTo>
                  <a:lnTo>
                    <a:pt x="2333" y="338155"/>
                  </a:lnTo>
                  <a:lnTo>
                    <a:pt x="0" y="385318"/>
                  </a:lnTo>
                  <a:lnTo>
                    <a:pt x="4538" y="439037"/>
                  </a:lnTo>
                  <a:lnTo>
                    <a:pt x="16284" y="490375"/>
                  </a:lnTo>
                  <a:lnTo>
                    <a:pt x="34718" y="538813"/>
                  </a:lnTo>
                  <a:lnTo>
                    <a:pt x="59323" y="583833"/>
                  </a:lnTo>
                  <a:lnTo>
                    <a:pt x="89579" y="624915"/>
                  </a:lnTo>
                  <a:lnTo>
                    <a:pt x="124967" y="661543"/>
                  </a:lnTo>
                  <a:lnTo>
                    <a:pt x="158343" y="697051"/>
                  </a:lnTo>
                  <a:lnTo>
                    <a:pt x="185257" y="737033"/>
                  </a:lnTo>
                  <a:lnTo>
                    <a:pt x="205160" y="780661"/>
                  </a:lnTo>
                  <a:lnTo>
                    <a:pt x="217505" y="827106"/>
                  </a:lnTo>
                  <a:lnTo>
                    <a:pt x="221741" y="875538"/>
                  </a:lnTo>
                  <a:lnTo>
                    <a:pt x="221741" y="962279"/>
                  </a:lnTo>
                  <a:lnTo>
                    <a:pt x="539622" y="962279"/>
                  </a:lnTo>
                  <a:lnTo>
                    <a:pt x="539622" y="877951"/>
                  </a:lnTo>
                  <a:lnTo>
                    <a:pt x="543904" y="828833"/>
                  </a:lnTo>
                  <a:lnTo>
                    <a:pt x="556378" y="781703"/>
                  </a:lnTo>
                  <a:lnTo>
                    <a:pt x="576491" y="737389"/>
                  </a:lnTo>
                  <a:lnTo>
                    <a:pt x="603687" y="696720"/>
                  </a:lnTo>
                  <a:lnTo>
                    <a:pt x="637412" y="660527"/>
                  </a:lnTo>
                  <a:lnTo>
                    <a:pt x="672999" y="623342"/>
                  </a:lnTo>
                  <a:lnTo>
                    <a:pt x="703325" y="581617"/>
                  </a:lnTo>
                  <a:lnTo>
                    <a:pt x="727852" y="535892"/>
                  </a:lnTo>
                  <a:lnTo>
                    <a:pt x="746040" y="486706"/>
                  </a:lnTo>
                  <a:lnTo>
                    <a:pt x="757348" y="434599"/>
                  </a:lnTo>
                  <a:lnTo>
                    <a:pt x="761237" y="380111"/>
                  </a:lnTo>
                  <a:lnTo>
                    <a:pt x="758186" y="331724"/>
                  </a:lnTo>
                  <a:lnTo>
                    <a:pt x="749281" y="285170"/>
                  </a:lnTo>
                  <a:lnTo>
                    <a:pt x="734893" y="240818"/>
                  </a:lnTo>
                  <a:lnTo>
                    <a:pt x="715397" y="199039"/>
                  </a:lnTo>
                  <a:lnTo>
                    <a:pt x="691164" y="160204"/>
                  </a:lnTo>
                  <a:lnTo>
                    <a:pt x="662566" y="124684"/>
                  </a:lnTo>
                  <a:lnTo>
                    <a:pt x="629977" y="92849"/>
                  </a:lnTo>
                  <a:lnTo>
                    <a:pt x="593768" y="65071"/>
                  </a:lnTo>
                  <a:lnTo>
                    <a:pt x="554313" y="41720"/>
                  </a:lnTo>
                  <a:lnTo>
                    <a:pt x="511983" y="23166"/>
                  </a:lnTo>
                  <a:lnTo>
                    <a:pt x="467152" y="9781"/>
                  </a:lnTo>
                  <a:lnTo>
                    <a:pt x="420192" y="1935"/>
                  </a:lnTo>
                  <a:lnTo>
                    <a:pt x="371474" y="0"/>
                  </a:lnTo>
                  <a:close/>
                </a:path>
              </a:pathLst>
            </a:custGeom>
            <a:solidFill>
              <a:srgbClr val="FFBD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697346" y="4095940"/>
              <a:ext cx="789305" cy="990600"/>
            </a:xfrm>
            <a:custGeom>
              <a:avLst/>
              <a:gdLst/>
              <a:ahLst/>
              <a:cxnLst/>
              <a:rect l="l" t="t" r="r" b="b"/>
              <a:pathLst>
                <a:path w="789304" h="990600">
                  <a:moveTo>
                    <a:pt x="396637" y="0"/>
                  </a:moveTo>
                  <a:lnTo>
                    <a:pt x="385063" y="0"/>
                  </a:lnTo>
                  <a:lnTo>
                    <a:pt x="332658" y="4767"/>
                  </a:lnTo>
                  <a:lnTo>
                    <a:pt x="282429" y="16213"/>
                  </a:lnTo>
                  <a:lnTo>
                    <a:pt x="234838" y="33861"/>
                  </a:lnTo>
                  <a:lnTo>
                    <a:pt x="190349" y="57234"/>
                  </a:lnTo>
                  <a:lnTo>
                    <a:pt x="149423" y="85857"/>
                  </a:lnTo>
                  <a:lnTo>
                    <a:pt x="112521" y="119253"/>
                  </a:lnTo>
                  <a:lnTo>
                    <a:pt x="80021" y="156976"/>
                  </a:lnTo>
                  <a:lnTo>
                    <a:pt x="52418" y="198576"/>
                  </a:lnTo>
                  <a:lnTo>
                    <a:pt x="30162" y="243570"/>
                  </a:lnTo>
                  <a:lnTo>
                    <a:pt x="13706" y="291474"/>
                  </a:lnTo>
                  <a:lnTo>
                    <a:pt x="3501" y="341805"/>
                  </a:lnTo>
                  <a:lnTo>
                    <a:pt x="0" y="394081"/>
                  </a:lnTo>
                  <a:lnTo>
                    <a:pt x="9" y="399542"/>
                  </a:lnTo>
                  <a:lnTo>
                    <a:pt x="3488" y="446563"/>
                  </a:lnTo>
                  <a:lnTo>
                    <a:pt x="3543" y="447309"/>
                  </a:lnTo>
                  <a:lnTo>
                    <a:pt x="12640" y="493446"/>
                  </a:lnTo>
                  <a:lnTo>
                    <a:pt x="26952" y="537484"/>
                  </a:lnTo>
                  <a:lnTo>
                    <a:pt x="46137" y="579081"/>
                  </a:lnTo>
                  <a:lnTo>
                    <a:pt x="69857" y="617893"/>
                  </a:lnTo>
                  <a:lnTo>
                    <a:pt x="97771" y="653580"/>
                  </a:lnTo>
                  <a:lnTo>
                    <a:pt x="129539" y="685800"/>
                  </a:lnTo>
                  <a:lnTo>
                    <a:pt x="161340" y="719714"/>
                  </a:lnTo>
                  <a:lnTo>
                    <a:pt x="186923" y="757834"/>
                  </a:lnTo>
                  <a:lnTo>
                    <a:pt x="205800" y="799368"/>
                  </a:lnTo>
                  <a:lnTo>
                    <a:pt x="217484" y="843523"/>
                  </a:lnTo>
                  <a:lnTo>
                    <a:pt x="221487" y="889508"/>
                  </a:lnTo>
                  <a:lnTo>
                    <a:pt x="221487" y="979932"/>
                  </a:lnTo>
                  <a:lnTo>
                    <a:pt x="223011" y="983615"/>
                  </a:lnTo>
                  <a:lnTo>
                    <a:pt x="225678" y="986155"/>
                  </a:lnTo>
                  <a:lnTo>
                    <a:pt x="228345" y="988822"/>
                  </a:lnTo>
                  <a:lnTo>
                    <a:pt x="231901" y="990219"/>
                  </a:lnTo>
                  <a:lnTo>
                    <a:pt x="557275" y="990219"/>
                  </a:lnTo>
                  <a:lnTo>
                    <a:pt x="560958" y="988822"/>
                  </a:lnTo>
                  <a:lnTo>
                    <a:pt x="563498" y="986155"/>
                  </a:lnTo>
                  <a:lnTo>
                    <a:pt x="566165" y="983615"/>
                  </a:lnTo>
                  <a:lnTo>
                    <a:pt x="567689" y="979932"/>
                  </a:lnTo>
                  <a:lnTo>
                    <a:pt x="567689" y="962152"/>
                  </a:lnTo>
                  <a:lnTo>
                    <a:pt x="249681" y="962152"/>
                  </a:lnTo>
                  <a:lnTo>
                    <a:pt x="249681" y="889508"/>
                  </a:lnTo>
                  <a:lnTo>
                    <a:pt x="245250" y="838627"/>
                  </a:lnTo>
                  <a:lnTo>
                    <a:pt x="232332" y="789887"/>
                  </a:lnTo>
                  <a:lnTo>
                    <a:pt x="211496" y="744145"/>
                  </a:lnTo>
                  <a:lnTo>
                    <a:pt x="183308" y="702263"/>
                  </a:lnTo>
                  <a:lnTo>
                    <a:pt x="148335" y="665099"/>
                  </a:lnTo>
                  <a:lnTo>
                    <a:pt x="114256" y="629832"/>
                  </a:lnTo>
                  <a:lnTo>
                    <a:pt x="85122" y="590277"/>
                  </a:lnTo>
                  <a:lnTo>
                    <a:pt x="61436" y="546925"/>
                  </a:lnTo>
                  <a:lnTo>
                    <a:pt x="43697" y="500271"/>
                  </a:lnTo>
                  <a:lnTo>
                    <a:pt x="32407" y="450810"/>
                  </a:lnTo>
                  <a:lnTo>
                    <a:pt x="28109" y="399542"/>
                  </a:lnTo>
                  <a:lnTo>
                    <a:pt x="28066" y="394081"/>
                  </a:lnTo>
                  <a:lnTo>
                    <a:pt x="31320" y="345565"/>
                  </a:lnTo>
                  <a:lnTo>
                    <a:pt x="40799" y="298859"/>
                  </a:lnTo>
                  <a:lnTo>
                    <a:pt x="56086" y="254396"/>
                  </a:lnTo>
                  <a:lnTo>
                    <a:pt x="76759" y="212612"/>
                  </a:lnTo>
                  <a:lnTo>
                    <a:pt x="102400" y="173938"/>
                  </a:lnTo>
                  <a:lnTo>
                    <a:pt x="132587" y="138811"/>
                  </a:lnTo>
                  <a:lnTo>
                    <a:pt x="166956" y="107747"/>
                  </a:lnTo>
                  <a:lnTo>
                    <a:pt x="205010" y="81143"/>
                  </a:lnTo>
                  <a:lnTo>
                    <a:pt x="246332" y="59436"/>
                  </a:lnTo>
                  <a:lnTo>
                    <a:pt x="290500" y="43062"/>
                  </a:lnTo>
                  <a:lnTo>
                    <a:pt x="337096" y="32460"/>
                  </a:lnTo>
                  <a:lnTo>
                    <a:pt x="385698" y="28067"/>
                  </a:lnTo>
                  <a:lnTo>
                    <a:pt x="540923" y="28067"/>
                  </a:lnTo>
                  <a:lnTo>
                    <a:pt x="537276" y="26396"/>
                  </a:lnTo>
                  <a:lnTo>
                    <a:pt x="491799" y="11907"/>
                  </a:lnTo>
                  <a:lnTo>
                    <a:pt x="444113" y="2942"/>
                  </a:lnTo>
                  <a:lnTo>
                    <a:pt x="396637" y="0"/>
                  </a:lnTo>
                  <a:close/>
                </a:path>
                <a:path w="789304" h="990600">
                  <a:moveTo>
                    <a:pt x="540923" y="28067"/>
                  </a:moveTo>
                  <a:lnTo>
                    <a:pt x="396483" y="28067"/>
                  </a:lnTo>
                  <a:lnTo>
                    <a:pt x="444375" y="31276"/>
                  </a:lnTo>
                  <a:lnTo>
                    <a:pt x="492101" y="41002"/>
                  </a:lnTo>
                  <a:lnTo>
                    <a:pt x="537336" y="56689"/>
                  </a:lnTo>
                  <a:lnTo>
                    <a:pt x="579651" y="77912"/>
                  </a:lnTo>
                  <a:lnTo>
                    <a:pt x="618614" y="104242"/>
                  </a:lnTo>
                  <a:lnTo>
                    <a:pt x="653795" y="135255"/>
                  </a:lnTo>
                  <a:lnTo>
                    <a:pt x="684764" y="170372"/>
                  </a:lnTo>
                  <a:lnTo>
                    <a:pt x="711082" y="209272"/>
                  </a:lnTo>
                  <a:lnTo>
                    <a:pt x="732328" y="251566"/>
                  </a:lnTo>
                  <a:lnTo>
                    <a:pt x="748020" y="296695"/>
                  </a:lnTo>
                  <a:lnTo>
                    <a:pt x="757765" y="344358"/>
                  </a:lnTo>
                  <a:lnTo>
                    <a:pt x="761110" y="394081"/>
                  </a:lnTo>
                  <a:lnTo>
                    <a:pt x="757375" y="446563"/>
                  </a:lnTo>
                  <a:lnTo>
                    <a:pt x="746505" y="496734"/>
                  </a:lnTo>
                  <a:lnTo>
                    <a:pt x="729011" y="544083"/>
                  </a:lnTo>
                  <a:lnTo>
                    <a:pt x="705400" y="588099"/>
                  </a:lnTo>
                  <a:lnTo>
                    <a:pt x="676179" y="628269"/>
                  </a:lnTo>
                  <a:lnTo>
                    <a:pt x="641857" y="664083"/>
                  </a:lnTo>
                  <a:lnTo>
                    <a:pt x="606584" y="701933"/>
                  </a:lnTo>
                  <a:lnTo>
                    <a:pt x="578120" y="744501"/>
                  </a:lnTo>
                  <a:lnTo>
                    <a:pt x="557056" y="790928"/>
                  </a:lnTo>
                  <a:lnTo>
                    <a:pt x="543984" y="840354"/>
                  </a:lnTo>
                  <a:lnTo>
                    <a:pt x="539495" y="891921"/>
                  </a:lnTo>
                  <a:lnTo>
                    <a:pt x="539495" y="962152"/>
                  </a:lnTo>
                  <a:lnTo>
                    <a:pt x="567689" y="962152"/>
                  </a:lnTo>
                  <a:lnTo>
                    <a:pt x="567689" y="891921"/>
                  </a:lnTo>
                  <a:lnTo>
                    <a:pt x="571750" y="845191"/>
                  </a:lnTo>
                  <a:lnTo>
                    <a:pt x="583596" y="800326"/>
                  </a:lnTo>
                  <a:lnTo>
                    <a:pt x="602720" y="758125"/>
                  </a:lnTo>
                  <a:lnTo>
                    <a:pt x="628617" y="719387"/>
                  </a:lnTo>
                  <a:lnTo>
                    <a:pt x="660780" y="684911"/>
                  </a:lnTo>
                  <a:lnTo>
                    <a:pt x="692733" y="652165"/>
                  </a:lnTo>
                  <a:lnTo>
                    <a:pt x="720750" y="615890"/>
                  </a:lnTo>
                  <a:lnTo>
                    <a:pt x="744476" y="576442"/>
                  </a:lnTo>
                  <a:lnTo>
                    <a:pt x="763552" y="534180"/>
                  </a:lnTo>
                  <a:lnTo>
                    <a:pt x="777620" y="489460"/>
                  </a:lnTo>
                  <a:lnTo>
                    <a:pt x="786324" y="442641"/>
                  </a:lnTo>
                  <a:lnTo>
                    <a:pt x="789304" y="394081"/>
                  </a:lnTo>
                  <a:lnTo>
                    <a:pt x="786289" y="345565"/>
                  </a:lnTo>
                  <a:lnTo>
                    <a:pt x="777253" y="296986"/>
                  </a:lnTo>
                  <a:lnTo>
                    <a:pt x="762743" y="251566"/>
                  </a:lnTo>
                  <a:lnTo>
                    <a:pt x="743070" y="208722"/>
                  </a:lnTo>
                  <a:lnTo>
                    <a:pt x="718602" y="168822"/>
                  </a:lnTo>
                  <a:lnTo>
                    <a:pt x="689709" y="132235"/>
                  </a:lnTo>
                  <a:lnTo>
                    <a:pt x="656761" y="99331"/>
                  </a:lnTo>
                  <a:lnTo>
                    <a:pt x="620126" y="70477"/>
                  </a:lnTo>
                  <a:lnTo>
                    <a:pt x="580175" y="46042"/>
                  </a:lnTo>
                  <a:lnTo>
                    <a:pt x="540923" y="28067"/>
                  </a:lnTo>
                  <a:close/>
                </a:path>
              </a:pathLst>
            </a:custGeom>
            <a:solidFill>
              <a:srgbClr val="0060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725478" y="4123931"/>
              <a:ext cx="417195" cy="934719"/>
            </a:xfrm>
            <a:custGeom>
              <a:avLst/>
              <a:gdLst/>
              <a:ahLst/>
              <a:cxnLst/>
              <a:rect l="l" t="t" r="r" b="b"/>
              <a:pathLst>
                <a:path w="417195" h="934720">
                  <a:moveTo>
                    <a:pt x="371221" y="0"/>
                  </a:moveTo>
                  <a:lnTo>
                    <a:pt x="308976" y="4520"/>
                  </a:lnTo>
                  <a:lnTo>
                    <a:pt x="262349" y="15122"/>
                  </a:lnTo>
                  <a:lnTo>
                    <a:pt x="218170" y="31496"/>
                  </a:lnTo>
                  <a:lnTo>
                    <a:pt x="176859" y="53203"/>
                  </a:lnTo>
                  <a:lnTo>
                    <a:pt x="138836" y="79807"/>
                  </a:lnTo>
                  <a:lnTo>
                    <a:pt x="104521" y="110871"/>
                  </a:lnTo>
                  <a:lnTo>
                    <a:pt x="74289" y="145954"/>
                  </a:lnTo>
                  <a:lnTo>
                    <a:pt x="48636" y="184615"/>
                  </a:lnTo>
                  <a:lnTo>
                    <a:pt x="27971" y="226409"/>
                  </a:lnTo>
                  <a:lnTo>
                    <a:pt x="12704" y="270891"/>
                  </a:lnTo>
                  <a:lnTo>
                    <a:pt x="3244" y="317616"/>
                  </a:lnTo>
                  <a:lnTo>
                    <a:pt x="0" y="366141"/>
                  </a:lnTo>
                  <a:lnTo>
                    <a:pt x="0" y="371094"/>
                  </a:lnTo>
                  <a:lnTo>
                    <a:pt x="4340" y="422816"/>
                  </a:lnTo>
                  <a:lnTo>
                    <a:pt x="15630" y="472242"/>
                  </a:lnTo>
                  <a:lnTo>
                    <a:pt x="33369" y="518874"/>
                  </a:lnTo>
                  <a:lnTo>
                    <a:pt x="57055" y="562214"/>
                  </a:lnTo>
                  <a:lnTo>
                    <a:pt x="86189" y="601766"/>
                  </a:lnTo>
                  <a:lnTo>
                    <a:pt x="120269" y="637032"/>
                  </a:lnTo>
                  <a:lnTo>
                    <a:pt x="155192" y="674258"/>
                  </a:lnTo>
                  <a:lnTo>
                    <a:pt x="183374" y="716178"/>
                  </a:lnTo>
                  <a:lnTo>
                    <a:pt x="204229" y="761939"/>
                  </a:lnTo>
                  <a:lnTo>
                    <a:pt x="217171" y="810686"/>
                  </a:lnTo>
                  <a:lnTo>
                    <a:pt x="221615" y="861568"/>
                  </a:lnTo>
                  <a:lnTo>
                    <a:pt x="221615" y="934212"/>
                  </a:lnTo>
                  <a:lnTo>
                    <a:pt x="416941" y="934212"/>
                  </a:lnTo>
                  <a:lnTo>
                    <a:pt x="394841" y="889046"/>
                  </a:lnTo>
                  <a:lnTo>
                    <a:pt x="375840" y="842588"/>
                  </a:lnTo>
                  <a:lnTo>
                    <a:pt x="359792" y="795008"/>
                  </a:lnTo>
                  <a:lnTo>
                    <a:pt x="346548" y="746477"/>
                  </a:lnTo>
                  <a:lnTo>
                    <a:pt x="335962" y="697166"/>
                  </a:lnTo>
                  <a:lnTo>
                    <a:pt x="327887" y="647245"/>
                  </a:lnTo>
                  <a:lnTo>
                    <a:pt x="322176" y="596886"/>
                  </a:lnTo>
                  <a:lnTo>
                    <a:pt x="318681" y="546258"/>
                  </a:lnTo>
                  <a:lnTo>
                    <a:pt x="317256" y="495533"/>
                  </a:lnTo>
                  <a:lnTo>
                    <a:pt x="317754" y="444881"/>
                  </a:lnTo>
                  <a:lnTo>
                    <a:pt x="319939" y="394942"/>
                  </a:lnTo>
                  <a:lnTo>
                    <a:pt x="323553" y="345123"/>
                  </a:lnTo>
                  <a:lnTo>
                    <a:pt x="328501" y="295430"/>
                  </a:lnTo>
                  <a:lnTo>
                    <a:pt x="334688" y="245868"/>
                  </a:lnTo>
                  <a:lnTo>
                    <a:pt x="342019" y="196444"/>
                  </a:lnTo>
                  <a:lnTo>
                    <a:pt x="350397" y="147164"/>
                  </a:lnTo>
                  <a:lnTo>
                    <a:pt x="359729" y="98035"/>
                  </a:lnTo>
                  <a:lnTo>
                    <a:pt x="369919" y="49063"/>
                  </a:lnTo>
                  <a:lnTo>
                    <a:pt x="380873" y="253"/>
                  </a:lnTo>
                  <a:lnTo>
                    <a:pt x="371221" y="0"/>
                  </a:lnTo>
                  <a:close/>
                </a:path>
              </a:pathLst>
            </a:custGeom>
            <a:solidFill>
              <a:srgbClr val="7BD4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711318" y="4109897"/>
              <a:ext cx="545465" cy="974725"/>
            </a:xfrm>
            <a:custGeom>
              <a:avLst/>
              <a:gdLst/>
              <a:ahLst/>
              <a:cxnLst/>
              <a:rect l="l" t="t" r="r" b="b"/>
              <a:pathLst>
                <a:path w="545465" h="974725">
                  <a:moveTo>
                    <a:pt x="545160" y="506285"/>
                  </a:moveTo>
                  <a:lnTo>
                    <a:pt x="540969" y="500062"/>
                  </a:lnTo>
                  <a:lnTo>
                    <a:pt x="528396" y="497649"/>
                  </a:lnTo>
                  <a:lnTo>
                    <a:pt x="522173" y="501713"/>
                  </a:lnTo>
                  <a:lnTo>
                    <a:pt x="433222" y="952004"/>
                  </a:lnTo>
                  <a:lnTo>
                    <a:pt x="431165" y="948182"/>
                  </a:lnTo>
                  <a:lnTo>
                    <a:pt x="331546" y="948182"/>
                  </a:lnTo>
                  <a:lnTo>
                    <a:pt x="243382" y="501751"/>
                  </a:lnTo>
                  <a:lnTo>
                    <a:pt x="237159" y="497560"/>
                  </a:lnTo>
                  <a:lnTo>
                    <a:pt x="224586" y="500100"/>
                  </a:lnTo>
                  <a:lnTo>
                    <a:pt x="220522" y="506196"/>
                  </a:lnTo>
                  <a:lnTo>
                    <a:pt x="307822" y="948182"/>
                  </a:lnTo>
                  <a:lnTo>
                    <a:pt x="235712" y="948182"/>
                  </a:lnTo>
                  <a:lnTo>
                    <a:pt x="235712" y="875665"/>
                  </a:lnTo>
                  <a:lnTo>
                    <a:pt x="231279" y="824776"/>
                  </a:lnTo>
                  <a:lnTo>
                    <a:pt x="218351" y="776008"/>
                  </a:lnTo>
                  <a:lnTo>
                    <a:pt x="197523" y="730224"/>
                  </a:lnTo>
                  <a:lnTo>
                    <a:pt x="169329" y="688314"/>
                  </a:lnTo>
                  <a:lnTo>
                    <a:pt x="134366" y="651129"/>
                  </a:lnTo>
                  <a:lnTo>
                    <a:pt x="100330" y="615873"/>
                  </a:lnTo>
                  <a:lnTo>
                    <a:pt x="71208" y="576313"/>
                  </a:lnTo>
                  <a:lnTo>
                    <a:pt x="47510" y="532955"/>
                  </a:lnTo>
                  <a:lnTo>
                    <a:pt x="29743" y="486308"/>
                  </a:lnTo>
                  <a:lnTo>
                    <a:pt x="18440" y="436841"/>
                  </a:lnTo>
                  <a:lnTo>
                    <a:pt x="14097" y="385064"/>
                  </a:lnTo>
                  <a:lnTo>
                    <a:pt x="14097" y="380111"/>
                  </a:lnTo>
                  <a:lnTo>
                    <a:pt x="17348" y="331597"/>
                  </a:lnTo>
                  <a:lnTo>
                    <a:pt x="26822" y="284899"/>
                  </a:lnTo>
                  <a:lnTo>
                    <a:pt x="42113" y="240449"/>
                  </a:lnTo>
                  <a:lnTo>
                    <a:pt x="62788" y="198691"/>
                  </a:lnTo>
                  <a:lnTo>
                    <a:pt x="88430" y="160045"/>
                  </a:lnTo>
                  <a:lnTo>
                    <a:pt x="118618" y="124968"/>
                  </a:lnTo>
                  <a:lnTo>
                    <a:pt x="152984" y="93853"/>
                  </a:lnTo>
                  <a:lnTo>
                    <a:pt x="191033" y="67221"/>
                  </a:lnTo>
                  <a:lnTo>
                    <a:pt x="232359" y="45491"/>
                  </a:lnTo>
                  <a:lnTo>
                    <a:pt x="276529" y="29108"/>
                  </a:lnTo>
                  <a:lnTo>
                    <a:pt x="323126" y="18491"/>
                  </a:lnTo>
                  <a:lnTo>
                    <a:pt x="371729" y="14097"/>
                  </a:lnTo>
                  <a:lnTo>
                    <a:pt x="377698" y="13970"/>
                  </a:lnTo>
                  <a:lnTo>
                    <a:pt x="395097" y="14224"/>
                  </a:lnTo>
                  <a:lnTo>
                    <a:pt x="398272" y="381"/>
                  </a:lnTo>
                  <a:lnTo>
                    <a:pt x="391795" y="127"/>
                  </a:lnTo>
                  <a:lnTo>
                    <a:pt x="371475" y="0"/>
                  </a:lnTo>
                  <a:lnTo>
                    <a:pt x="324383" y="4076"/>
                  </a:lnTo>
                  <a:lnTo>
                    <a:pt x="279107" y="13741"/>
                  </a:lnTo>
                  <a:lnTo>
                    <a:pt x="235966" y="28651"/>
                  </a:lnTo>
                  <a:lnTo>
                    <a:pt x="195326" y="48437"/>
                  </a:lnTo>
                  <a:lnTo>
                    <a:pt x="157530" y="72720"/>
                  </a:lnTo>
                  <a:lnTo>
                    <a:pt x="122948" y="101142"/>
                  </a:lnTo>
                  <a:lnTo>
                    <a:pt x="91909" y="133350"/>
                  </a:lnTo>
                  <a:lnTo>
                    <a:pt x="64770" y="168960"/>
                  </a:lnTo>
                  <a:lnTo>
                    <a:pt x="41897" y="207606"/>
                  </a:lnTo>
                  <a:lnTo>
                    <a:pt x="23634" y="248932"/>
                  </a:lnTo>
                  <a:lnTo>
                    <a:pt x="10325" y="292582"/>
                  </a:lnTo>
                  <a:lnTo>
                    <a:pt x="2324" y="338162"/>
                  </a:lnTo>
                  <a:lnTo>
                    <a:pt x="0" y="385318"/>
                  </a:lnTo>
                  <a:lnTo>
                    <a:pt x="4533" y="439039"/>
                  </a:lnTo>
                  <a:lnTo>
                    <a:pt x="16281" y="490385"/>
                  </a:lnTo>
                  <a:lnTo>
                    <a:pt x="34709" y="538822"/>
                  </a:lnTo>
                  <a:lnTo>
                    <a:pt x="59321" y="583844"/>
                  </a:lnTo>
                  <a:lnTo>
                    <a:pt x="89573" y="624916"/>
                  </a:lnTo>
                  <a:lnTo>
                    <a:pt x="124968" y="661543"/>
                  </a:lnTo>
                  <a:lnTo>
                    <a:pt x="158343" y="697064"/>
                  </a:lnTo>
                  <a:lnTo>
                    <a:pt x="185254" y="737082"/>
                  </a:lnTo>
                  <a:lnTo>
                    <a:pt x="205155" y="780745"/>
                  </a:lnTo>
                  <a:lnTo>
                    <a:pt x="217500" y="827227"/>
                  </a:lnTo>
                  <a:lnTo>
                    <a:pt x="221742" y="875665"/>
                  </a:lnTo>
                  <a:lnTo>
                    <a:pt x="221742" y="962279"/>
                  </a:lnTo>
                  <a:lnTo>
                    <a:pt x="310603" y="962279"/>
                  </a:lnTo>
                  <a:lnTo>
                    <a:pt x="312216" y="970381"/>
                  </a:lnTo>
                  <a:lnTo>
                    <a:pt x="318312" y="974572"/>
                  </a:lnTo>
                  <a:lnTo>
                    <a:pt x="330885" y="972032"/>
                  </a:lnTo>
                  <a:lnTo>
                    <a:pt x="335076" y="965936"/>
                  </a:lnTo>
                  <a:lnTo>
                    <a:pt x="334340" y="962279"/>
                  </a:lnTo>
                  <a:lnTo>
                    <a:pt x="431190" y="962279"/>
                  </a:lnTo>
                  <a:lnTo>
                    <a:pt x="430479" y="965898"/>
                  </a:lnTo>
                  <a:lnTo>
                    <a:pt x="434543" y="971994"/>
                  </a:lnTo>
                  <a:lnTo>
                    <a:pt x="447243" y="974534"/>
                  </a:lnTo>
                  <a:lnTo>
                    <a:pt x="453339" y="970470"/>
                  </a:lnTo>
                  <a:lnTo>
                    <a:pt x="454609" y="964120"/>
                  </a:lnTo>
                  <a:lnTo>
                    <a:pt x="543763" y="512508"/>
                  </a:lnTo>
                  <a:lnTo>
                    <a:pt x="545160" y="506285"/>
                  </a:lnTo>
                  <a:close/>
                </a:path>
              </a:pathLst>
            </a:custGeom>
            <a:solidFill>
              <a:srgbClr val="0060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932500" y="5072202"/>
              <a:ext cx="318135" cy="156845"/>
            </a:xfrm>
            <a:custGeom>
              <a:avLst/>
              <a:gdLst/>
              <a:ahLst/>
              <a:cxnLst/>
              <a:rect l="l" t="t" r="r" b="b"/>
              <a:pathLst>
                <a:path w="318134" h="156845">
                  <a:moveTo>
                    <a:pt x="318008" y="0"/>
                  </a:moveTo>
                  <a:lnTo>
                    <a:pt x="0" y="0"/>
                  </a:lnTo>
                  <a:lnTo>
                    <a:pt x="1270" y="156590"/>
                  </a:lnTo>
                  <a:lnTo>
                    <a:pt x="316738" y="156590"/>
                  </a:lnTo>
                  <a:lnTo>
                    <a:pt x="3180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918403" y="5058105"/>
              <a:ext cx="346710" cy="184785"/>
            </a:xfrm>
            <a:custGeom>
              <a:avLst/>
              <a:gdLst/>
              <a:ahLst/>
              <a:cxnLst/>
              <a:rect l="l" t="t" r="r" b="b"/>
              <a:pathLst>
                <a:path w="346709" h="184785">
                  <a:moveTo>
                    <a:pt x="335787" y="0"/>
                  </a:moveTo>
                  <a:lnTo>
                    <a:pt x="10413" y="0"/>
                  </a:lnTo>
                  <a:lnTo>
                    <a:pt x="6730" y="1523"/>
                  </a:lnTo>
                  <a:lnTo>
                    <a:pt x="4063" y="4190"/>
                  </a:lnTo>
                  <a:lnTo>
                    <a:pt x="1523" y="6857"/>
                  </a:lnTo>
                  <a:lnTo>
                    <a:pt x="0" y="10413"/>
                  </a:lnTo>
                  <a:lnTo>
                    <a:pt x="112" y="28066"/>
                  </a:lnTo>
                  <a:lnTo>
                    <a:pt x="1154" y="156591"/>
                  </a:lnTo>
                  <a:lnTo>
                    <a:pt x="1269" y="170814"/>
                  </a:lnTo>
                  <a:lnTo>
                    <a:pt x="1396" y="178561"/>
                  </a:lnTo>
                  <a:lnTo>
                    <a:pt x="7619" y="184784"/>
                  </a:lnTo>
                  <a:lnTo>
                    <a:pt x="338581" y="184784"/>
                  </a:lnTo>
                  <a:lnTo>
                    <a:pt x="344804" y="178561"/>
                  </a:lnTo>
                  <a:lnTo>
                    <a:pt x="344804" y="170814"/>
                  </a:lnTo>
                  <a:lnTo>
                    <a:pt x="316735" y="170814"/>
                  </a:lnTo>
                  <a:lnTo>
                    <a:pt x="316850" y="156591"/>
                  </a:lnTo>
                  <a:lnTo>
                    <a:pt x="29336" y="156591"/>
                  </a:lnTo>
                  <a:lnTo>
                    <a:pt x="28320" y="28066"/>
                  </a:lnTo>
                  <a:lnTo>
                    <a:pt x="345962" y="28066"/>
                  </a:lnTo>
                  <a:lnTo>
                    <a:pt x="346074" y="14223"/>
                  </a:lnTo>
                  <a:lnTo>
                    <a:pt x="346201" y="10413"/>
                  </a:lnTo>
                  <a:lnTo>
                    <a:pt x="344677" y="6857"/>
                  </a:lnTo>
                  <a:lnTo>
                    <a:pt x="342137" y="4190"/>
                  </a:lnTo>
                  <a:lnTo>
                    <a:pt x="339343" y="1523"/>
                  </a:lnTo>
                  <a:lnTo>
                    <a:pt x="335787" y="0"/>
                  </a:lnTo>
                  <a:close/>
                </a:path>
                <a:path w="346709" h="184785">
                  <a:moveTo>
                    <a:pt x="345962" y="28066"/>
                  </a:moveTo>
                  <a:lnTo>
                    <a:pt x="317880" y="28066"/>
                  </a:lnTo>
                  <a:lnTo>
                    <a:pt x="316850" y="156591"/>
                  </a:lnTo>
                  <a:lnTo>
                    <a:pt x="316735" y="170814"/>
                  </a:lnTo>
                  <a:lnTo>
                    <a:pt x="330834" y="170814"/>
                  </a:lnTo>
                  <a:lnTo>
                    <a:pt x="330834" y="156591"/>
                  </a:lnTo>
                  <a:lnTo>
                    <a:pt x="344920" y="156591"/>
                  </a:lnTo>
                  <a:lnTo>
                    <a:pt x="345962" y="28066"/>
                  </a:lnTo>
                  <a:close/>
                </a:path>
                <a:path w="346709" h="184785">
                  <a:moveTo>
                    <a:pt x="344920" y="156591"/>
                  </a:moveTo>
                  <a:lnTo>
                    <a:pt x="330834" y="156591"/>
                  </a:lnTo>
                  <a:lnTo>
                    <a:pt x="330834" y="170814"/>
                  </a:lnTo>
                  <a:lnTo>
                    <a:pt x="344804" y="170814"/>
                  </a:lnTo>
                  <a:lnTo>
                    <a:pt x="344920" y="156591"/>
                  </a:lnTo>
                  <a:close/>
                </a:path>
              </a:pathLst>
            </a:custGeom>
            <a:solidFill>
              <a:srgbClr val="0060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18365" y="5213477"/>
              <a:ext cx="346249" cy="9822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1947626" y="3848696"/>
              <a:ext cx="293370" cy="871855"/>
            </a:xfrm>
            <a:custGeom>
              <a:avLst/>
              <a:gdLst/>
              <a:ahLst/>
              <a:cxnLst/>
              <a:rect l="l" t="t" r="r" b="b"/>
              <a:pathLst>
                <a:path w="293370" h="871854">
                  <a:moveTo>
                    <a:pt x="165760" y="6350"/>
                  </a:moveTo>
                  <a:lnTo>
                    <a:pt x="159410" y="0"/>
                  </a:lnTo>
                  <a:lnTo>
                    <a:pt x="143662" y="0"/>
                  </a:lnTo>
                  <a:lnTo>
                    <a:pt x="137312" y="6350"/>
                  </a:lnTo>
                  <a:lnTo>
                    <a:pt x="137312" y="178054"/>
                  </a:lnTo>
                  <a:lnTo>
                    <a:pt x="143662" y="184404"/>
                  </a:lnTo>
                  <a:lnTo>
                    <a:pt x="159410" y="184404"/>
                  </a:lnTo>
                  <a:lnTo>
                    <a:pt x="165760" y="178054"/>
                  </a:lnTo>
                  <a:lnTo>
                    <a:pt x="165760" y="170180"/>
                  </a:lnTo>
                  <a:lnTo>
                    <a:pt x="165760" y="6350"/>
                  </a:lnTo>
                  <a:close/>
                </a:path>
                <a:path w="293370" h="871854">
                  <a:moveTo>
                    <a:pt x="293116" y="851941"/>
                  </a:moveTo>
                  <a:lnTo>
                    <a:pt x="228219" y="761771"/>
                  </a:lnTo>
                  <a:lnTo>
                    <a:pt x="224917" y="759993"/>
                  </a:lnTo>
                  <a:lnTo>
                    <a:pt x="217678" y="759739"/>
                  </a:lnTo>
                  <a:lnTo>
                    <a:pt x="214249" y="761263"/>
                  </a:lnTo>
                  <a:lnTo>
                    <a:pt x="147066" y="840765"/>
                  </a:lnTo>
                  <a:lnTo>
                    <a:pt x="93091" y="761898"/>
                  </a:lnTo>
                  <a:lnTo>
                    <a:pt x="89789" y="759993"/>
                  </a:lnTo>
                  <a:lnTo>
                    <a:pt x="82677" y="759612"/>
                  </a:lnTo>
                  <a:lnTo>
                    <a:pt x="79121" y="761136"/>
                  </a:lnTo>
                  <a:lnTo>
                    <a:pt x="0" y="850671"/>
                  </a:lnTo>
                  <a:lnTo>
                    <a:pt x="508" y="858037"/>
                  </a:lnTo>
                  <a:lnTo>
                    <a:pt x="10160" y="866546"/>
                  </a:lnTo>
                  <a:lnTo>
                    <a:pt x="17526" y="866038"/>
                  </a:lnTo>
                  <a:lnTo>
                    <a:pt x="21844" y="861212"/>
                  </a:lnTo>
                  <a:lnTo>
                    <a:pt x="84328" y="790473"/>
                  </a:lnTo>
                  <a:lnTo>
                    <a:pt x="138684" y="869594"/>
                  </a:lnTo>
                  <a:lnTo>
                    <a:pt x="141986" y="871499"/>
                  </a:lnTo>
                  <a:lnTo>
                    <a:pt x="149225" y="871753"/>
                  </a:lnTo>
                  <a:lnTo>
                    <a:pt x="152781" y="870356"/>
                  </a:lnTo>
                  <a:lnTo>
                    <a:pt x="220091" y="790473"/>
                  </a:lnTo>
                  <a:lnTo>
                    <a:pt x="274193" y="865530"/>
                  </a:lnTo>
                  <a:lnTo>
                    <a:pt x="281432" y="866673"/>
                  </a:lnTo>
                  <a:lnTo>
                    <a:pt x="291973" y="859180"/>
                  </a:lnTo>
                  <a:lnTo>
                    <a:pt x="293116" y="851941"/>
                  </a:lnTo>
                  <a:close/>
                </a:path>
              </a:pathLst>
            </a:custGeom>
            <a:solidFill>
              <a:srgbClr val="0060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278258" y="3906431"/>
              <a:ext cx="127634" cy="155575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1809805" y="3906354"/>
              <a:ext cx="127635" cy="155575"/>
            </a:xfrm>
            <a:custGeom>
              <a:avLst/>
              <a:gdLst/>
              <a:ahLst/>
              <a:cxnLst/>
              <a:rect l="l" t="t" r="r" b="b"/>
              <a:pathLst>
                <a:path w="127634" h="155575">
                  <a:moveTo>
                    <a:pt x="13588" y="0"/>
                  </a:moveTo>
                  <a:lnTo>
                    <a:pt x="1142" y="9652"/>
                  </a:lnTo>
                  <a:lnTo>
                    <a:pt x="0" y="18542"/>
                  </a:lnTo>
                  <a:lnTo>
                    <a:pt x="104901" y="154432"/>
                  </a:lnTo>
                  <a:lnTo>
                    <a:pt x="113918" y="155575"/>
                  </a:lnTo>
                  <a:lnTo>
                    <a:pt x="126364" y="146050"/>
                  </a:lnTo>
                  <a:lnTo>
                    <a:pt x="127507" y="137160"/>
                  </a:lnTo>
                  <a:lnTo>
                    <a:pt x="122681" y="130937"/>
                  </a:lnTo>
                  <a:lnTo>
                    <a:pt x="22478" y="1143"/>
                  </a:lnTo>
                  <a:lnTo>
                    <a:pt x="13588" y="0"/>
                  </a:lnTo>
                  <a:close/>
                </a:path>
              </a:pathLst>
            </a:custGeom>
            <a:solidFill>
              <a:srgbClr val="0060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21260" y="4097909"/>
              <a:ext cx="162559" cy="10185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1477587" y="4071937"/>
              <a:ext cx="1209040" cy="1094740"/>
            </a:xfrm>
            <a:custGeom>
              <a:avLst/>
              <a:gdLst/>
              <a:ahLst/>
              <a:cxnLst/>
              <a:rect l="l" t="t" r="r" b="b"/>
              <a:pathLst>
                <a:path w="1209040" h="1094739">
                  <a:moveTo>
                    <a:pt x="193294" y="450316"/>
                  </a:moveTo>
                  <a:lnTo>
                    <a:pt x="186944" y="443966"/>
                  </a:lnTo>
                  <a:lnTo>
                    <a:pt x="6350" y="443966"/>
                  </a:lnTo>
                  <a:lnTo>
                    <a:pt x="0" y="450316"/>
                  </a:lnTo>
                  <a:lnTo>
                    <a:pt x="0" y="466064"/>
                  </a:lnTo>
                  <a:lnTo>
                    <a:pt x="6350" y="472414"/>
                  </a:lnTo>
                  <a:lnTo>
                    <a:pt x="14224" y="472414"/>
                  </a:lnTo>
                  <a:lnTo>
                    <a:pt x="186944" y="472414"/>
                  </a:lnTo>
                  <a:lnTo>
                    <a:pt x="193294" y="466064"/>
                  </a:lnTo>
                  <a:lnTo>
                    <a:pt x="193294" y="450316"/>
                  </a:lnTo>
                  <a:close/>
                </a:path>
                <a:path w="1209040" h="1094739">
                  <a:moveTo>
                    <a:pt x="211518" y="261429"/>
                  </a:moveTo>
                  <a:lnTo>
                    <a:pt x="205930" y="254317"/>
                  </a:lnTo>
                  <a:lnTo>
                    <a:pt x="198056" y="253428"/>
                  </a:lnTo>
                  <a:lnTo>
                    <a:pt x="42735" y="235140"/>
                  </a:lnTo>
                  <a:lnTo>
                    <a:pt x="35623" y="240728"/>
                  </a:lnTo>
                  <a:lnTo>
                    <a:pt x="33845" y="256349"/>
                  </a:lnTo>
                  <a:lnTo>
                    <a:pt x="39433" y="263461"/>
                  </a:lnTo>
                  <a:lnTo>
                    <a:pt x="202501" y="282511"/>
                  </a:lnTo>
                  <a:lnTo>
                    <a:pt x="209613" y="277050"/>
                  </a:lnTo>
                  <a:lnTo>
                    <a:pt x="211518" y="261429"/>
                  </a:lnTo>
                  <a:close/>
                </a:path>
                <a:path w="1209040" h="1094739">
                  <a:moveTo>
                    <a:pt x="316712" y="85344"/>
                  </a:moveTo>
                  <a:lnTo>
                    <a:pt x="314172" y="76708"/>
                  </a:lnTo>
                  <a:lnTo>
                    <a:pt x="307187" y="73025"/>
                  </a:lnTo>
                  <a:lnTo>
                    <a:pt x="170154" y="0"/>
                  </a:lnTo>
                  <a:lnTo>
                    <a:pt x="161518" y="2667"/>
                  </a:lnTo>
                  <a:lnTo>
                    <a:pt x="154152" y="16510"/>
                  </a:lnTo>
                  <a:lnTo>
                    <a:pt x="156692" y="25146"/>
                  </a:lnTo>
                  <a:lnTo>
                    <a:pt x="293852" y="98044"/>
                  </a:lnTo>
                  <a:lnTo>
                    <a:pt x="300710" y="101854"/>
                  </a:lnTo>
                  <a:lnTo>
                    <a:pt x="309346" y="99187"/>
                  </a:lnTo>
                  <a:lnTo>
                    <a:pt x="316712" y="85344"/>
                  </a:lnTo>
                  <a:close/>
                </a:path>
                <a:path w="1209040" h="1094739">
                  <a:moveTo>
                    <a:pt x="675386" y="1071968"/>
                  </a:moveTo>
                  <a:lnTo>
                    <a:pt x="668909" y="1065491"/>
                  </a:lnTo>
                  <a:lnTo>
                    <a:pt x="458089" y="1065491"/>
                  </a:lnTo>
                  <a:lnTo>
                    <a:pt x="451612" y="1071968"/>
                  </a:lnTo>
                  <a:lnTo>
                    <a:pt x="451612" y="1087716"/>
                  </a:lnTo>
                  <a:lnTo>
                    <a:pt x="458089" y="1094193"/>
                  </a:lnTo>
                  <a:lnTo>
                    <a:pt x="465963" y="1094193"/>
                  </a:lnTo>
                  <a:lnTo>
                    <a:pt x="668909" y="1094193"/>
                  </a:lnTo>
                  <a:lnTo>
                    <a:pt x="675386" y="1087716"/>
                  </a:lnTo>
                  <a:lnTo>
                    <a:pt x="675386" y="1071968"/>
                  </a:lnTo>
                  <a:close/>
                </a:path>
                <a:path w="1209040" h="1094739">
                  <a:moveTo>
                    <a:pt x="1183271" y="273646"/>
                  </a:moveTo>
                  <a:lnTo>
                    <a:pt x="1181366" y="258152"/>
                  </a:lnTo>
                  <a:lnTo>
                    <a:pt x="1174381" y="252564"/>
                  </a:lnTo>
                  <a:lnTo>
                    <a:pt x="1011186" y="271741"/>
                  </a:lnTo>
                  <a:lnTo>
                    <a:pt x="1005725" y="278726"/>
                  </a:lnTo>
                  <a:lnTo>
                    <a:pt x="1007503" y="294347"/>
                  </a:lnTo>
                  <a:lnTo>
                    <a:pt x="1014615" y="299935"/>
                  </a:lnTo>
                  <a:lnTo>
                    <a:pt x="1022362" y="299046"/>
                  </a:lnTo>
                  <a:lnTo>
                    <a:pt x="1177556" y="280758"/>
                  </a:lnTo>
                  <a:lnTo>
                    <a:pt x="1183271" y="273646"/>
                  </a:lnTo>
                  <a:close/>
                </a:path>
                <a:path w="1209040" h="1094739">
                  <a:moveTo>
                    <a:pt x="1208519" y="450316"/>
                  </a:moveTo>
                  <a:lnTo>
                    <a:pt x="1202042" y="443966"/>
                  </a:lnTo>
                  <a:lnTo>
                    <a:pt x="1021575" y="443966"/>
                  </a:lnTo>
                  <a:lnTo>
                    <a:pt x="1015098" y="450316"/>
                  </a:lnTo>
                  <a:lnTo>
                    <a:pt x="1015098" y="466064"/>
                  </a:lnTo>
                  <a:lnTo>
                    <a:pt x="1021575" y="472414"/>
                  </a:lnTo>
                  <a:lnTo>
                    <a:pt x="1029322" y="472414"/>
                  </a:lnTo>
                  <a:lnTo>
                    <a:pt x="1202042" y="472414"/>
                  </a:lnTo>
                  <a:lnTo>
                    <a:pt x="1208519" y="466064"/>
                  </a:lnTo>
                  <a:lnTo>
                    <a:pt x="1208519" y="450316"/>
                  </a:lnTo>
                  <a:close/>
                </a:path>
              </a:pathLst>
            </a:custGeom>
            <a:solidFill>
              <a:srgbClr val="0060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159108" y="5557375"/>
            <a:ext cx="3118485" cy="3117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Twórz</a:t>
            </a:r>
            <a:r>
              <a:rPr sz="1850" b="1" spc="3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zdania</a:t>
            </a:r>
            <a:r>
              <a:rPr sz="1850" b="1" spc="3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do</a:t>
            </a:r>
            <a:r>
              <a:rPr sz="1850" b="1" spc="3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20</a:t>
            </a:r>
            <a:r>
              <a:rPr sz="1850" b="1" spc="3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sap"/>
                <a:cs typeface="Asap"/>
              </a:rPr>
              <a:t>wyrazów.</a:t>
            </a:r>
            <a:endParaRPr sz="1850">
              <a:latin typeface="Asap"/>
              <a:cs typeface="Asap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787507" y="5557375"/>
            <a:ext cx="3865879" cy="3117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b="1" dirty="0">
                <a:latin typeface="Asap"/>
                <a:cs typeface="Asap"/>
              </a:rPr>
              <a:t>W</a:t>
            </a:r>
            <a:r>
              <a:rPr sz="1850" b="1" spc="50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jednym</a:t>
            </a:r>
            <a:r>
              <a:rPr sz="1850" b="1" spc="50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zdaniu</a:t>
            </a:r>
            <a:r>
              <a:rPr sz="1850" b="1" spc="50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pilnuj</a:t>
            </a:r>
            <a:r>
              <a:rPr sz="1850" b="1" spc="50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jednej</a:t>
            </a:r>
            <a:r>
              <a:rPr sz="1850" b="1" spc="50" dirty="0">
                <a:latin typeface="Asap"/>
                <a:cs typeface="Asap"/>
              </a:rPr>
              <a:t> </a:t>
            </a:r>
            <a:r>
              <a:rPr sz="1850" b="1" spc="-10" dirty="0">
                <a:latin typeface="Asap"/>
                <a:cs typeface="Asap"/>
              </a:rPr>
              <a:t>myśli.</a:t>
            </a:r>
            <a:endParaRPr sz="1850">
              <a:latin typeface="Asap"/>
              <a:cs typeface="Asap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629555" y="7749975"/>
            <a:ext cx="4262120" cy="1026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8300"/>
              </a:lnSpc>
              <a:spcBef>
                <a:spcPts val="95"/>
              </a:spcBef>
            </a:pPr>
            <a:r>
              <a:rPr sz="1850" b="1" dirty="0">
                <a:latin typeface="Asap"/>
                <a:cs typeface="Asap"/>
              </a:rPr>
              <a:t>Tekst</a:t>
            </a:r>
            <a:r>
              <a:rPr sz="1850" b="1" spc="30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dziel</a:t>
            </a:r>
            <a:r>
              <a:rPr sz="1850" b="1" spc="30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na</a:t>
            </a:r>
            <a:r>
              <a:rPr sz="1850" b="1" spc="30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akapity</a:t>
            </a:r>
            <a:r>
              <a:rPr sz="1850" b="1" spc="35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z</a:t>
            </a:r>
            <a:r>
              <a:rPr sz="1850" b="1" spc="30" dirty="0">
                <a:latin typeface="Asap"/>
                <a:cs typeface="Asap"/>
              </a:rPr>
              <a:t> </a:t>
            </a:r>
            <a:r>
              <a:rPr sz="1850" b="1" spc="-10" dirty="0">
                <a:latin typeface="Asap"/>
                <a:cs typeface="Asap"/>
              </a:rPr>
              <a:t>nagłówkami </a:t>
            </a:r>
            <a:r>
              <a:rPr sz="1850" b="1" dirty="0">
                <a:latin typeface="Asap"/>
                <a:cs typeface="Asap"/>
              </a:rPr>
              <a:t>(śródtytułami).</a:t>
            </a:r>
            <a:r>
              <a:rPr sz="1850" b="1" spc="75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Powinny</a:t>
            </a:r>
            <a:r>
              <a:rPr sz="1850" b="1" spc="80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one</a:t>
            </a:r>
            <a:r>
              <a:rPr sz="1850" b="1" spc="75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pasować</a:t>
            </a:r>
            <a:r>
              <a:rPr sz="1850" b="1" spc="80" dirty="0">
                <a:latin typeface="Asap"/>
                <a:cs typeface="Asap"/>
              </a:rPr>
              <a:t> </a:t>
            </a:r>
            <a:r>
              <a:rPr sz="1850" b="1" spc="-25" dirty="0">
                <a:latin typeface="Asap"/>
                <a:cs typeface="Asap"/>
              </a:rPr>
              <a:t>do </a:t>
            </a:r>
            <a:r>
              <a:rPr sz="1850" b="1" dirty="0">
                <a:latin typeface="Asap"/>
                <a:cs typeface="Asap"/>
              </a:rPr>
              <a:t>treści</a:t>
            </a:r>
            <a:r>
              <a:rPr sz="1850" b="1" spc="40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pod</a:t>
            </a:r>
            <a:r>
              <a:rPr sz="1850" b="1" spc="45" dirty="0">
                <a:latin typeface="Asap"/>
                <a:cs typeface="Asap"/>
              </a:rPr>
              <a:t> </a:t>
            </a:r>
            <a:r>
              <a:rPr sz="1850" b="1" spc="-10" dirty="0">
                <a:latin typeface="Asap"/>
                <a:cs typeface="Asap"/>
              </a:rPr>
              <a:t>nimi.</a:t>
            </a:r>
            <a:endParaRPr sz="1850">
              <a:latin typeface="Asap"/>
              <a:cs typeface="Asap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202375" y="7749975"/>
            <a:ext cx="3710940" cy="102616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Wyrażaj</a:t>
            </a:r>
            <a:r>
              <a:rPr sz="1850" b="1" spc="5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się</a:t>
            </a:r>
            <a:r>
              <a:rPr sz="1850" b="1" spc="5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krótko</a:t>
            </a:r>
            <a:r>
              <a:rPr sz="1850" b="1" spc="5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i</a:t>
            </a:r>
            <a:r>
              <a:rPr sz="1850" b="1" spc="5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konkretnie,</a:t>
            </a:r>
            <a:r>
              <a:rPr sz="1850" b="1" spc="5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spc="-25" dirty="0">
                <a:solidFill>
                  <a:srgbClr val="FFFFFF"/>
                </a:solidFill>
                <a:latin typeface="Asap"/>
                <a:cs typeface="Asap"/>
              </a:rPr>
              <a:t>np.</a:t>
            </a:r>
            <a:endParaRPr sz="1850">
              <a:latin typeface="Asap"/>
              <a:cs typeface="Asap"/>
            </a:endParaRPr>
          </a:p>
          <a:p>
            <a:pPr marL="12700" marR="574040">
              <a:lnSpc>
                <a:spcPct val="118300"/>
              </a:lnSpc>
            </a:pP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„zmień”</a:t>
            </a:r>
            <a:r>
              <a:rPr sz="1850" b="1" spc="6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zamiast</a:t>
            </a:r>
            <a:r>
              <a:rPr sz="1850" b="1" spc="7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sap"/>
                <a:cs typeface="Asap"/>
              </a:rPr>
              <a:t>„wprowadzaj zmiany”.</a:t>
            </a:r>
            <a:endParaRPr sz="1850">
              <a:latin typeface="Asap"/>
              <a:cs typeface="Asap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37" name="object 37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40" name="object 40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2" name="object 4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6642100"/>
            <a:chOff x="2487307" y="2056320"/>
            <a:chExt cx="12796520" cy="6642100"/>
          </a:xfrm>
        </p:grpSpPr>
        <p:sp>
          <p:nvSpPr>
            <p:cNvPr id="3" name="object 3"/>
            <p:cNvSpPr/>
            <p:nvPr/>
          </p:nvSpPr>
          <p:spPr>
            <a:xfrm>
              <a:off x="2487307" y="2705290"/>
              <a:ext cx="12796520" cy="5993130"/>
            </a:xfrm>
            <a:custGeom>
              <a:avLst/>
              <a:gdLst/>
              <a:ahLst/>
              <a:cxnLst/>
              <a:rect l="l" t="t" r="r" b="b"/>
              <a:pathLst>
                <a:path w="12796519" h="5993130">
                  <a:moveTo>
                    <a:pt x="12796253" y="0"/>
                  </a:moveTo>
                  <a:lnTo>
                    <a:pt x="0" y="0"/>
                  </a:lnTo>
                  <a:lnTo>
                    <a:pt x="0" y="5992507"/>
                  </a:lnTo>
                  <a:lnTo>
                    <a:pt x="12796253" y="5992507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3800" dirty="0">
                <a:latin typeface="Asap"/>
                <a:cs typeface="Asap"/>
              </a:rPr>
              <a:t>Przykłady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00" dirty="0">
                <a:latin typeface="Asap"/>
                <a:cs typeface="Asap"/>
              </a:rPr>
              <a:t> </a:t>
            </a:r>
            <a:r>
              <a:rPr sz="3800" dirty="0">
                <a:latin typeface="Asap"/>
                <a:cs typeface="Asap"/>
              </a:rPr>
              <a:t>twórz zdania do 20 </a:t>
            </a:r>
            <a:r>
              <a:rPr sz="3800" spc="-10" dirty="0">
                <a:latin typeface="Asap"/>
                <a:cs typeface="Asap"/>
              </a:rPr>
              <a:t>wyrazów</a:t>
            </a:r>
            <a:endParaRPr sz="3800">
              <a:latin typeface="Asap"/>
              <a:cs typeface="Asap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25"/>
              </a:spcBef>
            </a:pPr>
            <a:r>
              <a:rPr sz="2850" spc="-20" dirty="0">
                <a:latin typeface="Asap"/>
                <a:cs typeface="Asap"/>
              </a:rPr>
              <a:t>Źle:</a:t>
            </a:r>
            <a:endParaRPr sz="2850">
              <a:latin typeface="Asap"/>
              <a:cs typeface="Asap"/>
            </a:endParaRPr>
          </a:p>
          <a:p>
            <a:pPr marL="12065" marR="647700">
              <a:lnSpc>
                <a:spcPct val="100800"/>
              </a:lnSpc>
              <a:spcBef>
                <a:spcPts val="10"/>
              </a:spcBef>
            </a:pPr>
            <a:r>
              <a:rPr sz="2900" b="0" dirty="0">
                <a:latin typeface="Asap"/>
                <a:cs typeface="Asap"/>
              </a:rPr>
              <a:t>W</a:t>
            </a:r>
            <a:r>
              <a:rPr sz="2900" b="0" spc="6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celu</a:t>
            </a:r>
            <a:r>
              <a:rPr sz="2900" b="0" spc="6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usprawnienia</a:t>
            </a:r>
            <a:r>
              <a:rPr sz="2900" b="0" spc="6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realizacji</a:t>
            </a:r>
            <a:r>
              <a:rPr sz="2900" b="0" spc="6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procedur</a:t>
            </a:r>
            <a:r>
              <a:rPr sz="2900" b="0" spc="60" dirty="0">
                <a:latin typeface="Asap"/>
                <a:cs typeface="Asap"/>
              </a:rPr>
              <a:t> </a:t>
            </a:r>
            <a:r>
              <a:rPr sz="2900" b="0" spc="-10" dirty="0">
                <a:latin typeface="Asap"/>
                <a:cs typeface="Asap"/>
              </a:rPr>
              <a:t>administracyjnych </a:t>
            </a:r>
            <a:r>
              <a:rPr sz="2900" b="0" dirty="0">
                <a:latin typeface="Asap"/>
                <a:cs typeface="Asap"/>
              </a:rPr>
              <a:t>wnioskodawca</a:t>
            </a:r>
            <a:r>
              <a:rPr sz="2900" b="0" spc="3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zobowiązany</a:t>
            </a:r>
            <a:r>
              <a:rPr sz="2900" b="0" spc="4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jest</a:t>
            </a:r>
            <a:r>
              <a:rPr sz="2900" b="0" spc="4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do</a:t>
            </a:r>
            <a:r>
              <a:rPr sz="2900" b="0" spc="3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przedłożenia</a:t>
            </a:r>
            <a:r>
              <a:rPr sz="2900" b="0" spc="40" dirty="0">
                <a:latin typeface="Asap"/>
                <a:cs typeface="Asap"/>
              </a:rPr>
              <a:t> </a:t>
            </a:r>
            <a:r>
              <a:rPr sz="2900" b="0" spc="-10" dirty="0">
                <a:latin typeface="Asap"/>
                <a:cs typeface="Asap"/>
              </a:rPr>
              <a:t>stosownej </a:t>
            </a:r>
            <a:r>
              <a:rPr sz="2900" b="0" dirty="0">
                <a:latin typeface="Asap"/>
                <a:cs typeface="Asap"/>
              </a:rPr>
              <a:t>dokumentacji</a:t>
            </a:r>
            <a:r>
              <a:rPr sz="2900" b="0" spc="2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zawierającej</a:t>
            </a:r>
            <a:r>
              <a:rPr sz="2900" b="0" spc="2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dane</a:t>
            </a:r>
            <a:r>
              <a:rPr sz="2900" b="0" spc="2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osobowe</a:t>
            </a:r>
            <a:r>
              <a:rPr sz="2900" b="0" spc="2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oraz</a:t>
            </a:r>
            <a:r>
              <a:rPr sz="2900" b="0" spc="2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inne</a:t>
            </a:r>
            <a:r>
              <a:rPr sz="2900" b="0" spc="25" dirty="0">
                <a:latin typeface="Asap"/>
                <a:cs typeface="Asap"/>
              </a:rPr>
              <a:t> </a:t>
            </a:r>
            <a:r>
              <a:rPr sz="2900" b="0" spc="-10" dirty="0">
                <a:latin typeface="Asap"/>
                <a:cs typeface="Asap"/>
              </a:rPr>
              <a:t>wymagane </a:t>
            </a:r>
            <a:r>
              <a:rPr sz="2900" b="0" dirty="0">
                <a:latin typeface="Asap"/>
                <a:cs typeface="Asap"/>
              </a:rPr>
              <a:t>informacje.</a:t>
            </a:r>
            <a:r>
              <a:rPr sz="2900" b="0" spc="-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(31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spc="-10" dirty="0">
                <a:latin typeface="Asap"/>
                <a:cs typeface="Asap"/>
              </a:rPr>
              <a:t>wyrazów)</a:t>
            </a:r>
            <a:endParaRPr sz="2900">
              <a:latin typeface="Asap"/>
              <a:cs typeface="Asap"/>
            </a:endParaRPr>
          </a:p>
          <a:p>
            <a:pPr marL="12065">
              <a:lnSpc>
                <a:spcPct val="100000"/>
              </a:lnSpc>
              <a:spcBef>
                <a:spcPts val="1975"/>
              </a:spcBef>
            </a:pPr>
            <a:r>
              <a:rPr sz="2850" spc="-10" dirty="0">
                <a:latin typeface="Asap"/>
                <a:cs typeface="Asap"/>
              </a:rPr>
              <a:t>Dobrze:</a:t>
            </a:r>
            <a:endParaRPr sz="2850">
              <a:latin typeface="Asap"/>
              <a:cs typeface="Asap"/>
            </a:endParaRPr>
          </a:p>
          <a:p>
            <a:pPr marL="12065">
              <a:lnSpc>
                <a:spcPct val="100000"/>
              </a:lnSpc>
              <a:spcBef>
                <a:spcPts val="40"/>
              </a:spcBef>
            </a:pPr>
            <a:r>
              <a:rPr sz="2900" b="0" dirty="0">
                <a:latin typeface="Asap"/>
                <a:cs typeface="Asap"/>
              </a:rPr>
              <a:t>Aby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przyspieszyć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sprawę,</a:t>
            </a:r>
            <a:r>
              <a:rPr sz="2900" b="0" spc="1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przynieś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dokumenty</a:t>
            </a:r>
            <a:r>
              <a:rPr sz="2900" b="0" spc="1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z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danymi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spc="-10" dirty="0">
                <a:latin typeface="Asap"/>
                <a:cs typeface="Asap"/>
              </a:rPr>
              <a:t>osobowymi</a:t>
            </a:r>
            <a:endParaRPr sz="2900">
              <a:latin typeface="Asap"/>
              <a:cs typeface="Asap"/>
            </a:endParaRPr>
          </a:p>
          <a:p>
            <a:pPr marL="12065">
              <a:lnSpc>
                <a:spcPct val="100000"/>
              </a:lnSpc>
              <a:spcBef>
                <a:spcPts val="400"/>
              </a:spcBef>
            </a:pPr>
            <a:r>
              <a:rPr sz="2900" b="0" dirty="0">
                <a:latin typeface="Asap"/>
                <a:cs typeface="Asap"/>
              </a:rPr>
              <a:t>i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innymi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potrzebnymi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informacjami.</a:t>
            </a:r>
            <a:r>
              <a:rPr sz="2900" b="0" spc="1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(17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spc="-10" dirty="0">
                <a:latin typeface="Asap"/>
                <a:cs typeface="Asap"/>
              </a:rPr>
              <a:t>wyrazów)</a:t>
            </a:r>
            <a:endParaRPr sz="2900">
              <a:latin typeface="Asap"/>
              <a:cs typeface="Asap"/>
            </a:endParaRPr>
          </a:p>
          <a:p>
            <a:pPr marL="12065" marR="1064260">
              <a:lnSpc>
                <a:spcPct val="101600"/>
              </a:lnSpc>
              <a:spcBef>
                <a:spcPts val="2990"/>
              </a:spcBef>
            </a:pPr>
            <a:r>
              <a:rPr sz="2850" dirty="0">
                <a:latin typeface="Asap"/>
                <a:cs typeface="Asap"/>
              </a:rPr>
              <a:t>Dlaczego:</a:t>
            </a:r>
            <a:r>
              <a:rPr sz="2850" spc="3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Krótsze</a:t>
            </a:r>
            <a:r>
              <a:rPr sz="2900" b="0" spc="2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zdania</a:t>
            </a:r>
            <a:r>
              <a:rPr sz="2900" b="0" spc="3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są</a:t>
            </a:r>
            <a:r>
              <a:rPr sz="2900" b="0" spc="3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łatwiejsze</a:t>
            </a:r>
            <a:r>
              <a:rPr sz="2900" b="0" spc="3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dla</a:t>
            </a:r>
            <a:r>
              <a:rPr sz="2900" b="0" spc="30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Twojego</a:t>
            </a:r>
            <a:r>
              <a:rPr sz="2900" b="0" spc="30" dirty="0">
                <a:latin typeface="Asap"/>
                <a:cs typeface="Asap"/>
              </a:rPr>
              <a:t> </a:t>
            </a:r>
            <a:r>
              <a:rPr sz="2900" b="0" spc="-10" dirty="0">
                <a:latin typeface="Asap"/>
                <a:cs typeface="Asap"/>
              </a:rPr>
              <a:t>odbiorcy. </a:t>
            </a:r>
            <a:r>
              <a:rPr sz="2900" b="0" dirty="0">
                <a:latin typeface="Asap"/>
                <a:cs typeface="Asap"/>
              </a:rPr>
              <a:t>Może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je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dirty="0">
                <a:latin typeface="Asap"/>
                <a:cs typeface="Asap"/>
              </a:rPr>
              <a:t>szybciej</a:t>
            </a:r>
            <a:r>
              <a:rPr sz="2900" b="0" spc="5" dirty="0">
                <a:latin typeface="Asap"/>
                <a:cs typeface="Asap"/>
              </a:rPr>
              <a:t> </a:t>
            </a:r>
            <a:r>
              <a:rPr sz="2900" b="0" spc="-10" dirty="0">
                <a:latin typeface="Asap"/>
                <a:cs typeface="Asap"/>
              </a:rPr>
              <a:t>przeczytać.</a:t>
            </a:r>
            <a:endParaRPr sz="290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02" y="5724740"/>
            <a:ext cx="15923260" cy="4618990"/>
            <a:chOff x="2421102" y="5724740"/>
            <a:chExt cx="15923260" cy="461899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02" y="5724740"/>
              <a:ext cx="823925" cy="8239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6642100"/>
            <a:chOff x="2487307" y="2056320"/>
            <a:chExt cx="12796520" cy="6642100"/>
          </a:xfrm>
        </p:grpSpPr>
        <p:sp>
          <p:nvSpPr>
            <p:cNvPr id="3" name="object 3"/>
            <p:cNvSpPr/>
            <p:nvPr/>
          </p:nvSpPr>
          <p:spPr>
            <a:xfrm>
              <a:off x="2487307" y="2705290"/>
              <a:ext cx="12796520" cy="5993130"/>
            </a:xfrm>
            <a:custGeom>
              <a:avLst/>
              <a:gdLst/>
              <a:ahLst/>
              <a:cxnLst/>
              <a:rect l="l" t="t" r="r" b="b"/>
              <a:pathLst>
                <a:path w="12796519" h="5993130">
                  <a:moveTo>
                    <a:pt x="12796253" y="0"/>
                  </a:moveTo>
                  <a:lnTo>
                    <a:pt x="0" y="0"/>
                  </a:lnTo>
                  <a:lnTo>
                    <a:pt x="0" y="5992507"/>
                  </a:lnTo>
                  <a:lnTo>
                    <a:pt x="12796253" y="5992507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950" dirty="0">
                <a:latin typeface="Asap"/>
                <a:cs typeface="Asap"/>
              </a:rPr>
              <a:t>Przykłady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00" dirty="0">
                <a:latin typeface="Asap"/>
                <a:cs typeface="Asap"/>
              </a:rPr>
              <a:t> </a:t>
            </a:r>
            <a:r>
              <a:rPr sz="3950" dirty="0">
                <a:latin typeface="Asap"/>
                <a:cs typeface="Asap"/>
              </a:rPr>
              <a:t>jedno zdanie = jedna </a:t>
            </a:r>
            <a:r>
              <a:rPr sz="3950" spc="-20" dirty="0">
                <a:latin typeface="Asap"/>
                <a:cs typeface="Asap"/>
              </a:rPr>
              <a:t>myśl</a:t>
            </a:r>
            <a:endParaRPr sz="39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2353" y="3348364"/>
            <a:ext cx="11979910" cy="53270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3654"/>
              </a:lnSpc>
              <a:spcBef>
                <a:spcPts val="125"/>
              </a:spcBef>
            </a:pPr>
            <a:r>
              <a:rPr sz="3050" b="1" spc="-20" dirty="0">
                <a:latin typeface="Asap"/>
                <a:cs typeface="Asap"/>
              </a:rPr>
              <a:t>Źle:</a:t>
            </a:r>
            <a:endParaRPr sz="3050">
              <a:latin typeface="Asap"/>
              <a:cs typeface="Asap"/>
            </a:endParaRPr>
          </a:p>
          <a:p>
            <a:pPr marL="12700" marR="5080">
              <a:lnSpc>
                <a:spcPts val="3650"/>
              </a:lnSpc>
              <a:spcBef>
                <a:spcPts val="120"/>
              </a:spcBef>
            </a:pPr>
            <a:r>
              <a:rPr sz="3050" dirty="0">
                <a:latin typeface="Asap"/>
                <a:cs typeface="Asap"/>
              </a:rPr>
              <a:t>Jeśli</a:t>
            </a:r>
            <a:r>
              <a:rPr sz="3050" spc="-12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nie</a:t>
            </a:r>
            <a:r>
              <a:rPr sz="3050" spc="-12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dostarczysz</a:t>
            </a:r>
            <a:r>
              <a:rPr sz="3050" spc="-12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wszystkich</a:t>
            </a:r>
            <a:r>
              <a:rPr sz="3050" spc="-12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załączników,</a:t>
            </a:r>
            <a:r>
              <a:rPr sz="3050" spc="-12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wniosek</a:t>
            </a:r>
            <a:r>
              <a:rPr sz="3050" spc="-120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zostanie </a:t>
            </a:r>
            <a:r>
              <a:rPr sz="3050" dirty="0">
                <a:latin typeface="Asap"/>
                <a:cs typeface="Asap"/>
              </a:rPr>
              <a:t>odrzucony,</a:t>
            </a:r>
            <a:r>
              <a:rPr sz="3050" spc="-10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a</a:t>
            </a:r>
            <a:r>
              <a:rPr sz="3050" spc="-10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Ty</a:t>
            </a:r>
            <a:r>
              <a:rPr sz="3050" spc="-10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stracisz</a:t>
            </a:r>
            <a:r>
              <a:rPr sz="3050" spc="-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możliwość</a:t>
            </a:r>
            <a:r>
              <a:rPr sz="3050" spc="-10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odwołania</a:t>
            </a:r>
            <a:r>
              <a:rPr sz="3050" spc="-10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się,</a:t>
            </a:r>
            <a:r>
              <a:rPr sz="3050" spc="-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dlatego</a:t>
            </a:r>
            <a:r>
              <a:rPr sz="3050" spc="-10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upewnij</a:t>
            </a:r>
            <a:r>
              <a:rPr sz="3050" spc="-105" dirty="0">
                <a:latin typeface="Asap"/>
                <a:cs typeface="Asap"/>
              </a:rPr>
              <a:t> </a:t>
            </a:r>
            <a:r>
              <a:rPr sz="3050" spc="-20" dirty="0">
                <a:latin typeface="Asap"/>
                <a:cs typeface="Asap"/>
              </a:rPr>
              <a:t>się, </a:t>
            </a:r>
            <a:r>
              <a:rPr sz="3050" dirty="0">
                <a:latin typeface="Asap"/>
                <a:cs typeface="Asap"/>
              </a:rPr>
              <a:t>że</a:t>
            </a:r>
            <a:r>
              <a:rPr sz="3050" spc="-8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wszystko</a:t>
            </a:r>
            <a:r>
              <a:rPr sz="3050" spc="-80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masz.</a:t>
            </a:r>
            <a:endParaRPr sz="3050">
              <a:latin typeface="Asap"/>
              <a:cs typeface="Asap"/>
            </a:endParaRPr>
          </a:p>
          <a:p>
            <a:pPr marL="12700">
              <a:lnSpc>
                <a:spcPts val="3654"/>
              </a:lnSpc>
              <a:spcBef>
                <a:spcPts val="1920"/>
              </a:spcBef>
            </a:pPr>
            <a:r>
              <a:rPr sz="3050" b="1" spc="-10" dirty="0">
                <a:latin typeface="Asap"/>
                <a:cs typeface="Asap"/>
              </a:rPr>
              <a:t>Dobrze:</a:t>
            </a:r>
            <a:endParaRPr sz="3050">
              <a:latin typeface="Asap"/>
              <a:cs typeface="Asap"/>
            </a:endParaRPr>
          </a:p>
          <a:p>
            <a:pPr marL="12700" marR="1254760" algn="just">
              <a:lnSpc>
                <a:spcPts val="3650"/>
              </a:lnSpc>
              <a:spcBef>
                <a:spcPts val="125"/>
              </a:spcBef>
            </a:pPr>
            <a:r>
              <a:rPr sz="3050" dirty="0">
                <a:latin typeface="Asap"/>
                <a:cs typeface="Asap"/>
              </a:rPr>
              <a:t>Upewnij</a:t>
            </a:r>
            <a:r>
              <a:rPr sz="3050" spc="-9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się,</a:t>
            </a:r>
            <a:r>
              <a:rPr sz="3050" spc="-9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że</a:t>
            </a:r>
            <a:r>
              <a:rPr sz="3050" spc="-9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masz</a:t>
            </a:r>
            <a:r>
              <a:rPr sz="3050" spc="-9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wszystkie</a:t>
            </a:r>
            <a:r>
              <a:rPr sz="3050" spc="-9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załączniki.</a:t>
            </a:r>
            <a:r>
              <a:rPr sz="3050" spc="-9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Jeśli</a:t>
            </a:r>
            <a:r>
              <a:rPr sz="3050" spc="-9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czegoś</a:t>
            </a:r>
            <a:r>
              <a:rPr sz="3050" spc="-90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brakuje, </a:t>
            </a:r>
            <a:r>
              <a:rPr sz="3050" dirty="0">
                <a:latin typeface="Asap"/>
                <a:cs typeface="Asap"/>
              </a:rPr>
              <a:t>wniosek</a:t>
            </a:r>
            <a:r>
              <a:rPr sz="3050" spc="-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może</a:t>
            </a:r>
            <a:r>
              <a:rPr sz="3050" spc="-9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zostać</a:t>
            </a:r>
            <a:r>
              <a:rPr sz="3050" spc="-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odrzucony.</a:t>
            </a:r>
            <a:r>
              <a:rPr sz="3050" spc="-9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Nie</a:t>
            </a:r>
            <a:r>
              <a:rPr sz="3050" spc="-9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będziesz</a:t>
            </a:r>
            <a:r>
              <a:rPr sz="3050" spc="-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miał</a:t>
            </a:r>
            <a:r>
              <a:rPr sz="3050" spc="-95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możliwości odwołania.</a:t>
            </a:r>
            <a:endParaRPr sz="3050">
              <a:latin typeface="Asap"/>
              <a:cs typeface="Asap"/>
            </a:endParaRPr>
          </a:p>
          <a:p>
            <a:pPr marL="12700" marR="422275">
              <a:lnSpc>
                <a:spcPct val="100499"/>
              </a:lnSpc>
              <a:spcBef>
                <a:spcPts val="2990"/>
              </a:spcBef>
            </a:pPr>
            <a:r>
              <a:rPr sz="3050" b="1" dirty="0">
                <a:latin typeface="Asap"/>
                <a:cs typeface="Asap"/>
              </a:rPr>
              <a:t>Dlaczego:</a:t>
            </a:r>
            <a:r>
              <a:rPr sz="3050" b="1" spc="-105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Uporządkujesz</a:t>
            </a:r>
            <a:r>
              <a:rPr sz="3050" spc="-10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przekaz,</a:t>
            </a:r>
            <a:r>
              <a:rPr sz="3050" spc="-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jeśli</a:t>
            </a:r>
            <a:r>
              <a:rPr sz="3050" spc="-10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podzielisz</a:t>
            </a:r>
            <a:r>
              <a:rPr sz="3050" spc="-100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długą</a:t>
            </a:r>
            <a:r>
              <a:rPr sz="3050" spc="-105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wypowiedź </a:t>
            </a:r>
            <a:r>
              <a:rPr sz="3050" dirty="0">
                <a:latin typeface="Asap"/>
                <a:cs typeface="Asap"/>
              </a:rPr>
              <a:t>na</a:t>
            </a:r>
            <a:r>
              <a:rPr sz="3050" spc="-95" dirty="0">
                <a:latin typeface="Asap"/>
                <a:cs typeface="Asap"/>
              </a:rPr>
              <a:t> </a:t>
            </a:r>
            <a:r>
              <a:rPr sz="3050" dirty="0">
                <a:latin typeface="Asap"/>
                <a:cs typeface="Asap"/>
              </a:rPr>
              <a:t>konkretne</a:t>
            </a:r>
            <a:r>
              <a:rPr sz="3050" spc="-90" dirty="0">
                <a:latin typeface="Asap"/>
                <a:cs typeface="Asap"/>
              </a:rPr>
              <a:t> </a:t>
            </a:r>
            <a:r>
              <a:rPr sz="3050" spc="-10" dirty="0">
                <a:latin typeface="Asap"/>
                <a:cs typeface="Asap"/>
              </a:rPr>
              <a:t>zdania.</a:t>
            </a:r>
            <a:endParaRPr sz="30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02" y="5411423"/>
            <a:ext cx="15923260" cy="4932045"/>
            <a:chOff x="2421102" y="5411423"/>
            <a:chExt cx="15923260" cy="493204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02" y="5411423"/>
              <a:ext cx="823925" cy="82393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6642100"/>
            <a:chOff x="2487307" y="2056320"/>
            <a:chExt cx="12796520" cy="6642100"/>
          </a:xfrm>
        </p:grpSpPr>
        <p:sp>
          <p:nvSpPr>
            <p:cNvPr id="3" name="object 3"/>
            <p:cNvSpPr/>
            <p:nvPr/>
          </p:nvSpPr>
          <p:spPr>
            <a:xfrm>
              <a:off x="2487307" y="2705290"/>
              <a:ext cx="12796520" cy="5993130"/>
            </a:xfrm>
            <a:custGeom>
              <a:avLst/>
              <a:gdLst/>
              <a:ahLst/>
              <a:cxnLst/>
              <a:rect l="l" t="t" r="r" b="b"/>
              <a:pathLst>
                <a:path w="12796519" h="5993130">
                  <a:moveTo>
                    <a:pt x="12796253" y="0"/>
                  </a:moveTo>
                  <a:lnTo>
                    <a:pt x="0" y="0"/>
                  </a:lnTo>
                  <a:lnTo>
                    <a:pt x="0" y="5992507"/>
                  </a:lnTo>
                  <a:lnTo>
                    <a:pt x="12796253" y="5992507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sap"/>
                <a:cs typeface="Asap"/>
              </a:rPr>
              <a:t>Przykłady</a:t>
            </a:r>
            <a:r>
              <a:rPr spc="-20" dirty="0">
                <a:latin typeface="Asap"/>
                <a:cs typeface="Asap"/>
              </a:rPr>
              <a:t>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18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dziel</a:t>
            </a:r>
            <a:r>
              <a:rPr spc="-2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tekst</a:t>
            </a:r>
            <a:r>
              <a:rPr spc="-1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na</a:t>
            </a:r>
            <a:r>
              <a:rPr spc="-1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akapity</a:t>
            </a:r>
            <a:r>
              <a:rPr spc="-2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z</a:t>
            </a:r>
            <a:r>
              <a:rPr spc="-1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pasującymi</a:t>
            </a:r>
            <a:r>
              <a:rPr spc="-15" dirty="0">
                <a:latin typeface="Asap"/>
                <a:cs typeface="Asap"/>
              </a:rPr>
              <a:t> </a:t>
            </a:r>
            <a:r>
              <a:rPr spc="-10" dirty="0">
                <a:latin typeface="Asap"/>
                <a:cs typeface="Asap"/>
              </a:rPr>
              <a:t>nagłówkami</a:t>
            </a:r>
            <a:endParaRPr sz="3050">
              <a:latin typeface="Asap"/>
              <a:cs typeface="Asap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9103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latin typeface="Asap"/>
                <a:cs typeface="Asap"/>
              </a:rPr>
              <a:t>Źle</a:t>
            </a:r>
            <a:r>
              <a:rPr sz="2950" b="0" spc="-20" dirty="0">
                <a:latin typeface="Asap"/>
                <a:cs typeface="Asap"/>
              </a:rPr>
              <a:t>:</a:t>
            </a:r>
            <a:endParaRPr sz="2950">
              <a:latin typeface="Asap"/>
              <a:cs typeface="Asap"/>
            </a:endParaRPr>
          </a:p>
          <a:p>
            <a:pPr marL="12065">
              <a:lnSpc>
                <a:spcPct val="100000"/>
              </a:lnSpc>
              <a:spcBef>
                <a:spcPts val="20"/>
              </a:spcBef>
            </a:pPr>
            <a:r>
              <a:rPr sz="2950" b="0" dirty="0">
                <a:latin typeface="Asap"/>
                <a:cs typeface="Asap"/>
              </a:rPr>
              <a:t>Nagłówek: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„Informacje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ogólne”</a:t>
            </a:r>
            <a:endParaRPr sz="2950">
              <a:latin typeface="Asap"/>
              <a:cs typeface="Asap"/>
            </a:endParaRPr>
          </a:p>
          <a:p>
            <a:pPr marL="12065" marR="103505">
              <a:lnSpc>
                <a:spcPct val="100800"/>
              </a:lnSpc>
            </a:pPr>
            <a:r>
              <a:rPr sz="2950" b="0" dirty="0">
                <a:latin typeface="Asap"/>
                <a:cs typeface="Asap"/>
              </a:rPr>
              <a:t>Treść: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Wypełnij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formularz,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a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następnie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złóż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go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urzędzie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osobiście </a:t>
            </a:r>
            <a:r>
              <a:rPr sz="2950" b="0" dirty="0">
                <a:latin typeface="Asap"/>
                <a:cs typeface="Asap"/>
              </a:rPr>
              <a:t>lub</a:t>
            </a:r>
            <a:r>
              <a:rPr sz="2950" b="0" spc="5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przez</a:t>
            </a:r>
            <a:r>
              <a:rPr sz="2950" b="0" spc="6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eDoręczenia.</a:t>
            </a:r>
            <a:endParaRPr sz="2950">
              <a:latin typeface="Asap"/>
              <a:cs typeface="Asap"/>
            </a:endParaRPr>
          </a:p>
          <a:p>
            <a:pPr marL="12065">
              <a:lnSpc>
                <a:spcPts val="3225"/>
              </a:lnSpc>
              <a:spcBef>
                <a:spcPts val="1985"/>
              </a:spcBef>
            </a:pPr>
            <a:r>
              <a:rPr spc="-10" dirty="0">
                <a:latin typeface="Asap"/>
                <a:cs typeface="Asap"/>
              </a:rPr>
              <a:t>Dobrze:</a:t>
            </a:r>
          </a:p>
          <a:p>
            <a:pPr marL="12065">
              <a:lnSpc>
                <a:spcPts val="3165"/>
              </a:lnSpc>
            </a:pPr>
            <a:r>
              <a:rPr sz="2950" b="0" dirty="0">
                <a:latin typeface="Asap"/>
                <a:cs typeface="Asap"/>
              </a:rPr>
              <a:t>Nagłówek: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Jak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złożyć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formularz</a:t>
            </a:r>
            <a:endParaRPr sz="2950">
              <a:latin typeface="Asap"/>
              <a:cs typeface="Asap"/>
            </a:endParaRPr>
          </a:p>
          <a:p>
            <a:pPr marL="12065" marR="1027430">
              <a:lnSpc>
                <a:spcPct val="100800"/>
              </a:lnSpc>
            </a:pPr>
            <a:r>
              <a:rPr sz="2950" b="0" dirty="0">
                <a:latin typeface="Asap"/>
                <a:cs typeface="Asap"/>
              </a:rPr>
              <a:t>Treść: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Wypełnij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formularz.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Złóż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go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osobiście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lub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prześlij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przez eDoręczenia.</a:t>
            </a:r>
            <a:endParaRPr sz="2950">
              <a:latin typeface="Asap"/>
              <a:cs typeface="Asap"/>
            </a:endParaRPr>
          </a:p>
          <a:p>
            <a:pPr marL="12065" marR="5080">
              <a:lnSpc>
                <a:spcPct val="101600"/>
              </a:lnSpc>
              <a:spcBef>
                <a:spcPts val="3045"/>
              </a:spcBef>
            </a:pPr>
            <a:r>
              <a:rPr sz="2950" dirty="0">
                <a:latin typeface="Asap"/>
                <a:cs typeface="Asap"/>
              </a:rPr>
              <a:t>Dlaczego: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Nagłówek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jest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nieadekwatny.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Powinien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mówić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dokładnie, </a:t>
            </a:r>
            <a:r>
              <a:rPr sz="2950" b="0" dirty="0">
                <a:latin typeface="Asap"/>
                <a:cs typeface="Asap"/>
              </a:rPr>
              <a:t>czego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dotyczy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dany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fragment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tekstu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–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to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nawigacja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dla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czytelnika.</a:t>
            </a:r>
            <a:endParaRPr sz="2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02" y="5446242"/>
            <a:ext cx="15923260" cy="4897120"/>
            <a:chOff x="2421102" y="5446242"/>
            <a:chExt cx="15923260" cy="489712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02" y="5446242"/>
              <a:ext cx="823925" cy="82393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72988" y="4539382"/>
            <a:ext cx="3100705" cy="692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8300"/>
              </a:lnSpc>
              <a:spcBef>
                <a:spcPts val="95"/>
              </a:spcBef>
            </a:pP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Używaj</a:t>
            </a:r>
            <a:r>
              <a:rPr sz="1850" b="1" spc="7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naturalnej</a:t>
            </a:r>
            <a:r>
              <a:rPr sz="1850" b="1" spc="7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sap"/>
                <a:cs typeface="Asap"/>
              </a:rPr>
              <a:t>gramatyki: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kto</a:t>
            </a:r>
            <a:r>
              <a:rPr sz="1850" b="1" spc="2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–</a:t>
            </a:r>
            <a:r>
              <a:rPr sz="1850" b="1" spc="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robi</a:t>
            </a:r>
            <a:r>
              <a:rPr sz="1850" b="1" spc="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–</a:t>
            </a:r>
            <a:r>
              <a:rPr sz="1850" b="1" spc="2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spc="-25" dirty="0">
                <a:solidFill>
                  <a:srgbClr val="FFFFFF"/>
                </a:solidFill>
                <a:latin typeface="Asap"/>
                <a:cs typeface="Asap"/>
              </a:rPr>
              <a:t>co?</a:t>
            </a:r>
            <a:endParaRPr sz="1850">
              <a:latin typeface="Asap"/>
              <a:cs typeface="Asap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075168" y="2880081"/>
            <a:ext cx="4821555" cy="2544445"/>
            <a:chOff x="9075168" y="2880081"/>
            <a:chExt cx="4821555" cy="2544445"/>
          </a:xfrm>
        </p:grpSpPr>
        <p:sp>
          <p:nvSpPr>
            <p:cNvPr id="4" name="object 4"/>
            <p:cNvSpPr/>
            <p:nvPr/>
          </p:nvSpPr>
          <p:spPr>
            <a:xfrm>
              <a:off x="9075168" y="2880081"/>
              <a:ext cx="4821555" cy="2544445"/>
            </a:xfrm>
            <a:custGeom>
              <a:avLst/>
              <a:gdLst/>
              <a:ahLst/>
              <a:cxnLst/>
              <a:rect l="l" t="t" r="r" b="b"/>
              <a:pathLst>
                <a:path w="4821555" h="2544445">
                  <a:moveTo>
                    <a:pt x="4625848" y="0"/>
                  </a:moveTo>
                  <a:lnTo>
                    <a:pt x="195580" y="0"/>
                  </a:lnTo>
                  <a:lnTo>
                    <a:pt x="150796" y="5182"/>
                  </a:lnTo>
                  <a:lnTo>
                    <a:pt x="109653" y="19937"/>
                  </a:lnTo>
                  <a:lnTo>
                    <a:pt x="73335" y="43077"/>
                  </a:lnTo>
                  <a:lnTo>
                    <a:pt x="43027" y="73412"/>
                  </a:lnTo>
                  <a:lnTo>
                    <a:pt x="19912" y="109755"/>
                  </a:lnTo>
                  <a:lnTo>
                    <a:pt x="5175" y="150915"/>
                  </a:lnTo>
                  <a:lnTo>
                    <a:pt x="0" y="195706"/>
                  </a:lnTo>
                  <a:lnTo>
                    <a:pt x="0" y="2348357"/>
                  </a:lnTo>
                  <a:lnTo>
                    <a:pt x="5175" y="2393148"/>
                  </a:lnTo>
                  <a:lnTo>
                    <a:pt x="19912" y="2434308"/>
                  </a:lnTo>
                  <a:lnTo>
                    <a:pt x="43027" y="2470651"/>
                  </a:lnTo>
                  <a:lnTo>
                    <a:pt x="73335" y="2500986"/>
                  </a:lnTo>
                  <a:lnTo>
                    <a:pt x="109653" y="2524126"/>
                  </a:lnTo>
                  <a:lnTo>
                    <a:pt x="150796" y="2538881"/>
                  </a:lnTo>
                  <a:lnTo>
                    <a:pt x="195580" y="2544064"/>
                  </a:lnTo>
                  <a:lnTo>
                    <a:pt x="4625848" y="2544064"/>
                  </a:lnTo>
                  <a:lnTo>
                    <a:pt x="4670639" y="2538881"/>
                  </a:lnTo>
                  <a:lnTo>
                    <a:pt x="4711799" y="2524126"/>
                  </a:lnTo>
                  <a:lnTo>
                    <a:pt x="4748142" y="2500986"/>
                  </a:lnTo>
                  <a:lnTo>
                    <a:pt x="4778477" y="2470651"/>
                  </a:lnTo>
                  <a:lnTo>
                    <a:pt x="4801617" y="2434308"/>
                  </a:lnTo>
                  <a:lnTo>
                    <a:pt x="4816372" y="2393148"/>
                  </a:lnTo>
                  <a:lnTo>
                    <a:pt x="4821555" y="2348357"/>
                  </a:lnTo>
                  <a:lnTo>
                    <a:pt x="4821555" y="195706"/>
                  </a:lnTo>
                  <a:lnTo>
                    <a:pt x="4816372" y="150915"/>
                  </a:lnTo>
                  <a:lnTo>
                    <a:pt x="4801617" y="109755"/>
                  </a:lnTo>
                  <a:lnTo>
                    <a:pt x="4778477" y="73412"/>
                  </a:lnTo>
                  <a:lnTo>
                    <a:pt x="4748142" y="43077"/>
                  </a:lnTo>
                  <a:lnTo>
                    <a:pt x="4711799" y="19937"/>
                  </a:lnTo>
                  <a:lnTo>
                    <a:pt x="4670639" y="5182"/>
                  </a:lnTo>
                  <a:lnTo>
                    <a:pt x="4625848" y="0"/>
                  </a:lnTo>
                  <a:close/>
                </a:path>
              </a:pathLst>
            </a:custGeom>
            <a:solidFill>
              <a:srgbClr val="FFCD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831870" y="3045168"/>
              <a:ext cx="1324628" cy="132446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959504" y="3172740"/>
              <a:ext cx="1069340" cy="1069340"/>
            </a:xfrm>
            <a:custGeom>
              <a:avLst/>
              <a:gdLst/>
              <a:ahLst/>
              <a:cxnLst/>
              <a:rect l="l" t="t" r="r" b="b"/>
              <a:pathLst>
                <a:path w="1069340" h="1069339">
                  <a:moveTo>
                    <a:pt x="534670" y="0"/>
                  </a:moveTo>
                  <a:lnTo>
                    <a:pt x="486006" y="2185"/>
                  </a:lnTo>
                  <a:lnTo>
                    <a:pt x="438566" y="8614"/>
                  </a:lnTo>
                  <a:lnTo>
                    <a:pt x="392538" y="19099"/>
                  </a:lnTo>
                  <a:lnTo>
                    <a:pt x="348112" y="33452"/>
                  </a:lnTo>
                  <a:lnTo>
                    <a:pt x="305476" y="51482"/>
                  </a:lnTo>
                  <a:lnTo>
                    <a:pt x="264818" y="73001"/>
                  </a:lnTo>
                  <a:lnTo>
                    <a:pt x="226328" y="97821"/>
                  </a:lnTo>
                  <a:lnTo>
                    <a:pt x="190195" y="125752"/>
                  </a:lnTo>
                  <a:lnTo>
                    <a:pt x="156606" y="156606"/>
                  </a:lnTo>
                  <a:lnTo>
                    <a:pt x="125752" y="190195"/>
                  </a:lnTo>
                  <a:lnTo>
                    <a:pt x="97821" y="226328"/>
                  </a:lnTo>
                  <a:lnTo>
                    <a:pt x="73001" y="264818"/>
                  </a:lnTo>
                  <a:lnTo>
                    <a:pt x="51482" y="305476"/>
                  </a:lnTo>
                  <a:lnTo>
                    <a:pt x="33452" y="348112"/>
                  </a:lnTo>
                  <a:lnTo>
                    <a:pt x="19099" y="392538"/>
                  </a:lnTo>
                  <a:lnTo>
                    <a:pt x="8614" y="438566"/>
                  </a:lnTo>
                  <a:lnTo>
                    <a:pt x="2185" y="486006"/>
                  </a:lnTo>
                  <a:lnTo>
                    <a:pt x="0" y="534670"/>
                  </a:lnTo>
                  <a:lnTo>
                    <a:pt x="2185" y="583332"/>
                  </a:lnTo>
                  <a:lnTo>
                    <a:pt x="8614" y="630769"/>
                  </a:lnTo>
                  <a:lnTo>
                    <a:pt x="19099" y="676791"/>
                  </a:lnTo>
                  <a:lnTo>
                    <a:pt x="33452" y="721211"/>
                  </a:lnTo>
                  <a:lnTo>
                    <a:pt x="51482" y="763839"/>
                  </a:lnTo>
                  <a:lnTo>
                    <a:pt x="73001" y="804488"/>
                  </a:lnTo>
                  <a:lnTo>
                    <a:pt x="97821" y="842968"/>
                  </a:lnTo>
                  <a:lnTo>
                    <a:pt x="125752" y="879091"/>
                  </a:lnTo>
                  <a:lnTo>
                    <a:pt x="156606" y="912669"/>
                  </a:lnTo>
                  <a:lnTo>
                    <a:pt x="190195" y="943513"/>
                  </a:lnTo>
                  <a:lnTo>
                    <a:pt x="226328" y="971434"/>
                  </a:lnTo>
                  <a:lnTo>
                    <a:pt x="264818" y="996244"/>
                  </a:lnTo>
                  <a:lnTo>
                    <a:pt x="305476" y="1017754"/>
                  </a:lnTo>
                  <a:lnTo>
                    <a:pt x="348112" y="1035776"/>
                  </a:lnTo>
                  <a:lnTo>
                    <a:pt x="392538" y="1050122"/>
                  </a:lnTo>
                  <a:lnTo>
                    <a:pt x="438566" y="1060602"/>
                  </a:lnTo>
                  <a:lnTo>
                    <a:pt x="486006" y="1067028"/>
                  </a:lnTo>
                  <a:lnTo>
                    <a:pt x="534670" y="1069213"/>
                  </a:lnTo>
                  <a:lnTo>
                    <a:pt x="583333" y="1067028"/>
                  </a:lnTo>
                  <a:lnTo>
                    <a:pt x="630773" y="1060602"/>
                  </a:lnTo>
                  <a:lnTo>
                    <a:pt x="676801" y="1050122"/>
                  </a:lnTo>
                  <a:lnTo>
                    <a:pt x="721227" y="1035776"/>
                  </a:lnTo>
                  <a:lnTo>
                    <a:pt x="763863" y="1017754"/>
                  </a:lnTo>
                  <a:lnTo>
                    <a:pt x="804521" y="996244"/>
                  </a:lnTo>
                  <a:lnTo>
                    <a:pt x="843011" y="971434"/>
                  </a:lnTo>
                  <a:lnTo>
                    <a:pt x="879144" y="943513"/>
                  </a:lnTo>
                  <a:lnTo>
                    <a:pt x="912733" y="912669"/>
                  </a:lnTo>
                  <a:lnTo>
                    <a:pt x="943587" y="879091"/>
                  </a:lnTo>
                  <a:lnTo>
                    <a:pt x="971518" y="842968"/>
                  </a:lnTo>
                  <a:lnTo>
                    <a:pt x="996338" y="804488"/>
                  </a:lnTo>
                  <a:lnTo>
                    <a:pt x="1017857" y="763839"/>
                  </a:lnTo>
                  <a:lnTo>
                    <a:pt x="1035887" y="721211"/>
                  </a:lnTo>
                  <a:lnTo>
                    <a:pt x="1050240" y="676791"/>
                  </a:lnTo>
                  <a:lnTo>
                    <a:pt x="1060725" y="630769"/>
                  </a:lnTo>
                  <a:lnTo>
                    <a:pt x="1067154" y="583332"/>
                  </a:lnTo>
                  <a:lnTo>
                    <a:pt x="1069340" y="534670"/>
                  </a:lnTo>
                  <a:lnTo>
                    <a:pt x="1067154" y="486006"/>
                  </a:lnTo>
                  <a:lnTo>
                    <a:pt x="1060725" y="438566"/>
                  </a:lnTo>
                  <a:lnTo>
                    <a:pt x="1050240" y="392538"/>
                  </a:lnTo>
                  <a:lnTo>
                    <a:pt x="1035887" y="348112"/>
                  </a:lnTo>
                  <a:lnTo>
                    <a:pt x="1017857" y="305476"/>
                  </a:lnTo>
                  <a:lnTo>
                    <a:pt x="996338" y="264818"/>
                  </a:lnTo>
                  <a:lnTo>
                    <a:pt x="971518" y="226328"/>
                  </a:lnTo>
                  <a:lnTo>
                    <a:pt x="943587" y="190195"/>
                  </a:lnTo>
                  <a:lnTo>
                    <a:pt x="912733" y="156606"/>
                  </a:lnTo>
                  <a:lnTo>
                    <a:pt x="879144" y="125752"/>
                  </a:lnTo>
                  <a:lnTo>
                    <a:pt x="843011" y="97821"/>
                  </a:lnTo>
                  <a:lnTo>
                    <a:pt x="804521" y="73001"/>
                  </a:lnTo>
                  <a:lnTo>
                    <a:pt x="763863" y="51482"/>
                  </a:lnTo>
                  <a:lnTo>
                    <a:pt x="721227" y="33452"/>
                  </a:lnTo>
                  <a:lnTo>
                    <a:pt x="676801" y="19099"/>
                  </a:lnTo>
                  <a:lnTo>
                    <a:pt x="630773" y="8614"/>
                  </a:lnTo>
                  <a:lnTo>
                    <a:pt x="583333" y="2185"/>
                  </a:lnTo>
                  <a:lnTo>
                    <a:pt x="5346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020057" y="3233254"/>
              <a:ext cx="948690" cy="948690"/>
            </a:xfrm>
            <a:custGeom>
              <a:avLst/>
              <a:gdLst/>
              <a:ahLst/>
              <a:cxnLst/>
              <a:rect l="l" t="t" r="r" b="b"/>
              <a:pathLst>
                <a:path w="948690" h="948689">
                  <a:moveTo>
                    <a:pt x="76581" y="457581"/>
                  </a:moveTo>
                  <a:lnTo>
                    <a:pt x="0" y="457581"/>
                  </a:lnTo>
                  <a:lnTo>
                    <a:pt x="0" y="490728"/>
                  </a:lnTo>
                  <a:lnTo>
                    <a:pt x="76581" y="490728"/>
                  </a:lnTo>
                  <a:lnTo>
                    <a:pt x="76581" y="457581"/>
                  </a:lnTo>
                  <a:close/>
                </a:path>
                <a:path w="948690" h="948689">
                  <a:moveTo>
                    <a:pt x="128562" y="276821"/>
                  </a:moveTo>
                  <a:lnTo>
                    <a:pt x="60617" y="241642"/>
                  </a:lnTo>
                  <a:lnTo>
                    <a:pt x="45377" y="271233"/>
                  </a:lnTo>
                  <a:lnTo>
                    <a:pt x="113322" y="306412"/>
                  </a:lnTo>
                  <a:lnTo>
                    <a:pt x="128562" y="276821"/>
                  </a:lnTo>
                  <a:close/>
                </a:path>
                <a:path w="948690" h="948689">
                  <a:moveTo>
                    <a:pt x="145478" y="698411"/>
                  </a:moveTo>
                  <a:lnTo>
                    <a:pt x="127825" y="670217"/>
                  </a:lnTo>
                  <a:lnTo>
                    <a:pt x="62928" y="710730"/>
                  </a:lnTo>
                  <a:lnTo>
                    <a:pt x="80454" y="738924"/>
                  </a:lnTo>
                  <a:lnTo>
                    <a:pt x="145478" y="698411"/>
                  </a:lnTo>
                  <a:close/>
                </a:path>
                <a:path w="948690" h="948689">
                  <a:moveTo>
                    <a:pt x="279336" y="127254"/>
                  </a:moveTo>
                  <a:lnTo>
                    <a:pt x="239204" y="62103"/>
                  </a:lnTo>
                  <a:lnTo>
                    <a:pt x="210883" y="79502"/>
                  </a:lnTo>
                  <a:lnTo>
                    <a:pt x="251015" y="144653"/>
                  </a:lnTo>
                  <a:lnTo>
                    <a:pt x="279336" y="127254"/>
                  </a:lnTo>
                  <a:close/>
                </a:path>
                <a:path w="948690" h="948689">
                  <a:moveTo>
                    <a:pt x="285762" y="824623"/>
                  </a:moveTo>
                  <a:lnTo>
                    <a:pt x="257187" y="807732"/>
                  </a:lnTo>
                  <a:lnTo>
                    <a:pt x="218198" y="873645"/>
                  </a:lnTo>
                  <a:lnTo>
                    <a:pt x="246773" y="890536"/>
                  </a:lnTo>
                  <a:lnTo>
                    <a:pt x="285762" y="824623"/>
                  </a:lnTo>
                  <a:close/>
                </a:path>
                <a:path w="948690" h="948689">
                  <a:moveTo>
                    <a:pt x="460400" y="538340"/>
                  </a:moveTo>
                  <a:lnTo>
                    <a:pt x="437032" y="514591"/>
                  </a:lnTo>
                  <a:lnTo>
                    <a:pt x="213385" y="734428"/>
                  </a:lnTo>
                  <a:lnTo>
                    <a:pt x="236626" y="758177"/>
                  </a:lnTo>
                  <a:lnTo>
                    <a:pt x="460400" y="538340"/>
                  </a:lnTo>
                  <a:close/>
                </a:path>
                <a:path w="948690" h="948689">
                  <a:moveTo>
                    <a:pt x="490728" y="871740"/>
                  </a:moveTo>
                  <a:lnTo>
                    <a:pt x="457454" y="871740"/>
                  </a:lnTo>
                  <a:lnTo>
                    <a:pt x="457454" y="948182"/>
                  </a:lnTo>
                  <a:lnTo>
                    <a:pt x="490728" y="948182"/>
                  </a:lnTo>
                  <a:lnTo>
                    <a:pt x="490728" y="871740"/>
                  </a:lnTo>
                  <a:close/>
                </a:path>
                <a:path w="948690" h="948689">
                  <a:moveTo>
                    <a:pt x="490728" y="177419"/>
                  </a:moveTo>
                  <a:lnTo>
                    <a:pt x="457454" y="177419"/>
                  </a:lnTo>
                  <a:lnTo>
                    <a:pt x="457454" y="415925"/>
                  </a:lnTo>
                  <a:lnTo>
                    <a:pt x="490728" y="415925"/>
                  </a:lnTo>
                  <a:lnTo>
                    <a:pt x="490728" y="177419"/>
                  </a:lnTo>
                  <a:close/>
                </a:path>
                <a:path w="948690" h="948689">
                  <a:moveTo>
                    <a:pt x="490728" y="0"/>
                  </a:moveTo>
                  <a:lnTo>
                    <a:pt x="457454" y="0"/>
                  </a:lnTo>
                  <a:lnTo>
                    <a:pt x="457454" y="76581"/>
                  </a:lnTo>
                  <a:lnTo>
                    <a:pt x="490728" y="76581"/>
                  </a:lnTo>
                  <a:lnTo>
                    <a:pt x="490728" y="0"/>
                  </a:lnTo>
                  <a:close/>
                </a:path>
                <a:path w="948690" h="948689">
                  <a:moveTo>
                    <a:pt x="729945" y="74841"/>
                  </a:moveTo>
                  <a:lnTo>
                    <a:pt x="701370" y="57823"/>
                  </a:lnTo>
                  <a:lnTo>
                    <a:pt x="662381" y="123609"/>
                  </a:lnTo>
                  <a:lnTo>
                    <a:pt x="691083" y="140627"/>
                  </a:lnTo>
                  <a:lnTo>
                    <a:pt x="729945" y="74841"/>
                  </a:lnTo>
                  <a:close/>
                </a:path>
                <a:path w="948690" h="948689">
                  <a:moveTo>
                    <a:pt x="737374" y="868756"/>
                  </a:moveTo>
                  <a:lnTo>
                    <a:pt x="697242" y="803605"/>
                  </a:lnTo>
                  <a:lnTo>
                    <a:pt x="668921" y="821131"/>
                  </a:lnTo>
                  <a:lnTo>
                    <a:pt x="709053" y="886282"/>
                  </a:lnTo>
                  <a:lnTo>
                    <a:pt x="737374" y="868756"/>
                  </a:lnTo>
                  <a:close/>
                </a:path>
                <a:path w="948690" h="948689">
                  <a:moveTo>
                    <a:pt x="885355" y="237705"/>
                  </a:moveTo>
                  <a:lnTo>
                    <a:pt x="867702" y="209384"/>
                  </a:lnTo>
                  <a:lnTo>
                    <a:pt x="802805" y="249897"/>
                  </a:lnTo>
                  <a:lnTo>
                    <a:pt x="820458" y="278091"/>
                  </a:lnTo>
                  <a:lnTo>
                    <a:pt x="885355" y="237705"/>
                  </a:lnTo>
                  <a:close/>
                </a:path>
                <a:path w="948690" h="948689">
                  <a:moveTo>
                    <a:pt x="902906" y="677087"/>
                  </a:moveTo>
                  <a:lnTo>
                    <a:pt x="834961" y="641908"/>
                  </a:lnTo>
                  <a:lnTo>
                    <a:pt x="819721" y="671499"/>
                  </a:lnTo>
                  <a:lnTo>
                    <a:pt x="887666" y="706678"/>
                  </a:lnTo>
                  <a:lnTo>
                    <a:pt x="902906" y="677087"/>
                  </a:lnTo>
                  <a:close/>
                </a:path>
                <a:path w="948690" h="948689">
                  <a:moveTo>
                    <a:pt x="948182" y="457581"/>
                  </a:moveTo>
                  <a:lnTo>
                    <a:pt x="871728" y="457581"/>
                  </a:lnTo>
                  <a:lnTo>
                    <a:pt x="871728" y="490728"/>
                  </a:lnTo>
                  <a:lnTo>
                    <a:pt x="948182" y="490728"/>
                  </a:lnTo>
                  <a:lnTo>
                    <a:pt x="948182" y="457581"/>
                  </a:lnTo>
                  <a:close/>
                </a:path>
              </a:pathLst>
            </a:custGeom>
            <a:solidFill>
              <a:srgbClr val="2453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419316" y="3632530"/>
              <a:ext cx="149860" cy="149860"/>
            </a:xfrm>
            <a:custGeom>
              <a:avLst/>
              <a:gdLst/>
              <a:ahLst/>
              <a:cxnLst/>
              <a:rect l="l" t="t" r="r" b="b"/>
              <a:pathLst>
                <a:path w="149859" h="149860">
                  <a:moveTo>
                    <a:pt x="74870" y="0"/>
                  </a:moveTo>
                  <a:lnTo>
                    <a:pt x="32960" y="12827"/>
                  </a:lnTo>
                  <a:lnTo>
                    <a:pt x="5909" y="45720"/>
                  </a:lnTo>
                  <a:lnTo>
                    <a:pt x="3463" y="52324"/>
                  </a:lnTo>
                  <a:lnTo>
                    <a:pt x="3369" y="52578"/>
                  </a:lnTo>
                  <a:lnTo>
                    <a:pt x="0" y="75819"/>
                  </a:lnTo>
                  <a:lnTo>
                    <a:pt x="452" y="82578"/>
                  </a:lnTo>
                  <a:lnTo>
                    <a:pt x="17085" y="122555"/>
                  </a:lnTo>
                  <a:lnTo>
                    <a:pt x="52518" y="146431"/>
                  </a:lnTo>
                  <a:lnTo>
                    <a:pt x="74870" y="149860"/>
                  </a:lnTo>
                  <a:lnTo>
                    <a:pt x="82490" y="149352"/>
                  </a:lnTo>
                  <a:lnTo>
                    <a:pt x="122495" y="132715"/>
                  </a:lnTo>
                  <a:lnTo>
                    <a:pt x="137048" y="116586"/>
                  </a:lnTo>
                  <a:lnTo>
                    <a:pt x="75759" y="116586"/>
                  </a:lnTo>
                  <a:lnTo>
                    <a:pt x="71865" y="116332"/>
                  </a:lnTo>
                  <a:lnTo>
                    <a:pt x="71441" y="116332"/>
                  </a:lnTo>
                  <a:lnTo>
                    <a:pt x="68103" y="115824"/>
                  </a:lnTo>
                  <a:lnTo>
                    <a:pt x="67123" y="115824"/>
                  </a:lnTo>
                  <a:lnTo>
                    <a:pt x="63567" y="114935"/>
                  </a:lnTo>
                  <a:lnTo>
                    <a:pt x="63313" y="114935"/>
                  </a:lnTo>
                  <a:lnTo>
                    <a:pt x="61535" y="114427"/>
                  </a:lnTo>
                  <a:lnTo>
                    <a:pt x="61891" y="114427"/>
                  </a:lnTo>
                  <a:lnTo>
                    <a:pt x="57979" y="113030"/>
                  </a:lnTo>
                  <a:lnTo>
                    <a:pt x="58429" y="113030"/>
                  </a:lnTo>
                  <a:lnTo>
                    <a:pt x="55745" y="111760"/>
                  </a:lnTo>
                  <a:lnTo>
                    <a:pt x="55425" y="111626"/>
                  </a:lnTo>
                  <a:lnTo>
                    <a:pt x="54423" y="111125"/>
                  </a:lnTo>
                  <a:lnTo>
                    <a:pt x="54596" y="111125"/>
                  </a:lnTo>
                  <a:lnTo>
                    <a:pt x="52622" y="109982"/>
                  </a:lnTo>
                  <a:lnTo>
                    <a:pt x="52391" y="109982"/>
                  </a:lnTo>
                  <a:lnTo>
                    <a:pt x="50867" y="108966"/>
                  </a:lnTo>
                  <a:lnTo>
                    <a:pt x="51074" y="108966"/>
                  </a:lnTo>
                  <a:lnTo>
                    <a:pt x="49099" y="107442"/>
                  </a:lnTo>
                  <a:lnTo>
                    <a:pt x="48962" y="107442"/>
                  </a:lnTo>
                  <a:lnTo>
                    <a:pt x="47946" y="106553"/>
                  </a:lnTo>
                  <a:lnTo>
                    <a:pt x="46159" y="104902"/>
                  </a:lnTo>
                  <a:lnTo>
                    <a:pt x="46029" y="104902"/>
                  </a:lnTo>
                  <a:lnTo>
                    <a:pt x="45431" y="104242"/>
                  </a:lnTo>
                  <a:lnTo>
                    <a:pt x="44898" y="103759"/>
                  </a:lnTo>
                  <a:lnTo>
                    <a:pt x="43497" y="102108"/>
                  </a:lnTo>
                  <a:lnTo>
                    <a:pt x="43028" y="101684"/>
                  </a:lnTo>
                  <a:lnTo>
                    <a:pt x="42335" y="100838"/>
                  </a:lnTo>
                  <a:lnTo>
                    <a:pt x="40993" y="98933"/>
                  </a:lnTo>
                  <a:lnTo>
                    <a:pt x="40569" y="98367"/>
                  </a:lnTo>
                  <a:lnTo>
                    <a:pt x="40309" y="98055"/>
                  </a:lnTo>
                  <a:lnTo>
                    <a:pt x="39945" y="97536"/>
                  </a:lnTo>
                  <a:lnTo>
                    <a:pt x="38836" y="95504"/>
                  </a:lnTo>
                  <a:lnTo>
                    <a:pt x="38675" y="95504"/>
                  </a:lnTo>
                  <a:lnTo>
                    <a:pt x="38059" y="94272"/>
                  </a:lnTo>
                  <a:lnTo>
                    <a:pt x="36262" y="90424"/>
                  </a:lnTo>
                  <a:lnTo>
                    <a:pt x="36413" y="90424"/>
                  </a:lnTo>
                  <a:lnTo>
                    <a:pt x="35540" y="88138"/>
                  </a:lnTo>
                  <a:lnTo>
                    <a:pt x="35373" y="88138"/>
                  </a:lnTo>
                  <a:lnTo>
                    <a:pt x="34865" y="86360"/>
                  </a:lnTo>
                  <a:lnTo>
                    <a:pt x="34389" y="84201"/>
                  </a:lnTo>
                  <a:lnTo>
                    <a:pt x="34282" y="83876"/>
                  </a:lnTo>
                  <a:lnTo>
                    <a:pt x="33983" y="82578"/>
                  </a:lnTo>
                  <a:lnTo>
                    <a:pt x="34110" y="82578"/>
                  </a:lnTo>
                  <a:lnTo>
                    <a:pt x="33519" y="78695"/>
                  </a:lnTo>
                  <a:lnTo>
                    <a:pt x="33468" y="78359"/>
                  </a:lnTo>
                  <a:lnTo>
                    <a:pt x="33336" y="75819"/>
                  </a:lnTo>
                  <a:lnTo>
                    <a:pt x="33214" y="73914"/>
                  </a:lnTo>
                  <a:lnTo>
                    <a:pt x="33498" y="71374"/>
                  </a:lnTo>
                  <a:lnTo>
                    <a:pt x="33595" y="69850"/>
                  </a:lnTo>
                  <a:lnTo>
                    <a:pt x="33734" y="69665"/>
                  </a:lnTo>
                  <a:lnTo>
                    <a:pt x="34100" y="67310"/>
                  </a:lnTo>
                  <a:lnTo>
                    <a:pt x="34021" y="67003"/>
                  </a:lnTo>
                  <a:lnTo>
                    <a:pt x="34929" y="63373"/>
                  </a:lnTo>
                  <a:lnTo>
                    <a:pt x="35004" y="62888"/>
                  </a:lnTo>
                  <a:lnTo>
                    <a:pt x="35281" y="61918"/>
                  </a:lnTo>
                  <a:lnTo>
                    <a:pt x="35373" y="61595"/>
                  </a:lnTo>
                  <a:lnTo>
                    <a:pt x="35543" y="61595"/>
                  </a:lnTo>
                  <a:lnTo>
                    <a:pt x="36365" y="59436"/>
                  </a:lnTo>
                  <a:lnTo>
                    <a:pt x="38566" y="54459"/>
                  </a:lnTo>
                  <a:lnTo>
                    <a:pt x="38675" y="54229"/>
                  </a:lnTo>
                  <a:lnTo>
                    <a:pt x="38912" y="54229"/>
                  </a:lnTo>
                  <a:lnTo>
                    <a:pt x="40064" y="52324"/>
                  </a:lnTo>
                  <a:lnTo>
                    <a:pt x="40253" y="51884"/>
                  </a:lnTo>
                  <a:lnTo>
                    <a:pt x="40834" y="51054"/>
                  </a:lnTo>
                  <a:lnTo>
                    <a:pt x="40983" y="50927"/>
                  </a:lnTo>
                  <a:lnTo>
                    <a:pt x="42304" y="49149"/>
                  </a:lnTo>
                  <a:lnTo>
                    <a:pt x="42658" y="48615"/>
                  </a:lnTo>
                  <a:lnTo>
                    <a:pt x="43146" y="48006"/>
                  </a:lnTo>
                  <a:lnTo>
                    <a:pt x="44938" y="46069"/>
                  </a:lnTo>
                  <a:lnTo>
                    <a:pt x="45296" y="45720"/>
                  </a:lnTo>
                  <a:lnTo>
                    <a:pt x="45914" y="44958"/>
                  </a:lnTo>
                  <a:lnTo>
                    <a:pt x="46109" y="44958"/>
                  </a:lnTo>
                  <a:lnTo>
                    <a:pt x="47870" y="43307"/>
                  </a:lnTo>
                  <a:lnTo>
                    <a:pt x="48021" y="43125"/>
                  </a:lnTo>
                  <a:lnTo>
                    <a:pt x="49089" y="42164"/>
                  </a:lnTo>
                  <a:lnTo>
                    <a:pt x="49358" y="42164"/>
                  </a:lnTo>
                  <a:lnTo>
                    <a:pt x="51238" y="40767"/>
                  </a:lnTo>
                  <a:lnTo>
                    <a:pt x="50994" y="40767"/>
                  </a:lnTo>
                  <a:lnTo>
                    <a:pt x="55820" y="37846"/>
                  </a:lnTo>
                  <a:lnTo>
                    <a:pt x="56168" y="37846"/>
                  </a:lnTo>
                  <a:lnTo>
                    <a:pt x="59119" y="36444"/>
                  </a:lnTo>
                  <a:lnTo>
                    <a:pt x="58968" y="36444"/>
                  </a:lnTo>
                  <a:lnTo>
                    <a:pt x="61721" y="35433"/>
                  </a:lnTo>
                  <a:lnTo>
                    <a:pt x="61535" y="35433"/>
                  </a:lnTo>
                  <a:lnTo>
                    <a:pt x="63313" y="34798"/>
                  </a:lnTo>
                  <a:lnTo>
                    <a:pt x="64075" y="34798"/>
                  </a:lnTo>
                  <a:lnTo>
                    <a:pt x="66107" y="34290"/>
                  </a:lnTo>
                  <a:lnTo>
                    <a:pt x="65599" y="34290"/>
                  </a:lnTo>
                  <a:lnTo>
                    <a:pt x="66431" y="34151"/>
                  </a:lnTo>
                  <a:lnTo>
                    <a:pt x="66661" y="34151"/>
                  </a:lnTo>
                  <a:lnTo>
                    <a:pt x="70468" y="33655"/>
                  </a:lnTo>
                  <a:lnTo>
                    <a:pt x="69917" y="33655"/>
                  </a:lnTo>
                  <a:lnTo>
                    <a:pt x="74870" y="33331"/>
                  </a:lnTo>
                  <a:lnTo>
                    <a:pt x="137158" y="33331"/>
                  </a:lnTo>
                  <a:lnTo>
                    <a:pt x="136973" y="33020"/>
                  </a:lnTo>
                  <a:lnTo>
                    <a:pt x="104080" y="5969"/>
                  </a:lnTo>
                  <a:lnTo>
                    <a:pt x="82490" y="508"/>
                  </a:lnTo>
                  <a:lnTo>
                    <a:pt x="74870" y="0"/>
                  </a:lnTo>
                  <a:close/>
                </a:path>
                <a:path w="149859" h="149860">
                  <a:moveTo>
                    <a:pt x="84141" y="115443"/>
                  </a:moveTo>
                  <a:lnTo>
                    <a:pt x="78299" y="116332"/>
                  </a:lnTo>
                  <a:lnTo>
                    <a:pt x="77876" y="116332"/>
                  </a:lnTo>
                  <a:lnTo>
                    <a:pt x="73981" y="116586"/>
                  </a:lnTo>
                  <a:lnTo>
                    <a:pt x="137048" y="116586"/>
                  </a:lnTo>
                  <a:lnTo>
                    <a:pt x="137499" y="115824"/>
                  </a:lnTo>
                  <a:lnTo>
                    <a:pt x="82617" y="115824"/>
                  </a:lnTo>
                  <a:lnTo>
                    <a:pt x="84141" y="115443"/>
                  </a:lnTo>
                  <a:close/>
                </a:path>
                <a:path w="149859" h="149860">
                  <a:moveTo>
                    <a:pt x="65599" y="115443"/>
                  </a:moveTo>
                  <a:lnTo>
                    <a:pt x="67123" y="115824"/>
                  </a:lnTo>
                  <a:lnTo>
                    <a:pt x="68103" y="115824"/>
                  </a:lnTo>
                  <a:lnTo>
                    <a:pt x="65599" y="115443"/>
                  </a:lnTo>
                  <a:close/>
                </a:path>
                <a:path w="149859" h="149860">
                  <a:moveTo>
                    <a:pt x="88205" y="114427"/>
                  </a:moveTo>
                  <a:lnTo>
                    <a:pt x="82617" y="115824"/>
                  </a:lnTo>
                  <a:lnTo>
                    <a:pt x="137499" y="115824"/>
                  </a:lnTo>
                  <a:lnTo>
                    <a:pt x="138026" y="114935"/>
                  </a:lnTo>
                  <a:lnTo>
                    <a:pt x="86300" y="114935"/>
                  </a:lnTo>
                  <a:lnTo>
                    <a:pt x="88205" y="114427"/>
                  </a:lnTo>
                  <a:close/>
                </a:path>
                <a:path w="149859" h="149860">
                  <a:moveTo>
                    <a:pt x="61535" y="114427"/>
                  </a:moveTo>
                  <a:lnTo>
                    <a:pt x="63313" y="114935"/>
                  </a:lnTo>
                  <a:lnTo>
                    <a:pt x="63567" y="114935"/>
                  </a:lnTo>
                  <a:lnTo>
                    <a:pt x="61535" y="114427"/>
                  </a:lnTo>
                  <a:close/>
                </a:path>
                <a:path w="149859" h="149860">
                  <a:moveTo>
                    <a:pt x="61891" y="114427"/>
                  </a:moveTo>
                  <a:lnTo>
                    <a:pt x="61535" y="114427"/>
                  </a:lnTo>
                  <a:lnTo>
                    <a:pt x="63567" y="114935"/>
                  </a:lnTo>
                  <a:lnTo>
                    <a:pt x="63313" y="114935"/>
                  </a:lnTo>
                  <a:lnTo>
                    <a:pt x="61891" y="114427"/>
                  </a:lnTo>
                  <a:close/>
                </a:path>
                <a:path w="149859" h="149860">
                  <a:moveTo>
                    <a:pt x="139153" y="113030"/>
                  </a:moveTo>
                  <a:lnTo>
                    <a:pt x="91634" y="113030"/>
                  </a:lnTo>
                  <a:lnTo>
                    <a:pt x="86300" y="114935"/>
                  </a:lnTo>
                  <a:lnTo>
                    <a:pt x="86173" y="114935"/>
                  </a:lnTo>
                  <a:lnTo>
                    <a:pt x="88205" y="114427"/>
                  </a:lnTo>
                  <a:lnTo>
                    <a:pt x="138326" y="114427"/>
                  </a:lnTo>
                  <a:lnTo>
                    <a:pt x="139153" y="113030"/>
                  </a:lnTo>
                  <a:close/>
                </a:path>
                <a:path w="149859" h="149860">
                  <a:moveTo>
                    <a:pt x="138326" y="114427"/>
                  </a:moveTo>
                  <a:lnTo>
                    <a:pt x="88205" y="114427"/>
                  </a:lnTo>
                  <a:lnTo>
                    <a:pt x="86300" y="114935"/>
                  </a:lnTo>
                  <a:lnTo>
                    <a:pt x="138026" y="114935"/>
                  </a:lnTo>
                  <a:lnTo>
                    <a:pt x="138326" y="114427"/>
                  </a:lnTo>
                  <a:close/>
                </a:path>
                <a:path w="149859" h="149860">
                  <a:moveTo>
                    <a:pt x="58429" y="113030"/>
                  </a:moveTo>
                  <a:lnTo>
                    <a:pt x="57979" y="113030"/>
                  </a:lnTo>
                  <a:lnTo>
                    <a:pt x="59811" y="113684"/>
                  </a:lnTo>
                  <a:lnTo>
                    <a:pt x="58429" y="113030"/>
                  </a:lnTo>
                  <a:close/>
                </a:path>
                <a:path w="149859" h="149860">
                  <a:moveTo>
                    <a:pt x="140280" y="111125"/>
                  </a:moveTo>
                  <a:lnTo>
                    <a:pt x="95317" y="111125"/>
                  </a:lnTo>
                  <a:lnTo>
                    <a:pt x="94315" y="111626"/>
                  </a:lnTo>
                  <a:lnTo>
                    <a:pt x="93980" y="111760"/>
                  </a:lnTo>
                  <a:lnTo>
                    <a:pt x="89929" y="113684"/>
                  </a:lnTo>
                  <a:lnTo>
                    <a:pt x="89802" y="113684"/>
                  </a:lnTo>
                  <a:lnTo>
                    <a:pt x="91634" y="113030"/>
                  </a:lnTo>
                  <a:lnTo>
                    <a:pt x="139153" y="113030"/>
                  </a:lnTo>
                  <a:lnTo>
                    <a:pt x="140280" y="111125"/>
                  </a:lnTo>
                  <a:close/>
                </a:path>
                <a:path w="149859" h="149860">
                  <a:moveTo>
                    <a:pt x="54596" y="111125"/>
                  </a:moveTo>
                  <a:lnTo>
                    <a:pt x="54423" y="111125"/>
                  </a:lnTo>
                  <a:lnTo>
                    <a:pt x="55462" y="111626"/>
                  </a:lnTo>
                  <a:lnTo>
                    <a:pt x="54596" y="111125"/>
                  </a:lnTo>
                  <a:close/>
                </a:path>
                <a:path w="149859" h="149860">
                  <a:moveTo>
                    <a:pt x="141418" y="108966"/>
                  </a:moveTo>
                  <a:lnTo>
                    <a:pt x="98873" y="108966"/>
                  </a:lnTo>
                  <a:lnTo>
                    <a:pt x="97966" y="109491"/>
                  </a:lnTo>
                  <a:lnTo>
                    <a:pt x="97305" y="109982"/>
                  </a:lnTo>
                  <a:lnTo>
                    <a:pt x="97118" y="109982"/>
                  </a:lnTo>
                  <a:lnTo>
                    <a:pt x="94278" y="111626"/>
                  </a:lnTo>
                  <a:lnTo>
                    <a:pt x="95317" y="111125"/>
                  </a:lnTo>
                  <a:lnTo>
                    <a:pt x="140280" y="111125"/>
                  </a:lnTo>
                  <a:lnTo>
                    <a:pt x="140656" y="110490"/>
                  </a:lnTo>
                  <a:lnTo>
                    <a:pt x="140910" y="109982"/>
                  </a:lnTo>
                  <a:lnTo>
                    <a:pt x="97277" y="109982"/>
                  </a:lnTo>
                  <a:lnTo>
                    <a:pt x="98047" y="109491"/>
                  </a:lnTo>
                  <a:lnTo>
                    <a:pt x="141155" y="109491"/>
                  </a:lnTo>
                  <a:lnTo>
                    <a:pt x="141418" y="108966"/>
                  </a:lnTo>
                  <a:close/>
                </a:path>
                <a:path w="149859" h="149860">
                  <a:moveTo>
                    <a:pt x="51775" y="109491"/>
                  </a:moveTo>
                  <a:lnTo>
                    <a:pt x="52391" y="109982"/>
                  </a:lnTo>
                  <a:lnTo>
                    <a:pt x="52622" y="109982"/>
                  </a:lnTo>
                  <a:lnTo>
                    <a:pt x="51775" y="109491"/>
                  </a:lnTo>
                  <a:close/>
                </a:path>
                <a:path w="149859" h="149860">
                  <a:moveTo>
                    <a:pt x="51074" y="108966"/>
                  </a:moveTo>
                  <a:lnTo>
                    <a:pt x="50867" y="108966"/>
                  </a:lnTo>
                  <a:lnTo>
                    <a:pt x="51775" y="109491"/>
                  </a:lnTo>
                  <a:lnTo>
                    <a:pt x="51074" y="108966"/>
                  </a:lnTo>
                  <a:close/>
                </a:path>
                <a:path w="149859" h="149860">
                  <a:moveTo>
                    <a:pt x="142625" y="106553"/>
                  </a:moveTo>
                  <a:lnTo>
                    <a:pt x="101921" y="106553"/>
                  </a:lnTo>
                  <a:lnTo>
                    <a:pt x="101110" y="107183"/>
                  </a:lnTo>
                  <a:lnTo>
                    <a:pt x="100725" y="107442"/>
                  </a:lnTo>
                  <a:lnTo>
                    <a:pt x="97966" y="109491"/>
                  </a:lnTo>
                  <a:lnTo>
                    <a:pt x="98873" y="108966"/>
                  </a:lnTo>
                  <a:lnTo>
                    <a:pt x="141418" y="108966"/>
                  </a:lnTo>
                  <a:lnTo>
                    <a:pt x="142534" y="106734"/>
                  </a:lnTo>
                  <a:lnTo>
                    <a:pt x="142625" y="106553"/>
                  </a:lnTo>
                  <a:close/>
                </a:path>
                <a:path w="149859" h="149860">
                  <a:moveTo>
                    <a:pt x="48764" y="107183"/>
                  </a:moveTo>
                  <a:lnTo>
                    <a:pt x="48962" y="107442"/>
                  </a:lnTo>
                  <a:lnTo>
                    <a:pt x="49099" y="107442"/>
                  </a:lnTo>
                  <a:lnTo>
                    <a:pt x="48764" y="107183"/>
                  </a:lnTo>
                  <a:close/>
                </a:path>
                <a:path w="149859" h="149860">
                  <a:moveTo>
                    <a:pt x="143977" y="103759"/>
                  </a:moveTo>
                  <a:lnTo>
                    <a:pt x="104969" y="103759"/>
                  </a:lnTo>
                  <a:lnTo>
                    <a:pt x="101583" y="106734"/>
                  </a:lnTo>
                  <a:lnTo>
                    <a:pt x="101921" y="106553"/>
                  </a:lnTo>
                  <a:lnTo>
                    <a:pt x="142625" y="106553"/>
                  </a:lnTo>
                  <a:lnTo>
                    <a:pt x="143780" y="104242"/>
                  </a:lnTo>
                  <a:lnTo>
                    <a:pt x="143977" y="103759"/>
                  </a:lnTo>
                  <a:close/>
                </a:path>
                <a:path w="149859" h="149860">
                  <a:moveTo>
                    <a:pt x="145092" y="100838"/>
                  </a:moveTo>
                  <a:lnTo>
                    <a:pt x="107509" y="100838"/>
                  </a:lnTo>
                  <a:lnTo>
                    <a:pt x="107080" y="101320"/>
                  </a:lnTo>
                  <a:lnTo>
                    <a:pt x="106715" y="101684"/>
                  </a:lnTo>
                  <a:lnTo>
                    <a:pt x="104318" y="104242"/>
                  </a:lnTo>
                  <a:lnTo>
                    <a:pt x="104969" y="103759"/>
                  </a:lnTo>
                  <a:lnTo>
                    <a:pt x="143977" y="103759"/>
                  </a:lnTo>
                  <a:lnTo>
                    <a:pt x="145092" y="100838"/>
                  </a:lnTo>
                  <a:close/>
                </a:path>
                <a:path w="149859" h="149860">
                  <a:moveTo>
                    <a:pt x="148828" y="86360"/>
                  </a:moveTo>
                  <a:lnTo>
                    <a:pt x="115002" y="86360"/>
                  </a:lnTo>
                  <a:lnTo>
                    <a:pt x="114483" y="87814"/>
                  </a:lnTo>
                  <a:lnTo>
                    <a:pt x="114325" y="88138"/>
                  </a:lnTo>
                  <a:lnTo>
                    <a:pt x="113648" y="89916"/>
                  </a:lnTo>
                  <a:lnTo>
                    <a:pt x="113548" y="90424"/>
                  </a:lnTo>
                  <a:lnTo>
                    <a:pt x="111764" y="93980"/>
                  </a:lnTo>
                  <a:lnTo>
                    <a:pt x="111728" y="94272"/>
                  </a:lnTo>
                  <a:lnTo>
                    <a:pt x="109982" y="97155"/>
                  </a:lnTo>
                  <a:lnTo>
                    <a:pt x="109922" y="97409"/>
                  </a:lnTo>
                  <a:lnTo>
                    <a:pt x="108906" y="98933"/>
                  </a:lnTo>
                  <a:lnTo>
                    <a:pt x="106989" y="101320"/>
                  </a:lnTo>
                  <a:lnTo>
                    <a:pt x="107509" y="100838"/>
                  </a:lnTo>
                  <a:lnTo>
                    <a:pt x="145092" y="100838"/>
                  </a:lnTo>
                  <a:lnTo>
                    <a:pt x="145819" y="98933"/>
                  </a:lnTo>
                  <a:lnTo>
                    <a:pt x="108906" y="98933"/>
                  </a:lnTo>
                  <a:lnTo>
                    <a:pt x="109249" y="98367"/>
                  </a:lnTo>
                  <a:lnTo>
                    <a:pt x="146035" y="98367"/>
                  </a:lnTo>
                  <a:lnTo>
                    <a:pt x="146353" y="97536"/>
                  </a:lnTo>
                  <a:lnTo>
                    <a:pt x="146498" y="97155"/>
                  </a:lnTo>
                  <a:lnTo>
                    <a:pt x="148151" y="90424"/>
                  </a:lnTo>
                  <a:lnTo>
                    <a:pt x="148276" y="89916"/>
                  </a:lnTo>
                  <a:lnTo>
                    <a:pt x="148749" y="86867"/>
                  </a:lnTo>
                  <a:lnTo>
                    <a:pt x="148828" y="86360"/>
                  </a:lnTo>
                  <a:close/>
                </a:path>
                <a:path w="149859" h="149860">
                  <a:moveTo>
                    <a:pt x="38090" y="94272"/>
                  </a:moveTo>
                  <a:lnTo>
                    <a:pt x="38615" y="95377"/>
                  </a:lnTo>
                  <a:lnTo>
                    <a:pt x="38759" y="95377"/>
                  </a:lnTo>
                  <a:lnTo>
                    <a:pt x="38090" y="94272"/>
                  </a:lnTo>
                  <a:close/>
                </a:path>
                <a:path w="149859" h="149860">
                  <a:moveTo>
                    <a:pt x="36413" y="90424"/>
                  </a:moveTo>
                  <a:lnTo>
                    <a:pt x="36262" y="90424"/>
                  </a:lnTo>
                  <a:lnTo>
                    <a:pt x="36612" y="91160"/>
                  </a:lnTo>
                  <a:lnTo>
                    <a:pt x="36413" y="90424"/>
                  </a:lnTo>
                  <a:close/>
                </a:path>
                <a:path w="149859" h="149860">
                  <a:moveTo>
                    <a:pt x="115757" y="82578"/>
                  </a:moveTo>
                  <a:lnTo>
                    <a:pt x="114812" y="86360"/>
                  </a:lnTo>
                  <a:lnTo>
                    <a:pt x="114685" y="86867"/>
                  </a:lnTo>
                  <a:lnTo>
                    <a:pt x="115002" y="86360"/>
                  </a:lnTo>
                  <a:lnTo>
                    <a:pt x="148828" y="86360"/>
                  </a:lnTo>
                  <a:lnTo>
                    <a:pt x="149163" y="84201"/>
                  </a:lnTo>
                  <a:lnTo>
                    <a:pt x="115510" y="84201"/>
                  </a:lnTo>
                  <a:lnTo>
                    <a:pt x="115757" y="82578"/>
                  </a:lnTo>
                  <a:close/>
                </a:path>
                <a:path w="149859" h="149860">
                  <a:moveTo>
                    <a:pt x="149629" y="78359"/>
                  </a:moveTo>
                  <a:lnTo>
                    <a:pt x="116399" y="78359"/>
                  </a:lnTo>
                  <a:lnTo>
                    <a:pt x="115560" y="83876"/>
                  </a:lnTo>
                  <a:lnTo>
                    <a:pt x="115510" y="84201"/>
                  </a:lnTo>
                  <a:lnTo>
                    <a:pt x="149163" y="84201"/>
                  </a:lnTo>
                  <a:lnTo>
                    <a:pt x="149415" y="82578"/>
                  </a:lnTo>
                  <a:lnTo>
                    <a:pt x="149540" y="80133"/>
                  </a:lnTo>
                  <a:lnTo>
                    <a:pt x="149629" y="78359"/>
                  </a:lnTo>
                  <a:close/>
                </a:path>
                <a:path w="149859" h="149860">
                  <a:moveTo>
                    <a:pt x="116162" y="69850"/>
                  </a:moveTo>
                  <a:lnTo>
                    <a:pt x="116243" y="71374"/>
                  </a:lnTo>
                  <a:lnTo>
                    <a:pt x="116526" y="73914"/>
                  </a:lnTo>
                  <a:lnTo>
                    <a:pt x="116244" y="78359"/>
                  </a:lnTo>
                  <a:lnTo>
                    <a:pt x="116222" y="78695"/>
                  </a:lnTo>
                  <a:lnTo>
                    <a:pt x="116399" y="78359"/>
                  </a:lnTo>
                  <a:lnTo>
                    <a:pt x="149629" y="78359"/>
                  </a:lnTo>
                  <a:lnTo>
                    <a:pt x="149749" y="73914"/>
                  </a:lnTo>
                  <a:lnTo>
                    <a:pt x="149622" y="71374"/>
                  </a:lnTo>
                  <a:lnTo>
                    <a:pt x="116399" y="71374"/>
                  </a:lnTo>
                  <a:lnTo>
                    <a:pt x="116162" y="69850"/>
                  </a:lnTo>
                  <a:close/>
                </a:path>
                <a:path w="149859" h="149860">
                  <a:moveTo>
                    <a:pt x="114448" y="61918"/>
                  </a:moveTo>
                  <a:lnTo>
                    <a:pt x="114691" y="62888"/>
                  </a:lnTo>
                  <a:lnTo>
                    <a:pt x="114812" y="63373"/>
                  </a:lnTo>
                  <a:lnTo>
                    <a:pt x="115510" y="65659"/>
                  </a:lnTo>
                  <a:lnTo>
                    <a:pt x="115734" y="67003"/>
                  </a:lnTo>
                  <a:lnTo>
                    <a:pt x="115767" y="67310"/>
                  </a:lnTo>
                  <a:lnTo>
                    <a:pt x="116349" y="71049"/>
                  </a:lnTo>
                  <a:lnTo>
                    <a:pt x="116399" y="71374"/>
                  </a:lnTo>
                  <a:lnTo>
                    <a:pt x="149622" y="71374"/>
                  </a:lnTo>
                  <a:lnTo>
                    <a:pt x="149537" y="69665"/>
                  </a:lnTo>
                  <a:lnTo>
                    <a:pt x="149419" y="67310"/>
                  </a:lnTo>
                  <a:lnTo>
                    <a:pt x="148808" y="63373"/>
                  </a:lnTo>
                  <a:lnTo>
                    <a:pt x="115002" y="63373"/>
                  </a:lnTo>
                  <a:lnTo>
                    <a:pt x="114448" y="61918"/>
                  </a:lnTo>
                  <a:close/>
                </a:path>
                <a:path w="149859" h="149860">
                  <a:moveTo>
                    <a:pt x="34148" y="67003"/>
                  </a:moveTo>
                  <a:lnTo>
                    <a:pt x="33976" y="67183"/>
                  </a:lnTo>
                  <a:lnTo>
                    <a:pt x="34120" y="67183"/>
                  </a:lnTo>
                  <a:lnTo>
                    <a:pt x="34148" y="67003"/>
                  </a:lnTo>
                  <a:close/>
                </a:path>
                <a:path w="149859" h="149860">
                  <a:moveTo>
                    <a:pt x="142117" y="42164"/>
                  </a:moveTo>
                  <a:lnTo>
                    <a:pt x="100651" y="42164"/>
                  </a:lnTo>
                  <a:lnTo>
                    <a:pt x="102048" y="43307"/>
                  </a:lnTo>
                  <a:lnTo>
                    <a:pt x="101909" y="43307"/>
                  </a:lnTo>
                  <a:lnTo>
                    <a:pt x="103722" y="44958"/>
                  </a:lnTo>
                  <a:lnTo>
                    <a:pt x="106441" y="47879"/>
                  </a:lnTo>
                  <a:lnTo>
                    <a:pt x="106620" y="48006"/>
                  </a:lnTo>
                  <a:lnTo>
                    <a:pt x="107130" y="48615"/>
                  </a:lnTo>
                  <a:lnTo>
                    <a:pt x="107628" y="49149"/>
                  </a:lnTo>
                  <a:lnTo>
                    <a:pt x="107469" y="49149"/>
                  </a:lnTo>
                  <a:lnTo>
                    <a:pt x="108906" y="50927"/>
                  </a:lnTo>
                  <a:lnTo>
                    <a:pt x="109828" y="52324"/>
                  </a:lnTo>
                  <a:lnTo>
                    <a:pt x="109933" y="52578"/>
                  </a:lnTo>
                  <a:lnTo>
                    <a:pt x="111827" y="55626"/>
                  </a:lnTo>
                  <a:lnTo>
                    <a:pt x="111873" y="56050"/>
                  </a:lnTo>
                  <a:lnTo>
                    <a:pt x="112722" y="57701"/>
                  </a:lnTo>
                  <a:lnTo>
                    <a:pt x="112970" y="58039"/>
                  </a:lnTo>
                  <a:lnTo>
                    <a:pt x="113548" y="59309"/>
                  </a:lnTo>
                  <a:lnTo>
                    <a:pt x="114367" y="61595"/>
                  </a:lnTo>
                  <a:lnTo>
                    <a:pt x="115002" y="63373"/>
                  </a:lnTo>
                  <a:lnTo>
                    <a:pt x="148808" y="63373"/>
                  </a:lnTo>
                  <a:lnTo>
                    <a:pt x="148276" y="59944"/>
                  </a:lnTo>
                  <a:lnTo>
                    <a:pt x="147336" y="56050"/>
                  </a:lnTo>
                  <a:lnTo>
                    <a:pt x="147234" y="55626"/>
                  </a:lnTo>
                  <a:lnTo>
                    <a:pt x="111827" y="55626"/>
                  </a:lnTo>
                  <a:lnTo>
                    <a:pt x="111102" y="54459"/>
                  </a:lnTo>
                  <a:lnTo>
                    <a:pt x="146952" y="54459"/>
                  </a:lnTo>
                  <a:lnTo>
                    <a:pt x="146498" y="52578"/>
                  </a:lnTo>
                  <a:lnTo>
                    <a:pt x="145189" y="49149"/>
                  </a:lnTo>
                  <a:lnTo>
                    <a:pt x="107620" y="49149"/>
                  </a:lnTo>
                  <a:lnTo>
                    <a:pt x="107153" y="48615"/>
                  </a:lnTo>
                  <a:lnTo>
                    <a:pt x="144985" y="48615"/>
                  </a:lnTo>
                  <a:lnTo>
                    <a:pt x="143880" y="45720"/>
                  </a:lnTo>
                  <a:lnTo>
                    <a:pt x="142688" y="43307"/>
                  </a:lnTo>
                  <a:lnTo>
                    <a:pt x="102048" y="43307"/>
                  </a:lnTo>
                  <a:lnTo>
                    <a:pt x="101804" y="43125"/>
                  </a:lnTo>
                  <a:lnTo>
                    <a:pt x="142597" y="43125"/>
                  </a:lnTo>
                  <a:lnTo>
                    <a:pt x="142117" y="42164"/>
                  </a:lnTo>
                  <a:close/>
                </a:path>
                <a:path w="149859" h="149860">
                  <a:moveTo>
                    <a:pt x="35543" y="61595"/>
                  </a:moveTo>
                  <a:lnTo>
                    <a:pt x="35373" y="61595"/>
                  </a:lnTo>
                  <a:lnTo>
                    <a:pt x="35050" y="62888"/>
                  </a:lnTo>
                  <a:lnTo>
                    <a:pt x="35419" y="61918"/>
                  </a:lnTo>
                  <a:lnTo>
                    <a:pt x="35543" y="61595"/>
                  </a:lnTo>
                  <a:close/>
                </a:path>
                <a:path w="149859" h="149860">
                  <a:moveTo>
                    <a:pt x="36686" y="58593"/>
                  </a:moveTo>
                  <a:lnTo>
                    <a:pt x="36262" y="59309"/>
                  </a:lnTo>
                  <a:lnTo>
                    <a:pt x="36413" y="59309"/>
                  </a:lnTo>
                  <a:lnTo>
                    <a:pt x="36686" y="58593"/>
                  </a:lnTo>
                  <a:close/>
                </a:path>
                <a:path w="149859" h="149860">
                  <a:moveTo>
                    <a:pt x="38912" y="54229"/>
                  </a:moveTo>
                  <a:lnTo>
                    <a:pt x="38675" y="54229"/>
                  </a:lnTo>
                  <a:lnTo>
                    <a:pt x="38012" y="55626"/>
                  </a:lnTo>
                  <a:lnTo>
                    <a:pt x="38912" y="54229"/>
                  </a:lnTo>
                  <a:close/>
                </a:path>
                <a:path w="149859" h="149860">
                  <a:moveTo>
                    <a:pt x="46109" y="44958"/>
                  </a:moveTo>
                  <a:lnTo>
                    <a:pt x="45914" y="44958"/>
                  </a:lnTo>
                  <a:lnTo>
                    <a:pt x="45247" y="45720"/>
                  </a:lnTo>
                  <a:lnTo>
                    <a:pt x="46109" y="44958"/>
                  </a:lnTo>
                  <a:close/>
                </a:path>
                <a:path w="149859" h="149860">
                  <a:moveTo>
                    <a:pt x="49089" y="42164"/>
                  </a:moveTo>
                  <a:lnTo>
                    <a:pt x="48021" y="43125"/>
                  </a:lnTo>
                  <a:lnTo>
                    <a:pt x="48583" y="42739"/>
                  </a:lnTo>
                  <a:lnTo>
                    <a:pt x="49089" y="42164"/>
                  </a:lnTo>
                  <a:close/>
                </a:path>
                <a:path w="149859" h="149860">
                  <a:moveTo>
                    <a:pt x="49358" y="42164"/>
                  </a:moveTo>
                  <a:lnTo>
                    <a:pt x="49089" y="42164"/>
                  </a:lnTo>
                  <a:lnTo>
                    <a:pt x="48475" y="42739"/>
                  </a:lnTo>
                  <a:lnTo>
                    <a:pt x="49358" y="42164"/>
                  </a:lnTo>
                  <a:close/>
                </a:path>
                <a:path w="149859" h="149860">
                  <a:moveTo>
                    <a:pt x="139829" y="37846"/>
                  </a:moveTo>
                  <a:lnTo>
                    <a:pt x="93920" y="37846"/>
                  </a:lnTo>
                  <a:lnTo>
                    <a:pt x="96228" y="39243"/>
                  </a:lnTo>
                  <a:lnTo>
                    <a:pt x="97603" y="40005"/>
                  </a:lnTo>
                  <a:lnTo>
                    <a:pt x="98172" y="40383"/>
                  </a:lnTo>
                  <a:lnTo>
                    <a:pt x="98629" y="40767"/>
                  </a:lnTo>
                  <a:lnTo>
                    <a:pt x="101284" y="42739"/>
                  </a:lnTo>
                  <a:lnTo>
                    <a:pt x="100651" y="42164"/>
                  </a:lnTo>
                  <a:lnTo>
                    <a:pt x="142117" y="42164"/>
                  </a:lnTo>
                  <a:lnTo>
                    <a:pt x="140656" y="39243"/>
                  </a:lnTo>
                  <a:lnTo>
                    <a:pt x="139829" y="37846"/>
                  </a:lnTo>
                  <a:close/>
                </a:path>
                <a:path w="149859" h="149860">
                  <a:moveTo>
                    <a:pt x="52264" y="40005"/>
                  </a:moveTo>
                  <a:lnTo>
                    <a:pt x="50994" y="40767"/>
                  </a:lnTo>
                  <a:lnTo>
                    <a:pt x="51238" y="40767"/>
                  </a:lnTo>
                  <a:lnTo>
                    <a:pt x="52264" y="40005"/>
                  </a:lnTo>
                  <a:close/>
                </a:path>
                <a:path w="149859" h="149860">
                  <a:moveTo>
                    <a:pt x="56168" y="37846"/>
                  </a:moveTo>
                  <a:lnTo>
                    <a:pt x="55820" y="37846"/>
                  </a:lnTo>
                  <a:lnTo>
                    <a:pt x="54351" y="38735"/>
                  </a:lnTo>
                  <a:lnTo>
                    <a:pt x="56168" y="37846"/>
                  </a:lnTo>
                  <a:close/>
                </a:path>
                <a:path w="149859" h="149860">
                  <a:moveTo>
                    <a:pt x="86300" y="34798"/>
                  </a:moveTo>
                  <a:lnTo>
                    <a:pt x="91967" y="36956"/>
                  </a:lnTo>
                  <a:lnTo>
                    <a:pt x="91701" y="36956"/>
                  </a:lnTo>
                  <a:lnTo>
                    <a:pt x="95444" y="38735"/>
                  </a:lnTo>
                  <a:lnTo>
                    <a:pt x="93920" y="37846"/>
                  </a:lnTo>
                  <a:lnTo>
                    <a:pt x="139829" y="37846"/>
                  </a:lnTo>
                  <a:lnTo>
                    <a:pt x="139303" y="36956"/>
                  </a:lnTo>
                  <a:lnTo>
                    <a:pt x="91952" y="36956"/>
                  </a:lnTo>
                  <a:lnTo>
                    <a:pt x="90670" y="36444"/>
                  </a:lnTo>
                  <a:lnTo>
                    <a:pt x="139000" y="36444"/>
                  </a:lnTo>
                  <a:lnTo>
                    <a:pt x="138401" y="35433"/>
                  </a:lnTo>
                  <a:lnTo>
                    <a:pt x="88205" y="35433"/>
                  </a:lnTo>
                  <a:lnTo>
                    <a:pt x="86300" y="34798"/>
                  </a:lnTo>
                  <a:close/>
                </a:path>
                <a:path w="149859" h="149860">
                  <a:moveTo>
                    <a:pt x="63313" y="34798"/>
                  </a:moveTo>
                  <a:lnTo>
                    <a:pt x="61535" y="35433"/>
                  </a:lnTo>
                  <a:lnTo>
                    <a:pt x="61762" y="35433"/>
                  </a:lnTo>
                  <a:lnTo>
                    <a:pt x="63313" y="34798"/>
                  </a:lnTo>
                  <a:close/>
                </a:path>
                <a:path w="149859" h="149860">
                  <a:moveTo>
                    <a:pt x="64075" y="34798"/>
                  </a:moveTo>
                  <a:lnTo>
                    <a:pt x="63313" y="34798"/>
                  </a:lnTo>
                  <a:lnTo>
                    <a:pt x="61762" y="35433"/>
                  </a:lnTo>
                  <a:lnTo>
                    <a:pt x="61535" y="35433"/>
                  </a:lnTo>
                  <a:lnTo>
                    <a:pt x="64075" y="34798"/>
                  </a:lnTo>
                  <a:close/>
                </a:path>
                <a:path w="149859" h="149860">
                  <a:moveTo>
                    <a:pt x="83079" y="34151"/>
                  </a:moveTo>
                  <a:lnTo>
                    <a:pt x="88205" y="35433"/>
                  </a:lnTo>
                  <a:lnTo>
                    <a:pt x="87967" y="35433"/>
                  </a:lnTo>
                  <a:lnTo>
                    <a:pt x="86300" y="34798"/>
                  </a:lnTo>
                  <a:lnTo>
                    <a:pt x="138026" y="34798"/>
                  </a:lnTo>
                  <a:lnTo>
                    <a:pt x="137725" y="34290"/>
                  </a:lnTo>
                  <a:lnTo>
                    <a:pt x="84141" y="34290"/>
                  </a:lnTo>
                  <a:lnTo>
                    <a:pt x="83079" y="34151"/>
                  </a:lnTo>
                  <a:close/>
                </a:path>
                <a:path w="149859" h="149860">
                  <a:moveTo>
                    <a:pt x="138026" y="34798"/>
                  </a:moveTo>
                  <a:lnTo>
                    <a:pt x="86300" y="34798"/>
                  </a:lnTo>
                  <a:lnTo>
                    <a:pt x="88205" y="35433"/>
                  </a:lnTo>
                  <a:lnTo>
                    <a:pt x="138401" y="35433"/>
                  </a:lnTo>
                  <a:lnTo>
                    <a:pt x="138026" y="34798"/>
                  </a:lnTo>
                  <a:close/>
                </a:path>
                <a:path w="149859" h="149860">
                  <a:moveTo>
                    <a:pt x="66661" y="34151"/>
                  </a:moveTo>
                  <a:lnTo>
                    <a:pt x="66431" y="34151"/>
                  </a:lnTo>
                  <a:lnTo>
                    <a:pt x="65599" y="34290"/>
                  </a:lnTo>
                  <a:lnTo>
                    <a:pt x="66661" y="34151"/>
                  </a:lnTo>
                  <a:close/>
                </a:path>
                <a:path w="149859" h="149860">
                  <a:moveTo>
                    <a:pt x="66661" y="34151"/>
                  </a:moveTo>
                  <a:lnTo>
                    <a:pt x="65599" y="34290"/>
                  </a:lnTo>
                  <a:lnTo>
                    <a:pt x="66107" y="34290"/>
                  </a:lnTo>
                  <a:lnTo>
                    <a:pt x="66661" y="34151"/>
                  </a:lnTo>
                  <a:close/>
                </a:path>
                <a:path w="149859" h="149860">
                  <a:moveTo>
                    <a:pt x="137158" y="33331"/>
                  </a:moveTo>
                  <a:lnTo>
                    <a:pt x="74870" y="33331"/>
                  </a:lnTo>
                  <a:lnTo>
                    <a:pt x="79823" y="33655"/>
                  </a:lnTo>
                  <a:lnTo>
                    <a:pt x="79273" y="33655"/>
                  </a:lnTo>
                  <a:lnTo>
                    <a:pt x="84141" y="34290"/>
                  </a:lnTo>
                  <a:lnTo>
                    <a:pt x="83310" y="34151"/>
                  </a:lnTo>
                  <a:lnTo>
                    <a:pt x="137643" y="34151"/>
                  </a:lnTo>
                  <a:lnTo>
                    <a:pt x="137158" y="33331"/>
                  </a:lnTo>
                  <a:close/>
                </a:path>
                <a:path w="149859" h="149860">
                  <a:moveTo>
                    <a:pt x="137643" y="34151"/>
                  </a:moveTo>
                  <a:lnTo>
                    <a:pt x="83310" y="34151"/>
                  </a:lnTo>
                  <a:lnTo>
                    <a:pt x="84141" y="34290"/>
                  </a:lnTo>
                  <a:lnTo>
                    <a:pt x="137725" y="34290"/>
                  </a:lnTo>
                  <a:lnTo>
                    <a:pt x="137643" y="34151"/>
                  </a:lnTo>
                  <a:close/>
                </a:path>
              </a:pathLst>
            </a:custGeom>
            <a:solidFill>
              <a:srgbClr val="D728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553209" y="4539382"/>
            <a:ext cx="3589654" cy="692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8300"/>
              </a:lnSpc>
              <a:spcBef>
                <a:spcPts val="95"/>
              </a:spcBef>
            </a:pPr>
            <a:r>
              <a:rPr sz="1850" b="1" dirty="0">
                <a:latin typeface="Asap"/>
                <a:cs typeface="Asap"/>
              </a:rPr>
              <a:t>Jak</a:t>
            </a:r>
            <a:r>
              <a:rPr sz="1850" b="1" spc="45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najczęściej</a:t>
            </a:r>
            <a:r>
              <a:rPr sz="1850" b="1" spc="50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używaj</a:t>
            </a:r>
            <a:r>
              <a:rPr sz="1850" b="1" spc="50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w</a:t>
            </a:r>
            <a:r>
              <a:rPr sz="1850" b="1" spc="45" dirty="0">
                <a:latin typeface="Asap"/>
                <a:cs typeface="Asap"/>
              </a:rPr>
              <a:t> </a:t>
            </a:r>
            <a:r>
              <a:rPr sz="1850" b="1" spc="-10" dirty="0">
                <a:latin typeface="Asap"/>
                <a:cs typeface="Asap"/>
              </a:rPr>
              <a:t>tekście </a:t>
            </a:r>
            <a:r>
              <a:rPr sz="1850" b="1" dirty="0">
                <a:latin typeface="Asap"/>
                <a:cs typeface="Asap"/>
              </a:rPr>
              <a:t>czasowników.</a:t>
            </a:r>
            <a:r>
              <a:rPr sz="1850" b="1" spc="75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One</a:t>
            </a:r>
            <a:r>
              <a:rPr sz="1850" b="1" spc="80" dirty="0">
                <a:latin typeface="Asap"/>
                <a:cs typeface="Asap"/>
              </a:rPr>
              <a:t> </a:t>
            </a:r>
            <a:r>
              <a:rPr sz="1850" b="1" dirty="0">
                <a:latin typeface="Asap"/>
                <a:cs typeface="Asap"/>
              </a:rPr>
              <a:t>ożywiają</a:t>
            </a:r>
            <a:r>
              <a:rPr sz="1850" b="1" spc="75" dirty="0">
                <a:latin typeface="Asap"/>
                <a:cs typeface="Asap"/>
              </a:rPr>
              <a:t> </a:t>
            </a:r>
            <a:r>
              <a:rPr sz="1850" b="1" spc="-10" dirty="0">
                <a:latin typeface="Asap"/>
                <a:cs typeface="Asap"/>
              </a:rPr>
              <a:t>tekst!</a:t>
            </a:r>
            <a:endParaRPr sz="1850">
              <a:latin typeface="Asap"/>
              <a:cs typeface="Asap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973318" y="5614986"/>
            <a:ext cx="9940290" cy="2544445"/>
            <a:chOff x="3973318" y="5614986"/>
            <a:chExt cx="9940290" cy="2544445"/>
          </a:xfrm>
        </p:grpSpPr>
        <p:sp>
          <p:nvSpPr>
            <p:cNvPr id="11" name="object 11"/>
            <p:cNvSpPr/>
            <p:nvPr/>
          </p:nvSpPr>
          <p:spPr>
            <a:xfrm>
              <a:off x="3973318" y="5614986"/>
              <a:ext cx="4860290" cy="2544445"/>
            </a:xfrm>
            <a:custGeom>
              <a:avLst/>
              <a:gdLst/>
              <a:ahLst/>
              <a:cxnLst/>
              <a:rect l="l" t="t" r="r" b="b"/>
              <a:pathLst>
                <a:path w="4860290" h="2544445">
                  <a:moveTo>
                    <a:pt x="4664202" y="0"/>
                  </a:moveTo>
                  <a:lnTo>
                    <a:pt x="195579" y="0"/>
                  </a:lnTo>
                  <a:lnTo>
                    <a:pt x="150796" y="5182"/>
                  </a:lnTo>
                  <a:lnTo>
                    <a:pt x="109653" y="19937"/>
                  </a:lnTo>
                  <a:lnTo>
                    <a:pt x="73335" y="43077"/>
                  </a:lnTo>
                  <a:lnTo>
                    <a:pt x="43027" y="73412"/>
                  </a:lnTo>
                  <a:lnTo>
                    <a:pt x="19912" y="109755"/>
                  </a:lnTo>
                  <a:lnTo>
                    <a:pt x="5175" y="150915"/>
                  </a:lnTo>
                  <a:lnTo>
                    <a:pt x="0" y="195706"/>
                  </a:lnTo>
                  <a:lnTo>
                    <a:pt x="0" y="2348356"/>
                  </a:lnTo>
                  <a:lnTo>
                    <a:pt x="5175" y="2393148"/>
                  </a:lnTo>
                  <a:lnTo>
                    <a:pt x="19912" y="2434308"/>
                  </a:lnTo>
                  <a:lnTo>
                    <a:pt x="43027" y="2470651"/>
                  </a:lnTo>
                  <a:lnTo>
                    <a:pt x="73335" y="2500986"/>
                  </a:lnTo>
                  <a:lnTo>
                    <a:pt x="109653" y="2524126"/>
                  </a:lnTo>
                  <a:lnTo>
                    <a:pt x="150796" y="2538881"/>
                  </a:lnTo>
                  <a:lnTo>
                    <a:pt x="195579" y="2544063"/>
                  </a:lnTo>
                  <a:lnTo>
                    <a:pt x="4664202" y="2544063"/>
                  </a:lnTo>
                  <a:lnTo>
                    <a:pt x="4708993" y="2538881"/>
                  </a:lnTo>
                  <a:lnTo>
                    <a:pt x="4750153" y="2524126"/>
                  </a:lnTo>
                  <a:lnTo>
                    <a:pt x="4786496" y="2500986"/>
                  </a:lnTo>
                  <a:lnTo>
                    <a:pt x="4816831" y="2470651"/>
                  </a:lnTo>
                  <a:lnTo>
                    <a:pt x="4839971" y="2434308"/>
                  </a:lnTo>
                  <a:lnTo>
                    <a:pt x="4854726" y="2393148"/>
                  </a:lnTo>
                  <a:lnTo>
                    <a:pt x="4859909" y="2348356"/>
                  </a:lnTo>
                  <a:lnTo>
                    <a:pt x="4859909" y="195706"/>
                  </a:lnTo>
                  <a:lnTo>
                    <a:pt x="4854726" y="150915"/>
                  </a:lnTo>
                  <a:lnTo>
                    <a:pt x="4839971" y="109755"/>
                  </a:lnTo>
                  <a:lnTo>
                    <a:pt x="4816831" y="73412"/>
                  </a:lnTo>
                  <a:lnTo>
                    <a:pt x="4786496" y="43077"/>
                  </a:lnTo>
                  <a:lnTo>
                    <a:pt x="4750153" y="19937"/>
                  </a:lnTo>
                  <a:lnTo>
                    <a:pt x="4708993" y="5182"/>
                  </a:lnTo>
                  <a:lnTo>
                    <a:pt x="4664202" y="0"/>
                  </a:lnTo>
                  <a:close/>
                </a:path>
              </a:pathLst>
            </a:custGeom>
            <a:solidFill>
              <a:srgbClr val="FFCD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61466" y="6151359"/>
              <a:ext cx="951558" cy="95045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61466" y="6158103"/>
              <a:ext cx="493693" cy="4863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61466" y="6459994"/>
              <a:ext cx="493724" cy="63504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107951" y="5614987"/>
              <a:ext cx="4805680" cy="2544445"/>
            </a:xfrm>
            <a:custGeom>
              <a:avLst/>
              <a:gdLst/>
              <a:ahLst/>
              <a:cxnLst/>
              <a:rect l="l" t="t" r="r" b="b"/>
              <a:pathLst>
                <a:path w="4805680" h="2544445">
                  <a:moveTo>
                    <a:pt x="4609846" y="0"/>
                  </a:moveTo>
                  <a:lnTo>
                    <a:pt x="195707" y="0"/>
                  </a:lnTo>
                  <a:lnTo>
                    <a:pt x="150915" y="5182"/>
                  </a:lnTo>
                  <a:lnTo>
                    <a:pt x="109755" y="19937"/>
                  </a:lnTo>
                  <a:lnTo>
                    <a:pt x="73412" y="43077"/>
                  </a:lnTo>
                  <a:lnTo>
                    <a:pt x="43077" y="73412"/>
                  </a:lnTo>
                  <a:lnTo>
                    <a:pt x="19937" y="109755"/>
                  </a:lnTo>
                  <a:lnTo>
                    <a:pt x="5182" y="150915"/>
                  </a:lnTo>
                  <a:lnTo>
                    <a:pt x="0" y="195706"/>
                  </a:lnTo>
                  <a:lnTo>
                    <a:pt x="0" y="2348357"/>
                  </a:lnTo>
                  <a:lnTo>
                    <a:pt x="5182" y="2393148"/>
                  </a:lnTo>
                  <a:lnTo>
                    <a:pt x="19937" y="2434308"/>
                  </a:lnTo>
                  <a:lnTo>
                    <a:pt x="43077" y="2470651"/>
                  </a:lnTo>
                  <a:lnTo>
                    <a:pt x="73412" y="2500986"/>
                  </a:lnTo>
                  <a:lnTo>
                    <a:pt x="109755" y="2524126"/>
                  </a:lnTo>
                  <a:lnTo>
                    <a:pt x="150915" y="2538881"/>
                  </a:lnTo>
                  <a:lnTo>
                    <a:pt x="195707" y="2544064"/>
                  </a:lnTo>
                  <a:lnTo>
                    <a:pt x="4609846" y="2544064"/>
                  </a:lnTo>
                  <a:lnTo>
                    <a:pt x="4654637" y="2538881"/>
                  </a:lnTo>
                  <a:lnTo>
                    <a:pt x="4695797" y="2524126"/>
                  </a:lnTo>
                  <a:lnTo>
                    <a:pt x="4732140" y="2500986"/>
                  </a:lnTo>
                  <a:lnTo>
                    <a:pt x="4762475" y="2470651"/>
                  </a:lnTo>
                  <a:lnTo>
                    <a:pt x="4785615" y="2434308"/>
                  </a:lnTo>
                  <a:lnTo>
                    <a:pt x="4800370" y="2393148"/>
                  </a:lnTo>
                  <a:lnTo>
                    <a:pt x="4805553" y="2348357"/>
                  </a:lnTo>
                  <a:lnTo>
                    <a:pt x="4805553" y="195706"/>
                  </a:lnTo>
                  <a:lnTo>
                    <a:pt x="4800370" y="150915"/>
                  </a:lnTo>
                  <a:lnTo>
                    <a:pt x="4785615" y="109755"/>
                  </a:lnTo>
                  <a:lnTo>
                    <a:pt x="4762475" y="73412"/>
                  </a:lnTo>
                  <a:lnTo>
                    <a:pt x="4732140" y="43077"/>
                  </a:lnTo>
                  <a:lnTo>
                    <a:pt x="4695797" y="19937"/>
                  </a:lnTo>
                  <a:lnTo>
                    <a:pt x="4654637" y="5182"/>
                  </a:lnTo>
                  <a:lnTo>
                    <a:pt x="4609846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55769" y="5977458"/>
              <a:ext cx="1148254" cy="1148245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319972" y="7327108"/>
            <a:ext cx="2265680" cy="692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8300"/>
              </a:lnSpc>
              <a:spcBef>
                <a:spcPts val="95"/>
              </a:spcBef>
            </a:pPr>
            <a:r>
              <a:rPr sz="1850" b="1" dirty="0">
                <a:latin typeface="Asap"/>
                <a:cs typeface="Asap"/>
              </a:rPr>
              <a:t>Unikaj</a:t>
            </a:r>
            <a:r>
              <a:rPr sz="1850" b="1" spc="55" dirty="0">
                <a:latin typeface="Asap"/>
                <a:cs typeface="Asap"/>
              </a:rPr>
              <a:t> </a:t>
            </a:r>
            <a:r>
              <a:rPr sz="1850" b="1" spc="-10" dirty="0">
                <a:latin typeface="Asap"/>
                <a:cs typeface="Asap"/>
              </a:rPr>
              <a:t>rzeczowników odczasownikowych.</a:t>
            </a:r>
            <a:endParaRPr sz="1850">
              <a:latin typeface="Asap"/>
              <a:cs typeface="Asap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91220" y="7272101"/>
            <a:ext cx="3886835" cy="6927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>
              <a:lnSpc>
                <a:spcPct val="118300"/>
              </a:lnSpc>
              <a:spcBef>
                <a:spcPts val="95"/>
              </a:spcBef>
            </a:pP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Nie</a:t>
            </a:r>
            <a:r>
              <a:rPr sz="1850" b="1" spc="6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nadużywaj</a:t>
            </a:r>
            <a:r>
              <a:rPr sz="1850" b="1" spc="6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strony</a:t>
            </a:r>
            <a:r>
              <a:rPr sz="1850" b="1" spc="6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sap"/>
                <a:cs typeface="Asap"/>
              </a:rPr>
              <a:t>biernej,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imiesłowów</a:t>
            </a:r>
            <a:r>
              <a:rPr sz="1850" b="1" spc="5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lub</a:t>
            </a:r>
            <a:r>
              <a:rPr sz="1850" b="1" spc="6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dirty="0">
                <a:solidFill>
                  <a:srgbClr val="FFFFFF"/>
                </a:solidFill>
                <a:latin typeface="Asap"/>
                <a:cs typeface="Asap"/>
              </a:rPr>
              <a:t>form</a:t>
            </a:r>
            <a:r>
              <a:rPr sz="1850" b="1" spc="6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1850" b="1" spc="-10" dirty="0">
                <a:solidFill>
                  <a:srgbClr val="FFFFFF"/>
                </a:solidFill>
                <a:latin typeface="Asap"/>
                <a:cs typeface="Asap"/>
              </a:rPr>
              <a:t>bezosobowych.</a:t>
            </a:r>
            <a:endParaRPr sz="1850">
              <a:latin typeface="Asap"/>
              <a:cs typeface="Asap"/>
            </a:endParaRPr>
          </a:p>
        </p:txBody>
      </p: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4038873" y="1796329"/>
            <a:ext cx="6111240" cy="780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950" dirty="0">
                <a:latin typeface="Asap"/>
                <a:cs typeface="Asap"/>
              </a:rPr>
              <a:t>Pamiętaj o </a:t>
            </a:r>
            <a:r>
              <a:rPr sz="4950" spc="-10" dirty="0">
                <a:latin typeface="Asap"/>
                <a:cs typeface="Asap"/>
              </a:rPr>
              <a:t>gramatyce</a:t>
            </a:r>
            <a:endParaRPr sz="4950">
              <a:latin typeface="Asap"/>
              <a:cs typeface="Asap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21" name="object 21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24" name="object 24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6642100"/>
            <a:chOff x="2487307" y="2056320"/>
            <a:chExt cx="12796520" cy="6642100"/>
          </a:xfrm>
        </p:grpSpPr>
        <p:sp>
          <p:nvSpPr>
            <p:cNvPr id="3" name="object 3"/>
            <p:cNvSpPr/>
            <p:nvPr/>
          </p:nvSpPr>
          <p:spPr>
            <a:xfrm>
              <a:off x="2487307" y="2705290"/>
              <a:ext cx="12796520" cy="5993130"/>
            </a:xfrm>
            <a:custGeom>
              <a:avLst/>
              <a:gdLst/>
              <a:ahLst/>
              <a:cxnLst/>
              <a:rect l="l" t="t" r="r" b="b"/>
              <a:pathLst>
                <a:path w="12796519" h="5993130">
                  <a:moveTo>
                    <a:pt x="12796253" y="0"/>
                  </a:moveTo>
                  <a:lnTo>
                    <a:pt x="0" y="0"/>
                  </a:lnTo>
                  <a:lnTo>
                    <a:pt x="0" y="5992507"/>
                  </a:lnTo>
                  <a:lnTo>
                    <a:pt x="12796253" y="5992507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sap"/>
                <a:cs typeface="Asap"/>
              </a:rPr>
              <a:t>Przykłady</a:t>
            </a:r>
            <a:r>
              <a:rPr spc="-15" dirty="0">
                <a:latin typeface="Asap"/>
                <a:cs typeface="Asap"/>
              </a:rPr>
              <a:t>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19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używaj</a:t>
            </a:r>
            <a:r>
              <a:rPr spc="-1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naturalnej</a:t>
            </a:r>
            <a:r>
              <a:rPr spc="-1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gramatyki:</a:t>
            </a:r>
            <a:r>
              <a:rPr spc="-1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kto</a:t>
            </a:r>
            <a:r>
              <a:rPr spc="-1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–</a:t>
            </a:r>
            <a:r>
              <a:rPr spc="-1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robi</a:t>
            </a:r>
            <a:r>
              <a:rPr spc="-1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–</a:t>
            </a:r>
            <a:r>
              <a:rPr spc="-10" dirty="0">
                <a:latin typeface="Asap"/>
                <a:cs typeface="Asap"/>
              </a:rPr>
              <a:t> </a:t>
            </a:r>
            <a:r>
              <a:rPr spc="-25" dirty="0">
                <a:latin typeface="Asap"/>
                <a:cs typeface="Asap"/>
              </a:rPr>
              <a:t>co?</a:t>
            </a:r>
            <a:endParaRPr sz="3050">
              <a:latin typeface="Asap"/>
              <a:cs typeface="Asap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latin typeface="Asap"/>
                <a:cs typeface="Asap"/>
              </a:rPr>
              <a:t>Źle</a:t>
            </a:r>
            <a:r>
              <a:rPr sz="2950" spc="-20" dirty="0">
                <a:latin typeface="Asap"/>
                <a:cs typeface="Asap"/>
              </a:rPr>
              <a:t>:</a:t>
            </a:r>
            <a:endParaRPr sz="2950">
              <a:latin typeface="Asap"/>
              <a:cs typeface="Asap"/>
            </a:endParaRPr>
          </a:p>
          <a:p>
            <a:pPr marL="12700" marR="75565">
              <a:lnSpc>
                <a:spcPts val="3570"/>
              </a:lnSpc>
              <a:spcBef>
                <a:spcPts val="110"/>
              </a:spcBef>
            </a:pPr>
            <a:r>
              <a:rPr sz="2950" b="0" dirty="0">
                <a:latin typeface="Asap"/>
                <a:cs typeface="Asap"/>
              </a:rPr>
              <a:t>Decyzja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sprawie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przyznania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świadczenia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została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wydana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25" dirty="0">
                <a:latin typeface="Asap"/>
                <a:cs typeface="Asap"/>
              </a:rPr>
              <a:t>po </a:t>
            </a:r>
            <a:r>
              <a:rPr sz="2950" b="0" dirty="0">
                <a:latin typeface="Asap"/>
                <a:cs typeface="Asap"/>
              </a:rPr>
              <a:t>przeanalizowaniu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złożonej</a:t>
            </a:r>
            <a:r>
              <a:rPr sz="2950" b="0" spc="3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dokumentacji.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Zostanie</a:t>
            </a:r>
            <a:r>
              <a:rPr sz="2950" b="0" spc="3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ona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doręczona </a:t>
            </a:r>
            <a:r>
              <a:rPr sz="2950" b="0" dirty="0">
                <a:latin typeface="Asap"/>
                <a:cs typeface="Asap"/>
              </a:rPr>
              <a:t>stronie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terminie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14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spc="-20" dirty="0">
                <a:latin typeface="Asap"/>
                <a:cs typeface="Asap"/>
              </a:rPr>
              <a:t>dni.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860"/>
              </a:spcBef>
            </a:pPr>
            <a:r>
              <a:rPr spc="-10" dirty="0">
                <a:latin typeface="Asap"/>
                <a:cs typeface="Asap"/>
              </a:rPr>
              <a:t>Dobrze:</a:t>
            </a:r>
          </a:p>
          <a:p>
            <a:pPr marL="12700" marR="2109470">
              <a:lnSpc>
                <a:spcPts val="3570"/>
              </a:lnSpc>
              <a:spcBef>
                <a:spcPts val="115"/>
              </a:spcBef>
            </a:pPr>
            <a:r>
              <a:rPr sz="2950" b="0" dirty="0">
                <a:latin typeface="Asap"/>
                <a:cs typeface="Asap"/>
              </a:rPr>
              <a:t>Sprawdziliśmy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dokumenty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przyznaliśmy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świadczenie. </a:t>
            </a:r>
            <a:r>
              <a:rPr sz="2950" b="0" dirty="0">
                <a:latin typeface="Asap"/>
                <a:cs typeface="Asap"/>
              </a:rPr>
              <a:t>Decyzję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prześlemy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Ciebie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ciągu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14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spc="-20" dirty="0">
                <a:latin typeface="Asap"/>
                <a:cs typeface="Asap"/>
              </a:rPr>
              <a:t>dni.</a:t>
            </a:r>
            <a:endParaRPr sz="2950">
              <a:latin typeface="Asap"/>
              <a:cs typeface="Asap"/>
            </a:endParaRPr>
          </a:p>
          <a:p>
            <a:pPr marL="12700" marR="5080">
              <a:lnSpc>
                <a:spcPct val="101600"/>
              </a:lnSpc>
              <a:spcBef>
                <a:spcPts val="2920"/>
              </a:spcBef>
            </a:pPr>
            <a:r>
              <a:rPr sz="2950" dirty="0">
                <a:latin typeface="Asap"/>
                <a:cs typeface="Asap"/>
              </a:rPr>
              <a:t>Dlaczego: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Jasno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wskazuje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wykonawcę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(„urząd”,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„my”),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zachowuje </a:t>
            </a:r>
            <a:r>
              <a:rPr sz="2950" b="0" dirty="0">
                <a:latin typeface="Asap"/>
                <a:cs typeface="Asap"/>
              </a:rPr>
              <a:t>naturalny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szyk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zdania: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kto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→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robi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→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co,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który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jest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prostszy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bardziej </a:t>
            </a:r>
            <a:r>
              <a:rPr sz="2950" b="0" dirty="0">
                <a:latin typeface="Asap"/>
                <a:cs typeface="Asap"/>
              </a:rPr>
              <a:t>bezpośredni</a:t>
            </a:r>
            <a:r>
              <a:rPr sz="2950" b="0" spc="8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dla</a:t>
            </a:r>
            <a:r>
              <a:rPr sz="2950" b="0" spc="8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odbiorcy.</a:t>
            </a:r>
            <a:endParaRPr sz="2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40" y="5399557"/>
            <a:ext cx="15923260" cy="4944110"/>
            <a:chOff x="2421140" y="5399557"/>
            <a:chExt cx="15923260" cy="494411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40" y="5399557"/>
              <a:ext cx="823937" cy="8239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1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6407150"/>
            <a:chOff x="2487307" y="2056320"/>
            <a:chExt cx="12796520" cy="6407150"/>
          </a:xfrm>
        </p:grpSpPr>
        <p:sp>
          <p:nvSpPr>
            <p:cNvPr id="3" name="object 3"/>
            <p:cNvSpPr/>
            <p:nvPr/>
          </p:nvSpPr>
          <p:spPr>
            <a:xfrm>
              <a:off x="2487307" y="2705303"/>
              <a:ext cx="12796520" cy="5758180"/>
            </a:xfrm>
            <a:custGeom>
              <a:avLst/>
              <a:gdLst/>
              <a:ahLst/>
              <a:cxnLst/>
              <a:rect l="l" t="t" r="r" b="b"/>
              <a:pathLst>
                <a:path w="12796519" h="5758180">
                  <a:moveTo>
                    <a:pt x="12796253" y="0"/>
                  </a:moveTo>
                  <a:lnTo>
                    <a:pt x="0" y="0"/>
                  </a:lnTo>
                  <a:lnTo>
                    <a:pt x="0" y="5757875"/>
                  </a:lnTo>
                  <a:lnTo>
                    <a:pt x="12796253" y="5757875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sap"/>
                <a:cs typeface="Asap"/>
              </a:rPr>
              <a:t>Przykłady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0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używaj </a:t>
            </a:r>
            <a:r>
              <a:rPr spc="-10" dirty="0">
                <a:latin typeface="Asap"/>
                <a:cs typeface="Asap"/>
              </a:rPr>
              <a:t>czasowników</a:t>
            </a:r>
            <a:endParaRPr sz="3050">
              <a:latin typeface="Asap"/>
              <a:cs typeface="Asap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latin typeface="Asap"/>
                <a:cs typeface="Asap"/>
              </a:rPr>
              <a:t>Źle</a:t>
            </a:r>
            <a:r>
              <a:rPr sz="2950" spc="-20" dirty="0">
                <a:latin typeface="Asap"/>
                <a:cs typeface="Asap"/>
              </a:rPr>
              <a:t>:</a:t>
            </a:r>
            <a:endParaRPr sz="2950">
              <a:latin typeface="Asap"/>
              <a:cs typeface="Asap"/>
            </a:endParaRPr>
          </a:p>
          <a:p>
            <a:pPr marL="12700" marR="37465">
              <a:lnSpc>
                <a:spcPts val="3570"/>
              </a:lnSpc>
              <a:spcBef>
                <a:spcPts val="110"/>
              </a:spcBef>
            </a:pPr>
            <a:r>
              <a:rPr sz="2950" b="0" dirty="0">
                <a:latin typeface="Asap"/>
                <a:cs typeface="Asap"/>
              </a:rPr>
              <a:t>Po</a:t>
            </a:r>
            <a:r>
              <a:rPr sz="2950" b="0" spc="-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dokonaniu</a:t>
            </a:r>
            <a:r>
              <a:rPr sz="2950" b="0" spc="-10" dirty="0">
                <a:latin typeface="Asap"/>
                <a:cs typeface="Asap"/>
              </a:rPr>
              <a:t> </a:t>
            </a:r>
            <a:r>
              <a:rPr sz="2950" b="0" spc="-60" dirty="0">
                <a:latin typeface="Asap"/>
                <a:cs typeface="Asap"/>
              </a:rPr>
              <a:t>weryfikacji</a:t>
            </a:r>
            <a:r>
              <a:rPr sz="2950" b="0" spc="-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dokumentów</a:t>
            </a:r>
            <a:r>
              <a:rPr sz="2950" b="0" spc="-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nastąpi</a:t>
            </a:r>
            <a:r>
              <a:rPr sz="2950" b="0" spc="-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rozpatrzenie</a:t>
            </a:r>
            <a:r>
              <a:rPr sz="2950" b="0" spc="-10" dirty="0">
                <a:latin typeface="Asap"/>
                <a:cs typeface="Asap"/>
              </a:rPr>
              <a:t> wniosku. </a:t>
            </a:r>
            <a:r>
              <a:rPr sz="2950" b="0" dirty="0">
                <a:latin typeface="Asap"/>
                <a:cs typeface="Asap"/>
              </a:rPr>
              <a:t>Pozytywne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rozstrzygnięcie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sprawy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skutkować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będzie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przyznaniem świadczenia.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spc="-10" dirty="0">
                <a:latin typeface="Asap"/>
                <a:cs typeface="Asap"/>
              </a:rPr>
              <a:t>Dobrze:</a:t>
            </a:r>
          </a:p>
          <a:p>
            <a:pPr marL="12700" marR="5080">
              <a:lnSpc>
                <a:spcPts val="3870"/>
              </a:lnSpc>
              <a:spcBef>
                <a:spcPts val="170"/>
              </a:spcBef>
            </a:pPr>
            <a:r>
              <a:rPr sz="2950" b="0" dirty="0">
                <a:latin typeface="Asap"/>
                <a:cs typeface="Asap"/>
              </a:rPr>
              <a:t>Sprawdzimy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dokumenty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rozpatrzymy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Państwa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wniosek.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Jeśli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decyzja </a:t>
            </a:r>
            <a:r>
              <a:rPr sz="2950" b="0" dirty="0">
                <a:latin typeface="Asap"/>
                <a:cs typeface="Asap"/>
              </a:rPr>
              <a:t>będzie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pozytywna,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przyznamy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świadczenie.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2950" dirty="0">
                <a:latin typeface="Asap"/>
                <a:cs typeface="Asap"/>
              </a:rPr>
              <a:t>Dlaczego:</a:t>
            </a:r>
            <a:r>
              <a:rPr sz="2950" spc="3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Opiera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się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na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czasownikach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(„sprawdzimy”,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„rozpatrzymy”,</a:t>
            </a:r>
            <a:endParaRPr sz="2950">
              <a:latin typeface="Asap"/>
              <a:cs typeface="Asap"/>
            </a:endParaRPr>
          </a:p>
          <a:p>
            <a:pPr marL="12700" marR="748030">
              <a:lnSpc>
                <a:spcPct val="101600"/>
              </a:lnSpc>
            </a:pPr>
            <a:r>
              <a:rPr sz="2950" b="0" dirty="0">
                <a:latin typeface="Asap"/>
                <a:cs typeface="Asap"/>
              </a:rPr>
              <a:t>„przyznamy”),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jest</a:t>
            </a:r>
            <a:r>
              <a:rPr sz="2950" b="0" spc="4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prostszy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</a:t>
            </a:r>
            <a:r>
              <a:rPr sz="2950" b="0" spc="4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bardziej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dynamiczny,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jasno</a:t>
            </a:r>
            <a:r>
              <a:rPr sz="2950" b="0" spc="40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pokazuje </a:t>
            </a:r>
            <a:r>
              <a:rPr sz="2950" b="0" dirty="0">
                <a:latin typeface="Asap"/>
                <a:cs typeface="Asap"/>
              </a:rPr>
              <a:t>działania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urzędu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krok</a:t>
            </a:r>
            <a:r>
              <a:rPr sz="2950" b="0" spc="4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po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kroku.</a:t>
            </a:r>
            <a:endParaRPr sz="2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40" y="5295125"/>
            <a:ext cx="15923260" cy="5048250"/>
            <a:chOff x="2421140" y="5295125"/>
            <a:chExt cx="15923260" cy="504825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40" y="5295125"/>
              <a:ext cx="823937" cy="8239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6407150"/>
            <a:chOff x="2487307" y="2056320"/>
            <a:chExt cx="12796520" cy="6407150"/>
          </a:xfrm>
        </p:grpSpPr>
        <p:sp>
          <p:nvSpPr>
            <p:cNvPr id="3" name="object 3"/>
            <p:cNvSpPr/>
            <p:nvPr/>
          </p:nvSpPr>
          <p:spPr>
            <a:xfrm>
              <a:off x="2487307" y="2705303"/>
              <a:ext cx="12796520" cy="5758180"/>
            </a:xfrm>
            <a:custGeom>
              <a:avLst/>
              <a:gdLst/>
              <a:ahLst/>
              <a:cxnLst/>
              <a:rect l="l" t="t" r="r" b="b"/>
              <a:pathLst>
                <a:path w="12796519" h="5758180">
                  <a:moveTo>
                    <a:pt x="12796253" y="0"/>
                  </a:moveTo>
                  <a:lnTo>
                    <a:pt x="0" y="0"/>
                  </a:lnTo>
                  <a:lnTo>
                    <a:pt x="0" y="5757875"/>
                  </a:lnTo>
                  <a:lnTo>
                    <a:pt x="12796253" y="5757875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sap"/>
                <a:cs typeface="Asap"/>
              </a:rPr>
              <a:t>Przykłady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0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unikaj rzeczowników </a:t>
            </a:r>
            <a:r>
              <a:rPr spc="-10" dirty="0">
                <a:latin typeface="Asap"/>
                <a:cs typeface="Asap"/>
              </a:rPr>
              <a:t>odczasownikowych</a:t>
            </a:r>
            <a:endParaRPr sz="3050">
              <a:latin typeface="Asap"/>
              <a:cs typeface="Asap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latin typeface="Asap"/>
                <a:cs typeface="Asap"/>
              </a:rPr>
              <a:t>Źle</a:t>
            </a:r>
            <a:r>
              <a:rPr sz="2950" spc="-20" dirty="0">
                <a:latin typeface="Asap"/>
                <a:cs typeface="Asap"/>
              </a:rPr>
              <a:t>:</a:t>
            </a:r>
            <a:endParaRPr sz="2950">
              <a:latin typeface="Asap"/>
              <a:cs typeface="Asap"/>
            </a:endParaRPr>
          </a:p>
          <a:p>
            <a:pPr marL="12700" marR="449580">
              <a:lnSpc>
                <a:spcPts val="3570"/>
              </a:lnSpc>
              <a:spcBef>
                <a:spcPts val="110"/>
              </a:spcBef>
            </a:pPr>
            <a:r>
              <a:rPr sz="2950" b="0" dirty="0">
                <a:latin typeface="Asap"/>
                <a:cs typeface="Asap"/>
              </a:rPr>
              <a:t>Po</a:t>
            </a:r>
            <a:r>
              <a:rPr sz="2950" b="0" spc="-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dokonaniu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analizy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dokumentów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nastąpi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rozpatrzenie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wniosku. </a:t>
            </a:r>
            <a:r>
              <a:rPr sz="2950" b="0" dirty="0">
                <a:latin typeface="Asap"/>
                <a:cs typeface="Asap"/>
              </a:rPr>
              <a:t>Po</a:t>
            </a:r>
            <a:r>
              <a:rPr sz="2950" b="0" spc="-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zakończeniu</a:t>
            </a:r>
            <a:r>
              <a:rPr sz="2950" b="0" spc="-10" dirty="0">
                <a:latin typeface="Asap"/>
                <a:cs typeface="Asap"/>
              </a:rPr>
              <a:t> </a:t>
            </a:r>
            <a:r>
              <a:rPr sz="2950" b="0" spc="-60" dirty="0">
                <a:latin typeface="Asap"/>
                <a:cs typeface="Asap"/>
              </a:rPr>
              <a:t>weryfikacji</a:t>
            </a:r>
            <a:r>
              <a:rPr sz="2950" b="0" spc="-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zostanie</a:t>
            </a:r>
            <a:r>
              <a:rPr sz="2950" b="0" spc="-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przekazane</a:t>
            </a:r>
            <a:r>
              <a:rPr sz="2950" b="0" spc="-1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rozstrzygnięcie sprawy.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ts val="3595"/>
              </a:lnSpc>
              <a:spcBef>
                <a:spcPts val="1110"/>
              </a:spcBef>
            </a:pPr>
            <a:r>
              <a:rPr spc="-10" dirty="0">
                <a:latin typeface="Asap"/>
                <a:cs typeface="Asap"/>
              </a:rPr>
              <a:t>Dobrze:</a:t>
            </a:r>
          </a:p>
          <a:p>
            <a:pPr marL="12700" marR="5080">
              <a:lnSpc>
                <a:spcPts val="3540"/>
              </a:lnSpc>
              <a:spcBef>
                <a:spcPts val="114"/>
              </a:spcBef>
            </a:pPr>
            <a:r>
              <a:rPr sz="2950" b="0" dirty="0">
                <a:latin typeface="Asap"/>
                <a:cs typeface="Asap"/>
              </a:rPr>
              <a:t>Przeanalizujemy</a:t>
            </a:r>
            <a:r>
              <a:rPr sz="2950" b="0" spc="-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dokumenty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rozpatrzymy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wniosek.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Po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sprawdzeniu </a:t>
            </a:r>
            <a:r>
              <a:rPr sz="2950" b="0" dirty="0">
                <a:latin typeface="Asap"/>
                <a:cs typeface="Asap"/>
              </a:rPr>
              <a:t>przekażemy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Ci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decyzję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tej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sprawie.</a:t>
            </a:r>
            <a:endParaRPr sz="2950">
              <a:latin typeface="Asap"/>
              <a:cs typeface="Asap"/>
            </a:endParaRPr>
          </a:p>
          <a:p>
            <a:pPr marL="12700" marR="925830">
              <a:lnSpc>
                <a:spcPct val="101600"/>
              </a:lnSpc>
              <a:spcBef>
                <a:spcPts val="1880"/>
              </a:spcBef>
            </a:pPr>
            <a:r>
              <a:rPr sz="2950" dirty="0">
                <a:latin typeface="Asap"/>
                <a:cs typeface="Asap"/>
              </a:rPr>
              <a:t>Dlaczego:</a:t>
            </a:r>
            <a:r>
              <a:rPr sz="2950" spc="4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Używa</a:t>
            </a:r>
            <a:r>
              <a:rPr sz="2950" b="0" spc="4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czasowników</a:t>
            </a:r>
            <a:r>
              <a:rPr sz="2950" b="0" spc="5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zamiast</a:t>
            </a:r>
            <a:r>
              <a:rPr sz="2950" b="0" spc="50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rzeczowników </a:t>
            </a:r>
            <a:r>
              <a:rPr sz="2950" b="0" dirty="0">
                <a:latin typeface="Asap"/>
                <a:cs typeface="Asap"/>
              </a:rPr>
              <a:t>odczasownikowych,</a:t>
            </a:r>
            <a:r>
              <a:rPr sz="2950" b="0" spc="6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jest</a:t>
            </a:r>
            <a:r>
              <a:rPr sz="2950" b="0" spc="7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prostszy,</a:t>
            </a:r>
            <a:r>
              <a:rPr sz="2950" b="0" spc="7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żywszy</a:t>
            </a:r>
            <a:r>
              <a:rPr sz="2950" b="0" spc="7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</a:t>
            </a:r>
            <a:r>
              <a:rPr sz="2950" b="0" spc="7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bardziej</a:t>
            </a:r>
            <a:r>
              <a:rPr sz="2950" b="0" spc="7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zrozumiały, </a:t>
            </a:r>
            <a:r>
              <a:rPr sz="2950" b="0" dirty="0">
                <a:latin typeface="Asap"/>
                <a:cs typeface="Asap"/>
              </a:rPr>
              <a:t>pokazuje</a:t>
            </a:r>
            <a:r>
              <a:rPr sz="2950" b="0" spc="3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jasno,</a:t>
            </a:r>
            <a:r>
              <a:rPr sz="2950" b="0" spc="3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kto</a:t>
            </a:r>
            <a:r>
              <a:rPr sz="2950" b="0" spc="3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robi</a:t>
            </a:r>
            <a:r>
              <a:rPr sz="2950" b="0" spc="3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co</a:t>
            </a:r>
            <a:r>
              <a:rPr sz="2950" b="0" spc="3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</a:t>
            </a:r>
            <a:r>
              <a:rPr sz="2950" b="0" spc="30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kiedy.</a:t>
            </a:r>
            <a:endParaRPr sz="2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40" y="5288991"/>
            <a:ext cx="15923260" cy="5054600"/>
            <a:chOff x="2421140" y="5288991"/>
            <a:chExt cx="15923260" cy="50546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40" y="5288991"/>
              <a:ext cx="823937" cy="8239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6407150"/>
            <a:chOff x="2487307" y="2056320"/>
            <a:chExt cx="12796520" cy="6407150"/>
          </a:xfrm>
        </p:grpSpPr>
        <p:sp>
          <p:nvSpPr>
            <p:cNvPr id="3" name="object 3"/>
            <p:cNvSpPr/>
            <p:nvPr/>
          </p:nvSpPr>
          <p:spPr>
            <a:xfrm>
              <a:off x="2487307" y="2705303"/>
              <a:ext cx="12796520" cy="5758180"/>
            </a:xfrm>
            <a:custGeom>
              <a:avLst/>
              <a:gdLst/>
              <a:ahLst/>
              <a:cxnLst/>
              <a:rect l="l" t="t" r="r" b="b"/>
              <a:pathLst>
                <a:path w="12796519" h="5758180">
                  <a:moveTo>
                    <a:pt x="12796253" y="0"/>
                  </a:moveTo>
                  <a:lnTo>
                    <a:pt x="0" y="0"/>
                  </a:lnTo>
                  <a:lnTo>
                    <a:pt x="0" y="5757875"/>
                  </a:lnTo>
                  <a:lnTo>
                    <a:pt x="12796253" y="5757875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sap"/>
                <a:cs typeface="Asap"/>
              </a:rPr>
              <a:t>Przykłady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0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nie nadużywaj strony </a:t>
            </a:r>
            <a:r>
              <a:rPr spc="-10" dirty="0">
                <a:latin typeface="Asap"/>
                <a:cs typeface="Asap"/>
              </a:rPr>
              <a:t>biernej</a:t>
            </a:r>
            <a:endParaRPr sz="3050">
              <a:latin typeface="Asap"/>
              <a:cs typeface="Asap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" dirty="0">
                <a:latin typeface="Asap"/>
                <a:cs typeface="Asap"/>
              </a:rPr>
              <a:t>Źle</a:t>
            </a:r>
            <a:r>
              <a:rPr sz="2950" spc="-20" dirty="0">
                <a:latin typeface="Asap"/>
                <a:cs typeface="Asap"/>
              </a:rPr>
              <a:t>:</a:t>
            </a:r>
            <a:endParaRPr sz="2950">
              <a:latin typeface="Asap"/>
              <a:cs typeface="Asap"/>
            </a:endParaRPr>
          </a:p>
          <a:p>
            <a:pPr marL="12700" marR="5080">
              <a:lnSpc>
                <a:spcPts val="3570"/>
              </a:lnSpc>
              <a:spcBef>
                <a:spcPts val="110"/>
              </a:spcBef>
            </a:pPr>
            <a:r>
              <a:rPr sz="2950" b="0" dirty="0">
                <a:latin typeface="Asap"/>
                <a:cs typeface="Asap"/>
              </a:rPr>
              <a:t>Wniosek</a:t>
            </a:r>
            <a:r>
              <a:rPr sz="2950" b="0" spc="-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został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rozpatrzony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po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przeprowadzeniu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analizy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dołączonych </a:t>
            </a:r>
            <a:r>
              <a:rPr sz="2950" b="0" dirty="0">
                <a:latin typeface="Asap"/>
                <a:cs typeface="Asap"/>
              </a:rPr>
              <a:t>dokumentów.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Następnie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zostanie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przesłana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informacja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o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wyniku postępowania.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ts val="3535"/>
              </a:lnSpc>
              <a:spcBef>
                <a:spcPts val="1860"/>
              </a:spcBef>
            </a:pPr>
            <a:r>
              <a:rPr spc="-10" dirty="0">
                <a:latin typeface="Asap"/>
                <a:cs typeface="Asap"/>
              </a:rPr>
              <a:t>Dobrze:</a:t>
            </a:r>
          </a:p>
          <a:p>
            <a:pPr marL="12700" marR="260985">
              <a:lnSpc>
                <a:spcPts val="3420"/>
              </a:lnSpc>
              <a:spcBef>
                <a:spcPts val="150"/>
              </a:spcBef>
            </a:pPr>
            <a:r>
              <a:rPr sz="2950" b="0" dirty="0">
                <a:latin typeface="Asap"/>
                <a:cs typeface="Asap"/>
              </a:rPr>
              <a:t>Urząd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przeanalizował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dokumenty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rozpatrzył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wniosek.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Prześlemy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25" dirty="0">
                <a:latin typeface="Asap"/>
                <a:cs typeface="Asap"/>
              </a:rPr>
              <a:t>Ci </a:t>
            </a:r>
            <a:r>
              <a:rPr sz="2950" b="0" dirty="0">
                <a:latin typeface="Asap"/>
                <a:cs typeface="Asap"/>
              </a:rPr>
              <a:t>informację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o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wyniku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postępowania.</a:t>
            </a:r>
            <a:endParaRPr sz="2950">
              <a:latin typeface="Asap"/>
              <a:cs typeface="Asap"/>
            </a:endParaRPr>
          </a:p>
          <a:p>
            <a:pPr marL="12700" marR="257175">
              <a:lnSpc>
                <a:spcPct val="101600"/>
              </a:lnSpc>
              <a:spcBef>
                <a:spcPts val="2950"/>
              </a:spcBef>
            </a:pPr>
            <a:r>
              <a:rPr sz="2950" dirty="0">
                <a:latin typeface="Asap"/>
                <a:cs typeface="Asap"/>
              </a:rPr>
              <a:t>Dlaczego:</a:t>
            </a:r>
            <a:r>
              <a:rPr sz="2950" spc="6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Używa</a:t>
            </a:r>
            <a:r>
              <a:rPr sz="2950" b="0" spc="7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strony</a:t>
            </a:r>
            <a:r>
              <a:rPr sz="2950" b="0" spc="7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czynnej</a:t>
            </a:r>
            <a:r>
              <a:rPr sz="2950" b="0" spc="7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czasowników</a:t>
            </a:r>
            <a:r>
              <a:rPr sz="2950" b="0" spc="7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–</a:t>
            </a:r>
            <a:r>
              <a:rPr sz="2950" b="0" spc="7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jasno</a:t>
            </a:r>
            <a:r>
              <a:rPr sz="2950" b="0" spc="7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wskazuje,</a:t>
            </a:r>
            <a:r>
              <a:rPr sz="2950" b="0" spc="75" dirty="0">
                <a:latin typeface="Asap"/>
                <a:cs typeface="Asap"/>
              </a:rPr>
              <a:t> </a:t>
            </a:r>
            <a:r>
              <a:rPr sz="2950" b="0" spc="-25" dirty="0">
                <a:latin typeface="Asap"/>
                <a:cs typeface="Asap"/>
              </a:rPr>
              <a:t>kto </a:t>
            </a:r>
            <a:r>
              <a:rPr sz="2950" b="0" dirty="0">
                <a:latin typeface="Asap"/>
                <a:cs typeface="Asap"/>
              </a:rPr>
              <a:t>wykonuje</a:t>
            </a:r>
            <a:r>
              <a:rPr sz="2950" b="0" spc="5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działania.</a:t>
            </a:r>
            <a:r>
              <a:rPr sz="2950" b="0" spc="6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Jest</a:t>
            </a:r>
            <a:r>
              <a:rPr sz="2950" b="0" spc="6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prostszy,</a:t>
            </a:r>
            <a:r>
              <a:rPr sz="2950" b="0" spc="6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bardziej</a:t>
            </a:r>
            <a:r>
              <a:rPr sz="2950" b="0" spc="6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bezpośredni</a:t>
            </a:r>
            <a:r>
              <a:rPr sz="2950" b="0" spc="6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</a:t>
            </a:r>
            <a:r>
              <a:rPr sz="2950" b="0" spc="6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zrozumiały.</a:t>
            </a:r>
            <a:endParaRPr sz="2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40" y="5359655"/>
            <a:ext cx="15923260" cy="4984115"/>
            <a:chOff x="2421140" y="5359655"/>
            <a:chExt cx="15923260" cy="498411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40" y="5359655"/>
              <a:ext cx="823937" cy="8239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8039" y="1708607"/>
            <a:ext cx="10382885" cy="7471409"/>
            <a:chOff x="3818039" y="1708607"/>
            <a:chExt cx="10382885" cy="7471409"/>
          </a:xfrm>
        </p:grpSpPr>
        <p:sp>
          <p:nvSpPr>
            <p:cNvPr id="3" name="object 3"/>
            <p:cNvSpPr/>
            <p:nvPr/>
          </p:nvSpPr>
          <p:spPr>
            <a:xfrm>
              <a:off x="3818039" y="1708607"/>
              <a:ext cx="9566275" cy="1099820"/>
            </a:xfrm>
            <a:custGeom>
              <a:avLst/>
              <a:gdLst/>
              <a:ahLst/>
              <a:cxnLst/>
              <a:rect l="l" t="t" r="r" b="b"/>
              <a:pathLst>
                <a:path w="9566275" h="1099820">
                  <a:moveTo>
                    <a:pt x="9565982" y="0"/>
                  </a:moveTo>
                  <a:lnTo>
                    <a:pt x="0" y="0"/>
                  </a:lnTo>
                  <a:lnTo>
                    <a:pt x="0" y="1099743"/>
                  </a:lnTo>
                  <a:lnTo>
                    <a:pt x="9565982" y="1099743"/>
                  </a:lnTo>
                  <a:lnTo>
                    <a:pt x="9565982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818039" y="2328735"/>
              <a:ext cx="10382885" cy="6851015"/>
            </a:xfrm>
            <a:custGeom>
              <a:avLst/>
              <a:gdLst/>
              <a:ahLst/>
              <a:cxnLst/>
              <a:rect l="l" t="t" r="r" b="b"/>
              <a:pathLst>
                <a:path w="10382885" h="6851015">
                  <a:moveTo>
                    <a:pt x="10382758" y="0"/>
                  </a:moveTo>
                  <a:lnTo>
                    <a:pt x="0" y="0"/>
                  </a:lnTo>
                  <a:lnTo>
                    <a:pt x="0" y="6850760"/>
                  </a:lnTo>
                  <a:lnTo>
                    <a:pt x="10382758" y="6850760"/>
                  </a:lnTo>
                  <a:lnTo>
                    <a:pt x="10382758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89874" y="3137369"/>
              <a:ext cx="4852035" cy="3064510"/>
            </a:xfrm>
            <a:custGeom>
              <a:avLst/>
              <a:gdLst/>
              <a:ahLst/>
              <a:cxnLst/>
              <a:rect l="l" t="t" r="r" b="b"/>
              <a:pathLst>
                <a:path w="4852034" h="3064510">
                  <a:moveTo>
                    <a:pt x="4652264" y="0"/>
                  </a:moveTo>
                  <a:lnTo>
                    <a:pt x="199262" y="0"/>
                  </a:lnTo>
                  <a:lnTo>
                    <a:pt x="153635" y="5272"/>
                  </a:lnTo>
                  <a:lnTo>
                    <a:pt x="111717" y="20284"/>
                  </a:lnTo>
                  <a:lnTo>
                    <a:pt x="74715" y="43827"/>
                  </a:lnTo>
                  <a:lnTo>
                    <a:pt x="43837" y="74692"/>
                  </a:lnTo>
                  <a:lnTo>
                    <a:pt x="20287" y="111671"/>
                  </a:lnTo>
                  <a:lnTo>
                    <a:pt x="5272" y="153555"/>
                  </a:lnTo>
                  <a:lnTo>
                    <a:pt x="0" y="199135"/>
                  </a:lnTo>
                  <a:lnTo>
                    <a:pt x="0" y="2864866"/>
                  </a:lnTo>
                  <a:lnTo>
                    <a:pt x="5272" y="2910453"/>
                  </a:lnTo>
                  <a:lnTo>
                    <a:pt x="20287" y="2952356"/>
                  </a:lnTo>
                  <a:lnTo>
                    <a:pt x="43837" y="2989359"/>
                  </a:lnTo>
                  <a:lnTo>
                    <a:pt x="74715" y="3020251"/>
                  </a:lnTo>
                  <a:lnTo>
                    <a:pt x="111717" y="3043819"/>
                  </a:lnTo>
                  <a:lnTo>
                    <a:pt x="153635" y="3058849"/>
                  </a:lnTo>
                  <a:lnTo>
                    <a:pt x="199262" y="3064129"/>
                  </a:lnTo>
                  <a:lnTo>
                    <a:pt x="4652264" y="3064129"/>
                  </a:lnTo>
                  <a:lnTo>
                    <a:pt x="4697891" y="3058849"/>
                  </a:lnTo>
                  <a:lnTo>
                    <a:pt x="4739809" y="3043819"/>
                  </a:lnTo>
                  <a:lnTo>
                    <a:pt x="4776811" y="3020251"/>
                  </a:lnTo>
                  <a:lnTo>
                    <a:pt x="4807689" y="2989359"/>
                  </a:lnTo>
                  <a:lnTo>
                    <a:pt x="4831239" y="2952356"/>
                  </a:lnTo>
                  <a:lnTo>
                    <a:pt x="4846254" y="2910453"/>
                  </a:lnTo>
                  <a:lnTo>
                    <a:pt x="4851527" y="2864866"/>
                  </a:lnTo>
                  <a:lnTo>
                    <a:pt x="4851527" y="199135"/>
                  </a:lnTo>
                  <a:lnTo>
                    <a:pt x="4846254" y="153555"/>
                  </a:lnTo>
                  <a:lnTo>
                    <a:pt x="4831239" y="111671"/>
                  </a:lnTo>
                  <a:lnTo>
                    <a:pt x="4807689" y="74692"/>
                  </a:lnTo>
                  <a:lnTo>
                    <a:pt x="4776811" y="43827"/>
                  </a:lnTo>
                  <a:lnTo>
                    <a:pt x="4739809" y="20284"/>
                  </a:lnTo>
                  <a:lnTo>
                    <a:pt x="4697891" y="5272"/>
                  </a:lnTo>
                  <a:lnTo>
                    <a:pt x="4652264" y="0"/>
                  </a:lnTo>
                  <a:close/>
                </a:path>
              </a:pathLst>
            </a:custGeom>
            <a:solidFill>
              <a:srgbClr val="FFCD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902606" y="6527101"/>
              <a:ext cx="4213860" cy="2453005"/>
            </a:xfrm>
            <a:custGeom>
              <a:avLst/>
              <a:gdLst/>
              <a:ahLst/>
              <a:cxnLst/>
              <a:rect l="l" t="t" r="r" b="b"/>
              <a:pathLst>
                <a:path w="4213859" h="2453004">
                  <a:moveTo>
                    <a:pt x="4061079" y="0"/>
                  </a:moveTo>
                  <a:lnTo>
                    <a:pt x="152653" y="0"/>
                  </a:lnTo>
                  <a:lnTo>
                    <a:pt x="104493" y="7804"/>
                  </a:lnTo>
                  <a:lnTo>
                    <a:pt x="62599" y="29520"/>
                  </a:lnTo>
                  <a:lnTo>
                    <a:pt x="29520" y="62599"/>
                  </a:lnTo>
                  <a:lnTo>
                    <a:pt x="7804" y="104493"/>
                  </a:lnTo>
                  <a:lnTo>
                    <a:pt x="0" y="152654"/>
                  </a:lnTo>
                  <a:lnTo>
                    <a:pt x="0" y="2300351"/>
                  </a:lnTo>
                  <a:lnTo>
                    <a:pt x="7804" y="2348511"/>
                  </a:lnTo>
                  <a:lnTo>
                    <a:pt x="29520" y="2390405"/>
                  </a:lnTo>
                  <a:lnTo>
                    <a:pt x="62599" y="2423484"/>
                  </a:lnTo>
                  <a:lnTo>
                    <a:pt x="104493" y="2445200"/>
                  </a:lnTo>
                  <a:lnTo>
                    <a:pt x="152653" y="2453005"/>
                  </a:lnTo>
                  <a:lnTo>
                    <a:pt x="4061079" y="2453005"/>
                  </a:lnTo>
                  <a:lnTo>
                    <a:pt x="4109239" y="2445200"/>
                  </a:lnTo>
                  <a:lnTo>
                    <a:pt x="4151133" y="2423484"/>
                  </a:lnTo>
                  <a:lnTo>
                    <a:pt x="4184212" y="2390405"/>
                  </a:lnTo>
                  <a:lnTo>
                    <a:pt x="4205928" y="2348511"/>
                  </a:lnTo>
                  <a:lnTo>
                    <a:pt x="4213733" y="2300351"/>
                  </a:lnTo>
                  <a:lnTo>
                    <a:pt x="4213733" y="152654"/>
                  </a:lnTo>
                  <a:lnTo>
                    <a:pt x="4205928" y="104493"/>
                  </a:lnTo>
                  <a:lnTo>
                    <a:pt x="4184212" y="62599"/>
                  </a:lnTo>
                  <a:lnTo>
                    <a:pt x="4151133" y="29520"/>
                  </a:lnTo>
                  <a:lnTo>
                    <a:pt x="4109239" y="7804"/>
                  </a:lnTo>
                  <a:lnTo>
                    <a:pt x="406107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22657" y="6791693"/>
              <a:ext cx="840144" cy="84009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22657" y="6791693"/>
              <a:ext cx="753974" cy="83891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8970928" y="7044052"/>
              <a:ext cx="739775" cy="739775"/>
            </a:xfrm>
            <a:custGeom>
              <a:avLst/>
              <a:gdLst/>
              <a:ahLst/>
              <a:cxnLst/>
              <a:rect l="l" t="t" r="r" b="b"/>
              <a:pathLst>
                <a:path w="739775" h="739775">
                  <a:moveTo>
                    <a:pt x="728110" y="0"/>
                  </a:moveTo>
                  <a:lnTo>
                    <a:pt x="687511" y="19834"/>
                  </a:lnTo>
                  <a:lnTo>
                    <a:pt x="622558" y="67018"/>
                  </a:lnTo>
                  <a:lnTo>
                    <a:pt x="582518" y="99590"/>
                  </a:lnTo>
                  <a:lnTo>
                    <a:pt x="538274" y="137467"/>
                  </a:lnTo>
                  <a:lnTo>
                    <a:pt x="490454" y="180139"/>
                  </a:lnTo>
                  <a:lnTo>
                    <a:pt x="439685" y="227094"/>
                  </a:lnTo>
                  <a:lnTo>
                    <a:pt x="386596" y="277823"/>
                  </a:lnTo>
                  <a:lnTo>
                    <a:pt x="331815" y="331815"/>
                  </a:lnTo>
                  <a:lnTo>
                    <a:pt x="277823" y="386599"/>
                  </a:lnTo>
                  <a:lnTo>
                    <a:pt x="227094" y="439696"/>
                  </a:lnTo>
                  <a:lnTo>
                    <a:pt x="180139" y="490475"/>
                  </a:lnTo>
                  <a:lnTo>
                    <a:pt x="137467" y="538306"/>
                  </a:lnTo>
                  <a:lnTo>
                    <a:pt x="99590" y="582561"/>
                  </a:lnTo>
                  <a:lnTo>
                    <a:pt x="67018" y="622609"/>
                  </a:lnTo>
                  <a:lnTo>
                    <a:pt x="40263" y="657821"/>
                  </a:lnTo>
                  <a:lnTo>
                    <a:pt x="6243" y="711215"/>
                  </a:lnTo>
                  <a:lnTo>
                    <a:pt x="0" y="728139"/>
                  </a:lnTo>
                  <a:lnTo>
                    <a:pt x="1615" y="737707"/>
                  </a:lnTo>
                  <a:lnTo>
                    <a:pt x="11212" y="739322"/>
                  </a:lnTo>
                  <a:lnTo>
                    <a:pt x="28154" y="733080"/>
                  </a:lnTo>
                  <a:lnTo>
                    <a:pt x="81563" y="699065"/>
                  </a:lnTo>
                  <a:lnTo>
                    <a:pt x="116776" y="672315"/>
                  </a:lnTo>
                  <a:lnTo>
                    <a:pt x="156824" y="639752"/>
                  </a:lnTo>
                  <a:lnTo>
                    <a:pt x="201080" y="601888"/>
                  </a:lnTo>
                  <a:lnTo>
                    <a:pt x="248917" y="559232"/>
                  </a:lnTo>
                  <a:lnTo>
                    <a:pt x="299706" y="512297"/>
                  </a:lnTo>
                  <a:lnTo>
                    <a:pt x="352821" y="461594"/>
                  </a:lnTo>
                  <a:lnTo>
                    <a:pt x="407634" y="407634"/>
                  </a:lnTo>
                  <a:lnTo>
                    <a:pt x="461594" y="352821"/>
                  </a:lnTo>
                  <a:lnTo>
                    <a:pt x="512297" y="299706"/>
                  </a:lnTo>
                  <a:lnTo>
                    <a:pt x="559232" y="248917"/>
                  </a:lnTo>
                  <a:lnTo>
                    <a:pt x="601888" y="201080"/>
                  </a:lnTo>
                  <a:lnTo>
                    <a:pt x="639752" y="156824"/>
                  </a:lnTo>
                  <a:lnTo>
                    <a:pt x="672315" y="116776"/>
                  </a:lnTo>
                  <a:lnTo>
                    <a:pt x="699065" y="81563"/>
                  </a:lnTo>
                  <a:lnTo>
                    <a:pt x="733080" y="28154"/>
                  </a:lnTo>
                  <a:lnTo>
                    <a:pt x="739322" y="11212"/>
                  </a:lnTo>
                  <a:lnTo>
                    <a:pt x="737707" y="1615"/>
                  </a:lnTo>
                  <a:lnTo>
                    <a:pt x="728110" y="0"/>
                  </a:lnTo>
                  <a:close/>
                </a:path>
              </a:pathLst>
            </a:custGeom>
            <a:solidFill>
              <a:srgbClr val="E7EC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972696" y="7045667"/>
              <a:ext cx="736600" cy="736600"/>
            </a:xfrm>
            <a:custGeom>
              <a:avLst/>
              <a:gdLst/>
              <a:ahLst/>
              <a:cxnLst/>
              <a:rect l="l" t="t" r="r" b="b"/>
              <a:pathLst>
                <a:path w="736600" h="736600">
                  <a:moveTo>
                    <a:pt x="736092" y="0"/>
                  </a:moveTo>
                  <a:lnTo>
                    <a:pt x="693259" y="28674"/>
                  </a:lnTo>
                  <a:lnTo>
                    <a:pt x="650878" y="58310"/>
                  </a:lnTo>
                  <a:lnTo>
                    <a:pt x="608966" y="88909"/>
                  </a:lnTo>
                  <a:lnTo>
                    <a:pt x="567541" y="120473"/>
                  </a:lnTo>
                  <a:lnTo>
                    <a:pt x="526621" y="153003"/>
                  </a:lnTo>
                  <a:lnTo>
                    <a:pt x="486223" y="186501"/>
                  </a:lnTo>
                  <a:lnTo>
                    <a:pt x="446364" y="220968"/>
                  </a:lnTo>
                  <a:lnTo>
                    <a:pt x="407062" y="256405"/>
                  </a:lnTo>
                  <a:lnTo>
                    <a:pt x="368335" y="292816"/>
                  </a:lnTo>
                  <a:lnTo>
                    <a:pt x="330200" y="330199"/>
                  </a:lnTo>
                  <a:lnTo>
                    <a:pt x="292816" y="368335"/>
                  </a:lnTo>
                  <a:lnTo>
                    <a:pt x="256405" y="407062"/>
                  </a:lnTo>
                  <a:lnTo>
                    <a:pt x="220968" y="446364"/>
                  </a:lnTo>
                  <a:lnTo>
                    <a:pt x="186501" y="486223"/>
                  </a:lnTo>
                  <a:lnTo>
                    <a:pt x="153003" y="526621"/>
                  </a:lnTo>
                  <a:lnTo>
                    <a:pt x="120473" y="567541"/>
                  </a:lnTo>
                  <a:lnTo>
                    <a:pt x="88909" y="608966"/>
                  </a:lnTo>
                  <a:lnTo>
                    <a:pt x="58310" y="650878"/>
                  </a:lnTo>
                  <a:lnTo>
                    <a:pt x="28674" y="693259"/>
                  </a:lnTo>
                  <a:lnTo>
                    <a:pt x="0" y="736091"/>
                  </a:lnTo>
                  <a:lnTo>
                    <a:pt x="736092" y="0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749900" y="7681520"/>
              <a:ext cx="626745" cy="182880"/>
            </a:xfrm>
            <a:custGeom>
              <a:avLst/>
              <a:gdLst/>
              <a:ahLst/>
              <a:cxnLst/>
              <a:rect l="l" t="t" r="r" b="b"/>
              <a:pathLst>
                <a:path w="626745" h="182879">
                  <a:moveTo>
                    <a:pt x="554481" y="0"/>
                  </a:moveTo>
                  <a:lnTo>
                    <a:pt x="72135" y="0"/>
                  </a:lnTo>
                  <a:lnTo>
                    <a:pt x="44094" y="5663"/>
                  </a:lnTo>
                  <a:lnTo>
                    <a:pt x="21161" y="21113"/>
                  </a:lnTo>
                  <a:lnTo>
                    <a:pt x="5681" y="44041"/>
                  </a:lnTo>
                  <a:lnTo>
                    <a:pt x="0" y="72135"/>
                  </a:lnTo>
                  <a:lnTo>
                    <a:pt x="5681" y="100230"/>
                  </a:lnTo>
                  <a:lnTo>
                    <a:pt x="21161" y="123158"/>
                  </a:lnTo>
                  <a:lnTo>
                    <a:pt x="44094" y="138608"/>
                  </a:lnTo>
                  <a:lnTo>
                    <a:pt x="72135" y="144271"/>
                  </a:lnTo>
                  <a:lnTo>
                    <a:pt x="131317" y="144271"/>
                  </a:lnTo>
                  <a:lnTo>
                    <a:pt x="313308" y="182498"/>
                  </a:lnTo>
                  <a:lnTo>
                    <a:pt x="495299" y="144271"/>
                  </a:lnTo>
                  <a:lnTo>
                    <a:pt x="554481" y="144271"/>
                  </a:lnTo>
                  <a:lnTo>
                    <a:pt x="582576" y="138608"/>
                  </a:lnTo>
                  <a:lnTo>
                    <a:pt x="605504" y="123158"/>
                  </a:lnTo>
                  <a:lnTo>
                    <a:pt x="620954" y="100230"/>
                  </a:lnTo>
                  <a:lnTo>
                    <a:pt x="626617" y="72135"/>
                  </a:lnTo>
                  <a:lnTo>
                    <a:pt x="620954" y="44041"/>
                  </a:lnTo>
                  <a:lnTo>
                    <a:pt x="605504" y="21113"/>
                  </a:lnTo>
                  <a:lnTo>
                    <a:pt x="582576" y="5663"/>
                  </a:lnTo>
                  <a:lnTo>
                    <a:pt x="554481" y="0"/>
                  </a:lnTo>
                  <a:close/>
                </a:path>
              </a:pathLst>
            </a:custGeom>
            <a:solidFill>
              <a:srgbClr val="E7EC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749989" y="7681467"/>
              <a:ext cx="265430" cy="144780"/>
            </a:xfrm>
            <a:custGeom>
              <a:avLst/>
              <a:gdLst/>
              <a:ahLst/>
              <a:cxnLst/>
              <a:rect l="l" t="t" r="r" b="b"/>
              <a:pathLst>
                <a:path w="265429" h="144779">
                  <a:moveTo>
                    <a:pt x="265049" y="0"/>
                  </a:moveTo>
                  <a:lnTo>
                    <a:pt x="72136" y="0"/>
                  </a:lnTo>
                  <a:lnTo>
                    <a:pt x="44041" y="5681"/>
                  </a:lnTo>
                  <a:lnTo>
                    <a:pt x="21113" y="21161"/>
                  </a:lnTo>
                  <a:lnTo>
                    <a:pt x="5663" y="44094"/>
                  </a:lnTo>
                  <a:lnTo>
                    <a:pt x="0" y="72135"/>
                  </a:lnTo>
                  <a:lnTo>
                    <a:pt x="1454" y="86685"/>
                  </a:lnTo>
                  <a:lnTo>
                    <a:pt x="21082" y="123189"/>
                  </a:lnTo>
                  <a:lnTo>
                    <a:pt x="57586" y="142817"/>
                  </a:lnTo>
                  <a:lnTo>
                    <a:pt x="72136" y="144271"/>
                  </a:lnTo>
                  <a:lnTo>
                    <a:pt x="265049" y="144271"/>
                  </a:lnTo>
                  <a:lnTo>
                    <a:pt x="250572" y="142817"/>
                  </a:lnTo>
                  <a:lnTo>
                    <a:pt x="237061" y="138636"/>
                  </a:lnTo>
                  <a:lnTo>
                    <a:pt x="205289" y="112498"/>
                  </a:lnTo>
                  <a:lnTo>
                    <a:pt x="192913" y="72135"/>
                  </a:lnTo>
                  <a:lnTo>
                    <a:pt x="198594" y="44094"/>
                  </a:lnTo>
                  <a:lnTo>
                    <a:pt x="214074" y="21161"/>
                  </a:lnTo>
                  <a:lnTo>
                    <a:pt x="237007" y="5681"/>
                  </a:lnTo>
                  <a:lnTo>
                    <a:pt x="265049" y="0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696216" y="7825790"/>
              <a:ext cx="734060" cy="370205"/>
            </a:xfrm>
            <a:custGeom>
              <a:avLst/>
              <a:gdLst/>
              <a:ahLst/>
              <a:cxnLst/>
              <a:rect l="l" t="t" r="r" b="b"/>
              <a:pathLst>
                <a:path w="734059" h="370204">
                  <a:moveTo>
                    <a:pt x="549021" y="0"/>
                  </a:moveTo>
                  <a:lnTo>
                    <a:pt x="185039" y="0"/>
                  </a:lnTo>
                  <a:lnTo>
                    <a:pt x="135834" y="6616"/>
                  </a:lnTo>
                  <a:lnTo>
                    <a:pt x="91628" y="25287"/>
                  </a:lnTo>
                  <a:lnTo>
                    <a:pt x="54181" y="54244"/>
                  </a:lnTo>
                  <a:lnTo>
                    <a:pt x="25254" y="91722"/>
                  </a:lnTo>
                  <a:lnTo>
                    <a:pt x="6606" y="135951"/>
                  </a:lnTo>
                  <a:lnTo>
                    <a:pt x="0" y="185166"/>
                  </a:lnTo>
                  <a:lnTo>
                    <a:pt x="6606" y="234370"/>
                  </a:lnTo>
                  <a:lnTo>
                    <a:pt x="25254" y="278576"/>
                  </a:lnTo>
                  <a:lnTo>
                    <a:pt x="54181" y="316023"/>
                  </a:lnTo>
                  <a:lnTo>
                    <a:pt x="91628" y="344950"/>
                  </a:lnTo>
                  <a:lnTo>
                    <a:pt x="135834" y="363598"/>
                  </a:lnTo>
                  <a:lnTo>
                    <a:pt x="185039" y="370205"/>
                  </a:lnTo>
                  <a:lnTo>
                    <a:pt x="549021" y="370205"/>
                  </a:lnTo>
                  <a:lnTo>
                    <a:pt x="598225" y="363598"/>
                  </a:lnTo>
                  <a:lnTo>
                    <a:pt x="642431" y="344950"/>
                  </a:lnTo>
                  <a:lnTo>
                    <a:pt x="679878" y="316023"/>
                  </a:lnTo>
                  <a:lnTo>
                    <a:pt x="708805" y="278576"/>
                  </a:lnTo>
                  <a:lnTo>
                    <a:pt x="727453" y="234370"/>
                  </a:lnTo>
                  <a:lnTo>
                    <a:pt x="734060" y="185166"/>
                  </a:lnTo>
                  <a:lnTo>
                    <a:pt x="727453" y="135951"/>
                  </a:lnTo>
                  <a:lnTo>
                    <a:pt x="708805" y="91722"/>
                  </a:lnTo>
                  <a:lnTo>
                    <a:pt x="679878" y="54244"/>
                  </a:lnTo>
                  <a:lnTo>
                    <a:pt x="642431" y="25287"/>
                  </a:lnTo>
                  <a:lnTo>
                    <a:pt x="598225" y="6616"/>
                  </a:lnTo>
                  <a:lnTo>
                    <a:pt x="549021" y="0"/>
                  </a:lnTo>
                  <a:close/>
                </a:path>
              </a:pathLst>
            </a:custGeom>
            <a:solidFill>
              <a:srgbClr val="E7EC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696116" y="7825841"/>
              <a:ext cx="429259" cy="370205"/>
            </a:xfrm>
            <a:custGeom>
              <a:avLst/>
              <a:gdLst/>
              <a:ahLst/>
              <a:cxnLst/>
              <a:rect l="l" t="t" r="r" b="b"/>
              <a:pathLst>
                <a:path w="429259" h="370204">
                  <a:moveTo>
                    <a:pt x="429260" y="0"/>
                  </a:moveTo>
                  <a:lnTo>
                    <a:pt x="185166" y="0"/>
                  </a:lnTo>
                  <a:lnTo>
                    <a:pt x="135951" y="6606"/>
                  </a:lnTo>
                  <a:lnTo>
                    <a:pt x="91722" y="25254"/>
                  </a:lnTo>
                  <a:lnTo>
                    <a:pt x="54244" y="54181"/>
                  </a:lnTo>
                  <a:lnTo>
                    <a:pt x="25287" y="91628"/>
                  </a:lnTo>
                  <a:lnTo>
                    <a:pt x="6616" y="135834"/>
                  </a:lnTo>
                  <a:lnTo>
                    <a:pt x="0" y="185039"/>
                  </a:lnTo>
                  <a:lnTo>
                    <a:pt x="3758" y="222375"/>
                  </a:lnTo>
                  <a:lnTo>
                    <a:pt x="31611" y="288569"/>
                  </a:lnTo>
                  <a:lnTo>
                    <a:pt x="81635" y="338593"/>
                  </a:lnTo>
                  <a:lnTo>
                    <a:pt x="147829" y="366446"/>
                  </a:lnTo>
                  <a:lnTo>
                    <a:pt x="185166" y="370205"/>
                  </a:lnTo>
                  <a:lnTo>
                    <a:pt x="429260" y="370205"/>
                  </a:lnTo>
                  <a:lnTo>
                    <a:pt x="391923" y="366446"/>
                  </a:lnTo>
                  <a:lnTo>
                    <a:pt x="357171" y="355663"/>
                  </a:lnTo>
                  <a:lnTo>
                    <a:pt x="298323" y="315976"/>
                  </a:lnTo>
                  <a:lnTo>
                    <a:pt x="258635" y="257127"/>
                  </a:lnTo>
                  <a:lnTo>
                    <a:pt x="244094" y="185039"/>
                  </a:lnTo>
                  <a:lnTo>
                    <a:pt x="250710" y="135834"/>
                  </a:lnTo>
                  <a:lnTo>
                    <a:pt x="269381" y="91628"/>
                  </a:lnTo>
                  <a:lnTo>
                    <a:pt x="298338" y="54181"/>
                  </a:lnTo>
                  <a:lnTo>
                    <a:pt x="335816" y="25254"/>
                  </a:lnTo>
                  <a:lnTo>
                    <a:pt x="380045" y="6606"/>
                  </a:lnTo>
                  <a:lnTo>
                    <a:pt x="429260" y="0"/>
                  </a:lnTo>
                  <a:close/>
                </a:path>
              </a:pathLst>
            </a:custGeom>
            <a:solidFill>
              <a:srgbClr val="5959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675338" y="6794487"/>
              <a:ext cx="1285875" cy="1422400"/>
            </a:xfrm>
            <a:custGeom>
              <a:avLst/>
              <a:gdLst/>
              <a:ahLst/>
              <a:cxnLst/>
              <a:rect l="l" t="t" r="r" b="b"/>
              <a:pathLst>
                <a:path w="1285875" h="1422400">
                  <a:moveTo>
                    <a:pt x="118744" y="1358899"/>
                  </a:moveTo>
                  <a:lnTo>
                    <a:pt x="95724" y="1358899"/>
                  </a:lnTo>
                  <a:lnTo>
                    <a:pt x="90042" y="1371599"/>
                  </a:lnTo>
                  <a:lnTo>
                    <a:pt x="87054" y="1371599"/>
                  </a:lnTo>
                  <a:lnTo>
                    <a:pt x="87280" y="1384299"/>
                  </a:lnTo>
                  <a:lnTo>
                    <a:pt x="90507" y="1396999"/>
                  </a:lnTo>
                  <a:lnTo>
                    <a:pt x="96519" y="1396999"/>
                  </a:lnTo>
                  <a:lnTo>
                    <a:pt x="121981" y="1409699"/>
                  </a:lnTo>
                  <a:lnTo>
                    <a:pt x="148955" y="1422399"/>
                  </a:lnTo>
                  <a:lnTo>
                    <a:pt x="617049" y="1422399"/>
                  </a:lnTo>
                  <a:lnTo>
                    <a:pt x="660395" y="1409699"/>
                  </a:lnTo>
                  <a:lnTo>
                    <a:pt x="698644" y="1384299"/>
                  </a:lnTo>
                  <a:lnTo>
                    <a:pt x="160448" y="1384299"/>
                  </a:lnTo>
                  <a:lnTo>
                    <a:pt x="138983" y="1371599"/>
                  </a:lnTo>
                  <a:lnTo>
                    <a:pt x="118744" y="1358899"/>
                  </a:lnTo>
                  <a:close/>
                </a:path>
                <a:path w="1285875" h="1422400">
                  <a:moveTo>
                    <a:pt x="689186" y="1054099"/>
                  </a:moveTo>
                  <a:lnTo>
                    <a:pt x="569848" y="1054099"/>
                  </a:lnTo>
                  <a:lnTo>
                    <a:pt x="613507" y="1066799"/>
                  </a:lnTo>
                  <a:lnTo>
                    <a:pt x="652756" y="1079499"/>
                  </a:lnTo>
                  <a:lnTo>
                    <a:pt x="686022" y="1104899"/>
                  </a:lnTo>
                  <a:lnTo>
                    <a:pt x="711731" y="1142999"/>
                  </a:lnTo>
                  <a:lnTo>
                    <a:pt x="728310" y="1181099"/>
                  </a:lnTo>
                  <a:lnTo>
                    <a:pt x="734186" y="1219199"/>
                  </a:lnTo>
                  <a:lnTo>
                    <a:pt x="728310" y="1269999"/>
                  </a:lnTo>
                  <a:lnTo>
                    <a:pt x="711731" y="1308099"/>
                  </a:lnTo>
                  <a:lnTo>
                    <a:pt x="686022" y="1333499"/>
                  </a:lnTo>
                  <a:lnTo>
                    <a:pt x="652756" y="1358899"/>
                  </a:lnTo>
                  <a:lnTo>
                    <a:pt x="613507" y="1384299"/>
                  </a:lnTo>
                  <a:lnTo>
                    <a:pt x="698644" y="1384299"/>
                  </a:lnTo>
                  <a:lnTo>
                    <a:pt x="730556" y="1346199"/>
                  </a:lnTo>
                  <a:lnTo>
                    <a:pt x="754887" y="1308099"/>
                  </a:lnTo>
                  <a:lnTo>
                    <a:pt x="770397" y="1269999"/>
                  </a:lnTo>
                  <a:lnTo>
                    <a:pt x="775842" y="1219199"/>
                  </a:lnTo>
                  <a:lnTo>
                    <a:pt x="768613" y="1168399"/>
                  </a:lnTo>
                  <a:lnTo>
                    <a:pt x="748204" y="1117599"/>
                  </a:lnTo>
                  <a:lnTo>
                    <a:pt x="716532" y="1079499"/>
                  </a:lnTo>
                  <a:lnTo>
                    <a:pt x="689186" y="1054099"/>
                  </a:lnTo>
                  <a:close/>
                </a:path>
                <a:path w="1285875" h="1422400">
                  <a:moveTo>
                    <a:pt x="60070" y="1333499"/>
                  </a:moveTo>
                  <a:lnTo>
                    <a:pt x="37068" y="1333499"/>
                  </a:lnTo>
                  <a:lnTo>
                    <a:pt x="44386" y="1346199"/>
                  </a:lnTo>
                  <a:lnTo>
                    <a:pt x="52371" y="1346199"/>
                  </a:lnTo>
                  <a:lnTo>
                    <a:pt x="60070" y="1333499"/>
                  </a:lnTo>
                  <a:close/>
                </a:path>
                <a:path w="1285875" h="1422400">
                  <a:moveTo>
                    <a:pt x="665222" y="876299"/>
                  </a:moveTo>
                  <a:lnTo>
                    <a:pt x="110567" y="876299"/>
                  </a:lnTo>
                  <a:lnTo>
                    <a:pt x="81010" y="901699"/>
                  </a:lnTo>
                  <a:lnTo>
                    <a:pt x="61049" y="927099"/>
                  </a:lnTo>
                  <a:lnTo>
                    <a:pt x="53720" y="965199"/>
                  </a:lnTo>
                  <a:lnTo>
                    <a:pt x="57092" y="990599"/>
                  </a:lnTo>
                  <a:lnTo>
                    <a:pt x="66595" y="1015999"/>
                  </a:lnTo>
                  <a:lnTo>
                    <a:pt x="81313" y="1028699"/>
                  </a:lnTo>
                  <a:lnTo>
                    <a:pt x="100329" y="1041399"/>
                  </a:lnTo>
                  <a:lnTo>
                    <a:pt x="59310" y="1079499"/>
                  </a:lnTo>
                  <a:lnTo>
                    <a:pt x="27638" y="1117599"/>
                  </a:lnTo>
                  <a:lnTo>
                    <a:pt x="7229" y="1168399"/>
                  </a:lnTo>
                  <a:lnTo>
                    <a:pt x="0" y="1219199"/>
                  </a:lnTo>
                  <a:lnTo>
                    <a:pt x="2008" y="1257299"/>
                  </a:lnTo>
                  <a:lnTo>
                    <a:pt x="7969" y="1282699"/>
                  </a:lnTo>
                  <a:lnTo>
                    <a:pt x="17787" y="1308099"/>
                  </a:lnTo>
                  <a:lnTo>
                    <a:pt x="31368" y="1333499"/>
                  </a:lnTo>
                  <a:lnTo>
                    <a:pt x="66085" y="1333499"/>
                  </a:lnTo>
                  <a:lnTo>
                    <a:pt x="69326" y="1320799"/>
                  </a:lnTo>
                  <a:lnTo>
                    <a:pt x="69590" y="1320799"/>
                  </a:lnTo>
                  <a:lnTo>
                    <a:pt x="66674" y="1308099"/>
                  </a:lnTo>
                  <a:lnTo>
                    <a:pt x="55854" y="1295399"/>
                  </a:lnTo>
                  <a:lnTo>
                    <a:pt x="48021" y="1269999"/>
                  </a:lnTo>
                  <a:lnTo>
                    <a:pt x="43261" y="1244599"/>
                  </a:lnTo>
                  <a:lnTo>
                    <a:pt x="41655" y="1219199"/>
                  </a:lnTo>
                  <a:lnTo>
                    <a:pt x="47531" y="1181099"/>
                  </a:lnTo>
                  <a:lnTo>
                    <a:pt x="64106" y="1142999"/>
                  </a:lnTo>
                  <a:lnTo>
                    <a:pt x="89804" y="1104899"/>
                  </a:lnTo>
                  <a:lnTo>
                    <a:pt x="123048" y="1079499"/>
                  </a:lnTo>
                  <a:lnTo>
                    <a:pt x="162261" y="1066799"/>
                  </a:lnTo>
                  <a:lnTo>
                    <a:pt x="205866" y="1054099"/>
                  </a:lnTo>
                  <a:lnTo>
                    <a:pt x="689186" y="1054099"/>
                  </a:lnTo>
                  <a:lnTo>
                    <a:pt x="675512" y="1041399"/>
                  </a:lnTo>
                  <a:lnTo>
                    <a:pt x="694529" y="1028699"/>
                  </a:lnTo>
                  <a:lnTo>
                    <a:pt x="709247" y="1015999"/>
                  </a:lnTo>
                  <a:lnTo>
                    <a:pt x="126793" y="1015999"/>
                  </a:lnTo>
                  <a:lnTo>
                    <a:pt x="110521" y="1003299"/>
                  </a:lnTo>
                  <a:lnTo>
                    <a:pt x="99536" y="990599"/>
                  </a:lnTo>
                  <a:lnTo>
                    <a:pt x="95503" y="965199"/>
                  </a:lnTo>
                  <a:lnTo>
                    <a:pt x="99536" y="939799"/>
                  </a:lnTo>
                  <a:lnTo>
                    <a:pt x="110521" y="927099"/>
                  </a:lnTo>
                  <a:lnTo>
                    <a:pt x="126793" y="914399"/>
                  </a:lnTo>
                  <a:lnTo>
                    <a:pt x="704804" y="914399"/>
                  </a:lnTo>
                  <a:lnTo>
                    <a:pt x="694816" y="901699"/>
                  </a:lnTo>
                  <a:lnTo>
                    <a:pt x="665222" y="876299"/>
                  </a:lnTo>
                  <a:close/>
                </a:path>
                <a:path w="1285875" h="1422400">
                  <a:moveTo>
                    <a:pt x="704804" y="914399"/>
                  </a:moveTo>
                  <a:lnTo>
                    <a:pt x="648995" y="914399"/>
                  </a:lnTo>
                  <a:lnTo>
                    <a:pt x="665305" y="927099"/>
                  </a:lnTo>
                  <a:lnTo>
                    <a:pt x="676304" y="939799"/>
                  </a:lnTo>
                  <a:lnTo>
                    <a:pt x="680338" y="965199"/>
                  </a:lnTo>
                  <a:lnTo>
                    <a:pt x="676304" y="990599"/>
                  </a:lnTo>
                  <a:lnTo>
                    <a:pt x="665305" y="1003299"/>
                  </a:lnTo>
                  <a:lnTo>
                    <a:pt x="648995" y="1015999"/>
                  </a:lnTo>
                  <a:lnTo>
                    <a:pt x="709247" y="1015999"/>
                  </a:lnTo>
                  <a:lnTo>
                    <a:pt x="718750" y="990599"/>
                  </a:lnTo>
                  <a:lnTo>
                    <a:pt x="722121" y="965199"/>
                  </a:lnTo>
                  <a:lnTo>
                    <a:pt x="714791" y="927099"/>
                  </a:lnTo>
                  <a:lnTo>
                    <a:pt x="704804" y="914399"/>
                  </a:lnTo>
                  <a:close/>
                </a:path>
                <a:path w="1285875" h="1422400">
                  <a:moveTo>
                    <a:pt x="822039" y="139699"/>
                  </a:moveTo>
                  <a:lnTo>
                    <a:pt x="806354" y="139699"/>
                  </a:lnTo>
                  <a:lnTo>
                    <a:pt x="799464" y="152399"/>
                  </a:lnTo>
                  <a:lnTo>
                    <a:pt x="652144" y="292099"/>
                  </a:lnTo>
                  <a:lnTo>
                    <a:pt x="618504" y="330199"/>
                  </a:lnTo>
                  <a:lnTo>
                    <a:pt x="587384" y="368299"/>
                  </a:lnTo>
                  <a:lnTo>
                    <a:pt x="558849" y="406399"/>
                  </a:lnTo>
                  <a:lnTo>
                    <a:pt x="532961" y="457199"/>
                  </a:lnTo>
                  <a:lnTo>
                    <a:pt x="509787" y="495299"/>
                  </a:lnTo>
                  <a:lnTo>
                    <a:pt x="489389" y="533399"/>
                  </a:lnTo>
                  <a:lnTo>
                    <a:pt x="471831" y="584199"/>
                  </a:lnTo>
                  <a:lnTo>
                    <a:pt x="457179" y="634999"/>
                  </a:lnTo>
                  <a:lnTo>
                    <a:pt x="445495" y="673099"/>
                  </a:lnTo>
                  <a:lnTo>
                    <a:pt x="436845" y="723899"/>
                  </a:lnTo>
                  <a:lnTo>
                    <a:pt x="431291" y="774699"/>
                  </a:lnTo>
                  <a:lnTo>
                    <a:pt x="411934" y="800099"/>
                  </a:lnTo>
                  <a:lnTo>
                    <a:pt x="392922" y="825499"/>
                  </a:lnTo>
                  <a:lnTo>
                    <a:pt x="374267" y="850899"/>
                  </a:lnTo>
                  <a:lnTo>
                    <a:pt x="355980" y="876299"/>
                  </a:lnTo>
                  <a:lnTo>
                    <a:pt x="407796" y="876299"/>
                  </a:lnTo>
                  <a:lnTo>
                    <a:pt x="438831" y="838199"/>
                  </a:lnTo>
                  <a:lnTo>
                    <a:pt x="470737" y="787399"/>
                  </a:lnTo>
                  <a:lnTo>
                    <a:pt x="503482" y="749299"/>
                  </a:lnTo>
                  <a:lnTo>
                    <a:pt x="537036" y="711199"/>
                  </a:lnTo>
                  <a:lnTo>
                    <a:pt x="480694" y="711199"/>
                  </a:lnTo>
                  <a:lnTo>
                    <a:pt x="490687" y="673099"/>
                  </a:lnTo>
                  <a:lnTo>
                    <a:pt x="503937" y="622299"/>
                  </a:lnTo>
                  <a:lnTo>
                    <a:pt x="520370" y="571499"/>
                  </a:lnTo>
                  <a:lnTo>
                    <a:pt x="539914" y="533399"/>
                  </a:lnTo>
                  <a:lnTo>
                    <a:pt x="562496" y="482599"/>
                  </a:lnTo>
                  <a:lnTo>
                    <a:pt x="588042" y="444499"/>
                  </a:lnTo>
                  <a:lnTo>
                    <a:pt x="616480" y="406399"/>
                  </a:lnTo>
                  <a:lnTo>
                    <a:pt x="647735" y="368299"/>
                  </a:lnTo>
                  <a:lnTo>
                    <a:pt x="681735" y="330199"/>
                  </a:lnTo>
                  <a:lnTo>
                    <a:pt x="828928" y="177799"/>
                  </a:lnTo>
                  <a:lnTo>
                    <a:pt x="833500" y="177799"/>
                  </a:lnTo>
                  <a:lnTo>
                    <a:pt x="835024" y="165099"/>
                  </a:lnTo>
                  <a:lnTo>
                    <a:pt x="833500" y="152399"/>
                  </a:lnTo>
                  <a:lnTo>
                    <a:pt x="828928" y="152399"/>
                  </a:lnTo>
                  <a:lnTo>
                    <a:pt x="822039" y="139699"/>
                  </a:lnTo>
                  <a:close/>
                </a:path>
                <a:path w="1285875" h="1422400">
                  <a:moveTo>
                    <a:pt x="1001444" y="342899"/>
                  </a:moveTo>
                  <a:lnTo>
                    <a:pt x="952626" y="342899"/>
                  </a:lnTo>
                  <a:lnTo>
                    <a:pt x="922435" y="380999"/>
                  </a:lnTo>
                  <a:lnTo>
                    <a:pt x="891405" y="419099"/>
                  </a:lnTo>
                  <a:lnTo>
                    <a:pt x="859552" y="457199"/>
                  </a:lnTo>
                  <a:lnTo>
                    <a:pt x="826896" y="495299"/>
                  </a:lnTo>
                  <a:lnTo>
                    <a:pt x="793455" y="533399"/>
                  </a:lnTo>
                  <a:lnTo>
                    <a:pt x="759245" y="571499"/>
                  </a:lnTo>
                  <a:lnTo>
                    <a:pt x="724285" y="609599"/>
                  </a:lnTo>
                  <a:lnTo>
                    <a:pt x="688593" y="647699"/>
                  </a:lnTo>
                  <a:lnTo>
                    <a:pt x="653890" y="685799"/>
                  </a:lnTo>
                  <a:lnTo>
                    <a:pt x="618496" y="711199"/>
                  </a:lnTo>
                  <a:lnTo>
                    <a:pt x="582451" y="749299"/>
                  </a:lnTo>
                  <a:lnTo>
                    <a:pt x="545795" y="774699"/>
                  </a:lnTo>
                  <a:lnTo>
                    <a:pt x="508568" y="812799"/>
                  </a:lnTo>
                  <a:lnTo>
                    <a:pt x="470810" y="838199"/>
                  </a:lnTo>
                  <a:lnTo>
                    <a:pt x="432561" y="876299"/>
                  </a:lnTo>
                  <a:lnTo>
                    <a:pt x="500506" y="876299"/>
                  </a:lnTo>
                  <a:lnTo>
                    <a:pt x="505713" y="863599"/>
                  </a:lnTo>
                  <a:lnTo>
                    <a:pt x="516254" y="863599"/>
                  </a:lnTo>
                  <a:lnTo>
                    <a:pt x="563040" y="850899"/>
                  </a:lnTo>
                  <a:lnTo>
                    <a:pt x="609302" y="850899"/>
                  </a:lnTo>
                  <a:lnTo>
                    <a:pt x="699862" y="825499"/>
                  </a:lnTo>
                  <a:lnTo>
                    <a:pt x="721914" y="812799"/>
                  </a:lnTo>
                  <a:lnTo>
                    <a:pt x="575563" y="812799"/>
                  </a:lnTo>
                  <a:lnTo>
                    <a:pt x="612134" y="774699"/>
                  </a:lnTo>
                  <a:lnTo>
                    <a:pt x="648096" y="749299"/>
                  </a:lnTo>
                  <a:lnTo>
                    <a:pt x="683416" y="711199"/>
                  </a:lnTo>
                  <a:lnTo>
                    <a:pt x="718057" y="673099"/>
                  </a:lnTo>
                  <a:lnTo>
                    <a:pt x="755088" y="634999"/>
                  </a:lnTo>
                  <a:lnTo>
                    <a:pt x="791336" y="596899"/>
                  </a:lnTo>
                  <a:lnTo>
                    <a:pt x="826785" y="558799"/>
                  </a:lnTo>
                  <a:lnTo>
                    <a:pt x="861415" y="520699"/>
                  </a:lnTo>
                  <a:lnTo>
                    <a:pt x="895207" y="482599"/>
                  </a:lnTo>
                  <a:lnTo>
                    <a:pt x="928141" y="444499"/>
                  </a:lnTo>
                  <a:lnTo>
                    <a:pt x="960199" y="393699"/>
                  </a:lnTo>
                  <a:lnTo>
                    <a:pt x="991361" y="355599"/>
                  </a:lnTo>
                  <a:lnTo>
                    <a:pt x="1001444" y="342899"/>
                  </a:lnTo>
                  <a:close/>
                </a:path>
                <a:path w="1285875" h="1422400">
                  <a:moveTo>
                    <a:pt x="1178284" y="50799"/>
                  </a:moveTo>
                  <a:lnTo>
                    <a:pt x="1083605" y="50799"/>
                  </a:lnTo>
                  <a:lnTo>
                    <a:pt x="1120854" y="63499"/>
                  </a:lnTo>
                  <a:lnTo>
                    <a:pt x="1155174" y="76199"/>
                  </a:lnTo>
                  <a:lnTo>
                    <a:pt x="1185671" y="101599"/>
                  </a:lnTo>
                  <a:lnTo>
                    <a:pt x="1214270" y="139699"/>
                  </a:lnTo>
                  <a:lnTo>
                    <a:pt x="1233335" y="177799"/>
                  </a:lnTo>
                  <a:lnTo>
                    <a:pt x="1242868" y="228599"/>
                  </a:lnTo>
                  <a:lnTo>
                    <a:pt x="1242868" y="266699"/>
                  </a:lnTo>
                  <a:lnTo>
                    <a:pt x="1233335" y="317499"/>
                  </a:lnTo>
                  <a:lnTo>
                    <a:pt x="1214270" y="355599"/>
                  </a:lnTo>
                  <a:lnTo>
                    <a:pt x="1185671" y="393699"/>
                  </a:lnTo>
                  <a:lnTo>
                    <a:pt x="964183" y="609599"/>
                  </a:lnTo>
                  <a:lnTo>
                    <a:pt x="929268" y="647699"/>
                  </a:lnTo>
                  <a:lnTo>
                    <a:pt x="892504" y="673099"/>
                  </a:lnTo>
                  <a:lnTo>
                    <a:pt x="853947" y="698499"/>
                  </a:lnTo>
                  <a:lnTo>
                    <a:pt x="813656" y="723899"/>
                  </a:lnTo>
                  <a:lnTo>
                    <a:pt x="771684" y="749299"/>
                  </a:lnTo>
                  <a:lnTo>
                    <a:pt x="728090" y="761999"/>
                  </a:lnTo>
                  <a:lnTo>
                    <a:pt x="690810" y="774699"/>
                  </a:lnTo>
                  <a:lnTo>
                    <a:pt x="575563" y="812799"/>
                  </a:lnTo>
                  <a:lnTo>
                    <a:pt x="721914" y="812799"/>
                  </a:lnTo>
                  <a:lnTo>
                    <a:pt x="743965" y="800099"/>
                  </a:lnTo>
                  <a:lnTo>
                    <a:pt x="790066" y="787399"/>
                  </a:lnTo>
                  <a:lnTo>
                    <a:pt x="834469" y="761999"/>
                  </a:lnTo>
                  <a:lnTo>
                    <a:pt x="877109" y="736599"/>
                  </a:lnTo>
                  <a:lnTo>
                    <a:pt x="917918" y="711199"/>
                  </a:lnTo>
                  <a:lnTo>
                    <a:pt x="956829" y="673099"/>
                  </a:lnTo>
                  <a:lnTo>
                    <a:pt x="993774" y="634999"/>
                  </a:lnTo>
                  <a:lnTo>
                    <a:pt x="1215135" y="419099"/>
                  </a:lnTo>
                  <a:lnTo>
                    <a:pt x="1246014" y="380999"/>
                  </a:lnTo>
                  <a:lnTo>
                    <a:pt x="1268071" y="342899"/>
                  </a:lnTo>
                  <a:lnTo>
                    <a:pt x="1281304" y="292099"/>
                  </a:lnTo>
                  <a:lnTo>
                    <a:pt x="1285716" y="241299"/>
                  </a:lnTo>
                  <a:lnTo>
                    <a:pt x="1281304" y="203199"/>
                  </a:lnTo>
                  <a:lnTo>
                    <a:pt x="1268071" y="152399"/>
                  </a:lnTo>
                  <a:lnTo>
                    <a:pt x="1246014" y="114299"/>
                  </a:lnTo>
                  <a:lnTo>
                    <a:pt x="1215135" y="76199"/>
                  </a:lnTo>
                  <a:lnTo>
                    <a:pt x="1178284" y="50799"/>
                  </a:lnTo>
                  <a:close/>
                </a:path>
                <a:path w="1285875" h="1422400">
                  <a:moveTo>
                    <a:pt x="1048257" y="241299"/>
                  </a:moveTo>
                  <a:lnTo>
                    <a:pt x="1021968" y="241299"/>
                  </a:lnTo>
                  <a:lnTo>
                    <a:pt x="978203" y="266699"/>
                  </a:lnTo>
                  <a:lnTo>
                    <a:pt x="935009" y="304799"/>
                  </a:lnTo>
                  <a:lnTo>
                    <a:pt x="892409" y="330199"/>
                  </a:lnTo>
                  <a:lnTo>
                    <a:pt x="850427" y="368299"/>
                  </a:lnTo>
                  <a:lnTo>
                    <a:pt x="809085" y="393699"/>
                  </a:lnTo>
                  <a:lnTo>
                    <a:pt x="768405" y="431799"/>
                  </a:lnTo>
                  <a:lnTo>
                    <a:pt x="728412" y="469899"/>
                  </a:lnTo>
                  <a:lnTo>
                    <a:pt x="689127" y="495299"/>
                  </a:lnTo>
                  <a:lnTo>
                    <a:pt x="650574" y="533399"/>
                  </a:lnTo>
                  <a:lnTo>
                    <a:pt x="612774" y="571499"/>
                  </a:lnTo>
                  <a:lnTo>
                    <a:pt x="578778" y="609599"/>
                  </a:lnTo>
                  <a:lnTo>
                    <a:pt x="545401" y="647699"/>
                  </a:lnTo>
                  <a:lnTo>
                    <a:pt x="512691" y="673099"/>
                  </a:lnTo>
                  <a:lnTo>
                    <a:pt x="480694" y="711199"/>
                  </a:lnTo>
                  <a:lnTo>
                    <a:pt x="537036" y="711199"/>
                  </a:lnTo>
                  <a:lnTo>
                    <a:pt x="571367" y="673099"/>
                  </a:lnTo>
                  <a:lnTo>
                    <a:pt x="606445" y="634999"/>
                  </a:lnTo>
                  <a:lnTo>
                    <a:pt x="642238" y="596899"/>
                  </a:lnTo>
                  <a:lnTo>
                    <a:pt x="678698" y="571499"/>
                  </a:lnTo>
                  <a:lnTo>
                    <a:pt x="715865" y="533399"/>
                  </a:lnTo>
                  <a:lnTo>
                    <a:pt x="753719" y="495299"/>
                  </a:lnTo>
                  <a:lnTo>
                    <a:pt x="792241" y="469899"/>
                  </a:lnTo>
                  <a:lnTo>
                    <a:pt x="831413" y="431799"/>
                  </a:lnTo>
                  <a:lnTo>
                    <a:pt x="871214" y="393699"/>
                  </a:lnTo>
                  <a:lnTo>
                    <a:pt x="952626" y="342899"/>
                  </a:lnTo>
                  <a:lnTo>
                    <a:pt x="1001444" y="342899"/>
                  </a:lnTo>
                  <a:lnTo>
                    <a:pt x="1021610" y="317499"/>
                  </a:lnTo>
                  <a:lnTo>
                    <a:pt x="1050924" y="266699"/>
                  </a:lnTo>
                  <a:lnTo>
                    <a:pt x="1053794" y="266699"/>
                  </a:lnTo>
                  <a:lnTo>
                    <a:pt x="1054258" y="253999"/>
                  </a:lnTo>
                  <a:lnTo>
                    <a:pt x="1052389" y="253999"/>
                  </a:lnTo>
                  <a:lnTo>
                    <a:pt x="1048257" y="241299"/>
                  </a:lnTo>
                  <a:close/>
                </a:path>
                <a:path w="1285875" h="1422400">
                  <a:moveTo>
                    <a:pt x="1044320" y="0"/>
                  </a:moveTo>
                  <a:lnTo>
                    <a:pt x="996842" y="12699"/>
                  </a:lnTo>
                  <a:lnTo>
                    <a:pt x="951864" y="25399"/>
                  </a:lnTo>
                  <a:lnTo>
                    <a:pt x="910411" y="50799"/>
                  </a:lnTo>
                  <a:lnTo>
                    <a:pt x="873505" y="76199"/>
                  </a:lnTo>
                  <a:lnTo>
                    <a:pt x="853693" y="101599"/>
                  </a:lnTo>
                  <a:lnTo>
                    <a:pt x="852169" y="101599"/>
                  </a:lnTo>
                  <a:lnTo>
                    <a:pt x="853693" y="114299"/>
                  </a:lnTo>
                  <a:lnTo>
                    <a:pt x="858265" y="114299"/>
                  </a:lnTo>
                  <a:lnTo>
                    <a:pt x="865155" y="126999"/>
                  </a:lnTo>
                  <a:lnTo>
                    <a:pt x="880840" y="126999"/>
                  </a:lnTo>
                  <a:lnTo>
                    <a:pt x="887729" y="114299"/>
                  </a:lnTo>
                  <a:lnTo>
                    <a:pt x="933575" y="76199"/>
                  </a:lnTo>
                  <a:lnTo>
                    <a:pt x="967851" y="63499"/>
                  </a:lnTo>
                  <a:lnTo>
                    <a:pt x="1005056" y="50799"/>
                  </a:lnTo>
                  <a:lnTo>
                    <a:pt x="1178284" y="50799"/>
                  </a:lnTo>
                  <a:lnTo>
                    <a:pt x="1136824" y="25399"/>
                  </a:lnTo>
                  <a:lnTo>
                    <a:pt x="1091817" y="12699"/>
                  </a:lnTo>
                  <a:lnTo>
                    <a:pt x="10443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457504" y="8289519"/>
            <a:ext cx="312039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b="1" dirty="0">
                <a:solidFill>
                  <a:srgbClr val="FFFFFF"/>
                </a:solidFill>
                <a:latin typeface="Asap"/>
                <a:cs typeface="Asap"/>
              </a:rPr>
              <a:t>Unikaj archaizmów i </a:t>
            </a:r>
            <a:r>
              <a:rPr sz="1950" b="1" spc="-10" dirty="0">
                <a:solidFill>
                  <a:srgbClr val="FFFFFF"/>
                </a:solidFill>
                <a:latin typeface="Asap"/>
                <a:cs typeface="Asap"/>
              </a:rPr>
              <a:t>patosu.</a:t>
            </a:r>
            <a:endParaRPr sz="1950">
              <a:latin typeface="Asap"/>
              <a:cs typeface="Asap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201829" y="3137369"/>
            <a:ext cx="4495165" cy="3064510"/>
          </a:xfrm>
          <a:custGeom>
            <a:avLst/>
            <a:gdLst/>
            <a:ahLst/>
            <a:cxnLst/>
            <a:rect l="l" t="t" r="r" b="b"/>
            <a:pathLst>
              <a:path w="4495165" h="3064510">
                <a:moveTo>
                  <a:pt x="4295775" y="0"/>
                </a:moveTo>
                <a:lnTo>
                  <a:pt x="199262" y="0"/>
                </a:lnTo>
                <a:lnTo>
                  <a:pt x="153675" y="5272"/>
                </a:lnTo>
                <a:lnTo>
                  <a:pt x="111772" y="20284"/>
                </a:lnTo>
                <a:lnTo>
                  <a:pt x="74769" y="43827"/>
                </a:lnTo>
                <a:lnTo>
                  <a:pt x="43877" y="74692"/>
                </a:lnTo>
                <a:lnTo>
                  <a:pt x="20309" y="111671"/>
                </a:lnTo>
                <a:lnTo>
                  <a:pt x="5279" y="153555"/>
                </a:lnTo>
                <a:lnTo>
                  <a:pt x="0" y="199135"/>
                </a:lnTo>
                <a:lnTo>
                  <a:pt x="0" y="2864866"/>
                </a:lnTo>
                <a:lnTo>
                  <a:pt x="5279" y="2910453"/>
                </a:lnTo>
                <a:lnTo>
                  <a:pt x="20309" y="2952356"/>
                </a:lnTo>
                <a:lnTo>
                  <a:pt x="43877" y="2989359"/>
                </a:lnTo>
                <a:lnTo>
                  <a:pt x="74769" y="3020251"/>
                </a:lnTo>
                <a:lnTo>
                  <a:pt x="111772" y="3043819"/>
                </a:lnTo>
                <a:lnTo>
                  <a:pt x="153675" y="3058849"/>
                </a:lnTo>
                <a:lnTo>
                  <a:pt x="199262" y="3064129"/>
                </a:lnTo>
                <a:lnTo>
                  <a:pt x="4295775" y="3064129"/>
                </a:lnTo>
                <a:lnTo>
                  <a:pt x="4341402" y="3058849"/>
                </a:lnTo>
                <a:lnTo>
                  <a:pt x="4383320" y="3043819"/>
                </a:lnTo>
                <a:lnTo>
                  <a:pt x="4420322" y="3020251"/>
                </a:lnTo>
                <a:lnTo>
                  <a:pt x="4451200" y="2989359"/>
                </a:lnTo>
                <a:lnTo>
                  <a:pt x="4474750" y="2952356"/>
                </a:lnTo>
                <a:lnTo>
                  <a:pt x="4489765" y="2910453"/>
                </a:lnTo>
                <a:lnTo>
                  <a:pt x="4495038" y="2864866"/>
                </a:lnTo>
                <a:lnTo>
                  <a:pt x="4495038" y="199135"/>
                </a:lnTo>
                <a:lnTo>
                  <a:pt x="4489765" y="153555"/>
                </a:lnTo>
                <a:lnTo>
                  <a:pt x="4474750" y="111671"/>
                </a:lnTo>
                <a:lnTo>
                  <a:pt x="4451200" y="74692"/>
                </a:lnTo>
                <a:lnTo>
                  <a:pt x="4420322" y="43827"/>
                </a:lnTo>
                <a:lnTo>
                  <a:pt x="4383320" y="20284"/>
                </a:lnTo>
                <a:lnTo>
                  <a:pt x="4341402" y="5272"/>
                </a:lnTo>
                <a:lnTo>
                  <a:pt x="4295775" y="0"/>
                </a:lnTo>
                <a:close/>
              </a:path>
            </a:pathLst>
          </a:custGeom>
          <a:solidFill>
            <a:srgbClr val="FFCD3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432701" y="4579925"/>
            <a:ext cx="3745229" cy="1359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200"/>
              </a:lnSpc>
              <a:spcBef>
                <a:spcPts val="100"/>
              </a:spcBef>
            </a:pPr>
            <a:r>
              <a:rPr sz="1950" b="1" dirty="0">
                <a:latin typeface="Asap"/>
                <a:cs typeface="Asap"/>
              </a:rPr>
              <a:t>Wyjaśniaj skróty i </a:t>
            </a:r>
            <a:r>
              <a:rPr sz="1950" b="1" spc="-10" dirty="0">
                <a:latin typeface="Asap"/>
                <a:cs typeface="Asap"/>
              </a:rPr>
              <a:t>specjalistyczne </a:t>
            </a:r>
            <a:r>
              <a:rPr sz="1950" b="1" dirty="0">
                <a:latin typeface="Asap"/>
                <a:cs typeface="Asap"/>
              </a:rPr>
              <a:t>pojęcia. Jeśli wprowadzasz </a:t>
            </a:r>
            <a:r>
              <a:rPr sz="1950" b="1" spc="-10" dirty="0">
                <a:latin typeface="Asap"/>
                <a:cs typeface="Asap"/>
              </a:rPr>
              <a:t>trudny </a:t>
            </a:r>
            <a:r>
              <a:rPr sz="1950" b="1" dirty="0">
                <a:latin typeface="Asap"/>
                <a:cs typeface="Asap"/>
              </a:rPr>
              <a:t>termin,</a:t>
            </a:r>
            <a:r>
              <a:rPr sz="1950" b="1" spc="-5" dirty="0">
                <a:latin typeface="Asap"/>
                <a:cs typeface="Asap"/>
              </a:rPr>
              <a:t> </a:t>
            </a:r>
            <a:r>
              <a:rPr sz="1950" b="1" dirty="0">
                <a:latin typeface="Asap"/>
                <a:cs typeface="Asap"/>
              </a:rPr>
              <a:t>umieść</a:t>
            </a:r>
            <a:r>
              <a:rPr sz="1950" b="1" spc="-5" dirty="0">
                <a:latin typeface="Asap"/>
                <a:cs typeface="Asap"/>
              </a:rPr>
              <a:t> </a:t>
            </a:r>
            <a:r>
              <a:rPr sz="1950" b="1" dirty="0">
                <a:latin typeface="Asap"/>
                <a:cs typeface="Asap"/>
              </a:rPr>
              <a:t>go np.</a:t>
            </a:r>
            <a:r>
              <a:rPr sz="1950" b="1" spc="-5" dirty="0">
                <a:latin typeface="Asap"/>
                <a:cs typeface="Asap"/>
              </a:rPr>
              <a:t> </a:t>
            </a:r>
            <a:r>
              <a:rPr sz="1950" b="1" dirty="0">
                <a:latin typeface="Asap"/>
                <a:cs typeface="Asap"/>
              </a:rPr>
              <a:t>w </a:t>
            </a:r>
            <a:r>
              <a:rPr sz="1950" b="1" spc="-10" dirty="0">
                <a:latin typeface="Asap"/>
                <a:cs typeface="Asap"/>
              </a:rPr>
              <a:t>nawiasie. </a:t>
            </a:r>
            <a:r>
              <a:rPr sz="1950" b="1" dirty="0">
                <a:latin typeface="Asap"/>
                <a:cs typeface="Asap"/>
              </a:rPr>
              <a:t>Wcześniej</a:t>
            </a:r>
            <a:r>
              <a:rPr sz="1950" b="1" spc="-30" dirty="0">
                <a:latin typeface="Asap"/>
                <a:cs typeface="Asap"/>
              </a:rPr>
              <a:t> </a:t>
            </a:r>
            <a:r>
              <a:rPr sz="1950" b="1" dirty="0">
                <a:latin typeface="Asap"/>
                <a:cs typeface="Asap"/>
              </a:rPr>
              <a:t>go</a:t>
            </a:r>
            <a:r>
              <a:rPr sz="1950" b="1" spc="-30" dirty="0">
                <a:latin typeface="Asap"/>
                <a:cs typeface="Asap"/>
              </a:rPr>
              <a:t> </a:t>
            </a:r>
            <a:r>
              <a:rPr sz="1950" b="1" spc="-10" dirty="0">
                <a:latin typeface="Asap"/>
                <a:cs typeface="Asap"/>
              </a:rPr>
              <a:t>wyjaśnij.</a:t>
            </a:r>
            <a:endParaRPr sz="1950">
              <a:latin typeface="Asap"/>
              <a:cs typeface="Asap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859214" y="3259121"/>
            <a:ext cx="6172835" cy="1524635"/>
            <a:chOff x="5859214" y="3259121"/>
            <a:chExt cx="6172835" cy="1524635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83457" y="4377437"/>
              <a:ext cx="108203" cy="17627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66019" y="4377334"/>
              <a:ext cx="108203" cy="17640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987545" y="4068635"/>
              <a:ext cx="983615" cy="285115"/>
            </a:xfrm>
            <a:custGeom>
              <a:avLst/>
              <a:gdLst/>
              <a:ahLst/>
              <a:cxnLst/>
              <a:rect l="l" t="t" r="r" b="b"/>
              <a:pathLst>
                <a:path w="983615" h="285114">
                  <a:moveTo>
                    <a:pt x="304419" y="99263"/>
                  </a:moveTo>
                  <a:lnTo>
                    <a:pt x="260858" y="11252"/>
                  </a:lnTo>
                  <a:lnTo>
                    <a:pt x="236550" y="0"/>
                  </a:lnTo>
                  <a:lnTo>
                    <a:pt x="198716" y="1587"/>
                  </a:lnTo>
                  <a:lnTo>
                    <a:pt x="152920" y="13690"/>
                  </a:lnTo>
                  <a:lnTo>
                    <a:pt x="104762" y="33985"/>
                  </a:lnTo>
                  <a:lnTo>
                    <a:pt x="59791" y="60159"/>
                  </a:lnTo>
                  <a:lnTo>
                    <a:pt x="23634" y="89903"/>
                  </a:lnTo>
                  <a:lnTo>
                    <a:pt x="0" y="150825"/>
                  </a:lnTo>
                  <a:lnTo>
                    <a:pt x="9359" y="172440"/>
                  </a:lnTo>
                  <a:lnTo>
                    <a:pt x="23037" y="175691"/>
                  </a:lnTo>
                  <a:lnTo>
                    <a:pt x="50482" y="157022"/>
                  </a:lnTo>
                  <a:lnTo>
                    <a:pt x="101219" y="112852"/>
                  </a:lnTo>
                  <a:lnTo>
                    <a:pt x="89954" y="126987"/>
                  </a:lnTo>
                  <a:lnTo>
                    <a:pt x="67183" y="160096"/>
                  </a:lnTo>
                  <a:lnTo>
                    <a:pt x="49453" y="198145"/>
                  </a:lnTo>
                  <a:lnTo>
                    <a:pt x="53340" y="227152"/>
                  </a:lnTo>
                  <a:lnTo>
                    <a:pt x="69964" y="240969"/>
                  </a:lnTo>
                  <a:lnTo>
                    <a:pt x="86855" y="239661"/>
                  </a:lnTo>
                  <a:lnTo>
                    <a:pt x="114185" y="217855"/>
                  </a:lnTo>
                  <a:lnTo>
                    <a:pt x="162179" y="170256"/>
                  </a:lnTo>
                  <a:lnTo>
                    <a:pt x="154038" y="185928"/>
                  </a:lnTo>
                  <a:lnTo>
                    <a:pt x="139026" y="221437"/>
                  </a:lnTo>
                  <a:lnTo>
                    <a:pt x="131318" y="259511"/>
                  </a:lnTo>
                  <a:lnTo>
                    <a:pt x="145034" y="282905"/>
                  </a:lnTo>
                  <a:lnTo>
                    <a:pt x="217512" y="246583"/>
                  </a:lnTo>
                  <a:lnTo>
                    <a:pt x="253161" y="201561"/>
                  </a:lnTo>
                  <a:lnTo>
                    <a:pt x="282486" y="154203"/>
                  </a:lnTo>
                  <a:lnTo>
                    <a:pt x="301053" y="116217"/>
                  </a:lnTo>
                  <a:lnTo>
                    <a:pt x="304419" y="99263"/>
                  </a:lnTo>
                  <a:close/>
                </a:path>
                <a:path w="983615" h="285114">
                  <a:moveTo>
                    <a:pt x="983132" y="152692"/>
                  </a:moveTo>
                  <a:lnTo>
                    <a:pt x="959497" y="91782"/>
                  </a:lnTo>
                  <a:lnTo>
                    <a:pt x="923328" y="62039"/>
                  </a:lnTo>
                  <a:lnTo>
                    <a:pt x="878370" y="35852"/>
                  </a:lnTo>
                  <a:lnTo>
                    <a:pt x="830199" y="15557"/>
                  </a:lnTo>
                  <a:lnTo>
                    <a:pt x="784402" y="3467"/>
                  </a:lnTo>
                  <a:lnTo>
                    <a:pt x="746569" y="1879"/>
                  </a:lnTo>
                  <a:lnTo>
                    <a:pt x="722274" y="13119"/>
                  </a:lnTo>
                  <a:lnTo>
                    <a:pt x="678713" y="101130"/>
                  </a:lnTo>
                  <a:lnTo>
                    <a:pt x="682091" y="118084"/>
                  </a:lnTo>
                  <a:lnTo>
                    <a:pt x="700671" y="156083"/>
                  </a:lnTo>
                  <a:lnTo>
                    <a:pt x="730034" y="203428"/>
                  </a:lnTo>
                  <a:lnTo>
                    <a:pt x="765708" y="248450"/>
                  </a:lnTo>
                  <a:lnTo>
                    <a:pt x="803262" y="279463"/>
                  </a:lnTo>
                  <a:lnTo>
                    <a:pt x="838225" y="284772"/>
                  </a:lnTo>
                  <a:lnTo>
                    <a:pt x="851865" y="261391"/>
                  </a:lnTo>
                  <a:lnTo>
                    <a:pt x="844118" y="223304"/>
                  </a:lnTo>
                  <a:lnTo>
                    <a:pt x="829094" y="187807"/>
                  </a:lnTo>
                  <a:lnTo>
                    <a:pt x="820953" y="172123"/>
                  </a:lnTo>
                  <a:lnTo>
                    <a:pt x="868946" y="219735"/>
                  </a:lnTo>
                  <a:lnTo>
                    <a:pt x="896289" y="241528"/>
                  </a:lnTo>
                  <a:lnTo>
                    <a:pt x="913206" y="242849"/>
                  </a:lnTo>
                  <a:lnTo>
                    <a:pt x="929919" y="229019"/>
                  </a:lnTo>
                  <a:lnTo>
                    <a:pt x="933716" y="200025"/>
                  </a:lnTo>
                  <a:lnTo>
                    <a:pt x="915962" y="161963"/>
                  </a:lnTo>
                  <a:lnTo>
                    <a:pt x="893178" y="128866"/>
                  </a:lnTo>
                  <a:lnTo>
                    <a:pt x="881913" y="114719"/>
                  </a:lnTo>
                  <a:lnTo>
                    <a:pt x="932713" y="158889"/>
                  </a:lnTo>
                  <a:lnTo>
                    <a:pt x="960196" y="177571"/>
                  </a:lnTo>
                  <a:lnTo>
                    <a:pt x="973836" y="174320"/>
                  </a:lnTo>
                  <a:lnTo>
                    <a:pt x="983132" y="152692"/>
                  </a:lnTo>
                  <a:close/>
                </a:path>
              </a:pathLst>
            </a:custGeom>
            <a:solidFill>
              <a:srgbClr val="487A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192031" y="3916921"/>
              <a:ext cx="555625" cy="528955"/>
            </a:xfrm>
            <a:custGeom>
              <a:avLst/>
              <a:gdLst/>
              <a:ahLst/>
              <a:cxnLst/>
              <a:rect l="l" t="t" r="r" b="b"/>
              <a:pathLst>
                <a:path w="555625" h="528954">
                  <a:moveTo>
                    <a:pt x="277622" y="0"/>
                  </a:moveTo>
                  <a:lnTo>
                    <a:pt x="231752" y="1073"/>
                  </a:lnTo>
                  <a:lnTo>
                    <a:pt x="188520" y="7674"/>
                  </a:lnTo>
                  <a:lnTo>
                    <a:pt x="148446" y="19844"/>
                  </a:lnTo>
                  <a:lnTo>
                    <a:pt x="112050" y="37624"/>
                  </a:lnTo>
                  <a:lnTo>
                    <a:pt x="79851" y="61055"/>
                  </a:lnTo>
                  <a:lnTo>
                    <a:pt x="52368" y="90178"/>
                  </a:lnTo>
                  <a:lnTo>
                    <a:pt x="30122" y="125034"/>
                  </a:lnTo>
                  <a:lnTo>
                    <a:pt x="13632" y="165664"/>
                  </a:lnTo>
                  <a:lnTo>
                    <a:pt x="3418" y="212111"/>
                  </a:lnTo>
                  <a:lnTo>
                    <a:pt x="0" y="264413"/>
                  </a:lnTo>
                  <a:lnTo>
                    <a:pt x="3418" y="316716"/>
                  </a:lnTo>
                  <a:lnTo>
                    <a:pt x="13632" y="363163"/>
                  </a:lnTo>
                  <a:lnTo>
                    <a:pt x="30122" y="403793"/>
                  </a:lnTo>
                  <a:lnTo>
                    <a:pt x="52368" y="438649"/>
                  </a:lnTo>
                  <a:lnTo>
                    <a:pt x="79851" y="467772"/>
                  </a:lnTo>
                  <a:lnTo>
                    <a:pt x="112050" y="491203"/>
                  </a:lnTo>
                  <a:lnTo>
                    <a:pt x="148446" y="508983"/>
                  </a:lnTo>
                  <a:lnTo>
                    <a:pt x="188520" y="521153"/>
                  </a:lnTo>
                  <a:lnTo>
                    <a:pt x="231752" y="527754"/>
                  </a:lnTo>
                  <a:lnTo>
                    <a:pt x="277622" y="528827"/>
                  </a:lnTo>
                  <a:lnTo>
                    <a:pt x="323491" y="527754"/>
                  </a:lnTo>
                  <a:lnTo>
                    <a:pt x="366723" y="521153"/>
                  </a:lnTo>
                  <a:lnTo>
                    <a:pt x="406797" y="508983"/>
                  </a:lnTo>
                  <a:lnTo>
                    <a:pt x="443193" y="491203"/>
                  </a:lnTo>
                  <a:lnTo>
                    <a:pt x="475392" y="467772"/>
                  </a:lnTo>
                  <a:lnTo>
                    <a:pt x="502875" y="438649"/>
                  </a:lnTo>
                  <a:lnTo>
                    <a:pt x="525121" y="403793"/>
                  </a:lnTo>
                  <a:lnTo>
                    <a:pt x="541611" y="363163"/>
                  </a:lnTo>
                  <a:lnTo>
                    <a:pt x="551825" y="316716"/>
                  </a:lnTo>
                  <a:lnTo>
                    <a:pt x="555244" y="264413"/>
                  </a:lnTo>
                  <a:lnTo>
                    <a:pt x="551825" y="212111"/>
                  </a:lnTo>
                  <a:lnTo>
                    <a:pt x="541611" y="165664"/>
                  </a:lnTo>
                  <a:lnTo>
                    <a:pt x="525121" y="125034"/>
                  </a:lnTo>
                  <a:lnTo>
                    <a:pt x="502875" y="90178"/>
                  </a:lnTo>
                  <a:lnTo>
                    <a:pt x="475392" y="61055"/>
                  </a:lnTo>
                  <a:lnTo>
                    <a:pt x="443193" y="37624"/>
                  </a:lnTo>
                  <a:lnTo>
                    <a:pt x="406797" y="19844"/>
                  </a:lnTo>
                  <a:lnTo>
                    <a:pt x="366723" y="7674"/>
                  </a:lnTo>
                  <a:lnTo>
                    <a:pt x="323491" y="1073"/>
                  </a:lnTo>
                  <a:lnTo>
                    <a:pt x="277622" y="0"/>
                  </a:lnTo>
                  <a:close/>
                </a:path>
              </a:pathLst>
            </a:custGeom>
            <a:solidFill>
              <a:srgbClr val="ACBB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32633" y="3352203"/>
              <a:ext cx="1099041" cy="72722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1016021" y="3552127"/>
              <a:ext cx="911860" cy="449580"/>
            </a:xfrm>
            <a:custGeom>
              <a:avLst/>
              <a:gdLst/>
              <a:ahLst/>
              <a:cxnLst/>
              <a:rect l="l" t="t" r="r" b="b"/>
              <a:pathLst>
                <a:path w="911859" h="449579">
                  <a:moveTo>
                    <a:pt x="679957" y="0"/>
                  </a:moveTo>
                  <a:lnTo>
                    <a:pt x="627696" y="5744"/>
                  </a:lnTo>
                  <a:lnTo>
                    <a:pt x="579623" y="22126"/>
                  </a:lnTo>
                  <a:lnTo>
                    <a:pt x="537067" y="47863"/>
                  </a:lnTo>
                  <a:lnTo>
                    <a:pt x="501358" y="81675"/>
                  </a:lnTo>
                  <a:lnTo>
                    <a:pt x="473827" y="122281"/>
                  </a:lnTo>
                  <a:lnTo>
                    <a:pt x="455802" y="168402"/>
                  </a:lnTo>
                  <a:lnTo>
                    <a:pt x="437725" y="122281"/>
                  </a:lnTo>
                  <a:lnTo>
                    <a:pt x="410158" y="81675"/>
                  </a:lnTo>
                  <a:lnTo>
                    <a:pt x="374427" y="47863"/>
                  </a:lnTo>
                  <a:lnTo>
                    <a:pt x="331860" y="22126"/>
                  </a:lnTo>
                  <a:lnTo>
                    <a:pt x="283782" y="5744"/>
                  </a:lnTo>
                  <a:lnTo>
                    <a:pt x="231520" y="0"/>
                  </a:lnTo>
                  <a:lnTo>
                    <a:pt x="184854" y="4564"/>
                  </a:lnTo>
                  <a:lnTo>
                    <a:pt x="141392" y="17656"/>
                  </a:lnTo>
                  <a:lnTo>
                    <a:pt x="102065" y="38375"/>
                  </a:lnTo>
                  <a:lnTo>
                    <a:pt x="67802" y="65817"/>
                  </a:lnTo>
                  <a:lnTo>
                    <a:pt x="39533" y="99082"/>
                  </a:lnTo>
                  <a:lnTo>
                    <a:pt x="18190" y="137267"/>
                  </a:lnTo>
                  <a:lnTo>
                    <a:pt x="4702" y="179470"/>
                  </a:lnTo>
                  <a:lnTo>
                    <a:pt x="0" y="224790"/>
                  </a:lnTo>
                  <a:lnTo>
                    <a:pt x="4702" y="270073"/>
                  </a:lnTo>
                  <a:lnTo>
                    <a:pt x="18190" y="312259"/>
                  </a:lnTo>
                  <a:lnTo>
                    <a:pt x="39533" y="350441"/>
                  </a:lnTo>
                  <a:lnTo>
                    <a:pt x="67802" y="383714"/>
                  </a:lnTo>
                  <a:lnTo>
                    <a:pt x="102065" y="411171"/>
                  </a:lnTo>
                  <a:lnTo>
                    <a:pt x="141392" y="431905"/>
                  </a:lnTo>
                  <a:lnTo>
                    <a:pt x="184854" y="445010"/>
                  </a:lnTo>
                  <a:lnTo>
                    <a:pt x="231520" y="449580"/>
                  </a:lnTo>
                  <a:lnTo>
                    <a:pt x="283782" y="443826"/>
                  </a:lnTo>
                  <a:lnTo>
                    <a:pt x="331860" y="427425"/>
                  </a:lnTo>
                  <a:lnTo>
                    <a:pt x="374427" y="401669"/>
                  </a:lnTo>
                  <a:lnTo>
                    <a:pt x="410158" y="367848"/>
                  </a:lnTo>
                  <a:lnTo>
                    <a:pt x="437725" y="327254"/>
                  </a:lnTo>
                  <a:lnTo>
                    <a:pt x="455802" y="281178"/>
                  </a:lnTo>
                  <a:lnTo>
                    <a:pt x="473827" y="327254"/>
                  </a:lnTo>
                  <a:lnTo>
                    <a:pt x="501358" y="367848"/>
                  </a:lnTo>
                  <a:lnTo>
                    <a:pt x="537067" y="401669"/>
                  </a:lnTo>
                  <a:lnTo>
                    <a:pt x="579623" y="427425"/>
                  </a:lnTo>
                  <a:lnTo>
                    <a:pt x="627696" y="443826"/>
                  </a:lnTo>
                  <a:lnTo>
                    <a:pt x="679957" y="449580"/>
                  </a:lnTo>
                  <a:lnTo>
                    <a:pt x="726624" y="445010"/>
                  </a:lnTo>
                  <a:lnTo>
                    <a:pt x="770086" y="431905"/>
                  </a:lnTo>
                  <a:lnTo>
                    <a:pt x="809413" y="411171"/>
                  </a:lnTo>
                  <a:lnTo>
                    <a:pt x="843676" y="383714"/>
                  </a:lnTo>
                  <a:lnTo>
                    <a:pt x="871945" y="350441"/>
                  </a:lnTo>
                  <a:lnTo>
                    <a:pt x="893288" y="312259"/>
                  </a:lnTo>
                  <a:lnTo>
                    <a:pt x="906776" y="270073"/>
                  </a:lnTo>
                  <a:lnTo>
                    <a:pt x="911478" y="224790"/>
                  </a:lnTo>
                  <a:lnTo>
                    <a:pt x="906776" y="179470"/>
                  </a:lnTo>
                  <a:lnTo>
                    <a:pt x="893288" y="137267"/>
                  </a:lnTo>
                  <a:lnTo>
                    <a:pt x="871945" y="99082"/>
                  </a:lnTo>
                  <a:lnTo>
                    <a:pt x="843676" y="65817"/>
                  </a:lnTo>
                  <a:lnTo>
                    <a:pt x="809413" y="38375"/>
                  </a:lnTo>
                  <a:lnTo>
                    <a:pt x="770086" y="17656"/>
                  </a:lnTo>
                  <a:lnTo>
                    <a:pt x="726624" y="4564"/>
                  </a:lnTo>
                  <a:lnTo>
                    <a:pt x="679957" y="0"/>
                  </a:lnTo>
                  <a:close/>
                </a:path>
              </a:pathLst>
            </a:custGeom>
            <a:solidFill>
              <a:srgbClr val="FDDB9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417862" y="3833350"/>
              <a:ext cx="103505" cy="14404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1098851" y="3658388"/>
              <a:ext cx="282575" cy="283210"/>
            </a:xfrm>
            <a:custGeom>
              <a:avLst/>
              <a:gdLst/>
              <a:ahLst/>
              <a:cxnLst/>
              <a:rect l="l" t="t" r="r" b="b"/>
              <a:pathLst>
                <a:path w="282575" h="283210">
                  <a:moveTo>
                    <a:pt x="141224" y="0"/>
                  </a:moveTo>
                  <a:lnTo>
                    <a:pt x="96593" y="7216"/>
                  </a:lnTo>
                  <a:lnTo>
                    <a:pt x="57826" y="27314"/>
                  </a:lnTo>
                  <a:lnTo>
                    <a:pt x="27253" y="57963"/>
                  </a:lnTo>
                  <a:lnTo>
                    <a:pt x="7201" y="96836"/>
                  </a:lnTo>
                  <a:lnTo>
                    <a:pt x="0" y="141605"/>
                  </a:lnTo>
                  <a:lnTo>
                    <a:pt x="7201" y="186373"/>
                  </a:lnTo>
                  <a:lnTo>
                    <a:pt x="27253" y="225246"/>
                  </a:lnTo>
                  <a:lnTo>
                    <a:pt x="57826" y="255895"/>
                  </a:lnTo>
                  <a:lnTo>
                    <a:pt x="96593" y="275993"/>
                  </a:lnTo>
                  <a:lnTo>
                    <a:pt x="141224" y="283210"/>
                  </a:lnTo>
                  <a:lnTo>
                    <a:pt x="185854" y="275993"/>
                  </a:lnTo>
                  <a:lnTo>
                    <a:pt x="224621" y="255895"/>
                  </a:lnTo>
                  <a:lnTo>
                    <a:pt x="255194" y="225246"/>
                  </a:lnTo>
                  <a:lnTo>
                    <a:pt x="275246" y="186373"/>
                  </a:lnTo>
                  <a:lnTo>
                    <a:pt x="282448" y="141605"/>
                  </a:lnTo>
                  <a:lnTo>
                    <a:pt x="275246" y="96836"/>
                  </a:lnTo>
                  <a:lnTo>
                    <a:pt x="255194" y="57963"/>
                  </a:lnTo>
                  <a:lnTo>
                    <a:pt x="224621" y="27314"/>
                  </a:lnTo>
                  <a:lnTo>
                    <a:pt x="185854" y="7216"/>
                  </a:lnTo>
                  <a:lnTo>
                    <a:pt x="141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132188" y="3691915"/>
              <a:ext cx="215773" cy="216280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1557981" y="3658388"/>
              <a:ext cx="282575" cy="283210"/>
            </a:xfrm>
            <a:custGeom>
              <a:avLst/>
              <a:gdLst/>
              <a:ahLst/>
              <a:cxnLst/>
              <a:rect l="l" t="t" r="r" b="b"/>
              <a:pathLst>
                <a:path w="282575" h="283210">
                  <a:moveTo>
                    <a:pt x="141224" y="0"/>
                  </a:moveTo>
                  <a:lnTo>
                    <a:pt x="96593" y="7216"/>
                  </a:lnTo>
                  <a:lnTo>
                    <a:pt x="57826" y="27314"/>
                  </a:lnTo>
                  <a:lnTo>
                    <a:pt x="27253" y="57963"/>
                  </a:lnTo>
                  <a:lnTo>
                    <a:pt x="7201" y="96836"/>
                  </a:lnTo>
                  <a:lnTo>
                    <a:pt x="0" y="141605"/>
                  </a:lnTo>
                  <a:lnTo>
                    <a:pt x="7201" y="186373"/>
                  </a:lnTo>
                  <a:lnTo>
                    <a:pt x="27253" y="225246"/>
                  </a:lnTo>
                  <a:lnTo>
                    <a:pt x="57826" y="255895"/>
                  </a:lnTo>
                  <a:lnTo>
                    <a:pt x="96593" y="275993"/>
                  </a:lnTo>
                  <a:lnTo>
                    <a:pt x="141224" y="283210"/>
                  </a:lnTo>
                  <a:lnTo>
                    <a:pt x="185854" y="275993"/>
                  </a:lnTo>
                  <a:lnTo>
                    <a:pt x="224621" y="255895"/>
                  </a:lnTo>
                  <a:lnTo>
                    <a:pt x="255194" y="225246"/>
                  </a:lnTo>
                  <a:lnTo>
                    <a:pt x="275246" y="186373"/>
                  </a:lnTo>
                  <a:lnTo>
                    <a:pt x="282448" y="141605"/>
                  </a:lnTo>
                  <a:lnTo>
                    <a:pt x="275246" y="96836"/>
                  </a:lnTo>
                  <a:lnTo>
                    <a:pt x="255194" y="57963"/>
                  </a:lnTo>
                  <a:lnTo>
                    <a:pt x="224621" y="27314"/>
                  </a:lnTo>
                  <a:lnTo>
                    <a:pt x="185854" y="7216"/>
                  </a:lnTo>
                  <a:lnTo>
                    <a:pt x="141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591319" y="3691915"/>
              <a:ext cx="215773" cy="21628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1220450" y="4197349"/>
              <a:ext cx="491490" cy="158115"/>
            </a:xfrm>
            <a:custGeom>
              <a:avLst/>
              <a:gdLst/>
              <a:ahLst/>
              <a:cxnLst/>
              <a:rect l="l" t="t" r="r" b="b"/>
              <a:pathLst>
                <a:path w="491490" h="158114">
                  <a:moveTo>
                    <a:pt x="92964" y="1397"/>
                  </a:moveTo>
                  <a:lnTo>
                    <a:pt x="92202" y="889"/>
                  </a:lnTo>
                  <a:lnTo>
                    <a:pt x="91186" y="0"/>
                  </a:lnTo>
                  <a:lnTo>
                    <a:pt x="87122" y="4064"/>
                  </a:lnTo>
                  <a:lnTo>
                    <a:pt x="75438" y="10668"/>
                  </a:lnTo>
                  <a:lnTo>
                    <a:pt x="73025" y="11557"/>
                  </a:lnTo>
                  <a:lnTo>
                    <a:pt x="70739" y="12827"/>
                  </a:lnTo>
                  <a:lnTo>
                    <a:pt x="59944" y="16129"/>
                  </a:lnTo>
                  <a:lnTo>
                    <a:pt x="53594" y="17272"/>
                  </a:lnTo>
                  <a:lnTo>
                    <a:pt x="46990" y="17653"/>
                  </a:lnTo>
                  <a:lnTo>
                    <a:pt x="40386" y="17780"/>
                  </a:lnTo>
                  <a:lnTo>
                    <a:pt x="34163" y="17145"/>
                  </a:lnTo>
                  <a:lnTo>
                    <a:pt x="25654" y="15113"/>
                  </a:lnTo>
                  <a:lnTo>
                    <a:pt x="22987" y="14605"/>
                  </a:lnTo>
                  <a:lnTo>
                    <a:pt x="20574" y="13589"/>
                  </a:lnTo>
                  <a:lnTo>
                    <a:pt x="18161" y="12827"/>
                  </a:lnTo>
                  <a:lnTo>
                    <a:pt x="6096" y="7112"/>
                  </a:lnTo>
                  <a:lnTo>
                    <a:pt x="1651" y="3429"/>
                  </a:lnTo>
                  <a:lnTo>
                    <a:pt x="0" y="4953"/>
                  </a:lnTo>
                  <a:lnTo>
                    <a:pt x="3048" y="10287"/>
                  </a:lnTo>
                  <a:lnTo>
                    <a:pt x="11049" y="15875"/>
                  </a:lnTo>
                  <a:lnTo>
                    <a:pt x="15367" y="18669"/>
                  </a:lnTo>
                  <a:lnTo>
                    <a:pt x="18034" y="19812"/>
                  </a:lnTo>
                  <a:lnTo>
                    <a:pt x="20574" y="21209"/>
                  </a:lnTo>
                  <a:lnTo>
                    <a:pt x="23495" y="22098"/>
                  </a:lnTo>
                  <a:lnTo>
                    <a:pt x="26543" y="23241"/>
                  </a:lnTo>
                  <a:lnTo>
                    <a:pt x="32766" y="24892"/>
                  </a:lnTo>
                  <a:lnTo>
                    <a:pt x="39878" y="26035"/>
                  </a:lnTo>
                  <a:lnTo>
                    <a:pt x="54737" y="25400"/>
                  </a:lnTo>
                  <a:lnTo>
                    <a:pt x="61849" y="23876"/>
                  </a:lnTo>
                  <a:lnTo>
                    <a:pt x="73660" y="19177"/>
                  </a:lnTo>
                  <a:lnTo>
                    <a:pt x="78613" y="16256"/>
                  </a:lnTo>
                  <a:lnTo>
                    <a:pt x="80772" y="14732"/>
                  </a:lnTo>
                  <a:lnTo>
                    <a:pt x="90297" y="6985"/>
                  </a:lnTo>
                  <a:lnTo>
                    <a:pt x="92964" y="1397"/>
                  </a:lnTo>
                  <a:close/>
                </a:path>
                <a:path w="491490" h="158114">
                  <a:moveTo>
                    <a:pt x="162750" y="59931"/>
                  </a:moveTo>
                  <a:lnTo>
                    <a:pt x="161988" y="59423"/>
                  </a:lnTo>
                  <a:lnTo>
                    <a:pt x="160972" y="58534"/>
                  </a:lnTo>
                  <a:lnTo>
                    <a:pt x="156908" y="62598"/>
                  </a:lnTo>
                  <a:lnTo>
                    <a:pt x="145224" y="69202"/>
                  </a:lnTo>
                  <a:lnTo>
                    <a:pt x="142811" y="70091"/>
                  </a:lnTo>
                  <a:lnTo>
                    <a:pt x="140525" y="71361"/>
                  </a:lnTo>
                  <a:lnTo>
                    <a:pt x="129730" y="74663"/>
                  </a:lnTo>
                  <a:lnTo>
                    <a:pt x="123380" y="75806"/>
                  </a:lnTo>
                  <a:lnTo>
                    <a:pt x="116776" y="76187"/>
                  </a:lnTo>
                  <a:lnTo>
                    <a:pt x="110172" y="76314"/>
                  </a:lnTo>
                  <a:lnTo>
                    <a:pt x="103822" y="75679"/>
                  </a:lnTo>
                  <a:lnTo>
                    <a:pt x="95440" y="73647"/>
                  </a:lnTo>
                  <a:lnTo>
                    <a:pt x="92773" y="73139"/>
                  </a:lnTo>
                  <a:lnTo>
                    <a:pt x="90360" y="72123"/>
                  </a:lnTo>
                  <a:lnTo>
                    <a:pt x="87947" y="71361"/>
                  </a:lnTo>
                  <a:lnTo>
                    <a:pt x="75882" y="65646"/>
                  </a:lnTo>
                  <a:lnTo>
                    <a:pt x="71437" y="61963"/>
                  </a:lnTo>
                  <a:lnTo>
                    <a:pt x="69786" y="63487"/>
                  </a:lnTo>
                  <a:lnTo>
                    <a:pt x="72834" y="68821"/>
                  </a:lnTo>
                  <a:lnTo>
                    <a:pt x="80835" y="74409"/>
                  </a:lnTo>
                  <a:lnTo>
                    <a:pt x="85153" y="77203"/>
                  </a:lnTo>
                  <a:lnTo>
                    <a:pt x="87820" y="78346"/>
                  </a:lnTo>
                  <a:lnTo>
                    <a:pt x="90360" y="79743"/>
                  </a:lnTo>
                  <a:lnTo>
                    <a:pt x="96329" y="81648"/>
                  </a:lnTo>
                  <a:lnTo>
                    <a:pt x="102552" y="83426"/>
                  </a:lnTo>
                  <a:lnTo>
                    <a:pt x="109664" y="84569"/>
                  </a:lnTo>
                  <a:lnTo>
                    <a:pt x="124523" y="83934"/>
                  </a:lnTo>
                  <a:lnTo>
                    <a:pt x="160083" y="65519"/>
                  </a:lnTo>
                  <a:lnTo>
                    <a:pt x="162750" y="59931"/>
                  </a:lnTo>
                  <a:close/>
                </a:path>
                <a:path w="491490" h="158114">
                  <a:moveTo>
                    <a:pt x="225894" y="1397"/>
                  </a:moveTo>
                  <a:lnTo>
                    <a:pt x="225132" y="889"/>
                  </a:lnTo>
                  <a:lnTo>
                    <a:pt x="224116" y="0"/>
                  </a:lnTo>
                  <a:lnTo>
                    <a:pt x="220052" y="4064"/>
                  </a:lnTo>
                  <a:lnTo>
                    <a:pt x="208368" y="10668"/>
                  </a:lnTo>
                  <a:lnTo>
                    <a:pt x="205955" y="11557"/>
                  </a:lnTo>
                  <a:lnTo>
                    <a:pt x="203669" y="12827"/>
                  </a:lnTo>
                  <a:lnTo>
                    <a:pt x="192874" y="16129"/>
                  </a:lnTo>
                  <a:lnTo>
                    <a:pt x="186524" y="17272"/>
                  </a:lnTo>
                  <a:lnTo>
                    <a:pt x="179920" y="17653"/>
                  </a:lnTo>
                  <a:lnTo>
                    <a:pt x="173316" y="17780"/>
                  </a:lnTo>
                  <a:lnTo>
                    <a:pt x="166966" y="17145"/>
                  </a:lnTo>
                  <a:lnTo>
                    <a:pt x="158584" y="15113"/>
                  </a:lnTo>
                  <a:lnTo>
                    <a:pt x="155917" y="14605"/>
                  </a:lnTo>
                  <a:lnTo>
                    <a:pt x="153504" y="13589"/>
                  </a:lnTo>
                  <a:lnTo>
                    <a:pt x="151091" y="12827"/>
                  </a:lnTo>
                  <a:lnTo>
                    <a:pt x="139026" y="7112"/>
                  </a:lnTo>
                  <a:lnTo>
                    <a:pt x="134581" y="3429"/>
                  </a:lnTo>
                  <a:lnTo>
                    <a:pt x="132930" y="4953"/>
                  </a:lnTo>
                  <a:lnTo>
                    <a:pt x="135978" y="10287"/>
                  </a:lnTo>
                  <a:lnTo>
                    <a:pt x="143979" y="15875"/>
                  </a:lnTo>
                  <a:lnTo>
                    <a:pt x="148297" y="18669"/>
                  </a:lnTo>
                  <a:lnTo>
                    <a:pt x="150964" y="19812"/>
                  </a:lnTo>
                  <a:lnTo>
                    <a:pt x="153504" y="21209"/>
                  </a:lnTo>
                  <a:lnTo>
                    <a:pt x="156425" y="22098"/>
                  </a:lnTo>
                  <a:lnTo>
                    <a:pt x="159473" y="23241"/>
                  </a:lnTo>
                  <a:lnTo>
                    <a:pt x="165696" y="24892"/>
                  </a:lnTo>
                  <a:lnTo>
                    <a:pt x="172808" y="26035"/>
                  </a:lnTo>
                  <a:lnTo>
                    <a:pt x="187667" y="25400"/>
                  </a:lnTo>
                  <a:lnTo>
                    <a:pt x="194779" y="23876"/>
                  </a:lnTo>
                  <a:lnTo>
                    <a:pt x="206590" y="19177"/>
                  </a:lnTo>
                  <a:lnTo>
                    <a:pt x="211543" y="16256"/>
                  </a:lnTo>
                  <a:lnTo>
                    <a:pt x="213702" y="14732"/>
                  </a:lnTo>
                  <a:lnTo>
                    <a:pt x="223227" y="6985"/>
                  </a:lnTo>
                  <a:lnTo>
                    <a:pt x="225894" y="1397"/>
                  </a:lnTo>
                  <a:close/>
                </a:path>
                <a:path w="491490" h="158114">
                  <a:moveTo>
                    <a:pt x="229209" y="133400"/>
                  </a:moveTo>
                  <a:lnTo>
                    <a:pt x="228447" y="132892"/>
                  </a:lnTo>
                  <a:lnTo>
                    <a:pt x="227431" y="132003"/>
                  </a:lnTo>
                  <a:lnTo>
                    <a:pt x="223367" y="136067"/>
                  </a:lnTo>
                  <a:lnTo>
                    <a:pt x="211683" y="142671"/>
                  </a:lnTo>
                  <a:lnTo>
                    <a:pt x="209270" y="143560"/>
                  </a:lnTo>
                  <a:lnTo>
                    <a:pt x="206984" y="144830"/>
                  </a:lnTo>
                  <a:lnTo>
                    <a:pt x="196189" y="148132"/>
                  </a:lnTo>
                  <a:lnTo>
                    <a:pt x="189839" y="149275"/>
                  </a:lnTo>
                  <a:lnTo>
                    <a:pt x="183235" y="149656"/>
                  </a:lnTo>
                  <a:lnTo>
                    <a:pt x="176631" y="149783"/>
                  </a:lnTo>
                  <a:lnTo>
                    <a:pt x="170281" y="149148"/>
                  </a:lnTo>
                  <a:lnTo>
                    <a:pt x="161899" y="147116"/>
                  </a:lnTo>
                  <a:lnTo>
                    <a:pt x="159232" y="146608"/>
                  </a:lnTo>
                  <a:lnTo>
                    <a:pt x="156819" y="145592"/>
                  </a:lnTo>
                  <a:lnTo>
                    <a:pt x="154406" y="144830"/>
                  </a:lnTo>
                  <a:lnTo>
                    <a:pt x="142341" y="139115"/>
                  </a:lnTo>
                  <a:lnTo>
                    <a:pt x="137896" y="135432"/>
                  </a:lnTo>
                  <a:lnTo>
                    <a:pt x="136245" y="136956"/>
                  </a:lnTo>
                  <a:lnTo>
                    <a:pt x="139293" y="142290"/>
                  </a:lnTo>
                  <a:lnTo>
                    <a:pt x="147294" y="147878"/>
                  </a:lnTo>
                  <a:lnTo>
                    <a:pt x="151612" y="150672"/>
                  </a:lnTo>
                  <a:lnTo>
                    <a:pt x="154279" y="151815"/>
                  </a:lnTo>
                  <a:lnTo>
                    <a:pt x="156819" y="153212"/>
                  </a:lnTo>
                  <a:lnTo>
                    <a:pt x="162788" y="155117"/>
                  </a:lnTo>
                  <a:lnTo>
                    <a:pt x="169011" y="156895"/>
                  </a:lnTo>
                  <a:lnTo>
                    <a:pt x="176123" y="158038"/>
                  </a:lnTo>
                  <a:lnTo>
                    <a:pt x="190982" y="157403"/>
                  </a:lnTo>
                  <a:lnTo>
                    <a:pt x="226542" y="138988"/>
                  </a:lnTo>
                  <a:lnTo>
                    <a:pt x="229209" y="133400"/>
                  </a:lnTo>
                  <a:close/>
                </a:path>
                <a:path w="491490" h="158114">
                  <a:moveTo>
                    <a:pt x="295681" y="59931"/>
                  </a:moveTo>
                  <a:lnTo>
                    <a:pt x="294919" y="59423"/>
                  </a:lnTo>
                  <a:lnTo>
                    <a:pt x="293903" y="58534"/>
                  </a:lnTo>
                  <a:lnTo>
                    <a:pt x="289839" y="62598"/>
                  </a:lnTo>
                  <a:lnTo>
                    <a:pt x="278155" y="69202"/>
                  </a:lnTo>
                  <a:lnTo>
                    <a:pt x="275742" y="70091"/>
                  </a:lnTo>
                  <a:lnTo>
                    <a:pt x="273456" y="71361"/>
                  </a:lnTo>
                  <a:lnTo>
                    <a:pt x="262661" y="74663"/>
                  </a:lnTo>
                  <a:lnTo>
                    <a:pt x="256311" y="75806"/>
                  </a:lnTo>
                  <a:lnTo>
                    <a:pt x="249707" y="76187"/>
                  </a:lnTo>
                  <a:lnTo>
                    <a:pt x="243103" y="76314"/>
                  </a:lnTo>
                  <a:lnTo>
                    <a:pt x="236753" y="75679"/>
                  </a:lnTo>
                  <a:lnTo>
                    <a:pt x="228371" y="73647"/>
                  </a:lnTo>
                  <a:lnTo>
                    <a:pt x="225704" y="73139"/>
                  </a:lnTo>
                  <a:lnTo>
                    <a:pt x="223291" y="72123"/>
                  </a:lnTo>
                  <a:lnTo>
                    <a:pt x="220878" y="71361"/>
                  </a:lnTo>
                  <a:lnTo>
                    <a:pt x="208813" y="65646"/>
                  </a:lnTo>
                  <a:lnTo>
                    <a:pt x="204368" y="61963"/>
                  </a:lnTo>
                  <a:lnTo>
                    <a:pt x="202717" y="63487"/>
                  </a:lnTo>
                  <a:lnTo>
                    <a:pt x="205765" y="68821"/>
                  </a:lnTo>
                  <a:lnTo>
                    <a:pt x="213766" y="74409"/>
                  </a:lnTo>
                  <a:lnTo>
                    <a:pt x="218084" y="77203"/>
                  </a:lnTo>
                  <a:lnTo>
                    <a:pt x="220751" y="78346"/>
                  </a:lnTo>
                  <a:lnTo>
                    <a:pt x="223291" y="79743"/>
                  </a:lnTo>
                  <a:lnTo>
                    <a:pt x="229260" y="81648"/>
                  </a:lnTo>
                  <a:lnTo>
                    <a:pt x="235483" y="83426"/>
                  </a:lnTo>
                  <a:lnTo>
                    <a:pt x="242595" y="84569"/>
                  </a:lnTo>
                  <a:lnTo>
                    <a:pt x="257454" y="83934"/>
                  </a:lnTo>
                  <a:lnTo>
                    <a:pt x="293014" y="65519"/>
                  </a:lnTo>
                  <a:lnTo>
                    <a:pt x="295681" y="59931"/>
                  </a:lnTo>
                  <a:close/>
                </a:path>
                <a:path w="491490" h="158114">
                  <a:moveTo>
                    <a:pt x="358825" y="1397"/>
                  </a:moveTo>
                  <a:lnTo>
                    <a:pt x="358063" y="889"/>
                  </a:lnTo>
                  <a:lnTo>
                    <a:pt x="357047" y="0"/>
                  </a:lnTo>
                  <a:lnTo>
                    <a:pt x="352983" y="4064"/>
                  </a:lnTo>
                  <a:lnTo>
                    <a:pt x="341299" y="10668"/>
                  </a:lnTo>
                  <a:lnTo>
                    <a:pt x="338886" y="11557"/>
                  </a:lnTo>
                  <a:lnTo>
                    <a:pt x="336600" y="12827"/>
                  </a:lnTo>
                  <a:lnTo>
                    <a:pt x="325805" y="16129"/>
                  </a:lnTo>
                  <a:lnTo>
                    <a:pt x="319455" y="17272"/>
                  </a:lnTo>
                  <a:lnTo>
                    <a:pt x="312851" y="17653"/>
                  </a:lnTo>
                  <a:lnTo>
                    <a:pt x="306247" y="17780"/>
                  </a:lnTo>
                  <a:lnTo>
                    <a:pt x="299897" y="17145"/>
                  </a:lnTo>
                  <a:lnTo>
                    <a:pt x="291515" y="15113"/>
                  </a:lnTo>
                  <a:lnTo>
                    <a:pt x="288848" y="14605"/>
                  </a:lnTo>
                  <a:lnTo>
                    <a:pt x="286435" y="13589"/>
                  </a:lnTo>
                  <a:lnTo>
                    <a:pt x="284022" y="12827"/>
                  </a:lnTo>
                  <a:lnTo>
                    <a:pt x="271957" y="7112"/>
                  </a:lnTo>
                  <a:lnTo>
                    <a:pt x="267512" y="3429"/>
                  </a:lnTo>
                  <a:lnTo>
                    <a:pt x="265861" y="4953"/>
                  </a:lnTo>
                  <a:lnTo>
                    <a:pt x="268909" y="10287"/>
                  </a:lnTo>
                  <a:lnTo>
                    <a:pt x="276910" y="15875"/>
                  </a:lnTo>
                  <a:lnTo>
                    <a:pt x="281228" y="18669"/>
                  </a:lnTo>
                  <a:lnTo>
                    <a:pt x="283895" y="19812"/>
                  </a:lnTo>
                  <a:lnTo>
                    <a:pt x="286435" y="21209"/>
                  </a:lnTo>
                  <a:lnTo>
                    <a:pt x="289356" y="22098"/>
                  </a:lnTo>
                  <a:lnTo>
                    <a:pt x="292404" y="23241"/>
                  </a:lnTo>
                  <a:lnTo>
                    <a:pt x="298627" y="24892"/>
                  </a:lnTo>
                  <a:lnTo>
                    <a:pt x="305739" y="26035"/>
                  </a:lnTo>
                  <a:lnTo>
                    <a:pt x="320598" y="25400"/>
                  </a:lnTo>
                  <a:lnTo>
                    <a:pt x="327710" y="23876"/>
                  </a:lnTo>
                  <a:lnTo>
                    <a:pt x="339521" y="19177"/>
                  </a:lnTo>
                  <a:lnTo>
                    <a:pt x="344474" y="16256"/>
                  </a:lnTo>
                  <a:lnTo>
                    <a:pt x="346633" y="14732"/>
                  </a:lnTo>
                  <a:lnTo>
                    <a:pt x="356158" y="6985"/>
                  </a:lnTo>
                  <a:lnTo>
                    <a:pt x="358825" y="1397"/>
                  </a:lnTo>
                  <a:close/>
                </a:path>
                <a:path w="491490" h="158114">
                  <a:moveTo>
                    <a:pt x="362153" y="133400"/>
                  </a:moveTo>
                  <a:lnTo>
                    <a:pt x="361391" y="132892"/>
                  </a:lnTo>
                  <a:lnTo>
                    <a:pt x="360375" y="132003"/>
                  </a:lnTo>
                  <a:lnTo>
                    <a:pt x="356311" y="136067"/>
                  </a:lnTo>
                  <a:lnTo>
                    <a:pt x="344627" y="142671"/>
                  </a:lnTo>
                  <a:lnTo>
                    <a:pt x="342214" y="143560"/>
                  </a:lnTo>
                  <a:lnTo>
                    <a:pt x="339928" y="144830"/>
                  </a:lnTo>
                  <a:lnTo>
                    <a:pt x="329133" y="148132"/>
                  </a:lnTo>
                  <a:lnTo>
                    <a:pt x="322783" y="149275"/>
                  </a:lnTo>
                  <a:lnTo>
                    <a:pt x="316179" y="149656"/>
                  </a:lnTo>
                  <a:lnTo>
                    <a:pt x="309575" y="149783"/>
                  </a:lnTo>
                  <a:lnTo>
                    <a:pt x="303225" y="149148"/>
                  </a:lnTo>
                  <a:lnTo>
                    <a:pt x="294843" y="147116"/>
                  </a:lnTo>
                  <a:lnTo>
                    <a:pt x="292176" y="146608"/>
                  </a:lnTo>
                  <a:lnTo>
                    <a:pt x="289763" y="145592"/>
                  </a:lnTo>
                  <a:lnTo>
                    <a:pt x="287350" y="144830"/>
                  </a:lnTo>
                  <a:lnTo>
                    <a:pt x="275285" y="139115"/>
                  </a:lnTo>
                  <a:lnTo>
                    <a:pt x="270840" y="135432"/>
                  </a:lnTo>
                  <a:lnTo>
                    <a:pt x="269189" y="136956"/>
                  </a:lnTo>
                  <a:lnTo>
                    <a:pt x="272237" y="142290"/>
                  </a:lnTo>
                  <a:lnTo>
                    <a:pt x="280238" y="147878"/>
                  </a:lnTo>
                  <a:lnTo>
                    <a:pt x="284556" y="150672"/>
                  </a:lnTo>
                  <a:lnTo>
                    <a:pt x="287223" y="151815"/>
                  </a:lnTo>
                  <a:lnTo>
                    <a:pt x="289763" y="153212"/>
                  </a:lnTo>
                  <a:lnTo>
                    <a:pt x="295732" y="155117"/>
                  </a:lnTo>
                  <a:lnTo>
                    <a:pt x="301955" y="156895"/>
                  </a:lnTo>
                  <a:lnTo>
                    <a:pt x="309067" y="158038"/>
                  </a:lnTo>
                  <a:lnTo>
                    <a:pt x="323926" y="157403"/>
                  </a:lnTo>
                  <a:lnTo>
                    <a:pt x="359486" y="138988"/>
                  </a:lnTo>
                  <a:lnTo>
                    <a:pt x="362153" y="133400"/>
                  </a:lnTo>
                  <a:close/>
                </a:path>
                <a:path w="491490" h="158114">
                  <a:moveTo>
                    <a:pt x="428612" y="59931"/>
                  </a:moveTo>
                  <a:lnTo>
                    <a:pt x="427850" y="59423"/>
                  </a:lnTo>
                  <a:lnTo>
                    <a:pt x="426834" y="58534"/>
                  </a:lnTo>
                  <a:lnTo>
                    <a:pt x="422770" y="62598"/>
                  </a:lnTo>
                  <a:lnTo>
                    <a:pt x="411086" y="69202"/>
                  </a:lnTo>
                  <a:lnTo>
                    <a:pt x="408673" y="70091"/>
                  </a:lnTo>
                  <a:lnTo>
                    <a:pt x="406387" y="71361"/>
                  </a:lnTo>
                  <a:lnTo>
                    <a:pt x="395592" y="74663"/>
                  </a:lnTo>
                  <a:lnTo>
                    <a:pt x="389242" y="75806"/>
                  </a:lnTo>
                  <a:lnTo>
                    <a:pt x="382638" y="76187"/>
                  </a:lnTo>
                  <a:lnTo>
                    <a:pt x="376034" y="76314"/>
                  </a:lnTo>
                  <a:lnTo>
                    <a:pt x="369684" y="75679"/>
                  </a:lnTo>
                  <a:lnTo>
                    <a:pt x="361302" y="73647"/>
                  </a:lnTo>
                  <a:lnTo>
                    <a:pt x="358635" y="73139"/>
                  </a:lnTo>
                  <a:lnTo>
                    <a:pt x="356222" y="72123"/>
                  </a:lnTo>
                  <a:lnTo>
                    <a:pt x="353809" y="71361"/>
                  </a:lnTo>
                  <a:lnTo>
                    <a:pt x="341744" y="65646"/>
                  </a:lnTo>
                  <a:lnTo>
                    <a:pt x="337299" y="61963"/>
                  </a:lnTo>
                  <a:lnTo>
                    <a:pt x="335648" y="63487"/>
                  </a:lnTo>
                  <a:lnTo>
                    <a:pt x="338696" y="68821"/>
                  </a:lnTo>
                  <a:lnTo>
                    <a:pt x="346697" y="74409"/>
                  </a:lnTo>
                  <a:lnTo>
                    <a:pt x="351015" y="77203"/>
                  </a:lnTo>
                  <a:lnTo>
                    <a:pt x="353682" y="78346"/>
                  </a:lnTo>
                  <a:lnTo>
                    <a:pt x="356222" y="79743"/>
                  </a:lnTo>
                  <a:lnTo>
                    <a:pt x="362191" y="81648"/>
                  </a:lnTo>
                  <a:lnTo>
                    <a:pt x="368414" y="83426"/>
                  </a:lnTo>
                  <a:lnTo>
                    <a:pt x="375526" y="84569"/>
                  </a:lnTo>
                  <a:lnTo>
                    <a:pt x="390385" y="83934"/>
                  </a:lnTo>
                  <a:lnTo>
                    <a:pt x="425945" y="65519"/>
                  </a:lnTo>
                  <a:lnTo>
                    <a:pt x="428612" y="59931"/>
                  </a:lnTo>
                  <a:close/>
                </a:path>
                <a:path w="491490" h="158114">
                  <a:moveTo>
                    <a:pt x="491464" y="1397"/>
                  </a:moveTo>
                  <a:lnTo>
                    <a:pt x="490702" y="889"/>
                  </a:lnTo>
                  <a:lnTo>
                    <a:pt x="489686" y="0"/>
                  </a:lnTo>
                  <a:lnTo>
                    <a:pt x="485622" y="4064"/>
                  </a:lnTo>
                  <a:lnTo>
                    <a:pt x="473938" y="10668"/>
                  </a:lnTo>
                  <a:lnTo>
                    <a:pt x="471525" y="11557"/>
                  </a:lnTo>
                  <a:lnTo>
                    <a:pt x="469239" y="12827"/>
                  </a:lnTo>
                  <a:lnTo>
                    <a:pt x="458444" y="16129"/>
                  </a:lnTo>
                  <a:lnTo>
                    <a:pt x="452094" y="17272"/>
                  </a:lnTo>
                  <a:lnTo>
                    <a:pt x="445490" y="17653"/>
                  </a:lnTo>
                  <a:lnTo>
                    <a:pt x="438886" y="17780"/>
                  </a:lnTo>
                  <a:lnTo>
                    <a:pt x="432663" y="17145"/>
                  </a:lnTo>
                  <a:lnTo>
                    <a:pt x="424154" y="15113"/>
                  </a:lnTo>
                  <a:lnTo>
                    <a:pt x="421487" y="14605"/>
                  </a:lnTo>
                  <a:lnTo>
                    <a:pt x="419074" y="13589"/>
                  </a:lnTo>
                  <a:lnTo>
                    <a:pt x="416661" y="12827"/>
                  </a:lnTo>
                  <a:lnTo>
                    <a:pt x="404596" y="7112"/>
                  </a:lnTo>
                  <a:lnTo>
                    <a:pt x="400151" y="3429"/>
                  </a:lnTo>
                  <a:lnTo>
                    <a:pt x="398500" y="4953"/>
                  </a:lnTo>
                  <a:lnTo>
                    <a:pt x="401548" y="10287"/>
                  </a:lnTo>
                  <a:lnTo>
                    <a:pt x="409549" y="15875"/>
                  </a:lnTo>
                  <a:lnTo>
                    <a:pt x="413867" y="18669"/>
                  </a:lnTo>
                  <a:lnTo>
                    <a:pt x="416534" y="19812"/>
                  </a:lnTo>
                  <a:lnTo>
                    <a:pt x="419074" y="21209"/>
                  </a:lnTo>
                  <a:lnTo>
                    <a:pt x="421995" y="22098"/>
                  </a:lnTo>
                  <a:lnTo>
                    <a:pt x="425043" y="23241"/>
                  </a:lnTo>
                  <a:lnTo>
                    <a:pt x="431266" y="24892"/>
                  </a:lnTo>
                  <a:lnTo>
                    <a:pt x="438378" y="26035"/>
                  </a:lnTo>
                  <a:lnTo>
                    <a:pt x="453364" y="25400"/>
                  </a:lnTo>
                  <a:lnTo>
                    <a:pt x="460349" y="23876"/>
                  </a:lnTo>
                  <a:lnTo>
                    <a:pt x="472160" y="19177"/>
                  </a:lnTo>
                  <a:lnTo>
                    <a:pt x="477113" y="16256"/>
                  </a:lnTo>
                  <a:lnTo>
                    <a:pt x="479272" y="14732"/>
                  </a:lnTo>
                  <a:lnTo>
                    <a:pt x="488797" y="6985"/>
                  </a:lnTo>
                  <a:lnTo>
                    <a:pt x="491464" y="1397"/>
                  </a:lnTo>
                  <a:close/>
                </a:path>
              </a:pathLst>
            </a:custGeom>
            <a:solidFill>
              <a:srgbClr val="487A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859214" y="3259121"/>
              <a:ext cx="1206958" cy="1524519"/>
            </a:xfrm>
            <a:prstGeom prst="rect">
              <a:avLst/>
            </a:prstGeom>
          </p:spPr>
        </p:pic>
      </p:grpSp>
      <p:sp>
        <p:nvSpPr>
          <p:cNvPr id="33" name="object 33" descr="$PPTXTitle"/>
          <p:cNvSpPr txBox="1">
            <a:spLocks noGrp="1"/>
          </p:cNvSpPr>
          <p:nvPr>
            <p:ph type="title"/>
          </p:nvPr>
        </p:nvSpPr>
        <p:spPr>
          <a:xfrm>
            <a:off x="3818039" y="1708607"/>
            <a:ext cx="9566275" cy="620395"/>
          </a:xfrm>
          <a:prstGeom prst="rect">
            <a:avLst/>
          </a:prstGeom>
          <a:solidFill>
            <a:srgbClr val="0567E8"/>
          </a:solidFill>
        </p:spPr>
        <p:txBody>
          <a:bodyPr vert="horz" wrap="square" lIns="0" tIns="153035" rIns="0" bIns="0" rtlCol="0">
            <a:spAutoFit/>
          </a:bodyPr>
          <a:lstStyle/>
          <a:p>
            <a:pPr marL="303530">
              <a:lnSpc>
                <a:spcPts val="3675"/>
              </a:lnSpc>
              <a:spcBef>
                <a:spcPts val="1205"/>
              </a:spcBef>
            </a:pPr>
            <a:r>
              <a:rPr sz="4600" dirty="0">
                <a:latin typeface="Asap"/>
                <a:cs typeface="Asap"/>
              </a:rPr>
              <a:t>Unikaj</a:t>
            </a:r>
            <a:r>
              <a:rPr sz="4600" spc="5" dirty="0">
                <a:latin typeface="Asap"/>
                <a:cs typeface="Asap"/>
              </a:rPr>
              <a:t> </a:t>
            </a:r>
            <a:r>
              <a:rPr sz="4600" dirty="0">
                <a:latin typeface="Asap"/>
                <a:cs typeface="Asap"/>
              </a:rPr>
              <a:t>trudnych</a:t>
            </a:r>
            <a:r>
              <a:rPr sz="4600" spc="5" dirty="0">
                <a:latin typeface="Asap"/>
                <a:cs typeface="Asap"/>
              </a:rPr>
              <a:t> </a:t>
            </a:r>
            <a:r>
              <a:rPr sz="4600" spc="-10" dirty="0">
                <a:latin typeface="Asap"/>
                <a:cs typeface="Asap"/>
              </a:rPr>
              <a:t>wyrazów</a:t>
            </a:r>
            <a:endParaRPr sz="4600">
              <a:latin typeface="Asap"/>
              <a:cs typeface="Asap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84712" y="4775930"/>
            <a:ext cx="4203700" cy="1026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200"/>
              </a:lnSpc>
              <a:spcBef>
                <a:spcPts val="100"/>
              </a:spcBef>
            </a:pPr>
            <a:r>
              <a:rPr sz="1950" b="1" dirty="0">
                <a:latin typeface="Asap"/>
                <a:cs typeface="Asap"/>
              </a:rPr>
              <a:t>Dbaj</a:t>
            </a:r>
            <a:r>
              <a:rPr sz="1950" b="1" spc="-5" dirty="0">
                <a:latin typeface="Asap"/>
                <a:cs typeface="Asap"/>
              </a:rPr>
              <a:t> </a:t>
            </a:r>
            <a:r>
              <a:rPr sz="1950" b="1" dirty="0">
                <a:latin typeface="Asap"/>
                <a:cs typeface="Asap"/>
              </a:rPr>
              <a:t>o</a:t>
            </a:r>
            <a:r>
              <a:rPr sz="1950" b="1" spc="-5" dirty="0">
                <a:latin typeface="Asap"/>
                <a:cs typeface="Asap"/>
              </a:rPr>
              <a:t> </a:t>
            </a:r>
            <a:r>
              <a:rPr sz="1950" b="1" dirty="0">
                <a:latin typeface="Asap"/>
                <a:cs typeface="Asap"/>
              </a:rPr>
              <a:t>poprawność językową</a:t>
            </a:r>
            <a:r>
              <a:rPr sz="1950" b="1" spc="-5" dirty="0">
                <a:latin typeface="Asap"/>
                <a:cs typeface="Asap"/>
              </a:rPr>
              <a:t> </a:t>
            </a:r>
            <a:r>
              <a:rPr sz="1950" b="1" spc="-10" dirty="0">
                <a:latin typeface="Asap"/>
                <a:cs typeface="Asap"/>
              </a:rPr>
              <a:t>tekstów. </a:t>
            </a:r>
            <a:r>
              <a:rPr sz="1950" b="1" dirty="0">
                <a:latin typeface="Asap"/>
                <a:cs typeface="Asap"/>
              </a:rPr>
              <a:t>Upewnij się, czy słownictwo </a:t>
            </a:r>
            <a:r>
              <a:rPr sz="1950" b="1" spc="-20" dirty="0">
                <a:latin typeface="Asap"/>
                <a:cs typeface="Asap"/>
              </a:rPr>
              <a:t>jest </a:t>
            </a:r>
            <a:r>
              <a:rPr sz="1950" b="1" spc="-10" dirty="0">
                <a:latin typeface="Asap"/>
                <a:cs typeface="Asap"/>
              </a:rPr>
              <a:t>zrozumiałe.</a:t>
            </a:r>
            <a:endParaRPr sz="1950">
              <a:latin typeface="Asap"/>
              <a:cs typeface="Asap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36" name="object 36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38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39" name="object 39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1" name="object 4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7140575"/>
            <a:chOff x="2487307" y="2056320"/>
            <a:chExt cx="12796520" cy="7140575"/>
          </a:xfrm>
        </p:grpSpPr>
        <p:sp>
          <p:nvSpPr>
            <p:cNvPr id="3" name="object 3"/>
            <p:cNvSpPr/>
            <p:nvPr/>
          </p:nvSpPr>
          <p:spPr>
            <a:xfrm>
              <a:off x="2487307" y="2705303"/>
              <a:ext cx="12796520" cy="6491605"/>
            </a:xfrm>
            <a:custGeom>
              <a:avLst/>
              <a:gdLst/>
              <a:ahLst/>
              <a:cxnLst/>
              <a:rect l="l" t="t" r="r" b="b"/>
              <a:pathLst>
                <a:path w="12796519" h="6491605">
                  <a:moveTo>
                    <a:pt x="12796253" y="0"/>
                  </a:moveTo>
                  <a:lnTo>
                    <a:pt x="0" y="0"/>
                  </a:lnTo>
                  <a:lnTo>
                    <a:pt x="0" y="6491300"/>
                  </a:lnTo>
                  <a:lnTo>
                    <a:pt x="12796253" y="6491300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sap"/>
                <a:cs typeface="Asap"/>
              </a:rPr>
              <a:t>Przykłady</a:t>
            </a:r>
            <a:r>
              <a:rPr spc="-35" dirty="0">
                <a:latin typeface="Asap"/>
                <a:cs typeface="Asap"/>
              </a:rPr>
              <a:t>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16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dbaj</a:t>
            </a:r>
            <a:r>
              <a:rPr spc="-3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o</a:t>
            </a:r>
            <a:r>
              <a:rPr spc="-3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poprawność</a:t>
            </a:r>
            <a:r>
              <a:rPr spc="-35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językową</a:t>
            </a:r>
            <a:r>
              <a:rPr spc="-35" dirty="0">
                <a:latin typeface="Asap"/>
                <a:cs typeface="Asap"/>
              </a:rPr>
              <a:t> </a:t>
            </a:r>
            <a:r>
              <a:rPr spc="-10" dirty="0">
                <a:latin typeface="Asap"/>
                <a:cs typeface="Asap"/>
              </a:rPr>
              <a:t>tekstów</a:t>
            </a:r>
            <a:endParaRPr sz="30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2325" y="3339512"/>
            <a:ext cx="11873230" cy="5767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b="1" spc="-20" dirty="0">
                <a:latin typeface="Asap"/>
                <a:cs typeface="Asap"/>
              </a:rPr>
              <a:t>Źle</a:t>
            </a:r>
            <a:r>
              <a:rPr sz="2950" b="1" spc="-20" dirty="0">
                <a:latin typeface="Asap"/>
                <a:cs typeface="Asap"/>
              </a:rPr>
              <a:t>:</a:t>
            </a:r>
            <a:endParaRPr sz="2950">
              <a:latin typeface="Asap"/>
              <a:cs typeface="Asap"/>
            </a:endParaRPr>
          </a:p>
          <a:p>
            <a:pPr marL="12700" marR="5080">
              <a:lnSpc>
                <a:spcPts val="3570"/>
              </a:lnSpc>
              <a:spcBef>
                <a:spcPts val="110"/>
              </a:spcBef>
            </a:pPr>
            <a:r>
              <a:rPr sz="2950" dirty="0">
                <a:latin typeface="Asap"/>
                <a:cs typeface="Asap"/>
              </a:rPr>
              <a:t>W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przypadku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zaistnienia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okoliczności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uniemożliwiających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dotrzymania </a:t>
            </a:r>
            <a:r>
              <a:rPr sz="2950" dirty="0">
                <a:latin typeface="Asap"/>
                <a:cs typeface="Asap"/>
              </a:rPr>
              <a:t>przedmiotowego,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obligatoryjnego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terminu,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strona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zobowiązana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jest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spc="-25" dirty="0">
                <a:latin typeface="Asap"/>
                <a:cs typeface="Asap"/>
              </a:rPr>
              <a:t>do </a:t>
            </a:r>
            <a:r>
              <a:rPr sz="2950" dirty="0">
                <a:latin typeface="Asap"/>
                <a:cs typeface="Asap"/>
              </a:rPr>
              <a:t>niezwłocznego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poinformowania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tut.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organu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celem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podjęcia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dalszych </a:t>
            </a:r>
            <a:r>
              <a:rPr sz="2950" dirty="0">
                <a:latin typeface="Asap"/>
                <a:cs typeface="Asap"/>
              </a:rPr>
              <a:t>czynności</a:t>
            </a:r>
            <a:r>
              <a:rPr sz="2950" spc="130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proceduralnych.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2640"/>
              </a:spcBef>
            </a:pPr>
            <a:r>
              <a:rPr sz="3000" b="1" spc="-10" dirty="0">
                <a:latin typeface="Asap"/>
                <a:cs typeface="Asap"/>
              </a:rPr>
              <a:t>Dobrze:</a:t>
            </a:r>
            <a:endParaRPr sz="3000">
              <a:latin typeface="Asap"/>
              <a:cs typeface="Asap"/>
            </a:endParaRPr>
          </a:p>
          <a:p>
            <a:pPr marL="12700" marR="232410">
              <a:lnSpc>
                <a:spcPts val="3570"/>
              </a:lnSpc>
              <a:spcBef>
                <a:spcPts val="115"/>
              </a:spcBef>
            </a:pPr>
            <a:r>
              <a:rPr sz="2950" dirty="0">
                <a:latin typeface="Asap"/>
                <a:cs typeface="Asap"/>
              </a:rPr>
              <a:t>Jeśli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nie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możesz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dotrzymać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terminu,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poinformuj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urząd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jak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najszybciej. </a:t>
            </a:r>
            <a:r>
              <a:rPr sz="2950" dirty="0">
                <a:latin typeface="Asap"/>
                <a:cs typeface="Asap"/>
              </a:rPr>
              <a:t>Dzięki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temu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będziemy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mogli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ustalić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dalsze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kroki.</a:t>
            </a:r>
            <a:endParaRPr sz="2950">
              <a:latin typeface="Asap"/>
              <a:cs typeface="Asap"/>
            </a:endParaRPr>
          </a:p>
          <a:p>
            <a:pPr marL="12700" marR="473075">
              <a:lnSpc>
                <a:spcPct val="101600"/>
              </a:lnSpc>
              <a:spcBef>
                <a:spcPts val="2920"/>
              </a:spcBef>
            </a:pPr>
            <a:r>
              <a:rPr sz="2950" b="1" dirty="0">
                <a:latin typeface="Asap"/>
                <a:cs typeface="Asap"/>
              </a:rPr>
              <a:t>Dlaczego:</a:t>
            </a:r>
            <a:r>
              <a:rPr sz="2950" b="1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Zdanie</a:t>
            </a:r>
            <a:r>
              <a:rPr sz="2950" spc="4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jest</a:t>
            </a:r>
            <a:r>
              <a:rPr sz="2950" spc="4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krótsze</a:t>
            </a:r>
            <a:r>
              <a:rPr sz="2950" spc="3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</a:t>
            </a:r>
            <a:r>
              <a:rPr sz="2950" spc="4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poprawne</a:t>
            </a:r>
            <a:r>
              <a:rPr sz="2950" spc="4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językowo,</a:t>
            </a:r>
            <a:r>
              <a:rPr sz="2950" spc="4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używa</a:t>
            </a:r>
            <a:r>
              <a:rPr sz="2950" spc="40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prostych, </a:t>
            </a:r>
            <a:r>
              <a:rPr sz="2950" dirty="0">
                <a:latin typeface="Asap"/>
                <a:cs typeface="Asap"/>
              </a:rPr>
              <a:t>codziennych</a:t>
            </a:r>
            <a:r>
              <a:rPr sz="2950" spc="6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słów,</a:t>
            </a:r>
            <a:r>
              <a:rPr sz="2950" spc="7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jasno</a:t>
            </a:r>
            <a:r>
              <a:rPr sz="2950" spc="7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wskazuje</a:t>
            </a:r>
            <a:r>
              <a:rPr sz="2950" spc="7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oczekiwane</a:t>
            </a:r>
            <a:r>
              <a:rPr sz="2950" spc="7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działanie</a:t>
            </a:r>
            <a:r>
              <a:rPr sz="2950" spc="7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odbiorcy, </a:t>
            </a:r>
            <a:r>
              <a:rPr sz="2950" dirty="0">
                <a:latin typeface="Asap"/>
                <a:cs typeface="Asap"/>
              </a:rPr>
              <a:t>zachowuje</a:t>
            </a:r>
            <a:r>
              <a:rPr sz="2950" spc="6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urzędowy,</a:t>
            </a:r>
            <a:r>
              <a:rPr sz="2950" spc="7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ale</a:t>
            </a:r>
            <a:r>
              <a:rPr sz="2950" spc="7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przyjazny</a:t>
            </a:r>
            <a:r>
              <a:rPr sz="2950" spc="75" dirty="0">
                <a:latin typeface="Asap"/>
                <a:cs typeface="Asap"/>
              </a:rPr>
              <a:t> </a:t>
            </a:r>
            <a:r>
              <a:rPr sz="2950" spc="-20" dirty="0">
                <a:latin typeface="Asap"/>
                <a:cs typeface="Asap"/>
              </a:rPr>
              <a:t>ton.</a:t>
            </a:r>
            <a:endParaRPr sz="2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40" y="5946737"/>
            <a:ext cx="15923260" cy="4396740"/>
            <a:chOff x="2421140" y="5946737"/>
            <a:chExt cx="15923260" cy="43967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40" y="5946737"/>
              <a:ext cx="823937" cy="8239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6407150"/>
            <a:chOff x="2487307" y="2056320"/>
            <a:chExt cx="12796520" cy="6407150"/>
          </a:xfrm>
        </p:grpSpPr>
        <p:sp>
          <p:nvSpPr>
            <p:cNvPr id="3" name="object 3"/>
            <p:cNvSpPr/>
            <p:nvPr/>
          </p:nvSpPr>
          <p:spPr>
            <a:xfrm>
              <a:off x="2487307" y="2705303"/>
              <a:ext cx="12796520" cy="5758180"/>
            </a:xfrm>
            <a:custGeom>
              <a:avLst/>
              <a:gdLst/>
              <a:ahLst/>
              <a:cxnLst/>
              <a:rect l="l" t="t" r="r" b="b"/>
              <a:pathLst>
                <a:path w="12796519" h="5758180">
                  <a:moveTo>
                    <a:pt x="12796253" y="0"/>
                  </a:moveTo>
                  <a:lnTo>
                    <a:pt x="0" y="0"/>
                  </a:lnTo>
                  <a:lnTo>
                    <a:pt x="0" y="5757875"/>
                  </a:lnTo>
                  <a:lnTo>
                    <a:pt x="12796253" y="5757875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sap"/>
                <a:cs typeface="Asap"/>
              </a:rPr>
              <a:t>Przykłady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0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wyjaśnij skróty i specjalistyczne </a:t>
            </a:r>
            <a:r>
              <a:rPr spc="-10" dirty="0">
                <a:latin typeface="Asap"/>
                <a:cs typeface="Asap"/>
              </a:rPr>
              <a:t>pojęcia</a:t>
            </a:r>
            <a:endParaRPr sz="30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2325" y="3339512"/>
            <a:ext cx="11949430" cy="4919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b="1" spc="-20" dirty="0">
                <a:latin typeface="Asap"/>
                <a:cs typeface="Asap"/>
              </a:rPr>
              <a:t>Źle</a:t>
            </a:r>
            <a:r>
              <a:rPr sz="2950" b="1" spc="-20" dirty="0">
                <a:latin typeface="Asap"/>
                <a:cs typeface="Asap"/>
              </a:rPr>
              <a:t>:</a:t>
            </a:r>
            <a:endParaRPr sz="2950">
              <a:latin typeface="Asap"/>
              <a:cs typeface="Asap"/>
            </a:endParaRPr>
          </a:p>
          <a:p>
            <a:pPr marL="12700" marR="5080">
              <a:lnSpc>
                <a:spcPts val="3570"/>
              </a:lnSpc>
              <a:spcBef>
                <a:spcPts val="110"/>
              </a:spcBef>
            </a:pPr>
            <a:r>
              <a:rPr sz="2950" dirty="0">
                <a:latin typeface="Asap"/>
                <a:cs typeface="Asap"/>
              </a:rPr>
              <a:t>Zgodnie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art.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10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KPA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strona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ma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prawo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czynnego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udziału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każdym </a:t>
            </a:r>
            <a:r>
              <a:rPr sz="2950" dirty="0">
                <a:latin typeface="Asap"/>
                <a:cs typeface="Asap"/>
              </a:rPr>
              <a:t>stadium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postępowania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oraz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możliwość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zapoznania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się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aktami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sprawy.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ts val="3225"/>
              </a:lnSpc>
              <a:spcBef>
                <a:spcPts val="1860"/>
              </a:spcBef>
            </a:pPr>
            <a:r>
              <a:rPr sz="3000" b="1" spc="-10" dirty="0">
                <a:latin typeface="Asap"/>
                <a:cs typeface="Asap"/>
              </a:rPr>
              <a:t>Dobrze:</a:t>
            </a:r>
            <a:endParaRPr sz="3000">
              <a:latin typeface="Asap"/>
              <a:cs typeface="Asap"/>
            </a:endParaRPr>
          </a:p>
          <a:p>
            <a:pPr marL="12700" marR="777240">
              <a:lnSpc>
                <a:spcPct val="79000"/>
              </a:lnSpc>
              <a:spcBef>
                <a:spcPts val="370"/>
              </a:spcBef>
            </a:pPr>
            <a:r>
              <a:rPr sz="2950" dirty="0">
                <a:latin typeface="Asap"/>
                <a:cs typeface="Asap"/>
              </a:rPr>
              <a:t>Zgodnie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Kodeksem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postępowania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administracyjnego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(KPA)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spc="-20" dirty="0">
                <a:latin typeface="Asap"/>
                <a:cs typeface="Asap"/>
              </a:rPr>
              <a:t>masz </a:t>
            </a:r>
            <a:r>
              <a:rPr sz="2950" dirty="0">
                <a:latin typeface="Asap"/>
                <a:cs typeface="Asap"/>
              </a:rPr>
              <a:t>prawo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brać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udział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każdym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etapie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sprawy.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Oznacza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to,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że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możesz </a:t>
            </a:r>
            <a:r>
              <a:rPr sz="2950" dirty="0">
                <a:latin typeface="Asap"/>
                <a:cs typeface="Asap"/>
              </a:rPr>
              <a:t>zapoznać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się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dokumentami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składać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wyjaśnienia.</a:t>
            </a:r>
            <a:endParaRPr sz="2950">
              <a:latin typeface="Asap"/>
              <a:cs typeface="Asap"/>
            </a:endParaRPr>
          </a:p>
          <a:p>
            <a:pPr marL="12700" marR="809625">
              <a:lnSpc>
                <a:spcPct val="101600"/>
              </a:lnSpc>
              <a:spcBef>
                <a:spcPts val="3045"/>
              </a:spcBef>
            </a:pPr>
            <a:r>
              <a:rPr sz="2950" b="1" dirty="0">
                <a:latin typeface="Asap"/>
                <a:cs typeface="Asap"/>
              </a:rPr>
              <a:t>Dlaczego:</a:t>
            </a:r>
            <a:r>
              <a:rPr sz="2950" b="1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Najpierw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podaje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pełną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nazwę,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a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dopiero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potem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skrót, </a:t>
            </a:r>
            <a:r>
              <a:rPr sz="2950" dirty="0">
                <a:latin typeface="Asap"/>
                <a:cs typeface="Asap"/>
              </a:rPr>
              <a:t>wyjaśnia</a:t>
            </a:r>
            <a:r>
              <a:rPr sz="2950" spc="4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specjalistyczne</a:t>
            </a:r>
            <a:r>
              <a:rPr sz="2950" spc="5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pojęcie</a:t>
            </a:r>
            <a:r>
              <a:rPr sz="2950" spc="5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prostymi</a:t>
            </a:r>
            <a:r>
              <a:rPr sz="2950" spc="5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słowami,</a:t>
            </a:r>
            <a:r>
              <a:rPr sz="2950" spc="5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pokazuje,</a:t>
            </a:r>
            <a:r>
              <a:rPr sz="2950" spc="5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co</a:t>
            </a:r>
            <a:r>
              <a:rPr sz="2950" spc="50" dirty="0">
                <a:latin typeface="Asap"/>
                <a:cs typeface="Asap"/>
              </a:rPr>
              <a:t> </a:t>
            </a:r>
            <a:r>
              <a:rPr sz="2950" spc="-25" dirty="0">
                <a:latin typeface="Asap"/>
                <a:cs typeface="Asap"/>
              </a:rPr>
              <a:t>to </a:t>
            </a:r>
            <a:r>
              <a:rPr sz="2950" dirty="0">
                <a:latin typeface="Asap"/>
                <a:cs typeface="Asap"/>
              </a:rPr>
              <a:t>znaczy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dla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obywatela.</a:t>
            </a:r>
            <a:endParaRPr sz="2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40" y="4960569"/>
            <a:ext cx="15923260" cy="5382895"/>
            <a:chOff x="2421140" y="4960569"/>
            <a:chExt cx="15923260" cy="538289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40" y="4960569"/>
              <a:ext cx="823937" cy="82392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6642734"/>
            <a:chOff x="2487307" y="2056320"/>
            <a:chExt cx="12796520" cy="6642734"/>
          </a:xfrm>
        </p:grpSpPr>
        <p:sp>
          <p:nvSpPr>
            <p:cNvPr id="3" name="object 3"/>
            <p:cNvSpPr/>
            <p:nvPr/>
          </p:nvSpPr>
          <p:spPr>
            <a:xfrm>
              <a:off x="2487307" y="2705303"/>
              <a:ext cx="12796520" cy="5993765"/>
            </a:xfrm>
            <a:custGeom>
              <a:avLst/>
              <a:gdLst/>
              <a:ahLst/>
              <a:cxnLst/>
              <a:rect l="l" t="t" r="r" b="b"/>
              <a:pathLst>
                <a:path w="12796519" h="5993765">
                  <a:moveTo>
                    <a:pt x="12796253" y="0"/>
                  </a:moveTo>
                  <a:lnTo>
                    <a:pt x="0" y="0"/>
                  </a:lnTo>
                  <a:lnTo>
                    <a:pt x="0" y="5993142"/>
                  </a:lnTo>
                  <a:lnTo>
                    <a:pt x="12796253" y="5993142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sap"/>
                <a:cs typeface="Asap"/>
              </a:rPr>
              <a:t>Przykłady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0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unikaj archaizmów i </a:t>
            </a:r>
            <a:r>
              <a:rPr spc="-10" dirty="0">
                <a:latin typeface="Asap"/>
                <a:cs typeface="Asap"/>
              </a:rPr>
              <a:t>patosu</a:t>
            </a:r>
            <a:endParaRPr sz="30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2325" y="3301331"/>
            <a:ext cx="11233150" cy="5405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460"/>
              </a:lnSpc>
              <a:spcBef>
                <a:spcPts val="105"/>
              </a:spcBef>
            </a:pPr>
            <a:r>
              <a:rPr sz="3000" b="1" spc="-20" dirty="0">
                <a:latin typeface="Asap"/>
                <a:cs typeface="Asap"/>
              </a:rPr>
              <a:t>Źle</a:t>
            </a:r>
            <a:r>
              <a:rPr sz="2950" b="1" spc="-20" dirty="0">
                <a:latin typeface="Asap"/>
                <a:cs typeface="Asap"/>
              </a:rPr>
              <a:t>:</a:t>
            </a:r>
            <a:endParaRPr sz="2950">
              <a:latin typeface="Asap"/>
              <a:cs typeface="Asap"/>
            </a:endParaRPr>
          </a:p>
          <a:p>
            <a:pPr marL="12700" marR="546735">
              <a:lnSpc>
                <a:spcPts val="3270"/>
              </a:lnSpc>
              <a:spcBef>
                <a:spcPts val="195"/>
              </a:spcBef>
            </a:pPr>
            <a:r>
              <a:rPr sz="2950" dirty="0">
                <a:latin typeface="Asap"/>
                <a:cs typeface="Asap"/>
              </a:rPr>
              <a:t>Uprzejmie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zawiadamia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się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Szanowną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Panią,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iż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przedmiotowej </a:t>
            </a:r>
            <a:r>
              <a:rPr sz="2950" dirty="0">
                <a:latin typeface="Asap"/>
                <a:cs typeface="Asap"/>
              </a:rPr>
              <a:t>sprawie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tutejszy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organ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poczynił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stosowne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ustalenia.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Niniejszym </a:t>
            </a:r>
            <a:r>
              <a:rPr sz="2950" dirty="0">
                <a:latin typeface="Asap"/>
                <a:cs typeface="Asap"/>
              </a:rPr>
              <a:t>informuje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się,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że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dalsze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czynności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zostaną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podjęte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ustawowo </a:t>
            </a:r>
            <a:r>
              <a:rPr sz="2950" dirty="0">
                <a:latin typeface="Asap"/>
                <a:cs typeface="Asap"/>
              </a:rPr>
              <a:t>przewidzianym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terminie.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ts val="3460"/>
              </a:lnSpc>
              <a:spcBef>
                <a:spcPts val="2870"/>
              </a:spcBef>
            </a:pPr>
            <a:r>
              <a:rPr sz="3000" b="1" spc="-10" dirty="0">
                <a:latin typeface="Asap"/>
                <a:cs typeface="Asap"/>
              </a:rPr>
              <a:t>Dobrze:</a:t>
            </a:r>
            <a:endParaRPr sz="3000">
              <a:latin typeface="Asap"/>
              <a:cs typeface="Asap"/>
            </a:endParaRPr>
          </a:p>
          <a:p>
            <a:pPr marL="12700" marR="5080">
              <a:lnSpc>
                <a:spcPts val="3270"/>
              </a:lnSpc>
              <a:spcBef>
                <a:spcPts val="195"/>
              </a:spcBef>
            </a:pPr>
            <a:r>
              <a:rPr sz="2950" dirty="0">
                <a:latin typeface="Asap"/>
                <a:cs typeface="Asap"/>
              </a:rPr>
              <a:t>Przeanalizowaliśmy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sprawę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ustaliliśmy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wszystkie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potrzebne </a:t>
            </a:r>
            <a:r>
              <a:rPr sz="2950" dirty="0">
                <a:latin typeface="Asap"/>
                <a:cs typeface="Asap"/>
              </a:rPr>
              <a:t>okoliczności.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Kolejne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działania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podejmiemy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terminie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określonym </a:t>
            </a:r>
            <a:r>
              <a:rPr sz="2950" dirty="0">
                <a:latin typeface="Asap"/>
                <a:cs typeface="Asap"/>
              </a:rPr>
              <a:t>w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przepisach.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ts val="3404"/>
              </a:lnSpc>
              <a:spcBef>
                <a:spcPts val="2465"/>
              </a:spcBef>
            </a:pPr>
            <a:r>
              <a:rPr sz="2950" b="1" dirty="0">
                <a:latin typeface="Asap"/>
                <a:cs typeface="Asap"/>
              </a:rPr>
              <a:t>Dlaczego:</a:t>
            </a:r>
            <a:r>
              <a:rPr sz="2950" b="1" spc="4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Stosuje</a:t>
            </a:r>
            <a:r>
              <a:rPr sz="2950" spc="6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współczesny,</a:t>
            </a:r>
            <a:r>
              <a:rPr sz="2950" spc="5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naturalny</a:t>
            </a:r>
            <a:r>
              <a:rPr sz="2950" spc="5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język,</a:t>
            </a:r>
            <a:r>
              <a:rPr sz="2950" spc="6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jest</a:t>
            </a:r>
            <a:r>
              <a:rPr sz="2950" spc="5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prosty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ts val="3404"/>
              </a:lnSpc>
            </a:pPr>
            <a:r>
              <a:rPr sz="2950" dirty="0">
                <a:latin typeface="Asap"/>
                <a:cs typeface="Asap"/>
              </a:rPr>
              <a:t>i</a:t>
            </a:r>
            <a:r>
              <a:rPr sz="2950" spc="6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zrozumiały,</a:t>
            </a:r>
            <a:r>
              <a:rPr sz="2950" spc="6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zachowuje</a:t>
            </a:r>
            <a:r>
              <a:rPr sz="2950" spc="7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urzędowy</a:t>
            </a:r>
            <a:r>
              <a:rPr sz="2950" spc="7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charakter</a:t>
            </a:r>
            <a:r>
              <a:rPr sz="2950" spc="6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bez</a:t>
            </a:r>
            <a:r>
              <a:rPr sz="2950" spc="7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zbędnego</a:t>
            </a:r>
            <a:r>
              <a:rPr sz="2950" spc="70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patosu.</a:t>
            </a:r>
            <a:endParaRPr sz="2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40" y="5778652"/>
            <a:ext cx="15923260" cy="4565015"/>
            <a:chOff x="2421140" y="5778652"/>
            <a:chExt cx="15923260" cy="456501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40" y="5778652"/>
              <a:ext cx="823937" cy="82393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92843" y="1412722"/>
            <a:ext cx="10844530" cy="7611745"/>
            <a:chOff x="3492843" y="1412722"/>
            <a:chExt cx="10844530" cy="7611745"/>
          </a:xfrm>
        </p:grpSpPr>
        <p:sp>
          <p:nvSpPr>
            <p:cNvPr id="3" name="object 3"/>
            <p:cNvSpPr/>
            <p:nvPr/>
          </p:nvSpPr>
          <p:spPr>
            <a:xfrm>
              <a:off x="3492843" y="2147417"/>
              <a:ext cx="10844530" cy="6877050"/>
            </a:xfrm>
            <a:custGeom>
              <a:avLst/>
              <a:gdLst/>
              <a:ahLst/>
              <a:cxnLst/>
              <a:rect l="l" t="t" r="r" b="b"/>
              <a:pathLst>
                <a:path w="10844530" h="6877050">
                  <a:moveTo>
                    <a:pt x="10844263" y="0"/>
                  </a:moveTo>
                  <a:lnTo>
                    <a:pt x="0" y="0"/>
                  </a:lnTo>
                  <a:lnTo>
                    <a:pt x="0" y="6876592"/>
                  </a:lnTo>
                  <a:lnTo>
                    <a:pt x="10844263" y="6876592"/>
                  </a:lnTo>
                  <a:lnTo>
                    <a:pt x="1084426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492843" y="1412722"/>
              <a:ext cx="9566275" cy="1099820"/>
            </a:xfrm>
            <a:custGeom>
              <a:avLst/>
              <a:gdLst/>
              <a:ahLst/>
              <a:cxnLst/>
              <a:rect l="l" t="t" r="r" b="b"/>
              <a:pathLst>
                <a:path w="9566275" h="1099820">
                  <a:moveTo>
                    <a:pt x="9565982" y="0"/>
                  </a:moveTo>
                  <a:lnTo>
                    <a:pt x="0" y="0"/>
                  </a:lnTo>
                  <a:lnTo>
                    <a:pt x="0" y="1099743"/>
                  </a:lnTo>
                  <a:lnTo>
                    <a:pt x="9565982" y="1099743"/>
                  </a:lnTo>
                  <a:lnTo>
                    <a:pt x="9565982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41323" y="2712592"/>
              <a:ext cx="4549140" cy="3289300"/>
            </a:xfrm>
            <a:custGeom>
              <a:avLst/>
              <a:gdLst/>
              <a:ahLst/>
              <a:cxnLst/>
              <a:rect l="l" t="t" r="r" b="b"/>
              <a:pathLst>
                <a:path w="4549140" h="3289300">
                  <a:moveTo>
                    <a:pt x="4335272" y="0"/>
                  </a:moveTo>
                  <a:lnTo>
                    <a:pt x="213995" y="0"/>
                  </a:lnTo>
                  <a:lnTo>
                    <a:pt x="165031" y="5669"/>
                  </a:lnTo>
                  <a:lnTo>
                    <a:pt x="120029" y="21808"/>
                  </a:lnTo>
                  <a:lnTo>
                    <a:pt x="80290" y="47116"/>
                  </a:lnTo>
                  <a:lnTo>
                    <a:pt x="47116" y="80290"/>
                  </a:lnTo>
                  <a:lnTo>
                    <a:pt x="21808" y="120029"/>
                  </a:lnTo>
                  <a:lnTo>
                    <a:pt x="5669" y="165031"/>
                  </a:lnTo>
                  <a:lnTo>
                    <a:pt x="0" y="213995"/>
                  </a:lnTo>
                  <a:lnTo>
                    <a:pt x="0" y="3075305"/>
                  </a:lnTo>
                  <a:lnTo>
                    <a:pt x="5669" y="3124268"/>
                  </a:lnTo>
                  <a:lnTo>
                    <a:pt x="21808" y="3169270"/>
                  </a:lnTo>
                  <a:lnTo>
                    <a:pt x="47116" y="3209009"/>
                  </a:lnTo>
                  <a:lnTo>
                    <a:pt x="80290" y="3242183"/>
                  </a:lnTo>
                  <a:lnTo>
                    <a:pt x="120029" y="3267491"/>
                  </a:lnTo>
                  <a:lnTo>
                    <a:pt x="165031" y="3283630"/>
                  </a:lnTo>
                  <a:lnTo>
                    <a:pt x="213995" y="3289300"/>
                  </a:lnTo>
                  <a:lnTo>
                    <a:pt x="4335272" y="3289300"/>
                  </a:lnTo>
                  <a:lnTo>
                    <a:pt x="4384228" y="3283630"/>
                  </a:lnTo>
                  <a:lnTo>
                    <a:pt x="4429212" y="3267491"/>
                  </a:lnTo>
                  <a:lnTo>
                    <a:pt x="4468926" y="3242183"/>
                  </a:lnTo>
                  <a:lnTo>
                    <a:pt x="4502073" y="3209009"/>
                  </a:lnTo>
                  <a:lnTo>
                    <a:pt x="4527356" y="3169270"/>
                  </a:lnTo>
                  <a:lnTo>
                    <a:pt x="4543477" y="3124268"/>
                  </a:lnTo>
                  <a:lnTo>
                    <a:pt x="4549140" y="3075305"/>
                  </a:lnTo>
                  <a:lnTo>
                    <a:pt x="4549140" y="213995"/>
                  </a:lnTo>
                  <a:lnTo>
                    <a:pt x="4543477" y="165031"/>
                  </a:lnTo>
                  <a:lnTo>
                    <a:pt x="4527356" y="120029"/>
                  </a:lnTo>
                  <a:lnTo>
                    <a:pt x="4502073" y="80290"/>
                  </a:lnTo>
                  <a:lnTo>
                    <a:pt x="4468926" y="47116"/>
                  </a:lnTo>
                  <a:lnTo>
                    <a:pt x="4429212" y="21808"/>
                  </a:lnTo>
                  <a:lnTo>
                    <a:pt x="4384228" y="5669"/>
                  </a:lnTo>
                  <a:lnTo>
                    <a:pt x="4335272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87625" y="6187084"/>
              <a:ext cx="6176010" cy="2633345"/>
            </a:xfrm>
            <a:custGeom>
              <a:avLst/>
              <a:gdLst/>
              <a:ahLst/>
              <a:cxnLst/>
              <a:rect l="l" t="t" r="r" b="b"/>
              <a:pathLst>
                <a:path w="6176009" h="2633345">
                  <a:moveTo>
                    <a:pt x="6011799" y="0"/>
                  </a:moveTo>
                  <a:lnTo>
                    <a:pt x="163957" y="0"/>
                  </a:lnTo>
                  <a:lnTo>
                    <a:pt x="120458" y="5864"/>
                  </a:lnTo>
                  <a:lnTo>
                    <a:pt x="81317" y="22408"/>
                  </a:lnTo>
                  <a:lnTo>
                    <a:pt x="48117" y="48053"/>
                  </a:lnTo>
                  <a:lnTo>
                    <a:pt x="22441" y="81223"/>
                  </a:lnTo>
                  <a:lnTo>
                    <a:pt x="5874" y="120341"/>
                  </a:lnTo>
                  <a:lnTo>
                    <a:pt x="0" y="163830"/>
                  </a:lnTo>
                  <a:lnTo>
                    <a:pt x="0" y="2469261"/>
                  </a:lnTo>
                  <a:lnTo>
                    <a:pt x="5874" y="2512749"/>
                  </a:lnTo>
                  <a:lnTo>
                    <a:pt x="22441" y="2551867"/>
                  </a:lnTo>
                  <a:lnTo>
                    <a:pt x="48117" y="2585037"/>
                  </a:lnTo>
                  <a:lnTo>
                    <a:pt x="81317" y="2610682"/>
                  </a:lnTo>
                  <a:lnTo>
                    <a:pt x="120458" y="2627226"/>
                  </a:lnTo>
                  <a:lnTo>
                    <a:pt x="163957" y="2633091"/>
                  </a:lnTo>
                  <a:lnTo>
                    <a:pt x="6011799" y="2633091"/>
                  </a:lnTo>
                  <a:lnTo>
                    <a:pt x="6055243" y="2627226"/>
                  </a:lnTo>
                  <a:lnTo>
                    <a:pt x="6094349" y="2610682"/>
                  </a:lnTo>
                  <a:lnTo>
                    <a:pt x="6127527" y="2585037"/>
                  </a:lnTo>
                  <a:lnTo>
                    <a:pt x="6153192" y="2551867"/>
                  </a:lnTo>
                  <a:lnTo>
                    <a:pt x="6169755" y="2512749"/>
                  </a:lnTo>
                  <a:lnTo>
                    <a:pt x="6175629" y="2469261"/>
                  </a:lnTo>
                  <a:lnTo>
                    <a:pt x="6175629" y="163830"/>
                  </a:lnTo>
                  <a:lnTo>
                    <a:pt x="6169755" y="120341"/>
                  </a:lnTo>
                  <a:lnTo>
                    <a:pt x="6153192" y="81223"/>
                  </a:lnTo>
                  <a:lnTo>
                    <a:pt x="6127527" y="48053"/>
                  </a:lnTo>
                  <a:lnTo>
                    <a:pt x="6094349" y="22408"/>
                  </a:lnTo>
                  <a:lnTo>
                    <a:pt x="6055243" y="5864"/>
                  </a:lnTo>
                  <a:lnTo>
                    <a:pt x="6011799" y="0"/>
                  </a:lnTo>
                  <a:close/>
                </a:path>
              </a:pathLst>
            </a:custGeom>
            <a:solidFill>
              <a:srgbClr val="FFCD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15838" y="6626745"/>
              <a:ext cx="1119265" cy="108275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974143" y="6683146"/>
              <a:ext cx="1002665" cy="970280"/>
            </a:xfrm>
            <a:custGeom>
              <a:avLst/>
              <a:gdLst/>
              <a:ahLst/>
              <a:cxnLst/>
              <a:rect l="l" t="t" r="r" b="b"/>
              <a:pathLst>
                <a:path w="1002665" h="970279">
                  <a:moveTo>
                    <a:pt x="958850" y="0"/>
                  </a:moveTo>
                  <a:lnTo>
                    <a:pt x="43815" y="0"/>
                  </a:lnTo>
                  <a:lnTo>
                    <a:pt x="26521" y="3323"/>
                  </a:lnTo>
                  <a:lnTo>
                    <a:pt x="12620" y="12398"/>
                  </a:lnTo>
                  <a:lnTo>
                    <a:pt x="3363" y="25878"/>
                  </a:lnTo>
                  <a:lnTo>
                    <a:pt x="0" y="42418"/>
                  </a:lnTo>
                  <a:lnTo>
                    <a:pt x="0" y="927481"/>
                  </a:lnTo>
                  <a:lnTo>
                    <a:pt x="3417" y="944235"/>
                  </a:lnTo>
                  <a:lnTo>
                    <a:pt x="12763" y="957691"/>
                  </a:lnTo>
                  <a:lnTo>
                    <a:pt x="26681" y="966646"/>
                  </a:lnTo>
                  <a:lnTo>
                    <a:pt x="43815" y="969899"/>
                  </a:lnTo>
                  <a:lnTo>
                    <a:pt x="958850" y="969899"/>
                  </a:lnTo>
                  <a:lnTo>
                    <a:pt x="976090" y="966593"/>
                  </a:lnTo>
                  <a:lnTo>
                    <a:pt x="989996" y="957548"/>
                  </a:lnTo>
                  <a:lnTo>
                    <a:pt x="999283" y="944074"/>
                  </a:lnTo>
                  <a:lnTo>
                    <a:pt x="1002665" y="927481"/>
                  </a:lnTo>
                  <a:lnTo>
                    <a:pt x="1002665" y="42418"/>
                  </a:lnTo>
                  <a:lnTo>
                    <a:pt x="999230" y="25663"/>
                  </a:lnTo>
                  <a:lnTo>
                    <a:pt x="989853" y="12207"/>
                  </a:lnTo>
                  <a:lnTo>
                    <a:pt x="975929" y="3252"/>
                  </a:lnTo>
                  <a:lnTo>
                    <a:pt x="958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35700" y="6894029"/>
              <a:ext cx="479425" cy="548640"/>
            </a:xfrm>
            <a:custGeom>
              <a:avLst/>
              <a:gdLst/>
              <a:ahLst/>
              <a:cxnLst/>
              <a:rect l="l" t="t" r="r" b="b"/>
              <a:pathLst>
                <a:path w="479425" h="548640">
                  <a:moveTo>
                    <a:pt x="457708" y="0"/>
                  </a:moveTo>
                  <a:lnTo>
                    <a:pt x="21844" y="0"/>
                  </a:lnTo>
                  <a:lnTo>
                    <a:pt x="13340" y="1651"/>
                  </a:lnTo>
                  <a:lnTo>
                    <a:pt x="6397" y="6159"/>
                  </a:lnTo>
                  <a:lnTo>
                    <a:pt x="1716" y="12858"/>
                  </a:lnTo>
                  <a:lnTo>
                    <a:pt x="0" y="21082"/>
                  </a:lnTo>
                  <a:lnTo>
                    <a:pt x="0" y="105410"/>
                  </a:lnTo>
                  <a:lnTo>
                    <a:pt x="1716" y="113633"/>
                  </a:lnTo>
                  <a:lnTo>
                    <a:pt x="6397" y="120332"/>
                  </a:lnTo>
                  <a:lnTo>
                    <a:pt x="13340" y="124841"/>
                  </a:lnTo>
                  <a:lnTo>
                    <a:pt x="21844" y="126492"/>
                  </a:lnTo>
                  <a:lnTo>
                    <a:pt x="174371" y="126492"/>
                  </a:lnTo>
                  <a:lnTo>
                    <a:pt x="174371" y="527177"/>
                  </a:lnTo>
                  <a:lnTo>
                    <a:pt x="176087" y="535346"/>
                  </a:lnTo>
                  <a:lnTo>
                    <a:pt x="180768" y="542051"/>
                  </a:lnTo>
                  <a:lnTo>
                    <a:pt x="187711" y="546590"/>
                  </a:lnTo>
                  <a:lnTo>
                    <a:pt x="196215" y="548259"/>
                  </a:lnTo>
                  <a:lnTo>
                    <a:pt x="283337" y="548259"/>
                  </a:lnTo>
                  <a:lnTo>
                    <a:pt x="291840" y="546590"/>
                  </a:lnTo>
                  <a:lnTo>
                    <a:pt x="298783" y="542051"/>
                  </a:lnTo>
                  <a:lnTo>
                    <a:pt x="303464" y="535346"/>
                  </a:lnTo>
                  <a:lnTo>
                    <a:pt x="305181" y="527177"/>
                  </a:lnTo>
                  <a:lnTo>
                    <a:pt x="305181" y="126492"/>
                  </a:lnTo>
                  <a:lnTo>
                    <a:pt x="457708" y="126492"/>
                  </a:lnTo>
                  <a:lnTo>
                    <a:pt x="466137" y="124841"/>
                  </a:lnTo>
                  <a:lnTo>
                    <a:pt x="473043" y="120332"/>
                  </a:lnTo>
                  <a:lnTo>
                    <a:pt x="477710" y="113633"/>
                  </a:lnTo>
                  <a:lnTo>
                    <a:pt x="479425" y="105410"/>
                  </a:lnTo>
                  <a:lnTo>
                    <a:pt x="479425" y="21082"/>
                  </a:lnTo>
                  <a:lnTo>
                    <a:pt x="477710" y="12858"/>
                  </a:lnTo>
                  <a:lnTo>
                    <a:pt x="473043" y="6159"/>
                  </a:lnTo>
                  <a:lnTo>
                    <a:pt x="466137" y="1651"/>
                  </a:lnTo>
                  <a:lnTo>
                    <a:pt x="457708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686672" y="7811847"/>
            <a:ext cx="547243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900"/>
              </a:lnSpc>
              <a:spcBef>
                <a:spcPts val="100"/>
              </a:spcBef>
            </a:pPr>
            <a:r>
              <a:rPr sz="2000" b="1" dirty="0">
                <a:latin typeface="Asap"/>
                <a:cs typeface="Asap"/>
              </a:rPr>
              <a:t>Ważne</a:t>
            </a:r>
            <a:r>
              <a:rPr sz="2000" b="1" spc="-45" dirty="0">
                <a:latin typeface="Asap"/>
                <a:cs typeface="Asap"/>
              </a:rPr>
              <a:t> </a:t>
            </a:r>
            <a:r>
              <a:rPr sz="2000" b="1" dirty="0">
                <a:latin typeface="Asap"/>
                <a:cs typeface="Asap"/>
              </a:rPr>
              <a:t>treści</a:t>
            </a:r>
            <a:r>
              <a:rPr sz="2000" b="1" spc="-45" dirty="0">
                <a:latin typeface="Asap"/>
                <a:cs typeface="Asap"/>
              </a:rPr>
              <a:t> </a:t>
            </a:r>
            <a:r>
              <a:rPr sz="2000" b="1" dirty="0">
                <a:latin typeface="Asap"/>
                <a:cs typeface="Asap"/>
              </a:rPr>
              <a:t>wyróżniaj,</a:t>
            </a:r>
            <a:r>
              <a:rPr sz="2000" b="1" spc="-45" dirty="0">
                <a:latin typeface="Asap"/>
                <a:cs typeface="Asap"/>
              </a:rPr>
              <a:t> </a:t>
            </a:r>
            <a:r>
              <a:rPr sz="2000" b="1" dirty="0">
                <a:latin typeface="Asap"/>
                <a:cs typeface="Asap"/>
              </a:rPr>
              <a:t>np.</a:t>
            </a:r>
            <a:r>
              <a:rPr sz="2000" b="1" spc="-45" dirty="0">
                <a:latin typeface="Asap"/>
                <a:cs typeface="Asap"/>
              </a:rPr>
              <a:t> </a:t>
            </a:r>
            <a:r>
              <a:rPr sz="2000" b="1" dirty="0">
                <a:latin typeface="Asap"/>
                <a:cs typeface="Asap"/>
              </a:rPr>
              <a:t>pogrubioną</a:t>
            </a:r>
            <a:r>
              <a:rPr sz="2000" b="1" spc="-45" dirty="0">
                <a:latin typeface="Asap"/>
                <a:cs typeface="Asap"/>
              </a:rPr>
              <a:t> </a:t>
            </a:r>
            <a:r>
              <a:rPr sz="2000" b="1" spc="-10" dirty="0">
                <a:latin typeface="Asap"/>
                <a:cs typeface="Asap"/>
              </a:rPr>
              <a:t>czcionką </a:t>
            </a:r>
            <a:r>
              <a:rPr sz="2000" b="1" dirty="0">
                <a:latin typeface="Asap"/>
                <a:cs typeface="Asap"/>
              </a:rPr>
              <a:t>lub</a:t>
            </a:r>
            <a:r>
              <a:rPr sz="2000" b="1" spc="-30" dirty="0">
                <a:latin typeface="Asap"/>
                <a:cs typeface="Asap"/>
              </a:rPr>
              <a:t> </a:t>
            </a:r>
            <a:r>
              <a:rPr sz="2000" b="1" spc="-10" dirty="0">
                <a:latin typeface="Asap"/>
                <a:cs typeface="Asap"/>
              </a:rPr>
              <a:t>kolorem.</a:t>
            </a:r>
            <a:endParaRPr sz="2000">
              <a:latin typeface="Asap"/>
              <a:cs typeface="Asap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696349" y="2712592"/>
            <a:ext cx="4610735" cy="3289300"/>
            <a:chOff x="8696349" y="2712592"/>
            <a:chExt cx="4610735" cy="3289300"/>
          </a:xfrm>
        </p:grpSpPr>
        <p:sp>
          <p:nvSpPr>
            <p:cNvPr id="12" name="object 12"/>
            <p:cNvSpPr/>
            <p:nvPr/>
          </p:nvSpPr>
          <p:spPr>
            <a:xfrm>
              <a:off x="8696349" y="2712592"/>
              <a:ext cx="4610735" cy="3289300"/>
            </a:xfrm>
            <a:custGeom>
              <a:avLst/>
              <a:gdLst/>
              <a:ahLst/>
              <a:cxnLst/>
              <a:rect l="l" t="t" r="r" b="b"/>
              <a:pathLst>
                <a:path w="4610734" h="3289300">
                  <a:moveTo>
                    <a:pt x="4396740" y="0"/>
                  </a:moveTo>
                  <a:lnTo>
                    <a:pt x="213868" y="0"/>
                  </a:lnTo>
                  <a:lnTo>
                    <a:pt x="164911" y="5669"/>
                  </a:lnTo>
                  <a:lnTo>
                    <a:pt x="119927" y="21808"/>
                  </a:lnTo>
                  <a:lnTo>
                    <a:pt x="80213" y="47116"/>
                  </a:lnTo>
                  <a:lnTo>
                    <a:pt x="47066" y="80290"/>
                  </a:lnTo>
                  <a:lnTo>
                    <a:pt x="21783" y="120029"/>
                  </a:lnTo>
                  <a:lnTo>
                    <a:pt x="5662" y="165031"/>
                  </a:lnTo>
                  <a:lnTo>
                    <a:pt x="0" y="213995"/>
                  </a:lnTo>
                  <a:lnTo>
                    <a:pt x="0" y="3075305"/>
                  </a:lnTo>
                  <a:lnTo>
                    <a:pt x="5662" y="3124268"/>
                  </a:lnTo>
                  <a:lnTo>
                    <a:pt x="21783" y="3169270"/>
                  </a:lnTo>
                  <a:lnTo>
                    <a:pt x="47066" y="3209009"/>
                  </a:lnTo>
                  <a:lnTo>
                    <a:pt x="80213" y="3242183"/>
                  </a:lnTo>
                  <a:lnTo>
                    <a:pt x="119927" y="3267491"/>
                  </a:lnTo>
                  <a:lnTo>
                    <a:pt x="164911" y="3283630"/>
                  </a:lnTo>
                  <a:lnTo>
                    <a:pt x="213868" y="3289300"/>
                  </a:lnTo>
                  <a:lnTo>
                    <a:pt x="4396740" y="3289300"/>
                  </a:lnTo>
                  <a:lnTo>
                    <a:pt x="4445696" y="3283630"/>
                  </a:lnTo>
                  <a:lnTo>
                    <a:pt x="4490680" y="3267491"/>
                  </a:lnTo>
                  <a:lnTo>
                    <a:pt x="4530394" y="3242183"/>
                  </a:lnTo>
                  <a:lnTo>
                    <a:pt x="4563541" y="3209009"/>
                  </a:lnTo>
                  <a:lnTo>
                    <a:pt x="4588824" y="3169270"/>
                  </a:lnTo>
                  <a:lnTo>
                    <a:pt x="4604945" y="3124268"/>
                  </a:lnTo>
                  <a:lnTo>
                    <a:pt x="4610608" y="3075305"/>
                  </a:lnTo>
                  <a:lnTo>
                    <a:pt x="4610608" y="213995"/>
                  </a:lnTo>
                  <a:lnTo>
                    <a:pt x="4604945" y="165031"/>
                  </a:lnTo>
                  <a:lnTo>
                    <a:pt x="4588824" y="120029"/>
                  </a:lnTo>
                  <a:lnTo>
                    <a:pt x="4563541" y="80290"/>
                  </a:lnTo>
                  <a:lnTo>
                    <a:pt x="4530394" y="47116"/>
                  </a:lnTo>
                  <a:lnTo>
                    <a:pt x="4490680" y="21808"/>
                  </a:lnTo>
                  <a:lnTo>
                    <a:pt x="4445696" y="5669"/>
                  </a:lnTo>
                  <a:lnTo>
                    <a:pt x="4396740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251958" y="3145675"/>
              <a:ext cx="660400" cy="693420"/>
            </a:xfrm>
            <a:custGeom>
              <a:avLst/>
              <a:gdLst/>
              <a:ahLst/>
              <a:cxnLst/>
              <a:rect l="l" t="t" r="r" b="b"/>
              <a:pathLst>
                <a:path w="660400" h="693420">
                  <a:moveTo>
                    <a:pt x="660400" y="0"/>
                  </a:moveTo>
                  <a:lnTo>
                    <a:pt x="609423" y="1840"/>
                  </a:lnTo>
                  <a:lnTo>
                    <a:pt x="559449" y="7275"/>
                  </a:lnTo>
                  <a:lnTo>
                    <a:pt x="510604" y="16178"/>
                  </a:lnTo>
                  <a:lnTo>
                    <a:pt x="463016" y="28422"/>
                  </a:lnTo>
                  <a:lnTo>
                    <a:pt x="416812" y="43877"/>
                  </a:lnTo>
                  <a:lnTo>
                    <a:pt x="372119" y="62418"/>
                  </a:lnTo>
                  <a:lnTo>
                    <a:pt x="329064" y="83915"/>
                  </a:lnTo>
                  <a:lnTo>
                    <a:pt x="287776" y="108242"/>
                  </a:lnTo>
                  <a:lnTo>
                    <a:pt x="248380" y="135270"/>
                  </a:lnTo>
                  <a:lnTo>
                    <a:pt x="211004" y="164873"/>
                  </a:lnTo>
                  <a:lnTo>
                    <a:pt x="175776" y="196922"/>
                  </a:lnTo>
                  <a:lnTo>
                    <a:pt x="142823" y="231290"/>
                  </a:lnTo>
                  <a:lnTo>
                    <a:pt x="112271" y="267849"/>
                  </a:lnTo>
                  <a:lnTo>
                    <a:pt x="84249" y="306472"/>
                  </a:lnTo>
                  <a:lnTo>
                    <a:pt x="58884" y="347030"/>
                  </a:lnTo>
                  <a:lnTo>
                    <a:pt x="36302" y="389396"/>
                  </a:lnTo>
                  <a:lnTo>
                    <a:pt x="16632" y="433444"/>
                  </a:lnTo>
                  <a:lnTo>
                    <a:pt x="0" y="479044"/>
                  </a:lnTo>
                  <a:lnTo>
                    <a:pt x="660400" y="693293"/>
                  </a:lnTo>
                  <a:lnTo>
                    <a:pt x="660400" y="0"/>
                  </a:lnTo>
                  <a:close/>
                </a:path>
              </a:pathLst>
            </a:custGeom>
            <a:solidFill>
              <a:srgbClr val="FFCD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16514" y="3623043"/>
              <a:ext cx="697607" cy="77857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1090577" y="3675405"/>
              <a:ext cx="694690" cy="775335"/>
            </a:xfrm>
            <a:custGeom>
              <a:avLst/>
              <a:gdLst/>
              <a:ahLst/>
              <a:cxnLst/>
              <a:rect l="l" t="t" r="r" b="b"/>
              <a:pathLst>
                <a:path w="694690" h="775335">
                  <a:moveTo>
                    <a:pt x="660400" y="0"/>
                  </a:moveTo>
                  <a:lnTo>
                    <a:pt x="0" y="214249"/>
                  </a:lnTo>
                  <a:lnTo>
                    <a:pt x="408050" y="775208"/>
                  </a:lnTo>
                  <a:lnTo>
                    <a:pt x="446983" y="744742"/>
                  </a:lnTo>
                  <a:lnTo>
                    <a:pt x="483619" y="711645"/>
                  </a:lnTo>
                  <a:lnTo>
                    <a:pt x="517815" y="676057"/>
                  </a:lnTo>
                  <a:lnTo>
                    <a:pt x="549429" y="638119"/>
                  </a:lnTo>
                  <a:lnTo>
                    <a:pt x="578319" y="597974"/>
                  </a:lnTo>
                  <a:lnTo>
                    <a:pt x="604343" y="555761"/>
                  </a:lnTo>
                  <a:lnTo>
                    <a:pt x="627358" y="511622"/>
                  </a:lnTo>
                  <a:lnTo>
                    <a:pt x="647223" y="465698"/>
                  </a:lnTo>
                  <a:lnTo>
                    <a:pt x="663794" y="418131"/>
                  </a:lnTo>
                  <a:lnTo>
                    <a:pt x="676931" y="369061"/>
                  </a:lnTo>
                  <a:lnTo>
                    <a:pt x="686490" y="318630"/>
                  </a:lnTo>
                  <a:lnTo>
                    <a:pt x="692330" y="266979"/>
                  </a:lnTo>
                  <a:lnTo>
                    <a:pt x="694309" y="214249"/>
                  </a:lnTo>
                  <a:lnTo>
                    <a:pt x="692082" y="158716"/>
                  </a:lnTo>
                  <a:lnTo>
                    <a:pt x="685546" y="104409"/>
                  </a:lnTo>
                  <a:lnTo>
                    <a:pt x="674913" y="51460"/>
                  </a:lnTo>
                  <a:lnTo>
                    <a:pt x="660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912434" y="3145497"/>
              <a:ext cx="660400" cy="694055"/>
            </a:xfrm>
            <a:custGeom>
              <a:avLst/>
              <a:gdLst/>
              <a:ahLst/>
              <a:cxnLst/>
              <a:rect l="l" t="t" r="r" b="b"/>
              <a:pathLst>
                <a:path w="660400" h="694054">
                  <a:moveTo>
                    <a:pt x="0" y="126"/>
                  </a:moveTo>
                  <a:lnTo>
                    <a:pt x="0" y="693546"/>
                  </a:lnTo>
                  <a:lnTo>
                    <a:pt x="660400" y="479170"/>
                  </a:lnTo>
                  <a:lnTo>
                    <a:pt x="643767" y="433569"/>
                  </a:lnTo>
                  <a:lnTo>
                    <a:pt x="624097" y="389519"/>
                  </a:lnTo>
                  <a:lnTo>
                    <a:pt x="601515" y="347148"/>
                  </a:lnTo>
                  <a:lnTo>
                    <a:pt x="576150" y="306583"/>
                  </a:lnTo>
                  <a:lnTo>
                    <a:pt x="548128" y="267952"/>
                  </a:lnTo>
                  <a:lnTo>
                    <a:pt x="517576" y="231384"/>
                  </a:lnTo>
                  <a:lnTo>
                    <a:pt x="484623" y="197006"/>
                  </a:lnTo>
                  <a:lnTo>
                    <a:pt x="449395" y="164947"/>
                  </a:lnTo>
                  <a:lnTo>
                    <a:pt x="412019" y="135334"/>
                  </a:lnTo>
                  <a:lnTo>
                    <a:pt x="372623" y="108295"/>
                  </a:lnTo>
                  <a:lnTo>
                    <a:pt x="331335" y="83958"/>
                  </a:lnTo>
                  <a:lnTo>
                    <a:pt x="288280" y="62451"/>
                  </a:lnTo>
                  <a:lnTo>
                    <a:pt x="243587" y="43901"/>
                  </a:lnTo>
                  <a:lnTo>
                    <a:pt x="197383" y="28438"/>
                  </a:lnTo>
                  <a:lnTo>
                    <a:pt x="149795" y="16188"/>
                  </a:lnTo>
                  <a:lnTo>
                    <a:pt x="100950" y="7280"/>
                  </a:lnTo>
                  <a:lnTo>
                    <a:pt x="50976" y="1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EDE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504333" y="3839006"/>
              <a:ext cx="816610" cy="693420"/>
            </a:xfrm>
            <a:custGeom>
              <a:avLst/>
              <a:gdLst/>
              <a:ahLst/>
              <a:cxnLst/>
              <a:rect l="l" t="t" r="r" b="b"/>
              <a:pathLst>
                <a:path w="816609" h="693420">
                  <a:moveTo>
                    <a:pt x="408051" y="0"/>
                  </a:moveTo>
                  <a:lnTo>
                    <a:pt x="0" y="560959"/>
                  </a:lnTo>
                  <a:lnTo>
                    <a:pt x="39142" y="587443"/>
                  </a:lnTo>
                  <a:lnTo>
                    <a:pt x="80119" y="611274"/>
                  </a:lnTo>
                  <a:lnTo>
                    <a:pt x="122809" y="632328"/>
                  </a:lnTo>
                  <a:lnTo>
                    <a:pt x="167088" y="650481"/>
                  </a:lnTo>
                  <a:lnTo>
                    <a:pt x="212834" y="665610"/>
                  </a:lnTo>
                  <a:lnTo>
                    <a:pt x="259926" y="677592"/>
                  </a:lnTo>
                  <a:lnTo>
                    <a:pt x="308241" y="686303"/>
                  </a:lnTo>
                  <a:lnTo>
                    <a:pt x="357657" y="691620"/>
                  </a:lnTo>
                  <a:lnTo>
                    <a:pt x="408051" y="693420"/>
                  </a:lnTo>
                  <a:lnTo>
                    <a:pt x="458449" y="691620"/>
                  </a:lnTo>
                  <a:lnTo>
                    <a:pt x="507875" y="686303"/>
                  </a:lnTo>
                  <a:lnTo>
                    <a:pt x="556203" y="677592"/>
                  </a:lnTo>
                  <a:lnTo>
                    <a:pt x="603309" y="665610"/>
                  </a:lnTo>
                  <a:lnTo>
                    <a:pt x="649066" y="650481"/>
                  </a:lnTo>
                  <a:lnTo>
                    <a:pt x="693349" y="632328"/>
                  </a:lnTo>
                  <a:lnTo>
                    <a:pt x="736033" y="611274"/>
                  </a:lnTo>
                  <a:lnTo>
                    <a:pt x="776992" y="587443"/>
                  </a:lnTo>
                  <a:lnTo>
                    <a:pt x="816102" y="560959"/>
                  </a:lnTo>
                  <a:lnTo>
                    <a:pt x="408051" y="0"/>
                  </a:lnTo>
                  <a:close/>
                </a:path>
              </a:pathLst>
            </a:custGeom>
            <a:solidFill>
              <a:srgbClr val="F0398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932442" y="4691622"/>
            <a:ext cx="3931920" cy="10356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0500"/>
              </a:lnSpc>
              <a:spcBef>
                <a:spcPts val="95"/>
              </a:spcBef>
            </a:pPr>
            <a:r>
              <a:rPr sz="2000" b="1" dirty="0">
                <a:solidFill>
                  <a:srgbClr val="FFFFFF"/>
                </a:solidFill>
                <a:latin typeface="Asap"/>
                <a:cs typeface="Asap"/>
              </a:rPr>
              <a:t>Wizualizacja</a:t>
            </a:r>
            <a:r>
              <a:rPr sz="2000" b="1" spc="-1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sap"/>
                <a:cs typeface="Asap"/>
              </a:rPr>
              <a:t>musi</a:t>
            </a:r>
            <a:r>
              <a:rPr sz="2000" b="1" spc="-1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sap"/>
                <a:cs typeface="Asap"/>
              </a:rPr>
              <a:t>być</a:t>
            </a:r>
            <a:r>
              <a:rPr sz="2000" b="1" spc="-5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sap"/>
                <a:cs typeface="Asap"/>
              </a:rPr>
              <a:t>czytelna</a:t>
            </a:r>
            <a:r>
              <a:rPr sz="2000" b="1" spc="-10" dirty="0">
                <a:solidFill>
                  <a:srgbClr val="FFFFFF"/>
                </a:solidFill>
                <a:latin typeface="Asap"/>
                <a:cs typeface="Asap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Asap"/>
                <a:cs typeface="Asap"/>
              </a:rPr>
              <a:t>dla </a:t>
            </a:r>
            <a:r>
              <a:rPr sz="2000" b="1" dirty="0">
                <a:solidFill>
                  <a:srgbClr val="FFFFFF"/>
                </a:solidFill>
                <a:latin typeface="Asap"/>
                <a:cs typeface="Asap"/>
              </a:rPr>
              <a:t>wszystkich, również dla osób </a:t>
            </a:r>
            <a:r>
              <a:rPr sz="2000" b="1" spc="-25" dirty="0">
                <a:solidFill>
                  <a:srgbClr val="FFFFFF"/>
                </a:solidFill>
                <a:latin typeface="Asap"/>
                <a:cs typeface="Asap"/>
              </a:rPr>
              <a:t>ze </a:t>
            </a:r>
            <a:r>
              <a:rPr sz="2000" b="1" dirty="0">
                <a:solidFill>
                  <a:srgbClr val="FFFFFF"/>
                </a:solidFill>
                <a:latin typeface="Asap"/>
                <a:cs typeface="Asap"/>
              </a:rPr>
              <a:t>szczególnymi </a:t>
            </a:r>
            <a:r>
              <a:rPr sz="2000" b="1" spc="-10" dirty="0">
                <a:solidFill>
                  <a:srgbClr val="FFFFFF"/>
                </a:solidFill>
                <a:latin typeface="Asap"/>
                <a:cs typeface="Asap"/>
              </a:rPr>
              <a:t>potrzebami</a:t>
            </a:r>
            <a:endParaRPr sz="2000">
              <a:latin typeface="Asap"/>
              <a:cs typeface="Asap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003076" y="3281400"/>
            <a:ext cx="2314575" cy="1563370"/>
            <a:chOff x="5003076" y="3281400"/>
            <a:chExt cx="2314575" cy="1563370"/>
          </a:xfrm>
        </p:grpSpPr>
        <p:sp>
          <p:nvSpPr>
            <p:cNvPr id="20" name="object 20"/>
            <p:cNvSpPr/>
            <p:nvPr/>
          </p:nvSpPr>
          <p:spPr>
            <a:xfrm>
              <a:off x="5045378" y="3323437"/>
              <a:ext cx="2248535" cy="1497330"/>
            </a:xfrm>
            <a:custGeom>
              <a:avLst/>
              <a:gdLst/>
              <a:ahLst/>
              <a:cxnLst/>
              <a:rect l="l" t="t" r="r" b="b"/>
              <a:pathLst>
                <a:path w="2248534" h="1497329">
                  <a:moveTo>
                    <a:pt x="2175510" y="0"/>
                  </a:moveTo>
                  <a:lnTo>
                    <a:pt x="63500" y="0"/>
                  </a:lnTo>
                  <a:lnTo>
                    <a:pt x="39004" y="5643"/>
                  </a:lnTo>
                  <a:lnTo>
                    <a:pt x="18796" y="20764"/>
                  </a:lnTo>
                  <a:lnTo>
                    <a:pt x="5064" y="42648"/>
                  </a:lnTo>
                  <a:lnTo>
                    <a:pt x="0" y="68579"/>
                  </a:lnTo>
                  <a:lnTo>
                    <a:pt x="0" y="1439417"/>
                  </a:lnTo>
                  <a:lnTo>
                    <a:pt x="5064" y="1462912"/>
                  </a:lnTo>
                  <a:lnTo>
                    <a:pt x="18796" y="1481169"/>
                  </a:lnTo>
                  <a:lnTo>
                    <a:pt x="39004" y="1492996"/>
                  </a:lnTo>
                  <a:lnTo>
                    <a:pt x="63500" y="1497202"/>
                  </a:lnTo>
                  <a:lnTo>
                    <a:pt x="2184527" y="1497202"/>
                  </a:lnTo>
                  <a:lnTo>
                    <a:pt x="2208968" y="1492996"/>
                  </a:lnTo>
                  <a:lnTo>
                    <a:pt x="2229183" y="1481169"/>
                  </a:lnTo>
                  <a:lnTo>
                    <a:pt x="2242945" y="1462912"/>
                  </a:lnTo>
                  <a:lnTo>
                    <a:pt x="2248027" y="1439417"/>
                  </a:lnTo>
                  <a:lnTo>
                    <a:pt x="2248027" y="75818"/>
                  </a:lnTo>
                  <a:lnTo>
                    <a:pt x="2242304" y="47202"/>
                  </a:lnTo>
                  <a:lnTo>
                    <a:pt x="2226722" y="23002"/>
                  </a:lnTo>
                  <a:lnTo>
                    <a:pt x="2203664" y="6256"/>
                  </a:lnTo>
                  <a:lnTo>
                    <a:pt x="2175510" y="0"/>
                  </a:lnTo>
                  <a:close/>
                </a:path>
              </a:pathLst>
            </a:custGeom>
            <a:solidFill>
              <a:srgbClr val="EDC65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154206" y="3431717"/>
              <a:ext cx="2030730" cy="1263015"/>
            </a:xfrm>
            <a:custGeom>
              <a:avLst/>
              <a:gdLst/>
              <a:ahLst/>
              <a:cxnLst/>
              <a:rect l="l" t="t" r="r" b="b"/>
              <a:pathLst>
                <a:path w="2030729" h="1263014">
                  <a:moveTo>
                    <a:pt x="2030348" y="0"/>
                  </a:moveTo>
                  <a:lnTo>
                    <a:pt x="0" y="0"/>
                  </a:lnTo>
                  <a:lnTo>
                    <a:pt x="0" y="1262633"/>
                  </a:lnTo>
                  <a:lnTo>
                    <a:pt x="2030348" y="1262633"/>
                  </a:lnTo>
                  <a:lnTo>
                    <a:pt x="2030348" y="0"/>
                  </a:lnTo>
                  <a:close/>
                </a:path>
              </a:pathLst>
            </a:custGeom>
            <a:solidFill>
              <a:srgbClr val="CDEE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160668" y="3756381"/>
              <a:ext cx="2024380" cy="937894"/>
            </a:xfrm>
            <a:custGeom>
              <a:avLst/>
              <a:gdLst/>
              <a:ahLst/>
              <a:cxnLst/>
              <a:rect l="l" t="t" r="r" b="b"/>
              <a:pathLst>
                <a:path w="2024379" h="937895">
                  <a:moveTo>
                    <a:pt x="773037" y="0"/>
                  </a:moveTo>
                  <a:lnTo>
                    <a:pt x="441313" y="331851"/>
                  </a:lnTo>
                  <a:lnTo>
                    <a:pt x="283579" y="178562"/>
                  </a:lnTo>
                  <a:lnTo>
                    <a:pt x="750" y="440055"/>
                  </a:lnTo>
                  <a:lnTo>
                    <a:pt x="0" y="518646"/>
                  </a:lnTo>
                  <a:lnTo>
                    <a:pt x="83" y="689689"/>
                  </a:lnTo>
                  <a:lnTo>
                    <a:pt x="750" y="937894"/>
                  </a:lnTo>
                  <a:lnTo>
                    <a:pt x="2023987" y="937894"/>
                  </a:lnTo>
                  <a:lnTo>
                    <a:pt x="2023987" y="517652"/>
                  </a:lnTo>
                  <a:lnTo>
                    <a:pt x="1674102" y="151511"/>
                  </a:lnTo>
                  <a:lnTo>
                    <a:pt x="1313295" y="506856"/>
                  </a:lnTo>
                  <a:lnTo>
                    <a:pt x="773037" y="0"/>
                  </a:lnTo>
                  <a:close/>
                </a:path>
              </a:pathLst>
            </a:custGeom>
            <a:solidFill>
              <a:srgbClr val="3C8E5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01892" y="3738335"/>
              <a:ext cx="1339850" cy="956310"/>
            </a:xfrm>
            <a:custGeom>
              <a:avLst/>
              <a:gdLst/>
              <a:ahLst/>
              <a:cxnLst/>
              <a:rect l="l" t="t" r="r" b="b"/>
              <a:pathLst>
                <a:path w="1339850" h="956310">
                  <a:moveTo>
                    <a:pt x="353567" y="0"/>
                  </a:moveTo>
                  <a:lnTo>
                    <a:pt x="0" y="346329"/>
                  </a:lnTo>
                  <a:lnTo>
                    <a:pt x="625474" y="955929"/>
                  </a:lnTo>
                  <a:lnTo>
                    <a:pt x="1339849" y="955929"/>
                  </a:lnTo>
                  <a:lnTo>
                    <a:pt x="353567" y="0"/>
                  </a:lnTo>
                  <a:close/>
                </a:path>
              </a:pathLst>
            </a:custGeom>
            <a:solidFill>
              <a:srgbClr val="54B2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60642" y="3933139"/>
              <a:ext cx="1077595" cy="761365"/>
            </a:xfrm>
            <a:custGeom>
              <a:avLst/>
              <a:gdLst/>
              <a:ahLst/>
              <a:cxnLst/>
              <a:rect l="l" t="t" r="r" b="b"/>
              <a:pathLst>
                <a:path w="1077595" h="761364">
                  <a:moveTo>
                    <a:pt x="283579" y="0"/>
                  </a:moveTo>
                  <a:lnTo>
                    <a:pt x="750" y="261493"/>
                  </a:lnTo>
                  <a:lnTo>
                    <a:pt x="0" y="340381"/>
                  </a:lnTo>
                  <a:lnTo>
                    <a:pt x="83" y="512079"/>
                  </a:lnTo>
                  <a:lnTo>
                    <a:pt x="750" y="761238"/>
                  </a:lnTo>
                  <a:lnTo>
                    <a:pt x="1077583" y="761238"/>
                  </a:lnTo>
                  <a:lnTo>
                    <a:pt x="283579" y="0"/>
                  </a:lnTo>
                  <a:close/>
                </a:path>
              </a:pathLst>
            </a:custGeom>
            <a:solidFill>
              <a:srgbClr val="E8B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41642" y="3622941"/>
              <a:ext cx="239267" cy="23799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003076" y="3281400"/>
              <a:ext cx="2314469" cy="156324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154204" y="3431704"/>
              <a:ext cx="2012314" cy="1263015"/>
            </a:xfrm>
            <a:custGeom>
              <a:avLst/>
              <a:gdLst/>
              <a:ahLst/>
              <a:cxnLst/>
              <a:rect l="l" t="t" r="r" b="b"/>
              <a:pathLst>
                <a:path w="2012315" h="1263014">
                  <a:moveTo>
                    <a:pt x="1921637" y="0"/>
                  </a:moveTo>
                  <a:lnTo>
                    <a:pt x="2012314" y="0"/>
                  </a:lnTo>
                  <a:lnTo>
                    <a:pt x="2012314" y="1262634"/>
                  </a:lnTo>
                  <a:lnTo>
                    <a:pt x="0" y="1262634"/>
                  </a:lnTo>
                  <a:lnTo>
                    <a:pt x="0" y="0"/>
                  </a:lnTo>
                  <a:lnTo>
                    <a:pt x="1758442" y="0"/>
                  </a:lnTo>
                </a:path>
              </a:pathLst>
            </a:custGeom>
            <a:ln w="362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174091" y="3904335"/>
              <a:ext cx="270510" cy="270510"/>
            </a:xfrm>
            <a:custGeom>
              <a:avLst/>
              <a:gdLst/>
              <a:ahLst/>
              <a:cxnLst/>
              <a:rect l="l" t="t" r="r" b="b"/>
              <a:pathLst>
                <a:path w="270510" h="270510">
                  <a:moveTo>
                    <a:pt x="0" y="270510"/>
                  </a:moveTo>
                  <a:lnTo>
                    <a:pt x="270129" y="0"/>
                  </a:lnTo>
                </a:path>
              </a:pathLst>
            </a:custGeom>
            <a:ln w="362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444221" y="3904284"/>
              <a:ext cx="417195" cy="415290"/>
            </a:xfrm>
            <a:custGeom>
              <a:avLst/>
              <a:gdLst/>
              <a:ahLst/>
              <a:cxnLst/>
              <a:rect l="l" t="t" r="r" b="b"/>
              <a:pathLst>
                <a:path w="417195" h="415289">
                  <a:moveTo>
                    <a:pt x="0" y="0"/>
                  </a:moveTo>
                  <a:lnTo>
                    <a:pt x="416941" y="414909"/>
                  </a:lnTo>
                </a:path>
              </a:pathLst>
            </a:custGeom>
            <a:ln w="362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661771" y="3725773"/>
              <a:ext cx="290195" cy="288925"/>
            </a:xfrm>
            <a:custGeom>
              <a:avLst/>
              <a:gdLst/>
              <a:ahLst/>
              <a:cxnLst/>
              <a:rect l="l" t="t" r="r" b="b"/>
              <a:pathLst>
                <a:path w="290195" h="288925">
                  <a:moveTo>
                    <a:pt x="0" y="288543"/>
                  </a:moveTo>
                  <a:lnTo>
                    <a:pt x="290068" y="0"/>
                  </a:lnTo>
                </a:path>
              </a:pathLst>
            </a:custGeom>
            <a:ln w="362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50099" y="3904233"/>
              <a:ext cx="292100" cy="290830"/>
            </a:xfrm>
            <a:custGeom>
              <a:avLst/>
              <a:gdLst/>
              <a:ahLst/>
              <a:cxnLst/>
              <a:rect l="l" t="t" r="r" b="b"/>
              <a:pathLst>
                <a:path w="292100" h="290829">
                  <a:moveTo>
                    <a:pt x="0" y="290449"/>
                  </a:moveTo>
                  <a:lnTo>
                    <a:pt x="291846" y="0"/>
                  </a:lnTo>
                </a:path>
              </a:pathLst>
            </a:custGeom>
            <a:ln w="362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951840" y="3725709"/>
              <a:ext cx="690880" cy="687705"/>
            </a:xfrm>
            <a:custGeom>
              <a:avLst/>
              <a:gdLst/>
              <a:ahLst/>
              <a:cxnLst/>
              <a:rect l="l" t="t" r="r" b="b"/>
              <a:pathLst>
                <a:path w="690879" h="687704">
                  <a:moveTo>
                    <a:pt x="0" y="0"/>
                  </a:moveTo>
                  <a:lnTo>
                    <a:pt x="690753" y="687197"/>
                  </a:lnTo>
                </a:path>
              </a:pathLst>
            </a:custGeom>
            <a:ln w="362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841971" y="3904284"/>
              <a:ext cx="332105" cy="346710"/>
            </a:xfrm>
            <a:custGeom>
              <a:avLst/>
              <a:gdLst/>
              <a:ahLst/>
              <a:cxnLst/>
              <a:rect l="l" t="t" r="r" b="b"/>
              <a:pathLst>
                <a:path w="332104" h="346710">
                  <a:moveTo>
                    <a:pt x="0" y="0"/>
                  </a:moveTo>
                  <a:lnTo>
                    <a:pt x="331724" y="346329"/>
                  </a:lnTo>
                </a:path>
              </a:pathLst>
            </a:custGeom>
            <a:ln w="362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34364" y="3599383"/>
              <a:ext cx="253796" cy="252653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4686994" y="4868310"/>
            <a:ext cx="2629535" cy="698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4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Asap"/>
                <a:cs typeface="Asap"/>
              </a:rPr>
              <a:t>Uzupełniaj tekst </a:t>
            </a:r>
            <a:r>
              <a:rPr sz="2000" b="1" spc="-10" dirty="0">
                <a:solidFill>
                  <a:srgbClr val="FFFFFF"/>
                </a:solidFill>
                <a:latin typeface="Asap"/>
                <a:cs typeface="Asap"/>
              </a:rPr>
              <a:t>prostą </a:t>
            </a:r>
            <a:r>
              <a:rPr sz="2000" b="1" dirty="0">
                <a:solidFill>
                  <a:srgbClr val="FFFFFF"/>
                </a:solidFill>
                <a:latin typeface="Asap"/>
                <a:cs typeface="Asap"/>
              </a:rPr>
              <a:t>i dostępną </a:t>
            </a:r>
            <a:r>
              <a:rPr sz="2000" b="1" spc="-10" dirty="0">
                <a:solidFill>
                  <a:srgbClr val="FFFFFF"/>
                </a:solidFill>
                <a:latin typeface="Asap"/>
                <a:cs typeface="Asap"/>
              </a:rPr>
              <a:t>grafiką.</a:t>
            </a:r>
            <a:endParaRPr sz="2000">
              <a:latin typeface="Asap"/>
              <a:cs typeface="Asap"/>
            </a:endParaRPr>
          </a:p>
        </p:txBody>
      </p:sp>
      <p:sp>
        <p:nvSpPr>
          <p:cNvPr id="36" name="object 36" descr="$PPTXTitle"/>
          <p:cNvSpPr txBox="1">
            <a:spLocks noGrp="1"/>
          </p:cNvSpPr>
          <p:nvPr>
            <p:ph type="title"/>
          </p:nvPr>
        </p:nvSpPr>
        <p:spPr>
          <a:xfrm>
            <a:off x="3773666" y="1624379"/>
            <a:ext cx="6162675" cy="750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750" dirty="0">
                <a:latin typeface="Asap"/>
                <a:cs typeface="Asap"/>
              </a:rPr>
              <a:t>Dbaj o stronę </a:t>
            </a:r>
            <a:r>
              <a:rPr sz="4750" spc="-10" dirty="0">
                <a:latin typeface="Asap"/>
                <a:cs typeface="Asap"/>
              </a:rPr>
              <a:t>wizualną</a:t>
            </a:r>
            <a:endParaRPr sz="4750">
              <a:latin typeface="Asap"/>
              <a:cs typeface="Asap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4785409" y="7708951"/>
            <a:ext cx="3559175" cy="2634615"/>
            <a:chOff x="14785409" y="7708951"/>
            <a:chExt cx="3559175" cy="2634615"/>
          </a:xfrm>
        </p:grpSpPr>
        <p:sp>
          <p:nvSpPr>
            <p:cNvPr id="38" name="object 38"/>
            <p:cNvSpPr/>
            <p:nvPr/>
          </p:nvSpPr>
          <p:spPr>
            <a:xfrm>
              <a:off x="14785409" y="7708951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41" name="object 41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7883525"/>
            <a:chOff x="2487307" y="2056320"/>
            <a:chExt cx="12796520" cy="7883525"/>
          </a:xfrm>
        </p:grpSpPr>
        <p:sp>
          <p:nvSpPr>
            <p:cNvPr id="3" name="object 3"/>
            <p:cNvSpPr/>
            <p:nvPr/>
          </p:nvSpPr>
          <p:spPr>
            <a:xfrm>
              <a:off x="2487307" y="2705290"/>
              <a:ext cx="12796520" cy="7234555"/>
            </a:xfrm>
            <a:custGeom>
              <a:avLst/>
              <a:gdLst/>
              <a:ahLst/>
              <a:cxnLst/>
              <a:rect l="l" t="t" r="r" b="b"/>
              <a:pathLst>
                <a:path w="12796519" h="7234555">
                  <a:moveTo>
                    <a:pt x="12796253" y="0"/>
                  </a:moveTo>
                  <a:lnTo>
                    <a:pt x="0" y="0"/>
                  </a:lnTo>
                  <a:lnTo>
                    <a:pt x="0" y="7234529"/>
                  </a:lnTo>
                  <a:lnTo>
                    <a:pt x="12796253" y="7234529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sap"/>
                <a:cs typeface="Asap"/>
              </a:rPr>
              <a:t>Przykłady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0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uzupełniaj tekst prostą i dostępną </a:t>
            </a:r>
            <a:r>
              <a:rPr spc="-125" dirty="0">
                <a:latin typeface="Asap"/>
                <a:cs typeface="Asap"/>
              </a:rPr>
              <a:t>grafiką</a:t>
            </a:r>
            <a:endParaRPr sz="30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2325" y="3339512"/>
            <a:ext cx="11261725" cy="6488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310"/>
              </a:lnSpc>
              <a:spcBef>
                <a:spcPts val="105"/>
              </a:spcBef>
            </a:pPr>
            <a:r>
              <a:rPr sz="3000" b="1" spc="-20" dirty="0">
                <a:latin typeface="Asap"/>
                <a:cs typeface="Asap"/>
              </a:rPr>
              <a:t>Źle</a:t>
            </a:r>
            <a:r>
              <a:rPr sz="2950" b="1" spc="-20" dirty="0">
                <a:latin typeface="Asap"/>
                <a:cs typeface="Asap"/>
              </a:rPr>
              <a:t>:</a:t>
            </a:r>
            <a:endParaRPr sz="2950">
              <a:latin typeface="Asap"/>
              <a:cs typeface="Asap"/>
            </a:endParaRPr>
          </a:p>
          <a:p>
            <a:pPr marL="12700" marR="274955">
              <a:lnSpc>
                <a:spcPts val="2970"/>
              </a:lnSpc>
              <a:spcBef>
                <a:spcPts val="285"/>
              </a:spcBef>
            </a:pPr>
            <a:r>
              <a:rPr sz="2950" dirty="0">
                <a:latin typeface="Asap"/>
                <a:cs typeface="Asap"/>
              </a:rPr>
              <a:t>Aby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złożyć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wniosek,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należy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dokonać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jego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wypełnienia,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podpisania </a:t>
            </a:r>
            <a:r>
              <a:rPr sz="2950" dirty="0">
                <a:latin typeface="Asap"/>
                <a:cs typeface="Asap"/>
              </a:rPr>
              <a:t>oraz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dostarczenia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do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urzędu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przewidzianym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terminie,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zgodnie</a:t>
            </a:r>
            <a:endParaRPr sz="2950">
              <a:latin typeface="Asap"/>
              <a:cs typeface="Asap"/>
            </a:endParaRPr>
          </a:p>
          <a:p>
            <a:pPr marL="12700" marR="5080">
              <a:lnSpc>
                <a:spcPts val="2970"/>
              </a:lnSpc>
              <a:spcBef>
                <a:spcPts val="10"/>
              </a:spcBef>
            </a:pPr>
            <a:r>
              <a:rPr sz="2950" dirty="0">
                <a:latin typeface="Asap"/>
                <a:cs typeface="Asap"/>
              </a:rPr>
              <a:t>z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obowiązującą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procedurą.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Informacje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dotyczące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kolejnych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etapów </a:t>
            </a:r>
            <a:r>
              <a:rPr sz="2950" dirty="0">
                <a:latin typeface="Asap"/>
                <a:cs typeface="Asap"/>
              </a:rPr>
              <a:t>realizacji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sprawy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opisano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dalszej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części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pisma.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ts val="3225"/>
              </a:lnSpc>
              <a:spcBef>
                <a:spcPts val="1035"/>
              </a:spcBef>
            </a:pPr>
            <a:r>
              <a:rPr sz="3000" b="1" spc="-10" dirty="0">
                <a:latin typeface="Asap"/>
                <a:cs typeface="Asap"/>
              </a:rPr>
              <a:t>Dobrze:</a:t>
            </a:r>
            <a:endParaRPr sz="3000">
              <a:latin typeface="Asap"/>
              <a:cs typeface="Asap"/>
            </a:endParaRPr>
          </a:p>
          <a:p>
            <a:pPr marL="12700">
              <a:lnSpc>
                <a:spcPts val="2790"/>
              </a:lnSpc>
            </a:pPr>
            <a:r>
              <a:rPr sz="2950" dirty="0">
                <a:latin typeface="Asap"/>
                <a:cs typeface="Asap"/>
              </a:rPr>
              <a:t>Aby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złożyć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wniosek,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wykonaj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trzy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kroki:</a:t>
            </a:r>
            <a:endParaRPr sz="2950">
              <a:latin typeface="Asap"/>
              <a:cs typeface="Asap"/>
            </a:endParaRPr>
          </a:p>
          <a:p>
            <a:pPr marL="784225" indent="-466090">
              <a:lnSpc>
                <a:spcPts val="2795"/>
              </a:lnSpc>
              <a:buAutoNum type="arabicPeriod"/>
              <a:tabLst>
                <a:tab pos="784225" algn="l"/>
              </a:tabLst>
            </a:pPr>
            <a:r>
              <a:rPr sz="2950" dirty="0">
                <a:latin typeface="Asap"/>
                <a:cs typeface="Asap"/>
              </a:rPr>
              <a:t>wypełnij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formularz,</a:t>
            </a:r>
            <a:endParaRPr sz="2950">
              <a:latin typeface="Asap"/>
              <a:cs typeface="Asap"/>
            </a:endParaRPr>
          </a:p>
          <a:p>
            <a:pPr marL="784225" indent="-466090">
              <a:lnSpc>
                <a:spcPts val="2795"/>
              </a:lnSpc>
              <a:buAutoNum type="arabicPeriod"/>
              <a:tabLst>
                <a:tab pos="784225" algn="l"/>
              </a:tabLst>
            </a:pPr>
            <a:r>
              <a:rPr sz="2950" dirty="0">
                <a:latin typeface="Asap"/>
                <a:cs typeface="Asap"/>
              </a:rPr>
              <a:t>podpisz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25" dirty="0">
                <a:latin typeface="Asap"/>
                <a:cs typeface="Asap"/>
              </a:rPr>
              <a:t>go,</a:t>
            </a:r>
            <a:endParaRPr sz="2950">
              <a:latin typeface="Asap"/>
              <a:cs typeface="Asap"/>
            </a:endParaRPr>
          </a:p>
          <a:p>
            <a:pPr marL="784225" indent="-466090">
              <a:lnSpc>
                <a:spcPts val="3170"/>
              </a:lnSpc>
              <a:buAutoNum type="arabicPeriod"/>
              <a:tabLst>
                <a:tab pos="784225" algn="l"/>
              </a:tabLst>
            </a:pPr>
            <a:r>
              <a:rPr sz="2950" dirty="0">
                <a:latin typeface="Asap"/>
                <a:cs typeface="Asap"/>
              </a:rPr>
              <a:t>przekaż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do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urzędu.</a:t>
            </a:r>
            <a:endParaRPr sz="2950">
              <a:latin typeface="Asap"/>
              <a:cs typeface="Asap"/>
            </a:endParaRPr>
          </a:p>
          <a:p>
            <a:pPr marL="12700" marR="147320">
              <a:lnSpc>
                <a:spcPct val="79000"/>
              </a:lnSpc>
              <a:spcBef>
                <a:spcPts val="1200"/>
              </a:spcBef>
            </a:pPr>
            <a:r>
              <a:rPr sz="2950" dirty="0">
                <a:latin typeface="Asap"/>
                <a:cs typeface="Asap"/>
              </a:rPr>
              <a:t>Obok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tekstu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zamieściliśmy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prostą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schematyczną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grafikę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ikonami, </a:t>
            </a:r>
            <a:r>
              <a:rPr sz="2950" dirty="0">
                <a:latin typeface="Asap"/>
                <a:cs typeface="Asap"/>
              </a:rPr>
              <a:t>która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pokazuje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te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etapy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krok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kroku.</a:t>
            </a:r>
            <a:endParaRPr sz="2950">
              <a:latin typeface="Asap"/>
              <a:cs typeface="Asap"/>
            </a:endParaRPr>
          </a:p>
          <a:p>
            <a:pPr marL="12700" marR="224154">
              <a:lnSpc>
                <a:spcPct val="101600"/>
              </a:lnSpc>
              <a:spcBef>
                <a:spcPts val="2000"/>
              </a:spcBef>
            </a:pPr>
            <a:r>
              <a:rPr sz="2950" b="1" dirty="0">
                <a:latin typeface="Asap"/>
                <a:cs typeface="Asap"/>
              </a:rPr>
              <a:t>Dlaczego:</a:t>
            </a:r>
            <a:r>
              <a:rPr sz="2950" b="1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Grafika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wspiera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tekst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porządkuje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informacje,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ikony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spc="-25" dirty="0">
                <a:latin typeface="Asap"/>
                <a:cs typeface="Asap"/>
              </a:rPr>
              <a:t>lub </a:t>
            </a:r>
            <a:r>
              <a:rPr sz="2950" dirty="0">
                <a:latin typeface="Asap"/>
                <a:cs typeface="Asap"/>
              </a:rPr>
              <a:t>schemat</a:t>
            </a:r>
            <a:r>
              <a:rPr sz="2950" spc="3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pomagają</a:t>
            </a:r>
            <a:r>
              <a:rPr sz="2950" spc="4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szybciej</a:t>
            </a:r>
            <a:r>
              <a:rPr sz="2950" spc="4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zrozumieć</a:t>
            </a:r>
            <a:r>
              <a:rPr sz="2950" spc="4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proces,</a:t>
            </a:r>
            <a:r>
              <a:rPr sz="2950" spc="4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rozwiązanie</a:t>
            </a:r>
            <a:r>
              <a:rPr sz="2950" spc="45" dirty="0">
                <a:latin typeface="Asap"/>
                <a:cs typeface="Asap"/>
              </a:rPr>
              <a:t> </a:t>
            </a:r>
            <a:r>
              <a:rPr sz="2950" spc="-20" dirty="0">
                <a:latin typeface="Asap"/>
                <a:cs typeface="Asap"/>
              </a:rPr>
              <a:t>jest </a:t>
            </a:r>
            <a:r>
              <a:rPr sz="2950" dirty="0">
                <a:latin typeface="Asap"/>
                <a:cs typeface="Asap"/>
              </a:rPr>
              <a:t>czytelne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dostępne</a:t>
            </a:r>
            <a:r>
              <a:rPr sz="2950" spc="3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także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dla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osób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mniej</a:t>
            </a:r>
            <a:r>
              <a:rPr sz="2950" spc="3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doświadczonych.</a:t>
            </a:r>
            <a:endParaRPr sz="2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40" y="5439005"/>
            <a:ext cx="15923260" cy="4904740"/>
            <a:chOff x="2421140" y="5439005"/>
            <a:chExt cx="15923260" cy="49047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40" y="5439005"/>
              <a:ext cx="823937" cy="82393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7883525"/>
            <a:chOff x="2487307" y="2056320"/>
            <a:chExt cx="12796520" cy="7883525"/>
          </a:xfrm>
        </p:grpSpPr>
        <p:sp>
          <p:nvSpPr>
            <p:cNvPr id="3" name="object 3"/>
            <p:cNvSpPr/>
            <p:nvPr/>
          </p:nvSpPr>
          <p:spPr>
            <a:xfrm>
              <a:off x="2487307" y="2705290"/>
              <a:ext cx="12796520" cy="7234555"/>
            </a:xfrm>
            <a:custGeom>
              <a:avLst/>
              <a:gdLst/>
              <a:ahLst/>
              <a:cxnLst/>
              <a:rect l="l" t="t" r="r" b="b"/>
              <a:pathLst>
                <a:path w="12796519" h="7234555">
                  <a:moveTo>
                    <a:pt x="12796253" y="0"/>
                  </a:moveTo>
                  <a:lnTo>
                    <a:pt x="0" y="0"/>
                  </a:lnTo>
                  <a:lnTo>
                    <a:pt x="0" y="7234529"/>
                  </a:lnTo>
                  <a:lnTo>
                    <a:pt x="12796253" y="7234529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sap"/>
                <a:cs typeface="Asap"/>
              </a:rPr>
              <a:t>Przykłady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00" dirty="0">
                <a:latin typeface="Asap"/>
                <a:cs typeface="Asap"/>
              </a:rPr>
              <a:t> </a:t>
            </a:r>
            <a:r>
              <a:rPr dirty="0">
                <a:latin typeface="Asap"/>
                <a:cs typeface="Asap"/>
              </a:rPr>
              <a:t>czytelna </a:t>
            </a:r>
            <a:r>
              <a:rPr spc="-10" dirty="0">
                <a:latin typeface="Asap"/>
                <a:cs typeface="Asap"/>
              </a:rPr>
              <a:t>wizualizacja</a:t>
            </a:r>
            <a:endParaRPr sz="30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2325" y="3339512"/>
            <a:ext cx="11913870" cy="5443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000" b="1" spc="-20" dirty="0">
                <a:latin typeface="Asap"/>
                <a:cs typeface="Asap"/>
              </a:rPr>
              <a:t>Źle</a:t>
            </a:r>
            <a:r>
              <a:rPr sz="2950" b="1" spc="-20" dirty="0">
                <a:latin typeface="Asap"/>
                <a:cs typeface="Asap"/>
              </a:rPr>
              <a:t>:</a:t>
            </a:r>
            <a:endParaRPr sz="2950">
              <a:latin typeface="Asap"/>
              <a:cs typeface="Asap"/>
            </a:endParaRPr>
          </a:p>
          <a:p>
            <a:pPr marL="12700" marR="1267460" algn="just">
              <a:lnSpc>
                <a:spcPts val="3570"/>
              </a:lnSpc>
              <a:spcBef>
                <a:spcPts val="110"/>
              </a:spcBef>
            </a:pPr>
            <a:r>
              <a:rPr sz="2950" dirty="0">
                <a:latin typeface="Asap"/>
                <a:cs typeface="Asap"/>
              </a:rPr>
              <a:t>Informacje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terminach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obowiązkach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pokazano</a:t>
            </a:r>
            <a:r>
              <a:rPr sz="2950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na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kolorowym </a:t>
            </a:r>
            <a:r>
              <a:rPr sz="2950" dirty="0">
                <a:latin typeface="Asap"/>
                <a:cs typeface="Asap"/>
              </a:rPr>
              <a:t>wykresie z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drobnym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tekstem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bez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opisów.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Grafika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nie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ma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tekstu </a:t>
            </a:r>
            <a:r>
              <a:rPr sz="2950" dirty="0">
                <a:latin typeface="Asap"/>
                <a:cs typeface="Asap"/>
              </a:rPr>
              <a:t>alternatywnego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opiera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się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wyłącznie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na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rozróżnieniu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kolorów.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ts val="3225"/>
              </a:lnSpc>
              <a:spcBef>
                <a:spcPts val="1860"/>
              </a:spcBef>
            </a:pPr>
            <a:r>
              <a:rPr sz="3000" b="1" spc="-10" dirty="0">
                <a:latin typeface="Asap"/>
                <a:cs typeface="Asap"/>
              </a:rPr>
              <a:t>Dobrze:</a:t>
            </a:r>
            <a:endParaRPr sz="3000">
              <a:latin typeface="Asap"/>
              <a:cs typeface="Asap"/>
            </a:endParaRPr>
          </a:p>
          <a:p>
            <a:pPr marL="12700" marR="5080">
              <a:lnSpc>
                <a:spcPct val="79000"/>
              </a:lnSpc>
              <a:spcBef>
                <a:spcPts val="365"/>
              </a:spcBef>
            </a:pPr>
            <a:r>
              <a:rPr sz="2950" dirty="0">
                <a:latin typeface="Asap"/>
                <a:cs typeface="Asap"/>
              </a:rPr>
              <a:t>Terminy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obowiązki przedstawiliśmy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 prostym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schemacie z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wyraźnym </a:t>
            </a:r>
            <a:r>
              <a:rPr sz="2950" dirty="0">
                <a:latin typeface="Asap"/>
                <a:cs typeface="Asap"/>
              </a:rPr>
              <a:t>kontrastem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czytelnymi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ikonami.</a:t>
            </a:r>
            <a:r>
              <a:rPr sz="2950" spc="-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Grafika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ma</a:t>
            </a:r>
            <a:r>
              <a:rPr sz="2950" spc="-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tekst</a:t>
            </a:r>
            <a:r>
              <a:rPr sz="2950" spc="-10" dirty="0">
                <a:latin typeface="Asap"/>
                <a:cs typeface="Asap"/>
              </a:rPr>
              <a:t> alternatywny,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ts val="2795"/>
              </a:lnSpc>
            </a:pPr>
            <a:r>
              <a:rPr sz="2950" dirty="0">
                <a:latin typeface="Asap"/>
                <a:cs typeface="Asap"/>
              </a:rPr>
              <a:t>a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wszystkie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informacje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są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powtórzone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także</a:t>
            </a:r>
            <a:r>
              <a:rPr sz="2950" spc="3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</a:t>
            </a:r>
            <a:r>
              <a:rPr sz="2950" spc="2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tekście.</a:t>
            </a:r>
            <a:endParaRPr sz="295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2950">
              <a:latin typeface="Asap"/>
              <a:cs typeface="Asap"/>
            </a:endParaRPr>
          </a:p>
          <a:p>
            <a:pPr marL="12700" marR="1351915">
              <a:lnSpc>
                <a:spcPct val="101600"/>
              </a:lnSpc>
            </a:pPr>
            <a:r>
              <a:rPr sz="2950" b="1" dirty="0">
                <a:latin typeface="Asap"/>
                <a:cs typeface="Asap"/>
              </a:rPr>
              <a:t>Dlaczego:</a:t>
            </a:r>
            <a:r>
              <a:rPr sz="2950" b="1" spc="1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Wizualizacja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jest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czytelna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niezależnie</a:t>
            </a:r>
            <a:r>
              <a:rPr sz="2950" spc="1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od</a:t>
            </a:r>
            <a:r>
              <a:rPr sz="2950" spc="20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sprawności </a:t>
            </a:r>
            <a:r>
              <a:rPr sz="2950" dirty="0">
                <a:latin typeface="Asap"/>
                <a:cs typeface="Asap"/>
              </a:rPr>
              <a:t>odbiorcy,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nie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opiera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się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wyłącznie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na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kolorach,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spełnia</a:t>
            </a:r>
            <a:r>
              <a:rPr sz="2950" spc="5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zasady </a:t>
            </a:r>
            <a:r>
              <a:rPr sz="2950" dirty="0">
                <a:latin typeface="Asap"/>
                <a:cs typeface="Asap"/>
              </a:rPr>
              <a:t>dostępności</a:t>
            </a:r>
            <a:r>
              <a:rPr sz="2950" spc="8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i</a:t>
            </a:r>
            <a:r>
              <a:rPr sz="2950" spc="8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wspiera</a:t>
            </a:r>
            <a:r>
              <a:rPr sz="2950" spc="85" dirty="0">
                <a:latin typeface="Asap"/>
                <a:cs typeface="Asap"/>
              </a:rPr>
              <a:t> </a:t>
            </a:r>
            <a:r>
              <a:rPr sz="2950" dirty="0">
                <a:latin typeface="Asap"/>
                <a:cs typeface="Asap"/>
              </a:rPr>
              <a:t>zrozumienie</a:t>
            </a:r>
            <a:r>
              <a:rPr sz="2950" spc="80" dirty="0">
                <a:latin typeface="Asap"/>
                <a:cs typeface="Asap"/>
              </a:rPr>
              <a:t> </a:t>
            </a:r>
            <a:r>
              <a:rPr sz="2950" spc="-10" dirty="0">
                <a:latin typeface="Asap"/>
                <a:cs typeface="Asap"/>
              </a:rPr>
              <a:t>treści.</a:t>
            </a:r>
            <a:endParaRPr sz="2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40" y="5432221"/>
            <a:ext cx="15923260" cy="4911090"/>
            <a:chOff x="2421140" y="5432221"/>
            <a:chExt cx="15923260" cy="491109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40" y="5432221"/>
              <a:ext cx="823937" cy="82393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87307" y="2056320"/>
            <a:ext cx="12796520" cy="7883525"/>
            <a:chOff x="2487307" y="2056320"/>
            <a:chExt cx="12796520" cy="7883525"/>
          </a:xfrm>
        </p:grpSpPr>
        <p:sp>
          <p:nvSpPr>
            <p:cNvPr id="3" name="object 3"/>
            <p:cNvSpPr/>
            <p:nvPr/>
          </p:nvSpPr>
          <p:spPr>
            <a:xfrm>
              <a:off x="2487307" y="2705290"/>
              <a:ext cx="12796520" cy="7234555"/>
            </a:xfrm>
            <a:custGeom>
              <a:avLst/>
              <a:gdLst/>
              <a:ahLst/>
              <a:cxnLst/>
              <a:rect l="l" t="t" r="r" b="b"/>
              <a:pathLst>
                <a:path w="12796519" h="7234555">
                  <a:moveTo>
                    <a:pt x="12796253" y="0"/>
                  </a:moveTo>
                  <a:lnTo>
                    <a:pt x="0" y="0"/>
                  </a:lnTo>
                  <a:lnTo>
                    <a:pt x="0" y="7234529"/>
                  </a:lnTo>
                  <a:lnTo>
                    <a:pt x="12796253" y="7234529"/>
                  </a:lnTo>
                  <a:lnTo>
                    <a:pt x="12796253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87307" y="2056320"/>
              <a:ext cx="12285345" cy="1065530"/>
            </a:xfrm>
            <a:custGeom>
              <a:avLst/>
              <a:gdLst/>
              <a:ahLst/>
              <a:cxnLst/>
              <a:rect l="l" t="t" r="r" b="b"/>
              <a:pathLst>
                <a:path w="12285344" h="1065530">
                  <a:moveTo>
                    <a:pt x="12284913" y="0"/>
                  </a:moveTo>
                  <a:lnTo>
                    <a:pt x="0" y="0"/>
                  </a:lnTo>
                  <a:lnTo>
                    <a:pt x="0" y="1064983"/>
                  </a:lnTo>
                  <a:lnTo>
                    <a:pt x="12284913" y="1064983"/>
                  </a:lnTo>
                  <a:lnTo>
                    <a:pt x="1228491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Przykłady </a:t>
            </a:r>
            <a:r>
              <a:rPr sz="3050" b="0" dirty="0">
                <a:latin typeface="Asap"/>
                <a:cs typeface="Asap"/>
              </a:rPr>
              <a:t>–</a:t>
            </a:r>
            <a:r>
              <a:rPr sz="3050" b="0" spc="200" dirty="0">
                <a:latin typeface="Asap"/>
                <a:cs typeface="Asap"/>
              </a:rPr>
              <a:t> </a:t>
            </a:r>
            <a:r>
              <a:rPr dirty="0"/>
              <a:t>wyróżnienie </a:t>
            </a:r>
            <a:r>
              <a:rPr spc="-10" dirty="0"/>
              <a:t>tekstu</a:t>
            </a:r>
            <a:endParaRPr sz="3050">
              <a:latin typeface="Asap"/>
              <a:cs typeface="Asap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3535"/>
              </a:lnSpc>
              <a:spcBef>
                <a:spcPts val="105"/>
              </a:spcBef>
            </a:pPr>
            <a:r>
              <a:rPr spc="-20" dirty="0"/>
              <a:t>Źle</a:t>
            </a:r>
            <a:r>
              <a:rPr sz="2950" spc="-20" dirty="0"/>
              <a:t>:</a:t>
            </a:r>
            <a:endParaRPr sz="2950"/>
          </a:p>
          <a:p>
            <a:pPr marL="12700" marR="687705">
              <a:lnSpc>
                <a:spcPts val="3420"/>
              </a:lnSpc>
              <a:spcBef>
                <a:spcPts val="150"/>
              </a:spcBef>
            </a:pPr>
            <a:r>
              <a:rPr sz="2950" b="0" dirty="0">
                <a:latin typeface="Asap"/>
                <a:cs typeface="Asap"/>
              </a:rPr>
              <a:t>Dokumenty należy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złożyć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terminie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14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dni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od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dnia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otrzymania </a:t>
            </a:r>
            <a:r>
              <a:rPr sz="2950" b="0" dirty="0">
                <a:latin typeface="Asap"/>
                <a:cs typeface="Asap"/>
              </a:rPr>
              <a:t>niniejszego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pisma.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przypadku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niezłożenia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dokumentów</a:t>
            </a:r>
            <a:r>
              <a:rPr sz="2950" b="0" spc="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sprawa </a:t>
            </a:r>
            <a:r>
              <a:rPr sz="2950" b="0" dirty="0">
                <a:latin typeface="Asap"/>
                <a:cs typeface="Asap"/>
              </a:rPr>
              <a:t>pozostanie</a:t>
            </a:r>
            <a:r>
              <a:rPr sz="2950" b="0" spc="3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bez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rozpatrzenia.</a:t>
            </a:r>
            <a:endParaRPr sz="2950">
              <a:latin typeface="Asap"/>
              <a:cs typeface="Asap"/>
            </a:endParaRPr>
          </a:p>
          <a:p>
            <a:pPr marL="12700">
              <a:lnSpc>
                <a:spcPts val="3535"/>
              </a:lnSpc>
              <a:spcBef>
                <a:spcPts val="3135"/>
              </a:spcBef>
            </a:pPr>
            <a:r>
              <a:rPr spc="-10" dirty="0"/>
              <a:t>Dobrze:</a:t>
            </a:r>
          </a:p>
          <a:p>
            <a:pPr marL="12700" marR="5080">
              <a:lnSpc>
                <a:spcPts val="3420"/>
              </a:lnSpc>
              <a:spcBef>
                <a:spcPts val="150"/>
              </a:spcBef>
            </a:pPr>
            <a:r>
              <a:rPr sz="2950" b="0" dirty="0">
                <a:latin typeface="Asap"/>
                <a:cs typeface="Asap"/>
              </a:rPr>
              <a:t>Złóż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dokumenty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terminie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14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dni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od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otrzymania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pisma.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Jeśli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tego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spc="-25" dirty="0">
                <a:latin typeface="Asap"/>
                <a:cs typeface="Asap"/>
              </a:rPr>
              <a:t>nie </a:t>
            </a:r>
            <a:r>
              <a:rPr sz="2950" b="0" dirty="0">
                <a:latin typeface="Asap"/>
                <a:cs typeface="Asap"/>
              </a:rPr>
              <a:t>zrobisz,</a:t>
            </a:r>
            <a:r>
              <a:rPr sz="2950" b="0" spc="-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nie</a:t>
            </a:r>
            <a:r>
              <a:rPr sz="2950" b="0" spc="-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rozpatrzymy</a:t>
            </a:r>
            <a:r>
              <a:rPr sz="2950" b="0" spc="-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Twojej</a:t>
            </a:r>
            <a:r>
              <a:rPr sz="2950" b="0" spc="-10" dirty="0">
                <a:latin typeface="Asap"/>
                <a:cs typeface="Asap"/>
              </a:rPr>
              <a:t> sprawy.</a:t>
            </a:r>
            <a:endParaRPr sz="2950">
              <a:latin typeface="Asap"/>
              <a:cs typeface="Asap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950">
              <a:latin typeface="Asap"/>
              <a:cs typeface="Asap"/>
            </a:endParaRPr>
          </a:p>
          <a:p>
            <a:pPr marL="12700" marR="493395" algn="just">
              <a:lnSpc>
                <a:spcPts val="3420"/>
              </a:lnSpc>
            </a:pPr>
            <a:r>
              <a:rPr sz="2950" dirty="0"/>
              <a:t>Dlaczego:</a:t>
            </a:r>
            <a:r>
              <a:rPr sz="2950" spc="15" dirty="0"/>
              <a:t> </a:t>
            </a:r>
            <a:r>
              <a:rPr sz="2950" b="0" dirty="0">
                <a:latin typeface="Asap"/>
                <a:cs typeface="Asap"/>
              </a:rPr>
              <a:t>Najważniejsze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informacje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są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widoczne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„na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pierwszy</a:t>
            </a:r>
            <a:r>
              <a:rPr sz="2950" b="0" spc="25" dirty="0">
                <a:latin typeface="Asap"/>
                <a:cs typeface="Asap"/>
              </a:rPr>
              <a:t> </a:t>
            </a:r>
            <a:r>
              <a:rPr sz="2950" b="0" spc="-20" dirty="0">
                <a:latin typeface="Asap"/>
                <a:cs typeface="Asap"/>
              </a:rPr>
              <a:t>rzut </a:t>
            </a:r>
            <a:r>
              <a:rPr sz="2950" b="0" dirty="0">
                <a:latin typeface="Asap"/>
                <a:cs typeface="Asap"/>
              </a:rPr>
              <a:t>oka”,</a:t>
            </a:r>
            <a:r>
              <a:rPr sz="2950" b="0" spc="2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pogrubienie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pomaga</a:t>
            </a:r>
            <a:r>
              <a:rPr sz="2950" b="0" spc="3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szybko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znaleźć</a:t>
            </a:r>
            <a:r>
              <a:rPr sz="2950" b="0" spc="3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terminy</a:t>
            </a:r>
            <a:r>
              <a:rPr sz="2950" b="0" spc="3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</a:t>
            </a:r>
            <a:r>
              <a:rPr sz="2950" b="0" spc="30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konsekwencje, </a:t>
            </a:r>
            <a:r>
              <a:rPr sz="2950" b="0" dirty="0">
                <a:latin typeface="Asap"/>
                <a:cs typeface="Asap"/>
              </a:rPr>
              <a:t>tekst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jest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nadal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przejrzysty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i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zgodny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</a:t>
            </a:r>
            <a:r>
              <a:rPr sz="2950" b="0" spc="15" dirty="0">
                <a:latin typeface="Asap"/>
                <a:cs typeface="Asap"/>
              </a:rPr>
              <a:t> </a:t>
            </a:r>
            <a:r>
              <a:rPr sz="2950" b="0" dirty="0">
                <a:latin typeface="Asap"/>
                <a:cs typeface="Asap"/>
              </a:rPr>
              <a:t>zasadami</a:t>
            </a:r>
            <a:r>
              <a:rPr sz="2950" b="0" spc="10" dirty="0">
                <a:latin typeface="Asap"/>
                <a:cs typeface="Asap"/>
              </a:rPr>
              <a:t> </a:t>
            </a:r>
            <a:r>
              <a:rPr sz="2950" b="0" spc="-10" dirty="0">
                <a:latin typeface="Asap"/>
                <a:cs typeface="Asap"/>
              </a:rPr>
              <a:t>dostępności.</a:t>
            </a:r>
            <a:endParaRPr sz="29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421140" y="5501843"/>
            <a:ext cx="15923260" cy="4841875"/>
            <a:chOff x="2421140" y="5501843"/>
            <a:chExt cx="15923260" cy="484187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140" y="5501843"/>
              <a:ext cx="823937" cy="82393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-56153" y="-56153"/>
            <a:ext cx="3150235" cy="4009390"/>
            <a:chOff x="-56153" y="-56153"/>
            <a:chExt cx="3150235" cy="400939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2232" y="3337890"/>
              <a:ext cx="521652" cy="61490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016589" y="2319356"/>
            <a:ext cx="12575540" cy="17494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300" dirty="0">
                <a:solidFill>
                  <a:srgbClr val="086CD1"/>
                </a:solidFill>
                <a:latin typeface="Asap"/>
                <a:cs typeface="Asap"/>
              </a:rPr>
              <a:t>Pomocne </a:t>
            </a:r>
            <a:r>
              <a:rPr sz="11300" spc="-10" dirty="0">
                <a:solidFill>
                  <a:srgbClr val="086CD1"/>
                </a:solidFill>
                <a:latin typeface="Asap"/>
                <a:cs typeface="Asap"/>
              </a:rPr>
              <a:t>narzędzia</a:t>
            </a:r>
            <a:endParaRPr sz="11300">
              <a:latin typeface="Asap"/>
              <a:cs typeface="Asap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468525" y="5736881"/>
            <a:ext cx="8876030" cy="4606290"/>
            <a:chOff x="9468525" y="5736881"/>
            <a:chExt cx="8876030" cy="4606290"/>
          </a:xfrm>
        </p:grpSpPr>
        <p:sp>
          <p:nvSpPr>
            <p:cNvPr id="4" name="object 4"/>
            <p:cNvSpPr/>
            <p:nvPr/>
          </p:nvSpPr>
          <p:spPr>
            <a:xfrm>
              <a:off x="9468525" y="5736881"/>
              <a:ext cx="8819515" cy="4550410"/>
            </a:xfrm>
            <a:custGeom>
              <a:avLst/>
              <a:gdLst/>
              <a:ahLst/>
              <a:cxnLst/>
              <a:rect l="l" t="t" r="r" b="b"/>
              <a:pathLst>
                <a:path w="8819515" h="4550409">
                  <a:moveTo>
                    <a:pt x="1566710" y="0"/>
                  </a:moveTo>
                  <a:lnTo>
                    <a:pt x="0" y="4550117"/>
                  </a:lnTo>
                  <a:lnTo>
                    <a:pt x="8819476" y="4550117"/>
                  </a:lnTo>
                  <a:lnTo>
                    <a:pt x="8819476" y="111328"/>
                  </a:lnTo>
                  <a:lnTo>
                    <a:pt x="1566710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026116" y="6237198"/>
              <a:ext cx="8261984" cy="4050029"/>
            </a:xfrm>
            <a:custGeom>
              <a:avLst/>
              <a:gdLst/>
              <a:ahLst/>
              <a:cxnLst/>
              <a:rect l="l" t="t" r="r" b="b"/>
              <a:pathLst>
                <a:path w="8261984" h="4050029">
                  <a:moveTo>
                    <a:pt x="8261883" y="105423"/>
                  </a:moveTo>
                  <a:lnTo>
                    <a:pt x="1394434" y="0"/>
                  </a:lnTo>
                  <a:lnTo>
                    <a:pt x="0" y="4049801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34742" y="1937994"/>
            <a:ext cx="12715875" cy="7848600"/>
            <a:chOff x="2634742" y="1937994"/>
            <a:chExt cx="12715875" cy="7848600"/>
          </a:xfrm>
        </p:grpSpPr>
        <p:sp>
          <p:nvSpPr>
            <p:cNvPr id="3" name="object 3"/>
            <p:cNvSpPr/>
            <p:nvPr/>
          </p:nvSpPr>
          <p:spPr>
            <a:xfrm>
              <a:off x="2634742" y="2476055"/>
              <a:ext cx="12715875" cy="7310755"/>
            </a:xfrm>
            <a:custGeom>
              <a:avLst/>
              <a:gdLst/>
              <a:ahLst/>
              <a:cxnLst/>
              <a:rect l="l" t="t" r="r" b="b"/>
              <a:pathLst>
                <a:path w="12715875" h="7310755">
                  <a:moveTo>
                    <a:pt x="12715786" y="0"/>
                  </a:moveTo>
                  <a:lnTo>
                    <a:pt x="0" y="0"/>
                  </a:lnTo>
                  <a:lnTo>
                    <a:pt x="0" y="7310285"/>
                  </a:lnTo>
                  <a:lnTo>
                    <a:pt x="12715786" y="7310285"/>
                  </a:lnTo>
                  <a:lnTo>
                    <a:pt x="12715786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34742" y="1937994"/>
              <a:ext cx="11824970" cy="1076325"/>
            </a:xfrm>
            <a:custGeom>
              <a:avLst/>
              <a:gdLst/>
              <a:ahLst/>
              <a:cxnLst/>
              <a:rect l="l" t="t" r="r" b="b"/>
              <a:pathLst>
                <a:path w="11824969" h="1076325">
                  <a:moveTo>
                    <a:pt x="11824893" y="0"/>
                  </a:moveTo>
                  <a:lnTo>
                    <a:pt x="0" y="0"/>
                  </a:lnTo>
                  <a:lnTo>
                    <a:pt x="0" y="1076109"/>
                  </a:lnTo>
                  <a:lnTo>
                    <a:pt x="11824893" y="1076109"/>
                  </a:lnTo>
                  <a:lnTo>
                    <a:pt x="1182489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796802" y="2122304"/>
            <a:ext cx="6453505" cy="626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950" dirty="0">
                <a:latin typeface="Asap"/>
                <a:cs typeface="Asap"/>
              </a:rPr>
              <a:t>Narzędzia</a:t>
            </a:r>
            <a:r>
              <a:rPr sz="3950" spc="-110" dirty="0">
                <a:latin typeface="Asap"/>
                <a:cs typeface="Asap"/>
              </a:rPr>
              <a:t> </a:t>
            </a:r>
            <a:r>
              <a:rPr sz="3950" dirty="0">
                <a:latin typeface="Asap"/>
                <a:cs typeface="Asap"/>
              </a:rPr>
              <a:t>i</a:t>
            </a:r>
            <a:r>
              <a:rPr sz="3950" spc="-105" dirty="0">
                <a:latin typeface="Asap"/>
                <a:cs typeface="Asap"/>
              </a:rPr>
              <a:t> </a:t>
            </a:r>
            <a:r>
              <a:rPr sz="3950" dirty="0">
                <a:latin typeface="Asap"/>
                <a:cs typeface="Asap"/>
              </a:rPr>
              <a:t>źródła</a:t>
            </a:r>
            <a:r>
              <a:rPr sz="3950" spc="-105" dirty="0">
                <a:latin typeface="Asap"/>
                <a:cs typeface="Asap"/>
              </a:rPr>
              <a:t> </a:t>
            </a:r>
            <a:r>
              <a:rPr sz="3950" spc="-10" dirty="0">
                <a:latin typeface="Asap"/>
                <a:cs typeface="Asap"/>
              </a:rPr>
              <a:t>informacji</a:t>
            </a:r>
            <a:endParaRPr sz="39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87736" y="4189295"/>
            <a:ext cx="341757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u="sng" spc="-10" dirty="0">
                <a:uFill>
                  <a:solidFill>
                    <a:srgbClr val="000000"/>
                  </a:solidFill>
                </a:uFill>
                <a:latin typeface="Asap"/>
                <a:cs typeface="Asap"/>
                <a:hlinkClick r:id="rId2"/>
              </a:rPr>
              <a:t>https://kompetencjecyfrowe.gov.pl/</a:t>
            </a:r>
            <a:endParaRPr sz="170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56197" y="-56197"/>
            <a:ext cx="18400395" cy="10399395"/>
            <a:chOff x="-56197" y="-56197"/>
            <a:chExt cx="18400395" cy="1039939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68137" y="4516462"/>
              <a:ext cx="3219437" cy="100012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086041" y="7955341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455437" y="5578110"/>
            <a:ext cx="232727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u="sng" spc="-10" dirty="0">
                <a:uFill>
                  <a:solidFill>
                    <a:srgbClr val="000000"/>
                  </a:solidFill>
                </a:uFill>
                <a:latin typeface="Asap"/>
                <a:cs typeface="Asap"/>
                <a:hlinkClick r:id="rId4"/>
              </a:rPr>
              <a:t>https://www.jasnopis.pl/</a:t>
            </a:r>
            <a:endParaRPr sz="1700">
              <a:latin typeface="Asap"/>
              <a:cs typeface="Asap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48396" y="7276162"/>
            <a:ext cx="145478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u="sng" spc="-10" dirty="0">
                <a:uFill>
                  <a:solidFill>
                    <a:srgbClr val="000000"/>
                  </a:solidFill>
                </a:uFill>
                <a:latin typeface="Asap"/>
                <a:cs typeface="Asap"/>
                <a:hlinkClick r:id="rId5"/>
              </a:rPr>
              <a:t>https://wsjp.pl/</a:t>
            </a:r>
            <a:endParaRPr sz="1700">
              <a:latin typeface="Asap"/>
              <a:cs typeface="Asap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61096" y="5389907"/>
            <a:ext cx="1931350" cy="193135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8780959" y="4044124"/>
            <a:ext cx="260223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u="sng" spc="-10" dirty="0">
                <a:uFill>
                  <a:solidFill>
                    <a:srgbClr val="000000"/>
                  </a:solidFill>
                </a:uFill>
                <a:latin typeface="Asap"/>
                <a:cs typeface="Asap"/>
                <a:hlinkClick r:id="rId7"/>
              </a:rPr>
              <a:t>https://sjp.pwn.pl/poradnia</a:t>
            </a:r>
            <a:endParaRPr sz="1700">
              <a:latin typeface="Asap"/>
              <a:cs typeface="Asap"/>
            </a:endParaRPr>
          </a:p>
        </p:txBody>
      </p: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793658" y="3326371"/>
            <a:ext cx="6417779" cy="747585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2921967" y="9146612"/>
            <a:ext cx="455676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u="sng" spc="-10" dirty="0">
                <a:uFill>
                  <a:solidFill>
                    <a:srgbClr val="000000"/>
                  </a:solidFill>
                </a:uFill>
                <a:latin typeface="Asap"/>
                <a:cs typeface="Asap"/>
                <a:hlinkClick r:id="rId9"/>
              </a:rPr>
              <a:t>https://funduszeeuropejskie.gov.pl/prostyjezyk/</a:t>
            </a:r>
            <a:endParaRPr sz="1700">
              <a:latin typeface="Asap"/>
              <a:cs typeface="Asap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857500" y="3326367"/>
            <a:ext cx="4943475" cy="5865495"/>
            <a:chOff x="2857500" y="3326367"/>
            <a:chExt cx="4943475" cy="5865495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57500" y="8153474"/>
              <a:ext cx="4943475" cy="103822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00400" y="3326367"/>
              <a:ext cx="4257675" cy="828675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10657904" y="7307946"/>
            <a:ext cx="285940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u="sng" spc="-10" dirty="0">
                <a:uFill>
                  <a:solidFill>
                    <a:srgbClr val="000000"/>
                  </a:solidFill>
                </a:uFill>
                <a:latin typeface="Asap"/>
                <a:cs typeface="Asap"/>
                <a:hlinkClick r:id="rId12"/>
              </a:rPr>
              <a:t>https://elearning.kprm.gov.pl/</a:t>
            </a:r>
            <a:endParaRPr sz="1700">
              <a:latin typeface="Asap"/>
              <a:cs typeface="Asap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546501" y="6631539"/>
            <a:ext cx="5665470" cy="2464435"/>
            <a:chOff x="9546501" y="6631539"/>
            <a:chExt cx="5665470" cy="2464435"/>
          </a:xfrm>
        </p:grpSpPr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70604" y="6631539"/>
              <a:ext cx="4540744" cy="70622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46501" y="8098243"/>
              <a:ext cx="5484698" cy="99721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701063" y="7582315"/>
              <a:ext cx="761365" cy="761365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9601894" y="9146612"/>
            <a:ext cx="326961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latin typeface="Asap"/>
                <a:cs typeface="Asap"/>
              </a:rPr>
              <a:t>gov.pl/sluzbacywilna/prosty-</a:t>
            </a:r>
            <a:r>
              <a:rPr sz="1700" spc="-10" dirty="0">
                <a:latin typeface="Asap"/>
                <a:cs typeface="Asap"/>
              </a:rPr>
              <a:t>jezyk</a:t>
            </a:r>
            <a:endParaRPr sz="1700">
              <a:latin typeface="Asap"/>
              <a:cs typeface="Asap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02883" y="7553582"/>
            <a:ext cx="320357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u="heavy" spc="-20" dirty="0">
                <a:uFill>
                  <a:solidFill>
                    <a:srgbClr val="000000"/>
                  </a:solidFill>
                </a:uFill>
                <a:latin typeface="Asap"/>
                <a:cs typeface="Asap"/>
                <a:hlinkClick r:id="rId16"/>
              </a:rPr>
              <a:t>https://redaktor.logios.dev/config</a:t>
            </a:r>
            <a:endParaRPr sz="1700">
              <a:latin typeface="Asap"/>
              <a:cs typeface="Asap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615584" y="177948"/>
            <a:ext cx="12436475" cy="7350125"/>
            <a:chOff x="5615584" y="177948"/>
            <a:chExt cx="12436475" cy="7350125"/>
          </a:xfrm>
        </p:grpSpPr>
        <p:pic>
          <p:nvPicPr>
            <p:cNvPr id="30" name="object 3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615584" y="6470218"/>
              <a:ext cx="3162298" cy="105727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612661" y="177948"/>
              <a:ext cx="1438970" cy="14469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34742" y="1737969"/>
            <a:ext cx="12715875" cy="8074025"/>
            <a:chOff x="2634742" y="1737969"/>
            <a:chExt cx="12715875" cy="8074025"/>
          </a:xfrm>
        </p:grpSpPr>
        <p:sp>
          <p:nvSpPr>
            <p:cNvPr id="3" name="object 3"/>
            <p:cNvSpPr/>
            <p:nvPr/>
          </p:nvSpPr>
          <p:spPr>
            <a:xfrm>
              <a:off x="2634742" y="2276030"/>
              <a:ext cx="12715875" cy="7535545"/>
            </a:xfrm>
            <a:custGeom>
              <a:avLst/>
              <a:gdLst/>
              <a:ahLst/>
              <a:cxnLst/>
              <a:rect l="l" t="t" r="r" b="b"/>
              <a:pathLst>
                <a:path w="12715875" h="7535545">
                  <a:moveTo>
                    <a:pt x="12715786" y="0"/>
                  </a:moveTo>
                  <a:lnTo>
                    <a:pt x="0" y="0"/>
                  </a:lnTo>
                  <a:lnTo>
                    <a:pt x="0" y="7535354"/>
                  </a:lnTo>
                  <a:lnTo>
                    <a:pt x="12715786" y="7535354"/>
                  </a:lnTo>
                  <a:lnTo>
                    <a:pt x="12715786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34742" y="1737969"/>
              <a:ext cx="11824970" cy="1076325"/>
            </a:xfrm>
            <a:custGeom>
              <a:avLst/>
              <a:gdLst/>
              <a:ahLst/>
              <a:cxnLst/>
              <a:rect l="l" t="t" r="r" b="b"/>
              <a:pathLst>
                <a:path w="11824969" h="1076325">
                  <a:moveTo>
                    <a:pt x="11824893" y="0"/>
                  </a:moveTo>
                  <a:lnTo>
                    <a:pt x="0" y="0"/>
                  </a:lnTo>
                  <a:lnTo>
                    <a:pt x="0" y="1076109"/>
                  </a:lnTo>
                  <a:lnTo>
                    <a:pt x="11824893" y="1076109"/>
                  </a:lnTo>
                  <a:lnTo>
                    <a:pt x="1182489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796802" y="2122304"/>
            <a:ext cx="4432300" cy="626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950" dirty="0">
                <a:latin typeface="Asap"/>
                <a:cs typeface="Asap"/>
              </a:rPr>
              <a:t>Lista</a:t>
            </a:r>
            <a:r>
              <a:rPr sz="3950" spc="-105" dirty="0">
                <a:latin typeface="Asap"/>
                <a:cs typeface="Asap"/>
              </a:rPr>
              <a:t> </a:t>
            </a:r>
            <a:r>
              <a:rPr sz="3950" dirty="0">
                <a:latin typeface="Asap"/>
                <a:cs typeface="Asap"/>
              </a:rPr>
              <a:t>kontrolna</a:t>
            </a:r>
            <a:r>
              <a:rPr sz="3950" spc="-105" dirty="0">
                <a:latin typeface="Asap"/>
                <a:cs typeface="Asap"/>
              </a:rPr>
              <a:t> </a:t>
            </a:r>
            <a:r>
              <a:rPr sz="3950" dirty="0">
                <a:latin typeface="Asap"/>
                <a:cs typeface="Asap"/>
              </a:rPr>
              <a:t>cz.</a:t>
            </a:r>
            <a:r>
              <a:rPr sz="3950" spc="-105" dirty="0">
                <a:latin typeface="Asap"/>
                <a:cs typeface="Asap"/>
              </a:rPr>
              <a:t> </a:t>
            </a:r>
            <a:r>
              <a:rPr sz="3950" spc="-50" dirty="0">
                <a:latin typeface="Asap"/>
                <a:cs typeface="Asap"/>
              </a:rPr>
              <a:t>1</a:t>
            </a:r>
            <a:endParaRPr sz="39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34941" y="2880018"/>
            <a:ext cx="9572625" cy="5493385"/>
          </a:xfrm>
          <a:prstGeom prst="rect">
            <a:avLst/>
          </a:prstGeom>
        </p:spPr>
        <p:txBody>
          <a:bodyPr vert="horz" wrap="square" lIns="0" tIns="201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sz="2350" b="1" dirty="0">
                <a:latin typeface="Asap"/>
                <a:cs typeface="Asap"/>
              </a:rPr>
              <a:t>Czy tekst uwzględnia sytuację </a:t>
            </a:r>
            <a:r>
              <a:rPr sz="2350" b="1" spc="-10" dirty="0">
                <a:latin typeface="Asap"/>
                <a:cs typeface="Asap"/>
              </a:rPr>
              <a:t>obywatela?</a:t>
            </a:r>
            <a:endParaRPr sz="23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2350" dirty="0">
                <a:latin typeface="Asap"/>
                <a:cs typeface="Asap"/>
              </a:rPr>
              <a:t>Czy</a:t>
            </a:r>
            <a:r>
              <a:rPr sz="2350" spc="-1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pisałem</a:t>
            </a:r>
            <a:r>
              <a:rPr sz="2350" spc="-1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z</a:t>
            </a:r>
            <a:r>
              <a:rPr sz="2350" spc="-1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perspektywy</a:t>
            </a:r>
            <a:r>
              <a:rPr sz="2350" spc="-1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osoby,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która</a:t>
            </a:r>
            <a:r>
              <a:rPr sz="2350" spc="-1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nie</a:t>
            </a:r>
            <a:r>
              <a:rPr sz="2350" spc="-1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zna</a:t>
            </a:r>
            <a:r>
              <a:rPr sz="2350" spc="-1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procedur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ani</a:t>
            </a:r>
            <a:r>
              <a:rPr sz="2350" spc="-15" dirty="0">
                <a:latin typeface="Asap"/>
                <a:cs typeface="Asap"/>
              </a:rPr>
              <a:t> </a:t>
            </a:r>
            <a:r>
              <a:rPr sz="2350" spc="-10" dirty="0">
                <a:latin typeface="Asap"/>
                <a:cs typeface="Asap"/>
              </a:rPr>
              <a:t>przepisów?</a:t>
            </a:r>
            <a:endParaRPr sz="23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2350" b="1" dirty="0">
                <a:latin typeface="Asap"/>
                <a:cs typeface="Asap"/>
              </a:rPr>
              <a:t>Czy</a:t>
            </a:r>
            <a:r>
              <a:rPr sz="2350" b="1" spc="-10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od</a:t>
            </a:r>
            <a:r>
              <a:rPr sz="2350" b="1" spc="-10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razu</a:t>
            </a:r>
            <a:r>
              <a:rPr sz="2350" b="1" spc="-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wyjaśniam,</a:t>
            </a:r>
            <a:r>
              <a:rPr sz="2350" b="1" spc="-10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czego</a:t>
            </a:r>
            <a:r>
              <a:rPr sz="2350" b="1" spc="-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dotyczy</a:t>
            </a:r>
            <a:r>
              <a:rPr sz="2350" b="1" spc="-10" dirty="0">
                <a:latin typeface="Asap"/>
                <a:cs typeface="Asap"/>
              </a:rPr>
              <a:t> pismo?</a:t>
            </a:r>
            <a:endParaRPr sz="2350">
              <a:latin typeface="Asap"/>
              <a:cs typeface="Asap"/>
            </a:endParaRPr>
          </a:p>
          <a:p>
            <a:pPr marL="83820">
              <a:lnSpc>
                <a:spcPct val="100000"/>
              </a:lnSpc>
              <a:spcBef>
                <a:spcPts val="1485"/>
              </a:spcBef>
            </a:pPr>
            <a:r>
              <a:rPr sz="2350" dirty="0">
                <a:latin typeface="Asap"/>
                <a:cs typeface="Asap"/>
              </a:rPr>
              <a:t>(np.</a:t>
            </a:r>
            <a:r>
              <a:rPr sz="2350" spc="-2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„W</a:t>
            </a:r>
            <a:r>
              <a:rPr sz="2350" spc="-2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sprawie</a:t>
            </a:r>
            <a:r>
              <a:rPr sz="2350" spc="-2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wniosku</a:t>
            </a:r>
            <a:r>
              <a:rPr sz="2350" spc="-2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o…”,</a:t>
            </a:r>
            <a:r>
              <a:rPr sz="2350" spc="-2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„Informujemy</a:t>
            </a:r>
            <a:r>
              <a:rPr sz="2350" spc="-2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o</a:t>
            </a:r>
            <a:r>
              <a:rPr sz="2350" spc="-2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decyzji</a:t>
            </a:r>
            <a:r>
              <a:rPr sz="2350" spc="-20" dirty="0">
                <a:latin typeface="Asap"/>
                <a:cs typeface="Asap"/>
              </a:rPr>
              <a:t> </a:t>
            </a:r>
            <a:r>
              <a:rPr sz="2350" spc="-10" dirty="0">
                <a:latin typeface="Asap"/>
                <a:cs typeface="Asap"/>
              </a:rPr>
              <a:t>dotyczącej…”)</a:t>
            </a:r>
            <a:endParaRPr sz="23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2350" b="1" dirty="0">
                <a:latin typeface="Asap"/>
                <a:cs typeface="Asap"/>
              </a:rPr>
              <a:t>Czy cel pisma jest jasny w pierwszym </a:t>
            </a:r>
            <a:r>
              <a:rPr sz="2350" b="1" spc="-10" dirty="0">
                <a:latin typeface="Asap"/>
                <a:cs typeface="Asap"/>
              </a:rPr>
              <a:t>akapicie?</a:t>
            </a:r>
            <a:endParaRPr sz="2350">
              <a:latin typeface="Asap"/>
              <a:cs typeface="Asap"/>
            </a:endParaRPr>
          </a:p>
          <a:p>
            <a:pPr marL="83820">
              <a:lnSpc>
                <a:spcPct val="100000"/>
              </a:lnSpc>
              <a:spcBef>
                <a:spcPts val="1485"/>
              </a:spcBef>
            </a:pPr>
            <a:r>
              <a:rPr sz="2350" dirty="0">
                <a:latin typeface="Asap"/>
                <a:cs typeface="Asap"/>
              </a:rPr>
              <a:t>Odbiorca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wie: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dlaczego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piszemy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i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co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to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dla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niego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spc="-10" dirty="0">
                <a:latin typeface="Asap"/>
                <a:cs typeface="Asap"/>
              </a:rPr>
              <a:t>oznacza.</a:t>
            </a:r>
            <a:endParaRPr sz="23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2350" b="1" dirty="0">
                <a:latin typeface="Asap"/>
                <a:cs typeface="Asap"/>
              </a:rPr>
              <a:t>Czy</a:t>
            </a:r>
            <a:r>
              <a:rPr sz="2350" b="1" spc="-20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jasno</a:t>
            </a:r>
            <a:r>
              <a:rPr sz="2350" b="1" spc="-1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wskazuję,</a:t>
            </a:r>
            <a:r>
              <a:rPr sz="2350" b="1" spc="-1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co</a:t>
            </a:r>
            <a:r>
              <a:rPr sz="2350" b="1" spc="-1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urząd</a:t>
            </a:r>
            <a:r>
              <a:rPr sz="2350" b="1" spc="-1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robi,</a:t>
            </a:r>
            <a:r>
              <a:rPr sz="2350" b="1" spc="-20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a</a:t>
            </a:r>
            <a:r>
              <a:rPr sz="2350" b="1" spc="-1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co</a:t>
            </a:r>
            <a:r>
              <a:rPr sz="2350" b="1" spc="-1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robi</a:t>
            </a:r>
            <a:r>
              <a:rPr sz="2350" b="1" spc="-15" dirty="0">
                <a:latin typeface="Asap"/>
                <a:cs typeface="Asap"/>
              </a:rPr>
              <a:t> </a:t>
            </a:r>
            <a:r>
              <a:rPr sz="2350" b="1" spc="-10" dirty="0">
                <a:latin typeface="Asap"/>
                <a:cs typeface="Asap"/>
              </a:rPr>
              <a:t>obywatel?</a:t>
            </a:r>
            <a:endParaRPr sz="2350">
              <a:latin typeface="Asap"/>
              <a:cs typeface="Asap"/>
            </a:endParaRPr>
          </a:p>
          <a:p>
            <a:pPr marL="83820">
              <a:lnSpc>
                <a:spcPct val="100000"/>
              </a:lnSpc>
              <a:spcBef>
                <a:spcPts val="1485"/>
              </a:spcBef>
            </a:pPr>
            <a:r>
              <a:rPr sz="2350" dirty="0">
                <a:latin typeface="Asap"/>
                <a:cs typeface="Asap"/>
              </a:rPr>
              <a:t>Bez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niedopowiedzeń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i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domyślania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się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spc="-20" dirty="0">
                <a:latin typeface="Asap"/>
                <a:cs typeface="Asap"/>
              </a:rPr>
              <a:t>ról.</a:t>
            </a:r>
            <a:endParaRPr sz="23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2350" b="1" dirty="0">
                <a:latin typeface="Asap"/>
                <a:cs typeface="Asap"/>
              </a:rPr>
              <a:t>Czy</a:t>
            </a:r>
            <a:r>
              <a:rPr sz="2350" b="1" spc="-10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używam</a:t>
            </a:r>
            <a:r>
              <a:rPr sz="2350" b="1" spc="-10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strony</a:t>
            </a:r>
            <a:r>
              <a:rPr sz="2350" b="1" spc="-10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czynnej,</a:t>
            </a:r>
            <a:r>
              <a:rPr sz="2350" b="1" spc="-10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gdy</a:t>
            </a:r>
            <a:r>
              <a:rPr sz="2350" b="1" spc="-10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tylko</a:t>
            </a:r>
            <a:r>
              <a:rPr sz="2350" b="1" spc="-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to</a:t>
            </a:r>
            <a:r>
              <a:rPr sz="2350" b="1" spc="-10" dirty="0">
                <a:latin typeface="Asap"/>
                <a:cs typeface="Asap"/>
              </a:rPr>
              <a:t> możliwe?</a:t>
            </a:r>
            <a:endParaRPr sz="2350">
              <a:latin typeface="Asap"/>
              <a:cs typeface="Asap"/>
            </a:endParaRPr>
          </a:p>
          <a:p>
            <a:pPr marL="83820">
              <a:lnSpc>
                <a:spcPct val="100000"/>
              </a:lnSpc>
              <a:spcBef>
                <a:spcPts val="1485"/>
              </a:spcBef>
            </a:pPr>
            <a:r>
              <a:rPr sz="2350" dirty="0">
                <a:latin typeface="Asap"/>
                <a:cs typeface="Asap"/>
              </a:rPr>
              <a:t>(np.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„Urząd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wyda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decyzję”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zamiast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„Decyzja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zostanie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spc="-10" dirty="0">
                <a:latin typeface="Asap"/>
                <a:cs typeface="Asap"/>
              </a:rPr>
              <a:t>wydana”)</a:t>
            </a:r>
            <a:endParaRPr sz="235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948428" y="3179122"/>
            <a:ext cx="15396210" cy="7164070"/>
            <a:chOff x="2948428" y="3179122"/>
            <a:chExt cx="15396210" cy="7164070"/>
          </a:xfrm>
        </p:grpSpPr>
        <p:sp>
          <p:nvSpPr>
            <p:cNvPr id="11" name="object 11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086040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48428" y="3179122"/>
              <a:ext cx="205282" cy="20417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8428" y="4281952"/>
              <a:ext cx="205282" cy="20416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8428" y="5405625"/>
              <a:ext cx="205282" cy="20416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8428" y="6493960"/>
              <a:ext cx="205282" cy="20416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8428" y="7564626"/>
              <a:ext cx="205282" cy="204165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34742" y="1737969"/>
            <a:ext cx="12715875" cy="8074025"/>
            <a:chOff x="2634742" y="1737969"/>
            <a:chExt cx="12715875" cy="8074025"/>
          </a:xfrm>
        </p:grpSpPr>
        <p:sp>
          <p:nvSpPr>
            <p:cNvPr id="3" name="object 3"/>
            <p:cNvSpPr/>
            <p:nvPr/>
          </p:nvSpPr>
          <p:spPr>
            <a:xfrm>
              <a:off x="2634742" y="2276030"/>
              <a:ext cx="12715875" cy="7535545"/>
            </a:xfrm>
            <a:custGeom>
              <a:avLst/>
              <a:gdLst/>
              <a:ahLst/>
              <a:cxnLst/>
              <a:rect l="l" t="t" r="r" b="b"/>
              <a:pathLst>
                <a:path w="12715875" h="7535545">
                  <a:moveTo>
                    <a:pt x="12715786" y="0"/>
                  </a:moveTo>
                  <a:lnTo>
                    <a:pt x="0" y="0"/>
                  </a:lnTo>
                  <a:lnTo>
                    <a:pt x="0" y="7535354"/>
                  </a:lnTo>
                  <a:lnTo>
                    <a:pt x="12715786" y="7535354"/>
                  </a:lnTo>
                  <a:lnTo>
                    <a:pt x="12715786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34742" y="1737969"/>
              <a:ext cx="11824970" cy="1076325"/>
            </a:xfrm>
            <a:custGeom>
              <a:avLst/>
              <a:gdLst/>
              <a:ahLst/>
              <a:cxnLst/>
              <a:rect l="l" t="t" r="r" b="b"/>
              <a:pathLst>
                <a:path w="11824969" h="1076325">
                  <a:moveTo>
                    <a:pt x="11824893" y="0"/>
                  </a:moveTo>
                  <a:lnTo>
                    <a:pt x="0" y="0"/>
                  </a:lnTo>
                  <a:lnTo>
                    <a:pt x="0" y="1076109"/>
                  </a:lnTo>
                  <a:lnTo>
                    <a:pt x="11824893" y="1076109"/>
                  </a:lnTo>
                  <a:lnTo>
                    <a:pt x="1182489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796802" y="2122304"/>
            <a:ext cx="4432300" cy="626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950" dirty="0">
                <a:latin typeface="Asap"/>
                <a:cs typeface="Asap"/>
              </a:rPr>
              <a:t>Lista</a:t>
            </a:r>
            <a:r>
              <a:rPr sz="3950" spc="-105" dirty="0">
                <a:latin typeface="Asap"/>
                <a:cs typeface="Asap"/>
              </a:rPr>
              <a:t> </a:t>
            </a:r>
            <a:r>
              <a:rPr sz="3950" dirty="0">
                <a:latin typeface="Asap"/>
                <a:cs typeface="Asap"/>
              </a:rPr>
              <a:t>kontrolna</a:t>
            </a:r>
            <a:r>
              <a:rPr sz="3950" spc="-105" dirty="0">
                <a:latin typeface="Asap"/>
                <a:cs typeface="Asap"/>
              </a:rPr>
              <a:t> </a:t>
            </a:r>
            <a:r>
              <a:rPr sz="3950" dirty="0">
                <a:latin typeface="Asap"/>
                <a:cs typeface="Asap"/>
              </a:rPr>
              <a:t>cz.</a:t>
            </a:r>
            <a:r>
              <a:rPr sz="3950" spc="-105" dirty="0">
                <a:latin typeface="Asap"/>
                <a:cs typeface="Asap"/>
              </a:rPr>
              <a:t> </a:t>
            </a:r>
            <a:r>
              <a:rPr sz="3950" spc="-50" dirty="0">
                <a:latin typeface="Asap"/>
                <a:cs typeface="Asap"/>
              </a:rPr>
              <a:t>2</a:t>
            </a:r>
            <a:endParaRPr sz="39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34941" y="2897688"/>
            <a:ext cx="9972040" cy="5586095"/>
          </a:xfrm>
          <a:prstGeom prst="rect">
            <a:avLst/>
          </a:prstGeom>
        </p:spPr>
        <p:txBody>
          <a:bodyPr vert="horz" wrap="square" lIns="0" tIns="2012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sz="2350" b="1" dirty="0">
                <a:latin typeface="Asap"/>
                <a:cs typeface="Asap"/>
              </a:rPr>
              <a:t>Czy</a:t>
            </a:r>
            <a:r>
              <a:rPr sz="2350" b="1" spc="-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unikam</a:t>
            </a:r>
            <a:r>
              <a:rPr sz="2350" b="1" spc="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bezosobowych</a:t>
            </a:r>
            <a:r>
              <a:rPr sz="2350" b="1" spc="-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i zawiłych</a:t>
            </a:r>
            <a:r>
              <a:rPr sz="2350" b="1" spc="-5" dirty="0">
                <a:latin typeface="Asap"/>
                <a:cs typeface="Asap"/>
              </a:rPr>
              <a:t> </a:t>
            </a:r>
            <a:r>
              <a:rPr sz="2350" b="1" spc="-10" dirty="0">
                <a:latin typeface="Asap"/>
                <a:cs typeface="Asap"/>
              </a:rPr>
              <a:t>konstrukcji?</a:t>
            </a:r>
            <a:endParaRPr sz="2350">
              <a:latin typeface="Asap"/>
              <a:cs typeface="Asap"/>
            </a:endParaRPr>
          </a:p>
          <a:p>
            <a:pPr marL="83820">
              <a:lnSpc>
                <a:spcPct val="100000"/>
              </a:lnSpc>
              <a:spcBef>
                <a:spcPts val="1485"/>
              </a:spcBef>
            </a:pPr>
            <a:r>
              <a:rPr sz="2350" dirty="0">
                <a:latin typeface="Asap"/>
                <a:cs typeface="Asap"/>
              </a:rPr>
              <a:t>(np.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„należy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dokonać”,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„zachodzi</a:t>
            </a:r>
            <a:r>
              <a:rPr sz="2350" spc="-10" dirty="0">
                <a:latin typeface="Asap"/>
                <a:cs typeface="Asap"/>
              </a:rPr>
              <a:t> konieczność”,</a:t>
            </a:r>
            <a:r>
              <a:rPr sz="2350" spc="-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„w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przedmiotowej</a:t>
            </a:r>
            <a:r>
              <a:rPr sz="2350" spc="-10" dirty="0">
                <a:latin typeface="Asap"/>
                <a:cs typeface="Asap"/>
              </a:rPr>
              <a:t> sprawie”)</a:t>
            </a:r>
            <a:endParaRPr sz="2350">
              <a:latin typeface="Asap"/>
              <a:cs typeface="Asap"/>
            </a:endParaRPr>
          </a:p>
          <a:p>
            <a:pPr marL="12700" marR="2092325">
              <a:lnSpc>
                <a:spcPct val="152700"/>
              </a:lnSpc>
            </a:pPr>
            <a:r>
              <a:rPr sz="2350" b="1" dirty="0">
                <a:latin typeface="Asap"/>
                <a:cs typeface="Asap"/>
              </a:rPr>
              <a:t>Czy</a:t>
            </a:r>
            <a:r>
              <a:rPr sz="2350" b="1" spc="-1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każde</a:t>
            </a:r>
            <a:r>
              <a:rPr sz="2350" b="1" spc="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zdanie</a:t>
            </a:r>
            <a:r>
              <a:rPr sz="2350" b="1" spc="-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jest możliwie krótkie</a:t>
            </a:r>
            <a:r>
              <a:rPr sz="2350" b="1" spc="-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i</a:t>
            </a:r>
            <a:r>
              <a:rPr sz="2350" b="1" spc="5" dirty="0">
                <a:latin typeface="Asap"/>
                <a:cs typeface="Asap"/>
              </a:rPr>
              <a:t> </a:t>
            </a:r>
            <a:r>
              <a:rPr sz="2350" b="1" spc="-10" dirty="0">
                <a:latin typeface="Asap"/>
                <a:cs typeface="Asap"/>
              </a:rPr>
              <a:t>jednoznaczne? </a:t>
            </a:r>
            <a:r>
              <a:rPr sz="2350" dirty="0">
                <a:latin typeface="Asap"/>
                <a:cs typeface="Asap"/>
              </a:rPr>
              <a:t>Zwłaszcza</a:t>
            </a:r>
            <a:r>
              <a:rPr sz="2350" spc="-15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przy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obowiązkach,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terminach</a:t>
            </a:r>
            <a:r>
              <a:rPr sz="2350" spc="-10" dirty="0">
                <a:latin typeface="Asap"/>
                <a:cs typeface="Asap"/>
              </a:rPr>
              <a:t> </a:t>
            </a:r>
            <a:r>
              <a:rPr sz="2350" dirty="0">
                <a:latin typeface="Asap"/>
                <a:cs typeface="Asap"/>
              </a:rPr>
              <a:t>i</a:t>
            </a:r>
            <a:r>
              <a:rPr sz="2350" spc="-10" dirty="0">
                <a:latin typeface="Asap"/>
                <a:cs typeface="Asap"/>
              </a:rPr>
              <a:t> konsekwencjach. </a:t>
            </a:r>
            <a:r>
              <a:rPr sz="2350" b="1" dirty="0">
                <a:latin typeface="Asap"/>
                <a:cs typeface="Asap"/>
              </a:rPr>
              <a:t>Czy</a:t>
            </a:r>
            <a:r>
              <a:rPr sz="2350" b="1" spc="-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wyjaśniam</a:t>
            </a:r>
            <a:r>
              <a:rPr sz="2350" b="1" spc="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pojęcia</a:t>
            </a:r>
            <a:r>
              <a:rPr sz="2350" b="1" spc="-5" dirty="0">
                <a:latin typeface="Asap"/>
                <a:cs typeface="Asap"/>
              </a:rPr>
              <a:t> </a:t>
            </a:r>
            <a:r>
              <a:rPr sz="2350" b="1" dirty="0">
                <a:latin typeface="Asap"/>
                <a:cs typeface="Asap"/>
              </a:rPr>
              <a:t>prawne i</a:t>
            </a:r>
            <a:r>
              <a:rPr sz="2350" b="1" spc="-5" dirty="0">
                <a:latin typeface="Asap"/>
                <a:cs typeface="Asap"/>
              </a:rPr>
              <a:t> </a:t>
            </a:r>
            <a:r>
              <a:rPr sz="2350" b="1" spc="-10" dirty="0">
                <a:latin typeface="Asap"/>
                <a:cs typeface="Asap"/>
              </a:rPr>
              <a:t>urzędowe?</a:t>
            </a:r>
            <a:endParaRPr sz="235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sz="2400" dirty="0">
                <a:latin typeface="Asap"/>
                <a:cs typeface="Asap"/>
              </a:rPr>
              <a:t>Jeśli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ich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używam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–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tłumaczę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je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prostym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językiem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lub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podaję</a:t>
            </a:r>
            <a:r>
              <a:rPr sz="2400" spc="-10" dirty="0">
                <a:latin typeface="Asap"/>
                <a:cs typeface="Asap"/>
              </a:rPr>
              <a:t> przykład.</a:t>
            </a:r>
            <a:endParaRPr sz="2400">
              <a:latin typeface="Asap"/>
              <a:cs typeface="Asap"/>
            </a:endParaRPr>
          </a:p>
          <a:p>
            <a:pPr marL="12700" marR="95250">
              <a:lnSpc>
                <a:spcPct val="155200"/>
              </a:lnSpc>
            </a:pPr>
            <a:r>
              <a:rPr sz="2400" b="1" dirty="0">
                <a:latin typeface="Asap"/>
                <a:cs typeface="Asap"/>
              </a:rPr>
              <a:t>Czy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informacje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są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ułożone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według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potrzeb odbiorcy,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a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nie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spc="-10" dirty="0">
                <a:latin typeface="Asap"/>
                <a:cs typeface="Asap"/>
              </a:rPr>
              <a:t>urzędu? </a:t>
            </a:r>
            <a:r>
              <a:rPr sz="2400" dirty="0">
                <a:latin typeface="Asap"/>
                <a:cs typeface="Asap"/>
              </a:rPr>
              <a:t>Najpierw: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co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to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jest,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potem: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co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trzeba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zrobić,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na końcu: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podstawa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spc="-10" dirty="0">
                <a:latin typeface="Asap"/>
                <a:cs typeface="Asap"/>
              </a:rPr>
              <a:t>prawna. </a:t>
            </a:r>
            <a:r>
              <a:rPr sz="2400" b="1" dirty="0">
                <a:latin typeface="Asap"/>
                <a:cs typeface="Asap"/>
              </a:rPr>
              <a:t>Czy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obowiązki,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terminy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i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dokumenty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są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wyraźnie </a:t>
            </a:r>
            <a:r>
              <a:rPr sz="2400" b="1" spc="-10" dirty="0">
                <a:latin typeface="Asap"/>
                <a:cs typeface="Asap"/>
              </a:rPr>
              <a:t>wypunktowane?</a:t>
            </a:r>
            <a:endParaRPr sz="24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2400" dirty="0">
                <a:latin typeface="Asap"/>
                <a:cs typeface="Asap"/>
              </a:rPr>
              <a:t>Odbiorca</a:t>
            </a:r>
            <a:r>
              <a:rPr sz="2400" spc="-1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widzi</a:t>
            </a:r>
            <a:r>
              <a:rPr sz="2400" spc="-1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je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„na</a:t>
            </a:r>
            <a:r>
              <a:rPr sz="2400" spc="-1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pierwszy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rzut</a:t>
            </a:r>
            <a:r>
              <a:rPr sz="2400" spc="-15" dirty="0">
                <a:latin typeface="Asap"/>
                <a:cs typeface="Asap"/>
              </a:rPr>
              <a:t> </a:t>
            </a:r>
            <a:r>
              <a:rPr sz="2400" spc="-10" dirty="0">
                <a:latin typeface="Asap"/>
                <a:cs typeface="Asap"/>
              </a:rPr>
              <a:t>oka”.</a:t>
            </a:r>
            <a:endParaRPr sz="240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948428" y="3183227"/>
            <a:ext cx="15396210" cy="7160259"/>
            <a:chOff x="2948428" y="3183227"/>
            <a:chExt cx="15396210" cy="7160259"/>
          </a:xfrm>
        </p:grpSpPr>
        <p:sp>
          <p:nvSpPr>
            <p:cNvPr id="11" name="object 11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086040" y="7955341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48428" y="3183227"/>
              <a:ext cx="205282" cy="20417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8428" y="4310665"/>
              <a:ext cx="205282" cy="20416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8428" y="5428955"/>
              <a:ext cx="205282" cy="20416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8428" y="6547244"/>
              <a:ext cx="205282" cy="20416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8428" y="7683205"/>
              <a:ext cx="205282" cy="204165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34742" y="1737969"/>
            <a:ext cx="12715875" cy="8074025"/>
            <a:chOff x="2634742" y="1737969"/>
            <a:chExt cx="12715875" cy="8074025"/>
          </a:xfrm>
        </p:grpSpPr>
        <p:sp>
          <p:nvSpPr>
            <p:cNvPr id="3" name="object 3"/>
            <p:cNvSpPr/>
            <p:nvPr/>
          </p:nvSpPr>
          <p:spPr>
            <a:xfrm>
              <a:off x="2634742" y="2276030"/>
              <a:ext cx="12715875" cy="7535545"/>
            </a:xfrm>
            <a:custGeom>
              <a:avLst/>
              <a:gdLst/>
              <a:ahLst/>
              <a:cxnLst/>
              <a:rect l="l" t="t" r="r" b="b"/>
              <a:pathLst>
                <a:path w="12715875" h="7535545">
                  <a:moveTo>
                    <a:pt x="12715786" y="0"/>
                  </a:moveTo>
                  <a:lnTo>
                    <a:pt x="0" y="0"/>
                  </a:lnTo>
                  <a:lnTo>
                    <a:pt x="0" y="7535354"/>
                  </a:lnTo>
                  <a:lnTo>
                    <a:pt x="12715786" y="7535354"/>
                  </a:lnTo>
                  <a:lnTo>
                    <a:pt x="12715786" y="0"/>
                  </a:lnTo>
                  <a:close/>
                </a:path>
              </a:pathLst>
            </a:custGeom>
            <a:solidFill>
              <a:srgbClr val="0368E8">
                <a:alpha val="8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634742" y="1737969"/>
              <a:ext cx="11824970" cy="1076325"/>
            </a:xfrm>
            <a:custGeom>
              <a:avLst/>
              <a:gdLst/>
              <a:ahLst/>
              <a:cxnLst/>
              <a:rect l="l" t="t" r="r" b="b"/>
              <a:pathLst>
                <a:path w="11824969" h="1076325">
                  <a:moveTo>
                    <a:pt x="11824893" y="0"/>
                  </a:moveTo>
                  <a:lnTo>
                    <a:pt x="0" y="0"/>
                  </a:lnTo>
                  <a:lnTo>
                    <a:pt x="0" y="1076109"/>
                  </a:lnTo>
                  <a:lnTo>
                    <a:pt x="11824893" y="1076109"/>
                  </a:lnTo>
                  <a:lnTo>
                    <a:pt x="11824893" y="0"/>
                  </a:lnTo>
                  <a:close/>
                </a:path>
              </a:pathLst>
            </a:custGeom>
            <a:solidFill>
              <a:srgbClr val="056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2796802" y="2122304"/>
            <a:ext cx="4432300" cy="6267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950" dirty="0">
                <a:latin typeface="Asap"/>
                <a:cs typeface="Asap"/>
              </a:rPr>
              <a:t>Lista</a:t>
            </a:r>
            <a:r>
              <a:rPr sz="3950" spc="-105" dirty="0">
                <a:latin typeface="Asap"/>
                <a:cs typeface="Asap"/>
              </a:rPr>
              <a:t> </a:t>
            </a:r>
            <a:r>
              <a:rPr sz="3950" dirty="0">
                <a:latin typeface="Asap"/>
                <a:cs typeface="Asap"/>
              </a:rPr>
              <a:t>kontrolna</a:t>
            </a:r>
            <a:r>
              <a:rPr sz="3950" spc="-105" dirty="0">
                <a:latin typeface="Asap"/>
                <a:cs typeface="Asap"/>
              </a:rPr>
              <a:t> </a:t>
            </a:r>
            <a:r>
              <a:rPr sz="3950" dirty="0">
                <a:latin typeface="Asap"/>
                <a:cs typeface="Asap"/>
              </a:rPr>
              <a:t>cz.</a:t>
            </a:r>
            <a:r>
              <a:rPr sz="3950" spc="-105" dirty="0">
                <a:latin typeface="Asap"/>
                <a:cs typeface="Asap"/>
              </a:rPr>
              <a:t> </a:t>
            </a:r>
            <a:r>
              <a:rPr sz="3950" spc="-50" dirty="0">
                <a:latin typeface="Asap"/>
                <a:cs typeface="Asap"/>
              </a:rPr>
              <a:t>3</a:t>
            </a:r>
            <a:endParaRPr sz="3950">
              <a:latin typeface="Asap"/>
              <a:cs typeface="Asap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34941" y="2897308"/>
            <a:ext cx="10335260" cy="5702300"/>
          </a:xfrm>
          <a:prstGeom prst="rect">
            <a:avLst/>
          </a:prstGeom>
        </p:spPr>
        <p:txBody>
          <a:bodyPr vert="horz" wrap="square" lIns="0" tIns="213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85"/>
              </a:spcBef>
            </a:pPr>
            <a:r>
              <a:rPr sz="2400" b="1" dirty="0">
                <a:latin typeface="Asap"/>
                <a:cs typeface="Asap"/>
              </a:rPr>
              <a:t>Czy</a:t>
            </a:r>
            <a:r>
              <a:rPr sz="2400" b="1" spc="-10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jedno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pismo</a:t>
            </a:r>
            <a:r>
              <a:rPr sz="2400" b="1" spc="-10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nie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miesza</a:t>
            </a:r>
            <a:r>
              <a:rPr sz="2400" b="1" spc="-10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kilku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spraw</a:t>
            </a:r>
            <a:r>
              <a:rPr sz="2400" b="1" spc="-10" dirty="0">
                <a:latin typeface="Asap"/>
                <a:cs typeface="Asap"/>
              </a:rPr>
              <a:t> naraz?</a:t>
            </a:r>
            <a:endParaRPr sz="24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2400" dirty="0">
                <a:latin typeface="Asap"/>
                <a:cs typeface="Asap"/>
              </a:rPr>
              <a:t>Jedno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pismo =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jedna sprawa lub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jasno oddzielone </a:t>
            </a:r>
            <a:r>
              <a:rPr sz="2400" spc="-10" dirty="0">
                <a:latin typeface="Asap"/>
                <a:cs typeface="Asap"/>
              </a:rPr>
              <a:t>części.</a:t>
            </a:r>
            <a:endParaRPr sz="24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2400" b="1" dirty="0">
                <a:latin typeface="Asap"/>
                <a:cs typeface="Asap"/>
              </a:rPr>
              <a:t>Czy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nagłówki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są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zrozumiałe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bez znajomości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spc="-10" dirty="0">
                <a:latin typeface="Asap"/>
                <a:cs typeface="Asap"/>
              </a:rPr>
              <a:t>prawa?</a:t>
            </a:r>
            <a:endParaRPr sz="24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2400" dirty="0">
                <a:latin typeface="Asap"/>
                <a:cs typeface="Asap"/>
              </a:rPr>
              <a:t>(np.</a:t>
            </a:r>
            <a:r>
              <a:rPr sz="2400" spc="-2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„Co</a:t>
            </a:r>
            <a:r>
              <a:rPr sz="2400" spc="-2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musisz</a:t>
            </a:r>
            <a:r>
              <a:rPr sz="2400" spc="-2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zrobić”</a:t>
            </a:r>
            <a:r>
              <a:rPr sz="2400" spc="-2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zamiast</a:t>
            </a:r>
            <a:r>
              <a:rPr sz="2400" spc="-2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„Obowiązki</a:t>
            </a:r>
            <a:r>
              <a:rPr sz="2400" spc="-2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strony</a:t>
            </a:r>
            <a:r>
              <a:rPr sz="2400" spc="-20" dirty="0">
                <a:latin typeface="Asap"/>
                <a:cs typeface="Asap"/>
              </a:rPr>
              <a:t> </a:t>
            </a:r>
            <a:r>
              <a:rPr sz="2400" spc="-10" dirty="0">
                <a:latin typeface="Asap"/>
                <a:cs typeface="Asap"/>
              </a:rPr>
              <a:t>postępowania”)</a:t>
            </a:r>
            <a:endParaRPr sz="24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2400" b="1" dirty="0">
                <a:latin typeface="Asap"/>
                <a:cs typeface="Asap"/>
              </a:rPr>
              <a:t>Czy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wyraźnie podaję terminy, miejsca i</a:t>
            </a:r>
            <a:r>
              <a:rPr sz="2400" b="1" spc="-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formy </a:t>
            </a:r>
            <a:r>
              <a:rPr sz="2400" b="1" spc="-10" dirty="0">
                <a:latin typeface="Asap"/>
                <a:cs typeface="Asap"/>
              </a:rPr>
              <a:t>kontaktu?</a:t>
            </a:r>
            <a:endParaRPr sz="24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2400" dirty="0">
                <a:latin typeface="Asap"/>
                <a:cs typeface="Asap"/>
              </a:rPr>
              <a:t>Bez sformułowań typu „niezwłocznie”, „stosownie do </a:t>
            </a:r>
            <a:r>
              <a:rPr sz="2400" spc="-10" dirty="0">
                <a:latin typeface="Asap"/>
                <a:cs typeface="Asap"/>
              </a:rPr>
              <a:t>okoliczności”.</a:t>
            </a:r>
            <a:endParaRPr sz="2400">
              <a:latin typeface="Asap"/>
              <a:cs typeface="Asap"/>
            </a:endParaRPr>
          </a:p>
          <a:p>
            <a:pPr marL="12700" marR="2127250">
              <a:lnSpc>
                <a:spcPct val="155200"/>
              </a:lnSpc>
            </a:pPr>
            <a:r>
              <a:rPr sz="2400" b="1" dirty="0">
                <a:latin typeface="Asap"/>
                <a:cs typeface="Asap"/>
              </a:rPr>
              <a:t>Czy</a:t>
            </a:r>
            <a:r>
              <a:rPr sz="2400" b="1" spc="-1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ton</a:t>
            </a:r>
            <a:r>
              <a:rPr sz="2400" b="1" spc="-1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pisma</a:t>
            </a:r>
            <a:r>
              <a:rPr sz="2400" b="1" spc="-10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jest</a:t>
            </a:r>
            <a:r>
              <a:rPr sz="2400" b="1" spc="-1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uprzejmy</a:t>
            </a:r>
            <a:r>
              <a:rPr sz="2400" b="1" spc="-1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i</a:t>
            </a:r>
            <a:r>
              <a:rPr sz="2400" b="1" spc="-10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partnerski,</a:t>
            </a:r>
            <a:r>
              <a:rPr sz="2400" b="1" spc="-1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a</a:t>
            </a:r>
            <a:r>
              <a:rPr sz="2400" b="1" spc="-1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nie</a:t>
            </a:r>
            <a:r>
              <a:rPr sz="2400" b="1" spc="-10" dirty="0">
                <a:latin typeface="Asap"/>
                <a:cs typeface="Asap"/>
              </a:rPr>
              <a:t> nakazowy? </a:t>
            </a:r>
            <a:r>
              <a:rPr sz="2400" dirty="0">
                <a:latin typeface="Asap"/>
                <a:cs typeface="Asap"/>
              </a:rPr>
              <a:t>Urząd</a:t>
            </a:r>
            <a:r>
              <a:rPr sz="2400" spc="-2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informuje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i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wyjaśnia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–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nie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„straszy”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językiem</a:t>
            </a:r>
            <a:r>
              <a:rPr sz="2400" spc="-10" dirty="0">
                <a:latin typeface="Asap"/>
                <a:cs typeface="Asap"/>
              </a:rPr>
              <a:t> prawnym. </a:t>
            </a:r>
            <a:r>
              <a:rPr sz="2400" b="1" dirty="0">
                <a:latin typeface="Asap"/>
                <a:cs typeface="Asap"/>
              </a:rPr>
              <a:t>Czy</a:t>
            </a:r>
            <a:r>
              <a:rPr sz="2400" b="1" spc="-1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na</a:t>
            </a:r>
            <a:r>
              <a:rPr sz="2400" b="1" spc="-1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końcu</a:t>
            </a:r>
            <a:r>
              <a:rPr sz="2400" b="1" spc="-10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pisma</a:t>
            </a:r>
            <a:r>
              <a:rPr sz="2400" b="1" spc="-1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jasno</a:t>
            </a:r>
            <a:r>
              <a:rPr sz="2400" b="1" spc="-10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wskazuję</a:t>
            </a:r>
            <a:r>
              <a:rPr sz="2400" b="1" spc="-15" dirty="0">
                <a:latin typeface="Asap"/>
                <a:cs typeface="Asap"/>
              </a:rPr>
              <a:t> </a:t>
            </a:r>
            <a:r>
              <a:rPr sz="2400" b="1" dirty="0">
                <a:latin typeface="Asap"/>
                <a:cs typeface="Asap"/>
              </a:rPr>
              <a:t>następny</a:t>
            </a:r>
            <a:r>
              <a:rPr sz="2400" b="1" spc="-10" dirty="0">
                <a:latin typeface="Asap"/>
                <a:cs typeface="Asap"/>
              </a:rPr>
              <a:t> krok?</a:t>
            </a:r>
            <a:endParaRPr sz="2400">
              <a:latin typeface="Asap"/>
              <a:cs typeface="Asap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2400" dirty="0">
                <a:latin typeface="Asap"/>
                <a:cs typeface="Asap"/>
              </a:rPr>
              <a:t>Odbiorca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wie: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czy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ma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coś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zrobić,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do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kiedy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i</a:t>
            </a:r>
            <a:r>
              <a:rPr sz="2400" spc="-10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gdzie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–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albo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że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nie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musi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dirty="0">
                <a:latin typeface="Asap"/>
                <a:cs typeface="Asap"/>
              </a:rPr>
              <a:t>robić</a:t>
            </a:r>
            <a:r>
              <a:rPr sz="2400" spc="-5" dirty="0">
                <a:latin typeface="Asap"/>
                <a:cs typeface="Asap"/>
              </a:rPr>
              <a:t> </a:t>
            </a:r>
            <a:r>
              <a:rPr sz="2400" spc="-20" dirty="0">
                <a:latin typeface="Asap"/>
                <a:cs typeface="Asap"/>
              </a:rPr>
              <a:t>nic.</a:t>
            </a:r>
            <a:endParaRPr sz="2400">
              <a:latin typeface="Asap"/>
              <a:cs typeface="Asap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-56153" y="-56153"/>
            <a:ext cx="3005455" cy="3648075"/>
            <a:chOff x="-56153" y="-56153"/>
            <a:chExt cx="3005455" cy="3648075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2949575" cy="3592195"/>
            </a:xfrm>
            <a:custGeom>
              <a:avLst/>
              <a:gdLst/>
              <a:ahLst/>
              <a:cxnLst/>
              <a:rect l="l" t="t" r="r" b="b"/>
              <a:pathLst>
                <a:path w="2949575" h="3592195">
                  <a:moveTo>
                    <a:pt x="2446159" y="0"/>
                  </a:moveTo>
                  <a:lnTo>
                    <a:pt x="0" y="0"/>
                  </a:lnTo>
                  <a:lnTo>
                    <a:pt x="0" y="3519081"/>
                  </a:lnTo>
                  <a:lnTo>
                    <a:pt x="99771" y="3591572"/>
                  </a:lnTo>
                  <a:lnTo>
                    <a:pt x="2949016" y="1530591"/>
                  </a:lnTo>
                  <a:lnTo>
                    <a:pt x="2446159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2634615" cy="3328035"/>
            </a:xfrm>
            <a:custGeom>
              <a:avLst/>
              <a:gdLst/>
              <a:ahLst/>
              <a:cxnLst/>
              <a:rect l="l" t="t" r="r" b="b"/>
              <a:pathLst>
                <a:path w="2634615" h="3328035">
                  <a:moveTo>
                    <a:pt x="0" y="3327501"/>
                  </a:moveTo>
                  <a:lnTo>
                    <a:pt x="2634372" y="1421951"/>
                  </a:lnTo>
                  <a:lnTo>
                    <a:pt x="2167204" y="0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948428" y="3196791"/>
            <a:ext cx="15396210" cy="7146925"/>
            <a:chOff x="2948428" y="3196791"/>
            <a:chExt cx="15396210" cy="7146925"/>
          </a:xfrm>
        </p:grpSpPr>
        <p:sp>
          <p:nvSpPr>
            <p:cNvPr id="11" name="object 11"/>
            <p:cNvSpPr/>
            <p:nvPr/>
          </p:nvSpPr>
          <p:spPr>
            <a:xfrm>
              <a:off x="14785408" y="7708950"/>
              <a:ext cx="3502660" cy="2578100"/>
            </a:xfrm>
            <a:custGeom>
              <a:avLst/>
              <a:gdLst/>
              <a:ahLst/>
              <a:cxnLst/>
              <a:rect l="l" t="t" r="r" b="b"/>
              <a:pathLst>
                <a:path w="3502659" h="2578100">
                  <a:moveTo>
                    <a:pt x="831684" y="0"/>
                  </a:moveTo>
                  <a:lnTo>
                    <a:pt x="0" y="2578049"/>
                  </a:lnTo>
                  <a:lnTo>
                    <a:pt x="3502596" y="2578049"/>
                  </a:lnTo>
                  <a:lnTo>
                    <a:pt x="3502596" y="8737"/>
                  </a:lnTo>
                  <a:lnTo>
                    <a:pt x="831684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086040" y="7955342"/>
              <a:ext cx="3202305" cy="2331720"/>
            </a:xfrm>
            <a:custGeom>
              <a:avLst/>
              <a:gdLst/>
              <a:ahLst/>
              <a:cxnLst/>
              <a:rect l="l" t="t" r="r" b="b"/>
              <a:pathLst>
                <a:path w="3202305" h="2331720">
                  <a:moveTo>
                    <a:pt x="3201958" y="8016"/>
                  </a:moveTo>
                  <a:lnTo>
                    <a:pt x="752194" y="0"/>
                  </a:lnTo>
                  <a:lnTo>
                    <a:pt x="0" y="2331657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48428" y="3196791"/>
              <a:ext cx="205282" cy="20417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48428" y="4331748"/>
              <a:ext cx="205282" cy="20416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8428" y="5476855"/>
              <a:ext cx="205282" cy="20416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8428" y="6600253"/>
              <a:ext cx="205282" cy="20416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48428" y="7753883"/>
              <a:ext cx="205282" cy="204165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300" spc="-10" dirty="0">
                <a:solidFill>
                  <a:srgbClr val="086CD1"/>
                </a:solidFill>
                <a:latin typeface="Asap"/>
                <a:cs typeface="Asap"/>
              </a:rPr>
              <a:t>Dziękuję</a:t>
            </a:r>
            <a:endParaRPr sz="11300">
              <a:latin typeface="Asap"/>
              <a:cs typeface="Asap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468525" y="5736881"/>
            <a:ext cx="8876030" cy="4606290"/>
            <a:chOff x="9468525" y="5736881"/>
            <a:chExt cx="8876030" cy="4606290"/>
          </a:xfrm>
        </p:grpSpPr>
        <p:sp>
          <p:nvSpPr>
            <p:cNvPr id="4" name="object 4"/>
            <p:cNvSpPr/>
            <p:nvPr/>
          </p:nvSpPr>
          <p:spPr>
            <a:xfrm>
              <a:off x="9468525" y="5736881"/>
              <a:ext cx="8819515" cy="4550410"/>
            </a:xfrm>
            <a:custGeom>
              <a:avLst/>
              <a:gdLst/>
              <a:ahLst/>
              <a:cxnLst/>
              <a:rect l="l" t="t" r="r" b="b"/>
              <a:pathLst>
                <a:path w="8819515" h="4550409">
                  <a:moveTo>
                    <a:pt x="1566710" y="0"/>
                  </a:moveTo>
                  <a:lnTo>
                    <a:pt x="0" y="4550117"/>
                  </a:lnTo>
                  <a:lnTo>
                    <a:pt x="8819476" y="4550117"/>
                  </a:lnTo>
                  <a:lnTo>
                    <a:pt x="8819476" y="111328"/>
                  </a:lnTo>
                  <a:lnTo>
                    <a:pt x="1566710" y="0"/>
                  </a:lnTo>
                  <a:close/>
                </a:path>
              </a:pathLst>
            </a:custGeom>
            <a:solidFill>
              <a:srgbClr val="0368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026116" y="6237198"/>
              <a:ext cx="8261984" cy="4050029"/>
            </a:xfrm>
            <a:custGeom>
              <a:avLst/>
              <a:gdLst/>
              <a:ahLst/>
              <a:cxnLst/>
              <a:rect l="l" t="t" r="r" b="b"/>
              <a:pathLst>
                <a:path w="8261984" h="4050029">
                  <a:moveTo>
                    <a:pt x="8261883" y="105423"/>
                  </a:moveTo>
                  <a:lnTo>
                    <a:pt x="1394434" y="0"/>
                  </a:lnTo>
                  <a:lnTo>
                    <a:pt x="0" y="4049801"/>
                  </a:lnTo>
                </a:path>
              </a:pathLst>
            </a:custGeom>
            <a:ln w="112306">
              <a:solidFill>
                <a:srgbClr val="CBE5F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1740108" y="6689231"/>
            <a:ext cx="3481704" cy="1247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5"/>
              </a:spcBef>
            </a:pPr>
            <a:r>
              <a:rPr sz="4000" b="1" dirty="0">
                <a:solidFill>
                  <a:srgbClr val="FFFFFF"/>
                </a:solidFill>
                <a:latin typeface="Asap"/>
                <a:cs typeface="Asap"/>
              </a:rPr>
              <a:t>Imię i </a:t>
            </a:r>
            <a:r>
              <a:rPr sz="4000" b="1" spc="-10" dirty="0">
                <a:solidFill>
                  <a:srgbClr val="FFFFFF"/>
                </a:solidFill>
                <a:latin typeface="Asap"/>
                <a:cs typeface="Asap"/>
              </a:rPr>
              <a:t>nazwisko Stanowisko</a:t>
            </a:r>
            <a:endParaRPr sz="4000">
              <a:latin typeface="Asap"/>
              <a:cs typeface="Asap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2660" y="177948"/>
            <a:ext cx="1438970" cy="14469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3180</Words>
  <Application>Microsoft Office PowerPoint</Application>
  <PresentationFormat>Niestandardowy</PresentationFormat>
  <Paragraphs>343</Paragraphs>
  <Slides>55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55</vt:i4>
      </vt:variant>
    </vt:vector>
  </HeadingPairs>
  <TitlesOfParts>
    <vt:vector size="61" baseType="lpstr">
      <vt:lpstr>Arimo</vt:lpstr>
      <vt:lpstr>Asap</vt:lpstr>
      <vt:lpstr>Lato</vt:lpstr>
      <vt:lpstr>Liberation Serif</vt:lpstr>
      <vt:lpstr>Times New Roman</vt:lpstr>
      <vt:lpstr>Office Theme</vt:lpstr>
      <vt:lpstr>Efektywna</vt:lpstr>
      <vt:lpstr>Słowo od szefowej służby cywilnej</vt:lpstr>
      <vt:lpstr>Program</vt:lpstr>
      <vt:lpstr>Co to jest prosty język?</vt:lpstr>
      <vt:lpstr>Historia prostego języka</vt:lpstr>
      <vt:lpstr>Historia prostego języka</vt:lpstr>
      <vt:lpstr>Historia prostego języka</vt:lpstr>
      <vt:lpstr>Historia prostego języka</vt:lpstr>
      <vt:lpstr>Najnowsze inicjatywy</vt:lpstr>
      <vt:lpstr>Dlaczego warto pisać prosto?</vt:lpstr>
      <vt:lpstr>Dlaczego pisać prosto?</vt:lpstr>
      <vt:lpstr>Dlaczego warto?</vt:lpstr>
      <vt:lpstr>Prawo</vt:lpstr>
      <vt:lpstr>Prawo</vt:lpstr>
      <vt:lpstr>Prawo</vt:lpstr>
      <vt:lpstr>Prawo</vt:lpstr>
      <vt:lpstr>Prawo</vt:lpstr>
      <vt:lpstr>Prawo</vt:lpstr>
      <vt:lpstr>Prawo</vt:lpstr>
      <vt:lpstr>Standardy prostego języka</vt:lpstr>
      <vt:lpstr>Cztery pierwsze kroki</vt:lpstr>
      <vt:lpstr>Jak pisać?</vt:lpstr>
      <vt:lpstr>Teoria prostej komunikacji (model UWr)</vt:lpstr>
      <vt:lpstr>Prezentacja programu PowerPoint</vt:lpstr>
      <vt:lpstr>Pisz do odbiorcy</vt:lpstr>
      <vt:lpstr>Przykłady – z perspektywy odbiorcy</vt:lpstr>
      <vt:lpstr>Przykłady – pisz osobiście, zwracaj się bezpośrednio</vt:lpstr>
      <vt:lpstr>Przykłady – unikaj bezosobowego języka</vt:lpstr>
      <vt:lpstr>Dbaj o strukturę tekstu</vt:lpstr>
      <vt:lpstr>Przykłady – przedstawiaj wątki logicznie i chronologicznie</vt:lpstr>
      <vt:lpstr>Przykłady – stosuj zdania wprowadzające i dbaj o płynność</vt:lpstr>
      <vt:lpstr>Przykłady – używaj punktorów</vt:lpstr>
      <vt:lpstr>Twórz krótkie zdania i nagłówki</vt:lpstr>
      <vt:lpstr>Przykłady – twórz zdania do 20 wyrazów</vt:lpstr>
      <vt:lpstr>Przykłady – jedno zdanie = jedna myśl</vt:lpstr>
      <vt:lpstr>Przykłady – dziel tekst na akapity z pasującymi nagłówkami</vt:lpstr>
      <vt:lpstr>Pamiętaj o gramatyce</vt:lpstr>
      <vt:lpstr>Przykłady – używaj naturalnej gramatyki: kto – robi – co?</vt:lpstr>
      <vt:lpstr>Przykłady – używaj czasowników</vt:lpstr>
      <vt:lpstr>Przykłady – unikaj rzeczowników odczasownikowych</vt:lpstr>
      <vt:lpstr>Przykłady – nie nadużywaj strony biernej</vt:lpstr>
      <vt:lpstr>Unikaj trudnych wyrazów</vt:lpstr>
      <vt:lpstr>Przykłady – dbaj o poprawność językową tekstów</vt:lpstr>
      <vt:lpstr>Przykłady – wyjaśnij skróty i specjalistyczne pojęcia</vt:lpstr>
      <vt:lpstr>Przykłady – unikaj archaizmów i patosu</vt:lpstr>
      <vt:lpstr>Dbaj o stronę wizualną</vt:lpstr>
      <vt:lpstr>Przykłady – uzupełniaj tekst prostą i dostępną grafiką</vt:lpstr>
      <vt:lpstr>Przykłady – czytelna wizualizacja</vt:lpstr>
      <vt:lpstr>Przykłady – wyróżnienie tekstu</vt:lpstr>
      <vt:lpstr>Pomocne narzędzia</vt:lpstr>
      <vt:lpstr>Narzędzia i źródła informacji</vt:lpstr>
      <vt:lpstr>Lista kontrolna cz. 1</vt:lpstr>
      <vt:lpstr>Lista kontrolna cz. 2</vt:lpstr>
      <vt:lpstr>Lista kontrolna cz. 3</vt:lpstr>
      <vt:lpstr>Dziękuję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Pawelec Mateusz</cp:lastModifiedBy>
  <cp:revision>1</cp:revision>
  <dcterms:created xsi:type="dcterms:W3CDTF">2026-10-09T09:46:20Z</dcterms:created>
  <dcterms:modified xsi:type="dcterms:W3CDTF">2026-10-09T10:39:08Z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2026-10-09T00:00:00Z</vt:filetime>
  </property>
  <property fmtid="{D5CDD505-2E9C-101B-9397-08002B2CF9AE}" pid="4" name="CreationClient">
    <vt:lpwstr>hz-json-import</vt:lpwstr>
  </property>
  <property fmtid="{D5CDD505-2E9C-101B-9397-08002B2CF9AE}" pid="5" name="Creator">
    <vt:lpwstr>Adobe Express</vt:lpwstr>
  </property>
  <property fmtid="{D5CDD505-2E9C-101B-9397-08002B2CF9AE}" pid="6" name="LastSaved">
    <vt:filetime>2026-10-09T00:00:00Z</vt:filetime>
  </property>
  <property fmtid="{D5CDD505-2E9C-101B-9397-08002B2CF9AE}" pid="7" name="Producer">
    <vt:lpwstr>Adobe Express</vt:lpwstr>
  </property>
</Properties>
</file>