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4"/>
  </p:sldMasterIdLst>
  <p:notesMasterIdLst>
    <p:notesMasterId r:id="rId33"/>
  </p:notesMasterIdLst>
  <p:sldIdLst>
    <p:sldId id="265" r:id="rId5"/>
    <p:sldId id="310" r:id="rId6"/>
    <p:sldId id="275" r:id="rId7"/>
    <p:sldId id="276" r:id="rId8"/>
    <p:sldId id="277" r:id="rId9"/>
    <p:sldId id="309" r:id="rId10"/>
    <p:sldId id="279" r:id="rId11"/>
    <p:sldId id="280" r:id="rId12"/>
    <p:sldId id="281" r:id="rId13"/>
    <p:sldId id="282" r:id="rId14"/>
    <p:sldId id="283" r:id="rId15"/>
    <p:sldId id="284" r:id="rId16"/>
    <p:sldId id="285" r:id="rId17"/>
    <p:sldId id="287" r:id="rId18"/>
    <p:sldId id="288" r:id="rId19"/>
    <p:sldId id="305" r:id="rId20"/>
    <p:sldId id="290" r:id="rId21"/>
    <p:sldId id="291" r:id="rId22"/>
    <p:sldId id="292" r:id="rId23"/>
    <p:sldId id="293" r:id="rId24"/>
    <p:sldId id="294" r:id="rId25"/>
    <p:sldId id="296" r:id="rId26"/>
    <p:sldId id="300" r:id="rId27"/>
    <p:sldId id="301" r:id="rId28"/>
    <p:sldId id="303" r:id="rId29"/>
    <p:sldId id="304" r:id="rId30"/>
    <p:sldId id="311" r:id="rId31"/>
    <p:sldId id="260" r:id="rId32"/>
  </p:sldIdLst>
  <p:sldSz cx="10691813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lenik Agnieszka" initials="PA" lastIdx="1" clrIdx="0">
    <p:extLst>
      <p:ext uri="{19B8F6BF-5375-455C-9EA6-DF929625EA0E}">
        <p15:presenceInfo xmlns:p15="http://schemas.microsoft.com/office/powerpoint/2012/main" userId="S::Agnieszka.Palenik@mfipr.gov.pl::6a0c958d-6557-4bbd-8aa6-03360055b1e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0A15C55-8517-42AA-B614-E9B94910E393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 pośredni 2 — Ak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823" autoAdjust="0"/>
    <p:restoredTop sz="92615" autoAdjust="0"/>
  </p:normalViewPr>
  <p:slideViewPr>
    <p:cSldViewPr showGuides="1">
      <p:cViewPr varScale="1">
        <p:scale>
          <a:sx n="93" d="100"/>
          <a:sy n="93" d="100"/>
        </p:scale>
        <p:origin x="1602" y="90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EEFF2B-0721-7148-92D1-1650B5B78E9F}" type="datetimeFigureOut">
              <a:rPr lang="pl-PL" smtClean="0"/>
              <a:t>20.03.2025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143000"/>
            <a:ext cx="43656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02B4DB-5212-AD42-B2C1-BD19AC94D45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92773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74008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jp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openxmlformats.org/officeDocument/2006/relationships/image" Target="../media/image8.jp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1026613" y="1973818"/>
            <a:ext cx="8639675" cy="4326381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4986337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id="{49D1ECBE-9DB2-9B2A-CE8F-84EF95EA48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760" y="1973818"/>
            <a:ext cx="3959225" cy="720090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2B41AD81-079D-B212-C8B7-9A9D3BEE5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632" y="540402"/>
            <a:ext cx="1080000" cy="1080000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0A433181-6EED-44B3-4822-4AF9E6BA90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5788" y="540402"/>
            <a:ext cx="1080000" cy="1080000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276322E5-6025-7EA2-67FB-9F57E92100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944" y="540402"/>
            <a:ext cx="1080000" cy="108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59113"/>
            <a:ext cx="7920115" cy="1107677"/>
          </a:xfrm>
        </p:spPr>
        <p:txBody>
          <a:bodyPr anchor="t" anchorCtr="0"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888" y="4861794"/>
            <a:ext cx="7920037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5356" y="540402"/>
            <a:ext cx="1799844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D2A3D249-6366-4532-95C2-9DDC07D17B44}" type="datetime1">
              <a:rPr lang="pl-PL" smtClean="0"/>
              <a:t>20.03.2025</a:t>
            </a:fld>
            <a:endParaRPr lang="pl-PL" dirty="0"/>
          </a:p>
        </p:txBody>
      </p:sp>
      <p:grpSp>
        <p:nvGrpSpPr>
          <p:cNvPr id="6" name="Grupa 5">
            <a:extLst>
              <a:ext uri="{FF2B5EF4-FFF2-40B4-BE49-F238E27FC236}">
                <a16:creationId xmlns:a16="http://schemas.microsoft.com/office/drawing/2014/main" id="{E94AFE74-8395-5567-B926-DF247274B7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516141"/>
            <a:ext cx="10691813" cy="927412"/>
            <a:chOff x="0" y="4313144"/>
            <a:chExt cx="9097463" cy="789117"/>
          </a:xfrm>
        </p:grpSpPr>
        <p:sp>
          <p:nvSpPr>
            <p:cNvPr id="7" name="Prostokąt 6">
              <a:extLst>
                <a:ext uri="{FF2B5EF4-FFF2-40B4-BE49-F238E27FC236}">
                  <a16:creationId xmlns:a16="http://schemas.microsoft.com/office/drawing/2014/main" id="{8F04CE2B-D9CC-CC5A-EBC7-B3EF2B2F11D3}"/>
                </a:ext>
              </a:extLst>
            </p:cNvPr>
            <p:cNvSpPr>
              <a:spLocks/>
            </p:cNvSpPr>
            <p:nvPr/>
          </p:nvSpPr>
          <p:spPr>
            <a:xfrm>
              <a:off x="0" y="4313144"/>
              <a:ext cx="9097463" cy="789117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pic>
          <p:nvPicPr>
            <p:cNvPr id="17" name="Obraz 16">
              <a:extLst>
                <a:ext uri="{FF2B5EF4-FFF2-40B4-BE49-F238E27FC236}">
                  <a16:creationId xmlns:a16="http://schemas.microsoft.com/office/drawing/2014/main" id="{4780A8C0-C2E6-A8E0-2056-4833B6320FCF}"/>
                </a:ext>
              </a:extLst>
            </p:cNvPr>
            <p:cNvPicPr/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339607" y="4411957"/>
              <a:ext cx="4464786" cy="63272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557672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419" userDrawn="1">
          <p15:clr>
            <a:srgbClr val="FBAE40"/>
          </p15:clr>
        </p15:guide>
        <p15:guide id="24" pos="646" userDrawn="1">
          <p15:clr>
            <a:srgbClr val="FBAE40"/>
          </p15:clr>
        </p15:guide>
        <p15:guide id="25" pos="873" userDrawn="1">
          <p15:clr>
            <a:srgbClr val="FBAE40"/>
          </p15:clr>
        </p15:guide>
        <p15:guide id="26" pos="1100" userDrawn="1">
          <p15:clr>
            <a:srgbClr val="FBAE40"/>
          </p15:clr>
        </p15:guide>
        <p15:guide id="27" pos="1327" userDrawn="1">
          <p15:clr>
            <a:srgbClr val="FBAE40"/>
          </p15:clr>
        </p15:guide>
        <p15:guide id="28" pos="1553" userDrawn="1">
          <p15:clr>
            <a:srgbClr val="FBAE40"/>
          </p15:clr>
        </p15:guide>
        <p15:guide id="29" pos="1780" userDrawn="1">
          <p15:clr>
            <a:srgbClr val="FBAE40"/>
          </p15:clr>
        </p15:guide>
        <p15:guide id="30" pos="2007" userDrawn="1">
          <p15:clr>
            <a:srgbClr val="FBAE40"/>
          </p15:clr>
        </p15:guide>
        <p15:guide id="31" pos="2234" userDrawn="1">
          <p15:clr>
            <a:srgbClr val="FBAE40"/>
          </p15:clr>
        </p15:guide>
        <p15:guide id="32" pos="2460" userDrawn="1">
          <p15:clr>
            <a:srgbClr val="FBAE40"/>
          </p15:clr>
        </p15:guide>
        <p15:guide id="33" pos="2687" userDrawn="1">
          <p15:clr>
            <a:srgbClr val="FBAE40"/>
          </p15:clr>
        </p15:guide>
        <p15:guide id="34" pos="2914" userDrawn="1">
          <p15:clr>
            <a:srgbClr val="FBAE40"/>
          </p15:clr>
        </p15:guide>
        <p15:guide id="35" pos="3141" userDrawn="1">
          <p15:clr>
            <a:srgbClr val="FBAE40"/>
          </p15:clr>
        </p15:guide>
        <p15:guide id="36" pos="3368" userDrawn="1">
          <p15:clr>
            <a:srgbClr val="FBAE40"/>
          </p15:clr>
        </p15:guide>
        <p15:guide id="37" pos="3594" userDrawn="1">
          <p15:clr>
            <a:srgbClr val="FBAE40"/>
          </p15:clr>
        </p15:guide>
        <p15:guide id="38" pos="3821" userDrawn="1">
          <p15:clr>
            <a:srgbClr val="FBAE40"/>
          </p15:clr>
        </p15:guide>
        <p15:guide id="39" pos="4048" userDrawn="1">
          <p15:clr>
            <a:srgbClr val="FBAE40"/>
          </p15:clr>
        </p15:guide>
        <p15:guide id="40" pos="4275" userDrawn="1">
          <p15:clr>
            <a:srgbClr val="FBAE40"/>
          </p15:clr>
        </p15:guide>
        <p15:guide id="41" pos="4501" userDrawn="1">
          <p15:clr>
            <a:srgbClr val="FBAE40"/>
          </p15:clr>
        </p15:guide>
        <p15:guide id="42" pos="4728" userDrawn="1">
          <p15:clr>
            <a:srgbClr val="FBAE40"/>
          </p15:clr>
        </p15:guide>
        <p15:guide id="43" pos="4955" userDrawn="1">
          <p15:clr>
            <a:srgbClr val="FBAE40"/>
          </p15:clr>
        </p15:guide>
        <p15:guide id="44" pos="5182" userDrawn="1">
          <p15:clr>
            <a:srgbClr val="FBAE40"/>
          </p15:clr>
        </p15:guide>
        <p15:guide id="45" pos="5408" userDrawn="1">
          <p15:clr>
            <a:srgbClr val="FBAE40"/>
          </p15:clr>
        </p15:guide>
        <p15:guide id="46" pos="5635" userDrawn="1">
          <p15:clr>
            <a:srgbClr val="FBAE40"/>
          </p15:clr>
        </p15:guide>
        <p15:guide id="47" pos="5862" userDrawn="1">
          <p15:clr>
            <a:srgbClr val="FBAE40"/>
          </p15:clr>
        </p15:guide>
        <p15:guide id="48" pos="6089" userDrawn="1">
          <p15:clr>
            <a:srgbClr val="FBAE40"/>
          </p15:clr>
        </p15:guide>
        <p15:guide id="49" pos="6316" userDrawn="1">
          <p15:clr>
            <a:srgbClr val="FBAE40"/>
          </p15:clr>
        </p15:guide>
        <p15:guide id="50" pos="6542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końc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F8E39A3A-22D6-B8ED-2F58-16F69704FF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465388" y="4500563"/>
            <a:ext cx="8226426" cy="17996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Symbol zastępczy obrazu 10">
            <a:extLst>
              <a:ext uri="{FF2B5EF4-FFF2-40B4-BE49-F238E27FC236}">
                <a16:creationId xmlns:a16="http://schemas.microsoft.com/office/drawing/2014/main" id="{A760FD32-D539-3290-0E5F-1B5EF08EB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25525" y="0"/>
            <a:ext cx="8640763" cy="5221288"/>
          </a:xfrm>
          <a:custGeom>
            <a:avLst/>
            <a:gdLst>
              <a:gd name="connsiteX0" fmla="*/ 0 w 8640763"/>
              <a:gd name="connsiteY0" fmla="*/ 0 h 5221288"/>
              <a:gd name="connsiteX1" fmla="*/ 8640763 w 8640763"/>
              <a:gd name="connsiteY1" fmla="*/ 0 h 5221288"/>
              <a:gd name="connsiteX2" fmla="*/ 8640763 w 8640763"/>
              <a:gd name="connsiteY2" fmla="*/ 4500563 h 5221288"/>
              <a:gd name="connsiteX3" fmla="*/ 1439863 w 8640763"/>
              <a:gd name="connsiteY3" fmla="*/ 4500563 h 5221288"/>
              <a:gd name="connsiteX4" fmla="*/ 1439863 w 8640763"/>
              <a:gd name="connsiteY4" fmla="*/ 5221288 h 5221288"/>
              <a:gd name="connsiteX5" fmla="*/ 0 w 8640763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40763" h="5221288">
                <a:moveTo>
                  <a:pt x="0" y="0"/>
                </a:moveTo>
                <a:lnTo>
                  <a:pt x="8640763" y="0"/>
                </a:lnTo>
                <a:lnTo>
                  <a:pt x="8640763" y="4500563"/>
                </a:lnTo>
                <a:lnTo>
                  <a:pt x="1439863" y="4500563"/>
                </a:lnTo>
                <a:lnTo>
                  <a:pt x="1439863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B4B8A84-3D08-244B-BF5B-6E361D1A74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6975" y="4500563"/>
            <a:ext cx="3959225" cy="72009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3C397EF-E780-3941-A190-8FF660EE9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5750" y="5593629"/>
            <a:ext cx="7559675" cy="705572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  <p:grpSp>
        <p:nvGrpSpPr>
          <p:cNvPr id="3" name="Grupa 2">
            <a:extLst>
              <a:ext uri="{FF2B5EF4-FFF2-40B4-BE49-F238E27FC236}">
                <a16:creationId xmlns:a16="http://schemas.microsoft.com/office/drawing/2014/main" id="{2B49826A-6258-3476-2519-51BCBB0AB1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516141"/>
            <a:ext cx="10691813" cy="927412"/>
            <a:chOff x="0" y="4313144"/>
            <a:chExt cx="9097463" cy="789117"/>
          </a:xfrm>
        </p:grpSpPr>
        <p:sp>
          <p:nvSpPr>
            <p:cNvPr id="4" name="Prostokąt 3">
              <a:extLst>
                <a:ext uri="{FF2B5EF4-FFF2-40B4-BE49-F238E27FC236}">
                  <a16:creationId xmlns:a16="http://schemas.microsoft.com/office/drawing/2014/main" id="{92D621CF-F060-6AA7-3836-41C1CFFC32E3}"/>
                </a:ext>
              </a:extLst>
            </p:cNvPr>
            <p:cNvSpPr>
              <a:spLocks/>
            </p:cNvSpPr>
            <p:nvPr/>
          </p:nvSpPr>
          <p:spPr>
            <a:xfrm>
              <a:off x="0" y="4313144"/>
              <a:ext cx="9097463" cy="789117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pic>
          <p:nvPicPr>
            <p:cNvPr id="5" name="Obraz 4">
              <a:extLst>
                <a:ext uri="{FF2B5EF4-FFF2-40B4-BE49-F238E27FC236}">
                  <a16:creationId xmlns:a16="http://schemas.microsoft.com/office/drawing/2014/main" id="{EC0C7DEB-ADE3-2FB0-1BFE-7808057EF6EC}"/>
                </a:ext>
              </a:extLst>
            </p:cNvPr>
            <p:cNvPicPr/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339607" y="4411957"/>
              <a:ext cx="4464786" cy="63272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85084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1025525" y="1983572"/>
            <a:ext cx="8640763" cy="4316627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4626" y="-6938"/>
            <a:ext cx="4986337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id="{49D1ECBE-9DB2-9B2A-CE8F-84EF95EA48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525" y="1983572"/>
            <a:ext cx="3959225" cy="7200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70227"/>
            <a:ext cx="7920115" cy="1087764"/>
          </a:xfrm>
        </p:spPr>
        <p:txBody>
          <a:bodyPr anchor="t" anchorCtr="0"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888" y="4861794"/>
            <a:ext cx="7920037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5356" y="540402"/>
            <a:ext cx="1799844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68EEE8EE-D7CF-4F1D-849B-3E54D1DD80B0}" type="datetime1">
              <a:rPr lang="pl-PL" smtClean="0"/>
              <a:t>20.03.2025</a:t>
            </a:fld>
            <a:endParaRPr lang="pl-PL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039E0742-6ADE-F448-8437-7F591E1D07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57" y="1244366"/>
            <a:ext cx="381000" cy="381000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F60567DB-D582-D44E-A6AD-12B2B5F1FE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250" y="545866"/>
            <a:ext cx="381000" cy="381000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39EEE39C-033E-F640-8C4C-E23D91BEA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511" y="1244366"/>
            <a:ext cx="381000" cy="381000"/>
          </a:xfrm>
          <a:prstGeom prst="rect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C169AC8E-96EA-1048-803E-97D6CEE5E1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786" y="538288"/>
            <a:ext cx="381000" cy="381000"/>
          </a:xfrm>
          <a:prstGeom prst="rect">
            <a:avLst/>
          </a:prstGeom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D5D90F56-CFD2-1A40-B479-B556FC2D37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525" y="545866"/>
            <a:ext cx="381000" cy="381000"/>
          </a:xfrm>
          <a:prstGeom prst="rect">
            <a:avLst/>
          </a:prstGeom>
        </p:spPr>
      </p:pic>
      <p:pic>
        <p:nvPicPr>
          <p:cNvPr id="25" name="Obraz 24">
            <a:extLst>
              <a:ext uri="{FF2B5EF4-FFF2-40B4-BE49-F238E27FC236}">
                <a16:creationId xmlns:a16="http://schemas.microsoft.com/office/drawing/2014/main" id="{48E96C1A-FA5C-A24F-9872-8608B9B3BC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293" y="1254829"/>
            <a:ext cx="381000" cy="381000"/>
          </a:xfrm>
          <a:prstGeom prst="rect">
            <a:avLst/>
          </a:prstGeom>
        </p:spPr>
      </p:pic>
      <p:pic>
        <p:nvPicPr>
          <p:cNvPr id="27" name="Obraz 26">
            <a:extLst>
              <a:ext uri="{FF2B5EF4-FFF2-40B4-BE49-F238E27FC236}">
                <a16:creationId xmlns:a16="http://schemas.microsoft.com/office/drawing/2014/main" id="{28B2440F-CBE5-784D-ADC8-E797F64F47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637" y="543567"/>
            <a:ext cx="381000" cy="381000"/>
          </a:xfrm>
          <a:prstGeom prst="rect">
            <a:avLst/>
          </a:prstGeom>
        </p:spPr>
      </p:pic>
      <p:pic>
        <p:nvPicPr>
          <p:cNvPr id="29" name="Obraz 28">
            <a:extLst>
              <a:ext uri="{FF2B5EF4-FFF2-40B4-BE49-F238E27FC236}">
                <a16:creationId xmlns:a16="http://schemas.microsoft.com/office/drawing/2014/main" id="{1C717A0E-10D0-FA43-BF65-49909BDCEA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7018" y="535269"/>
            <a:ext cx="381000" cy="381000"/>
          </a:xfrm>
          <a:prstGeom prst="rect">
            <a:avLst/>
          </a:prstGeom>
        </p:spPr>
      </p:pic>
      <p:pic>
        <p:nvPicPr>
          <p:cNvPr id="31" name="Obraz 30">
            <a:extLst>
              <a:ext uri="{FF2B5EF4-FFF2-40B4-BE49-F238E27FC236}">
                <a16:creationId xmlns:a16="http://schemas.microsoft.com/office/drawing/2014/main" id="{A2891D6F-956C-9342-B2BB-C701A5BC51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2256" y="531095"/>
            <a:ext cx="381000" cy="381000"/>
          </a:xfrm>
          <a:prstGeom prst="rect">
            <a:avLst/>
          </a:prstGeom>
        </p:spPr>
      </p:pic>
      <p:pic>
        <p:nvPicPr>
          <p:cNvPr id="33" name="Obraz 32">
            <a:extLst>
              <a:ext uri="{FF2B5EF4-FFF2-40B4-BE49-F238E27FC236}">
                <a16:creationId xmlns:a16="http://schemas.microsoft.com/office/drawing/2014/main" id="{7DE0C268-A93E-1C47-9AA3-10F1F10D09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802" y="1251987"/>
            <a:ext cx="381000" cy="381000"/>
          </a:xfrm>
          <a:prstGeom prst="rect">
            <a:avLst/>
          </a:prstGeom>
        </p:spPr>
      </p:pic>
      <p:pic>
        <p:nvPicPr>
          <p:cNvPr id="35" name="Obraz 34">
            <a:extLst>
              <a:ext uri="{FF2B5EF4-FFF2-40B4-BE49-F238E27FC236}">
                <a16:creationId xmlns:a16="http://schemas.microsoft.com/office/drawing/2014/main" id="{45508241-FE91-D847-8686-4F72BD3142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613" y="1250549"/>
            <a:ext cx="381000" cy="381000"/>
          </a:xfrm>
          <a:prstGeom prst="rect">
            <a:avLst/>
          </a:prstGeom>
        </p:spPr>
      </p:pic>
      <p:pic>
        <p:nvPicPr>
          <p:cNvPr id="37" name="Obraz 36">
            <a:extLst>
              <a:ext uri="{FF2B5EF4-FFF2-40B4-BE49-F238E27FC236}">
                <a16:creationId xmlns:a16="http://schemas.microsoft.com/office/drawing/2014/main" id="{EB9A3203-260A-FA4A-9526-A6276A5756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637" y="1250549"/>
            <a:ext cx="381000" cy="381000"/>
          </a:xfrm>
          <a:prstGeom prst="rect">
            <a:avLst/>
          </a:prstGeom>
        </p:spPr>
      </p:pic>
      <p:grpSp>
        <p:nvGrpSpPr>
          <p:cNvPr id="5" name="Grupa 4">
            <a:extLst>
              <a:ext uri="{FF2B5EF4-FFF2-40B4-BE49-F238E27FC236}">
                <a16:creationId xmlns:a16="http://schemas.microsoft.com/office/drawing/2014/main" id="{2D1D2520-4BD0-1390-1635-320944DDAA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4626" y="6540296"/>
            <a:ext cx="10691813" cy="927412"/>
            <a:chOff x="0" y="4313144"/>
            <a:chExt cx="9097463" cy="789117"/>
          </a:xfrm>
        </p:grpSpPr>
        <p:sp>
          <p:nvSpPr>
            <p:cNvPr id="7" name="Prostokąt 6">
              <a:extLst>
                <a:ext uri="{FF2B5EF4-FFF2-40B4-BE49-F238E27FC236}">
                  <a16:creationId xmlns:a16="http://schemas.microsoft.com/office/drawing/2014/main" id="{997858D0-F204-8BEE-C29E-4E9B4D05FE5F}"/>
                </a:ext>
              </a:extLst>
            </p:cNvPr>
            <p:cNvSpPr>
              <a:spLocks/>
            </p:cNvSpPr>
            <p:nvPr/>
          </p:nvSpPr>
          <p:spPr>
            <a:xfrm>
              <a:off x="0" y="4313144"/>
              <a:ext cx="9097463" cy="789117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pic>
          <p:nvPicPr>
            <p:cNvPr id="14" name="Obraz 13">
              <a:extLst>
                <a:ext uri="{FF2B5EF4-FFF2-40B4-BE49-F238E27FC236}">
                  <a16:creationId xmlns:a16="http://schemas.microsoft.com/office/drawing/2014/main" id="{BF4AABD5-4184-C14E-B5C0-B3BCFFC82CBE}"/>
                </a:ext>
              </a:extLst>
            </p:cNvPr>
            <p:cNvPicPr/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339607" y="4411957"/>
              <a:ext cx="4464786" cy="63272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860260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419" userDrawn="1">
          <p15:clr>
            <a:srgbClr val="FBAE40"/>
          </p15:clr>
        </p15:guide>
        <p15:guide id="24" pos="646" userDrawn="1">
          <p15:clr>
            <a:srgbClr val="FBAE40"/>
          </p15:clr>
        </p15:guide>
        <p15:guide id="25" pos="873" userDrawn="1">
          <p15:clr>
            <a:srgbClr val="FBAE40"/>
          </p15:clr>
        </p15:guide>
        <p15:guide id="26" pos="1100" userDrawn="1">
          <p15:clr>
            <a:srgbClr val="FBAE40"/>
          </p15:clr>
        </p15:guide>
        <p15:guide id="27" pos="1327" userDrawn="1">
          <p15:clr>
            <a:srgbClr val="FBAE40"/>
          </p15:clr>
        </p15:guide>
        <p15:guide id="28" pos="1553" userDrawn="1">
          <p15:clr>
            <a:srgbClr val="FBAE40"/>
          </p15:clr>
        </p15:guide>
        <p15:guide id="29" pos="1780" userDrawn="1">
          <p15:clr>
            <a:srgbClr val="FBAE40"/>
          </p15:clr>
        </p15:guide>
        <p15:guide id="30" pos="2007" userDrawn="1">
          <p15:clr>
            <a:srgbClr val="FBAE40"/>
          </p15:clr>
        </p15:guide>
        <p15:guide id="31" pos="2234" userDrawn="1">
          <p15:clr>
            <a:srgbClr val="FBAE40"/>
          </p15:clr>
        </p15:guide>
        <p15:guide id="32" pos="2460" userDrawn="1">
          <p15:clr>
            <a:srgbClr val="FBAE40"/>
          </p15:clr>
        </p15:guide>
        <p15:guide id="33" pos="2687" userDrawn="1">
          <p15:clr>
            <a:srgbClr val="FBAE40"/>
          </p15:clr>
        </p15:guide>
        <p15:guide id="34" pos="2914" userDrawn="1">
          <p15:clr>
            <a:srgbClr val="FBAE40"/>
          </p15:clr>
        </p15:guide>
        <p15:guide id="35" pos="3141" userDrawn="1">
          <p15:clr>
            <a:srgbClr val="FBAE40"/>
          </p15:clr>
        </p15:guide>
        <p15:guide id="36" pos="3368" userDrawn="1">
          <p15:clr>
            <a:srgbClr val="FBAE40"/>
          </p15:clr>
        </p15:guide>
        <p15:guide id="37" pos="3594" userDrawn="1">
          <p15:clr>
            <a:srgbClr val="FBAE40"/>
          </p15:clr>
        </p15:guide>
        <p15:guide id="38" pos="3821" userDrawn="1">
          <p15:clr>
            <a:srgbClr val="FBAE40"/>
          </p15:clr>
        </p15:guide>
        <p15:guide id="39" pos="4048" userDrawn="1">
          <p15:clr>
            <a:srgbClr val="FBAE40"/>
          </p15:clr>
        </p15:guide>
        <p15:guide id="40" pos="4275" userDrawn="1">
          <p15:clr>
            <a:srgbClr val="FBAE40"/>
          </p15:clr>
        </p15:guide>
        <p15:guide id="41" pos="4501" userDrawn="1">
          <p15:clr>
            <a:srgbClr val="FBAE40"/>
          </p15:clr>
        </p15:guide>
        <p15:guide id="42" pos="4728" userDrawn="1">
          <p15:clr>
            <a:srgbClr val="FBAE40"/>
          </p15:clr>
        </p15:guide>
        <p15:guide id="43" pos="4955" userDrawn="1">
          <p15:clr>
            <a:srgbClr val="FBAE40"/>
          </p15:clr>
        </p15:guide>
        <p15:guide id="44" pos="5182" userDrawn="1">
          <p15:clr>
            <a:srgbClr val="FBAE40"/>
          </p15:clr>
        </p15:guide>
        <p15:guide id="45" pos="5408" userDrawn="1">
          <p15:clr>
            <a:srgbClr val="FBAE40"/>
          </p15:clr>
        </p15:guide>
        <p15:guide id="46" pos="5635" userDrawn="1">
          <p15:clr>
            <a:srgbClr val="FBAE40"/>
          </p15:clr>
        </p15:guide>
        <p15:guide id="47" pos="5862" userDrawn="1">
          <p15:clr>
            <a:srgbClr val="FBAE40"/>
          </p15:clr>
        </p15:guide>
        <p15:guide id="48" pos="6089" userDrawn="1">
          <p15:clr>
            <a:srgbClr val="FBAE40"/>
          </p15:clr>
        </p15:guide>
        <p15:guide id="49" pos="6316" userDrawn="1">
          <p15:clr>
            <a:srgbClr val="FBAE40"/>
          </p15:clr>
        </p15:guide>
        <p15:guide id="50" pos="654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owy (krótk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ymbol zastępczy obrazu 16">
            <a:extLst>
              <a:ext uri="{FF2B5EF4-FFF2-40B4-BE49-F238E27FC236}">
                <a16:creationId xmlns:a16="http://schemas.microsoft.com/office/drawing/2014/main" id="{69383BDA-94B1-6FB6-27E3-0CC3DEDF5A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6784975" cy="5221288"/>
          </a:xfrm>
          <a:custGeom>
            <a:avLst/>
            <a:gdLst>
              <a:gd name="connsiteX0" fmla="*/ 0 w 6784975"/>
              <a:gd name="connsiteY0" fmla="*/ 0 h 5221288"/>
              <a:gd name="connsiteX1" fmla="*/ 6784975 w 6784975"/>
              <a:gd name="connsiteY1" fmla="*/ 0 h 5221288"/>
              <a:gd name="connsiteX2" fmla="*/ 6784975 w 6784975"/>
              <a:gd name="connsiteY2" fmla="*/ 4500563 h 5221288"/>
              <a:gd name="connsiteX3" fmla="*/ 2825750 w 6784975"/>
              <a:gd name="connsiteY3" fmla="*/ 4500563 h 5221288"/>
              <a:gd name="connsiteX4" fmla="*/ 2825750 w 6784975"/>
              <a:gd name="connsiteY4" fmla="*/ 5221288 h 5221288"/>
              <a:gd name="connsiteX5" fmla="*/ 0 w 6784975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84975" h="5221288">
                <a:moveTo>
                  <a:pt x="0" y="0"/>
                </a:moveTo>
                <a:lnTo>
                  <a:pt x="6784975" y="0"/>
                </a:lnTo>
                <a:lnTo>
                  <a:pt x="6784975" y="4500563"/>
                </a:lnTo>
                <a:lnTo>
                  <a:pt x="2825750" y="4500563"/>
                </a:lnTo>
                <a:lnTo>
                  <a:pt x="2825750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 dirty="0"/>
              <a:t>Kliknij ikonę, aby dodać obraz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38965D1A-9BC8-2AB7-6B73-C2BBDA5D66AA}"/>
              </a:ext>
            </a:extLst>
          </p:cNvPr>
          <p:cNvSpPr/>
          <p:nvPr userDrawn="1"/>
        </p:nvSpPr>
        <p:spPr>
          <a:xfrm>
            <a:off x="2825750" y="4500563"/>
            <a:ext cx="6840538" cy="17996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72808" y="5579563"/>
            <a:ext cx="6133117" cy="648546"/>
          </a:xfrm>
        </p:spPr>
        <p:txBody>
          <a:bodyPr anchor="t" anchorCtr="0"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6444" y="539750"/>
            <a:ext cx="1799844" cy="366725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D857886D-A165-4D54-8DB0-CE6586ECA8EC}" type="datetime1">
              <a:rPr lang="pl-PL" smtClean="0"/>
              <a:t>20.03.2025</a:t>
            </a:fld>
            <a:endParaRPr lang="pl-PL" dirty="0"/>
          </a:p>
        </p:txBody>
      </p:sp>
      <p:pic>
        <p:nvPicPr>
          <p:cNvPr id="18" name="Obraz 17">
            <a:extLst>
              <a:ext uri="{FF2B5EF4-FFF2-40B4-BE49-F238E27FC236}">
                <a16:creationId xmlns:a16="http://schemas.microsoft.com/office/drawing/2014/main" id="{EB4DB370-BCB9-D1E9-5613-5A9DCA5F31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5750" y="4500563"/>
            <a:ext cx="3959225" cy="720090"/>
          </a:xfrm>
          <a:prstGeom prst="rect">
            <a:avLst/>
          </a:prstGeom>
        </p:spPr>
      </p:pic>
      <p:grpSp>
        <p:nvGrpSpPr>
          <p:cNvPr id="3" name="Grupa 2">
            <a:extLst>
              <a:ext uri="{FF2B5EF4-FFF2-40B4-BE49-F238E27FC236}">
                <a16:creationId xmlns:a16="http://schemas.microsoft.com/office/drawing/2014/main" id="{067A4F7B-85B1-8AC8-FAB6-F771071E81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516141"/>
            <a:ext cx="10691813" cy="927412"/>
            <a:chOff x="0" y="4313144"/>
            <a:chExt cx="9097463" cy="789117"/>
          </a:xfrm>
        </p:grpSpPr>
        <p:sp>
          <p:nvSpPr>
            <p:cNvPr id="5" name="Prostokąt 4">
              <a:extLst>
                <a:ext uri="{FF2B5EF4-FFF2-40B4-BE49-F238E27FC236}">
                  <a16:creationId xmlns:a16="http://schemas.microsoft.com/office/drawing/2014/main" id="{8B230608-B6DD-3009-CF42-962F61F6CA91}"/>
                </a:ext>
              </a:extLst>
            </p:cNvPr>
            <p:cNvSpPr>
              <a:spLocks/>
            </p:cNvSpPr>
            <p:nvPr/>
          </p:nvSpPr>
          <p:spPr>
            <a:xfrm>
              <a:off x="0" y="4313144"/>
              <a:ext cx="9097463" cy="789117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pic>
          <p:nvPicPr>
            <p:cNvPr id="6" name="Obraz 5">
              <a:extLst>
                <a:ext uri="{FF2B5EF4-FFF2-40B4-BE49-F238E27FC236}">
                  <a16:creationId xmlns:a16="http://schemas.microsoft.com/office/drawing/2014/main" id="{17A88931-6B24-2E82-8F08-058123C49E40}"/>
                </a:ext>
              </a:extLst>
            </p:cNvPr>
            <p:cNvPicPr/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339607" y="4411957"/>
              <a:ext cx="4464786" cy="63272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33935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2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419" userDrawn="1">
          <p15:clr>
            <a:srgbClr val="FBAE40"/>
          </p15:clr>
        </p15:guide>
        <p15:guide id="24" pos="646" userDrawn="1">
          <p15:clr>
            <a:srgbClr val="FBAE40"/>
          </p15:clr>
        </p15:guide>
        <p15:guide id="25" pos="873" userDrawn="1">
          <p15:clr>
            <a:srgbClr val="FBAE40"/>
          </p15:clr>
        </p15:guide>
        <p15:guide id="26" pos="1100" userDrawn="1">
          <p15:clr>
            <a:srgbClr val="FBAE40"/>
          </p15:clr>
        </p15:guide>
        <p15:guide id="27" pos="1327" userDrawn="1">
          <p15:clr>
            <a:srgbClr val="FBAE40"/>
          </p15:clr>
        </p15:guide>
        <p15:guide id="28" pos="1553" userDrawn="1">
          <p15:clr>
            <a:srgbClr val="FBAE40"/>
          </p15:clr>
        </p15:guide>
        <p15:guide id="29" pos="1780" userDrawn="1">
          <p15:clr>
            <a:srgbClr val="FBAE40"/>
          </p15:clr>
        </p15:guide>
        <p15:guide id="30" pos="2007" userDrawn="1">
          <p15:clr>
            <a:srgbClr val="FBAE40"/>
          </p15:clr>
        </p15:guide>
        <p15:guide id="31" pos="2234" userDrawn="1">
          <p15:clr>
            <a:srgbClr val="FBAE40"/>
          </p15:clr>
        </p15:guide>
        <p15:guide id="32" pos="2460" userDrawn="1">
          <p15:clr>
            <a:srgbClr val="FBAE40"/>
          </p15:clr>
        </p15:guide>
        <p15:guide id="33" pos="2687" userDrawn="1">
          <p15:clr>
            <a:srgbClr val="FBAE40"/>
          </p15:clr>
        </p15:guide>
        <p15:guide id="34" pos="2914" userDrawn="1">
          <p15:clr>
            <a:srgbClr val="FBAE40"/>
          </p15:clr>
        </p15:guide>
        <p15:guide id="35" pos="3141" userDrawn="1">
          <p15:clr>
            <a:srgbClr val="FBAE40"/>
          </p15:clr>
        </p15:guide>
        <p15:guide id="36" pos="3368" userDrawn="1">
          <p15:clr>
            <a:srgbClr val="FBAE40"/>
          </p15:clr>
        </p15:guide>
        <p15:guide id="37" pos="3594" userDrawn="1">
          <p15:clr>
            <a:srgbClr val="FBAE40"/>
          </p15:clr>
        </p15:guide>
        <p15:guide id="38" pos="3821" userDrawn="1">
          <p15:clr>
            <a:srgbClr val="FBAE40"/>
          </p15:clr>
        </p15:guide>
        <p15:guide id="39" pos="4048" userDrawn="1">
          <p15:clr>
            <a:srgbClr val="FBAE40"/>
          </p15:clr>
        </p15:guide>
        <p15:guide id="40" pos="4275" userDrawn="1">
          <p15:clr>
            <a:srgbClr val="FBAE40"/>
          </p15:clr>
        </p15:guide>
        <p15:guide id="41" pos="4501" userDrawn="1">
          <p15:clr>
            <a:srgbClr val="FBAE40"/>
          </p15:clr>
        </p15:guide>
        <p15:guide id="42" pos="4728" userDrawn="1">
          <p15:clr>
            <a:srgbClr val="FBAE40"/>
          </p15:clr>
        </p15:guide>
        <p15:guide id="43" pos="4955" userDrawn="1">
          <p15:clr>
            <a:srgbClr val="FBAE40"/>
          </p15:clr>
        </p15:guide>
        <p15:guide id="44" pos="5182" userDrawn="1">
          <p15:clr>
            <a:srgbClr val="FBAE40"/>
          </p15:clr>
        </p15:guide>
        <p15:guide id="45" pos="5408" userDrawn="1">
          <p15:clr>
            <a:srgbClr val="FBAE40"/>
          </p15:clr>
        </p15:guide>
        <p15:guide id="46" pos="5635" userDrawn="1">
          <p15:clr>
            <a:srgbClr val="FBAE40"/>
          </p15:clr>
        </p15:guide>
        <p15:guide id="47" pos="5862" userDrawn="1">
          <p15:clr>
            <a:srgbClr val="FBAE40"/>
          </p15:clr>
        </p15:guide>
        <p15:guide id="48" pos="6089" userDrawn="1">
          <p15:clr>
            <a:srgbClr val="FBAE40"/>
          </p15:clr>
        </p15:guide>
        <p15:guide id="49" pos="6316" userDrawn="1">
          <p15:clr>
            <a:srgbClr val="FBAE40"/>
          </p15:clr>
        </p15:guide>
        <p15:guide id="50" pos="6542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0D1F565A-4734-6B49-4F72-233C397DE031}"/>
              </a:ext>
            </a:extLst>
          </p:cNvPr>
          <p:cNvSpPr/>
          <p:nvPr userDrawn="1"/>
        </p:nvSpPr>
        <p:spPr>
          <a:xfrm>
            <a:off x="2825749" y="4500563"/>
            <a:ext cx="7196139" cy="215959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12E8330A-FFD8-2BBA-E745-7200C0738B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69925" y="0"/>
            <a:ext cx="6835775" cy="4859338"/>
          </a:xfrm>
          <a:custGeom>
            <a:avLst/>
            <a:gdLst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55824 w 6835775"/>
              <a:gd name="connsiteY3" fmla="*/ 4500563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35775" h="4859338">
                <a:moveTo>
                  <a:pt x="0" y="0"/>
                </a:moveTo>
                <a:lnTo>
                  <a:pt x="6835775" y="0"/>
                </a:lnTo>
                <a:lnTo>
                  <a:pt x="6835775" y="4500563"/>
                </a:lnTo>
                <a:lnTo>
                  <a:pt x="2155824" y="4500563"/>
                </a:lnTo>
                <a:lnTo>
                  <a:pt x="2155824" y="4859338"/>
                </a:lnTo>
                <a:lnTo>
                  <a:pt x="0" y="485933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7BF7E1EF-0AB1-F3B1-F5CD-6A2AA30561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905250" y="4500562"/>
            <a:ext cx="3600449" cy="359395"/>
          </a:xfrm>
          <a:prstGeom prst="rect">
            <a:avLst/>
          </a:prstGeom>
          <a:solidFill>
            <a:srgbClr val="005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03E2C530-5988-0861-50D8-1C7FE1662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825751" y="4500561"/>
            <a:ext cx="1079500" cy="358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86113" y="5195719"/>
            <a:ext cx="6480176" cy="1320421"/>
          </a:xfrm>
        </p:spPr>
        <p:txBody>
          <a:bodyPr anchor="t" anchorCtr="0"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9016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419" userDrawn="1">
          <p15:clr>
            <a:srgbClr val="FBAE40"/>
          </p15:clr>
        </p15:guide>
        <p15:guide id="24" pos="646" userDrawn="1">
          <p15:clr>
            <a:srgbClr val="FBAE40"/>
          </p15:clr>
        </p15:guide>
        <p15:guide id="25" pos="873" userDrawn="1">
          <p15:clr>
            <a:srgbClr val="FBAE40"/>
          </p15:clr>
        </p15:guide>
        <p15:guide id="26" pos="1100" userDrawn="1">
          <p15:clr>
            <a:srgbClr val="FBAE40"/>
          </p15:clr>
        </p15:guide>
        <p15:guide id="27" pos="1327" userDrawn="1">
          <p15:clr>
            <a:srgbClr val="FBAE40"/>
          </p15:clr>
        </p15:guide>
        <p15:guide id="28" pos="1553" userDrawn="1">
          <p15:clr>
            <a:srgbClr val="FBAE40"/>
          </p15:clr>
        </p15:guide>
        <p15:guide id="29" pos="1780" userDrawn="1">
          <p15:clr>
            <a:srgbClr val="FBAE40"/>
          </p15:clr>
        </p15:guide>
        <p15:guide id="30" pos="2007" userDrawn="1">
          <p15:clr>
            <a:srgbClr val="FBAE40"/>
          </p15:clr>
        </p15:guide>
        <p15:guide id="31" pos="2234" userDrawn="1">
          <p15:clr>
            <a:srgbClr val="FBAE40"/>
          </p15:clr>
        </p15:guide>
        <p15:guide id="32" pos="2460" userDrawn="1">
          <p15:clr>
            <a:srgbClr val="FBAE40"/>
          </p15:clr>
        </p15:guide>
        <p15:guide id="33" pos="2687" userDrawn="1">
          <p15:clr>
            <a:srgbClr val="FBAE40"/>
          </p15:clr>
        </p15:guide>
        <p15:guide id="34" pos="2914" userDrawn="1">
          <p15:clr>
            <a:srgbClr val="FBAE40"/>
          </p15:clr>
        </p15:guide>
        <p15:guide id="35" pos="3141" userDrawn="1">
          <p15:clr>
            <a:srgbClr val="FBAE40"/>
          </p15:clr>
        </p15:guide>
        <p15:guide id="36" pos="3368" userDrawn="1">
          <p15:clr>
            <a:srgbClr val="FBAE40"/>
          </p15:clr>
        </p15:guide>
        <p15:guide id="37" pos="3594" userDrawn="1">
          <p15:clr>
            <a:srgbClr val="FBAE40"/>
          </p15:clr>
        </p15:guide>
        <p15:guide id="38" pos="3821" userDrawn="1">
          <p15:clr>
            <a:srgbClr val="FBAE40"/>
          </p15:clr>
        </p15:guide>
        <p15:guide id="39" pos="4048" userDrawn="1">
          <p15:clr>
            <a:srgbClr val="FBAE40"/>
          </p15:clr>
        </p15:guide>
        <p15:guide id="40" pos="4275" userDrawn="1">
          <p15:clr>
            <a:srgbClr val="FBAE40"/>
          </p15:clr>
        </p15:guide>
        <p15:guide id="41" pos="4501" userDrawn="1">
          <p15:clr>
            <a:srgbClr val="FBAE40"/>
          </p15:clr>
        </p15:guide>
        <p15:guide id="42" pos="4728" userDrawn="1">
          <p15:clr>
            <a:srgbClr val="FBAE40"/>
          </p15:clr>
        </p15:guide>
        <p15:guide id="43" pos="4955" userDrawn="1">
          <p15:clr>
            <a:srgbClr val="FBAE40"/>
          </p15:clr>
        </p15:guide>
        <p15:guide id="44" pos="5182" userDrawn="1">
          <p15:clr>
            <a:srgbClr val="FBAE40"/>
          </p15:clr>
        </p15:guide>
        <p15:guide id="45" pos="5408" userDrawn="1">
          <p15:clr>
            <a:srgbClr val="FBAE40"/>
          </p15:clr>
        </p15:guide>
        <p15:guide id="46" pos="5635" userDrawn="1">
          <p15:clr>
            <a:srgbClr val="FBAE40"/>
          </p15:clr>
        </p15:guide>
        <p15:guide id="47" pos="5862" userDrawn="1">
          <p15:clr>
            <a:srgbClr val="FBAE40"/>
          </p15:clr>
        </p15:guide>
        <p15:guide id="48" pos="6089" userDrawn="1">
          <p15:clr>
            <a:srgbClr val="FBAE40"/>
          </p15:clr>
        </p15:guide>
        <p15:guide id="49" pos="6316" userDrawn="1">
          <p15:clr>
            <a:srgbClr val="FBAE40"/>
          </p15:clr>
        </p15:guide>
        <p15:guide id="50" pos="6542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lajd - tytuł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05279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lajd - tytuł + 2 elementy zawartości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5906" y="1979837"/>
            <a:ext cx="4140000" cy="468001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25906" y="1979613"/>
            <a:ext cx="4140000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34000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- tytuł + zdjęcie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5906" y="899836"/>
            <a:ext cx="4320000" cy="1080001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5906" y="1979837"/>
            <a:ext cx="4320382" cy="468000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7" name="Symbol zastępczy obrazu 6">
            <a:extLst>
              <a:ext uri="{FF2B5EF4-FFF2-40B4-BE49-F238E27FC236}">
                <a16:creationId xmlns:a16="http://schemas.microsoft.com/office/drawing/2014/main" id="{E681B9F9-7BA5-2D43-A1BD-8AF5D02506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900113"/>
            <a:ext cx="4986338" cy="5759726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53987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Slajd - tytuł + zawartość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630E28BA-19A4-6182-CE10-65107EDF6B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585546" y="7380288"/>
            <a:ext cx="1080742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69991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Slajd - tytuł + 2 elementy zawartości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5906" y="1979837"/>
            <a:ext cx="4140000" cy="4680018"/>
          </a:xfr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25906" y="1979613"/>
            <a:ext cx="4140000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A72189C-757E-47DF-313E-E0F36399C0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E363107C-97A9-9A5D-A2A2-E6ABB7ED4C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585546" y="7380288"/>
            <a:ext cx="1080742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95970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5525" y="899836"/>
            <a:ext cx="8640381" cy="1080001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5907" y="1979837"/>
            <a:ext cx="8640382" cy="468000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  <a:endParaRPr lang="en-US" dirty="0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617E16B8-2BD0-D12E-978E-94E428DF97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25870" y="0"/>
            <a:ext cx="1080742" cy="1793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662915FD-1FF3-5CF3-5C57-034114B5E6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106612" y="0"/>
            <a:ext cx="7559293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026AD61-FC69-65FC-05E3-06AA14C893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85200" y="7019837"/>
            <a:ext cx="1080000" cy="180000"/>
          </a:xfrm>
          <a:prstGeom prst="rect">
            <a:avLst/>
          </a:prstGeom>
          <a:noFill/>
        </p:spPr>
        <p:txBody>
          <a:bodyPr vert="horz" lIns="0" tIns="72000" rIns="0" bIns="72000" rtlCol="0" anchor="ctr" anchorCtr="0"/>
          <a:lstStyle>
            <a:lvl1pPr algn="r">
              <a:defRPr sz="10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4C2A84FB-402E-BB6C-632B-D1ADD49B7D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585546" y="7380288"/>
            <a:ext cx="1080742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6163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25" r:id="rId2"/>
    <p:sldLayoutId id="2147483720" r:id="rId3"/>
    <p:sldLayoutId id="2147483721" r:id="rId4"/>
    <p:sldLayoutId id="2147483710" r:id="rId5"/>
    <p:sldLayoutId id="2147483712" r:id="rId6"/>
    <p:sldLayoutId id="2147483726" r:id="rId7"/>
    <p:sldLayoutId id="2147483740" r:id="rId8"/>
    <p:sldLayoutId id="2147483723" r:id="rId9"/>
    <p:sldLayoutId id="2147483728" r:id="rId10"/>
  </p:sldLayoutIdLst>
  <p:hf hdr="0" ftr="0"/>
  <p:txStyles>
    <p:titleStyle>
      <a:lvl1pPr algn="l" defTabSz="1007943" rtl="0" eaLnBrk="1" latinLnBrk="0" hangingPunct="1">
        <a:lnSpc>
          <a:spcPts val="3600"/>
        </a:lnSpc>
        <a:spcBef>
          <a:spcPct val="0"/>
        </a:spcBef>
        <a:buNone/>
        <a:defRPr sz="2800" b="1" kern="1200">
          <a:solidFill>
            <a:schemeClr val="tx2"/>
          </a:solidFill>
          <a:latin typeface="Open Sans" pitchFamily="2" charset="0"/>
          <a:ea typeface="Open Sans" pitchFamily="2" charset="0"/>
          <a:cs typeface="Open Sans" pitchFamily="2" charset="0"/>
        </a:defRPr>
      </a:lvl1pPr>
    </p:titleStyle>
    <p:bodyStyle>
      <a:lvl1pPr marL="251986" indent="-251986" algn="l" defTabSz="1007943" rtl="0" eaLnBrk="1" latinLnBrk="0" hangingPunct="1">
        <a:lnSpc>
          <a:spcPts val="2400"/>
        </a:lnSpc>
        <a:spcBef>
          <a:spcPts val="1102"/>
        </a:spcBef>
        <a:buClr>
          <a:schemeClr val="accent1"/>
        </a:buClr>
        <a:buFontTx/>
        <a:buBlip>
          <a:blip r:embed="rId12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1pPr>
      <a:lvl2pPr marL="755957" indent="-251986" algn="l" defTabSz="1007943" rtl="0" eaLnBrk="1" latinLnBrk="0" hangingPunct="1">
        <a:lnSpc>
          <a:spcPts val="2400"/>
        </a:lnSpc>
        <a:spcBef>
          <a:spcPts val="551"/>
        </a:spcBef>
        <a:buFontTx/>
        <a:buBlip>
          <a:blip r:embed="rId13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2pPr>
      <a:lvl3pPr marL="1259929" indent="-251986" algn="l" defTabSz="1007943" rtl="0" eaLnBrk="1" latinLnBrk="0" hangingPunct="1">
        <a:lnSpc>
          <a:spcPts val="2400"/>
        </a:lnSpc>
        <a:spcBef>
          <a:spcPts val="551"/>
        </a:spcBef>
        <a:buFontTx/>
        <a:buBlip>
          <a:blip r:embed="rId14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3pPr>
      <a:lvl4pPr marL="1763900" indent="-251986" algn="l" defTabSz="1007943" rtl="0" eaLnBrk="1" latinLnBrk="0" hangingPunct="1">
        <a:lnSpc>
          <a:spcPts val="2400"/>
        </a:lnSpc>
        <a:spcBef>
          <a:spcPts val="55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4pPr>
      <a:lvl5pPr marL="2267872" indent="-251986" algn="l" defTabSz="1007943" rtl="0" eaLnBrk="1" latinLnBrk="0" hangingPunct="1">
        <a:lnSpc>
          <a:spcPts val="2400"/>
        </a:lnSpc>
        <a:spcBef>
          <a:spcPts val="55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93" userDrawn="1">
          <p15:clr>
            <a:srgbClr val="F26B43"/>
          </p15:clr>
        </p15:guide>
        <p15:guide id="2" pos="419" userDrawn="1">
          <p15:clr>
            <a:srgbClr val="F26B43"/>
          </p15:clr>
        </p15:guide>
        <p15:guide id="3" pos="646" userDrawn="1">
          <p15:clr>
            <a:srgbClr val="F26B43"/>
          </p15:clr>
        </p15:guide>
        <p15:guide id="4" pos="873" userDrawn="1">
          <p15:clr>
            <a:srgbClr val="F26B43"/>
          </p15:clr>
        </p15:guide>
        <p15:guide id="5" pos="1100" userDrawn="1">
          <p15:clr>
            <a:srgbClr val="F26B43"/>
          </p15:clr>
        </p15:guide>
        <p15:guide id="6" pos="1327" userDrawn="1">
          <p15:clr>
            <a:srgbClr val="F26B43"/>
          </p15:clr>
        </p15:guide>
        <p15:guide id="7" pos="1553" userDrawn="1">
          <p15:clr>
            <a:srgbClr val="F26B43"/>
          </p15:clr>
        </p15:guide>
        <p15:guide id="8" pos="1780" userDrawn="1">
          <p15:clr>
            <a:srgbClr val="F26B43"/>
          </p15:clr>
        </p15:guide>
        <p15:guide id="9" pos="2007" userDrawn="1">
          <p15:clr>
            <a:srgbClr val="F26B43"/>
          </p15:clr>
        </p15:guide>
        <p15:guide id="10" pos="2234" userDrawn="1">
          <p15:clr>
            <a:srgbClr val="F26B43"/>
          </p15:clr>
        </p15:guide>
        <p15:guide id="11" pos="2460" userDrawn="1">
          <p15:clr>
            <a:srgbClr val="F26B43"/>
          </p15:clr>
        </p15:guide>
        <p15:guide id="12" pos="2687" userDrawn="1">
          <p15:clr>
            <a:srgbClr val="F26B43"/>
          </p15:clr>
        </p15:guide>
        <p15:guide id="13" pos="2914" userDrawn="1">
          <p15:clr>
            <a:srgbClr val="F26B43"/>
          </p15:clr>
        </p15:guide>
        <p15:guide id="14" pos="3141" userDrawn="1">
          <p15:clr>
            <a:srgbClr val="F26B43"/>
          </p15:clr>
        </p15:guide>
        <p15:guide id="15" pos="3368" userDrawn="1">
          <p15:clr>
            <a:srgbClr val="F26B43"/>
          </p15:clr>
        </p15:guide>
        <p15:guide id="16" pos="3594" userDrawn="1">
          <p15:clr>
            <a:srgbClr val="F26B43"/>
          </p15:clr>
        </p15:guide>
        <p15:guide id="17" pos="3821" userDrawn="1">
          <p15:clr>
            <a:srgbClr val="F26B43"/>
          </p15:clr>
        </p15:guide>
        <p15:guide id="18" pos="4048" userDrawn="1">
          <p15:clr>
            <a:srgbClr val="F26B43"/>
          </p15:clr>
        </p15:guide>
        <p15:guide id="19" pos="4275" userDrawn="1">
          <p15:clr>
            <a:srgbClr val="F26B43"/>
          </p15:clr>
        </p15:guide>
        <p15:guide id="20" pos="4501" userDrawn="1">
          <p15:clr>
            <a:srgbClr val="F26B43"/>
          </p15:clr>
        </p15:guide>
        <p15:guide id="21" pos="4728" userDrawn="1">
          <p15:clr>
            <a:srgbClr val="F26B43"/>
          </p15:clr>
        </p15:guide>
        <p15:guide id="22" pos="4955" userDrawn="1">
          <p15:clr>
            <a:srgbClr val="F26B43"/>
          </p15:clr>
        </p15:guide>
        <p15:guide id="23" pos="5182" userDrawn="1">
          <p15:clr>
            <a:srgbClr val="F26B43"/>
          </p15:clr>
        </p15:guide>
        <p15:guide id="24" pos="5408" userDrawn="1">
          <p15:clr>
            <a:srgbClr val="F26B43"/>
          </p15:clr>
        </p15:guide>
        <p15:guide id="25" pos="5635" userDrawn="1">
          <p15:clr>
            <a:srgbClr val="F26B43"/>
          </p15:clr>
        </p15:guide>
        <p15:guide id="26" pos="5862" userDrawn="1">
          <p15:clr>
            <a:srgbClr val="F26B43"/>
          </p15:clr>
        </p15:guide>
        <p15:guide id="27" pos="6089" userDrawn="1">
          <p15:clr>
            <a:srgbClr val="F26B43"/>
          </p15:clr>
        </p15:guide>
        <p15:guide id="28" pos="6316" userDrawn="1">
          <p15:clr>
            <a:srgbClr val="F26B43"/>
          </p15:clr>
        </p15:guide>
        <p15:guide id="29" pos="6542" userDrawn="1">
          <p15:clr>
            <a:srgbClr val="F26B43"/>
          </p15:clr>
        </p15:guide>
        <p15:guide id="30" orient="horz" pos="113" userDrawn="1">
          <p15:clr>
            <a:srgbClr val="F26B43"/>
          </p15:clr>
        </p15:guide>
        <p15:guide id="31" orient="horz" pos="340" userDrawn="1">
          <p15:clr>
            <a:srgbClr val="F26B43"/>
          </p15:clr>
        </p15:guide>
        <p15:guide id="32" orient="horz" pos="567" userDrawn="1">
          <p15:clr>
            <a:srgbClr val="F26B43"/>
          </p15:clr>
        </p15:guide>
        <p15:guide id="33" orient="horz" pos="794" userDrawn="1">
          <p15:clr>
            <a:srgbClr val="F26B43"/>
          </p15:clr>
        </p15:guide>
        <p15:guide id="34" orient="horz" pos="1020" userDrawn="1">
          <p15:clr>
            <a:srgbClr val="F26B43"/>
          </p15:clr>
        </p15:guide>
        <p15:guide id="35" orient="horz" pos="1247" userDrawn="1">
          <p15:clr>
            <a:srgbClr val="F26B43"/>
          </p15:clr>
        </p15:guide>
        <p15:guide id="36" orient="horz" pos="1474" userDrawn="1">
          <p15:clr>
            <a:srgbClr val="F26B43"/>
          </p15:clr>
        </p15:guide>
        <p15:guide id="37" orient="horz" pos="1701" userDrawn="1">
          <p15:clr>
            <a:srgbClr val="F26B43"/>
          </p15:clr>
        </p15:guide>
        <p15:guide id="38" orient="horz" pos="1927" userDrawn="1">
          <p15:clr>
            <a:srgbClr val="F26B43"/>
          </p15:clr>
        </p15:guide>
        <p15:guide id="39" orient="horz" pos="2154" userDrawn="1">
          <p15:clr>
            <a:srgbClr val="F26B43"/>
          </p15:clr>
        </p15:guide>
        <p15:guide id="40" orient="horz" pos="2381" userDrawn="1">
          <p15:clr>
            <a:srgbClr val="F26B43"/>
          </p15:clr>
        </p15:guide>
        <p15:guide id="41" orient="horz" pos="2608" userDrawn="1">
          <p15:clr>
            <a:srgbClr val="F26B43"/>
          </p15:clr>
        </p15:guide>
        <p15:guide id="42" orient="horz" pos="2835" userDrawn="1">
          <p15:clr>
            <a:srgbClr val="F26B43"/>
          </p15:clr>
        </p15:guide>
        <p15:guide id="43" orient="horz" pos="3061" userDrawn="1">
          <p15:clr>
            <a:srgbClr val="F26B43"/>
          </p15:clr>
        </p15:guide>
        <p15:guide id="44" orient="horz" pos="3288" userDrawn="1">
          <p15:clr>
            <a:srgbClr val="F26B43"/>
          </p15:clr>
        </p15:guide>
        <p15:guide id="45" orient="horz" pos="3515" userDrawn="1">
          <p15:clr>
            <a:srgbClr val="F26B43"/>
          </p15:clr>
        </p15:guide>
        <p15:guide id="46" orient="horz" pos="3742" userDrawn="1">
          <p15:clr>
            <a:srgbClr val="F26B43"/>
          </p15:clr>
        </p15:guide>
        <p15:guide id="47" orient="horz" pos="3968" userDrawn="1">
          <p15:clr>
            <a:srgbClr val="F26B43"/>
          </p15:clr>
        </p15:guide>
        <p15:guide id="48" orient="horz" pos="4195" userDrawn="1">
          <p15:clr>
            <a:srgbClr val="F26B43"/>
          </p15:clr>
        </p15:guide>
        <p15:guide id="49" orient="horz" pos="4422" userDrawn="1">
          <p15:clr>
            <a:srgbClr val="F26B43"/>
          </p15:clr>
        </p15:guide>
        <p15:guide id="50" orient="horz" pos="464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93568BE-245E-449B-9BA3-0D02E7BF7E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85877" y="3059113"/>
            <a:ext cx="7992477" cy="295297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pl-PL" dirty="0"/>
              <a:t>Wytyczne w zakresie zamówień publicznych w Krajowym </a:t>
            </a:r>
            <a:r>
              <a:rPr lang="pl-PL"/>
              <a:t>Planie Odbudowy</a:t>
            </a:r>
            <a:endParaRPr lang="pl-PL" dirty="0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229C2C5-54F9-4EC4-92E9-11C5F82C31F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10"/>
          </p:nvPr>
        </p:nvSpPr>
        <p:spPr/>
        <p:txBody>
          <a:bodyPr/>
          <a:lstStyle/>
          <a:p>
            <a:fld id="{0C2D1261-A096-4701-818F-FA57047FD5DA}" type="datetime1">
              <a:rPr lang="pl-PL" smtClean="0"/>
              <a:t>20.03.2025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718393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E30DB58-56BD-F322-6A02-1D557EB780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14000"/>
              </a:lnSpc>
            </a:pP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rgbClr val="002073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Opis przedmiotu zamówienia cz. 1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FA1AD37-5DF3-5296-7EC3-04F0AC4140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51986" marR="0" lvl="0" indent="-251986" algn="l" defTabSz="1007943" rtl="0" eaLnBrk="1" fontAlgn="auto" latinLnBrk="0" hangingPunct="1">
              <a:lnSpc>
                <a:spcPct val="150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Blip>
                <a:blip r:embed="rId2"/>
              </a:buBlip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Przedmiot zamówienia opisuje się w sposób </a:t>
            </a: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jednoznaczny i wyczerpujący, </a:t>
            </a:r>
            <a:b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</a:b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za pomocą </a:t>
            </a: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dokładnych i zrozumiałych określeń, 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uwzględniając wszystkie wymagania i okoliczności mogące mieć </a:t>
            </a: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wpływ na sporządzenie oferty. </a:t>
            </a:r>
          </a:p>
          <a:p>
            <a:pPr marL="251986" marR="0" lvl="0" indent="-251986" algn="l" defTabSz="1007943" rtl="0" eaLnBrk="1" fontAlgn="auto" latinLnBrk="0" hangingPunct="1">
              <a:lnSpc>
                <a:spcPct val="150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Blip>
                <a:blip r:embed="rId2"/>
              </a:buBlip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Jeżeli nie uzasadnia tego przedmiot zamówienia, opis przedmiotu </a:t>
            </a: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nie może zawierać odniesień do znaków towarowych, patentów lub pochodzenia, źródła lub szczególnego procesu, 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które charakteryzują produkty lub usługi dostarczane przez konkretnego Wykonawcę, jeżeli mogłoby to doprowadzić do uprzywilejowania lub wyeliminowania niektórych Wykonawców lub produktów.</a:t>
            </a: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71F7B60-E536-104A-1C63-D2EC5940976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10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164463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54CB800-F37A-DE7F-A626-C2FF79CCC7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14000"/>
              </a:lnSpc>
            </a:pP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rgbClr val="002073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Opis przedmiotu zamówienia cz. 2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A5F56BC-A50F-7A50-3762-CA7920C082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51986" marR="0" lvl="0" indent="-251986" algn="l" defTabSz="1007943" rtl="0" eaLnBrk="1" fontAlgn="auto" latinLnBrk="0" hangingPunct="1">
              <a:lnSpc>
                <a:spcPct val="150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Blip>
                <a:blip r:embed="rId2"/>
              </a:buBlip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W wyjątkowych przypadkach dopuszcza się stosowanie takich odniesień, jeżeli niemożliwe jest opisanie przedmiotu zamówienia w wystarczająco precyzyjny i zrozumiały sposób. Takim odniesieniom </a:t>
            </a: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muszą towarzyszyć słowa „lub równoważne” 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wraz z podaniem kryteriów równoważności.</a:t>
            </a:r>
          </a:p>
          <a:p>
            <a:pPr marL="251986" marR="0" lvl="0" indent="-251986" algn="l" defTabSz="1007943" rtl="0" eaLnBrk="1" fontAlgn="auto" latinLnBrk="0" hangingPunct="1">
              <a:lnSpc>
                <a:spcPct val="150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Blip>
                <a:blip r:embed="rId2"/>
              </a:buBlip>
              <a:tabLst/>
              <a:defRPr/>
            </a:pPr>
            <a:r>
              <a:rPr lang="pl-PL" dirty="0">
                <a:solidFill>
                  <a:srgbClr val="000000"/>
                </a:solidFill>
              </a:rPr>
              <a:t>W przypadku, gdy zamawiający korzysta z możliwości zastosowania takich odniesień, nie może on odrzucić oferty jako niezgodnej z zapytaniem ofertowym, jeżeli wykonawca udowodni w swojej ofercie, że proponowane rozwiązania w równoważnym stopniu spełniają wymagania określone w zapytaniu ofertowym.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B9919E2-1E79-F2A7-8C89-2B1C37BF98C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11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785114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502AF08-4A36-C5EF-7949-E024E452CB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14000"/>
              </a:lnSpc>
            </a:pP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rgbClr val="002073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Opis przedmiotu zamówienia – błędy 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91391BB-E943-474F-7BD4-72C9876416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51986" marR="0" lvl="0" indent="-251986" algn="l" defTabSz="1007943" rtl="0" eaLnBrk="1" fontAlgn="auto" latinLnBrk="0" hangingPunct="1">
              <a:lnSpc>
                <a:spcPct val="150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Blip>
                <a:blip r:embed="rId2"/>
              </a:buBlip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Brak kodów CPV;</a:t>
            </a:r>
          </a:p>
          <a:p>
            <a:pPr marL="251986" marR="0" lvl="0" indent="-251986" algn="l" defTabSz="1007943" rtl="0" eaLnBrk="1" fontAlgn="auto" latinLnBrk="0" hangingPunct="1">
              <a:lnSpc>
                <a:spcPct val="150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Blip>
                <a:blip r:embed="rId2"/>
              </a:buBlip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Zbyt ogólny opis przedmiotu zamówienia;</a:t>
            </a:r>
          </a:p>
          <a:p>
            <a:pPr marL="251986" marR="0" lvl="0" indent="-251986" algn="l" defTabSz="1007943" rtl="0" eaLnBrk="1" fontAlgn="auto" latinLnBrk="0" hangingPunct="1">
              <a:lnSpc>
                <a:spcPct val="150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Blip>
                <a:blip r:embed="rId2"/>
              </a:buBlip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Nieprecyzyjny opis -&gt; wsparcie przy wdrożeniu systemu teleinformatycznego, bez podania </a:t>
            </a:r>
            <a:r>
              <a:rPr lang="pl-PL" dirty="0">
                <a:solidFill>
                  <a:srgbClr val="000000"/>
                </a:solidFill>
              </a:rPr>
              <a:t>czynności, które będą się składały na to wsparcie;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251986" marR="0" lvl="0" indent="-251986" algn="l" defTabSz="1007943" rtl="0" eaLnBrk="1" fontAlgn="auto" latinLnBrk="0" hangingPunct="1">
              <a:lnSpc>
                <a:spcPct val="150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Blip>
                <a:blip r:embed="rId2"/>
              </a:buBlip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Brak podania równoważności przy odnoszeniu się do konkretnych nazw towarów;</a:t>
            </a:r>
          </a:p>
          <a:p>
            <a:pPr marL="251986" marR="0" lvl="0" indent="-251986" algn="l" defTabSz="1007943" rtl="0" eaLnBrk="1" fontAlgn="auto" latinLnBrk="0" hangingPunct="1">
              <a:lnSpc>
                <a:spcPct val="150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Blip>
                <a:blip r:embed="rId2"/>
              </a:buBlip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Brak uzasadnienia użycia konkretnych znaków towarowych w opisie przedmiotu zamówienia. 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12EFE270-0496-E5E2-7B3C-94FB697B904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12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660938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4EC72E7-B7D9-7194-9DE5-576561D774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14000"/>
              </a:lnSpc>
            </a:pP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rgbClr val="002073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Warunki udziału w postępowaniu 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BB6F7A7-B834-3F46-C1FD-0D8BE029B1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lvl="0" indent="0" algn="l" defTabSz="1007943" rtl="0" eaLnBrk="1" fontAlgn="auto" latinLnBrk="0" hangingPunct="1">
              <a:lnSpc>
                <a:spcPct val="150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Warunki udziału w postępowaniu o udzielenie zamówienia oraz opis sposobu dokonywania oceny ich spełniania, o ile zostaną zawarte w zapytaniu ofertowym, </a:t>
            </a: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określane są w sposób proporcjonalny do przedmiotu zamówienia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, zapewniający zachowanie uczciwej konkurencji i równego traktowania wykonawców. Nie można formułować warunków przewyższających wymagania wystarczające do należytego wykonania zamówienia.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47F30A4-C81F-8014-B113-7911A5E679E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13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739699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9CC0024-D579-4736-49A6-4017C6E32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14000"/>
              </a:lnSpc>
            </a:pP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rgbClr val="002073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Katalog przykładowych warunków udziału w postępowaniu 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800AF93-B2BF-0591-4221-852207742D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51986" marR="0" lvl="0" indent="-251986" algn="l" defTabSz="1007943" rtl="0" eaLnBrk="1" fontAlgn="auto" latinLnBrk="0" hangingPunct="1">
              <a:lnSpc>
                <a:spcPct val="150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Blip>
                <a:blip r:embed="rId2"/>
              </a:buBlip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Wykaz dostaw lub usług zrealizowanych w ciągu ostatnich lat;</a:t>
            </a:r>
          </a:p>
          <a:p>
            <a:pPr marL="251986" marR="0" lvl="0" indent="-251986" algn="l" defTabSz="1007943" rtl="0" eaLnBrk="1" fontAlgn="auto" latinLnBrk="0" hangingPunct="1">
              <a:lnSpc>
                <a:spcPct val="150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Blip>
                <a:blip r:embed="rId2"/>
              </a:buBlip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Zezwolenia, licencje, koncesje – jeśli jest to zasadne dla przedmiotu zamówienia;</a:t>
            </a:r>
          </a:p>
          <a:p>
            <a:pPr marL="251986" marR="0" lvl="0" indent="-251986" algn="l" defTabSz="1007943" rtl="0" eaLnBrk="1" fontAlgn="auto" latinLnBrk="0" hangingPunct="1">
              <a:lnSpc>
                <a:spcPct val="150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Blip>
                <a:blip r:embed="rId2"/>
              </a:buBlip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Dokument potwierdzający, że Wykonawca jest ubezpieczony od odpowiedzialności cywilnej w zakresie prowadzonej działalności związanej z przedmiotem zamówienia;</a:t>
            </a:r>
          </a:p>
          <a:p>
            <a:pPr marL="251986" marR="0" lvl="0" indent="-251986" algn="l" defTabSz="1007943" rtl="0" eaLnBrk="1" fontAlgn="auto" latinLnBrk="0" hangingPunct="1">
              <a:lnSpc>
                <a:spcPct val="150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Blip>
                <a:blip r:embed="rId2"/>
              </a:buBlip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Dokument potwierdzający status członka danej organizacji, jeżeli członkostwo w tej organizacji jest niezbędne do świadczenia określonych usług w kraju, w którym Wykonawca ma siedzibę. 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082CC4EE-C445-8FB8-9D1D-E12CF6F4026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14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241698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5066120-16C4-7214-E91B-711F349354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14000"/>
              </a:lnSpc>
            </a:pP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rgbClr val="002073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Kryteria oceny ofert cz. </a:t>
            </a:r>
            <a:r>
              <a:rPr lang="pl-PL" dirty="0">
                <a:solidFill>
                  <a:srgbClr val="002073"/>
                </a:solidFill>
              </a:rPr>
              <a:t>1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8497B61-DEB0-5F3B-F7DF-A98EE561DA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51986" marR="0" lvl="0" indent="-251986" algn="l" defTabSz="1007943" rtl="0" eaLnBrk="1" fontAlgn="auto" latinLnBrk="0" hangingPunct="1">
              <a:lnSpc>
                <a:spcPct val="150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Blip>
                <a:blip r:embed="rId2"/>
              </a:buBlip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Każde kryterium oceny ofert musi być </a:t>
            </a: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związane z przedmiotem zamówienia.</a:t>
            </a:r>
          </a:p>
          <a:p>
            <a:pPr marL="251986" marR="0" lvl="0" indent="-251986" algn="l" defTabSz="1007943" rtl="0" eaLnBrk="1" fontAlgn="auto" latinLnBrk="0" hangingPunct="1">
              <a:lnSpc>
                <a:spcPct val="150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Blip>
                <a:blip r:embed="rId2"/>
              </a:buBlip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Każde kryterium i opis jego stosowania musi być </a:t>
            </a: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sformułowane </a:t>
            </a:r>
            <a:b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</a:b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jednoznacznie i </a:t>
            </a:r>
            <a:r>
              <a:rPr lang="pl-PL" b="1" dirty="0">
                <a:solidFill>
                  <a:srgbClr val="000000"/>
                </a:solidFill>
              </a:rPr>
              <a:t>precyzyjnie, tak żeby każdy Wykonawca mógł interpretować je w jednakowy sposób.</a:t>
            </a:r>
            <a:endParaRPr kumimoji="0" lang="pl-PL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251986" marR="0" lvl="0" indent="-251986" algn="l" defTabSz="1007943" rtl="0" eaLnBrk="1" fontAlgn="auto" latinLnBrk="0" hangingPunct="1">
              <a:lnSpc>
                <a:spcPct val="150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Blip>
                <a:blip r:embed="rId2"/>
              </a:buBlip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Wagi poszczególnych kryteriów powinny być określone w sposób </a:t>
            </a: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umożliwiający wybór najkorzystniejszej oferty.</a:t>
            </a:r>
          </a:p>
          <a:p>
            <a:pPr marL="251986" marR="0" lvl="0" indent="-251986" algn="l" defTabSz="1007943" rtl="0" eaLnBrk="1" fontAlgn="auto" latinLnBrk="0" hangingPunct="1">
              <a:lnSpc>
                <a:spcPct val="150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Blip>
                <a:blip r:embed="rId2"/>
              </a:buBlip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Kryteria oceny ofert nie mogą dotyczyć </a:t>
            </a: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właściwości Wykonawcy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, </a:t>
            </a:r>
            <a:b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</a:b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a w szczególności jego </a:t>
            </a: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wiarygodności ekonomicznej, technicznej lub finansowej oraz doświadczenia. Zakaz ten nie dotyczy zamówień na usługi społeczne i inne szczególne usługi.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F460A27-09CE-26DE-0BFA-027583B2EAB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15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455435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20D0C1B-715C-E259-451B-98DAB6BE0D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14000"/>
              </a:lnSpc>
            </a:pPr>
            <a:r>
              <a:rPr lang="pl-PL" dirty="0"/>
              <a:t>Kryteria oceny ofert cz. 2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C8F430B-9D69-4D29-E842-2A7B46B749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pl-PL" dirty="0"/>
              <a:t>Cena może być jedynym kryterium oceny ofert. Poza wymaganiami dotyczącymi oceny wskazane jest stosowanie jako kryterium oceny ofert innych wymagań odnoszących się do przedmiotu zamówienia, takich jak np. </a:t>
            </a:r>
            <a:r>
              <a:rPr lang="pl-PL" b="1" dirty="0"/>
              <a:t>jakość, funkcjonalność, parametry techniczne, aspekty środowiskowe, społeczne, innowacyjne, serwis, termin wykonania zamówienia, koszty eksploatacji oraz organizacja, kwalifikacje zawodowe i doświadczenie osób wyznaczonych do realizacji zamówienia</a:t>
            </a:r>
            <a:r>
              <a:rPr lang="pl-PL" dirty="0"/>
              <a:t>, jeżeli mogą mieć znaczący wpływ na jakość wykonania zamówienia.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F458F8C-05CE-382A-0349-C639ECE3648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16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206744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56D52CB-E7CD-14CF-F828-A79A4FD1FD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rgbClr val="002073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Przykładowe zastosowanie kryteriów oceny ofert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C930746-02AC-F2B6-D9A9-5385CDCF82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marR="0" lvl="0" indent="0" algn="just" defTabSz="1007943" rtl="0" eaLnBrk="1" fontAlgn="auto" latinLnBrk="0" hangingPunct="1">
              <a:lnSpc>
                <a:spcPct val="170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r>
              <a:rPr kumimoji="0" lang="pl-PL" sz="7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Wagi poszczególnych kryteriów powinny być określone w sposób </a:t>
            </a:r>
            <a:r>
              <a:rPr kumimoji="0" lang="pl-PL" sz="7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umożliwiający wybór najkorzystniejszej oferty</a:t>
            </a:r>
            <a:r>
              <a:rPr kumimoji="0" lang="pl-PL" sz="7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- Cena </a:t>
            </a:r>
            <a:r>
              <a:rPr kumimoji="0" lang="pl-PL" sz="7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60 pkt</a:t>
            </a:r>
            <a:r>
              <a:rPr kumimoji="0" lang="pl-PL" sz="7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, kryterium </a:t>
            </a:r>
            <a:r>
              <a:rPr kumimoji="0" lang="pl-PL" sz="7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pozacenowe</a:t>
            </a:r>
            <a:r>
              <a:rPr kumimoji="0" lang="pl-PL" sz="7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lang="pl-PL" sz="7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40 pkt</a:t>
            </a:r>
          </a:p>
          <a:p>
            <a:pPr marL="0" marR="0" lvl="0" indent="0" algn="just" defTabSz="1007943" rtl="0" eaLnBrk="1" fontAlgn="auto" latinLnBrk="0" hangingPunct="1">
              <a:lnSpc>
                <a:spcPct val="170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r>
              <a:rPr kumimoji="0" lang="pl-PL" sz="7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Przykład:</a:t>
            </a:r>
          </a:p>
          <a:p>
            <a:pPr marL="0" marR="0" lvl="0" indent="0" algn="just" defTabSz="1007943" rtl="0" eaLnBrk="1" fontAlgn="auto" latinLnBrk="0" hangingPunct="1">
              <a:lnSpc>
                <a:spcPct val="170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r>
              <a:rPr kumimoji="0" lang="pl-PL" sz="7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Cena – cena najniższa/cena oferty badanej x wartość punktowa (60 pkt)</a:t>
            </a:r>
          </a:p>
          <a:p>
            <a:pPr marL="0" marR="0" lvl="0" indent="0" algn="just" defTabSz="1007943" rtl="0" eaLnBrk="1" fontAlgn="auto" latinLnBrk="0" hangingPunct="1">
              <a:lnSpc>
                <a:spcPct val="170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r>
              <a:rPr kumimoji="0" lang="pl-PL" sz="7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Kryterium </a:t>
            </a:r>
            <a:r>
              <a:rPr kumimoji="0" lang="pl-PL" sz="7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pozacenowe</a:t>
            </a:r>
            <a:r>
              <a:rPr kumimoji="0" lang="pl-PL" sz="7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- Termin dostawy:</a:t>
            </a:r>
          </a:p>
          <a:p>
            <a:pPr marL="0" marR="0" lvl="0" indent="0" algn="just" defTabSz="1007943" rtl="0" eaLnBrk="1" fontAlgn="auto" latinLnBrk="0" hangingPunct="1">
              <a:lnSpc>
                <a:spcPct val="170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r>
              <a:rPr kumimoji="0" lang="pl-PL" sz="7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Może być przedstawiony w sposób punktowy: </a:t>
            </a:r>
          </a:p>
          <a:p>
            <a:pPr marL="0" marR="0" lvl="0" indent="0" algn="just" defTabSz="1007943" rtl="0" eaLnBrk="1" fontAlgn="auto" latinLnBrk="0" hangingPunct="1">
              <a:lnSpc>
                <a:spcPct val="170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r>
              <a:rPr kumimoji="0" lang="pl-PL" sz="7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7 dni i mniej to 40 pkt., od 8 do 14 dni to 30 pkt., od 15 do 21 dni to 20 pkt., od 22 do 28 dni to 10 pkt., a powyżej 28 dni to 0 pkt.</a:t>
            </a:r>
          </a:p>
          <a:p>
            <a:pPr marL="0" marR="0" lvl="0" indent="0" algn="just" defTabSz="1007943" rtl="0" eaLnBrk="1" fontAlgn="auto" latinLnBrk="0" hangingPunct="1">
              <a:lnSpc>
                <a:spcPct val="170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r>
              <a:rPr kumimoji="0" lang="pl-PL" sz="7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Może być przedstawiony w formie wzoru:</a:t>
            </a:r>
          </a:p>
          <a:p>
            <a:pPr marL="0" marR="0" lvl="0" indent="0" algn="just" defTabSz="1007943" rtl="0" eaLnBrk="1" fontAlgn="auto" latinLnBrk="0" hangingPunct="1">
              <a:lnSpc>
                <a:spcPct val="170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r>
              <a:rPr kumimoji="0" lang="pl-PL" sz="7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Najkrótszy termin zaoferowany/termin dostawy w ofercie badanej x wartość punktowa (40 pkt).</a:t>
            </a:r>
          </a:p>
          <a:p>
            <a:pPr marL="0" marR="0" lvl="0" indent="0" algn="just" defTabSz="1007943" rtl="0" eaLnBrk="1" fontAlgn="auto" latinLnBrk="0" hangingPunct="1">
              <a:lnSpc>
                <a:spcPct val="170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endParaRPr kumimoji="0" lang="pl-PL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59028BE-E0B1-4B85-3AA7-A438C11C8EF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17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925710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7905E18-B7CB-341D-986E-0A8DDA1B8D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14000"/>
              </a:lnSpc>
            </a:pP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rgbClr val="002073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Zapytanie ofertowe cz. 1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2C2C26A-2537-1E55-35EF-EFDE3B3E84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51986" marR="0" lvl="0" indent="-251986" algn="l" defTabSz="1007943" rtl="0" eaLnBrk="1" fontAlgn="auto" latinLnBrk="0" hangingPunct="1">
              <a:lnSpc>
                <a:spcPct val="150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Blip>
                <a:blip r:embed="rId2"/>
              </a:buBlip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Opis przedmiotu zamówienia;</a:t>
            </a:r>
          </a:p>
          <a:p>
            <a:pPr marL="251986" marR="0" lvl="0" indent="-251986" algn="l" defTabSz="1007943" rtl="0" eaLnBrk="1" fontAlgn="auto" latinLnBrk="0" hangingPunct="1">
              <a:lnSpc>
                <a:spcPct val="150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Blip>
                <a:blip r:embed="rId2"/>
              </a:buBlip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Warunki udziału w postępowaniu oraz opis sposobu dokonywania oceny ich spełnienia, o ile warunki te są wymagane przez Zamawiającego;</a:t>
            </a:r>
          </a:p>
          <a:p>
            <a:pPr marL="251986" marR="0" lvl="0" indent="-251986" algn="l" defTabSz="1007943" rtl="0" eaLnBrk="1" fontAlgn="auto" latinLnBrk="0" hangingPunct="1">
              <a:lnSpc>
                <a:spcPct val="150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Blip>
                <a:blip r:embed="rId2"/>
              </a:buBlip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Kryteria oceny ofert, informację o wagach punktowych lub procentowych przypisanych do poszczególnych kryteriów oceny ofert oraz opis sposobu przyznawania punktacji za spełnienie danego kryterium oceny ofert;</a:t>
            </a:r>
          </a:p>
          <a:p>
            <a:pPr marL="251986" marR="0" lvl="0" indent="-251986" algn="l" defTabSz="1007943" rtl="0" eaLnBrk="1" fontAlgn="auto" latinLnBrk="0" hangingPunct="1">
              <a:lnSpc>
                <a:spcPct val="150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Blip>
                <a:blip r:embed="rId2"/>
              </a:buBlip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Termin i sposób składania ofert;</a:t>
            </a:r>
          </a:p>
          <a:p>
            <a:pPr marL="251986" marR="0" lvl="0" indent="-251986" algn="l" defTabSz="1007943" rtl="0" eaLnBrk="1" fontAlgn="auto" latinLnBrk="0" hangingPunct="1">
              <a:lnSpc>
                <a:spcPct val="150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Blip>
                <a:blip r:embed="rId2"/>
              </a:buBlip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Termin wykonania zamówienia;</a:t>
            </a:r>
          </a:p>
          <a:p>
            <a:pPr marL="251986" marR="0" lvl="0" indent="-251986" algn="l" defTabSz="1007943" rtl="0" eaLnBrk="1" fontAlgn="auto" latinLnBrk="0" hangingPunct="1">
              <a:lnSpc>
                <a:spcPct val="150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Blip>
                <a:blip r:embed="rId2"/>
              </a:buBlip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Informację na temat zakazu „konfliktu interesów”;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790F6B2-23A3-4A3A-624C-CF91487A7D4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18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459272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D35C674-B201-77E7-EBE1-04B293D304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14000"/>
              </a:lnSpc>
            </a:pP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rgbClr val="002073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Zapytanie ofertowe cz. 2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780DB0E-BBC2-3BB8-9A2C-5343C08D4B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51986" marR="0" lvl="0" indent="-251986" algn="l" defTabSz="1007943" rtl="0" eaLnBrk="1" fontAlgn="auto" latinLnBrk="0" hangingPunct="1">
              <a:lnSpc>
                <a:spcPct val="150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Blip>
                <a:blip r:embed="rId2"/>
              </a:buBlip>
              <a:tabLst/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Określenie warunków istotnych zmian umowy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zawartej w wyniku przeprowadzonego postępowania o udzielenie zamówienia, o ile Zamawiający przewiduje możliwość zmiany umowy; </a:t>
            </a:r>
          </a:p>
          <a:p>
            <a:pPr marL="251986" marR="0" lvl="0" indent="-251986" algn="l" defTabSz="1007943" rtl="0" eaLnBrk="1" fontAlgn="auto" latinLnBrk="0" hangingPunct="1">
              <a:lnSpc>
                <a:spcPct val="150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Blip>
                <a:blip r:embed="rId2"/>
              </a:buBlip>
              <a:tabLst/>
              <a:defRPr/>
            </a:pPr>
            <a:r>
              <a:rPr lang="pl-PL" b="1" dirty="0">
                <a:solidFill>
                  <a:srgbClr val="000000"/>
                </a:solidFill>
              </a:rPr>
              <a:t>Informację o możliwości składania ofert częściowych, o ile Zamawiający taką możliwość przewiduje;</a:t>
            </a:r>
          </a:p>
          <a:p>
            <a:pPr marL="251986" marR="0" lvl="0" indent="-251986" algn="l" defTabSz="1007943" rtl="0" eaLnBrk="1" fontAlgn="auto" latinLnBrk="0" hangingPunct="1">
              <a:lnSpc>
                <a:spcPct val="150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Blip>
                <a:blip r:embed="rId2"/>
              </a:buBlip>
              <a:tabLst/>
              <a:defRPr/>
            </a:pPr>
            <a:r>
              <a:rPr lang="pl-PL" dirty="0">
                <a:solidFill>
                  <a:srgbClr val="000000"/>
                </a:solidFill>
              </a:rPr>
              <a:t>O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pis sposobu przedstawiania </a:t>
            </a: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ofert wariantowych 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oraz minimalne warunki, jakim muszą odpowiadać oferty wariantowe wraz z wybranymi kryteriami oceny, jeżeli zamawiający wymaga lub dopuszcza ich składanie;</a:t>
            </a:r>
          </a:p>
          <a:p>
            <a:pPr marL="251986" marR="0" lvl="0" indent="-251986" algn="l" defTabSz="1007943" rtl="0" eaLnBrk="1" fontAlgn="auto" latinLnBrk="0" hangingPunct="1">
              <a:lnSpc>
                <a:spcPct val="150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Blip>
                <a:blip r:embed="rId2"/>
              </a:buBlip>
              <a:tabLst/>
              <a:defRPr/>
            </a:pP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042034CF-9758-C1D2-1402-50857DF50C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19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841696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1D65957-6787-1F81-D301-2AEC68CE24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14000"/>
              </a:lnSpc>
            </a:pP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rgbClr val="002073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Dokumenty prawne regulujące zamówienia publiczne 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A76E543-133C-F0D1-C38E-36FD52D9AE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51986" marR="0" lvl="0" indent="-251986" algn="l" defTabSz="1007943" rtl="0" eaLnBrk="1" fontAlgn="auto" latinLnBrk="0" hangingPunct="1">
              <a:lnSpc>
                <a:spcPct val="150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Blip>
                <a:blip r:embed="rId2"/>
              </a:buBlip>
              <a:tabLst/>
              <a:defRPr/>
            </a:pPr>
            <a:r>
              <a:rPr kumimoji="0" lang="pl-PL" sz="1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Ustawa z dnia 11 września 2019 r. </a:t>
            </a: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Prawo zamówień publicznych;</a:t>
            </a:r>
          </a:p>
          <a:p>
            <a:pPr marL="251986" marR="0" lvl="0" indent="-251986" algn="l" defTabSz="1007943" rtl="0" eaLnBrk="1" fontAlgn="auto" latinLnBrk="0" hangingPunct="1">
              <a:lnSpc>
                <a:spcPct val="150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Blip>
                <a:blip r:embed="rId2"/>
              </a:buBlip>
              <a:tabLst/>
              <a:defRPr/>
            </a:pPr>
            <a:r>
              <a:rPr kumimoji="0" lang="pl-PL" sz="1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Załącznik nr 1 Zamówienia udzielane </a:t>
            </a:r>
            <a:r>
              <a:rPr lang="pl-PL" dirty="0">
                <a:solidFill>
                  <a:srgbClr val="000000"/>
                </a:solidFill>
              </a:rPr>
              <a:t>w przedsięwzięciach realizowanych w ramach Inwestycji C 2.1.1/C3 1.1.1 do </a:t>
            </a:r>
            <a:r>
              <a:rPr kumimoji="0" lang="pl-PL" sz="1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Zasad kwalifikowania wydatków w Przedsięwzięciach realizowanych w ramach Inwestycji C2.1.1/C3.1.1 Krajowego Planu Odbudowy i Zwiększania Odporności;</a:t>
            </a:r>
          </a:p>
          <a:p>
            <a:pPr marL="251986" marR="0" lvl="0" indent="-251986" algn="l" defTabSz="1007943" rtl="0" eaLnBrk="1" fontAlgn="auto" latinLnBrk="0" hangingPunct="1">
              <a:lnSpc>
                <a:spcPct val="150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Blip>
                <a:blip r:embed="rId2"/>
              </a:buBlip>
              <a:tabLst/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Dyrektywa 2014/24/UE </a:t>
            </a:r>
            <a:r>
              <a:rPr kumimoji="0" lang="pl-PL" sz="1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z dnia 26 lutego 2014 r. w sprawie zamówień publicznych.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8777F37-E8E7-3FD3-87FB-B1F21E50D37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043784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C6F5BE7-1810-6BDD-C0E4-B6969E390E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14000"/>
              </a:lnSpc>
            </a:pP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rgbClr val="002073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Zapytanie ofertowe cz. 3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CBAB69-75E3-943C-C1C9-7AC126F24A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51986" marR="0" lvl="0" indent="-251986" algn="l" defTabSz="1007943" rtl="0" eaLnBrk="1" fontAlgn="auto" latinLnBrk="0" hangingPunct="1">
              <a:lnSpc>
                <a:spcPct val="150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Blip>
                <a:blip r:embed="rId2"/>
              </a:buBlip>
              <a:tabLst/>
              <a:defRPr/>
            </a:pPr>
            <a:r>
              <a:rPr lang="pl-PL" dirty="0">
                <a:solidFill>
                  <a:srgbClr val="000000"/>
                </a:solidFill>
              </a:rPr>
              <a:t>I</a:t>
            </a:r>
            <a:r>
              <a:rPr kumimoji="0" lang="pl-PL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nformację</a:t>
            </a:r>
            <a:r>
              <a:rPr kumimoji="0" lang="pl-PL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o planowanych zamówieniach</a:t>
            </a:r>
            <a:r>
              <a:rPr lang="pl-PL" dirty="0">
                <a:solidFill>
                  <a:srgbClr val="000000"/>
                </a:solidFill>
              </a:rPr>
              <a:t> dodatkowych</a:t>
            </a:r>
            <a:r>
              <a:rPr kumimoji="0" lang="pl-PL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, ich zakresie oraz warunkach, na jakich zostaną udzielone, o ile zamawiający przewiduje udzielenie tego typu zamówień;</a:t>
            </a:r>
          </a:p>
          <a:p>
            <a:pPr marL="251986" marR="0" lvl="0" indent="-251986" algn="l" defTabSz="1007943" rtl="0" eaLnBrk="1" fontAlgn="auto" latinLnBrk="0" hangingPunct="1">
              <a:lnSpc>
                <a:spcPct val="150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Blip>
                <a:blip r:embed="rId2"/>
              </a:buBlip>
              <a:tabLst/>
              <a:defRPr/>
            </a:pPr>
            <a:r>
              <a:rPr lang="pl-PL" dirty="0">
                <a:solidFill>
                  <a:srgbClr val="000000"/>
                </a:solidFill>
              </a:rPr>
              <a:t>W</a:t>
            </a:r>
            <a:r>
              <a:rPr kumimoji="0" lang="pl-PL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ysokość</a:t>
            </a:r>
            <a:r>
              <a:rPr kumimoji="0" lang="pl-PL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wadium (jeśli dotyczy)</a:t>
            </a:r>
            <a:r>
              <a:rPr lang="pl-PL" dirty="0">
                <a:solidFill>
                  <a:srgbClr val="000000"/>
                </a:solidFill>
              </a:rPr>
              <a:t>;</a:t>
            </a:r>
            <a:endParaRPr kumimoji="0" lang="pl-PL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251986" marR="0" lvl="0" indent="-251986" algn="l" defTabSz="1007943" rtl="0" eaLnBrk="1" fontAlgn="auto" latinLnBrk="0" hangingPunct="1">
              <a:lnSpc>
                <a:spcPct val="150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Blip>
                <a:blip r:embed="rId2"/>
              </a:buBlip>
              <a:tabLst/>
              <a:defRPr/>
            </a:pPr>
            <a:r>
              <a:rPr lang="pl-PL" dirty="0">
                <a:solidFill>
                  <a:srgbClr val="000000"/>
                </a:solidFill>
              </a:rPr>
              <a:t>W</a:t>
            </a:r>
            <a:r>
              <a:rPr kumimoji="0" lang="pl-PL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ysokość</a:t>
            </a:r>
            <a:r>
              <a:rPr kumimoji="0" lang="pl-PL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zabezpieczenia należytego wykonania umowy (jeśli dotyczy);</a:t>
            </a:r>
          </a:p>
          <a:p>
            <a:pPr marL="251986" marR="0" lvl="0" indent="-251986" algn="l" defTabSz="1007943" rtl="0" eaLnBrk="1" fontAlgn="auto" latinLnBrk="0" hangingPunct="1">
              <a:lnSpc>
                <a:spcPct val="150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Blip>
                <a:blip r:embed="rId2"/>
              </a:buBlip>
              <a:tabLst/>
              <a:defRPr/>
            </a:pPr>
            <a:r>
              <a:rPr lang="pl-PL" dirty="0">
                <a:solidFill>
                  <a:srgbClr val="000000"/>
                </a:solidFill>
              </a:rPr>
              <a:t>W</a:t>
            </a:r>
            <a:r>
              <a:rPr kumimoji="0" lang="pl-PL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zór</a:t>
            </a:r>
            <a:r>
              <a:rPr kumimoji="0" lang="pl-PL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umowy.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58F1709-8BF3-1550-F53D-68840EAE5D8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20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382705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8F5AA4F-B482-9262-FF4F-303AA51EE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14000"/>
              </a:lnSpc>
            </a:pP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rgbClr val="002073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Wspólny słownik zamówień – kody CPV 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6B28BFB-4363-39C7-DBF9-F32F01EB08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51986" marR="0" lvl="0" indent="-251986" algn="l" defTabSz="1007943" rtl="0" eaLnBrk="1" fontAlgn="auto" latinLnBrk="0" hangingPunct="1">
              <a:lnSpc>
                <a:spcPct val="150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Blip>
                <a:blip r:embed="rId2"/>
              </a:buBlip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Umożliwia identyfikację przedmiotu zamówienia.</a:t>
            </a:r>
          </a:p>
          <a:p>
            <a:pPr marL="251986" marR="0" lvl="0" indent="-251986" algn="l" defTabSz="1007943" rtl="0" eaLnBrk="1" fontAlgn="auto" latinLnBrk="0" hangingPunct="1">
              <a:lnSpc>
                <a:spcPct val="150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Blip>
                <a:blip r:embed="rId2"/>
              </a:buBlip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Wykonawcy mogą znaleźć dane postępowanie, dzięki użyciu kodów CPV.</a:t>
            </a:r>
          </a:p>
          <a:p>
            <a:pPr marL="251986" marR="0" lvl="0" indent="-251986" algn="l" defTabSz="1007943" rtl="0" eaLnBrk="1" fontAlgn="auto" latinLnBrk="0" hangingPunct="1">
              <a:lnSpc>
                <a:spcPct val="150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Blip>
                <a:blip r:embed="rId2"/>
              </a:buBlip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Dzięki kodom CPV zostaje zachowana konkurencja. 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F11C731-CDA0-7087-5EF8-129CC133119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21</a:t>
            </a:fld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B88A58A0-36FE-0389-184B-14686B9FC3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524" y="3923853"/>
            <a:ext cx="5619004" cy="2963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9248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0D5865C-03EC-76AC-CB88-8D52135A76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14000"/>
              </a:lnSpc>
            </a:pP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rgbClr val="002073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Ogłoszenia 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CFDE8B0-F825-B7DD-1371-FAA826028F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marR="0" lvl="0" indent="0" algn="l" defTabSz="1007943" rtl="0" eaLnBrk="1" fontAlgn="auto" latinLnBrk="0" hangingPunct="1">
              <a:lnSpc>
                <a:spcPct val="150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None/>
              <a:tabLst/>
              <a:defRPr/>
            </a:pPr>
            <a:r>
              <a:rPr kumimoji="0" lang="pl-PL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Upublicznienie zapytania ofertowego polega na jego </a:t>
            </a:r>
            <a:r>
              <a:rPr kumimoji="0" lang="pl-PL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umieszczeniu w bazie konkurencyjności</a:t>
            </a:r>
            <a:r>
              <a:rPr kumimoji="0" lang="pl-PL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,  a w przypadku zawieszenia działalności bazy potwierdzonego odpowiednim komunikatem ministra właściwego do spraw rozwoju regionalnego - skierowaniu zapytania ofertowego do co najmniej trzech potencjalnych wykonawców, o ile na rynku istnieje trzech potencjalnych wykonawców danego zamówienia oraz upublicznieniu tego zapytania co najmniej na stronie internetowej OOW / i Partnera / i Podmiotu upoważnionego do ponoszenia wydatków, o ile posiadają taką stronę. Upublicznienie zapytania ofertowego oznacza wszczęcie postępowania o udzielenie zamówienia w ramach Przedsięwzięcia. Zapytanie ofertowe musi być ogólnodostępne do czasu formalnego zamknięcia Przedsięwzięcia wraz z końcowym rozliczeniem wniosku o płatność końcową.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64E49D2-9E79-22FC-5011-0B13B8F86CC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22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471504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5719C2D-0A91-4B6C-1272-C30F7F7A92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14000"/>
              </a:lnSpc>
            </a:pP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rgbClr val="002073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Korzystanie z Bazy Konkurencyjności przed podpisaniem umowy o dofinansowanie 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5807574-249F-B478-F390-A5E8BC439D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lvl="0" indent="0" algn="l" defTabSz="1007943" rtl="0" eaLnBrk="1" fontAlgn="auto" latinLnBrk="0" hangingPunct="1">
              <a:lnSpc>
                <a:spcPct val="150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None/>
              <a:tabLst/>
              <a:defRPr/>
            </a:pPr>
            <a:r>
              <a:rPr kumimoji="0" lang="pl-PL" sz="1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W przypadku, gdy OOW / i Partner / i Podmiot upoważniony do ponoszenia wydatków rozpoczyna realizację Przedsięwzięcia na własne ryzyko przed podpisaniem Umowy/Porozumienia o objęciem Przedsięwzięcia wsparciem, upublicznia zapytanie ofertowe na stronie internetowej Bazy Konkurencyjności (BK2021).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1AF52B7-6D1D-0C69-6A7F-42CDD977F8C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23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272676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7F42356-8DF9-B6DA-13D9-2C8FBF5EB2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14000"/>
              </a:lnSpc>
            </a:pP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rgbClr val="002073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Protokół postępowania cz. 1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D9A7DD8-94E1-B43D-268B-B2C84D7310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51986" marR="0" lvl="0" indent="-251986" algn="l" defTabSz="1007943" rtl="0" eaLnBrk="1" fontAlgn="auto" latinLnBrk="0" hangingPunct="1">
              <a:lnSpc>
                <a:spcPct val="150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Blip>
                <a:blip r:embed="rId2"/>
              </a:buBlip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Wykaz wszystkich ofert, które wpłynęły w odpowiedzi na zapytanie ofertowe wraz ze wskazaniem wpłynięcia oferty do Zamawiającego;</a:t>
            </a:r>
          </a:p>
          <a:p>
            <a:pPr marL="251986" marR="0" lvl="0" indent="-251986" algn="l" defTabSz="1007943" rtl="0" eaLnBrk="1" fontAlgn="auto" latinLnBrk="0" hangingPunct="1">
              <a:lnSpc>
                <a:spcPct val="150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Blip>
                <a:blip r:embed="rId2"/>
              </a:buBlip>
              <a:tabLst/>
              <a:defRPr/>
            </a:pPr>
            <a:r>
              <a:rPr lang="pl-PL" dirty="0">
                <a:solidFill>
                  <a:srgbClr val="000000"/>
                </a:solidFill>
              </a:rPr>
              <a:t>Wykryte przypadki konfliktu interesów i podjęte w związku z tym środki albo informację o braku występowania konfliktu interesów;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251986" marR="0" lvl="0" indent="-251986" algn="l" defTabSz="1007943" rtl="0" eaLnBrk="1" fontAlgn="auto" latinLnBrk="0" hangingPunct="1">
              <a:lnSpc>
                <a:spcPct val="150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Blip>
                <a:blip r:embed="rId2"/>
              </a:buBlip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Informację o spełnieniu warunków udziału w postępowaniu przez Wykonawców, o ile takie warunki były stawiane;</a:t>
            </a:r>
          </a:p>
          <a:p>
            <a:pPr marL="251986" marR="0" lvl="0" indent="-251986" algn="l" defTabSz="1007943" rtl="0" eaLnBrk="1" fontAlgn="auto" latinLnBrk="0" hangingPunct="1">
              <a:lnSpc>
                <a:spcPct val="150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Blip>
                <a:blip r:embed="rId2"/>
              </a:buBlip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Informację o wagach punktowych lub procentowych przypisanych do poszczególnych kryteriów oceny i przyznanej punktacji poszczególnym Wykonawcom za spełnienie danego kryterium;</a:t>
            </a:r>
          </a:p>
          <a:p>
            <a:pPr marL="251986" marR="0" lvl="0" indent="-251986" algn="l" defTabSz="1007943" rtl="0" eaLnBrk="1" fontAlgn="auto" latinLnBrk="0" hangingPunct="1">
              <a:lnSpc>
                <a:spcPct val="150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Blip>
                <a:blip r:embed="rId2"/>
              </a:buBlip>
              <a:tabLst/>
              <a:defRPr/>
            </a:pPr>
            <a:r>
              <a:rPr lang="pl-PL" dirty="0">
                <a:solidFill>
                  <a:srgbClr val="000000"/>
                </a:solidFill>
              </a:rPr>
              <a:t>Wskazanie 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wybranej oferty wraz z uzasadnieniem wyboru;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0D2E5235-C511-7334-0D9D-005E5CD62C1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24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80548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61517D5-F205-6458-3AAE-0939896208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14000"/>
              </a:lnSpc>
            </a:pP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rgbClr val="002073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Protokół postępowania cz. 2 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52593CD-AF8C-854F-5501-3AE4A427D0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51986" marR="0" lvl="0" indent="-251986" algn="l" defTabSz="1007943" rtl="0" eaLnBrk="1" fontAlgn="auto" latinLnBrk="0" hangingPunct="1">
              <a:lnSpc>
                <a:spcPct val="150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Blip>
                <a:blip r:embed="rId2"/>
              </a:buBlip>
              <a:tabLst/>
              <a:defRPr/>
            </a:pPr>
            <a:r>
              <a:rPr lang="pl-PL" dirty="0">
                <a:solidFill>
                  <a:srgbClr val="000000"/>
                </a:solidFill>
              </a:rPr>
              <a:t>Data sporządzenia protokołu i podpis Zamawiającego;</a:t>
            </a:r>
          </a:p>
          <a:p>
            <a:pPr marL="251986" marR="0" lvl="0" indent="-251986" algn="l" defTabSz="1007943" rtl="0" eaLnBrk="1" fontAlgn="auto" latinLnBrk="0" hangingPunct="1">
              <a:lnSpc>
                <a:spcPct val="150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Blip>
                <a:blip r:embed="rId2"/>
              </a:buBlip>
              <a:tabLst/>
              <a:defRPr/>
            </a:pPr>
            <a:r>
              <a:rPr lang="pl-PL" dirty="0">
                <a:solidFill>
                  <a:srgbClr val="000000"/>
                </a:solidFill>
              </a:rPr>
              <a:t>P</a:t>
            </a:r>
            <a:r>
              <a:rPr kumimoji="0" lang="pl-PL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otwierdzenie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upublicznienia zapytania ofertowego wraz ze zmianami w zapytaniu ofertowym, o ile zostały dokonane;</a:t>
            </a:r>
          </a:p>
          <a:p>
            <a:pPr marL="251986" marR="0" lvl="0" indent="-251986" algn="l" defTabSz="1007943" rtl="0" eaLnBrk="1" fontAlgn="auto" latinLnBrk="0" hangingPunct="1">
              <a:lnSpc>
                <a:spcPct val="150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Blip>
                <a:blip r:embed="rId2"/>
              </a:buBlip>
              <a:tabLst/>
              <a:defRPr/>
            </a:pPr>
            <a:r>
              <a:rPr lang="pl-PL" dirty="0">
                <a:solidFill>
                  <a:srgbClr val="000000"/>
                </a:solidFill>
              </a:rPr>
              <a:t>Złożone oferty;</a:t>
            </a:r>
          </a:p>
          <a:p>
            <a:pPr marL="251986" marR="0" lvl="0" indent="-251986" algn="l" defTabSz="1007943" rtl="0" eaLnBrk="1" fontAlgn="auto" latinLnBrk="0" hangingPunct="1">
              <a:lnSpc>
                <a:spcPct val="150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Blip>
                <a:blip r:embed="rId2"/>
              </a:buBlip>
              <a:tabLst/>
              <a:defRPr/>
            </a:pPr>
            <a:r>
              <a:rPr lang="pl-PL" dirty="0">
                <a:solidFill>
                  <a:srgbClr val="000000"/>
                </a:solidFill>
              </a:rPr>
              <a:t>O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świadczenia o braku powiązań z wykonawcami, którzy złożyli oferty, podpisane przez osoby uprawnione do reprezentowania Zamawiającego i osoby wykonujące w imieniu zamawiającego czynności związane z procedurą wyboru wykonawcy, w tym biorące udział w procesie oceny ofert;</a:t>
            </a:r>
          </a:p>
          <a:p>
            <a:pPr marL="251986" marR="0" lvl="0" indent="-251986" algn="l" defTabSz="1007943" rtl="0" eaLnBrk="1" fontAlgn="auto" latinLnBrk="0" hangingPunct="1">
              <a:lnSpc>
                <a:spcPct val="150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Blip>
                <a:blip r:embed="rId2"/>
              </a:buBlip>
              <a:tabLst/>
              <a:defRPr/>
            </a:pPr>
            <a:r>
              <a:rPr lang="pl-PL" dirty="0">
                <a:solidFill>
                  <a:srgbClr val="000000"/>
                </a:solidFill>
              </a:rPr>
              <a:t>O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świadczenie, o którym mowa w art. 56 ust. 4 PZP</a:t>
            </a:r>
            <a:r>
              <a:rPr lang="pl-PL" dirty="0">
                <a:solidFill>
                  <a:srgbClr val="000000"/>
                </a:solidFill>
              </a:rPr>
              <a:t>.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CD9B855-E162-F1FB-0826-9311DC824AF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25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694939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13EE509-3D1B-A2CC-63CE-FF24385258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14000"/>
              </a:lnSpc>
            </a:pP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rgbClr val="002073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Umowa w zamówieniach publicznych 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EE5BA3A-03D0-5A64-12D9-5B0848B8A2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51986" marR="0" lvl="0" indent="-251986" algn="l" defTabSz="1007943" rtl="0" eaLnBrk="1" fontAlgn="auto" latinLnBrk="0" hangingPunct="1">
              <a:lnSpc>
                <a:spcPct val="150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Blip>
                <a:blip r:embed="rId3"/>
              </a:buBlip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Zawarcie umowy w sprawie zamówienia następuje w formie pisemnej lub w formie elektronicznej.</a:t>
            </a:r>
          </a:p>
          <a:p>
            <a:pPr marL="251986" marR="0" lvl="0" indent="-251986" algn="l" defTabSz="1007943" rtl="0" eaLnBrk="1" fontAlgn="auto" latinLnBrk="0" hangingPunct="1">
              <a:lnSpc>
                <a:spcPct val="150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Blip>
                <a:blip r:embed="rId3"/>
              </a:buBlip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W przypadku, gdy Zamawiający dopuszcza składanie ofert częściowych, postępowanie może się zakończyć zawarciem umowy na część zamówienia.</a:t>
            </a:r>
          </a:p>
          <a:p>
            <a:pPr marL="251986" marR="0" lvl="0" indent="-251986" algn="l" defTabSz="1007943" rtl="0" eaLnBrk="1" fontAlgn="auto" latinLnBrk="0" hangingPunct="1">
              <a:lnSpc>
                <a:spcPct val="150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Blip>
                <a:blip r:embed="rId3"/>
              </a:buBlip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W przypadku, gdy wybrany Wykonawca odstąpi od zawarcia umowy w sprawie zamówienia, Zamawiający może zawrzeć umowę z Wykonawcą, który w prawidłowo przeprowadzonym postępowaniu o udzielenie zamówienia uzyskał kolejną najwyższą liczbę punktów.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6174A1F-AF0B-F0EE-B080-3E418018E8B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26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328380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A47D6A9-2B57-1A7A-AB37-1CFF6B104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14000"/>
              </a:lnSpc>
            </a:pPr>
            <a:r>
              <a:rPr lang="pl-PL" dirty="0"/>
              <a:t>Zmiana umowy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FC8EB61-E9D9-3232-8FBB-68CB843003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pl-PL" dirty="0"/>
              <a:t>Nie jest możliwe dokonywanie zmian postanowień zawartej umowy w stosunku do treści oferty, na podstawie której dokonano wyboru Wykonawcy.</a:t>
            </a:r>
          </a:p>
          <a:p>
            <a:pPr>
              <a:lnSpc>
                <a:spcPct val="150000"/>
              </a:lnSpc>
            </a:pPr>
            <a:r>
              <a:rPr lang="pl-PL" dirty="0"/>
              <a:t>Można dokonywać zmian, które zostały przewidziane w zapytaniu ofertowym w postaci jednoznacznych postanowień umownych, które określają ich zakres i charakter oraz warunki wprowadzenia zmian.</a:t>
            </a:r>
          </a:p>
          <a:p>
            <a:pPr>
              <a:lnSpc>
                <a:spcPct val="150000"/>
              </a:lnSpc>
            </a:pPr>
            <a:r>
              <a:rPr lang="pl-PL" dirty="0"/>
              <a:t>W przypadku, gdy zmiana nie prowadzi do zmiany charakteru umowy i zostały spełnione łącznie następujące warunki: konieczność zmiany umowy spowodowana jest okolicznościami, których zamawiający, działając z należytą starannością, nie mógł przewidzieć oraz wartość zmiany nie przekracza 50% wartości zamówienia określonej pierwotnie w umowie. </a:t>
            </a:r>
          </a:p>
          <a:p>
            <a:endParaRPr lang="pl-PL" dirty="0"/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0D2973D3-409A-8B66-140F-7F05BC75857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27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908337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5">
            <a:extLst>
              <a:ext uri="{FF2B5EF4-FFF2-40B4-BE49-F238E27FC236}">
                <a16:creationId xmlns:a16="http://schemas.microsoft.com/office/drawing/2014/main" id="{0CD17717-5751-F730-50BD-CBB39F5763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Dziękuje za uwagę </a:t>
            </a:r>
          </a:p>
        </p:txBody>
      </p:sp>
      <p:pic>
        <p:nvPicPr>
          <p:cNvPr id="3" name="Symbol zastępczy obrazu 2" descr="pies przewodnik">
            <a:extLst>
              <a:ext uri="{FF2B5EF4-FFF2-40B4-BE49-F238E27FC236}">
                <a16:creationId xmlns:a16="http://schemas.microsoft.com/office/drawing/2014/main" id="{2A639C30-AC74-496B-97CA-1464CAE6D12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6" r="2016"/>
          <a:stretch>
            <a:fillRect/>
          </a:stretch>
        </p:blipFill>
        <p:spPr>
          <a:xfrm>
            <a:off x="1025426" y="-1291"/>
            <a:ext cx="8640763" cy="5221288"/>
          </a:xfrm>
        </p:spPr>
      </p:pic>
    </p:spTree>
    <p:extLst>
      <p:ext uri="{BB962C8B-B14F-4D97-AF65-F5344CB8AC3E}">
        <p14:creationId xmlns:p14="http://schemas.microsoft.com/office/powerpoint/2010/main" val="33259948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173A763-12E5-88C6-057C-A1F378F5B9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14000"/>
              </a:lnSpc>
            </a:pP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rgbClr val="002073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Zasady udzielania zamówień publicznych 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D06FA7B-D2A7-6857-06A4-A60FB84049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51986" marR="0" lvl="0" indent="-251986" algn="l" defTabSz="1007943" rtl="0" eaLnBrk="1" fontAlgn="auto" latinLnBrk="0" hangingPunct="1">
              <a:lnSpc>
                <a:spcPct val="150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Blip>
                <a:blip r:embed="rId2"/>
              </a:buBlip>
              <a:tabLst/>
              <a:defRPr/>
            </a:pPr>
            <a:r>
              <a:rPr kumimoji="0" lang="pl-PL" sz="1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Zasada </a:t>
            </a: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uczciwej konkurencji;</a:t>
            </a:r>
          </a:p>
          <a:p>
            <a:pPr marL="251986" marR="0" lvl="0" indent="-251986" algn="l" defTabSz="1007943" rtl="0" eaLnBrk="1" fontAlgn="auto" latinLnBrk="0" hangingPunct="1">
              <a:lnSpc>
                <a:spcPct val="150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Blip>
                <a:blip r:embed="rId2"/>
              </a:buBlip>
              <a:tabLst/>
              <a:defRPr/>
            </a:pPr>
            <a:r>
              <a:rPr kumimoji="0" lang="pl-PL" sz="1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Zasada </a:t>
            </a: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równości;</a:t>
            </a:r>
          </a:p>
          <a:p>
            <a:pPr marL="251986" marR="0" lvl="0" indent="-251986" algn="l" defTabSz="1007943" rtl="0" eaLnBrk="1" fontAlgn="auto" latinLnBrk="0" hangingPunct="1">
              <a:lnSpc>
                <a:spcPct val="150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Blip>
                <a:blip r:embed="rId2"/>
              </a:buBlip>
              <a:tabLst/>
              <a:defRPr/>
            </a:pPr>
            <a:r>
              <a:rPr kumimoji="0" lang="pl-PL" sz="1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Zasada </a:t>
            </a: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bezstronności i obiektywizmu;</a:t>
            </a:r>
          </a:p>
          <a:p>
            <a:pPr marL="251986" marR="0" lvl="0" indent="-251986" algn="l" defTabSz="1007943" rtl="0" eaLnBrk="1" fontAlgn="auto" latinLnBrk="0" hangingPunct="1">
              <a:lnSpc>
                <a:spcPct val="150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Blip>
                <a:blip r:embed="rId2"/>
              </a:buBlip>
              <a:tabLst/>
              <a:defRPr/>
            </a:pPr>
            <a:r>
              <a:rPr kumimoji="0" lang="pl-PL" sz="1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Zasada </a:t>
            </a: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efektywności;</a:t>
            </a:r>
          </a:p>
          <a:p>
            <a:pPr marL="251986" marR="0" lvl="0" indent="-251986" algn="l" defTabSz="1007943" rtl="0" eaLnBrk="1" fontAlgn="auto" latinLnBrk="0" hangingPunct="1">
              <a:lnSpc>
                <a:spcPct val="150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Blip>
                <a:blip r:embed="rId2"/>
              </a:buBlip>
              <a:tabLst/>
              <a:defRPr/>
            </a:pPr>
            <a:r>
              <a:rPr kumimoji="0" lang="pl-PL" sz="1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Zasada </a:t>
            </a: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jawności;</a:t>
            </a:r>
          </a:p>
          <a:p>
            <a:pPr marL="251986" marR="0" lvl="0" indent="-251986" algn="l" defTabSz="1007943" rtl="0" eaLnBrk="1" fontAlgn="auto" latinLnBrk="0" hangingPunct="1">
              <a:lnSpc>
                <a:spcPct val="150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Blip>
                <a:blip r:embed="rId2"/>
              </a:buBlip>
              <a:tabLst/>
              <a:defRPr/>
            </a:pPr>
            <a:r>
              <a:rPr kumimoji="0" lang="pl-PL" sz="1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Zasada </a:t>
            </a: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przejrzystości;</a:t>
            </a:r>
          </a:p>
          <a:p>
            <a:pPr marL="251986" marR="0" lvl="0" indent="-251986" algn="l" defTabSz="1007943" rtl="0" eaLnBrk="1" fontAlgn="auto" latinLnBrk="0" hangingPunct="1">
              <a:lnSpc>
                <a:spcPct val="150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Blip>
                <a:blip r:embed="rId2"/>
              </a:buBlip>
              <a:tabLst/>
              <a:defRPr/>
            </a:pPr>
            <a:r>
              <a:rPr kumimoji="0" lang="pl-PL" sz="1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Zasada </a:t>
            </a: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pisemności i prowadzenia postępowania w języku polskim.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123E4097-2FF4-B15F-5374-9D3C8D2EF59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3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208625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B96A1EC-B907-4290-F1E5-4413C429A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14000"/>
              </a:lnSpc>
            </a:pPr>
            <a:r>
              <a:rPr lang="pl-PL" dirty="0"/>
              <a:t>Procedury udzielania zamówień publicznych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187C0E7-33C1-630E-51A6-69F7272B1E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51986" marR="0" lvl="0" indent="-251986" algn="l" defTabSz="1007943" rtl="0" eaLnBrk="1" fontAlgn="auto" latinLnBrk="0" hangingPunct="1">
              <a:lnSpc>
                <a:spcPct val="150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Blip>
                <a:blip r:embed="rId2"/>
              </a:buBlip>
              <a:tabLst/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Poniżej 50 000 PLN netto </a:t>
            </a:r>
            <a:r>
              <a:rPr kumimoji="0" lang="pl-PL" sz="1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– wewnętrzny regulamin udzielania zamówień u Zamawiającego;</a:t>
            </a:r>
          </a:p>
          <a:p>
            <a:pPr marL="251986" marR="0" lvl="0" indent="-251986" algn="l" defTabSz="1007943" rtl="0" eaLnBrk="1" fontAlgn="auto" latinLnBrk="0" hangingPunct="1">
              <a:lnSpc>
                <a:spcPct val="150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Blip>
                <a:blip r:embed="rId2"/>
              </a:buBlip>
              <a:tabLst/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Od 50 000 PLN netto do 130 000 PLN netto </a:t>
            </a:r>
            <a:r>
              <a:rPr kumimoji="0" lang="pl-PL" sz="1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– zasada konkurencyjności opisana w zasadach kwalifikowania wydatków;</a:t>
            </a:r>
          </a:p>
          <a:p>
            <a:pPr marL="251986" marR="0" lvl="0" indent="-251986" algn="l" defTabSz="1007943" rtl="0" eaLnBrk="1" fontAlgn="auto" latinLnBrk="0" hangingPunct="1">
              <a:lnSpc>
                <a:spcPct val="150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Blip>
                <a:blip r:embed="rId2"/>
              </a:buBlip>
              <a:tabLst/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Powyżej 130 tysięcy PLN netto </a:t>
            </a:r>
            <a:r>
              <a:rPr kumimoji="0" lang="pl-PL" sz="1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– tryby zgodnie z ustawą Prawo zamówień publicznych. 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028F890A-1024-2F25-8A29-6CD5D3E3C7B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4</a:t>
            </a:fld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B8D18C7C-94AD-6247-0765-FE6DE40399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5524" y="5338672"/>
            <a:ext cx="5562744" cy="2160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774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79BA917-B85D-182F-B8A8-1741F8093F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14000"/>
              </a:lnSpc>
            </a:pP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rgbClr val="002073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Przelicznik kursu euro 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4C2266C-B540-FE47-9E6C-FE164A10D1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51986" marR="0" lvl="0" indent="-251986" algn="l" defTabSz="1007943" rtl="0" eaLnBrk="1" fontAlgn="auto" latinLnBrk="0" hangingPunct="1">
              <a:lnSpc>
                <a:spcPct val="150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Blip>
                <a:blip r:embed="rId2"/>
              </a:buBlip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Średni kurs euro podawany jest </a:t>
            </a: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raz na dwa lata 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przez Prezesa Urzędu Zamówień Publicznych.</a:t>
            </a:r>
          </a:p>
          <a:p>
            <a:pPr marL="251986" marR="0" lvl="0" indent="-251986" algn="l" defTabSz="1007943" rtl="0" eaLnBrk="1" fontAlgn="auto" latinLnBrk="0" hangingPunct="1">
              <a:lnSpc>
                <a:spcPct val="150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Blip>
                <a:blip r:embed="rId2"/>
              </a:buBlip>
              <a:tabLst/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Obecnie obowiązuje 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– obwieszczenie Prezesa Urzędu Zamówień Publicznych z dnia 3 grudnia 2023 r. w sprawie aktualnych progów unijnych, ich równowartości w złotych kwot wyrażonych w euro oraz średniego kursu złotego w stosunku do euro stanowiącego podstawę przeliczenia wartości zamówień publicznych lub konkursów. </a:t>
            </a:r>
          </a:p>
          <a:p>
            <a:pPr marL="251986" marR="0" lvl="0" indent="-251986" algn="l" defTabSz="1007943" rtl="0" eaLnBrk="1" fontAlgn="auto" latinLnBrk="0" hangingPunct="1">
              <a:lnSpc>
                <a:spcPct val="150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Blip>
                <a:blip r:embed="rId2"/>
              </a:buBlip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Średni kurs euro, w stosunku do złotego, w </a:t>
            </a: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2025 r. 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wynosi </a:t>
            </a: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4,6371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.</a:t>
            </a:r>
            <a:endParaRPr kumimoji="0" lang="pl-PL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F68E3C7-B9A3-CCA3-FC25-8BE63ADEEFC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5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18856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DD9C844-F5A8-3DF2-ACE1-654A199159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14000"/>
              </a:lnSpc>
            </a:pP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rgbClr val="002073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Oszacowanie wartości przedmiotu zamówienia 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39121B9-C75B-F3BF-30A1-5DD637C60F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pl-PL" dirty="0"/>
              <a:t>Podstawą obliczenia szacunkowej wartości zamówienia w ramach projektu jest </a:t>
            </a:r>
            <a:r>
              <a:rPr lang="pl-PL" b="1" dirty="0"/>
              <a:t>całkowite szacunkowe wynagrodzenie Wykonawcy</a:t>
            </a:r>
            <a:r>
              <a:rPr lang="pl-PL" dirty="0"/>
              <a:t>, bez podatku od towarów i usług, ustalone z należytą starannością. Szacowanie jest dokumentowane w sposób zapewniający właściwą ścieżkę audytu (np. w zatwierdzonym wniosku o dofinansowanie projektu lub w notatce z szacowania). </a:t>
            </a:r>
          </a:p>
          <a:p>
            <a:pPr>
              <a:lnSpc>
                <a:spcPct val="150000"/>
              </a:lnSpc>
            </a:pPr>
            <a:r>
              <a:rPr lang="pl-PL" dirty="0"/>
              <a:t>Wartość zamówienia powinna uwzględniać zamówienia dodatkowe. Brak uwzględnienia zamówień dodatkowych uniemożliwia skorzystanie z zamówień dodatkowych. </a:t>
            </a:r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4D66FDB-B530-C12D-8890-BA11CE95CB4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6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388820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CEA9834-21D5-336E-59ED-262F6310A4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14000"/>
              </a:lnSpc>
            </a:pP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rgbClr val="002073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Oszacowanie wartości przedmiotu zamówienia – tożsamości 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466D9C7-1DC9-4C3C-17A0-9C1018A873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51986" marR="0" lvl="0" indent="-251986" algn="l" defTabSz="1007943" rtl="0" eaLnBrk="1" fontAlgn="auto" latinLnBrk="0" hangingPunct="1">
              <a:lnSpc>
                <a:spcPct val="150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Blip>
                <a:blip r:embed="rId2"/>
              </a:buBlip>
              <a:tabLst/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Tożsamość przedmiotowa 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– usługi, dostawy oraz roboty budowlane są tożsame rodzajowo lub funkcjonalnie.</a:t>
            </a:r>
          </a:p>
          <a:p>
            <a:pPr marL="251986" marR="0" lvl="0" indent="-251986" algn="l" defTabSz="1007943" rtl="0" eaLnBrk="1" fontAlgn="auto" latinLnBrk="0" hangingPunct="1">
              <a:lnSpc>
                <a:spcPct val="150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Blip>
                <a:blip r:embed="rId2"/>
              </a:buBlip>
              <a:tabLst/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Tożsamość czasowa 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– możliwe jest udzielenie zamówienia w tym samym czasie.</a:t>
            </a:r>
          </a:p>
          <a:p>
            <a:pPr marL="251986" marR="0" lvl="0" indent="-251986" algn="l" defTabSz="1007943" rtl="0" eaLnBrk="1" fontAlgn="auto" latinLnBrk="0" hangingPunct="1">
              <a:lnSpc>
                <a:spcPct val="150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Blip>
                <a:blip r:embed="rId2"/>
              </a:buBlip>
              <a:tabLst/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Tożsamość podmiotowa 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– możliwe jest wykonanie zamówienia przez jednego Wykonawcę. 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6BBB78D-BDDE-7738-5BA6-FD461E7ED47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7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153576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F9213B9-F105-5E2B-35B5-30C82F8B33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14000"/>
              </a:lnSpc>
            </a:pP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rgbClr val="002073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Brak powiązań pomiędzy Zamawiającym, a Wykonawcą cz. 1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043930D-CE99-6787-BDD4-95D4B23AA1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51986" marR="0" lvl="0" indent="-251986" algn="l" defTabSz="1007943" rtl="0" eaLnBrk="1" fontAlgn="auto" latinLnBrk="0" hangingPunct="1">
              <a:lnSpc>
                <a:spcPct val="150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Blip>
                <a:blip r:embed="rId2"/>
              </a:buBlip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Uczestniczenie w spółce jako wspólnik spółki cywilnej lub spółki osobowej;</a:t>
            </a:r>
          </a:p>
          <a:p>
            <a:pPr marL="251986" marR="0" lvl="0" indent="-251986" algn="l" defTabSz="1007943" rtl="0" eaLnBrk="1" fontAlgn="auto" latinLnBrk="0" hangingPunct="1">
              <a:lnSpc>
                <a:spcPct val="150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Blip>
                <a:blip r:embed="rId2"/>
              </a:buBlip>
              <a:tabLst/>
              <a:defRPr/>
            </a:pPr>
            <a:r>
              <a:rPr lang="pl-PL" dirty="0">
                <a:solidFill>
                  <a:srgbClr val="000000"/>
                </a:solidFill>
              </a:rPr>
              <a:t>P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osiadanie co najmniej 10% udziałów lub akcji (o ile niższy próg nie wynika z przepisów prawa);</a:t>
            </a:r>
          </a:p>
          <a:p>
            <a:pPr marL="251986" marR="0" lvl="0" indent="-251986" algn="l" defTabSz="1007943" rtl="0" eaLnBrk="1" fontAlgn="auto" latinLnBrk="0" hangingPunct="1">
              <a:lnSpc>
                <a:spcPct val="150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Blip>
                <a:blip r:embed="rId2"/>
              </a:buBlip>
              <a:tabLst/>
              <a:defRPr/>
            </a:pPr>
            <a:r>
              <a:rPr lang="pl-PL" dirty="0">
                <a:solidFill>
                  <a:srgbClr val="000000"/>
                </a:solidFill>
              </a:rPr>
              <a:t>P</a:t>
            </a:r>
            <a:r>
              <a:rPr kumimoji="0" lang="pl-PL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ełnienie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funkcji członka organu nadzorczego lub zarządzającego, prokurenta, pełnomocnika;</a:t>
            </a:r>
          </a:p>
          <a:p>
            <a:pPr marL="251986" marR="0" lvl="0" indent="-251986" algn="l" defTabSz="1007943" rtl="0" eaLnBrk="1" fontAlgn="auto" latinLnBrk="0" hangingPunct="1">
              <a:lnSpc>
                <a:spcPct val="150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Blip>
                <a:blip r:embed="rId2"/>
              </a:buBlip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Pozostawanie w związku małżeńskim, w stosunku pokrewieństwa lub powinowactwa w linii prostej, pokrewieństwa drugiego stopnia lub powinowactwa drugiego stopnia w linii bocznej lub stosunku przysposobienia, opieki lub kurateli</a:t>
            </a:r>
            <a:r>
              <a:rPr lang="pl-PL" dirty="0">
                <a:solidFill>
                  <a:srgbClr val="000000"/>
                </a:solidFill>
              </a:rPr>
              <a:t>;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4DC24E2-63C0-0D49-BDB4-C977F6A9F9E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8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176208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F33E9DE-E4A8-55FF-5B8C-C609E20B79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14000"/>
              </a:lnSpc>
            </a:pP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rgbClr val="002073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Brak powiązań pomiędzy Zamawiającym, a Wykonawcą cz. 2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43FDA04-830C-6F06-9C28-33C48D6F7C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51986" marR="0" lvl="0" indent="-251986" algn="l" defTabSz="1007943" rtl="0" eaLnBrk="1" fontAlgn="auto" latinLnBrk="0" hangingPunct="1">
              <a:lnSpc>
                <a:spcPct val="150000"/>
              </a:lnSpc>
              <a:spcBef>
                <a:spcPts val="1102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Blip>
                <a:blip r:embed="rId2"/>
              </a:buBlip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Pozostawanie z Wykonawcą w takim stosunku prawnym lub faktycznym, że istnieje uzasadniona wątpliwość co do ich bezstronności lub niezależności w związku z postępowaniem o udzielenie zamówienia.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7012F27-DC4F-423B-47E4-4023C912ECB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9</a:t>
            </a:fld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1769B733-10B6-3716-4427-BA66005D9E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2" r="-277"/>
          <a:stretch/>
        </p:blipFill>
        <p:spPr>
          <a:xfrm>
            <a:off x="881410" y="3779837"/>
            <a:ext cx="7128792" cy="2715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079556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Niestandardowy 8">
      <a:dk1>
        <a:srgbClr val="000000"/>
      </a:dk1>
      <a:lt1>
        <a:srgbClr val="FFFFFF"/>
      </a:lt1>
      <a:dk2>
        <a:srgbClr val="002073"/>
      </a:dk2>
      <a:lt2>
        <a:srgbClr val="FFFFFF"/>
      </a:lt2>
      <a:accent1>
        <a:srgbClr val="003399"/>
      </a:accent1>
      <a:accent2>
        <a:srgbClr val="A6D3FF"/>
      </a:accent2>
      <a:accent3>
        <a:srgbClr val="FFD618"/>
      </a:accent3>
      <a:accent4>
        <a:srgbClr val="0051B0"/>
      </a:accent4>
      <a:accent5>
        <a:srgbClr val="6BB1E2"/>
      </a:accent5>
      <a:accent6>
        <a:srgbClr val="FFE60B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1" id="{436F5452-C95B-4D43-A1C6-1CA5BE69C951}" vid="{ABE25C27-1E66-47F3-AA86-B88226738C33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361ad4d-7ab5-4428-8e8f-a55a688db929" xsi:nil="true"/>
    <lcf76f155ced4ddcb4097134ff3c332f xmlns="83783693-ef60-425a-b273-585e3fe453e9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799D898E1E6F040BD442E0C7616D4F7" ma:contentTypeVersion="11" ma:contentTypeDescription="Utwórz nowy dokument." ma:contentTypeScope="" ma:versionID="cb9f8fb12ecb176181ffad622d4f7ab2">
  <xsd:schema xmlns:xsd="http://www.w3.org/2001/XMLSchema" xmlns:xs="http://www.w3.org/2001/XMLSchema" xmlns:p="http://schemas.microsoft.com/office/2006/metadata/properties" xmlns:ns2="83783693-ef60-425a-b273-585e3fe453e9" xmlns:ns3="3361ad4d-7ab5-4428-8e8f-a55a688db929" targetNamespace="http://schemas.microsoft.com/office/2006/metadata/properties" ma:root="true" ma:fieldsID="2d233c887c4737f822d2eda039c83450" ns2:_="" ns3:_="">
    <xsd:import namespace="83783693-ef60-425a-b273-585e3fe453e9"/>
    <xsd:import namespace="3361ad4d-7ab5-4428-8e8f-a55a688db929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783693-ef60-425a-b273-585e3fe453e9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Tagi obrazów" ma:readOnly="false" ma:fieldId="{5cf76f15-5ced-4ddc-b409-7134ff3c332f}" ma:taxonomyMulti="true" ma:sspId="cc6f6cad-d038-4c8c-a53d-3cb4c28787a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61ad4d-7ab5-4428-8e8f-a55a688db929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a372394b-1633-40ed-88d1-f992bef83b33}" ma:internalName="TaxCatchAll" ma:showField="CatchAllData" ma:web="3361ad4d-7ab5-4428-8e8f-a55a688db92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70D7C17-0ED2-4CC0-B394-761CCA6F21FF}">
  <ds:schemaRefs>
    <ds:schemaRef ds:uri="http://www.w3.org/XML/1998/namespace"/>
    <ds:schemaRef ds:uri="83783693-ef60-425a-b273-585e3fe453e9"/>
    <ds:schemaRef ds:uri="http://purl.org/dc/terms/"/>
    <ds:schemaRef ds:uri="http://purl.org/dc/dcmitype/"/>
    <ds:schemaRef ds:uri="3361ad4d-7ab5-4428-8e8f-a55a688db929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61877459-38F6-40ED-8740-08D9E26C644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D12C3DF-63B4-433D-B1D4-B1D0D9F06F2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3783693-ef60-425a-b273-585e3fe453e9"/>
    <ds:schemaRef ds:uri="3361ad4d-7ab5-4428-8e8f-a55a688db92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Prezentacja z numerem strony</Template>
  <TotalTime>725</TotalTime>
  <Words>1895</Words>
  <Application>Microsoft Office PowerPoint</Application>
  <PresentationFormat>Niestandardowy</PresentationFormat>
  <Paragraphs>143</Paragraphs>
  <Slides>28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28</vt:i4>
      </vt:variant>
    </vt:vector>
  </HeadingPairs>
  <TitlesOfParts>
    <vt:vector size="32" baseType="lpstr">
      <vt:lpstr>Arial</vt:lpstr>
      <vt:lpstr>Calibri</vt:lpstr>
      <vt:lpstr>Open Sans</vt:lpstr>
      <vt:lpstr>Motyw pakietu Office</vt:lpstr>
      <vt:lpstr>Wytyczne w zakresie zamówień publicznych w Krajowym Planie Odbudowy</vt:lpstr>
      <vt:lpstr>Dokumenty prawne regulujące zamówienia publiczne </vt:lpstr>
      <vt:lpstr>Zasady udzielania zamówień publicznych </vt:lpstr>
      <vt:lpstr>Procedury udzielania zamówień publicznych </vt:lpstr>
      <vt:lpstr>Przelicznik kursu euro </vt:lpstr>
      <vt:lpstr>Oszacowanie wartości przedmiotu zamówienia </vt:lpstr>
      <vt:lpstr> Oszacowanie wartości przedmiotu zamówienia – tożsamości </vt:lpstr>
      <vt:lpstr>Brak powiązań pomiędzy Zamawiającym, a Wykonawcą cz. 1</vt:lpstr>
      <vt:lpstr>Brak powiązań pomiędzy Zamawiającym, a Wykonawcą cz. 2</vt:lpstr>
      <vt:lpstr>Opis przedmiotu zamówienia cz. 1</vt:lpstr>
      <vt:lpstr>Opis przedmiotu zamówienia cz. 2</vt:lpstr>
      <vt:lpstr>Opis przedmiotu zamówienia – błędy </vt:lpstr>
      <vt:lpstr>Warunki udziału w postępowaniu </vt:lpstr>
      <vt:lpstr>Katalog przykładowych warunków udziału w postępowaniu </vt:lpstr>
      <vt:lpstr>Kryteria oceny ofert cz. 1</vt:lpstr>
      <vt:lpstr>Kryteria oceny ofert cz. 2</vt:lpstr>
      <vt:lpstr>Przykładowe zastosowanie kryteriów oceny ofert</vt:lpstr>
      <vt:lpstr>Zapytanie ofertowe cz. 1</vt:lpstr>
      <vt:lpstr>Zapytanie ofertowe cz. 2</vt:lpstr>
      <vt:lpstr>Zapytanie ofertowe cz. 3</vt:lpstr>
      <vt:lpstr>Wspólny słownik zamówień – kody CPV </vt:lpstr>
      <vt:lpstr>Ogłoszenia </vt:lpstr>
      <vt:lpstr>Korzystanie z Bazy Konkurencyjności przed podpisaniem umowy o dofinansowanie </vt:lpstr>
      <vt:lpstr>Protokół postępowania cz. 1</vt:lpstr>
      <vt:lpstr>Protokół postępowania cz. 2 </vt:lpstr>
      <vt:lpstr>Umowa w zamówieniach publicznych </vt:lpstr>
      <vt:lpstr>Zmiana umowy </vt:lpstr>
      <vt:lpstr>Dziękuje za uwagę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Wytyczne w zakresie zamówień publicznych w Krajowym Planie Odbudowy</dc:title>
  <dc:creator>Anna Czekalska</dc:creator>
  <cp:lastModifiedBy>Katarzyna Atlińska</cp:lastModifiedBy>
  <cp:revision>42</cp:revision>
  <dcterms:created xsi:type="dcterms:W3CDTF">2022-06-22T09:40:44Z</dcterms:created>
  <dcterms:modified xsi:type="dcterms:W3CDTF">2025-03-20T08:29:45Z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0x0101000799D898E1E6F040BD442E0C7616D4F7</vt:lpwstr>
  </property>
</Properties>
</file>