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33"/>
  </p:notesMasterIdLst>
  <p:sldIdLst>
    <p:sldId id="265" r:id="rId5"/>
    <p:sldId id="310" r:id="rId6"/>
    <p:sldId id="275" r:id="rId7"/>
    <p:sldId id="276" r:id="rId8"/>
    <p:sldId id="277" r:id="rId9"/>
    <p:sldId id="309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7" r:id="rId18"/>
    <p:sldId id="288" r:id="rId19"/>
    <p:sldId id="305" r:id="rId20"/>
    <p:sldId id="290" r:id="rId21"/>
    <p:sldId id="291" r:id="rId22"/>
    <p:sldId id="292" r:id="rId23"/>
    <p:sldId id="293" r:id="rId24"/>
    <p:sldId id="294" r:id="rId25"/>
    <p:sldId id="296" r:id="rId26"/>
    <p:sldId id="300" r:id="rId27"/>
    <p:sldId id="301" r:id="rId28"/>
    <p:sldId id="303" r:id="rId29"/>
    <p:sldId id="304" r:id="rId30"/>
    <p:sldId id="311" r:id="rId31"/>
    <p:sldId id="260" r:id="rId32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3" autoAdjust="0"/>
    <p:restoredTop sz="92615" autoAdjust="0"/>
  </p:normalViewPr>
  <p:slideViewPr>
    <p:cSldViewPr showGuides="1">
      <p:cViewPr varScale="1">
        <p:scale>
          <a:sx n="93" d="100"/>
          <a:sy n="93" d="100"/>
        </p:scale>
        <p:origin x="1602" y="90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20.03.2025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400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8.jp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49D1ECBE-9DB2-9B2A-CE8F-84EF95EA4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20.03.2025</a:t>
            </a:fld>
            <a:endParaRPr lang="pl-PL" dirty="0"/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E94AFE74-8395-5567-B926-DF247274B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516141"/>
            <a:ext cx="10691813" cy="927412"/>
            <a:chOff x="0" y="4313144"/>
            <a:chExt cx="9097463" cy="789117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8F04CE2B-D9CC-CC5A-EBC7-B3EF2B2F11D3}"/>
                </a:ext>
              </a:extLst>
            </p:cNvPr>
            <p:cNvSpPr>
              <a:spLocks/>
            </p:cNvSpPr>
            <p:nvPr/>
          </p:nvSpPr>
          <p:spPr>
            <a:xfrm>
              <a:off x="0" y="4313144"/>
              <a:ext cx="9097463" cy="78911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4780A8C0-C2E6-A8E0-2056-4833B6320FCF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9607" y="4411957"/>
              <a:ext cx="4464786" cy="632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B4B8A84-3D08-244B-BF5B-6E361D1A7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500563"/>
            <a:ext cx="3959225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2B49826A-6258-3476-2519-51BCBB0AB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516141"/>
            <a:ext cx="10691813" cy="927412"/>
            <a:chOff x="0" y="4313144"/>
            <a:chExt cx="9097463" cy="789117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2D621CF-F060-6AA7-3836-41C1CFFC32E3}"/>
                </a:ext>
              </a:extLst>
            </p:cNvPr>
            <p:cNvSpPr>
              <a:spLocks/>
            </p:cNvSpPr>
            <p:nvPr/>
          </p:nvSpPr>
          <p:spPr>
            <a:xfrm>
              <a:off x="0" y="4313144"/>
              <a:ext cx="9097463" cy="78911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EC0C7DEB-ADE3-2FB0-1BFE-7808057EF6EC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9607" y="4411957"/>
              <a:ext cx="4464786" cy="632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626" y="-6938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49D1ECBE-9DB2-9B2A-CE8F-84EF95EA4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20.03.2025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2D1D2520-4BD0-1390-1635-320944DDA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4626" y="6540296"/>
            <a:ext cx="10691813" cy="927412"/>
            <a:chOff x="0" y="4313144"/>
            <a:chExt cx="9097463" cy="789117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997858D0-F204-8BEE-C29E-4E9B4D05FE5F}"/>
                </a:ext>
              </a:extLst>
            </p:cNvPr>
            <p:cNvSpPr>
              <a:spLocks/>
            </p:cNvSpPr>
            <p:nvPr/>
          </p:nvSpPr>
          <p:spPr>
            <a:xfrm>
              <a:off x="0" y="4313144"/>
              <a:ext cx="9097463" cy="78911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BF4AABD5-4184-C14E-B5C0-B3BCFFC82CBE}"/>
                </a:ext>
              </a:extLst>
            </p:cNvPr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9607" y="4411957"/>
              <a:ext cx="4464786" cy="632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20.03.2025</a:t>
            </a:fld>
            <a:endParaRPr lang="pl-PL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EB4DB370-BCB9-D1E9-5613-5A9DCA5F3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067A4F7B-85B1-8AC8-FAB6-F771071E8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516141"/>
            <a:ext cx="10691813" cy="927412"/>
            <a:chOff x="0" y="4313144"/>
            <a:chExt cx="9097463" cy="789117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8B230608-B6DD-3009-CF42-962F61F6CA91}"/>
                </a:ext>
              </a:extLst>
            </p:cNvPr>
            <p:cNvSpPr>
              <a:spLocks/>
            </p:cNvSpPr>
            <p:nvPr/>
          </p:nvSpPr>
          <p:spPr>
            <a:xfrm>
              <a:off x="0" y="4313144"/>
              <a:ext cx="9097463" cy="78911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17A88931-6B24-2E82-8F08-058123C49E40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9607" y="4411957"/>
              <a:ext cx="4464786" cy="632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 userDrawn="1">
          <p15:clr>
            <a:srgbClr val="F26B43"/>
          </p15:clr>
        </p15:guide>
        <p15:guide id="2" pos="419" userDrawn="1">
          <p15:clr>
            <a:srgbClr val="F26B43"/>
          </p15:clr>
        </p15:guide>
        <p15:guide id="3" pos="646" userDrawn="1">
          <p15:clr>
            <a:srgbClr val="F26B43"/>
          </p15:clr>
        </p15:guide>
        <p15:guide id="4" pos="873" userDrawn="1">
          <p15:clr>
            <a:srgbClr val="F26B43"/>
          </p15:clr>
        </p15:guide>
        <p15:guide id="5" pos="1100" userDrawn="1">
          <p15:clr>
            <a:srgbClr val="F26B43"/>
          </p15:clr>
        </p15:guide>
        <p15:guide id="6" pos="1327" userDrawn="1">
          <p15:clr>
            <a:srgbClr val="F26B43"/>
          </p15:clr>
        </p15:guide>
        <p15:guide id="7" pos="1553" userDrawn="1">
          <p15:clr>
            <a:srgbClr val="F26B43"/>
          </p15:clr>
        </p15:guide>
        <p15:guide id="8" pos="1780" userDrawn="1">
          <p15:clr>
            <a:srgbClr val="F26B43"/>
          </p15:clr>
        </p15:guide>
        <p15:guide id="9" pos="2007" userDrawn="1">
          <p15:clr>
            <a:srgbClr val="F26B43"/>
          </p15:clr>
        </p15:guide>
        <p15:guide id="10" pos="2234" userDrawn="1">
          <p15:clr>
            <a:srgbClr val="F26B43"/>
          </p15:clr>
        </p15:guide>
        <p15:guide id="11" pos="2460" userDrawn="1">
          <p15:clr>
            <a:srgbClr val="F26B43"/>
          </p15:clr>
        </p15:guide>
        <p15:guide id="12" pos="2687" userDrawn="1">
          <p15:clr>
            <a:srgbClr val="F26B43"/>
          </p15:clr>
        </p15:guide>
        <p15:guide id="13" pos="2914" userDrawn="1">
          <p15:clr>
            <a:srgbClr val="F26B43"/>
          </p15:clr>
        </p15:guide>
        <p15:guide id="14" pos="3141" userDrawn="1">
          <p15:clr>
            <a:srgbClr val="F26B43"/>
          </p15:clr>
        </p15:guide>
        <p15:guide id="15" pos="3368" userDrawn="1">
          <p15:clr>
            <a:srgbClr val="F26B43"/>
          </p15:clr>
        </p15:guide>
        <p15:guide id="16" pos="3594" userDrawn="1">
          <p15:clr>
            <a:srgbClr val="F26B43"/>
          </p15:clr>
        </p15:guide>
        <p15:guide id="17" pos="3821" userDrawn="1">
          <p15:clr>
            <a:srgbClr val="F26B43"/>
          </p15:clr>
        </p15:guide>
        <p15:guide id="18" pos="4048" userDrawn="1">
          <p15:clr>
            <a:srgbClr val="F26B43"/>
          </p15:clr>
        </p15:guide>
        <p15:guide id="19" pos="4275" userDrawn="1">
          <p15:clr>
            <a:srgbClr val="F26B43"/>
          </p15:clr>
        </p15:guide>
        <p15:guide id="20" pos="4501" userDrawn="1">
          <p15:clr>
            <a:srgbClr val="F26B43"/>
          </p15:clr>
        </p15:guide>
        <p15:guide id="21" pos="4728" userDrawn="1">
          <p15:clr>
            <a:srgbClr val="F26B43"/>
          </p15:clr>
        </p15:guide>
        <p15:guide id="22" pos="4955" userDrawn="1">
          <p15:clr>
            <a:srgbClr val="F26B43"/>
          </p15:clr>
        </p15:guide>
        <p15:guide id="23" pos="5182" userDrawn="1">
          <p15:clr>
            <a:srgbClr val="F26B43"/>
          </p15:clr>
        </p15:guide>
        <p15:guide id="24" pos="5408" userDrawn="1">
          <p15:clr>
            <a:srgbClr val="F26B43"/>
          </p15:clr>
        </p15:guide>
        <p15:guide id="25" pos="5635" userDrawn="1">
          <p15:clr>
            <a:srgbClr val="F26B43"/>
          </p15:clr>
        </p15:guide>
        <p15:guide id="26" pos="5862" userDrawn="1">
          <p15:clr>
            <a:srgbClr val="F26B43"/>
          </p15:clr>
        </p15:guide>
        <p15:guide id="27" pos="6089" userDrawn="1">
          <p15:clr>
            <a:srgbClr val="F26B43"/>
          </p15:clr>
        </p15:guide>
        <p15:guide id="28" pos="6316" userDrawn="1">
          <p15:clr>
            <a:srgbClr val="F26B43"/>
          </p15:clr>
        </p15:guide>
        <p15:guide id="29" pos="6542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3568BE-245E-449B-9BA3-0D02E7BF7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92477" cy="29529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Wytyczne w zakresie zamówień publicznych w Krajowym </a:t>
            </a:r>
            <a:r>
              <a:rPr lang="pl-PL"/>
              <a:t>Planie Odbudowy</a:t>
            </a:r>
            <a:endParaRPr lang="pl-PL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29C2C5-54F9-4EC4-92E9-11C5F82C31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0C2D1261-A096-4701-818F-FA57047FD5DA}" type="datetime1">
              <a:rPr lang="pl-PL" smtClean="0"/>
              <a:t>20.03.2025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1839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30DB58-56BD-F322-6A02-1D557EB78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Opis przedmiotu zamówienia cz. 1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A1AD37-5DF3-5296-7EC3-04F0AC414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Przedmiot zamówienia opisuje się w sposób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jednoznaczny i wyczerpujący,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 pomocą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dokładnych i zrozumiałych określeń,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uwzględniając wszystkie wymagania i okoliczności mogące mieć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wpływ na sporządzenie oferty. 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Jeżeli nie uzasadnia tego przedmiot zamówienia, opis przedmiotu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nie może zawierać odniesień do znaków towarowych, patentów lub pochodzenia, źródła lub szczególnego procesu,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które charakteryzują produkty lub usługi dostarczane przez konkretnego Wykonawcę, jeżeli mogłoby to doprowadzić do uprzywilejowania lub wyeliminowania niektórych Wykonawców lub produktów.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71F7B60-E536-104A-1C63-D2EC594097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6446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4CB800-F37A-DE7F-A626-C2FF79CC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Opis przedmiotu zamówienia cz. 2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5F56BC-A50F-7A50-3762-CA7920C08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 wyjątkowych przypadkach dopuszcza się stosowanie takich odniesień, jeżeli niemożliwe jest opisanie przedmiotu zamówienia w wystarczająco precyzyjny i zrozumiały sposób. Takim odniesieniom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muszą towarzyszyć słowa „lub równoważne”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wraz z podaniem kryteriów równoważności.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W przypadku, gdy zamawiający korzysta z możliwości zastosowania takich odniesień, nie może on odrzucić oferty jako niezgodnej z zapytaniem ofertowym, jeżeli wykonawca udowodni w swojej ofercie, że proponowane rozwiązania w równoważnym stopniu spełniają wymagania określone w zapytaniu ofertowym.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B9919E2-1E79-F2A7-8C89-2B1C37BF9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8511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02AF08-4A36-C5EF-7949-E024E452C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Opis przedmiotu zamówienia – błędy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1391BB-E943-474F-7BD4-72C987641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Brak kodów CPV;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Zbyt ogólny opis przedmiotu zamówienia;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Nieprecyzyjny opis -&gt; wsparcie przy wdrożeniu systemu teleinformatycznego, bez podania </a:t>
            </a:r>
            <a:r>
              <a:rPr lang="pl-PL" dirty="0">
                <a:solidFill>
                  <a:srgbClr val="000000"/>
                </a:solidFill>
              </a:rPr>
              <a:t>czynności, które będą się składały na to wsparcie;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Brak podania równoważności przy odnoszeniu się do konkretnych nazw towarów;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Brak uzasadnienia użycia konkretnych znaków towarowych w opisie przedmiotu zamówienia.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2EFE270-0496-E5E2-7B3C-94FB697B90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6093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EC72E7-B7D9-7194-9DE5-576561D77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Warunki udziału w postępowaniu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B6F7A7-B834-3F46-C1FD-0D8BE029B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Warunki udziału w postępowaniu o udzielenie zamówienia oraz opis sposobu dokonywania oceny ich spełniania, o ile zostaną zawarte w zapytaniu ofertowym,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określane są w sposób proporcjonalny do przedmiotu zamówienia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, zapewniający zachowanie uczciwej konkurencji i równego traktowania wykonawców. Nie można formułować warunków przewyższających wymagania wystarczające do należytego wykonania zamówienia.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7F30A4-C81F-8014-B113-7911A5E679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3969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CC0024-D579-4736-49A6-4017C6E3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Katalog przykładowych warunków udziału w postępowaniu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00AF93-B2BF-0591-4221-852207742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Wykaz dostaw lub usług zrealizowanych w ciągu ostatnich lat;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Zezwolenia, licencje, koncesje – jeśli jest to zasadne dla przedmiotu zamówienia;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Dokument potwierdzający, że Wykonawca jest ubezpieczony od odpowiedzialności cywilnej w zakresie prowadzonej działalności związanej z przedmiotem zamówienia;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Dokument potwierdzający status członka danej organizacji, jeżeli członkostwo w tej organizacji jest niezbędne do świadczenia określonych usług w kraju, w którym Wykonawca ma siedzibę.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82CC4EE-C445-8FB8-9D1D-E12CF6F402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4169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066120-16C4-7214-E91B-711F34935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Kryteria oceny ofert cz. </a:t>
            </a:r>
            <a:r>
              <a:rPr lang="pl-PL" dirty="0">
                <a:solidFill>
                  <a:srgbClr val="002073"/>
                </a:solidFill>
              </a:rPr>
              <a:t>1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497B61-DEB0-5F3B-F7DF-A98EE561D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Każde kryterium oceny ofert musi być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związane z przedmiotem zamówienia.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Każde kryterium i opis jego stosowania musi być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sformułowane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jednoznacznie i </a:t>
            </a:r>
            <a:r>
              <a:rPr lang="pl-PL" b="1" dirty="0">
                <a:solidFill>
                  <a:srgbClr val="000000"/>
                </a:solidFill>
              </a:rPr>
              <a:t>precyzyjnie, tak żeby każdy Wykonawca mógł interpretować je w jednakowy sposób.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Wagi poszczególnych kryteriów powinny być określone w sposób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umożliwiający wybór najkorzystniejszej oferty.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Kryteria oceny ofert nie mogą dotyczyć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właściwości Wykonawcy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,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a w szczególności jego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wiarygodności ekonomicznej, technicznej lub finansowej oraz doświadczenia. Zakaz ten nie dotyczy zamówień na usługi społeczne i inne szczególne usługi.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F460A27-09CE-26DE-0BFA-027583B2EA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5543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0D0C1B-715C-E259-451B-98DAB6BE0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pl-PL" dirty="0"/>
              <a:t>Kryteria oceny ofert cz. 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8F430B-9D69-4D29-E842-2A7B46B74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dirty="0"/>
              <a:t>Cena może być jedynym kryterium oceny ofert. Poza wymaganiami dotyczącymi oceny wskazane jest stosowanie jako kryterium oceny ofert innych wymagań odnoszących się do przedmiotu zamówienia, takich jak np. </a:t>
            </a:r>
            <a:r>
              <a:rPr lang="pl-PL" b="1" dirty="0"/>
              <a:t>jakość, funkcjonalność, parametry techniczne, aspekty środowiskowe, społeczne, innowacyjne, serwis, termin wykonania zamówienia, koszty eksploatacji oraz organizacja, kwalifikacje zawodowe i doświadczenie osób wyznaczonych do realizacji zamówienia</a:t>
            </a:r>
            <a:r>
              <a:rPr lang="pl-PL" dirty="0"/>
              <a:t>, jeżeli mogą mieć znaczący wpływ na jakość wykonania zamówienia.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F458F8C-05CE-382A-0349-C639ECE36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20674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6D52CB-E7CD-14CF-F828-A79A4FD1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Przykładowe zastosowanie kryteriów oceny ofert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930746-02AC-F2B6-D9A9-5385CDCF8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marR="0" lvl="0" indent="0" algn="just" defTabSz="1007943" rtl="0" eaLnBrk="1" fontAlgn="auto" latinLnBrk="0" hangingPunct="1">
              <a:lnSpc>
                <a:spcPct val="17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pl-PL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Wagi poszczególnych kryteriów powinny być określone w sposób </a:t>
            </a:r>
            <a:r>
              <a:rPr kumimoji="0" lang="pl-PL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umożliwiający wybór najkorzystniejszej oferty</a:t>
            </a:r>
            <a:r>
              <a:rPr kumimoji="0" lang="pl-PL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- Cena </a:t>
            </a:r>
            <a:r>
              <a:rPr kumimoji="0" lang="pl-PL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60 pkt</a:t>
            </a:r>
            <a:r>
              <a:rPr kumimoji="0" lang="pl-PL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, kryterium </a:t>
            </a:r>
            <a:r>
              <a:rPr kumimoji="0" lang="pl-PL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pozacenowe</a:t>
            </a:r>
            <a:r>
              <a:rPr kumimoji="0" lang="pl-PL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pl-PL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40 pkt</a:t>
            </a:r>
          </a:p>
          <a:p>
            <a:pPr marL="0" marR="0" lvl="0" indent="0" algn="just" defTabSz="1007943" rtl="0" eaLnBrk="1" fontAlgn="auto" latinLnBrk="0" hangingPunct="1">
              <a:lnSpc>
                <a:spcPct val="17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pl-PL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Przykład:</a:t>
            </a:r>
          </a:p>
          <a:p>
            <a:pPr marL="0" marR="0" lvl="0" indent="0" algn="just" defTabSz="1007943" rtl="0" eaLnBrk="1" fontAlgn="auto" latinLnBrk="0" hangingPunct="1">
              <a:lnSpc>
                <a:spcPct val="17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pl-PL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Cena – cena najniższa/cena oferty badanej x wartość punktowa (60 pkt)</a:t>
            </a:r>
          </a:p>
          <a:p>
            <a:pPr marL="0" marR="0" lvl="0" indent="0" algn="just" defTabSz="1007943" rtl="0" eaLnBrk="1" fontAlgn="auto" latinLnBrk="0" hangingPunct="1">
              <a:lnSpc>
                <a:spcPct val="17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pl-PL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Kryterium </a:t>
            </a:r>
            <a:r>
              <a:rPr kumimoji="0" lang="pl-PL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pozacenowe</a:t>
            </a:r>
            <a:r>
              <a:rPr kumimoji="0" lang="pl-PL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- Termin dostawy:</a:t>
            </a:r>
          </a:p>
          <a:p>
            <a:pPr marL="0" marR="0" lvl="0" indent="0" algn="just" defTabSz="1007943" rtl="0" eaLnBrk="1" fontAlgn="auto" latinLnBrk="0" hangingPunct="1">
              <a:lnSpc>
                <a:spcPct val="17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pl-PL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Może być przedstawiony w sposób punktowy: </a:t>
            </a:r>
          </a:p>
          <a:p>
            <a:pPr marL="0" marR="0" lvl="0" indent="0" algn="just" defTabSz="1007943" rtl="0" eaLnBrk="1" fontAlgn="auto" latinLnBrk="0" hangingPunct="1">
              <a:lnSpc>
                <a:spcPct val="17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pl-PL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7 dni i mniej to 40 pkt., od 8 do 14 dni to 30 pkt., od 15 do 21 dni to 20 pkt., od 22 do 28 dni to 10 pkt., a powyżej 28 dni to 0 pkt.</a:t>
            </a:r>
          </a:p>
          <a:p>
            <a:pPr marL="0" marR="0" lvl="0" indent="0" algn="just" defTabSz="1007943" rtl="0" eaLnBrk="1" fontAlgn="auto" latinLnBrk="0" hangingPunct="1">
              <a:lnSpc>
                <a:spcPct val="17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pl-PL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Może być przedstawiony w formie wzoru:</a:t>
            </a:r>
          </a:p>
          <a:p>
            <a:pPr marL="0" marR="0" lvl="0" indent="0" algn="just" defTabSz="1007943" rtl="0" eaLnBrk="1" fontAlgn="auto" latinLnBrk="0" hangingPunct="1">
              <a:lnSpc>
                <a:spcPct val="17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pl-PL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Najkrótszy termin zaoferowany/termin dostawy w ofercie badanej x wartość punktowa (40 pkt).</a:t>
            </a:r>
          </a:p>
          <a:p>
            <a:pPr marL="0" marR="0" lvl="0" indent="0" algn="just" defTabSz="1007943" rtl="0" eaLnBrk="1" fontAlgn="auto" latinLnBrk="0" hangingPunct="1">
              <a:lnSpc>
                <a:spcPct val="17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59028BE-E0B1-4B85-3AA7-A438C11C8E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2571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905E18-B7CB-341D-986E-0A8DDA1B8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Zapytanie ofertowe cz. 1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C2C26A-2537-1E55-35EF-EFDE3B3E8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Opis przedmiotu zamówienia;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Warunki udziału w postępowaniu oraz opis sposobu dokonywania oceny ich spełnienia, o ile warunki te są wymagane przez Zamawiającego;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Kryteria oceny ofert, informację o wagach punktowych lub procentowych przypisanych do poszczególnych kryteriów oceny ofert oraz opis sposobu przyznawania punktacji za spełnienie danego kryterium oceny ofert;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Termin i sposób składania ofert;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Termin wykonania zamówienia;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Informację na temat zakazu „konfliktu interesów”;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790F6B2-23A3-4A3A-624C-CF91487A7D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5927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35C674-B201-77E7-EBE1-04B293D30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Zapytanie ofertowe cz. 2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80DB0E-BBC2-3BB8-9A2C-5343C08D4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Określenie warunków istotnych zmian umowy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zawartej w wyniku przeprowadzonego postępowania o udzielenie zamówienia, o ile Zamawiający przewiduje możliwość zmiany umowy; 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pl-PL" b="1" dirty="0">
                <a:solidFill>
                  <a:srgbClr val="000000"/>
                </a:solidFill>
              </a:rPr>
              <a:t>Informację o możliwości składania ofert częściowych, o ile Zamawiający taką możliwość przewiduje;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O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pis sposobu przedstawiania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ofert wariantowych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oraz minimalne warunki, jakim muszą odpowiadać oferty wariantowe wraz z wybranymi kryteriami oceny, jeżeli zamawiający wymaga lub dopuszcza ich składanie;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42034CF-9758-C1D2-1402-50857DF50C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4169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D65957-6787-1F81-D301-2AEC68CE2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Dokumenty prawne regulujące zamówienia publiczne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76E543-133C-F0D1-C38E-36FD52D9A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Ustawa z dnia 11 września 2019 r.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Prawo zamówień publicznych;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Załącznik nr 1 Zamówienia udzielane </a:t>
            </a:r>
            <a:r>
              <a:rPr lang="pl-PL" dirty="0">
                <a:solidFill>
                  <a:srgbClr val="000000"/>
                </a:solidFill>
              </a:rPr>
              <a:t>w przedsięwzięciach realizowanych w ramach Inwestycji C 2.1.1/C3 1.1.1 do 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Zasad kwalifikowania wydatków w Przedsięwzięciach realizowanych w ramach Inwestycji C2.1.1/C3.1.1 Krajowego Planu Odbudowy i Zwiększania Odporności;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Dyrektywa 2014/24/UE 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 dnia 26 lutego 2014 r. w sprawie zamówień publicznych.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8777F37-E8E7-3FD3-87FB-B1F21E50D3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4378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6F5BE7-1810-6BDD-C0E4-B6969E390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Zapytanie ofertowe cz. 3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CBAB69-75E3-943C-C1C9-7AC126F24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I</a:t>
            </a:r>
            <a:r>
              <a:rPr kumimoji="0" lang="pl-PL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nformację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o planowanych zamówieniach</a:t>
            </a:r>
            <a:r>
              <a:rPr lang="pl-PL" dirty="0">
                <a:solidFill>
                  <a:srgbClr val="000000"/>
                </a:solidFill>
              </a:rPr>
              <a:t> dodatkowych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, ich zakresie oraz warunkach, na jakich zostaną udzielone, o ile zamawiający przewiduje udzielenie tego typu zamówień;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W</a:t>
            </a:r>
            <a:r>
              <a:rPr kumimoji="0" lang="pl-PL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ysokość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wadium (jeśli dotyczy)</a:t>
            </a:r>
            <a:r>
              <a:rPr lang="pl-PL" dirty="0">
                <a:solidFill>
                  <a:srgbClr val="000000"/>
                </a:solidFill>
              </a:rPr>
              <a:t>;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W</a:t>
            </a:r>
            <a:r>
              <a:rPr kumimoji="0" lang="pl-PL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ysokość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zabezpieczenia należytego wykonania umowy (jeśli dotyczy);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W</a:t>
            </a:r>
            <a:r>
              <a:rPr kumimoji="0" lang="pl-PL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zór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umowy.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58F1709-8BF3-1550-F53D-68840EAE5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8270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F5AA4F-B482-9262-FF4F-303AA51E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Wspólny słownik zamówień – kody CPV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B28BFB-4363-39C7-DBF9-F32F01EB0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Umożliwia identyfikację przedmiotu zamówienia.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Wykonawcy mogą znaleźć dane postępowanie, dzięki użyciu kodów CPV.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Dzięki kodom CPV zostaje zachowana konkurencja.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F11C731-CDA0-7087-5EF8-129CC13311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21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88A58A0-36FE-0389-184B-14686B9FC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4" y="3923853"/>
            <a:ext cx="5619004" cy="296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24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D5865C-03EC-76AC-CB88-8D52135A7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Ogłoszenia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FDE8B0-F825-B7DD-1371-FAA826028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marR="0" lvl="0" indent="0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kumimoji="0" lang="pl-PL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Upublicznienie zapytania ofertowego polega na jego </a:t>
            </a: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umieszczeniu w bazie konkurencyjności</a:t>
            </a:r>
            <a:r>
              <a:rPr kumimoji="0" lang="pl-PL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,  a w przypadku zawieszenia działalności bazy potwierdzonego odpowiednim komunikatem ministra właściwego do spraw rozwoju regionalnego - skierowaniu zapytania ofertowego do co najmniej trzech potencjalnych wykonawców, o ile na rynku istnieje trzech potencjalnych wykonawców danego zamówienia oraz upublicznieniu tego zapytania co najmniej na stronie internetowej OOW / i Partnera / i Podmiotu upoważnionego do ponoszenia wydatków, o ile posiadają taką stronę. Upublicznienie zapytania ofertowego oznacza wszczęcie postępowania o udzielenie zamówienia w ramach Przedsięwzięcia. Zapytanie ofertowe musi być ogólnodostępne do czasu formalnego zamknięcia Przedsięwzięcia wraz z końcowym rozliczeniem wniosku o płatność końcową.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64E49D2-9E79-22FC-5011-0B13B8F86C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7150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719C2D-0A91-4B6C-1272-C30F7F7A9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Korzystanie z Bazy Konkurencyjności przed podpisaniem umowy o dofinansowanie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807574-249F-B478-F390-A5E8BC439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 przypadku, gdy OOW / i Partner / i Podmiot upoważniony do ponoszenia wydatków rozpoczyna realizację Przedsięwzięcia na własne ryzyko przed podpisaniem Umowy/Porozumienia o objęciem Przedsięwzięcia wsparciem, upublicznia zapytanie ofertowe na stronie internetowej Bazy Konkurencyjności (BK2021).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AF52B7-6D1D-0C69-6A7F-42CDD977F8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27267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F42356-8DF9-B6DA-13D9-2C8FBF5EB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Protokół postępowania cz. 1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9A7DD8-94E1-B43D-268B-B2C84D731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Wykaz wszystkich ofert, które wpłynęły w odpowiedzi na zapytanie ofertowe wraz ze wskazaniem wpłynięcia oferty do Zamawiającego;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Wykryte przypadki konfliktu interesów i podjęte w związku z tym środki albo informację o braku występowania konfliktu interesów;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Informację o spełnieniu warunków udziału w postępowaniu przez Wykonawców, o ile takie warunki były stawiane;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Informację o wagach punktowych lub procentowych przypisanych do poszczególnych kryteriów oceny i przyznanej punktacji poszczególnym Wykonawcom za spełnienie danego kryterium;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Wskazanie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wybranej oferty wraz z uzasadnieniem wyboru;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D2E5235-C511-7334-0D9D-005E5CD62C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054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1517D5-F205-6458-3AAE-093989620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Protokół postępowania cz. 2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2593CD-AF8C-854F-5501-3AE4A427D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Data sporządzenia protokołu i podpis Zamawiającego;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P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otwierdzenie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upublicznienia zapytania ofertowego wraz ze zmianami w zapytaniu ofertowym, o ile zostały dokonane;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Złożone oferty;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O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świadczenia o braku powiązań z wykonawcami, którzy złożyli oferty, podpisane przez osoby uprawnione do reprezentowania Zamawiającego i osoby wykonujące w imieniu zamawiającego czynności związane z procedurą wyboru wykonawcy, w tym biorące udział w procesie oceny ofert;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O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świadczenie, o którym mowa w art. 56 ust. 4 PZP</a:t>
            </a:r>
            <a:r>
              <a:rPr lang="pl-PL" dirty="0">
                <a:solidFill>
                  <a:srgbClr val="000000"/>
                </a:solidFill>
              </a:rPr>
              <a:t>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CD9B855-E162-F1FB-0826-9311DC824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9493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3EE509-3D1B-A2CC-63CE-FF2438525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Umowa w zamówieniach publicznych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E5BA3A-03D0-5A64-12D9-5B0848B8A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Zawarcie umowy w sprawie zamówienia następuje w formie pisemnej lub w formie elektronicznej.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 przypadku, gdy Zamawiający dopuszcza składanie ofert częściowych, postępowanie może się zakończyć zawarciem umowy na część zamówienia.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 przypadku, gdy wybrany Wykonawca odstąpi od zawarcia umowy w sprawie zamówienia, Zamawiający może zawrzeć umowę z Wykonawcą, który w prawidłowo przeprowadzonym postępowaniu o udzielenie zamówienia uzyskał kolejną najwyższą liczbę punktów.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6174A1F-AF0B-F0EE-B080-3E418018E8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2838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47D6A9-2B57-1A7A-AB37-1CFF6B104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pl-PL" dirty="0"/>
              <a:t>Zmiana umowy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C8EB61-E9D9-3232-8FBB-68CB84300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dirty="0"/>
              <a:t>Nie jest możliwe dokonywanie zmian postanowień zawartej umowy w stosunku do treści oferty, na podstawie której dokonano wyboru Wykonawcy.</a:t>
            </a:r>
          </a:p>
          <a:p>
            <a:pPr>
              <a:lnSpc>
                <a:spcPct val="150000"/>
              </a:lnSpc>
            </a:pPr>
            <a:r>
              <a:rPr lang="pl-PL" dirty="0"/>
              <a:t>Można dokonywać zmian, które zostały przewidziane w zapytaniu ofertowym w postaci jednoznacznych postanowień umownych, które określają ich zakres i charakter oraz warunki wprowadzenia zmian.</a:t>
            </a:r>
          </a:p>
          <a:p>
            <a:pPr>
              <a:lnSpc>
                <a:spcPct val="150000"/>
              </a:lnSpc>
            </a:pPr>
            <a:r>
              <a:rPr lang="pl-PL" dirty="0"/>
              <a:t>W przypadku, gdy zmiana nie prowadzi do zmiany charakteru umowy i zostały spełnione łącznie następujące warunki: konieczność zmiany umowy spowodowana jest okolicznościami, których zamawiający, działając z należytą starannością, nie mógł przewidzieć oraz wartość zmiany nie przekracza 50% wartości zamówienia określonej pierwotnie w umowie. 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D2973D3-409A-8B66-140F-7F05BC7585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0833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0CD17717-5751-F730-50BD-CBB39F57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Dziękuje za uwagę </a:t>
            </a:r>
          </a:p>
        </p:txBody>
      </p:sp>
      <p:pic>
        <p:nvPicPr>
          <p:cNvPr id="3" name="Symbol zastępczy obrazu 2" descr="pies przewodnik">
            <a:extLst>
              <a:ext uri="{FF2B5EF4-FFF2-40B4-BE49-F238E27FC236}">
                <a16:creationId xmlns:a16="http://schemas.microsoft.com/office/drawing/2014/main" id="{2A639C30-AC74-496B-97CA-1464CAE6D1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2016"/>
          <a:stretch>
            <a:fillRect/>
          </a:stretch>
        </p:blipFill>
        <p:spPr>
          <a:xfrm>
            <a:off x="1025426" y="-1291"/>
            <a:ext cx="8640763" cy="5221288"/>
          </a:xfrm>
        </p:spPr>
      </p:pic>
    </p:spTree>
    <p:extLst>
      <p:ext uri="{BB962C8B-B14F-4D97-AF65-F5344CB8AC3E}">
        <p14:creationId xmlns:p14="http://schemas.microsoft.com/office/powerpoint/2010/main" val="332599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73A763-12E5-88C6-057C-A1F378F5B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Zasady udzielania zamówień publicznych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06FA7B-D2A7-6857-06A4-A60FB8404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Zasada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uczciwej konkurencji;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Zasada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równości;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Zasada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bezstronności i obiektywizmu;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Zasada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efektywności;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Zasada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jawności;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Zasada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przejrzystości;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Zasada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pisemności i prowadzenia postępowania w języku polskim.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23E4097-2FF4-B15F-5374-9D3C8D2EF5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20862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96A1EC-B907-4290-F1E5-4413C429A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pl-PL" dirty="0"/>
              <a:t>Procedury udzielania zamówień publicznych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87C0E7-33C1-630E-51A6-69F7272B1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Poniżej 50 000 PLN netto 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wewnętrzny regulamin udzielania zamówień u Zamawiającego;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Od 50 000 PLN netto do 130 000 PLN netto 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zasada konkurencyjności opisana w zasadach kwalifikowania wydatków;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Powyżej 130 tysięcy PLN netto 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tryby zgodnie z ustawą Prawo zamówień publicznych.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28F890A-1024-2F25-8A29-6CD5D3E3C7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8D18C7C-94AD-6247-0765-FE6DE4039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524" y="5338672"/>
            <a:ext cx="5562744" cy="216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7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9BA917-B85D-182F-B8A8-1741F8093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Przelicznik kursu euro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C2266C-B540-FE47-9E6C-FE164A10D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Średni kurs euro podawany jest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raz na dwa lata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przez Prezesa Urzędu Zamówień Publicznych.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Obecnie obowiązuje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obwieszczenie Prezesa Urzędu Zamówień Publicznych z dnia 3 grudnia 2023 r. w sprawie aktualnych progów unijnych, ich równowartości w złotych kwot wyrażonych w euro oraz średniego kursu złotego w stosunku do euro stanowiącego podstawę przeliczenia wartości zamówień publicznych lub konkursów. 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Średni kurs euro, w stosunku do złotego, w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2025 r.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wynosi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4,6371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68E3C7-B9A3-CCA3-FC25-8BE63ADEEF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885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D9C844-F5A8-3DF2-ACE1-654A1991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Oszacowanie wartości przedmiotu zamówienia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9121B9-C75B-F3BF-30A1-5DD637C60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dirty="0"/>
              <a:t>Podstawą obliczenia szacunkowej wartości zamówienia w ramach projektu jest </a:t>
            </a:r>
            <a:r>
              <a:rPr lang="pl-PL" b="1" dirty="0"/>
              <a:t>całkowite szacunkowe wynagrodzenie Wykonawcy</a:t>
            </a:r>
            <a:r>
              <a:rPr lang="pl-PL" dirty="0"/>
              <a:t>, bez podatku od towarów i usług, ustalone z należytą starannością. Szacowanie jest dokumentowane w sposób zapewniający właściwą ścieżkę audytu (np. w zatwierdzonym wniosku o dofinansowanie projektu lub w notatce z szacowania). </a:t>
            </a:r>
          </a:p>
          <a:p>
            <a:pPr>
              <a:lnSpc>
                <a:spcPct val="150000"/>
              </a:lnSpc>
            </a:pPr>
            <a:r>
              <a:rPr lang="pl-PL" dirty="0"/>
              <a:t>Wartość zamówienia powinna uwzględniać zamówienia dodatkowe. Brak uwzględnienia zamówień dodatkowych uniemożliwia skorzystanie z zamówień dodatkowych. 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4D66FDB-B530-C12D-8890-BA11CE95CB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8882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EA9834-21D5-336E-59ED-262F6310A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Oszacowanie wartości przedmiotu zamówienia – tożsamości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66D9C7-1DC9-4C3C-17A0-9C1018A87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Tożsamość przedmiotowa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usługi, dostawy oraz roboty budowlane są tożsame rodzajowo lub funkcjonalnie.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Tożsamość czasowa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możliwe jest udzielenie zamówienia w tym samym czasie.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Tożsamość podmiotowa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możliwe jest wykonanie zamówienia przez jednego Wykonawcę.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6BBB78D-BDDE-7738-5BA6-FD461E7ED4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15357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9213B9-F105-5E2B-35B5-30C82F8B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Brak powiązań pomiędzy Zamawiającym, a Wykonawcą cz. 1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43930D-CE99-6787-BDD4-95D4B23AA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Uczestniczenie w spółce jako wspólnik spółki cywilnej lub spółki osobowej;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P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osiadanie co najmniej 10% udziałów lub akcji (o ile niższy próg nie wynika z przepisów prawa);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P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ełnienie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funkcji członka organu nadzorczego lub zarządzającego, prokurenta, pełnomocnika;</a:t>
            </a:r>
          </a:p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Pozostawanie w związku małżeńskim, w stosunku pokrewieństwa lub powinowactwa w linii prostej, pokrewieństwa drugiego stopnia lub powinowactwa drugiego stopnia w linii bocznej lub stosunku przysposobienia, opieki lub kurateli</a:t>
            </a:r>
            <a:r>
              <a:rPr lang="pl-PL" dirty="0">
                <a:solidFill>
                  <a:srgbClr val="000000"/>
                </a:solidFill>
              </a:rPr>
              <a:t>;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4DC24E2-63C0-0D49-BDB4-C977F6A9F9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17620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33E9DE-E4A8-55FF-5B8C-C609E20B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Brak powiązań pomiędzy Zamawiającym, a Wykonawcą cz. 2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3FDA04-830C-6F06-9C28-33C48D6F7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986" marR="0" lvl="0" indent="-251986" algn="l" defTabSz="1007943" rtl="0" eaLnBrk="1" fontAlgn="auto" latinLnBrk="0" hangingPunct="1">
              <a:lnSpc>
                <a:spcPct val="1500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Pozostawanie z Wykonawcą w takim stosunku prawnym lub faktycznym, że istnieje uzasadniona wątpliwość co do ich bezstronności lub niezależności w związku z postępowaniem o udzielenie zamówienia.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7012F27-DC4F-423B-47E4-4023C912EC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769B733-10B6-3716-4427-BA66005D9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r="-277"/>
          <a:stretch/>
        </p:blipFill>
        <p:spPr>
          <a:xfrm>
            <a:off x="881410" y="3779837"/>
            <a:ext cx="7128792" cy="271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7955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361ad4d-7ab5-4428-8e8f-a55a688db929" xsi:nil="true"/>
    <lcf76f155ced4ddcb4097134ff3c332f xmlns="83783693-ef60-425a-b273-585e3fe453e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799D898E1E6F040BD442E0C7616D4F7" ma:contentTypeVersion="11" ma:contentTypeDescription="Utwórz nowy dokument." ma:contentTypeScope="" ma:versionID="cb9f8fb12ecb176181ffad622d4f7ab2">
  <xsd:schema xmlns:xsd="http://www.w3.org/2001/XMLSchema" xmlns:xs="http://www.w3.org/2001/XMLSchema" xmlns:p="http://schemas.microsoft.com/office/2006/metadata/properties" xmlns:ns2="83783693-ef60-425a-b273-585e3fe453e9" xmlns:ns3="3361ad4d-7ab5-4428-8e8f-a55a688db929" targetNamespace="http://schemas.microsoft.com/office/2006/metadata/properties" ma:root="true" ma:fieldsID="2d233c887c4737f822d2eda039c83450" ns2:_="" ns3:_="">
    <xsd:import namespace="83783693-ef60-425a-b273-585e3fe453e9"/>
    <xsd:import namespace="3361ad4d-7ab5-4428-8e8f-a55a688db929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783693-ef60-425a-b273-585e3fe453e9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Tagi obrazów" ma:readOnly="false" ma:fieldId="{5cf76f15-5ced-4ddc-b409-7134ff3c332f}" ma:taxonomyMulti="true" ma:sspId="cc6f6cad-d038-4c8c-a53d-3cb4c28787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61ad4d-7ab5-4428-8e8f-a55a688db929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372394b-1633-40ed-88d1-f992bef83b33}" ma:internalName="TaxCatchAll" ma:showField="CatchAllData" ma:web="3361ad4d-7ab5-4428-8e8f-a55a688db9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0D7C17-0ED2-4CC0-B394-761CCA6F21FF}">
  <ds:schemaRefs>
    <ds:schemaRef ds:uri="http://www.w3.org/XML/1998/namespace"/>
    <ds:schemaRef ds:uri="83783693-ef60-425a-b273-585e3fe453e9"/>
    <ds:schemaRef ds:uri="http://purl.org/dc/terms/"/>
    <ds:schemaRef ds:uri="http://purl.org/dc/dcmitype/"/>
    <ds:schemaRef ds:uri="3361ad4d-7ab5-4428-8e8f-a55a688db929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1877459-38F6-40ED-8740-08D9E26C64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12C3DF-63B4-433D-B1D4-B1D0D9F06F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783693-ef60-425a-b273-585e3fe453e9"/>
    <ds:schemaRef ds:uri="3361ad4d-7ab5-4428-8e8f-a55a688db9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725</TotalTime>
  <Words>1895</Words>
  <Application>Microsoft Office PowerPoint</Application>
  <PresentationFormat>Niestandardowy</PresentationFormat>
  <Paragraphs>143</Paragraphs>
  <Slides>28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2" baseType="lpstr">
      <vt:lpstr>Arial</vt:lpstr>
      <vt:lpstr>Calibri</vt:lpstr>
      <vt:lpstr>Open Sans</vt:lpstr>
      <vt:lpstr>Motyw pakietu Office</vt:lpstr>
      <vt:lpstr>Wytyczne w zakresie zamówień publicznych w Krajowym Planie Odbudowy</vt:lpstr>
      <vt:lpstr>Dokumenty prawne regulujące zamówienia publiczne </vt:lpstr>
      <vt:lpstr>Zasady udzielania zamówień publicznych </vt:lpstr>
      <vt:lpstr>Procedury udzielania zamówień publicznych </vt:lpstr>
      <vt:lpstr>Przelicznik kursu euro </vt:lpstr>
      <vt:lpstr>Oszacowanie wartości przedmiotu zamówienia </vt:lpstr>
      <vt:lpstr> Oszacowanie wartości przedmiotu zamówienia – tożsamości </vt:lpstr>
      <vt:lpstr>Brak powiązań pomiędzy Zamawiającym, a Wykonawcą cz. 1</vt:lpstr>
      <vt:lpstr>Brak powiązań pomiędzy Zamawiającym, a Wykonawcą cz. 2</vt:lpstr>
      <vt:lpstr>Opis przedmiotu zamówienia cz. 1</vt:lpstr>
      <vt:lpstr>Opis przedmiotu zamówienia cz. 2</vt:lpstr>
      <vt:lpstr>Opis przedmiotu zamówienia – błędy </vt:lpstr>
      <vt:lpstr>Warunki udziału w postępowaniu </vt:lpstr>
      <vt:lpstr>Katalog przykładowych warunków udziału w postępowaniu </vt:lpstr>
      <vt:lpstr>Kryteria oceny ofert cz. 1</vt:lpstr>
      <vt:lpstr>Kryteria oceny ofert cz. 2</vt:lpstr>
      <vt:lpstr>Przykładowe zastosowanie kryteriów oceny ofert</vt:lpstr>
      <vt:lpstr>Zapytanie ofertowe cz. 1</vt:lpstr>
      <vt:lpstr>Zapytanie ofertowe cz. 2</vt:lpstr>
      <vt:lpstr>Zapytanie ofertowe cz. 3</vt:lpstr>
      <vt:lpstr>Wspólny słownik zamówień – kody CPV </vt:lpstr>
      <vt:lpstr>Ogłoszenia </vt:lpstr>
      <vt:lpstr>Korzystanie z Bazy Konkurencyjności przed podpisaniem umowy o dofinansowanie </vt:lpstr>
      <vt:lpstr>Protokół postępowania cz. 1</vt:lpstr>
      <vt:lpstr>Protokół postępowania cz. 2 </vt:lpstr>
      <vt:lpstr>Umowa w zamówieniach publicznych </vt:lpstr>
      <vt:lpstr>Zmiana umowy </vt:lpstr>
      <vt:lpstr>Dziękuje za uwagę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Wytyczne w zakresie zamówień publicznych w Krajowym Planie Odbudowy</dc:title>
  <dc:creator>Anna Czekalska</dc:creator>
  <cp:lastModifiedBy>Katarzyna Atlińska</cp:lastModifiedBy>
  <cp:revision>42</cp:revision>
  <dcterms:created xsi:type="dcterms:W3CDTF">2022-06-22T09:40:44Z</dcterms:created>
  <dcterms:modified xsi:type="dcterms:W3CDTF">2025-03-20T08:29:45Z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0x0101000799D898E1E6F040BD442E0C7616D4F7</vt:lpwstr>
  </property>
</Properties>
</file>