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9" r:id="rId3"/>
    <p:sldId id="262" r:id="rId4"/>
    <p:sldId id="273" r:id="rId5"/>
    <p:sldId id="263" r:id="rId6"/>
    <p:sldId id="264" r:id="rId7"/>
    <p:sldId id="274" r:id="rId8"/>
    <p:sldId id="266" r:id="rId9"/>
    <p:sldId id="275" r:id="rId10"/>
    <p:sldId id="277" r:id="rId11"/>
    <p:sldId id="276" r:id="rId12"/>
    <p:sldId id="281" r:id="rId13"/>
    <p:sldId id="289" r:id="rId14"/>
    <p:sldId id="290" r:id="rId15"/>
    <p:sldId id="288" r:id="rId16"/>
    <p:sldId id="287" r:id="rId17"/>
    <p:sldId id="278" r:id="rId18"/>
    <p:sldId id="279" r:id="rId19"/>
    <p:sldId id="268" r:id="rId20"/>
    <p:sldId id="284" r:id="rId21"/>
    <p:sldId id="283" r:id="rId22"/>
    <p:sldId id="285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38" autoAdjust="0"/>
    <p:restoredTop sz="94660"/>
  </p:normalViewPr>
  <p:slideViewPr>
    <p:cSldViewPr snapToGrid="0">
      <p:cViewPr>
        <p:scale>
          <a:sx n="59" d="100"/>
          <a:sy n="59" d="100"/>
        </p:scale>
        <p:origin x="-643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15507436570428"/>
          <c:y val="0.18103018372703411"/>
          <c:w val="0.86928937007874019"/>
          <c:h val="0.70298993875765525"/>
        </c:manualLayout>
      </c:layout>
      <c:lineChart>
        <c:grouping val="standard"/>
        <c:varyColors val="0"/>
        <c:ser>
          <c:idx val="0"/>
          <c:order val="0"/>
          <c:spPr>
            <a:ln w="38100" cmpd="sng"/>
          </c:spPr>
          <c:marker>
            <c:symbol val="none"/>
          </c:marker>
          <c:cat>
            <c:numRef>
              <c:f>Arkusz1!$A$3:$A$6</c:f>
              <c:numCache>
                <c:formatCode>General</c:formatCode>
                <c:ptCount val="4"/>
                <c:pt idx="0">
                  <c:v>1987</c:v>
                </c:pt>
                <c:pt idx="1">
                  <c:v>1997</c:v>
                </c:pt>
                <c:pt idx="2">
                  <c:v>2007</c:v>
                </c:pt>
                <c:pt idx="3">
                  <c:v>2017</c:v>
                </c:pt>
              </c:numCache>
            </c:numRef>
          </c:cat>
          <c:val>
            <c:numRef>
              <c:f>Arkusz1!$B$3:$B$6</c:f>
              <c:numCache>
                <c:formatCode>General</c:formatCode>
                <c:ptCount val="4"/>
                <c:pt idx="0">
                  <c:v>25</c:v>
                </c:pt>
                <c:pt idx="1">
                  <c:v>323</c:v>
                </c:pt>
                <c:pt idx="2">
                  <c:v>972</c:v>
                </c:pt>
                <c:pt idx="3">
                  <c:v>1385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E4B-4DD1-A023-C1218D080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465408"/>
        <c:axId val="94488448"/>
      </c:lineChart>
      <c:catAx>
        <c:axId val="9446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pl-PL"/>
          </a:p>
        </c:txPr>
        <c:crossAx val="94488448"/>
        <c:crosses val="autoZero"/>
        <c:auto val="1"/>
        <c:lblAlgn val="ctr"/>
        <c:lblOffset val="100"/>
        <c:noMultiLvlLbl val="0"/>
      </c:catAx>
      <c:valAx>
        <c:axId val="94488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9446540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 w="25400"/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</cdr:x>
      <cdr:y>0.02778</cdr:y>
    </cdr:from>
    <cdr:to>
      <cdr:x>0.92333</cdr:x>
      <cdr:y>0.15556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88620" y="76200"/>
          <a:ext cx="3832860" cy="350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pl-PL" sz="2400" b="1" dirty="0"/>
            <a:t>Średnia płaca krajowa przeliczona</a:t>
          </a:r>
          <a:r>
            <a:rPr lang="pl-PL" sz="2400" b="1" baseline="0" dirty="0"/>
            <a:t> na USD</a:t>
          </a:r>
          <a:endParaRPr lang="pl-PL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75C70-A09C-4119-8640-A2A758BB488D}" type="datetimeFigureOut">
              <a:rPr lang="pl-PL" smtClean="0"/>
              <a:t>2018-02-20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5C789-E9D3-4C29-AFB1-49A4794EA3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123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8403A-EDCD-4F19-8C21-85E2B2971B27}" type="datetimeFigureOut">
              <a:rPr lang="pl-PL" smtClean="0"/>
              <a:t>2018-02-20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56738-7AEB-4076-BB84-32121F57BB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9572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B6A2F7-A0EA-44B6-ABF4-CB7872F4E588}" type="slidenum">
              <a:rPr lang="pl-PL" smtClean="0">
                <a:latin typeface="Arial" charset="0"/>
              </a:rPr>
              <a:pPr/>
              <a:t>3</a:t>
            </a:fld>
            <a:endParaRPr lang="pl-PL" smtClean="0">
              <a:latin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8063" cy="3425825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endParaRPr lang="pl-P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6738-7AEB-4076-BB84-32121F57BB22}" type="slidenum">
              <a:rPr lang="pl-PL" smtClean="0">
                <a:solidFill>
                  <a:prstClr val="black"/>
                </a:solidFill>
              </a:rPr>
              <a:pPr/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29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6738-7AEB-4076-BB84-32121F57BB22}" type="slidenum">
              <a:rPr lang="pl-PL" smtClean="0">
                <a:solidFill>
                  <a:prstClr val="black"/>
                </a:solidFill>
              </a:rPr>
              <a:pPr/>
              <a:t>21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2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Dodatkowo</a:t>
            </a:r>
            <a:r>
              <a:rPr lang="pl-PL" baseline="0" dirty="0" smtClean="0"/>
              <a:t> należy pracować nad świadomością menedżerów dotyczącą podejścia do rozwoju swoich pracowników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6738-7AEB-4076-BB84-32121F57BB22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13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6738-7AEB-4076-BB84-32121F57BB22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4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2B6FF-60FD-496F-AF38-FB29E45B033D}" type="slidenum">
              <a:rPr lang="pl-PL" smtClean="0"/>
              <a:pPr/>
              <a:t>5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Zero przed 47 tys. Do usunięcia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DF5CA-1827-4A40-BC8D-3A1A07F837EF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9815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6738-7AEB-4076-BB84-32121F57BB22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2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Jak wykorzystać nowe technologie, czyli układy automatyki i coraz bardziej zaawansowane systemy informatyki do zwiększenie zysku firmy produkcyjnej?</a:t>
            </a:r>
            <a:endParaRPr lang="pl-PL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DF5CA-1827-4A40-BC8D-3A1A07F837EF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972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6738-7AEB-4076-BB84-32121F57BB22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02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JG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smtClean="0"/>
              <a:t>MS</a:t>
            </a:r>
          </a:p>
          <a:p>
            <a:pPr marL="0" indent="0">
              <a:buNone/>
            </a:pPr>
            <a:r>
              <a:rPr lang="pl-PL" baseline="0" dirty="0" smtClean="0"/>
              <a:t>nie poprzestajemy na samym dostarczaniu produktów i rozwiązań. Szkolimy naszych klientów, realizujemy dla nich konsultacje, oraz wspieramy jeśli maja kłopoty z wdrożeniem naszych produktów. Wiedza i rozwój inżynierów  zarówno wewnątrz naszej organizacji jak i u naszych klientów jest dla nas bardzo ważna. Sami nieustannie podnosimy swoje kompetencje  i tą wiedzą i doświadczeniem dzielimy się z naszymi klientami. W 2016 roku przeszkoliliśmy prawie 1500 osób. A w sumie przez wszystkie lata działalności to ponad 11 tys. osób</a:t>
            </a:r>
          </a:p>
          <a:p>
            <a:pPr marL="0" indent="0">
              <a:buNone/>
            </a:pPr>
            <a:r>
              <a:rPr lang="pl-PL" baseline="0" dirty="0" smtClean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6738-7AEB-4076-BB84-32121F57BB22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22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56738-7AEB-4076-BB84-32121F57BB22}" type="slidenum">
              <a:rPr lang="pl-PL" smtClean="0">
                <a:solidFill>
                  <a:prstClr val="black"/>
                </a:solidFill>
              </a:rPr>
              <a:pPr/>
              <a:t>16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0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12"/>
          <p:cNvSpPr/>
          <p:nvPr userDrawn="1"/>
        </p:nvSpPr>
        <p:spPr>
          <a:xfrm>
            <a:off x="-13547" y="4937126"/>
            <a:ext cx="12219093" cy="1941194"/>
          </a:xfrm>
          <a:prstGeom prst="rect">
            <a:avLst/>
          </a:prstGeom>
          <a:solidFill>
            <a:schemeClr val="tx2"/>
          </a:solidFill>
          <a:ln>
            <a:solidFill>
              <a:srgbClr val="0096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0096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731" y="2183264"/>
            <a:ext cx="6346165" cy="1453133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573" y="5126209"/>
            <a:ext cx="6447324" cy="336973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8" name="Prostokąt 15"/>
          <p:cNvSpPr/>
          <p:nvPr userDrawn="1"/>
        </p:nvSpPr>
        <p:spPr>
          <a:xfrm rot="16200000">
            <a:off x="214893" y="2865455"/>
            <a:ext cx="1453132" cy="1319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00965A"/>
              </a:solidFill>
            </a:endParaRPr>
          </a:p>
        </p:txBody>
      </p:sp>
      <p:pic>
        <p:nvPicPr>
          <p:cNvPr id="12" name="Obraz 7" descr="ASTOR-norm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636" y="438571"/>
            <a:ext cx="2744968" cy="88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0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31295" y="6408522"/>
            <a:ext cx="899400" cy="365125"/>
          </a:xfrm>
          <a:prstGeom prst="rect">
            <a:avLst/>
          </a:prstGeom>
        </p:spPr>
        <p:txBody>
          <a:bodyPr/>
          <a:lstStyle/>
          <a:p>
            <a:fld id="{A83C388D-2DC3-4FE6-952D-867AAA3AEB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299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21695" y="6408522"/>
            <a:ext cx="899400" cy="365125"/>
          </a:xfrm>
          <a:prstGeom prst="rect">
            <a:avLst/>
          </a:prstGeom>
        </p:spPr>
        <p:txBody>
          <a:bodyPr/>
          <a:lstStyle/>
          <a:p>
            <a:fld id="{A83C388D-2DC3-4FE6-952D-867AAA3AEB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105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31295" y="6408522"/>
            <a:ext cx="899400" cy="365125"/>
          </a:xfrm>
          <a:prstGeom prst="rect">
            <a:avLst/>
          </a:prstGeom>
        </p:spPr>
        <p:txBody>
          <a:bodyPr/>
          <a:lstStyle/>
          <a:p>
            <a:fld id="{A83C388D-2DC3-4FE6-952D-867AAA3AEB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7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295" y="6408522"/>
            <a:ext cx="899400" cy="365125"/>
          </a:xfrm>
          <a:prstGeom prst="rect">
            <a:avLst/>
          </a:prstGeom>
        </p:spPr>
        <p:txBody>
          <a:bodyPr/>
          <a:lstStyle/>
          <a:p>
            <a:fld id="{A83C388D-2DC3-4FE6-952D-867AAA3AEB93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y 48"/>
          <p:cNvCxnSpPr/>
          <p:nvPr userDrawn="1"/>
        </p:nvCxnSpPr>
        <p:spPr>
          <a:xfrm flipH="1">
            <a:off x="0" y="908720"/>
            <a:ext cx="12219093" cy="0"/>
          </a:xfrm>
          <a:prstGeom prst="line">
            <a:avLst/>
          </a:prstGeom>
          <a:ln w="3175" cmpd="sng">
            <a:solidFill>
              <a:srgbClr val="1187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96614"/>
            <a:ext cx="10515600" cy="54359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8" name="PoleTekstowe 16"/>
          <p:cNvSpPr txBox="1"/>
          <p:nvPr userDrawn="1"/>
        </p:nvSpPr>
        <p:spPr>
          <a:xfrm>
            <a:off x="305599" y="290520"/>
            <a:ext cx="38606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l-PL" sz="2400" b="1" baseline="30000" dirty="0" smtClean="0">
                <a:solidFill>
                  <a:srgbClr val="118748"/>
                </a:solidFill>
                <a:latin typeface="+mj-lt"/>
                <a:cs typeface="Calibri Light"/>
              </a:rPr>
              <a:t>→</a:t>
            </a:r>
            <a:endParaRPr lang="pl-PL" sz="3200" b="1" dirty="0">
              <a:solidFill>
                <a:srgbClr val="118748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8240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295" y="6408522"/>
            <a:ext cx="899400" cy="365125"/>
          </a:xfrm>
          <a:prstGeom prst="rect">
            <a:avLst/>
          </a:prstGeom>
        </p:spPr>
        <p:txBody>
          <a:bodyPr/>
          <a:lstStyle/>
          <a:p>
            <a:fld id="{A83C388D-2DC3-4FE6-952D-867AAA3AEB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88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95264"/>
            <a:ext cx="10972800" cy="7778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09600" y="1268413"/>
            <a:ext cx="10972800" cy="485775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CC0D-0B2B-419E-B0B7-298284B25EE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564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31295" y="6408522"/>
            <a:ext cx="899400" cy="365125"/>
          </a:xfrm>
          <a:prstGeom prst="rect">
            <a:avLst/>
          </a:prstGeom>
        </p:spPr>
        <p:txBody>
          <a:bodyPr/>
          <a:lstStyle/>
          <a:p>
            <a:fld id="{A83C388D-2DC3-4FE6-952D-867AAA3AEB93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1" y="1108075"/>
            <a:ext cx="10902951" cy="4960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196614"/>
            <a:ext cx="10515600" cy="54359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cxnSp>
        <p:nvCxnSpPr>
          <p:cNvPr id="15" name="Łącznik prosty 48"/>
          <p:cNvCxnSpPr/>
          <p:nvPr userDrawn="1"/>
        </p:nvCxnSpPr>
        <p:spPr>
          <a:xfrm flipH="1">
            <a:off x="0" y="908720"/>
            <a:ext cx="12219093" cy="0"/>
          </a:xfrm>
          <a:prstGeom prst="line">
            <a:avLst/>
          </a:prstGeom>
          <a:ln w="3175" cmpd="sng">
            <a:solidFill>
              <a:srgbClr val="1187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oleTekstowe 16"/>
          <p:cNvSpPr txBox="1"/>
          <p:nvPr userDrawn="1"/>
        </p:nvSpPr>
        <p:spPr>
          <a:xfrm>
            <a:off x="305599" y="290520"/>
            <a:ext cx="38606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l-PL" sz="2400" b="1" baseline="30000" dirty="0" smtClean="0">
                <a:solidFill>
                  <a:schemeClr val="tx2"/>
                </a:solidFill>
                <a:latin typeface="+mj-lt"/>
                <a:cs typeface="Calibri Light"/>
              </a:rPr>
              <a:t>→</a:t>
            </a:r>
            <a:endParaRPr lang="pl-PL" sz="3200" b="1" dirty="0">
              <a:solidFill>
                <a:schemeClr val="tx2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3129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gradFill>
          <a:gsLst>
            <a:gs pos="0">
              <a:schemeClr val="accent1">
                <a:lumMod val="100000"/>
              </a:schemeClr>
            </a:gs>
            <a:gs pos="100000">
              <a:schemeClr val="bg2">
                <a:lumMod val="58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ASTOR-sygnet-negative-white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4" t="30322" r="17240" b="23460"/>
          <a:stretch/>
        </p:blipFill>
        <p:spPr>
          <a:xfrm>
            <a:off x="-7316" y="-7200"/>
            <a:ext cx="6678777" cy="4454842"/>
          </a:xfrm>
          <a:prstGeom prst="rect">
            <a:avLst/>
          </a:prstGeom>
        </p:spPr>
      </p:pic>
      <p:pic>
        <p:nvPicPr>
          <p:cNvPr id="7" name="Obraz 10" descr="ASTOR-claim-pl-negative-vertical.pd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826" y="4729336"/>
            <a:ext cx="4480215" cy="195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27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ASTOR-negative-white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780" y="5453624"/>
            <a:ext cx="1800000" cy="581954"/>
          </a:xfrm>
          <a:prstGeom prst="rect">
            <a:avLst/>
          </a:prstGeom>
        </p:spPr>
      </p:pic>
      <p:sp>
        <p:nvSpPr>
          <p:cNvPr id="6" name="Prostokąt 5"/>
          <p:cNvSpPr/>
          <p:nvPr userDrawn="1"/>
        </p:nvSpPr>
        <p:spPr>
          <a:xfrm flipV="1">
            <a:off x="3734752" y="5012502"/>
            <a:ext cx="4228148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 flipV="1">
            <a:off x="3734752" y="1649545"/>
            <a:ext cx="4228148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2904331" y="1724819"/>
            <a:ext cx="6154738" cy="32164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ytuł 13"/>
          <p:cNvSpPr>
            <a:spLocks noGrp="1"/>
          </p:cNvSpPr>
          <p:nvPr>
            <p:ph type="title"/>
          </p:nvPr>
        </p:nvSpPr>
        <p:spPr>
          <a:xfrm>
            <a:off x="2038350" y="365126"/>
            <a:ext cx="7886700" cy="1325563"/>
          </a:xfrm>
        </p:spPr>
        <p:txBody>
          <a:bodyPr>
            <a:normAutofit/>
          </a:bodyPr>
          <a:lstStyle>
            <a:lvl1pPr algn="ctr">
              <a:defRPr sz="1800" b="0" cap="all" baseline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45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12"/>
          <p:cNvSpPr/>
          <p:nvPr userDrawn="1"/>
        </p:nvSpPr>
        <p:spPr>
          <a:xfrm>
            <a:off x="-13547" y="4937127"/>
            <a:ext cx="12219093" cy="6984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731" y="2183264"/>
            <a:ext cx="6346165" cy="1453133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2573" y="5126209"/>
            <a:ext cx="4303028" cy="336973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8" name="Prostokąt 15"/>
          <p:cNvSpPr/>
          <p:nvPr userDrawn="1"/>
        </p:nvSpPr>
        <p:spPr>
          <a:xfrm rot="16200000">
            <a:off x="214893" y="2865455"/>
            <a:ext cx="1453132" cy="1319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00965A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59656" y="5088429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800" kern="1200" dirty="0" smtClean="0">
                <a:solidFill>
                  <a:schemeClr val="bg1"/>
                </a:solidFill>
                <a:latin typeface="+mn-lt"/>
                <a:ea typeface="+mn-ea"/>
                <a:cs typeface="Calibri Light"/>
              </a:rPr>
              <a:t>→</a:t>
            </a:r>
            <a:endParaRPr lang="pl-PL" sz="1800" dirty="0"/>
          </a:p>
        </p:txBody>
      </p:sp>
      <p:pic>
        <p:nvPicPr>
          <p:cNvPr id="11" name="Obraz 7" descr="ASTOR-norm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636" y="438571"/>
            <a:ext cx="2744968" cy="88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0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31295" y="6408522"/>
            <a:ext cx="899400" cy="365125"/>
          </a:xfrm>
          <a:prstGeom prst="rect">
            <a:avLst/>
          </a:prstGeom>
        </p:spPr>
        <p:txBody>
          <a:bodyPr/>
          <a:lstStyle/>
          <a:p>
            <a:fld id="{A83C388D-2DC3-4FE6-952D-867AAA3AEB93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Łącznik prosty 48"/>
          <p:cNvCxnSpPr/>
          <p:nvPr userDrawn="1"/>
        </p:nvCxnSpPr>
        <p:spPr>
          <a:xfrm flipH="1">
            <a:off x="0" y="908720"/>
            <a:ext cx="12219093" cy="0"/>
          </a:xfrm>
          <a:prstGeom prst="line">
            <a:avLst/>
          </a:prstGeom>
          <a:ln w="3175" cmpd="sng">
            <a:solidFill>
              <a:srgbClr val="1187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96614"/>
            <a:ext cx="10515600" cy="54359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0" name="PoleTekstowe 16"/>
          <p:cNvSpPr txBox="1"/>
          <p:nvPr userDrawn="1"/>
        </p:nvSpPr>
        <p:spPr>
          <a:xfrm>
            <a:off x="305599" y="290520"/>
            <a:ext cx="38606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l-PL" sz="2400" b="1" baseline="30000" dirty="0" smtClean="0">
                <a:solidFill>
                  <a:srgbClr val="118748"/>
                </a:solidFill>
                <a:latin typeface="+mj-lt"/>
                <a:cs typeface="Calibri Light"/>
              </a:rPr>
              <a:t>→</a:t>
            </a:r>
            <a:endParaRPr lang="pl-PL" sz="3200" b="1" dirty="0">
              <a:solidFill>
                <a:srgbClr val="118748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85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295" y="6408522"/>
            <a:ext cx="899400" cy="365125"/>
          </a:xfrm>
          <a:prstGeom prst="rect">
            <a:avLst/>
          </a:prstGeom>
        </p:spPr>
        <p:txBody>
          <a:bodyPr/>
          <a:lstStyle/>
          <a:p>
            <a:fld id="{A83C388D-2DC3-4FE6-952D-867AAA3AEB93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Łącznik prosty 48"/>
          <p:cNvCxnSpPr/>
          <p:nvPr userDrawn="1"/>
        </p:nvCxnSpPr>
        <p:spPr>
          <a:xfrm flipH="1">
            <a:off x="0" y="908720"/>
            <a:ext cx="12219093" cy="0"/>
          </a:xfrm>
          <a:prstGeom prst="line">
            <a:avLst/>
          </a:prstGeom>
          <a:ln w="3175" cmpd="sng">
            <a:solidFill>
              <a:srgbClr val="1187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196614"/>
            <a:ext cx="10515600" cy="54359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3" name="PoleTekstowe 16"/>
          <p:cNvSpPr txBox="1"/>
          <p:nvPr userDrawn="1"/>
        </p:nvSpPr>
        <p:spPr>
          <a:xfrm>
            <a:off x="305599" y="290520"/>
            <a:ext cx="38606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l-PL" sz="2400" b="1" baseline="30000" dirty="0" smtClean="0">
                <a:solidFill>
                  <a:srgbClr val="118748"/>
                </a:solidFill>
                <a:latin typeface="+mj-lt"/>
                <a:cs typeface="Calibri Light"/>
              </a:rPr>
              <a:t>→</a:t>
            </a:r>
            <a:endParaRPr lang="pl-PL" sz="3200" b="1" dirty="0">
              <a:solidFill>
                <a:srgbClr val="118748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0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31295" y="6408522"/>
            <a:ext cx="899400" cy="365125"/>
          </a:xfrm>
          <a:prstGeom prst="rect">
            <a:avLst/>
          </a:prstGeom>
        </p:spPr>
        <p:txBody>
          <a:bodyPr/>
          <a:lstStyle/>
          <a:p>
            <a:fld id="{A83C388D-2DC3-4FE6-952D-867AAA3AEB93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Łącznik prosty 48"/>
          <p:cNvCxnSpPr/>
          <p:nvPr userDrawn="1"/>
        </p:nvCxnSpPr>
        <p:spPr>
          <a:xfrm flipH="1">
            <a:off x="0" y="908720"/>
            <a:ext cx="12219093" cy="0"/>
          </a:xfrm>
          <a:prstGeom prst="line">
            <a:avLst/>
          </a:prstGeom>
          <a:ln w="3175" cmpd="sng">
            <a:solidFill>
              <a:srgbClr val="1187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196614"/>
            <a:ext cx="10515600" cy="54359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4" name="PoleTekstowe 16"/>
          <p:cNvSpPr txBox="1"/>
          <p:nvPr userDrawn="1"/>
        </p:nvSpPr>
        <p:spPr>
          <a:xfrm>
            <a:off x="305599" y="290520"/>
            <a:ext cx="38606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l-PL" sz="2400" b="1" baseline="30000" dirty="0" smtClean="0">
                <a:solidFill>
                  <a:srgbClr val="118748"/>
                </a:solidFill>
                <a:latin typeface="+mj-lt"/>
                <a:cs typeface="Calibri Light"/>
              </a:rPr>
              <a:t>→</a:t>
            </a:r>
            <a:endParaRPr lang="pl-PL" sz="3200" b="1" dirty="0">
              <a:solidFill>
                <a:srgbClr val="118748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009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31295" y="6408522"/>
            <a:ext cx="899400" cy="365125"/>
          </a:xfrm>
          <a:prstGeom prst="rect">
            <a:avLst/>
          </a:prstGeom>
        </p:spPr>
        <p:txBody>
          <a:bodyPr/>
          <a:lstStyle/>
          <a:p>
            <a:fld id="{A83C388D-2DC3-4FE6-952D-867AAA3AEB93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Łącznik prosty 48"/>
          <p:cNvCxnSpPr/>
          <p:nvPr userDrawn="1"/>
        </p:nvCxnSpPr>
        <p:spPr>
          <a:xfrm flipH="1">
            <a:off x="0" y="908720"/>
            <a:ext cx="12219093" cy="0"/>
          </a:xfrm>
          <a:prstGeom prst="line">
            <a:avLst/>
          </a:prstGeom>
          <a:ln w="3175" cmpd="sng">
            <a:solidFill>
              <a:srgbClr val="1187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96614"/>
            <a:ext cx="10515600" cy="54359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1" name="PoleTekstowe 16"/>
          <p:cNvSpPr txBox="1"/>
          <p:nvPr userDrawn="1"/>
        </p:nvSpPr>
        <p:spPr>
          <a:xfrm>
            <a:off x="305599" y="290520"/>
            <a:ext cx="386069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l-PL" sz="2400" b="1" baseline="30000" dirty="0" smtClean="0">
                <a:solidFill>
                  <a:srgbClr val="118748"/>
                </a:solidFill>
                <a:latin typeface="+mj-lt"/>
                <a:cs typeface="Calibri Light"/>
              </a:rPr>
              <a:t>→</a:t>
            </a:r>
            <a:endParaRPr lang="pl-PL" sz="3200" b="1" dirty="0">
              <a:solidFill>
                <a:srgbClr val="118748"/>
              </a:solidFill>
              <a:latin typeface="+mj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186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1" name="Prostokąt 24"/>
          <p:cNvSpPr/>
          <p:nvPr userDrawn="1"/>
        </p:nvSpPr>
        <p:spPr>
          <a:xfrm>
            <a:off x="1" y="6381330"/>
            <a:ext cx="8360089" cy="4766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kern="900" spc="100" dirty="0">
              <a:solidFill>
                <a:srgbClr val="00965A"/>
              </a:solidFill>
              <a:latin typeface="Calibri"/>
              <a:cs typeface="Calibri"/>
            </a:endParaRPr>
          </a:p>
        </p:txBody>
      </p:sp>
      <p:sp>
        <p:nvSpPr>
          <p:cNvPr id="12" name="Prostokąt 27"/>
          <p:cNvSpPr/>
          <p:nvPr userDrawn="1"/>
        </p:nvSpPr>
        <p:spPr>
          <a:xfrm>
            <a:off x="3754062" y="6402814"/>
            <a:ext cx="36383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kern="900" spc="100" dirty="0">
                <a:solidFill>
                  <a:schemeClr val="bg1"/>
                </a:solidFill>
                <a:cs typeface="Calibri"/>
              </a:rPr>
              <a:t>gdzie technologia spotyka człowieka</a:t>
            </a:r>
          </a:p>
        </p:txBody>
      </p:sp>
      <p:cxnSp>
        <p:nvCxnSpPr>
          <p:cNvPr id="13" name="Łącznik prosty 29"/>
          <p:cNvCxnSpPr/>
          <p:nvPr userDrawn="1"/>
        </p:nvCxnSpPr>
        <p:spPr>
          <a:xfrm>
            <a:off x="11280576" y="6381328"/>
            <a:ext cx="0" cy="465618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1136896" y="6408522"/>
            <a:ext cx="919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A40E4-6835-4A63-9124-A0BDEE143179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18" descr="ASTOR-norm.pdf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167" y="6349799"/>
            <a:ext cx="1375103" cy="4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2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1" r:id="rId5"/>
    <p:sldLayoutId id="2147483654" r:id="rId6"/>
    <p:sldLayoutId id="2147483650" r:id="rId7"/>
    <p:sldLayoutId id="2147483652" r:id="rId8"/>
    <p:sldLayoutId id="2147483653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alibri Light" panose="020F0302020204030204" pitchFamily="34" charset="0"/>
        <a:buChar char="→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11293475" y="6408738"/>
            <a:ext cx="898525" cy="365125"/>
          </a:xfrm>
        </p:spPr>
        <p:txBody>
          <a:bodyPr/>
          <a:lstStyle/>
          <a:p>
            <a:fld id="{A83C388D-2DC3-4FE6-952D-867AAA3AEB93}" type="slidenum">
              <a:rPr lang="pl-PL" smtClean="0"/>
              <a:t>1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4"/>
            <a:ext cx="12201578" cy="68633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6791324"/>
            <a:ext cx="12192000" cy="666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800"/>
          </a:p>
        </p:txBody>
      </p:sp>
      <p:grpSp>
        <p:nvGrpSpPr>
          <p:cNvPr id="7" name="Grupa 6"/>
          <p:cNvGrpSpPr/>
          <p:nvPr/>
        </p:nvGrpSpPr>
        <p:grpSpPr>
          <a:xfrm>
            <a:off x="8864366" y="4361833"/>
            <a:ext cx="3337212" cy="1505669"/>
            <a:chOff x="0" y="332656"/>
            <a:chExt cx="4788024" cy="2160240"/>
          </a:xfrm>
          <a:solidFill>
            <a:schemeClr val="bg2"/>
          </a:solidFill>
        </p:grpSpPr>
        <p:sp>
          <p:nvSpPr>
            <p:cNvPr id="8" name="Prostokąt 5"/>
            <p:cNvSpPr/>
            <p:nvPr userDrawn="1"/>
          </p:nvSpPr>
          <p:spPr>
            <a:xfrm>
              <a:off x="0" y="332656"/>
              <a:ext cx="4788024" cy="216024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00965A"/>
                </a:solidFill>
              </a:endParaRPr>
            </a:p>
          </p:txBody>
        </p:sp>
        <p:pic>
          <p:nvPicPr>
            <p:cNvPr id="9" name="Obraz 16" descr="ASTOR-claim-pl-negative-vertical.pdf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88" y="513149"/>
              <a:ext cx="4446920" cy="1939258"/>
            </a:xfrm>
            <a:prstGeom prst="rect">
              <a:avLst/>
            </a:prstGeom>
            <a:grpFill/>
          </p:spPr>
        </p:pic>
      </p:grpSp>
      <p:sp>
        <p:nvSpPr>
          <p:cNvPr id="10" name="Prostokąt 9"/>
          <p:cNvSpPr/>
          <p:nvPr/>
        </p:nvSpPr>
        <p:spPr>
          <a:xfrm flipV="1">
            <a:off x="0" y="6857998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0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388D-2DC3-4FE6-952D-867AAA3AEB93}" type="slidenum">
              <a:rPr lang="pl-PL" smtClean="0"/>
              <a:t>10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280" y="-1650686"/>
            <a:ext cx="13998559" cy="9274997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967537" y="850142"/>
            <a:ext cx="3224463" cy="1371600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dirty="0" smtClean="0">
                <a:solidFill>
                  <a:schemeClr val="bg1"/>
                </a:solidFill>
              </a:rPr>
              <a:t>1993</a:t>
            </a:r>
            <a:endParaRPr lang="pl-PL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388D-2DC3-4FE6-952D-867AAA3AEB93}" type="slidenum">
              <a:rPr lang="pl-PL" smtClean="0"/>
              <a:t>11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88594" y="0"/>
            <a:ext cx="16180594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8967537" y="850142"/>
            <a:ext cx="3224463" cy="1371600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dirty="0" smtClean="0">
                <a:solidFill>
                  <a:schemeClr val="bg1"/>
                </a:solidFill>
              </a:rPr>
              <a:t>1993</a:t>
            </a:r>
            <a:endParaRPr lang="pl-PL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388D-2DC3-4FE6-952D-867AAA3AEB93}" type="slidenum">
              <a:rPr lang="pl-PL" smtClean="0">
                <a:solidFill>
                  <a:srgbClr val="171616">
                    <a:tint val="75000"/>
                  </a:srgbClr>
                </a:solidFill>
              </a:rPr>
              <a:pPr/>
              <a:t>12</a:t>
            </a:fld>
            <a:endParaRPr lang="pl-PL">
              <a:solidFill>
                <a:srgbClr val="171616">
                  <a:tint val="75000"/>
                </a:srgbClr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Doświadczenie – 30 lat ASTOR</a:t>
            </a:r>
            <a:endParaRPr lang="pl-PL" dirty="0"/>
          </a:p>
        </p:txBody>
      </p:sp>
      <p:grpSp>
        <p:nvGrpSpPr>
          <p:cNvPr id="23" name="Grupa 22"/>
          <p:cNvGrpSpPr/>
          <p:nvPr/>
        </p:nvGrpSpPr>
        <p:grpSpPr>
          <a:xfrm>
            <a:off x="4311788" y="2271328"/>
            <a:ext cx="3606648" cy="2500604"/>
            <a:chOff x="966236" y="1492898"/>
            <a:chExt cx="3606648" cy="2500604"/>
          </a:xfrm>
        </p:grpSpPr>
        <p:sp>
          <p:nvSpPr>
            <p:cNvPr id="24" name="Elipsa 23"/>
            <p:cNvSpPr/>
            <p:nvPr/>
          </p:nvSpPr>
          <p:spPr>
            <a:xfrm>
              <a:off x="966236" y="1492898"/>
              <a:ext cx="2598058" cy="25006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FFFFFF"/>
                </a:solidFill>
              </a:endParaRPr>
            </a:p>
          </p:txBody>
        </p:sp>
        <p:sp>
          <p:nvSpPr>
            <p:cNvPr id="25" name="Elipsa 24"/>
            <p:cNvSpPr/>
            <p:nvPr/>
          </p:nvSpPr>
          <p:spPr>
            <a:xfrm>
              <a:off x="1257040" y="1754294"/>
              <a:ext cx="2016450" cy="19778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FFFFFF"/>
                </a:solidFill>
              </a:endParaRPr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1974096" y="1754294"/>
              <a:ext cx="259878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5400" b="1" dirty="0">
                  <a:solidFill>
                    <a:srgbClr val="00965A"/>
                  </a:solidFill>
                </a:rPr>
                <a:t>50 </a:t>
              </a:r>
              <a:r>
                <a:rPr lang="pl-PL" sz="5400" b="1" dirty="0" smtClean="0">
                  <a:solidFill>
                    <a:srgbClr val="00965A"/>
                  </a:solidFill>
                </a:rPr>
                <a:t>000+ </a:t>
              </a:r>
              <a:endParaRPr lang="pl-PL" sz="5400" b="1" dirty="0">
                <a:solidFill>
                  <a:srgbClr val="00965A"/>
                </a:solidFill>
              </a:endParaRPr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878321" y="2324063"/>
            <a:ext cx="2598058" cy="2500604"/>
            <a:chOff x="4572884" y="1492898"/>
            <a:chExt cx="2598058" cy="2500604"/>
          </a:xfrm>
        </p:grpSpPr>
        <p:sp>
          <p:nvSpPr>
            <p:cNvPr id="28" name="Elipsa 27"/>
            <p:cNvSpPr/>
            <p:nvPr/>
          </p:nvSpPr>
          <p:spPr>
            <a:xfrm>
              <a:off x="4572884" y="1492898"/>
              <a:ext cx="2598058" cy="25006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FFFFFF"/>
                </a:solidFill>
              </a:endParaRPr>
            </a:p>
          </p:txBody>
        </p:sp>
        <p:sp>
          <p:nvSpPr>
            <p:cNvPr id="29" name="Elipsa 28"/>
            <p:cNvSpPr/>
            <p:nvPr/>
          </p:nvSpPr>
          <p:spPr>
            <a:xfrm>
              <a:off x="4863688" y="1754294"/>
              <a:ext cx="2016450" cy="19778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FFFF"/>
                </a:solidFill>
              </a:endParaRPr>
            </a:p>
          </p:txBody>
        </p:sp>
        <p:sp>
          <p:nvSpPr>
            <p:cNvPr id="30" name="Prostokąt 29"/>
            <p:cNvSpPr/>
            <p:nvPr/>
          </p:nvSpPr>
          <p:spPr>
            <a:xfrm>
              <a:off x="5863517" y="1701599"/>
              <a:ext cx="88678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5400" b="1" dirty="0" smtClean="0">
                  <a:solidFill>
                    <a:srgbClr val="00965A"/>
                  </a:solidFill>
                </a:rPr>
                <a:t>30</a:t>
              </a:r>
              <a:endParaRPr lang="pl-PL" sz="5400" b="1" dirty="0">
                <a:solidFill>
                  <a:srgbClr val="00965A"/>
                </a:solidFill>
              </a:endParaRP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8366816" y="2271328"/>
            <a:ext cx="3430733" cy="2500604"/>
            <a:chOff x="7461746" y="3511420"/>
            <a:chExt cx="3430733" cy="2500604"/>
          </a:xfrm>
        </p:grpSpPr>
        <p:sp>
          <p:nvSpPr>
            <p:cNvPr id="32" name="Elipsa 31"/>
            <p:cNvSpPr/>
            <p:nvPr/>
          </p:nvSpPr>
          <p:spPr>
            <a:xfrm>
              <a:off x="7461746" y="3511420"/>
              <a:ext cx="2598058" cy="25006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FFFFFF"/>
                </a:solidFill>
              </a:endParaRPr>
            </a:p>
          </p:txBody>
        </p:sp>
        <p:sp>
          <p:nvSpPr>
            <p:cNvPr id="33" name="Elipsa 32"/>
            <p:cNvSpPr/>
            <p:nvPr/>
          </p:nvSpPr>
          <p:spPr>
            <a:xfrm>
              <a:off x="7752550" y="3772816"/>
              <a:ext cx="2016450" cy="19778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srgbClr val="FFFFFF"/>
                </a:solidFill>
              </a:endParaRP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8450784" y="3692129"/>
              <a:ext cx="244169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5400" b="1" dirty="0" smtClean="0">
                  <a:solidFill>
                    <a:srgbClr val="00965A"/>
                  </a:solidFill>
                </a:rPr>
                <a:t>11 000+</a:t>
              </a:r>
              <a:endParaRPr lang="pl-PL" sz="5400" b="1" dirty="0">
                <a:solidFill>
                  <a:srgbClr val="00965A"/>
                </a:solidFill>
              </a:endParaRPr>
            </a:p>
          </p:txBody>
        </p:sp>
      </p:grpSp>
      <p:sp>
        <p:nvSpPr>
          <p:cNvPr id="35" name="Prostokąt 34"/>
          <p:cNvSpPr/>
          <p:nvPr/>
        </p:nvSpPr>
        <p:spPr>
          <a:xfrm>
            <a:off x="1587491" y="3394324"/>
            <a:ext cx="1408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b="1" dirty="0" smtClean="0">
                <a:solidFill>
                  <a:srgbClr val="171616">
                    <a:lumMod val="75000"/>
                    <a:lumOff val="25000"/>
                  </a:srgbClr>
                </a:solidFill>
              </a:rPr>
              <a:t>lat</a:t>
            </a:r>
          </a:p>
          <a:p>
            <a:pPr algn="r"/>
            <a:r>
              <a:rPr lang="pl-PL" b="1" dirty="0" smtClean="0">
                <a:solidFill>
                  <a:srgbClr val="171616">
                    <a:lumMod val="75000"/>
                    <a:lumOff val="25000"/>
                  </a:srgbClr>
                </a:solidFill>
              </a:rPr>
              <a:t>doświadczeń</a:t>
            </a:r>
          </a:p>
        </p:txBody>
      </p:sp>
      <p:sp>
        <p:nvSpPr>
          <p:cNvPr id="36" name="Prostokąt 35"/>
          <p:cNvSpPr/>
          <p:nvPr/>
        </p:nvSpPr>
        <p:spPr>
          <a:xfrm>
            <a:off x="4876340" y="3394824"/>
            <a:ext cx="15498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b="1" dirty="0" smtClean="0">
                <a:solidFill>
                  <a:srgbClr val="171616">
                    <a:lumMod val="75000"/>
                    <a:lumOff val="25000"/>
                  </a:srgbClr>
                </a:solidFill>
              </a:rPr>
              <a:t>systemów</a:t>
            </a:r>
          </a:p>
          <a:p>
            <a:pPr algn="r"/>
            <a:r>
              <a:rPr lang="pl-PL" b="1" dirty="0" smtClean="0">
                <a:solidFill>
                  <a:srgbClr val="171616">
                    <a:lumMod val="75000"/>
                    <a:lumOff val="25000"/>
                  </a:srgbClr>
                </a:solidFill>
              </a:rPr>
              <a:t>Automatyzacji</a:t>
            </a:r>
          </a:p>
          <a:p>
            <a:pPr algn="r"/>
            <a:r>
              <a:rPr lang="pl-PL" b="1" dirty="0" smtClean="0">
                <a:solidFill>
                  <a:srgbClr val="171616">
                    <a:lumMod val="75000"/>
                    <a:lumOff val="25000"/>
                  </a:srgbClr>
                </a:solidFill>
              </a:rPr>
              <a:t>I Robotyzacji</a:t>
            </a:r>
          </a:p>
        </p:txBody>
      </p:sp>
      <p:sp>
        <p:nvSpPr>
          <p:cNvPr id="37" name="Prostokąt 36"/>
          <p:cNvSpPr/>
          <p:nvPr/>
        </p:nvSpPr>
        <p:spPr>
          <a:xfrm>
            <a:off x="9012017" y="3375367"/>
            <a:ext cx="1625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b="1" dirty="0" smtClean="0">
                <a:solidFill>
                  <a:srgbClr val="171616">
                    <a:lumMod val="75000"/>
                    <a:lumOff val="25000"/>
                  </a:srgbClr>
                </a:solidFill>
              </a:rPr>
              <a:t>przeszkolonych</a:t>
            </a:r>
          </a:p>
          <a:p>
            <a:pPr algn="r"/>
            <a:r>
              <a:rPr lang="pl-PL" b="1" dirty="0" smtClean="0">
                <a:solidFill>
                  <a:srgbClr val="171616">
                    <a:lumMod val="75000"/>
                    <a:lumOff val="25000"/>
                  </a:srgbClr>
                </a:solidFill>
              </a:rPr>
              <a:t>inżynierów</a:t>
            </a:r>
          </a:p>
        </p:txBody>
      </p:sp>
    </p:spTree>
    <p:extLst>
      <p:ext uri="{BB962C8B-B14F-4D97-AF65-F5344CB8AC3E}">
        <p14:creationId xmlns:p14="http://schemas.microsoft.com/office/powerpoint/2010/main" val="40018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a 32"/>
          <p:cNvGrpSpPr/>
          <p:nvPr/>
        </p:nvGrpSpPr>
        <p:grpSpPr>
          <a:xfrm>
            <a:off x="0" y="-252550"/>
            <a:ext cx="12354600" cy="7124700"/>
            <a:chOff x="0" y="-252550"/>
            <a:chExt cx="12354600" cy="7124700"/>
          </a:xfrm>
        </p:grpSpPr>
        <p:sp>
          <p:nvSpPr>
            <p:cNvPr id="10" name="Prostokąt 9"/>
            <p:cNvSpPr/>
            <p:nvPr/>
          </p:nvSpPr>
          <p:spPr>
            <a:xfrm>
              <a:off x="0" y="-252550"/>
              <a:ext cx="12354600" cy="71247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00965A"/>
                </a:solidFill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1289005" y="5839211"/>
              <a:ext cx="2754915" cy="4843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00965A"/>
                </a:solidFill>
              </a:endParaRPr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62" y="186939"/>
              <a:ext cx="7994771" cy="6272989"/>
            </a:xfrm>
            <a:prstGeom prst="rect">
              <a:avLst/>
            </a:prstGeom>
          </p:spPr>
        </p:pic>
        <p:sp>
          <p:nvSpPr>
            <p:cNvPr id="24" name="Prostokąt 23"/>
            <p:cNvSpPr/>
            <p:nvPr/>
          </p:nvSpPr>
          <p:spPr>
            <a:xfrm>
              <a:off x="570625" y="166373"/>
              <a:ext cx="8731446" cy="20408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00965A"/>
                </a:solidFill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939859" y="393881"/>
              <a:ext cx="1468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dirty="0" smtClean="0">
                  <a:solidFill>
                    <a:schemeClr val="bg1"/>
                  </a:solidFill>
                  <a:latin typeface="+mj-lt"/>
                </a:rPr>
                <a:t>NIEMCY</a:t>
              </a:r>
              <a:endParaRPr lang="pl-PL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4742808" y="379097"/>
              <a:ext cx="14683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800" dirty="0" smtClean="0">
                  <a:solidFill>
                    <a:schemeClr val="bg1"/>
                  </a:solidFill>
                  <a:latin typeface="+mj-lt"/>
                </a:rPr>
                <a:t>POLSKA</a:t>
              </a:r>
              <a:endParaRPr lang="pl-PL" sz="2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895457" y="992804"/>
              <a:ext cx="30818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solidFill>
                    <a:schemeClr val="bg1"/>
                  </a:solidFill>
                  <a:latin typeface="Simplon Norm" panose="020B0500030000000000" pitchFamily="34" charset="-18"/>
                </a:rPr>
                <a:t>309</a:t>
              </a:r>
            </a:p>
            <a:p>
              <a:r>
                <a:rPr lang="pl-PL" sz="1600" dirty="0" smtClean="0">
                  <a:solidFill>
                    <a:schemeClr val="bg1"/>
                  </a:solidFill>
                  <a:latin typeface="Simplon Norm" panose="020B0500030000000000" pitchFamily="34" charset="-18"/>
                </a:rPr>
                <a:t>ROBOTY / 10 000 PRACOWNIKÓW</a:t>
              </a:r>
            </a:p>
            <a:p>
              <a:r>
                <a:rPr lang="pl-PL" sz="1600" dirty="0" smtClean="0">
                  <a:solidFill>
                    <a:schemeClr val="bg1"/>
                  </a:solidFill>
                  <a:latin typeface="Simplon Norm" panose="020B0500030000000000" pitchFamily="34" charset="-18"/>
                </a:rPr>
                <a:t>(2016)</a:t>
              </a:r>
              <a:endParaRPr lang="pl-PL" sz="1600" dirty="0">
                <a:solidFill>
                  <a:schemeClr val="bg1"/>
                </a:solidFill>
                <a:latin typeface="Simplon Norm" panose="020B0500030000000000" pitchFamily="34" charset="-18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4728427" y="992803"/>
              <a:ext cx="308182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 smtClean="0">
                  <a:solidFill>
                    <a:schemeClr val="bg1"/>
                  </a:solidFill>
                  <a:latin typeface="Simplon Norm" panose="020B0500030000000000" pitchFamily="34" charset="-18"/>
                </a:rPr>
                <a:t>32</a:t>
              </a:r>
            </a:p>
            <a:p>
              <a:r>
                <a:rPr lang="pl-PL" sz="1600" dirty="0" smtClean="0">
                  <a:solidFill>
                    <a:schemeClr val="bg1"/>
                  </a:solidFill>
                  <a:latin typeface="Simplon Norm" panose="020B0500030000000000" pitchFamily="34" charset="-18"/>
                </a:rPr>
                <a:t>ROBOTÓW / 10 000 PRACOWNIKÓW</a:t>
              </a:r>
            </a:p>
            <a:p>
              <a:r>
                <a:rPr lang="pl-PL" sz="1600" dirty="0" smtClean="0">
                  <a:solidFill>
                    <a:schemeClr val="bg1"/>
                  </a:solidFill>
                  <a:latin typeface="Simplon Norm" panose="020B0500030000000000" pitchFamily="34" charset="-18"/>
                </a:rPr>
                <a:t>(2016)</a:t>
              </a:r>
              <a:endParaRPr lang="pl-PL" sz="1600" dirty="0">
                <a:solidFill>
                  <a:schemeClr val="bg1"/>
                </a:solidFill>
                <a:latin typeface="Simplon Norm" panose="020B0500030000000000" pitchFamily="34" charset="-18"/>
              </a:endParaRPr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1322600" y="5927232"/>
              <a:ext cx="2417143" cy="5532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00965A"/>
                </a:solidFill>
              </a:endParaRP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5116307" y="5855554"/>
              <a:ext cx="2417143" cy="55326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00965A"/>
                </a:solidFill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4966279" y="5906877"/>
              <a:ext cx="2238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chemeClr val="bg1"/>
                  </a:solidFill>
                  <a:latin typeface="Simplon Norm" panose="020B0500030000000000" pitchFamily="34" charset="-18"/>
                </a:rPr>
                <a:t> </a:t>
              </a:r>
              <a:r>
                <a:rPr lang="pl-PL" dirty="0" smtClean="0">
                  <a:solidFill>
                    <a:schemeClr val="bg1"/>
                  </a:solidFill>
                  <a:latin typeface="Simplon Norm" panose="020B0500030000000000" pitchFamily="34" charset="-18"/>
                </a:rPr>
                <a:t>= 100 </a:t>
              </a:r>
              <a:r>
                <a:rPr lang="pl-PL" dirty="0">
                  <a:solidFill>
                    <a:schemeClr val="bg1"/>
                  </a:solidFill>
                  <a:latin typeface="Simplon Norm" panose="020B0500030000000000" pitchFamily="34" charset="-18"/>
                </a:rPr>
                <a:t>PRACOWNIKÓW</a:t>
              </a: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1214415" y="5896705"/>
              <a:ext cx="2238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>
                  <a:solidFill>
                    <a:schemeClr val="bg1"/>
                  </a:solidFill>
                  <a:latin typeface="Simplon Norm" panose="020B0500030000000000" pitchFamily="34" charset="-18"/>
                </a:rPr>
                <a:t> </a:t>
              </a:r>
              <a:r>
                <a:rPr lang="pl-PL" dirty="0" smtClean="0">
                  <a:solidFill>
                    <a:schemeClr val="bg1"/>
                  </a:solidFill>
                  <a:latin typeface="Simplon Norm" panose="020B0500030000000000" pitchFamily="34" charset="-18"/>
                </a:rPr>
                <a:t>= 100 </a:t>
              </a:r>
              <a:r>
                <a:rPr lang="pl-PL" dirty="0">
                  <a:solidFill>
                    <a:schemeClr val="bg1"/>
                  </a:solidFill>
                  <a:latin typeface="Simplon Norm" panose="020B0500030000000000" pitchFamily="34" charset="-18"/>
                </a:rPr>
                <a:t>PRACOWNIKÓW</a:t>
              </a:r>
            </a:p>
          </p:txBody>
        </p:sp>
        <p:pic>
          <p:nvPicPr>
            <p:cNvPr id="32" name="Obraz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7075" y="309524"/>
              <a:ext cx="1382448" cy="1366558"/>
            </a:xfrm>
            <a:prstGeom prst="rect">
              <a:avLst/>
            </a:prstGeom>
          </p:spPr>
        </p:pic>
      </p:grpSp>
      <p:sp>
        <p:nvSpPr>
          <p:cNvPr id="34" name="Prostokąt 33"/>
          <p:cNvSpPr/>
          <p:nvPr/>
        </p:nvSpPr>
        <p:spPr>
          <a:xfrm>
            <a:off x="865583" y="6366975"/>
            <a:ext cx="9140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chemeClr val="bg1">
                    <a:lumMod val="75000"/>
                  </a:schemeClr>
                </a:solidFill>
                <a:latin typeface="Simplon Norm" panose="020B0500030000000000" pitchFamily="34" charset="-18"/>
              </a:rPr>
              <a:t>ŹRÓDŁO: IFR</a:t>
            </a:r>
            <a:endParaRPr lang="pl-PL" sz="1100" dirty="0">
              <a:solidFill>
                <a:schemeClr val="bg1">
                  <a:lumMod val="75000"/>
                </a:schemeClr>
              </a:solidFill>
              <a:latin typeface="Simplon Norm" panose="020B0500030000000000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274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388D-2DC3-4FE6-952D-867AAA3AEB93}" type="slidenum">
              <a:rPr lang="pl-PL" smtClean="0"/>
              <a:t>14</a:t>
            </a:fld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10540" y="204234"/>
            <a:ext cx="11856720" cy="543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Gęstość robotyzacji – główni gracze i Polska </a:t>
            </a:r>
            <a:r>
              <a:rPr lang="pl-PL" sz="2700" i="1" dirty="0" smtClean="0"/>
              <a:t>(ilość robotów na 10000 pracowników)</a:t>
            </a:r>
            <a:endParaRPr lang="pl-PL" sz="2700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035831"/>
            <a:ext cx="8267700" cy="478394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384945" y="5819775"/>
            <a:ext cx="96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Źródło: IFR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095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28989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496174" y="532538"/>
            <a:ext cx="4832813" cy="1523277"/>
          </a:xfrm>
          <a:prstGeom prst="rect">
            <a:avLst/>
          </a:prstGeom>
          <a:solidFill>
            <a:srgbClr val="FF6600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b="1" dirty="0" smtClean="0">
                <a:solidFill>
                  <a:schemeClr val="bg1"/>
                </a:solidFill>
              </a:rPr>
              <a:t>GŁÓWNE BARIERY</a:t>
            </a:r>
            <a:endParaRPr lang="pl-P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11293475" y="6408738"/>
            <a:ext cx="898525" cy="365125"/>
          </a:xfrm>
        </p:spPr>
        <p:txBody>
          <a:bodyPr/>
          <a:lstStyle/>
          <a:p>
            <a:fld id="{A83C388D-2DC3-4FE6-952D-867AAA3AEB93}" type="slidenum">
              <a:rPr lang="pl-PL" smtClean="0">
                <a:solidFill>
                  <a:srgbClr val="171616">
                    <a:tint val="75000"/>
                  </a:srgbClr>
                </a:solidFill>
              </a:rPr>
              <a:pPr/>
              <a:t>16</a:t>
            </a:fld>
            <a:endParaRPr lang="pl-PL">
              <a:solidFill>
                <a:srgbClr val="171616">
                  <a:tint val="75000"/>
                </a:srgb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0000"/>
                  <a:lumOff val="1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6000" dirty="0" smtClean="0">
              <a:solidFill>
                <a:srgbClr val="FFFFFF"/>
              </a:solidFill>
            </a:endParaRPr>
          </a:p>
          <a:p>
            <a:pPr algn="ctr"/>
            <a:r>
              <a:rPr lang="pl-PL" sz="6000" b="1" dirty="0" smtClean="0">
                <a:solidFill>
                  <a:srgbClr val="FFFFFF"/>
                </a:solidFill>
              </a:rPr>
              <a:t>GŁÓWNE </a:t>
            </a:r>
            <a:r>
              <a:rPr lang="pl-PL" sz="6000" b="1" dirty="0" smtClean="0">
                <a:solidFill>
                  <a:srgbClr val="FF0000"/>
                </a:solidFill>
              </a:rPr>
              <a:t>BARIERY</a:t>
            </a:r>
          </a:p>
          <a:p>
            <a:pPr algn="ctr"/>
            <a:endParaRPr lang="pl-PL" sz="6000" b="1" dirty="0">
              <a:solidFill>
                <a:srgbClr val="FFFFFF"/>
              </a:solidFill>
            </a:endParaRPr>
          </a:p>
          <a:p>
            <a:pPr algn="ctr"/>
            <a:endParaRPr lang="pl-PL" sz="6000" b="1" dirty="0" smtClean="0">
              <a:solidFill>
                <a:srgbClr val="FFFFFF"/>
              </a:solidFill>
            </a:endParaRPr>
          </a:p>
          <a:p>
            <a:pPr algn="ctr"/>
            <a:endParaRPr lang="pl-PL" sz="6000" b="1" dirty="0" smtClean="0">
              <a:solidFill>
                <a:srgbClr val="FFFFFF"/>
              </a:solidFill>
            </a:endParaRPr>
          </a:p>
          <a:p>
            <a:pPr algn="ctr"/>
            <a:endParaRPr lang="pl-PL" sz="6000" b="1" dirty="0">
              <a:solidFill>
                <a:srgbClr val="FFFFFF"/>
              </a:solidFill>
            </a:endParaRPr>
          </a:p>
          <a:p>
            <a:pPr algn="ctr"/>
            <a:endParaRPr lang="pl-PL" sz="6000" dirty="0" smtClean="0">
              <a:solidFill>
                <a:srgbClr val="FFFFFF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95424" y="2675022"/>
            <a:ext cx="101727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bg1"/>
                </a:solidFill>
              </a:rPr>
              <a:t>Brak </a:t>
            </a:r>
            <a:r>
              <a:rPr lang="pl-PL" sz="3600" b="1" dirty="0">
                <a:solidFill>
                  <a:srgbClr val="FFC000"/>
                </a:solidFill>
              </a:rPr>
              <a:t>wykształconych</a:t>
            </a:r>
            <a:r>
              <a:rPr lang="pl-PL" sz="3600" b="1" dirty="0">
                <a:solidFill>
                  <a:schemeClr val="bg1"/>
                </a:solidFill>
              </a:rPr>
              <a:t> </a:t>
            </a:r>
            <a:r>
              <a:rPr lang="pl-PL" sz="3600" b="1" dirty="0" smtClean="0">
                <a:solidFill>
                  <a:srgbClr val="FFC000"/>
                </a:solidFill>
              </a:rPr>
              <a:t>inżynierów</a:t>
            </a:r>
            <a:endParaRPr lang="pl-PL" sz="3600" b="1" dirty="0">
              <a:solidFill>
                <a:srgbClr val="FFC000"/>
              </a:solidFill>
            </a:endParaRPr>
          </a:p>
          <a:p>
            <a:pPr marL="742950" indent="-742950">
              <a:buAutoNum type="arabicPeriod"/>
            </a:pPr>
            <a:r>
              <a:rPr lang="pl-PL" sz="3600" b="1" dirty="0">
                <a:solidFill>
                  <a:srgbClr val="FFC000"/>
                </a:solidFill>
              </a:rPr>
              <a:t>Strach</a:t>
            </a:r>
            <a:r>
              <a:rPr lang="pl-PL" sz="3600" b="1" dirty="0">
                <a:solidFill>
                  <a:schemeClr val="bg1"/>
                </a:solidFill>
              </a:rPr>
              <a:t> ludzi przed </a:t>
            </a:r>
            <a:r>
              <a:rPr lang="pl-PL" sz="3600" b="1" dirty="0">
                <a:solidFill>
                  <a:srgbClr val="FFC000"/>
                </a:solidFill>
              </a:rPr>
              <a:t>technologią</a:t>
            </a:r>
            <a:r>
              <a:rPr lang="pl-PL" sz="3600" b="1" dirty="0">
                <a:solidFill>
                  <a:schemeClr val="bg1"/>
                </a:solidFill>
              </a:rPr>
              <a:t>/innowacjami</a:t>
            </a:r>
          </a:p>
          <a:p>
            <a:pPr marL="742950" indent="-742950">
              <a:buAutoNum type="arabicPeriod"/>
            </a:pPr>
            <a:r>
              <a:rPr lang="pl-PL" sz="3600" b="1" dirty="0">
                <a:solidFill>
                  <a:srgbClr val="FFC000"/>
                </a:solidFill>
              </a:rPr>
              <a:t>Nawyk</a:t>
            </a:r>
            <a:r>
              <a:rPr lang="pl-PL" sz="3600" b="1" dirty="0">
                <a:solidFill>
                  <a:schemeClr val="bg1"/>
                </a:solidFill>
              </a:rPr>
              <a:t> kupowania </a:t>
            </a:r>
            <a:r>
              <a:rPr lang="pl-PL" sz="3600" b="1" dirty="0">
                <a:solidFill>
                  <a:srgbClr val="FFC000"/>
                </a:solidFill>
              </a:rPr>
              <a:t>najtańszych</a:t>
            </a:r>
            <a:r>
              <a:rPr lang="pl-PL" sz="3600" b="1" dirty="0">
                <a:solidFill>
                  <a:schemeClr val="bg1"/>
                </a:solidFill>
              </a:rPr>
              <a:t> technologii</a:t>
            </a:r>
          </a:p>
          <a:p>
            <a:pPr marL="742950" indent="-742950">
              <a:buAutoNum type="arabicPeriod"/>
            </a:pPr>
            <a:r>
              <a:rPr lang="pl-PL" sz="3600" b="1" dirty="0">
                <a:solidFill>
                  <a:schemeClr val="bg1"/>
                </a:solidFill>
              </a:rPr>
              <a:t>Bariera </a:t>
            </a:r>
            <a:r>
              <a:rPr lang="pl-PL" sz="3600" b="1" dirty="0">
                <a:solidFill>
                  <a:srgbClr val="FFC000"/>
                </a:solidFill>
              </a:rPr>
              <a:t>kapitałowa</a:t>
            </a:r>
          </a:p>
        </p:txBody>
      </p:sp>
    </p:spTree>
    <p:extLst>
      <p:ext uri="{BB962C8B-B14F-4D97-AF65-F5344CB8AC3E}">
        <p14:creationId xmlns:p14="http://schemas.microsoft.com/office/powerpoint/2010/main" val="29912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388D-2DC3-4FE6-952D-867AAA3AEB93}" type="slidenum">
              <a:rPr lang="pl-PL" smtClean="0"/>
              <a:t>17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66800" cy="68580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0" y="589688"/>
            <a:ext cx="6620933" cy="1857178"/>
          </a:xfrm>
          <a:prstGeom prst="rect">
            <a:avLst/>
          </a:prstGeom>
          <a:solidFill>
            <a:srgbClr val="FF6600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b="1" dirty="0" smtClean="0">
                <a:solidFill>
                  <a:schemeClr val="bg1"/>
                </a:solidFill>
              </a:rPr>
              <a:t>3 WYZWANIA</a:t>
            </a:r>
            <a:endParaRPr lang="pl-PL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3029022" y="1136852"/>
            <a:ext cx="6154738" cy="321645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11293475" y="6408738"/>
            <a:ext cx="898525" cy="365125"/>
          </a:xfrm>
        </p:spPr>
        <p:txBody>
          <a:bodyPr/>
          <a:lstStyle/>
          <a:p>
            <a:fld id="{A83C388D-2DC3-4FE6-952D-867AAA3AEB93}" type="slidenum">
              <a:rPr lang="pl-PL" smtClean="0">
                <a:solidFill>
                  <a:srgbClr val="171616">
                    <a:tint val="75000"/>
                  </a:srgbClr>
                </a:solidFill>
              </a:rPr>
              <a:pPr/>
              <a:t>18</a:t>
            </a:fld>
            <a:endParaRPr lang="pl-PL">
              <a:solidFill>
                <a:srgbClr val="171616">
                  <a:tint val="75000"/>
                </a:srgb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0000"/>
                  <a:lumOff val="1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6000" dirty="0" smtClean="0">
              <a:solidFill>
                <a:srgbClr val="FFFFFF"/>
              </a:solidFill>
            </a:endParaRPr>
          </a:p>
          <a:p>
            <a:pPr algn="ctr"/>
            <a:endParaRPr lang="pl-PL" sz="6000" dirty="0" smtClean="0">
              <a:solidFill>
                <a:srgbClr val="FFFFFF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55469" y="1027907"/>
            <a:ext cx="26480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</a:rPr>
              <a:t>I.</a:t>
            </a:r>
          </a:p>
          <a:p>
            <a:pPr algn="ctr"/>
            <a:r>
              <a:rPr lang="pl-PL" sz="4400" b="1" dirty="0" smtClean="0">
                <a:solidFill>
                  <a:schemeClr val="bg1"/>
                </a:solidFill>
              </a:rPr>
              <a:t>EDUKACJA</a:t>
            </a:r>
            <a:endParaRPr lang="pl-PL" sz="4400" b="1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666211" y="1027907"/>
            <a:ext cx="26480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</a:rPr>
              <a:t>II.</a:t>
            </a:r>
          </a:p>
          <a:p>
            <a:pPr algn="ctr"/>
            <a:r>
              <a:rPr lang="pl-PL" sz="4400" b="1" dirty="0" smtClean="0">
                <a:solidFill>
                  <a:schemeClr val="bg1"/>
                </a:solidFill>
              </a:rPr>
              <a:t>EDUKACJA</a:t>
            </a:r>
            <a:endParaRPr lang="pl-PL" sz="4400" b="1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336466" y="1027907"/>
            <a:ext cx="26480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</a:rPr>
              <a:t>III.</a:t>
            </a:r>
          </a:p>
          <a:p>
            <a:pPr algn="ctr"/>
            <a:r>
              <a:rPr lang="pl-PL" sz="4400" b="1" dirty="0" smtClean="0">
                <a:solidFill>
                  <a:schemeClr val="bg1"/>
                </a:solidFill>
              </a:rPr>
              <a:t>EDUKACJA</a:t>
            </a:r>
            <a:endParaRPr lang="pl-PL" sz="4400" b="1" dirty="0">
              <a:solidFill>
                <a:schemeClr val="bg1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7" y="3309822"/>
            <a:ext cx="1561017" cy="156101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54" y="3390036"/>
            <a:ext cx="1246302" cy="124630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38" y="3301122"/>
            <a:ext cx="1424130" cy="1424130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047843" y="5213238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B050"/>
                </a:solidFill>
              </a:rPr>
              <a:t>UCZNIOWIE - INŻYNIEROWIE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189963" y="5213238"/>
            <a:ext cx="184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pl-PL" dirty="0"/>
              <a:t>PROFESJONALIŚCI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9137654" y="5182585"/>
            <a:ext cx="144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B050"/>
                </a:solidFill>
              </a:rPr>
              <a:t>NAUCZYCIELE</a:t>
            </a:r>
          </a:p>
        </p:txBody>
      </p:sp>
    </p:spTree>
    <p:extLst>
      <p:ext uri="{BB962C8B-B14F-4D97-AF65-F5344CB8AC3E}">
        <p14:creationId xmlns:p14="http://schemas.microsoft.com/office/powerpoint/2010/main" val="319551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388D-2DC3-4FE6-952D-867AAA3AEB93}" type="slidenum">
              <a:rPr lang="pl-PL" smtClean="0"/>
              <a:t>19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838200" y="993775"/>
            <a:ext cx="10902951" cy="4960938"/>
          </a:xfrm>
        </p:spPr>
        <p:txBody>
          <a:bodyPr/>
          <a:lstStyle/>
          <a:p>
            <a:r>
              <a:rPr lang="pl-PL" dirty="0" smtClean="0"/>
              <a:t> Autorska koncepcja stworzona w 2016 roku.</a:t>
            </a:r>
            <a:r>
              <a:rPr lang="pl-PL" dirty="0"/>
              <a:t> </a:t>
            </a:r>
            <a:r>
              <a:rPr lang="pl-PL" dirty="0" smtClean="0"/>
              <a:t>Opublikowana w </a:t>
            </a:r>
            <a:r>
              <a:rPr lang="pl-PL" b="1" dirty="0" smtClean="0"/>
              <a:t>I.2017.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 wkład: Inżynier 4.0 (by ASTOR)</a:t>
            </a:r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688661"/>
            <a:ext cx="3543300" cy="434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018" y="1688661"/>
            <a:ext cx="3554928" cy="4349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8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1183731" y="2183264"/>
            <a:ext cx="7104058" cy="1453133"/>
          </a:xfrm>
        </p:spPr>
        <p:txBody>
          <a:bodyPr/>
          <a:lstStyle/>
          <a:p>
            <a:r>
              <a:rPr lang="pl-PL" sz="4000" dirty="0"/>
              <a:t>Pokonywanie barier do nowoczesnego </a:t>
            </a:r>
            <a:r>
              <a:rPr lang="pl-PL" sz="4000" dirty="0" smtClean="0"/>
              <a:t>przemysłu</a:t>
            </a:r>
            <a:br>
              <a:rPr lang="pl-PL" sz="4000" dirty="0" smtClean="0"/>
            </a:br>
            <a:r>
              <a:rPr lang="pl-PL" sz="2800" dirty="0" smtClean="0"/>
              <a:t>30 </a:t>
            </a:r>
            <a:r>
              <a:rPr lang="pl-PL" sz="2800" dirty="0"/>
              <a:t>lat doświadczeń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STEFAN ŻYCZKOWSKI, ASTOR, 2018-02-21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11293475" y="6408738"/>
            <a:ext cx="898525" cy="365125"/>
          </a:xfrm>
        </p:spPr>
        <p:txBody>
          <a:bodyPr/>
          <a:lstStyle/>
          <a:p>
            <a:fld id="{A83C388D-2DC3-4FE6-952D-867AAA3AEB9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93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388D-2DC3-4FE6-952D-867AAA3AEB93}" type="slidenum">
              <a:rPr lang="pl-PL" smtClean="0"/>
              <a:t>20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86211" cy="763661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" y="589688"/>
            <a:ext cx="5257799" cy="1639162"/>
          </a:xfrm>
          <a:prstGeom prst="rect">
            <a:avLst/>
          </a:prstGeom>
          <a:solidFill>
            <a:srgbClr val="00B05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ZADANIE EKONOMICZNE</a:t>
            </a:r>
          </a:p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(od ASTOR)</a:t>
            </a:r>
            <a:endParaRPr lang="pl-P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3029022" y="1136852"/>
            <a:ext cx="6154738" cy="321645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11293475" y="6408738"/>
            <a:ext cx="898525" cy="365125"/>
          </a:xfrm>
        </p:spPr>
        <p:txBody>
          <a:bodyPr/>
          <a:lstStyle/>
          <a:p>
            <a:fld id="{A83C388D-2DC3-4FE6-952D-867AAA3AEB93}" type="slidenum">
              <a:rPr lang="pl-PL" smtClean="0">
                <a:solidFill>
                  <a:srgbClr val="171616">
                    <a:tint val="75000"/>
                  </a:srgbClr>
                </a:solidFill>
              </a:rPr>
              <a:pPr/>
              <a:t>21</a:t>
            </a:fld>
            <a:endParaRPr lang="pl-PL">
              <a:solidFill>
                <a:srgbClr val="171616">
                  <a:tint val="75000"/>
                </a:srgb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0000"/>
                  <a:lumOff val="1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6000" smtClean="0">
              <a:solidFill>
                <a:srgbClr val="FFFFFF"/>
              </a:solidFill>
            </a:endParaRPr>
          </a:p>
          <a:p>
            <a:pPr algn="ctr"/>
            <a:endParaRPr lang="pl-PL" sz="6000" dirty="0" smtClean="0">
              <a:solidFill>
                <a:srgbClr val="FFFFFF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2377" y="675187"/>
            <a:ext cx="12107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chemeClr val="bg1"/>
                </a:solidFill>
              </a:rPr>
              <a:t>Jaka jest </a:t>
            </a:r>
            <a:r>
              <a:rPr lang="pl-PL" sz="5400" b="1" dirty="0" smtClean="0">
                <a:solidFill>
                  <a:srgbClr val="00B050"/>
                </a:solidFill>
              </a:rPr>
              <a:t>proporcja </a:t>
            </a:r>
            <a:r>
              <a:rPr lang="pl-PL" sz="4400" b="1" dirty="0" smtClean="0">
                <a:solidFill>
                  <a:srgbClr val="00B050"/>
                </a:solidFill>
              </a:rPr>
              <a:t>(dla firm produkcyjnych) </a:t>
            </a:r>
            <a:r>
              <a:rPr lang="pl-PL" sz="5400" b="1" dirty="0" smtClean="0">
                <a:solidFill>
                  <a:schemeClr val="bg1"/>
                </a:solidFill>
              </a:rPr>
              <a:t>?</a:t>
            </a:r>
            <a:endParaRPr lang="pl-PL" sz="5400" b="1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38322" y="2549224"/>
            <a:ext cx="454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400" b="1" dirty="0">
                <a:solidFill>
                  <a:schemeClr val="bg1"/>
                </a:solidFill>
              </a:rPr>
              <a:t>Amortyzacja</a:t>
            </a:r>
            <a:r>
              <a:rPr lang="pl-PL" sz="2400" dirty="0">
                <a:solidFill>
                  <a:schemeClr val="bg1"/>
                </a:solidFill>
              </a:rPr>
              <a:t> środków produkcji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1701551" y="3140564"/>
            <a:ext cx="4041436" cy="51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1236518" y="3286177"/>
            <a:ext cx="5446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l-PL" sz="2400" b="1" dirty="0" smtClean="0">
                <a:solidFill>
                  <a:schemeClr val="bg1"/>
                </a:solidFill>
              </a:rPr>
              <a:t>Fundusz </a:t>
            </a:r>
            <a:r>
              <a:rPr lang="pl-PL" sz="2400" b="1" dirty="0">
                <a:solidFill>
                  <a:schemeClr val="bg1"/>
                </a:solidFill>
              </a:rPr>
              <a:t>płac </a:t>
            </a:r>
            <a:r>
              <a:rPr lang="pl-PL" sz="2400" dirty="0">
                <a:solidFill>
                  <a:schemeClr val="bg1"/>
                </a:solidFill>
              </a:rPr>
              <a:t>ludzi na produkcji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6371877" y="2736774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=  ?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8607025" y="2940509"/>
            <a:ext cx="1943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(docelowy &gt; 1/5)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1497943" y="4582483"/>
            <a:ext cx="4040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pl-PL" sz="2400" b="1" dirty="0" smtClean="0">
                <a:solidFill>
                  <a:schemeClr val="bg1"/>
                </a:solidFill>
              </a:rPr>
              <a:t>Fundusz szkoleniowy </a:t>
            </a:r>
            <a:r>
              <a:rPr lang="pl-PL" sz="2400" dirty="0" smtClean="0">
                <a:solidFill>
                  <a:schemeClr val="bg1"/>
                </a:solidFill>
              </a:rPr>
              <a:t>firmy</a:t>
            </a:r>
            <a:endParaRPr lang="pl-PL" sz="2400" dirty="0">
              <a:solidFill>
                <a:schemeClr val="bg1"/>
              </a:solidFill>
            </a:endParaRPr>
          </a:p>
        </p:txBody>
      </p:sp>
      <p:cxnSp>
        <p:nvCxnSpPr>
          <p:cNvPr id="29" name="Łącznik prosty 28"/>
          <p:cNvCxnSpPr/>
          <p:nvPr/>
        </p:nvCxnSpPr>
        <p:spPr>
          <a:xfrm>
            <a:off x="1701551" y="5163467"/>
            <a:ext cx="4041436" cy="51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rostokąt 29"/>
          <p:cNvSpPr/>
          <p:nvPr/>
        </p:nvSpPr>
        <p:spPr>
          <a:xfrm>
            <a:off x="1301360" y="5309080"/>
            <a:ext cx="5446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l-PL" sz="2400" b="1" dirty="0" smtClean="0">
                <a:solidFill>
                  <a:schemeClr val="bg1"/>
                </a:solidFill>
              </a:rPr>
              <a:t>Fundusz </a:t>
            </a:r>
            <a:r>
              <a:rPr lang="pl-PL" sz="2400" b="1" dirty="0">
                <a:solidFill>
                  <a:schemeClr val="bg1"/>
                </a:solidFill>
              </a:rPr>
              <a:t>płac </a:t>
            </a:r>
            <a:r>
              <a:rPr lang="pl-PL" sz="2400" dirty="0">
                <a:solidFill>
                  <a:schemeClr val="bg1"/>
                </a:solidFill>
              </a:rPr>
              <a:t>ludzi na produkcji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6371877" y="4759677"/>
            <a:ext cx="9829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=  ?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801919" y="2798328"/>
            <a:ext cx="69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A) 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896521" y="4779217"/>
            <a:ext cx="67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B) 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8569336" y="4902327"/>
            <a:ext cx="2203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(docelowy &gt; 1/100)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2904331" y="1191419"/>
            <a:ext cx="6154738" cy="321645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038350" y="-168274"/>
            <a:ext cx="7886700" cy="132556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11293475" y="5875338"/>
            <a:ext cx="898525" cy="365125"/>
          </a:xfrm>
        </p:spPr>
        <p:txBody>
          <a:bodyPr/>
          <a:lstStyle/>
          <a:p>
            <a:fld id="{A83C388D-2DC3-4FE6-952D-867AAA3AEB93}" type="slidenum">
              <a:rPr lang="pl-PL" smtClean="0"/>
              <a:t>22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0" y="-49132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0000"/>
                  <a:lumOff val="1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  <a:p>
            <a:pPr algn="ctr"/>
            <a:endParaRPr lang="pl-PL" sz="60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42514" y="251375"/>
            <a:ext cx="1069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DZIĘKUJĘ ZA UWAGĘ.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3" name="Elipsa 2"/>
          <p:cNvSpPr/>
          <p:nvPr/>
        </p:nvSpPr>
        <p:spPr>
          <a:xfrm>
            <a:off x="-2225842" y="10828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2609479" y="5468306"/>
            <a:ext cx="5907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0B050"/>
                </a:solidFill>
              </a:rPr>
              <a:t>STEFAN ŻYCZKOWSKI, </a:t>
            </a:r>
            <a:r>
              <a:rPr lang="pl-PL" sz="2800" b="1" dirty="0" smtClean="0">
                <a:solidFill>
                  <a:schemeClr val="bg1"/>
                </a:solidFill>
              </a:rPr>
              <a:t>sz@astor.com.pl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2081" y="1652154"/>
            <a:ext cx="2952750" cy="2933700"/>
          </a:xfrm>
          <a:prstGeom prst="rect">
            <a:avLst/>
          </a:prstGeom>
        </p:spPr>
      </p:pic>
      <p:sp>
        <p:nvSpPr>
          <p:cNvPr id="16" name="Donut 4"/>
          <p:cNvSpPr/>
          <p:nvPr/>
        </p:nvSpPr>
        <p:spPr bwMode="auto">
          <a:xfrm>
            <a:off x="3440141" y="1072134"/>
            <a:ext cx="4246318" cy="4119760"/>
          </a:xfrm>
          <a:prstGeom prst="donut">
            <a:avLst>
              <a:gd name="adj" fmla="val 16885"/>
            </a:avLst>
          </a:prstGeom>
          <a:solidFill>
            <a:srgbClr val="3C393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4200" kern="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Ekonomiczny rozwój Polski - ostatnie 30 lat</a:t>
            </a:r>
            <a:endParaRPr lang="en-US" dirty="0" smtClean="0"/>
          </a:p>
        </p:txBody>
      </p:sp>
      <p:sp>
        <p:nvSpPr>
          <p:cNvPr id="66596" name="Text Box 162"/>
          <p:cNvSpPr txBox="1">
            <a:spLocks noChangeArrowheads="1"/>
          </p:cNvSpPr>
          <p:nvPr/>
        </p:nvSpPr>
        <p:spPr bwMode="auto">
          <a:xfrm>
            <a:off x="3695734" y="1392161"/>
            <a:ext cx="3573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3973BC"/>
                </a:solidFill>
                <a:latin typeface="Calibri" pitchFamily="34" charset="0"/>
                <a:cs typeface="Calibri" pitchFamily="34" charset="0"/>
              </a:rPr>
              <a:t>ŚREDNIA PŁACA KRAJOWA</a:t>
            </a:r>
            <a:endParaRPr lang="pl-PL" b="1" dirty="0">
              <a:solidFill>
                <a:srgbClr val="3973BC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Group 1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752068"/>
              </p:ext>
            </p:extLst>
          </p:nvPr>
        </p:nvGraphicFramePr>
        <p:xfrm>
          <a:off x="1585288" y="1763816"/>
          <a:ext cx="8940993" cy="40054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081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5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24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85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14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ROK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Złoty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PLN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USD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35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1987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D7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29 000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4D7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D7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2.90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4D7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35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1997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D7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4D7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D7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1061    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4D7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4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B630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323</a:t>
                      </a:r>
                      <a:endParaRPr kumimoji="0" lang="pl-PL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B630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35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2007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u="none" strike="noStrike" cap="none" normalizeH="0" baseline="0" smtClean="0">
                          <a:ln>
                            <a:noFill/>
                          </a:ln>
                          <a:solidFill>
                            <a:srgbClr val="264D7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264D7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D7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2 691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4D7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4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B630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972</a:t>
                      </a:r>
                      <a:endParaRPr kumimoji="0" lang="pl-PL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B630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35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2017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D7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4D7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4D7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4 635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4D7C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4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B630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1 385</a:t>
                      </a:r>
                      <a:endParaRPr kumimoji="0" lang="pl-PL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B630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9216347" y="2483896"/>
            <a:ext cx="1620180" cy="1035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4400" b="1" dirty="0" smtClean="0">
                <a:solidFill>
                  <a:srgbClr val="FB6305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pl-PL" sz="4000" b="1" dirty="0">
              <a:solidFill>
                <a:srgbClr val="FB6305"/>
              </a:solidFill>
              <a:latin typeface="Arial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0416480" y="143635"/>
            <a:ext cx="1775520" cy="1203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591112"/>
              </p:ext>
            </p:extLst>
          </p:nvPr>
        </p:nvGraphicFramePr>
        <p:xfrm>
          <a:off x="35265" y="1025977"/>
          <a:ext cx="11228479" cy="518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905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/>
      <p:bldP spid="66596" grpId="0"/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11293475" y="6408738"/>
            <a:ext cx="898525" cy="365125"/>
          </a:xfrm>
        </p:spPr>
        <p:txBody>
          <a:bodyPr/>
          <a:lstStyle/>
          <a:p>
            <a:fld id="{A83C388D-2DC3-4FE6-952D-867AAA3AEB93}" type="slidenum">
              <a:rPr lang="pl-PL" smtClean="0">
                <a:solidFill>
                  <a:srgbClr val="171616">
                    <a:tint val="75000"/>
                  </a:srgbClr>
                </a:solidFill>
              </a:rPr>
              <a:pPr/>
              <a:t>4</a:t>
            </a:fld>
            <a:endParaRPr lang="pl-PL">
              <a:solidFill>
                <a:srgbClr val="171616">
                  <a:tint val="75000"/>
                </a:srgb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0000"/>
                  <a:lumOff val="1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6000" dirty="0" smtClean="0">
              <a:solidFill>
                <a:srgbClr val="FFFFFF"/>
              </a:solidFill>
            </a:endParaRPr>
          </a:p>
          <a:p>
            <a:pPr algn="ctr"/>
            <a:r>
              <a:rPr lang="pl-PL" sz="6000" b="1" dirty="0" smtClean="0">
                <a:solidFill>
                  <a:srgbClr val="FFFFFF"/>
                </a:solidFill>
              </a:rPr>
              <a:t>ROZWÓJ TECHNIKI</a:t>
            </a:r>
          </a:p>
          <a:p>
            <a:pPr algn="ctr"/>
            <a:r>
              <a:rPr lang="pl-PL" sz="4800" b="1" dirty="0" smtClean="0">
                <a:solidFill>
                  <a:srgbClr val="FFC000"/>
                </a:solidFill>
              </a:rPr>
              <a:t>MOTORYZACJA, 1987</a:t>
            </a:r>
            <a:endParaRPr lang="pl-PL" sz="4800" dirty="0" smtClean="0">
              <a:solidFill>
                <a:srgbClr val="FFC000"/>
              </a:solidFill>
            </a:endParaRPr>
          </a:p>
          <a:p>
            <a:pPr algn="ctr"/>
            <a:endParaRPr lang="pl-PL" sz="6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wp.pl/a/f/jpeg/18767/fiat_340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8488" y="1461261"/>
            <a:ext cx="2488693" cy="1670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fiat_126_1972_2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4311" y="1529494"/>
            <a:ext cx="2708804" cy="1523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1475488" y="1071400"/>
            <a:ext cx="31055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Fiat 126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7416148" y="1043735"/>
            <a:ext cx="31055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Fiat 125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3886200" y="3299460"/>
            <a:ext cx="4099032" cy="2469800"/>
            <a:chOff x="2951820" y="3478940"/>
            <a:chExt cx="3208554" cy="2290320"/>
          </a:xfrm>
        </p:grpSpPr>
        <p:pic>
          <p:nvPicPr>
            <p:cNvPr id="4" name="Obraz 3" descr="polonez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1820" y="3899338"/>
              <a:ext cx="3208554" cy="186992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" name="pole tekstowe 2"/>
            <p:cNvSpPr txBox="1">
              <a:spLocks noChangeArrowheads="1"/>
            </p:cNvSpPr>
            <p:nvPr/>
          </p:nvSpPr>
          <p:spPr bwMode="auto">
            <a:xfrm>
              <a:off x="3391517" y="3478940"/>
              <a:ext cx="23291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pl-PL" sz="2000" b="1" dirty="0" smtClean="0">
                  <a:latin typeface="Calibri" pitchFamily="34" charset="0"/>
                  <a:cs typeface="Calibri" pitchFamily="34" charset="0"/>
                </a:rPr>
                <a:t>POLONEZ</a:t>
              </a:r>
              <a:endParaRPr lang="pl-PL" sz="2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NOWY </a:t>
            </a:r>
            <a:r>
              <a:rPr lang="pl-PL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TANIEJ</a:t>
            </a:r>
            <a:r>
              <a:rPr lang="pl-PL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NIŻ </a:t>
            </a:r>
            <a:r>
              <a:rPr lang="pl-PL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3-LATEK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46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3.88889E-6 0.068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11" y="2085647"/>
            <a:ext cx="4289375" cy="2250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1692257" y="4681990"/>
            <a:ext cx="31055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Nissan Sunny by PEWEX</a:t>
            </a:r>
          </a:p>
          <a:p>
            <a:pPr algn="ctr" eaLnBrk="1" hangingPunct="1"/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1987</a:t>
            </a:r>
            <a:endParaRPr lang="pl-PL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7474331" y="4681990"/>
            <a:ext cx="31055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Nissan </a:t>
            </a:r>
            <a:r>
              <a:rPr lang="pl-PL" sz="2000" b="1" dirty="0" err="1" smtClean="0">
                <a:latin typeface="Calibri" pitchFamily="34" charset="0"/>
                <a:cs typeface="Calibri" pitchFamily="34" charset="0"/>
              </a:rPr>
              <a:t>Note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II</a:t>
            </a:r>
          </a:p>
          <a:p>
            <a:pPr algn="ctr" eaLnBrk="1" hangingPunct="1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 eaLnBrk="1" hangingPunct="1"/>
            <a:r>
              <a:rPr lang="pl-PL" sz="2400" b="1" dirty="0" smtClean="0">
                <a:latin typeface="Calibri" pitchFamily="34" charset="0"/>
                <a:cs typeface="Calibri" pitchFamily="34" charset="0"/>
              </a:rPr>
              <a:t>2017</a:t>
            </a:r>
          </a:p>
        </p:txBody>
      </p:sp>
      <p:grpSp>
        <p:nvGrpSpPr>
          <p:cNvPr id="8" name="Grupa 7"/>
          <p:cNvGrpSpPr/>
          <p:nvPr/>
        </p:nvGrpSpPr>
        <p:grpSpPr>
          <a:xfrm>
            <a:off x="918802" y="811561"/>
            <a:ext cx="6137304" cy="945105"/>
            <a:chOff x="925979" y="400940"/>
            <a:chExt cx="4602978" cy="945105"/>
          </a:xfrm>
        </p:grpSpPr>
        <p:grpSp>
          <p:nvGrpSpPr>
            <p:cNvPr id="9" name="Grupa 8"/>
            <p:cNvGrpSpPr/>
            <p:nvPr/>
          </p:nvGrpSpPr>
          <p:grpSpPr>
            <a:xfrm>
              <a:off x="925979" y="467603"/>
              <a:ext cx="3335745" cy="811780"/>
              <a:chOff x="2771800" y="278650"/>
              <a:chExt cx="3335745" cy="811780"/>
            </a:xfrm>
          </p:grpSpPr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800" y="278650"/>
                <a:ext cx="533455" cy="811780"/>
              </a:xfrm>
              <a:prstGeom prst="rect">
                <a:avLst/>
              </a:prstGeom>
            </p:spPr>
          </p:pic>
          <p:pic>
            <p:nvPicPr>
              <p:cNvPr id="12" name="Obraz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05255" y="278650"/>
                <a:ext cx="533455" cy="811780"/>
              </a:xfrm>
              <a:prstGeom prst="rect">
                <a:avLst/>
              </a:prstGeom>
            </p:spPr>
          </p:pic>
          <p:pic>
            <p:nvPicPr>
              <p:cNvPr id="13" name="Obraz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8710" y="278650"/>
                <a:ext cx="533455" cy="811780"/>
              </a:xfrm>
              <a:prstGeom prst="rect">
                <a:avLst/>
              </a:prstGeom>
            </p:spPr>
          </p:pic>
          <p:pic>
            <p:nvPicPr>
              <p:cNvPr id="14" name="Obraz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7180" y="278650"/>
                <a:ext cx="533455" cy="811780"/>
              </a:xfrm>
              <a:prstGeom prst="rect">
                <a:avLst/>
              </a:prstGeom>
            </p:spPr>
          </p:pic>
          <p:pic>
            <p:nvPicPr>
              <p:cNvPr id="15" name="Obraz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0635" y="278650"/>
                <a:ext cx="533455" cy="811780"/>
              </a:xfrm>
              <a:prstGeom prst="rect">
                <a:avLst/>
              </a:prstGeom>
            </p:spPr>
          </p:pic>
          <p:pic>
            <p:nvPicPr>
              <p:cNvPr id="16" name="Obraz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090" y="278650"/>
                <a:ext cx="533455" cy="811780"/>
              </a:xfrm>
              <a:prstGeom prst="rect">
                <a:avLst/>
              </a:prstGeom>
            </p:spPr>
          </p:pic>
        </p:grpSp>
        <p:sp>
          <p:nvSpPr>
            <p:cNvPr id="10" name="Prostokąt 9"/>
            <p:cNvSpPr/>
            <p:nvPr/>
          </p:nvSpPr>
          <p:spPr>
            <a:xfrm>
              <a:off x="4325802" y="400940"/>
              <a:ext cx="1203155" cy="945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4800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PLN</a:t>
              </a:r>
            </a:p>
          </p:txBody>
        </p:sp>
      </p:grpSp>
      <p:sp>
        <p:nvSpPr>
          <p:cNvPr id="17" name="Prostokąt 16"/>
          <p:cNvSpPr/>
          <p:nvPr/>
        </p:nvSpPr>
        <p:spPr>
          <a:xfrm>
            <a:off x="5660969" y="780502"/>
            <a:ext cx="690077" cy="94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3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pl-PL" sz="83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361643" y="780502"/>
            <a:ext cx="690077" cy="94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pl-PL" sz="8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7072916" y="780502"/>
            <a:ext cx="690077" cy="94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</a:t>
            </a:r>
            <a:endParaRPr lang="pl-PL" sz="8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7987198" y="780502"/>
            <a:ext cx="690077" cy="94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pl-PL" sz="8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8698471" y="780502"/>
            <a:ext cx="690077" cy="94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pl-PL" sz="8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409745" y="780502"/>
            <a:ext cx="690077" cy="94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pl-PL" sz="8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918802" y="780502"/>
            <a:ext cx="690077" cy="94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1619477" y="780502"/>
            <a:ext cx="690077" cy="94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pl-PL" sz="8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2330750" y="780502"/>
            <a:ext cx="690077" cy="94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pl-PL" sz="8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3245031" y="780502"/>
            <a:ext cx="690077" cy="94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pl-PL" sz="8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3956305" y="780502"/>
            <a:ext cx="690077" cy="94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pl-PL" sz="8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667578" y="780502"/>
            <a:ext cx="690077" cy="945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3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pl-PL" sz="8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5343986" y="420462"/>
            <a:ext cx="955621" cy="1305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29"/>
          <p:cNvSpPr/>
          <p:nvPr/>
        </p:nvSpPr>
        <p:spPr>
          <a:xfrm>
            <a:off x="706890" y="631540"/>
            <a:ext cx="6092565" cy="1305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07" y="2085647"/>
            <a:ext cx="4538133" cy="241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4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38819 -0.003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11293475" y="6408738"/>
            <a:ext cx="898525" cy="365125"/>
          </a:xfrm>
        </p:spPr>
        <p:txBody>
          <a:bodyPr/>
          <a:lstStyle/>
          <a:p>
            <a:fld id="{A83C388D-2DC3-4FE6-952D-867AAA3AEB93}" type="slidenum">
              <a:rPr lang="pl-PL" smtClean="0">
                <a:solidFill>
                  <a:srgbClr val="171616">
                    <a:tint val="75000"/>
                  </a:srgbClr>
                </a:solidFill>
              </a:rPr>
              <a:pPr/>
              <a:t>7</a:t>
            </a:fld>
            <a:endParaRPr lang="pl-PL">
              <a:solidFill>
                <a:srgbClr val="171616">
                  <a:tint val="75000"/>
                </a:srgb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0000"/>
                  <a:lumOff val="1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6000" dirty="0" smtClean="0">
              <a:solidFill>
                <a:srgbClr val="FFFFFF"/>
              </a:solidFill>
            </a:endParaRPr>
          </a:p>
          <a:p>
            <a:pPr algn="ctr"/>
            <a:r>
              <a:rPr lang="pl-PL" sz="6000" b="1" dirty="0" smtClean="0">
                <a:solidFill>
                  <a:srgbClr val="FFFFFF"/>
                </a:solidFill>
              </a:rPr>
              <a:t>ROZWÓJ TECHNIKI</a:t>
            </a:r>
          </a:p>
          <a:p>
            <a:pPr algn="ctr"/>
            <a:r>
              <a:rPr lang="pl-PL" sz="4800" b="1" dirty="0" smtClean="0">
                <a:solidFill>
                  <a:srgbClr val="FFC000"/>
                </a:solidFill>
              </a:rPr>
              <a:t>TELEKOMUNIKACJA, 1988</a:t>
            </a:r>
            <a:endParaRPr lang="pl-PL" sz="4800" dirty="0" smtClean="0">
              <a:solidFill>
                <a:srgbClr val="FFC000"/>
              </a:solidFill>
            </a:endParaRPr>
          </a:p>
          <a:p>
            <a:pPr algn="ctr"/>
            <a:endParaRPr lang="pl-PL" sz="6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72" y="1489971"/>
            <a:ext cx="6950947" cy="3788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709433" y="88887"/>
            <a:ext cx="94210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3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1988</a:t>
            </a:r>
            <a:r>
              <a:rPr lang="pl-PL" sz="40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4000" b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pl-PL" sz="4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3200" b="1" dirty="0" smtClean="0">
                <a:latin typeface="Calibri" pitchFamily="34" charset="0"/>
                <a:cs typeface="Calibri" pitchFamily="34" charset="0"/>
              </a:rPr>
              <a:t>Kontakt </a:t>
            </a:r>
            <a:r>
              <a:rPr lang="pl-PL" sz="3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ASTOR</a:t>
            </a:r>
            <a:r>
              <a:rPr lang="pl-PL" sz="3200" b="1" dirty="0" smtClean="0">
                <a:latin typeface="Calibri" pitchFamily="34" charset="0"/>
                <a:cs typeface="Calibri" pitchFamily="34" charset="0"/>
              </a:rPr>
              <a:t> ze Światem</a:t>
            </a:r>
            <a:endParaRPr lang="pl-PL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11293475" y="6408738"/>
            <a:ext cx="898525" cy="365125"/>
          </a:xfrm>
        </p:spPr>
        <p:txBody>
          <a:bodyPr/>
          <a:lstStyle/>
          <a:p>
            <a:fld id="{A83C388D-2DC3-4FE6-952D-867AAA3AEB93}" type="slidenum">
              <a:rPr lang="pl-PL" smtClean="0">
                <a:solidFill>
                  <a:srgbClr val="171616">
                    <a:tint val="75000"/>
                  </a:srgbClr>
                </a:solidFill>
              </a:rPr>
              <a:pPr/>
              <a:t>9</a:t>
            </a:fld>
            <a:endParaRPr lang="pl-PL">
              <a:solidFill>
                <a:srgbClr val="171616">
                  <a:tint val="75000"/>
                </a:srgb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46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0000"/>
                  <a:lumOff val="1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6000" dirty="0" smtClean="0">
              <a:solidFill>
                <a:srgbClr val="FFFFFF"/>
              </a:solidFill>
            </a:endParaRPr>
          </a:p>
          <a:p>
            <a:pPr algn="ctr"/>
            <a:r>
              <a:rPr lang="pl-PL" sz="6000" b="1" dirty="0" smtClean="0">
                <a:solidFill>
                  <a:srgbClr val="FFFFFF"/>
                </a:solidFill>
              </a:rPr>
              <a:t>ROZWÓJ TECHNIKI</a:t>
            </a:r>
          </a:p>
          <a:p>
            <a:pPr algn="ctr"/>
            <a:r>
              <a:rPr lang="pl-PL" sz="4800" b="1" dirty="0" smtClean="0">
                <a:solidFill>
                  <a:srgbClr val="FFC000"/>
                </a:solidFill>
              </a:rPr>
              <a:t>PRZEMYSŁ, 1988</a:t>
            </a:r>
            <a:endParaRPr lang="pl-PL" sz="4800" dirty="0" smtClean="0">
              <a:solidFill>
                <a:srgbClr val="FFC000"/>
              </a:solidFill>
            </a:endParaRPr>
          </a:p>
          <a:p>
            <a:pPr algn="ctr"/>
            <a:endParaRPr lang="pl-PL" sz="6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TOR theme">
  <a:themeElements>
    <a:clrScheme name="ASTOR">
      <a:dk1>
        <a:srgbClr val="171616"/>
      </a:dk1>
      <a:lt1>
        <a:srgbClr val="FFFFFF"/>
      </a:lt1>
      <a:dk2>
        <a:srgbClr val="00965A"/>
      </a:dk2>
      <a:lt2>
        <a:srgbClr val="D9D9D9"/>
      </a:lt2>
      <a:accent1>
        <a:srgbClr val="00965A"/>
      </a:accent1>
      <a:accent2>
        <a:srgbClr val="F0B400"/>
      </a:accent2>
      <a:accent3>
        <a:srgbClr val="053C96"/>
      </a:accent3>
      <a:accent4>
        <a:srgbClr val="DC0F32"/>
      </a:accent4>
      <a:accent5>
        <a:srgbClr val="14375A"/>
      </a:accent5>
      <a:accent6>
        <a:srgbClr val="999999"/>
      </a:accent6>
      <a:hlink>
        <a:srgbClr val="00965A"/>
      </a:hlink>
      <a:folHlink>
        <a:srgbClr val="999999"/>
      </a:folHlink>
    </a:clrScheme>
    <a:fontScheme name="ASTOR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STOR PPT" id="{89E79201-3C1C-4DDC-AE72-CB2F35DEAF97}" vid="{A837763E-7820-4416-9B52-2D429020F2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ASTOR PPT</Template>
  <TotalTime>191</TotalTime>
  <Words>437</Words>
  <Application>Microsoft Office PowerPoint</Application>
  <PresentationFormat>Niestandardowy</PresentationFormat>
  <Paragraphs>157</Paragraphs>
  <Slides>22</Slides>
  <Notes>12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ASTOR theme</vt:lpstr>
      <vt:lpstr>Prezentacja programu PowerPoint</vt:lpstr>
      <vt:lpstr>Pokonywanie barier do nowoczesnego przemysłu 30 lat doświadczeń</vt:lpstr>
      <vt:lpstr>Ekonomiczny rozwój Polski - ostatnie 30 lat</vt:lpstr>
      <vt:lpstr>Prezentacja programu PowerPoint</vt:lpstr>
      <vt:lpstr>NOWY TANIEJ NIŻ 3-LATEK?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Doświadczenie – 30 lat ASTOR</vt:lpstr>
      <vt:lpstr>Prezentacja programu PowerPoint</vt:lpstr>
      <vt:lpstr>Gęstość robotyzacji – główni gracze i Polska (ilość robotów na 10000 pracowników)</vt:lpstr>
      <vt:lpstr>Prezentacja programu PowerPoint</vt:lpstr>
      <vt:lpstr>Prezentacja programu PowerPoint</vt:lpstr>
      <vt:lpstr>Prezentacja programu PowerPoint</vt:lpstr>
      <vt:lpstr>Prezentacja programu PowerPoint</vt:lpstr>
      <vt:lpstr>Nasz wkład: Inżynier 4.0 (by ASTOR)</vt:lpstr>
      <vt:lpstr>Prezentacja programu PowerPoint</vt:lpstr>
      <vt:lpstr>Prezentacja programu PowerPoint</vt:lpstr>
      <vt:lpstr>Prezentacja programu PowerPoint</vt:lpstr>
    </vt:vector>
  </TitlesOfParts>
  <Company>ASTOR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Jarosław Gracel, ASTOR</dc:creator>
  <cp:lastModifiedBy>Stefan Życzkowski (ASTOR Sp. z o.o.)</cp:lastModifiedBy>
  <cp:revision>21</cp:revision>
  <dcterms:created xsi:type="dcterms:W3CDTF">2018-01-31T11:17:39Z</dcterms:created>
  <dcterms:modified xsi:type="dcterms:W3CDTF">2018-02-20T21:47:23Z</dcterms:modified>
</cp:coreProperties>
</file>