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6" r:id="rId4"/>
    <p:sldId id="265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8" r:id="rId13"/>
    <p:sldId id="269" r:id="rId14"/>
    <p:sldId id="270" r:id="rId15"/>
    <p:sldId id="271" r:id="rId16"/>
    <p:sldId id="272" r:id="rId17"/>
    <p:sldId id="267" r:id="rId1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660"/>
  </p:normalViewPr>
  <p:slideViewPr>
    <p:cSldViewPr>
      <p:cViewPr>
        <p:scale>
          <a:sx n="114" d="100"/>
          <a:sy n="114" d="100"/>
        </p:scale>
        <p:origin x="-147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2020-10-16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2080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2020-10-16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6783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2020-10-16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3975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2020-10-16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7279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2020-10-16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0003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2020-10-16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651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2020-10-16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6540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2020-10-16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8302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2020-10-16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6668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2020-10-16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0592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2020-10-16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158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2020-10-16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7434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79512" y="2130425"/>
            <a:ext cx="8784976" cy="1470025"/>
          </a:xfrm>
        </p:spPr>
        <p:txBody>
          <a:bodyPr/>
          <a:lstStyle/>
          <a:p>
            <a:r>
              <a:rPr lang="pl-PL" dirty="0" smtClean="0"/>
              <a:t>Skąd się biorą produkty ekologiczne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004048" y="5229200"/>
            <a:ext cx="3888432" cy="1345704"/>
          </a:xfrm>
        </p:spPr>
        <p:txBody>
          <a:bodyPr>
            <a:normAutofit fontScale="77500" lnSpcReduction="20000"/>
          </a:bodyPr>
          <a:lstStyle/>
          <a:p>
            <a:r>
              <a:rPr lang="pl-PL" dirty="0" smtClean="0"/>
              <a:t>Antonina Kawecka </a:t>
            </a:r>
            <a:br>
              <a:rPr lang="pl-PL" dirty="0" smtClean="0"/>
            </a:br>
            <a:r>
              <a:rPr lang="pl-PL" dirty="0" smtClean="0"/>
              <a:t>PSSE w Kamieniu Pomorskim </a:t>
            </a:r>
          </a:p>
          <a:p>
            <a:r>
              <a:rPr lang="pl-PL" smtClean="0"/>
              <a:t>28 </a:t>
            </a:r>
            <a:r>
              <a:rPr lang="pl-PL" dirty="0" smtClean="0"/>
              <a:t>października 2020r.</a:t>
            </a:r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32656"/>
            <a:ext cx="1652972" cy="1101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616" y="548680"/>
            <a:ext cx="1511153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149080"/>
            <a:ext cx="4139599" cy="188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3175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163" y="4831758"/>
            <a:ext cx="3098551" cy="173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4831759"/>
            <a:ext cx="3095432" cy="1733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7684963" cy="850106"/>
          </a:xfrm>
        </p:spPr>
        <p:txBody>
          <a:bodyPr/>
          <a:lstStyle/>
          <a:p>
            <a:r>
              <a:rPr lang="pl-PL" sz="3200" dirty="0">
                <a:solidFill>
                  <a:prstClr val="black"/>
                </a:solidFill>
              </a:rPr>
              <a:t>Realizacja programu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5198" y="1124744"/>
            <a:ext cx="8784976" cy="3312368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pl-PL" sz="2400" dirty="0">
                <a:solidFill>
                  <a:prstClr val="black"/>
                </a:solidFill>
              </a:rPr>
              <a:t>Zajęcia w programie „Skąd się biorą produkty ekologiczne” realizowane są poprzez wykorzystanie dedykowanej dzieciom publikacji i filmu animowanego „Skąd się biorą produkty ekologiczne”, jak również opracowanego scenariusza zajęć dla nauczycieli i lekcji </a:t>
            </a:r>
            <a:r>
              <a:rPr lang="pl-PL" sz="2400" dirty="0" smtClean="0">
                <a:solidFill>
                  <a:prstClr val="black"/>
                </a:solidFill>
              </a:rPr>
              <a:t>pokazowej (wersja elektroniczna). </a:t>
            </a:r>
            <a:endParaRPr lang="pl-PL" sz="2400" dirty="0">
              <a:solidFill>
                <a:prstClr val="black"/>
              </a:solidFill>
            </a:endParaRPr>
          </a:p>
          <a:p>
            <a:pPr lvl="0" algn="just"/>
            <a:r>
              <a:rPr lang="pl-PL" sz="2400" dirty="0">
                <a:solidFill>
                  <a:prstClr val="black"/>
                </a:solidFill>
              </a:rPr>
              <a:t>Uczestnicy programu zrealizują zajęcia edukacyjne, podczas których nauczą się skąd się biorą produkty ekologiczne, dlaczego warto je wybierać, jakie są zalecenia zdrowego stylu życia oraz jak przestrzegać zasad higieny</a:t>
            </a:r>
            <a:r>
              <a:rPr lang="pl-PL" sz="2400" dirty="0" smtClean="0">
                <a:solidFill>
                  <a:prstClr val="black"/>
                </a:solidFill>
              </a:rPr>
              <a:t>.</a:t>
            </a:r>
            <a:endParaRPr lang="pl-PL" sz="2400" dirty="0">
              <a:solidFill>
                <a:prstClr val="black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89" y="116632"/>
            <a:ext cx="822325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503" y="4831759"/>
            <a:ext cx="2779011" cy="173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831758"/>
            <a:ext cx="2915791" cy="1733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835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56" y="4149080"/>
            <a:ext cx="4383130" cy="2465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87624" y="215799"/>
            <a:ext cx="7499176" cy="850106"/>
          </a:xfrm>
        </p:spPr>
        <p:txBody>
          <a:bodyPr>
            <a:normAutofit/>
          </a:bodyPr>
          <a:lstStyle/>
          <a:p>
            <a:r>
              <a:rPr lang="pl-PL" sz="3200" dirty="0" smtClean="0"/>
              <a:t>Realizacja programu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0262" y="974453"/>
            <a:ext cx="8754226" cy="3246635"/>
          </a:xfrm>
        </p:spPr>
        <p:txBody>
          <a:bodyPr>
            <a:noAutofit/>
          </a:bodyPr>
          <a:lstStyle/>
          <a:p>
            <a:pPr algn="just"/>
            <a:r>
              <a:rPr lang="pl-PL" sz="2400" dirty="0" smtClean="0"/>
              <a:t>Program </a:t>
            </a:r>
            <a:r>
              <a:rPr lang="pl-PL" sz="2400" dirty="0"/>
              <a:t>jest skierowany także do rodziców </a:t>
            </a:r>
            <a:br>
              <a:rPr lang="pl-PL" sz="2400" dirty="0"/>
            </a:br>
            <a:r>
              <a:rPr lang="pl-PL" sz="2400" dirty="0"/>
              <a:t>i opiekunów dzieci, gdyż zwiększa to skuteczność programów profilaktycznych. </a:t>
            </a:r>
            <a:endParaRPr lang="pl-PL" sz="2400" dirty="0" smtClean="0"/>
          </a:p>
          <a:p>
            <a:pPr algn="just"/>
            <a:r>
              <a:rPr lang="pl-PL" sz="2400" dirty="0" smtClean="0"/>
              <a:t>Dlatego zostały nagrane </a:t>
            </a:r>
            <a:r>
              <a:rPr lang="pl-PL" sz="2400" dirty="0"/>
              <a:t>dwa webinaria #po1profilaktyka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z </a:t>
            </a:r>
            <a:r>
              <a:rPr lang="pl-PL" sz="2400" dirty="0"/>
              <a:t>udziałem eksperta  odpowiednio dla rodziców oraz nauczycieli/opiekunów. </a:t>
            </a:r>
          </a:p>
          <a:p>
            <a:pPr algn="just"/>
            <a:r>
              <a:rPr lang="pl-PL" sz="2400" dirty="0"/>
              <a:t>Nagrania są dostępne dla wszystkich na </a:t>
            </a:r>
            <a:r>
              <a:rPr lang="pl-PL" sz="2400" dirty="0" smtClean="0"/>
              <a:t>stronie </a:t>
            </a:r>
            <a:r>
              <a:rPr lang="pl-PL" sz="2400" dirty="0"/>
              <a:t>internetowej.</a:t>
            </a:r>
          </a:p>
          <a:p>
            <a:pPr algn="just"/>
            <a:endParaRPr lang="pl-PL" sz="2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22325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43816"/>
            <a:ext cx="4392488" cy="247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6726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26791" y="1436001"/>
            <a:ext cx="8784976" cy="2378695"/>
          </a:xfrm>
        </p:spPr>
        <p:txBody>
          <a:bodyPr>
            <a:noAutofit/>
          </a:bodyPr>
          <a:lstStyle/>
          <a:p>
            <a:r>
              <a:rPr lang="pl-PL" sz="3200" dirty="0"/>
              <a:t>SCENARIUSZ ZAJĘĆ W PRZEDSZKOLU NA TEMAT ŻYWNOŚCI EKOLOGICZNEJ I ZDROWEGO ŻYWIENIA</a:t>
            </a:r>
            <a:br>
              <a:rPr lang="pl-PL" sz="3200" dirty="0"/>
            </a:br>
            <a:r>
              <a:rPr lang="pl-PL" sz="3200" dirty="0"/>
              <a:t>W RAMACH NOWEGO PROGRAMU EDUKACYJNEGO „SKĄD SIĘ BIORĄ PRODUKTY EKOLOGICZNE”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32656"/>
            <a:ext cx="1652972" cy="1101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85" y="260648"/>
            <a:ext cx="831134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209288"/>
            <a:ext cx="5402509" cy="2464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4888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40775" y="179340"/>
            <a:ext cx="7957318" cy="634082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Zajęcia z dziećmi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43944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b="1" dirty="0" smtClean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Grupa </a:t>
            </a:r>
            <a:r>
              <a:rPr lang="pl-PL" b="1" dirty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docelowa: dzieci </a:t>
            </a:r>
            <a:r>
              <a:rPr lang="pl-PL" b="1" dirty="0" smtClean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5 letnie</a:t>
            </a:r>
          </a:p>
          <a:p>
            <a:pPr marL="0" indent="0">
              <a:buNone/>
            </a:pPr>
            <a:endParaRPr lang="pl-PL" sz="1600" b="1" dirty="0">
              <a:solidFill>
                <a:srgbClr val="00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pl-PL" b="1" dirty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Czas trwania: 35 </a:t>
            </a:r>
            <a:r>
              <a:rPr lang="pl-PL" b="1" dirty="0" smtClean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min</a:t>
            </a:r>
          </a:p>
          <a:p>
            <a:pPr marL="0" indent="0">
              <a:buNone/>
            </a:pPr>
            <a:endParaRPr lang="pl-PL" sz="1600" b="1" dirty="0">
              <a:solidFill>
                <a:srgbClr val="00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pl-PL" sz="2800" dirty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Cele ogólne</a:t>
            </a:r>
            <a:r>
              <a:rPr lang="pl-PL" sz="2800" dirty="0" smtClean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0" indent="0">
              <a:buNone/>
            </a:pPr>
            <a:endParaRPr lang="pl-PL" sz="2800" b="1" dirty="0">
              <a:solidFill>
                <a:srgbClr val="00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l-PL" sz="2800" dirty="0" smtClean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poznanie </a:t>
            </a:r>
            <a:r>
              <a:rPr lang="pl-PL" sz="2800" dirty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niskoprzetworzonych produktów ekologicznych </a:t>
            </a:r>
            <a:r>
              <a:rPr lang="pl-PL" sz="2800" dirty="0" smtClean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l-PL" sz="2800" dirty="0" smtClean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2800" dirty="0" smtClean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 </a:t>
            </a:r>
            <a:r>
              <a:rPr lang="pl-PL" sz="2800" dirty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zachęcenie do ich rozpoznawania i </a:t>
            </a:r>
            <a:r>
              <a:rPr lang="pl-PL" sz="2800" dirty="0" smtClean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spożywania,</a:t>
            </a:r>
            <a:endParaRPr lang="pl-PL" sz="2800" dirty="0">
              <a:solidFill>
                <a:srgbClr val="00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l-PL" sz="2800" dirty="0" smtClean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poznanie </a:t>
            </a:r>
            <a:r>
              <a:rPr lang="pl-PL" sz="2800" dirty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piramidy zdrowego </a:t>
            </a:r>
            <a:r>
              <a:rPr lang="pl-PL" sz="2800" dirty="0" smtClean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odżywiania,</a:t>
            </a:r>
            <a:endParaRPr lang="pl-PL" sz="2800" dirty="0">
              <a:solidFill>
                <a:srgbClr val="00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l-PL" sz="2800" dirty="0" smtClean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wdrażanie </a:t>
            </a:r>
            <a:r>
              <a:rPr lang="pl-PL" sz="2800" dirty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do zdrowego stylu </a:t>
            </a:r>
            <a:r>
              <a:rPr lang="pl-PL" sz="2800" dirty="0" smtClean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życia,</a:t>
            </a:r>
            <a:endParaRPr lang="pl-PL" sz="2800" dirty="0">
              <a:solidFill>
                <a:srgbClr val="00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l-PL" sz="2800" dirty="0" smtClean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wyrabianie </a:t>
            </a:r>
            <a:r>
              <a:rPr lang="pl-PL" sz="2800" dirty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właściwych nawyków w zakresie </a:t>
            </a:r>
            <a:r>
              <a:rPr lang="pl-PL" sz="2800" dirty="0" smtClean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higieny.</a:t>
            </a:r>
            <a:endParaRPr lang="pl-PL" sz="2800" dirty="0">
              <a:solidFill>
                <a:srgbClr val="00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27658" cy="78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79646"/>
            <a:ext cx="2088232" cy="125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447199"/>
            <a:ext cx="2304256" cy="135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8363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91680" y="0"/>
            <a:ext cx="7200800" cy="1700808"/>
          </a:xfrm>
        </p:spPr>
        <p:txBody>
          <a:bodyPr>
            <a:normAutofit/>
          </a:bodyPr>
          <a:lstStyle/>
          <a:p>
            <a:r>
              <a:rPr lang="pl-PL" sz="3200" dirty="0"/>
              <a:t>Cele szczegółowe – przewidywane osiągnięcia </a:t>
            </a:r>
            <a:r>
              <a:rPr lang="pl-PL" sz="3200" dirty="0" smtClean="0"/>
              <a:t>dziecka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772816"/>
            <a:ext cx="8712968" cy="30243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400" dirty="0" smtClean="0"/>
              <a:t>Dziecko</a:t>
            </a:r>
            <a:r>
              <a:rPr lang="pl-PL" sz="2400" dirty="0"/>
              <a:t>:</a:t>
            </a:r>
          </a:p>
          <a:p>
            <a:pPr algn="just"/>
            <a:r>
              <a:rPr lang="pl-PL" sz="2400" dirty="0" smtClean="0"/>
              <a:t>rozpoznaje </a:t>
            </a:r>
            <a:r>
              <a:rPr lang="pl-PL" sz="2400" dirty="0"/>
              <a:t>po znaku i nazywa wybrane produkty </a:t>
            </a:r>
            <a:r>
              <a:rPr lang="pl-PL" sz="2400" dirty="0" smtClean="0"/>
              <a:t>ekologiczne,</a:t>
            </a:r>
            <a:endParaRPr lang="pl-PL" sz="2400" dirty="0"/>
          </a:p>
          <a:p>
            <a:pPr algn="just"/>
            <a:r>
              <a:rPr lang="pl-PL" sz="2400" dirty="0" smtClean="0"/>
              <a:t>uzasadnia </a:t>
            </a:r>
            <a:r>
              <a:rPr lang="pl-PL" sz="2400" dirty="0"/>
              <a:t>dlaczego trzeba myć </a:t>
            </a:r>
            <a:r>
              <a:rPr lang="pl-PL" sz="2400" dirty="0" smtClean="0"/>
              <a:t>ręce,</a:t>
            </a:r>
            <a:endParaRPr lang="pl-PL" sz="2400" dirty="0"/>
          </a:p>
          <a:p>
            <a:pPr algn="just"/>
            <a:r>
              <a:rPr lang="pl-PL" sz="2400" dirty="0" smtClean="0"/>
              <a:t>poprawnie </a:t>
            </a:r>
            <a:r>
              <a:rPr lang="pl-PL" sz="2400" dirty="0"/>
              <a:t>myje </a:t>
            </a:r>
            <a:r>
              <a:rPr lang="pl-PL" sz="2400" dirty="0" smtClean="0"/>
              <a:t>ręce,</a:t>
            </a:r>
            <a:endParaRPr lang="pl-PL" sz="2400" dirty="0"/>
          </a:p>
          <a:p>
            <a:pPr algn="just"/>
            <a:r>
              <a:rPr lang="pl-PL" sz="2400" dirty="0" smtClean="0"/>
              <a:t>poprawnie </a:t>
            </a:r>
            <a:r>
              <a:rPr lang="pl-PL" sz="2400" dirty="0"/>
              <a:t>składa piramidę </a:t>
            </a:r>
            <a:r>
              <a:rPr lang="pl-PL" sz="2400" dirty="0" smtClean="0"/>
              <a:t>żywienia.</a:t>
            </a:r>
            <a:endParaRPr lang="pl-PL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6797"/>
            <a:ext cx="822325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509120"/>
            <a:ext cx="3672408" cy="1836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149080"/>
            <a:ext cx="3600400" cy="23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4688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22325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3569" y="1797400"/>
            <a:ext cx="5760640" cy="1944216"/>
          </a:xfrm>
        </p:spPr>
        <p:txBody>
          <a:bodyPr>
            <a:normAutofit fontScale="77500" lnSpcReduction="20000"/>
          </a:bodyPr>
          <a:lstStyle/>
          <a:p>
            <a:r>
              <a:rPr lang="pl-PL" b="1" dirty="0" smtClean="0">
                <a:solidFill>
                  <a:srgbClr val="000000"/>
                </a:solidFill>
                <a:latin typeface="+mj-lt"/>
              </a:rPr>
              <a:t>słowne</a:t>
            </a:r>
            <a:r>
              <a:rPr lang="pl-PL" dirty="0">
                <a:solidFill>
                  <a:srgbClr val="000000"/>
                </a:solidFill>
                <a:latin typeface="+mj-lt"/>
              </a:rPr>
              <a:t>: rozmowa, </a:t>
            </a:r>
            <a:r>
              <a:rPr lang="pl-PL" dirty="0" smtClean="0">
                <a:solidFill>
                  <a:srgbClr val="000000"/>
                </a:solidFill>
                <a:latin typeface="+mj-lt"/>
              </a:rPr>
              <a:t>zagadki</a:t>
            </a:r>
          </a:p>
          <a:p>
            <a:pPr marL="0" indent="0">
              <a:buNone/>
            </a:pPr>
            <a:r>
              <a:rPr lang="pl-PL" dirty="0" smtClean="0">
                <a:solidFill>
                  <a:srgbClr val="000000"/>
                </a:solidFill>
                <a:latin typeface="+mj-lt"/>
              </a:rPr>
              <a:t> </a:t>
            </a:r>
            <a:endParaRPr lang="pl-PL" dirty="0">
              <a:solidFill>
                <a:srgbClr val="000000"/>
              </a:solidFill>
              <a:latin typeface="+mj-lt"/>
            </a:endParaRPr>
          </a:p>
          <a:p>
            <a:r>
              <a:rPr lang="pl-PL" b="1" dirty="0" smtClean="0">
                <a:solidFill>
                  <a:srgbClr val="000000"/>
                </a:solidFill>
                <a:latin typeface="+mj-lt"/>
              </a:rPr>
              <a:t>oglądowe</a:t>
            </a:r>
            <a:r>
              <a:rPr lang="pl-PL" dirty="0">
                <a:solidFill>
                  <a:srgbClr val="000000"/>
                </a:solidFill>
                <a:latin typeface="+mj-lt"/>
              </a:rPr>
              <a:t>: oglądanie filmu, </a:t>
            </a:r>
            <a:r>
              <a:rPr lang="pl-PL" dirty="0" smtClean="0">
                <a:solidFill>
                  <a:srgbClr val="000000"/>
                </a:solidFill>
                <a:latin typeface="+mj-lt"/>
              </a:rPr>
              <a:t>obserwacja</a:t>
            </a:r>
          </a:p>
          <a:p>
            <a:pPr marL="0" indent="0">
              <a:buNone/>
            </a:pPr>
            <a:r>
              <a:rPr lang="pl-PL" dirty="0" smtClean="0">
                <a:solidFill>
                  <a:srgbClr val="000000"/>
                </a:solidFill>
                <a:latin typeface="+mj-lt"/>
              </a:rPr>
              <a:t> </a:t>
            </a:r>
            <a:endParaRPr lang="pl-PL" dirty="0">
              <a:solidFill>
                <a:srgbClr val="000000"/>
              </a:solidFill>
              <a:latin typeface="+mj-lt"/>
            </a:endParaRPr>
          </a:p>
          <a:p>
            <a:r>
              <a:rPr lang="pl-PL" b="1" dirty="0" smtClean="0">
                <a:solidFill>
                  <a:srgbClr val="000000"/>
                </a:solidFill>
                <a:latin typeface="+mj-lt"/>
              </a:rPr>
              <a:t>czynnościowe</a:t>
            </a:r>
            <a:r>
              <a:rPr lang="pl-PL" dirty="0">
                <a:solidFill>
                  <a:srgbClr val="000000"/>
                </a:solidFill>
                <a:latin typeface="+mj-lt"/>
              </a:rPr>
              <a:t>: budowanie piramidy </a:t>
            </a:r>
          </a:p>
          <a:p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3083889" y="378510"/>
            <a:ext cx="16578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pl-PL" sz="3200" b="1" dirty="0" smtClean="0">
                <a:solidFill>
                  <a:srgbClr val="000000"/>
                </a:solidFill>
                <a:latin typeface="Times New Roman"/>
              </a:rPr>
              <a:t>Metody</a:t>
            </a:r>
            <a:r>
              <a:rPr lang="pl-PL" sz="4000" b="1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pl-PL" sz="4000" dirty="0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076" name="Picture 4" descr="2020 Luty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74" y="4581128"/>
            <a:ext cx="2726431" cy="204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633" y="4507067"/>
            <a:ext cx="4151210" cy="2332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39596"/>
            <a:ext cx="2078360" cy="1558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948297"/>
            <a:ext cx="2078360" cy="1558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927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3845" y="393527"/>
            <a:ext cx="6995120" cy="580926"/>
          </a:xfrm>
        </p:spPr>
        <p:txBody>
          <a:bodyPr>
            <a:normAutofit fontScale="90000"/>
          </a:bodyPr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504" y="1124744"/>
            <a:ext cx="8856984" cy="5184576"/>
          </a:xfrm>
        </p:spPr>
        <p:txBody>
          <a:bodyPr>
            <a:normAutofit/>
          </a:bodyPr>
          <a:lstStyle/>
          <a:p>
            <a:r>
              <a:rPr lang="pl-PL" sz="36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pl-PL" sz="2800" b="1" dirty="0">
                <a:solidFill>
                  <a:srgbClr val="000000"/>
                </a:solidFill>
                <a:latin typeface="+mj-lt"/>
              </a:rPr>
              <a:t>Formy: </a:t>
            </a:r>
            <a:r>
              <a:rPr lang="pl-PL" sz="2800" dirty="0">
                <a:solidFill>
                  <a:srgbClr val="000000"/>
                </a:solidFill>
                <a:latin typeface="+mj-lt"/>
              </a:rPr>
              <a:t>zbiorowa, zespołowa </a:t>
            </a:r>
            <a:endParaRPr lang="pl-PL" sz="2800" dirty="0" smtClean="0">
              <a:solidFill>
                <a:srgbClr val="000000"/>
              </a:solidFill>
              <a:latin typeface="+mj-lt"/>
            </a:endParaRPr>
          </a:p>
          <a:p>
            <a:endParaRPr lang="pl-PL" sz="2800" dirty="0">
              <a:solidFill>
                <a:srgbClr val="000000"/>
              </a:solidFill>
              <a:latin typeface="+mj-lt"/>
            </a:endParaRPr>
          </a:p>
          <a:p>
            <a:endParaRPr lang="pl-PL" sz="2800" dirty="0" smtClean="0">
              <a:solidFill>
                <a:srgbClr val="000000"/>
              </a:solidFill>
              <a:latin typeface="+mj-lt"/>
            </a:endParaRPr>
          </a:p>
          <a:p>
            <a:endParaRPr lang="pl-PL" sz="2800" dirty="0" smtClean="0">
              <a:solidFill>
                <a:srgbClr val="000000"/>
              </a:solidFill>
              <a:latin typeface="+mj-lt"/>
            </a:endParaRPr>
          </a:p>
          <a:p>
            <a:endParaRPr lang="pl-PL" sz="2800" dirty="0" smtClean="0">
              <a:solidFill>
                <a:srgbClr val="000000"/>
              </a:solidFill>
              <a:latin typeface="+mj-lt"/>
            </a:endParaRPr>
          </a:p>
          <a:p>
            <a:endParaRPr lang="pl-PL" sz="2800" dirty="0">
              <a:solidFill>
                <a:srgbClr val="000000"/>
              </a:solidFill>
              <a:latin typeface="+mj-lt"/>
            </a:endParaRPr>
          </a:p>
          <a:p>
            <a:r>
              <a:rPr lang="pl-PL" sz="2800" b="1" dirty="0">
                <a:solidFill>
                  <a:srgbClr val="000000"/>
                </a:solidFill>
                <a:latin typeface="+mj-lt"/>
              </a:rPr>
              <a:t>Środki dydaktyczne: </a:t>
            </a:r>
            <a:r>
              <a:rPr lang="pl-PL" sz="2800" dirty="0">
                <a:solidFill>
                  <a:srgbClr val="000000"/>
                </a:solidFill>
                <a:latin typeface="+mj-lt"/>
              </a:rPr>
              <a:t>produkty żywnościowe ze znaczkiem EKO, film, piramida - układanka, arkusz z dużym trójkątem, piramida zdrowego żywienia dla każdego dziecka, naklejki ze znaczkiem EKO </a:t>
            </a:r>
            <a:endParaRPr lang="pl-PL" sz="2800" dirty="0">
              <a:latin typeface="+mj-lt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22325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88840"/>
            <a:ext cx="3672408" cy="2056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5434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73397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pl-PL" dirty="0" smtClean="0"/>
          </a:p>
          <a:p>
            <a:pPr marL="0" indent="0" algn="ctr">
              <a:buNone/>
            </a:pPr>
            <a:r>
              <a:rPr lang="pl-PL" dirty="0" smtClean="0"/>
              <a:t>Dziękuję za uwagę</a:t>
            </a:r>
            <a:endParaRPr lang="pl-P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996952"/>
            <a:ext cx="7283203" cy="3580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620" y="332656"/>
            <a:ext cx="822325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129" y="2231069"/>
            <a:ext cx="177165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3063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5162" y="274638"/>
            <a:ext cx="7957318" cy="1143000"/>
          </a:xfrm>
        </p:spPr>
        <p:txBody>
          <a:bodyPr/>
          <a:lstStyle/>
          <a:p>
            <a:r>
              <a:rPr lang="pl-PL" dirty="0" smtClean="0"/>
              <a:t>Co </a:t>
            </a:r>
            <a:r>
              <a:rPr lang="pl-PL" dirty="0"/>
              <a:t>to jest </a:t>
            </a:r>
            <a:r>
              <a:rPr lang="pl-PL" dirty="0" smtClean="0"/>
              <a:t>rolnictwo </a:t>
            </a:r>
            <a:r>
              <a:rPr lang="pl-PL" dirty="0"/>
              <a:t>ekologiczne </a:t>
            </a:r>
            <a:r>
              <a:rPr lang="pl-PL" dirty="0" smtClean="0"/>
              <a:t>?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4525963"/>
          </a:xfrm>
        </p:spPr>
        <p:txBody>
          <a:bodyPr>
            <a:normAutofit/>
          </a:bodyPr>
          <a:lstStyle/>
          <a:p>
            <a:pPr algn="just"/>
            <a:r>
              <a:rPr lang="pl-PL" sz="2800" dirty="0" smtClean="0"/>
              <a:t>Rolnictwo </a:t>
            </a:r>
            <a:r>
              <a:rPr lang="pl-PL" sz="2800" dirty="0"/>
              <a:t>ekologiczne (biodynamiczne) to sposób produkcji, który zakłada stosowanie nawozów naturalnych, naturalnych sposobów walki ze szkodnikami i różnymi chorobami roślin. </a:t>
            </a:r>
            <a:endParaRPr lang="pl-PL" sz="2800" dirty="0" smtClean="0"/>
          </a:p>
          <a:p>
            <a:pPr algn="just"/>
            <a:r>
              <a:rPr lang="pl-PL" sz="2800" dirty="0" smtClean="0"/>
              <a:t>Określane </a:t>
            </a:r>
            <a:r>
              <a:rPr lang="pl-PL" sz="2800" dirty="0"/>
              <a:t>jest również jako rolnictwo naturalne lub rolnictwo organiczno-biologiczne, rolnictwo zmierzające do poprawy jakości i zdrowotności produktów rolnych 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>i </a:t>
            </a:r>
            <a:r>
              <a:rPr lang="pl-PL" sz="2800" dirty="0"/>
              <a:t>artykułów żywnościowych oraz zahamowania degradacji siedliska rolniczego.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553227"/>
            <a:ext cx="2559199" cy="1176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541351"/>
            <a:ext cx="1535832" cy="1151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27658" cy="78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0447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Zdrowa </a:t>
            </a:r>
            <a:r>
              <a:rPr lang="pl-PL" dirty="0" smtClean="0"/>
              <a:t>żywność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504" y="1340768"/>
            <a:ext cx="8856984" cy="532859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l-PL" dirty="0" smtClean="0"/>
              <a:t>Mianem </a:t>
            </a:r>
            <a:r>
              <a:rPr lang="pl-PL" dirty="0"/>
              <a:t>zdrowej żywności określa się naturalne produkty spożywcze, do których nie zostały dodane konserwanty czy inne substancje chemiczne. </a:t>
            </a:r>
            <a:endParaRPr lang="pl-PL" dirty="0" smtClean="0"/>
          </a:p>
          <a:p>
            <a:pPr algn="just"/>
            <a:r>
              <a:rPr lang="pl-PL" dirty="0" smtClean="0"/>
              <a:t>W </a:t>
            </a:r>
            <a:r>
              <a:rPr lang="pl-PL" dirty="0"/>
              <a:t>myśl dostępnych definicji powstaje ona przy użyciu tradycyjnych metod. </a:t>
            </a:r>
            <a:endParaRPr lang="pl-PL" dirty="0" smtClean="0"/>
          </a:p>
          <a:p>
            <a:pPr algn="just"/>
            <a:r>
              <a:rPr lang="pl-PL" dirty="0" smtClean="0"/>
              <a:t>O </a:t>
            </a:r>
            <a:r>
              <a:rPr lang="pl-PL" dirty="0"/>
              <a:t>naturalnej żywności mówi się w ostatnim czasie bardzo dużo, co ma ścisły związek ze wzrostem świadomości społeczeństwa w kwestii odżywiania. </a:t>
            </a:r>
            <a:endParaRPr lang="pl-PL" dirty="0" smtClean="0"/>
          </a:p>
          <a:p>
            <a:pPr algn="just"/>
            <a:r>
              <a:rPr lang="pl-PL" dirty="0" smtClean="0"/>
              <a:t>Im </a:t>
            </a:r>
            <a:r>
              <a:rPr lang="pl-PL" dirty="0"/>
              <a:t>więcej osób zaczyna interesować się tym, co powinno znajdować się na talerzu, tym większy wybór prozdrowotnych produktów w sklepach. </a:t>
            </a:r>
            <a:endParaRPr lang="pl-PL" dirty="0" smtClean="0"/>
          </a:p>
          <a:p>
            <a:pPr algn="just"/>
            <a:r>
              <a:rPr lang="pl-PL" dirty="0" smtClean="0"/>
              <a:t>Warto </a:t>
            </a:r>
            <a:r>
              <a:rPr lang="pl-PL" dirty="0"/>
              <a:t>jednak umieć odróżnić naturalną żywność, za którą przemawia sprawdzony skład, od takiej, która “zdrowa” jest tylko z nazwy producenta.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3650"/>
            <a:ext cx="1378117" cy="1272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6797"/>
            <a:ext cx="822325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7518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72734" cy="4153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22325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6372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525963"/>
          </a:xfrm>
        </p:spPr>
        <p:txBody>
          <a:bodyPr/>
          <a:lstStyle/>
          <a:p>
            <a:pPr algn="just"/>
            <a:r>
              <a:rPr lang="pl-PL" dirty="0"/>
              <a:t>„Skąd się biorą produkty ekologiczne” – nowy, ogólnopolski program edukacyjny dla przedszkoli opracowany </a:t>
            </a:r>
            <a:r>
              <a:rPr lang="pl-PL" dirty="0" smtClean="0"/>
              <a:t>przez Główny Inspektorat Sanitarny wspólnie </a:t>
            </a:r>
            <a:r>
              <a:rPr lang="pl-PL" dirty="0"/>
              <a:t>z Ministerstwem Rolnictwa i Rozwoju Wsi. </a:t>
            </a:r>
            <a:endParaRPr lang="pl-PL" dirty="0" smtClean="0"/>
          </a:p>
          <a:p>
            <a:pPr algn="just"/>
            <a:r>
              <a:rPr lang="pl-PL" dirty="0" smtClean="0"/>
              <a:t>W roku szkolnym 2020/2021 przeprowadzana będzie I edycja</a:t>
            </a:r>
            <a:r>
              <a:rPr lang="pl-PL" dirty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229200"/>
            <a:ext cx="1908175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22325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2270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525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l-PL" dirty="0"/>
              <a:t>Okres przedszkolny jest niezmiernie ważnym etapem kształtowania się postaw determinujących aktualne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przyszłe zachowania dotyczące zdrowia. </a:t>
            </a:r>
            <a:endParaRPr lang="pl-PL" dirty="0" smtClean="0"/>
          </a:p>
          <a:p>
            <a:pPr algn="just"/>
            <a:r>
              <a:rPr lang="pl-PL" dirty="0" smtClean="0"/>
              <a:t>Dlatego </a:t>
            </a:r>
            <a:r>
              <a:rPr lang="pl-PL" dirty="0"/>
              <a:t>też istotne jest edukowanie dzieci w zakresie prawidłowego żywienia już od najmłodszych lat. </a:t>
            </a:r>
            <a:endParaRPr lang="pl-PL" dirty="0" smtClean="0"/>
          </a:p>
          <a:p>
            <a:pPr algn="just"/>
            <a:r>
              <a:rPr lang="pl-PL" dirty="0" smtClean="0"/>
              <a:t>Utrwalone </a:t>
            </a:r>
            <a:r>
              <a:rPr lang="pl-PL" dirty="0"/>
              <a:t>wówczas przyzwyczajenia zdrowotne i nawyki decydują o późniejszym stylu życia. </a:t>
            </a:r>
            <a:endParaRPr lang="pl-PL" dirty="0" smtClean="0"/>
          </a:p>
          <a:p>
            <a:pPr algn="just"/>
            <a:r>
              <a:rPr lang="pl-PL" dirty="0" smtClean="0"/>
              <a:t>Dodatkowo </a:t>
            </a:r>
            <a:r>
              <a:rPr lang="pl-PL" dirty="0"/>
              <a:t>z badań wynika także, że żywność ekologiczna może mieć związek ze zdrowszym stylem życia. </a:t>
            </a:r>
            <a:endParaRPr lang="pl-PL" dirty="0" smtClean="0"/>
          </a:p>
          <a:p>
            <a:pPr algn="just"/>
            <a:r>
              <a:rPr lang="pl-PL" dirty="0" smtClean="0"/>
              <a:t>Konsumenci </a:t>
            </a:r>
            <a:r>
              <a:rPr lang="pl-PL" dirty="0"/>
              <a:t>ekologiczni częściej dbają o dietę i aktywność fizyczną oraz cechuje ich istotnie mniejsze prawdopodobieństwo nadwagi i otyłości.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22325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1659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Adresaci programu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600200"/>
            <a:ext cx="8424936" cy="4525963"/>
          </a:xfrm>
        </p:spPr>
        <p:txBody>
          <a:bodyPr/>
          <a:lstStyle/>
          <a:p>
            <a:pPr marL="0" indent="0" algn="ctr">
              <a:buNone/>
            </a:pPr>
            <a:r>
              <a:rPr lang="pl-PL" dirty="0"/>
              <a:t>Grupa, do której skierowany jest nowy program, to dzieci uczęszczające do przedszkoli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wieku </a:t>
            </a:r>
            <a:r>
              <a:rPr lang="pl-PL" dirty="0" smtClean="0"/>
              <a:t>5 </a:t>
            </a:r>
            <a:r>
              <a:rPr lang="pl-PL" dirty="0"/>
              <a:t>lat.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861047"/>
            <a:ext cx="3097138" cy="2662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22325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6061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Cel programu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dirty="0"/>
              <a:t>Celem programu jest zwiększanie świadomości i wiedzy na temat rolnictwa ekologicznego oraz budowanie właściwych nawyków żywieniowych od najmłodszych lat.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159240"/>
            <a:ext cx="2016224" cy="200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159773"/>
            <a:ext cx="21526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22325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0661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Główne założenie programu: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412776"/>
            <a:ext cx="7848872" cy="4525963"/>
          </a:xfrm>
        </p:spPr>
        <p:txBody>
          <a:bodyPr>
            <a:normAutofit/>
          </a:bodyPr>
          <a:lstStyle/>
          <a:p>
            <a:pPr algn="just"/>
            <a:r>
              <a:rPr lang="pl-PL" dirty="0" smtClean="0"/>
              <a:t>zrozumienie </a:t>
            </a:r>
            <a:r>
              <a:rPr lang="pl-PL" dirty="0"/>
              <a:t>czym jest rolnictwo i produkty ekologiczne,</a:t>
            </a:r>
          </a:p>
          <a:p>
            <a:pPr algn="just"/>
            <a:r>
              <a:rPr lang="pl-PL" dirty="0"/>
              <a:t> </a:t>
            </a:r>
            <a:r>
              <a:rPr lang="pl-PL" dirty="0" smtClean="0"/>
              <a:t>kształtowanie </a:t>
            </a:r>
            <a:r>
              <a:rPr lang="pl-PL" dirty="0"/>
              <a:t>umiejętności wyboru produktów ekologicznych,</a:t>
            </a:r>
          </a:p>
          <a:p>
            <a:pPr algn="just"/>
            <a:r>
              <a:rPr lang="pl-PL" dirty="0" smtClean="0"/>
              <a:t>propagowanie </a:t>
            </a:r>
            <a:r>
              <a:rPr lang="pl-PL" dirty="0"/>
              <a:t>zdrowego stylu życia,</a:t>
            </a:r>
          </a:p>
          <a:p>
            <a:pPr algn="just"/>
            <a:r>
              <a:rPr lang="pl-PL" dirty="0"/>
              <a:t> </a:t>
            </a:r>
            <a:r>
              <a:rPr lang="pl-PL" dirty="0" smtClean="0"/>
              <a:t>zwiększanie </a:t>
            </a:r>
            <a:r>
              <a:rPr lang="pl-PL" dirty="0"/>
              <a:t>wiedzy i świadomości przedszkolaków o  nawykach higieniczno-zdrowotnych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6" y="116632"/>
            <a:ext cx="822325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765914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</TotalTime>
  <Words>487</Words>
  <Application>Microsoft Office PowerPoint</Application>
  <PresentationFormat>Pokaz na ekranie (4:3)</PresentationFormat>
  <Paragraphs>69</Paragraphs>
  <Slides>17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18" baseType="lpstr">
      <vt:lpstr>Motyw pakietu Office</vt:lpstr>
      <vt:lpstr>Skąd się biorą produkty ekologiczne</vt:lpstr>
      <vt:lpstr>Co to jest rolnictwo ekologiczne ? </vt:lpstr>
      <vt:lpstr>Zdrowa żywność</vt:lpstr>
      <vt:lpstr>Prezentacja programu PowerPoint</vt:lpstr>
      <vt:lpstr>Prezentacja programu PowerPoint</vt:lpstr>
      <vt:lpstr>Prezentacja programu PowerPoint</vt:lpstr>
      <vt:lpstr>Adresaci programu </vt:lpstr>
      <vt:lpstr>Cel programu</vt:lpstr>
      <vt:lpstr>Główne założenie programu: </vt:lpstr>
      <vt:lpstr>Realizacja programu</vt:lpstr>
      <vt:lpstr>Realizacja programu</vt:lpstr>
      <vt:lpstr>SCENARIUSZ ZAJĘĆ W PRZEDSZKOLU NA TEMAT ŻYWNOŚCI EKOLOGICZNEJ I ZDROWEGO ŻYWIENIA W RAMACH NOWEGO PROGRAMU EDUKACYJNEGO „SKĄD SIĘ BIORĄ PRODUKTY EKOLOGICZNE”</vt:lpstr>
      <vt:lpstr>Zajęcia z dziećmi</vt:lpstr>
      <vt:lpstr>Cele szczegółowe – przewidywane osiągnięcia dziecka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Skąd się biorą produkty ekologiczne</dc:title>
  <dc:creator>Antonina Kawecka</dc:creator>
  <cp:lastModifiedBy>Antonina Kawecka</cp:lastModifiedBy>
  <cp:revision>14</cp:revision>
  <dcterms:created xsi:type="dcterms:W3CDTF">2020-01-13T13:05:32Z</dcterms:created>
  <dcterms:modified xsi:type="dcterms:W3CDTF">2020-10-16T10:56:36Z</dcterms:modified>
</cp:coreProperties>
</file>