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9" r:id="rId10"/>
    <p:sldId id="268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Segoe UI"/>
        <a:ea typeface="Segoe UI"/>
        <a:cs typeface="Segoe UI"/>
        <a:sym typeface="Segoe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BCC"/>
          </a:solidFill>
        </a:fill>
      </a:tcStyle>
    </a:wholeTbl>
    <a:band2H>
      <a:tcTxStyle/>
      <a:tcStyle>
        <a:tcBdr/>
        <a:fill>
          <a:solidFill>
            <a:srgbClr val="EBE7E7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DBDB"/>
          </a:solidFill>
        </a:fill>
      </a:tcStyle>
    </a:wholeTbl>
    <a:band2H>
      <a:tcTxStyle/>
      <a:tcStyle>
        <a:tcBdr/>
        <a:fill>
          <a:solidFill>
            <a:srgbClr val="F2EEEE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egoe UI"/>
          <a:ea typeface="Segoe UI"/>
          <a:cs typeface="Segoe UI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4590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7" descr="Obraz 7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rostokąt 12"/>
          <p:cNvSpPr/>
          <p:nvPr/>
        </p:nvSpPr>
        <p:spPr>
          <a:xfrm>
            <a:off x="0" y="4868862"/>
            <a:ext cx="12192001" cy="118872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043269" y="4868864"/>
            <a:ext cx="9148733" cy="1188726"/>
          </a:xfrm>
          <a:prstGeom prst="rect">
            <a:avLst/>
          </a:prstGeom>
        </p:spPr>
        <p:txBody>
          <a:bodyPr anchor="ctr"/>
          <a:lstStyle>
            <a:lvl1pPr algn="r">
              <a:defRPr sz="2000" spc="-19">
                <a:solidFill>
                  <a:srgbClr val="FFFFFF"/>
                </a:solidFill>
              </a:defRPr>
            </a:lvl1pPr>
            <a:lvl2pPr marL="0" indent="0" algn="r">
              <a:buSzTx/>
              <a:buNone/>
              <a:defRPr sz="2000" spc="-19">
                <a:solidFill>
                  <a:srgbClr val="FFFFFF"/>
                </a:solidFill>
              </a:defRPr>
            </a:lvl2pPr>
            <a:lvl3pPr marL="0" indent="180975" algn="r">
              <a:buSzTx/>
              <a:buNone/>
              <a:defRPr sz="2000" spc="-19">
                <a:solidFill>
                  <a:srgbClr val="FFFFFF"/>
                </a:solidFill>
              </a:defRPr>
            </a:lvl3pPr>
            <a:lvl4pPr marL="0" indent="357187" algn="r">
              <a:buSzTx/>
              <a:buNone/>
              <a:defRPr sz="2000" spc="-19">
                <a:solidFill>
                  <a:srgbClr val="FFFFFF"/>
                </a:solidFill>
              </a:defRPr>
            </a:lvl4pPr>
            <a:lvl5pPr marL="0" indent="538162" algn="r">
              <a:buSzTx/>
              <a:buNone/>
              <a:defRPr sz="2000" spc="-19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7" name="Symbol zastępczy obrazu 8"/>
          <p:cNvSpPr>
            <a:spLocks noGrp="1"/>
          </p:cNvSpPr>
          <p:nvPr>
            <p:ph type="pic" idx="13"/>
          </p:nvPr>
        </p:nvSpPr>
        <p:spPr>
          <a:xfrm>
            <a:off x="-2" y="1412777"/>
            <a:ext cx="12192001" cy="34972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8" name="Obraz 9" descr="Obraz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8289" y="224643"/>
            <a:ext cx="3909148" cy="85680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9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176185" y="1557338"/>
            <a:ext cx="7681384" cy="4572001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334433" y="1557337"/>
            <a:ext cx="3505200" cy="1457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334433" y="3109048"/>
            <a:ext cx="3505200" cy="1457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3" y="4660760"/>
            <a:ext cx="3505200" cy="14577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334433" y="1574264"/>
            <a:ext cx="3753988" cy="1979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34433" y="3681414"/>
            <a:ext cx="11523135" cy="2447926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7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4213609" y="1574263"/>
            <a:ext cx="3753988" cy="1979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8092786" y="1574264"/>
            <a:ext cx="3753988" cy="1979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34433" y="1557337"/>
            <a:ext cx="11523135" cy="2627747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334433" y="4324572"/>
            <a:ext cx="3753988" cy="18047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4213609" y="4324572"/>
            <a:ext cx="3753988" cy="18047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8092786" y="4324572"/>
            <a:ext cx="3753988" cy="18047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4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239349" y="5410408"/>
            <a:ext cx="3720016" cy="790902"/>
          </a:xfrm>
          <a:prstGeom prst="rect">
            <a:avLst/>
          </a:prstGeom>
        </p:spPr>
        <p:txBody>
          <a:bodyPr/>
          <a:lstStyle>
            <a:lvl1pPr>
              <a:defRPr sz="1000" spc="-19"/>
            </a:lvl1pPr>
            <a:lvl2pPr marL="129267" indent="-129267">
              <a:defRPr sz="1000" spc="-19"/>
            </a:lvl2pPr>
            <a:lvl3pPr marL="307975" indent="-127000">
              <a:defRPr sz="1000" spc="-19"/>
            </a:lvl3pPr>
            <a:lvl4pPr marL="486455" indent="-129267">
              <a:defRPr sz="1000" spc="-19"/>
            </a:lvl4pPr>
            <a:lvl5pPr marL="664028" indent="-125866">
              <a:defRPr sz="1000" spc="-19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186732" y="5410406"/>
            <a:ext cx="3746129" cy="790902"/>
          </a:xfrm>
          <a:prstGeom prst="rect">
            <a:avLst/>
          </a:prstGeom>
        </p:spPr>
        <p:txBody>
          <a:bodyPr/>
          <a:lstStyle/>
          <a:p>
            <a:pPr>
              <a:defRPr sz="1000" spc="-100"/>
            </a:pPr>
            <a:endParaRPr/>
          </a:p>
        </p:txBody>
      </p:sp>
      <p:sp>
        <p:nvSpPr>
          <p:cNvPr id="167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8160229" y="5410406"/>
            <a:ext cx="3671804" cy="790902"/>
          </a:xfrm>
          <a:prstGeom prst="rect">
            <a:avLst/>
          </a:prstGeom>
        </p:spPr>
        <p:txBody>
          <a:bodyPr/>
          <a:lstStyle/>
          <a:p>
            <a:pPr>
              <a:defRPr sz="2400" spc="-1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68" name="Symbol zastępczy obrazu 8"/>
          <p:cNvSpPr>
            <a:spLocks noGrp="1"/>
          </p:cNvSpPr>
          <p:nvPr>
            <p:ph type="pic" idx="15"/>
          </p:nvPr>
        </p:nvSpPr>
        <p:spPr>
          <a:xfrm>
            <a:off x="0" y="1371600"/>
            <a:ext cx="12192000" cy="34972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70" name="Prostokąt 2"/>
          <p:cNvSpPr/>
          <p:nvPr/>
        </p:nvSpPr>
        <p:spPr>
          <a:xfrm>
            <a:off x="5615947" y="6561348"/>
            <a:ext cx="6576054" cy="2966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1" name="Obraz 9" descr="Obraz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8289" y="224643"/>
            <a:ext cx="3909148" cy="8568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7" descr="Obraz 7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Prostokąt 12"/>
          <p:cNvSpPr/>
          <p:nvPr/>
        </p:nvSpPr>
        <p:spPr>
          <a:xfrm>
            <a:off x="0" y="4868862"/>
            <a:ext cx="12192001" cy="1188727"/>
          </a:xfrm>
          <a:prstGeom prst="rect">
            <a:avLst/>
          </a:prstGeom>
          <a:solidFill>
            <a:srgbClr val="56565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043269" y="4868864"/>
            <a:ext cx="9148733" cy="1188726"/>
          </a:xfrm>
          <a:prstGeom prst="rect">
            <a:avLst/>
          </a:prstGeom>
        </p:spPr>
        <p:txBody>
          <a:bodyPr anchor="ctr"/>
          <a:lstStyle>
            <a:lvl1pPr algn="r">
              <a:defRPr sz="2000" spc="-19">
                <a:solidFill>
                  <a:srgbClr val="FFFFFF"/>
                </a:solidFill>
              </a:defRPr>
            </a:lvl1pPr>
            <a:lvl2pPr marL="0" indent="0" algn="r">
              <a:buSzTx/>
              <a:buNone/>
              <a:defRPr sz="2000" spc="-19">
                <a:solidFill>
                  <a:srgbClr val="FFFFFF"/>
                </a:solidFill>
              </a:defRPr>
            </a:lvl2pPr>
            <a:lvl3pPr marL="0" indent="180975" algn="r">
              <a:buSzTx/>
              <a:buNone/>
              <a:defRPr sz="2000" spc="-19">
                <a:solidFill>
                  <a:srgbClr val="FFFFFF"/>
                </a:solidFill>
              </a:defRPr>
            </a:lvl3pPr>
            <a:lvl4pPr marL="0" indent="357187" algn="r">
              <a:buSzTx/>
              <a:buNone/>
              <a:defRPr sz="2000" spc="-19">
                <a:solidFill>
                  <a:srgbClr val="FFFFFF"/>
                </a:solidFill>
              </a:defRPr>
            </a:lvl4pPr>
            <a:lvl5pPr marL="0" indent="538162" algn="r">
              <a:buSzTx/>
              <a:buNone/>
              <a:defRPr sz="2000" spc="-19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9" name="Symbol zastępczy obrazu 8"/>
          <p:cNvSpPr>
            <a:spLocks noGrp="1"/>
          </p:cNvSpPr>
          <p:nvPr>
            <p:ph type="pic" idx="13"/>
          </p:nvPr>
        </p:nvSpPr>
        <p:spPr>
          <a:xfrm>
            <a:off x="0" y="1371600"/>
            <a:ext cx="12192000" cy="34972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0" name="Obraz 6" descr="Obraz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8289" y="224643"/>
            <a:ext cx="3909148" cy="85680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12"/>
          <p:cNvSpPr/>
          <p:nvPr/>
        </p:nvSpPr>
        <p:spPr>
          <a:xfrm>
            <a:off x="0" y="5445125"/>
            <a:ext cx="12192001" cy="1079500"/>
          </a:xfrm>
          <a:prstGeom prst="rect">
            <a:avLst/>
          </a:prstGeom>
          <a:solidFill>
            <a:srgbClr val="E3E3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ymbol zastępczy obrazu 8"/>
          <p:cNvSpPr>
            <a:spLocks noGrp="1"/>
          </p:cNvSpPr>
          <p:nvPr>
            <p:ph type="pic" idx="13"/>
          </p:nvPr>
        </p:nvSpPr>
        <p:spPr>
          <a:xfrm>
            <a:off x="0" y="1172776"/>
            <a:ext cx="12192000" cy="4272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" name="Prostokąt 17"/>
          <p:cNvSpPr/>
          <p:nvPr/>
        </p:nvSpPr>
        <p:spPr>
          <a:xfrm>
            <a:off x="0" y="6524625"/>
            <a:ext cx="12192000" cy="33337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334433" y="5445125"/>
            <a:ext cx="11523135" cy="1079500"/>
          </a:xfrm>
          <a:prstGeom prst="rect">
            <a:avLst/>
          </a:prstGeom>
        </p:spPr>
        <p:txBody>
          <a:bodyPr anchor="ctr"/>
          <a:lstStyle>
            <a:lvl1pPr algn="r"/>
            <a:lvl2pPr algn="r"/>
            <a:lvl3pPr algn="r"/>
            <a:lvl4pPr algn="r"/>
            <a:lvl5pPr algn="r"/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2" name="Titeltext"/>
          <p:cNvSpPr txBox="1">
            <a:spLocks noGrp="1"/>
          </p:cNvSpPr>
          <p:nvPr>
            <p:ph type="title"/>
          </p:nvPr>
        </p:nvSpPr>
        <p:spPr>
          <a:xfrm>
            <a:off x="334433" y="238089"/>
            <a:ext cx="11523135" cy="82794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pic>
        <p:nvPicPr>
          <p:cNvPr id="43" name="Obraz 9" descr="Obraz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3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334433" y="1557338"/>
            <a:ext cx="11523135" cy="3671863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2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334433" y="1557338"/>
            <a:ext cx="11523135" cy="4572001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4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Łącznik prosty 22"/>
          <p:cNvSpPr/>
          <p:nvPr/>
        </p:nvSpPr>
        <p:spPr>
          <a:xfrm>
            <a:off x="-1" y="1196975"/>
            <a:ext cx="11040535" cy="0"/>
          </a:xfrm>
          <a:prstGeom prst="line">
            <a:avLst/>
          </a:prstGeom>
          <a:ln w="12700">
            <a:solidFill>
              <a:srgbClr val="ABABAB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6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raz 6" descr="Obraz 6"/>
          <p:cNvPicPr>
            <a:picLocks noChangeAspect="1"/>
          </p:cNvPicPr>
          <p:nvPr/>
        </p:nvPicPr>
        <p:blipFill>
          <a:blip r:embed="rId2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7" name="Obraz 7" descr="Obraz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9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334433" y="1557338"/>
            <a:ext cx="11523135" cy="4572001"/>
          </a:xfrm>
          <a:prstGeom prst="rect">
            <a:avLst/>
          </a:prstGeom>
        </p:spPr>
        <p:txBody>
          <a:bodyPr/>
          <a:lstStyle>
            <a:lvl3pPr marL="357188" indent="-176212"/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Obraz 6"/>
          <p:cNvPicPr>
            <a:picLocks noChangeAspect="1"/>
          </p:cNvPicPr>
          <p:nvPr/>
        </p:nvPicPr>
        <p:blipFill>
          <a:blip r:embed="rId15">
            <a:extLst/>
          </a:blip>
          <a:srcRect l="50000" t="3348" b="3348"/>
          <a:stretch>
            <a:fillRect/>
          </a:stretch>
        </p:blipFill>
        <p:spPr>
          <a:xfrm>
            <a:off x="-2" y="-2"/>
            <a:ext cx="3675185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12"/>
          <p:cNvSpPr/>
          <p:nvPr/>
        </p:nvSpPr>
        <p:spPr>
          <a:xfrm>
            <a:off x="0" y="238089"/>
            <a:ext cx="191345" cy="8279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Obraz 7" descr="Obraz 7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735617" y="6618971"/>
            <a:ext cx="4121950" cy="158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334433" y="238089"/>
            <a:ext cx="8497873" cy="82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accent1"/>
          </a:solidFill>
          <a:uFillTx/>
          <a:latin typeface="Segoe UI"/>
          <a:ea typeface="Segoe UI"/>
          <a:cs typeface="Segoe UI"/>
          <a:sym typeface="Segoe UI"/>
        </a:defRPr>
      </a:lvl9pPr>
    </p:titleStyle>
    <p:bodyStyle>
      <a:lvl1pPr marL="0" marR="0" indent="0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1pPr>
      <a:lvl2pPr marL="180975" marR="0" indent="-180975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40000"/>
        <a:buFontTx/>
        <a:buChar char="•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2pPr>
      <a:lvl3pPr marL="358775" marR="0" indent="-177800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40000"/>
        <a:buFontTx/>
        <a:buChar char="•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3pPr>
      <a:lvl4pPr marL="538162" marR="0" indent="-180975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40000"/>
        <a:buFontTx/>
        <a:buChar char="◦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4pPr>
      <a:lvl5pPr marL="714375" marR="0" indent="-176212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40000"/>
        <a:buFontTx/>
        <a:buChar char="◦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5pPr>
      <a:lvl6pPr marL="2446020" marR="0" indent="-160020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6pPr>
      <a:lvl7pPr marL="2903220" marR="0" indent="-160020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7pPr>
      <a:lvl8pPr marL="3360420" marR="0" indent="-160020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8pPr>
      <a:lvl9pPr marL="3817620" marR="0" indent="-160020" algn="l" defTabSz="179999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>
          <a:tab pos="177800" algn="l"/>
          <a:tab pos="355600" algn="l"/>
          <a:tab pos="533400" algn="l"/>
          <a:tab pos="711200" algn="l"/>
          <a:tab pos="889000" algn="l"/>
          <a:tab pos="1079500" algn="l"/>
        </a:tabLst>
        <a:defRPr sz="1400" b="0" i="0" u="none" strike="noStrike" cap="none" spc="-20" baseline="0">
          <a:ln>
            <a:noFill/>
          </a:ln>
          <a:solidFill>
            <a:schemeClr val="accent6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@upwr.edu.p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edicin@sprakpunkten.se" TargetMode="External"/><Relationship Id="rId4" Type="http://schemas.openxmlformats.org/officeDocument/2006/relationships/hyperlink" Target="http://www.upwr.edu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pply.upwr.edu.pl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ekrutacja.upwr.edu.pl/en/study-guide/about-the-university/student-blog" TargetMode="External"/><Relationship Id="rId4" Type="http://schemas.openxmlformats.org/officeDocument/2006/relationships/hyperlink" Target="https://www.youtube.com/watch?v=2RElVhQ6P-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ymbol zastępczy tekstu 23"/>
          <p:cNvSpPr txBox="1">
            <a:spLocks noGrp="1"/>
          </p:cNvSpPr>
          <p:nvPr>
            <p:ph type="subTitle" sz="quarter" idx="1"/>
          </p:nvPr>
        </p:nvSpPr>
        <p:spPr>
          <a:xfrm>
            <a:off x="3043268" y="4868864"/>
            <a:ext cx="8286583" cy="1188726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dirty="0"/>
              <a:t>Veterinary Medicine in </a:t>
            </a:r>
            <a:r>
              <a:rPr dirty="0" err="1" smtClean="0"/>
              <a:t>Wrocław</a:t>
            </a:r>
            <a:endParaRPr dirty="0"/>
          </a:p>
        </p:txBody>
      </p:sp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440" y="188641"/>
            <a:ext cx="4678665" cy="6234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ytuł 16"/>
          <p:cNvSpPr txBox="1">
            <a:spLocks noGrp="1"/>
          </p:cNvSpPr>
          <p:nvPr>
            <p:ph type="title"/>
          </p:nvPr>
        </p:nvSpPr>
        <p:spPr>
          <a:xfrm>
            <a:off x="443372" y="225425"/>
            <a:ext cx="7740861" cy="82708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Get in </a:t>
            </a:r>
            <a:r>
              <a:rPr lang="pl-PL" dirty="0" err="1" smtClean="0"/>
              <a:t>touch</a:t>
            </a:r>
            <a:r>
              <a:rPr lang="pl-PL" dirty="0" smtClean="0"/>
              <a:t>!</a:t>
            </a:r>
            <a:endParaRPr dirty="0"/>
          </a:p>
        </p:txBody>
      </p:sp>
      <p:pic>
        <p:nvPicPr>
          <p:cNvPr id="260" name="Symbol zastępczy obrazu 22" descr="Symbol zastępczy obrazu 2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l="2365" r="2365"/>
          <a:stretch>
            <a:fillRect/>
          </a:stretch>
        </p:blipFill>
        <p:spPr>
          <a:xfrm>
            <a:off x="0" y="1371600"/>
            <a:ext cx="12192000" cy="3497264"/>
          </a:xfrm>
          <a:prstGeom prst="rect">
            <a:avLst/>
          </a:prstGeom>
        </p:spPr>
      </p:pic>
      <p:sp>
        <p:nvSpPr>
          <p:cNvPr id="263" name="Symbol zastępczy tekstu 2"/>
          <p:cNvSpPr>
            <a:spLocks noGrp="1"/>
          </p:cNvSpPr>
          <p:nvPr>
            <p:ph type="body" idx="14"/>
          </p:nvPr>
        </p:nvSpPr>
        <p:spPr>
          <a:xfrm>
            <a:off x="290146" y="5137255"/>
            <a:ext cx="4255728" cy="14464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defRPr sz="2400" spc="-100">
                <a:solidFill>
                  <a:srgbClr val="78283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+48 71 320 16 00 </a:t>
            </a:r>
            <a:r>
              <a:rPr lang="pl-PL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admission@upwr.edu.pl</a:t>
            </a:r>
            <a:endParaRPr lang="pl-PL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dirty="0" smtClean="0">
                <a:solidFill>
                  <a:schemeClr val="accent1"/>
                </a:solidFill>
                <a:hlinkClick r:id="rId4"/>
              </a:rPr>
              <a:t>www.upwr.edu.pl</a:t>
            </a:r>
            <a:endParaRPr dirty="0"/>
          </a:p>
        </p:txBody>
      </p:sp>
      <p:sp>
        <p:nvSpPr>
          <p:cNvPr id="266" name="+47 23 96 75 00…"/>
          <p:cNvSpPr/>
          <p:nvPr/>
        </p:nvSpPr>
        <p:spPr>
          <a:xfrm>
            <a:off x="6706873" y="5137255"/>
            <a:ext cx="4394201" cy="12065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pPr defTabSz="457200">
              <a:defRPr sz="17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hlinkClick r:id="rId5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ytuł 3"/>
          <p:cNvSpPr txBox="1">
            <a:spLocks noGrp="1"/>
          </p:cNvSpPr>
          <p:nvPr>
            <p:ph type="title"/>
          </p:nvPr>
        </p:nvSpPr>
        <p:spPr>
          <a:xfrm>
            <a:off x="334433" y="238089"/>
            <a:ext cx="8497873" cy="82794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About us</a:t>
            </a:r>
          </a:p>
        </p:txBody>
      </p:sp>
      <p:sp>
        <p:nvSpPr>
          <p:cNvPr id="197" name="Symbol zastępczy tekstu 8"/>
          <p:cNvSpPr txBox="1">
            <a:spLocks noGrp="1"/>
          </p:cNvSpPr>
          <p:nvPr>
            <p:ph type="body" idx="1"/>
          </p:nvPr>
        </p:nvSpPr>
        <p:spPr>
          <a:xfrm>
            <a:off x="227347" y="1082898"/>
            <a:ext cx="11523135" cy="457200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3A3A3A"/>
                </a:solidFill>
              </a:defRPr>
            </a:pPr>
            <a:endParaRPr dirty="0"/>
          </a:p>
          <a:p>
            <a:pPr>
              <a:defRPr sz="1800" spc="-100">
                <a:solidFill>
                  <a:srgbClr val="3A3A3A"/>
                </a:solidFill>
              </a:defRPr>
            </a:pPr>
            <a:r>
              <a:rPr dirty="0"/>
              <a:t>The </a:t>
            </a:r>
            <a:r>
              <a:rPr dirty="0" err="1"/>
              <a:t>Wrocław</a:t>
            </a:r>
            <a:r>
              <a:rPr dirty="0"/>
              <a:t> University of Environmental and Life </a:t>
            </a:r>
            <a:r>
              <a:rPr dirty="0" smtClean="0"/>
              <a:t>Sciences:</a:t>
            </a:r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dirty="0" smtClean="0"/>
              <a:t>the</a:t>
            </a:r>
            <a:r>
              <a:rPr b="1" dirty="0" smtClean="0"/>
              <a:t> best</a:t>
            </a:r>
            <a:r>
              <a:rPr dirty="0" smtClean="0"/>
              <a:t> university of environmental and life sciences and </a:t>
            </a:r>
            <a:r>
              <a:rPr b="1" dirty="0" smtClean="0"/>
              <a:t>2nd in veterinary medicine </a:t>
            </a:r>
            <a:r>
              <a:rPr dirty="0" smtClean="0"/>
              <a:t>in Polish rankings;</a:t>
            </a:r>
            <a:endParaRPr spc="-20" dirty="0" smtClean="0"/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dirty="0" smtClean="0"/>
              <a:t>placed </a:t>
            </a:r>
            <a:r>
              <a:rPr dirty="0"/>
              <a:t>in the </a:t>
            </a:r>
            <a:r>
              <a:rPr b="1" dirty="0"/>
              <a:t>Shanghai Ranking </a:t>
            </a:r>
            <a:r>
              <a:rPr dirty="0"/>
              <a:t>for veterinary sciences and food science and technology</a:t>
            </a:r>
            <a:endParaRPr spc="-20" dirty="0"/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dirty="0"/>
              <a:t>teaching delivered by </a:t>
            </a:r>
            <a:r>
              <a:rPr b="1" dirty="0"/>
              <a:t>experts</a:t>
            </a:r>
            <a:r>
              <a:rPr dirty="0"/>
              <a:t> respected both in the </a:t>
            </a:r>
            <a:r>
              <a:rPr b="1" dirty="0"/>
              <a:t>academia</a:t>
            </a:r>
            <a:r>
              <a:rPr dirty="0"/>
              <a:t> and in the </a:t>
            </a:r>
            <a:r>
              <a:rPr b="1" dirty="0"/>
              <a:t>industry</a:t>
            </a:r>
            <a:r>
              <a:rPr dirty="0"/>
              <a:t>;</a:t>
            </a:r>
            <a:endParaRPr spc="-20" dirty="0"/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b="1" spc="-100">
                <a:solidFill>
                  <a:srgbClr val="3A3A3A"/>
                </a:solidFill>
              </a:defRPr>
            </a:pPr>
            <a:r>
              <a:rPr dirty="0"/>
              <a:t>international cooperation</a:t>
            </a:r>
            <a:r>
              <a:rPr b="0" dirty="0"/>
              <a:t> with universities from all over the world – opportunities for exchanges and internships;</a:t>
            </a:r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b="1" spc="-100">
                <a:solidFill>
                  <a:srgbClr val="3A3A3A"/>
                </a:solidFill>
              </a:defRPr>
            </a:pPr>
            <a:r>
              <a:rPr dirty="0"/>
              <a:t>student </a:t>
            </a:r>
            <a:r>
              <a:rPr lang="pl-PL" dirty="0" err="1" smtClean="0"/>
              <a:t>societies</a:t>
            </a:r>
            <a:r>
              <a:rPr b="0" dirty="0"/>
              <a:t> that let you follow your passions!</a:t>
            </a:r>
          </a:p>
        </p:txBody>
      </p:sp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9616" y="4005064"/>
            <a:ext cx="7396627" cy="2317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ytuł 3"/>
          <p:cNvSpPr txBox="1">
            <a:spLocks noGrp="1"/>
          </p:cNvSpPr>
          <p:nvPr>
            <p:ph type="title"/>
          </p:nvPr>
        </p:nvSpPr>
        <p:spPr>
          <a:xfrm>
            <a:off x="334433" y="238089"/>
            <a:ext cx="8497873" cy="82794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Basic information about the program</a:t>
            </a:r>
          </a:p>
        </p:txBody>
      </p:sp>
      <p:sp>
        <p:nvSpPr>
          <p:cNvPr id="201" name="Symbol zastępczy tekstu 8"/>
          <p:cNvSpPr txBox="1">
            <a:spLocks noGrp="1"/>
          </p:cNvSpPr>
          <p:nvPr>
            <p:ph type="body" sz="half" idx="1"/>
          </p:nvPr>
        </p:nvSpPr>
        <p:spPr>
          <a:xfrm>
            <a:off x="227348" y="1082898"/>
            <a:ext cx="5688634" cy="4572001"/>
          </a:xfrm>
          <a:prstGeom prst="rect">
            <a:avLst/>
          </a:prstGeom>
        </p:spPr>
        <p:txBody>
          <a:bodyPr/>
          <a:lstStyle/>
          <a:p>
            <a:pPr marL="180975" lvl="1" indent="-180975">
              <a:buSzTx/>
              <a:buNone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600" b="1">
                <a:solidFill>
                  <a:srgbClr val="3A3A3A"/>
                </a:solidFill>
              </a:defRPr>
            </a:pPr>
            <a:endParaRPr dirty="0"/>
          </a:p>
          <a:p>
            <a:pPr marL="180975" lvl="1" indent="-180975">
              <a:buSzTx/>
              <a:buNone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b="1">
                <a:solidFill>
                  <a:srgbClr val="3A3A3A"/>
                </a:solidFill>
              </a:defRPr>
            </a:pPr>
            <a:endParaRPr lang="pl-PL" dirty="0" smtClean="0"/>
          </a:p>
          <a:p>
            <a:pPr marL="180975" lvl="1" indent="-180975">
              <a:buSzTx/>
              <a:buNone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b="1">
                <a:solidFill>
                  <a:srgbClr val="3A3A3A"/>
                </a:solidFill>
              </a:defRPr>
            </a:pPr>
            <a:endParaRPr dirty="0"/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dirty="0"/>
              <a:t>fully accredited </a:t>
            </a:r>
            <a:r>
              <a:rPr dirty="0" err="1" smtClean="0"/>
              <a:t>progra</a:t>
            </a:r>
            <a:r>
              <a:rPr lang="pl-PL" dirty="0" smtClean="0"/>
              <a:t>m</a:t>
            </a:r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dirty="0" smtClean="0"/>
              <a:t>approved </a:t>
            </a:r>
            <a:r>
              <a:rPr dirty="0"/>
              <a:t>by the </a:t>
            </a:r>
            <a:r>
              <a:rPr dirty="0" smtClean="0"/>
              <a:t>EAEVE</a:t>
            </a:r>
            <a:endParaRPr lang="pl-PL" dirty="0" smtClean="0"/>
          </a:p>
          <a:p>
            <a:pPr lvl="1">
              <a:buClr>
                <a:schemeClr val="accent1"/>
              </a:buClr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lang="pl-PL" dirty="0"/>
              <a:t>5,5 </a:t>
            </a:r>
            <a:r>
              <a:rPr lang="pl-PL" dirty="0" err="1"/>
              <a:t>years</a:t>
            </a:r>
            <a:r>
              <a:rPr lang="pl-PL" dirty="0"/>
              <a:t>, 11 </a:t>
            </a:r>
            <a:r>
              <a:rPr lang="pl-PL" dirty="0" err="1"/>
              <a:t>semesters</a:t>
            </a:r>
            <a:endParaRPr lang="pl-PL" dirty="0"/>
          </a:p>
          <a:p>
            <a:pPr lvl="1">
              <a:buClr>
                <a:schemeClr val="accent1"/>
              </a:buClr>
              <a:buFont typeface="Arial"/>
              <a:buChar char="•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lang="en-US" dirty="0"/>
              <a:t>vet degree equal to a </a:t>
            </a:r>
            <a:r>
              <a:rPr lang="en-US" dirty="0" smtClean="0"/>
              <a:t>master’s</a:t>
            </a:r>
            <a:endParaRPr dirty="0"/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 spc="-100">
                <a:solidFill>
                  <a:srgbClr val="3A3A3A"/>
                </a:solidFill>
              </a:defRPr>
            </a:pPr>
            <a:r>
              <a:rPr dirty="0"/>
              <a:t>certificate of Educational Excellence from the Polish Accreditation Committee</a:t>
            </a:r>
            <a:endParaRPr spc="-20" dirty="0"/>
          </a:p>
          <a:p>
            <a:pPr marL="180975" lvl="1" indent="-180975">
              <a:buClr>
                <a:schemeClr val="accent1"/>
              </a:buClr>
              <a:buFont typeface="Arial"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800">
                <a:solidFill>
                  <a:srgbClr val="3A3A3A"/>
                </a:solidFill>
              </a:defRPr>
            </a:pPr>
            <a:endParaRPr dirty="0"/>
          </a:p>
        </p:txBody>
      </p:sp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1963" y="1412775"/>
            <a:ext cx="5628808" cy="3991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ytuł 3"/>
          <p:cNvSpPr txBox="1">
            <a:spLocks noGrp="1"/>
          </p:cNvSpPr>
          <p:nvPr>
            <p:ph type="title"/>
          </p:nvPr>
        </p:nvSpPr>
        <p:spPr>
          <a:xfrm>
            <a:off x="334433" y="238089"/>
            <a:ext cx="8497873" cy="82794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Content</a:t>
            </a:r>
          </a:p>
        </p:txBody>
      </p:sp>
      <p:sp>
        <p:nvSpPr>
          <p:cNvPr id="205" name="Symbol zastępczy tekstu 8"/>
          <p:cNvSpPr txBox="1">
            <a:spLocks noGrp="1"/>
          </p:cNvSpPr>
          <p:nvPr>
            <p:ph type="body" sz="quarter" idx="1"/>
          </p:nvPr>
        </p:nvSpPr>
        <p:spPr>
          <a:xfrm>
            <a:off x="479375" y="1315704"/>
            <a:ext cx="3025264" cy="2341970"/>
          </a:xfrm>
          <a:prstGeom prst="rect">
            <a:avLst/>
          </a:prstGeom>
        </p:spPr>
        <p:txBody>
          <a:bodyPr/>
          <a:lstStyle/>
          <a:p>
            <a:pPr marL="180975" lvl="1" indent="-180975">
              <a:buSzTx/>
              <a:buNone/>
              <a:tabLst>
                <a:tab pos="177800" algn="l"/>
                <a:tab pos="355600" algn="l"/>
                <a:tab pos="533400" algn="l"/>
                <a:tab pos="711200" algn="l"/>
                <a:tab pos="889000" algn="l"/>
              </a:tabLst>
              <a:defRPr sz="1600" b="1" spc="-100">
                <a:solidFill>
                  <a:schemeClr val="accent1"/>
                </a:solidFill>
              </a:defRPr>
            </a:pPr>
            <a:r>
              <a:t>All types of animals</a:t>
            </a:r>
            <a:endParaRPr spc="-20"/>
          </a:p>
          <a:p>
            <a:pPr>
              <a:buClr>
                <a:schemeClr val="accent1"/>
              </a:buClr>
              <a:buSzPct val="100000"/>
              <a:buFont typeface="Arial"/>
              <a:buChar char="•"/>
              <a:defRPr sz="1600" spc="-100"/>
            </a:pPr>
            <a:r>
              <a:rPr b="1" spc="-20">
                <a:solidFill>
                  <a:schemeClr val="accent1"/>
                </a:solidFill>
              </a:rPr>
              <a:t> </a:t>
            </a:r>
            <a:r>
              <a:t>cats, dogs</a:t>
            </a:r>
            <a:endParaRPr spc="-20"/>
          </a:p>
          <a:p>
            <a:pPr>
              <a:buClr>
                <a:schemeClr val="accent1"/>
              </a:buClr>
              <a:buSzPct val="100000"/>
              <a:buFont typeface="Arial"/>
              <a:buChar char="•"/>
              <a:defRPr sz="1600" spc="-100"/>
            </a:pPr>
            <a:r>
              <a:rPr spc="-20"/>
              <a:t> </a:t>
            </a:r>
            <a:r>
              <a:t>horses</a:t>
            </a:r>
            <a:endParaRPr spc="-20"/>
          </a:p>
          <a:p>
            <a:pPr>
              <a:buClr>
                <a:schemeClr val="accent1"/>
              </a:buClr>
              <a:buSzPct val="100000"/>
              <a:buFont typeface="Arial"/>
              <a:buChar char="•"/>
              <a:defRPr sz="1600" spc="-100"/>
            </a:pPr>
            <a:r>
              <a:rPr spc="-20"/>
              <a:t> </a:t>
            </a:r>
            <a:r>
              <a:t>farm animals</a:t>
            </a:r>
            <a:endParaRPr spc="-20"/>
          </a:p>
          <a:p>
            <a:pPr>
              <a:buClr>
                <a:schemeClr val="accent1"/>
              </a:buClr>
              <a:buSzPct val="100000"/>
              <a:buFont typeface="Arial"/>
              <a:buChar char="•"/>
              <a:defRPr sz="1600" spc="-100"/>
            </a:pPr>
            <a:r>
              <a:rPr spc="-20"/>
              <a:t> </a:t>
            </a:r>
            <a:r>
              <a:t>birds</a:t>
            </a:r>
            <a:endParaRPr spc="-20"/>
          </a:p>
          <a:p>
            <a:pPr>
              <a:buClr>
                <a:schemeClr val="accent1"/>
              </a:buClr>
              <a:buSzPct val="100000"/>
              <a:buFont typeface="Arial"/>
              <a:buChar char="•"/>
              <a:defRPr sz="1600" spc="-100"/>
            </a:pPr>
            <a:r>
              <a:rPr spc="-20"/>
              <a:t> </a:t>
            </a:r>
            <a:r>
              <a:t>exotic and wild animals</a:t>
            </a:r>
            <a:endParaRPr spc="-20"/>
          </a:p>
          <a:p>
            <a:pPr>
              <a:buClr>
                <a:schemeClr val="accent1"/>
              </a:buClr>
              <a:buSzPct val="100000"/>
              <a:buFont typeface="Arial"/>
              <a:buChar char="•"/>
              <a:defRPr sz="1600" spc="-100"/>
            </a:pPr>
            <a:r>
              <a:rPr spc="-20"/>
              <a:t> </a:t>
            </a:r>
            <a:r>
              <a:t>fish</a:t>
            </a:r>
            <a:endParaRPr spc="-20"/>
          </a:p>
          <a:p>
            <a:pPr>
              <a:buClr>
                <a:schemeClr val="accent1"/>
              </a:buClr>
              <a:buSzPct val="100000"/>
              <a:buFont typeface="Arial"/>
              <a:buChar char="•"/>
              <a:defRPr sz="1600" spc="-100"/>
            </a:pPr>
            <a:r>
              <a:rPr spc="-20"/>
              <a:t> </a:t>
            </a:r>
            <a:r>
              <a:t>beneficial insects</a:t>
            </a:r>
          </a:p>
        </p:txBody>
      </p:sp>
      <p:sp>
        <p:nvSpPr>
          <p:cNvPr id="206" name="pole tekstowe 6"/>
          <p:cNvSpPr txBox="1"/>
          <p:nvPr/>
        </p:nvSpPr>
        <p:spPr>
          <a:xfrm>
            <a:off x="7968208" y="3933056"/>
            <a:ext cx="3914093" cy="240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600" b="1">
                <a:solidFill>
                  <a:schemeClr val="accent1"/>
                </a:solidFill>
              </a:defRPr>
            </a:pPr>
            <a:r>
              <a:rPr dirty="0"/>
              <a:t>…and also: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/>
              <a:t>animal </a:t>
            </a:r>
            <a:r>
              <a:rPr dirty="0" err="1"/>
              <a:t>behaviour</a:t>
            </a:r>
            <a:r>
              <a:rPr dirty="0"/>
              <a:t> and welfare</a:t>
            </a: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/>
              <a:t> basic agriculture</a:t>
            </a: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/>
              <a:t> slaughter animals &amp; meat hygiene</a:t>
            </a: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/>
              <a:t> milk hygiene</a:t>
            </a: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/>
              <a:t> professional ethics</a:t>
            </a: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/>
              <a:t> veterinary economy</a:t>
            </a: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/>
              <a:t> sports</a:t>
            </a:r>
          </a:p>
          <a:p>
            <a:pPr>
              <a:buSzPct val="100000"/>
              <a:buFont typeface="Arial"/>
              <a:buChar char="•"/>
              <a:defRPr sz="1600"/>
            </a:pPr>
            <a:r>
              <a:rPr dirty="0"/>
              <a:t> foreign language</a:t>
            </a:r>
          </a:p>
        </p:txBody>
      </p:sp>
      <p:pic>
        <p:nvPicPr>
          <p:cNvPr id="20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3792" y="1315704"/>
            <a:ext cx="3502195" cy="232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8208" y="1315704"/>
            <a:ext cx="3528389" cy="2341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376" y="3933056"/>
            <a:ext cx="3502195" cy="2348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16" descr="Picture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23792" y="3933056"/>
            <a:ext cx="3515779" cy="234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ymbol zastępczy zawartości 1"/>
          <p:cNvSpPr txBox="1">
            <a:spLocks noGrp="1"/>
          </p:cNvSpPr>
          <p:nvPr>
            <p:ph type="body" sz="half" idx="1"/>
          </p:nvPr>
        </p:nvSpPr>
        <p:spPr>
          <a:xfrm>
            <a:off x="443371" y="1853988"/>
            <a:ext cx="5437532" cy="433780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b="1" spc="-100"/>
            </a:pPr>
            <a:r>
              <a:rPr lang="en-US" sz="1800" dirty="0"/>
              <a:t>Volunteering at </a:t>
            </a:r>
            <a:r>
              <a:rPr lang="pl-PL" sz="1800" dirty="0" smtClean="0"/>
              <a:t>our</a:t>
            </a:r>
            <a:r>
              <a:rPr lang="en-US" sz="1800" dirty="0" smtClean="0"/>
              <a:t> </a:t>
            </a:r>
            <a:r>
              <a:rPr lang="en-US" sz="1800" dirty="0"/>
              <a:t>clinics and </a:t>
            </a:r>
            <a:r>
              <a:rPr lang="en-US" sz="1800" dirty="0" smtClean="0"/>
              <a:t>farm</a:t>
            </a:r>
            <a:endParaRPr lang="en-US" sz="1800" dirty="0"/>
          </a:p>
          <a:p>
            <a:pPr>
              <a:defRPr b="1" spc="-100"/>
            </a:pPr>
            <a:endParaRPr lang="en-US" sz="1800" dirty="0"/>
          </a:p>
          <a:p>
            <a:pPr>
              <a:defRPr b="1" spc="-100"/>
            </a:pPr>
            <a:r>
              <a:rPr lang="en-US" sz="1800" dirty="0"/>
              <a:t>Student research clubs</a:t>
            </a:r>
          </a:p>
          <a:p>
            <a:pPr>
              <a:defRPr b="1" spc="-100"/>
            </a:pPr>
            <a:endParaRPr lang="en-US" sz="1800" dirty="0"/>
          </a:p>
          <a:p>
            <a:pPr>
              <a:defRPr b="1" spc="-100"/>
            </a:pPr>
            <a:r>
              <a:rPr lang="en-US" sz="1800" dirty="0"/>
              <a:t>Vet student council </a:t>
            </a:r>
          </a:p>
          <a:p>
            <a:pPr>
              <a:defRPr b="1" spc="-100"/>
            </a:pPr>
            <a:endParaRPr lang="en-US" sz="1800" dirty="0"/>
          </a:p>
          <a:p>
            <a:pPr>
              <a:defRPr b="1" spc="-100"/>
            </a:pPr>
            <a:r>
              <a:rPr lang="en-US" sz="1800" dirty="0"/>
              <a:t>International Veterinary Students Association </a:t>
            </a:r>
          </a:p>
          <a:p>
            <a:pPr>
              <a:defRPr b="1" spc="-100"/>
            </a:pPr>
            <a:endParaRPr lang="en-US" sz="1800" dirty="0"/>
          </a:p>
          <a:p>
            <a:pPr>
              <a:defRPr b="1" spc="-100"/>
            </a:pPr>
            <a:r>
              <a:rPr lang="en-US" sz="1800" dirty="0"/>
              <a:t>Sports</a:t>
            </a:r>
          </a:p>
          <a:p>
            <a:pPr>
              <a:defRPr b="1" spc="-100"/>
            </a:pPr>
            <a:endParaRPr lang="en-US" sz="1800" dirty="0"/>
          </a:p>
          <a:p>
            <a:pPr>
              <a:defRPr b="1" spc="-100"/>
            </a:pPr>
            <a:r>
              <a:rPr lang="en-US" sz="1800" dirty="0"/>
              <a:t>Dance groups</a:t>
            </a:r>
          </a:p>
          <a:p>
            <a:pPr>
              <a:defRPr b="1" spc="-100"/>
            </a:pPr>
            <a:endParaRPr lang="en-US" sz="1800" dirty="0"/>
          </a:p>
          <a:p>
            <a:pPr>
              <a:defRPr b="1" spc="-100"/>
            </a:pPr>
            <a:r>
              <a:rPr lang="en-US" sz="1800" dirty="0"/>
              <a:t>University choir</a:t>
            </a:r>
          </a:p>
          <a:p>
            <a:pPr>
              <a:defRPr b="1" spc="-100"/>
            </a:pPr>
            <a:endParaRPr sz="1800" dirty="0"/>
          </a:p>
        </p:txBody>
      </p:sp>
      <p:sp>
        <p:nvSpPr>
          <p:cNvPr id="218" name="Tytuł 2"/>
          <p:cNvSpPr txBox="1"/>
          <p:nvPr/>
        </p:nvSpPr>
        <p:spPr>
          <a:xfrm>
            <a:off x="334433" y="238089"/>
            <a:ext cx="7093716" cy="82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t>Additional activities</a:t>
            </a:r>
          </a:p>
        </p:txBody>
      </p:sp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1319" y="1880828"/>
            <a:ext cx="4990386" cy="331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ymbol zastępczy tekstu 8"/>
          <p:cNvSpPr txBox="1">
            <a:spLocks noGrp="1"/>
          </p:cNvSpPr>
          <p:nvPr>
            <p:ph type="body" sz="quarter" idx="1"/>
          </p:nvPr>
        </p:nvSpPr>
        <p:spPr>
          <a:xfrm>
            <a:off x="334434" y="3681414"/>
            <a:ext cx="5761568" cy="2087847"/>
          </a:xfrm>
          <a:prstGeom prst="rect">
            <a:avLst/>
          </a:prstGeom>
        </p:spPr>
        <p:txBody>
          <a:bodyPr/>
          <a:lstStyle/>
          <a:p>
            <a:pPr marL="285750" indent="-285750">
              <a:defRPr b="1" spc="-100">
                <a:solidFill>
                  <a:schemeClr val="accent1"/>
                </a:solidFill>
              </a:defRPr>
            </a:pPr>
            <a:r>
              <a:rPr dirty="0"/>
              <a:t>Facts:</a:t>
            </a:r>
          </a:p>
          <a:p>
            <a:pPr marL="285750" indent="-285750">
              <a:defRPr b="1">
                <a:solidFill>
                  <a:schemeClr val="accent1"/>
                </a:solidFill>
              </a:defRPr>
            </a:pPr>
            <a:endParaRPr dirty="0"/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  <a:defRPr spc="-100">
                <a:solidFill>
                  <a:srgbClr val="3A3A3A"/>
                </a:solidFill>
              </a:defRPr>
            </a:pPr>
            <a:r>
              <a:rPr dirty="0"/>
              <a:t>The biggest city in western Poland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  <a:defRPr spc="-100">
                <a:solidFill>
                  <a:srgbClr val="3A3A3A"/>
                </a:solidFill>
              </a:defRPr>
            </a:pPr>
            <a:r>
              <a:rPr dirty="0"/>
              <a:t>ca 700k inhabitants, over 100k of them are students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  <a:defRPr spc="-100">
                <a:solidFill>
                  <a:srgbClr val="3A3A3A"/>
                </a:solidFill>
              </a:defRPr>
            </a:pPr>
            <a:r>
              <a:rPr dirty="0"/>
              <a:t>4 hours drive from some of the biggest cities in Europe, good air and train connections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  <a:defRPr spc="-100">
                <a:solidFill>
                  <a:srgbClr val="3A3A3A"/>
                </a:solidFill>
              </a:defRPr>
            </a:pPr>
            <a:r>
              <a:rPr dirty="0"/>
              <a:t>European City of Culture 2016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/>
              <a:buChar char="•"/>
              <a:defRPr spc="-100">
                <a:solidFill>
                  <a:srgbClr val="3A3A3A"/>
                </a:solidFill>
              </a:defRPr>
            </a:pPr>
            <a:r>
              <a:rPr dirty="0"/>
              <a:t>European Best Destination 2018</a:t>
            </a:r>
          </a:p>
        </p:txBody>
      </p:sp>
      <p:sp>
        <p:nvSpPr>
          <p:cNvPr id="222" name="Tytuł 6"/>
          <p:cNvSpPr txBox="1">
            <a:spLocks noGrp="1"/>
          </p:cNvSpPr>
          <p:nvPr>
            <p:ph type="title"/>
          </p:nvPr>
        </p:nvSpPr>
        <p:spPr>
          <a:xfrm>
            <a:off x="334433" y="238089"/>
            <a:ext cx="8497873" cy="82794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Wrocław</a:t>
            </a:r>
          </a:p>
        </p:txBody>
      </p:sp>
      <p:sp>
        <p:nvSpPr>
          <p:cNvPr id="223" name="pole tekstowe 9"/>
          <p:cNvSpPr txBox="1"/>
          <p:nvPr/>
        </p:nvSpPr>
        <p:spPr>
          <a:xfrm>
            <a:off x="6780076" y="3681414"/>
            <a:ext cx="5066699" cy="243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400" b="1">
                <a:solidFill>
                  <a:schemeClr val="accent1"/>
                </a:solidFill>
              </a:defRPr>
            </a:pPr>
            <a:r>
              <a:t>Attractions: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3A3A3A"/>
                </a:solidFill>
              </a:defRPr>
            </a:pPr>
            <a:r>
              <a:t>cultural events, film and music festivals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3A3A3A"/>
                </a:solidFill>
              </a:defRPr>
            </a:pPr>
            <a:r>
              <a:t>the third biggest zoo in the world by the number of species</a:t>
            </a:r>
          </a:p>
          <a:p>
            <a:pPr marL="171450" indent="-171450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3A3A3A"/>
                </a:solidFill>
              </a:defRPr>
            </a:pPr>
            <a:r>
              <a:t>dozens of historical landmarks, wild nature reserves and national parks, ski resorts in the mountains, all within two hours drive or less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pole tekstowe 19"/>
          <p:cNvSpPr txBox="1"/>
          <p:nvPr/>
        </p:nvSpPr>
        <p:spPr>
          <a:xfrm>
            <a:off x="334432" y="5949279"/>
            <a:ext cx="11512343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50000"/>
              </a:lnSpc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Wrocław is known as „the Meeting Place,” young, dynamic, diverse, where everyone can feel welcome.</a:t>
            </a:r>
          </a:p>
        </p:txBody>
      </p:sp>
      <p:pic>
        <p:nvPicPr>
          <p:cNvPr id="225" name="Picture 2" descr="Picture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0251" b="10251"/>
          <a:stretch>
            <a:fillRect/>
          </a:stretch>
        </p:blipFill>
        <p:spPr>
          <a:xfrm>
            <a:off x="334433" y="1574264"/>
            <a:ext cx="3753988" cy="1979612"/>
          </a:xfrm>
          <a:prstGeom prst="rect">
            <a:avLst/>
          </a:prstGeom>
        </p:spPr>
      </p:pic>
      <p:pic>
        <p:nvPicPr>
          <p:cNvPr id="226" name="Picture 4" descr="Picture 4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3131" b="3131"/>
          <a:stretch>
            <a:fillRect/>
          </a:stretch>
        </p:blipFill>
        <p:spPr>
          <a:xfrm>
            <a:off x="4213609" y="1574264"/>
            <a:ext cx="3753988" cy="1979611"/>
          </a:xfrm>
          <a:prstGeom prst="rect">
            <a:avLst/>
          </a:prstGeom>
        </p:spPr>
      </p:pic>
      <p:pic>
        <p:nvPicPr>
          <p:cNvPr id="227" name="Picture 6" descr="Picture 6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t="10143" b="10143"/>
          <a:stretch>
            <a:fillRect/>
          </a:stretch>
        </p:blipFill>
        <p:spPr>
          <a:xfrm>
            <a:off x="8092786" y="1574264"/>
            <a:ext cx="3753988" cy="19796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ymbol zastępczy zawartości 1"/>
          <p:cNvSpPr txBox="1">
            <a:spLocks noGrp="1"/>
          </p:cNvSpPr>
          <p:nvPr>
            <p:ph type="body" idx="1"/>
          </p:nvPr>
        </p:nvSpPr>
        <p:spPr>
          <a:xfrm>
            <a:off x="334434" y="1066036"/>
            <a:ext cx="7237732" cy="5135272"/>
          </a:xfrm>
          <a:prstGeom prst="rect">
            <a:avLst/>
          </a:prstGeom>
        </p:spPr>
        <p:txBody>
          <a:bodyPr/>
          <a:lstStyle/>
          <a:p>
            <a:pPr>
              <a:defRPr sz="2000" b="1" u="sng" spc="-100">
                <a:solidFill>
                  <a:srgbClr val="3A3A3A"/>
                </a:solidFill>
              </a:defRPr>
            </a:pPr>
            <a:r>
              <a:rPr dirty="0"/>
              <a:t>Steps:</a:t>
            </a:r>
          </a:p>
          <a:p>
            <a:pPr>
              <a:defRPr sz="2000" b="1" u="sng" spc="-19">
                <a:solidFill>
                  <a:srgbClr val="3A3A3A"/>
                </a:solidFill>
              </a:defRPr>
            </a:pPr>
            <a:endParaRPr dirty="0"/>
          </a:p>
          <a:p>
            <a:pPr marL="457200" indent="-457200">
              <a:buClr>
                <a:schemeClr val="accent1"/>
              </a:buClr>
              <a:buSzPct val="100000"/>
              <a:buAutoNum type="arabicPeriod"/>
              <a:defRPr sz="2000" spc="-100">
                <a:solidFill>
                  <a:srgbClr val="3A3A3A"/>
                </a:solidFill>
              </a:defRPr>
            </a:pPr>
            <a:r>
              <a:rPr dirty="0"/>
              <a:t>Register in the system </a:t>
            </a:r>
            <a:r>
              <a:rPr u="sng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hlinkClick r:id="rId2"/>
              </a:rPr>
              <a:t>https://apply.upwr.edu.pl/</a:t>
            </a:r>
            <a:r>
              <a:rPr dirty="0"/>
              <a:t> </a:t>
            </a:r>
            <a:endParaRPr spc="-19" dirty="0"/>
          </a:p>
          <a:p>
            <a:pPr marL="457200" indent="-457200">
              <a:buClr>
                <a:schemeClr val="accent1"/>
              </a:buClr>
              <a:buSzPct val="100000"/>
              <a:buAutoNum type="arabicPeriod"/>
              <a:defRPr sz="2000" spc="-100">
                <a:solidFill>
                  <a:srgbClr val="3A3A3A"/>
                </a:solidFill>
              </a:defRPr>
            </a:pPr>
            <a:r>
              <a:rPr dirty="0"/>
              <a:t>Upload  scans of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documents</a:t>
            </a:r>
            <a:endParaRPr lang="pl-PL" dirty="0" smtClean="0"/>
          </a:p>
          <a:p>
            <a:pPr marL="457200" indent="-457200">
              <a:buClr>
                <a:schemeClr val="accent1"/>
              </a:buClr>
              <a:buSzPct val="100000"/>
              <a:buAutoNum type="arabicPeriod"/>
              <a:defRPr sz="2000" spc="-100">
                <a:solidFill>
                  <a:srgbClr val="3A3A3A"/>
                </a:solidFill>
              </a:defRPr>
            </a:pPr>
            <a:endParaRPr dirty="0"/>
          </a:p>
          <a:p>
            <a:pPr marL="457200" indent="-457200">
              <a:buClr>
                <a:schemeClr val="accent1"/>
              </a:buClr>
              <a:buSzPct val="100000"/>
              <a:buAutoNum type="arabicPeriod"/>
              <a:defRPr sz="2000" spc="-100">
                <a:solidFill>
                  <a:srgbClr val="3A3A3A"/>
                </a:solidFill>
              </a:defRPr>
            </a:pPr>
            <a:r>
              <a:rPr dirty="0"/>
              <a:t>Submit your application, wait for feedback</a:t>
            </a:r>
            <a:endParaRPr spc="-19" dirty="0"/>
          </a:p>
          <a:p>
            <a:pPr marL="457200" indent="-457200">
              <a:buClr>
                <a:schemeClr val="accent1"/>
              </a:buClr>
              <a:buSzPct val="100000"/>
              <a:buAutoNum type="arabicPeriod"/>
              <a:defRPr sz="2000" spc="-100">
                <a:solidFill>
                  <a:srgbClr val="3A3A3A"/>
                </a:solidFill>
              </a:defRPr>
            </a:pPr>
            <a:r>
              <a:rPr lang="pl-PL" dirty="0"/>
              <a:t>A</a:t>
            </a:r>
            <a:r>
              <a:rPr dirty="0" err="1" smtClean="0"/>
              <a:t>ttend</a:t>
            </a:r>
            <a:r>
              <a:rPr dirty="0" smtClean="0"/>
              <a:t> </a:t>
            </a:r>
            <a:r>
              <a:rPr dirty="0"/>
              <a:t>the </a:t>
            </a:r>
            <a:r>
              <a:rPr dirty="0" smtClean="0"/>
              <a:t>interview</a:t>
            </a:r>
            <a:endParaRPr lang="pl-PL" dirty="0" smtClean="0"/>
          </a:p>
          <a:p>
            <a:pPr marL="457200" indent="-457200">
              <a:buClr>
                <a:schemeClr val="accent1"/>
              </a:buClr>
              <a:buSzPct val="100000"/>
              <a:buAutoNum type="arabicPeriod"/>
              <a:defRPr sz="2000" spc="-100">
                <a:solidFill>
                  <a:srgbClr val="3A3A3A"/>
                </a:solidFill>
              </a:defRPr>
            </a:pPr>
            <a:r>
              <a:rPr lang="pl-PL" dirty="0" err="1" smtClean="0"/>
              <a:t>Wait</a:t>
            </a:r>
            <a:r>
              <a:rPr lang="pl-PL" dirty="0" smtClean="0"/>
              <a:t> for the </a:t>
            </a:r>
            <a:r>
              <a:rPr lang="pl-PL" dirty="0" err="1" smtClean="0"/>
              <a:t>results</a:t>
            </a:r>
            <a:endParaRPr lang="pl-PL" dirty="0" smtClean="0"/>
          </a:p>
          <a:p>
            <a:pPr marL="457200" indent="-457200">
              <a:buClr>
                <a:schemeClr val="accent1"/>
              </a:buClr>
              <a:buSzPct val="100000"/>
              <a:buAutoNum type="arabicPeriod"/>
              <a:defRPr sz="2000" spc="-100">
                <a:solidFill>
                  <a:srgbClr val="3A3A3A"/>
                </a:solidFill>
              </a:defRPr>
            </a:pPr>
            <a:r>
              <a:rPr lang="pl-PL" dirty="0" err="1" smtClean="0"/>
              <a:t>Congratulations</a:t>
            </a:r>
            <a:r>
              <a:rPr lang="pl-PL" dirty="0" smtClean="0"/>
              <a:t>! </a:t>
            </a:r>
            <a:r>
              <a:rPr lang="pl-PL" dirty="0" err="1" smtClean="0"/>
              <a:t>Remember</a:t>
            </a:r>
            <a:r>
              <a:rPr lang="pl-PL" dirty="0" smtClean="0"/>
              <a:t> to </a:t>
            </a:r>
            <a:r>
              <a:rPr lang="pl-PL" dirty="0" err="1" smtClean="0"/>
              <a:t>pay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fees</a:t>
            </a:r>
            <a:r>
              <a:rPr lang="pl-PL" dirty="0" smtClean="0"/>
              <a:t> and </a:t>
            </a:r>
            <a:r>
              <a:rPr lang="pl-PL" dirty="0" err="1" smtClean="0"/>
              <a:t>submit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paper</a:t>
            </a:r>
            <a:r>
              <a:rPr lang="pl-PL" dirty="0" smtClean="0"/>
              <a:t> </a:t>
            </a:r>
            <a:r>
              <a:rPr lang="pl-PL" dirty="0" err="1" smtClean="0"/>
              <a:t>documents</a:t>
            </a:r>
            <a:r>
              <a:rPr lang="pl-PL" dirty="0" smtClean="0"/>
              <a:t> by post </a:t>
            </a:r>
            <a:r>
              <a:rPr lang="pl-PL" dirty="0" err="1" smtClean="0"/>
              <a:t>or</a:t>
            </a:r>
            <a:r>
              <a:rPr lang="pl-PL" dirty="0" smtClean="0"/>
              <a:t> in person</a:t>
            </a:r>
            <a:endParaRPr dirty="0"/>
          </a:p>
          <a:p>
            <a:pPr>
              <a:defRPr>
                <a:solidFill>
                  <a:srgbClr val="3A3A3A"/>
                </a:solidFill>
              </a:defRPr>
            </a:pPr>
            <a:endParaRPr lang="pl-PL" dirty="0" smtClean="0"/>
          </a:p>
          <a:p>
            <a:pPr>
              <a:defRPr>
                <a:solidFill>
                  <a:srgbClr val="3A3A3A"/>
                </a:solidFill>
              </a:defRPr>
            </a:pPr>
            <a:endParaRPr lang="pl-PL" dirty="0" smtClean="0"/>
          </a:p>
          <a:p>
            <a:pPr>
              <a:defRPr>
                <a:solidFill>
                  <a:srgbClr val="3A3A3A"/>
                </a:solidFill>
              </a:defRPr>
            </a:pPr>
            <a:endParaRPr lang="pl-PL" dirty="0" smtClean="0"/>
          </a:p>
          <a:p>
            <a:pPr>
              <a:defRPr>
                <a:solidFill>
                  <a:srgbClr val="3A3A3A"/>
                </a:solidFill>
              </a:defRPr>
            </a:pPr>
            <a:endParaRPr dirty="0"/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r>
              <a:rPr dirty="0"/>
              <a:t>In case of doubt, don't hesitate to ask for advice!</a:t>
            </a:r>
          </a:p>
        </p:txBody>
      </p:sp>
      <p:sp>
        <p:nvSpPr>
          <p:cNvPr id="236" name="Tytuł 2"/>
          <p:cNvSpPr txBox="1"/>
          <p:nvPr/>
        </p:nvSpPr>
        <p:spPr>
          <a:xfrm>
            <a:off x="334434" y="238089"/>
            <a:ext cx="10078481" cy="82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t>Applications</a:t>
            </a:r>
          </a:p>
        </p:txBody>
      </p:sp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6140" y="1412775"/>
            <a:ext cx="4120737" cy="4120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ymbol zastępczy zawartości 1"/>
          <p:cNvSpPr txBox="1">
            <a:spLocks noGrp="1"/>
          </p:cNvSpPr>
          <p:nvPr>
            <p:ph type="body" idx="1"/>
          </p:nvPr>
        </p:nvSpPr>
        <p:spPr>
          <a:xfrm>
            <a:off x="334433" y="1066036"/>
            <a:ext cx="11523135" cy="5135272"/>
          </a:xfrm>
          <a:prstGeom prst="rect">
            <a:avLst/>
          </a:prstGeom>
        </p:spPr>
        <p:txBody>
          <a:bodyPr/>
          <a:lstStyle/>
          <a:p>
            <a:pPr>
              <a:defRPr b="1" u="sng">
                <a:solidFill>
                  <a:srgbClr val="3A3A3A"/>
                </a:solidFill>
              </a:defRPr>
            </a:pPr>
            <a:endParaRPr dirty="0">
              <a:solidFill>
                <a:srgbClr val="3A3A3A"/>
              </a:solidFill>
            </a:endParaRPr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r>
              <a:rPr dirty="0"/>
              <a:t>Step 1: your final high school </a:t>
            </a:r>
            <a:r>
              <a:rPr dirty="0" smtClean="0"/>
              <a:t>diploma</a:t>
            </a:r>
            <a:endParaRPr lang="pl-PL" dirty="0" smtClean="0"/>
          </a:p>
          <a:p>
            <a:pPr>
              <a:defRPr sz="1600" spc="-100">
                <a:solidFill>
                  <a:srgbClr val="3A3A3A"/>
                </a:solidFill>
              </a:defRPr>
            </a:pPr>
            <a:r>
              <a:rPr lang="en-US" dirty="0"/>
              <a:t>-advanced biology and/or chemistry </a:t>
            </a:r>
          </a:p>
          <a:p>
            <a:pPr lvl="3">
              <a:buClr>
                <a:schemeClr val="accent1"/>
              </a:buClr>
              <a:buFont typeface="Arial"/>
              <a:defRPr sz="1600" spc="-100">
                <a:solidFill>
                  <a:srgbClr val="3A3A3A"/>
                </a:solidFill>
              </a:defRPr>
            </a:pPr>
            <a:r>
              <a:rPr lang="en-US" dirty="0"/>
              <a:t>Biology 1 and Biology 2</a:t>
            </a:r>
          </a:p>
          <a:p>
            <a:pPr lvl="3">
              <a:buClr>
                <a:schemeClr val="accent1"/>
              </a:buClr>
              <a:buFont typeface="Arial"/>
              <a:defRPr sz="1600" spc="-100">
                <a:solidFill>
                  <a:srgbClr val="3A3A3A"/>
                </a:solidFill>
              </a:defRPr>
            </a:pPr>
            <a:r>
              <a:rPr lang="en-US" dirty="0"/>
              <a:t>Chemistry 1 and Chemistry 2</a:t>
            </a:r>
          </a:p>
          <a:p>
            <a:pPr lvl="3">
              <a:buClr>
                <a:schemeClr val="accent1"/>
              </a:buClr>
              <a:buFont typeface="Arial"/>
              <a:defRPr sz="1600" spc="-100">
                <a:solidFill>
                  <a:srgbClr val="3A3A3A"/>
                </a:solidFill>
              </a:defRPr>
            </a:pPr>
            <a:endParaRPr lang="en-US" dirty="0"/>
          </a:p>
          <a:p>
            <a:pPr>
              <a:defRPr sz="1600" spc="-100">
                <a:solidFill>
                  <a:srgbClr val="3A3A3A"/>
                </a:solidFill>
              </a:defRPr>
            </a:pPr>
            <a:r>
              <a:rPr lang="en-US" dirty="0"/>
              <a:t>-English language (level B2)</a:t>
            </a:r>
          </a:p>
          <a:p>
            <a:pPr lvl="3">
              <a:buClr>
                <a:schemeClr val="accent1"/>
              </a:buClr>
              <a:buFont typeface="Arial"/>
              <a:defRPr sz="1600" spc="-100">
                <a:solidFill>
                  <a:srgbClr val="3A3A3A"/>
                </a:solidFill>
              </a:defRPr>
            </a:pPr>
            <a:r>
              <a:rPr lang="en-US" dirty="0" smtClean="0"/>
              <a:t>English </a:t>
            </a:r>
            <a:r>
              <a:rPr lang="en-US" dirty="0"/>
              <a:t>6/7 - grade C</a:t>
            </a:r>
          </a:p>
          <a:p>
            <a:pPr lvl="3">
              <a:buClr>
                <a:schemeClr val="accent1"/>
              </a:buClr>
              <a:buFont typeface="Arial"/>
              <a:defRPr sz="1600" spc="-100">
                <a:solidFill>
                  <a:srgbClr val="3A3A3A"/>
                </a:solidFill>
              </a:defRPr>
            </a:pPr>
            <a:r>
              <a:rPr lang="en-US" dirty="0"/>
              <a:t>Certificates: IELTS, TOEFL, FCE, CAE, CPE…</a:t>
            </a:r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endParaRPr lang="pl-PL" dirty="0" smtClean="0"/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r>
              <a:rPr lang="en-US" dirty="0"/>
              <a:t>Step </a:t>
            </a:r>
            <a:r>
              <a:rPr lang="pl-PL" dirty="0" smtClean="0"/>
              <a:t>2</a:t>
            </a:r>
            <a:r>
              <a:rPr lang="en-US" dirty="0" smtClean="0"/>
              <a:t>: </a:t>
            </a:r>
            <a:r>
              <a:rPr lang="pl-PL" dirty="0" smtClean="0"/>
              <a:t>online interview</a:t>
            </a:r>
            <a:endParaRPr lang="en-US" dirty="0"/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endParaRPr lang="pl-PL" dirty="0" smtClean="0"/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endParaRPr dirty="0"/>
          </a:p>
          <a:p>
            <a:pPr lvl="3">
              <a:buClr>
                <a:schemeClr val="accent1"/>
              </a:buClr>
              <a:buFont typeface="Arial"/>
              <a:defRPr sz="1600" spc="-100">
                <a:solidFill>
                  <a:srgbClr val="3A3A3A"/>
                </a:solidFill>
              </a:defRPr>
            </a:pPr>
            <a:endParaRPr lang="pl-PL" dirty="0"/>
          </a:p>
        </p:txBody>
      </p:sp>
      <p:sp>
        <p:nvSpPr>
          <p:cNvPr id="240" name="Tytuł 2"/>
          <p:cNvSpPr txBox="1"/>
          <p:nvPr/>
        </p:nvSpPr>
        <p:spPr>
          <a:xfrm>
            <a:off x="334434" y="238089"/>
            <a:ext cx="10078481" cy="82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t>Applications</a:t>
            </a:r>
          </a:p>
        </p:txBody>
      </p:sp>
      <p:pic>
        <p:nvPicPr>
          <p:cNvPr id="241" name="Symbol zastępczy obrazu 13" descr="Symbol zastępczy obrazu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1933" y="1066035"/>
            <a:ext cx="3955635" cy="2628294"/>
          </a:xfrm>
          <a:prstGeom prst="rect">
            <a:avLst/>
          </a:prstGeom>
          <a:ln w="12700">
            <a:miter lim="400000"/>
          </a:ln>
          <a:effectLst>
            <a:outerShdw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ymbol zastępczy zawartości 1"/>
          <p:cNvSpPr txBox="1">
            <a:spLocks noGrp="1"/>
          </p:cNvSpPr>
          <p:nvPr>
            <p:ph type="body" idx="1"/>
          </p:nvPr>
        </p:nvSpPr>
        <p:spPr>
          <a:xfrm>
            <a:off x="334433" y="1066036"/>
            <a:ext cx="11523135" cy="5135272"/>
          </a:xfrm>
          <a:prstGeom prst="rect">
            <a:avLst/>
          </a:prstGeom>
        </p:spPr>
        <p:txBody>
          <a:bodyPr/>
          <a:lstStyle/>
          <a:p>
            <a:pPr>
              <a:defRPr b="1" u="sng">
                <a:solidFill>
                  <a:srgbClr val="3A3A3A"/>
                </a:solidFill>
              </a:defRPr>
            </a:pPr>
            <a:endParaRPr dirty="0">
              <a:solidFill>
                <a:srgbClr val="3A3A3A"/>
              </a:solidFill>
            </a:endParaRPr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endParaRPr lang="pl-PL" dirty="0" smtClean="0"/>
          </a:p>
          <a:p>
            <a:pPr>
              <a:defRPr sz="1600" b="1" u="sng" spc="-100">
                <a:solidFill>
                  <a:srgbClr val="3A3A3A"/>
                </a:solidFill>
              </a:defRPr>
            </a:pPr>
            <a:endParaRPr dirty="0"/>
          </a:p>
          <a:p>
            <a:pPr lvl="3">
              <a:buClr>
                <a:schemeClr val="accent1"/>
              </a:buClr>
              <a:buFont typeface="Arial"/>
              <a:defRPr sz="1600" spc="-100">
                <a:solidFill>
                  <a:srgbClr val="3A3A3A"/>
                </a:solidFill>
              </a:defRPr>
            </a:pPr>
            <a:endParaRPr lang="pl-PL" dirty="0"/>
          </a:p>
        </p:txBody>
      </p:sp>
      <p:sp>
        <p:nvSpPr>
          <p:cNvPr id="240" name="Tytuł 2"/>
          <p:cNvSpPr txBox="1"/>
          <p:nvPr/>
        </p:nvSpPr>
        <p:spPr>
          <a:xfrm>
            <a:off x="334434" y="238089"/>
            <a:ext cx="10078481" cy="82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Get to </a:t>
            </a:r>
            <a:r>
              <a:rPr lang="pl-PL" dirty="0" err="1" smtClean="0"/>
              <a:t>know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international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!</a:t>
            </a:r>
            <a:endParaRPr dirty="0"/>
          </a:p>
        </p:txBody>
      </p:sp>
      <p:pic>
        <p:nvPicPr>
          <p:cNvPr id="5" name="Picture 4" descr="https://rekrutacja.upwr.edu.pl/thumb/oGBUJIA1JEEcnWQIxBAZWBkdQSS4tAR4HRWcRUBIfWHdBURMnAUoTGCBAGDcJB21MaxUfJy4MAT5GNRRTCh4ZEUxYFiI7Tm0bd1YdNA1BC0FZEwEhLTJcUVh3T1sWEFhhQUcIJA5cLEMKWRB6UkEFQRhQHykiCk9YSyAPE0pVCiwEUiUiABt1D2IcVjsHDUURWx4fLT5PV0ANIBJSFB4KOQpYFGlIGzxeL1VWYkoNUhsMQkMwel1dQBQ/maria_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32" y="1406538"/>
            <a:ext cx="5406853" cy="3034597"/>
          </a:xfrm>
          <a:prstGeom prst="rect">
            <a:avLst/>
          </a:prstGeom>
          <a:noFill/>
        </p:spPr>
      </p:pic>
      <p:pic>
        <p:nvPicPr>
          <p:cNvPr id="6" name="Picture 2" descr="https://rekrutacja.upwr.edu.pl/thumb/BGBUJIA1JEEcnWQIxBAZWBkdQSS4tAR4HRWcRUBIfWHdBURMnAUoTGCBAGDcJB21MaxUfJy4MAT5GNRRTCh4ZEUxYFiI7Tm0bd1YdNA1BC0FAABwiLwwyDAYyBB8MBx1vTxUKOQtTKlQhbx08SlkTVxZeUSQtAwpAU2cEX0RbWD0CUB8UDV1tDW0HWHoLDF8XRh0fJCkfT1hLIQRCBQUTPRdeFSVGFW1EPEoRelJBXwBMSkN4NFtdUks4/trojca_no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285" y="1406537"/>
            <a:ext cx="5406854" cy="303459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128351" y="5491472"/>
            <a:ext cx="510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hlinkClick r:id="rId4"/>
              </a:rPr>
              <a:t>Find </a:t>
            </a:r>
            <a:r>
              <a:rPr lang="pl-PL" dirty="0" err="1">
                <a:hlinkClick r:id="rId4"/>
              </a:rPr>
              <a:t>them</a:t>
            </a:r>
            <a:r>
              <a:rPr lang="pl-PL" dirty="0">
                <a:hlinkClick r:id="rId4"/>
              </a:rPr>
              <a:t> on our YouTube channel </a:t>
            </a:r>
            <a:r>
              <a:rPr lang="pl-PL" dirty="0" smtClean="0">
                <a:hlinkClick r:id="rId5"/>
              </a:rPr>
              <a:t>and </a:t>
            </a:r>
            <a:r>
              <a:rPr lang="pl-PL" dirty="0" err="1" smtClean="0">
                <a:hlinkClick r:id="rId5"/>
              </a:rPr>
              <a:t>website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128351" y="5150968"/>
            <a:ext cx="600020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Do </a:t>
            </a:r>
            <a:r>
              <a:rPr kumimoji="0" lang="pl-PL" sz="1800" b="0" i="0" u="none" strike="noStrike" cap="none" spc="0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you</a:t>
            </a:r>
            <a:r>
              <a:rPr kumimoji="0" lang="pl-PL" sz="1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 want</a:t>
            </a:r>
            <a:r>
              <a:rPr kumimoji="0" lang="pl-PL" sz="1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 to </a:t>
            </a:r>
            <a:r>
              <a:rPr kumimoji="0" lang="pl-PL" sz="1800" b="0" i="0" u="none" strike="noStrike" cap="none" spc="0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hear</a:t>
            </a:r>
            <a:r>
              <a:rPr kumimoji="0" lang="pl-PL" sz="1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 from </a:t>
            </a:r>
            <a:r>
              <a:rPr kumimoji="0" lang="pl-PL" sz="1800" b="0" i="0" u="none" strike="noStrike" cap="none" spc="0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our</a:t>
            </a:r>
            <a:r>
              <a:rPr kumimoji="0" lang="pl-PL" sz="1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 </a:t>
            </a:r>
            <a:r>
              <a:rPr kumimoji="0" lang="pl-PL" sz="1800" b="0" i="0" u="none" strike="noStrike" cap="none" spc="0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international</a:t>
            </a:r>
            <a:r>
              <a:rPr kumimoji="0" lang="pl-PL" sz="1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 </a:t>
            </a:r>
            <a:r>
              <a:rPr kumimoji="0" lang="pl-PL" sz="1800" b="0" i="0" u="none" strike="noStrike" cap="none" spc="0" normalizeH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students</a:t>
            </a:r>
            <a:r>
              <a:rPr kumimoji="0" lang="pl-PL" sz="1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Segoe UI"/>
                <a:ea typeface="Segoe UI"/>
                <a:cs typeface="Segoe UI"/>
                <a:sym typeface="Segoe UI"/>
              </a:rPr>
              <a:t>?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Segoe UI"/>
              <a:ea typeface="Segoe UI"/>
              <a:cs typeface="Segoe UI"/>
              <a:sym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558635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rony ogólne">
  <a:themeElements>
    <a:clrScheme name="Strony ogólne">
      <a:dk1>
        <a:srgbClr val="737373"/>
      </a:dk1>
      <a:lt1>
        <a:srgbClr val="FFFFFF"/>
      </a:lt1>
      <a:dk2>
        <a:srgbClr val="A7A7A7"/>
      </a:dk2>
      <a:lt2>
        <a:srgbClr val="535353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0000FF"/>
      </a:hlink>
      <a:folHlink>
        <a:srgbClr val="FF00FF"/>
      </a:folHlink>
    </a:clrScheme>
    <a:fontScheme name="Strony ogól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ony ogól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ony ogólne">
  <a:themeElements>
    <a:clrScheme name="Strony ogól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0000FF"/>
      </a:hlink>
      <a:folHlink>
        <a:srgbClr val="FF00FF"/>
      </a:folHlink>
    </a:clrScheme>
    <a:fontScheme name="Strony ogól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ony ogól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413</Words>
  <Application>Microsoft Office PowerPoint</Application>
  <PresentationFormat>Panoramiczny</PresentationFormat>
  <Paragraphs>100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Times New Roman</vt:lpstr>
      <vt:lpstr>Trebuchet MS</vt:lpstr>
      <vt:lpstr>Strony ogólne</vt:lpstr>
      <vt:lpstr>Prezentacja programu PowerPoint</vt:lpstr>
      <vt:lpstr>About us</vt:lpstr>
      <vt:lpstr>Basic information about the program</vt:lpstr>
      <vt:lpstr>Content</vt:lpstr>
      <vt:lpstr>Prezentacja programu PowerPoint</vt:lpstr>
      <vt:lpstr>Wrocław</vt:lpstr>
      <vt:lpstr>Prezentacja programu PowerPoint</vt:lpstr>
      <vt:lpstr>Prezentacja programu PowerPoint</vt:lpstr>
      <vt:lpstr>Prezentacja programu PowerPoint</vt:lpstr>
      <vt:lpstr>Get in touch!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UPWr</dc:creator>
  <cp:lastModifiedBy>UPWr</cp:lastModifiedBy>
  <cp:revision>7</cp:revision>
  <dcterms:modified xsi:type="dcterms:W3CDTF">2022-11-29T12:46:03Z</dcterms:modified>
</cp:coreProperties>
</file>