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08" r:id="rId1"/>
  </p:sldMasterIdLst>
  <p:notesMasterIdLst>
    <p:notesMasterId r:id="rId20"/>
  </p:notesMasterIdLst>
  <p:sldIdLst>
    <p:sldId id="335" r:id="rId2"/>
    <p:sldId id="400" r:id="rId3"/>
    <p:sldId id="401" r:id="rId4"/>
    <p:sldId id="402" r:id="rId5"/>
    <p:sldId id="403" r:id="rId6"/>
    <p:sldId id="410" r:id="rId7"/>
    <p:sldId id="415" r:id="rId8"/>
    <p:sldId id="416" r:id="rId9"/>
    <p:sldId id="399" r:id="rId10"/>
    <p:sldId id="406" r:id="rId11"/>
    <p:sldId id="408" r:id="rId12"/>
    <p:sldId id="407" r:id="rId13"/>
    <p:sldId id="414" r:id="rId14"/>
    <p:sldId id="417" r:id="rId15"/>
    <p:sldId id="411" r:id="rId16"/>
    <p:sldId id="413" r:id="rId17"/>
    <p:sldId id="418" r:id="rId18"/>
    <p:sldId id="332" r:id="rId19"/>
  </p:sldIdLst>
  <p:sldSz cx="10691813" cy="7559675"/>
  <p:notesSz cx="6797675" cy="9926638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12B6"/>
    <a:srgbClr val="009242"/>
    <a:srgbClr val="554B97"/>
    <a:srgbClr val="FFFFFF"/>
    <a:srgbClr val="002073"/>
    <a:srgbClr val="FA8606"/>
    <a:srgbClr val="FDABFF"/>
    <a:srgbClr val="3C3CB6"/>
    <a:srgbClr val="FD9FFF"/>
    <a:srgbClr val="FD5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42" autoAdjust="0"/>
    <p:restoredTop sz="96247" autoAdjust="0"/>
  </p:normalViewPr>
  <p:slideViewPr>
    <p:cSldViewPr>
      <p:cViewPr varScale="1">
        <p:scale>
          <a:sx n="94" d="100"/>
          <a:sy n="94" d="100"/>
        </p:scale>
        <p:origin x="1734" y="90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2BD582C5-ACA9-CC8D-C41D-073980717C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D93768C-B02D-7F18-9C81-BB43B658072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72EB538-6020-4ED0-A450-9F2F49113206}" type="datetimeFigureOut">
              <a:rPr lang="pl-PL"/>
              <a:pPr>
                <a:defRPr/>
              </a:pPr>
              <a:t>2026-09-21</a:t>
            </a:fld>
            <a:endParaRPr lang="pl-PL"/>
          </a:p>
        </p:txBody>
      </p:sp>
      <p:sp>
        <p:nvSpPr>
          <p:cNvPr id="4" name="Symbol zastępczy obrazu slajdu 3">
            <a:extLst>
              <a:ext uri="{FF2B5EF4-FFF2-40B4-BE49-F238E27FC236}">
                <a16:creationId xmlns:a16="http://schemas.microsoft.com/office/drawing/2014/main" id="{4FFC6629-C316-4010-5541-56707C89A5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>
            <a:extLst>
              <a:ext uri="{FF2B5EF4-FFF2-40B4-BE49-F238E27FC236}">
                <a16:creationId xmlns:a16="http://schemas.microsoft.com/office/drawing/2014/main" id="{D0ACA120-1CF5-761A-4E21-402E84E04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C0CF1FA-2B93-9410-D13E-2E54130A4D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E5D39FE-5CE1-5B3A-B556-F64301F07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B0F54BB-6727-475F-9FD5-ED33A44F281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ymbol zastępczy obrazu slajdu 1">
            <a:extLst>
              <a:ext uri="{FF2B5EF4-FFF2-40B4-BE49-F238E27FC236}">
                <a16:creationId xmlns:a16="http://schemas.microsoft.com/office/drawing/2014/main" id="{BAEE2547-540A-1C34-FE42-74B7256CA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Symbol zastępczy notatek 2">
            <a:extLst>
              <a:ext uri="{FF2B5EF4-FFF2-40B4-BE49-F238E27FC236}">
                <a16:creationId xmlns:a16="http://schemas.microsoft.com/office/drawing/2014/main" id="{DDF80B94-0AD1-674B-9CD7-B6303076A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 sz="1100"/>
          </a:p>
        </p:txBody>
      </p:sp>
      <p:sp>
        <p:nvSpPr>
          <p:cNvPr id="18436" name="Symbol zastępczy numeru slajdu 3">
            <a:extLst>
              <a:ext uri="{FF2B5EF4-FFF2-40B4-BE49-F238E27FC236}">
                <a16:creationId xmlns:a16="http://schemas.microsoft.com/office/drawing/2014/main" id="{B1643D38-FEB1-BF10-7F1F-D0C9BA7904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B3A1AAAA-A27A-45D8-A6BC-60C8906F3B44}" type="slidenum">
              <a:rPr lang="pl-PL" altLang="pl-PL" smtClean="0"/>
              <a:pPr/>
              <a:t>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ymbol zastępczy obrazu slajdu 1">
            <a:extLst>
              <a:ext uri="{FF2B5EF4-FFF2-40B4-BE49-F238E27FC236}">
                <a16:creationId xmlns:a16="http://schemas.microsoft.com/office/drawing/2014/main" id="{466BD8E8-B3B3-7AB7-A7D9-28512CC473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Symbol zastępczy notatek 2">
            <a:extLst>
              <a:ext uri="{FF2B5EF4-FFF2-40B4-BE49-F238E27FC236}">
                <a16:creationId xmlns:a16="http://schemas.microsoft.com/office/drawing/2014/main" id="{4ECC5434-4ECC-331F-C4CA-9B68E47CD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altLang="pl-PL"/>
          </a:p>
        </p:txBody>
      </p:sp>
      <p:sp>
        <p:nvSpPr>
          <p:cNvPr id="75780" name="Symbol zastępczy numeru slajdu 3">
            <a:extLst>
              <a:ext uri="{FF2B5EF4-FFF2-40B4-BE49-F238E27FC236}">
                <a16:creationId xmlns:a16="http://schemas.microsoft.com/office/drawing/2014/main" id="{092FFC74-E949-55C8-0CF9-F6786888A3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96D3F3AB-27F5-4E4A-B72A-414B2435B818}" type="slidenum">
              <a:rPr lang="pl-PL" altLang="pl-PL" smtClean="0"/>
              <a:pPr/>
              <a:t>18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4.png"/><Relationship Id="rId16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2730D38-E5A9-7471-3D54-D6038BF6D7C7}"/>
              </a:ext>
            </a:extLst>
          </p:cNvPr>
          <p:cNvSpPr/>
          <p:nvPr userDrawn="1"/>
        </p:nvSpPr>
        <p:spPr>
          <a:xfrm>
            <a:off x="1027113" y="1973263"/>
            <a:ext cx="8639175" cy="43275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7D55CA3-7F74-5CB7-CE0D-4EE6B5B4DDBB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006C04D2-107A-BCE9-C207-DB50E5B4CC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9732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970A86B6-99C4-5470-920D-CE74DB0595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977419B7-7FF6-E590-F5D9-3364AF12E5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AB949CE0-C342-20F2-6EE5-F75136DEBB9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39750"/>
            <a:ext cx="1079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C00CCD4E-465C-9EC5-39E6-478597F131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B460CF82-7A62-361F-0E2F-3A88B69147E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E59F1ED2-80D3-A4AB-30CC-717E9020540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6E19FAB3-F003-8736-E7CD-E490AA03D7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8A6B2964-CF72-417C-92A5-962D14C2EA66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759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8739F1ED-ECE2-D191-9258-C6FE98463726}"/>
              </a:ext>
            </a:extLst>
          </p:cNvPr>
          <p:cNvSpPr/>
          <p:nvPr userDrawn="1"/>
        </p:nvSpPr>
        <p:spPr>
          <a:xfrm>
            <a:off x="1027113" y="1973263"/>
            <a:ext cx="8639175" cy="43275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065CE1F-0983-5DCC-E24D-77F25B68CC5A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>
            <a:extLst>
              <a:ext uri="{FF2B5EF4-FFF2-40B4-BE49-F238E27FC236}">
                <a16:creationId xmlns:a16="http://schemas.microsoft.com/office/drawing/2014/main" id="{C4BDA65C-130D-0D60-CF03-1DADB1F0BA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4C85B052-953A-9BCB-8B58-F809AA5D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539750"/>
            <a:ext cx="10810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3FAD5608-FF65-DC91-879D-4866ECDF02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738" y="539750"/>
            <a:ext cx="1079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3CDD25EB-514E-A9AE-C292-DE1F55ED1DF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E6F0C523-F2B3-52D1-F411-90D4B466AF4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CF400E4D-E34F-EE58-FAED-971EECF222B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59113"/>
            <a:ext cx="7920115" cy="1107677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F5419653-40A8-3651-FE69-AC65DB32BB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0A5C0BFC-F57E-4854-AD2F-52CCD1599EE5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23699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ADEB7DBC-94F2-0B41-A20A-11275D7FD93D}"/>
              </a:ext>
            </a:extLst>
          </p:cNvPr>
          <p:cNvSpPr/>
          <p:nvPr userDrawn="1"/>
        </p:nvSpPr>
        <p:spPr>
          <a:xfrm>
            <a:off x="1025525" y="1982788"/>
            <a:ext cx="8640763" cy="4318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B7AEFB-0090-A071-EA2C-6B65F0A7E1FF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 descr="Obraz zawierający tekst&#10;&#10;Opis wygenerowany automatycznie">
            <a:extLst>
              <a:ext uri="{FF2B5EF4-FFF2-40B4-BE49-F238E27FC236}">
                <a16:creationId xmlns:a16="http://schemas.microsoft.com/office/drawing/2014/main" id="{3666C197-55EB-9ABC-30A1-81A835AC5E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1979613"/>
            <a:ext cx="3959225" cy="720725"/>
          </a:xfrm>
          <a:prstGeom prst="rect">
            <a:avLst/>
          </a:prstGeom>
          <a:solidFill>
            <a:srgbClr val="3E3EBC">
              <a:alpha val="9215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73A4532A-5772-D0F1-6DD1-06F2078E50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81CAF41E-C15B-4EDF-03E1-31DFB856AB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1FEFF701-4926-852F-FB23-8B77605F636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5C330585-DA52-62F3-83DA-7064684051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0EA20B0F-6411-9B54-FCC1-98C13C4F5CC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69F8F5F6-916A-CA74-60C9-68A751F538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8">
            <a:extLst>
              <a:ext uri="{FF2B5EF4-FFF2-40B4-BE49-F238E27FC236}">
                <a16:creationId xmlns:a16="http://schemas.microsoft.com/office/drawing/2014/main" id="{C8C6158B-5D62-A78C-494D-A14A365A766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53816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19">
            <a:extLst>
              <a:ext uri="{FF2B5EF4-FFF2-40B4-BE49-F238E27FC236}">
                <a16:creationId xmlns:a16="http://schemas.microsoft.com/office/drawing/2014/main" id="{97682056-F133-D32D-D76E-BD0C221E84B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20">
            <a:extLst>
              <a:ext uri="{FF2B5EF4-FFF2-40B4-BE49-F238E27FC236}">
                <a16:creationId xmlns:a16="http://schemas.microsoft.com/office/drawing/2014/main" id="{5EEE5BB7-EB35-B5F6-63F3-451BEC71E23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541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21">
            <a:extLst>
              <a:ext uri="{FF2B5EF4-FFF2-40B4-BE49-F238E27FC236}">
                <a16:creationId xmlns:a16="http://schemas.microsoft.com/office/drawing/2014/main" id="{CBD4D9A4-4773-AE82-C0E5-D2E8AA804A0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5429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az 22">
            <a:extLst>
              <a:ext uri="{FF2B5EF4-FFF2-40B4-BE49-F238E27FC236}">
                <a16:creationId xmlns:a16="http://schemas.microsoft.com/office/drawing/2014/main" id="{05566B2F-329C-CECA-0F9E-06A9CF7D3FE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5349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3">
            <a:extLst>
              <a:ext uri="{FF2B5EF4-FFF2-40B4-BE49-F238E27FC236}">
                <a16:creationId xmlns:a16="http://schemas.microsoft.com/office/drawing/2014/main" id="{B94E0A31-970C-D0B2-2865-59DD3EA035E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5318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24">
            <a:extLst>
              <a:ext uri="{FF2B5EF4-FFF2-40B4-BE49-F238E27FC236}">
                <a16:creationId xmlns:a16="http://schemas.microsoft.com/office/drawing/2014/main" id="{0B1D8062-2078-F5AF-4E1A-E6807AEC95A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63" y="125253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az 25">
            <a:extLst>
              <a:ext uri="{FF2B5EF4-FFF2-40B4-BE49-F238E27FC236}">
                <a16:creationId xmlns:a16="http://schemas.microsoft.com/office/drawing/2014/main" id="{BC55E75C-C8D9-E700-7CE7-4BA5FC84FDE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az 26">
            <a:extLst>
              <a:ext uri="{FF2B5EF4-FFF2-40B4-BE49-F238E27FC236}">
                <a16:creationId xmlns:a16="http://schemas.microsoft.com/office/drawing/2014/main" id="{1D4F2F74-8710-11CB-383A-EBE0EF7FCB9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2" name="Date Placeholder 3">
            <a:extLst>
              <a:ext uri="{FF2B5EF4-FFF2-40B4-BE49-F238E27FC236}">
                <a16:creationId xmlns:a16="http://schemas.microsoft.com/office/drawing/2014/main" id="{B0923844-C53D-0DEE-3A07-AE42B97403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C30955AA-06E6-4C04-A951-CDEFB0C61620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6081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7711244B-4F40-0B97-CE65-6790B8B5D82E}"/>
              </a:ext>
            </a:extLst>
          </p:cNvPr>
          <p:cNvSpPr/>
          <p:nvPr userDrawn="1"/>
        </p:nvSpPr>
        <p:spPr>
          <a:xfrm>
            <a:off x="1025525" y="1982788"/>
            <a:ext cx="8640763" cy="4318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3BE7D14-95B9-BF15-DB72-D2BA92C040B2}"/>
              </a:ext>
            </a:extLst>
          </p:cNvPr>
          <p:cNvSpPr/>
          <p:nvPr userDrawn="1"/>
        </p:nvSpPr>
        <p:spPr>
          <a:xfrm>
            <a:off x="0" y="0"/>
            <a:ext cx="4986338" cy="26939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6" name="Obraz 10">
            <a:extLst>
              <a:ext uri="{FF2B5EF4-FFF2-40B4-BE49-F238E27FC236}">
                <a16:creationId xmlns:a16="http://schemas.microsoft.com/office/drawing/2014/main" id="{E7D8ACD8-BAF2-5C2D-E943-269919EC7F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2">
            <a:extLst>
              <a:ext uri="{FF2B5EF4-FFF2-40B4-BE49-F238E27FC236}">
                <a16:creationId xmlns:a16="http://schemas.microsoft.com/office/drawing/2014/main" id="{6377412B-EB3E-069B-D451-02D9406485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az 13">
            <a:extLst>
              <a:ext uri="{FF2B5EF4-FFF2-40B4-BE49-F238E27FC236}">
                <a16:creationId xmlns:a16="http://schemas.microsoft.com/office/drawing/2014/main" id="{8129BDBD-3525-175E-0E51-F677A1CAC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az 14">
            <a:extLst>
              <a:ext uri="{FF2B5EF4-FFF2-40B4-BE49-F238E27FC236}">
                <a16:creationId xmlns:a16="http://schemas.microsoft.com/office/drawing/2014/main" id="{C1808DC0-571A-1069-664E-C9683FEBD9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Obraz 15">
            <a:extLst>
              <a:ext uri="{FF2B5EF4-FFF2-40B4-BE49-F238E27FC236}">
                <a16:creationId xmlns:a16="http://schemas.microsoft.com/office/drawing/2014/main" id="{8442D7DB-1DC0-791B-2CB9-5021F525147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az 16">
            <a:extLst>
              <a:ext uri="{FF2B5EF4-FFF2-40B4-BE49-F238E27FC236}">
                <a16:creationId xmlns:a16="http://schemas.microsoft.com/office/drawing/2014/main" id="{366017A6-4D80-DF11-23AC-7FA4C3561E8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2446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Obraz 17">
            <a:extLst>
              <a:ext uri="{FF2B5EF4-FFF2-40B4-BE49-F238E27FC236}">
                <a16:creationId xmlns:a16="http://schemas.microsoft.com/office/drawing/2014/main" id="{1AEDEC54-1976-47B1-00C7-7F3FD3F2836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53816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Obraz 18">
            <a:extLst>
              <a:ext uri="{FF2B5EF4-FFF2-40B4-BE49-F238E27FC236}">
                <a16:creationId xmlns:a16="http://schemas.microsoft.com/office/drawing/2014/main" id="{50A51F08-0EEB-0B47-E6BD-854E76E48AD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" y="54610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Obraz 19">
            <a:extLst>
              <a:ext uri="{FF2B5EF4-FFF2-40B4-BE49-F238E27FC236}">
                <a16:creationId xmlns:a16="http://schemas.microsoft.com/office/drawing/2014/main" id="{9F1A7A94-0449-EAFA-A83B-A007548AB81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541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az 20">
            <a:extLst>
              <a:ext uri="{FF2B5EF4-FFF2-40B4-BE49-F238E27FC236}">
                <a16:creationId xmlns:a16="http://schemas.microsoft.com/office/drawing/2014/main" id="{F348E6CD-5191-DC34-655B-5074431ABAB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542925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Obraz 21">
            <a:extLst>
              <a:ext uri="{FF2B5EF4-FFF2-40B4-BE49-F238E27FC236}">
                <a16:creationId xmlns:a16="http://schemas.microsoft.com/office/drawing/2014/main" id="{360C72B7-5169-5E45-0100-440E68B795A5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53498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Obraz 22">
            <a:extLst>
              <a:ext uri="{FF2B5EF4-FFF2-40B4-BE49-F238E27FC236}">
                <a16:creationId xmlns:a16="http://schemas.microsoft.com/office/drawing/2014/main" id="{1C4A0A19-673D-145F-6DFC-40B600258BF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5318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23">
            <a:extLst>
              <a:ext uri="{FF2B5EF4-FFF2-40B4-BE49-F238E27FC236}">
                <a16:creationId xmlns:a16="http://schemas.microsoft.com/office/drawing/2014/main" id="{A877BC93-4E60-144A-78AD-D6F9D9D4B5E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63" y="125253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az 24">
            <a:extLst>
              <a:ext uri="{FF2B5EF4-FFF2-40B4-BE49-F238E27FC236}">
                <a16:creationId xmlns:a16="http://schemas.microsoft.com/office/drawing/2014/main" id="{4F4873E9-C79E-B261-04BE-CA28065C46E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613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az 25">
            <a:extLst>
              <a:ext uri="{FF2B5EF4-FFF2-40B4-BE49-F238E27FC236}">
                <a16:creationId xmlns:a16="http://schemas.microsoft.com/office/drawing/2014/main" id="{FE70FD2E-EA85-554B-1232-3BC065FB7D6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638" y="1250950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5877" y="3070227"/>
            <a:ext cx="7920115" cy="1087764"/>
          </a:xfrm>
        </p:spPr>
        <p:txBody>
          <a:bodyPr>
            <a:normAutofit/>
          </a:bodyPr>
          <a:lstStyle>
            <a:lvl1pPr algn="l">
              <a:lnSpc>
                <a:spcPts val="4000"/>
              </a:lnSpc>
              <a:defRPr sz="32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5888" y="4861794"/>
            <a:ext cx="7920037" cy="1080000"/>
          </a:xfrm>
        </p:spPr>
        <p:txBody>
          <a:bodyPr>
            <a:normAutofit/>
          </a:bodyPr>
          <a:lstStyle>
            <a:lvl1pPr marL="0" indent="0" algn="l">
              <a:lnSpc>
                <a:spcPts val="3500"/>
              </a:lnSpc>
              <a:buNone/>
              <a:defRPr sz="2800" b="1">
                <a:solidFill>
                  <a:schemeClr val="tx2"/>
                </a:solidFill>
              </a:defRPr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EF9AE2F3-97CD-D842-8A32-447D365C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66063" y="539750"/>
            <a:ext cx="1798637" cy="349250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FCADBE59-3A8D-4B60-B132-C38BCB58B296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240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38F80E62-F779-E75A-3EDA-9B9408D9FE1E}"/>
              </a:ext>
            </a:extLst>
          </p:cNvPr>
          <p:cNvSpPr/>
          <p:nvPr userDrawn="1"/>
        </p:nvSpPr>
        <p:spPr>
          <a:xfrm>
            <a:off x="2825750" y="4500563"/>
            <a:ext cx="6840538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>
            <a:extLst>
              <a:ext uri="{FF2B5EF4-FFF2-40B4-BE49-F238E27FC236}">
                <a16:creationId xmlns:a16="http://schemas.microsoft.com/office/drawing/2014/main" id="{2DC8FB52-1049-0B90-AC4A-4E1E63F930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9F58DD2E-7804-923E-46BD-CF87938385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49A5FB3C-3E55-982C-261C-5D59E85CD2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3" descr="Obraz zawierający tekst&#10;&#10;Opis wygenerowany automatycznie">
            <a:extLst>
              <a:ext uri="{FF2B5EF4-FFF2-40B4-BE49-F238E27FC236}">
                <a16:creationId xmlns:a16="http://schemas.microsoft.com/office/drawing/2014/main" id="{5EFDB916-5D59-5F95-71B4-A6775E636F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750" y="45005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ymbol zastępczy obrazu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0EA56248-3DCF-5D60-E274-18657B84ED3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66063" y="539750"/>
            <a:ext cx="1800225" cy="366713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B22F03D3-40A2-4AD9-B377-A57BF4766CB0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92253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owy (krótk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422F9659-3B01-4348-6479-4947BD64F93C}"/>
              </a:ext>
            </a:extLst>
          </p:cNvPr>
          <p:cNvSpPr/>
          <p:nvPr userDrawn="1"/>
        </p:nvSpPr>
        <p:spPr>
          <a:xfrm>
            <a:off x="2825750" y="4500563"/>
            <a:ext cx="6840538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>
            <a:extLst>
              <a:ext uri="{FF2B5EF4-FFF2-40B4-BE49-F238E27FC236}">
                <a16:creationId xmlns:a16="http://schemas.microsoft.com/office/drawing/2014/main" id="{7983F097-BEE9-5A41-A0DB-7F02C8599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49DC1EF5-CF40-A829-92AF-216354CA4B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CA88542B-6973-162C-5C1D-2D1AC1145A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ymbol zastępczy obrazu 1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784975" cy="5221288"/>
          </a:xfrm>
          <a:custGeom>
            <a:avLst/>
            <a:gdLst>
              <a:gd name="connsiteX0" fmla="*/ 0 w 6784975"/>
              <a:gd name="connsiteY0" fmla="*/ 0 h 5221288"/>
              <a:gd name="connsiteX1" fmla="*/ 6784975 w 6784975"/>
              <a:gd name="connsiteY1" fmla="*/ 0 h 5221288"/>
              <a:gd name="connsiteX2" fmla="*/ 6784975 w 6784975"/>
              <a:gd name="connsiteY2" fmla="*/ 4500563 h 5221288"/>
              <a:gd name="connsiteX3" fmla="*/ 2825750 w 6784975"/>
              <a:gd name="connsiteY3" fmla="*/ 4500563 h 5221288"/>
              <a:gd name="connsiteX4" fmla="*/ 2825750 w 6784975"/>
              <a:gd name="connsiteY4" fmla="*/ 5221288 h 5221288"/>
              <a:gd name="connsiteX5" fmla="*/ 0 w 6784975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84975" h="5221288">
                <a:moveTo>
                  <a:pt x="0" y="0"/>
                </a:moveTo>
                <a:lnTo>
                  <a:pt x="6784975" y="0"/>
                </a:lnTo>
                <a:lnTo>
                  <a:pt x="6784975" y="4500563"/>
                </a:lnTo>
                <a:lnTo>
                  <a:pt x="2825750" y="4500563"/>
                </a:lnTo>
                <a:lnTo>
                  <a:pt x="2825750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72808" y="5579563"/>
            <a:ext cx="6133117" cy="648546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FA50DA2-8251-5626-1298-E9495E7D081E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866063" y="539750"/>
            <a:ext cx="1800225" cy="366713"/>
          </a:xfrm>
          <a:prstGeom prst="rect">
            <a:avLst/>
          </a:prstGeom>
        </p:spPr>
        <p:txBody>
          <a:bodyPr lIns="0" tIns="0" rIns="0" bIns="0"/>
          <a:lstStyle>
            <a:lvl1pPr algn="r" eaLnBrk="1" fontAlgn="auto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defRPr/>
            </a:pPr>
            <a:fld id="{CF55F772-CAF8-4F5B-A4F7-962CF19BD0E5}" type="datetime1">
              <a:rPr lang="pl-PL"/>
              <a:pPr>
                <a:defRPr/>
              </a:pPr>
              <a:t>2026-09-21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5670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7C8AB4D1-D460-526B-486B-2EBD71191A67}"/>
              </a:ext>
            </a:extLst>
          </p:cNvPr>
          <p:cNvSpPr/>
          <p:nvPr userDrawn="1"/>
        </p:nvSpPr>
        <p:spPr>
          <a:xfrm>
            <a:off x="2825750" y="4500563"/>
            <a:ext cx="7196138" cy="2159000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6101D7CB-EEA7-3455-0F03-6165F8CD9F28}"/>
              </a:ext>
            </a:extLst>
          </p:cNvPr>
          <p:cNvSpPr/>
          <p:nvPr userDrawn="1"/>
        </p:nvSpPr>
        <p:spPr>
          <a:xfrm>
            <a:off x="3905250" y="4500563"/>
            <a:ext cx="3600450" cy="358775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DA6FE23-B704-FEAB-5BE1-8CC21435C722}"/>
              </a:ext>
            </a:extLst>
          </p:cNvPr>
          <p:cNvSpPr/>
          <p:nvPr userDrawn="1"/>
        </p:nvSpPr>
        <p:spPr>
          <a:xfrm>
            <a:off x="2825750" y="4500563"/>
            <a:ext cx="1079500" cy="3587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51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B13A8E0C-031B-8985-8EF3-DB846745240A}"/>
              </a:ext>
            </a:extLst>
          </p:cNvPr>
          <p:cNvSpPr/>
          <p:nvPr userDrawn="1"/>
        </p:nvSpPr>
        <p:spPr>
          <a:xfrm>
            <a:off x="2825750" y="4500563"/>
            <a:ext cx="7196138" cy="215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3A6A260E-A839-124D-B089-35E13250A7DA}"/>
              </a:ext>
            </a:extLst>
          </p:cNvPr>
          <p:cNvSpPr/>
          <p:nvPr userDrawn="1"/>
        </p:nvSpPr>
        <p:spPr>
          <a:xfrm>
            <a:off x="3905250" y="4500563"/>
            <a:ext cx="3600450" cy="358775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52803FC-5BFA-9B59-D454-AB3015658CD9}"/>
              </a:ext>
            </a:extLst>
          </p:cNvPr>
          <p:cNvSpPr/>
          <p:nvPr userDrawn="1"/>
        </p:nvSpPr>
        <p:spPr>
          <a:xfrm>
            <a:off x="2825750" y="4500563"/>
            <a:ext cx="1079500" cy="35877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9" name="Symbol zastępczy obrazu 8"/>
          <p:cNvSpPr>
            <a:spLocks noGrp="1"/>
          </p:cNvSpPr>
          <p:nvPr>
            <p:ph type="pic" sz="quarter" idx="10"/>
          </p:nvPr>
        </p:nvSpPr>
        <p:spPr>
          <a:xfrm>
            <a:off x="669925" y="0"/>
            <a:ext cx="6835775" cy="485933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35775" h="4859338">
                <a:moveTo>
                  <a:pt x="0" y="0"/>
                </a:moveTo>
                <a:lnTo>
                  <a:pt x="6835775" y="0"/>
                </a:lnTo>
                <a:lnTo>
                  <a:pt x="6835775" y="4500563"/>
                </a:lnTo>
                <a:lnTo>
                  <a:pt x="2155824" y="4500563"/>
                </a:lnTo>
                <a:lnTo>
                  <a:pt x="2155824" y="4859338"/>
                </a:lnTo>
                <a:lnTo>
                  <a:pt x="0" y="48593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 dirty="0"/>
              <a:t>Kliknij ikonę, aby dodać obraz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113" y="5195719"/>
            <a:ext cx="6480176" cy="1320421"/>
          </a:xfrm>
        </p:spPr>
        <p:txBody>
          <a:bodyPr>
            <a:normAutofit/>
          </a:bodyPr>
          <a:lstStyle>
            <a:lvl1pPr algn="l">
              <a:lnSpc>
                <a:spcPts val="3500"/>
              </a:lnSpc>
              <a:defRPr sz="2800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3324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0D4506C1-422E-1FD9-7AEA-00D2773DE0DE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chemeClr val="accent1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6FAAEFF5-09F0-2B8C-B9D7-D8C34A9D1984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56C58C-0B91-7112-00B5-45BA5613D379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7" name="Symbol zastępczy numeru slajdu 4">
            <a:extLst>
              <a:ext uri="{FF2B5EF4-FFF2-40B4-BE49-F238E27FC236}">
                <a16:creationId xmlns:a16="http://schemas.microsoft.com/office/drawing/2014/main" id="{ED18D69B-C12C-D036-BE07-68C1F325B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BE7B-80CB-4926-B646-E23E8BCBFE2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4004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6E2C80A2-9629-695F-723F-E8BE4BCD0B54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rgbClr val="3E3EBC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A8C071A-B719-ECA3-A9BC-3D1C1DFCAD4B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5BE31E0A-2CB3-78E2-8774-31A64E5F053E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8" name="Symbol zastępczy numeru slajdu 4">
            <a:extLst>
              <a:ext uri="{FF2B5EF4-FFF2-40B4-BE49-F238E27FC236}">
                <a16:creationId xmlns:a16="http://schemas.microsoft.com/office/drawing/2014/main" id="{4FC1BAB0-3474-D04B-02ED-E2A0408D42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AACD4-1935-4594-B09B-D604099FBD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9790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B2EE699A-F706-7E17-10A2-58E398FBC02C}"/>
              </a:ext>
            </a:extLst>
          </p:cNvPr>
          <p:cNvSpPr/>
          <p:nvPr userDrawn="1"/>
        </p:nvSpPr>
        <p:spPr>
          <a:xfrm>
            <a:off x="1025525" y="0"/>
            <a:ext cx="1079500" cy="179388"/>
          </a:xfrm>
          <a:prstGeom prst="rect">
            <a:avLst/>
          </a:prstGeom>
          <a:solidFill>
            <a:srgbClr val="3E3EBC"/>
          </a:solidFill>
          <a:ln>
            <a:solidFill>
              <a:srgbClr val="3E3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8DD9EDF-CB7F-FF5C-25AA-FC99C843CABB}"/>
              </a:ext>
            </a:extLst>
          </p:cNvPr>
          <p:cNvSpPr/>
          <p:nvPr userDrawn="1"/>
        </p:nvSpPr>
        <p:spPr>
          <a:xfrm>
            <a:off x="2105025" y="0"/>
            <a:ext cx="7559675" cy="179388"/>
          </a:xfrm>
          <a:prstGeom prst="rect">
            <a:avLst/>
          </a:prstGeom>
          <a:solidFill>
            <a:srgbClr val="554B97"/>
          </a:solidFill>
          <a:ln>
            <a:solidFill>
              <a:srgbClr val="554B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AB7ECF7-5F2A-8E43-E254-7C13376942FB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906" y="899836"/>
            <a:ext cx="4320000" cy="1080001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906" y="1979837"/>
            <a:ext cx="4320382" cy="468000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7" name="Symbol zastępczy obrazu 6"/>
          <p:cNvSpPr>
            <a:spLocks noGrp="1"/>
          </p:cNvSpPr>
          <p:nvPr>
            <p:ph type="pic" sz="quarter" idx="11"/>
          </p:nvPr>
        </p:nvSpPr>
        <p:spPr>
          <a:xfrm>
            <a:off x="0" y="900113"/>
            <a:ext cx="4986338" cy="5759726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8" name="Symbol zastępczy numeru slajdu 4">
            <a:extLst>
              <a:ext uri="{FF2B5EF4-FFF2-40B4-BE49-F238E27FC236}">
                <a16:creationId xmlns:a16="http://schemas.microsoft.com/office/drawing/2014/main" id="{4C2649F0-26E5-6853-C3EE-9A371F7CA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DC56F-5EC6-4779-B8AE-9F497CE5691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06987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E3E37C2E-F500-C5C4-5C95-EF85C157471A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1F0E33A-13B1-E7B3-25B6-AB01A5D4489E}"/>
              </a:ext>
            </a:extLst>
          </p:cNvPr>
          <p:cNvSpPr/>
          <p:nvPr userDrawn="1"/>
        </p:nvSpPr>
        <p:spPr>
          <a:xfrm>
            <a:off x="8585200" y="7380288"/>
            <a:ext cx="1079500" cy="179387"/>
          </a:xfrm>
          <a:prstGeom prst="rect">
            <a:avLst/>
          </a:prstGeom>
          <a:solidFill>
            <a:srgbClr val="BDBDE9"/>
          </a:solidFill>
          <a:ln>
            <a:solidFill>
              <a:srgbClr val="BDBD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6" name="Symbol zastępczy numeru slajdu 4">
            <a:extLst>
              <a:ext uri="{FF2B5EF4-FFF2-40B4-BE49-F238E27FC236}">
                <a16:creationId xmlns:a16="http://schemas.microsoft.com/office/drawing/2014/main" id="{0BE43D26-630A-3E41-1D96-9E719EE2F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42D27-7C08-42B2-A660-8D480D28AFF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00552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F226233A-7F78-0743-7F6B-B3BF691AC1C8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5906" y="1979837"/>
            <a:ext cx="4140000" cy="468001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25906" y="1979613"/>
            <a:ext cx="4140000" cy="4680226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6" name="Symbol zastępczy numeru slajdu 4">
            <a:extLst>
              <a:ext uri="{FF2B5EF4-FFF2-40B4-BE49-F238E27FC236}">
                <a16:creationId xmlns:a16="http://schemas.microsoft.com/office/drawing/2014/main" id="{9B2FFA07-704C-E982-2705-4DF055D156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E51C2-DA85-4B3F-89E1-1C82D2A3FFF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66600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A82A406C-573A-C610-465C-38169DCFDD13}"/>
              </a:ext>
            </a:extLst>
          </p:cNvPr>
          <p:cNvSpPr/>
          <p:nvPr userDrawn="1"/>
        </p:nvSpPr>
        <p:spPr>
          <a:xfrm>
            <a:off x="2465388" y="4500563"/>
            <a:ext cx="8226425" cy="1800225"/>
          </a:xfrm>
          <a:prstGeom prst="rect">
            <a:avLst/>
          </a:prstGeom>
          <a:solidFill>
            <a:srgbClr val="BDB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pic>
        <p:nvPicPr>
          <p:cNvPr id="4" name="Obraz 8" descr="Obraz zawierający tekst&#10;&#10;Opis wygenerowany automatycznie">
            <a:extLst>
              <a:ext uri="{FF2B5EF4-FFF2-40B4-BE49-F238E27FC236}">
                <a16:creationId xmlns:a16="http://schemas.microsoft.com/office/drawing/2014/main" id="{315CB2AE-2B66-AE8F-4815-9EC616DE08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4500563"/>
            <a:ext cx="3959225" cy="720725"/>
          </a:xfrm>
          <a:prstGeom prst="rect">
            <a:avLst/>
          </a:prstGeom>
          <a:solidFill>
            <a:srgbClr val="3E3EB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az 10">
            <a:extLst>
              <a:ext uri="{FF2B5EF4-FFF2-40B4-BE49-F238E27FC236}">
                <a16:creationId xmlns:a16="http://schemas.microsoft.com/office/drawing/2014/main" id="{E477DB40-0FEF-3C81-9CEF-5187356751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6370638"/>
            <a:ext cx="162083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az 12">
            <a:extLst>
              <a:ext uri="{FF2B5EF4-FFF2-40B4-BE49-F238E27FC236}">
                <a16:creationId xmlns:a16="http://schemas.microsoft.com/office/drawing/2014/main" id="{1B726731-63E0-A81F-D896-1E09C1C413A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338" y="6370638"/>
            <a:ext cx="263366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az 13">
            <a:extLst>
              <a:ext uri="{FF2B5EF4-FFF2-40B4-BE49-F238E27FC236}">
                <a16:creationId xmlns:a16="http://schemas.microsoft.com/office/drawing/2014/main" id="{8FA6312E-1CC0-9BB3-1E4F-677250C76D3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6370638"/>
            <a:ext cx="2239962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ymbol zastępczy obrazu 10"/>
          <p:cNvSpPr>
            <a:spLocks noGrp="1"/>
          </p:cNvSpPr>
          <p:nvPr>
            <p:ph type="pic" sz="quarter" idx="10"/>
          </p:nvPr>
        </p:nvSpPr>
        <p:spPr>
          <a:xfrm>
            <a:off x="1025525" y="0"/>
            <a:ext cx="8640763" cy="5221288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40763" h="5221288">
                <a:moveTo>
                  <a:pt x="0" y="0"/>
                </a:moveTo>
                <a:lnTo>
                  <a:pt x="8640763" y="0"/>
                </a:lnTo>
                <a:lnTo>
                  <a:pt x="8640763" y="4500563"/>
                </a:lnTo>
                <a:lnTo>
                  <a:pt x="1439863" y="4500563"/>
                </a:lnTo>
                <a:lnTo>
                  <a:pt x="1439863" y="5221288"/>
                </a:lnTo>
                <a:lnTo>
                  <a:pt x="0" y="522128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/>
            </a:lvl1pPr>
          </a:lstStyle>
          <a:p>
            <a:pPr lvl="0"/>
            <a:r>
              <a:rPr lang="pl-PL" noProof="0"/>
              <a:t>Kliknij ikonę, aby dodać obraz</a:t>
            </a:r>
            <a:endParaRPr lang="pl-PL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25750" y="5593629"/>
            <a:ext cx="7559675" cy="70557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81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F838251-A90A-E97D-BC8F-B58CBB8A8B9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25525" y="900113"/>
            <a:ext cx="86407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689E6D8-A678-E7D5-D127-C805F2C575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025525" y="1979613"/>
            <a:ext cx="8640763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  <a:endParaRPr lang="en-US" alt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216D459C-06A4-70A3-97CA-25CE224F0982}"/>
              </a:ext>
            </a:extLst>
          </p:cNvPr>
          <p:cNvSpPr/>
          <p:nvPr userDrawn="1"/>
        </p:nvSpPr>
        <p:spPr>
          <a:xfrm>
            <a:off x="1025525" y="0"/>
            <a:ext cx="1081088" cy="1793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427F517-131B-CB47-FB7B-08410CF6CFF6}"/>
              </a:ext>
            </a:extLst>
          </p:cNvPr>
          <p:cNvSpPr/>
          <p:nvPr userDrawn="1"/>
        </p:nvSpPr>
        <p:spPr>
          <a:xfrm>
            <a:off x="2106613" y="0"/>
            <a:ext cx="7559675" cy="1793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BAE3DA0-9E47-9E1A-3A63-2F550208A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5200" y="7019925"/>
            <a:ext cx="1079500" cy="179388"/>
          </a:xfrm>
          <a:prstGeom prst="rect">
            <a:avLst/>
          </a:prstGeom>
          <a:noFill/>
        </p:spPr>
        <p:txBody>
          <a:bodyPr vert="horz" wrap="square" lIns="0" tIns="72000" rIns="0" bIns="720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chemeClr val="tx2"/>
                </a:solidFill>
                <a:latin typeface="Open Sans" panose="020B0606030504020204" pitchFamily="34" charset="0"/>
              </a:defRPr>
            </a:lvl1pPr>
          </a:lstStyle>
          <a:p>
            <a:pPr>
              <a:defRPr/>
            </a:pPr>
            <a:fld id="{B6149208-B9E7-43D3-8F68-4BAE28D468F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61DCC141-D514-6954-7992-D59F5F8620D3}"/>
              </a:ext>
            </a:extLst>
          </p:cNvPr>
          <p:cNvSpPr/>
          <p:nvPr userDrawn="1"/>
        </p:nvSpPr>
        <p:spPr>
          <a:xfrm>
            <a:off x="8585200" y="7380288"/>
            <a:ext cx="1081088" cy="17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751" r:id="rId1"/>
    <p:sldLayoutId id="2147486752" r:id="rId2"/>
    <p:sldLayoutId id="2147486753" r:id="rId3"/>
    <p:sldLayoutId id="2147486754" r:id="rId4"/>
    <p:sldLayoutId id="2147486755" r:id="rId5"/>
    <p:sldLayoutId id="2147486756" r:id="rId6"/>
    <p:sldLayoutId id="2147486757" r:id="rId7"/>
    <p:sldLayoutId id="2147486758" r:id="rId8"/>
    <p:sldLayoutId id="2147486759" r:id="rId9"/>
    <p:sldLayoutId id="2147486760" r:id="rId10"/>
    <p:sldLayoutId id="2147486761" r:id="rId11"/>
    <p:sldLayoutId id="2147486762" r:id="rId12"/>
    <p:sldLayoutId id="2147486763" r:id="rId13"/>
    <p:sldLayoutId id="2147486764" r:id="rId14"/>
  </p:sldLayoutIdLst>
  <p:hf hdr="0" ftr="0"/>
  <p:txStyles>
    <p:titleStyle>
      <a:lvl1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algn="l" defTabSz="1006475" rtl="0" eaLnBrk="0" fontAlgn="base" hangingPunct="0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4572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6pPr>
      <a:lvl7pPr marL="9144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7pPr>
      <a:lvl8pPr marL="13716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8pPr>
      <a:lvl9pPr marL="1828800" algn="l" defTabSz="1006475" rtl="0" fontAlgn="base">
        <a:lnSpc>
          <a:spcPts val="36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9pPr>
    </p:titleStyle>
    <p:bodyStyle>
      <a:lvl1pPr marL="250825" indent="-250825" algn="l" defTabSz="1006475" rtl="0" eaLnBrk="0" fontAlgn="base" hangingPunct="0">
        <a:lnSpc>
          <a:spcPts val="2400"/>
        </a:lnSpc>
        <a:spcBef>
          <a:spcPts val="1100"/>
        </a:spcBef>
        <a:spcAft>
          <a:spcPct val="0"/>
        </a:spcAft>
        <a:buClr>
          <a:schemeClr val="accent1"/>
        </a:buClr>
        <a:buBlip>
          <a:blip r:embed="rId16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755650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Blip>
          <a:blip r:embed="rId17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258888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Blip>
          <a:blip r:embed="rId18"/>
        </a:buBlip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763713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266950" indent="-250825" algn="l" defTabSz="1006475" rtl="0" eaLnBrk="0" fontAlgn="base" hangingPunct="0">
        <a:lnSpc>
          <a:spcPts val="2400"/>
        </a:lnSpc>
        <a:spcBef>
          <a:spcPts val="55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pfron.org.pl/o-funduszu/projekty/projekty-ue/program-operacyjny-wiedza-edukacja-rozwoj/obszar-chroniony-obszar-dostepny/archiwum-aktualnosci/aktualnosci/model-dostepnego-parku-przyrodniczego-106791/" TargetMode="Externa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est.altix.pl/realizacje-1/849-narwianski-park-narodowy" TargetMode="Externa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ytuł 1">
            <a:extLst>
              <a:ext uri="{FF2B5EF4-FFF2-40B4-BE49-F238E27FC236}">
                <a16:creationId xmlns:a16="http://schemas.microsoft.com/office/drawing/2014/main" id="{25C1F810-5A2C-73E7-E2EA-32E6C2F66B7E}"/>
              </a:ext>
            </a:extLst>
          </p:cNvPr>
          <p:cNvSpPr txBox="1">
            <a:spLocks/>
          </p:cNvSpPr>
          <p:nvPr/>
        </p:nvSpPr>
        <p:spPr bwMode="auto">
          <a:xfrm>
            <a:off x="629382" y="4931965"/>
            <a:ext cx="943304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/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Zasady równościowe w projektach </a:t>
            </a:r>
          </a:p>
          <a:p>
            <a:pPr algn="ctr" eaLnBrk="1" hangingPunct="1"/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FEPW 2021-2027 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16" name="Tytuł 15">
            <a:extLst>
              <a:ext uri="{FF2B5EF4-FFF2-40B4-BE49-F238E27FC236}">
                <a16:creationId xmlns:a16="http://schemas.microsoft.com/office/drawing/2014/main" id="{787170AE-D786-C4B8-1BF9-CCE382B959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410" y="179437"/>
            <a:ext cx="2736205" cy="287436"/>
          </a:xfrm>
        </p:spPr>
        <p:txBody>
          <a:bodyPr/>
          <a:lstStyle/>
          <a:p>
            <a:r>
              <a:rPr lang="pl-PL" sz="1800" dirty="0">
                <a:solidFill>
                  <a:srgbClr val="FFFFFF"/>
                </a:solidFill>
              </a:rPr>
              <a:t>Slajd tytułowy</a:t>
            </a:r>
          </a:p>
        </p:txBody>
      </p:sp>
      <p:sp>
        <p:nvSpPr>
          <p:cNvPr id="17411" name="Symbol zastępczy numeru slajdu 3" hidden="1">
            <a:extLst>
              <a:ext uri="{FF2B5EF4-FFF2-40B4-BE49-F238E27FC236}">
                <a16:creationId xmlns:a16="http://schemas.microsoft.com/office/drawing/2014/main" id="{8DAD59DD-94E0-2873-3ED3-462EDA8BB8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37652ED6-1A5F-41C8-8CF9-EFF1C693D102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1</a:t>
            </a:fld>
            <a:endParaRPr lang="pl-PL" altLang="pl-PL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  <p:sp>
        <p:nvSpPr>
          <p:cNvPr id="14" name="Tytuł 1">
            <a:extLst>
              <a:ext uri="{FF2B5EF4-FFF2-40B4-BE49-F238E27FC236}">
                <a16:creationId xmlns:a16="http://schemas.microsoft.com/office/drawing/2014/main" id="{13CA0706-8249-3742-85AE-F68EDE7037D0}"/>
              </a:ext>
            </a:extLst>
          </p:cNvPr>
          <p:cNvSpPr txBox="1">
            <a:spLocks/>
          </p:cNvSpPr>
          <p:nvPr/>
        </p:nvSpPr>
        <p:spPr bwMode="auto">
          <a:xfrm>
            <a:off x="781782" y="5940078"/>
            <a:ext cx="9433048" cy="87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6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Beata Wójcik – Napiórkowska 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6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23.09.2026 r.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00B03E41-BEFE-8873-57E5-B9E5EB0E7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7308229"/>
            <a:ext cx="10691813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6FACC1-2E1C-7635-6D2D-CBD91C1F9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539477"/>
            <a:ext cx="8640763" cy="1320331"/>
          </a:xfrm>
        </p:spPr>
        <p:txBody>
          <a:bodyPr/>
          <a:lstStyle/>
          <a:p>
            <a:pPr algn="ctr"/>
            <a:r>
              <a:rPr lang="pl-PL" dirty="0"/>
              <a:t>Zastosowanie standardów dostępności </a:t>
            </a:r>
            <a:br>
              <a:rPr lang="pl-PL" dirty="0"/>
            </a:br>
            <a:r>
              <a:rPr lang="pl-PL" dirty="0"/>
              <a:t>w projektach FEPW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FCB80A-ADC9-1848-7920-6826A6EA1B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Horyzontalne zasady równościowe: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Beneficjenci oraz wszystkie instytucje wdrażające Program zobowiązane są do przestrzegania horyzontalnych zasad równościowych:</a:t>
            </a:r>
          </a:p>
          <a:p>
            <a:pPr marL="250825" marR="0" lvl="0" indent="-250825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zasady równości szans i niedyskryminacji, w tym dostępności dla osób z niepełnosprawnościami</a:t>
            </a:r>
          </a:p>
          <a:p>
            <a:pPr marL="250825" marR="0" lvl="0" indent="-250825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zasady równości kobiet i mężczyzn</a:t>
            </a:r>
          </a:p>
          <a:p>
            <a:pPr marL="250825" marR="0" lvl="0" indent="-250825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Horyzontalne warunki podstawowe: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Na każdym etapie realizacji, projekty dofinansowane w ramach FEPW muszą być zgodne z:</a:t>
            </a:r>
          </a:p>
          <a:p>
            <a:pPr marL="250825" marR="0" lvl="0" indent="-250825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Kartą Praw Podstawowych (KPP)</a:t>
            </a:r>
          </a:p>
          <a:p>
            <a:pPr marL="250825" marR="0" lvl="0" indent="-250825" algn="l" defTabSz="457200" rtl="0" eaLnBrk="0" fontAlgn="base" latinLnBrk="0" hangingPunct="0">
              <a:lnSpc>
                <a:spcPct val="100000"/>
              </a:lnSpc>
              <a:spcBef>
                <a:spcPts val="1100"/>
              </a:spcBef>
              <a:spcAft>
                <a:spcPct val="0"/>
              </a:spcAft>
              <a:buClr>
                <a:srgbClr val="00339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Konwencją o prawach osób niepełnosprawnych (KPON)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959270C-5C5F-7B42-F706-AAAE3C2CD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2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5D42D6C-4CC0-E7B3-054D-7ABBCA0EC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94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4229308-B171-32DF-2157-AD77F5505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525" y="755501"/>
            <a:ext cx="8640763" cy="5904062"/>
          </a:xfrm>
        </p:spPr>
        <p:txBody>
          <a:bodyPr/>
          <a:lstStyle/>
          <a:p>
            <a:pPr fontAlgn="t">
              <a:buNone/>
            </a:pPr>
            <a:r>
              <a:rPr lang="pl-PL" b="1" dirty="0"/>
              <a:t>Równość szans i niedyskryminacja</a:t>
            </a:r>
            <a:endParaRPr lang="pl-PL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Przeciwdziałanie wszelkim formom dyskryminacji ze względu na płeć, rasę lub pochodzenie etniczne, religię lub światopogląd, niepełnosprawność, wiek lub orientację seksualną.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Zapewnienie równego dostępu do działań i rezultatów projektów.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Dostępność infrastruktury, usług i zasobów cyfrowych dla wszystkich użytkowników, w tym osób z niepełnosprawnościami.</a:t>
            </a:r>
          </a:p>
          <a:p>
            <a:pPr marL="0" lvl="0" indent="0" fontAlgn="t">
              <a:buNone/>
            </a:pPr>
            <a:endParaRPr lang="pl-PL" dirty="0"/>
          </a:p>
          <a:p>
            <a:pPr fontAlgn="t">
              <a:buNone/>
            </a:pPr>
            <a:r>
              <a:rPr lang="pl-PL" b="1" dirty="0"/>
              <a:t>Równość kobiet i mężczyzn</a:t>
            </a:r>
            <a:endParaRPr lang="pl-PL" dirty="0"/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Wyrównywanie szans kobiet i mężczyzn.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Przeciwdziałanie stereotypom i nierównemu traktowaniu.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pl-PL" dirty="0"/>
              <a:t>Zapobieganie dyskryminacji ze względu na płeć na każdym etapie realizacji projektu.</a:t>
            </a:r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E39DEF3-57E9-372B-2A2C-E58BAE9B2B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3</a:t>
            </a:fld>
            <a:endParaRPr lang="pl-PL" alt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88BBBA0-231E-134B-7CCE-D7702474D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760" y="6548701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19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16C46B-5D7D-6979-56A0-E279417D0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467469"/>
            <a:ext cx="8640763" cy="576064"/>
          </a:xfrm>
        </p:spPr>
        <p:txBody>
          <a:bodyPr/>
          <a:lstStyle/>
          <a:p>
            <a:pPr algn="ctr"/>
            <a:r>
              <a:rPr lang="pl-PL" dirty="0"/>
              <a:t>Podstawy prawne 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C5FC04B-5343-80AC-363E-E1C26DB175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81410" y="1259558"/>
            <a:ext cx="8856984" cy="5184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16AC8FA-03CC-05FF-E2CA-F2E89406D9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EB82AF-55BC-17A9-2DB9-61335242D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34" y="669071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93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88214-2AA1-A836-312D-6C68D81B2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60362"/>
            <a:ext cx="8640763" cy="2123331"/>
          </a:xfrm>
        </p:spPr>
        <p:txBody>
          <a:bodyPr/>
          <a:lstStyle/>
          <a:p>
            <a:pPr algn="ctr"/>
            <a:r>
              <a:rPr lang="pl-PL" sz="2400" dirty="0"/>
              <a:t>Wytyczne dotyczące realizacji zasad równościowych </a:t>
            </a:r>
            <a:br>
              <a:rPr lang="pl-PL" sz="2400" dirty="0"/>
            </a:br>
            <a:r>
              <a:rPr lang="pl-PL" sz="2400" dirty="0"/>
              <a:t>w ramach funduszy unijnych na lata 2021-2027 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94FAB38-E89C-CFD6-B02C-900190852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873" y="1475581"/>
            <a:ext cx="8640763" cy="4968552"/>
          </a:xfrm>
        </p:spPr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pl-PL" b="1" dirty="0"/>
              <a:t>Wytyczne dotyczące zasad równościowych:</a:t>
            </a:r>
            <a:endParaRPr lang="pl-PL" dirty="0"/>
          </a:p>
          <a:p>
            <a:pPr lvl="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/>
              <a:t>określają sposób wdrażania zasad równościowych w projektach UE,</a:t>
            </a:r>
          </a:p>
          <a:p>
            <a:pPr lvl="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/>
              <a:t>obowiązują na wszystkich etapach realizacji projektu,</a:t>
            </a:r>
          </a:p>
          <a:p>
            <a:pPr lvl="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l-PL" dirty="0"/>
              <a:t>zawierają standard minimum równości kobiet i mężczyzn (Załącznik nr 1) </a:t>
            </a:r>
            <a:br>
              <a:rPr lang="pl-PL" dirty="0"/>
            </a:br>
            <a:r>
              <a:rPr lang="pl-PL" b="1" dirty="0"/>
              <a:t>oraz standardy dostępności (Załącznik nr 2).</a:t>
            </a:r>
          </a:p>
          <a:p>
            <a:pPr marL="0" lvl="0" indent="0" fontAlgn="t">
              <a:lnSpc>
                <a:spcPct val="100000"/>
              </a:lnSpc>
              <a:buNone/>
            </a:pPr>
            <a:endParaRPr lang="pl-PL" b="1" dirty="0"/>
          </a:p>
          <a:p>
            <a:pPr marL="0" lvl="0" indent="0" fontAlgn="t">
              <a:lnSpc>
                <a:spcPct val="100000"/>
              </a:lnSpc>
              <a:buNone/>
            </a:pPr>
            <a:r>
              <a:rPr lang="pl-PL" b="1" dirty="0"/>
              <a:t>Zgodnie z umową o dofinansowanie </a:t>
            </a:r>
            <a:r>
              <a:rPr lang="pl-PL" sz="1800" b="1" dirty="0">
                <a:effectLst/>
              </a:rPr>
              <a:t>§ 4. Zasady realizacji projektu:</a:t>
            </a:r>
          </a:p>
          <a:p>
            <a:pPr marL="206375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pl-PL" dirty="0"/>
              <a:t>Ust. 4 Beneficjent zobowiązuje się do realizacji Projektu zgodnie z dokumentem Standardy dostępności dla polityki spójności 2021-2027 (zwanym dalej „Standardy dostępności”), stanowiącym załącznik do wytycznych dotyczących realizacji zasad równościowych w ramach funduszy unijnych na lata 2021-2027. </a:t>
            </a:r>
            <a:endParaRPr lang="pl-PL" sz="2800" dirty="0">
              <a:effectLst/>
            </a:endParaRPr>
          </a:p>
          <a:p>
            <a:pPr lvl="0" fontAlgn="t">
              <a:buFont typeface="Arial" panose="020B0604020202020204" pitchFamily="34" charset="0"/>
              <a:buChar char="•"/>
            </a:pPr>
            <a:endParaRPr lang="pl-PL" b="1" dirty="0"/>
          </a:p>
          <a:p>
            <a:pPr lvl="0" fontAlgn="t">
              <a:buFont typeface="Arial" panose="020B0604020202020204" pitchFamily="34" charset="0"/>
              <a:buChar char="•"/>
            </a:pPr>
            <a:endParaRPr lang="pl-PL" b="1" dirty="0"/>
          </a:p>
          <a:p>
            <a:pPr lvl="0" fontAlgn="t">
              <a:buFont typeface="Arial" panose="020B0604020202020204" pitchFamily="34" charset="0"/>
              <a:buChar char="•"/>
            </a:pPr>
            <a:endParaRPr lang="pl-PL" b="1" dirty="0"/>
          </a:p>
          <a:p>
            <a:pPr marL="0" lvl="0" indent="0" fontAlgn="t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93684B4-3962-E01A-464C-02ED995E55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5</a:t>
            </a:fld>
            <a:endParaRPr lang="pl-PL" alt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88E6914-10BA-4549-FDB5-5B12A6EEB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73" y="6698785"/>
            <a:ext cx="6500105" cy="64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201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9A48B-5ADF-FA44-99DD-170679FDB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3F42AEE-3B89-5C35-C5F7-6F9A200C7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906" y="360362"/>
            <a:ext cx="4860560" cy="6515819"/>
          </a:xfrm>
        </p:spPr>
        <p:txBody>
          <a:bodyPr/>
          <a:lstStyle/>
          <a:p>
            <a:pPr fontAlgn="t">
              <a:buNone/>
            </a:pPr>
            <a:r>
              <a:rPr lang="pl-PL" sz="1800" dirty="0"/>
              <a:t>Standardy dostępności</a:t>
            </a:r>
            <a:br>
              <a:rPr lang="pl-PL" sz="1800" dirty="0"/>
            </a:br>
            <a:br>
              <a:rPr lang="pl-PL" sz="1800" dirty="0"/>
            </a:br>
            <a:r>
              <a:rPr lang="pl-PL" sz="1800" dirty="0"/>
              <a:t>🔹 Szkoleniowy</a:t>
            </a:r>
            <a:br>
              <a:rPr lang="pl-PL" dirty="0"/>
            </a:br>
            <a:r>
              <a:rPr lang="pl-PL" sz="1800" b="0" dirty="0">
                <a:solidFill>
                  <a:schemeClr val="tx1"/>
                </a:solidFill>
              </a:rPr>
              <a:t>Zapewnienie dostępnych szkoleń, materiałów i form komunikacji dla wszystkich uczestników.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dirty="0"/>
              <a:t>🔹 Informacyjno-promocyjny</a:t>
            </a:r>
            <a:br>
              <a:rPr lang="pl-PL" dirty="0"/>
            </a:br>
            <a:r>
              <a:rPr lang="pl-PL" sz="1800" b="0" dirty="0">
                <a:solidFill>
                  <a:schemeClr val="tx1"/>
                </a:solidFill>
              </a:rPr>
              <a:t>Przygotowanie informacji i materiałów promocyjnych w formach dostępnych dla różnych grup odbiorców.</a:t>
            </a:r>
            <a:br>
              <a:rPr lang="pl-PL" sz="1800" b="0" dirty="0">
                <a:solidFill>
                  <a:schemeClr val="tx1"/>
                </a:solidFill>
              </a:rPr>
            </a:br>
            <a:r>
              <a:rPr lang="pl-PL" sz="1800" dirty="0"/>
              <a:t>🔹 Cyfrowy</a:t>
            </a:r>
            <a:br>
              <a:rPr lang="pl-PL" dirty="0"/>
            </a:br>
            <a:r>
              <a:rPr lang="pl-PL" sz="1800" b="0" dirty="0">
                <a:solidFill>
                  <a:schemeClr val="tx1"/>
                </a:solidFill>
              </a:rPr>
              <a:t>Dostępność stron internetowych, aplikacji i dokumentów elektronicznych zgodnie z zasadami WCAG.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1A7B1A2-BEF7-BF6D-E735-5C7078419F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1AACD4-1935-4594-B09B-D604099FBDC6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8BE0F592-4842-65EA-2809-284B1760E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0D75E7D-0944-E00A-B65C-7D9DAF89C7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4934"/>
            <a:ext cx="4674681" cy="623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10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F0F787B8-DC1A-5287-F745-F1082C7134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81410" y="971525"/>
            <a:ext cx="8640763" cy="466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9AF79CA-CD1F-B5E8-ED4F-47CF918825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7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AAD60BDA-054C-528E-C60F-2C414EDF0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236" y="601769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0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ymbol zastępczy zawartości 8">
            <a:extLst>
              <a:ext uri="{FF2B5EF4-FFF2-40B4-BE49-F238E27FC236}">
                <a16:creationId xmlns:a16="http://schemas.microsoft.com/office/drawing/2014/main" id="{546ECDF2-8BB0-9A18-E4E5-85AB84587B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05346" y="251445"/>
            <a:ext cx="4293959" cy="626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9C4A9E9-45EC-B058-18A1-BD09E6702D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1AACD4-1935-4594-B09B-D604099FBDC6}" type="slidenum">
              <a:rPr lang="pl-PL" altLang="pl-PL" smtClean="0"/>
              <a:pPr>
                <a:defRPr/>
              </a:pPr>
              <a:t>8</a:t>
            </a:fld>
            <a:endParaRPr lang="pl-PL" alt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C04244-F699-3BCA-82AB-613B18434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8" y="6780406"/>
            <a:ext cx="6663506" cy="65842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E30B0B6-E496-86E4-331B-A8E07AEF7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154" y="1187549"/>
            <a:ext cx="6191481" cy="464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68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63A79965-F13A-8113-AE93-6DD4B4302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91" b="8191"/>
          <a:stretch/>
        </p:blipFill>
        <p:spPr>
          <a:xfrm>
            <a:off x="0" y="924151"/>
            <a:ext cx="5165907" cy="575945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26912176-81D9-3B53-E22C-E2139CC9F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906" y="900113"/>
            <a:ext cx="4860560" cy="5832052"/>
          </a:xfrm>
        </p:spPr>
        <p:txBody>
          <a:bodyPr/>
          <a:lstStyle/>
          <a:p>
            <a:pPr fontAlgn="t">
              <a:buNone/>
            </a:pPr>
            <a:r>
              <a:rPr lang="pl-PL" sz="1800" dirty="0"/>
              <a:t>🔹 Architektoniczny</a:t>
            </a:r>
            <a:br>
              <a:rPr lang="pl-PL" sz="1800" dirty="0"/>
            </a:br>
            <a:r>
              <a:rPr lang="pl-PL" sz="1800" b="0" dirty="0">
                <a:solidFill>
                  <a:schemeClr val="tx1"/>
                </a:solidFill>
              </a:rPr>
              <a:t>Usuwanie barier w budynkach i przestrzeni publicznej, aby zapewnić swobodny dostęp wszystkim użytkownikom.</a:t>
            </a:r>
            <a:br>
              <a:rPr lang="pl-PL" sz="1800" b="0" dirty="0">
                <a:solidFill>
                  <a:schemeClr val="tx1"/>
                </a:solidFill>
              </a:rPr>
            </a:br>
            <a:br>
              <a:rPr lang="pl-PL" sz="1800" dirty="0"/>
            </a:br>
            <a:r>
              <a:rPr lang="pl-PL" sz="1800" dirty="0"/>
              <a:t>🔹 Transportowy</a:t>
            </a:r>
            <a:br>
              <a:rPr lang="pl-PL" sz="1800" dirty="0"/>
            </a:br>
            <a:r>
              <a:rPr lang="pl-PL" sz="1800" b="0" dirty="0">
                <a:solidFill>
                  <a:schemeClr val="tx1"/>
                </a:solidFill>
              </a:rPr>
              <a:t>Zapewnienie dostępnych środków transportu oraz infrastruktury transportowej</a:t>
            </a:r>
            <a:r>
              <a:rPr lang="pl-PL" sz="1800" dirty="0"/>
              <a:t>.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CFE21AF-5285-B60C-8EAF-AB215142B0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1AACD4-1935-4594-B09B-D604099FBDC6}" type="slidenum">
              <a:rPr lang="pl-PL" altLang="pl-PL" smtClean="0"/>
              <a:pPr>
                <a:defRPr/>
              </a:pPr>
              <a:t>9</a:t>
            </a:fld>
            <a:endParaRPr lang="pl-PL" altLang="pl-PL"/>
          </a:p>
        </p:txBody>
      </p:sp>
      <p:pic>
        <p:nvPicPr>
          <p:cNvPr id="6" name="Obraz 5" descr="Ciąg znaków: FEPW, Rzeczpospolita Polska, UE i NFOŚiGW">
            <a:extLst>
              <a:ext uri="{FF2B5EF4-FFF2-40B4-BE49-F238E27FC236}">
                <a16:creationId xmlns:a16="http://schemas.microsoft.com/office/drawing/2014/main" id="{B21D13F6-AFF8-D7B9-5153-F9A20E464F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345" y="6779368"/>
            <a:ext cx="6661371" cy="6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54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8246C8-BD23-BA70-2E92-DE8A1C573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427" y="251445"/>
            <a:ext cx="8640862" cy="432048"/>
          </a:xfrm>
        </p:spPr>
        <p:txBody>
          <a:bodyPr/>
          <a:lstStyle/>
          <a:p>
            <a:pPr algn="ctr"/>
            <a:r>
              <a:rPr lang="pl-PL" dirty="0"/>
              <a:t>https://polskawschodnia.gov.pl/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E5DB9CB3-C230-8E5D-51CD-E29D568DB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3378" y="6780406"/>
            <a:ext cx="6663506" cy="6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255FFAB-459B-178E-E688-A39BB9533F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EE01007-8243-B606-3980-F22022F2E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710" y="886578"/>
            <a:ext cx="8048295" cy="5893828"/>
          </a:xfrm>
          <a:prstGeom prst="rect">
            <a:avLst/>
          </a:prstGeom>
        </p:spPr>
      </p:pic>
      <p:sp>
        <p:nvSpPr>
          <p:cNvPr id="15" name="Strzałka: w prawo 14">
            <a:extLst>
              <a:ext uri="{FF2B5EF4-FFF2-40B4-BE49-F238E27FC236}">
                <a16:creationId xmlns:a16="http://schemas.microsoft.com/office/drawing/2014/main" id="{64FBA09A-69ED-6EE9-1CD5-A750B9BB021F}"/>
              </a:ext>
            </a:extLst>
          </p:cNvPr>
          <p:cNvSpPr/>
          <p:nvPr/>
        </p:nvSpPr>
        <p:spPr>
          <a:xfrm>
            <a:off x="5201890" y="5977965"/>
            <a:ext cx="1194432" cy="250144"/>
          </a:xfrm>
          <a:prstGeom prst="rightArrow">
            <a:avLst>
              <a:gd name="adj1" fmla="val 55825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93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C26F5171-04EB-D2CA-CB79-18AF388D7C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37394" y="6780406"/>
            <a:ext cx="6663506" cy="6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F3C3656-10A6-2954-8AA5-DD3531D64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11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792C2F1-43DC-46DB-E248-56FCE9D4E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634" y="251445"/>
            <a:ext cx="5544616" cy="629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914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2388AB-5F92-BD66-5C3A-B76711E0D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4" y="899517"/>
            <a:ext cx="8640763" cy="792088"/>
          </a:xfrm>
        </p:spPr>
        <p:txBody>
          <a:bodyPr/>
          <a:lstStyle/>
          <a:p>
            <a:pPr algn="ctr"/>
            <a:r>
              <a:rPr lang="pl-PL" dirty="0"/>
              <a:t>https://funduszeeuropejskie.gov.pl/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827507B5-83E0-9C23-DBBF-18C8CFE8C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3378" y="6780406"/>
            <a:ext cx="6663506" cy="6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4CFFFFE-9F75-EE46-FF1A-07760EE473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12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A9C3344-0703-DEE0-0BEC-C5FC2D43D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90" y="2232297"/>
            <a:ext cx="10293431" cy="2699668"/>
          </a:xfrm>
          <a:prstGeom prst="rect">
            <a:avLst/>
          </a:prstGeom>
        </p:spPr>
      </p:pic>
      <p:sp>
        <p:nvSpPr>
          <p:cNvPr id="11" name="Strzałka: w prawo 10">
            <a:extLst>
              <a:ext uri="{FF2B5EF4-FFF2-40B4-BE49-F238E27FC236}">
                <a16:creationId xmlns:a16="http://schemas.microsoft.com/office/drawing/2014/main" id="{E480C989-9EC0-1A70-1F1A-C0893F60DD08}"/>
              </a:ext>
            </a:extLst>
          </p:cNvPr>
          <p:cNvSpPr/>
          <p:nvPr/>
        </p:nvSpPr>
        <p:spPr>
          <a:xfrm>
            <a:off x="6644816" y="3851845"/>
            <a:ext cx="1224136" cy="20221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22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6962EFFC-9CDA-A29E-1E12-DB2326C8F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61530" y="226600"/>
            <a:ext cx="6623670" cy="6558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5709BB-60FE-32C5-61E7-60B2B5250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E29DB26-F4D5-116F-C4F6-ECBCF4BC5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13" y="6690712"/>
            <a:ext cx="6663506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722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B18C73F-87D7-624F-7A70-4D0F53FC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524" y="467470"/>
            <a:ext cx="4320382" cy="122413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1800" dirty="0">
                <a:hlinkClick r:id="rId2"/>
              </a:rPr>
              <a:t>Model dostępnego parku przyrodniczego - Państwowy Fundusz Rehabilitacji Osób Niepełnosprawnych</a:t>
            </a:r>
            <a:endParaRPr lang="pl-PL" sz="180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CDF8281-C349-A47B-2668-64CC8DE8FA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Dokument prezentuje propozycje zasad dostosowywania obszarów obiektów terenowych i budowlanych zarządzanych przez parki przyrodnicze do potrzeb osób ze szczególnymi potrzebami w tym dla osób z niepełnosprawnościami.</a:t>
            </a:r>
          </a:p>
        </p:txBody>
      </p:sp>
      <p:pic>
        <p:nvPicPr>
          <p:cNvPr id="9" name="Symbol zastępczy obrazu 8">
            <a:extLst>
              <a:ext uri="{FF2B5EF4-FFF2-40B4-BE49-F238E27FC236}">
                <a16:creationId xmlns:a16="http://schemas.microsoft.com/office/drawing/2014/main" id="{6EEC217A-007B-8BA8-E6C7-A438228343E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4100" b="4100"/>
          <a:stretch/>
        </p:blipFill>
        <p:spPr bwMode="auto">
          <a:prstGeom prst="rect">
            <a:avLst/>
          </a:prstGeom>
          <a:solidFill>
            <a:srgbClr val="FFFFFF">
              <a:lumMod val="95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A868A40-5CCE-3C56-0CDD-0DCEE914E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14788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5F21-984C-FDE7-B340-83042AEE0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F80A7F-42BE-4FB7-8271-BE9F7E343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316588"/>
            <a:ext cx="2952229" cy="3463249"/>
          </a:xfrm>
        </p:spPr>
        <p:txBody>
          <a:bodyPr/>
          <a:lstStyle/>
          <a:p>
            <a:r>
              <a:rPr lang="pl-PL" sz="1600" dirty="0"/>
              <a:t>Obowiązek monitorowania przez IW realizacji polityk równościowych w projektach FEPW </a:t>
            </a:r>
            <a:br>
              <a:rPr lang="pl-PL" sz="1600" dirty="0"/>
            </a:br>
            <a:r>
              <a:rPr lang="pl-PL" sz="1600" dirty="0"/>
              <a:t>– wyciąg z Listy sprawdzającej do wniosku o płatność </a:t>
            </a:r>
            <a:br>
              <a:rPr lang="pl-PL" dirty="0"/>
            </a:br>
            <a:endParaRPr lang="pl-PL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5AD43DF-3EBB-7BE2-FBAD-3A6551AE3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3378" y="6780406"/>
            <a:ext cx="6663506" cy="6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3397431-4D59-A132-6CCE-0381A7FB53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598CF25-6668-763B-7E4A-DBB125E1C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762" y="467469"/>
            <a:ext cx="5976664" cy="619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377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D6ED4-17A6-FED6-A9E2-DE75CA57B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38549C-8A20-0BE2-FED5-FCACA952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525" y="539477"/>
            <a:ext cx="8640763" cy="6192688"/>
          </a:xfrm>
        </p:spPr>
        <p:txBody>
          <a:bodyPr/>
          <a:lstStyle/>
          <a:p>
            <a:pPr lvl="0" defTabSz="457200">
              <a:lnSpc>
                <a:spcPct val="100000"/>
              </a:lnSpc>
              <a:defRPr/>
            </a:pP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Beneficjent zobowiązany jest do przekazywania we wnioskach o płatność  informacji o  podjętych działaniach równościowych w realizowanym projekcie.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Zalecenia IW w zakresie sposobu potwierdzenia realizacji projektu zgodnie z zasadami horyzontalnymi:</a:t>
            </a: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 </a:t>
            </a: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Wypełnienie części sprawozdawczej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we wniosku o płatność (blok danych Postęp rzeczowy). Należy opisać jakie działania wyrównujące szanse zostały  zrealizowane oraz w jaki sposób ich realizacja wpłynęła na sytuację osób z niepełnosprawnościami, a także na równość kobiet i mężczyzn lub innych grup, w przypadku gdy wskazane zostały we wniosku o dofinansowanie.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lub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2. </a:t>
            </a:r>
            <a:r>
              <a:rPr lang="pl-PL" sz="1800" b="0" u="sng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</a:t>
            </a:r>
            <a:r>
              <a:rPr kumimoji="0" lang="pl-PL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ałączenie</a:t>
            </a: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do </a:t>
            </a:r>
            <a:r>
              <a:rPr kumimoji="0" lang="pl-PL" sz="1800" b="0" i="0" u="sng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wop</a:t>
            </a:r>
            <a:r>
              <a:rPr kumimoji="0" lang="pl-PL" sz="18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Oświadczenia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iż projekt realizowany jest zgodnie z zasadą równości szans i niedyskryminacji oraz zasadą równości kobiet i mężczyzn, w projekcie umożliwiono wszystkim osobom sprawiedliwe i pełne uczestnictwo w działaniach projektowych i korzystanie z efektów projektu.  Potwierdzenie, że realizacja projektu nie narusza postanowień Karty Praw Podstawowych Unii Europejskiej z dnia 26 października 2012 r. (KPP)  oraz Konwencji o Prawach Osób Niepełnosprawnych z dnia 13 grudnia 2006 r. (KPON).</a:t>
            </a:r>
            <a:r>
              <a:rPr lang="pl-PL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lang="pl-PL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lang="pl-PL" sz="1800" b="0" dirty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(W</a:t>
            </a:r>
            <a:r>
              <a:rPr kumimoji="0" lang="pl-PL" sz="1800" b="0" i="0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</a:t>
            </a:r>
            <a:r>
              <a:rPr kumimoji="0" lang="pl-PL" sz="1800" b="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blok Załączniki).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endParaRPr lang="pl-PL" sz="1800" dirty="0"/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35A11A16-DC81-8382-9DC8-3A496DF832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593378" y="6780406"/>
            <a:ext cx="6663506" cy="65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AD7C247-7EB2-B212-8B70-E02F1E4980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E6BE7B-80CB-4926-B646-E23E8BCBFE23}" type="slidenum">
              <a:rPr kumimoji="0" lang="pl-PL" altLang="pl-PL" sz="1000" b="0" i="0" u="none" strike="noStrike" kern="1200" cap="none" spc="0" normalizeH="0" baseline="0" noProof="0" smtClean="0">
                <a:ln>
                  <a:noFill/>
                </a:ln>
                <a:solidFill>
                  <a:srgbClr val="002073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altLang="pl-PL" sz="1000" b="0" i="0" u="none" strike="noStrike" kern="1200" cap="none" spc="0" normalizeH="0" baseline="0" noProof="0">
              <a:ln>
                <a:noFill/>
              </a:ln>
              <a:solidFill>
                <a:srgbClr val="002073"/>
              </a:solidFill>
              <a:effectLst/>
              <a:uLnTx/>
              <a:uFillTx/>
              <a:latin typeface="Open Sans" panose="020B0606030504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235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019BB9-ED0A-CA86-803A-5D1562412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Źródła zdjęć: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931536-9520-6BD7-FC71-5870C4902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Slajd 6,8 – strona internetowa Wigierskiego PN oraz FB Wigierskiego PN</a:t>
            </a:r>
          </a:p>
          <a:p>
            <a:r>
              <a:rPr lang="pl-PL" dirty="0"/>
              <a:t>Slajd 9 – strona </a:t>
            </a:r>
            <a:r>
              <a:rPr lang="pl-PL" dirty="0" err="1">
                <a:hlinkClick r:id="rId2"/>
              </a:rPr>
              <a:t>Altix</a:t>
            </a:r>
            <a:r>
              <a:rPr lang="pl-PL" dirty="0">
                <a:hlinkClick r:id="rId2"/>
              </a:rPr>
              <a:t> - Widzieć więcej - Narwiański Park Narodowy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DC97EE-6976-5CAB-BA4E-6914DA91D5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8E6BE7B-80CB-4926-B646-E23E8BCBFE23}" type="slidenum">
              <a:rPr lang="pl-PL" altLang="pl-PL" smtClean="0"/>
              <a:pPr>
                <a:defRPr/>
              </a:pPr>
              <a:t>17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42602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F41CC9D9-3570-F1F5-ECF3-011D40614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7308229"/>
            <a:ext cx="10691813" cy="251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Tytuł 1">
            <a:extLst>
              <a:ext uri="{FF2B5EF4-FFF2-40B4-BE49-F238E27FC236}">
                <a16:creationId xmlns:a16="http://schemas.microsoft.com/office/drawing/2014/main" id="{5C606A43-3DCD-DBFD-BEF8-A1F6A0EBB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82" y="5075981"/>
            <a:ext cx="9433048" cy="553510"/>
          </a:xfrm>
        </p:spPr>
        <p:txBody>
          <a:bodyPr/>
          <a:lstStyle/>
          <a:p>
            <a:pPr algn="ctr" eaLnBrk="1" hangingPunct="1"/>
            <a:r>
              <a:rPr lang="pl-PL" altLang="pl-PL" sz="320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Dziękujemy za uwagę.</a:t>
            </a:r>
            <a:endParaRPr lang="pl-PL" altLang="pl-PL" sz="1800" b="0" dirty="0">
              <a:solidFill>
                <a:srgbClr val="002073"/>
              </a:solidFill>
              <a:latin typeface="Open Sans" panose="020B0806030504020204" pitchFamily="34" charset="0"/>
              <a:cs typeface="Open Sans" panose="020B0806030504020204" pitchFamily="34" charset="0"/>
            </a:endParaRP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18E5255-1E55-91C6-5533-1D99C144A2B4}"/>
              </a:ext>
            </a:extLst>
          </p:cNvPr>
          <p:cNvSpPr txBox="1">
            <a:spLocks/>
          </p:cNvSpPr>
          <p:nvPr/>
        </p:nvSpPr>
        <p:spPr bwMode="auto">
          <a:xfrm>
            <a:off x="629382" y="5629491"/>
            <a:ext cx="9433048" cy="103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algn="l" defTabSz="1006475" rtl="0" eaLnBrk="0" fontAlgn="base" hangingPunct="0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4572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6pPr>
            <a:lvl7pPr marL="9144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7pPr>
            <a:lvl8pPr marL="13716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8pPr>
            <a:lvl9pPr marL="1828800" algn="l" defTabSz="1006475" rtl="0" fontAlgn="base">
              <a:lnSpc>
                <a:spcPts val="36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9pPr>
          </a:lstStyle>
          <a:p>
            <a:pPr algn="ctr" eaLnBrk="1" hangingPunct="1">
              <a:lnSpc>
                <a:spcPts val="3000"/>
              </a:lnSpc>
            </a:pPr>
            <a:r>
              <a:rPr lang="pl-PL" altLang="pl-PL" sz="1400" b="0" dirty="0">
                <a:solidFill>
                  <a:srgbClr val="002073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Zapraszamy na stronę:</a:t>
            </a:r>
          </a:p>
          <a:p>
            <a:pPr algn="ctr" eaLnBrk="1" hangingPunct="1">
              <a:lnSpc>
                <a:spcPts val="3000"/>
              </a:lnSpc>
            </a:pPr>
            <a:r>
              <a:rPr lang="pl-PL" altLang="pl-PL" sz="1400" b="0" u="sng" dirty="0">
                <a:solidFill>
                  <a:srgbClr val="554B97"/>
                </a:solidFill>
                <a:latin typeface="Open Sans" panose="020B0806030504020204" pitchFamily="34" charset="0"/>
                <a:cs typeface="Open Sans" panose="020B0806030504020204" pitchFamily="34" charset="0"/>
              </a:rPr>
              <a:t>www.gov.pl/web/nfosigw/fundusze-europejskie-dla-polski-wschodniej</a:t>
            </a:r>
          </a:p>
        </p:txBody>
      </p:sp>
      <p:sp>
        <p:nvSpPr>
          <p:cNvPr id="74755" name="Symbol zastępczy numeru slajdu 2" hidden="1">
            <a:extLst>
              <a:ext uri="{FF2B5EF4-FFF2-40B4-BE49-F238E27FC236}">
                <a16:creationId xmlns:a16="http://schemas.microsoft.com/office/drawing/2014/main" id="{21EEAE4B-6A9B-9FAD-8F55-1930A5D587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C625B326-A187-4C68-A9E3-C464BC509609}" type="slidenum">
              <a:rPr lang="pl-PL" altLang="pl-PL" smtClean="0">
                <a:solidFill>
                  <a:schemeClr val="tx2"/>
                </a:solidFill>
                <a:latin typeface="Open Sans" panose="020B0806030504020204" pitchFamily="34" charset="0"/>
              </a:rPr>
              <a:pPr/>
              <a:t>18</a:t>
            </a:fld>
            <a:endParaRPr lang="pl-PL" altLang="pl-PL" dirty="0">
              <a:solidFill>
                <a:schemeClr val="tx2"/>
              </a:solidFill>
              <a:latin typeface="Open Sans" panose="020B08060305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0</TotalTime>
  <Words>694</Words>
  <Application>Microsoft Office PowerPoint</Application>
  <PresentationFormat>Niestandardowy</PresentationFormat>
  <Paragraphs>70</Paragraphs>
  <Slides>18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Arial</vt:lpstr>
      <vt:lpstr>Calibri</vt:lpstr>
      <vt:lpstr>Open Sans</vt:lpstr>
      <vt:lpstr>Motyw pakietu Office</vt:lpstr>
      <vt:lpstr>Slajd tytułowy</vt:lpstr>
      <vt:lpstr>Zastosowanie standardów dostępności  w projektach FEPW</vt:lpstr>
      <vt:lpstr>Prezentacja programu PowerPoint</vt:lpstr>
      <vt:lpstr>Podstawy prawne </vt:lpstr>
      <vt:lpstr>Wytyczne dotyczące realizacji zasad równościowych  w ramach funduszy unijnych na lata 2021-2027  </vt:lpstr>
      <vt:lpstr>Standardy dostępności  🔹 Szkoleniowy Zapewnienie dostępnych szkoleń, materiałów i form komunikacji dla wszystkich uczestników. 🔹 Informacyjno-promocyjny Przygotowanie informacji i materiałów promocyjnych w formach dostępnych dla różnych grup odbiorców. 🔹 Cyfrowy Dostępność stron internetowych, aplikacji i dokumentów elektronicznych zgodnie z zasadami WCAG.</vt:lpstr>
      <vt:lpstr>Prezentacja programu PowerPoint</vt:lpstr>
      <vt:lpstr>Prezentacja programu PowerPoint</vt:lpstr>
      <vt:lpstr>🔹 Architektoniczny Usuwanie barier w budynkach i przestrzeni publicznej, aby zapewnić swobodny dostęp wszystkim użytkownikom.  🔹 Transportowy Zapewnienie dostępnych środków transportu oraz infrastruktury transportowej.</vt:lpstr>
      <vt:lpstr>https://polskawschodnia.gov.pl/</vt:lpstr>
      <vt:lpstr>Prezentacja programu PowerPoint</vt:lpstr>
      <vt:lpstr>https://funduszeeuropejskie.gov.pl/</vt:lpstr>
      <vt:lpstr>Prezentacja programu PowerPoint</vt:lpstr>
      <vt:lpstr>Model dostępnego parku przyrodniczego - Państwowy Fundusz Rehabilitacji Osób Niepełnosprawnych</vt:lpstr>
      <vt:lpstr>Obowiązek monitorowania przez IW realizacji polityk równościowych w projektach FEPW  – wyciąg z Listy sprawdzającej do wniosku o płatność  </vt:lpstr>
      <vt:lpstr>Beneficjent zobowiązany jest do przekazywania we wnioskach o płatność  informacji o  podjętych działaniach równościowych w realizowanym projekcie.  Zalecenia IW w zakresie sposobu potwierdzenia realizacji projektu zgodnie z zasadami horyzontalnymi:  1.  Wypełnienie części sprawozdawczej we wniosku o płatność (blok danych Postęp rzeczowy). Należy opisać jakie działania wyrównujące szanse zostały  zrealizowane oraz w jaki sposób ich realizacja wpłynęła na sytuację osób z niepełnosprawnościami, a także na równość kobiet i mężczyzn lub innych grup, w przypadku gdy wskazane zostały we wniosku o dofinansowanie.   lub  2. Załączenie do wop Oświadczenia, iż projekt realizowany jest zgodnie z zasadą równości szans i niedyskryminacji oraz zasadą równości kobiet i mężczyzn, w projekcie umożliwiono wszystkim osobom sprawiedliwe i pełne uczestnictwo w działaniach projektowych i korzystanie z efektów projektu.  Potwierdzenie, że realizacja projektu nie narusza postanowień Karty Praw Podstawowych Unii Europejskiej z dnia 26 października 2012 r. (KPP)  oraz Konwencji o Prawach Osób Niepełnosprawnych z dnia 13 grudnia 2006 r. (KPON).  (Wop blok Załączniki).  </vt:lpstr>
      <vt:lpstr>Źródła zdjęć:</vt:lpstr>
      <vt:lpstr>Dziękujemy za uwagę.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Wzór prezentacji FEPW</dc:title>
  <dc:creator/>
  <cp:lastModifiedBy/>
  <cp:revision>1</cp:revision>
  <dcterms:created xsi:type="dcterms:W3CDTF">2023-09-15T11:13:29Z</dcterms:created>
  <dcterms:modified xsi:type="dcterms:W3CDTF">2026-09-21T12:55:53Z</dcterms:modified>
</cp:coreProperties>
</file>