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4" r:id="rId8"/>
    <p:sldId id="262" r:id="rId9"/>
    <p:sldId id="261" r:id="rId10"/>
    <p:sldId id="263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-114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2021-04-12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TRACKER 2.0</a:t>
            </a:r>
          </a:p>
          <a:p>
            <a:endParaRPr lang="pl-PL" sz="2000" b="1" dirty="0" smtClean="0">
              <a:solidFill>
                <a:schemeClr val="bg1"/>
              </a:solidFill>
              <a:cs typeface="Calibri"/>
            </a:endParaRPr>
          </a:p>
          <a:p>
            <a:r>
              <a:rPr lang="pl-PL" sz="2000" b="1" dirty="0" smtClean="0">
                <a:solidFill>
                  <a:schemeClr val="bg1"/>
                </a:solidFill>
                <a:cs typeface="Calibri"/>
              </a:rPr>
              <a:t>System zarządzania licencjonowaniem i ewidencjonowaniem </a:t>
            </a:r>
            <a:r>
              <a:rPr lang="pl-PL" sz="2000" b="1" dirty="0">
                <a:solidFill>
                  <a:schemeClr val="bg1"/>
                </a:solidFill>
                <a:cs typeface="Calibri"/>
              </a:rPr>
              <a:t>obrotu towarami wrażliwymi</a:t>
            </a:r>
            <a:endParaRPr lang="pl-PL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err="1" smtClean="0">
                <a:solidFill>
                  <a:srgbClr val="002060"/>
                </a:solidFill>
                <a:cs typeface="Times New Roman" pitchFamily="18" charset="0"/>
              </a:rPr>
              <a:t>Tracker</a:t>
            </a: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 2.0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25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5500" b="1" i="1" dirty="0" smtClean="0">
                <a:solidFill>
                  <a:schemeClr val="accent5">
                    <a:lumMod val="75000"/>
                  </a:schemeClr>
                </a:solidFill>
              </a:rPr>
              <a:t>Wnioskodawca</a:t>
            </a:r>
            <a:r>
              <a:rPr lang="pl-PL" sz="5500" b="1" i="1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 Minister Rozwoju, Pracy i </a:t>
            </a:r>
            <a:r>
              <a:rPr lang="pl-PL" sz="5500" i="1" dirty="0" smtClean="0">
                <a:solidFill>
                  <a:schemeClr val="accent5">
                    <a:lumMod val="75000"/>
                  </a:schemeClr>
                </a:solidFill>
              </a:rPr>
              <a:t>Technologii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5500" b="1" i="1" dirty="0" smtClean="0">
                <a:solidFill>
                  <a:schemeClr val="accent5">
                    <a:lumMod val="75000"/>
                  </a:schemeClr>
                </a:solidFill>
              </a:rPr>
              <a:t>Beneficjent</a:t>
            </a:r>
            <a:r>
              <a:rPr lang="pl-PL" sz="5500" b="1" i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Ministerstwo Rozwoju, Pracy i Technologii</a:t>
            </a:r>
            <a:endParaRPr lang="pl-PL" sz="55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5500" b="1" i="1" dirty="0" smtClean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5500" i="1" dirty="0" smtClean="0">
                <a:solidFill>
                  <a:schemeClr val="accent5">
                    <a:lumMod val="75000"/>
                  </a:schemeClr>
                </a:solidFill>
              </a:rPr>
              <a:t>brak</a:t>
            </a: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500" b="1" i="1" dirty="0" smtClean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marL="727075" lvl="1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Środki 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Europejskiego Funduszu Rozwoju Regionalnego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w ramach 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II Osi priorytetowej POPC – „E-administracja i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otwarty rząd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”, Działania 2.1 „Wysoka dostępność i jakość </a:t>
            </a: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e-usług publicznych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” – 84,63%;</a:t>
            </a:r>
          </a:p>
          <a:p>
            <a:pPr marL="727075" lvl="1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accent5">
                    <a:lumMod val="75000"/>
                  </a:schemeClr>
                </a:solidFill>
              </a:rPr>
              <a:t>Budżet </a:t>
            </a:r>
            <a:r>
              <a:rPr lang="pl-PL" sz="4900" i="1" dirty="0">
                <a:solidFill>
                  <a:schemeClr val="accent5">
                    <a:lumMod val="75000"/>
                  </a:schemeClr>
                </a:solidFill>
              </a:rPr>
              <a:t>Państwa, część 20 – 15,37%.</a:t>
            </a: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5500" b="1" i="1" dirty="0" smtClean="0">
                <a:solidFill>
                  <a:schemeClr val="accent5">
                    <a:lumMod val="75000"/>
                  </a:schemeClr>
                </a:solidFill>
              </a:rPr>
              <a:t>Całkowity koszt </a:t>
            </a:r>
            <a:r>
              <a:rPr lang="pl-PL" sz="5500" b="1" i="1" dirty="0">
                <a:solidFill>
                  <a:schemeClr val="accent5">
                    <a:lumMod val="75000"/>
                  </a:schemeClr>
                </a:solidFill>
              </a:rPr>
              <a:t>projektu: </a:t>
            </a: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8 425 000,00 </a:t>
            </a:r>
            <a:r>
              <a:rPr lang="pl-PL" sz="5500" i="1" dirty="0" smtClean="0">
                <a:solidFill>
                  <a:schemeClr val="accent5">
                    <a:lumMod val="75000"/>
                  </a:schemeClr>
                </a:solidFill>
              </a:rPr>
              <a:t>zł</a:t>
            </a:r>
            <a:endParaRPr lang="pl-PL" sz="55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20000"/>
              </a:lnSpc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5500" b="1" i="1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</a:t>
            </a:r>
            <a:r>
              <a:rPr lang="pl-PL" sz="5500" b="1" i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pl-PL" sz="5500" i="1" dirty="0">
                <a:solidFill>
                  <a:schemeClr val="accent5">
                    <a:lumMod val="75000"/>
                  </a:schemeClr>
                </a:solidFill>
              </a:rPr>
              <a:t>03-2021 do </a:t>
            </a:r>
            <a:r>
              <a:rPr lang="pl-PL" sz="5500" i="1" dirty="0" smtClean="0">
                <a:solidFill>
                  <a:schemeClr val="accent5">
                    <a:lumMod val="75000"/>
                  </a:schemeClr>
                </a:solidFill>
              </a:rPr>
              <a:t>08-2023</a:t>
            </a:r>
            <a:endParaRPr lang="pl-PL" sz="5500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32332" y="1244355"/>
            <a:ext cx="1003886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sz="2800" b="1" i="1" dirty="0">
                <a:solidFill>
                  <a:srgbClr val="002060"/>
                </a:solidFill>
                <a:cs typeface="Times New Roman" pitchFamily="18" charset="0"/>
              </a:rPr>
              <a:t>Cel projektu:</a:t>
            </a:r>
          </a:p>
          <a:p>
            <a:pPr>
              <a:spcAft>
                <a:spcPts val="600"/>
              </a:spcAft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Przedmiotem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projektu jest budowa nowego systemu wydawania pozwoleń na obrót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towarami wrażliwymi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, w ramach którego obsługiwana będzie nowa e-usługa typu A2B - Licencjonowanie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ewidencjonowanie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obrotu towarami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wrażliwymi.</a:t>
            </a:r>
          </a:p>
          <a:p>
            <a:pPr>
              <a:spcAft>
                <a:spcPts val="600"/>
              </a:spcAft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Celem projektu jest poprawienie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dostępności, funkcjonalności i e-dojrzałości istniejących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usług publicznych,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zmodernizowanie rejestru </a:t>
            </a:r>
            <a:r>
              <a:rPr lang="pl-PL" sz="1400" i="1" dirty="0">
                <a:solidFill>
                  <a:srgbClr val="0070C0"/>
                </a:solidFill>
                <a:ea typeface="Times New Roman" panose="02020603050405020304" pitchFamily="18" charset="0"/>
              </a:rPr>
              <a:t>publicznego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 i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poprawienie interoperacyjności – poprzez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budowę nowego krajowego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systemu licencjonowania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i ewidencji obrotu towarami wrażliwymi.</a:t>
            </a:r>
            <a:endParaRPr lang="pl-PL" sz="1600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pl-PL" sz="2800" b="1" i="1" dirty="0">
                <a:solidFill>
                  <a:srgbClr val="002060"/>
                </a:solidFill>
                <a:cs typeface="Times New Roman" pitchFamily="18" charset="0"/>
              </a:rPr>
              <a:t>Spójność z celami strategicznymi:</a:t>
            </a:r>
          </a:p>
          <a:p>
            <a:pPr>
              <a:spcAft>
                <a:spcPts val="600"/>
              </a:spcAft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wpisuje się w strategiczne działania określone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w: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Strategii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na rzecz Odpowiedzialnego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Rozwoju, cel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szczegółowy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III, obszar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: E-państwo, Cel: Cyfrowe państwo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usługowe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Programie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Zintegrowanej Informatyzacji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Państwa:</a:t>
            </a:r>
          </a:p>
          <a:p>
            <a:pPr lvl="1">
              <a:spcAft>
                <a:spcPts val="600"/>
              </a:spcAft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4.2.1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. Zwiększenie jakości oraz zakresu komunikacji między obywatelami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i innymi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interesariuszami a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państwem</a:t>
            </a:r>
          </a:p>
          <a:p>
            <a:pPr lvl="1">
              <a:spcAft>
                <a:spcPts val="600"/>
              </a:spcAft>
            </a:pP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4.2.2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. Wzmocnienie dojrzałości organizacyjnej jednostek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administracji publicznej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oraz usprawnienie zaplecza elektronicznej administracji (</a:t>
            </a:r>
            <a:r>
              <a:rPr lang="pl-PL" sz="1600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back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600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office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)</a:t>
            </a:r>
          </a:p>
          <a:p>
            <a:pPr>
              <a:spcAft>
                <a:spcPts val="600"/>
              </a:spcAft>
            </a:pP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3. Planie działalności Ministerstwa Rozwoju, Pracy i Technologii na 2021 r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 txBox="1">
            <a:spLocks/>
          </p:cNvSpPr>
          <p:nvPr/>
        </p:nvSpPr>
        <p:spPr>
          <a:xfrm>
            <a:off x="634578" y="1187527"/>
            <a:ext cx="10758351" cy="5205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i="1" dirty="0" smtClean="0">
                <a:solidFill>
                  <a:srgbClr val="002060"/>
                </a:solidFill>
                <a:cs typeface="Times New Roman" pitchFamily="18" charset="0"/>
              </a:rPr>
              <a:t>Procesy w zakresie nowej usługi A2B:</a:t>
            </a:r>
            <a:endParaRPr lang="pl-PL" sz="7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złożenie wniosku o wiążące wyjaśnienie w sprawie konieczności uzyskania zezwolenia na określony obrót oraz odebranie wyjaśnienia,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złożenie wniosku i odebranie decyzji o wydanie zezwolenia na obrót towarami wrażliwymi (rozumiane jako wypełnienie wszystkich pół wniosku oraz załączenie wymaganych dokumentów, obsługa czynności w trakcie procesu i odebranie decyzji i zezwolenia):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wniosek o wydanie zezwolenia, poświadczenie oświadczenia końcowego użytkownika,  wydanie certyfikatu importowego w związku z obrotem z zagranicą towarami o znaczeniu strategicznym,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wniosek o wydanie zezwolenia, poświadczenie oświadczenia końcowego użytkownika,  wydanie certyfikatu importowego w związku z obrotem z zagranicą bronią i amunicja do użytku cywilnego,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wniosek o wydanie pozwolenia w związku z obrotem z zagranicą towarami, które mogą zostać użyte do tortur lub wykonywania kary śmierci,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obsługa czynności w trakcie procesu rozpatrywania wniosku:</a:t>
            </a:r>
            <a:endParaRPr lang="pl-PL" sz="1200" i="1" dirty="0">
              <a:solidFill>
                <a:schemeClr val="accent5">
                  <a:lumMod val="75000"/>
                </a:schemeClr>
              </a:solidFill>
            </a:endParaRP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monitorowanie statusu sprawy,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wymiana korespondencji z organem w ramach prowadzonego postępowania administracyjnego (wezwania, postanowienia),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uzupełnianie dokumentacji,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wnioskowanie o korektę wniosku,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wnioskowanie umorzenie postępowania,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wnioskowanie o zawieszenie / podjęcie postępowania,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wnioskowanie o zmianę zezwolenia, sprostowanie oczywistej omyłki w zezwoleniu,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odebranie decyzji organu: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pobranie zezwolenia / pozwolenia / poświadczenia / certyfikatu opatrzonego podpisem elektronicznym,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900" i="1" dirty="0">
                <a:solidFill>
                  <a:schemeClr val="accent5">
                    <a:lumMod val="75000"/>
                  </a:schemeClr>
                </a:solidFill>
              </a:rPr>
              <a:t>pobranie decyzji/postanowienia opatrzonego podpisem elektronicznym,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zgłoszenie zamiaru korzystania z zezwolenia generalnego na obrót  i saldowanie rocznego obrotu w ramach tych zezwoleń,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saldowanie obrotu,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prowadzenie ewidencji obrotu,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wnioskowanie o zmianę zezwolenia,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sprostowanie omyłki w zezwoleniu z urzędu i na wniosek,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obsługa </a:t>
            </a:r>
            <a:r>
              <a:rPr lang="pl-PL" sz="1200" i="1" dirty="0" err="1">
                <a:solidFill>
                  <a:schemeClr val="accent5">
                    <a:lumMod val="75000"/>
                  </a:schemeClr>
                </a:solidFill>
              </a:rPr>
              <a:t>odwołań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 i skarg: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złożenie odwołania od decyzji,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pl-PL" sz="1100" i="1" dirty="0">
                <a:solidFill>
                  <a:schemeClr val="accent5">
                    <a:lumMod val="75000"/>
                  </a:schemeClr>
                </a:solidFill>
              </a:rPr>
              <a:t>złożenie skargi na decyzję.</a:t>
            </a:r>
          </a:p>
        </p:txBody>
      </p:sp>
    </p:spTree>
    <p:extLst>
      <p:ext uri="{BB962C8B-B14F-4D97-AF65-F5344CB8AC3E}">
        <p14:creationId xmlns:p14="http://schemas.microsoft.com/office/powerpoint/2010/main" val="73994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 txBox="1">
            <a:spLocks/>
          </p:cNvSpPr>
          <p:nvPr/>
        </p:nvSpPr>
        <p:spPr>
          <a:xfrm>
            <a:off x="634578" y="1242232"/>
            <a:ext cx="10758351" cy="5205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i="1" dirty="0" smtClean="0">
                <a:solidFill>
                  <a:srgbClr val="002060"/>
                </a:solidFill>
                <a:cs typeface="Times New Roman" pitchFamily="18" charset="0"/>
              </a:rPr>
              <a:t>Korzyści z projektu:</a:t>
            </a:r>
            <a:endParaRPr lang="pl-PL" sz="7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Przedsiębiorcy (ok. 350):</a:t>
            </a:r>
            <a:endParaRPr lang="pl-PL" sz="14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Nowa e-usługa typu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A2B „Licencjonowanie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i ewidencjonowanie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obrotu towarami wrażliwymi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” – rocznie ok 2.500 transakcji,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możliwość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złożenia wniosku o uzyskanie odpowiedniego pozwolenia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na obrót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 zagranicą towarami wrażliwymi oraz odebranie decyzji zdalnie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przez </a:t>
            </a:r>
            <a:r>
              <a:rPr lang="pl-PL" sz="1200" i="1" dirty="0" err="1" smtClean="0">
                <a:solidFill>
                  <a:schemeClr val="accent5">
                    <a:lumMod val="75000"/>
                  </a:schemeClr>
                </a:solidFill>
              </a:rPr>
              <a:t>internet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,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edycja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danych i wgląd do dokumentacji dzięki dostępowi przez </a:t>
            </a:r>
            <a:r>
              <a:rPr lang="pl-PL" sz="1200" i="1" dirty="0" err="1">
                <a:solidFill>
                  <a:schemeClr val="accent5">
                    <a:lumMod val="75000"/>
                  </a:schemeClr>
                </a:solidFill>
              </a:rPr>
              <a:t>internet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do indywidualnego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konta,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monitorowanie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statusu realizacji złożonego wniosku przez </a:t>
            </a:r>
            <a:r>
              <a:rPr lang="pl-PL" sz="1200" i="1" dirty="0" err="1">
                <a:solidFill>
                  <a:schemeClr val="accent5">
                    <a:lumMod val="75000"/>
                  </a:schemeClr>
                </a:solidFill>
              </a:rPr>
              <a:t>internet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,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dostęp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do oficjalnej informacji o realizacji pozwoleń na obrót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towarami wrażliwymi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przez </a:t>
            </a:r>
            <a:r>
              <a:rPr lang="pl-PL" sz="1200" i="1" dirty="0" err="1">
                <a:solidFill>
                  <a:schemeClr val="accent5">
                    <a:lumMod val="75000"/>
                  </a:schemeClr>
                </a:solidFill>
              </a:rPr>
              <a:t>internet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,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saldowanie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zezwoleń i prowadzenie ewidencji obrotu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i="1" dirty="0">
                <a:solidFill>
                  <a:schemeClr val="accent5">
                    <a:lumMod val="75000"/>
                  </a:schemeClr>
                </a:solidFill>
              </a:rPr>
              <a:t>Pracownicy Ministerstwa Rozwoju, Pracy i </a:t>
            </a: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Technologii (ok. 25 pracowników):</a:t>
            </a:r>
            <a:endParaRPr lang="pl-PL" sz="14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przyspieszenie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załatwiania sprawy dzięki elektronicznej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obsłudze dokumentacji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, generowanie raportów i tworzenie statystyk,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elektroniczna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zdalna obsługa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przedsiębiorców.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Pracownicy </a:t>
            </a:r>
            <a:r>
              <a:rPr lang="pl-PL" sz="1400" b="1" i="1" dirty="0">
                <a:solidFill>
                  <a:schemeClr val="accent5">
                    <a:lumMod val="75000"/>
                  </a:schemeClr>
                </a:solidFill>
              </a:rPr>
              <a:t>organów opiniujących i </a:t>
            </a: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monitorujących (ok. 60 pracowników):</a:t>
            </a:r>
            <a:endParaRPr lang="pl-PL" sz="14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727075" lvl="1" indent="-269875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przyspieszenie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załatwiania sprawy: usprawniony dostęp do danych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i złożonych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wniosków, usprawniona weryfikacja danych – skrócenie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czasu wydawania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opinii, usprawnienie procesu wydawania zezwoleń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8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400" b="1" i="1" dirty="0">
                <a:solidFill>
                  <a:schemeClr val="accent5">
                    <a:lumMod val="75000"/>
                  </a:schemeClr>
                </a:solidFill>
              </a:rPr>
              <a:t>Pracownicy urzędów celno-skarbowych </a:t>
            </a: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(ok</a:t>
            </a:r>
            <a:r>
              <a:rPr lang="pl-PL" sz="1400" b="1" i="1" dirty="0">
                <a:solidFill>
                  <a:schemeClr val="accent5">
                    <a:lumMod val="75000"/>
                  </a:schemeClr>
                </a:solidFill>
              </a:rPr>
              <a:t>. 125 </a:t>
            </a: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urzędów celno-skarbowych</a:t>
            </a:r>
            <a:r>
              <a:rPr lang="pl-PL" sz="1400" b="1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pl-PL" sz="1400" b="1" i="1" dirty="0" smtClean="0">
                <a:solidFill>
                  <a:schemeClr val="accent5">
                    <a:lumMod val="75000"/>
                  </a:schemeClr>
                </a:solidFill>
              </a:rPr>
              <a:t>ok. 600 pracowników):</a:t>
            </a:r>
            <a:endParaRPr lang="pl-PL" sz="14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bieżące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rejestrowanie i uzyskiwanie spójnej informacji o </a:t>
            </a:r>
            <a:r>
              <a:rPr lang="pl-PL" sz="1200" i="1" dirty="0" smtClean="0">
                <a:solidFill>
                  <a:schemeClr val="accent5">
                    <a:lumMod val="75000"/>
                  </a:schemeClr>
                </a:solidFill>
              </a:rPr>
              <a:t>obrocie powiązanym </a:t>
            </a:r>
            <a:r>
              <a:rPr lang="pl-PL" sz="1200" i="1" dirty="0">
                <a:solidFill>
                  <a:schemeClr val="accent5">
                    <a:lumMod val="75000"/>
                  </a:schemeClr>
                </a:solidFill>
              </a:rPr>
              <a:t>wydanymi pozwoleniami w ramach jednego systemu.</a:t>
            </a:r>
            <a:endParaRPr lang="pl-PL" sz="1200" i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8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441472"/>
            <a:ext cx="10432562" cy="841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– 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widok </a:t>
            </a: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kooperacji aplikacji</a:t>
            </a: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80" y="2599837"/>
            <a:ext cx="6005513" cy="314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615" y="2599838"/>
            <a:ext cx="3928819" cy="3449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ygięta strzałka 2"/>
          <p:cNvSpPr/>
          <p:nvPr/>
        </p:nvSpPr>
        <p:spPr>
          <a:xfrm flipV="1">
            <a:off x="3469236" y="3394549"/>
            <a:ext cx="3736549" cy="930031"/>
          </a:xfrm>
          <a:prstGeom prst="ben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339872"/>
            <a:ext cx="10432562" cy="841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</a:rPr>
              <a:t>Harmonogram kamieni milowych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568957"/>
              </p:ext>
            </p:extLst>
          </p:nvPr>
        </p:nvGraphicFramePr>
        <p:xfrm>
          <a:off x="1930401" y="2271516"/>
          <a:ext cx="8128000" cy="3703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127261"/>
                <a:gridCol w="2000739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Kamień milowy</a:t>
                      </a:r>
                      <a:endParaRPr lang="pl-PL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Data</a:t>
                      </a:r>
                      <a:endParaRPr lang="pl-PL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Opracowany zakres zamówienia (SIWZ)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2021-06-30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Podpisana umowa z wykonawcą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2021-12-31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Zakończone badania potrzeb interesariuszy systemu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2022-03-31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Wykonany projekt systemu oraz analiza prawna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2022-07-31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Przygotowana infrastruktura techniczna do wdrożenia systemu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2022-09-30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Koniec </a:t>
                      </a:r>
                      <a:r>
                        <a:rPr lang="pl-PL" sz="1600" u="none" strike="noStrike" kern="1200" baseline="0" dirty="0" err="1" smtClean="0"/>
                        <a:t>developmentu</a:t>
                      </a:r>
                      <a:r>
                        <a:rPr lang="pl-PL" sz="1600" u="none" strike="noStrike" kern="1200" baseline="0" dirty="0" smtClean="0"/>
                        <a:t> systemu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2023-04-30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Produkcyjnie uruchomiony system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2023-06-30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Przeszkoleni administratorzy i użytkownicy systemu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dirty="0" smtClean="0"/>
                        <a:t>2023-08-31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u="none" strike="noStrike" kern="1200" baseline="0" dirty="0" smtClean="0"/>
                        <a:t>Zakończenie projektu</a:t>
                      </a:r>
                      <a:endParaRPr lang="pl-PL" sz="1600" dirty="0"/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u="none" strike="noStrike" kern="1200" baseline="0" smtClean="0"/>
                        <a:t>2023-08-31</a:t>
                      </a:r>
                      <a:endParaRPr lang="pl-PL" sz="1600" dirty="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77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5df3a10b-8748-402e-bef4-aee373db4dbb"/>
    <ds:schemaRef ds:uri="9affde3b-50dd-4e74-9e2c-6b9654ae51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755</Words>
  <Application>Microsoft Office PowerPoint</Application>
  <PresentationFormat>Niestandardowy</PresentationFormat>
  <Paragraphs>91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Szymon Klus</cp:lastModifiedBy>
  <cp:revision>19</cp:revision>
  <dcterms:created xsi:type="dcterms:W3CDTF">2017-01-27T12:50:17Z</dcterms:created>
  <dcterms:modified xsi:type="dcterms:W3CDTF">2021-04-12T11:12:12Z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