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6"/>
  </p:notesMasterIdLst>
  <p:sldIdLst>
    <p:sldId id="256" r:id="rId2"/>
    <p:sldId id="278" r:id="rId3"/>
    <p:sldId id="290" r:id="rId4"/>
    <p:sldId id="294" r:id="rId5"/>
    <p:sldId id="282" r:id="rId6"/>
    <p:sldId id="292" r:id="rId7"/>
    <p:sldId id="286" r:id="rId8"/>
    <p:sldId id="298" r:id="rId9"/>
    <p:sldId id="300" r:id="rId10"/>
    <p:sldId id="293" r:id="rId11"/>
    <p:sldId id="304" r:id="rId12"/>
    <p:sldId id="305" r:id="rId13"/>
    <p:sldId id="306" r:id="rId14"/>
    <p:sldId id="307" r:id="rId15"/>
  </p:sldIdLst>
  <p:sldSz cx="18288000" cy="10287000"/>
  <p:notesSz cx="6858000" cy="9144000"/>
  <p:embeddedFontLst>
    <p:embeddedFont>
      <p:font typeface="Poppins" panose="00000500000000000000" pitchFamily="2" charset="-18"/>
      <p:regular r:id="rId17"/>
      <p:bold r:id="rId18"/>
      <p:italic r:id="rId19"/>
      <p:boldItalic r:id="rId20"/>
    </p:embeddedFont>
    <p:embeddedFont>
      <p:font typeface="Poppins Bold" panose="00000800000000000000" charset="-18"/>
      <p:regular r:id="rId2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85D9100-39B1-1233-EF9E-01AEC7D9DD2E}" name="Biernat Ewa" initials="EB" userId="S::e.biernat@mz.gov.pl::5773b7f0-bc12-492b-814a-54ab47b5eb10" providerId="AD"/>
  <p188:author id="{AB739335-4443-1555-7D37-982DF6BD4C7E}" name="Morawiec Wioleta" initials="WM" userId="S::w.morawiec@mz.gov.pl::373ef7f2-42fd-4b1f-98c4-251fcf141cc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F66"/>
    <a:srgbClr val="7C8CE8"/>
    <a:srgbClr val="6479F4"/>
    <a:srgbClr val="70E8AE"/>
    <a:srgbClr val="61D09A"/>
    <a:srgbClr val="9BBB59"/>
    <a:srgbClr val="4F81BD"/>
    <a:srgbClr val="315683"/>
    <a:srgbClr val="ACE03D"/>
    <a:srgbClr val="CBEC8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AD4FF33-67F5-4B80-A4B9-4796023DDA0D}" v="2" dt="2026-03-11T07:11:13.15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Styl jasny 2 — Ak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D5ABB26-0587-4C30-8999-92F81FD0307C}" styleName="Bez stylu, bez siatki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56" autoAdjust="0"/>
    <p:restoredTop sz="94622" autoAdjust="0"/>
  </p:normalViewPr>
  <p:slideViewPr>
    <p:cSldViewPr>
      <p:cViewPr varScale="1">
        <p:scale>
          <a:sx n="93" d="100"/>
          <a:sy n="93" d="100"/>
        </p:scale>
        <p:origin x="138" y="5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2.fntdata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font" Target="fonts/font5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28" Type="http://schemas.microsoft.com/office/2018/10/relationships/authors" Target="authors.xml"/><Relationship Id="rId10" Type="http://schemas.openxmlformats.org/officeDocument/2006/relationships/slide" Target="slides/slide9.xml"/><Relationship Id="rId19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osmal Martyna" userId="f716f422-d301-48d7-b513-a6f3a75acb46" providerId="ADAL" clId="{6D40714C-71CF-46D8-8396-6749923012A0}"/>
    <pc:docChg chg="custSel modSld">
      <pc:chgData name="Kosmal Martyna" userId="f716f422-d301-48d7-b513-a6f3a75acb46" providerId="ADAL" clId="{6D40714C-71CF-46D8-8396-6749923012A0}" dt="2026-03-11T07:12:20.738" v="19" actId="20577"/>
      <pc:docMkLst>
        <pc:docMk/>
      </pc:docMkLst>
      <pc:sldChg chg="modSp mod">
        <pc:chgData name="Kosmal Martyna" userId="f716f422-d301-48d7-b513-a6f3a75acb46" providerId="ADAL" clId="{6D40714C-71CF-46D8-8396-6749923012A0}" dt="2026-03-11T07:11:18.119" v="3" actId="1076"/>
        <pc:sldMkLst>
          <pc:docMk/>
          <pc:sldMk cId="0" sldId="278"/>
        </pc:sldMkLst>
        <pc:graphicFrameChg chg="mod">
          <ac:chgData name="Kosmal Martyna" userId="f716f422-d301-48d7-b513-a6f3a75acb46" providerId="ADAL" clId="{6D40714C-71CF-46D8-8396-6749923012A0}" dt="2026-03-11T07:11:18.119" v="3" actId="1076"/>
          <ac:graphicFrameMkLst>
            <pc:docMk/>
            <pc:sldMk cId="0" sldId="278"/>
            <ac:graphicFrameMk id="2" creationId="{EE75339F-4A61-9934-B7D5-0EE3B9B07773}"/>
          </ac:graphicFrameMkLst>
        </pc:graphicFrameChg>
      </pc:sldChg>
      <pc:sldChg chg="modSp mod">
        <pc:chgData name="Kosmal Martyna" userId="f716f422-d301-48d7-b513-a6f3a75acb46" providerId="ADAL" clId="{6D40714C-71CF-46D8-8396-6749923012A0}" dt="2026-03-11T07:12:20.738" v="19" actId="20577"/>
        <pc:sldMkLst>
          <pc:docMk/>
          <pc:sldMk cId="3914292884" sldId="282"/>
        </pc:sldMkLst>
        <pc:graphicFrameChg chg="modGraphic">
          <ac:chgData name="Kosmal Martyna" userId="f716f422-d301-48d7-b513-a6f3a75acb46" providerId="ADAL" clId="{6D40714C-71CF-46D8-8396-6749923012A0}" dt="2026-03-11T07:12:20.738" v="19" actId="20577"/>
          <ac:graphicFrameMkLst>
            <pc:docMk/>
            <pc:sldMk cId="3914292884" sldId="282"/>
            <ac:graphicFrameMk id="2" creationId="{50042A50-EEA8-B676-6D95-DA0B925F63A0}"/>
          </ac:graphicFrameMkLst>
        </pc:graphicFrameChg>
      </pc:sldChg>
      <pc:sldChg chg="modSp mod">
        <pc:chgData name="Kosmal Martyna" userId="f716f422-d301-48d7-b513-a6f3a75acb46" providerId="ADAL" clId="{6D40714C-71CF-46D8-8396-6749923012A0}" dt="2026-03-11T07:06:15.637" v="1" actId="20577"/>
        <pc:sldMkLst>
          <pc:docMk/>
          <pc:sldMk cId="3038207499" sldId="298"/>
        </pc:sldMkLst>
        <pc:graphicFrameChg chg="mod modGraphic">
          <ac:chgData name="Kosmal Martyna" userId="f716f422-d301-48d7-b513-a6f3a75acb46" providerId="ADAL" clId="{6D40714C-71CF-46D8-8396-6749923012A0}" dt="2026-03-11T07:06:15.637" v="1" actId="20577"/>
          <ac:graphicFrameMkLst>
            <pc:docMk/>
            <pc:sldMk cId="3038207499" sldId="298"/>
            <ac:graphicFrameMk id="4" creationId="{D448B19A-47F2-F2E2-7E71-F3A6D8E31680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2355642535299664E-2"/>
          <c:y val="1.7799352750809062E-2"/>
          <c:w val="0.96902467524406288"/>
          <c:h val="0.85586830772367051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Arkusz1!$B$14</c:f>
              <c:strCache>
                <c:ptCount val="1"/>
                <c:pt idx="0">
                  <c:v>Wskazania onkologiczne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5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Arkusz1!$A$15:$A$29</c:f>
              <c:numCache>
                <c:formatCode>General</c:formatCode>
                <c:ptCount val="15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  <c:pt idx="13">
                  <c:v>2025</c:v>
                </c:pt>
                <c:pt idx="14">
                  <c:v>2026</c:v>
                </c:pt>
              </c:numCache>
            </c:numRef>
          </c:cat>
          <c:val>
            <c:numRef>
              <c:f>Arkusz1!$B$15:$B$29</c:f>
              <c:numCache>
                <c:formatCode>General</c:formatCode>
                <c:ptCount val="15"/>
                <c:pt idx="0">
                  <c:v>8</c:v>
                </c:pt>
                <c:pt idx="1">
                  <c:v>6</c:v>
                </c:pt>
                <c:pt idx="2">
                  <c:v>27</c:v>
                </c:pt>
                <c:pt idx="3">
                  <c:v>14</c:v>
                </c:pt>
                <c:pt idx="4">
                  <c:v>9</c:v>
                </c:pt>
                <c:pt idx="5">
                  <c:v>15</c:v>
                </c:pt>
                <c:pt idx="6">
                  <c:v>7</c:v>
                </c:pt>
                <c:pt idx="7">
                  <c:v>16</c:v>
                </c:pt>
                <c:pt idx="8">
                  <c:v>22</c:v>
                </c:pt>
                <c:pt idx="9">
                  <c:v>32</c:v>
                </c:pt>
                <c:pt idx="10">
                  <c:v>40</c:v>
                </c:pt>
                <c:pt idx="11">
                  <c:v>75</c:v>
                </c:pt>
                <c:pt idx="12">
                  <c:v>36</c:v>
                </c:pt>
                <c:pt idx="13">
                  <c:v>63</c:v>
                </c:pt>
                <c:pt idx="14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1E9-4B38-B818-CF630A81C006}"/>
            </c:ext>
          </c:extLst>
        </c:ser>
        <c:ser>
          <c:idx val="1"/>
          <c:order val="1"/>
          <c:tx>
            <c:strRef>
              <c:f>Arkusz1!$C$14</c:f>
              <c:strCache>
                <c:ptCount val="1"/>
                <c:pt idx="0">
                  <c:v>Wskazania nieonkologiczne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500" b="1" i="0" u="none" strike="noStrike" kern="1200" baseline="0">
                    <a:solidFill>
                      <a:srgbClr val="002F66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Arkusz1!$A$15:$A$29</c:f>
              <c:numCache>
                <c:formatCode>General</c:formatCode>
                <c:ptCount val="15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  <c:pt idx="13">
                  <c:v>2025</c:v>
                </c:pt>
                <c:pt idx="14">
                  <c:v>2026</c:v>
                </c:pt>
              </c:numCache>
            </c:numRef>
          </c:cat>
          <c:val>
            <c:numRef>
              <c:f>Arkusz1!$C$15:$C$29</c:f>
              <c:numCache>
                <c:formatCode>General</c:formatCode>
                <c:ptCount val="15"/>
                <c:pt idx="0">
                  <c:v>11</c:v>
                </c:pt>
                <c:pt idx="1">
                  <c:v>17</c:v>
                </c:pt>
                <c:pt idx="2">
                  <c:v>35</c:v>
                </c:pt>
                <c:pt idx="3">
                  <c:v>30</c:v>
                </c:pt>
                <c:pt idx="4">
                  <c:v>12</c:v>
                </c:pt>
                <c:pt idx="5">
                  <c:v>18</c:v>
                </c:pt>
                <c:pt idx="6">
                  <c:v>28</c:v>
                </c:pt>
                <c:pt idx="7">
                  <c:v>27</c:v>
                </c:pt>
                <c:pt idx="8">
                  <c:v>27</c:v>
                </c:pt>
                <c:pt idx="9">
                  <c:v>36</c:v>
                </c:pt>
                <c:pt idx="10">
                  <c:v>75</c:v>
                </c:pt>
                <c:pt idx="11">
                  <c:v>70</c:v>
                </c:pt>
                <c:pt idx="12">
                  <c:v>99</c:v>
                </c:pt>
                <c:pt idx="13">
                  <c:v>89</c:v>
                </c:pt>
                <c:pt idx="14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1E9-4B38-B818-CF630A81C006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403815711"/>
        <c:axId val="403820031"/>
      </c:barChart>
      <c:catAx>
        <c:axId val="40381571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1" i="0" u="none" strike="noStrike" kern="1200" baseline="0">
                <a:solidFill>
                  <a:srgbClr val="002F66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403820031"/>
        <c:crosses val="autoZero"/>
        <c:auto val="1"/>
        <c:lblAlgn val="ctr"/>
        <c:lblOffset val="100"/>
        <c:noMultiLvlLbl val="0"/>
      </c:catAx>
      <c:valAx>
        <c:axId val="40382003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40381571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700" b="1" i="0" u="none" strike="noStrike" kern="1200" baseline="0">
              <a:solidFill>
                <a:srgbClr val="002F66"/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6D9A8B0-845C-4F24-944C-FC8D649DD95F}" type="doc">
      <dgm:prSet loTypeId="urn:microsoft.com/office/officeart/2008/layout/VerticalCurvedList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775A1458-2614-4D4B-8439-E67C28A10B94}">
      <dgm:prSet phldrT="[Tekst]" phldr="0"/>
      <dgm:spPr/>
      <dgm:t>
        <a:bodyPr/>
        <a:lstStyle/>
        <a:p>
          <a:r>
            <a:rPr lang="pl-PL" b="1" i="1" dirty="0" err="1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pazopanib</a:t>
          </a:r>
          <a:endParaRPr lang="pl-PL" b="1" i="1" dirty="0">
            <a:solidFill>
              <a:srgbClr val="002F66"/>
            </a:solidFill>
            <a:latin typeface="Poppins" panose="00000500000000000000" pitchFamily="2" charset="-18"/>
            <a:cs typeface="Poppins" panose="00000500000000000000" pitchFamily="2" charset="-18"/>
          </a:endParaRPr>
        </a:p>
        <a:p>
          <a:r>
            <a:rPr lang="pl-PL" b="0" i="0" dirty="0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nowotwór złośliwy nerki, tkanki łącznej i innych tkanek miękkich, przestrzeni zaotrzewnowej i otrzewnowej</a:t>
          </a:r>
        </a:p>
      </dgm:t>
    </dgm:pt>
    <dgm:pt modelId="{49DEEFDD-610A-4A8A-AE0C-2E6A544584BC}" type="parTrans" cxnId="{6634DAA3-59C6-4B8B-84E3-E24A212E3B9B}">
      <dgm:prSet/>
      <dgm:spPr/>
      <dgm:t>
        <a:bodyPr/>
        <a:lstStyle/>
        <a:p>
          <a:endParaRPr lang="pl-PL">
            <a:solidFill>
              <a:srgbClr val="002F66"/>
            </a:solidFill>
            <a:latin typeface="Poppins" panose="00000500000000000000" pitchFamily="2" charset="-18"/>
            <a:cs typeface="Poppins" panose="00000500000000000000" pitchFamily="2" charset="-18"/>
          </a:endParaRPr>
        </a:p>
      </dgm:t>
    </dgm:pt>
    <dgm:pt modelId="{6FEFF45D-5726-4C53-93F4-E3C69C204A39}" type="sibTrans" cxnId="{6634DAA3-59C6-4B8B-84E3-E24A212E3B9B}">
      <dgm:prSet/>
      <dgm:spPr/>
      <dgm:t>
        <a:bodyPr/>
        <a:lstStyle/>
        <a:p>
          <a:endParaRPr lang="pl-PL">
            <a:solidFill>
              <a:srgbClr val="002F66"/>
            </a:solidFill>
            <a:latin typeface="Poppins" panose="00000500000000000000" pitchFamily="2" charset="-18"/>
            <a:cs typeface="Poppins" panose="00000500000000000000" pitchFamily="2" charset="-18"/>
          </a:endParaRPr>
        </a:p>
      </dgm:t>
    </dgm:pt>
    <dgm:pt modelId="{7E81ABDD-C74B-4934-BCF7-33777D7A1A93}">
      <dgm:prSet phldrT="[Tekst]" phldr="0"/>
      <dgm:spPr/>
      <dgm:t>
        <a:bodyPr/>
        <a:lstStyle/>
        <a:p>
          <a:r>
            <a:rPr lang="pl-PL" b="1" i="1" dirty="0" err="1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dapagliflozyna</a:t>
          </a:r>
          <a:endParaRPr lang="pl-PL" b="1" i="1" dirty="0">
            <a:solidFill>
              <a:srgbClr val="002F66"/>
            </a:solidFill>
            <a:latin typeface="Poppins" panose="00000500000000000000" pitchFamily="2" charset="-18"/>
            <a:cs typeface="Poppins" panose="00000500000000000000" pitchFamily="2" charset="-18"/>
          </a:endParaRPr>
        </a:p>
        <a:p>
          <a:r>
            <a:rPr lang="pl-PL" dirty="0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cukrzyca typu 2, niewydolność serca</a:t>
          </a:r>
        </a:p>
      </dgm:t>
    </dgm:pt>
    <dgm:pt modelId="{7ED88D25-72D6-41D8-8BE9-DBF19C9080BF}" type="parTrans" cxnId="{C7B7924B-C8EC-4F5E-BAA1-C2C7833D1240}">
      <dgm:prSet/>
      <dgm:spPr/>
      <dgm:t>
        <a:bodyPr/>
        <a:lstStyle/>
        <a:p>
          <a:endParaRPr lang="pl-PL">
            <a:solidFill>
              <a:srgbClr val="002F66"/>
            </a:solidFill>
            <a:latin typeface="Poppins" panose="00000500000000000000" pitchFamily="2" charset="-18"/>
            <a:cs typeface="Poppins" panose="00000500000000000000" pitchFamily="2" charset="-18"/>
          </a:endParaRPr>
        </a:p>
      </dgm:t>
    </dgm:pt>
    <dgm:pt modelId="{8957EF71-33F4-4524-A809-DB3EC21EC988}" type="sibTrans" cxnId="{C7B7924B-C8EC-4F5E-BAA1-C2C7833D1240}">
      <dgm:prSet/>
      <dgm:spPr/>
      <dgm:t>
        <a:bodyPr/>
        <a:lstStyle/>
        <a:p>
          <a:endParaRPr lang="pl-PL">
            <a:solidFill>
              <a:srgbClr val="002F66"/>
            </a:solidFill>
            <a:latin typeface="Poppins" panose="00000500000000000000" pitchFamily="2" charset="-18"/>
            <a:cs typeface="Poppins" panose="00000500000000000000" pitchFamily="2" charset="-18"/>
          </a:endParaRPr>
        </a:p>
      </dgm:t>
    </dgm:pt>
    <dgm:pt modelId="{5D6557B2-460A-4BDF-94E4-2EEF5DF39FBF}">
      <dgm:prSet phldrT="[Tekst]" phldr="0"/>
      <dgm:spPr/>
      <dgm:t>
        <a:bodyPr/>
        <a:lstStyle/>
        <a:p>
          <a:r>
            <a:rPr lang="pl-PL" b="1" i="1" dirty="0" err="1">
              <a:solidFill>
                <a:srgbClr val="002F66"/>
              </a:solidFill>
              <a:latin typeface="Poppins" panose="00000500000000000000" pitchFamily="2" charset="-18"/>
              <a:ea typeface="+mn-ea"/>
              <a:cs typeface="Poppins" panose="00000500000000000000" pitchFamily="2" charset="-18"/>
            </a:rPr>
            <a:t>tikagrelor</a:t>
          </a:r>
          <a:endParaRPr lang="pl-PL" b="1" i="1" dirty="0">
            <a:solidFill>
              <a:srgbClr val="002F66"/>
            </a:solidFill>
            <a:latin typeface="Poppins" panose="00000500000000000000" pitchFamily="2" charset="-18"/>
            <a:ea typeface="+mn-ea"/>
            <a:cs typeface="Poppins" panose="00000500000000000000" pitchFamily="2" charset="-18"/>
          </a:endParaRPr>
        </a:p>
        <a:p>
          <a:r>
            <a:rPr lang="pl-PL" b="0" i="0" u="none" dirty="0">
              <a:solidFill>
                <a:srgbClr val="002F66"/>
              </a:solidFill>
              <a:latin typeface="Poppins" panose="00000500000000000000" pitchFamily="2" charset="-18"/>
              <a:ea typeface="+mn-ea"/>
              <a:cs typeface="Poppins" panose="00000500000000000000" pitchFamily="2" charset="-18"/>
            </a:rPr>
            <a:t>zapobieganie zdarzeniom sercowo-naczyniowym</a:t>
          </a:r>
          <a:endParaRPr lang="pl-PL" dirty="0">
            <a:solidFill>
              <a:srgbClr val="002F66"/>
            </a:solidFill>
            <a:latin typeface="Poppins" panose="00000500000000000000" pitchFamily="2" charset="-18"/>
            <a:cs typeface="Poppins" panose="00000500000000000000" pitchFamily="2" charset="-18"/>
          </a:endParaRPr>
        </a:p>
      </dgm:t>
    </dgm:pt>
    <dgm:pt modelId="{7711770C-5255-4290-BE66-D67EE4860E38}" type="parTrans" cxnId="{4FA925B9-AA65-491A-8F92-DE58B6654430}">
      <dgm:prSet/>
      <dgm:spPr/>
      <dgm:t>
        <a:bodyPr/>
        <a:lstStyle/>
        <a:p>
          <a:endParaRPr lang="pl-PL">
            <a:solidFill>
              <a:srgbClr val="002F66"/>
            </a:solidFill>
            <a:latin typeface="Poppins" panose="00000500000000000000" pitchFamily="2" charset="-18"/>
            <a:cs typeface="Poppins" panose="00000500000000000000" pitchFamily="2" charset="-18"/>
          </a:endParaRPr>
        </a:p>
      </dgm:t>
    </dgm:pt>
    <dgm:pt modelId="{CFD40037-240E-4D6E-9D72-A21AEBEC23E9}" type="sibTrans" cxnId="{4FA925B9-AA65-491A-8F92-DE58B6654430}">
      <dgm:prSet/>
      <dgm:spPr/>
      <dgm:t>
        <a:bodyPr/>
        <a:lstStyle/>
        <a:p>
          <a:endParaRPr lang="pl-PL">
            <a:solidFill>
              <a:srgbClr val="002F66"/>
            </a:solidFill>
            <a:latin typeface="Poppins" panose="00000500000000000000" pitchFamily="2" charset="-18"/>
            <a:cs typeface="Poppins" panose="00000500000000000000" pitchFamily="2" charset="-18"/>
          </a:endParaRPr>
        </a:p>
      </dgm:t>
    </dgm:pt>
    <dgm:pt modelId="{94AC10AD-7137-4CC7-BD9B-6354CDA0C0CF}">
      <dgm:prSet/>
      <dgm:spPr/>
      <dgm:t>
        <a:bodyPr/>
        <a:lstStyle/>
        <a:p>
          <a:r>
            <a:rPr lang="pl-PL" b="1" i="1" dirty="0" err="1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fenoterol</a:t>
          </a:r>
          <a:r>
            <a:rPr lang="pl-PL" b="1" i="1" dirty="0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 + bromek </a:t>
          </a:r>
          <a:r>
            <a:rPr lang="pl-PL" b="1" i="1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ipratropiowy</a:t>
          </a:r>
          <a:endParaRPr lang="pl-PL" b="1" i="1" dirty="0">
            <a:solidFill>
              <a:srgbClr val="002F66"/>
            </a:solidFill>
            <a:latin typeface="Poppins" panose="00000500000000000000" pitchFamily="2" charset="-18"/>
            <a:cs typeface="Poppins" panose="00000500000000000000" pitchFamily="2" charset="-18"/>
          </a:endParaRPr>
        </a:p>
        <a:p>
          <a:r>
            <a:rPr lang="pl-PL" b="0" i="0" dirty="0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astma, przewlekła obturacyjna choroba płuc, </a:t>
          </a:r>
          <a:r>
            <a:rPr lang="pl-PL" b="0" i="0" dirty="0" err="1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eozynofilowe</a:t>
          </a:r>
          <a:r>
            <a:rPr lang="pl-PL" b="0" i="0" dirty="0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 zapalenie oskrzeli</a:t>
          </a:r>
          <a:endParaRPr lang="pl-PL" dirty="0">
            <a:solidFill>
              <a:srgbClr val="002F66"/>
            </a:solidFill>
            <a:latin typeface="Poppins" panose="00000500000000000000" pitchFamily="2" charset="-18"/>
            <a:cs typeface="Poppins" panose="00000500000000000000" pitchFamily="2" charset="-18"/>
          </a:endParaRPr>
        </a:p>
      </dgm:t>
    </dgm:pt>
    <dgm:pt modelId="{5CA1662F-2B60-48AB-8EAB-FA41471BA29C}" type="parTrans" cxnId="{DBFDFDC9-C6BA-4FF9-85D5-EAB5057191CF}">
      <dgm:prSet/>
      <dgm:spPr/>
      <dgm:t>
        <a:bodyPr/>
        <a:lstStyle/>
        <a:p>
          <a:endParaRPr lang="pl-PL">
            <a:solidFill>
              <a:srgbClr val="002F66"/>
            </a:solidFill>
            <a:latin typeface="Poppins" panose="00000500000000000000" pitchFamily="2" charset="-18"/>
            <a:cs typeface="Poppins" panose="00000500000000000000" pitchFamily="2" charset="-18"/>
          </a:endParaRPr>
        </a:p>
      </dgm:t>
    </dgm:pt>
    <dgm:pt modelId="{22BC238F-2BE0-4EE6-AF11-ECD4A16D0CC2}" type="sibTrans" cxnId="{DBFDFDC9-C6BA-4FF9-85D5-EAB5057191CF}">
      <dgm:prSet/>
      <dgm:spPr/>
      <dgm:t>
        <a:bodyPr/>
        <a:lstStyle/>
        <a:p>
          <a:endParaRPr lang="pl-PL">
            <a:solidFill>
              <a:srgbClr val="002F66"/>
            </a:solidFill>
            <a:latin typeface="Poppins" panose="00000500000000000000" pitchFamily="2" charset="-18"/>
            <a:cs typeface="Poppins" panose="00000500000000000000" pitchFamily="2" charset="-18"/>
          </a:endParaRPr>
        </a:p>
      </dgm:t>
    </dgm:pt>
    <dgm:pt modelId="{AA478EE3-4848-4CDA-AB87-8ED980A36811}">
      <dgm:prSet/>
      <dgm:spPr/>
      <dgm:t>
        <a:bodyPr/>
        <a:lstStyle/>
        <a:p>
          <a:r>
            <a:rPr lang="pl-PL" b="1" i="1" dirty="0" err="1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apixaban</a:t>
          </a:r>
          <a:endParaRPr lang="pl-PL" b="1" i="1" dirty="0">
            <a:solidFill>
              <a:srgbClr val="002F66"/>
            </a:solidFill>
            <a:latin typeface="Poppins" panose="00000500000000000000" pitchFamily="2" charset="-18"/>
            <a:cs typeface="Poppins" panose="00000500000000000000" pitchFamily="2" charset="-18"/>
          </a:endParaRPr>
        </a:p>
        <a:p>
          <a:r>
            <a:rPr lang="pl-PL" dirty="0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zakrzepica i zatorowość</a:t>
          </a:r>
          <a:endParaRPr lang="pl-PL" b="0" dirty="0">
            <a:solidFill>
              <a:srgbClr val="002F66"/>
            </a:solidFill>
            <a:latin typeface="Poppins" panose="00000500000000000000" pitchFamily="2" charset="-18"/>
            <a:cs typeface="Poppins" panose="00000500000000000000" pitchFamily="2" charset="-18"/>
          </a:endParaRPr>
        </a:p>
      </dgm:t>
    </dgm:pt>
    <dgm:pt modelId="{9B72141A-B4A2-430F-B9CD-BA1B3C03FB25}" type="parTrans" cxnId="{EE430407-B421-4D8A-AC43-1B50C27138C1}">
      <dgm:prSet/>
      <dgm:spPr/>
      <dgm:t>
        <a:bodyPr/>
        <a:lstStyle/>
        <a:p>
          <a:endParaRPr lang="pl-PL">
            <a:solidFill>
              <a:srgbClr val="002F66"/>
            </a:solidFill>
            <a:latin typeface="Poppins" panose="00000500000000000000" pitchFamily="2" charset="-18"/>
            <a:cs typeface="Poppins" panose="00000500000000000000" pitchFamily="2" charset="-18"/>
          </a:endParaRPr>
        </a:p>
      </dgm:t>
    </dgm:pt>
    <dgm:pt modelId="{E2EED09D-2F7D-49E0-82F3-40197EDDC0E8}" type="sibTrans" cxnId="{EE430407-B421-4D8A-AC43-1B50C27138C1}">
      <dgm:prSet/>
      <dgm:spPr/>
      <dgm:t>
        <a:bodyPr/>
        <a:lstStyle/>
        <a:p>
          <a:endParaRPr lang="pl-PL">
            <a:solidFill>
              <a:srgbClr val="002F66"/>
            </a:solidFill>
            <a:latin typeface="Poppins" panose="00000500000000000000" pitchFamily="2" charset="-18"/>
            <a:cs typeface="Poppins" panose="00000500000000000000" pitchFamily="2" charset="-18"/>
          </a:endParaRPr>
        </a:p>
      </dgm:t>
    </dgm:pt>
    <dgm:pt modelId="{668A33C5-F635-458F-A06F-ECDD0197C3EA}" type="pres">
      <dgm:prSet presAssocID="{A6D9A8B0-845C-4F24-944C-FC8D649DD95F}" presName="Name0" presStyleCnt="0">
        <dgm:presLayoutVars>
          <dgm:chMax val="7"/>
          <dgm:chPref val="7"/>
          <dgm:dir/>
        </dgm:presLayoutVars>
      </dgm:prSet>
      <dgm:spPr/>
    </dgm:pt>
    <dgm:pt modelId="{FBEC0BB2-0C80-4EE3-8841-6898AFA3B369}" type="pres">
      <dgm:prSet presAssocID="{A6D9A8B0-845C-4F24-944C-FC8D649DD95F}" presName="Name1" presStyleCnt="0"/>
      <dgm:spPr/>
    </dgm:pt>
    <dgm:pt modelId="{63FB8F46-A759-472D-9F09-42129F0BF6DC}" type="pres">
      <dgm:prSet presAssocID="{A6D9A8B0-845C-4F24-944C-FC8D649DD95F}" presName="cycle" presStyleCnt="0"/>
      <dgm:spPr/>
    </dgm:pt>
    <dgm:pt modelId="{EA659767-1EE0-4027-99AC-4918BD2D101F}" type="pres">
      <dgm:prSet presAssocID="{A6D9A8B0-845C-4F24-944C-FC8D649DD95F}" presName="srcNode" presStyleLbl="node1" presStyleIdx="0" presStyleCnt="5"/>
      <dgm:spPr/>
    </dgm:pt>
    <dgm:pt modelId="{127B5E12-4DBB-4845-BD95-33FB2C4BC434}" type="pres">
      <dgm:prSet presAssocID="{A6D9A8B0-845C-4F24-944C-FC8D649DD95F}" presName="conn" presStyleLbl="parChTrans1D2" presStyleIdx="0" presStyleCnt="1"/>
      <dgm:spPr/>
    </dgm:pt>
    <dgm:pt modelId="{55280CF1-C529-4BE2-92DD-B0367648E71D}" type="pres">
      <dgm:prSet presAssocID="{A6D9A8B0-845C-4F24-944C-FC8D649DD95F}" presName="extraNode" presStyleLbl="node1" presStyleIdx="0" presStyleCnt="5"/>
      <dgm:spPr/>
    </dgm:pt>
    <dgm:pt modelId="{6E525666-6E10-4211-8ECD-C32FAF557735}" type="pres">
      <dgm:prSet presAssocID="{A6D9A8B0-845C-4F24-944C-FC8D649DD95F}" presName="dstNode" presStyleLbl="node1" presStyleIdx="0" presStyleCnt="5"/>
      <dgm:spPr/>
    </dgm:pt>
    <dgm:pt modelId="{B83A2768-3A0D-4C66-BE21-C630F0DC0EA6}" type="pres">
      <dgm:prSet presAssocID="{775A1458-2614-4D4B-8439-E67C28A10B94}" presName="text_1" presStyleLbl="node1" presStyleIdx="0" presStyleCnt="5">
        <dgm:presLayoutVars>
          <dgm:bulletEnabled val="1"/>
        </dgm:presLayoutVars>
      </dgm:prSet>
      <dgm:spPr>
        <a:prstGeom prst="roundRect">
          <a:avLst/>
        </a:prstGeom>
      </dgm:spPr>
    </dgm:pt>
    <dgm:pt modelId="{B83723C1-2A69-488A-B754-88E5465F15F3}" type="pres">
      <dgm:prSet presAssocID="{775A1458-2614-4D4B-8439-E67C28A10B94}" presName="accent_1" presStyleCnt="0"/>
      <dgm:spPr/>
    </dgm:pt>
    <dgm:pt modelId="{96D02FA6-3FA9-4F2C-A060-7853106E1729}" type="pres">
      <dgm:prSet presAssocID="{775A1458-2614-4D4B-8439-E67C28A10B94}" presName="accentRepeatNode" presStyleLbl="solidFgAcc1" presStyleIdx="0" presStyleCnt="5" custLinFactNeighborX="-702" custLinFactNeighborY="-2059"/>
      <dgm:spPr/>
    </dgm:pt>
    <dgm:pt modelId="{EAF8C9AE-E5B7-413A-A196-9D13F3D5F364}" type="pres">
      <dgm:prSet presAssocID="{94AC10AD-7137-4CC7-BD9B-6354CDA0C0CF}" presName="text_2" presStyleLbl="node1" presStyleIdx="1" presStyleCnt="5">
        <dgm:presLayoutVars>
          <dgm:bulletEnabled val="1"/>
        </dgm:presLayoutVars>
      </dgm:prSet>
      <dgm:spPr>
        <a:prstGeom prst="roundRect">
          <a:avLst/>
        </a:prstGeom>
      </dgm:spPr>
    </dgm:pt>
    <dgm:pt modelId="{6FC57AC7-1CA9-4060-A081-F1369418619B}" type="pres">
      <dgm:prSet presAssocID="{94AC10AD-7137-4CC7-BD9B-6354CDA0C0CF}" presName="accent_2" presStyleCnt="0"/>
      <dgm:spPr/>
    </dgm:pt>
    <dgm:pt modelId="{11EFC135-CC06-43FE-9FED-84929D6874F6}" type="pres">
      <dgm:prSet presAssocID="{94AC10AD-7137-4CC7-BD9B-6354CDA0C0CF}" presName="accentRepeatNode" presStyleLbl="solidFgAcc1" presStyleIdx="1" presStyleCnt="5"/>
      <dgm:spPr/>
    </dgm:pt>
    <dgm:pt modelId="{097478ED-F9D0-4872-AAAD-A18F1FEE2733}" type="pres">
      <dgm:prSet presAssocID="{7E81ABDD-C74B-4934-BCF7-33777D7A1A93}" presName="text_3" presStyleLbl="node1" presStyleIdx="2" presStyleCnt="5">
        <dgm:presLayoutVars>
          <dgm:bulletEnabled val="1"/>
        </dgm:presLayoutVars>
      </dgm:prSet>
      <dgm:spPr>
        <a:prstGeom prst="roundRect">
          <a:avLst/>
        </a:prstGeom>
      </dgm:spPr>
    </dgm:pt>
    <dgm:pt modelId="{01861080-87EA-429A-A726-18AF2DDE2CED}" type="pres">
      <dgm:prSet presAssocID="{7E81ABDD-C74B-4934-BCF7-33777D7A1A93}" presName="accent_3" presStyleCnt="0"/>
      <dgm:spPr/>
    </dgm:pt>
    <dgm:pt modelId="{978C0A44-4493-4A63-AEE2-E76C6FE239C4}" type="pres">
      <dgm:prSet presAssocID="{7E81ABDD-C74B-4934-BCF7-33777D7A1A93}" presName="accentRepeatNode" presStyleLbl="solidFgAcc1" presStyleIdx="2" presStyleCnt="5"/>
      <dgm:spPr/>
    </dgm:pt>
    <dgm:pt modelId="{4B723390-46B7-4309-A956-697EFA167F19}" type="pres">
      <dgm:prSet presAssocID="{5D6557B2-460A-4BDF-94E4-2EEF5DF39FBF}" presName="text_4" presStyleLbl="node1" presStyleIdx="3" presStyleCnt="5">
        <dgm:presLayoutVars>
          <dgm:bulletEnabled val="1"/>
        </dgm:presLayoutVars>
      </dgm:prSet>
      <dgm:spPr>
        <a:prstGeom prst="roundRect">
          <a:avLst/>
        </a:prstGeom>
      </dgm:spPr>
    </dgm:pt>
    <dgm:pt modelId="{C0A03C84-0208-4CB0-8C6D-C6AE5B6AD9F0}" type="pres">
      <dgm:prSet presAssocID="{5D6557B2-460A-4BDF-94E4-2EEF5DF39FBF}" presName="accent_4" presStyleCnt="0"/>
      <dgm:spPr/>
    </dgm:pt>
    <dgm:pt modelId="{3B04D8F7-E09F-43BD-A944-EF7C640814B8}" type="pres">
      <dgm:prSet presAssocID="{5D6557B2-460A-4BDF-94E4-2EEF5DF39FBF}" presName="accentRepeatNode" presStyleLbl="solidFgAcc1" presStyleIdx="3" presStyleCnt="5"/>
      <dgm:spPr/>
    </dgm:pt>
    <dgm:pt modelId="{FA315347-F5C3-4D9F-A4EC-E972C03E6582}" type="pres">
      <dgm:prSet presAssocID="{AA478EE3-4848-4CDA-AB87-8ED980A36811}" presName="text_5" presStyleLbl="node1" presStyleIdx="4" presStyleCnt="5">
        <dgm:presLayoutVars>
          <dgm:bulletEnabled val="1"/>
        </dgm:presLayoutVars>
      </dgm:prSet>
      <dgm:spPr>
        <a:prstGeom prst="roundRect">
          <a:avLst/>
        </a:prstGeom>
      </dgm:spPr>
    </dgm:pt>
    <dgm:pt modelId="{C2BBC7CC-8165-4CBC-9901-DC12ADBD0B6F}" type="pres">
      <dgm:prSet presAssocID="{AA478EE3-4848-4CDA-AB87-8ED980A36811}" presName="accent_5" presStyleCnt="0"/>
      <dgm:spPr/>
    </dgm:pt>
    <dgm:pt modelId="{DF49CD3D-7B3F-4A24-843F-3D3072BFDA02}" type="pres">
      <dgm:prSet presAssocID="{AA478EE3-4848-4CDA-AB87-8ED980A36811}" presName="accentRepeatNode" presStyleLbl="solidFgAcc1" presStyleIdx="4" presStyleCnt="5"/>
      <dgm:spPr/>
    </dgm:pt>
  </dgm:ptLst>
  <dgm:cxnLst>
    <dgm:cxn modelId="{1EA7C800-3763-4CEE-B470-63F721D0976F}" type="presOf" srcId="{94AC10AD-7137-4CC7-BD9B-6354CDA0C0CF}" destId="{EAF8C9AE-E5B7-413A-A196-9D13F3D5F364}" srcOrd="0" destOrd="0" presId="urn:microsoft.com/office/officeart/2008/layout/VerticalCurvedList"/>
    <dgm:cxn modelId="{EE430407-B421-4D8A-AC43-1B50C27138C1}" srcId="{A6D9A8B0-845C-4F24-944C-FC8D649DD95F}" destId="{AA478EE3-4848-4CDA-AB87-8ED980A36811}" srcOrd="4" destOrd="0" parTransId="{9B72141A-B4A2-430F-B9CD-BA1B3C03FB25}" sibTransId="{E2EED09D-2F7D-49E0-82F3-40197EDDC0E8}"/>
    <dgm:cxn modelId="{C7B7924B-C8EC-4F5E-BAA1-C2C7833D1240}" srcId="{A6D9A8B0-845C-4F24-944C-FC8D649DD95F}" destId="{7E81ABDD-C74B-4934-BCF7-33777D7A1A93}" srcOrd="2" destOrd="0" parTransId="{7ED88D25-72D6-41D8-8BE9-DBF19C9080BF}" sibTransId="{8957EF71-33F4-4524-A809-DB3EC21EC988}"/>
    <dgm:cxn modelId="{A0BD536F-4D1A-4B7B-B876-AB7628E64371}" type="presOf" srcId="{A6D9A8B0-845C-4F24-944C-FC8D649DD95F}" destId="{668A33C5-F635-458F-A06F-ECDD0197C3EA}" srcOrd="0" destOrd="0" presId="urn:microsoft.com/office/officeart/2008/layout/VerticalCurvedList"/>
    <dgm:cxn modelId="{E1DB5152-9E99-43C4-82D6-2A8A538442EA}" type="presOf" srcId="{6FEFF45D-5726-4C53-93F4-E3C69C204A39}" destId="{127B5E12-4DBB-4845-BD95-33FB2C4BC434}" srcOrd="0" destOrd="0" presId="urn:microsoft.com/office/officeart/2008/layout/VerticalCurvedList"/>
    <dgm:cxn modelId="{5DF50B75-AD99-489C-B735-04CE2710C7CB}" type="presOf" srcId="{AA478EE3-4848-4CDA-AB87-8ED980A36811}" destId="{FA315347-F5C3-4D9F-A4EC-E972C03E6582}" srcOrd="0" destOrd="0" presId="urn:microsoft.com/office/officeart/2008/layout/VerticalCurvedList"/>
    <dgm:cxn modelId="{EF9C7857-4FC1-4BE9-8189-C94333F81EDE}" type="presOf" srcId="{5D6557B2-460A-4BDF-94E4-2EEF5DF39FBF}" destId="{4B723390-46B7-4309-A956-697EFA167F19}" srcOrd="0" destOrd="0" presId="urn:microsoft.com/office/officeart/2008/layout/VerticalCurvedList"/>
    <dgm:cxn modelId="{BF0C0682-3CE6-40A6-9A03-4440FEBEFD10}" type="presOf" srcId="{775A1458-2614-4D4B-8439-E67C28A10B94}" destId="{B83A2768-3A0D-4C66-BE21-C630F0DC0EA6}" srcOrd="0" destOrd="0" presId="urn:microsoft.com/office/officeart/2008/layout/VerticalCurvedList"/>
    <dgm:cxn modelId="{6634DAA3-59C6-4B8B-84E3-E24A212E3B9B}" srcId="{A6D9A8B0-845C-4F24-944C-FC8D649DD95F}" destId="{775A1458-2614-4D4B-8439-E67C28A10B94}" srcOrd="0" destOrd="0" parTransId="{49DEEFDD-610A-4A8A-AE0C-2E6A544584BC}" sibTransId="{6FEFF45D-5726-4C53-93F4-E3C69C204A39}"/>
    <dgm:cxn modelId="{4FA925B9-AA65-491A-8F92-DE58B6654430}" srcId="{A6D9A8B0-845C-4F24-944C-FC8D649DD95F}" destId="{5D6557B2-460A-4BDF-94E4-2EEF5DF39FBF}" srcOrd="3" destOrd="0" parTransId="{7711770C-5255-4290-BE66-D67EE4860E38}" sibTransId="{CFD40037-240E-4D6E-9D72-A21AEBEC23E9}"/>
    <dgm:cxn modelId="{DBFDFDC9-C6BA-4FF9-85D5-EAB5057191CF}" srcId="{A6D9A8B0-845C-4F24-944C-FC8D649DD95F}" destId="{94AC10AD-7137-4CC7-BD9B-6354CDA0C0CF}" srcOrd="1" destOrd="0" parTransId="{5CA1662F-2B60-48AB-8EAB-FA41471BA29C}" sibTransId="{22BC238F-2BE0-4EE6-AF11-ECD4A16D0CC2}"/>
    <dgm:cxn modelId="{0F2545FD-D2DE-47AD-A0D4-8514B2929B7C}" type="presOf" srcId="{7E81ABDD-C74B-4934-BCF7-33777D7A1A93}" destId="{097478ED-F9D0-4872-AAAD-A18F1FEE2733}" srcOrd="0" destOrd="0" presId="urn:microsoft.com/office/officeart/2008/layout/VerticalCurvedList"/>
    <dgm:cxn modelId="{4C7A9D01-6A39-46EC-9341-5BA543015A15}" type="presParOf" srcId="{668A33C5-F635-458F-A06F-ECDD0197C3EA}" destId="{FBEC0BB2-0C80-4EE3-8841-6898AFA3B369}" srcOrd="0" destOrd="0" presId="urn:microsoft.com/office/officeart/2008/layout/VerticalCurvedList"/>
    <dgm:cxn modelId="{8EC40738-C31C-4667-A027-C87DEA5A44FD}" type="presParOf" srcId="{FBEC0BB2-0C80-4EE3-8841-6898AFA3B369}" destId="{63FB8F46-A759-472D-9F09-42129F0BF6DC}" srcOrd="0" destOrd="0" presId="urn:microsoft.com/office/officeart/2008/layout/VerticalCurvedList"/>
    <dgm:cxn modelId="{1C9553F2-1F51-4293-9940-140F212CDE6A}" type="presParOf" srcId="{63FB8F46-A759-472D-9F09-42129F0BF6DC}" destId="{EA659767-1EE0-4027-99AC-4918BD2D101F}" srcOrd="0" destOrd="0" presId="urn:microsoft.com/office/officeart/2008/layout/VerticalCurvedList"/>
    <dgm:cxn modelId="{1815AFE3-F4B6-42C3-8EB8-785217F4C6D4}" type="presParOf" srcId="{63FB8F46-A759-472D-9F09-42129F0BF6DC}" destId="{127B5E12-4DBB-4845-BD95-33FB2C4BC434}" srcOrd="1" destOrd="0" presId="urn:microsoft.com/office/officeart/2008/layout/VerticalCurvedList"/>
    <dgm:cxn modelId="{64BAE766-0CC6-4BC6-969A-2231993C70D4}" type="presParOf" srcId="{63FB8F46-A759-472D-9F09-42129F0BF6DC}" destId="{55280CF1-C529-4BE2-92DD-B0367648E71D}" srcOrd="2" destOrd="0" presId="urn:microsoft.com/office/officeart/2008/layout/VerticalCurvedList"/>
    <dgm:cxn modelId="{6E5728FA-1052-476A-AC42-5F14B200B684}" type="presParOf" srcId="{63FB8F46-A759-472D-9F09-42129F0BF6DC}" destId="{6E525666-6E10-4211-8ECD-C32FAF557735}" srcOrd="3" destOrd="0" presId="urn:microsoft.com/office/officeart/2008/layout/VerticalCurvedList"/>
    <dgm:cxn modelId="{70B36946-14FE-4698-9A8A-BC1EE28ADEEA}" type="presParOf" srcId="{FBEC0BB2-0C80-4EE3-8841-6898AFA3B369}" destId="{B83A2768-3A0D-4C66-BE21-C630F0DC0EA6}" srcOrd="1" destOrd="0" presId="urn:microsoft.com/office/officeart/2008/layout/VerticalCurvedList"/>
    <dgm:cxn modelId="{0E7CB450-1EF1-4045-8746-FADF2A83973B}" type="presParOf" srcId="{FBEC0BB2-0C80-4EE3-8841-6898AFA3B369}" destId="{B83723C1-2A69-488A-B754-88E5465F15F3}" srcOrd="2" destOrd="0" presId="urn:microsoft.com/office/officeart/2008/layout/VerticalCurvedList"/>
    <dgm:cxn modelId="{8D2FA666-5E56-44CA-B28F-562D4BDFC2CF}" type="presParOf" srcId="{B83723C1-2A69-488A-B754-88E5465F15F3}" destId="{96D02FA6-3FA9-4F2C-A060-7853106E1729}" srcOrd="0" destOrd="0" presId="urn:microsoft.com/office/officeart/2008/layout/VerticalCurvedList"/>
    <dgm:cxn modelId="{7FF84E89-CECE-4CC8-AA45-15CC5BC9F2DB}" type="presParOf" srcId="{FBEC0BB2-0C80-4EE3-8841-6898AFA3B369}" destId="{EAF8C9AE-E5B7-413A-A196-9D13F3D5F364}" srcOrd="3" destOrd="0" presId="urn:microsoft.com/office/officeart/2008/layout/VerticalCurvedList"/>
    <dgm:cxn modelId="{054D2910-8942-4BB5-8550-CD7824062007}" type="presParOf" srcId="{FBEC0BB2-0C80-4EE3-8841-6898AFA3B369}" destId="{6FC57AC7-1CA9-4060-A081-F1369418619B}" srcOrd="4" destOrd="0" presId="urn:microsoft.com/office/officeart/2008/layout/VerticalCurvedList"/>
    <dgm:cxn modelId="{B188EE5E-6FCD-45FB-865B-50896C151F18}" type="presParOf" srcId="{6FC57AC7-1CA9-4060-A081-F1369418619B}" destId="{11EFC135-CC06-43FE-9FED-84929D6874F6}" srcOrd="0" destOrd="0" presId="urn:microsoft.com/office/officeart/2008/layout/VerticalCurvedList"/>
    <dgm:cxn modelId="{499CE27C-7CC7-4F1F-9A15-C58C1906B840}" type="presParOf" srcId="{FBEC0BB2-0C80-4EE3-8841-6898AFA3B369}" destId="{097478ED-F9D0-4872-AAAD-A18F1FEE2733}" srcOrd="5" destOrd="0" presId="urn:microsoft.com/office/officeart/2008/layout/VerticalCurvedList"/>
    <dgm:cxn modelId="{7DB20FB2-0CE8-4AA6-A41E-F8DBFBE677E1}" type="presParOf" srcId="{FBEC0BB2-0C80-4EE3-8841-6898AFA3B369}" destId="{01861080-87EA-429A-A726-18AF2DDE2CED}" srcOrd="6" destOrd="0" presId="urn:microsoft.com/office/officeart/2008/layout/VerticalCurvedList"/>
    <dgm:cxn modelId="{BF6F249D-D4EC-4065-9C83-81EAF127F856}" type="presParOf" srcId="{01861080-87EA-429A-A726-18AF2DDE2CED}" destId="{978C0A44-4493-4A63-AEE2-E76C6FE239C4}" srcOrd="0" destOrd="0" presId="urn:microsoft.com/office/officeart/2008/layout/VerticalCurvedList"/>
    <dgm:cxn modelId="{0D4A39BE-8984-4A4B-AA1E-85761AC3517D}" type="presParOf" srcId="{FBEC0BB2-0C80-4EE3-8841-6898AFA3B369}" destId="{4B723390-46B7-4309-A956-697EFA167F19}" srcOrd="7" destOrd="0" presId="urn:microsoft.com/office/officeart/2008/layout/VerticalCurvedList"/>
    <dgm:cxn modelId="{110466C7-D82F-44A2-B8F1-103D727E6F59}" type="presParOf" srcId="{FBEC0BB2-0C80-4EE3-8841-6898AFA3B369}" destId="{C0A03C84-0208-4CB0-8C6D-C6AE5B6AD9F0}" srcOrd="8" destOrd="0" presId="urn:microsoft.com/office/officeart/2008/layout/VerticalCurvedList"/>
    <dgm:cxn modelId="{06443085-4816-4F53-92F0-EF1BEE3B6B43}" type="presParOf" srcId="{C0A03C84-0208-4CB0-8C6D-C6AE5B6AD9F0}" destId="{3B04D8F7-E09F-43BD-A944-EF7C640814B8}" srcOrd="0" destOrd="0" presId="urn:microsoft.com/office/officeart/2008/layout/VerticalCurvedList"/>
    <dgm:cxn modelId="{7B55BAD2-3116-43AF-B214-7474624B4FF3}" type="presParOf" srcId="{FBEC0BB2-0C80-4EE3-8841-6898AFA3B369}" destId="{FA315347-F5C3-4D9F-A4EC-E972C03E6582}" srcOrd="9" destOrd="0" presId="urn:microsoft.com/office/officeart/2008/layout/VerticalCurvedList"/>
    <dgm:cxn modelId="{62695179-09E5-4B2D-8664-DEF78B36CE70}" type="presParOf" srcId="{FBEC0BB2-0C80-4EE3-8841-6898AFA3B369}" destId="{C2BBC7CC-8165-4CBC-9901-DC12ADBD0B6F}" srcOrd="10" destOrd="0" presId="urn:microsoft.com/office/officeart/2008/layout/VerticalCurvedList"/>
    <dgm:cxn modelId="{8B542BA9-F773-4DC3-A84E-DF404A374007}" type="presParOf" srcId="{C2BBC7CC-8165-4CBC-9901-DC12ADBD0B6F}" destId="{DF49CD3D-7B3F-4A24-843F-3D3072BFDA02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6D9A8B0-845C-4F24-944C-FC8D649DD95F}" type="doc">
      <dgm:prSet loTypeId="urn:microsoft.com/office/officeart/2008/layout/VerticalCurvedList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94AC10AD-7137-4CC7-BD9B-6354CDA0C0CF}">
      <dgm:prSet custT="1"/>
      <dgm:spPr/>
      <dgm:t>
        <a:bodyPr/>
        <a:lstStyle/>
        <a:p>
          <a:r>
            <a:rPr lang="pl-PL" sz="1800" b="1" i="1" dirty="0" err="1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pemigatynib</a:t>
          </a:r>
          <a:endParaRPr lang="pl-PL" sz="1800" b="1" i="1" dirty="0">
            <a:solidFill>
              <a:srgbClr val="002F66"/>
            </a:solidFill>
            <a:latin typeface="Poppins" panose="00000500000000000000" pitchFamily="2" charset="-18"/>
            <a:cs typeface="Poppins" panose="00000500000000000000" pitchFamily="2" charset="-18"/>
          </a:endParaRPr>
        </a:p>
        <a:p>
          <a:r>
            <a:rPr lang="pl-PL" sz="1800" dirty="0" err="1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monoterapia</a:t>
          </a:r>
          <a:r>
            <a:rPr lang="pl-PL" sz="1800" dirty="0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 dorosłych pacjentów z miejscowo zaawansowanym lub przerzutowym gruczolakorakiem dróg żółciowych, ze stwierdzoną fuzją lub </a:t>
          </a:r>
          <a:r>
            <a:rPr lang="pl-PL" sz="1800" dirty="0" err="1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rearanżacją</a:t>
          </a:r>
          <a:r>
            <a:rPr lang="pl-PL" sz="1800" dirty="0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 receptora czynnika wzrostu fibroblastów 2 </a:t>
          </a:r>
        </a:p>
      </dgm:t>
    </dgm:pt>
    <dgm:pt modelId="{5CA1662F-2B60-48AB-8EAB-FA41471BA29C}" type="parTrans" cxnId="{DBFDFDC9-C6BA-4FF9-85D5-EAB5057191CF}">
      <dgm:prSet/>
      <dgm:spPr/>
      <dgm:t>
        <a:bodyPr/>
        <a:lstStyle/>
        <a:p>
          <a:endParaRPr lang="pl-PL" sz="1800">
            <a:solidFill>
              <a:srgbClr val="002F66"/>
            </a:solidFill>
            <a:latin typeface="Poppins" panose="00000500000000000000" pitchFamily="2" charset="-18"/>
            <a:cs typeface="Poppins" panose="00000500000000000000" pitchFamily="2" charset="-18"/>
          </a:endParaRPr>
        </a:p>
      </dgm:t>
    </dgm:pt>
    <dgm:pt modelId="{22BC238F-2BE0-4EE6-AF11-ECD4A16D0CC2}" type="sibTrans" cxnId="{DBFDFDC9-C6BA-4FF9-85D5-EAB5057191CF}">
      <dgm:prSet/>
      <dgm:spPr/>
      <dgm:t>
        <a:bodyPr/>
        <a:lstStyle/>
        <a:p>
          <a:endParaRPr lang="pl-PL" sz="1800">
            <a:solidFill>
              <a:srgbClr val="002F66"/>
            </a:solidFill>
            <a:latin typeface="Poppins" panose="00000500000000000000" pitchFamily="2" charset="-18"/>
            <a:cs typeface="Poppins" panose="00000500000000000000" pitchFamily="2" charset="-18"/>
          </a:endParaRPr>
        </a:p>
      </dgm:t>
    </dgm:pt>
    <dgm:pt modelId="{7E81ABDD-C74B-4934-BCF7-33777D7A1A93}">
      <dgm:prSet phldrT="[Tekst]" phldr="0" custT="1"/>
      <dgm:spPr/>
      <dgm:t>
        <a:bodyPr/>
        <a:lstStyle/>
        <a:p>
          <a:r>
            <a:rPr lang="pl-PL" sz="1800" b="1" i="1" dirty="0" err="1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serplulimab</a:t>
          </a:r>
          <a:endParaRPr lang="pl-PL" sz="1800" b="1" i="1" dirty="0">
            <a:solidFill>
              <a:srgbClr val="002F66"/>
            </a:solidFill>
            <a:latin typeface="Poppins" panose="00000500000000000000" pitchFamily="2" charset="-18"/>
            <a:cs typeface="Poppins" panose="00000500000000000000" pitchFamily="2" charset="-18"/>
          </a:endParaRPr>
        </a:p>
        <a:p>
          <a:r>
            <a:rPr lang="pl-PL" sz="1800" dirty="0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leczenie od 1. linii dorosłych chorych na drobnokomórkowego raka płuca (DRP) w postaci rozsianej, w skojarzeniu z </a:t>
          </a:r>
          <a:r>
            <a:rPr lang="pl-PL" sz="1800" dirty="0" err="1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karboplatyną</a:t>
          </a:r>
          <a:r>
            <a:rPr lang="pl-PL" sz="1800" dirty="0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 i </a:t>
          </a:r>
          <a:r>
            <a:rPr lang="pl-PL" sz="1800" dirty="0" err="1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etopozydem</a:t>
          </a:r>
          <a:r>
            <a:rPr lang="pl-PL" sz="1800" dirty="0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 w fazie indukcji</a:t>
          </a:r>
        </a:p>
      </dgm:t>
    </dgm:pt>
    <dgm:pt modelId="{8957EF71-33F4-4524-A809-DB3EC21EC988}" type="sibTrans" cxnId="{C7B7924B-C8EC-4F5E-BAA1-C2C7833D1240}">
      <dgm:prSet/>
      <dgm:spPr/>
      <dgm:t>
        <a:bodyPr/>
        <a:lstStyle/>
        <a:p>
          <a:endParaRPr lang="pl-PL" sz="1800">
            <a:solidFill>
              <a:srgbClr val="002F66"/>
            </a:solidFill>
            <a:latin typeface="Poppins" panose="00000500000000000000" pitchFamily="2" charset="-18"/>
            <a:cs typeface="Poppins" panose="00000500000000000000" pitchFamily="2" charset="-18"/>
          </a:endParaRPr>
        </a:p>
      </dgm:t>
    </dgm:pt>
    <dgm:pt modelId="{7ED88D25-72D6-41D8-8BE9-DBF19C9080BF}" type="parTrans" cxnId="{C7B7924B-C8EC-4F5E-BAA1-C2C7833D1240}">
      <dgm:prSet/>
      <dgm:spPr/>
      <dgm:t>
        <a:bodyPr/>
        <a:lstStyle/>
        <a:p>
          <a:endParaRPr lang="pl-PL" sz="1800">
            <a:solidFill>
              <a:srgbClr val="002F66"/>
            </a:solidFill>
            <a:latin typeface="Poppins" panose="00000500000000000000" pitchFamily="2" charset="-18"/>
            <a:cs typeface="Poppins" panose="00000500000000000000" pitchFamily="2" charset="-18"/>
          </a:endParaRPr>
        </a:p>
      </dgm:t>
    </dgm:pt>
    <dgm:pt modelId="{775A1458-2614-4D4B-8439-E67C28A10B94}">
      <dgm:prSet phldrT="[Tekst]" phldr="0" custT="1"/>
      <dgm:spPr/>
      <dgm:t>
        <a:bodyPr/>
        <a:lstStyle/>
        <a:p>
          <a:r>
            <a:rPr lang="pl-PL" sz="1800" b="1" i="1" dirty="0" err="1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niwolumab</a:t>
          </a:r>
          <a:r>
            <a:rPr lang="pl-PL" sz="1800" b="1" i="1" dirty="0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 + </a:t>
          </a:r>
          <a:r>
            <a:rPr lang="pl-PL" sz="1800" b="1" i="1" dirty="0" err="1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ipilimumab</a:t>
          </a:r>
          <a:endParaRPr lang="pl-PL" sz="1800" b="1" i="1" dirty="0">
            <a:solidFill>
              <a:srgbClr val="002F66"/>
            </a:solidFill>
            <a:latin typeface="Poppins" panose="00000500000000000000" pitchFamily="2" charset="-18"/>
            <a:cs typeface="Poppins" panose="00000500000000000000" pitchFamily="2" charset="-18"/>
          </a:endParaRPr>
        </a:p>
        <a:p>
          <a:r>
            <a:rPr lang="pl-PL" sz="1800" dirty="0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leczenie od 1. linii dorosłych chorych na raka wątrobokomórkowego, u których nie stosowano w przeszłości leczenia systemowego z tego powodu</a:t>
          </a:r>
        </a:p>
      </dgm:t>
    </dgm:pt>
    <dgm:pt modelId="{6FEFF45D-5726-4C53-93F4-E3C69C204A39}" type="sibTrans" cxnId="{E245DC75-7D7B-45CC-81C6-661A6E0A7F39}">
      <dgm:prSet/>
      <dgm:spPr/>
      <dgm:t>
        <a:bodyPr/>
        <a:lstStyle/>
        <a:p>
          <a:endParaRPr lang="pl-PL" sz="1800">
            <a:solidFill>
              <a:srgbClr val="002F66"/>
            </a:solidFill>
            <a:latin typeface="Poppins" panose="00000500000000000000" pitchFamily="2" charset="-18"/>
            <a:cs typeface="Poppins" panose="00000500000000000000" pitchFamily="2" charset="-18"/>
          </a:endParaRPr>
        </a:p>
      </dgm:t>
    </dgm:pt>
    <dgm:pt modelId="{49DEEFDD-610A-4A8A-AE0C-2E6A544584BC}" type="parTrans" cxnId="{E245DC75-7D7B-45CC-81C6-661A6E0A7F39}">
      <dgm:prSet/>
      <dgm:spPr/>
      <dgm:t>
        <a:bodyPr/>
        <a:lstStyle/>
        <a:p>
          <a:endParaRPr lang="pl-PL" sz="1800">
            <a:solidFill>
              <a:srgbClr val="002F66"/>
            </a:solidFill>
            <a:latin typeface="Poppins" panose="00000500000000000000" pitchFamily="2" charset="-18"/>
            <a:cs typeface="Poppins" panose="00000500000000000000" pitchFamily="2" charset="-18"/>
          </a:endParaRPr>
        </a:p>
      </dgm:t>
    </dgm:pt>
    <dgm:pt modelId="{1A0FC97C-2F18-4A36-8BC4-F2294612B052}">
      <dgm:prSet custT="1"/>
      <dgm:spPr/>
      <dgm:t>
        <a:bodyPr/>
        <a:lstStyle/>
        <a:p>
          <a:pPr>
            <a:spcAft>
              <a:spcPct val="35000"/>
            </a:spcAft>
          </a:pPr>
          <a:r>
            <a:rPr lang="pl-PL" sz="1800" b="1" i="1" dirty="0" err="1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atezolizumab</a:t>
          </a:r>
          <a:endParaRPr lang="pl-PL" sz="1800" b="1" i="1" dirty="0">
            <a:solidFill>
              <a:srgbClr val="002F66"/>
            </a:solidFill>
            <a:latin typeface="Poppins" panose="00000500000000000000" pitchFamily="2" charset="-18"/>
            <a:cs typeface="Poppins" panose="00000500000000000000" pitchFamily="2" charset="-18"/>
          </a:endParaRPr>
        </a:p>
        <a:p>
          <a:pPr>
            <a:spcAft>
              <a:spcPts val="0"/>
            </a:spcAft>
          </a:pPr>
          <a:r>
            <a:rPr lang="pl-PL" sz="1800" dirty="0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leczenie od 1. linii, </a:t>
          </a:r>
          <a:r>
            <a:rPr lang="pl-PL" sz="1800" dirty="0" err="1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monoterapią</a:t>
          </a:r>
          <a:r>
            <a:rPr lang="pl-PL" sz="1800" dirty="0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 </a:t>
          </a:r>
          <a:r>
            <a:rPr lang="pl-PL" sz="1800" dirty="0" err="1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atezolizumabem</a:t>
          </a:r>
          <a:r>
            <a:rPr lang="pl-PL" sz="1800" dirty="0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 (postać dożylna i podskórna), dorosłych pacjentów z zaawansowanym NDRP, którzy nie kwalifikują się do leczenia opartego na pochodnych platyny</a:t>
          </a:r>
          <a:endParaRPr lang="pl-PL" sz="1800" b="1" i="1" dirty="0">
            <a:solidFill>
              <a:srgbClr val="002F66"/>
            </a:solidFill>
            <a:latin typeface="Poppins" panose="00000500000000000000" pitchFamily="2" charset="-18"/>
            <a:cs typeface="Poppins" panose="00000500000000000000" pitchFamily="2" charset="-18"/>
          </a:endParaRPr>
        </a:p>
      </dgm:t>
    </dgm:pt>
    <dgm:pt modelId="{191B7346-95D3-4F03-82A5-829AF995158C}" type="parTrans" cxnId="{3EE2D995-D7F0-4BB8-BD4C-43CF3C8CE480}">
      <dgm:prSet/>
      <dgm:spPr/>
      <dgm:t>
        <a:bodyPr/>
        <a:lstStyle/>
        <a:p>
          <a:endParaRPr lang="pl-PL" sz="1800"/>
        </a:p>
      </dgm:t>
    </dgm:pt>
    <dgm:pt modelId="{75BBA046-A8D1-4FA2-818D-535C375252C3}" type="sibTrans" cxnId="{3EE2D995-D7F0-4BB8-BD4C-43CF3C8CE480}">
      <dgm:prSet/>
      <dgm:spPr/>
      <dgm:t>
        <a:bodyPr/>
        <a:lstStyle/>
        <a:p>
          <a:endParaRPr lang="pl-PL" sz="1800"/>
        </a:p>
      </dgm:t>
    </dgm:pt>
    <dgm:pt modelId="{668A33C5-F635-458F-A06F-ECDD0197C3EA}" type="pres">
      <dgm:prSet presAssocID="{A6D9A8B0-845C-4F24-944C-FC8D649DD95F}" presName="Name0" presStyleCnt="0">
        <dgm:presLayoutVars>
          <dgm:chMax val="7"/>
          <dgm:chPref val="7"/>
          <dgm:dir/>
        </dgm:presLayoutVars>
      </dgm:prSet>
      <dgm:spPr/>
    </dgm:pt>
    <dgm:pt modelId="{FBEC0BB2-0C80-4EE3-8841-6898AFA3B369}" type="pres">
      <dgm:prSet presAssocID="{A6D9A8B0-845C-4F24-944C-FC8D649DD95F}" presName="Name1" presStyleCnt="0"/>
      <dgm:spPr/>
    </dgm:pt>
    <dgm:pt modelId="{63FB8F46-A759-472D-9F09-42129F0BF6DC}" type="pres">
      <dgm:prSet presAssocID="{A6D9A8B0-845C-4F24-944C-FC8D649DD95F}" presName="cycle" presStyleCnt="0"/>
      <dgm:spPr/>
    </dgm:pt>
    <dgm:pt modelId="{EA659767-1EE0-4027-99AC-4918BD2D101F}" type="pres">
      <dgm:prSet presAssocID="{A6D9A8B0-845C-4F24-944C-FC8D649DD95F}" presName="srcNode" presStyleLbl="node1" presStyleIdx="0" presStyleCnt="4"/>
      <dgm:spPr/>
    </dgm:pt>
    <dgm:pt modelId="{127B5E12-4DBB-4845-BD95-33FB2C4BC434}" type="pres">
      <dgm:prSet presAssocID="{A6D9A8B0-845C-4F24-944C-FC8D649DD95F}" presName="conn" presStyleLbl="parChTrans1D2" presStyleIdx="0" presStyleCnt="1"/>
      <dgm:spPr/>
    </dgm:pt>
    <dgm:pt modelId="{55280CF1-C529-4BE2-92DD-B0367648E71D}" type="pres">
      <dgm:prSet presAssocID="{A6D9A8B0-845C-4F24-944C-FC8D649DD95F}" presName="extraNode" presStyleLbl="node1" presStyleIdx="0" presStyleCnt="4"/>
      <dgm:spPr/>
    </dgm:pt>
    <dgm:pt modelId="{6E525666-6E10-4211-8ECD-C32FAF557735}" type="pres">
      <dgm:prSet presAssocID="{A6D9A8B0-845C-4F24-944C-FC8D649DD95F}" presName="dstNode" presStyleLbl="node1" presStyleIdx="0" presStyleCnt="4"/>
      <dgm:spPr/>
    </dgm:pt>
    <dgm:pt modelId="{B83A2768-3A0D-4C66-BE21-C630F0DC0EA6}" type="pres">
      <dgm:prSet presAssocID="{775A1458-2614-4D4B-8439-E67C28A10B94}" presName="text_1" presStyleLbl="node1" presStyleIdx="0" presStyleCnt="4">
        <dgm:presLayoutVars>
          <dgm:bulletEnabled val="1"/>
        </dgm:presLayoutVars>
      </dgm:prSet>
      <dgm:spPr>
        <a:prstGeom prst="roundRect">
          <a:avLst/>
        </a:prstGeom>
      </dgm:spPr>
    </dgm:pt>
    <dgm:pt modelId="{B83723C1-2A69-488A-B754-88E5465F15F3}" type="pres">
      <dgm:prSet presAssocID="{775A1458-2614-4D4B-8439-E67C28A10B94}" presName="accent_1" presStyleCnt="0"/>
      <dgm:spPr/>
    </dgm:pt>
    <dgm:pt modelId="{96D02FA6-3FA9-4F2C-A060-7853106E1729}" type="pres">
      <dgm:prSet presAssocID="{775A1458-2614-4D4B-8439-E67C28A10B94}" presName="accentRepeatNode" presStyleLbl="solidFgAcc1" presStyleIdx="0" presStyleCnt="4"/>
      <dgm:spPr/>
    </dgm:pt>
    <dgm:pt modelId="{EAF8C9AE-E5B7-413A-A196-9D13F3D5F364}" type="pres">
      <dgm:prSet presAssocID="{94AC10AD-7137-4CC7-BD9B-6354CDA0C0CF}" presName="text_2" presStyleLbl="node1" presStyleIdx="1" presStyleCnt="4">
        <dgm:presLayoutVars>
          <dgm:bulletEnabled val="1"/>
        </dgm:presLayoutVars>
      </dgm:prSet>
      <dgm:spPr>
        <a:prstGeom prst="roundRect">
          <a:avLst/>
        </a:prstGeom>
      </dgm:spPr>
    </dgm:pt>
    <dgm:pt modelId="{6FC57AC7-1CA9-4060-A081-F1369418619B}" type="pres">
      <dgm:prSet presAssocID="{94AC10AD-7137-4CC7-BD9B-6354CDA0C0CF}" presName="accent_2" presStyleCnt="0"/>
      <dgm:spPr/>
    </dgm:pt>
    <dgm:pt modelId="{11EFC135-CC06-43FE-9FED-84929D6874F6}" type="pres">
      <dgm:prSet presAssocID="{94AC10AD-7137-4CC7-BD9B-6354CDA0C0CF}" presName="accentRepeatNode" presStyleLbl="solidFgAcc1" presStyleIdx="1" presStyleCnt="4"/>
      <dgm:spPr/>
    </dgm:pt>
    <dgm:pt modelId="{097478ED-F9D0-4872-AAAD-A18F1FEE2733}" type="pres">
      <dgm:prSet presAssocID="{7E81ABDD-C74B-4934-BCF7-33777D7A1A93}" presName="text_3" presStyleLbl="node1" presStyleIdx="2" presStyleCnt="4">
        <dgm:presLayoutVars>
          <dgm:bulletEnabled val="1"/>
        </dgm:presLayoutVars>
      </dgm:prSet>
      <dgm:spPr>
        <a:prstGeom prst="roundRect">
          <a:avLst/>
        </a:prstGeom>
      </dgm:spPr>
    </dgm:pt>
    <dgm:pt modelId="{01861080-87EA-429A-A726-18AF2DDE2CED}" type="pres">
      <dgm:prSet presAssocID="{7E81ABDD-C74B-4934-BCF7-33777D7A1A93}" presName="accent_3" presStyleCnt="0"/>
      <dgm:spPr/>
    </dgm:pt>
    <dgm:pt modelId="{978C0A44-4493-4A63-AEE2-E76C6FE239C4}" type="pres">
      <dgm:prSet presAssocID="{7E81ABDD-C74B-4934-BCF7-33777D7A1A93}" presName="accentRepeatNode" presStyleLbl="solidFgAcc1" presStyleIdx="2" presStyleCnt="4"/>
      <dgm:spPr/>
    </dgm:pt>
    <dgm:pt modelId="{7527C62B-4F6C-478B-B595-F415002E39EB}" type="pres">
      <dgm:prSet presAssocID="{1A0FC97C-2F18-4A36-8BC4-F2294612B052}" presName="text_4" presStyleLbl="node1" presStyleIdx="3" presStyleCnt="4" custScaleY="106637">
        <dgm:presLayoutVars>
          <dgm:bulletEnabled val="1"/>
        </dgm:presLayoutVars>
      </dgm:prSet>
      <dgm:spPr/>
    </dgm:pt>
    <dgm:pt modelId="{FCB6C303-1D1E-47B8-A98A-E27489B703A7}" type="pres">
      <dgm:prSet presAssocID="{1A0FC97C-2F18-4A36-8BC4-F2294612B052}" presName="accent_4" presStyleCnt="0"/>
      <dgm:spPr/>
    </dgm:pt>
    <dgm:pt modelId="{89ED42CB-D100-4288-89C4-4128731EE1E0}" type="pres">
      <dgm:prSet presAssocID="{1A0FC97C-2F18-4A36-8BC4-F2294612B052}" presName="accentRepeatNode" presStyleLbl="solidFgAcc1" presStyleIdx="3" presStyleCnt="4" custLinFactNeighborX="-386" custLinFactNeighborY="602"/>
      <dgm:spPr/>
    </dgm:pt>
  </dgm:ptLst>
  <dgm:cxnLst>
    <dgm:cxn modelId="{92C3EE08-4159-405A-8DCB-AC23F28E7837}" type="presOf" srcId="{1A0FC97C-2F18-4A36-8BC4-F2294612B052}" destId="{7527C62B-4F6C-478B-B595-F415002E39EB}" srcOrd="0" destOrd="0" presId="urn:microsoft.com/office/officeart/2008/layout/VerticalCurvedList"/>
    <dgm:cxn modelId="{717DC147-84E6-4FB9-8005-E80E85242DFD}" type="presOf" srcId="{94AC10AD-7137-4CC7-BD9B-6354CDA0C0CF}" destId="{EAF8C9AE-E5B7-413A-A196-9D13F3D5F364}" srcOrd="0" destOrd="0" presId="urn:microsoft.com/office/officeart/2008/layout/VerticalCurvedList"/>
    <dgm:cxn modelId="{C7B7924B-C8EC-4F5E-BAA1-C2C7833D1240}" srcId="{A6D9A8B0-845C-4F24-944C-FC8D649DD95F}" destId="{7E81ABDD-C74B-4934-BCF7-33777D7A1A93}" srcOrd="2" destOrd="0" parTransId="{7ED88D25-72D6-41D8-8BE9-DBF19C9080BF}" sibTransId="{8957EF71-33F4-4524-A809-DB3EC21EC988}"/>
    <dgm:cxn modelId="{A0BD536F-4D1A-4B7B-B876-AB7628E64371}" type="presOf" srcId="{A6D9A8B0-845C-4F24-944C-FC8D649DD95F}" destId="{668A33C5-F635-458F-A06F-ECDD0197C3EA}" srcOrd="0" destOrd="0" presId="urn:microsoft.com/office/officeart/2008/layout/VerticalCurvedList"/>
    <dgm:cxn modelId="{E245DC75-7D7B-45CC-81C6-661A6E0A7F39}" srcId="{A6D9A8B0-845C-4F24-944C-FC8D649DD95F}" destId="{775A1458-2614-4D4B-8439-E67C28A10B94}" srcOrd="0" destOrd="0" parTransId="{49DEEFDD-610A-4A8A-AE0C-2E6A544584BC}" sibTransId="{6FEFF45D-5726-4C53-93F4-E3C69C204A39}"/>
    <dgm:cxn modelId="{3EE2D995-D7F0-4BB8-BD4C-43CF3C8CE480}" srcId="{A6D9A8B0-845C-4F24-944C-FC8D649DD95F}" destId="{1A0FC97C-2F18-4A36-8BC4-F2294612B052}" srcOrd="3" destOrd="0" parTransId="{191B7346-95D3-4F03-82A5-829AF995158C}" sibTransId="{75BBA046-A8D1-4FA2-818D-535C375252C3}"/>
    <dgm:cxn modelId="{B2EB0297-860F-4251-9C24-5AF5468414C4}" type="presOf" srcId="{6FEFF45D-5726-4C53-93F4-E3C69C204A39}" destId="{127B5E12-4DBB-4845-BD95-33FB2C4BC434}" srcOrd="0" destOrd="0" presId="urn:microsoft.com/office/officeart/2008/layout/VerticalCurvedList"/>
    <dgm:cxn modelId="{5C482BA1-D971-47F1-831D-81814D067F20}" type="presOf" srcId="{775A1458-2614-4D4B-8439-E67C28A10B94}" destId="{B83A2768-3A0D-4C66-BE21-C630F0DC0EA6}" srcOrd="0" destOrd="0" presId="urn:microsoft.com/office/officeart/2008/layout/VerticalCurvedList"/>
    <dgm:cxn modelId="{DBFDFDC9-C6BA-4FF9-85D5-EAB5057191CF}" srcId="{A6D9A8B0-845C-4F24-944C-FC8D649DD95F}" destId="{94AC10AD-7137-4CC7-BD9B-6354CDA0C0CF}" srcOrd="1" destOrd="0" parTransId="{5CA1662F-2B60-48AB-8EAB-FA41471BA29C}" sibTransId="{22BC238F-2BE0-4EE6-AF11-ECD4A16D0CC2}"/>
    <dgm:cxn modelId="{0AF341F0-E8FE-42F5-BB0D-1E4DCF78E098}" type="presOf" srcId="{7E81ABDD-C74B-4934-BCF7-33777D7A1A93}" destId="{097478ED-F9D0-4872-AAAD-A18F1FEE2733}" srcOrd="0" destOrd="0" presId="urn:microsoft.com/office/officeart/2008/layout/VerticalCurvedList"/>
    <dgm:cxn modelId="{4C7A9D01-6A39-46EC-9341-5BA543015A15}" type="presParOf" srcId="{668A33C5-F635-458F-A06F-ECDD0197C3EA}" destId="{FBEC0BB2-0C80-4EE3-8841-6898AFA3B369}" srcOrd="0" destOrd="0" presId="urn:microsoft.com/office/officeart/2008/layout/VerticalCurvedList"/>
    <dgm:cxn modelId="{8EC40738-C31C-4667-A027-C87DEA5A44FD}" type="presParOf" srcId="{FBEC0BB2-0C80-4EE3-8841-6898AFA3B369}" destId="{63FB8F46-A759-472D-9F09-42129F0BF6DC}" srcOrd="0" destOrd="0" presId="urn:microsoft.com/office/officeart/2008/layout/VerticalCurvedList"/>
    <dgm:cxn modelId="{1C9553F2-1F51-4293-9940-140F212CDE6A}" type="presParOf" srcId="{63FB8F46-A759-472D-9F09-42129F0BF6DC}" destId="{EA659767-1EE0-4027-99AC-4918BD2D101F}" srcOrd="0" destOrd="0" presId="urn:microsoft.com/office/officeart/2008/layout/VerticalCurvedList"/>
    <dgm:cxn modelId="{1815AFE3-F4B6-42C3-8EB8-785217F4C6D4}" type="presParOf" srcId="{63FB8F46-A759-472D-9F09-42129F0BF6DC}" destId="{127B5E12-4DBB-4845-BD95-33FB2C4BC434}" srcOrd="1" destOrd="0" presId="urn:microsoft.com/office/officeart/2008/layout/VerticalCurvedList"/>
    <dgm:cxn modelId="{64BAE766-0CC6-4BC6-969A-2231993C70D4}" type="presParOf" srcId="{63FB8F46-A759-472D-9F09-42129F0BF6DC}" destId="{55280CF1-C529-4BE2-92DD-B0367648E71D}" srcOrd="2" destOrd="0" presId="urn:microsoft.com/office/officeart/2008/layout/VerticalCurvedList"/>
    <dgm:cxn modelId="{6E5728FA-1052-476A-AC42-5F14B200B684}" type="presParOf" srcId="{63FB8F46-A759-472D-9F09-42129F0BF6DC}" destId="{6E525666-6E10-4211-8ECD-C32FAF557735}" srcOrd="3" destOrd="0" presId="urn:microsoft.com/office/officeart/2008/layout/VerticalCurvedList"/>
    <dgm:cxn modelId="{9D84B29D-17FC-46C8-A0DC-F6BF79F961B2}" type="presParOf" srcId="{FBEC0BB2-0C80-4EE3-8841-6898AFA3B369}" destId="{B83A2768-3A0D-4C66-BE21-C630F0DC0EA6}" srcOrd="1" destOrd="0" presId="urn:microsoft.com/office/officeart/2008/layout/VerticalCurvedList"/>
    <dgm:cxn modelId="{4350FA66-4188-49B4-92C1-566C409EB672}" type="presParOf" srcId="{FBEC0BB2-0C80-4EE3-8841-6898AFA3B369}" destId="{B83723C1-2A69-488A-B754-88E5465F15F3}" srcOrd="2" destOrd="0" presId="urn:microsoft.com/office/officeart/2008/layout/VerticalCurvedList"/>
    <dgm:cxn modelId="{8F601248-4F84-40FA-B612-392C36F4EF72}" type="presParOf" srcId="{B83723C1-2A69-488A-B754-88E5465F15F3}" destId="{96D02FA6-3FA9-4F2C-A060-7853106E1729}" srcOrd="0" destOrd="0" presId="urn:microsoft.com/office/officeart/2008/layout/VerticalCurvedList"/>
    <dgm:cxn modelId="{94B692D0-4AA1-418F-A570-176C22C7748C}" type="presParOf" srcId="{FBEC0BB2-0C80-4EE3-8841-6898AFA3B369}" destId="{EAF8C9AE-E5B7-413A-A196-9D13F3D5F364}" srcOrd="3" destOrd="0" presId="urn:microsoft.com/office/officeart/2008/layout/VerticalCurvedList"/>
    <dgm:cxn modelId="{F20E6636-7224-4D25-A9C4-B515ADFD9B79}" type="presParOf" srcId="{FBEC0BB2-0C80-4EE3-8841-6898AFA3B369}" destId="{6FC57AC7-1CA9-4060-A081-F1369418619B}" srcOrd="4" destOrd="0" presId="urn:microsoft.com/office/officeart/2008/layout/VerticalCurvedList"/>
    <dgm:cxn modelId="{128BDD87-8926-4D79-A611-558DF44CC9EE}" type="presParOf" srcId="{6FC57AC7-1CA9-4060-A081-F1369418619B}" destId="{11EFC135-CC06-43FE-9FED-84929D6874F6}" srcOrd="0" destOrd="0" presId="urn:microsoft.com/office/officeart/2008/layout/VerticalCurvedList"/>
    <dgm:cxn modelId="{A1ED493B-A9E3-49B0-9B37-B870B8F240AC}" type="presParOf" srcId="{FBEC0BB2-0C80-4EE3-8841-6898AFA3B369}" destId="{097478ED-F9D0-4872-AAAD-A18F1FEE2733}" srcOrd="5" destOrd="0" presId="urn:microsoft.com/office/officeart/2008/layout/VerticalCurvedList"/>
    <dgm:cxn modelId="{DE5E524E-E1D3-4439-9958-0C47D5FAD590}" type="presParOf" srcId="{FBEC0BB2-0C80-4EE3-8841-6898AFA3B369}" destId="{01861080-87EA-429A-A726-18AF2DDE2CED}" srcOrd="6" destOrd="0" presId="urn:microsoft.com/office/officeart/2008/layout/VerticalCurvedList"/>
    <dgm:cxn modelId="{68334C56-909B-43F8-B53C-6EE1000D42CE}" type="presParOf" srcId="{01861080-87EA-429A-A726-18AF2DDE2CED}" destId="{978C0A44-4493-4A63-AEE2-E76C6FE239C4}" srcOrd="0" destOrd="0" presId="urn:microsoft.com/office/officeart/2008/layout/VerticalCurvedList"/>
    <dgm:cxn modelId="{94C81D62-8C85-4E42-96D0-5BAAF463E6B1}" type="presParOf" srcId="{FBEC0BB2-0C80-4EE3-8841-6898AFA3B369}" destId="{7527C62B-4F6C-478B-B595-F415002E39EB}" srcOrd="7" destOrd="0" presId="urn:microsoft.com/office/officeart/2008/layout/VerticalCurvedList"/>
    <dgm:cxn modelId="{1A430413-9A91-46CD-BA12-F46B9AB6F5F9}" type="presParOf" srcId="{FBEC0BB2-0C80-4EE3-8841-6898AFA3B369}" destId="{FCB6C303-1D1E-47B8-A98A-E27489B703A7}" srcOrd="8" destOrd="0" presId="urn:microsoft.com/office/officeart/2008/layout/VerticalCurvedList"/>
    <dgm:cxn modelId="{D01AF074-F18D-4735-B896-B2E8B6C07748}" type="presParOf" srcId="{FCB6C303-1D1E-47B8-A98A-E27489B703A7}" destId="{89ED42CB-D100-4288-89C4-4128731EE1E0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6D9A8B0-845C-4F24-944C-FC8D649DD95F}" type="doc">
      <dgm:prSet loTypeId="urn:microsoft.com/office/officeart/2008/layout/VerticalCurvedList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775A1458-2614-4D4B-8439-E67C28A10B94}">
      <dgm:prSet phldrT="[Tekst]" phldr="0" custT="1"/>
      <dgm:spPr/>
      <dgm:t>
        <a:bodyPr/>
        <a:lstStyle/>
        <a:p>
          <a:r>
            <a:rPr lang="pl-PL" sz="1800" b="1" i="1" dirty="0" err="1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amiwantamab</a:t>
          </a:r>
          <a:endParaRPr lang="pl-PL" sz="1800" b="1" i="1" dirty="0">
            <a:solidFill>
              <a:srgbClr val="002F66"/>
            </a:solidFill>
            <a:latin typeface="Poppins" panose="00000500000000000000" pitchFamily="2" charset="-18"/>
            <a:cs typeface="Poppins" panose="00000500000000000000" pitchFamily="2" charset="-18"/>
          </a:endParaRPr>
        </a:p>
        <a:p>
          <a:r>
            <a:rPr lang="pl-PL" sz="1800" dirty="0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leczenie pierwszej linii dorosłych pacjentów z NDRP z aktywującymi mutacjami insercyjnymi w eksonie 20. EGFR z zastosowaniem amiwantamabu (postać dożylna) w skojarzeniu z karboplatyną i pemetreksedem (choroba rzadka)</a:t>
          </a:r>
        </a:p>
      </dgm:t>
    </dgm:pt>
    <dgm:pt modelId="{49DEEFDD-610A-4A8A-AE0C-2E6A544584BC}" type="parTrans" cxnId="{6634DAA3-59C6-4B8B-84E3-E24A212E3B9B}">
      <dgm:prSet/>
      <dgm:spPr/>
      <dgm:t>
        <a:bodyPr/>
        <a:lstStyle/>
        <a:p>
          <a:endParaRPr lang="pl-PL" sz="1800">
            <a:solidFill>
              <a:srgbClr val="002F66"/>
            </a:solidFill>
            <a:latin typeface="Poppins" panose="00000500000000000000" pitchFamily="2" charset="-18"/>
            <a:cs typeface="Poppins" panose="00000500000000000000" pitchFamily="2" charset="-18"/>
          </a:endParaRPr>
        </a:p>
      </dgm:t>
    </dgm:pt>
    <dgm:pt modelId="{6FEFF45D-5726-4C53-93F4-E3C69C204A39}" type="sibTrans" cxnId="{6634DAA3-59C6-4B8B-84E3-E24A212E3B9B}">
      <dgm:prSet/>
      <dgm:spPr/>
      <dgm:t>
        <a:bodyPr/>
        <a:lstStyle/>
        <a:p>
          <a:endParaRPr lang="pl-PL" sz="1800">
            <a:solidFill>
              <a:srgbClr val="002F66"/>
            </a:solidFill>
            <a:latin typeface="Poppins" panose="00000500000000000000" pitchFamily="2" charset="-18"/>
            <a:cs typeface="Poppins" panose="00000500000000000000" pitchFamily="2" charset="-18"/>
          </a:endParaRPr>
        </a:p>
      </dgm:t>
    </dgm:pt>
    <dgm:pt modelId="{7E81ABDD-C74B-4934-BCF7-33777D7A1A93}">
      <dgm:prSet phldrT="[Tekst]" phldr="0" custT="1"/>
      <dgm:spPr/>
      <dgm:t>
        <a:bodyPr/>
        <a:lstStyle/>
        <a:p>
          <a:r>
            <a:rPr lang="pl-PL" sz="1800" b="1" i="1" dirty="0" err="1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enkorafenib</a:t>
          </a:r>
          <a:r>
            <a:rPr lang="pl-PL" sz="1800" b="1" i="1" dirty="0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 + </a:t>
          </a:r>
          <a:r>
            <a:rPr lang="pl-PL" sz="1800" b="1" i="1" dirty="0" err="1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binimetinib</a:t>
          </a:r>
          <a:endParaRPr lang="pl-PL" sz="1800" b="1" i="1" dirty="0">
            <a:solidFill>
              <a:srgbClr val="002F66"/>
            </a:solidFill>
            <a:latin typeface="Poppins" panose="00000500000000000000" pitchFamily="2" charset="-18"/>
            <a:cs typeface="Poppins" panose="00000500000000000000" pitchFamily="2" charset="-18"/>
          </a:endParaRPr>
        </a:p>
        <a:p>
          <a:r>
            <a:rPr lang="pl-PL" sz="1800" dirty="0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leczenie dorosłych pacjentów z NDRP z mutacją V600E w genie BRAF </a:t>
          </a:r>
          <a:r>
            <a:rPr lang="pl-PL" sz="1800" i="1" dirty="0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(choroba rzadka)</a:t>
          </a:r>
          <a:endParaRPr lang="pl-PL" sz="1800" dirty="0">
            <a:solidFill>
              <a:srgbClr val="002F66"/>
            </a:solidFill>
            <a:latin typeface="Poppins" panose="00000500000000000000" pitchFamily="2" charset="-18"/>
            <a:cs typeface="Poppins" panose="00000500000000000000" pitchFamily="2" charset="-18"/>
          </a:endParaRPr>
        </a:p>
      </dgm:t>
    </dgm:pt>
    <dgm:pt modelId="{7ED88D25-72D6-41D8-8BE9-DBF19C9080BF}" type="parTrans" cxnId="{C7B7924B-C8EC-4F5E-BAA1-C2C7833D1240}">
      <dgm:prSet/>
      <dgm:spPr/>
      <dgm:t>
        <a:bodyPr/>
        <a:lstStyle/>
        <a:p>
          <a:endParaRPr lang="pl-PL" sz="1800">
            <a:solidFill>
              <a:srgbClr val="002F66"/>
            </a:solidFill>
            <a:latin typeface="Poppins" panose="00000500000000000000" pitchFamily="2" charset="-18"/>
            <a:cs typeface="Poppins" panose="00000500000000000000" pitchFamily="2" charset="-18"/>
          </a:endParaRPr>
        </a:p>
      </dgm:t>
    </dgm:pt>
    <dgm:pt modelId="{8957EF71-33F4-4524-A809-DB3EC21EC988}" type="sibTrans" cxnId="{C7B7924B-C8EC-4F5E-BAA1-C2C7833D1240}">
      <dgm:prSet/>
      <dgm:spPr/>
      <dgm:t>
        <a:bodyPr/>
        <a:lstStyle/>
        <a:p>
          <a:endParaRPr lang="pl-PL" sz="1800">
            <a:solidFill>
              <a:srgbClr val="002F66"/>
            </a:solidFill>
            <a:latin typeface="Poppins" panose="00000500000000000000" pitchFamily="2" charset="-18"/>
            <a:cs typeface="Poppins" panose="00000500000000000000" pitchFamily="2" charset="-18"/>
          </a:endParaRPr>
        </a:p>
      </dgm:t>
    </dgm:pt>
    <dgm:pt modelId="{5D6557B2-460A-4BDF-94E4-2EEF5DF39FBF}">
      <dgm:prSet phldrT="[Tekst]" phldr="0" custT="1"/>
      <dgm:spPr/>
      <dgm:t>
        <a:bodyPr/>
        <a:lstStyle/>
        <a:p>
          <a:r>
            <a:rPr lang="pl-PL" sz="1800" b="1" i="1" dirty="0" err="1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palbocyklib</a:t>
          </a:r>
          <a:endParaRPr lang="pl-PL" sz="1800" b="1" i="1" dirty="0">
            <a:solidFill>
              <a:srgbClr val="002F66"/>
            </a:solidFill>
            <a:latin typeface="Poppins" panose="00000500000000000000" pitchFamily="2" charset="-18"/>
            <a:cs typeface="Poppins" panose="00000500000000000000" pitchFamily="2" charset="-18"/>
          </a:endParaRPr>
        </a:p>
        <a:p>
          <a:r>
            <a:rPr lang="pl-PL" sz="1800" dirty="0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w skojarzeniu z </a:t>
          </a:r>
          <a:r>
            <a:rPr lang="pl-PL" sz="1800" dirty="0" err="1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fulwestrantem</a:t>
          </a:r>
          <a:r>
            <a:rPr lang="pl-PL" sz="1800" dirty="0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 w 1. linii leczenia przerzutowego lub miejscowo HR-dodatniego, HER2-ujemnego raka piersi, po uprzedniej hormonoterapii</a:t>
          </a:r>
        </a:p>
      </dgm:t>
    </dgm:pt>
    <dgm:pt modelId="{7711770C-5255-4290-BE66-D67EE4860E38}" type="parTrans" cxnId="{4FA925B9-AA65-491A-8F92-DE58B6654430}">
      <dgm:prSet/>
      <dgm:spPr/>
      <dgm:t>
        <a:bodyPr/>
        <a:lstStyle/>
        <a:p>
          <a:endParaRPr lang="pl-PL" sz="1800">
            <a:solidFill>
              <a:srgbClr val="002F66"/>
            </a:solidFill>
            <a:latin typeface="Poppins" panose="00000500000000000000" pitchFamily="2" charset="-18"/>
            <a:cs typeface="Poppins" panose="00000500000000000000" pitchFamily="2" charset="-18"/>
          </a:endParaRPr>
        </a:p>
      </dgm:t>
    </dgm:pt>
    <dgm:pt modelId="{CFD40037-240E-4D6E-9D72-A21AEBEC23E9}" type="sibTrans" cxnId="{4FA925B9-AA65-491A-8F92-DE58B6654430}">
      <dgm:prSet/>
      <dgm:spPr/>
      <dgm:t>
        <a:bodyPr/>
        <a:lstStyle/>
        <a:p>
          <a:endParaRPr lang="pl-PL" sz="1800">
            <a:solidFill>
              <a:srgbClr val="002F66"/>
            </a:solidFill>
            <a:latin typeface="Poppins" panose="00000500000000000000" pitchFamily="2" charset="-18"/>
            <a:cs typeface="Poppins" panose="00000500000000000000" pitchFamily="2" charset="-18"/>
          </a:endParaRPr>
        </a:p>
      </dgm:t>
    </dgm:pt>
    <dgm:pt modelId="{94AC10AD-7137-4CC7-BD9B-6354CDA0C0CF}">
      <dgm:prSet custT="1"/>
      <dgm:spPr/>
      <dgm:t>
        <a:bodyPr/>
        <a:lstStyle/>
        <a:p>
          <a:r>
            <a:rPr lang="pl-PL" sz="1800" b="1" i="1" dirty="0" err="1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amiwantamab</a:t>
          </a:r>
          <a:r>
            <a:rPr lang="pl-PL" sz="1800" b="1" i="1" dirty="0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 + </a:t>
          </a:r>
          <a:r>
            <a:rPr lang="pl-PL" sz="1800" b="1" i="1" dirty="0" err="1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lazertinib</a:t>
          </a:r>
          <a:endParaRPr lang="pl-PL" sz="1800" b="1" i="1" dirty="0">
            <a:solidFill>
              <a:srgbClr val="002F66"/>
            </a:solidFill>
            <a:latin typeface="Poppins" panose="00000500000000000000" pitchFamily="2" charset="-18"/>
            <a:cs typeface="Poppins" panose="00000500000000000000" pitchFamily="2" charset="-18"/>
          </a:endParaRPr>
        </a:p>
        <a:p>
          <a:r>
            <a:rPr lang="pl-PL" sz="1800" dirty="0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leczenie pierwszej linii dorosłych pacjentów z NDRP z delecjami w </a:t>
          </a:r>
          <a:r>
            <a:rPr lang="pl-PL" sz="1800" dirty="0" err="1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eksonie</a:t>
          </a:r>
          <a:r>
            <a:rPr lang="pl-PL" sz="1800" dirty="0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 19. lub substytucją p.L858R w </a:t>
          </a:r>
          <a:r>
            <a:rPr lang="pl-PL" sz="1800" dirty="0" err="1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eksonie</a:t>
          </a:r>
          <a:r>
            <a:rPr lang="pl-PL" sz="1800" dirty="0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 21. EGFR</a:t>
          </a:r>
          <a:endParaRPr lang="pl-PL" sz="1800" i="1" dirty="0">
            <a:solidFill>
              <a:srgbClr val="002F66"/>
            </a:solidFill>
            <a:latin typeface="Poppins" panose="00000500000000000000" pitchFamily="2" charset="-18"/>
            <a:cs typeface="Poppins" panose="00000500000000000000" pitchFamily="2" charset="-18"/>
          </a:endParaRPr>
        </a:p>
      </dgm:t>
    </dgm:pt>
    <dgm:pt modelId="{5CA1662F-2B60-48AB-8EAB-FA41471BA29C}" type="parTrans" cxnId="{E54A1DF2-14B1-4038-8371-FF4F2147FFDF}">
      <dgm:prSet/>
      <dgm:spPr/>
      <dgm:t>
        <a:bodyPr/>
        <a:lstStyle/>
        <a:p>
          <a:endParaRPr lang="pl-PL" sz="1800">
            <a:solidFill>
              <a:srgbClr val="002F66"/>
            </a:solidFill>
            <a:latin typeface="Poppins" panose="00000500000000000000" pitchFamily="2" charset="-18"/>
            <a:cs typeface="Poppins" panose="00000500000000000000" pitchFamily="2" charset="-18"/>
          </a:endParaRPr>
        </a:p>
      </dgm:t>
    </dgm:pt>
    <dgm:pt modelId="{22BC238F-2BE0-4EE6-AF11-ECD4A16D0CC2}" type="sibTrans" cxnId="{E54A1DF2-14B1-4038-8371-FF4F2147FFDF}">
      <dgm:prSet/>
      <dgm:spPr/>
      <dgm:t>
        <a:bodyPr/>
        <a:lstStyle/>
        <a:p>
          <a:endParaRPr lang="pl-PL" sz="1800">
            <a:solidFill>
              <a:srgbClr val="002F66"/>
            </a:solidFill>
            <a:latin typeface="Poppins" panose="00000500000000000000" pitchFamily="2" charset="-18"/>
            <a:cs typeface="Poppins" panose="00000500000000000000" pitchFamily="2" charset="-18"/>
          </a:endParaRPr>
        </a:p>
      </dgm:t>
    </dgm:pt>
    <dgm:pt modelId="{668A33C5-F635-458F-A06F-ECDD0197C3EA}" type="pres">
      <dgm:prSet presAssocID="{A6D9A8B0-845C-4F24-944C-FC8D649DD95F}" presName="Name0" presStyleCnt="0">
        <dgm:presLayoutVars>
          <dgm:chMax val="7"/>
          <dgm:chPref val="7"/>
          <dgm:dir/>
        </dgm:presLayoutVars>
      </dgm:prSet>
      <dgm:spPr/>
    </dgm:pt>
    <dgm:pt modelId="{FBEC0BB2-0C80-4EE3-8841-6898AFA3B369}" type="pres">
      <dgm:prSet presAssocID="{A6D9A8B0-845C-4F24-944C-FC8D649DD95F}" presName="Name1" presStyleCnt="0"/>
      <dgm:spPr/>
    </dgm:pt>
    <dgm:pt modelId="{63FB8F46-A759-472D-9F09-42129F0BF6DC}" type="pres">
      <dgm:prSet presAssocID="{A6D9A8B0-845C-4F24-944C-FC8D649DD95F}" presName="cycle" presStyleCnt="0"/>
      <dgm:spPr/>
    </dgm:pt>
    <dgm:pt modelId="{EA659767-1EE0-4027-99AC-4918BD2D101F}" type="pres">
      <dgm:prSet presAssocID="{A6D9A8B0-845C-4F24-944C-FC8D649DD95F}" presName="srcNode" presStyleLbl="node1" presStyleIdx="0" presStyleCnt="4"/>
      <dgm:spPr/>
    </dgm:pt>
    <dgm:pt modelId="{127B5E12-4DBB-4845-BD95-33FB2C4BC434}" type="pres">
      <dgm:prSet presAssocID="{A6D9A8B0-845C-4F24-944C-FC8D649DD95F}" presName="conn" presStyleLbl="parChTrans1D2" presStyleIdx="0" presStyleCnt="1"/>
      <dgm:spPr/>
    </dgm:pt>
    <dgm:pt modelId="{55280CF1-C529-4BE2-92DD-B0367648E71D}" type="pres">
      <dgm:prSet presAssocID="{A6D9A8B0-845C-4F24-944C-FC8D649DD95F}" presName="extraNode" presStyleLbl="node1" presStyleIdx="0" presStyleCnt="4"/>
      <dgm:spPr/>
    </dgm:pt>
    <dgm:pt modelId="{6E525666-6E10-4211-8ECD-C32FAF557735}" type="pres">
      <dgm:prSet presAssocID="{A6D9A8B0-845C-4F24-944C-FC8D649DD95F}" presName="dstNode" presStyleLbl="node1" presStyleIdx="0" presStyleCnt="4"/>
      <dgm:spPr/>
    </dgm:pt>
    <dgm:pt modelId="{B83A2768-3A0D-4C66-BE21-C630F0DC0EA6}" type="pres">
      <dgm:prSet presAssocID="{775A1458-2614-4D4B-8439-E67C28A10B94}" presName="text_1" presStyleLbl="node1" presStyleIdx="0" presStyleCnt="4">
        <dgm:presLayoutVars>
          <dgm:bulletEnabled val="1"/>
        </dgm:presLayoutVars>
      </dgm:prSet>
      <dgm:spPr>
        <a:prstGeom prst="roundRect">
          <a:avLst/>
        </a:prstGeom>
      </dgm:spPr>
    </dgm:pt>
    <dgm:pt modelId="{B83723C1-2A69-488A-B754-88E5465F15F3}" type="pres">
      <dgm:prSet presAssocID="{775A1458-2614-4D4B-8439-E67C28A10B94}" presName="accent_1" presStyleCnt="0"/>
      <dgm:spPr/>
    </dgm:pt>
    <dgm:pt modelId="{96D02FA6-3FA9-4F2C-A060-7853106E1729}" type="pres">
      <dgm:prSet presAssocID="{775A1458-2614-4D4B-8439-E67C28A10B94}" presName="accentRepeatNode" presStyleLbl="solidFgAcc1" presStyleIdx="0" presStyleCnt="4" custLinFactNeighborX="1449" custLinFactNeighborY="-2848"/>
      <dgm:spPr/>
    </dgm:pt>
    <dgm:pt modelId="{EAF8C9AE-E5B7-413A-A196-9D13F3D5F364}" type="pres">
      <dgm:prSet presAssocID="{94AC10AD-7137-4CC7-BD9B-6354CDA0C0CF}" presName="text_2" presStyleLbl="node1" presStyleIdx="1" presStyleCnt="4">
        <dgm:presLayoutVars>
          <dgm:bulletEnabled val="1"/>
        </dgm:presLayoutVars>
      </dgm:prSet>
      <dgm:spPr>
        <a:prstGeom prst="roundRect">
          <a:avLst/>
        </a:prstGeom>
      </dgm:spPr>
    </dgm:pt>
    <dgm:pt modelId="{6FC57AC7-1CA9-4060-A081-F1369418619B}" type="pres">
      <dgm:prSet presAssocID="{94AC10AD-7137-4CC7-BD9B-6354CDA0C0CF}" presName="accent_2" presStyleCnt="0"/>
      <dgm:spPr/>
    </dgm:pt>
    <dgm:pt modelId="{11EFC135-CC06-43FE-9FED-84929D6874F6}" type="pres">
      <dgm:prSet presAssocID="{94AC10AD-7137-4CC7-BD9B-6354CDA0C0CF}" presName="accentRepeatNode" presStyleLbl="solidFgAcc1" presStyleIdx="1" presStyleCnt="4"/>
      <dgm:spPr/>
    </dgm:pt>
    <dgm:pt modelId="{097478ED-F9D0-4872-AAAD-A18F1FEE2733}" type="pres">
      <dgm:prSet presAssocID="{7E81ABDD-C74B-4934-BCF7-33777D7A1A93}" presName="text_3" presStyleLbl="node1" presStyleIdx="2" presStyleCnt="4">
        <dgm:presLayoutVars>
          <dgm:bulletEnabled val="1"/>
        </dgm:presLayoutVars>
      </dgm:prSet>
      <dgm:spPr>
        <a:prstGeom prst="roundRect">
          <a:avLst/>
        </a:prstGeom>
      </dgm:spPr>
    </dgm:pt>
    <dgm:pt modelId="{01861080-87EA-429A-A726-18AF2DDE2CED}" type="pres">
      <dgm:prSet presAssocID="{7E81ABDD-C74B-4934-BCF7-33777D7A1A93}" presName="accent_3" presStyleCnt="0"/>
      <dgm:spPr/>
    </dgm:pt>
    <dgm:pt modelId="{978C0A44-4493-4A63-AEE2-E76C6FE239C4}" type="pres">
      <dgm:prSet presAssocID="{7E81ABDD-C74B-4934-BCF7-33777D7A1A93}" presName="accentRepeatNode" presStyleLbl="solidFgAcc1" presStyleIdx="2" presStyleCnt="4"/>
      <dgm:spPr/>
    </dgm:pt>
    <dgm:pt modelId="{4B723390-46B7-4309-A956-697EFA167F19}" type="pres">
      <dgm:prSet presAssocID="{5D6557B2-460A-4BDF-94E4-2EEF5DF39FBF}" presName="text_4" presStyleLbl="node1" presStyleIdx="3" presStyleCnt="4">
        <dgm:presLayoutVars>
          <dgm:bulletEnabled val="1"/>
        </dgm:presLayoutVars>
      </dgm:prSet>
      <dgm:spPr>
        <a:prstGeom prst="roundRect">
          <a:avLst/>
        </a:prstGeom>
      </dgm:spPr>
    </dgm:pt>
    <dgm:pt modelId="{C0A03C84-0208-4CB0-8C6D-C6AE5B6AD9F0}" type="pres">
      <dgm:prSet presAssocID="{5D6557B2-460A-4BDF-94E4-2EEF5DF39FBF}" presName="accent_4" presStyleCnt="0"/>
      <dgm:spPr/>
    </dgm:pt>
    <dgm:pt modelId="{3B04D8F7-E09F-43BD-A944-EF7C640814B8}" type="pres">
      <dgm:prSet presAssocID="{5D6557B2-460A-4BDF-94E4-2EEF5DF39FBF}" presName="accentRepeatNode" presStyleLbl="solidFgAcc1" presStyleIdx="3" presStyleCnt="4"/>
      <dgm:spPr/>
    </dgm:pt>
  </dgm:ptLst>
  <dgm:cxnLst>
    <dgm:cxn modelId="{EE01C815-1C2E-4329-85B3-B0C9BEFD9829}" type="presOf" srcId="{5D6557B2-460A-4BDF-94E4-2EEF5DF39FBF}" destId="{4B723390-46B7-4309-A956-697EFA167F19}" srcOrd="0" destOrd="0" presId="urn:microsoft.com/office/officeart/2008/layout/VerticalCurvedList"/>
    <dgm:cxn modelId="{00FF3269-2375-4622-A0BF-015982C27B15}" type="presOf" srcId="{94AC10AD-7137-4CC7-BD9B-6354CDA0C0CF}" destId="{EAF8C9AE-E5B7-413A-A196-9D13F3D5F364}" srcOrd="0" destOrd="0" presId="urn:microsoft.com/office/officeart/2008/layout/VerticalCurvedList"/>
    <dgm:cxn modelId="{C7B7924B-C8EC-4F5E-BAA1-C2C7833D1240}" srcId="{A6D9A8B0-845C-4F24-944C-FC8D649DD95F}" destId="{7E81ABDD-C74B-4934-BCF7-33777D7A1A93}" srcOrd="2" destOrd="0" parTransId="{7ED88D25-72D6-41D8-8BE9-DBF19C9080BF}" sibTransId="{8957EF71-33F4-4524-A809-DB3EC21EC988}"/>
    <dgm:cxn modelId="{A0BD536F-4D1A-4B7B-B876-AB7628E64371}" type="presOf" srcId="{A6D9A8B0-845C-4F24-944C-FC8D649DD95F}" destId="{668A33C5-F635-458F-A06F-ECDD0197C3EA}" srcOrd="0" destOrd="0" presId="urn:microsoft.com/office/officeart/2008/layout/VerticalCurvedList"/>
    <dgm:cxn modelId="{E1DB5152-9E99-43C4-82D6-2A8A538442EA}" type="presOf" srcId="{6FEFF45D-5726-4C53-93F4-E3C69C204A39}" destId="{127B5E12-4DBB-4845-BD95-33FB2C4BC434}" srcOrd="0" destOrd="0" presId="urn:microsoft.com/office/officeart/2008/layout/VerticalCurvedList"/>
    <dgm:cxn modelId="{BF0C0682-3CE6-40A6-9A03-4440FEBEFD10}" type="presOf" srcId="{775A1458-2614-4D4B-8439-E67C28A10B94}" destId="{B83A2768-3A0D-4C66-BE21-C630F0DC0EA6}" srcOrd="0" destOrd="0" presId="urn:microsoft.com/office/officeart/2008/layout/VerticalCurvedList"/>
    <dgm:cxn modelId="{6634DAA3-59C6-4B8B-84E3-E24A212E3B9B}" srcId="{A6D9A8B0-845C-4F24-944C-FC8D649DD95F}" destId="{775A1458-2614-4D4B-8439-E67C28A10B94}" srcOrd="0" destOrd="0" parTransId="{49DEEFDD-610A-4A8A-AE0C-2E6A544584BC}" sibTransId="{6FEFF45D-5726-4C53-93F4-E3C69C204A39}"/>
    <dgm:cxn modelId="{4FA925B9-AA65-491A-8F92-DE58B6654430}" srcId="{A6D9A8B0-845C-4F24-944C-FC8D649DD95F}" destId="{5D6557B2-460A-4BDF-94E4-2EEF5DF39FBF}" srcOrd="3" destOrd="0" parTransId="{7711770C-5255-4290-BE66-D67EE4860E38}" sibTransId="{CFD40037-240E-4D6E-9D72-A21AEBEC23E9}"/>
    <dgm:cxn modelId="{6A7054E8-7BAB-4E86-9D13-FCD5AAAE8CB3}" type="presOf" srcId="{7E81ABDD-C74B-4934-BCF7-33777D7A1A93}" destId="{097478ED-F9D0-4872-AAAD-A18F1FEE2733}" srcOrd="0" destOrd="0" presId="urn:microsoft.com/office/officeart/2008/layout/VerticalCurvedList"/>
    <dgm:cxn modelId="{E54A1DF2-14B1-4038-8371-FF4F2147FFDF}" srcId="{A6D9A8B0-845C-4F24-944C-FC8D649DD95F}" destId="{94AC10AD-7137-4CC7-BD9B-6354CDA0C0CF}" srcOrd="1" destOrd="0" parTransId="{5CA1662F-2B60-48AB-8EAB-FA41471BA29C}" sibTransId="{22BC238F-2BE0-4EE6-AF11-ECD4A16D0CC2}"/>
    <dgm:cxn modelId="{4C7A9D01-6A39-46EC-9341-5BA543015A15}" type="presParOf" srcId="{668A33C5-F635-458F-A06F-ECDD0197C3EA}" destId="{FBEC0BB2-0C80-4EE3-8841-6898AFA3B369}" srcOrd="0" destOrd="0" presId="urn:microsoft.com/office/officeart/2008/layout/VerticalCurvedList"/>
    <dgm:cxn modelId="{8EC40738-C31C-4667-A027-C87DEA5A44FD}" type="presParOf" srcId="{FBEC0BB2-0C80-4EE3-8841-6898AFA3B369}" destId="{63FB8F46-A759-472D-9F09-42129F0BF6DC}" srcOrd="0" destOrd="0" presId="urn:microsoft.com/office/officeart/2008/layout/VerticalCurvedList"/>
    <dgm:cxn modelId="{1C9553F2-1F51-4293-9940-140F212CDE6A}" type="presParOf" srcId="{63FB8F46-A759-472D-9F09-42129F0BF6DC}" destId="{EA659767-1EE0-4027-99AC-4918BD2D101F}" srcOrd="0" destOrd="0" presId="urn:microsoft.com/office/officeart/2008/layout/VerticalCurvedList"/>
    <dgm:cxn modelId="{1815AFE3-F4B6-42C3-8EB8-785217F4C6D4}" type="presParOf" srcId="{63FB8F46-A759-472D-9F09-42129F0BF6DC}" destId="{127B5E12-4DBB-4845-BD95-33FB2C4BC434}" srcOrd="1" destOrd="0" presId="urn:microsoft.com/office/officeart/2008/layout/VerticalCurvedList"/>
    <dgm:cxn modelId="{64BAE766-0CC6-4BC6-969A-2231993C70D4}" type="presParOf" srcId="{63FB8F46-A759-472D-9F09-42129F0BF6DC}" destId="{55280CF1-C529-4BE2-92DD-B0367648E71D}" srcOrd="2" destOrd="0" presId="urn:microsoft.com/office/officeart/2008/layout/VerticalCurvedList"/>
    <dgm:cxn modelId="{6E5728FA-1052-476A-AC42-5F14B200B684}" type="presParOf" srcId="{63FB8F46-A759-472D-9F09-42129F0BF6DC}" destId="{6E525666-6E10-4211-8ECD-C32FAF557735}" srcOrd="3" destOrd="0" presId="urn:microsoft.com/office/officeart/2008/layout/VerticalCurvedList"/>
    <dgm:cxn modelId="{70B36946-14FE-4698-9A8A-BC1EE28ADEEA}" type="presParOf" srcId="{FBEC0BB2-0C80-4EE3-8841-6898AFA3B369}" destId="{B83A2768-3A0D-4C66-BE21-C630F0DC0EA6}" srcOrd="1" destOrd="0" presId="urn:microsoft.com/office/officeart/2008/layout/VerticalCurvedList"/>
    <dgm:cxn modelId="{0E7CB450-1EF1-4045-8746-FADF2A83973B}" type="presParOf" srcId="{FBEC0BB2-0C80-4EE3-8841-6898AFA3B369}" destId="{B83723C1-2A69-488A-B754-88E5465F15F3}" srcOrd="2" destOrd="0" presId="urn:microsoft.com/office/officeart/2008/layout/VerticalCurvedList"/>
    <dgm:cxn modelId="{8D2FA666-5E56-44CA-B28F-562D4BDFC2CF}" type="presParOf" srcId="{B83723C1-2A69-488A-B754-88E5465F15F3}" destId="{96D02FA6-3FA9-4F2C-A060-7853106E1729}" srcOrd="0" destOrd="0" presId="urn:microsoft.com/office/officeart/2008/layout/VerticalCurvedList"/>
    <dgm:cxn modelId="{0EF56488-0FF2-4AB1-BA7C-D0501E2DF5B7}" type="presParOf" srcId="{FBEC0BB2-0C80-4EE3-8841-6898AFA3B369}" destId="{EAF8C9AE-E5B7-413A-A196-9D13F3D5F364}" srcOrd="3" destOrd="0" presId="urn:microsoft.com/office/officeart/2008/layout/VerticalCurvedList"/>
    <dgm:cxn modelId="{07B4BAE4-F8E0-4045-BD02-F00F87E9872B}" type="presParOf" srcId="{FBEC0BB2-0C80-4EE3-8841-6898AFA3B369}" destId="{6FC57AC7-1CA9-4060-A081-F1369418619B}" srcOrd="4" destOrd="0" presId="urn:microsoft.com/office/officeart/2008/layout/VerticalCurvedList"/>
    <dgm:cxn modelId="{BA7BEADF-C79A-4E80-BA95-55374C89C5A7}" type="presParOf" srcId="{6FC57AC7-1CA9-4060-A081-F1369418619B}" destId="{11EFC135-CC06-43FE-9FED-84929D6874F6}" srcOrd="0" destOrd="0" presId="urn:microsoft.com/office/officeart/2008/layout/VerticalCurvedList"/>
    <dgm:cxn modelId="{880F1BBB-3289-4986-818E-7D820FA81565}" type="presParOf" srcId="{FBEC0BB2-0C80-4EE3-8841-6898AFA3B369}" destId="{097478ED-F9D0-4872-AAAD-A18F1FEE2733}" srcOrd="5" destOrd="0" presId="urn:microsoft.com/office/officeart/2008/layout/VerticalCurvedList"/>
    <dgm:cxn modelId="{7B41A52A-E65E-4980-8405-B58DAD75B01E}" type="presParOf" srcId="{FBEC0BB2-0C80-4EE3-8841-6898AFA3B369}" destId="{01861080-87EA-429A-A726-18AF2DDE2CED}" srcOrd="6" destOrd="0" presId="urn:microsoft.com/office/officeart/2008/layout/VerticalCurvedList"/>
    <dgm:cxn modelId="{24FC8C2E-DD4C-47BB-B30F-267F8F33B888}" type="presParOf" srcId="{01861080-87EA-429A-A726-18AF2DDE2CED}" destId="{978C0A44-4493-4A63-AEE2-E76C6FE239C4}" srcOrd="0" destOrd="0" presId="urn:microsoft.com/office/officeart/2008/layout/VerticalCurvedList"/>
    <dgm:cxn modelId="{64CCCC9A-A79A-4881-98D9-797523F6A295}" type="presParOf" srcId="{FBEC0BB2-0C80-4EE3-8841-6898AFA3B369}" destId="{4B723390-46B7-4309-A956-697EFA167F19}" srcOrd="7" destOrd="0" presId="urn:microsoft.com/office/officeart/2008/layout/VerticalCurvedList"/>
    <dgm:cxn modelId="{FE3EEC70-E1FF-4A7F-AA69-1187E5505E53}" type="presParOf" srcId="{FBEC0BB2-0C80-4EE3-8841-6898AFA3B369}" destId="{C0A03C84-0208-4CB0-8C6D-C6AE5B6AD9F0}" srcOrd="8" destOrd="0" presId="urn:microsoft.com/office/officeart/2008/layout/VerticalCurvedList"/>
    <dgm:cxn modelId="{117C9B13-4F22-4462-96CD-BE25C5283933}" type="presParOf" srcId="{C0A03C84-0208-4CB0-8C6D-C6AE5B6AD9F0}" destId="{3B04D8F7-E09F-43BD-A944-EF7C640814B8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6D9A8B0-845C-4F24-944C-FC8D649DD95F}" type="doc">
      <dgm:prSet loTypeId="urn:microsoft.com/office/officeart/2008/layout/VerticalCurvedList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775A1458-2614-4D4B-8439-E67C28A10B94}">
      <dgm:prSet phldrT="[Tekst]" phldr="0" custT="1"/>
      <dgm:spPr/>
      <dgm:t>
        <a:bodyPr/>
        <a:lstStyle/>
        <a:p>
          <a:r>
            <a:rPr lang="pl-PL" sz="1800" b="1" i="1" dirty="0" err="1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blinatumomab</a:t>
          </a:r>
          <a:endParaRPr lang="pl-PL" sz="1800" b="1" i="1" dirty="0">
            <a:solidFill>
              <a:srgbClr val="002F66"/>
            </a:solidFill>
            <a:latin typeface="Poppins" panose="00000500000000000000" pitchFamily="2" charset="-18"/>
            <a:cs typeface="Poppins" panose="00000500000000000000" pitchFamily="2" charset="-18"/>
          </a:endParaRPr>
        </a:p>
        <a:p>
          <a:r>
            <a:rPr lang="pl-PL" sz="1800" dirty="0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leczenie 1. linii w ramach konsolidacji u dorosłych chorych na ostra białaczkę </a:t>
          </a:r>
          <a:r>
            <a:rPr lang="pl-PL" sz="1800" dirty="0" err="1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limfoblastyczną</a:t>
          </a:r>
          <a:r>
            <a:rPr lang="pl-PL" sz="1800" dirty="0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 z komórek B </a:t>
          </a:r>
          <a:r>
            <a:rPr lang="pl-PL" sz="1800" i="1" dirty="0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(choroba rzadka)</a:t>
          </a:r>
          <a:endParaRPr lang="pl-PL" sz="1800" dirty="0">
            <a:solidFill>
              <a:srgbClr val="002F66"/>
            </a:solidFill>
            <a:latin typeface="Poppins" panose="00000500000000000000" pitchFamily="2" charset="-18"/>
            <a:cs typeface="Poppins" panose="00000500000000000000" pitchFamily="2" charset="-18"/>
          </a:endParaRPr>
        </a:p>
      </dgm:t>
    </dgm:pt>
    <dgm:pt modelId="{49DEEFDD-610A-4A8A-AE0C-2E6A544584BC}" type="parTrans" cxnId="{6634DAA3-59C6-4B8B-84E3-E24A212E3B9B}">
      <dgm:prSet/>
      <dgm:spPr/>
      <dgm:t>
        <a:bodyPr/>
        <a:lstStyle/>
        <a:p>
          <a:endParaRPr lang="pl-PL" sz="1800">
            <a:solidFill>
              <a:srgbClr val="002F66"/>
            </a:solidFill>
            <a:latin typeface="Poppins" panose="00000500000000000000" pitchFamily="2" charset="-18"/>
            <a:cs typeface="Poppins" panose="00000500000000000000" pitchFamily="2" charset="-18"/>
          </a:endParaRPr>
        </a:p>
      </dgm:t>
    </dgm:pt>
    <dgm:pt modelId="{6FEFF45D-5726-4C53-93F4-E3C69C204A39}" type="sibTrans" cxnId="{6634DAA3-59C6-4B8B-84E3-E24A212E3B9B}">
      <dgm:prSet/>
      <dgm:spPr/>
      <dgm:t>
        <a:bodyPr/>
        <a:lstStyle/>
        <a:p>
          <a:endParaRPr lang="pl-PL" sz="1800">
            <a:solidFill>
              <a:srgbClr val="002F66"/>
            </a:solidFill>
            <a:latin typeface="Poppins" panose="00000500000000000000" pitchFamily="2" charset="-18"/>
            <a:cs typeface="Poppins" panose="00000500000000000000" pitchFamily="2" charset="-18"/>
          </a:endParaRPr>
        </a:p>
      </dgm:t>
    </dgm:pt>
    <dgm:pt modelId="{94AC10AD-7137-4CC7-BD9B-6354CDA0C0CF}">
      <dgm:prSet custT="1"/>
      <dgm:spPr/>
      <dgm:t>
        <a:bodyPr/>
        <a:lstStyle/>
        <a:p>
          <a:r>
            <a:rPr lang="pl-PL" sz="1800" b="1" i="1" dirty="0" err="1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glofitamab</a:t>
          </a:r>
          <a:endParaRPr lang="pl-PL" sz="1800" b="1" i="1" dirty="0">
            <a:solidFill>
              <a:srgbClr val="002F66"/>
            </a:solidFill>
            <a:latin typeface="Poppins" panose="00000500000000000000" pitchFamily="2" charset="-18"/>
            <a:cs typeface="Poppins" panose="00000500000000000000" pitchFamily="2" charset="-18"/>
          </a:endParaRPr>
        </a:p>
        <a:p>
          <a:r>
            <a:rPr lang="pl-PL" sz="1800" dirty="0" err="1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chłoniak</a:t>
          </a:r>
          <a:r>
            <a:rPr lang="pl-PL" sz="1800" dirty="0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 rozlany z dużych komórek B (choroba rzadka)</a:t>
          </a:r>
          <a:endParaRPr lang="pl-PL" sz="1800" b="1" i="1" dirty="0">
            <a:solidFill>
              <a:srgbClr val="002F66"/>
            </a:solidFill>
            <a:latin typeface="Poppins" panose="00000500000000000000" pitchFamily="2" charset="-18"/>
            <a:cs typeface="Poppins" panose="00000500000000000000" pitchFamily="2" charset="-18"/>
          </a:endParaRPr>
        </a:p>
      </dgm:t>
    </dgm:pt>
    <dgm:pt modelId="{5CA1662F-2B60-48AB-8EAB-FA41471BA29C}" type="parTrans" cxnId="{DBFDFDC9-C6BA-4FF9-85D5-EAB5057191CF}">
      <dgm:prSet/>
      <dgm:spPr/>
      <dgm:t>
        <a:bodyPr/>
        <a:lstStyle/>
        <a:p>
          <a:endParaRPr lang="pl-PL" sz="1800">
            <a:solidFill>
              <a:srgbClr val="002F66"/>
            </a:solidFill>
            <a:latin typeface="Poppins" panose="00000500000000000000" pitchFamily="2" charset="-18"/>
            <a:cs typeface="Poppins" panose="00000500000000000000" pitchFamily="2" charset="-18"/>
          </a:endParaRPr>
        </a:p>
      </dgm:t>
    </dgm:pt>
    <dgm:pt modelId="{22BC238F-2BE0-4EE6-AF11-ECD4A16D0CC2}" type="sibTrans" cxnId="{DBFDFDC9-C6BA-4FF9-85D5-EAB5057191CF}">
      <dgm:prSet/>
      <dgm:spPr/>
      <dgm:t>
        <a:bodyPr/>
        <a:lstStyle/>
        <a:p>
          <a:endParaRPr lang="pl-PL" sz="1800">
            <a:solidFill>
              <a:srgbClr val="002F66"/>
            </a:solidFill>
            <a:latin typeface="Poppins" panose="00000500000000000000" pitchFamily="2" charset="-18"/>
            <a:cs typeface="Poppins" panose="00000500000000000000" pitchFamily="2" charset="-18"/>
          </a:endParaRPr>
        </a:p>
      </dgm:t>
    </dgm:pt>
    <dgm:pt modelId="{7B03FF33-25B5-45C4-ACF7-DF225A0CC497}">
      <dgm:prSet custT="1"/>
      <dgm:spPr/>
      <dgm:t>
        <a:bodyPr/>
        <a:lstStyle/>
        <a:p>
          <a:r>
            <a:rPr lang="pl-PL" sz="1800" b="1" i="1" dirty="0" err="1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lizokabtagen</a:t>
          </a:r>
          <a:r>
            <a:rPr lang="pl-PL" sz="1800" b="1" i="1" dirty="0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 </a:t>
          </a:r>
          <a:r>
            <a:rPr lang="pl-PL" sz="1800" b="1" i="1" dirty="0" err="1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maraleucel</a:t>
          </a:r>
          <a:endParaRPr lang="pl-PL" sz="1800" b="1" i="1" dirty="0">
            <a:solidFill>
              <a:srgbClr val="002F66"/>
            </a:solidFill>
            <a:latin typeface="Poppins" panose="00000500000000000000" pitchFamily="2" charset="-18"/>
            <a:cs typeface="Poppins" panose="00000500000000000000" pitchFamily="2" charset="-18"/>
          </a:endParaRPr>
        </a:p>
        <a:p>
          <a:r>
            <a:rPr lang="pl-PL" sz="1800" dirty="0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terapia CAR-T, leczenie </a:t>
          </a:r>
          <a:r>
            <a:rPr lang="pl-PL" sz="1800" dirty="0" err="1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chłoniaka</a:t>
          </a:r>
          <a:r>
            <a:rPr lang="pl-PL" sz="1800" dirty="0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 u pacjentów dorosłych </a:t>
          </a:r>
          <a:r>
            <a:rPr lang="pl-PL" sz="1800" i="1" dirty="0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(choroba rzadka)</a:t>
          </a:r>
          <a:endParaRPr lang="pl-PL" sz="1800" dirty="0">
            <a:solidFill>
              <a:srgbClr val="002F66"/>
            </a:solidFill>
            <a:latin typeface="Poppins" panose="00000500000000000000" pitchFamily="2" charset="-18"/>
            <a:cs typeface="Poppins" panose="00000500000000000000" pitchFamily="2" charset="-18"/>
          </a:endParaRPr>
        </a:p>
      </dgm:t>
    </dgm:pt>
    <dgm:pt modelId="{A66B2A2D-A54A-442C-8ED4-DCD524B88008}" type="parTrans" cxnId="{9E69678A-B0AF-4AFF-A67D-C399EE5BA2C0}">
      <dgm:prSet/>
      <dgm:spPr/>
      <dgm:t>
        <a:bodyPr/>
        <a:lstStyle/>
        <a:p>
          <a:endParaRPr lang="pl-PL" sz="1800">
            <a:latin typeface="Poppins" panose="00000500000000000000" pitchFamily="2" charset="-18"/>
            <a:cs typeface="Poppins" panose="00000500000000000000" pitchFamily="2" charset="-18"/>
          </a:endParaRPr>
        </a:p>
      </dgm:t>
    </dgm:pt>
    <dgm:pt modelId="{BFAC0F5B-FD98-4085-B9D6-33FDDD67F8D5}" type="sibTrans" cxnId="{9E69678A-B0AF-4AFF-A67D-C399EE5BA2C0}">
      <dgm:prSet/>
      <dgm:spPr/>
      <dgm:t>
        <a:bodyPr/>
        <a:lstStyle/>
        <a:p>
          <a:endParaRPr lang="pl-PL" sz="1800">
            <a:latin typeface="Poppins" panose="00000500000000000000" pitchFamily="2" charset="-18"/>
            <a:cs typeface="Poppins" panose="00000500000000000000" pitchFamily="2" charset="-18"/>
          </a:endParaRPr>
        </a:p>
      </dgm:t>
    </dgm:pt>
    <dgm:pt modelId="{13908020-4A2E-4969-8450-B5588F6876C8}">
      <dgm:prSet custT="1"/>
      <dgm:spPr/>
      <dgm:t>
        <a:bodyPr/>
        <a:lstStyle/>
        <a:p>
          <a:r>
            <a:rPr lang="pl-PL" sz="1800" b="1" i="1" dirty="0" err="1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docetaksel</a:t>
          </a:r>
          <a:endParaRPr lang="pl-PL" sz="1800" b="1" i="1" dirty="0">
            <a:solidFill>
              <a:srgbClr val="002F66"/>
            </a:solidFill>
            <a:latin typeface="Poppins" panose="00000500000000000000" pitchFamily="2" charset="-18"/>
            <a:cs typeface="Poppins" panose="00000500000000000000" pitchFamily="2" charset="-18"/>
          </a:endParaRPr>
        </a:p>
        <a:p>
          <a:r>
            <a:rPr lang="pl-PL" sz="1800" dirty="0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leczenie gruczolakoraka przełyku w schematach chemioterapii radykalnej oraz paliatywnej </a:t>
          </a:r>
          <a:r>
            <a:rPr lang="pl-PL" sz="1800" i="1" dirty="0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(off-</a:t>
          </a:r>
          <a:r>
            <a:rPr lang="pl-PL" sz="1800" i="1" dirty="0" err="1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label</a:t>
          </a:r>
          <a:r>
            <a:rPr lang="pl-PL" sz="1800" i="1" dirty="0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)</a:t>
          </a:r>
          <a:endParaRPr lang="pl-PL" sz="1800" dirty="0">
            <a:solidFill>
              <a:srgbClr val="002F66"/>
            </a:solidFill>
            <a:latin typeface="Poppins" panose="00000500000000000000" pitchFamily="2" charset="-18"/>
            <a:cs typeface="Poppins" panose="00000500000000000000" pitchFamily="2" charset="-18"/>
          </a:endParaRPr>
        </a:p>
      </dgm:t>
    </dgm:pt>
    <dgm:pt modelId="{EC36EC63-0E43-4C7E-8CB2-76A7496C3297}" type="parTrans" cxnId="{9C55A144-D0BD-4E45-892E-5C479CF97FAB}">
      <dgm:prSet/>
      <dgm:spPr/>
      <dgm:t>
        <a:bodyPr/>
        <a:lstStyle/>
        <a:p>
          <a:endParaRPr lang="pl-PL" sz="1800">
            <a:latin typeface="Poppins" panose="00000500000000000000" pitchFamily="2" charset="-18"/>
            <a:cs typeface="Poppins" panose="00000500000000000000" pitchFamily="2" charset="-18"/>
          </a:endParaRPr>
        </a:p>
      </dgm:t>
    </dgm:pt>
    <dgm:pt modelId="{E5C99379-5BA7-4056-B0C1-0F3909A3B6CB}" type="sibTrans" cxnId="{9C55A144-D0BD-4E45-892E-5C479CF97FAB}">
      <dgm:prSet/>
      <dgm:spPr/>
      <dgm:t>
        <a:bodyPr/>
        <a:lstStyle/>
        <a:p>
          <a:endParaRPr lang="pl-PL" sz="1800">
            <a:latin typeface="Poppins" panose="00000500000000000000" pitchFamily="2" charset="-18"/>
            <a:cs typeface="Poppins" panose="00000500000000000000" pitchFamily="2" charset="-18"/>
          </a:endParaRPr>
        </a:p>
      </dgm:t>
    </dgm:pt>
    <dgm:pt modelId="{57D8105C-9A81-4F09-A89E-EFD3409FBE78}">
      <dgm:prSet custT="1"/>
      <dgm:spPr/>
      <dgm:t>
        <a:bodyPr/>
        <a:lstStyle/>
        <a:p>
          <a:r>
            <a:rPr lang="pl-PL" sz="1800" b="1" i="1" dirty="0" err="1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paklitaksel</a:t>
          </a:r>
          <a:r>
            <a:rPr lang="pl-PL" sz="1800" b="1" i="1" dirty="0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 </a:t>
          </a:r>
        </a:p>
        <a:p>
          <a:r>
            <a:rPr lang="pl-PL" sz="1800" dirty="0">
              <a:latin typeface="Poppins" panose="00000500000000000000" pitchFamily="2" charset="-18"/>
              <a:cs typeface="Poppins" panose="00000500000000000000" pitchFamily="2" charset="-18"/>
            </a:rPr>
            <a:t>leczenie zaawansowanego raka żołądka od 1. linii (off-</a:t>
          </a:r>
          <a:r>
            <a:rPr lang="pl-PL" sz="1800" dirty="0" err="1">
              <a:latin typeface="Poppins" panose="00000500000000000000" pitchFamily="2" charset="-18"/>
              <a:cs typeface="Poppins" panose="00000500000000000000" pitchFamily="2" charset="-18"/>
            </a:rPr>
            <a:t>label</a:t>
          </a:r>
          <a:r>
            <a:rPr lang="pl-PL" sz="1800" dirty="0">
              <a:latin typeface="Poppins" panose="00000500000000000000" pitchFamily="2" charset="-18"/>
              <a:cs typeface="Poppins" panose="00000500000000000000" pitchFamily="2" charset="-18"/>
            </a:rPr>
            <a:t>)</a:t>
          </a:r>
        </a:p>
      </dgm:t>
    </dgm:pt>
    <dgm:pt modelId="{C38D542C-883E-479C-A8A0-83ED24F99FEB}" type="parTrans" cxnId="{12AFB6D3-7E37-42DC-9762-795C069E9B41}">
      <dgm:prSet/>
      <dgm:spPr/>
      <dgm:t>
        <a:bodyPr/>
        <a:lstStyle/>
        <a:p>
          <a:endParaRPr lang="pl-PL" sz="1800">
            <a:latin typeface="Poppins" panose="00000500000000000000" pitchFamily="2" charset="-18"/>
            <a:cs typeface="Poppins" panose="00000500000000000000" pitchFamily="2" charset="-18"/>
          </a:endParaRPr>
        </a:p>
      </dgm:t>
    </dgm:pt>
    <dgm:pt modelId="{F4589DC8-3E52-45C4-B253-6326F9E6B0D2}" type="sibTrans" cxnId="{12AFB6D3-7E37-42DC-9762-795C069E9B41}">
      <dgm:prSet/>
      <dgm:spPr/>
      <dgm:t>
        <a:bodyPr/>
        <a:lstStyle/>
        <a:p>
          <a:endParaRPr lang="pl-PL" sz="1800">
            <a:latin typeface="Poppins" panose="00000500000000000000" pitchFamily="2" charset="-18"/>
            <a:cs typeface="Poppins" panose="00000500000000000000" pitchFamily="2" charset="-18"/>
          </a:endParaRPr>
        </a:p>
      </dgm:t>
    </dgm:pt>
    <dgm:pt modelId="{668A33C5-F635-458F-A06F-ECDD0197C3EA}" type="pres">
      <dgm:prSet presAssocID="{A6D9A8B0-845C-4F24-944C-FC8D649DD95F}" presName="Name0" presStyleCnt="0">
        <dgm:presLayoutVars>
          <dgm:chMax val="7"/>
          <dgm:chPref val="7"/>
          <dgm:dir/>
        </dgm:presLayoutVars>
      </dgm:prSet>
      <dgm:spPr/>
    </dgm:pt>
    <dgm:pt modelId="{FBEC0BB2-0C80-4EE3-8841-6898AFA3B369}" type="pres">
      <dgm:prSet presAssocID="{A6D9A8B0-845C-4F24-944C-FC8D649DD95F}" presName="Name1" presStyleCnt="0"/>
      <dgm:spPr/>
    </dgm:pt>
    <dgm:pt modelId="{63FB8F46-A759-472D-9F09-42129F0BF6DC}" type="pres">
      <dgm:prSet presAssocID="{A6D9A8B0-845C-4F24-944C-FC8D649DD95F}" presName="cycle" presStyleCnt="0"/>
      <dgm:spPr/>
    </dgm:pt>
    <dgm:pt modelId="{EA659767-1EE0-4027-99AC-4918BD2D101F}" type="pres">
      <dgm:prSet presAssocID="{A6D9A8B0-845C-4F24-944C-FC8D649DD95F}" presName="srcNode" presStyleLbl="node1" presStyleIdx="0" presStyleCnt="5"/>
      <dgm:spPr/>
    </dgm:pt>
    <dgm:pt modelId="{127B5E12-4DBB-4845-BD95-33FB2C4BC434}" type="pres">
      <dgm:prSet presAssocID="{A6D9A8B0-845C-4F24-944C-FC8D649DD95F}" presName="conn" presStyleLbl="parChTrans1D2" presStyleIdx="0" presStyleCnt="1"/>
      <dgm:spPr/>
    </dgm:pt>
    <dgm:pt modelId="{55280CF1-C529-4BE2-92DD-B0367648E71D}" type="pres">
      <dgm:prSet presAssocID="{A6D9A8B0-845C-4F24-944C-FC8D649DD95F}" presName="extraNode" presStyleLbl="node1" presStyleIdx="0" presStyleCnt="5"/>
      <dgm:spPr/>
    </dgm:pt>
    <dgm:pt modelId="{6E525666-6E10-4211-8ECD-C32FAF557735}" type="pres">
      <dgm:prSet presAssocID="{A6D9A8B0-845C-4F24-944C-FC8D649DD95F}" presName="dstNode" presStyleLbl="node1" presStyleIdx="0" presStyleCnt="5"/>
      <dgm:spPr/>
    </dgm:pt>
    <dgm:pt modelId="{B83A2768-3A0D-4C66-BE21-C630F0DC0EA6}" type="pres">
      <dgm:prSet presAssocID="{775A1458-2614-4D4B-8439-E67C28A10B94}" presName="text_1" presStyleLbl="node1" presStyleIdx="0" presStyleCnt="5">
        <dgm:presLayoutVars>
          <dgm:bulletEnabled val="1"/>
        </dgm:presLayoutVars>
      </dgm:prSet>
      <dgm:spPr>
        <a:prstGeom prst="roundRect">
          <a:avLst/>
        </a:prstGeom>
      </dgm:spPr>
    </dgm:pt>
    <dgm:pt modelId="{B83723C1-2A69-488A-B754-88E5465F15F3}" type="pres">
      <dgm:prSet presAssocID="{775A1458-2614-4D4B-8439-E67C28A10B94}" presName="accent_1" presStyleCnt="0"/>
      <dgm:spPr/>
    </dgm:pt>
    <dgm:pt modelId="{96D02FA6-3FA9-4F2C-A060-7853106E1729}" type="pres">
      <dgm:prSet presAssocID="{775A1458-2614-4D4B-8439-E67C28A10B94}" presName="accentRepeatNode" presStyleLbl="solidFgAcc1" presStyleIdx="0" presStyleCnt="5"/>
      <dgm:spPr/>
    </dgm:pt>
    <dgm:pt modelId="{EAF8C9AE-E5B7-413A-A196-9D13F3D5F364}" type="pres">
      <dgm:prSet presAssocID="{94AC10AD-7137-4CC7-BD9B-6354CDA0C0CF}" presName="text_2" presStyleLbl="node1" presStyleIdx="1" presStyleCnt="5">
        <dgm:presLayoutVars>
          <dgm:bulletEnabled val="1"/>
        </dgm:presLayoutVars>
      </dgm:prSet>
      <dgm:spPr>
        <a:prstGeom prst="roundRect">
          <a:avLst/>
        </a:prstGeom>
      </dgm:spPr>
    </dgm:pt>
    <dgm:pt modelId="{6FC57AC7-1CA9-4060-A081-F1369418619B}" type="pres">
      <dgm:prSet presAssocID="{94AC10AD-7137-4CC7-BD9B-6354CDA0C0CF}" presName="accent_2" presStyleCnt="0"/>
      <dgm:spPr/>
    </dgm:pt>
    <dgm:pt modelId="{11EFC135-CC06-43FE-9FED-84929D6874F6}" type="pres">
      <dgm:prSet presAssocID="{94AC10AD-7137-4CC7-BD9B-6354CDA0C0CF}" presName="accentRepeatNode" presStyleLbl="solidFgAcc1" presStyleIdx="1" presStyleCnt="5"/>
      <dgm:spPr/>
    </dgm:pt>
    <dgm:pt modelId="{9352834E-1CD1-4D4F-AF2E-068E6E442DBC}" type="pres">
      <dgm:prSet presAssocID="{7B03FF33-25B5-45C4-ACF7-DF225A0CC497}" presName="text_3" presStyleLbl="node1" presStyleIdx="2" presStyleCnt="5">
        <dgm:presLayoutVars>
          <dgm:bulletEnabled val="1"/>
        </dgm:presLayoutVars>
      </dgm:prSet>
      <dgm:spPr/>
    </dgm:pt>
    <dgm:pt modelId="{850AAA3B-E463-4098-AD34-1D8C36525B05}" type="pres">
      <dgm:prSet presAssocID="{7B03FF33-25B5-45C4-ACF7-DF225A0CC497}" presName="accent_3" presStyleCnt="0"/>
      <dgm:spPr/>
    </dgm:pt>
    <dgm:pt modelId="{43B934C2-3C65-45D3-95E6-33D52FF80413}" type="pres">
      <dgm:prSet presAssocID="{7B03FF33-25B5-45C4-ACF7-DF225A0CC497}" presName="accentRepeatNode" presStyleLbl="solidFgAcc1" presStyleIdx="2" presStyleCnt="5"/>
      <dgm:spPr/>
    </dgm:pt>
    <dgm:pt modelId="{CA739EC6-04A3-4C6C-9CC3-0544AD5DF249}" type="pres">
      <dgm:prSet presAssocID="{13908020-4A2E-4969-8450-B5588F6876C8}" presName="text_4" presStyleLbl="node1" presStyleIdx="3" presStyleCnt="5">
        <dgm:presLayoutVars>
          <dgm:bulletEnabled val="1"/>
        </dgm:presLayoutVars>
      </dgm:prSet>
      <dgm:spPr/>
    </dgm:pt>
    <dgm:pt modelId="{06738A31-F040-4D7F-90F5-5684095C2FE0}" type="pres">
      <dgm:prSet presAssocID="{13908020-4A2E-4969-8450-B5588F6876C8}" presName="accent_4" presStyleCnt="0"/>
      <dgm:spPr/>
    </dgm:pt>
    <dgm:pt modelId="{7532A909-7CFA-4AE9-B1B7-B4C34A83DD50}" type="pres">
      <dgm:prSet presAssocID="{13908020-4A2E-4969-8450-B5588F6876C8}" presName="accentRepeatNode" presStyleLbl="solidFgAcc1" presStyleIdx="3" presStyleCnt="5"/>
      <dgm:spPr/>
    </dgm:pt>
    <dgm:pt modelId="{5FD8691C-8000-4720-831C-022AE31B716C}" type="pres">
      <dgm:prSet presAssocID="{57D8105C-9A81-4F09-A89E-EFD3409FBE78}" presName="text_5" presStyleLbl="node1" presStyleIdx="4" presStyleCnt="5">
        <dgm:presLayoutVars>
          <dgm:bulletEnabled val="1"/>
        </dgm:presLayoutVars>
      </dgm:prSet>
      <dgm:spPr/>
    </dgm:pt>
    <dgm:pt modelId="{14F82EDE-D35C-4DCA-805D-08D4A27B068C}" type="pres">
      <dgm:prSet presAssocID="{57D8105C-9A81-4F09-A89E-EFD3409FBE78}" presName="accent_5" presStyleCnt="0"/>
      <dgm:spPr/>
    </dgm:pt>
    <dgm:pt modelId="{32298C99-2DD3-475B-84E9-715BC85F914C}" type="pres">
      <dgm:prSet presAssocID="{57D8105C-9A81-4F09-A89E-EFD3409FBE78}" presName="accentRepeatNode" presStyleLbl="solidFgAcc1" presStyleIdx="4" presStyleCnt="5"/>
      <dgm:spPr/>
    </dgm:pt>
  </dgm:ptLst>
  <dgm:cxnLst>
    <dgm:cxn modelId="{1EA7C800-3763-4CEE-B470-63F721D0976F}" type="presOf" srcId="{94AC10AD-7137-4CC7-BD9B-6354CDA0C0CF}" destId="{EAF8C9AE-E5B7-413A-A196-9D13F3D5F364}" srcOrd="0" destOrd="0" presId="urn:microsoft.com/office/officeart/2008/layout/VerticalCurvedList"/>
    <dgm:cxn modelId="{D0525A1E-F06A-4045-91BB-880F9260F20A}" type="presOf" srcId="{7B03FF33-25B5-45C4-ACF7-DF225A0CC497}" destId="{9352834E-1CD1-4D4F-AF2E-068E6E442DBC}" srcOrd="0" destOrd="0" presId="urn:microsoft.com/office/officeart/2008/layout/VerticalCurvedList"/>
    <dgm:cxn modelId="{9C55A144-D0BD-4E45-892E-5C479CF97FAB}" srcId="{A6D9A8B0-845C-4F24-944C-FC8D649DD95F}" destId="{13908020-4A2E-4969-8450-B5588F6876C8}" srcOrd="3" destOrd="0" parTransId="{EC36EC63-0E43-4C7E-8CB2-76A7496C3297}" sibTransId="{E5C99379-5BA7-4056-B0C1-0F3909A3B6CB}"/>
    <dgm:cxn modelId="{A0BD536F-4D1A-4B7B-B876-AB7628E64371}" type="presOf" srcId="{A6D9A8B0-845C-4F24-944C-FC8D649DD95F}" destId="{668A33C5-F635-458F-A06F-ECDD0197C3EA}" srcOrd="0" destOrd="0" presId="urn:microsoft.com/office/officeart/2008/layout/VerticalCurvedList"/>
    <dgm:cxn modelId="{E1DB5152-9E99-43C4-82D6-2A8A538442EA}" type="presOf" srcId="{6FEFF45D-5726-4C53-93F4-E3C69C204A39}" destId="{127B5E12-4DBB-4845-BD95-33FB2C4BC434}" srcOrd="0" destOrd="0" presId="urn:microsoft.com/office/officeart/2008/layout/VerticalCurvedList"/>
    <dgm:cxn modelId="{BF0C0682-3CE6-40A6-9A03-4440FEBEFD10}" type="presOf" srcId="{775A1458-2614-4D4B-8439-E67C28A10B94}" destId="{B83A2768-3A0D-4C66-BE21-C630F0DC0EA6}" srcOrd="0" destOrd="0" presId="urn:microsoft.com/office/officeart/2008/layout/VerticalCurvedList"/>
    <dgm:cxn modelId="{9E69678A-B0AF-4AFF-A67D-C399EE5BA2C0}" srcId="{A6D9A8B0-845C-4F24-944C-FC8D649DD95F}" destId="{7B03FF33-25B5-45C4-ACF7-DF225A0CC497}" srcOrd="2" destOrd="0" parTransId="{A66B2A2D-A54A-442C-8ED4-DCD524B88008}" sibTransId="{BFAC0F5B-FD98-4085-B9D6-33FDDD67F8D5}"/>
    <dgm:cxn modelId="{6634DAA3-59C6-4B8B-84E3-E24A212E3B9B}" srcId="{A6D9A8B0-845C-4F24-944C-FC8D649DD95F}" destId="{775A1458-2614-4D4B-8439-E67C28A10B94}" srcOrd="0" destOrd="0" parTransId="{49DEEFDD-610A-4A8A-AE0C-2E6A544584BC}" sibTransId="{6FEFF45D-5726-4C53-93F4-E3C69C204A39}"/>
    <dgm:cxn modelId="{34D0E2AB-6BBE-4341-BADC-15698D62D63B}" type="presOf" srcId="{57D8105C-9A81-4F09-A89E-EFD3409FBE78}" destId="{5FD8691C-8000-4720-831C-022AE31B716C}" srcOrd="0" destOrd="0" presId="urn:microsoft.com/office/officeart/2008/layout/VerticalCurvedList"/>
    <dgm:cxn modelId="{DBFDFDC9-C6BA-4FF9-85D5-EAB5057191CF}" srcId="{A6D9A8B0-845C-4F24-944C-FC8D649DD95F}" destId="{94AC10AD-7137-4CC7-BD9B-6354CDA0C0CF}" srcOrd="1" destOrd="0" parTransId="{5CA1662F-2B60-48AB-8EAB-FA41471BA29C}" sibTransId="{22BC238F-2BE0-4EE6-AF11-ECD4A16D0CC2}"/>
    <dgm:cxn modelId="{12AFB6D3-7E37-42DC-9762-795C069E9B41}" srcId="{A6D9A8B0-845C-4F24-944C-FC8D649DD95F}" destId="{57D8105C-9A81-4F09-A89E-EFD3409FBE78}" srcOrd="4" destOrd="0" parTransId="{C38D542C-883E-479C-A8A0-83ED24F99FEB}" sibTransId="{F4589DC8-3E52-45C4-B253-6326F9E6B0D2}"/>
    <dgm:cxn modelId="{40900CF2-66CB-4785-9DDE-98A825168E07}" type="presOf" srcId="{13908020-4A2E-4969-8450-B5588F6876C8}" destId="{CA739EC6-04A3-4C6C-9CC3-0544AD5DF249}" srcOrd="0" destOrd="0" presId="urn:microsoft.com/office/officeart/2008/layout/VerticalCurvedList"/>
    <dgm:cxn modelId="{4C7A9D01-6A39-46EC-9341-5BA543015A15}" type="presParOf" srcId="{668A33C5-F635-458F-A06F-ECDD0197C3EA}" destId="{FBEC0BB2-0C80-4EE3-8841-6898AFA3B369}" srcOrd="0" destOrd="0" presId="urn:microsoft.com/office/officeart/2008/layout/VerticalCurvedList"/>
    <dgm:cxn modelId="{8EC40738-C31C-4667-A027-C87DEA5A44FD}" type="presParOf" srcId="{FBEC0BB2-0C80-4EE3-8841-6898AFA3B369}" destId="{63FB8F46-A759-472D-9F09-42129F0BF6DC}" srcOrd="0" destOrd="0" presId="urn:microsoft.com/office/officeart/2008/layout/VerticalCurvedList"/>
    <dgm:cxn modelId="{1C9553F2-1F51-4293-9940-140F212CDE6A}" type="presParOf" srcId="{63FB8F46-A759-472D-9F09-42129F0BF6DC}" destId="{EA659767-1EE0-4027-99AC-4918BD2D101F}" srcOrd="0" destOrd="0" presId="urn:microsoft.com/office/officeart/2008/layout/VerticalCurvedList"/>
    <dgm:cxn modelId="{1815AFE3-F4B6-42C3-8EB8-785217F4C6D4}" type="presParOf" srcId="{63FB8F46-A759-472D-9F09-42129F0BF6DC}" destId="{127B5E12-4DBB-4845-BD95-33FB2C4BC434}" srcOrd="1" destOrd="0" presId="urn:microsoft.com/office/officeart/2008/layout/VerticalCurvedList"/>
    <dgm:cxn modelId="{64BAE766-0CC6-4BC6-969A-2231993C70D4}" type="presParOf" srcId="{63FB8F46-A759-472D-9F09-42129F0BF6DC}" destId="{55280CF1-C529-4BE2-92DD-B0367648E71D}" srcOrd="2" destOrd="0" presId="urn:microsoft.com/office/officeart/2008/layout/VerticalCurvedList"/>
    <dgm:cxn modelId="{6E5728FA-1052-476A-AC42-5F14B200B684}" type="presParOf" srcId="{63FB8F46-A759-472D-9F09-42129F0BF6DC}" destId="{6E525666-6E10-4211-8ECD-C32FAF557735}" srcOrd="3" destOrd="0" presId="urn:microsoft.com/office/officeart/2008/layout/VerticalCurvedList"/>
    <dgm:cxn modelId="{70B36946-14FE-4698-9A8A-BC1EE28ADEEA}" type="presParOf" srcId="{FBEC0BB2-0C80-4EE3-8841-6898AFA3B369}" destId="{B83A2768-3A0D-4C66-BE21-C630F0DC0EA6}" srcOrd="1" destOrd="0" presId="urn:microsoft.com/office/officeart/2008/layout/VerticalCurvedList"/>
    <dgm:cxn modelId="{0E7CB450-1EF1-4045-8746-FADF2A83973B}" type="presParOf" srcId="{FBEC0BB2-0C80-4EE3-8841-6898AFA3B369}" destId="{B83723C1-2A69-488A-B754-88E5465F15F3}" srcOrd="2" destOrd="0" presId="urn:microsoft.com/office/officeart/2008/layout/VerticalCurvedList"/>
    <dgm:cxn modelId="{8D2FA666-5E56-44CA-B28F-562D4BDFC2CF}" type="presParOf" srcId="{B83723C1-2A69-488A-B754-88E5465F15F3}" destId="{96D02FA6-3FA9-4F2C-A060-7853106E1729}" srcOrd="0" destOrd="0" presId="urn:microsoft.com/office/officeart/2008/layout/VerticalCurvedList"/>
    <dgm:cxn modelId="{7FF84E89-CECE-4CC8-AA45-15CC5BC9F2DB}" type="presParOf" srcId="{FBEC0BB2-0C80-4EE3-8841-6898AFA3B369}" destId="{EAF8C9AE-E5B7-413A-A196-9D13F3D5F364}" srcOrd="3" destOrd="0" presId="urn:microsoft.com/office/officeart/2008/layout/VerticalCurvedList"/>
    <dgm:cxn modelId="{054D2910-8942-4BB5-8550-CD7824062007}" type="presParOf" srcId="{FBEC0BB2-0C80-4EE3-8841-6898AFA3B369}" destId="{6FC57AC7-1CA9-4060-A081-F1369418619B}" srcOrd="4" destOrd="0" presId="urn:microsoft.com/office/officeart/2008/layout/VerticalCurvedList"/>
    <dgm:cxn modelId="{B188EE5E-6FCD-45FB-865B-50896C151F18}" type="presParOf" srcId="{6FC57AC7-1CA9-4060-A081-F1369418619B}" destId="{11EFC135-CC06-43FE-9FED-84929D6874F6}" srcOrd="0" destOrd="0" presId="urn:microsoft.com/office/officeart/2008/layout/VerticalCurvedList"/>
    <dgm:cxn modelId="{B7658C93-ADBE-4163-8F77-84B3AA1CFC45}" type="presParOf" srcId="{FBEC0BB2-0C80-4EE3-8841-6898AFA3B369}" destId="{9352834E-1CD1-4D4F-AF2E-068E6E442DBC}" srcOrd="5" destOrd="0" presId="urn:microsoft.com/office/officeart/2008/layout/VerticalCurvedList"/>
    <dgm:cxn modelId="{1959DB91-5AE6-4D3B-A08B-49B7CC7D7D6A}" type="presParOf" srcId="{FBEC0BB2-0C80-4EE3-8841-6898AFA3B369}" destId="{850AAA3B-E463-4098-AD34-1D8C36525B05}" srcOrd="6" destOrd="0" presId="urn:microsoft.com/office/officeart/2008/layout/VerticalCurvedList"/>
    <dgm:cxn modelId="{432BE8F1-B9C4-46AC-8466-FD891D0DCC53}" type="presParOf" srcId="{850AAA3B-E463-4098-AD34-1D8C36525B05}" destId="{43B934C2-3C65-45D3-95E6-33D52FF80413}" srcOrd="0" destOrd="0" presId="urn:microsoft.com/office/officeart/2008/layout/VerticalCurvedList"/>
    <dgm:cxn modelId="{9FD8D6B0-E4AD-4213-A8B6-F55CFAA8826D}" type="presParOf" srcId="{FBEC0BB2-0C80-4EE3-8841-6898AFA3B369}" destId="{CA739EC6-04A3-4C6C-9CC3-0544AD5DF249}" srcOrd="7" destOrd="0" presId="urn:microsoft.com/office/officeart/2008/layout/VerticalCurvedList"/>
    <dgm:cxn modelId="{F3423ADF-2CDF-4083-8ECA-773BE8154041}" type="presParOf" srcId="{FBEC0BB2-0C80-4EE3-8841-6898AFA3B369}" destId="{06738A31-F040-4D7F-90F5-5684095C2FE0}" srcOrd="8" destOrd="0" presId="urn:microsoft.com/office/officeart/2008/layout/VerticalCurvedList"/>
    <dgm:cxn modelId="{737893E7-012C-483F-92CC-68A807C48DAF}" type="presParOf" srcId="{06738A31-F040-4D7F-90F5-5684095C2FE0}" destId="{7532A909-7CFA-4AE9-B1B7-B4C34A83DD50}" srcOrd="0" destOrd="0" presId="urn:microsoft.com/office/officeart/2008/layout/VerticalCurvedList"/>
    <dgm:cxn modelId="{0A53E4B0-F66B-4179-AEBC-3401A30B04EF}" type="presParOf" srcId="{FBEC0BB2-0C80-4EE3-8841-6898AFA3B369}" destId="{5FD8691C-8000-4720-831C-022AE31B716C}" srcOrd="9" destOrd="0" presId="urn:microsoft.com/office/officeart/2008/layout/VerticalCurvedList"/>
    <dgm:cxn modelId="{7927F7A8-B7AE-45DB-B893-32117B4A99B5}" type="presParOf" srcId="{FBEC0BB2-0C80-4EE3-8841-6898AFA3B369}" destId="{14F82EDE-D35C-4DCA-805D-08D4A27B068C}" srcOrd="10" destOrd="0" presId="urn:microsoft.com/office/officeart/2008/layout/VerticalCurvedList"/>
    <dgm:cxn modelId="{071D988B-C918-48F6-9384-96327A54B7BD}" type="presParOf" srcId="{14F82EDE-D35C-4DCA-805D-08D4A27B068C}" destId="{32298C99-2DD3-475B-84E9-715BC85F914C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6D9A8B0-845C-4F24-944C-FC8D649DD95F}" type="doc">
      <dgm:prSet loTypeId="urn:microsoft.com/office/officeart/2008/layout/VerticalCurvedList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775A1458-2614-4D4B-8439-E67C28A10B94}">
      <dgm:prSet phldrT="[Tekst]" phldr="0" custT="1"/>
      <dgm:spPr/>
      <dgm:t>
        <a:bodyPr/>
        <a:lstStyle/>
        <a:p>
          <a:r>
            <a:rPr lang="pl-PL" sz="2000" b="1" i="1" dirty="0" err="1">
              <a:solidFill>
                <a:srgbClr val="002F66"/>
              </a:solidFill>
              <a:latin typeface="Poppins" panose="00000500000000000000" pitchFamily="2" charset="-18"/>
              <a:ea typeface="+mn-ea"/>
              <a:cs typeface="Poppins" panose="00000500000000000000" pitchFamily="2" charset="-18"/>
            </a:rPr>
            <a:t>lumasiran</a:t>
          </a:r>
          <a:endParaRPr lang="pl-PL" sz="2000" b="1" i="1" dirty="0">
            <a:solidFill>
              <a:srgbClr val="002F66"/>
            </a:solidFill>
            <a:latin typeface="Poppins" panose="00000500000000000000" pitchFamily="2" charset="-18"/>
            <a:ea typeface="+mn-ea"/>
            <a:cs typeface="Poppins" panose="00000500000000000000" pitchFamily="2" charset="-18"/>
          </a:endParaRPr>
        </a:p>
        <a:p>
          <a:pPr>
            <a:buNone/>
          </a:pPr>
          <a:r>
            <a:rPr lang="pl-PL" sz="2000" dirty="0">
              <a:solidFill>
                <a:srgbClr val="002F66"/>
              </a:solidFill>
              <a:latin typeface="Poppins" panose="00000500000000000000" pitchFamily="2" charset="-18"/>
              <a:ea typeface="+mn-ea"/>
              <a:cs typeface="Poppins" panose="00000500000000000000" pitchFamily="2" charset="-18"/>
            </a:rPr>
            <a:t>rozszerzenie populacji leczonej w ramach programu o pacjentów w stadium IV-V przewlekłej choroby nerek </a:t>
          </a:r>
          <a:r>
            <a:rPr lang="pl-PL" sz="2000" i="1" dirty="0">
              <a:solidFill>
                <a:srgbClr val="002F66"/>
              </a:solidFill>
              <a:latin typeface="Poppins" panose="00000500000000000000" pitchFamily="2" charset="-18"/>
              <a:ea typeface="+mn-ea"/>
              <a:cs typeface="Poppins" panose="00000500000000000000" pitchFamily="2" charset="-18"/>
            </a:rPr>
            <a:t>(choroba rzadka)</a:t>
          </a:r>
          <a:endParaRPr lang="pl-PL" sz="2000" dirty="0">
            <a:solidFill>
              <a:srgbClr val="002F66"/>
            </a:solidFill>
            <a:latin typeface="Poppins" panose="00000500000000000000" pitchFamily="2" charset="-18"/>
            <a:cs typeface="Poppins" panose="00000500000000000000" pitchFamily="2" charset="-18"/>
          </a:endParaRPr>
        </a:p>
      </dgm:t>
    </dgm:pt>
    <dgm:pt modelId="{49DEEFDD-610A-4A8A-AE0C-2E6A544584BC}" type="parTrans" cxnId="{6634DAA3-59C6-4B8B-84E3-E24A212E3B9B}">
      <dgm:prSet/>
      <dgm:spPr/>
      <dgm:t>
        <a:bodyPr/>
        <a:lstStyle/>
        <a:p>
          <a:endParaRPr lang="pl-PL" sz="2000">
            <a:solidFill>
              <a:srgbClr val="002F66"/>
            </a:solidFill>
            <a:latin typeface="Poppins" panose="00000500000000000000" pitchFamily="2" charset="-18"/>
            <a:cs typeface="Poppins" panose="00000500000000000000" pitchFamily="2" charset="-18"/>
          </a:endParaRPr>
        </a:p>
      </dgm:t>
    </dgm:pt>
    <dgm:pt modelId="{6FEFF45D-5726-4C53-93F4-E3C69C204A39}" type="sibTrans" cxnId="{6634DAA3-59C6-4B8B-84E3-E24A212E3B9B}">
      <dgm:prSet/>
      <dgm:spPr/>
      <dgm:t>
        <a:bodyPr/>
        <a:lstStyle/>
        <a:p>
          <a:endParaRPr lang="pl-PL" sz="2000">
            <a:solidFill>
              <a:srgbClr val="002F66"/>
            </a:solidFill>
            <a:latin typeface="Poppins" panose="00000500000000000000" pitchFamily="2" charset="-18"/>
            <a:cs typeface="Poppins" panose="00000500000000000000" pitchFamily="2" charset="-18"/>
          </a:endParaRPr>
        </a:p>
      </dgm:t>
    </dgm:pt>
    <dgm:pt modelId="{94AC10AD-7137-4CC7-BD9B-6354CDA0C0CF}">
      <dgm:prSet custT="1"/>
      <dgm:spPr/>
      <dgm:t>
        <a:bodyPr/>
        <a:lstStyle/>
        <a:p>
          <a:r>
            <a:rPr lang="pl-PL" sz="2000" b="1" i="1" dirty="0" err="1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ezetymib</a:t>
          </a:r>
          <a:r>
            <a:rPr lang="pl-PL" sz="2000" b="1" i="1" dirty="0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 + </a:t>
          </a:r>
          <a:r>
            <a:rPr lang="pl-PL" sz="2000" b="1" i="1" dirty="0" err="1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atorwastatyna</a:t>
          </a:r>
          <a:endParaRPr lang="pl-PL" sz="2000" b="1" i="1" dirty="0">
            <a:solidFill>
              <a:srgbClr val="002F66"/>
            </a:solidFill>
            <a:latin typeface="Poppins" panose="00000500000000000000" pitchFamily="2" charset="-18"/>
            <a:cs typeface="Poppins" panose="00000500000000000000" pitchFamily="2" charset="-18"/>
          </a:endParaRPr>
        </a:p>
        <a:p>
          <a:r>
            <a:rPr lang="pl-PL" sz="2000" dirty="0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hipercholesterolemia, </a:t>
          </a:r>
          <a:r>
            <a:rPr lang="pl-PL" sz="2000" dirty="0" err="1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hiperlipidemia</a:t>
          </a:r>
          <a:endParaRPr lang="pl-PL" sz="2000" dirty="0">
            <a:solidFill>
              <a:srgbClr val="002F66"/>
            </a:solidFill>
            <a:latin typeface="Poppins" panose="00000500000000000000" pitchFamily="2" charset="-18"/>
            <a:cs typeface="Poppins" panose="00000500000000000000" pitchFamily="2" charset="-18"/>
          </a:endParaRPr>
        </a:p>
      </dgm:t>
    </dgm:pt>
    <dgm:pt modelId="{5CA1662F-2B60-48AB-8EAB-FA41471BA29C}" type="parTrans" cxnId="{DBFDFDC9-C6BA-4FF9-85D5-EAB5057191CF}">
      <dgm:prSet/>
      <dgm:spPr/>
      <dgm:t>
        <a:bodyPr/>
        <a:lstStyle/>
        <a:p>
          <a:endParaRPr lang="pl-PL" sz="2000">
            <a:solidFill>
              <a:srgbClr val="002F66"/>
            </a:solidFill>
            <a:latin typeface="Poppins" panose="00000500000000000000" pitchFamily="2" charset="-18"/>
            <a:cs typeface="Poppins" panose="00000500000000000000" pitchFamily="2" charset="-18"/>
          </a:endParaRPr>
        </a:p>
      </dgm:t>
    </dgm:pt>
    <dgm:pt modelId="{22BC238F-2BE0-4EE6-AF11-ECD4A16D0CC2}" type="sibTrans" cxnId="{DBFDFDC9-C6BA-4FF9-85D5-EAB5057191CF}">
      <dgm:prSet/>
      <dgm:spPr/>
      <dgm:t>
        <a:bodyPr/>
        <a:lstStyle/>
        <a:p>
          <a:endParaRPr lang="pl-PL" sz="2000">
            <a:solidFill>
              <a:srgbClr val="002F66"/>
            </a:solidFill>
            <a:latin typeface="Poppins" panose="00000500000000000000" pitchFamily="2" charset="-18"/>
            <a:cs typeface="Poppins" panose="00000500000000000000" pitchFamily="2" charset="-18"/>
          </a:endParaRPr>
        </a:p>
      </dgm:t>
    </dgm:pt>
    <dgm:pt modelId="{668A33C5-F635-458F-A06F-ECDD0197C3EA}" type="pres">
      <dgm:prSet presAssocID="{A6D9A8B0-845C-4F24-944C-FC8D649DD95F}" presName="Name0" presStyleCnt="0">
        <dgm:presLayoutVars>
          <dgm:chMax val="7"/>
          <dgm:chPref val="7"/>
          <dgm:dir/>
        </dgm:presLayoutVars>
      </dgm:prSet>
      <dgm:spPr/>
    </dgm:pt>
    <dgm:pt modelId="{FBEC0BB2-0C80-4EE3-8841-6898AFA3B369}" type="pres">
      <dgm:prSet presAssocID="{A6D9A8B0-845C-4F24-944C-FC8D649DD95F}" presName="Name1" presStyleCnt="0"/>
      <dgm:spPr/>
    </dgm:pt>
    <dgm:pt modelId="{63FB8F46-A759-472D-9F09-42129F0BF6DC}" type="pres">
      <dgm:prSet presAssocID="{A6D9A8B0-845C-4F24-944C-FC8D649DD95F}" presName="cycle" presStyleCnt="0"/>
      <dgm:spPr/>
    </dgm:pt>
    <dgm:pt modelId="{EA659767-1EE0-4027-99AC-4918BD2D101F}" type="pres">
      <dgm:prSet presAssocID="{A6D9A8B0-845C-4F24-944C-FC8D649DD95F}" presName="srcNode" presStyleLbl="node1" presStyleIdx="0" presStyleCnt="2"/>
      <dgm:spPr/>
    </dgm:pt>
    <dgm:pt modelId="{127B5E12-4DBB-4845-BD95-33FB2C4BC434}" type="pres">
      <dgm:prSet presAssocID="{A6D9A8B0-845C-4F24-944C-FC8D649DD95F}" presName="conn" presStyleLbl="parChTrans1D2" presStyleIdx="0" presStyleCnt="1"/>
      <dgm:spPr/>
    </dgm:pt>
    <dgm:pt modelId="{55280CF1-C529-4BE2-92DD-B0367648E71D}" type="pres">
      <dgm:prSet presAssocID="{A6D9A8B0-845C-4F24-944C-FC8D649DD95F}" presName="extraNode" presStyleLbl="node1" presStyleIdx="0" presStyleCnt="2"/>
      <dgm:spPr/>
    </dgm:pt>
    <dgm:pt modelId="{6E525666-6E10-4211-8ECD-C32FAF557735}" type="pres">
      <dgm:prSet presAssocID="{A6D9A8B0-845C-4F24-944C-FC8D649DD95F}" presName="dstNode" presStyleLbl="node1" presStyleIdx="0" presStyleCnt="2"/>
      <dgm:spPr/>
    </dgm:pt>
    <dgm:pt modelId="{B83A2768-3A0D-4C66-BE21-C630F0DC0EA6}" type="pres">
      <dgm:prSet presAssocID="{775A1458-2614-4D4B-8439-E67C28A10B94}" presName="text_1" presStyleLbl="node1" presStyleIdx="0" presStyleCnt="2">
        <dgm:presLayoutVars>
          <dgm:bulletEnabled val="1"/>
        </dgm:presLayoutVars>
      </dgm:prSet>
      <dgm:spPr>
        <a:prstGeom prst="roundRect">
          <a:avLst/>
        </a:prstGeom>
      </dgm:spPr>
    </dgm:pt>
    <dgm:pt modelId="{B83723C1-2A69-488A-B754-88E5465F15F3}" type="pres">
      <dgm:prSet presAssocID="{775A1458-2614-4D4B-8439-E67C28A10B94}" presName="accent_1" presStyleCnt="0"/>
      <dgm:spPr/>
    </dgm:pt>
    <dgm:pt modelId="{96D02FA6-3FA9-4F2C-A060-7853106E1729}" type="pres">
      <dgm:prSet presAssocID="{775A1458-2614-4D4B-8439-E67C28A10B94}" presName="accentRepeatNode" presStyleLbl="solidFgAcc1" presStyleIdx="0" presStyleCnt="2" custLinFactNeighborX="449" custLinFactNeighborY="2140"/>
      <dgm:spPr/>
    </dgm:pt>
    <dgm:pt modelId="{EAF8C9AE-E5B7-413A-A196-9D13F3D5F364}" type="pres">
      <dgm:prSet presAssocID="{94AC10AD-7137-4CC7-BD9B-6354CDA0C0CF}" presName="text_2" presStyleLbl="node1" presStyleIdx="1" presStyleCnt="2">
        <dgm:presLayoutVars>
          <dgm:bulletEnabled val="1"/>
        </dgm:presLayoutVars>
      </dgm:prSet>
      <dgm:spPr>
        <a:prstGeom prst="roundRect">
          <a:avLst/>
        </a:prstGeom>
      </dgm:spPr>
    </dgm:pt>
    <dgm:pt modelId="{6FC57AC7-1CA9-4060-A081-F1369418619B}" type="pres">
      <dgm:prSet presAssocID="{94AC10AD-7137-4CC7-BD9B-6354CDA0C0CF}" presName="accent_2" presStyleCnt="0"/>
      <dgm:spPr/>
    </dgm:pt>
    <dgm:pt modelId="{11EFC135-CC06-43FE-9FED-84929D6874F6}" type="pres">
      <dgm:prSet presAssocID="{94AC10AD-7137-4CC7-BD9B-6354CDA0C0CF}" presName="accentRepeatNode" presStyleLbl="solidFgAcc1" presStyleIdx="1" presStyleCnt="2"/>
      <dgm:spPr/>
    </dgm:pt>
  </dgm:ptLst>
  <dgm:cxnLst>
    <dgm:cxn modelId="{1EA7C800-3763-4CEE-B470-63F721D0976F}" type="presOf" srcId="{94AC10AD-7137-4CC7-BD9B-6354CDA0C0CF}" destId="{EAF8C9AE-E5B7-413A-A196-9D13F3D5F364}" srcOrd="0" destOrd="0" presId="urn:microsoft.com/office/officeart/2008/layout/VerticalCurvedList"/>
    <dgm:cxn modelId="{A0BD536F-4D1A-4B7B-B876-AB7628E64371}" type="presOf" srcId="{A6D9A8B0-845C-4F24-944C-FC8D649DD95F}" destId="{668A33C5-F635-458F-A06F-ECDD0197C3EA}" srcOrd="0" destOrd="0" presId="urn:microsoft.com/office/officeart/2008/layout/VerticalCurvedList"/>
    <dgm:cxn modelId="{E1DB5152-9E99-43C4-82D6-2A8A538442EA}" type="presOf" srcId="{6FEFF45D-5726-4C53-93F4-E3C69C204A39}" destId="{127B5E12-4DBB-4845-BD95-33FB2C4BC434}" srcOrd="0" destOrd="0" presId="urn:microsoft.com/office/officeart/2008/layout/VerticalCurvedList"/>
    <dgm:cxn modelId="{BF0C0682-3CE6-40A6-9A03-4440FEBEFD10}" type="presOf" srcId="{775A1458-2614-4D4B-8439-E67C28A10B94}" destId="{B83A2768-3A0D-4C66-BE21-C630F0DC0EA6}" srcOrd="0" destOrd="0" presId="urn:microsoft.com/office/officeart/2008/layout/VerticalCurvedList"/>
    <dgm:cxn modelId="{6634DAA3-59C6-4B8B-84E3-E24A212E3B9B}" srcId="{A6D9A8B0-845C-4F24-944C-FC8D649DD95F}" destId="{775A1458-2614-4D4B-8439-E67C28A10B94}" srcOrd="0" destOrd="0" parTransId="{49DEEFDD-610A-4A8A-AE0C-2E6A544584BC}" sibTransId="{6FEFF45D-5726-4C53-93F4-E3C69C204A39}"/>
    <dgm:cxn modelId="{DBFDFDC9-C6BA-4FF9-85D5-EAB5057191CF}" srcId="{A6D9A8B0-845C-4F24-944C-FC8D649DD95F}" destId="{94AC10AD-7137-4CC7-BD9B-6354CDA0C0CF}" srcOrd="1" destOrd="0" parTransId="{5CA1662F-2B60-48AB-8EAB-FA41471BA29C}" sibTransId="{22BC238F-2BE0-4EE6-AF11-ECD4A16D0CC2}"/>
    <dgm:cxn modelId="{4C7A9D01-6A39-46EC-9341-5BA543015A15}" type="presParOf" srcId="{668A33C5-F635-458F-A06F-ECDD0197C3EA}" destId="{FBEC0BB2-0C80-4EE3-8841-6898AFA3B369}" srcOrd="0" destOrd="0" presId="urn:microsoft.com/office/officeart/2008/layout/VerticalCurvedList"/>
    <dgm:cxn modelId="{8EC40738-C31C-4667-A027-C87DEA5A44FD}" type="presParOf" srcId="{FBEC0BB2-0C80-4EE3-8841-6898AFA3B369}" destId="{63FB8F46-A759-472D-9F09-42129F0BF6DC}" srcOrd="0" destOrd="0" presId="urn:microsoft.com/office/officeart/2008/layout/VerticalCurvedList"/>
    <dgm:cxn modelId="{1C9553F2-1F51-4293-9940-140F212CDE6A}" type="presParOf" srcId="{63FB8F46-A759-472D-9F09-42129F0BF6DC}" destId="{EA659767-1EE0-4027-99AC-4918BD2D101F}" srcOrd="0" destOrd="0" presId="urn:microsoft.com/office/officeart/2008/layout/VerticalCurvedList"/>
    <dgm:cxn modelId="{1815AFE3-F4B6-42C3-8EB8-785217F4C6D4}" type="presParOf" srcId="{63FB8F46-A759-472D-9F09-42129F0BF6DC}" destId="{127B5E12-4DBB-4845-BD95-33FB2C4BC434}" srcOrd="1" destOrd="0" presId="urn:microsoft.com/office/officeart/2008/layout/VerticalCurvedList"/>
    <dgm:cxn modelId="{64BAE766-0CC6-4BC6-969A-2231993C70D4}" type="presParOf" srcId="{63FB8F46-A759-472D-9F09-42129F0BF6DC}" destId="{55280CF1-C529-4BE2-92DD-B0367648E71D}" srcOrd="2" destOrd="0" presId="urn:microsoft.com/office/officeart/2008/layout/VerticalCurvedList"/>
    <dgm:cxn modelId="{6E5728FA-1052-476A-AC42-5F14B200B684}" type="presParOf" srcId="{63FB8F46-A759-472D-9F09-42129F0BF6DC}" destId="{6E525666-6E10-4211-8ECD-C32FAF557735}" srcOrd="3" destOrd="0" presId="urn:microsoft.com/office/officeart/2008/layout/VerticalCurvedList"/>
    <dgm:cxn modelId="{70B36946-14FE-4698-9A8A-BC1EE28ADEEA}" type="presParOf" srcId="{FBEC0BB2-0C80-4EE3-8841-6898AFA3B369}" destId="{B83A2768-3A0D-4C66-BE21-C630F0DC0EA6}" srcOrd="1" destOrd="0" presId="urn:microsoft.com/office/officeart/2008/layout/VerticalCurvedList"/>
    <dgm:cxn modelId="{0E7CB450-1EF1-4045-8746-FADF2A83973B}" type="presParOf" srcId="{FBEC0BB2-0C80-4EE3-8841-6898AFA3B369}" destId="{B83723C1-2A69-488A-B754-88E5465F15F3}" srcOrd="2" destOrd="0" presId="urn:microsoft.com/office/officeart/2008/layout/VerticalCurvedList"/>
    <dgm:cxn modelId="{8D2FA666-5E56-44CA-B28F-562D4BDFC2CF}" type="presParOf" srcId="{B83723C1-2A69-488A-B754-88E5465F15F3}" destId="{96D02FA6-3FA9-4F2C-A060-7853106E1729}" srcOrd="0" destOrd="0" presId="urn:microsoft.com/office/officeart/2008/layout/VerticalCurvedList"/>
    <dgm:cxn modelId="{7FF84E89-CECE-4CC8-AA45-15CC5BC9F2DB}" type="presParOf" srcId="{FBEC0BB2-0C80-4EE3-8841-6898AFA3B369}" destId="{EAF8C9AE-E5B7-413A-A196-9D13F3D5F364}" srcOrd="3" destOrd="0" presId="urn:microsoft.com/office/officeart/2008/layout/VerticalCurvedList"/>
    <dgm:cxn modelId="{054D2910-8942-4BB5-8550-CD7824062007}" type="presParOf" srcId="{FBEC0BB2-0C80-4EE3-8841-6898AFA3B369}" destId="{6FC57AC7-1CA9-4060-A081-F1369418619B}" srcOrd="4" destOrd="0" presId="urn:microsoft.com/office/officeart/2008/layout/VerticalCurvedList"/>
    <dgm:cxn modelId="{B188EE5E-6FCD-45FB-865B-50896C151F18}" type="presParOf" srcId="{6FC57AC7-1CA9-4060-A081-F1369418619B}" destId="{11EFC135-CC06-43FE-9FED-84929D6874F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7B5E12-4DBB-4845-BD95-33FB2C4BC434}">
      <dsp:nvSpPr>
        <dsp:cNvPr id="0" name=""/>
        <dsp:cNvSpPr/>
      </dsp:nvSpPr>
      <dsp:spPr>
        <a:xfrm>
          <a:off x="-9192271" y="-1403415"/>
          <a:ext cx="10934832" cy="10934832"/>
        </a:xfrm>
        <a:prstGeom prst="blockArc">
          <a:avLst>
            <a:gd name="adj1" fmla="val 18900000"/>
            <a:gd name="adj2" fmla="val 2700000"/>
            <a:gd name="adj3" fmla="val 198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3A2768-3A0D-4C66-BE21-C630F0DC0EA6}">
      <dsp:nvSpPr>
        <dsp:cNvPr id="0" name=""/>
        <dsp:cNvSpPr/>
      </dsp:nvSpPr>
      <dsp:spPr>
        <a:xfrm>
          <a:off x="760076" y="507837"/>
          <a:ext cx="13439615" cy="101632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06708" tIns="48260" rIns="48260" bIns="4826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900" b="1" i="1" kern="1200" dirty="0" err="1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pazopanib</a:t>
          </a:r>
          <a:endParaRPr lang="pl-PL" sz="1900" b="1" i="1" kern="1200" dirty="0">
            <a:solidFill>
              <a:srgbClr val="002F66"/>
            </a:solidFill>
            <a:latin typeface="Poppins" panose="00000500000000000000" pitchFamily="2" charset="-18"/>
            <a:cs typeface="Poppins" panose="00000500000000000000" pitchFamily="2" charset="-18"/>
          </a:endParaRPr>
        </a:p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900" b="0" i="0" kern="1200" dirty="0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nowotwór złośliwy nerki, tkanki łącznej i innych tkanek miękkich, przestrzeni zaotrzewnowej i otrzewnowej</a:t>
          </a:r>
        </a:p>
      </dsp:txBody>
      <dsp:txXfrm>
        <a:off x="809689" y="557450"/>
        <a:ext cx="13340389" cy="917099"/>
      </dsp:txXfrm>
    </dsp:sp>
    <dsp:sp modelId="{96D02FA6-3FA9-4F2C-A060-7853106E1729}">
      <dsp:nvSpPr>
        <dsp:cNvPr id="0" name=""/>
        <dsp:cNvSpPr/>
      </dsp:nvSpPr>
      <dsp:spPr>
        <a:xfrm>
          <a:off x="115955" y="354639"/>
          <a:ext cx="1270406" cy="1270406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EAF8C9AE-E5B7-413A-A196-9D13F3D5F364}">
      <dsp:nvSpPr>
        <dsp:cNvPr id="0" name=""/>
        <dsp:cNvSpPr/>
      </dsp:nvSpPr>
      <dsp:spPr>
        <a:xfrm>
          <a:off x="1488345" y="2031837"/>
          <a:ext cx="12711346" cy="101632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06708" tIns="48260" rIns="48260" bIns="4826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900" b="1" i="1" kern="1200" dirty="0" err="1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fenoterol</a:t>
          </a:r>
          <a:r>
            <a:rPr lang="pl-PL" sz="1900" b="1" i="1" kern="1200" dirty="0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 + bromek </a:t>
          </a:r>
          <a:r>
            <a:rPr lang="pl-PL" sz="1900" b="1" i="1" kern="1200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ipratropiowy</a:t>
          </a:r>
          <a:endParaRPr lang="pl-PL" sz="1900" b="1" i="1" kern="1200" dirty="0">
            <a:solidFill>
              <a:srgbClr val="002F66"/>
            </a:solidFill>
            <a:latin typeface="Poppins" panose="00000500000000000000" pitchFamily="2" charset="-18"/>
            <a:cs typeface="Poppins" panose="00000500000000000000" pitchFamily="2" charset="-18"/>
          </a:endParaRPr>
        </a:p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900" b="0" i="0" kern="1200" dirty="0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astma, przewlekła obturacyjna choroba płuc, </a:t>
          </a:r>
          <a:r>
            <a:rPr lang="pl-PL" sz="1900" b="0" i="0" kern="1200" dirty="0" err="1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eozynofilowe</a:t>
          </a:r>
          <a:r>
            <a:rPr lang="pl-PL" sz="1900" b="0" i="0" kern="1200" dirty="0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 zapalenie oskrzeli</a:t>
          </a:r>
          <a:endParaRPr lang="pl-PL" sz="1900" kern="1200" dirty="0">
            <a:solidFill>
              <a:srgbClr val="002F66"/>
            </a:solidFill>
            <a:latin typeface="Poppins" panose="00000500000000000000" pitchFamily="2" charset="-18"/>
            <a:cs typeface="Poppins" panose="00000500000000000000" pitchFamily="2" charset="-18"/>
          </a:endParaRPr>
        </a:p>
      </dsp:txBody>
      <dsp:txXfrm>
        <a:off x="1537958" y="2081450"/>
        <a:ext cx="12612120" cy="917099"/>
      </dsp:txXfrm>
    </dsp:sp>
    <dsp:sp modelId="{11EFC135-CC06-43FE-9FED-84929D6874F6}">
      <dsp:nvSpPr>
        <dsp:cNvPr id="0" name=""/>
        <dsp:cNvSpPr/>
      </dsp:nvSpPr>
      <dsp:spPr>
        <a:xfrm>
          <a:off x="853142" y="1904796"/>
          <a:ext cx="1270406" cy="1270406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097478ED-F9D0-4872-AAAD-A18F1FEE2733}">
      <dsp:nvSpPr>
        <dsp:cNvPr id="0" name=""/>
        <dsp:cNvSpPr/>
      </dsp:nvSpPr>
      <dsp:spPr>
        <a:xfrm>
          <a:off x="1711865" y="3555837"/>
          <a:ext cx="12487826" cy="101632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06708" tIns="48260" rIns="48260" bIns="4826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900" b="1" i="1" kern="1200" dirty="0" err="1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dapagliflozyna</a:t>
          </a:r>
          <a:endParaRPr lang="pl-PL" sz="1900" b="1" i="1" kern="1200" dirty="0">
            <a:solidFill>
              <a:srgbClr val="002F66"/>
            </a:solidFill>
            <a:latin typeface="Poppins" panose="00000500000000000000" pitchFamily="2" charset="-18"/>
            <a:cs typeface="Poppins" panose="00000500000000000000" pitchFamily="2" charset="-18"/>
          </a:endParaRPr>
        </a:p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900" kern="1200" dirty="0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cukrzyca typu 2, niewydolność serca</a:t>
          </a:r>
        </a:p>
      </dsp:txBody>
      <dsp:txXfrm>
        <a:off x="1761478" y="3605450"/>
        <a:ext cx="12388600" cy="917099"/>
      </dsp:txXfrm>
    </dsp:sp>
    <dsp:sp modelId="{978C0A44-4493-4A63-AEE2-E76C6FE239C4}">
      <dsp:nvSpPr>
        <dsp:cNvPr id="0" name=""/>
        <dsp:cNvSpPr/>
      </dsp:nvSpPr>
      <dsp:spPr>
        <a:xfrm>
          <a:off x="1076662" y="3428796"/>
          <a:ext cx="1270406" cy="1270406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4B723390-46B7-4309-A956-697EFA167F19}">
      <dsp:nvSpPr>
        <dsp:cNvPr id="0" name=""/>
        <dsp:cNvSpPr/>
      </dsp:nvSpPr>
      <dsp:spPr>
        <a:xfrm>
          <a:off x="1488345" y="5079837"/>
          <a:ext cx="12711346" cy="101632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06708" tIns="48260" rIns="48260" bIns="4826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900" b="1" i="1" kern="1200" dirty="0" err="1">
              <a:solidFill>
                <a:srgbClr val="002F66"/>
              </a:solidFill>
              <a:latin typeface="Poppins" panose="00000500000000000000" pitchFamily="2" charset="-18"/>
              <a:ea typeface="+mn-ea"/>
              <a:cs typeface="Poppins" panose="00000500000000000000" pitchFamily="2" charset="-18"/>
            </a:rPr>
            <a:t>tikagrelor</a:t>
          </a:r>
          <a:endParaRPr lang="pl-PL" sz="1900" b="1" i="1" kern="1200" dirty="0">
            <a:solidFill>
              <a:srgbClr val="002F66"/>
            </a:solidFill>
            <a:latin typeface="Poppins" panose="00000500000000000000" pitchFamily="2" charset="-18"/>
            <a:ea typeface="+mn-ea"/>
            <a:cs typeface="Poppins" panose="00000500000000000000" pitchFamily="2" charset="-18"/>
          </a:endParaRPr>
        </a:p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900" b="0" i="0" u="none" kern="1200" dirty="0">
              <a:solidFill>
                <a:srgbClr val="002F66"/>
              </a:solidFill>
              <a:latin typeface="Poppins" panose="00000500000000000000" pitchFamily="2" charset="-18"/>
              <a:ea typeface="+mn-ea"/>
              <a:cs typeface="Poppins" panose="00000500000000000000" pitchFamily="2" charset="-18"/>
            </a:rPr>
            <a:t>zapobieganie zdarzeniom sercowo-naczyniowym</a:t>
          </a:r>
          <a:endParaRPr lang="pl-PL" sz="1900" kern="1200" dirty="0">
            <a:solidFill>
              <a:srgbClr val="002F66"/>
            </a:solidFill>
            <a:latin typeface="Poppins" panose="00000500000000000000" pitchFamily="2" charset="-18"/>
            <a:cs typeface="Poppins" panose="00000500000000000000" pitchFamily="2" charset="-18"/>
          </a:endParaRPr>
        </a:p>
      </dsp:txBody>
      <dsp:txXfrm>
        <a:off x="1537958" y="5129450"/>
        <a:ext cx="12612120" cy="917099"/>
      </dsp:txXfrm>
    </dsp:sp>
    <dsp:sp modelId="{3B04D8F7-E09F-43BD-A944-EF7C640814B8}">
      <dsp:nvSpPr>
        <dsp:cNvPr id="0" name=""/>
        <dsp:cNvSpPr/>
      </dsp:nvSpPr>
      <dsp:spPr>
        <a:xfrm>
          <a:off x="853142" y="4952796"/>
          <a:ext cx="1270406" cy="1270406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FA315347-F5C3-4D9F-A4EC-E972C03E6582}">
      <dsp:nvSpPr>
        <dsp:cNvPr id="0" name=""/>
        <dsp:cNvSpPr/>
      </dsp:nvSpPr>
      <dsp:spPr>
        <a:xfrm>
          <a:off x="760076" y="6603837"/>
          <a:ext cx="13439615" cy="101632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06708" tIns="48260" rIns="48260" bIns="4826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900" b="1" i="1" kern="1200" dirty="0" err="1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apixaban</a:t>
          </a:r>
          <a:endParaRPr lang="pl-PL" sz="1900" b="1" i="1" kern="1200" dirty="0">
            <a:solidFill>
              <a:srgbClr val="002F66"/>
            </a:solidFill>
            <a:latin typeface="Poppins" panose="00000500000000000000" pitchFamily="2" charset="-18"/>
            <a:cs typeface="Poppins" panose="00000500000000000000" pitchFamily="2" charset="-18"/>
          </a:endParaRPr>
        </a:p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900" kern="1200" dirty="0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zakrzepica i zatorowość</a:t>
          </a:r>
          <a:endParaRPr lang="pl-PL" sz="1900" b="0" kern="1200" dirty="0">
            <a:solidFill>
              <a:srgbClr val="002F66"/>
            </a:solidFill>
            <a:latin typeface="Poppins" panose="00000500000000000000" pitchFamily="2" charset="-18"/>
            <a:cs typeface="Poppins" panose="00000500000000000000" pitchFamily="2" charset="-18"/>
          </a:endParaRPr>
        </a:p>
      </dsp:txBody>
      <dsp:txXfrm>
        <a:off x="809689" y="6653450"/>
        <a:ext cx="13340389" cy="917099"/>
      </dsp:txXfrm>
    </dsp:sp>
    <dsp:sp modelId="{DF49CD3D-7B3F-4A24-843F-3D3072BFDA02}">
      <dsp:nvSpPr>
        <dsp:cNvPr id="0" name=""/>
        <dsp:cNvSpPr/>
      </dsp:nvSpPr>
      <dsp:spPr>
        <a:xfrm>
          <a:off x="124873" y="6476796"/>
          <a:ext cx="1270406" cy="1270406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7B5E12-4DBB-4845-BD95-33FB2C4BC434}">
      <dsp:nvSpPr>
        <dsp:cNvPr id="0" name=""/>
        <dsp:cNvSpPr/>
      </dsp:nvSpPr>
      <dsp:spPr>
        <a:xfrm>
          <a:off x="-9192271" y="-1403415"/>
          <a:ext cx="10934832" cy="10934832"/>
        </a:xfrm>
        <a:prstGeom prst="blockArc">
          <a:avLst>
            <a:gd name="adj1" fmla="val 18900000"/>
            <a:gd name="adj2" fmla="val 2700000"/>
            <a:gd name="adj3" fmla="val 198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3A2768-3A0D-4C66-BE21-C630F0DC0EA6}">
      <dsp:nvSpPr>
        <dsp:cNvPr id="0" name=""/>
        <dsp:cNvSpPr/>
      </dsp:nvSpPr>
      <dsp:spPr>
        <a:xfrm>
          <a:off x="911257" y="624880"/>
          <a:ext cx="15606369" cy="1250411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2514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i="1" kern="1200" dirty="0" err="1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niwolumab</a:t>
          </a:r>
          <a:r>
            <a:rPr lang="pl-PL" sz="1800" b="1" i="1" kern="1200" dirty="0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 + </a:t>
          </a:r>
          <a:r>
            <a:rPr lang="pl-PL" sz="1800" b="1" i="1" kern="1200" dirty="0" err="1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ipilimumab</a:t>
          </a:r>
          <a:endParaRPr lang="pl-PL" sz="1800" b="1" i="1" kern="1200" dirty="0">
            <a:solidFill>
              <a:srgbClr val="002F66"/>
            </a:solidFill>
            <a:latin typeface="Poppins" panose="00000500000000000000" pitchFamily="2" charset="-18"/>
            <a:cs typeface="Poppins" panose="00000500000000000000" pitchFamily="2" charset="-18"/>
          </a:endParaRP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kern="1200" dirty="0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leczenie od 1. linii dorosłych chorych na raka wątrobokomórkowego, u których nie stosowano w przeszłości leczenia systemowego z tego powodu</a:t>
          </a:r>
        </a:p>
      </dsp:txBody>
      <dsp:txXfrm>
        <a:off x="972297" y="685920"/>
        <a:ext cx="15484289" cy="1128331"/>
      </dsp:txXfrm>
    </dsp:sp>
    <dsp:sp modelId="{96D02FA6-3FA9-4F2C-A060-7853106E1729}">
      <dsp:nvSpPr>
        <dsp:cNvPr id="0" name=""/>
        <dsp:cNvSpPr/>
      </dsp:nvSpPr>
      <dsp:spPr>
        <a:xfrm>
          <a:off x="129750" y="468579"/>
          <a:ext cx="1563014" cy="1563014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EAF8C9AE-E5B7-413A-A196-9D13F3D5F364}">
      <dsp:nvSpPr>
        <dsp:cNvPr id="0" name=""/>
        <dsp:cNvSpPr/>
      </dsp:nvSpPr>
      <dsp:spPr>
        <a:xfrm>
          <a:off x="1628146" y="2500823"/>
          <a:ext cx="14889480" cy="1250411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2514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i="1" kern="1200" dirty="0" err="1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pemigatynib</a:t>
          </a:r>
          <a:endParaRPr lang="pl-PL" sz="1800" b="1" i="1" kern="1200" dirty="0">
            <a:solidFill>
              <a:srgbClr val="002F66"/>
            </a:solidFill>
            <a:latin typeface="Poppins" panose="00000500000000000000" pitchFamily="2" charset="-18"/>
            <a:cs typeface="Poppins" panose="00000500000000000000" pitchFamily="2" charset="-18"/>
          </a:endParaRP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kern="1200" dirty="0" err="1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monoterapia</a:t>
          </a:r>
          <a:r>
            <a:rPr lang="pl-PL" sz="1800" kern="1200" dirty="0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 dorosłych pacjentów z miejscowo zaawansowanym lub przerzutowym gruczolakorakiem dróg żółciowych, ze stwierdzoną fuzją lub </a:t>
          </a:r>
          <a:r>
            <a:rPr lang="pl-PL" sz="1800" kern="1200" dirty="0" err="1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rearanżacją</a:t>
          </a:r>
          <a:r>
            <a:rPr lang="pl-PL" sz="1800" kern="1200" dirty="0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 receptora czynnika wzrostu fibroblastów 2 </a:t>
          </a:r>
        </a:p>
      </dsp:txBody>
      <dsp:txXfrm>
        <a:off x="1689186" y="2561863"/>
        <a:ext cx="14767400" cy="1128331"/>
      </dsp:txXfrm>
    </dsp:sp>
    <dsp:sp modelId="{11EFC135-CC06-43FE-9FED-84929D6874F6}">
      <dsp:nvSpPr>
        <dsp:cNvPr id="0" name=""/>
        <dsp:cNvSpPr/>
      </dsp:nvSpPr>
      <dsp:spPr>
        <a:xfrm>
          <a:off x="846639" y="2344521"/>
          <a:ext cx="1563014" cy="1563014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097478ED-F9D0-4872-AAAD-A18F1FEE2733}">
      <dsp:nvSpPr>
        <dsp:cNvPr id="0" name=""/>
        <dsp:cNvSpPr/>
      </dsp:nvSpPr>
      <dsp:spPr>
        <a:xfrm>
          <a:off x="1628146" y="4376765"/>
          <a:ext cx="14889480" cy="1250411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2514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i="1" kern="1200" dirty="0" err="1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serplulimab</a:t>
          </a:r>
          <a:endParaRPr lang="pl-PL" sz="1800" b="1" i="1" kern="1200" dirty="0">
            <a:solidFill>
              <a:srgbClr val="002F66"/>
            </a:solidFill>
            <a:latin typeface="Poppins" panose="00000500000000000000" pitchFamily="2" charset="-18"/>
            <a:cs typeface="Poppins" panose="00000500000000000000" pitchFamily="2" charset="-18"/>
          </a:endParaRP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kern="1200" dirty="0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leczenie od 1. linii dorosłych chorych na drobnokomórkowego raka płuca (DRP) w postaci rozsianej, w skojarzeniu z </a:t>
          </a:r>
          <a:r>
            <a:rPr lang="pl-PL" sz="1800" kern="1200" dirty="0" err="1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karboplatyną</a:t>
          </a:r>
          <a:r>
            <a:rPr lang="pl-PL" sz="1800" kern="1200" dirty="0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 i </a:t>
          </a:r>
          <a:r>
            <a:rPr lang="pl-PL" sz="1800" kern="1200" dirty="0" err="1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etopozydem</a:t>
          </a:r>
          <a:r>
            <a:rPr lang="pl-PL" sz="1800" kern="1200" dirty="0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 w fazie indukcji</a:t>
          </a:r>
        </a:p>
      </dsp:txBody>
      <dsp:txXfrm>
        <a:off x="1689186" y="4437805"/>
        <a:ext cx="14767400" cy="1128331"/>
      </dsp:txXfrm>
    </dsp:sp>
    <dsp:sp modelId="{978C0A44-4493-4A63-AEE2-E76C6FE239C4}">
      <dsp:nvSpPr>
        <dsp:cNvPr id="0" name=""/>
        <dsp:cNvSpPr/>
      </dsp:nvSpPr>
      <dsp:spPr>
        <a:xfrm>
          <a:off x="846639" y="4220464"/>
          <a:ext cx="1563014" cy="1563014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7527C62B-4F6C-478B-B595-F415002E39EB}">
      <dsp:nvSpPr>
        <dsp:cNvPr id="0" name=""/>
        <dsp:cNvSpPr/>
      </dsp:nvSpPr>
      <dsp:spPr>
        <a:xfrm>
          <a:off x="911257" y="6211212"/>
          <a:ext cx="15606369" cy="133340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2514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i="1" kern="1200" dirty="0" err="1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atezolizumab</a:t>
          </a:r>
          <a:endParaRPr lang="pl-PL" sz="1800" b="1" i="1" kern="1200" dirty="0">
            <a:solidFill>
              <a:srgbClr val="002F66"/>
            </a:solidFill>
            <a:latin typeface="Poppins" panose="00000500000000000000" pitchFamily="2" charset="-18"/>
            <a:cs typeface="Poppins" panose="00000500000000000000" pitchFamily="2" charset="-18"/>
          </a:endParaRP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pl-PL" sz="1800" kern="1200" dirty="0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leczenie od 1. linii, </a:t>
          </a:r>
          <a:r>
            <a:rPr lang="pl-PL" sz="1800" kern="1200" dirty="0" err="1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monoterapią</a:t>
          </a:r>
          <a:r>
            <a:rPr lang="pl-PL" sz="1800" kern="1200" dirty="0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 </a:t>
          </a:r>
          <a:r>
            <a:rPr lang="pl-PL" sz="1800" kern="1200" dirty="0" err="1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atezolizumabem</a:t>
          </a:r>
          <a:r>
            <a:rPr lang="pl-PL" sz="1800" kern="1200" dirty="0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 (postać dożylna i podskórna), dorosłych pacjentów z zaawansowanym NDRP, którzy nie kwalifikują się do leczenia opartego na pochodnych platyny</a:t>
          </a:r>
          <a:endParaRPr lang="pl-PL" sz="1800" b="1" i="1" kern="1200" dirty="0">
            <a:solidFill>
              <a:srgbClr val="002F66"/>
            </a:solidFill>
            <a:latin typeface="Poppins" panose="00000500000000000000" pitchFamily="2" charset="-18"/>
            <a:cs typeface="Poppins" panose="00000500000000000000" pitchFamily="2" charset="-18"/>
          </a:endParaRPr>
        </a:p>
      </dsp:txBody>
      <dsp:txXfrm>
        <a:off x="911257" y="6211212"/>
        <a:ext cx="15606369" cy="1333401"/>
      </dsp:txXfrm>
    </dsp:sp>
    <dsp:sp modelId="{89ED42CB-D100-4288-89C4-4128731EE1E0}">
      <dsp:nvSpPr>
        <dsp:cNvPr id="0" name=""/>
        <dsp:cNvSpPr/>
      </dsp:nvSpPr>
      <dsp:spPr>
        <a:xfrm>
          <a:off x="123716" y="6105815"/>
          <a:ext cx="1563014" cy="1563014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7B5E12-4DBB-4845-BD95-33FB2C4BC434}">
      <dsp:nvSpPr>
        <dsp:cNvPr id="0" name=""/>
        <dsp:cNvSpPr/>
      </dsp:nvSpPr>
      <dsp:spPr>
        <a:xfrm>
          <a:off x="-9192271" y="-1403415"/>
          <a:ext cx="10934832" cy="10934832"/>
        </a:xfrm>
        <a:prstGeom prst="blockArc">
          <a:avLst>
            <a:gd name="adj1" fmla="val 18900000"/>
            <a:gd name="adj2" fmla="val 2700000"/>
            <a:gd name="adj3" fmla="val 198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3A2768-3A0D-4C66-BE21-C630F0DC0EA6}">
      <dsp:nvSpPr>
        <dsp:cNvPr id="0" name=""/>
        <dsp:cNvSpPr/>
      </dsp:nvSpPr>
      <dsp:spPr>
        <a:xfrm>
          <a:off x="911257" y="624880"/>
          <a:ext cx="15606369" cy="1250411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2514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i="1" kern="1200" dirty="0" err="1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amiwantamab</a:t>
          </a:r>
          <a:endParaRPr lang="pl-PL" sz="1800" b="1" i="1" kern="1200" dirty="0">
            <a:solidFill>
              <a:srgbClr val="002F66"/>
            </a:solidFill>
            <a:latin typeface="Poppins" panose="00000500000000000000" pitchFamily="2" charset="-18"/>
            <a:cs typeface="Poppins" panose="00000500000000000000" pitchFamily="2" charset="-18"/>
          </a:endParaRP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kern="1200" dirty="0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leczenie pierwszej linii dorosłych pacjentów z NDRP z aktywującymi mutacjami insercyjnymi w eksonie 20. EGFR z zastosowaniem amiwantamabu (postać dożylna) w skojarzeniu z karboplatyną i pemetreksedem (choroba rzadka)</a:t>
          </a:r>
        </a:p>
      </dsp:txBody>
      <dsp:txXfrm>
        <a:off x="972297" y="685920"/>
        <a:ext cx="15484289" cy="1128331"/>
      </dsp:txXfrm>
    </dsp:sp>
    <dsp:sp modelId="{96D02FA6-3FA9-4F2C-A060-7853106E1729}">
      <dsp:nvSpPr>
        <dsp:cNvPr id="0" name=""/>
        <dsp:cNvSpPr/>
      </dsp:nvSpPr>
      <dsp:spPr>
        <a:xfrm>
          <a:off x="152398" y="424064"/>
          <a:ext cx="1563014" cy="1563014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EAF8C9AE-E5B7-413A-A196-9D13F3D5F364}">
      <dsp:nvSpPr>
        <dsp:cNvPr id="0" name=""/>
        <dsp:cNvSpPr/>
      </dsp:nvSpPr>
      <dsp:spPr>
        <a:xfrm>
          <a:off x="1628146" y="2500823"/>
          <a:ext cx="14889480" cy="1250411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2514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i="1" kern="1200" dirty="0" err="1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amiwantamab</a:t>
          </a:r>
          <a:r>
            <a:rPr lang="pl-PL" sz="1800" b="1" i="1" kern="1200" dirty="0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 + </a:t>
          </a:r>
          <a:r>
            <a:rPr lang="pl-PL" sz="1800" b="1" i="1" kern="1200" dirty="0" err="1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lazertinib</a:t>
          </a:r>
          <a:endParaRPr lang="pl-PL" sz="1800" b="1" i="1" kern="1200" dirty="0">
            <a:solidFill>
              <a:srgbClr val="002F66"/>
            </a:solidFill>
            <a:latin typeface="Poppins" panose="00000500000000000000" pitchFamily="2" charset="-18"/>
            <a:cs typeface="Poppins" panose="00000500000000000000" pitchFamily="2" charset="-18"/>
          </a:endParaRP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kern="1200" dirty="0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leczenie pierwszej linii dorosłych pacjentów z NDRP z delecjami w </a:t>
          </a:r>
          <a:r>
            <a:rPr lang="pl-PL" sz="1800" kern="1200" dirty="0" err="1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eksonie</a:t>
          </a:r>
          <a:r>
            <a:rPr lang="pl-PL" sz="1800" kern="1200" dirty="0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 19. lub substytucją p.L858R w </a:t>
          </a:r>
          <a:r>
            <a:rPr lang="pl-PL" sz="1800" kern="1200" dirty="0" err="1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eksonie</a:t>
          </a:r>
          <a:r>
            <a:rPr lang="pl-PL" sz="1800" kern="1200" dirty="0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 21. EGFR</a:t>
          </a:r>
          <a:endParaRPr lang="pl-PL" sz="1800" i="1" kern="1200" dirty="0">
            <a:solidFill>
              <a:srgbClr val="002F66"/>
            </a:solidFill>
            <a:latin typeface="Poppins" panose="00000500000000000000" pitchFamily="2" charset="-18"/>
            <a:cs typeface="Poppins" panose="00000500000000000000" pitchFamily="2" charset="-18"/>
          </a:endParaRPr>
        </a:p>
      </dsp:txBody>
      <dsp:txXfrm>
        <a:off x="1689186" y="2561863"/>
        <a:ext cx="14767400" cy="1128331"/>
      </dsp:txXfrm>
    </dsp:sp>
    <dsp:sp modelId="{11EFC135-CC06-43FE-9FED-84929D6874F6}">
      <dsp:nvSpPr>
        <dsp:cNvPr id="0" name=""/>
        <dsp:cNvSpPr/>
      </dsp:nvSpPr>
      <dsp:spPr>
        <a:xfrm>
          <a:off x="846639" y="2344521"/>
          <a:ext cx="1563014" cy="1563014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097478ED-F9D0-4872-AAAD-A18F1FEE2733}">
      <dsp:nvSpPr>
        <dsp:cNvPr id="0" name=""/>
        <dsp:cNvSpPr/>
      </dsp:nvSpPr>
      <dsp:spPr>
        <a:xfrm>
          <a:off x="1628146" y="4376765"/>
          <a:ext cx="14889480" cy="1250411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2514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i="1" kern="1200" dirty="0" err="1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enkorafenib</a:t>
          </a:r>
          <a:r>
            <a:rPr lang="pl-PL" sz="1800" b="1" i="1" kern="1200" dirty="0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 + </a:t>
          </a:r>
          <a:r>
            <a:rPr lang="pl-PL" sz="1800" b="1" i="1" kern="1200" dirty="0" err="1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binimetinib</a:t>
          </a:r>
          <a:endParaRPr lang="pl-PL" sz="1800" b="1" i="1" kern="1200" dirty="0">
            <a:solidFill>
              <a:srgbClr val="002F66"/>
            </a:solidFill>
            <a:latin typeface="Poppins" panose="00000500000000000000" pitchFamily="2" charset="-18"/>
            <a:cs typeface="Poppins" panose="00000500000000000000" pitchFamily="2" charset="-18"/>
          </a:endParaRP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kern="1200" dirty="0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leczenie dorosłych pacjentów z NDRP z mutacją V600E w genie BRAF </a:t>
          </a:r>
          <a:r>
            <a:rPr lang="pl-PL" sz="1800" i="1" kern="1200" dirty="0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(choroba rzadka)</a:t>
          </a:r>
          <a:endParaRPr lang="pl-PL" sz="1800" kern="1200" dirty="0">
            <a:solidFill>
              <a:srgbClr val="002F66"/>
            </a:solidFill>
            <a:latin typeface="Poppins" panose="00000500000000000000" pitchFamily="2" charset="-18"/>
            <a:cs typeface="Poppins" panose="00000500000000000000" pitchFamily="2" charset="-18"/>
          </a:endParaRPr>
        </a:p>
      </dsp:txBody>
      <dsp:txXfrm>
        <a:off x="1689186" y="4437805"/>
        <a:ext cx="14767400" cy="1128331"/>
      </dsp:txXfrm>
    </dsp:sp>
    <dsp:sp modelId="{978C0A44-4493-4A63-AEE2-E76C6FE239C4}">
      <dsp:nvSpPr>
        <dsp:cNvPr id="0" name=""/>
        <dsp:cNvSpPr/>
      </dsp:nvSpPr>
      <dsp:spPr>
        <a:xfrm>
          <a:off x="846639" y="4220464"/>
          <a:ext cx="1563014" cy="1563014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4B723390-46B7-4309-A956-697EFA167F19}">
      <dsp:nvSpPr>
        <dsp:cNvPr id="0" name=""/>
        <dsp:cNvSpPr/>
      </dsp:nvSpPr>
      <dsp:spPr>
        <a:xfrm>
          <a:off x="911257" y="6252707"/>
          <a:ext cx="15606369" cy="1250411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2514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i="1" kern="1200" dirty="0" err="1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palbocyklib</a:t>
          </a:r>
          <a:endParaRPr lang="pl-PL" sz="1800" b="1" i="1" kern="1200" dirty="0">
            <a:solidFill>
              <a:srgbClr val="002F66"/>
            </a:solidFill>
            <a:latin typeface="Poppins" panose="00000500000000000000" pitchFamily="2" charset="-18"/>
            <a:cs typeface="Poppins" panose="00000500000000000000" pitchFamily="2" charset="-18"/>
          </a:endParaRP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kern="1200" dirty="0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w skojarzeniu z </a:t>
          </a:r>
          <a:r>
            <a:rPr lang="pl-PL" sz="1800" kern="1200" dirty="0" err="1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fulwestrantem</a:t>
          </a:r>
          <a:r>
            <a:rPr lang="pl-PL" sz="1800" kern="1200" dirty="0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 w 1. linii leczenia przerzutowego lub miejscowo HR-dodatniego, HER2-ujemnego raka piersi, po uprzedniej hormonoterapii</a:t>
          </a:r>
        </a:p>
      </dsp:txBody>
      <dsp:txXfrm>
        <a:off x="972297" y="6313747"/>
        <a:ext cx="15484289" cy="1128331"/>
      </dsp:txXfrm>
    </dsp:sp>
    <dsp:sp modelId="{3B04D8F7-E09F-43BD-A944-EF7C640814B8}">
      <dsp:nvSpPr>
        <dsp:cNvPr id="0" name=""/>
        <dsp:cNvSpPr/>
      </dsp:nvSpPr>
      <dsp:spPr>
        <a:xfrm>
          <a:off x="129750" y="6096406"/>
          <a:ext cx="1563014" cy="1563014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7B5E12-4DBB-4845-BD95-33FB2C4BC434}">
      <dsp:nvSpPr>
        <dsp:cNvPr id="0" name=""/>
        <dsp:cNvSpPr/>
      </dsp:nvSpPr>
      <dsp:spPr>
        <a:xfrm>
          <a:off x="-8580039" y="-1310340"/>
          <a:ext cx="10207545" cy="10207545"/>
        </a:xfrm>
        <a:prstGeom prst="blockArc">
          <a:avLst>
            <a:gd name="adj1" fmla="val 18900000"/>
            <a:gd name="adj2" fmla="val 2700000"/>
            <a:gd name="adj3" fmla="val 212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3A2768-3A0D-4C66-BE21-C630F0DC0EA6}">
      <dsp:nvSpPr>
        <dsp:cNvPr id="0" name=""/>
        <dsp:cNvSpPr/>
      </dsp:nvSpPr>
      <dsp:spPr>
        <a:xfrm>
          <a:off x="710072" y="474027"/>
          <a:ext cx="15816101" cy="948661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53000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i="1" kern="1200" dirty="0" err="1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blinatumomab</a:t>
          </a:r>
          <a:endParaRPr lang="pl-PL" sz="1800" b="1" i="1" kern="1200" dirty="0">
            <a:solidFill>
              <a:srgbClr val="002F66"/>
            </a:solidFill>
            <a:latin typeface="Poppins" panose="00000500000000000000" pitchFamily="2" charset="-18"/>
            <a:cs typeface="Poppins" panose="00000500000000000000" pitchFamily="2" charset="-18"/>
          </a:endParaRP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kern="1200" dirty="0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leczenie 1. linii w ramach konsolidacji u dorosłych chorych na ostra białaczkę </a:t>
          </a:r>
          <a:r>
            <a:rPr lang="pl-PL" sz="1800" kern="1200" dirty="0" err="1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limfoblastyczną</a:t>
          </a:r>
          <a:r>
            <a:rPr lang="pl-PL" sz="1800" kern="1200" dirty="0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 z komórek B </a:t>
          </a:r>
          <a:r>
            <a:rPr lang="pl-PL" sz="1800" i="1" kern="1200" dirty="0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(choroba rzadka)</a:t>
          </a:r>
          <a:endParaRPr lang="pl-PL" sz="1800" kern="1200" dirty="0">
            <a:solidFill>
              <a:srgbClr val="002F66"/>
            </a:solidFill>
            <a:latin typeface="Poppins" panose="00000500000000000000" pitchFamily="2" charset="-18"/>
            <a:cs typeface="Poppins" panose="00000500000000000000" pitchFamily="2" charset="-18"/>
          </a:endParaRPr>
        </a:p>
      </dsp:txBody>
      <dsp:txXfrm>
        <a:off x="756382" y="520337"/>
        <a:ext cx="15723481" cy="856041"/>
      </dsp:txXfrm>
    </dsp:sp>
    <dsp:sp modelId="{96D02FA6-3FA9-4F2C-A060-7853106E1729}">
      <dsp:nvSpPr>
        <dsp:cNvPr id="0" name=""/>
        <dsp:cNvSpPr/>
      </dsp:nvSpPr>
      <dsp:spPr>
        <a:xfrm>
          <a:off x="117158" y="355444"/>
          <a:ext cx="1185826" cy="1185826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EAF8C9AE-E5B7-413A-A196-9D13F3D5F364}">
      <dsp:nvSpPr>
        <dsp:cNvPr id="0" name=""/>
        <dsp:cNvSpPr/>
      </dsp:nvSpPr>
      <dsp:spPr>
        <a:xfrm>
          <a:off x="1389855" y="1896564"/>
          <a:ext cx="15136318" cy="948661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53000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i="1" kern="1200" dirty="0" err="1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glofitamab</a:t>
          </a:r>
          <a:endParaRPr lang="pl-PL" sz="1800" b="1" i="1" kern="1200" dirty="0">
            <a:solidFill>
              <a:srgbClr val="002F66"/>
            </a:solidFill>
            <a:latin typeface="Poppins" panose="00000500000000000000" pitchFamily="2" charset="-18"/>
            <a:cs typeface="Poppins" panose="00000500000000000000" pitchFamily="2" charset="-18"/>
          </a:endParaRP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kern="1200" dirty="0" err="1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chłoniak</a:t>
          </a:r>
          <a:r>
            <a:rPr lang="pl-PL" sz="1800" kern="1200" dirty="0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 rozlany z dużych komórek B (choroba rzadka)</a:t>
          </a:r>
          <a:endParaRPr lang="pl-PL" sz="1800" b="1" i="1" kern="1200" dirty="0">
            <a:solidFill>
              <a:srgbClr val="002F66"/>
            </a:solidFill>
            <a:latin typeface="Poppins" panose="00000500000000000000" pitchFamily="2" charset="-18"/>
            <a:cs typeface="Poppins" panose="00000500000000000000" pitchFamily="2" charset="-18"/>
          </a:endParaRPr>
        </a:p>
      </dsp:txBody>
      <dsp:txXfrm>
        <a:off x="1436165" y="1942874"/>
        <a:ext cx="15043698" cy="856041"/>
      </dsp:txXfrm>
    </dsp:sp>
    <dsp:sp modelId="{11EFC135-CC06-43FE-9FED-84929D6874F6}">
      <dsp:nvSpPr>
        <dsp:cNvPr id="0" name=""/>
        <dsp:cNvSpPr/>
      </dsp:nvSpPr>
      <dsp:spPr>
        <a:xfrm>
          <a:off x="796941" y="1777981"/>
          <a:ext cx="1185826" cy="1185826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9352834E-1CD1-4D4F-AF2E-068E6E442DBC}">
      <dsp:nvSpPr>
        <dsp:cNvPr id="0" name=""/>
        <dsp:cNvSpPr/>
      </dsp:nvSpPr>
      <dsp:spPr>
        <a:xfrm>
          <a:off x="1598493" y="3319101"/>
          <a:ext cx="14927679" cy="94866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53000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i="1" kern="1200" dirty="0" err="1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lizokabtagen</a:t>
          </a:r>
          <a:r>
            <a:rPr lang="pl-PL" sz="1800" b="1" i="1" kern="1200" dirty="0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 </a:t>
          </a:r>
          <a:r>
            <a:rPr lang="pl-PL" sz="1800" b="1" i="1" kern="1200" dirty="0" err="1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maraleucel</a:t>
          </a:r>
          <a:endParaRPr lang="pl-PL" sz="1800" b="1" i="1" kern="1200" dirty="0">
            <a:solidFill>
              <a:srgbClr val="002F66"/>
            </a:solidFill>
            <a:latin typeface="Poppins" panose="00000500000000000000" pitchFamily="2" charset="-18"/>
            <a:cs typeface="Poppins" panose="00000500000000000000" pitchFamily="2" charset="-18"/>
          </a:endParaRP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kern="1200" dirty="0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terapia CAR-T, leczenie </a:t>
          </a:r>
          <a:r>
            <a:rPr lang="pl-PL" sz="1800" kern="1200" dirty="0" err="1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chłoniaka</a:t>
          </a:r>
          <a:r>
            <a:rPr lang="pl-PL" sz="1800" kern="1200" dirty="0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 u pacjentów dorosłych </a:t>
          </a:r>
          <a:r>
            <a:rPr lang="pl-PL" sz="1800" i="1" kern="1200" dirty="0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(choroba rzadka)</a:t>
          </a:r>
          <a:endParaRPr lang="pl-PL" sz="1800" kern="1200" dirty="0">
            <a:solidFill>
              <a:srgbClr val="002F66"/>
            </a:solidFill>
            <a:latin typeface="Poppins" panose="00000500000000000000" pitchFamily="2" charset="-18"/>
            <a:cs typeface="Poppins" panose="00000500000000000000" pitchFamily="2" charset="-18"/>
          </a:endParaRPr>
        </a:p>
      </dsp:txBody>
      <dsp:txXfrm>
        <a:off x="1598493" y="3319101"/>
        <a:ext cx="14927679" cy="948661"/>
      </dsp:txXfrm>
    </dsp:sp>
    <dsp:sp modelId="{43B934C2-3C65-45D3-95E6-33D52FF80413}">
      <dsp:nvSpPr>
        <dsp:cNvPr id="0" name=""/>
        <dsp:cNvSpPr/>
      </dsp:nvSpPr>
      <dsp:spPr>
        <a:xfrm>
          <a:off x="1005580" y="3200518"/>
          <a:ext cx="1185826" cy="1185826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CA739EC6-04A3-4C6C-9CC3-0544AD5DF249}">
      <dsp:nvSpPr>
        <dsp:cNvPr id="0" name=""/>
        <dsp:cNvSpPr/>
      </dsp:nvSpPr>
      <dsp:spPr>
        <a:xfrm>
          <a:off x="1389855" y="4741638"/>
          <a:ext cx="15136318" cy="94866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53000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i="1" kern="1200" dirty="0" err="1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docetaksel</a:t>
          </a:r>
          <a:endParaRPr lang="pl-PL" sz="1800" b="1" i="1" kern="1200" dirty="0">
            <a:solidFill>
              <a:srgbClr val="002F66"/>
            </a:solidFill>
            <a:latin typeface="Poppins" panose="00000500000000000000" pitchFamily="2" charset="-18"/>
            <a:cs typeface="Poppins" panose="00000500000000000000" pitchFamily="2" charset="-18"/>
          </a:endParaRP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kern="1200" dirty="0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leczenie gruczolakoraka przełyku w schematach chemioterapii radykalnej oraz paliatywnej </a:t>
          </a:r>
          <a:r>
            <a:rPr lang="pl-PL" sz="1800" i="1" kern="1200" dirty="0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(off-</a:t>
          </a:r>
          <a:r>
            <a:rPr lang="pl-PL" sz="1800" i="1" kern="1200" dirty="0" err="1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label</a:t>
          </a:r>
          <a:r>
            <a:rPr lang="pl-PL" sz="1800" i="1" kern="1200" dirty="0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)</a:t>
          </a:r>
          <a:endParaRPr lang="pl-PL" sz="1800" kern="1200" dirty="0">
            <a:solidFill>
              <a:srgbClr val="002F66"/>
            </a:solidFill>
            <a:latin typeface="Poppins" panose="00000500000000000000" pitchFamily="2" charset="-18"/>
            <a:cs typeface="Poppins" panose="00000500000000000000" pitchFamily="2" charset="-18"/>
          </a:endParaRPr>
        </a:p>
      </dsp:txBody>
      <dsp:txXfrm>
        <a:off x="1389855" y="4741638"/>
        <a:ext cx="15136318" cy="948661"/>
      </dsp:txXfrm>
    </dsp:sp>
    <dsp:sp modelId="{7532A909-7CFA-4AE9-B1B7-B4C34A83DD50}">
      <dsp:nvSpPr>
        <dsp:cNvPr id="0" name=""/>
        <dsp:cNvSpPr/>
      </dsp:nvSpPr>
      <dsp:spPr>
        <a:xfrm>
          <a:off x="796941" y="4623055"/>
          <a:ext cx="1185826" cy="1185826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5FD8691C-8000-4720-831C-022AE31B716C}">
      <dsp:nvSpPr>
        <dsp:cNvPr id="0" name=""/>
        <dsp:cNvSpPr/>
      </dsp:nvSpPr>
      <dsp:spPr>
        <a:xfrm>
          <a:off x="710072" y="6164175"/>
          <a:ext cx="15816101" cy="94866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53000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i="1" kern="1200" dirty="0" err="1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paklitaksel</a:t>
          </a:r>
          <a:r>
            <a:rPr lang="pl-PL" sz="1800" b="1" i="1" kern="1200" dirty="0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 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kern="1200" dirty="0">
              <a:latin typeface="Poppins" panose="00000500000000000000" pitchFamily="2" charset="-18"/>
              <a:cs typeface="Poppins" panose="00000500000000000000" pitchFamily="2" charset="-18"/>
            </a:rPr>
            <a:t>leczenie zaawansowanego raka żołądka od 1. linii (off-</a:t>
          </a:r>
          <a:r>
            <a:rPr lang="pl-PL" sz="1800" kern="1200" dirty="0" err="1">
              <a:latin typeface="Poppins" panose="00000500000000000000" pitchFamily="2" charset="-18"/>
              <a:cs typeface="Poppins" panose="00000500000000000000" pitchFamily="2" charset="-18"/>
            </a:rPr>
            <a:t>label</a:t>
          </a:r>
          <a:r>
            <a:rPr lang="pl-PL" sz="1800" kern="1200" dirty="0">
              <a:latin typeface="Poppins" panose="00000500000000000000" pitchFamily="2" charset="-18"/>
              <a:cs typeface="Poppins" panose="00000500000000000000" pitchFamily="2" charset="-18"/>
            </a:rPr>
            <a:t>)</a:t>
          </a:r>
        </a:p>
      </dsp:txBody>
      <dsp:txXfrm>
        <a:off x="710072" y="6164175"/>
        <a:ext cx="15816101" cy="948661"/>
      </dsp:txXfrm>
    </dsp:sp>
    <dsp:sp modelId="{32298C99-2DD3-475B-84E9-715BC85F914C}">
      <dsp:nvSpPr>
        <dsp:cNvPr id="0" name=""/>
        <dsp:cNvSpPr/>
      </dsp:nvSpPr>
      <dsp:spPr>
        <a:xfrm>
          <a:off x="117158" y="6045592"/>
          <a:ext cx="1185826" cy="1185826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7B5E12-4DBB-4845-BD95-33FB2C4BC434}">
      <dsp:nvSpPr>
        <dsp:cNvPr id="0" name=""/>
        <dsp:cNvSpPr/>
      </dsp:nvSpPr>
      <dsp:spPr>
        <a:xfrm>
          <a:off x="-7265228" y="-1119443"/>
          <a:ext cx="8715888" cy="8715888"/>
        </a:xfrm>
        <a:prstGeom prst="blockArc">
          <a:avLst>
            <a:gd name="adj1" fmla="val 18900000"/>
            <a:gd name="adj2" fmla="val 2700000"/>
            <a:gd name="adj3" fmla="val 248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3A2768-3A0D-4C66-BE21-C630F0DC0EA6}">
      <dsp:nvSpPr>
        <dsp:cNvPr id="0" name=""/>
        <dsp:cNvSpPr/>
      </dsp:nvSpPr>
      <dsp:spPr>
        <a:xfrm>
          <a:off x="1190634" y="925304"/>
          <a:ext cx="15005799" cy="185034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68715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b="1" i="1" kern="1200" dirty="0" err="1">
              <a:solidFill>
                <a:srgbClr val="002F66"/>
              </a:solidFill>
              <a:latin typeface="Poppins" panose="00000500000000000000" pitchFamily="2" charset="-18"/>
              <a:ea typeface="+mn-ea"/>
              <a:cs typeface="Poppins" panose="00000500000000000000" pitchFamily="2" charset="-18"/>
            </a:rPr>
            <a:t>lumasiran</a:t>
          </a:r>
          <a:endParaRPr lang="pl-PL" sz="2000" b="1" i="1" kern="1200" dirty="0">
            <a:solidFill>
              <a:srgbClr val="002F66"/>
            </a:solidFill>
            <a:latin typeface="Poppins" panose="00000500000000000000" pitchFamily="2" charset="-18"/>
            <a:ea typeface="+mn-ea"/>
            <a:cs typeface="Poppins" panose="00000500000000000000" pitchFamily="2" charset="-18"/>
          </a:endParaRP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 dirty="0">
              <a:solidFill>
                <a:srgbClr val="002F66"/>
              </a:solidFill>
              <a:latin typeface="Poppins" panose="00000500000000000000" pitchFamily="2" charset="-18"/>
              <a:ea typeface="+mn-ea"/>
              <a:cs typeface="Poppins" panose="00000500000000000000" pitchFamily="2" charset="-18"/>
            </a:rPr>
            <a:t>rozszerzenie populacji leczonej w ramach programu o pacjentów w stadium IV-V przewlekłej choroby nerek </a:t>
          </a:r>
          <a:r>
            <a:rPr lang="pl-PL" sz="2000" i="1" kern="1200" dirty="0">
              <a:solidFill>
                <a:srgbClr val="002F66"/>
              </a:solidFill>
              <a:latin typeface="Poppins" panose="00000500000000000000" pitchFamily="2" charset="-18"/>
              <a:ea typeface="+mn-ea"/>
              <a:cs typeface="Poppins" panose="00000500000000000000" pitchFamily="2" charset="-18"/>
            </a:rPr>
            <a:t>(choroba rzadka)</a:t>
          </a:r>
          <a:endParaRPr lang="pl-PL" sz="2000" kern="1200" dirty="0">
            <a:solidFill>
              <a:srgbClr val="002F66"/>
            </a:solidFill>
            <a:latin typeface="Poppins" panose="00000500000000000000" pitchFamily="2" charset="-18"/>
            <a:cs typeface="Poppins" panose="00000500000000000000" pitchFamily="2" charset="-18"/>
          </a:endParaRPr>
        </a:p>
      </dsp:txBody>
      <dsp:txXfrm>
        <a:off x="1280961" y="1015631"/>
        <a:ext cx="14825145" cy="1669695"/>
      </dsp:txXfrm>
    </dsp:sp>
    <dsp:sp modelId="{96D02FA6-3FA9-4F2C-A060-7853106E1729}">
      <dsp:nvSpPr>
        <dsp:cNvPr id="0" name=""/>
        <dsp:cNvSpPr/>
      </dsp:nvSpPr>
      <dsp:spPr>
        <a:xfrm>
          <a:off x="44551" y="743507"/>
          <a:ext cx="2312936" cy="2312936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EAF8C9AE-E5B7-413A-A196-9D13F3D5F364}">
      <dsp:nvSpPr>
        <dsp:cNvPr id="0" name=""/>
        <dsp:cNvSpPr/>
      </dsp:nvSpPr>
      <dsp:spPr>
        <a:xfrm>
          <a:off x="1190634" y="3701346"/>
          <a:ext cx="15005799" cy="185034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68715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b="1" i="1" kern="1200" dirty="0" err="1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ezetymib</a:t>
          </a:r>
          <a:r>
            <a:rPr lang="pl-PL" sz="2000" b="1" i="1" kern="1200" dirty="0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 + </a:t>
          </a:r>
          <a:r>
            <a:rPr lang="pl-PL" sz="2000" b="1" i="1" kern="1200" dirty="0" err="1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atorwastatyna</a:t>
          </a:r>
          <a:endParaRPr lang="pl-PL" sz="2000" b="1" i="1" kern="1200" dirty="0">
            <a:solidFill>
              <a:srgbClr val="002F66"/>
            </a:solidFill>
            <a:latin typeface="Poppins" panose="00000500000000000000" pitchFamily="2" charset="-18"/>
            <a:cs typeface="Poppins" panose="00000500000000000000" pitchFamily="2" charset="-18"/>
          </a:endParaRP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 dirty="0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hipercholesterolemia, </a:t>
          </a:r>
          <a:r>
            <a:rPr lang="pl-PL" sz="2000" kern="1200" dirty="0" err="1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rPr>
            <a:t>hiperlipidemia</a:t>
          </a:r>
          <a:endParaRPr lang="pl-PL" sz="2000" kern="1200" dirty="0">
            <a:solidFill>
              <a:srgbClr val="002F66"/>
            </a:solidFill>
            <a:latin typeface="Poppins" panose="00000500000000000000" pitchFamily="2" charset="-18"/>
            <a:cs typeface="Poppins" panose="00000500000000000000" pitchFamily="2" charset="-18"/>
          </a:endParaRPr>
        </a:p>
      </dsp:txBody>
      <dsp:txXfrm>
        <a:off x="1280961" y="3791673"/>
        <a:ext cx="14825145" cy="1669695"/>
      </dsp:txXfrm>
    </dsp:sp>
    <dsp:sp modelId="{11EFC135-CC06-43FE-9FED-84929D6874F6}">
      <dsp:nvSpPr>
        <dsp:cNvPr id="0" name=""/>
        <dsp:cNvSpPr/>
      </dsp:nvSpPr>
      <dsp:spPr>
        <a:xfrm>
          <a:off x="34166" y="3470052"/>
          <a:ext cx="2312936" cy="2312936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268E1E-0E44-426D-905E-8AD9B19D2182}" type="datetimeFigureOut">
              <a:rPr lang="cs-CZ" smtClean="0"/>
              <a:t>11.03.2026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1B2431-D351-4C6E-A3CF-9DFAC0E3E05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8889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5.xml"/><Relationship Id="rId11" Type="http://schemas.openxmlformats.org/officeDocument/2006/relationships/image" Target="../media/image5.svg"/><Relationship Id="rId5" Type="http://schemas.openxmlformats.org/officeDocument/2006/relationships/diagramQuickStyle" Target="../diagrams/quickStyle5.xml"/><Relationship Id="rId10" Type="http://schemas.openxmlformats.org/officeDocument/2006/relationships/image" Target="../media/image4.png"/><Relationship Id="rId4" Type="http://schemas.openxmlformats.org/officeDocument/2006/relationships/diagramLayout" Target="../diagrams/layout5.xml"/><Relationship Id="rId9" Type="http://schemas.openxmlformats.org/officeDocument/2006/relationships/image" Target="../media/image10.sv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sv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9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11" Type="http://schemas.openxmlformats.org/officeDocument/2006/relationships/image" Target="../media/image7.svg"/><Relationship Id="rId5" Type="http://schemas.openxmlformats.org/officeDocument/2006/relationships/diagramQuickStyle" Target="../diagrams/quickStyle1.xml"/><Relationship Id="rId10" Type="http://schemas.openxmlformats.org/officeDocument/2006/relationships/image" Target="../media/image6.png"/><Relationship Id="rId4" Type="http://schemas.openxmlformats.org/officeDocument/2006/relationships/diagramLayout" Target="../diagrams/layout1.xml"/><Relationship Id="rId9" Type="http://schemas.openxmlformats.org/officeDocument/2006/relationships/image" Target="../media/image5.svg"/><Relationship Id="rId14" Type="http://schemas.openxmlformats.org/officeDocument/2006/relationships/image" Target="../media/image10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sv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11" Type="http://schemas.openxmlformats.org/officeDocument/2006/relationships/image" Target="../media/image7.svg"/><Relationship Id="rId5" Type="http://schemas.openxmlformats.org/officeDocument/2006/relationships/diagramQuickStyle" Target="../diagrams/quickStyle2.xml"/><Relationship Id="rId10" Type="http://schemas.openxmlformats.org/officeDocument/2006/relationships/image" Target="../media/image6.png"/><Relationship Id="rId4" Type="http://schemas.openxmlformats.org/officeDocument/2006/relationships/diagramLayout" Target="../diagrams/layout2.xml"/><Relationship Id="rId9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Relationship Id="rId9" Type="http://schemas.openxmlformats.org/officeDocument/2006/relationships/image" Target="../media/image7.sv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4.xml"/><Relationship Id="rId11" Type="http://schemas.openxmlformats.org/officeDocument/2006/relationships/image" Target="../media/image16.svg"/><Relationship Id="rId5" Type="http://schemas.openxmlformats.org/officeDocument/2006/relationships/diagramQuickStyle" Target="../diagrams/quickStyle4.xml"/><Relationship Id="rId10" Type="http://schemas.openxmlformats.org/officeDocument/2006/relationships/image" Target="../media/image15.png"/><Relationship Id="rId4" Type="http://schemas.openxmlformats.org/officeDocument/2006/relationships/diagramLayout" Target="../diagrams/layout4.xml"/><Relationship Id="rId9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4970463" y="4881970"/>
            <a:ext cx="8347075" cy="954731"/>
            <a:chOff x="0" y="0"/>
            <a:chExt cx="2198407" cy="251452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198407" cy="251452"/>
            </a:xfrm>
            <a:custGeom>
              <a:avLst/>
              <a:gdLst/>
              <a:ahLst/>
              <a:cxnLst/>
              <a:rect l="l" t="t" r="r" b="b"/>
              <a:pathLst>
                <a:path w="2198407" h="251452">
                  <a:moveTo>
                    <a:pt x="0" y="0"/>
                  </a:moveTo>
                  <a:lnTo>
                    <a:pt x="2198407" y="0"/>
                  </a:lnTo>
                  <a:lnTo>
                    <a:pt x="2198407" y="251452"/>
                  </a:lnTo>
                  <a:lnTo>
                    <a:pt x="0" y="251452"/>
                  </a:lnTo>
                  <a:close/>
                </a:path>
              </a:pathLst>
            </a:custGeom>
            <a:solidFill>
              <a:srgbClr val="DEF4B1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19050"/>
              <a:ext cx="2198407" cy="23240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484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2038042" y="1506022"/>
            <a:ext cx="14211916" cy="4238244"/>
            <a:chOff x="0" y="0"/>
            <a:chExt cx="18949222" cy="5650992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18949222" cy="5650992"/>
            </a:xfrm>
            <a:custGeom>
              <a:avLst/>
              <a:gdLst/>
              <a:ahLst/>
              <a:cxnLst/>
              <a:rect l="l" t="t" r="r" b="b"/>
              <a:pathLst>
                <a:path w="18949222" h="5650992">
                  <a:moveTo>
                    <a:pt x="0" y="0"/>
                  </a:moveTo>
                  <a:lnTo>
                    <a:pt x="18949222" y="0"/>
                  </a:lnTo>
                  <a:lnTo>
                    <a:pt x="18949222" y="5650992"/>
                  </a:lnTo>
                  <a:lnTo>
                    <a:pt x="0" y="5650992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66675"/>
              <a:ext cx="18949222" cy="5717667"/>
            </a:xfrm>
            <a:prstGeom prst="rect">
              <a:avLst/>
            </a:prstGeom>
          </p:spPr>
          <p:txBody>
            <a:bodyPr lIns="0" tIns="0" rIns="0" bIns="0" rtlCol="0" anchor="b"/>
            <a:lstStyle/>
            <a:p>
              <a:pPr algn="ctr">
                <a:lnSpc>
                  <a:spcPts val="7200"/>
                </a:lnSpc>
              </a:pPr>
              <a:r>
                <a:rPr lang="en-US" sz="6000" b="1" dirty="0" err="1">
                  <a:solidFill>
                    <a:srgbClr val="002F66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Obwieszczenie</a:t>
              </a:r>
              <a:r>
                <a:rPr lang="en-US" sz="6000" b="1" dirty="0">
                  <a:solidFill>
                    <a:srgbClr val="002F66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 Ministra </a:t>
              </a:r>
              <a:r>
                <a:rPr lang="en-US" sz="6000" b="1" dirty="0" err="1">
                  <a:solidFill>
                    <a:srgbClr val="002F66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Zdrowia</a:t>
              </a:r>
              <a:r>
                <a:rPr lang="en-US" sz="6000" b="1" dirty="0">
                  <a:solidFill>
                    <a:srgbClr val="002F66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 </a:t>
              </a:r>
            </a:p>
            <a:p>
              <a:pPr algn="ctr">
                <a:lnSpc>
                  <a:spcPts val="7200"/>
                </a:lnSpc>
              </a:pPr>
              <a:r>
                <a:rPr lang="en-US" sz="6000" b="1" dirty="0">
                  <a:solidFill>
                    <a:srgbClr val="002F66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w </a:t>
              </a:r>
              <a:r>
                <a:rPr lang="en-US" sz="6000" b="1" dirty="0" err="1">
                  <a:solidFill>
                    <a:srgbClr val="002F66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sprawie</a:t>
              </a:r>
              <a:r>
                <a:rPr lang="en-US" sz="6000" b="1" dirty="0">
                  <a:solidFill>
                    <a:srgbClr val="002F66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 </a:t>
              </a:r>
              <a:r>
                <a:rPr lang="en-US" sz="6000" b="1" dirty="0" err="1">
                  <a:solidFill>
                    <a:srgbClr val="002F66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listy</a:t>
              </a:r>
              <a:r>
                <a:rPr lang="en-US" sz="6000" b="1" dirty="0">
                  <a:solidFill>
                    <a:srgbClr val="002F66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 </a:t>
              </a:r>
              <a:r>
                <a:rPr lang="en-US" sz="6000" b="1" dirty="0" err="1">
                  <a:solidFill>
                    <a:srgbClr val="002F66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leków</a:t>
              </a:r>
              <a:r>
                <a:rPr lang="en-US" sz="6000" b="1" dirty="0">
                  <a:solidFill>
                    <a:srgbClr val="002F66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 </a:t>
              </a:r>
              <a:r>
                <a:rPr lang="en-US" sz="6000" b="1" dirty="0" err="1">
                  <a:solidFill>
                    <a:srgbClr val="002F66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refundowanych</a:t>
              </a:r>
              <a:r>
                <a:rPr lang="en-US" sz="6000" b="1" dirty="0">
                  <a:solidFill>
                    <a:srgbClr val="002F66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 </a:t>
              </a:r>
            </a:p>
            <a:p>
              <a:pPr algn="ctr">
                <a:lnSpc>
                  <a:spcPts val="7200"/>
                </a:lnSpc>
              </a:pPr>
              <a:r>
                <a:rPr lang="en-US" sz="6000" b="1" dirty="0">
                  <a:solidFill>
                    <a:srgbClr val="002F66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od 1</a:t>
              </a:r>
              <a:r>
                <a:rPr lang="pl-PL" sz="6000" b="1" dirty="0">
                  <a:solidFill>
                    <a:srgbClr val="002F66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 kwietnia </a:t>
              </a:r>
              <a:r>
                <a:rPr lang="en-US" sz="6000" b="1" dirty="0">
                  <a:solidFill>
                    <a:srgbClr val="002F66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202</a:t>
              </a:r>
              <a:r>
                <a:rPr lang="pl-PL" sz="6000" b="1" dirty="0">
                  <a:solidFill>
                    <a:srgbClr val="002F66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6</a:t>
              </a:r>
              <a:r>
                <a:rPr lang="en-US" sz="6000" b="1" dirty="0">
                  <a:solidFill>
                    <a:srgbClr val="002F66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 r.</a:t>
              </a:r>
            </a:p>
          </p:txBody>
        </p:sp>
      </p:grpSp>
      <p:sp>
        <p:nvSpPr>
          <p:cNvPr id="8" name="Freeform 8"/>
          <p:cNvSpPr/>
          <p:nvPr/>
        </p:nvSpPr>
        <p:spPr>
          <a:xfrm>
            <a:off x="6641237" y="6932295"/>
            <a:ext cx="5005526" cy="2245067"/>
          </a:xfrm>
          <a:custGeom>
            <a:avLst/>
            <a:gdLst/>
            <a:ahLst/>
            <a:cxnLst/>
            <a:rect l="l" t="t" r="r" b="b"/>
            <a:pathLst>
              <a:path w="5005526" h="2245067">
                <a:moveTo>
                  <a:pt x="0" y="0"/>
                </a:moveTo>
                <a:lnTo>
                  <a:pt x="5005526" y="0"/>
                </a:lnTo>
                <a:lnTo>
                  <a:pt x="5005526" y="2245067"/>
                </a:lnTo>
                <a:lnTo>
                  <a:pt x="0" y="224506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708"/>
            </a:stretch>
          </a:blipFill>
        </p:spPr>
        <p:txBody>
          <a:bodyPr/>
          <a:lstStyle/>
          <a:p>
            <a:endParaRPr lang="pl-PL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F8985C-462E-EC32-1183-B887F16701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2">
            <a:extLst>
              <a:ext uri="{FF2B5EF4-FFF2-40B4-BE49-F238E27FC236}">
                <a16:creationId xmlns:a16="http://schemas.microsoft.com/office/drawing/2014/main" id="{C15A41F4-9C09-A101-E359-F39E2FFDA8B6}"/>
              </a:ext>
            </a:extLst>
          </p:cNvPr>
          <p:cNvGrpSpPr/>
          <p:nvPr/>
        </p:nvGrpSpPr>
        <p:grpSpPr>
          <a:xfrm>
            <a:off x="10861832" y="606646"/>
            <a:ext cx="4191000" cy="592352"/>
            <a:chOff x="0" y="0"/>
            <a:chExt cx="2198407" cy="251452"/>
          </a:xfrm>
        </p:grpSpPr>
        <p:sp>
          <p:nvSpPr>
            <p:cNvPr id="38" name="Freeform 3">
              <a:extLst>
                <a:ext uri="{FF2B5EF4-FFF2-40B4-BE49-F238E27FC236}">
                  <a16:creationId xmlns:a16="http://schemas.microsoft.com/office/drawing/2014/main" id="{8D497472-0B83-D34E-A45B-DE40F6FD594A}"/>
                </a:ext>
              </a:extLst>
            </p:cNvPr>
            <p:cNvSpPr/>
            <p:nvPr/>
          </p:nvSpPr>
          <p:spPr>
            <a:xfrm>
              <a:off x="0" y="0"/>
              <a:ext cx="2198407" cy="251452"/>
            </a:xfrm>
            <a:custGeom>
              <a:avLst/>
              <a:gdLst/>
              <a:ahLst/>
              <a:cxnLst/>
              <a:rect l="l" t="t" r="r" b="b"/>
              <a:pathLst>
                <a:path w="2198407" h="251452">
                  <a:moveTo>
                    <a:pt x="0" y="0"/>
                  </a:moveTo>
                  <a:lnTo>
                    <a:pt x="2198407" y="0"/>
                  </a:lnTo>
                  <a:lnTo>
                    <a:pt x="2198407" y="251452"/>
                  </a:lnTo>
                  <a:lnTo>
                    <a:pt x="0" y="251452"/>
                  </a:lnTo>
                  <a:close/>
                </a:path>
              </a:pathLst>
            </a:custGeom>
            <a:solidFill>
              <a:srgbClr val="DEF4B1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39" name="TextBox 4">
              <a:extLst>
                <a:ext uri="{FF2B5EF4-FFF2-40B4-BE49-F238E27FC236}">
                  <a16:creationId xmlns:a16="http://schemas.microsoft.com/office/drawing/2014/main" id="{BC5D7BB1-EF9D-B54B-E405-EE8A0AB14D61}"/>
                </a:ext>
              </a:extLst>
            </p:cNvPr>
            <p:cNvSpPr txBox="1"/>
            <p:nvPr/>
          </p:nvSpPr>
          <p:spPr>
            <a:xfrm>
              <a:off x="0" y="19050"/>
              <a:ext cx="2198407" cy="23240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484"/>
                </a:lnSpc>
              </a:pPr>
              <a:endParaRPr/>
            </a:p>
          </p:txBody>
        </p:sp>
      </p:grpSp>
      <p:sp>
        <p:nvSpPr>
          <p:cNvPr id="3" name="Freeform 3">
            <a:extLst>
              <a:ext uri="{FF2B5EF4-FFF2-40B4-BE49-F238E27FC236}">
                <a16:creationId xmlns:a16="http://schemas.microsoft.com/office/drawing/2014/main" id="{12E80952-2ED4-B461-4616-B7F1898A3638}"/>
              </a:ext>
            </a:extLst>
          </p:cNvPr>
          <p:cNvSpPr/>
          <p:nvPr/>
        </p:nvSpPr>
        <p:spPr>
          <a:xfrm>
            <a:off x="15706452" y="411364"/>
            <a:ext cx="2054068" cy="921286"/>
          </a:xfrm>
          <a:custGeom>
            <a:avLst/>
            <a:gdLst/>
            <a:ahLst/>
            <a:cxnLst/>
            <a:rect l="l" t="t" r="r" b="b"/>
            <a:pathLst>
              <a:path w="2054068" h="921286">
                <a:moveTo>
                  <a:pt x="0" y="0"/>
                </a:moveTo>
                <a:lnTo>
                  <a:pt x="2054068" y="0"/>
                </a:lnTo>
                <a:lnTo>
                  <a:pt x="2054068" y="921286"/>
                </a:lnTo>
                <a:lnTo>
                  <a:pt x="0" y="92128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708"/>
            </a:stretch>
          </a:blipFill>
        </p:spPr>
        <p:txBody>
          <a:bodyPr/>
          <a:lstStyle/>
          <a:p>
            <a:endParaRPr lang="pl-PL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3D09F82D-7B24-4758-849D-519BE4C9938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50786929"/>
              </p:ext>
            </p:extLst>
          </p:nvPr>
        </p:nvGraphicFramePr>
        <p:xfrm>
          <a:off x="1371600" y="1638300"/>
          <a:ext cx="16230600" cy="6477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E948286C-C0A9-7306-D907-4C9C3BD90882}"/>
              </a:ext>
            </a:extLst>
          </p:cNvPr>
          <p:cNvSpPr txBox="1"/>
          <p:nvPr/>
        </p:nvSpPr>
        <p:spPr>
          <a:xfrm>
            <a:off x="2804443" y="668274"/>
            <a:ext cx="12679114" cy="105650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103"/>
              </a:lnSpc>
              <a:spcBef>
                <a:spcPct val="0"/>
              </a:spcBef>
            </a:pPr>
            <a:r>
              <a:rPr lang="pl-PL" sz="3799" b="1" dirty="0">
                <a:solidFill>
                  <a:srgbClr val="002F66"/>
                </a:solidFill>
                <a:latin typeface="Poppins Bold"/>
                <a:ea typeface="Poppins Bold"/>
                <a:cs typeface="Poppins Bold"/>
                <a:sym typeface="Poppins Bold"/>
              </a:rPr>
              <a:t>Lista leków refundowanych od 1 kwietnia 2026 r.</a:t>
            </a:r>
          </a:p>
          <a:p>
            <a:pPr algn="ctr">
              <a:lnSpc>
                <a:spcPts val="4103"/>
              </a:lnSpc>
              <a:spcBef>
                <a:spcPct val="0"/>
              </a:spcBef>
            </a:pPr>
            <a:r>
              <a:rPr lang="pl-PL" sz="2800" i="1" dirty="0">
                <a:solidFill>
                  <a:srgbClr val="002F66"/>
                </a:solidFill>
                <a:latin typeface="Poppins" panose="00000500000000000000" pitchFamily="2" charset="-18"/>
                <a:ea typeface="Poppins Bold"/>
                <a:cs typeface="Poppins" panose="00000500000000000000" pitchFamily="2" charset="-18"/>
                <a:sym typeface="Poppins Bold"/>
              </a:rPr>
              <a:t>wskazania</a:t>
            </a:r>
            <a:r>
              <a:rPr lang="pl-PL" sz="3799" b="1" i="1" dirty="0">
                <a:solidFill>
                  <a:srgbClr val="002F66"/>
                </a:solidFill>
                <a:latin typeface="Poppins Bold"/>
                <a:ea typeface="Poppins Bold"/>
                <a:cs typeface="Poppins Bold"/>
                <a:sym typeface="Poppins Bold"/>
              </a:rPr>
              <a:t> </a:t>
            </a:r>
            <a:r>
              <a:rPr lang="pl-PL" sz="2800" i="1" dirty="0">
                <a:solidFill>
                  <a:srgbClr val="002F66"/>
                </a:solidFill>
                <a:latin typeface="Poppins" panose="00000500000000000000" pitchFamily="2" charset="-18"/>
                <a:ea typeface="Poppins Bold"/>
                <a:cs typeface="Poppins" panose="00000500000000000000" pitchFamily="2" charset="-18"/>
                <a:sym typeface="Poppins Bold"/>
              </a:rPr>
              <a:t>nieonkologiczne</a:t>
            </a:r>
            <a:endParaRPr lang="en-US" sz="3799" i="1" dirty="0">
              <a:solidFill>
                <a:srgbClr val="002F66"/>
              </a:solidFill>
              <a:latin typeface="Poppins" panose="00000500000000000000" pitchFamily="2" charset="-18"/>
              <a:ea typeface="Poppins Bold"/>
              <a:cs typeface="Poppins" panose="00000500000000000000" pitchFamily="2" charset="-18"/>
              <a:sym typeface="Poppins Bold"/>
            </a:endParaRPr>
          </a:p>
        </p:txBody>
      </p:sp>
      <p:sp>
        <p:nvSpPr>
          <p:cNvPr id="7" name="Freeform 43" descr="Narząd serca kontur">
            <a:extLst>
              <a:ext uri="{FF2B5EF4-FFF2-40B4-BE49-F238E27FC236}">
                <a16:creationId xmlns:a16="http://schemas.microsoft.com/office/drawing/2014/main" id="{6F09B4EC-991A-ADCA-85E9-862AA722D62E}"/>
              </a:ext>
            </a:extLst>
          </p:cNvPr>
          <p:cNvSpPr/>
          <p:nvPr/>
        </p:nvSpPr>
        <p:spPr>
          <a:xfrm>
            <a:off x="1600200" y="5448300"/>
            <a:ext cx="1905000" cy="1676400"/>
          </a:xfrm>
          <a:custGeom>
            <a:avLst/>
            <a:gdLst/>
            <a:ahLst/>
            <a:cxnLst/>
            <a:rect l="l" t="t" r="r" b="b"/>
            <a:pathLst>
              <a:path w="1053242" h="1053242">
                <a:moveTo>
                  <a:pt x="0" y="0"/>
                </a:moveTo>
                <a:lnTo>
                  <a:pt x="1053241" y="0"/>
                </a:lnTo>
                <a:lnTo>
                  <a:pt x="1053241" y="1053242"/>
                </a:lnTo>
                <a:lnTo>
                  <a:pt x="0" y="1053242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 dirty="0"/>
          </a:p>
        </p:txBody>
      </p:sp>
      <p:pic>
        <p:nvPicPr>
          <p:cNvPr id="9" name="Grafika 8" descr="Nerki kontur">
            <a:extLst>
              <a:ext uri="{FF2B5EF4-FFF2-40B4-BE49-F238E27FC236}">
                <a16:creationId xmlns:a16="http://schemas.microsoft.com/office/drawing/2014/main" id="{401DEB64-A4AD-62C3-373D-F110D1A3ACF9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714500" y="2694808"/>
            <a:ext cx="1676400" cy="167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43256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3">
            <a:extLst>
              <a:ext uri="{FF2B5EF4-FFF2-40B4-BE49-F238E27FC236}">
                <a16:creationId xmlns:a16="http://schemas.microsoft.com/office/drawing/2014/main" id="{25184A03-7974-D7B5-FEAA-5E32D3690135}"/>
              </a:ext>
            </a:extLst>
          </p:cNvPr>
          <p:cNvSpPr/>
          <p:nvPr/>
        </p:nvSpPr>
        <p:spPr>
          <a:xfrm>
            <a:off x="15706452" y="411364"/>
            <a:ext cx="2054068" cy="921286"/>
          </a:xfrm>
          <a:custGeom>
            <a:avLst/>
            <a:gdLst/>
            <a:ahLst/>
            <a:cxnLst/>
            <a:rect l="l" t="t" r="r" b="b"/>
            <a:pathLst>
              <a:path w="2054068" h="921286">
                <a:moveTo>
                  <a:pt x="0" y="0"/>
                </a:moveTo>
                <a:lnTo>
                  <a:pt x="2054068" y="0"/>
                </a:lnTo>
                <a:lnTo>
                  <a:pt x="2054068" y="921286"/>
                </a:lnTo>
                <a:lnTo>
                  <a:pt x="0" y="92128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708"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3" name="TextBox 9">
            <a:extLst>
              <a:ext uri="{FF2B5EF4-FFF2-40B4-BE49-F238E27FC236}">
                <a16:creationId xmlns:a16="http://schemas.microsoft.com/office/drawing/2014/main" id="{CFFE2D98-5D12-D4A2-1B17-BE600558AFC8}"/>
              </a:ext>
            </a:extLst>
          </p:cNvPr>
          <p:cNvSpPr txBox="1"/>
          <p:nvPr/>
        </p:nvSpPr>
        <p:spPr>
          <a:xfrm>
            <a:off x="2369701" y="677840"/>
            <a:ext cx="12679114" cy="105650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103"/>
              </a:lnSpc>
              <a:spcBef>
                <a:spcPct val="0"/>
              </a:spcBef>
            </a:pPr>
            <a:r>
              <a:rPr lang="pl-PL" sz="3799" b="1" dirty="0">
                <a:solidFill>
                  <a:srgbClr val="002F66"/>
                </a:solidFill>
                <a:latin typeface="Poppins Bold"/>
                <a:ea typeface="Poppins Bold"/>
                <a:cs typeface="Poppins Bold"/>
                <a:sym typeface="Poppins Bold"/>
              </a:rPr>
              <a:t>Rozwiązania zwiększające bezpieczeństwo lekowe Polski w ramach nowelizacji ustawy o refundacji</a:t>
            </a:r>
            <a:endParaRPr lang="en-US" sz="3799" i="1" dirty="0">
              <a:solidFill>
                <a:srgbClr val="002F66"/>
              </a:solidFill>
              <a:latin typeface="Poppins" panose="00000500000000000000" pitchFamily="2" charset="-18"/>
              <a:ea typeface="Poppins Bold"/>
              <a:cs typeface="Poppins" panose="00000500000000000000" pitchFamily="2" charset="-18"/>
              <a:sym typeface="Poppins Bold"/>
            </a:endParaRPr>
          </a:p>
        </p:txBody>
      </p:sp>
      <p:sp>
        <p:nvSpPr>
          <p:cNvPr id="9" name="Okrąg: pusty 8">
            <a:extLst>
              <a:ext uri="{FF2B5EF4-FFF2-40B4-BE49-F238E27FC236}">
                <a16:creationId xmlns:a16="http://schemas.microsoft.com/office/drawing/2014/main" id="{F951E8B4-64EC-0122-F212-F7A89FB52F3F}"/>
              </a:ext>
            </a:extLst>
          </p:cNvPr>
          <p:cNvSpPr/>
          <p:nvPr/>
        </p:nvSpPr>
        <p:spPr>
          <a:xfrm>
            <a:off x="7334250" y="2713858"/>
            <a:ext cx="3619500" cy="3619500"/>
          </a:xfrm>
          <a:prstGeom prst="donut">
            <a:avLst>
              <a:gd name="adj" fmla="val 9490"/>
            </a:avLst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>
              <a:solidFill>
                <a:schemeClr val="tx1"/>
              </a:solidFill>
            </a:endParaRPr>
          </a:p>
        </p:txBody>
      </p:sp>
      <p:sp>
        <p:nvSpPr>
          <p:cNvPr id="16" name="Łuk blokowy 15">
            <a:extLst>
              <a:ext uri="{FF2B5EF4-FFF2-40B4-BE49-F238E27FC236}">
                <a16:creationId xmlns:a16="http://schemas.microsoft.com/office/drawing/2014/main" id="{4EC684D3-DBEC-DC43-A14E-56087BDBF0F6}"/>
              </a:ext>
            </a:extLst>
          </p:cNvPr>
          <p:cNvSpPr/>
          <p:nvPr/>
        </p:nvSpPr>
        <p:spPr>
          <a:xfrm rot="10800000">
            <a:off x="6081329" y="1460937"/>
            <a:ext cx="6125342" cy="6125342"/>
          </a:xfrm>
          <a:prstGeom prst="blockArc">
            <a:avLst>
              <a:gd name="adj1" fmla="val 10800000"/>
              <a:gd name="adj2" fmla="val 21576738"/>
              <a:gd name="adj3" fmla="val 12387"/>
            </a:avLst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schemeClr val="tx1"/>
              </a:solidFill>
            </a:endParaRPr>
          </a:p>
        </p:txBody>
      </p:sp>
      <p:cxnSp>
        <p:nvCxnSpPr>
          <p:cNvPr id="21" name="Łącznik prosty 20">
            <a:extLst>
              <a:ext uri="{FF2B5EF4-FFF2-40B4-BE49-F238E27FC236}">
                <a16:creationId xmlns:a16="http://schemas.microsoft.com/office/drawing/2014/main" id="{85AF649D-9E68-3D36-8E1C-2906A1FA9128}"/>
              </a:ext>
            </a:extLst>
          </p:cNvPr>
          <p:cNvCxnSpPr>
            <a:cxnSpLocks/>
          </p:cNvCxnSpPr>
          <p:nvPr/>
        </p:nvCxnSpPr>
        <p:spPr>
          <a:xfrm flipH="1">
            <a:off x="4454250" y="4510560"/>
            <a:ext cx="2880000" cy="102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Łącznik prosty 22">
            <a:extLst>
              <a:ext uri="{FF2B5EF4-FFF2-40B4-BE49-F238E27FC236}">
                <a16:creationId xmlns:a16="http://schemas.microsoft.com/office/drawing/2014/main" id="{39903A15-8789-BFF9-DF98-17C32D49EE45}"/>
              </a:ext>
            </a:extLst>
          </p:cNvPr>
          <p:cNvCxnSpPr>
            <a:cxnSpLocks/>
          </p:cNvCxnSpPr>
          <p:nvPr/>
        </p:nvCxnSpPr>
        <p:spPr>
          <a:xfrm flipH="1">
            <a:off x="5047728" y="5458851"/>
            <a:ext cx="2455296" cy="16048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Łącznik prosty 24">
            <a:extLst>
              <a:ext uri="{FF2B5EF4-FFF2-40B4-BE49-F238E27FC236}">
                <a16:creationId xmlns:a16="http://schemas.microsoft.com/office/drawing/2014/main" id="{AEE3410C-9978-C465-DAA3-21A30242B25B}"/>
              </a:ext>
            </a:extLst>
          </p:cNvPr>
          <p:cNvCxnSpPr>
            <a:cxnSpLocks/>
          </p:cNvCxnSpPr>
          <p:nvPr/>
        </p:nvCxnSpPr>
        <p:spPr>
          <a:xfrm flipH="1">
            <a:off x="10965114" y="4500268"/>
            <a:ext cx="2880000" cy="102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Łącznik prosty 25">
            <a:extLst>
              <a:ext uri="{FF2B5EF4-FFF2-40B4-BE49-F238E27FC236}">
                <a16:creationId xmlns:a16="http://schemas.microsoft.com/office/drawing/2014/main" id="{D50665A5-E2BA-A326-0B1D-ADD6BF547648}"/>
              </a:ext>
            </a:extLst>
          </p:cNvPr>
          <p:cNvCxnSpPr>
            <a:cxnSpLocks/>
          </p:cNvCxnSpPr>
          <p:nvPr/>
        </p:nvCxnSpPr>
        <p:spPr>
          <a:xfrm flipH="1" flipV="1">
            <a:off x="10733269" y="5242405"/>
            <a:ext cx="2253539" cy="1524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9">
            <a:extLst>
              <a:ext uri="{FF2B5EF4-FFF2-40B4-BE49-F238E27FC236}">
                <a16:creationId xmlns:a16="http://schemas.microsoft.com/office/drawing/2014/main" id="{5A59417B-A104-C467-B6E0-F0968C589E01}"/>
              </a:ext>
            </a:extLst>
          </p:cNvPr>
          <p:cNvSpPr txBox="1"/>
          <p:nvPr/>
        </p:nvSpPr>
        <p:spPr>
          <a:xfrm>
            <a:off x="7705688" y="4071944"/>
            <a:ext cx="2880001" cy="10063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103"/>
              </a:lnSpc>
              <a:spcBef>
                <a:spcPct val="0"/>
              </a:spcBef>
            </a:pPr>
            <a:r>
              <a:rPr lang="pl-PL" sz="2400" b="1" dirty="0">
                <a:solidFill>
                  <a:srgbClr val="002F66"/>
                </a:solidFill>
                <a:latin typeface="Poppins Bold"/>
                <a:ea typeface="Poppins Bold"/>
                <a:cs typeface="Poppins Bold"/>
                <a:sym typeface="Poppins Bold"/>
              </a:rPr>
              <a:t>Najważniejsze zmiany</a:t>
            </a:r>
          </a:p>
        </p:txBody>
      </p:sp>
      <p:sp>
        <p:nvSpPr>
          <p:cNvPr id="31" name="TextBox 9">
            <a:extLst>
              <a:ext uri="{FF2B5EF4-FFF2-40B4-BE49-F238E27FC236}">
                <a16:creationId xmlns:a16="http://schemas.microsoft.com/office/drawing/2014/main" id="{523EBC7E-4B38-4568-F905-1FFC502E0963}"/>
              </a:ext>
            </a:extLst>
          </p:cNvPr>
          <p:cNvSpPr txBox="1"/>
          <p:nvPr/>
        </p:nvSpPr>
        <p:spPr>
          <a:xfrm>
            <a:off x="846620" y="6356421"/>
            <a:ext cx="3894333" cy="12621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ct val="150000"/>
              </a:lnSpc>
              <a:spcBef>
                <a:spcPct val="0"/>
              </a:spcBef>
            </a:pPr>
            <a:r>
              <a:rPr lang="pl-PL" sz="1400" b="1" kern="100" dirty="0">
                <a:solidFill>
                  <a:srgbClr val="002F66"/>
                </a:solidFill>
                <a:latin typeface="Poppins Bold"/>
                <a:cs typeface="Poppins Bold"/>
              </a:rPr>
              <a:t>wprowadzenie zachęt przenoszenia produkcji leku w Polsce (lista G2) – tzw. transfer technologiczny w ciągu 3 lat od wydania decyzji o objęciu refundacją</a:t>
            </a:r>
            <a:endParaRPr lang="en-US" sz="1400" b="1" kern="100" dirty="0">
              <a:solidFill>
                <a:srgbClr val="002F66"/>
              </a:solidFill>
              <a:latin typeface="Poppins Bold"/>
              <a:cs typeface="Poppins Bold"/>
              <a:sym typeface="Poppins Bold"/>
            </a:endParaRPr>
          </a:p>
        </p:txBody>
      </p:sp>
      <p:sp>
        <p:nvSpPr>
          <p:cNvPr id="32" name="TextBox 9">
            <a:extLst>
              <a:ext uri="{FF2B5EF4-FFF2-40B4-BE49-F238E27FC236}">
                <a16:creationId xmlns:a16="http://schemas.microsoft.com/office/drawing/2014/main" id="{7BDE6EF1-CA9C-DD89-ABAA-D9D8E83F3A0A}"/>
              </a:ext>
            </a:extLst>
          </p:cNvPr>
          <p:cNvSpPr txBox="1"/>
          <p:nvPr/>
        </p:nvSpPr>
        <p:spPr>
          <a:xfrm>
            <a:off x="14072115" y="3566616"/>
            <a:ext cx="3688405" cy="255480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ct val="150000"/>
              </a:lnSpc>
              <a:spcBef>
                <a:spcPct val="0"/>
              </a:spcBef>
            </a:pPr>
            <a:endParaRPr lang="pl-PL" sz="1400" b="1" kern="100" dirty="0">
              <a:solidFill>
                <a:srgbClr val="002F66"/>
              </a:solidFill>
              <a:latin typeface="Poppins Bold"/>
              <a:cs typeface="Poppins Bold"/>
              <a:sym typeface="Poppins Bold"/>
            </a:endParaRPr>
          </a:p>
          <a:p>
            <a:pPr algn="ctr">
              <a:lnSpc>
                <a:spcPct val="150000"/>
              </a:lnSpc>
              <a:spcBef>
                <a:spcPct val="0"/>
              </a:spcBef>
            </a:pPr>
            <a:r>
              <a:rPr lang="pl-PL" sz="1400" b="1" kern="100" dirty="0">
                <a:solidFill>
                  <a:srgbClr val="002F66"/>
                </a:solidFill>
                <a:latin typeface="Poppins Bold"/>
                <a:cs typeface="Poppins Bold"/>
              </a:rPr>
              <a:t>obowiązek udowodnienia przez Wnioskodawcę w przypadku decyzji kontynuacyjnej dla tzw. polskiego leku, że wszystkie partie leku zostały wytworzone na terytorium RP  w czasie obowiązywania decyzji, która ma być kontynuowana</a:t>
            </a:r>
            <a:endParaRPr lang="en-US" sz="1400" b="1" kern="100" dirty="0">
              <a:solidFill>
                <a:srgbClr val="002F66"/>
              </a:solidFill>
              <a:latin typeface="Poppins Bold"/>
              <a:cs typeface="Poppins Bold"/>
              <a:sym typeface="Poppins Bold"/>
            </a:endParaRPr>
          </a:p>
        </p:txBody>
      </p:sp>
      <p:sp>
        <p:nvSpPr>
          <p:cNvPr id="33" name="TextBox 9">
            <a:extLst>
              <a:ext uri="{FF2B5EF4-FFF2-40B4-BE49-F238E27FC236}">
                <a16:creationId xmlns:a16="http://schemas.microsoft.com/office/drawing/2014/main" id="{DB86AE5C-3138-A0D1-06AF-F67BD1943C23}"/>
              </a:ext>
            </a:extLst>
          </p:cNvPr>
          <p:cNvSpPr txBox="1"/>
          <p:nvPr/>
        </p:nvSpPr>
        <p:spPr>
          <a:xfrm>
            <a:off x="689210" y="3944025"/>
            <a:ext cx="3765040" cy="12621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0" algn="ctr">
              <a:lnSpc>
                <a:spcPct val="150000"/>
              </a:lnSpc>
            </a:pPr>
            <a:r>
              <a:rPr lang="pl-PL" sz="1400" b="1" kern="100" dirty="0">
                <a:solidFill>
                  <a:srgbClr val="002F66"/>
                </a:solidFill>
                <a:latin typeface="Poppins Bold"/>
                <a:cs typeface="Poppins Bold"/>
              </a:rPr>
              <a:t>podwyższenie dopłat dla pacjentów w przypadku wyboru leku całkowicie produkowanego w Polsce (lista G2) – z 15% do 30%</a:t>
            </a:r>
          </a:p>
        </p:txBody>
      </p:sp>
      <p:sp>
        <p:nvSpPr>
          <p:cNvPr id="34" name="TextBox 9">
            <a:extLst>
              <a:ext uri="{FF2B5EF4-FFF2-40B4-BE49-F238E27FC236}">
                <a16:creationId xmlns:a16="http://schemas.microsoft.com/office/drawing/2014/main" id="{E8EA7D52-F0B3-A006-99E4-5F8675042959}"/>
              </a:ext>
            </a:extLst>
          </p:cNvPr>
          <p:cNvSpPr txBox="1"/>
          <p:nvPr/>
        </p:nvSpPr>
        <p:spPr>
          <a:xfrm>
            <a:off x="12820220" y="6460487"/>
            <a:ext cx="4953000" cy="93897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l-PL" sz="1400" b="1" kern="100" dirty="0">
                <a:solidFill>
                  <a:srgbClr val="002F66"/>
                </a:solidFill>
                <a:latin typeface="Poppins Bold"/>
                <a:cs typeface="Poppins Bold"/>
              </a:rPr>
              <a:t>wprowadzenie pierwszeństwa obejmowania refundacją polskich leków w przypadku utraty wszystkich okresów ochronnych przez lek oryginalny</a:t>
            </a:r>
          </a:p>
        </p:txBody>
      </p:sp>
      <p:cxnSp>
        <p:nvCxnSpPr>
          <p:cNvPr id="4" name="Łącznik prosty 3">
            <a:extLst>
              <a:ext uri="{FF2B5EF4-FFF2-40B4-BE49-F238E27FC236}">
                <a16:creationId xmlns:a16="http://schemas.microsoft.com/office/drawing/2014/main" id="{DE3D105D-6E1A-F25F-0AE4-BB5AB5B55E23}"/>
              </a:ext>
            </a:extLst>
          </p:cNvPr>
          <p:cNvCxnSpPr>
            <a:cxnSpLocks/>
          </p:cNvCxnSpPr>
          <p:nvPr/>
        </p:nvCxnSpPr>
        <p:spPr>
          <a:xfrm flipH="1" flipV="1">
            <a:off x="9759085" y="6237055"/>
            <a:ext cx="2253539" cy="1524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Łącznik prosty 4">
            <a:extLst>
              <a:ext uri="{FF2B5EF4-FFF2-40B4-BE49-F238E27FC236}">
                <a16:creationId xmlns:a16="http://schemas.microsoft.com/office/drawing/2014/main" id="{6AC386ED-6E6E-BD31-0C7B-AA5A6A1142FA}"/>
              </a:ext>
            </a:extLst>
          </p:cNvPr>
          <p:cNvCxnSpPr>
            <a:cxnSpLocks/>
          </p:cNvCxnSpPr>
          <p:nvPr/>
        </p:nvCxnSpPr>
        <p:spPr>
          <a:xfrm flipH="1">
            <a:off x="6175759" y="6261258"/>
            <a:ext cx="2455296" cy="16048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9">
            <a:extLst>
              <a:ext uri="{FF2B5EF4-FFF2-40B4-BE49-F238E27FC236}">
                <a16:creationId xmlns:a16="http://schemas.microsoft.com/office/drawing/2014/main" id="{E1F22714-62D0-D818-289E-2A7AB4337EA5}"/>
              </a:ext>
            </a:extLst>
          </p:cNvPr>
          <p:cNvSpPr txBox="1"/>
          <p:nvPr/>
        </p:nvSpPr>
        <p:spPr>
          <a:xfrm>
            <a:off x="4134162" y="8037409"/>
            <a:ext cx="3894333" cy="93897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ct val="150000"/>
              </a:lnSpc>
              <a:spcBef>
                <a:spcPct val="0"/>
              </a:spcBef>
            </a:pPr>
            <a:r>
              <a:rPr lang="pl-PL" sz="1400" b="1" kern="100" dirty="0">
                <a:solidFill>
                  <a:srgbClr val="002F66"/>
                </a:solidFill>
                <a:latin typeface="Poppins Bold"/>
                <a:cs typeface="Poppins Bold"/>
                <a:sym typeface="Poppins Bold"/>
              </a:rPr>
              <a:t>unormowanie prawne Listy Leków Krytycznych stanowiącej podstawę do dalszych zwolnień administracyjnych</a:t>
            </a:r>
            <a:endParaRPr lang="en-US" sz="1400" b="1" kern="100" dirty="0">
              <a:solidFill>
                <a:srgbClr val="002F66"/>
              </a:solidFill>
              <a:latin typeface="Poppins Bold"/>
              <a:cs typeface="Poppins Bold"/>
              <a:sym typeface="Poppins Bold"/>
            </a:endParaRPr>
          </a:p>
        </p:txBody>
      </p:sp>
      <p:sp>
        <p:nvSpPr>
          <p:cNvPr id="7" name="TextBox 9">
            <a:extLst>
              <a:ext uri="{FF2B5EF4-FFF2-40B4-BE49-F238E27FC236}">
                <a16:creationId xmlns:a16="http://schemas.microsoft.com/office/drawing/2014/main" id="{CC2F7D4B-823A-A583-9CA4-043E61E6C0F2}"/>
              </a:ext>
            </a:extLst>
          </p:cNvPr>
          <p:cNvSpPr txBox="1"/>
          <p:nvPr/>
        </p:nvSpPr>
        <p:spPr>
          <a:xfrm>
            <a:off x="10585689" y="7970372"/>
            <a:ext cx="3894333" cy="190847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ct val="150000"/>
              </a:lnSpc>
              <a:spcBef>
                <a:spcPct val="0"/>
              </a:spcBef>
            </a:pPr>
            <a:r>
              <a:rPr lang="pl-PL" sz="1400" b="1" kern="100" dirty="0">
                <a:solidFill>
                  <a:srgbClr val="002F66"/>
                </a:solidFill>
                <a:latin typeface="Poppins Bold"/>
                <a:cs typeface="Poppins Bold"/>
              </a:rPr>
              <a:t>zwiększenie konkurencyjności leków generycznych w tym również polskich w ramach wprowadzenia obowiązku zamawiania leku generycznego dla nowych pacjentów w ramach programów lekowych</a:t>
            </a:r>
            <a:endParaRPr lang="en-US" sz="1400" b="1" kern="100" dirty="0">
              <a:solidFill>
                <a:srgbClr val="002F66"/>
              </a:solidFill>
              <a:latin typeface="Poppins Bold"/>
              <a:cs typeface="Poppins Bold"/>
              <a:sym typeface="Poppins Bold"/>
            </a:endParaRPr>
          </a:p>
        </p:txBody>
      </p:sp>
    </p:spTree>
    <p:extLst>
      <p:ext uri="{BB962C8B-B14F-4D97-AF65-F5344CB8AC3E}">
        <p14:creationId xmlns:p14="http://schemas.microsoft.com/office/powerpoint/2010/main" val="34707259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E5ADF7-F5AB-4602-3599-A8283175D1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3">
            <a:extLst>
              <a:ext uri="{FF2B5EF4-FFF2-40B4-BE49-F238E27FC236}">
                <a16:creationId xmlns:a16="http://schemas.microsoft.com/office/drawing/2014/main" id="{43F72AB8-085D-B35E-315C-AB51C3F90FBE}"/>
              </a:ext>
            </a:extLst>
          </p:cNvPr>
          <p:cNvSpPr/>
          <p:nvPr/>
        </p:nvSpPr>
        <p:spPr>
          <a:xfrm>
            <a:off x="15706452" y="411364"/>
            <a:ext cx="2054068" cy="921286"/>
          </a:xfrm>
          <a:custGeom>
            <a:avLst/>
            <a:gdLst/>
            <a:ahLst/>
            <a:cxnLst/>
            <a:rect l="l" t="t" r="r" b="b"/>
            <a:pathLst>
              <a:path w="2054068" h="921286">
                <a:moveTo>
                  <a:pt x="0" y="0"/>
                </a:moveTo>
                <a:lnTo>
                  <a:pt x="2054068" y="0"/>
                </a:lnTo>
                <a:lnTo>
                  <a:pt x="2054068" y="921286"/>
                </a:lnTo>
                <a:lnTo>
                  <a:pt x="0" y="92128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708"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3" name="TextBox 9">
            <a:extLst>
              <a:ext uri="{FF2B5EF4-FFF2-40B4-BE49-F238E27FC236}">
                <a16:creationId xmlns:a16="http://schemas.microsoft.com/office/drawing/2014/main" id="{4D29C3B8-8E49-B90D-D0DD-290B64D61DEC}"/>
              </a:ext>
            </a:extLst>
          </p:cNvPr>
          <p:cNvSpPr txBox="1"/>
          <p:nvPr/>
        </p:nvSpPr>
        <p:spPr>
          <a:xfrm>
            <a:off x="2369701" y="677840"/>
            <a:ext cx="12679114" cy="105650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103"/>
              </a:lnSpc>
              <a:spcBef>
                <a:spcPct val="0"/>
              </a:spcBef>
            </a:pPr>
            <a:r>
              <a:rPr lang="pl-PL" sz="3799" b="1" dirty="0">
                <a:solidFill>
                  <a:srgbClr val="002F66"/>
                </a:solidFill>
                <a:latin typeface="Poppins Bold"/>
                <a:ea typeface="Poppins Bold"/>
                <a:cs typeface="Poppins Bold"/>
                <a:sym typeface="Poppins Bold"/>
              </a:rPr>
              <a:t>Rozwiązania zwiększające bezpieczeństwo lekowe Polski w ramach nowelizacji ustawy o refundacji</a:t>
            </a:r>
            <a:endParaRPr lang="en-US" sz="3799" i="1" dirty="0">
              <a:solidFill>
                <a:srgbClr val="002F66"/>
              </a:solidFill>
              <a:latin typeface="Poppins" panose="00000500000000000000" pitchFamily="2" charset="-18"/>
              <a:ea typeface="Poppins Bold"/>
              <a:cs typeface="Poppins" panose="00000500000000000000" pitchFamily="2" charset="-18"/>
              <a:sym typeface="Poppins Bold"/>
            </a:endParaRPr>
          </a:p>
        </p:txBody>
      </p:sp>
      <p:sp>
        <p:nvSpPr>
          <p:cNvPr id="9" name="Okrąg: pusty 8">
            <a:extLst>
              <a:ext uri="{FF2B5EF4-FFF2-40B4-BE49-F238E27FC236}">
                <a16:creationId xmlns:a16="http://schemas.microsoft.com/office/drawing/2014/main" id="{3139870E-CAF9-7203-4423-E6E65986667A}"/>
              </a:ext>
            </a:extLst>
          </p:cNvPr>
          <p:cNvSpPr/>
          <p:nvPr/>
        </p:nvSpPr>
        <p:spPr>
          <a:xfrm>
            <a:off x="7334250" y="2713858"/>
            <a:ext cx="3619500" cy="3619500"/>
          </a:xfrm>
          <a:prstGeom prst="donut">
            <a:avLst>
              <a:gd name="adj" fmla="val 9490"/>
            </a:avLst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>
              <a:solidFill>
                <a:schemeClr val="tx1"/>
              </a:solidFill>
            </a:endParaRPr>
          </a:p>
        </p:txBody>
      </p:sp>
      <p:sp>
        <p:nvSpPr>
          <p:cNvPr id="16" name="Łuk blokowy 15">
            <a:extLst>
              <a:ext uri="{FF2B5EF4-FFF2-40B4-BE49-F238E27FC236}">
                <a16:creationId xmlns:a16="http://schemas.microsoft.com/office/drawing/2014/main" id="{65B80280-ACED-BA1D-DF93-79DB38890A0B}"/>
              </a:ext>
            </a:extLst>
          </p:cNvPr>
          <p:cNvSpPr/>
          <p:nvPr/>
        </p:nvSpPr>
        <p:spPr>
          <a:xfrm rot="10800000">
            <a:off x="6081329" y="1460937"/>
            <a:ext cx="6125342" cy="6125342"/>
          </a:xfrm>
          <a:prstGeom prst="blockArc">
            <a:avLst>
              <a:gd name="adj1" fmla="val 10800000"/>
              <a:gd name="adj2" fmla="val 21576738"/>
              <a:gd name="adj3" fmla="val 12387"/>
            </a:avLst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schemeClr val="tx1"/>
              </a:solidFill>
            </a:endParaRPr>
          </a:p>
        </p:txBody>
      </p:sp>
      <p:cxnSp>
        <p:nvCxnSpPr>
          <p:cNvPr id="21" name="Łącznik prosty 20">
            <a:extLst>
              <a:ext uri="{FF2B5EF4-FFF2-40B4-BE49-F238E27FC236}">
                <a16:creationId xmlns:a16="http://schemas.microsoft.com/office/drawing/2014/main" id="{99511784-CADF-18A7-C37C-8340FE68A642}"/>
              </a:ext>
            </a:extLst>
          </p:cNvPr>
          <p:cNvCxnSpPr>
            <a:cxnSpLocks/>
          </p:cNvCxnSpPr>
          <p:nvPr/>
        </p:nvCxnSpPr>
        <p:spPr>
          <a:xfrm flipH="1">
            <a:off x="4454250" y="4510560"/>
            <a:ext cx="2880000" cy="102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Łącznik prosty 22">
            <a:extLst>
              <a:ext uri="{FF2B5EF4-FFF2-40B4-BE49-F238E27FC236}">
                <a16:creationId xmlns:a16="http://schemas.microsoft.com/office/drawing/2014/main" id="{6899BEFC-A6C6-AC78-78F4-2C4EDB7EC36A}"/>
              </a:ext>
            </a:extLst>
          </p:cNvPr>
          <p:cNvCxnSpPr>
            <a:cxnSpLocks/>
          </p:cNvCxnSpPr>
          <p:nvPr/>
        </p:nvCxnSpPr>
        <p:spPr>
          <a:xfrm flipH="1">
            <a:off x="5047728" y="5458851"/>
            <a:ext cx="2455296" cy="16048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Łącznik prosty 24">
            <a:extLst>
              <a:ext uri="{FF2B5EF4-FFF2-40B4-BE49-F238E27FC236}">
                <a16:creationId xmlns:a16="http://schemas.microsoft.com/office/drawing/2014/main" id="{11DF5C46-26EF-6342-D0D9-519CBD043716}"/>
              </a:ext>
            </a:extLst>
          </p:cNvPr>
          <p:cNvCxnSpPr>
            <a:cxnSpLocks/>
          </p:cNvCxnSpPr>
          <p:nvPr/>
        </p:nvCxnSpPr>
        <p:spPr>
          <a:xfrm flipH="1">
            <a:off x="10965114" y="4500268"/>
            <a:ext cx="2880000" cy="102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Łącznik prosty 25">
            <a:extLst>
              <a:ext uri="{FF2B5EF4-FFF2-40B4-BE49-F238E27FC236}">
                <a16:creationId xmlns:a16="http://schemas.microsoft.com/office/drawing/2014/main" id="{BF8CAC4E-4689-362C-120A-09EC4644CC49}"/>
              </a:ext>
            </a:extLst>
          </p:cNvPr>
          <p:cNvCxnSpPr>
            <a:cxnSpLocks/>
          </p:cNvCxnSpPr>
          <p:nvPr/>
        </p:nvCxnSpPr>
        <p:spPr>
          <a:xfrm flipH="1" flipV="1">
            <a:off x="10733269" y="5242405"/>
            <a:ext cx="2253539" cy="1524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9">
            <a:extLst>
              <a:ext uri="{FF2B5EF4-FFF2-40B4-BE49-F238E27FC236}">
                <a16:creationId xmlns:a16="http://schemas.microsoft.com/office/drawing/2014/main" id="{051D221B-DD27-7983-786C-49FA605F4CF0}"/>
              </a:ext>
            </a:extLst>
          </p:cNvPr>
          <p:cNvSpPr txBox="1"/>
          <p:nvPr/>
        </p:nvSpPr>
        <p:spPr>
          <a:xfrm>
            <a:off x="7705688" y="4071944"/>
            <a:ext cx="2880001" cy="10063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103"/>
              </a:lnSpc>
              <a:spcBef>
                <a:spcPct val="0"/>
              </a:spcBef>
            </a:pPr>
            <a:r>
              <a:rPr lang="pl-PL" sz="2400" b="1" dirty="0">
                <a:solidFill>
                  <a:srgbClr val="002F66"/>
                </a:solidFill>
                <a:latin typeface="Poppins Bold"/>
                <a:ea typeface="Poppins Bold"/>
                <a:cs typeface="Poppins Bold"/>
                <a:sym typeface="Poppins Bold"/>
              </a:rPr>
              <a:t>Najważniejsze zmiany</a:t>
            </a:r>
          </a:p>
        </p:txBody>
      </p:sp>
      <p:sp>
        <p:nvSpPr>
          <p:cNvPr id="31" name="TextBox 9">
            <a:extLst>
              <a:ext uri="{FF2B5EF4-FFF2-40B4-BE49-F238E27FC236}">
                <a16:creationId xmlns:a16="http://schemas.microsoft.com/office/drawing/2014/main" id="{E80CF808-E3D8-CB7D-CB89-D4F45E636E75}"/>
              </a:ext>
            </a:extLst>
          </p:cNvPr>
          <p:cNvSpPr txBox="1"/>
          <p:nvPr/>
        </p:nvSpPr>
        <p:spPr>
          <a:xfrm>
            <a:off x="846620" y="6356421"/>
            <a:ext cx="3894333" cy="12621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ct val="150000"/>
              </a:lnSpc>
              <a:spcBef>
                <a:spcPct val="0"/>
              </a:spcBef>
            </a:pPr>
            <a:r>
              <a:rPr lang="pl-PL" sz="1400" b="1" kern="100" dirty="0">
                <a:solidFill>
                  <a:srgbClr val="002F66"/>
                </a:solidFill>
                <a:latin typeface="Poppins Bold"/>
                <a:cs typeface="Poppins Bold"/>
              </a:rPr>
              <a:t>wprowadzenie możliwości objęcia refundacją opakowań obcojęzycznych w uproszczonej ścieżce w przypadku problemów z dostępnością </a:t>
            </a:r>
            <a:endParaRPr lang="en-US" sz="1400" b="1" kern="100" dirty="0">
              <a:solidFill>
                <a:srgbClr val="002F66"/>
              </a:solidFill>
              <a:latin typeface="Poppins Bold"/>
              <a:cs typeface="Poppins Bold"/>
              <a:sym typeface="Poppins Bold"/>
            </a:endParaRPr>
          </a:p>
        </p:txBody>
      </p:sp>
      <p:sp>
        <p:nvSpPr>
          <p:cNvPr id="32" name="TextBox 9">
            <a:extLst>
              <a:ext uri="{FF2B5EF4-FFF2-40B4-BE49-F238E27FC236}">
                <a16:creationId xmlns:a16="http://schemas.microsoft.com/office/drawing/2014/main" id="{008004F5-39F9-07D1-DF02-85A27226BE06}"/>
              </a:ext>
            </a:extLst>
          </p:cNvPr>
          <p:cNvSpPr txBox="1"/>
          <p:nvPr/>
        </p:nvSpPr>
        <p:spPr>
          <a:xfrm>
            <a:off x="14072115" y="3566616"/>
            <a:ext cx="3688405" cy="158530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ct val="150000"/>
              </a:lnSpc>
              <a:spcBef>
                <a:spcPct val="0"/>
              </a:spcBef>
            </a:pPr>
            <a:r>
              <a:rPr lang="pl-PL" sz="1400" b="1" kern="100" dirty="0">
                <a:solidFill>
                  <a:srgbClr val="002F66"/>
                </a:solidFill>
                <a:latin typeface="Poppins Bold"/>
                <a:cs typeface="Poppins Bold"/>
              </a:rPr>
              <a:t>wprowadzenie zwolnień administracyjnych i mniejszych opłat dla leków złożonych uznawanych za główną innowację polskich producentów leków</a:t>
            </a:r>
          </a:p>
        </p:txBody>
      </p:sp>
      <p:sp>
        <p:nvSpPr>
          <p:cNvPr id="33" name="TextBox 9">
            <a:extLst>
              <a:ext uri="{FF2B5EF4-FFF2-40B4-BE49-F238E27FC236}">
                <a16:creationId xmlns:a16="http://schemas.microsoft.com/office/drawing/2014/main" id="{472FFB4D-3EBD-4148-FA78-6CA54BDE0997}"/>
              </a:ext>
            </a:extLst>
          </p:cNvPr>
          <p:cNvSpPr txBox="1"/>
          <p:nvPr/>
        </p:nvSpPr>
        <p:spPr>
          <a:xfrm>
            <a:off x="689210" y="3944025"/>
            <a:ext cx="3765040" cy="190847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0" algn="ctr">
              <a:lnSpc>
                <a:spcPct val="150000"/>
              </a:lnSpc>
            </a:pPr>
            <a:r>
              <a:rPr lang="pl-PL" sz="1400" b="1" kern="100" dirty="0">
                <a:solidFill>
                  <a:srgbClr val="002F66"/>
                </a:solidFill>
                <a:latin typeface="Poppins Bold"/>
                <a:cs typeface="Poppins Bold"/>
              </a:rPr>
              <a:t>wprowadzenie możliwości objęcia refundacją leku z wyższą ceną progową w przypadku problemów z dostępnością do danej terapii dla pacjenta w celu zagwarantowania kontynuacji leczenia pacjenta</a:t>
            </a:r>
          </a:p>
        </p:txBody>
      </p:sp>
      <p:sp>
        <p:nvSpPr>
          <p:cNvPr id="34" name="TextBox 9">
            <a:extLst>
              <a:ext uri="{FF2B5EF4-FFF2-40B4-BE49-F238E27FC236}">
                <a16:creationId xmlns:a16="http://schemas.microsoft.com/office/drawing/2014/main" id="{758F6359-4506-7379-B727-203B262A7A83}"/>
              </a:ext>
            </a:extLst>
          </p:cNvPr>
          <p:cNvSpPr txBox="1"/>
          <p:nvPr/>
        </p:nvSpPr>
        <p:spPr>
          <a:xfrm>
            <a:off x="13418824" y="6446913"/>
            <a:ext cx="3098079" cy="93897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l-PL" sz="1400" b="1" kern="100" dirty="0">
                <a:solidFill>
                  <a:srgbClr val="002F66"/>
                </a:solidFill>
                <a:latin typeface="Poppins Bold"/>
                <a:cs typeface="Poppins Bold"/>
              </a:rPr>
              <a:t>bardziej liberalne podejście do ceny progowej w zakresie grup limitowych typu </a:t>
            </a:r>
            <a:r>
              <a:rPr lang="pl-PL" sz="1400" b="1" kern="100" dirty="0" err="1">
                <a:solidFill>
                  <a:srgbClr val="002F66"/>
                </a:solidFill>
                <a:latin typeface="Poppins Bold"/>
                <a:cs typeface="Poppins Bold"/>
              </a:rPr>
              <a:t>combo</a:t>
            </a:r>
            <a:endParaRPr lang="pl-PL" sz="1400" b="1" kern="100" dirty="0">
              <a:solidFill>
                <a:srgbClr val="002F66"/>
              </a:solidFill>
              <a:latin typeface="Poppins Bold"/>
              <a:cs typeface="Poppins Bold"/>
            </a:endParaRPr>
          </a:p>
        </p:txBody>
      </p:sp>
      <p:cxnSp>
        <p:nvCxnSpPr>
          <p:cNvPr id="4" name="Łącznik prosty 3">
            <a:extLst>
              <a:ext uri="{FF2B5EF4-FFF2-40B4-BE49-F238E27FC236}">
                <a16:creationId xmlns:a16="http://schemas.microsoft.com/office/drawing/2014/main" id="{4DE4F559-1FC4-5D04-B3E3-3C3B3DB855AB}"/>
              </a:ext>
            </a:extLst>
          </p:cNvPr>
          <p:cNvCxnSpPr>
            <a:cxnSpLocks/>
          </p:cNvCxnSpPr>
          <p:nvPr/>
        </p:nvCxnSpPr>
        <p:spPr>
          <a:xfrm flipH="1" flipV="1">
            <a:off x="9759085" y="6237055"/>
            <a:ext cx="2253539" cy="1524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Łącznik prosty 4">
            <a:extLst>
              <a:ext uri="{FF2B5EF4-FFF2-40B4-BE49-F238E27FC236}">
                <a16:creationId xmlns:a16="http://schemas.microsoft.com/office/drawing/2014/main" id="{1909A2C6-4D79-EA03-D611-41C00FD554FA}"/>
              </a:ext>
            </a:extLst>
          </p:cNvPr>
          <p:cNvCxnSpPr>
            <a:cxnSpLocks/>
          </p:cNvCxnSpPr>
          <p:nvPr/>
        </p:nvCxnSpPr>
        <p:spPr>
          <a:xfrm flipH="1">
            <a:off x="6175759" y="6261258"/>
            <a:ext cx="2455296" cy="16048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9">
            <a:extLst>
              <a:ext uri="{FF2B5EF4-FFF2-40B4-BE49-F238E27FC236}">
                <a16:creationId xmlns:a16="http://schemas.microsoft.com/office/drawing/2014/main" id="{408E9604-BBE9-BFE5-F9AE-092BE2DAFF55}"/>
              </a:ext>
            </a:extLst>
          </p:cNvPr>
          <p:cNvSpPr txBox="1"/>
          <p:nvPr/>
        </p:nvSpPr>
        <p:spPr>
          <a:xfrm>
            <a:off x="4134162" y="8037409"/>
            <a:ext cx="3894333" cy="158530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ct val="150000"/>
              </a:lnSpc>
              <a:spcBef>
                <a:spcPct val="0"/>
              </a:spcBef>
            </a:pPr>
            <a:r>
              <a:rPr lang="pl-PL" sz="1400" b="1" kern="100" dirty="0">
                <a:solidFill>
                  <a:srgbClr val="002F66"/>
                </a:solidFill>
                <a:latin typeface="Poppins Bold"/>
                <a:cs typeface="Poppins Bold"/>
              </a:rPr>
              <a:t>usunięcie algorytmu dostaw determinującego wielkości wolumenu produktu jakie musi dostarczyć podmiot odpowiedzialny w polskim systemie refundacji</a:t>
            </a:r>
            <a:endParaRPr lang="en-US" sz="1400" b="1" kern="100" dirty="0">
              <a:solidFill>
                <a:srgbClr val="002F66"/>
              </a:solidFill>
              <a:latin typeface="Poppins Bold"/>
              <a:cs typeface="Poppins Bold"/>
              <a:sym typeface="Poppins Bold"/>
            </a:endParaRPr>
          </a:p>
        </p:txBody>
      </p:sp>
      <p:sp>
        <p:nvSpPr>
          <p:cNvPr id="7" name="TextBox 9">
            <a:extLst>
              <a:ext uri="{FF2B5EF4-FFF2-40B4-BE49-F238E27FC236}">
                <a16:creationId xmlns:a16="http://schemas.microsoft.com/office/drawing/2014/main" id="{3ECB80CE-638E-AAB6-7E89-59E1E2C848FA}"/>
              </a:ext>
            </a:extLst>
          </p:cNvPr>
          <p:cNvSpPr txBox="1"/>
          <p:nvPr/>
        </p:nvSpPr>
        <p:spPr>
          <a:xfrm>
            <a:off x="11131196" y="8223168"/>
            <a:ext cx="3575404" cy="113229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ct val="106000"/>
              </a:lnSpc>
              <a:spcAft>
                <a:spcPts val="800"/>
              </a:spcAft>
            </a:pPr>
            <a:r>
              <a:rPr lang="pl-PL" sz="1400" b="1" kern="100" dirty="0">
                <a:solidFill>
                  <a:srgbClr val="002F66"/>
                </a:solidFill>
                <a:latin typeface="Poppins Bold"/>
                <a:cs typeface="Poppins Bold"/>
              </a:rPr>
              <a:t>modyfikacja mechanizmu dostarczania leków oraz karania podmiotów odpowiedzialnych za brak dostarczenia odpowiedniej ilości </a:t>
            </a:r>
            <a:r>
              <a:rPr lang="pl-PL" sz="1400" dirty="0">
                <a:solidFill>
                  <a:prstClr val="white">
                    <a:lumMod val="95000"/>
                  </a:prstClr>
                </a:solidFill>
              </a:rPr>
              <a:t>leku umieszczonej w deklaracji dostaw</a:t>
            </a:r>
          </a:p>
        </p:txBody>
      </p:sp>
    </p:spTree>
    <p:extLst>
      <p:ext uri="{BB962C8B-B14F-4D97-AF65-F5344CB8AC3E}">
        <p14:creationId xmlns:p14="http://schemas.microsoft.com/office/powerpoint/2010/main" val="20433479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1EB989-3C09-900B-E21D-1C13321960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3">
            <a:extLst>
              <a:ext uri="{FF2B5EF4-FFF2-40B4-BE49-F238E27FC236}">
                <a16:creationId xmlns:a16="http://schemas.microsoft.com/office/drawing/2014/main" id="{E1C31A5C-64EC-7E8F-6ABA-4D37241207B3}"/>
              </a:ext>
            </a:extLst>
          </p:cNvPr>
          <p:cNvSpPr/>
          <p:nvPr/>
        </p:nvSpPr>
        <p:spPr>
          <a:xfrm>
            <a:off x="15706452" y="411364"/>
            <a:ext cx="2054068" cy="921286"/>
          </a:xfrm>
          <a:custGeom>
            <a:avLst/>
            <a:gdLst/>
            <a:ahLst/>
            <a:cxnLst/>
            <a:rect l="l" t="t" r="r" b="b"/>
            <a:pathLst>
              <a:path w="2054068" h="921286">
                <a:moveTo>
                  <a:pt x="0" y="0"/>
                </a:moveTo>
                <a:lnTo>
                  <a:pt x="2054068" y="0"/>
                </a:lnTo>
                <a:lnTo>
                  <a:pt x="2054068" y="921286"/>
                </a:lnTo>
                <a:lnTo>
                  <a:pt x="0" y="92128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708"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3" name="TextBox 9">
            <a:extLst>
              <a:ext uri="{FF2B5EF4-FFF2-40B4-BE49-F238E27FC236}">
                <a16:creationId xmlns:a16="http://schemas.microsoft.com/office/drawing/2014/main" id="{3EE40A6C-A84C-EB48-5AE0-3CE94113E94F}"/>
              </a:ext>
            </a:extLst>
          </p:cNvPr>
          <p:cNvSpPr txBox="1"/>
          <p:nvPr/>
        </p:nvSpPr>
        <p:spPr>
          <a:xfrm>
            <a:off x="2369701" y="677840"/>
            <a:ext cx="12679114" cy="105650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103"/>
              </a:lnSpc>
              <a:spcBef>
                <a:spcPct val="0"/>
              </a:spcBef>
            </a:pPr>
            <a:r>
              <a:rPr lang="pl-PL" sz="3799" b="1" dirty="0">
                <a:solidFill>
                  <a:srgbClr val="002F66"/>
                </a:solidFill>
                <a:latin typeface="Poppins Bold"/>
                <a:ea typeface="Poppins Bold"/>
                <a:cs typeface="Poppins Bold"/>
                <a:sym typeface="Poppins Bold"/>
              </a:rPr>
              <a:t>Nowe rozwiązania wypracowane w trakcie konsultacji publicznych</a:t>
            </a:r>
            <a:endParaRPr lang="en-US" sz="3799" dirty="0">
              <a:solidFill>
                <a:srgbClr val="002F66"/>
              </a:solidFill>
              <a:latin typeface="Poppins" panose="00000500000000000000" pitchFamily="2" charset="-18"/>
              <a:ea typeface="Poppins Bold"/>
              <a:cs typeface="Poppins" panose="00000500000000000000" pitchFamily="2" charset="-18"/>
              <a:sym typeface="Poppins Bold"/>
            </a:endParaRPr>
          </a:p>
        </p:txBody>
      </p:sp>
      <p:sp>
        <p:nvSpPr>
          <p:cNvPr id="9" name="Okrąg: pusty 8">
            <a:extLst>
              <a:ext uri="{FF2B5EF4-FFF2-40B4-BE49-F238E27FC236}">
                <a16:creationId xmlns:a16="http://schemas.microsoft.com/office/drawing/2014/main" id="{567CC046-C58C-803F-43E3-E8C4491E71C4}"/>
              </a:ext>
            </a:extLst>
          </p:cNvPr>
          <p:cNvSpPr/>
          <p:nvPr/>
        </p:nvSpPr>
        <p:spPr>
          <a:xfrm>
            <a:off x="7334250" y="2713858"/>
            <a:ext cx="3619500" cy="3619500"/>
          </a:xfrm>
          <a:prstGeom prst="donut">
            <a:avLst>
              <a:gd name="adj" fmla="val 9490"/>
            </a:avLst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>
              <a:solidFill>
                <a:schemeClr val="tx1"/>
              </a:solidFill>
            </a:endParaRPr>
          </a:p>
        </p:txBody>
      </p:sp>
      <p:sp>
        <p:nvSpPr>
          <p:cNvPr id="16" name="Łuk blokowy 15">
            <a:extLst>
              <a:ext uri="{FF2B5EF4-FFF2-40B4-BE49-F238E27FC236}">
                <a16:creationId xmlns:a16="http://schemas.microsoft.com/office/drawing/2014/main" id="{26F84897-F58D-877C-6666-D21C36FE27A5}"/>
              </a:ext>
            </a:extLst>
          </p:cNvPr>
          <p:cNvSpPr/>
          <p:nvPr/>
        </p:nvSpPr>
        <p:spPr>
          <a:xfrm rot="10800000">
            <a:off x="6081329" y="1460937"/>
            <a:ext cx="6125342" cy="6125342"/>
          </a:xfrm>
          <a:prstGeom prst="blockArc">
            <a:avLst>
              <a:gd name="adj1" fmla="val 10800000"/>
              <a:gd name="adj2" fmla="val 21576738"/>
              <a:gd name="adj3" fmla="val 12387"/>
            </a:avLst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schemeClr val="tx1"/>
              </a:solidFill>
            </a:endParaRPr>
          </a:p>
        </p:txBody>
      </p:sp>
      <p:cxnSp>
        <p:nvCxnSpPr>
          <p:cNvPr id="21" name="Łącznik prosty 20">
            <a:extLst>
              <a:ext uri="{FF2B5EF4-FFF2-40B4-BE49-F238E27FC236}">
                <a16:creationId xmlns:a16="http://schemas.microsoft.com/office/drawing/2014/main" id="{97B704A5-7233-8876-C4D2-D7854B91DC40}"/>
              </a:ext>
            </a:extLst>
          </p:cNvPr>
          <p:cNvCxnSpPr>
            <a:cxnSpLocks/>
          </p:cNvCxnSpPr>
          <p:nvPr/>
        </p:nvCxnSpPr>
        <p:spPr>
          <a:xfrm flipH="1">
            <a:off x="4454250" y="4510560"/>
            <a:ext cx="2880000" cy="102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Łącznik prosty 22">
            <a:extLst>
              <a:ext uri="{FF2B5EF4-FFF2-40B4-BE49-F238E27FC236}">
                <a16:creationId xmlns:a16="http://schemas.microsoft.com/office/drawing/2014/main" id="{02418D4C-4AC4-C7FF-7F11-FF47A01385D1}"/>
              </a:ext>
            </a:extLst>
          </p:cNvPr>
          <p:cNvCxnSpPr>
            <a:cxnSpLocks/>
          </p:cNvCxnSpPr>
          <p:nvPr/>
        </p:nvCxnSpPr>
        <p:spPr>
          <a:xfrm flipH="1">
            <a:off x="5047728" y="5458851"/>
            <a:ext cx="2455296" cy="16048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Łącznik prosty 24">
            <a:extLst>
              <a:ext uri="{FF2B5EF4-FFF2-40B4-BE49-F238E27FC236}">
                <a16:creationId xmlns:a16="http://schemas.microsoft.com/office/drawing/2014/main" id="{F1D150A9-793D-5463-A215-2359A57BAE2C}"/>
              </a:ext>
            </a:extLst>
          </p:cNvPr>
          <p:cNvCxnSpPr>
            <a:cxnSpLocks/>
          </p:cNvCxnSpPr>
          <p:nvPr/>
        </p:nvCxnSpPr>
        <p:spPr>
          <a:xfrm flipH="1">
            <a:off x="10965114" y="4500268"/>
            <a:ext cx="2880000" cy="102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Łącznik prosty 25">
            <a:extLst>
              <a:ext uri="{FF2B5EF4-FFF2-40B4-BE49-F238E27FC236}">
                <a16:creationId xmlns:a16="http://schemas.microsoft.com/office/drawing/2014/main" id="{03BE2F24-0C3A-6114-9F95-80F44FC4D266}"/>
              </a:ext>
            </a:extLst>
          </p:cNvPr>
          <p:cNvCxnSpPr>
            <a:cxnSpLocks/>
          </p:cNvCxnSpPr>
          <p:nvPr/>
        </p:nvCxnSpPr>
        <p:spPr>
          <a:xfrm flipH="1" flipV="1">
            <a:off x="10733269" y="5242405"/>
            <a:ext cx="2253539" cy="1524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9">
            <a:extLst>
              <a:ext uri="{FF2B5EF4-FFF2-40B4-BE49-F238E27FC236}">
                <a16:creationId xmlns:a16="http://schemas.microsoft.com/office/drawing/2014/main" id="{C60EFF25-9BBA-6FAC-8817-3026D93F5A41}"/>
              </a:ext>
            </a:extLst>
          </p:cNvPr>
          <p:cNvSpPr txBox="1"/>
          <p:nvPr/>
        </p:nvSpPr>
        <p:spPr>
          <a:xfrm>
            <a:off x="7705688" y="4071944"/>
            <a:ext cx="2880001" cy="10063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103"/>
              </a:lnSpc>
              <a:spcBef>
                <a:spcPct val="0"/>
              </a:spcBef>
            </a:pPr>
            <a:r>
              <a:rPr lang="pl-PL" sz="2400" b="1" dirty="0">
                <a:solidFill>
                  <a:srgbClr val="002F66"/>
                </a:solidFill>
                <a:latin typeface="Poppins Bold"/>
                <a:ea typeface="Poppins Bold"/>
                <a:cs typeface="Poppins Bold"/>
                <a:sym typeface="Poppins Bold"/>
              </a:rPr>
              <a:t>Nowe  rozwiązania</a:t>
            </a:r>
          </a:p>
        </p:txBody>
      </p:sp>
      <p:sp>
        <p:nvSpPr>
          <p:cNvPr id="31" name="TextBox 9">
            <a:extLst>
              <a:ext uri="{FF2B5EF4-FFF2-40B4-BE49-F238E27FC236}">
                <a16:creationId xmlns:a16="http://schemas.microsoft.com/office/drawing/2014/main" id="{958C13B5-2617-BAF0-05A2-14A4DB659705}"/>
              </a:ext>
            </a:extLst>
          </p:cNvPr>
          <p:cNvSpPr txBox="1"/>
          <p:nvPr/>
        </p:nvSpPr>
        <p:spPr>
          <a:xfrm>
            <a:off x="846620" y="6356421"/>
            <a:ext cx="3894333" cy="158530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ct val="150000"/>
              </a:lnSpc>
              <a:spcBef>
                <a:spcPct val="0"/>
              </a:spcBef>
            </a:pPr>
            <a:r>
              <a:rPr lang="pl-PL" sz="1400" b="1" kern="100" dirty="0">
                <a:solidFill>
                  <a:srgbClr val="002F66"/>
                </a:solidFill>
                <a:latin typeface="Poppins Bold"/>
                <a:cs typeface="Poppins Bold"/>
              </a:rPr>
              <a:t>Wprowadzenie receptariusza refundacyjnego umożliwiającego NFZ zarządzanie konkurencyjnością terapii innowacyjnych poprzez wprowadzenie motywatorów finansowych dla szpitali</a:t>
            </a:r>
            <a:endParaRPr lang="en-US" sz="1400" b="1" kern="100" dirty="0">
              <a:solidFill>
                <a:srgbClr val="002F66"/>
              </a:solidFill>
              <a:latin typeface="Poppins Bold"/>
              <a:cs typeface="Poppins Bold"/>
              <a:sym typeface="Poppins Bold"/>
            </a:endParaRPr>
          </a:p>
        </p:txBody>
      </p:sp>
      <p:sp>
        <p:nvSpPr>
          <p:cNvPr id="32" name="TextBox 9">
            <a:extLst>
              <a:ext uri="{FF2B5EF4-FFF2-40B4-BE49-F238E27FC236}">
                <a16:creationId xmlns:a16="http://schemas.microsoft.com/office/drawing/2014/main" id="{8FF76578-E6A7-18F0-0027-83FED53AFC48}"/>
              </a:ext>
            </a:extLst>
          </p:cNvPr>
          <p:cNvSpPr txBox="1"/>
          <p:nvPr/>
        </p:nvSpPr>
        <p:spPr>
          <a:xfrm>
            <a:off x="14072115" y="3566616"/>
            <a:ext cx="3688405" cy="12621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ct val="150000"/>
              </a:lnSpc>
              <a:spcBef>
                <a:spcPct val="0"/>
              </a:spcBef>
            </a:pPr>
            <a:r>
              <a:rPr lang="pl-PL" sz="1400" b="1" kern="100" dirty="0">
                <a:solidFill>
                  <a:srgbClr val="002F66"/>
                </a:solidFill>
                <a:latin typeface="Poppins Bold"/>
                <a:cs typeface="Poppins Bold"/>
              </a:rPr>
              <a:t>Modyfikacja rozwiązań w zakresie zapłaty za straty technologiczne oraz leczenie pomostowe pacjenta </a:t>
            </a:r>
            <a:r>
              <a:rPr lang="pl-PL" sz="1400" b="1" kern="100">
                <a:solidFill>
                  <a:srgbClr val="002F66"/>
                </a:solidFill>
                <a:latin typeface="Poppins Bold"/>
                <a:cs typeface="Poppins Bold"/>
              </a:rPr>
              <a:t>w programach lekowych</a:t>
            </a:r>
            <a:endParaRPr lang="pl-PL" sz="1400" b="1" kern="100" dirty="0">
              <a:solidFill>
                <a:srgbClr val="002F66"/>
              </a:solidFill>
              <a:latin typeface="Poppins Bold"/>
              <a:cs typeface="Poppins Bold"/>
            </a:endParaRPr>
          </a:p>
        </p:txBody>
      </p:sp>
      <p:sp>
        <p:nvSpPr>
          <p:cNvPr id="33" name="TextBox 9">
            <a:extLst>
              <a:ext uri="{FF2B5EF4-FFF2-40B4-BE49-F238E27FC236}">
                <a16:creationId xmlns:a16="http://schemas.microsoft.com/office/drawing/2014/main" id="{28D89F9D-3C37-CE0C-574D-249FDD1E6789}"/>
              </a:ext>
            </a:extLst>
          </p:cNvPr>
          <p:cNvSpPr txBox="1"/>
          <p:nvPr/>
        </p:nvSpPr>
        <p:spPr>
          <a:xfrm>
            <a:off x="689210" y="3944025"/>
            <a:ext cx="3765040" cy="12621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0" algn="ctr">
              <a:lnSpc>
                <a:spcPct val="150000"/>
              </a:lnSpc>
              <a:spcBef>
                <a:spcPct val="0"/>
              </a:spcBef>
            </a:pPr>
            <a:r>
              <a:rPr lang="pl-PL" sz="1400" b="1" kern="100" dirty="0">
                <a:solidFill>
                  <a:srgbClr val="002F66"/>
                </a:solidFill>
                <a:latin typeface="Poppins Bold"/>
                <a:cs typeface="Poppins Bold"/>
              </a:rPr>
              <a:t>Wprowadzenie obowiązkowych </a:t>
            </a:r>
            <a:r>
              <a:rPr lang="pl-PL" sz="1400" b="1" kern="100" dirty="0" err="1">
                <a:solidFill>
                  <a:srgbClr val="002F66"/>
                </a:solidFill>
                <a:latin typeface="Poppins Bold"/>
                <a:cs typeface="Poppins Bold"/>
              </a:rPr>
              <a:t>CAPów</a:t>
            </a:r>
            <a:r>
              <a:rPr lang="pl-PL" sz="1400" b="1" kern="100" dirty="0">
                <a:solidFill>
                  <a:srgbClr val="002F66"/>
                </a:solidFill>
                <a:latin typeface="Poppins Bold"/>
                <a:cs typeface="Poppins Bold"/>
              </a:rPr>
              <a:t> (maksymalnych wydatków) dla każdej nowej terapii w umowie finansowej z firmą farmaceutyczną</a:t>
            </a:r>
          </a:p>
        </p:txBody>
      </p:sp>
      <p:sp>
        <p:nvSpPr>
          <p:cNvPr id="34" name="TextBox 9">
            <a:extLst>
              <a:ext uri="{FF2B5EF4-FFF2-40B4-BE49-F238E27FC236}">
                <a16:creationId xmlns:a16="http://schemas.microsoft.com/office/drawing/2014/main" id="{ACEAFAEC-5130-0F5F-F4CC-14C2FB73A0AE}"/>
              </a:ext>
            </a:extLst>
          </p:cNvPr>
          <p:cNvSpPr txBox="1"/>
          <p:nvPr/>
        </p:nvSpPr>
        <p:spPr>
          <a:xfrm>
            <a:off x="13418824" y="6446913"/>
            <a:ext cx="3098079" cy="12621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l-PL" sz="1400" b="1" kern="100" dirty="0">
                <a:solidFill>
                  <a:srgbClr val="002F66"/>
                </a:solidFill>
                <a:latin typeface="Poppins Bold"/>
                <a:cs typeface="Poppins Bold"/>
              </a:rPr>
              <a:t>Wprowadzenie możliwości odbioru leku z programów lekowych w aptece na podstawie dokumentu recepty </a:t>
            </a:r>
          </a:p>
        </p:txBody>
      </p:sp>
      <p:cxnSp>
        <p:nvCxnSpPr>
          <p:cNvPr id="4" name="Łącznik prosty 3">
            <a:extLst>
              <a:ext uri="{FF2B5EF4-FFF2-40B4-BE49-F238E27FC236}">
                <a16:creationId xmlns:a16="http://schemas.microsoft.com/office/drawing/2014/main" id="{D530FC75-7B67-5607-201D-5040C4063538}"/>
              </a:ext>
            </a:extLst>
          </p:cNvPr>
          <p:cNvCxnSpPr>
            <a:cxnSpLocks/>
          </p:cNvCxnSpPr>
          <p:nvPr/>
        </p:nvCxnSpPr>
        <p:spPr>
          <a:xfrm flipH="1" flipV="1">
            <a:off x="9759085" y="6237055"/>
            <a:ext cx="2253539" cy="1524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Łącznik prosty 4">
            <a:extLst>
              <a:ext uri="{FF2B5EF4-FFF2-40B4-BE49-F238E27FC236}">
                <a16:creationId xmlns:a16="http://schemas.microsoft.com/office/drawing/2014/main" id="{404B89C2-3C62-DD53-C7D9-905203D1C073}"/>
              </a:ext>
            </a:extLst>
          </p:cNvPr>
          <p:cNvCxnSpPr>
            <a:cxnSpLocks/>
          </p:cNvCxnSpPr>
          <p:nvPr/>
        </p:nvCxnSpPr>
        <p:spPr>
          <a:xfrm flipH="1">
            <a:off x="6175759" y="6261258"/>
            <a:ext cx="2455296" cy="16048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9">
            <a:extLst>
              <a:ext uri="{FF2B5EF4-FFF2-40B4-BE49-F238E27FC236}">
                <a16:creationId xmlns:a16="http://schemas.microsoft.com/office/drawing/2014/main" id="{7413DF85-41C3-F81D-B4DC-198DB9EF4E35}"/>
              </a:ext>
            </a:extLst>
          </p:cNvPr>
          <p:cNvSpPr txBox="1"/>
          <p:nvPr/>
        </p:nvSpPr>
        <p:spPr>
          <a:xfrm>
            <a:off x="4328209" y="8094849"/>
            <a:ext cx="3894333" cy="190847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ct val="150000"/>
              </a:lnSpc>
              <a:spcBef>
                <a:spcPct val="0"/>
              </a:spcBef>
            </a:pPr>
            <a:r>
              <a:rPr lang="pl-PL" sz="1400" b="1" kern="100" dirty="0">
                <a:solidFill>
                  <a:srgbClr val="002F66"/>
                </a:solidFill>
                <a:latin typeface="Poppins Bold"/>
                <a:cs typeface="Poppins Bold"/>
                <a:sym typeface="Poppins Bold"/>
              </a:rPr>
              <a:t>Wprowadzenie uproszczonej ścieżki procedowania zwalniającej z konieczności składania analiz HTA oraz oceny przez </a:t>
            </a:r>
            <a:r>
              <a:rPr lang="pl-PL" sz="1400" b="1" kern="100" dirty="0" err="1">
                <a:solidFill>
                  <a:srgbClr val="002F66"/>
                </a:solidFill>
                <a:latin typeface="Poppins Bold"/>
                <a:cs typeface="Poppins Bold"/>
                <a:sym typeface="Poppins Bold"/>
              </a:rPr>
              <a:t>AOTMiT</a:t>
            </a:r>
            <a:r>
              <a:rPr lang="pl-PL" sz="1400" b="1" kern="100" dirty="0">
                <a:solidFill>
                  <a:srgbClr val="002F66"/>
                </a:solidFill>
                <a:latin typeface="Poppins Bold"/>
                <a:cs typeface="Poppins Bold"/>
                <a:sym typeface="Poppins Bold"/>
              </a:rPr>
              <a:t> w przypadku terapii mających wpływ na budżet w wysokości 10 mln zł w I roku oraz 12,5 mln zł w II roku</a:t>
            </a:r>
            <a:endParaRPr lang="en-US" sz="1400" b="1" kern="100" dirty="0">
              <a:solidFill>
                <a:srgbClr val="002F66"/>
              </a:solidFill>
              <a:latin typeface="Poppins Bold"/>
              <a:cs typeface="Poppins Bold"/>
              <a:sym typeface="Poppins Bold"/>
            </a:endParaRPr>
          </a:p>
        </p:txBody>
      </p:sp>
      <p:sp>
        <p:nvSpPr>
          <p:cNvPr id="7" name="TextBox 9">
            <a:extLst>
              <a:ext uri="{FF2B5EF4-FFF2-40B4-BE49-F238E27FC236}">
                <a16:creationId xmlns:a16="http://schemas.microsoft.com/office/drawing/2014/main" id="{51FF3340-2C2D-5577-1F12-E6F7F009F117}"/>
              </a:ext>
            </a:extLst>
          </p:cNvPr>
          <p:cNvSpPr txBox="1"/>
          <p:nvPr/>
        </p:nvSpPr>
        <p:spPr>
          <a:xfrm>
            <a:off x="11131196" y="8223169"/>
            <a:ext cx="4108804" cy="90614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ct val="106000"/>
              </a:lnSpc>
              <a:spcAft>
                <a:spcPts val="800"/>
              </a:spcAft>
            </a:pPr>
            <a:r>
              <a:rPr lang="pl-PL" sz="1400" b="1" kern="100" dirty="0">
                <a:solidFill>
                  <a:srgbClr val="002F66"/>
                </a:solidFill>
                <a:latin typeface="Poppins Bold"/>
                <a:cs typeface="Poppins Bold"/>
              </a:rPr>
              <a:t>Wprowadzenie konieczności wprowadzenia rozpoznania choroby pod postacią kodu ICD-10 na recepcie w celu większego stopnia automatyzacji nakładania refundacji</a:t>
            </a:r>
            <a:endParaRPr lang="pl-PL" sz="1400" dirty="0">
              <a:solidFill>
                <a:prstClr val="white">
                  <a:lumMod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87093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EA5E2E-CFE8-C6F2-48EF-6A41193E6A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6BE11FC5-3985-3D62-FB20-5FF530EF4767}"/>
              </a:ext>
            </a:extLst>
          </p:cNvPr>
          <p:cNvGrpSpPr/>
          <p:nvPr/>
        </p:nvGrpSpPr>
        <p:grpSpPr>
          <a:xfrm>
            <a:off x="4970463" y="4881970"/>
            <a:ext cx="8347075" cy="954731"/>
            <a:chOff x="0" y="0"/>
            <a:chExt cx="2198407" cy="251452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54C1C6F1-A7D0-5874-0C2A-AEBDF9F8A54E}"/>
                </a:ext>
              </a:extLst>
            </p:cNvPr>
            <p:cNvSpPr/>
            <p:nvPr/>
          </p:nvSpPr>
          <p:spPr>
            <a:xfrm>
              <a:off x="0" y="0"/>
              <a:ext cx="2198407" cy="251452"/>
            </a:xfrm>
            <a:custGeom>
              <a:avLst/>
              <a:gdLst/>
              <a:ahLst/>
              <a:cxnLst/>
              <a:rect l="l" t="t" r="r" b="b"/>
              <a:pathLst>
                <a:path w="2198407" h="251452">
                  <a:moveTo>
                    <a:pt x="0" y="0"/>
                  </a:moveTo>
                  <a:lnTo>
                    <a:pt x="2198407" y="0"/>
                  </a:lnTo>
                  <a:lnTo>
                    <a:pt x="2198407" y="251452"/>
                  </a:lnTo>
                  <a:lnTo>
                    <a:pt x="0" y="251452"/>
                  </a:lnTo>
                  <a:close/>
                </a:path>
              </a:pathLst>
            </a:custGeom>
            <a:solidFill>
              <a:srgbClr val="DEF4B1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66FA97AC-267D-17E1-26F2-C0892CBBC0EB}"/>
                </a:ext>
              </a:extLst>
            </p:cNvPr>
            <p:cNvSpPr txBox="1"/>
            <p:nvPr/>
          </p:nvSpPr>
          <p:spPr>
            <a:xfrm>
              <a:off x="0" y="19050"/>
              <a:ext cx="2198407" cy="23240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484"/>
                </a:lnSpc>
              </a:pPr>
              <a:endParaRPr/>
            </a:p>
          </p:txBody>
        </p:sp>
      </p:grpSp>
      <p:grpSp>
        <p:nvGrpSpPr>
          <p:cNvPr id="5" name="Group 5">
            <a:extLst>
              <a:ext uri="{FF2B5EF4-FFF2-40B4-BE49-F238E27FC236}">
                <a16:creationId xmlns:a16="http://schemas.microsoft.com/office/drawing/2014/main" id="{21A9F079-1537-7DA4-D61C-3E63DC9125CF}"/>
              </a:ext>
            </a:extLst>
          </p:cNvPr>
          <p:cNvGrpSpPr/>
          <p:nvPr/>
        </p:nvGrpSpPr>
        <p:grpSpPr>
          <a:xfrm>
            <a:off x="2038042" y="1506022"/>
            <a:ext cx="14211916" cy="4238244"/>
            <a:chOff x="0" y="0"/>
            <a:chExt cx="18949222" cy="5650992"/>
          </a:xfrm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BE73981E-BB94-D3F1-81B6-C7A7E69F2C6B}"/>
                </a:ext>
              </a:extLst>
            </p:cNvPr>
            <p:cNvSpPr/>
            <p:nvPr/>
          </p:nvSpPr>
          <p:spPr>
            <a:xfrm>
              <a:off x="0" y="0"/>
              <a:ext cx="18949222" cy="5650992"/>
            </a:xfrm>
            <a:custGeom>
              <a:avLst/>
              <a:gdLst/>
              <a:ahLst/>
              <a:cxnLst/>
              <a:rect l="l" t="t" r="r" b="b"/>
              <a:pathLst>
                <a:path w="18949222" h="5650992">
                  <a:moveTo>
                    <a:pt x="0" y="0"/>
                  </a:moveTo>
                  <a:lnTo>
                    <a:pt x="18949222" y="0"/>
                  </a:lnTo>
                  <a:lnTo>
                    <a:pt x="18949222" y="5650992"/>
                  </a:lnTo>
                  <a:lnTo>
                    <a:pt x="0" y="5650992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7" name="TextBox 7">
              <a:extLst>
                <a:ext uri="{FF2B5EF4-FFF2-40B4-BE49-F238E27FC236}">
                  <a16:creationId xmlns:a16="http://schemas.microsoft.com/office/drawing/2014/main" id="{95D7428A-04A7-E71F-A67E-E442E39F06FE}"/>
                </a:ext>
              </a:extLst>
            </p:cNvPr>
            <p:cNvSpPr txBox="1"/>
            <p:nvPr/>
          </p:nvSpPr>
          <p:spPr>
            <a:xfrm>
              <a:off x="0" y="-66675"/>
              <a:ext cx="18949222" cy="5717667"/>
            </a:xfrm>
            <a:prstGeom prst="rect">
              <a:avLst/>
            </a:prstGeom>
          </p:spPr>
          <p:txBody>
            <a:bodyPr lIns="0" tIns="0" rIns="0" bIns="0" rtlCol="0" anchor="b"/>
            <a:lstStyle/>
            <a:p>
              <a:pPr algn="ctr">
                <a:lnSpc>
                  <a:spcPts val="7200"/>
                </a:lnSpc>
              </a:pPr>
              <a:r>
                <a:rPr lang="en-US" sz="6000" b="1" dirty="0" err="1">
                  <a:solidFill>
                    <a:srgbClr val="002F66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Obwieszczenie</a:t>
              </a:r>
              <a:r>
                <a:rPr lang="en-US" sz="6000" b="1" dirty="0">
                  <a:solidFill>
                    <a:srgbClr val="002F66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 Ministra </a:t>
              </a:r>
              <a:r>
                <a:rPr lang="en-US" sz="6000" b="1" dirty="0" err="1">
                  <a:solidFill>
                    <a:srgbClr val="002F66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Zdrowia</a:t>
              </a:r>
              <a:r>
                <a:rPr lang="en-US" sz="6000" b="1" dirty="0">
                  <a:solidFill>
                    <a:srgbClr val="002F66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 </a:t>
              </a:r>
            </a:p>
            <a:p>
              <a:pPr algn="ctr">
                <a:lnSpc>
                  <a:spcPts val="7200"/>
                </a:lnSpc>
              </a:pPr>
              <a:r>
                <a:rPr lang="en-US" sz="6000" b="1" dirty="0">
                  <a:solidFill>
                    <a:srgbClr val="002F66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w </a:t>
              </a:r>
              <a:r>
                <a:rPr lang="en-US" sz="6000" b="1" dirty="0" err="1">
                  <a:solidFill>
                    <a:srgbClr val="002F66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sprawie</a:t>
              </a:r>
              <a:r>
                <a:rPr lang="en-US" sz="6000" b="1" dirty="0">
                  <a:solidFill>
                    <a:srgbClr val="002F66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 </a:t>
              </a:r>
              <a:r>
                <a:rPr lang="en-US" sz="6000" b="1" dirty="0" err="1">
                  <a:solidFill>
                    <a:srgbClr val="002F66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listy</a:t>
              </a:r>
              <a:r>
                <a:rPr lang="en-US" sz="6000" b="1" dirty="0">
                  <a:solidFill>
                    <a:srgbClr val="002F66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 </a:t>
              </a:r>
              <a:r>
                <a:rPr lang="en-US" sz="6000" b="1" dirty="0" err="1">
                  <a:solidFill>
                    <a:srgbClr val="002F66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leków</a:t>
              </a:r>
              <a:r>
                <a:rPr lang="en-US" sz="6000" b="1" dirty="0">
                  <a:solidFill>
                    <a:srgbClr val="002F66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 </a:t>
              </a:r>
              <a:r>
                <a:rPr lang="en-US" sz="6000" b="1" dirty="0" err="1">
                  <a:solidFill>
                    <a:srgbClr val="002F66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refundowanych</a:t>
              </a:r>
              <a:r>
                <a:rPr lang="en-US" sz="6000" b="1" dirty="0">
                  <a:solidFill>
                    <a:srgbClr val="002F66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 </a:t>
              </a:r>
            </a:p>
            <a:p>
              <a:pPr algn="ctr">
                <a:lnSpc>
                  <a:spcPts val="7200"/>
                </a:lnSpc>
              </a:pPr>
              <a:r>
                <a:rPr lang="en-US" sz="6000" b="1" dirty="0">
                  <a:solidFill>
                    <a:srgbClr val="002F66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od 1</a:t>
              </a:r>
              <a:r>
                <a:rPr lang="pl-PL" sz="6000" b="1" dirty="0">
                  <a:solidFill>
                    <a:srgbClr val="002F66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 kwietnia </a:t>
              </a:r>
              <a:r>
                <a:rPr lang="en-US" sz="6000" b="1" dirty="0">
                  <a:solidFill>
                    <a:srgbClr val="002F66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202</a:t>
              </a:r>
              <a:r>
                <a:rPr lang="pl-PL" sz="6000" b="1" dirty="0">
                  <a:solidFill>
                    <a:srgbClr val="002F66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6</a:t>
              </a:r>
              <a:r>
                <a:rPr lang="en-US" sz="6000" b="1" dirty="0">
                  <a:solidFill>
                    <a:srgbClr val="002F66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 r.</a:t>
              </a:r>
            </a:p>
          </p:txBody>
        </p:sp>
      </p:grpSp>
      <p:sp>
        <p:nvSpPr>
          <p:cNvPr id="8" name="Freeform 8">
            <a:extLst>
              <a:ext uri="{FF2B5EF4-FFF2-40B4-BE49-F238E27FC236}">
                <a16:creationId xmlns:a16="http://schemas.microsoft.com/office/drawing/2014/main" id="{2F4941A9-4676-E6AD-60B4-68B0C4E4D393}"/>
              </a:ext>
            </a:extLst>
          </p:cNvPr>
          <p:cNvSpPr/>
          <p:nvPr/>
        </p:nvSpPr>
        <p:spPr>
          <a:xfrm>
            <a:off x="6641237" y="6932295"/>
            <a:ext cx="5005526" cy="2245067"/>
          </a:xfrm>
          <a:custGeom>
            <a:avLst/>
            <a:gdLst/>
            <a:ahLst/>
            <a:cxnLst/>
            <a:rect l="l" t="t" r="r" b="b"/>
            <a:pathLst>
              <a:path w="5005526" h="2245067">
                <a:moveTo>
                  <a:pt x="0" y="0"/>
                </a:moveTo>
                <a:lnTo>
                  <a:pt x="5005526" y="0"/>
                </a:lnTo>
                <a:lnTo>
                  <a:pt x="5005526" y="2245067"/>
                </a:lnTo>
                <a:lnTo>
                  <a:pt x="0" y="224506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708"/>
            </a:stretch>
          </a:blipFill>
        </p:spPr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179943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/>
          <p:cNvSpPr/>
          <p:nvPr/>
        </p:nvSpPr>
        <p:spPr>
          <a:xfrm>
            <a:off x="15706452" y="411364"/>
            <a:ext cx="2054068" cy="921286"/>
          </a:xfrm>
          <a:custGeom>
            <a:avLst/>
            <a:gdLst/>
            <a:ahLst/>
            <a:cxnLst/>
            <a:rect l="l" t="t" r="r" b="b"/>
            <a:pathLst>
              <a:path w="2054068" h="921286">
                <a:moveTo>
                  <a:pt x="0" y="0"/>
                </a:moveTo>
                <a:lnTo>
                  <a:pt x="2054068" y="0"/>
                </a:lnTo>
                <a:lnTo>
                  <a:pt x="2054068" y="921286"/>
                </a:lnTo>
                <a:lnTo>
                  <a:pt x="0" y="92128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708"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9" name="TextBox 9"/>
          <p:cNvSpPr txBox="1"/>
          <p:nvPr/>
        </p:nvSpPr>
        <p:spPr>
          <a:xfrm>
            <a:off x="5151686" y="668274"/>
            <a:ext cx="7984629" cy="5307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03"/>
              </a:lnSpc>
              <a:spcBef>
                <a:spcPct val="0"/>
              </a:spcBef>
            </a:pPr>
            <a:r>
              <a:rPr lang="en-US" sz="3799" b="1" dirty="0" err="1">
                <a:solidFill>
                  <a:srgbClr val="002F66"/>
                </a:solidFill>
                <a:latin typeface="Poppins Bold"/>
                <a:ea typeface="Poppins Bold"/>
                <a:cs typeface="Poppins Bold"/>
                <a:sym typeface="Poppins Bold"/>
              </a:rPr>
              <a:t>Liczba</a:t>
            </a:r>
            <a:r>
              <a:rPr lang="en-US" sz="3799" b="1" dirty="0">
                <a:solidFill>
                  <a:srgbClr val="002F66"/>
                </a:solidFill>
                <a:latin typeface="Poppins Bold"/>
                <a:ea typeface="Poppins Bold"/>
                <a:cs typeface="Poppins Bold"/>
                <a:sym typeface="Poppins Bold"/>
              </a:rPr>
              <a:t> </a:t>
            </a:r>
            <a:r>
              <a:rPr lang="en-US" sz="3799" b="1" dirty="0" err="1">
                <a:solidFill>
                  <a:srgbClr val="002F66"/>
                </a:solidFill>
                <a:latin typeface="Poppins Bold"/>
                <a:ea typeface="Poppins Bold"/>
                <a:cs typeface="Poppins Bold"/>
                <a:sym typeface="Poppins Bold"/>
              </a:rPr>
              <a:t>nowych</a:t>
            </a:r>
            <a:r>
              <a:rPr lang="en-US" sz="3799" b="1" dirty="0">
                <a:solidFill>
                  <a:srgbClr val="002F66"/>
                </a:solidFill>
                <a:latin typeface="Poppins Bold"/>
                <a:ea typeface="Poppins Bold"/>
                <a:cs typeface="Poppins Bold"/>
                <a:sym typeface="Poppins Bold"/>
              </a:rPr>
              <a:t> </a:t>
            </a:r>
            <a:r>
              <a:rPr lang="en-US" sz="3799" b="1" dirty="0" err="1">
                <a:solidFill>
                  <a:srgbClr val="002F66"/>
                </a:solidFill>
                <a:latin typeface="Poppins Bold"/>
                <a:ea typeface="Poppins Bold"/>
                <a:cs typeface="Poppins Bold"/>
                <a:sym typeface="Poppins Bold"/>
              </a:rPr>
              <a:t>terapii</a:t>
            </a:r>
            <a:r>
              <a:rPr lang="en-US" sz="3799" b="1" dirty="0">
                <a:solidFill>
                  <a:srgbClr val="002F66"/>
                </a:solidFill>
                <a:latin typeface="Poppins Bold"/>
                <a:ea typeface="Poppins Bold"/>
                <a:cs typeface="Poppins Bold"/>
                <a:sym typeface="Poppins Bold"/>
              </a:rPr>
              <a:t> 2012-202</a:t>
            </a:r>
            <a:r>
              <a:rPr lang="pl-PL" sz="3799" b="1" dirty="0">
                <a:solidFill>
                  <a:srgbClr val="002F66"/>
                </a:solidFill>
                <a:latin typeface="Poppins Bold"/>
                <a:ea typeface="Poppins Bold"/>
                <a:cs typeface="Poppins Bold"/>
                <a:sym typeface="Poppins Bold"/>
              </a:rPr>
              <a:t>6</a:t>
            </a:r>
            <a:endParaRPr lang="en-US" sz="3799" b="1" dirty="0">
              <a:solidFill>
                <a:srgbClr val="002F66"/>
              </a:solidFill>
              <a:latin typeface="Poppins Bold"/>
              <a:ea typeface="Poppins Bold"/>
              <a:cs typeface="Poppins Bold"/>
              <a:sym typeface="Poppins Bold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1318905" y="7883246"/>
            <a:ext cx="789787" cy="3303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484"/>
              </a:lnSpc>
              <a:spcBef>
                <a:spcPct val="0"/>
              </a:spcBef>
            </a:pPr>
            <a:r>
              <a:rPr lang="en-US" sz="2300" b="1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rPr>
              <a:t>23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1318905" y="6581199"/>
            <a:ext cx="789787" cy="3303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484"/>
              </a:lnSpc>
              <a:spcBef>
                <a:spcPct val="0"/>
              </a:spcBef>
            </a:pPr>
            <a:r>
              <a:rPr lang="en-US" sz="2300" b="1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rPr>
              <a:t>37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2519001" y="4572674"/>
            <a:ext cx="799496" cy="3303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484"/>
              </a:lnSpc>
              <a:spcBef>
                <a:spcPct val="0"/>
              </a:spcBef>
            </a:pPr>
            <a:r>
              <a:rPr lang="en-US" sz="2300" b="1" dirty="0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rPr>
              <a:t>99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2340298" y="7579682"/>
            <a:ext cx="1151262" cy="3303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484"/>
              </a:lnSpc>
              <a:spcBef>
                <a:spcPct val="0"/>
              </a:spcBef>
            </a:pPr>
            <a:r>
              <a:rPr lang="en-US" sz="2300" b="1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rPr>
              <a:t>36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3722085" y="3462070"/>
            <a:ext cx="799496" cy="3303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484"/>
              </a:lnSpc>
              <a:spcBef>
                <a:spcPct val="0"/>
              </a:spcBef>
            </a:pPr>
            <a:r>
              <a:rPr lang="en-US" sz="2300" b="1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rPr>
              <a:t>70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3722085" y="6755888"/>
            <a:ext cx="799496" cy="3303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484"/>
              </a:lnSpc>
              <a:spcBef>
                <a:spcPct val="0"/>
              </a:spcBef>
            </a:pPr>
            <a:r>
              <a:rPr lang="en-US" sz="2300" b="1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rPr>
              <a:t>75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4925417" y="4922051"/>
            <a:ext cx="818488" cy="3303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484"/>
              </a:lnSpc>
              <a:spcBef>
                <a:spcPct val="0"/>
              </a:spcBef>
            </a:pPr>
            <a:r>
              <a:rPr lang="en-US" sz="2300" b="1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rPr>
              <a:t>75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6144361" y="6174438"/>
            <a:ext cx="795927" cy="3303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484"/>
              </a:lnSpc>
              <a:spcBef>
                <a:spcPct val="0"/>
              </a:spcBef>
            </a:pPr>
            <a:r>
              <a:rPr lang="en-US" sz="2300" b="1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rPr>
              <a:t>36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4925417" y="7489576"/>
            <a:ext cx="818488" cy="3303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484"/>
              </a:lnSpc>
              <a:spcBef>
                <a:spcPct val="0"/>
              </a:spcBef>
            </a:pPr>
            <a:r>
              <a:rPr lang="en-US" sz="2300" b="1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rPr>
              <a:t>40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6144361" y="7708557"/>
            <a:ext cx="762086" cy="3303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484"/>
              </a:lnSpc>
              <a:spcBef>
                <a:spcPct val="0"/>
              </a:spcBef>
            </a:pPr>
            <a:r>
              <a:rPr lang="en-US" sz="2300" b="1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rPr>
              <a:t>32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7338556" y="6822910"/>
            <a:ext cx="795927" cy="3303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484"/>
              </a:lnSpc>
              <a:spcBef>
                <a:spcPct val="0"/>
              </a:spcBef>
            </a:pPr>
            <a:r>
              <a:rPr lang="en-US" sz="2300" b="1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rPr>
              <a:t>27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8543547" y="7105265"/>
            <a:ext cx="811872" cy="3303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484"/>
              </a:lnSpc>
              <a:spcBef>
                <a:spcPct val="0"/>
              </a:spcBef>
            </a:pPr>
            <a:r>
              <a:rPr lang="en-US" sz="2300" b="1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rPr>
              <a:t>27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7338556" y="7883246"/>
            <a:ext cx="795927" cy="3303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484"/>
              </a:lnSpc>
              <a:spcBef>
                <a:spcPct val="0"/>
              </a:spcBef>
            </a:pPr>
            <a:r>
              <a:rPr lang="en-US" sz="2300" b="1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rPr>
              <a:t>22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8543547" y="8057934"/>
            <a:ext cx="811872" cy="3303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484"/>
              </a:lnSpc>
              <a:spcBef>
                <a:spcPct val="0"/>
              </a:spcBef>
            </a:pPr>
            <a:r>
              <a:rPr lang="en-US" sz="2300" b="1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rPr>
              <a:t>16</a:t>
            </a:r>
          </a:p>
        </p:txBody>
      </p:sp>
      <p:sp>
        <p:nvSpPr>
          <p:cNvPr id="24" name="TextBox 24"/>
          <p:cNvSpPr txBox="1"/>
          <p:nvPr/>
        </p:nvSpPr>
        <p:spPr>
          <a:xfrm>
            <a:off x="9745452" y="7489576"/>
            <a:ext cx="795927" cy="3303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484"/>
              </a:lnSpc>
              <a:spcBef>
                <a:spcPct val="0"/>
              </a:spcBef>
            </a:pPr>
            <a:r>
              <a:rPr lang="en-US" sz="2300" b="1" dirty="0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rPr>
              <a:t>28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9745452" y="8154488"/>
            <a:ext cx="795927" cy="3303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484"/>
              </a:lnSpc>
              <a:spcBef>
                <a:spcPct val="0"/>
              </a:spcBef>
            </a:pPr>
            <a:r>
              <a:rPr lang="en-US" sz="2300" b="1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rPr>
              <a:t>7</a:t>
            </a:r>
          </a:p>
        </p:txBody>
      </p:sp>
      <p:sp>
        <p:nvSpPr>
          <p:cNvPr id="26" name="TextBox 26"/>
          <p:cNvSpPr txBox="1"/>
          <p:nvPr/>
        </p:nvSpPr>
        <p:spPr>
          <a:xfrm>
            <a:off x="10950954" y="7314887"/>
            <a:ext cx="805859" cy="3303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484"/>
              </a:lnSpc>
              <a:spcBef>
                <a:spcPct val="0"/>
              </a:spcBef>
            </a:pPr>
            <a:r>
              <a:rPr lang="en-US" sz="2300" b="1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rPr>
              <a:t>18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10950954" y="8057934"/>
            <a:ext cx="805859" cy="3303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484"/>
              </a:lnSpc>
              <a:spcBef>
                <a:spcPct val="0"/>
              </a:spcBef>
            </a:pPr>
            <a:r>
              <a:rPr lang="en-US" sz="2300" b="1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rPr>
              <a:t>15</a:t>
            </a:r>
          </a:p>
        </p:txBody>
      </p:sp>
      <p:sp>
        <p:nvSpPr>
          <p:cNvPr id="28" name="TextBox 28"/>
          <p:cNvSpPr txBox="1"/>
          <p:nvPr/>
        </p:nvSpPr>
        <p:spPr>
          <a:xfrm>
            <a:off x="12156863" y="7664264"/>
            <a:ext cx="808847" cy="3303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484"/>
              </a:lnSpc>
              <a:spcBef>
                <a:spcPct val="0"/>
              </a:spcBef>
            </a:pPr>
            <a:r>
              <a:rPr lang="en-US" sz="2300" b="1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rPr>
              <a:t>12</a:t>
            </a:r>
          </a:p>
        </p:txBody>
      </p:sp>
      <p:sp>
        <p:nvSpPr>
          <p:cNvPr id="29" name="TextBox 29"/>
          <p:cNvSpPr txBox="1"/>
          <p:nvPr/>
        </p:nvSpPr>
        <p:spPr>
          <a:xfrm>
            <a:off x="12147338" y="8103748"/>
            <a:ext cx="818372" cy="3303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484"/>
              </a:lnSpc>
              <a:spcBef>
                <a:spcPct val="0"/>
              </a:spcBef>
            </a:pPr>
            <a:r>
              <a:rPr lang="en-US" sz="2300" b="1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rPr>
              <a:t>9</a:t>
            </a:r>
          </a:p>
        </p:txBody>
      </p:sp>
      <p:sp>
        <p:nvSpPr>
          <p:cNvPr id="30" name="TextBox 30"/>
          <p:cNvSpPr txBox="1"/>
          <p:nvPr/>
        </p:nvSpPr>
        <p:spPr>
          <a:xfrm>
            <a:off x="13357013" y="6997599"/>
            <a:ext cx="816513" cy="3303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484"/>
              </a:lnSpc>
              <a:spcBef>
                <a:spcPct val="0"/>
              </a:spcBef>
            </a:pPr>
            <a:r>
              <a:rPr lang="en-US" sz="2300" b="1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rPr>
              <a:t>30</a:t>
            </a:r>
          </a:p>
        </p:txBody>
      </p:sp>
      <p:sp>
        <p:nvSpPr>
          <p:cNvPr id="31" name="TextBox 31"/>
          <p:cNvSpPr txBox="1"/>
          <p:nvPr/>
        </p:nvSpPr>
        <p:spPr>
          <a:xfrm>
            <a:off x="13356235" y="8013641"/>
            <a:ext cx="816513" cy="3303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484"/>
              </a:lnSpc>
              <a:spcBef>
                <a:spcPct val="0"/>
              </a:spcBef>
            </a:pPr>
            <a:r>
              <a:rPr lang="en-US" sz="2300" b="1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rPr>
              <a:t>14</a:t>
            </a:r>
          </a:p>
        </p:txBody>
      </p:sp>
      <p:sp>
        <p:nvSpPr>
          <p:cNvPr id="32" name="TextBox 32"/>
          <p:cNvSpPr txBox="1"/>
          <p:nvPr/>
        </p:nvSpPr>
        <p:spPr>
          <a:xfrm>
            <a:off x="14547132" y="6406511"/>
            <a:ext cx="829769" cy="3303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484"/>
              </a:lnSpc>
              <a:spcBef>
                <a:spcPct val="0"/>
              </a:spcBef>
            </a:pPr>
            <a:r>
              <a:rPr lang="en-US" sz="2300" b="1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rPr>
              <a:t>35</a:t>
            </a:r>
          </a:p>
        </p:txBody>
      </p:sp>
      <p:sp>
        <p:nvSpPr>
          <p:cNvPr id="33" name="TextBox 33"/>
          <p:cNvSpPr txBox="1"/>
          <p:nvPr/>
        </p:nvSpPr>
        <p:spPr>
          <a:xfrm>
            <a:off x="14547132" y="7838953"/>
            <a:ext cx="829769" cy="3303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484"/>
              </a:lnSpc>
              <a:spcBef>
                <a:spcPct val="0"/>
              </a:spcBef>
            </a:pPr>
            <a:r>
              <a:rPr lang="en-US" sz="2300" b="1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rPr>
              <a:t>27</a:t>
            </a:r>
          </a:p>
        </p:txBody>
      </p:sp>
      <p:sp>
        <p:nvSpPr>
          <p:cNvPr id="34" name="TextBox 34"/>
          <p:cNvSpPr txBox="1"/>
          <p:nvPr/>
        </p:nvSpPr>
        <p:spPr>
          <a:xfrm>
            <a:off x="15776951" y="7624645"/>
            <a:ext cx="785427" cy="3303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484"/>
              </a:lnSpc>
              <a:spcBef>
                <a:spcPct val="0"/>
              </a:spcBef>
            </a:pPr>
            <a:r>
              <a:rPr lang="en-US" sz="2300" b="1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rPr>
              <a:t>17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16978591" y="8154488"/>
            <a:ext cx="796150" cy="3303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484"/>
              </a:lnSpc>
              <a:spcBef>
                <a:spcPct val="0"/>
              </a:spcBef>
            </a:pPr>
            <a:r>
              <a:rPr lang="en-US" sz="2300" b="1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rPr>
              <a:t>8</a:t>
            </a:r>
          </a:p>
        </p:txBody>
      </p:sp>
      <p:sp>
        <p:nvSpPr>
          <p:cNvPr id="36" name="TextBox 36"/>
          <p:cNvSpPr txBox="1"/>
          <p:nvPr/>
        </p:nvSpPr>
        <p:spPr>
          <a:xfrm>
            <a:off x="16801035" y="7708557"/>
            <a:ext cx="1151262" cy="3303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484"/>
              </a:lnSpc>
              <a:spcBef>
                <a:spcPct val="0"/>
              </a:spcBef>
            </a:pPr>
            <a:r>
              <a:rPr lang="en-US" sz="2300" b="1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rPr>
              <a:t>11</a:t>
            </a:r>
          </a:p>
        </p:txBody>
      </p:sp>
      <p:sp>
        <p:nvSpPr>
          <p:cNvPr id="37" name="TextBox 37"/>
          <p:cNvSpPr txBox="1"/>
          <p:nvPr/>
        </p:nvSpPr>
        <p:spPr>
          <a:xfrm>
            <a:off x="15594033" y="8188330"/>
            <a:ext cx="1151262" cy="3303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484"/>
              </a:lnSpc>
              <a:spcBef>
                <a:spcPct val="0"/>
              </a:spcBef>
            </a:pPr>
            <a:r>
              <a:rPr lang="en-US" sz="2300" b="1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rPr>
              <a:t>6</a:t>
            </a:r>
          </a:p>
        </p:txBody>
      </p:sp>
      <p:graphicFrame>
        <p:nvGraphicFramePr>
          <p:cNvPr id="2" name="Wykres 1">
            <a:extLst>
              <a:ext uri="{FF2B5EF4-FFF2-40B4-BE49-F238E27FC236}">
                <a16:creationId xmlns:a16="http://schemas.microsoft.com/office/drawing/2014/main" id="{EE75339F-4A61-9934-B7D5-0EE3B9B0777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11359439"/>
              </p:ext>
            </p:extLst>
          </p:nvPr>
        </p:nvGraphicFramePr>
        <p:xfrm>
          <a:off x="1169572" y="1485900"/>
          <a:ext cx="16207094" cy="7848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44442C-50C2-8E79-AB95-1210BAE63D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2">
            <a:extLst>
              <a:ext uri="{FF2B5EF4-FFF2-40B4-BE49-F238E27FC236}">
                <a16:creationId xmlns:a16="http://schemas.microsoft.com/office/drawing/2014/main" id="{093BFBB0-BBE4-9E90-D556-26AC3351EBBA}"/>
              </a:ext>
            </a:extLst>
          </p:cNvPr>
          <p:cNvGrpSpPr/>
          <p:nvPr/>
        </p:nvGrpSpPr>
        <p:grpSpPr>
          <a:xfrm>
            <a:off x="10363200" y="606645"/>
            <a:ext cx="4191000" cy="592352"/>
            <a:chOff x="0" y="0"/>
            <a:chExt cx="2198407" cy="251452"/>
          </a:xfrm>
        </p:grpSpPr>
        <p:sp>
          <p:nvSpPr>
            <p:cNvPr id="38" name="Freeform 3">
              <a:extLst>
                <a:ext uri="{FF2B5EF4-FFF2-40B4-BE49-F238E27FC236}">
                  <a16:creationId xmlns:a16="http://schemas.microsoft.com/office/drawing/2014/main" id="{C9858706-2A8D-218A-633C-5138BA6B6C53}"/>
                </a:ext>
              </a:extLst>
            </p:cNvPr>
            <p:cNvSpPr/>
            <p:nvPr/>
          </p:nvSpPr>
          <p:spPr>
            <a:xfrm>
              <a:off x="0" y="0"/>
              <a:ext cx="2198407" cy="251452"/>
            </a:xfrm>
            <a:custGeom>
              <a:avLst/>
              <a:gdLst/>
              <a:ahLst/>
              <a:cxnLst/>
              <a:rect l="l" t="t" r="r" b="b"/>
              <a:pathLst>
                <a:path w="2198407" h="251452">
                  <a:moveTo>
                    <a:pt x="0" y="0"/>
                  </a:moveTo>
                  <a:lnTo>
                    <a:pt x="2198407" y="0"/>
                  </a:lnTo>
                  <a:lnTo>
                    <a:pt x="2198407" y="251452"/>
                  </a:lnTo>
                  <a:lnTo>
                    <a:pt x="0" y="251452"/>
                  </a:lnTo>
                  <a:close/>
                </a:path>
              </a:pathLst>
            </a:custGeom>
            <a:solidFill>
              <a:srgbClr val="DEF4B1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39" name="TextBox 4">
              <a:extLst>
                <a:ext uri="{FF2B5EF4-FFF2-40B4-BE49-F238E27FC236}">
                  <a16:creationId xmlns:a16="http://schemas.microsoft.com/office/drawing/2014/main" id="{BACBFA4B-163B-75CB-03BE-704D8C8710FC}"/>
                </a:ext>
              </a:extLst>
            </p:cNvPr>
            <p:cNvSpPr txBox="1"/>
            <p:nvPr/>
          </p:nvSpPr>
          <p:spPr>
            <a:xfrm>
              <a:off x="0" y="19050"/>
              <a:ext cx="2198407" cy="23240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484"/>
                </a:lnSpc>
              </a:pPr>
              <a:endParaRPr/>
            </a:p>
          </p:txBody>
        </p:sp>
      </p:grpSp>
      <p:sp>
        <p:nvSpPr>
          <p:cNvPr id="3" name="Freeform 3">
            <a:extLst>
              <a:ext uri="{FF2B5EF4-FFF2-40B4-BE49-F238E27FC236}">
                <a16:creationId xmlns:a16="http://schemas.microsoft.com/office/drawing/2014/main" id="{0E733CCD-D403-D9CC-8A5F-0D0E8703E8C2}"/>
              </a:ext>
            </a:extLst>
          </p:cNvPr>
          <p:cNvSpPr/>
          <p:nvPr/>
        </p:nvSpPr>
        <p:spPr>
          <a:xfrm>
            <a:off x="15706452" y="411364"/>
            <a:ext cx="2054068" cy="921286"/>
          </a:xfrm>
          <a:custGeom>
            <a:avLst/>
            <a:gdLst/>
            <a:ahLst/>
            <a:cxnLst/>
            <a:rect l="l" t="t" r="r" b="b"/>
            <a:pathLst>
              <a:path w="2054068" h="921286">
                <a:moveTo>
                  <a:pt x="0" y="0"/>
                </a:moveTo>
                <a:lnTo>
                  <a:pt x="2054068" y="0"/>
                </a:lnTo>
                <a:lnTo>
                  <a:pt x="2054068" y="921286"/>
                </a:lnTo>
                <a:lnTo>
                  <a:pt x="0" y="92128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708"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269446D6-0FB7-BB89-3FCC-01AF5704DBCF}"/>
              </a:ext>
            </a:extLst>
          </p:cNvPr>
          <p:cNvSpPr txBox="1"/>
          <p:nvPr/>
        </p:nvSpPr>
        <p:spPr>
          <a:xfrm>
            <a:off x="2804443" y="668274"/>
            <a:ext cx="12679114" cy="53072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103"/>
              </a:lnSpc>
              <a:spcBef>
                <a:spcPct val="0"/>
              </a:spcBef>
            </a:pPr>
            <a:r>
              <a:rPr lang="pl-PL" sz="3799" b="1" dirty="0">
                <a:solidFill>
                  <a:srgbClr val="002F66"/>
                </a:solidFill>
                <a:latin typeface="Poppins Bold"/>
                <a:ea typeface="Poppins Bold"/>
                <a:cs typeface="Poppins Bold"/>
                <a:sym typeface="Poppins Bold"/>
              </a:rPr>
              <a:t>Kontynuacja refundacji od 1 kwietnia 2026 r.</a:t>
            </a:r>
            <a:endParaRPr lang="en-US" sz="3799" b="1" dirty="0">
              <a:solidFill>
                <a:srgbClr val="002F66"/>
              </a:solidFill>
              <a:latin typeface="Poppins Bold"/>
              <a:ea typeface="Poppins Bold"/>
              <a:cs typeface="Poppins Bold"/>
              <a:sym typeface="Poppins Bold"/>
            </a:endParaRPr>
          </a:p>
        </p:txBody>
      </p:sp>
      <p:pic>
        <p:nvPicPr>
          <p:cNvPr id="2" name="Grafika 1" descr="Medycyna kontur">
            <a:extLst>
              <a:ext uri="{FF2B5EF4-FFF2-40B4-BE49-F238E27FC236}">
                <a16:creationId xmlns:a16="http://schemas.microsoft.com/office/drawing/2014/main" id="{290BBA65-8407-BA5A-0611-ECC6D15B4B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85800" y="4815356"/>
            <a:ext cx="2637173" cy="2332687"/>
          </a:xfrm>
          <a:prstGeom prst="rect">
            <a:avLst/>
          </a:prstGeom>
        </p:spPr>
      </p:pic>
      <p:cxnSp>
        <p:nvCxnSpPr>
          <p:cNvPr id="5" name="Łącznik prosty 4">
            <a:extLst>
              <a:ext uri="{FF2B5EF4-FFF2-40B4-BE49-F238E27FC236}">
                <a16:creationId xmlns:a16="http://schemas.microsoft.com/office/drawing/2014/main" id="{147FABDB-3A4C-DEE6-C1C4-7FB92840BF29}"/>
              </a:ext>
            </a:extLst>
          </p:cNvPr>
          <p:cNvCxnSpPr>
            <a:cxnSpLocks/>
          </p:cNvCxnSpPr>
          <p:nvPr/>
        </p:nvCxnSpPr>
        <p:spPr>
          <a:xfrm>
            <a:off x="3048000" y="2781300"/>
            <a:ext cx="0" cy="6400800"/>
          </a:xfrm>
          <a:prstGeom prst="line">
            <a:avLst/>
          </a:prstGeom>
          <a:ln w="38100">
            <a:solidFill>
              <a:srgbClr val="13455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pole tekstowe 5">
            <a:extLst>
              <a:ext uri="{FF2B5EF4-FFF2-40B4-BE49-F238E27FC236}">
                <a16:creationId xmlns:a16="http://schemas.microsoft.com/office/drawing/2014/main" id="{332D1D3E-897A-FA72-0FCA-869DCD1ACE0C}"/>
              </a:ext>
            </a:extLst>
          </p:cNvPr>
          <p:cNvSpPr txBox="1"/>
          <p:nvPr/>
        </p:nvSpPr>
        <p:spPr>
          <a:xfrm>
            <a:off x="3322973" y="3137373"/>
            <a:ext cx="14274665" cy="57184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lnSpc>
                <a:spcPct val="150000"/>
              </a:lnSpc>
            </a:pPr>
            <a:r>
              <a:rPr lang="pl-PL" sz="2400" b="1" dirty="0">
                <a:solidFill>
                  <a:srgbClr val="002F66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Wysokokosztowe terapie, </a:t>
            </a:r>
            <a:r>
              <a:rPr lang="pl-PL" sz="2400" dirty="0">
                <a:solidFill>
                  <a:srgbClr val="002F66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których refundacja zostanie przedłużona na kolejne lata:</a:t>
            </a:r>
          </a:p>
          <a:p>
            <a:pPr marL="342900" lvl="1" indent="-342900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pl-PL" sz="2400" dirty="0" err="1">
                <a:solidFill>
                  <a:srgbClr val="002F66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Rinvoq</a:t>
            </a:r>
            <a:r>
              <a:rPr lang="pl-PL" sz="2400" dirty="0">
                <a:solidFill>
                  <a:srgbClr val="002F66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 </a:t>
            </a:r>
            <a:r>
              <a:rPr lang="pl-PL" sz="2400" i="1" dirty="0">
                <a:solidFill>
                  <a:srgbClr val="002F66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(</a:t>
            </a:r>
            <a:r>
              <a:rPr lang="pl-PL" sz="2400" i="1" dirty="0" err="1">
                <a:solidFill>
                  <a:srgbClr val="002F66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upadacytynib</a:t>
            </a:r>
            <a:r>
              <a:rPr lang="pl-PL" sz="2400" i="1" dirty="0">
                <a:solidFill>
                  <a:srgbClr val="002F66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) – kontynuacja refundacji w 3 programach lekowych</a:t>
            </a:r>
            <a:endParaRPr lang="pl-PL" sz="2400" dirty="0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endParaRPr>
          </a:p>
          <a:p>
            <a:pPr marL="342900" lvl="1" indent="-342900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pl-PL" sz="2400" dirty="0" err="1">
                <a:solidFill>
                  <a:srgbClr val="002F66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Vyvgart</a:t>
            </a:r>
            <a:r>
              <a:rPr lang="pl-PL" sz="2400" dirty="0">
                <a:solidFill>
                  <a:srgbClr val="002F66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 </a:t>
            </a:r>
            <a:r>
              <a:rPr lang="pl-PL" sz="2400" i="1" dirty="0">
                <a:solidFill>
                  <a:srgbClr val="002F66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(</a:t>
            </a:r>
            <a:r>
              <a:rPr lang="pl-PL" sz="2400" i="1" dirty="0" err="1">
                <a:solidFill>
                  <a:srgbClr val="002F66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efgartigimod</a:t>
            </a:r>
            <a:r>
              <a:rPr lang="pl-PL" sz="2400" i="1" dirty="0">
                <a:solidFill>
                  <a:srgbClr val="002F66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 alfa) - miastenia</a:t>
            </a:r>
            <a:endParaRPr lang="pl-PL" sz="2400" dirty="0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endParaRPr>
          </a:p>
          <a:p>
            <a:pPr marL="342900" lvl="1" indent="-342900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pl-PL" sz="2400" dirty="0" err="1">
                <a:solidFill>
                  <a:srgbClr val="002F66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Oxlumo</a:t>
            </a:r>
            <a:r>
              <a:rPr lang="pl-PL" sz="2400" dirty="0">
                <a:solidFill>
                  <a:srgbClr val="002F66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 </a:t>
            </a:r>
            <a:r>
              <a:rPr lang="pl-PL" sz="2400" i="1" dirty="0">
                <a:solidFill>
                  <a:srgbClr val="002F66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(</a:t>
            </a:r>
            <a:r>
              <a:rPr lang="pl-PL" sz="2400" i="1" dirty="0" err="1">
                <a:solidFill>
                  <a:srgbClr val="002F66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lumasiran</a:t>
            </a:r>
            <a:r>
              <a:rPr lang="pl-PL" sz="2400" i="1" dirty="0">
                <a:solidFill>
                  <a:srgbClr val="002F66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) - hiperoksaluria</a:t>
            </a:r>
            <a:endParaRPr lang="pl-PL" sz="2400" dirty="0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endParaRPr>
          </a:p>
          <a:p>
            <a:pPr marL="342900" lvl="1" indent="-342900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pl-PL" sz="2400" dirty="0" err="1">
                <a:solidFill>
                  <a:srgbClr val="002F66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Opdivo</a:t>
            </a:r>
            <a:r>
              <a:rPr lang="pl-PL" sz="2400" dirty="0">
                <a:solidFill>
                  <a:srgbClr val="002F66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 </a:t>
            </a:r>
            <a:r>
              <a:rPr lang="pl-PL" sz="2400" i="1" dirty="0">
                <a:solidFill>
                  <a:srgbClr val="002F66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(</a:t>
            </a:r>
            <a:r>
              <a:rPr lang="pl-PL" sz="2400" i="1" dirty="0" err="1">
                <a:solidFill>
                  <a:srgbClr val="002F66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niwolumab</a:t>
            </a:r>
            <a:r>
              <a:rPr lang="pl-PL" sz="2400" i="1" dirty="0">
                <a:solidFill>
                  <a:srgbClr val="002F66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) – kontynuacja refundacji w 7 programach lekowych</a:t>
            </a:r>
            <a:endParaRPr lang="pl-PL" sz="2400" dirty="0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endParaRPr>
          </a:p>
          <a:p>
            <a:pPr marL="342900" lvl="1" indent="-342900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pl-PL" sz="2400" dirty="0" err="1">
                <a:solidFill>
                  <a:srgbClr val="002F66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Uptravi</a:t>
            </a:r>
            <a:r>
              <a:rPr lang="pl-PL" sz="2400" dirty="0">
                <a:solidFill>
                  <a:srgbClr val="002F66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 </a:t>
            </a:r>
            <a:r>
              <a:rPr lang="pl-PL" sz="2400" i="1" dirty="0">
                <a:solidFill>
                  <a:srgbClr val="002F66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(</a:t>
            </a:r>
            <a:r>
              <a:rPr lang="pl-PL" sz="2400" i="1" dirty="0" err="1">
                <a:solidFill>
                  <a:srgbClr val="002F66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seleksypag</a:t>
            </a:r>
            <a:r>
              <a:rPr lang="pl-PL" sz="2400" i="1" dirty="0">
                <a:solidFill>
                  <a:srgbClr val="002F66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) – tętnicze nadciśnienie płucne</a:t>
            </a:r>
            <a:endParaRPr lang="pl-PL" sz="2400" dirty="0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endParaRPr>
          </a:p>
          <a:p>
            <a:pPr marL="342900" lvl="1" indent="-342900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pl-PL" sz="2400" dirty="0" err="1">
                <a:solidFill>
                  <a:srgbClr val="002F66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Tezspire</a:t>
            </a:r>
            <a:r>
              <a:rPr lang="pl-PL" sz="2400" dirty="0">
                <a:solidFill>
                  <a:srgbClr val="002F66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 </a:t>
            </a:r>
            <a:r>
              <a:rPr lang="pl-PL" sz="2400" i="1" dirty="0">
                <a:solidFill>
                  <a:srgbClr val="002F66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(</a:t>
            </a:r>
            <a:r>
              <a:rPr lang="pl-PL" sz="2400" i="1" dirty="0" err="1">
                <a:solidFill>
                  <a:srgbClr val="002F66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tezepelumab</a:t>
            </a:r>
            <a:r>
              <a:rPr lang="pl-PL" sz="2400" i="1" dirty="0">
                <a:solidFill>
                  <a:srgbClr val="002F66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) – zapalenie nosa i zatok z polipami</a:t>
            </a:r>
          </a:p>
          <a:p>
            <a:pPr marL="342900" lvl="1" indent="-342900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pl-PL" sz="2400" dirty="0" err="1">
                <a:solidFill>
                  <a:srgbClr val="002F66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Galafold</a:t>
            </a:r>
            <a:r>
              <a:rPr lang="pl-PL" sz="2400" dirty="0">
                <a:solidFill>
                  <a:srgbClr val="002F66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 </a:t>
            </a:r>
            <a:r>
              <a:rPr lang="pl-PL" sz="2400" i="1" dirty="0">
                <a:solidFill>
                  <a:srgbClr val="002F66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(</a:t>
            </a:r>
            <a:r>
              <a:rPr lang="pl-PL" sz="2400" i="1" dirty="0" err="1">
                <a:solidFill>
                  <a:srgbClr val="002F66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migalastat</a:t>
            </a:r>
            <a:r>
              <a:rPr lang="pl-PL" sz="2400" i="1" dirty="0">
                <a:solidFill>
                  <a:srgbClr val="002F66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)</a:t>
            </a:r>
            <a:r>
              <a:rPr lang="pl-PL" sz="2400" dirty="0">
                <a:solidFill>
                  <a:srgbClr val="002F66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 </a:t>
            </a:r>
            <a:r>
              <a:rPr lang="pl-PL" sz="2400" i="1" dirty="0">
                <a:solidFill>
                  <a:srgbClr val="002F66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– choroba </a:t>
            </a:r>
            <a:r>
              <a:rPr lang="pl-PL" sz="2400" i="1" dirty="0" err="1">
                <a:solidFill>
                  <a:srgbClr val="002F66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Fabry’ego</a:t>
            </a:r>
            <a:endParaRPr lang="pl-PL" sz="2400" i="1" dirty="0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24378105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3486FE-B801-B15A-54E4-333472F797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2">
            <a:extLst>
              <a:ext uri="{FF2B5EF4-FFF2-40B4-BE49-F238E27FC236}">
                <a16:creationId xmlns:a16="http://schemas.microsoft.com/office/drawing/2014/main" id="{DEBC9470-460B-E876-2F6B-EAFA8170F2F6}"/>
              </a:ext>
            </a:extLst>
          </p:cNvPr>
          <p:cNvGrpSpPr/>
          <p:nvPr/>
        </p:nvGrpSpPr>
        <p:grpSpPr>
          <a:xfrm>
            <a:off x="10363200" y="606645"/>
            <a:ext cx="4191000" cy="592352"/>
            <a:chOff x="0" y="0"/>
            <a:chExt cx="2198407" cy="251452"/>
          </a:xfrm>
        </p:grpSpPr>
        <p:sp>
          <p:nvSpPr>
            <p:cNvPr id="38" name="Freeform 3">
              <a:extLst>
                <a:ext uri="{FF2B5EF4-FFF2-40B4-BE49-F238E27FC236}">
                  <a16:creationId xmlns:a16="http://schemas.microsoft.com/office/drawing/2014/main" id="{1EFAFAA0-C3CA-E8C1-E962-25AAFC1384A6}"/>
                </a:ext>
              </a:extLst>
            </p:cNvPr>
            <p:cNvSpPr/>
            <p:nvPr/>
          </p:nvSpPr>
          <p:spPr>
            <a:xfrm>
              <a:off x="0" y="0"/>
              <a:ext cx="2198407" cy="251452"/>
            </a:xfrm>
            <a:custGeom>
              <a:avLst/>
              <a:gdLst/>
              <a:ahLst/>
              <a:cxnLst/>
              <a:rect l="l" t="t" r="r" b="b"/>
              <a:pathLst>
                <a:path w="2198407" h="251452">
                  <a:moveTo>
                    <a:pt x="0" y="0"/>
                  </a:moveTo>
                  <a:lnTo>
                    <a:pt x="2198407" y="0"/>
                  </a:lnTo>
                  <a:lnTo>
                    <a:pt x="2198407" y="251452"/>
                  </a:lnTo>
                  <a:lnTo>
                    <a:pt x="0" y="251452"/>
                  </a:lnTo>
                  <a:close/>
                </a:path>
              </a:pathLst>
            </a:custGeom>
            <a:solidFill>
              <a:srgbClr val="DEF4B1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39" name="TextBox 4">
              <a:extLst>
                <a:ext uri="{FF2B5EF4-FFF2-40B4-BE49-F238E27FC236}">
                  <a16:creationId xmlns:a16="http://schemas.microsoft.com/office/drawing/2014/main" id="{EC039D59-9169-CEBA-DCFD-8EA49991BA03}"/>
                </a:ext>
              </a:extLst>
            </p:cNvPr>
            <p:cNvSpPr txBox="1"/>
            <p:nvPr/>
          </p:nvSpPr>
          <p:spPr>
            <a:xfrm>
              <a:off x="0" y="19050"/>
              <a:ext cx="2198407" cy="23240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484"/>
                </a:lnSpc>
              </a:pPr>
              <a:endParaRPr/>
            </a:p>
          </p:txBody>
        </p:sp>
      </p:grpSp>
      <p:sp>
        <p:nvSpPr>
          <p:cNvPr id="3" name="Freeform 3">
            <a:extLst>
              <a:ext uri="{FF2B5EF4-FFF2-40B4-BE49-F238E27FC236}">
                <a16:creationId xmlns:a16="http://schemas.microsoft.com/office/drawing/2014/main" id="{34365E5D-D1D4-A481-082A-B2EBE8044A2A}"/>
              </a:ext>
            </a:extLst>
          </p:cNvPr>
          <p:cNvSpPr/>
          <p:nvPr/>
        </p:nvSpPr>
        <p:spPr>
          <a:xfrm>
            <a:off x="15706452" y="411364"/>
            <a:ext cx="2054068" cy="921286"/>
          </a:xfrm>
          <a:custGeom>
            <a:avLst/>
            <a:gdLst/>
            <a:ahLst/>
            <a:cxnLst/>
            <a:rect l="l" t="t" r="r" b="b"/>
            <a:pathLst>
              <a:path w="2054068" h="921286">
                <a:moveTo>
                  <a:pt x="0" y="0"/>
                </a:moveTo>
                <a:lnTo>
                  <a:pt x="2054068" y="0"/>
                </a:lnTo>
                <a:lnTo>
                  <a:pt x="2054068" y="921286"/>
                </a:lnTo>
                <a:lnTo>
                  <a:pt x="0" y="92128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708"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EE1C7713-8E8D-2DE1-72F9-8400B6A4EA3A}"/>
              </a:ext>
            </a:extLst>
          </p:cNvPr>
          <p:cNvSpPr txBox="1"/>
          <p:nvPr/>
        </p:nvSpPr>
        <p:spPr>
          <a:xfrm>
            <a:off x="2804443" y="668274"/>
            <a:ext cx="12679114" cy="53072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103"/>
              </a:lnSpc>
              <a:spcBef>
                <a:spcPct val="0"/>
              </a:spcBef>
            </a:pPr>
            <a:r>
              <a:rPr lang="pl-PL" sz="3799" b="1" dirty="0">
                <a:solidFill>
                  <a:srgbClr val="002F66"/>
                </a:solidFill>
                <a:latin typeface="Poppins Bold"/>
                <a:ea typeface="Poppins Bold"/>
                <a:cs typeface="Poppins Bold"/>
                <a:sym typeface="Poppins Bold"/>
              </a:rPr>
              <a:t>Kontynuacja refundacji od 1 kwietnia 2026 r.</a:t>
            </a:r>
            <a:endParaRPr lang="en-US" sz="3799" b="1" dirty="0">
              <a:solidFill>
                <a:srgbClr val="002F66"/>
              </a:solidFill>
              <a:latin typeface="Poppins Bold"/>
              <a:ea typeface="Poppins Bold"/>
              <a:cs typeface="Poppins Bold"/>
              <a:sym typeface="Poppins Bold"/>
            </a:endParaRPr>
          </a:p>
        </p:txBody>
      </p:sp>
      <p:pic>
        <p:nvPicPr>
          <p:cNvPr id="2" name="Grafika 1" descr="Medycyna kontur">
            <a:extLst>
              <a:ext uri="{FF2B5EF4-FFF2-40B4-BE49-F238E27FC236}">
                <a16:creationId xmlns:a16="http://schemas.microsoft.com/office/drawing/2014/main" id="{F55C8A6F-D45E-59AF-083E-FD5C99FA622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85800" y="4460943"/>
            <a:ext cx="2637173" cy="2332687"/>
          </a:xfrm>
          <a:prstGeom prst="rect">
            <a:avLst/>
          </a:prstGeom>
        </p:spPr>
      </p:pic>
      <p:cxnSp>
        <p:nvCxnSpPr>
          <p:cNvPr id="5" name="Łącznik prosty 4">
            <a:extLst>
              <a:ext uri="{FF2B5EF4-FFF2-40B4-BE49-F238E27FC236}">
                <a16:creationId xmlns:a16="http://schemas.microsoft.com/office/drawing/2014/main" id="{60A084D9-783C-8DD5-6511-41A712A4A439}"/>
              </a:ext>
            </a:extLst>
          </p:cNvPr>
          <p:cNvCxnSpPr>
            <a:cxnSpLocks/>
          </p:cNvCxnSpPr>
          <p:nvPr/>
        </p:nvCxnSpPr>
        <p:spPr>
          <a:xfrm>
            <a:off x="3048001" y="4158364"/>
            <a:ext cx="0" cy="2966336"/>
          </a:xfrm>
          <a:prstGeom prst="line">
            <a:avLst/>
          </a:prstGeom>
          <a:ln w="38100">
            <a:solidFill>
              <a:srgbClr val="13455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pole tekstowe 5">
            <a:extLst>
              <a:ext uri="{FF2B5EF4-FFF2-40B4-BE49-F238E27FC236}">
                <a16:creationId xmlns:a16="http://schemas.microsoft.com/office/drawing/2014/main" id="{70B93EDB-4846-0FF2-6852-F776F4297369}"/>
              </a:ext>
            </a:extLst>
          </p:cNvPr>
          <p:cNvSpPr txBox="1"/>
          <p:nvPr/>
        </p:nvSpPr>
        <p:spPr>
          <a:xfrm>
            <a:off x="3451512" y="4158364"/>
            <a:ext cx="11407488" cy="2562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l-PL" sz="2800" dirty="0">
                <a:solidFill>
                  <a:srgbClr val="002F66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wydano 243 decyzje w sprawie kontynuacji refundacji</a:t>
            </a:r>
          </a:p>
          <a:p>
            <a:pPr marL="285750" lvl="1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l-PL" sz="2800" dirty="0">
                <a:solidFill>
                  <a:srgbClr val="002F66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objęto refundacją pierwsze odpowiedniki leków oryginalnych w zakresie 5 substancji</a:t>
            </a:r>
            <a:endParaRPr lang="pl-PL" sz="2800" b="1" dirty="0">
              <a:solidFill>
                <a:srgbClr val="002F66"/>
              </a:solidFill>
              <a:latin typeface="Poppins" panose="00000500000000000000" pitchFamily="2" charset="-18"/>
              <a:cs typeface="Poppins" panose="00000500000000000000" pitchFamily="2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36078100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DA505B-7D1B-6F9C-953E-10E5978138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2">
            <a:extLst>
              <a:ext uri="{FF2B5EF4-FFF2-40B4-BE49-F238E27FC236}">
                <a16:creationId xmlns:a16="http://schemas.microsoft.com/office/drawing/2014/main" id="{9BA71847-0A4E-6A79-4402-3B12C02EAE22}"/>
              </a:ext>
            </a:extLst>
          </p:cNvPr>
          <p:cNvGrpSpPr/>
          <p:nvPr/>
        </p:nvGrpSpPr>
        <p:grpSpPr>
          <a:xfrm>
            <a:off x="10861832" y="606646"/>
            <a:ext cx="4191000" cy="592352"/>
            <a:chOff x="0" y="0"/>
            <a:chExt cx="2198407" cy="251452"/>
          </a:xfrm>
        </p:grpSpPr>
        <p:sp>
          <p:nvSpPr>
            <p:cNvPr id="38" name="Freeform 3">
              <a:extLst>
                <a:ext uri="{FF2B5EF4-FFF2-40B4-BE49-F238E27FC236}">
                  <a16:creationId xmlns:a16="http://schemas.microsoft.com/office/drawing/2014/main" id="{67352C62-5E1E-8AF7-C6C8-73FA8ABADE27}"/>
                </a:ext>
              </a:extLst>
            </p:cNvPr>
            <p:cNvSpPr/>
            <p:nvPr/>
          </p:nvSpPr>
          <p:spPr>
            <a:xfrm>
              <a:off x="0" y="0"/>
              <a:ext cx="2198407" cy="251452"/>
            </a:xfrm>
            <a:custGeom>
              <a:avLst/>
              <a:gdLst/>
              <a:ahLst/>
              <a:cxnLst/>
              <a:rect l="l" t="t" r="r" b="b"/>
              <a:pathLst>
                <a:path w="2198407" h="251452">
                  <a:moveTo>
                    <a:pt x="0" y="0"/>
                  </a:moveTo>
                  <a:lnTo>
                    <a:pt x="2198407" y="0"/>
                  </a:lnTo>
                  <a:lnTo>
                    <a:pt x="2198407" y="251452"/>
                  </a:lnTo>
                  <a:lnTo>
                    <a:pt x="0" y="251452"/>
                  </a:lnTo>
                  <a:close/>
                </a:path>
              </a:pathLst>
            </a:custGeom>
            <a:solidFill>
              <a:srgbClr val="DEF4B1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39" name="TextBox 4">
              <a:extLst>
                <a:ext uri="{FF2B5EF4-FFF2-40B4-BE49-F238E27FC236}">
                  <a16:creationId xmlns:a16="http://schemas.microsoft.com/office/drawing/2014/main" id="{1CBAFA0C-1FFF-FCFC-849E-95DA6231D496}"/>
                </a:ext>
              </a:extLst>
            </p:cNvPr>
            <p:cNvSpPr txBox="1"/>
            <p:nvPr/>
          </p:nvSpPr>
          <p:spPr>
            <a:xfrm>
              <a:off x="0" y="19050"/>
              <a:ext cx="2198407" cy="23240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484"/>
                </a:lnSpc>
              </a:pPr>
              <a:endParaRPr/>
            </a:p>
          </p:txBody>
        </p:sp>
      </p:grpSp>
      <p:sp>
        <p:nvSpPr>
          <p:cNvPr id="3" name="Freeform 3">
            <a:extLst>
              <a:ext uri="{FF2B5EF4-FFF2-40B4-BE49-F238E27FC236}">
                <a16:creationId xmlns:a16="http://schemas.microsoft.com/office/drawing/2014/main" id="{0DEDFFDE-E677-AA85-5E8F-64C85FB41F8C}"/>
              </a:ext>
            </a:extLst>
          </p:cNvPr>
          <p:cNvSpPr/>
          <p:nvPr/>
        </p:nvSpPr>
        <p:spPr>
          <a:xfrm>
            <a:off x="15706452" y="411364"/>
            <a:ext cx="2054068" cy="921286"/>
          </a:xfrm>
          <a:custGeom>
            <a:avLst/>
            <a:gdLst/>
            <a:ahLst/>
            <a:cxnLst/>
            <a:rect l="l" t="t" r="r" b="b"/>
            <a:pathLst>
              <a:path w="2054068" h="921286">
                <a:moveTo>
                  <a:pt x="0" y="0"/>
                </a:moveTo>
                <a:lnTo>
                  <a:pt x="2054068" y="0"/>
                </a:lnTo>
                <a:lnTo>
                  <a:pt x="2054068" y="921286"/>
                </a:lnTo>
                <a:lnTo>
                  <a:pt x="0" y="92128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708"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E617C2D9-B4FC-6130-DDD1-76ED4722306C}"/>
              </a:ext>
            </a:extLst>
          </p:cNvPr>
          <p:cNvSpPr txBox="1"/>
          <p:nvPr/>
        </p:nvSpPr>
        <p:spPr>
          <a:xfrm>
            <a:off x="715108" y="680204"/>
            <a:ext cx="14518357" cy="53072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103"/>
              </a:lnSpc>
              <a:spcBef>
                <a:spcPct val="0"/>
              </a:spcBef>
            </a:pPr>
            <a:r>
              <a:rPr lang="pl-PL" sz="3799" b="1" dirty="0">
                <a:solidFill>
                  <a:srgbClr val="002F66"/>
                </a:solidFill>
                <a:latin typeface="Poppins Bold"/>
                <a:ea typeface="Poppins Bold"/>
                <a:cs typeface="Poppins Bold"/>
                <a:sym typeface="Poppins Bold"/>
              </a:rPr>
              <a:t>Pierwsze odpowiedniki refundowane od 1 kwietnia 2026 r.</a:t>
            </a:r>
            <a:endParaRPr lang="en-US" sz="3799" b="1" dirty="0">
              <a:solidFill>
                <a:srgbClr val="002F66"/>
              </a:solidFill>
              <a:latin typeface="Poppins Bold"/>
              <a:ea typeface="Poppins Bold"/>
              <a:cs typeface="Poppins Bold"/>
              <a:sym typeface="Poppins Bold"/>
            </a:endParaRP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50042A50-EEA8-B676-6D95-DA0B925F63A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93624148"/>
              </p:ext>
            </p:extLst>
          </p:nvPr>
        </p:nvGraphicFramePr>
        <p:xfrm>
          <a:off x="1143000" y="1714500"/>
          <a:ext cx="14319065" cy="812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5" name="Grafika 4" descr="Nerki kontur">
            <a:extLst>
              <a:ext uri="{FF2B5EF4-FFF2-40B4-BE49-F238E27FC236}">
                <a16:creationId xmlns:a16="http://schemas.microsoft.com/office/drawing/2014/main" id="{E3211956-BE8A-FA77-C4DE-FB6B6A001D6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447800" y="2171700"/>
            <a:ext cx="1000012" cy="1000012"/>
          </a:xfrm>
          <a:prstGeom prst="rect">
            <a:avLst/>
          </a:prstGeom>
        </p:spPr>
      </p:pic>
      <p:pic>
        <p:nvPicPr>
          <p:cNvPr id="15" name="Grafika 14" descr="Płuca kontur">
            <a:extLst>
              <a:ext uri="{FF2B5EF4-FFF2-40B4-BE49-F238E27FC236}">
                <a16:creationId xmlns:a16="http://schemas.microsoft.com/office/drawing/2014/main" id="{3FC4D4A4-84C7-81C9-28F1-E0B721E9179C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2209800" y="3771900"/>
            <a:ext cx="838200" cy="838200"/>
          </a:xfrm>
          <a:prstGeom prst="rect">
            <a:avLst/>
          </a:prstGeom>
        </p:spPr>
      </p:pic>
      <p:pic>
        <p:nvPicPr>
          <p:cNvPr id="6" name="Picture 38">
            <a:extLst>
              <a:ext uri="{FF2B5EF4-FFF2-40B4-BE49-F238E27FC236}">
                <a16:creationId xmlns:a16="http://schemas.microsoft.com/office/drawing/2014/main" id="{5BF88BA3-EA69-9976-F580-91BE2AF842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4959220">
            <a:off x="2556301" y="5095265"/>
            <a:ext cx="751539" cy="7515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Freeform 43" descr="Narząd serca kontur">
            <a:extLst>
              <a:ext uri="{FF2B5EF4-FFF2-40B4-BE49-F238E27FC236}">
                <a16:creationId xmlns:a16="http://schemas.microsoft.com/office/drawing/2014/main" id="{092947A0-F0F1-734E-7278-53E4B6E4D1EF}"/>
              </a:ext>
            </a:extLst>
          </p:cNvPr>
          <p:cNvSpPr/>
          <p:nvPr/>
        </p:nvSpPr>
        <p:spPr>
          <a:xfrm>
            <a:off x="1371600" y="8343900"/>
            <a:ext cx="1076212" cy="1010229"/>
          </a:xfrm>
          <a:custGeom>
            <a:avLst/>
            <a:gdLst/>
            <a:ahLst/>
            <a:cxnLst/>
            <a:rect l="l" t="t" r="r" b="b"/>
            <a:pathLst>
              <a:path w="1053242" h="1053242">
                <a:moveTo>
                  <a:pt x="0" y="0"/>
                </a:moveTo>
                <a:lnTo>
                  <a:pt x="1053241" y="0"/>
                </a:lnTo>
                <a:lnTo>
                  <a:pt x="1053241" y="1053242"/>
                </a:lnTo>
                <a:lnTo>
                  <a:pt x="0" y="1053242"/>
                </a:lnTo>
                <a:lnTo>
                  <a:pt x="0" y="0"/>
                </a:lnTo>
                <a:close/>
              </a:path>
            </a:pathLst>
          </a:custGeom>
          <a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 dirty="0"/>
          </a:p>
        </p:txBody>
      </p:sp>
      <p:sp>
        <p:nvSpPr>
          <p:cNvPr id="11" name="Freeform 43" descr="Narząd serca kontur">
            <a:extLst>
              <a:ext uri="{FF2B5EF4-FFF2-40B4-BE49-F238E27FC236}">
                <a16:creationId xmlns:a16="http://schemas.microsoft.com/office/drawing/2014/main" id="{23FFCA21-5726-139F-8BA9-6E0202282828}"/>
              </a:ext>
            </a:extLst>
          </p:cNvPr>
          <p:cNvSpPr/>
          <p:nvPr/>
        </p:nvSpPr>
        <p:spPr>
          <a:xfrm>
            <a:off x="2090794" y="6845300"/>
            <a:ext cx="1076212" cy="1010229"/>
          </a:xfrm>
          <a:custGeom>
            <a:avLst/>
            <a:gdLst/>
            <a:ahLst/>
            <a:cxnLst/>
            <a:rect l="l" t="t" r="r" b="b"/>
            <a:pathLst>
              <a:path w="1053242" h="1053242">
                <a:moveTo>
                  <a:pt x="0" y="0"/>
                </a:moveTo>
                <a:lnTo>
                  <a:pt x="1053241" y="0"/>
                </a:lnTo>
                <a:lnTo>
                  <a:pt x="1053241" y="1053242"/>
                </a:lnTo>
                <a:lnTo>
                  <a:pt x="0" y="1053242"/>
                </a:lnTo>
                <a:lnTo>
                  <a:pt x="0" y="0"/>
                </a:lnTo>
                <a:close/>
              </a:path>
            </a:pathLst>
          </a:custGeom>
          <a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 dirty="0"/>
          </a:p>
        </p:txBody>
      </p:sp>
      <p:sp>
        <p:nvSpPr>
          <p:cNvPr id="12" name="Freeform 43" descr="Narząd serca kontur">
            <a:extLst>
              <a:ext uri="{FF2B5EF4-FFF2-40B4-BE49-F238E27FC236}">
                <a16:creationId xmlns:a16="http://schemas.microsoft.com/office/drawing/2014/main" id="{705319DD-7076-AA54-A851-67E9BFE586EE}"/>
              </a:ext>
            </a:extLst>
          </p:cNvPr>
          <p:cNvSpPr/>
          <p:nvPr/>
        </p:nvSpPr>
        <p:spPr>
          <a:xfrm>
            <a:off x="2278396" y="5605465"/>
            <a:ext cx="888610" cy="838200"/>
          </a:xfrm>
          <a:custGeom>
            <a:avLst/>
            <a:gdLst/>
            <a:ahLst/>
            <a:cxnLst/>
            <a:rect l="l" t="t" r="r" b="b"/>
            <a:pathLst>
              <a:path w="1053242" h="1053242">
                <a:moveTo>
                  <a:pt x="0" y="0"/>
                </a:moveTo>
                <a:lnTo>
                  <a:pt x="1053241" y="0"/>
                </a:lnTo>
                <a:lnTo>
                  <a:pt x="1053241" y="1053242"/>
                </a:lnTo>
                <a:lnTo>
                  <a:pt x="0" y="1053242"/>
                </a:lnTo>
                <a:lnTo>
                  <a:pt x="0" y="0"/>
                </a:lnTo>
                <a:close/>
              </a:path>
            </a:pathLst>
          </a:custGeom>
          <a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142928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755CF5-47B5-10A3-7B03-04BA831367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>
            <a:extLst>
              <a:ext uri="{FF2B5EF4-FFF2-40B4-BE49-F238E27FC236}">
                <a16:creationId xmlns:a16="http://schemas.microsoft.com/office/drawing/2014/main" id="{4488400D-B8B4-17C4-C265-9E4BBB86D310}"/>
              </a:ext>
            </a:extLst>
          </p:cNvPr>
          <p:cNvSpPr/>
          <p:nvPr/>
        </p:nvSpPr>
        <p:spPr>
          <a:xfrm>
            <a:off x="15706452" y="411364"/>
            <a:ext cx="2054068" cy="921286"/>
          </a:xfrm>
          <a:custGeom>
            <a:avLst/>
            <a:gdLst/>
            <a:ahLst/>
            <a:cxnLst/>
            <a:rect l="l" t="t" r="r" b="b"/>
            <a:pathLst>
              <a:path w="2054068" h="921286">
                <a:moveTo>
                  <a:pt x="0" y="0"/>
                </a:moveTo>
                <a:lnTo>
                  <a:pt x="2054068" y="0"/>
                </a:lnTo>
                <a:lnTo>
                  <a:pt x="2054068" y="921286"/>
                </a:lnTo>
                <a:lnTo>
                  <a:pt x="0" y="92128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708"/>
            </a:stretch>
          </a:blipFill>
        </p:spPr>
        <p:txBody>
          <a:bodyPr/>
          <a:lstStyle/>
          <a:p>
            <a:endParaRPr lang="pl-PL"/>
          </a:p>
        </p:txBody>
      </p:sp>
      <p:pic>
        <p:nvPicPr>
          <p:cNvPr id="2" name="Grafika 1" descr="Medycyna kontur">
            <a:extLst>
              <a:ext uri="{FF2B5EF4-FFF2-40B4-BE49-F238E27FC236}">
                <a16:creationId xmlns:a16="http://schemas.microsoft.com/office/drawing/2014/main" id="{5D7A70E7-2A3A-9096-3A32-69B88355495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85800" y="4460943"/>
            <a:ext cx="2637173" cy="2332687"/>
          </a:xfrm>
          <a:prstGeom prst="rect">
            <a:avLst/>
          </a:prstGeom>
        </p:spPr>
      </p:pic>
      <p:cxnSp>
        <p:nvCxnSpPr>
          <p:cNvPr id="5" name="Łącznik prosty 4">
            <a:extLst>
              <a:ext uri="{FF2B5EF4-FFF2-40B4-BE49-F238E27FC236}">
                <a16:creationId xmlns:a16="http://schemas.microsoft.com/office/drawing/2014/main" id="{579D0471-F8A9-5539-23FC-05AE480BF685}"/>
              </a:ext>
            </a:extLst>
          </p:cNvPr>
          <p:cNvCxnSpPr>
            <a:cxnSpLocks/>
          </p:cNvCxnSpPr>
          <p:nvPr/>
        </p:nvCxnSpPr>
        <p:spPr>
          <a:xfrm>
            <a:off x="3048001" y="3188862"/>
            <a:ext cx="0" cy="4164438"/>
          </a:xfrm>
          <a:prstGeom prst="line">
            <a:avLst/>
          </a:prstGeom>
          <a:ln w="38100">
            <a:solidFill>
              <a:srgbClr val="13455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pole tekstowe 3">
            <a:extLst>
              <a:ext uri="{FF2B5EF4-FFF2-40B4-BE49-F238E27FC236}">
                <a16:creationId xmlns:a16="http://schemas.microsoft.com/office/drawing/2014/main" id="{3C59B4E9-78FA-D241-C355-9AC0A2B45AB4}"/>
              </a:ext>
            </a:extLst>
          </p:cNvPr>
          <p:cNvSpPr txBox="1"/>
          <p:nvPr/>
        </p:nvSpPr>
        <p:spPr>
          <a:xfrm>
            <a:off x="3485855" y="3512027"/>
            <a:ext cx="14274665" cy="3262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2800" b="1" dirty="0">
                <a:solidFill>
                  <a:srgbClr val="002F66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16 nowych terapii</a:t>
            </a:r>
            <a:r>
              <a:rPr lang="pl-PL" sz="2800" dirty="0">
                <a:solidFill>
                  <a:srgbClr val="002F66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, w tym:</a:t>
            </a:r>
          </a:p>
          <a:p>
            <a:pPr marL="914400" lvl="1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sz="2800" b="1" dirty="0">
                <a:solidFill>
                  <a:srgbClr val="002F66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14 </a:t>
            </a:r>
            <a:r>
              <a:rPr lang="pl-PL" sz="2800" dirty="0">
                <a:solidFill>
                  <a:srgbClr val="002F66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onkologicznych,</a:t>
            </a:r>
          </a:p>
          <a:p>
            <a:pPr marL="914400" lvl="1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sz="2800" b="1" dirty="0">
                <a:solidFill>
                  <a:srgbClr val="002F66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2</a:t>
            </a:r>
            <a:r>
              <a:rPr lang="pl-PL" sz="2800" dirty="0">
                <a:solidFill>
                  <a:srgbClr val="002F66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 nieonkologiczne,</a:t>
            </a:r>
          </a:p>
          <a:p>
            <a:pPr marL="914400" lvl="1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sz="2800" b="1" dirty="0">
                <a:solidFill>
                  <a:srgbClr val="002F66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6</a:t>
            </a:r>
            <a:r>
              <a:rPr lang="pl-PL" sz="2800" dirty="0">
                <a:solidFill>
                  <a:srgbClr val="002F66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 dedykowanych chorobom rzadkim.</a:t>
            </a:r>
          </a:p>
          <a:p>
            <a:pPr marL="2857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2800" dirty="0">
                <a:solidFill>
                  <a:srgbClr val="002F66"/>
                </a:solidFill>
                <a:latin typeface="Poppins" panose="00000500000000000000" pitchFamily="2" charset="-18"/>
                <a:cs typeface="Poppins" panose="00000500000000000000" pitchFamily="2" charset="-18"/>
              </a:rPr>
              <a:t>15 terapii w programach lekowych oraz 1 w aptece</a:t>
            </a:r>
          </a:p>
        </p:txBody>
      </p:sp>
      <p:grpSp>
        <p:nvGrpSpPr>
          <p:cNvPr id="15" name="Grupa 14">
            <a:extLst>
              <a:ext uri="{FF2B5EF4-FFF2-40B4-BE49-F238E27FC236}">
                <a16:creationId xmlns:a16="http://schemas.microsoft.com/office/drawing/2014/main" id="{8C11B8F9-20EC-2B34-0F5A-429F4005AE1C}"/>
              </a:ext>
            </a:extLst>
          </p:cNvPr>
          <p:cNvGrpSpPr/>
          <p:nvPr/>
        </p:nvGrpSpPr>
        <p:grpSpPr>
          <a:xfrm>
            <a:off x="2804443" y="740299"/>
            <a:ext cx="12679114" cy="592352"/>
            <a:chOff x="3022422" y="740299"/>
            <a:chExt cx="12679114" cy="592352"/>
          </a:xfrm>
        </p:grpSpPr>
        <p:grpSp>
          <p:nvGrpSpPr>
            <p:cNvPr id="11" name="Group 2">
              <a:extLst>
                <a:ext uri="{FF2B5EF4-FFF2-40B4-BE49-F238E27FC236}">
                  <a16:creationId xmlns:a16="http://schemas.microsoft.com/office/drawing/2014/main" id="{5318EF27-3CAA-744B-D1B3-388F33BF7680}"/>
                </a:ext>
              </a:extLst>
            </p:cNvPr>
            <p:cNvGrpSpPr/>
            <p:nvPr/>
          </p:nvGrpSpPr>
          <p:grpSpPr>
            <a:xfrm>
              <a:off x="11079811" y="740299"/>
              <a:ext cx="4191000" cy="592352"/>
              <a:chOff x="0" y="0"/>
              <a:chExt cx="2198407" cy="251452"/>
            </a:xfrm>
          </p:grpSpPr>
          <p:sp>
            <p:nvSpPr>
              <p:cNvPr id="12" name="Freeform 3">
                <a:extLst>
                  <a:ext uri="{FF2B5EF4-FFF2-40B4-BE49-F238E27FC236}">
                    <a16:creationId xmlns:a16="http://schemas.microsoft.com/office/drawing/2014/main" id="{10B0D65F-26D8-3DED-F144-E12AFCC357E3}"/>
                  </a:ext>
                </a:extLst>
              </p:cNvPr>
              <p:cNvSpPr/>
              <p:nvPr/>
            </p:nvSpPr>
            <p:spPr>
              <a:xfrm>
                <a:off x="0" y="0"/>
                <a:ext cx="2198407" cy="251452"/>
              </a:xfrm>
              <a:custGeom>
                <a:avLst/>
                <a:gdLst/>
                <a:ahLst/>
                <a:cxnLst/>
                <a:rect l="l" t="t" r="r" b="b"/>
                <a:pathLst>
                  <a:path w="2198407" h="251452">
                    <a:moveTo>
                      <a:pt x="0" y="0"/>
                    </a:moveTo>
                    <a:lnTo>
                      <a:pt x="2198407" y="0"/>
                    </a:lnTo>
                    <a:lnTo>
                      <a:pt x="2198407" y="251452"/>
                    </a:lnTo>
                    <a:lnTo>
                      <a:pt x="0" y="251452"/>
                    </a:lnTo>
                    <a:close/>
                  </a:path>
                </a:pathLst>
              </a:custGeom>
              <a:solidFill>
                <a:srgbClr val="DEF4B1"/>
              </a:solidFill>
            </p:spPr>
            <p:txBody>
              <a:bodyPr/>
              <a:lstStyle/>
              <a:p>
                <a:endParaRPr lang="pl-PL"/>
              </a:p>
            </p:txBody>
          </p:sp>
          <p:sp>
            <p:nvSpPr>
              <p:cNvPr id="13" name="TextBox 4">
                <a:extLst>
                  <a:ext uri="{FF2B5EF4-FFF2-40B4-BE49-F238E27FC236}">
                    <a16:creationId xmlns:a16="http://schemas.microsoft.com/office/drawing/2014/main" id="{652D6E71-9E04-975A-6675-49B76AA57D0B}"/>
                  </a:ext>
                </a:extLst>
              </p:cNvPr>
              <p:cNvSpPr txBox="1"/>
              <p:nvPr/>
            </p:nvSpPr>
            <p:spPr>
              <a:xfrm>
                <a:off x="0" y="19050"/>
                <a:ext cx="2198407" cy="232402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484"/>
                  </a:lnSpc>
                </a:pPr>
                <a:endParaRPr/>
              </a:p>
            </p:txBody>
          </p:sp>
        </p:grpSp>
        <p:sp>
          <p:nvSpPr>
            <p:cNvPr id="14" name="TextBox 9">
              <a:extLst>
                <a:ext uri="{FF2B5EF4-FFF2-40B4-BE49-F238E27FC236}">
                  <a16:creationId xmlns:a16="http://schemas.microsoft.com/office/drawing/2014/main" id="{07D52ADD-0B04-E5F3-1DE2-ED8EB507FB04}"/>
                </a:ext>
              </a:extLst>
            </p:cNvPr>
            <p:cNvSpPr txBox="1"/>
            <p:nvPr/>
          </p:nvSpPr>
          <p:spPr>
            <a:xfrm>
              <a:off x="3022422" y="801927"/>
              <a:ext cx="12679114" cy="530723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lnSpc>
                  <a:spcPts val="4103"/>
                </a:lnSpc>
                <a:spcBef>
                  <a:spcPct val="0"/>
                </a:spcBef>
              </a:pPr>
              <a:r>
                <a:rPr lang="pl-PL" sz="3799" b="1" dirty="0">
                  <a:solidFill>
                    <a:srgbClr val="002F66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Lista leków refundowanych od 1 kwietnia 2026 r.</a:t>
              </a:r>
              <a:endParaRPr lang="en-US" sz="3799" b="1" dirty="0">
                <a:solidFill>
                  <a:srgbClr val="002F66"/>
                </a:solidFill>
                <a:latin typeface="Poppins Bold"/>
                <a:ea typeface="Poppins Bold"/>
                <a:cs typeface="Poppins Bold"/>
                <a:sym typeface="Poppins Bold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429719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A04E14-21D7-EFCF-0C2B-7FC8A88F06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2">
            <a:extLst>
              <a:ext uri="{FF2B5EF4-FFF2-40B4-BE49-F238E27FC236}">
                <a16:creationId xmlns:a16="http://schemas.microsoft.com/office/drawing/2014/main" id="{7D5E69DF-5725-56C3-1905-B139E5639F79}"/>
              </a:ext>
            </a:extLst>
          </p:cNvPr>
          <p:cNvGrpSpPr/>
          <p:nvPr/>
        </p:nvGrpSpPr>
        <p:grpSpPr>
          <a:xfrm>
            <a:off x="10861832" y="606646"/>
            <a:ext cx="4191000" cy="592352"/>
            <a:chOff x="0" y="0"/>
            <a:chExt cx="2198407" cy="251452"/>
          </a:xfrm>
        </p:grpSpPr>
        <p:sp>
          <p:nvSpPr>
            <p:cNvPr id="38" name="Freeform 3">
              <a:extLst>
                <a:ext uri="{FF2B5EF4-FFF2-40B4-BE49-F238E27FC236}">
                  <a16:creationId xmlns:a16="http://schemas.microsoft.com/office/drawing/2014/main" id="{A16E7693-FE2A-5260-98E5-5EF644850C2D}"/>
                </a:ext>
              </a:extLst>
            </p:cNvPr>
            <p:cNvSpPr/>
            <p:nvPr/>
          </p:nvSpPr>
          <p:spPr>
            <a:xfrm>
              <a:off x="0" y="0"/>
              <a:ext cx="2198407" cy="251452"/>
            </a:xfrm>
            <a:custGeom>
              <a:avLst/>
              <a:gdLst/>
              <a:ahLst/>
              <a:cxnLst/>
              <a:rect l="l" t="t" r="r" b="b"/>
              <a:pathLst>
                <a:path w="2198407" h="251452">
                  <a:moveTo>
                    <a:pt x="0" y="0"/>
                  </a:moveTo>
                  <a:lnTo>
                    <a:pt x="2198407" y="0"/>
                  </a:lnTo>
                  <a:lnTo>
                    <a:pt x="2198407" y="251452"/>
                  </a:lnTo>
                  <a:lnTo>
                    <a:pt x="0" y="251452"/>
                  </a:lnTo>
                  <a:close/>
                </a:path>
              </a:pathLst>
            </a:custGeom>
            <a:solidFill>
              <a:srgbClr val="DEF4B1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39" name="TextBox 4">
              <a:extLst>
                <a:ext uri="{FF2B5EF4-FFF2-40B4-BE49-F238E27FC236}">
                  <a16:creationId xmlns:a16="http://schemas.microsoft.com/office/drawing/2014/main" id="{D0B3D83E-61D2-29F3-56EC-BB0FF31AD036}"/>
                </a:ext>
              </a:extLst>
            </p:cNvPr>
            <p:cNvSpPr txBox="1"/>
            <p:nvPr/>
          </p:nvSpPr>
          <p:spPr>
            <a:xfrm>
              <a:off x="0" y="19050"/>
              <a:ext cx="2198407" cy="23240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484"/>
                </a:lnSpc>
              </a:pPr>
              <a:endParaRPr/>
            </a:p>
          </p:txBody>
        </p:sp>
      </p:grpSp>
      <p:sp>
        <p:nvSpPr>
          <p:cNvPr id="3" name="Freeform 3">
            <a:extLst>
              <a:ext uri="{FF2B5EF4-FFF2-40B4-BE49-F238E27FC236}">
                <a16:creationId xmlns:a16="http://schemas.microsoft.com/office/drawing/2014/main" id="{201615E3-CA9A-8A65-CC0F-CDABC3F4E045}"/>
              </a:ext>
            </a:extLst>
          </p:cNvPr>
          <p:cNvSpPr/>
          <p:nvPr/>
        </p:nvSpPr>
        <p:spPr>
          <a:xfrm>
            <a:off x="15706452" y="411364"/>
            <a:ext cx="2054068" cy="921286"/>
          </a:xfrm>
          <a:custGeom>
            <a:avLst/>
            <a:gdLst/>
            <a:ahLst/>
            <a:cxnLst/>
            <a:rect l="l" t="t" r="r" b="b"/>
            <a:pathLst>
              <a:path w="2054068" h="921286">
                <a:moveTo>
                  <a:pt x="0" y="0"/>
                </a:moveTo>
                <a:lnTo>
                  <a:pt x="2054068" y="0"/>
                </a:lnTo>
                <a:lnTo>
                  <a:pt x="2054068" y="921286"/>
                </a:lnTo>
                <a:lnTo>
                  <a:pt x="0" y="92128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708"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AF30F555-C9F9-4E8C-98D4-E435264F9946}"/>
              </a:ext>
            </a:extLst>
          </p:cNvPr>
          <p:cNvSpPr txBox="1"/>
          <p:nvPr/>
        </p:nvSpPr>
        <p:spPr>
          <a:xfrm>
            <a:off x="2804443" y="668274"/>
            <a:ext cx="12679114" cy="105650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103"/>
              </a:lnSpc>
              <a:spcBef>
                <a:spcPct val="0"/>
              </a:spcBef>
            </a:pPr>
            <a:r>
              <a:rPr lang="pl-PL" sz="3799" b="1" dirty="0">
                <a:solidFill>
                  <a:srgbClr val="002F66"/>
                </a:solidFill>
                <a:latin typeface="Poppins Bold"/>
                <a:ea typeface="Poppins Bold"/>
                <a:cs typeface="Poppins Bold"/>
                <a:sym typeface="Poppins Bold"/>
              </a:rPr>
              <a:t>Lista leków refundowanych od 1 kwietnia 2026 r.</a:t>
            </a:r>
          </a:p>
          <a:p>
            <a:pPr algn="ctr">
              <a:lnSpc>
                <a:spcPts val="4103"/>
              </a:lnSpc>
              <a:spcBef>
                <a:spcPct val="0"/>
              </a:spcBef>
            </a:pPr>
            <a:r>
              <a:rPr lang="pl-PL" sz="2800" i="1" dirty="0">
                <a:solidFill>
                  <a:srgbClr val="002F66"/>
                </a:solidFill>
                <a:latin typeface="Poppins" panose="00000500000000000000" pitchFamily="2" charset="-18"/>
                <a:ea typeface="Poppins Bold"/>
                <a:cs typeface="Poppins" panose="00000500000000000000" pitchFamily="2" charset="-18"/>
                <a:sym typeface="Poppins Bold"/>
              </a:rPr>
              <a:t>wskazania</a:t>
            </a:r>
            <a:r>
              <a:rPr lang="pl-PL" sz="3799" b="1" i="1" dirty="0">
                <a:solidFill>
                  <a:srgbClr val="002F66"/>
                </a:solidFill>
                <a:latin typeface="Poppins Bold"/>
                <a:ea typeface="Poppins Bold"/>
                <a:cs typeface="Poppins Bold"/>
                <a:sym typeface="Poppins Bold"/>
              </a:rPr>
              <a:t> </a:t>
            </a:r>
            <a:r>
              <a:rPr lang="pl-PL" sz="2800" i="1" dirty="0">
                <a:solidFill>
                  <a:srgbClr val="002F66"/>
                </a:solidFill>
                <a:latin typeface="Poppins" panose="00000500000000000000" pitchFamily="2" charset="-18"/>
                <a:ea typeface="Poppins Bold"/>
                <a:cs typeface="Poppins" panose="00000500000000000000" pitchFamily="2" charset="-18"/>
                <a:sym typeface="Poppins Bold"/>
              </a:rPr>
              <a:t>onkologiczne</a:t>
            </a:r>
            <a:endParaRPr lang="en-US" sz="3799" i="1" dirty="0">
              <a:solidFill>
                <a:srgbClr val="002F66"/>
              </a:solidFill>
              <a:latin typeface="Poppins" panose="00000500000000000000" pitchFamily="2" charset="-18"/>
              <a:ea typeface="Poppins Bold"/>
              <a:cs typeface="Poppins" panose="00000500000000000000" pitchFamily="2" charset="-18"/>
              <a:sym typeface="Poppins Bold"/>
            </a:endParaRP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1C62E057-F3A2-5BE2-F0CB-F7A201C3FDD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76774615"/>
              </p:ext>
            </p:extLst>
          </p:nvPr>
        </p:nvGraphicFramePr>
        <p:xfrm>
          <a:off x="685800" y="1747636"/>
          <a:ext cx="16637000" cy="812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6" name="Picture 10">
            <a:extLst>
              <a:ext uri="{FF2B5EF4-FFF2-40B4-BE49-F238E27FC236}">
                <a16:creationId xmlns:a16="http://schemas.microsoft.com/office/drawing/2014/main" id="{AE14A848-77AD-6CCD-297D-9FF5871C36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3230" y="2396919"/>
            <a:ext cx="1259379" cy="12593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4">
            <a:extLst>
              <a:ext uri="{FF2B5EF4-FFF2-40B4-BE49-F238E27FC236}">
                <a16:creationId xmlns:a16="http://schemas.microsoft.com/office/drawing/2014/main" id="{50D4F8F6-1BE2-26CB-5F33-2FECD1170D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4446" y="4274669"/>
            <a:ext cx="1076325" cy="1076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Grafika 10" descr="Płuca kontur">
            <a:extLst>
              <a:ext uri="{FF2B5EF4-FFF2-40B4-BE49-F238E27FC236}">
                <a16:creationId xmlns:a16="http://schemas.microsoft.com/office/drawing/2014/main" id="{1C98C478-8115-318B-B5B6-BB3884DB68D1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821485" y="6183331"/>
            <a:ext cx="1076325" cy="1076325"/>
          </a:xfrm>
          <a:prstGeom prst="rect">
            <a:avLst/>
          </a:prstGeom>
        </p:spPr>
      </p:pic>
      <p:pic>
        <p:nvPicPr>
          <p:cNvPr id="14" name="Grafika 13" descr="Płuca kontur">
            <a:extLst>
              <a:ext uri="{FF2B5EF4-FFF2-40B4-BE49-F238E27FC236}">
                <a16:creationId xmlns:a16="http://schemas.microsoft.com/office/drawing/2014/main" id="{9D23794F-4D23-D186-970A-1C81AE864DDB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073230" y="8116301"/>
            <a:ext cx="1081034" cy="1081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58375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ECFFE3-FD43-FD06-79B8-5D19F60AE6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2">
            <a:extLst>
              <a:ext uri="{FF2B5EF4-FFF2-40B4-BE49-F238E27FC236}">
                <a16:creationId xmlns:a16="http://schemas.microsoft.com/office/drawing/2014/main" id="{7FC2500B-599F-BDC4-D645-84545BD8527C}"/>
              </a:ext>
            </a:extLst>
          </p:cNvPr>
          <p:cNvGrpSpPr/>
          <p:nvPr/>
        </p:nvGrpSpPr>
        <p:grpSpPr>
          <a:xfrm>
            <a:off x="10861832" y="606646"/>
            <a:ext cx="4191000" cy="592352"/>
            <a:chOff x="0" y="0"/>
            <a:chExt cx="2198407" cy="251452"/>
          </a:xfrm>
        </p:grpSpPr>
        <p:sp>
          <p:nvSpPr>
            <p:cNvPr id="38" name="Freeform 3">
              <a:extLst>
                <a:ext uri="{FF2B5EF4-FFF2-40B4-BE49-F238E27FC236}">
                  <a16:creationId xmlns:a16="http://schemas.microsoft.com/office/drawing/2014/main" id="{46A34B5B-C0BA-17E5-A0BC-37B7C7B1FF1A}"/>
                </a:ext>
              </a:extLst>
            </p:cNvPr>
            <p:cNvSpPr/>
            <p:nvPr/>
          </p:nvSpPr>
          <p:spPr>
            <a:xfrm>
              <a:off x="0" y="0"/>
              <a:ext cx="2198407" cy="251452"/>
            </a:xfrm>
            <a:custGeom>
              <a:avLst/>
              <a:gdLst/>
              <a:ahLst/>
              <a:cxnLst/>
              <a:rect l="l" t="t" r="r" b="b"/>
              <a:pathLst>
                <a:path w="2198407" h="251452">
                  <a:moveTo>
                    <a:pt x="0" y="0"/>
                  </a:moveTo>
                  <a:lnTo>
                    <a:pt x="2198407" y="0"/>
                  </a:lnTo>
                  <a:lnTo>
                    <a:pt x="2198407" y="251452"/>
                  </a:lnTo>
                  <a:lnTo>
                    <a:pt x="0" y="251452"/>
                  </a:lnTo>
                  <a:close/>
                </a:path>
              </a:pathLst>
            </a:custGeom>
            <a:solidFill>
              <a:srgbClr val="DEF4B1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39" name="TextBox 4">
              <a:extLst>
                <a:ext uri="{FF2B5EF4-FFF2-40B4-BE49-F238E27FC236}">
                  <a16:creationId xmlns:a16="http://schemas.microsoft.com/office/drawing/2014/main" id="{D90E4C50-C2AB-6B3B-0FF7-BDBC7DE6905A}"/>
                </a:ext>
              </a:extLst>
            </p:cNvPr>
            <p:cNvSpPr txBox="1"/>
            <p:nvPr/>
          </p:nvSpPr>
          <p:spPr>
            <a:xfrm>
              <a:off x="0" y="19050"/>
              <a:ext cx="2198407" cy="23240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484"/>
                </a:lnSpc>
              </a:pPr>
              <a:endParaRPr/>
            </a:p>
          </p:txBody>
        </p:sp>
      </p:grpSp>
      <p:sp>
        <p:nvSpPr>
          <p:cNvPr id="3" name="Freeform 3">
            <a:extLst>
              <a:ext uri="{FF2B5EF4-FFF2-40B4-BE49-F238E27FC236}">
                <a16:creationId xmlns:a16="http://schemas.microsoft.com/office/drawing/2014/main" id="{8D7333B0-871E-A597-B63D-ECD2B807C7F6}"/>
              </a:ext>
            </a:extLst>
          </p:cNvPr>
          <p:cNvSpPr/>
          <p:nvPr/>
        </p:nvSpPr>
        <p:spPr>
          <a:xfrm>
            <a:off x="15706452" y="411364"/>
            <a:ext cx="2054068" cy="921286"/>
          </a:xfrm>
          <a:custGeom>
            <a:avLst/>
            <a:gdLst/>
            <a:ahLst/>
            <a:cxnLst/>
            <a:rect l="l" t="t" r="r" b="b"/>
            <a:pathLst>
              <a:path w="2054068" h="921286">
                <a:moveTo>
                  <a:pt x="0" y="0"/>
                </a:moveTo>
                <a:lnTo>
                  <a:pt x="2054068" y="0"/>
                </a:lnTo>
                <a:lnTo>
                  <a:pt x="2054068" y="921286"/>
                </a:lnTo>
                <a:lnTo>
                  <a:pt x="0" y="92128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708"/>
            </a:stretch>
          </a:blipFill>
        </p:spPr>
        <p:txBody>
          <a:bodyPr/>
          <a:lstStyle/>
          <a:p>
            <a:endParaRPr lang="pl-PL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D448B19A-47F2-F2E2-7E71-F3A6D8E3168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36664757"/>
              </p:ext>
            </p:extLst>
          </p:nvPr>
        </p:nvGraphicFramePr>
        <p:xfrm>
          <a:off x="685800" y="1747636"/>
          <a:ext cx="16637000" cy="812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8" name="Grafika 17" descr="Płuca kontur">
            <a:extLst>
              <a:ext uri="{FF2B5EF4-FFF2-40B4-BE49-F238E27FC236}">
                <a16:creationId xmlns:a16="http://schemas.microsoft.com/office/drawing/2014/main" id="{B731FC80-2691-D803-2C71-369425801C0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92200" y="2383955"/>
            <a:ext cx="1080064" cy="1080064"/>
          </a:xfrm>
          <a:prstGeom prst="rect">
            <a:avLst/>
          </a:prstGeom>
        </p:spPr>
      </p:pic>
      <p:pic>
        <p:nvPicPr>
          <p:cNvPr id="2" name="Grafika 1" descr="Płuca kontur">
            <a:extLst>
              <a:ext uri="{FF2B5EF4-FFF2-40B4-BE49-F238E27FC236}">
                <a16:creationId xmlns:a16="http://schemas.microsoft.com/office/drawing/2014/main" id="{1C1B0113-787B-A46C-1D58-67037C6EEA5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752600" y="4211544"/>
            <a:ext cx="1080064" cy="1160555"/>
          </a:xfrm>
          <a:prstGeom prst="rect">
            <a:avLst/>
          </a:prstGeom>
        </p:spPr>
      </p:pic>
      <p:sp>
        <p:nvSpPr>
          <p:cNvPr id="5" name="Rounded Rectangle 24">
            <a:extLst>
              <a:ext uri="{FF2B5EF4-FFF2-40B4-BE49-F238E27FC236}">
                <a16:creationId xmlns:a16="http://schemas.microsoft.com/office/drawing/2014/main" id="{9ADD81D8-0CD1-DCE5-5551-555B83C7E453}"/>
              </a:ext>
            </a:extLst>
          </p:cNvPr>
          <p:cNvSpPr/>
          <p:nvPr/>
        </p:nvSpPr>
        <p:spPr>
          <a:xfrm>
            <a:off x="1219200" y="8069196"/>
            <a:ext cx="762000" cy="940336"/>
          </a:xfrm>
          <a:custGeom>
            <a:avLst/>
            <a:gdLst/>
            <a:ahLst/>
            <a:cxnLst/>
            <a:rect l="0" t="0" r="0" b="0"/>
            <a:pathLst>
              <a:path w="400050" h="657683">
                <a:moveTo>
                  <a:pt x="400050" y="225742"/>
                </a:moveTo>
                <a:cubicBezTo>
                  <a:pt x="400050" y="101212"/>
                  <a:pt x="310324" y="0"/>
                  <a:pt x="200025" y="0"/>
                </a:cubicBezTo>
                <a:cubicBezTo>
                  <a:pt x="89725" y="0"/>
                  <a:pt x="0" y="101212"/>
                  <a:pt x="0" y="225742"/>
                </a:cubicBezTo>
                <a:cubicBezTo>
                  <a:pt x="0" y="323897"/>
                  <a:pt x="53320" y="398506"/>
                  <a:pt x="122701" y="481088"/>
                </a:cubicBezTo>
                <a:cubicBezTo>
                  <a:pt x="92296" y="510144"/>
                  <a:pt x="59638" y="536745"/>
                  <a:pt x="25031" y="560641"/>
                </a:cubicBezTo>
                <a:cubicBezTo>
                  <a:pt x="18606" y="565053"/>
                  <a:pt x="16903" y="573800"/>
                  <a:pt x="21202" y="580301"/>
                </a:cubicBezTo>
                <a:lnTo>
                  <a:pt x="67808" y="650795"/>
                </a:lnTo>
                <a:cubicBezTo>
                  <a:pt x="69919" y="653994"/>
                  <a:pt x="73227" y="656210"/>
                  <a:pt x="76988" y="656947"/>
                </a:cubicBezTo>
                <a:cubicBezTo>
                  <a:pt x="80750" y="657683"/>
                  <a:pt x="84649" y="656877"/>
                  <a:pt x="87810" y="654710"/>
                </a:cubicBezTo>
                <a:cubicBezTo>
                  <a:pt x="127569" y="627406"/>
                  <a:pt x="165092" y="596983"/>
                  <a:pt x="200025" y="563727"/>
                </a:cubicBezTo>
                <a:cubicBezTo>
                  <a:pt x="234966" y="596984"/>
                  <a:pt x="272499" y="627408"/>
                  <a:pt x="312267" y="654710"/>
                </a:cubicBezTo>
                <a:cubicBezTo>
                  <a:pt x="315428" y="656877"/>
                  <a:pt x="319328" y="657683"/>
                  <a:pt x="323089" y="656947"/>
                </a:cubicBezTo>
                <a:cubicBezTo>
                  <a:pt x="326851" y="656210"/>
                  <a:pt x="330158" y="653994"/>
                  <a:pt x="332270" y="650795"/>
                </a:cubicBezTo>
                <a:lnTo>
                  <a:pt x="378875" y="580301"/>
                </a:lnTo>
                <a:cubicBezTo>
                  <a:pt x="383175" y="573800"/>
                  <a:pt x="381471" y="565053"/>
                  <a:pt x="375046" y="560641"/>
                </a:cubicBezTo>
                <a:cubicBezTo>
                  <a:pt x="340445" y="536790"/>
                  <a:pt x="307786" y="510237"/>
                  <a:pt x="277377" y="481231"/>
                </a:cubicBezTo>
                <a:cubicBezTo>
                  <a:pt x="351872" y="392534"/>
                  <a:pt x="400050" y="319411"/>
                  <a:pt x="400050" y="225742"/>
                </a:cubicBezTo>
                <a:close/>
                <a:moveTo>
                  <a:pt x="277348" y="481231"/>
                </a:moveTo>
                <a:cubicBezTo>
                  <a:pt x="249962" y="455561"/>
                  <a:pt x="224141" y="428271"/>
                  <a:pt x="200025" y="399507"/>
                </a:cubicBezTo>
                <a:moveTo>
                  <a:pt x="200025" y="563727"/>
                </a:moveTo>
                <a:cubicBezTo>
                  <a:pt x="173621" y="537667"/>
                  <a:pt x="147475" y="510720"/>
                  <a:pt x="122701" y="481231"/>
                </a:cubicBezTo>
                <a:moveTo>
                  <a:pt x="200025" y="112985"/>
                </a:moveTo>
                <a:cubicBezTo>
                  <a:pt x="247373" y="112985"/>
                  <a:pt x="294551" y="170878"/>
                  <a:pt x="285750" y="241344"/>
                </a:cubicBezTo>
                <a:cubicBezTo>
                  <a:pt x="279692" y="289893"/>
                  <a:pt x="244659" y="346414"/>
                  <a:pt x="200025" y="399507"/>
                </a:cubicBezTo>
                <a:cubicBezTo>
                  <a:pt x="155362" y="346414"/>
                  <a:pt x="120357" y="289921"/>
                  <a:pt x="114300" y="241344"/>
                </a:cubicBezTo>
                <a:cubicBezTo>
                  <a:pt x="105498" y="170878"/>
                  <a:pt x="152676" y="112985"/>
                  <a:pt x="200025" y="112985"/>
                </a:cubicBezTo>
                <a:close/>
              </a:path>
            </a:pathLst>
          </a:custGeom>
          <a:noFill/>
          <a:ln w="28575">
            <a:solidFill>
              <a:srgbClr val="7C8CE8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A6B9EC3-3247-8E62-9751-BFE1B19D93B1}"/>
              </a:ext>
            </a:extLst>
          </p:cNvPr>
          <p:cNvSpPr txBox="1"/>
          <p:nvPr/>
        </p:nvSpPr>
        <p:spPr>
          <a:xfrm>
            <a:off x="2804443" y="668274"/>
            <a:ext cx="12679114" cy="105650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103"/>
              </a:lnSpc>
              <a:spcBef>
                <a:spcPct val="0"/>
              </a:spcBef>
            </a:pPr>
            <a:r>
              <a:rPr lang="pl-PL" sz="3799" b="1" dirty="0">
                <a:solidFill>
                  <a:srgbClr val="002F66"/>
                </a:solidFill>
                <a:latin typeface="Poppins Bold"/>
                <a:ea typeface="Poppins Bold"/>
                <a:cs typeface="Poppins Bold"/>
                <a:sym typeface="Poppins Bold"/>
              </a:rPr>
              <a:t>Lista leków refundowanych od 1 kwietnia 2026 r.</a:t>
            </a:r>
          </a:p>
          <a:p>
            <a:pPr algn="ctr">
              <a:lnSpc>
                <a:spcPts val="4103"/>
              </a:lnSpc>
              <a:spcBef>
                <a:spcPct val="0"/>
              </a:spcBef>
            </a:pPr>
            <a:r>
              <a:rPr lang="pl-PL" sz="2800" i="1" dirty="0">
                <a:solidFill>
                  <a:srgbClr val="002F66"/>
                </a:solidFill>
                <a:latin typeface="Poppins" panose="00000500000000000000" pitchFamily="2" charset="-18"/>
                <a:ea typeface="Poppins Bold"/>
                <a:cs typeface="Poppins" panose="00000500000000000000" pitchFamily="2" charset="-18"/>
                <a:sym typeface="Poppins Bold"/>
              </a:rPr>
              <a:t>wskazania</a:t>
            </a:r>
            <a:r>
              <a:rPr lang="pl-PL" sz="3799" b="1" i="1" dirty="0">
                <a:solidFill>
                  <a:srgbClr val="002F66"/>
                </a:solidFill>
                <a:latin typeface="Poppins Bold"/>
                <a:ea typeface="Poppins Bold"/>
                <a:cs typeface="Poppins Bold"/>
                <a:sym typeface="Poppins Bold"/>
              </a:rPr>
              <a:t> </a:t>
            </a:r>
            <a:r>
              <a:rPr lang="pl-PL" sz="2800" i="1" dirty="0">
                <a:solidFill>
                  <a:srgbClr val="002F66"/>
                </a:solidFill>
                <a:latin typeface="Poppins" panose="00000500000000000000" pitchFamily="2" charset="-18"/>
                <a:ea typeface="Poppins Bold"/>
                <a:cs typeface="Poppins" panose="00000500000000000000" pitchFamily="2" charset="-18"/>
                <a:sym typeface="Poppins Bold"/>
              </a:rPr>
              <a:t>onkologiczne</a:t>
            </a:r>
            <a:endParaRPr lang="en-US" sz="3799" i="1" dirty="0">
              <a:solidFill>
                <a:srgbClr val="002F66"/>
              </a:solidFill>
              <a:latin typeface="Poppins" panose="00000500000000000000" pitchFamily="2" charset="-18"/>
              <a:ea typeface="Poppins Bold"/>
              <a:cs typeface="Poppins" panose="00000500000000000000" pitchFamily="2" charset="-18"/>
              <a:sym typeface="Poppins Bold"/>
            </a:endParaRPr>
          </a:p>
        </p:txBody>
      </p:sp>
      <p:pic>
        <p:nvPicPr>
          <p:cNvPr id="9" name="Grafika 8" descr="Płuca kontur">
            <a:extLst>
              <a:ext uri="{FF2B5EF4-FFF2-40B4-BE49-F238E27FC236}">
                <a16:creationId xmlns:a16="http://schemas.microsoft.com/office/drawing/2014/main" id="{0882F1BD-DA69-4C01-9C36-60E2C33D9D1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792083" y="6150454"/>
            <a:ext cx="1080064" cy="1080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82074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5B765D-C0FD-282C-8718-A983B901F3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2">
            <a:extLst>
              <a:ext uri="{FF2B5EF4-FFF2-40B4-BE49-F238E27FC236}">
                <a16:creationId xmlns:a16="http://schemas.microsoft.com/office/drawing/2014/main" id="{C5B7B400-5FB8-8E0F-5AE7-2080FA956633}"/>
              </a:ext>
            </a:extLst>
          </p:cNvPr>
          <p:cNvGrpSpPr/>
          <p:nvPr/>
        </p:nvGrpSpPr>
        <p:grpSpPr>
          <a:xfrm>
            <a:off x="10861832" y="606646"/>
            <a:ext cx="4191000" cy="592352"/>
            <a:chOff x="0" y="0"/>
            <a:chExt cx="2198407" cy="251452"/>
          </a:xfrm>
        </p:grpSpPr>
        <p:sp>
          <p:nvSpPr>
            <p:cNvPr id="38" name="Freeform 3">
              <a:extLst>
                <a:ext uri="{FF2B5EF4-FFF2-40B4-BE49-F238E27FC236}">
                  <a16:creationId xmlns:a16="http://schemas.microsoft.com/office/drawing/2014/main" id="{852BF7F4-D7A8-6821-BA9B-0A53E57F128E}"/>
                </a:ext>
              </a:extLst>
            </p:cNvPr>
            <p:cNvSpPr/>
            <p:nvPr/>
          </p:nvSpPr>
          <p:spPr>
            <a:xfrm>
              <a:off x="0" y="0"/>
              <a:ext cx="2198407" cy="251452"/>
            </a:xfrm>
            <a:custGeom>
              <a:avLst/>
              <a:gdLst/>
              <a:ahLst/>
              <a:cxnLst/>
              <a:rect l="l" t="t" r="r" b="b"/>
              <a:pathLst>
                <a:path w="2198407" h="251452">
                  <a:moveTo>
                    <a:pt x="0" y="0"/>
                  </a:moveTo>
                  <a:lnTo>
                    <a:pt x="2198407" y="0"/>
                  </a:lnTo>
                  <a:lnTo>
                    <a:pt x="2198407" y="251452"/>
                  </a:lnTo>
                  <a:lnTo>
                    <a:pt x="0" y="251452"/>
                  </a:lnTo>
                  <a:close/>
                </a:path>
              </a:pathLst>
            </a:custGeom>
            <a:solidFill>
              <a:srgbClr val="DEF4B1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39" name="TextBox 4">
              <a:extLst>
                <a:ext uri="{FF2B5EF4-FFF2-40B4-BE49-F238E27FC236}">
                  <a16:creationId xmlns:a16="http://schemas.microsoft.com/office/drawing/2014/main" id="{1B406650-5239-0FBE-6E74-086C92028473}"/>
                </a:ext>
              </a:extLst>
            </p:cNvPr>
            <p:cNvSpPr txBox="1"/>
            <p:nvPr/>
          </p:nvSpPr>
          <p:spPr>
            <a:xfrm>
              <a:off x="0" y="19050"/>
              <a:ext cx="2198407" cy="23240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484"/>
                </a:lnSpc>
              </a:pPr>
              <a:endParaRPr/>
            </a:p>
          </p:txBody>
        </p:sp>
      </p:grpSp>
      <p:sp>
        <p:nvSpPr>
          <p:cNvPr id="3" name="Freeform 3">
            <a:extLst>
              <a:ext uri="{FF2B5EF4-FFF2-40B4-BE49-F238E27FC236}">
                <a16:creationId xmlns:a16="http://schemas.microsoft.com/office/drawing/2014/main" id="{17893C6B-4CDB-4F2F-0C50-5B7625D0F25B}"/>
              </a:ext>
            </a:extLst>
          </p:cNvPr>
          <p:cNvSpPr/>
          <p:nvPr/>
        </p:nvSpPr>
        <p:spPr>
          <a:xfrm>
            <a:off x="15706452" y="411364"/>
            <a:ext cx="2054068" cy="921286"/>
          </a:xfrm>
          <a:custGeom>
            <a:avLst/>
            <a:gdLst/>
            <a:ahLst/>
            <a:cxnLst/>
            <a:rect l="l" t="t" r="r" b="b"/>
            <a:pathLst>
              <a:path w="2054068" h="921286">
                <a:moveTo>
                  <a:pt x="0" y="0"/>
                </a:moveTo>
                <a:lnTo>
                  <a:pt x="2054068" y="0"/>
                </a:lnTo>
                <a:lnTo>
                  <a:pt x="2054068" y="921286"/>
                </a:lnTo>
                <a:lnTo>
                  <a:pt x="0" y="92128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708"/>
            </a:stretch>
          </a:blipFill>
        </p:spPr>
        <p:txBody>
          <a:bodyPr/>
          <a:lstStyle/>
          <a:p>
            <a:endParaRPr lang="pl-PL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2EB4775C-8777-2DC6-6EE7-862F5F80535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354149"/>
              </p:ext>
            </p:extLst>
          </p:nvPr>
        </p:nvGraphicFramePr>
        <p:xfrm>
          <a:off x="685800" y="1747636"/>
          <a:ext cx="16637000" cy="75868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5122" name="Picture 2">
            <a:extLst>
              <a:ext uri="{FF2B5EF4-FFF2-40B4-BE49-F238E27FC236}">
                <a16:creationId xmlns:a16="http://schemas.microsoft.com/office/drawing/2014/main" id="{EE7D7B0F-738A-483A-4A59-27DFFC18DF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6929" y="2171700"/>
            <a:ext cx="932424" cy="932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CB79C171-4D5F-485F-49DD-E646E19FB8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9353" y="5067300"/>
            <a:ext cx="932424" cy="932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>
            <a:extLst>
              <a:ext uri="{FF2B5EF4-FFF2-40B4-BE49-F238E27FC236}">
                <a16:creationId xmlns:a16="http://schemas.microsoft.com/office/drawing/2014/main" id="{698BA218-CBAB-CFF5-B8EA-611A896DFD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1235" y="3619500"/>
            <a:ext cx="932424" cy="932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9">
            <a:extLst>
              <a:ext uri="{FF2B5EF4-FFF2-40B4-BE49-F238E27FC236}">
                <a16:creationId xmlns:a16="http://schemas.microsoft.com/office/drawing/2014/main" id="{8F4AF516-1305-A990-3C85-4BBC985B4F09}"/>
              </a:ext>
            </a:extLst>
          </p:cNvPr>
          <p:cNvSpPr txBox="1"/>
          <p:nvPr/>
        </p:nvSpPr>
        <p:spPr>
          <a:xfrm>
            <a:off x="2804443" y="668274"/>
            <a:ext cx="12679114" cy="105650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103"/>
              </a:lnSpc>
              <a:spcBef>
                <a:spcPct val="0"/>
              </a:spcBef>
            </a:pPr>
            <a:r>
              <a:rPr lang="pl-PL" sz="3799" b="1" dirty="0">
                <a:solidFill>
                  <a:srgbClr val="002F66"/>
                </a:solidFill>
                <a:latin typeface="Poppins Bold"/>
                <a:ea typeface="Poppins Bold"/>
                <a:cs typeface="Poppins Bold"/>
                <a:sym typeface="Poppins Bold"/>
              </a:rPr>
              <a:t>Lista leków refundowanych od 1 kwietnia 2026 r.</a:t>
            </a:r>
          </a:p>
          <a:p>
            <a:pPr algn="ctr">
              <a:lnSpc>
                <a:spcPts val="4103"/>
              </a:lnSpc>
              <a:spcBef>
                <a:spcPct val="0"/>
              </a:spcBef>
            </a:pPr>
            <a:r>
              <a:rPr lang="pl-PL" sz="2800" i="1" dirty="0">
                <a:solidFill>
                  <a:srgbClr val="002F66"/>
                </a:solidFill>
                <a:latin typeface="Poppins" panose="00000500000000000000" pitchFamily="2" charset="-18"/>
                <a:ea typeface="Poppins Bold"/>
                <a:cs typeface="Poppins" panose="00000500000000000000" pitchFamily="2" charset="-18"/>
                <a:sym typeface="Poppins Bold"/>
              </a:rPr>
              <a:t>wskazania</a:t>
            </a:r>
            <a:r>
              <a:rPr lang="pl-PL" sz="3799" b="1" i="1" dirty="0">
                <a:solidFill>
                  <a:srgbClr val="002F66"/>
                </a:solidFill>
                <a:latin typeface="Poppins Bold"/>
                <a:ea typeface="Poppins Bold"/>
                <a:cs typeface="Poppins Bold"/>
                <a:sym typeface="Poppins Bold"/>
              </a:rPr>
              <a:t> </a:t>
            </a:r>
            <a:r>
              <a:rPr lang="pl-PL" sz="2800" i="1" dirty="0">
                <a:solidFill>
                  <a:srgbClr val="002F66"/>
                </a:solidFill>
                <a:latin typeface="Poppins" panose="00000500000000000000" pitchFamily="2" charset="-18"/>
                <a:ea typeface="Poppins Bold"/>
                <a:cs typeface="Poppins" panose="00000500000000000000" pitchFamily="2" charset="-18"/>
                <a:sym typeface="Poppins Bold"/>
              </a:rPr>
              <a:t>onkologiczne</a:t>
            </a:r>
            <a:endParaRPr lang="en-US" sz="3799" i="1" dirty="0">
              <a:solidFill>
                <a:srgbClr val="002F66"/>
              </a:solidFill>
              <a:latin typeface="Poppins" panose="00000500000000000000" pitchFamily="2" charset="-18"/>
              <a:ea typeface="Poppins Bold"/>
              <a:cs typeface="Poppins" panose="00000500000000000000" pitchFamily="2" charset="-18"/>
              <a:sym typeface="Poppins Bold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4B0A078D-C4C7-6292-7528-5D40F837B6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9759" y="6395524"/>
            <a:ext cx="1095375" cy="1095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Grafika 6" descr="Żołądek kontur">
            <a:extLst>
              <a:ext uri="{FF2B5EF4-FFF2-40B4-BE49-F238E27FC236}">
                <a16:creationId xmlns:a16="http://schemas.microsoft.com/office/drawing/2014/main" id="{D7B4CFFD-F293-246B-8AB8-21E0F4AF529D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rcRect/>
          <a:stretch/>
        </p:blipFill>
        <p:spPr>
          <a:xfrm>
            <a:off x="939353" y="7905885"/>
            <a:ext cx="900000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60671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2752</TotalTime>
  <Words>985</Words>
  <Application>Microsoft Office PowerPoint</Application>
  <PresentationFormat>Niestandardowy</PresentationFormat>
  <Paragraphs>127</Paragraphs>
  <Slides>14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14</vt:i4>
      </vt:variant>
    </vt:vector>
  </HeadingPairs>
  <TitlesOfParts>
    <vt:vector size="20" baseType="lpstr">
      <vt:lpstr>Poppins</vt:lpstr>
      <vt:lpstr>Calibri</vt:lpstr>
      <vt:lpstr>Poppins Bold</vt:lpstr>
      <vt:lpstr>Arial</vt:lpstr>
      <vt:lpstr>Wingdings</vt:lpstr>
      <vt:lpstr>Office Theme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- Konferencja prasowa - obwieszczenie kwietniowe 12.03.2025</dc:title>
  <dc:creator>Morawiec Wioleta</dc:creator>
  <cp:lastModifiedBy>Kosmal Martyna</cp:lastModifiedBy>
  <cp:revision>65</cp:revision>
  <dcterms:created xsi:type="dcterms:W3CDTF">2006-08-16T00:00:00Z</dcterms:created>
  <dcterms:modified xsi:type="dcterms:W3CDTF">2026-03-11T07:12:27Z</dcterms:modified>
  <dc:identifier>DAGnUg91sFE</dc:identifier>
</cp:coreProperties>
</file>