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1"/>
    <p:sldMasterId id="2147483688" r:id="rId2"/>
  </p:sldMasterIdLst>
  <p:notesMasterIdLst>
    <p:notesMasterId r:id="rId10"/>
  </p:notesMasterIdLst>
  <p:handoutMasterIdLst>
    <p:handoutMasterId r:id="rId11"/>
  </p:handoutMasterIdLst>
  <p:sldIdLst>
    <p:sldId id="459" r:id="rId3"/>
    <p:sldId id="460" r:id="rId4"/>
    <p:sldId id="464" r:id="rId5"/>
    <p:sldId id="477" r:id="rId6"/>
    <p:sldId id="485" r:id="rId7"/>
    <p:sldId id="479" r:id="rId8"/>
    <p:sldId id="461" r:id="rId9"/>
  </p:sldIdLst>
  <p:sldSz cx="24384000" cy="13716000"/>
  <p:notesSz cx="6805613" cy="99441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oznański Robert" initials="PR" lastIdx="6" clrIdx="0">
    <p:extLst>
      <p:ext uri="{19B8F6BF-5375-455C-9EA6-DF929625EA0E}">
        <p15:presenceInfo xmlns:p15="http://schemas.microsoft.com/office/powerpoint/2012/main" userId="S-1-5-21-155989526-1258901406-1116685130-14366" providerId="AD"/>
      </p:ext>
    </p:extLst>
  </p:cmAuthor>
  <p:cmAuthor id="2" name="Weber Anna" initials="WA" lastIdx="7" clrIdx="1">
    <p:extLst>
      <p:ext uri="{19B8F6BF-5375-455C-9EA6-DF929625EA0E}">
        <p15:presenceInfo xmlns:p15="http://schemas.microsoft.com/office/powerpoint/2012/main" userId="S-1-5-21-3954371645-834304607-549911658-7858" providerId="AD"/>
      </p:ext>
    </p:extLst>
  </p:cmAuthor>
  <p:cmAuthor id="3" name="Riss Aleksandra (Britenet)" initials="AR" lastIdx="1" clrIdx="2">
    <p:extLst>
      <p:ext uri="{19B8F6BF-5375-455C-9EA6-DF929625EA0E}">
        <p15:presenceInfo xmlns:p15="http://schemas.microsoft.com/office/powerpoint/2012/main" userId="Riss Aleksandra (Britenet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76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74" autoAdjust="0"/>
    <p:restoredTop sz="91758" autoAdjust="0"/>
  </p:normalViewPr>
  <p:slideViewPr>
    <p:cSldViewPr snapToGrid="0" snapToObjects="1">
      <p:cViewPr varScale="1">
        <p:scale>
          <a:sx n="41" d="100"/>
          <a:sy n="41" d="100"/>
        </p:scale>
        <p:origin x="204" y="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B6DFB8-DC6D-49E0-81ED-AA222D813BFF}" type="doc">
      <dgm:prSet loTypeId="urn:microsoft.com/office/officeart/2005/8/layout/hList6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l-PL"/>
        </a:p>
      </dgm:t>
    </dgm:pt>
    <dgm:pt modelId="{8B757B98-1A39-417C-B2DE-DC591733EC1C}">
      <dgm:prSet phldrT="[Tekst]" custT="1"/>
      <dgm:spPr/>
      <dgm:t>
        <a:bodyPr/>
        <a:lstStyle/>
        <a:p>
          <a:r>
            <a:rPr lang="pl-PL" sz="4000" b="1" dirty="0" smtClean="0"/>
            <a:t>Środowisko </a:t>
          </a:r>
        </a:p>
        <a:p>
          <a:r>
            <a:rPr lang="pl-PL" sz="4000" b="1" dirty="0" smtClean="0"/>
            <a:t>SYMULATOR</a:t>
          </a:r>
          <a:endParaRPr lang="pl-PL" sz="4000" b="1" dirty="0"/>
        </a:p>
      </dgm:t>
    </dgm:pt>
    <dgm:pt modelId="{5780FB86-0AA8-4BA4-A9CA-34C1704607B0}" type="parTrans" cxnId="{07125D44-7884-418D-87E1-0553564889C7}">
      <dgm:prSet/>
      <dgm:spPr/>
      <dgm:t>
        <a:bodyPr/>
        <a:lstStyle/>
        <a:p>
          <a:endParaRPr lang="pl-PL"/>
        </a:p>
      </dgm:t>
    </dgm:pt>
    <dgm:pt modelId="{C31869E9-9894-41B8-8F73-83DEA41756A4}" type="sibTrans" cxnId="{07125D44-7884-418D-87E1-0553564889C7}">
      <dgm:prSet/>
      <dgm:spPr/>
      <dgm:t>
        <a:bodyPr/>
        <a:lstStyle/>
        <a:p>
          <a:endParaRPr lang="pl-PL"/>
        </a:p>
      </dgm:t>
    </dgm:pt>
    <dgm:pt modelId="{F4851D6E-38D3-4E1C-B231-3A9C80344B12}">
      <dgm:prSet phldrT="[Tekst]" custT="1"/>
      <dgm:spPr/>
      <dgm:t>
        <a:bodyPr/>
        <a:lstStyle/>
        <a:p>
          <a:r>
            <a:rPr lang="pl-PL" sz="3000" dirty="0" smtClean="0"/>
            <a:t> </a:t>
          </a:r>
          <a:r>
            <a:rPr lang="pl-PL" sz="3200" dirty="0" smtClean="0"/>
            <a:t>Pismo z prośbą o dostęp do środowiska symulator</a:t>
          </a:r>
          <a:endParaRPr lang="pl-PL" sz="3200" dirty="0"/>
        </a:p>
      </dgm:t>
    </dgm:pt>
    <dgm:pt modelId="{B41CF83E-3C29-4C0A-9986-763F8932EF0C}" type="parTrans" cxnId="{DE298D33-B001-4E22-A8FA-AC0C40B64BEE}">
      <dgm:prSet/>
      <dgm:spPr/>
      <dgm:t>
        <a:bodyPr/>
        <a:lstStyle/>
        <a:p>
          <a:endParaRPr lang="pl-PL"/>
        </a:p>
      </dgm:t>
    </dgm:pt>
    <dgm:pt modelId="{91919411-69A9-4DA5-AC8C-87D60EB1C872}" type="sibTrans" cxnId="{DE298D33-B001-4E22-A8FA-AC0C40B64BEE}">
      <dgm:prSet/>
      <dgm:spPr/>
      <dgm:t>
        <a:bodyPr/>
        <a:lstStyle/>
        <a:p>
          <a:endParaRPr lang="pl-PL"/>
        </a:p>
      </dgm:t>
    </dgm:pt>
    <dgm:pt modelId="{FAF8BA52-FB73-4D3F-BE28-DFEE26D9FBCE}">
      <dgm:prSet phldrT="[Tekst]" custT="1"/>
      <dgm:spPr/>
      <dgm:t>
        <a:bodyPr/>
        <a:lstStyle/>
        <a:p>
          <a:r>
            <a:rPr lang="pl-PL" sz="4000" b="1" dirty="0" smtClean="0"/>
            <a:t>Środowisko </a:t>
          </a:r>
        </a:p>
        <a:p>
          <a:r>
            <a:rPr lang="pl-PL" sz="4000" b="1" dirty="0" smtClean="0"/>
            <a:t>INTEGRACYJNE</a:t>
          </a:r>
          <a:endParaRPr lang="pl-PL" sz="4000" b="1" dirty="0"/>
        </a:p>
      </dgm:t>
    </dgm:pt>
    <dgm:pt modelId="{4BE26261-3094-41FF-BCE9-C2DAFFEE30E1}" type="parTrans" cxnId="{39D9D938-1109-4F6D-B782-1774F2830473}">
      <dgm:prSet/>
      <dgm:spPr/>
      <dgm:t>
        <a:bodyPr/>
        <a:lstStyle/>
        <a:p>
          <a:endParaRPr lang="pl-PL"/>
        </a:p>
      </dgm:t>
    </dgm:pt>
    <dgm:pt modelId="{4F13D98C-E583-48BE-ACA4-DC980AD36FE4}" type="sibTrans" cxnId="{39D9D938-1109-4F6D-B782-1774F2830473}">
      <dgm:prSet/>
      <dgm:spPr/>
      <dgm:t>
        <a:bodyPr/>
        <a:lstStyle/>
        <a:p>
          <a:endParaRPr lang="pl-PL"/>
        </a:p>
      </dgm:t>
    </dgm:pt>
    <dgm:pt modelId="{AAEC5588-CFB9-41CD-B5D1-5AD0A5B8D4B4}">
      <dgm:prSet phldrT="[Tekst]" custT="1"/>
      <dgm:spPr/>
      <dgm:t>
        <a:bodyPr/>
        <a:lstStyle/>
        <a:p>
          <a:r>
            <a:rPr lang="pl-PL" sz="3200" dirty="0" smtClean="0"/>
            <a:t>Wniosek o przyłączenie do WK</a:t>
          </a:r>
          <a:endParaRPr lang="pl-PL" sz="3200" dirty="0"/>
        </a:p>
      </dgm:t>
    </dgm:pt>
    <dgm:pt modelId="{ACC5E497-0728-4217-BF42-CCDBFBE1FE76}" type="parTrans" cxnId="{2CA7F604-B3CD-415F-AA83-0B550E81B388}">
      <dgm:prSet/>
      <dgm:spPr/>
      <dgm:t>
        <a:bodyPr/>
        <a:lstStyle/>
        <a:p>
          <a:endParaRPr lang="pl-PL"/>
        </a:p>
      </dgm:t>
    </dgm:pt>
    <dgm:pt modelId="{0263CBC0-CB1C-472A-953E-B7A27662BB74}" type="sibTrans" cxnId="{2CA7F604-B3CD-415F-AA83-0B550E81B388}">
      <dgm:prSet/>
      <dgm:spPr/>
      <dgm:t>
        <a:bodyPr/>
        <a:lstStyle/>
        <a:p>
          <a:endParaRPr lang="pl-PL"/>
        </a:p>
      </dgm:t>
    </dgm:pt>
    <dgm:pt modelId="{0C3DA81E-813B-495A-9955-B017E2F2690F}">
      <dgm:prSet phldrT="[Tekst]"/>
      <dgm:spPr/>
      <dgm:t>
        <a:bodyPr/>
        <a:lstStyle/>
        <a:p>
          <a:endParaRPr lang="pl-PL" sz="3000" dirty="0"/>
        </a:p>
      </dgm:t>
    </dgm:pt>
    <dgm:pt modelId="{0B2E08AD-C41B-439E-B1D7-4F258A0DCAD5}" type="parTrans" cxnId="{F1C30C1B-131C-404A-87A0-BDF47857DA39}">
      <dgm:prSet/>
      <dgm:spPr/>
      <dgm:t>
        <a:bodyPr/>
        <a:lstStyle/>
        <a:p>
          <a:endParaRPr lang="pl-PL"/>
        </a:p>
      </dgm:t>
    </dgm:pt>
    <dgm:pt modelId="{2A0A243B-1B85-42B1-9D52-73CE6B4FC727}" type="sibTrans" cxnId="{F1C30C1B-131C-404A-87A0-BDF47857DA39}">
      <dgm:prSet/>
      <dgm:spPr/>
      <dgm:t>
        <a:bodyPr/>
        <a:lstStyle/>
        <a:p>
          <a:endParaRPr lang="pl-PL"/>
        </a:p>
      </dgm:t>
    </dgm:pt>
    <dgm:pt modelId="{DCE93BF4-D2AC-4420-8FFB-CDAFEECCD711}" type="pres">
      <dgm:prSet presAssocID="{53B6DFB8-DC6D-49E0-81ED-AA222D813BF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B9B08878-A9D5-44B9-85DA-230038277DEF}" type="pres">
      <dgm:prSet presAssocID="{8B757B98-1A39-417C-B2DE-DC591733EC1C}" presName="node" presStyleLbl="node1" presStyleIdx="0" presStyleCnt="2" custScaleY="45880" custLinFactX="6009" custLinFactNeighborX="100000" custLinFactNeighborY="-1161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3AED087-3B5E-4931-91C4-D885EDD3C565}" type="pres">
      <dgm:prSet presAssocID="{C31869E9-9894-41B8-8F73-83DEA41756A4}" presName="sibTrans" presStyleCnt="0"/>
      <dgm:spPr/>
    </dgm:pt>
    <dgm:pt modelId="{D4C83FE3-B996-4252-B4F7-300239A26CB6}" type="pres">
      <dgm:prSet presAssocID="{FAF8BA52-FB73-4D3F-BE28-DFEE26D9FBCE}" presName="node" presStyleLbl="node1" presStyleIdx="1" presStyleCnt="2" custScaleY="41659" custLinFactX="-11717" custLinFactNeighborX="-100000" custLinFactNeighborY="1944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2CA7F604-B3CD-415F-AA83-0B550E81B388}" srcId="{FAF8BA52-FB73-4D3F-BE28-DFEE26D9FBCE}" destId="{AAEC5588-CFB9-41CD-B5D1-5AD0A5B8D4B4}" srcOrd="0" destOrd="0" parTransId="{ACC5E497-0728-4217-BF42-CCDBFBE1FE76}" sibTransId="{0263CBC0-CB1C-472A-953E-B7A27662BB74}"/>
    <dgm:cxn modelId="{DE298D33-B001-4E22-A8FA-AC0C40B64BEE}" srcId="{8B757B98-1A39-417C-B2DE-DC591733EC1C}" destId="{F4851D6E-38D3-4E1C-B231-3A9C80344B12}" srcOrd="0" destOrd="0" parTransId="{B41CF83E-3C29-4C0A-9986-763F8932EF0C}" sibTransId="{91919411-69A9-4DA5-AC8C-87D60EB1C872}"/>
    <dgm:cxn modelId="{91E4791C-4A1A-4AAB-B386-73BEAB970657}" type="presOf" srcId="{8B757B98-1A39-417C-B2DE-DC591733EC1C}" destId="{B9B08878-A9D5-44B9-85DA-230038277DEF}" srcOrd="0" destOrd="0" presId="urn:microsoft.com/office/officeart/2005/8/layout/hList6"/>
    <dgm:cxn modelId="{F1C30C1B-131C-404A-87A0-BDF47857DA39}" srcId="{FAF8BA52-FB73-4D3F-BE28-DFEE26D9FBCE}" destId="{0C3DA81E-813B-495A-9955-B017E2F2690F}" srcOrd="1" destOrd="0" parTransId="{0B2E08AD-C41B-439E-B1D7-4F258A0DCAD5}" sibTransId="{2A0A243B-1B85-42B1-9D52-73CE6B4FC727}"/>
    <dgm:cxn modelId="{BD4E0211-F83F-4BD4-B60E-48F90EB31BFB}" type="presOf" srcId="{F4851D6E-38D3-4E1C-B231-3A9C80344B12}" destId="{B9B08878-A9D5-44B9-85DA-230038277DEF}" srcOrd="0" destOrd="1" presId="urn:microsoft.com/office/officeart/2005/8/layout/hList6"/>
    <dgm:cxn modelId="{767DB22E-D3D9-4807-BDF9-ACD09D25E324}" type="presOf" srcId="{AAEC5588-CFB9-41CD-B5D1-5AD0A5B8D4B4}" destId="{D4C83FE3-B996-4252-B4F7-300239A26CB6}" srcOrd="0" destOrd="1" presId="urn:microsoft.com/office/officeart/2005/8/layout/hList6"/>
    <dgm:cxn modelId="{7723BD8C-D174-4541-8236-D940A152F880}" type="presOf" srcId="{0C3DA81E-813B-495A-9955-B017E2F2690F}" destId="{D4C83FE3-B996-4252-B4F7-300239A26CB6}" srcOrd="0" destOrd="2" presId="urn:microsoft.com/office/officeart/2005/8/layout/hList6"/>
    <dgm:cxn modelId="{07125D44-7884-418D-87E1-0553564889C7}" srcId="{53B6DFB8-DC6D-49E0-81ED-AA222D813BFF}" destId="{8B757B98-1A39-417C-B2DE-DC591733EC1C}" srcOrd="0" destOrd="0" parTransId="{5780FB86-0AA8-4BA4-A9CA-34C1704607B0}" sibTransId="{C31869E9-9894-41B8-8F73-83DEA41756A4}"/>
    <dgm:cxn modelId="{9DF2566B-29C4-4759-8572-E453604594D2}" type="presOf" srcId="{53B6DFB8-DC6D-49E0-81ED-AA222D813BFF}" destId="{DCE93BF4-D2AC-4420-8FFB-CDAFEECCD711}" srcOrd="0" destOrd="0" presId="urn:microsoft.com/office/officeart/2005/8/layout/hList6"/>
    <dgm:cxn modelId="{39D9D938-1109-4F6D-B782-1774F2830473}" srcId="{53B6DFB8-DC6D-49E0-81ED-AA222D813BFF}" destId="{FAF8BA52-FB73-4D3F-BE28-DFEE26D9FBCE}" srcOrd="1" destOrd="0" parTransId="{4BE26261-3094-41FF-BCE9-C2DAFFEE30E1}" sibTransId="{4F13D98C-E583-48BE-ACA4-DC980AD36FE4}"/>
    <dgm:cxn modelId="{6C5930AA-DF0C-4E22-B721-9FE8BEC4E19B}" type="presOf" srcId="{FAF8BA52-FB73-4D3F-BE28-DFEE26D9FBCE}" destId="{D4C83FE3-B996-4252-B4F7-300239A26CB6}" srcOrd="0" destOrd="0" presId="urn:microsoft.com/office/officeart/2005/8/layout/hList6"/>
    <dgm:cxn modelId="{D880A009-C3A6-4B33-B6A9-5E44BD25878D}" type="presParOf" srcId="{DCE93BF4-D2AC-4420-8FFB-CDAFEECCD711}" destId="{B9B08878-A9D5-44B9-85DA-230038277DEF}" srcOrd="0" destOrd="0" presId="urn:microsoft.com/office/officeart/2005/8/layout/hList6"/>
    <dgm:cxn modelId="{24EC107B-FF36-4A74-9419-6591AC779261}" type="presParOf" srcId="{DCE93BF4-D2AC-4420-8FFB-CDAFEECCD711}" destId="{F3AED087-3B5E-4931-91C4-D885EDD3C565}" srcOrd="1" destOrd="0" presId="urn:microsoft.com/office/officeart/2005/8/layout/hList6"/>
    <dgm:cxn modelId="{08EE6F46-72DD-449B-94C7-F5F63F5FA2F9}" type="presParOf" srcId="{DCE93BF4-D2AC-4420-8FFB-CDAFEECCD711}" destId="{D4C83FE3-B996-4252-B4F7-300239A26CB6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B08878-A9D5-44B9-85DA-230038277DEF}">
      <dsp:nvSpPr>
        <dsp:cNvPr id="0" name=""/>
        <dsp:cNvSpPr/>
      </dsp:nvSpPr>
      <dsp:spPr>
        <a:xfrm rot="16200000">
          <a:off x="2146595" y="-17459"/>
          <a:ext cx="3763636" cy="6332693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0" tIns="0" rIns="25400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000" b="1" kern="1200" dirty="0" smtClean="0"/>
            <a:t>Środowisko </a:t>
          </a:r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000" b="1" kern="1200" dirty="0" smtClean="0"/>
            <a:t>SYMULATOR</a:t>
          </a:r>
          <a:endParaRPr lang="pl-PL" sz="4000" b="1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3000" kern="1200" dirty="0" smtClean="0"/>
            <a:t> </a:t>
          </a:r>
          <a:r>
            <a:rPr lang="pl-PL" sz="3200" kern="1200" dirty="0" smtClean="0"/>
            <a:t>Pismo z prośbą o dostęp do środowiska symulator</a:t>
          </a:r>
          <a:endParaRPr lang="pl-PL" sz="3200" kern="1200" dirty="0"/>
        </a:p>
      </dsp:txBody>
      <dsp:txXfrm rot="5400000">
        <a:off x="862067" y="2019796"/>
        <a:ext cx="6332693" cy="2258182"/>
      </dsp:txXfrm>
    </dsp:sp>
    <dsp:sp modelId="{D4C83FE3-B996-4252-B4F7-300239A26CB6}">
      <dsp:nvSpPr>
        <dsp:cNvPr id="0" name=""/>
        <dsp:cNvSpPr/>
      </dsp:nvSpPr>
      <dsp:spPr>
        <a:xfrm rot="16200000">
          <a:off x="7054932" y="2530213"/>
          <a:ext cx="3417378" cy="6332693"/>
        </a:xfrm>
        <a:prstGeom prst="flowChartManualOperation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0" tIns="0" rIns="25400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000" b="1" kern="1200" dirty="0" smtClean="0"/>
            <a:t>Środowisko </a:t>
          </a:r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000" b="1" kern="1200" dirty="0" smtClean="0"/>
            <a:t>INTEGRACYJNE</a:t>
          </a:r>
          <a:endParaRPr lang="pl-PL" sz="4000" b="1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3200" kern="1200" dirty="0" smtClean="0"/>
            <a:t>Wniosek o przyłączenie do WK</a:t>
          </a:r>
          <a:endParaRPr lang="pl-PL" sz="32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l-PL" sz="3000" kern="1200" dirty="0"/>
        </a:p>
      </dsp:txBody>
      <dsp:txXfrm rot="5400000">
        <a:off x="5597275" y="4671346"/>
        <a:ext cx="6332693" cy="20504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4939" y="1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05175-A9CD-4066-95E1-3FEC3C1D783D}" type="datetimeFigureOut">
              <a:rPr lang="pl-PL" smtClean="0"/>
              <a:t>19.12.2018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6B766-5BEA-4AA0-BE7E-F738EB752F4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02162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07415" y="4723448"/>
            <a:ext cx="4990783" cy="447484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81119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64948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6081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59059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2315593"/>
            <a:ext cx="14173200" cy="4775200"/>
          </a:xfrm>
          <a:prstGeom prst="rect">
            <a:avLst/>
          </a:prstGeom>
        </p:spPr>
        <p:txBody>
          <a:bodyPr anchor="b"/>
          <a:lstStyle>
            <a:lvl1pPr algn="l"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D866A-38D3-4943-96FD-8F4DA044D347}" type="datetime1">
              <a:rPr lang="pl-PL" smtClean="0"/>
              <a:t>19.12.2018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9" name="pasted-image.tiff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32949" r="-32949"/>
          <a:stretch/>
        </p:blipFill>
        <p:spPr>
          <a:xfrm>
            <a:off x="0" y="5908609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87613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2315593"/>
            <a:ext cx="14173200" cy="4775200"/>
          </a:xfrm>
          <a:prstGeom prst="rect">
            <a:avLst/>
          </a:prstGeom>
        </p:spPr>
        <p:txBody>
          <a:bodyPr anchor="b"/>
          <a:lstStyle>
            <a:lvl1pPr algn="l"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D9B3-4D0B-456C-B46E-26A55094B3CF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19.12.2018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618448" y="5908609"/>
            <a:ext cx="7950535" cy="1111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618448" y="5908609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33467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2179204"/>
          </a:xfrm>
          <a:prstGeom prst="rect">
            <a:avLst/>
          </a:prstGeom>
        </p:spPr>
        <p:txBody>
          <a:bodyPr/>
          <a:lstStyle>
            <a:lvl1pPr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1476895" y="3518824"/>
            <a:ext cx="20718088" cy="8817263"/>
          </a:xfrm>
        </p:spPr>
        <p:txBody>
          <a:bodyPr/>
          <a:lstStyle>
            <a:lvl1pPr>
              <a:defRPr kumimoji="0" lang="pl-PL" sz="47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1pPr>
            <a:lvl2pPr>
              <a:defRPr kumimoji="0" lang="pl-PL" sz="40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2pPr>
            <a:lvl3pPr>
              <a:defRPr kumimoji="0" lang="pl-PL" sz="32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3pPr>
            <a:lvl4pPr>
              <a:defRPr kumimoji="0" lang="pl-PL" sz="24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4pPr>
            <a:lvl5pPr>
              <a:defRPr kumimoji="0" lang="pl-PL" sz="1800" b="0" i="0" u="none" strike="noStrike" kern="1200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5pPr>
          </a:lstStyle>
          <a:p>
            <a:pPr lvl="0"/>
            <a:r>
              <a:rPr lang="pl-PL" dirty="0"/>
              <a:t>  Kliknij, aby edytować style wzorca tekstu</a:t>
            </a:r>
          </a:p>
          <a:p>
            <a:pPr lvl="1"/>
            <a:r>
              <a:rPr lang="pl-PL" dirty="0"/>
              <a:t>  Drugi poziom</a:t>
            </a:r>
          </a:p>
          <a:p>
            <a:pPr lvl="2"/>
            <a:r>
              <a:rPr lang="pl-PL" dirty="0"/>
              <a:t>  Trzeci poziom</a:t>
            </a:r>
          </a:p>
          <a:p>
            <a:pPr lvl="3"/>
            <a:r>
              <a:rPr lang="pl-PL" dirty="0"/>
              <a:t>  Czwarty poziom</a:t>
            </a:r>
          </a:p>
          <a:p>
            <a:pPr lvl="4"/>
            <a:r>
              <a:rPr lang="pl-PL" dirty="0"/>
              <a:t>  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53F1D-AFE9-4F00-8789-46E93F3B5174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19.12.2018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80031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27696" y="3419476"/>
            <a:ext cx="17711228" cy="3812598"/>
          </a:xfrm>
          <a:prstGeom prst="rect">
            <a:avLst/>
          </a:prstGeom>
        </p:spPr>
        <p:txBody>
          <a:bodyPr anchor="b"/>
          <a:lstStyle>
            <a:lvl1pPr>
              <a:defRPr kumimoji="0" lang="pl-PL" sz="5400" b="0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Bebas Neue Bold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A486F-3964-4F60-9B0E-3C719918A4A3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19.12.2018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739217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2739217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713119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37FC1-2C06-474B-8CD6-E3E22E31AA5A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19.12.2018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69865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1FA58-2B53-44D6-AE6E-2F77141D1360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19.12.2018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91864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F2BA-A7AD-496E-84C0-C3F917DB2983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19.12.2018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75219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4B068-55FC-4D6F-BE68-4AE8F6FABD72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19.12.2018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9866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7BB50-7586-4036-90F0-1CFD4BC72C68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19.12.2018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522555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127CE-4597-4E99-AF2E-471FECDCEE65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19.12.2018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824699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536C-085D-4268-979B-E2A5B2BC29B4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19.12.2018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29013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6894" y="730251"/>
            <a:ext cx="21031200" cy="2179204"/>
          </a:xfrm>
          <a:prstGeom prst="rect">
            <a:avLst/>
          </a:prstGeom>
        </p:spPr>
        <p:txBody>
          <a:bodyPr/>
          <a:lstStyle>
            <a:lvl1pPr>
              <a:defRPr kumimoji="0" lang="pl-PL" sz="80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76895" y="3518824"/>
            <a:ext cx="20718088" cy="8817263"/>
          </a:xfrm>
        </p:spPr>
        <p:txBody>
          <a:bodyPr/>
          <a:lstStyle>
            <a:lvl1pPr>
              <a:defRPr kumimoji="0" lang="pl-PL" sz="4700" b="0" i="0" u="none" strike="noStrike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1pPr>
            <a:lvl2pPr>
              <a:defRPr kumimoji="0" lang="pl-PL" sz="40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2pPr>
            <a:lvl3pPr>
              <a:defRPr kumimoji="0" lang="pl-PL" sz="32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3pPr>
            <a:lvl4pPr>
              <a:defRPr kumimoji="0" lang="pl-PL" sz="2400" b="0" i="0" u="none" strike="noStrike" kern="1200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4pPr>
            <a:lvl5pPr>
              <a:defRPr kumimoji="0" lang="pl-PL" sz="1800" b="0" i="0" u="none" strike="noStrike" kern="1200" cap="none" spc="0" normalizeH="0" baseline="0" dirty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Roboto Medium"/>
                <a:ea typeface="Roboto Medium"/>
                <a:cs typeface="Roboto Medium"/>
                <a:sym typeface="Bebas Neue Bold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B01A0-9425-4666-A05C-3F7B1945584C}" type="datetime1">
              <a:rPr lang="pl-PL" smtClean="0"/>
              <a:t>19.12.2018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86224" r="-86224"/>
          <a:stretch/>
        </p:blipFill>
        <p:spPr>
          <a:xfrm>
            <a:off x="0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738092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5"/>
          </a:xfrm>
          <a:prstGeom prst="rect">
            <a:avLst/>
          </a:prstGeo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621000" cy="1162367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3A910-A7C1-4708-AA8F-AE5F685E27F7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19.12.2018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120593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220566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71779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27696" y="3419476"/>
            <a:ext cx="17711228" cy="3812598"/>
          </a:xfrm>
          <a:prstGeom prst="rect">
            <a:avLst/>
          </a:prstGeom>
        </p:spPr>
        <p:txBody>
          <a:bodyPr anchor="b"/>
          <a:lstStyle>
            <a:lvl1pPr>
              <a:defRPr kumimoji="0" lang="pl-PL" sz="5400" b="0" i="0" u="none" strike="noStrike" cap="none" spc="0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Bebas Neue Bold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4684C-6ED6-43A1-832D-BD82337E49C5}" type="datetime1">
              <a:rPr lang="pl-PL" smtClean="0"/>
              <a:t>19.12.2018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7" name="pasted-image.tiff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34469" r="-34469"/>
          <a:stretch/>
        </p:blipFill>
        <p:spPr>
          <a:xfrm>
            <a:off x="0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02818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0" y="3651250"/>
            <a:ext cx="10439400" cy="87026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60F95-EB84-441F-8B1B-1028CEB60BDE}" type="datetime1">
              <a:rPr lang="pl-PL" smtClean="0"/>
              <a:t>19.12.2018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86224" r="-86224"/>
          <a:stretch/>
        </p:blipFill>
        <p:spPr>
          <a:xfrm>
            <a:off x="0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92337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5" y="3362325"/>
            <a:ext cx="103155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5" y="5010150"/>
            <a:ext cx="103155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0" y="3362325"/>
            <a:ext cx="10366375" cy="16478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5" cy="73691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B94FD-8D16-4DFF-BC52-082AD3FB1259}" type="datetime1">
              <a:rPr lang="pl-PL" smtClean="0"/>
              <a:t>19.12.2018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10" name="pasted-image.tiff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86224" r="-86224"/>
          <a:stretch/>
        </p:blipFill>
        <p:spPr>
          <a:xfrm>
            <a:off x="0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14824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31200" cy="26511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9EB66-B572-465E-8D63-13C9C338FCE9}" type="datetime1">
              <a:rPr lang="pl-PL" smtClean="0"/>
              <a:t>19.12.2018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6" name="pasted-image.tiff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86224" r="-86224"/>
          <a:stretch/>
        </p:blipFill>
        <p:spPr>
          <a:xfrm>
            <a:off x="0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47603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A08AB-26DE-4495-BB4F-07BC10EB10AF}" type="datetime1">
              <a:rPr lang="pl-PL" smtClean="0"/>
              <a:t>19.12.2018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5" name="pasted-image.tiff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86224" r="-86224"/>
          <a:stretch/>
        </p:blipFill>
        <p:spPr>
          <a:xfrm>
            <a:off x="0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62270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5" y="914400"/>
            <a:ext cx="7864475" cy="32004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5" y="1974850"/>
            <a:ext cx="12344400" cy="9747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5" y="4114800"/>
            <a:ext cx="7864475" cy="7623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B44ED-87FE-4C9C-950A-B0BF2D18AF80}" type="datetime1">
              <a:rPr lang="pl-PL" smtClean="0"/>
              <a:t>19.12.2018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8" name="pasted-image.tiff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86224" r="-86224"/>
          <a:stretch/>
        </p:blipFill>
        <p:spPr>
          <a:xfrm>
            <a:off x="0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06351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3" name="pasted-image.tiff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88672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8B1A8-0DB3-4D0D-B96B-1FD313A97848}" type="datetime1">
              <a:rPr lang="pl-PL" smtClean="0"/>
              <a:t>19.12.2018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8077200" y="12712700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72212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16D16-9098-42D3-8B40-008C5A6AEF6C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60161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75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6858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pl-PL" sz="4700" b="0" i="0" u="none" strike="noStrike" kern="1200" cap="none" spc="0" normalizeH="0" baseline="0" dirty="0" smtClean="0">
          <a:ln>
            <a:noFill/>
          </a:ln>
          <a:solidFill>
            <a:srgbClr val="53585F"/>
          </a:solidFill>
          <a:effectLst/>
          <a:uFillTx/>
          <a:latin typeface="Roboto Medium"/>
          <a:ea typeface="+mn-ea"/>
          <a:cs typeface="+mn-cs"/>
          <a:sym typeface="Bebas Neue Bold"/>
        </a:defRPr>
      </a:lvl1pPr>
      <a:lvl2pPr marL="1028700" indent="-5715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Roboto Medium"/>
          <a:ea typeface="+mn-ea"/>
          <a:cs typeface="+mn-cs"/>
        </a:defRPr>
      </a:lvl2pPr>
      <a:lvl3pPr marL="1371600" indent="-457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Roboto Medium"/>
          <a:ea typeface="+mn-ea"/>
          <a:cs typeface="+mn-cs"/>
        </a:defRPr>
      </a:lvl3pPr>
      <a:lvl4pPr marL="17145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 Medium"/>
          <a:ea typeface="+mn-ea"/>
          <a:cs typeface="+mn-cs"/>
        </a:defRPr>
      </a:lvl4pPr>
      <a:lvl5pPr marL="21717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 Medium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8EE82-DF16-49BA-A018-8202819CD121}" type="datetime1">
              <a:rPr lang="pl-PL" smtClean="0">
                <a:solidFill>
                  <a:prstClr val="black">
                    <a:tint val="75000"/>
                  </a:prstClr>
                </a:solidFill>
              </a:rPr>
              <a:t>19.12.2018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8077200" y="12712700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17221200" y="12712700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16D16-9098-42D3-8B40-008C5A6AEF6C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15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Roboto Medium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Roboto Medium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Roboto Medium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 Medium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 Medium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hyperlink" Target="https://mc.bip.gov.pl/wezel-krajowy/wezel-krajowy-dokumentacja-dotyczaca-integracji-z-wezlem-krajowym.html" TargetMode="External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3.pn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/>
        </p:nvSpPr>
        <p:spPr>
          <a:xfrm>
            <a:off x="5257800" y="7257884"/>
            <a:ext cx="14173200" cy="5558408"/>
          </a:xfrm>
          <a:prstGeom prst="rect">
            <a:avLst/>
          </a:prstGeom>
          <a:ln>
            <a:noFill/>
          </a:ln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pl-PL" sz="8000" b="0" i="0" u="none" strike="noStrike" kern="1200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endParaRPr lang="pl-PL" sz="4800" dirty="0"/>
          </a:p>
          <a:p>
            <a:endParaRPr lang="pl-PL" sz="48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4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3600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Anna Weber</a:t>
            </a:r>
            <a:endParaRPr lang="pl-PL" sz="36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3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Kierownik Projektu </a:t>
            </a:r>
            <a:r>
              <a:rPr lang="pl-PL" sz="32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WT+WK / MC</a:t>
            </a:r>
            <a:endParaRPr lang="pl-PL" sz="40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463396" y="2315593"/>
            <a:ext cx="18920604" cy="4775200"/>
          </a:xfrm>
        </p:spPr>
        <p:txBody>
          <a:bodyPr/>
          <a:lstStyle/>
          <a:p>
            <a:r>
              <a:rPr lang="pl-PL" sz="7200" dirty="0">
                <a:latin typeface="+mn-lt"/>
                <a:cs typeface="Arial" panose="020B0604020202020204" pitchFamily="34" charset="0"/>
              </a:rPr>
              <a:t>Budowa Krajowy Węzeł Identyfikacji Elektronicznej </a:t>
            </a:r>
            <a:r>
              <a:rPr lang="pl-PL" sz="7200" dirty="0" smtClean="0">
                <a:latin typeface="+mn-lt"/>
                <a:cs typeface="Arial" panose="020B0604020202020204" pitchFamily="34" charset="0"/>
              </a:rPr>
              <a:t/>
            </a:r>
            <a:br>
              <a:rPr lang="pl-PL" sz="7200" dirty="0" smtClean="0">
                <a:latin typeface="+mn-lt"/>
                <a:cs typeface="Arial" panose="020B0604020202020204" pitchFamily="34" charset="0"/>
              </a:rPr>
            </a:br>
            <a:r>
              <a:rPr lang="pl-PL" sz="7200" dirty="0" smtClean="0">
                <a:latin typeface="+mn-lt"/>
                <a:cs typeface="Arial" panose="020B0604020202020204" pitchFamily="34" charset="0"/>
              </a:rPr>
              <a:t>i </a:t>
            </a:r>
            <a:r>
              <a:rPr lang="pl-PL" sz="7200" dirty="0">
                <a:latin typeface="+mn-lt"/>
                <a:cs typeface="Arial" panose="020B0604020202020204" pitchFamily="34" charset="0"/>
              </a:rPr>
              <a:t>bezpieczeństwo usług publicznych</a:t>
            </a:r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11828585" y="8692662"/>
            <a:ext cx="7602415" cy="4117769"/>
          </a:xfrm>
          <a:prstGeom prst="rect">
            <a:avLst/>
          </a:prstGeom>
          <a:ln>
            <a:noFill/>
          </a:ln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pl-PL" sz="8000" b="0" i="0" u="none" strike="noStrike" kern="1200" cap="none" spc="0" normalizeH="0" baseline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algn="r" defTabSz="821531" hangingPunct="0">
              <a:lnSpc>
                <a:spcPct val="100000"/>
              </a:lnSpc>
              <a:spcBef>
                <a:spcPts val="0"/>
              </a:spcBef>
            </a:pPr>
            <a:endParaRPr lang="pl-PL" sz="48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pl-PL" sz="4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0814" y="7626333"/>
            <a:ext cx="6797629" cy="179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84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48882" y="765228"/>
            <a:ext cx="22168600" cy="1080000"/>
          </a:xfrm>
        </p:spPr>
        <p:txBody>
          <a:bodyPr/>
          <a:lstStyle/>
          <a:p>
            <a:r>
              <a:rPr lang="pl-PL" sz="7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17564" y="2869511"/>
            <a:ext cx="21107954" cy="10006734"/>
          </a:xfrm>
        </p:spPr>
        <p:txBody>
          <a:bodyPr>
            <a:noAutofit/>
          </a:bodyPr>
          <a:lstStyle/>
          <a:p>
            <a:pPr marL="1547813" lvl="6" indent="-857250" algn="just">
              <a:spcAft>
                <a:spcPts val="600"/>
              </a:spcAft>
              <a:buFont typeface="+mj-lt"/>
              <a:buAutoNum type="arabicPeriod"/>
            </a:pPr>
            <a:r>
              <a:rPr lang="pl-PL" sz="4800" dirty="0">
                <a:solidFill>
                  <a:srgbClr val="53585F"/>
                </a:solidFill>
                <a:latin typeface="Calibri" panose="020F0502020204030204" pitchFamily="34" charset="0"/>
                <a:ea typeface="Roboto Medium"/>
                <a:cs typeface="Roboto Medium"/>
                <a:sym typeface="Bebas Neue Bold"/>
              </a:rPr>
              <a:t>Co to jest Węzeł </a:t>
            </a:r>
            <a:r>
              <a:rPr lang="pl-PL" sz="4800" dirty="0" smtClean="0">
                <a:solidFill>
                  <a:srgbClr val="53585F"/>
                </a:solidFill>
                <a:latin typeface="Calibri" panose="020F0502020204030204" pitchFamily="34" charset="0"/>
                <a:ea typeface="Roboto Medium"/>
                <a:cs typeface="Roboto Medium"/>
                <a:sym typeface="Bebas Neue Bold"/>
              </a:rPr>
              <a:t>Krajowy</a:t>
            </a:r>
          </a:p>
          <a:p>
            <a:pPr marL="1547813" lvl="6" indent="-857250" algn="just">
              <a:spcAft>
                <a:spcPts val="600"/>
              </a:spcAft>
              <a:buFont typeface="+mj-lt"/>
              <a:buAutoNum type="arabicPeriod"/>
            </a:pPr>
            <a:r>
              <a:rPr lang="pl-PL" sz="4800" dirty="0" smtClean="0">
                <a:solidFill>
                  <a:srgbClr val="53585F"/>
                </a:solidFill>
                <a:latin typeface="Calibri" panose="020F0502020204030204" pitchFamily="34" charset="0"/>
                <a:ea typeface="Roboto Medium"/>
                <a:cs typeface="Roboto Medium"/>
                <a:sym typeface="Bebas Neue Bold"/>
              </a:rPr>
              <a:t>Zrealizowane </a:t>
            </a:r>
            <a:r>
              <a:rPr lang="pl-PL" sz="4800" dirty="0">
                <a:solidFill>
                  <a:srgbClr val="53585F"/>
                </a:solidFill>
                <a:latin typeface="Calibri" panose="020F0502020204030204" pitchFamily="34" charset="0"/>
                <a:ea typeface="Roboto Medium"/>
                <a:cs typeface="Roboto Medium"/>
                <a:sym typeface="Bebas Neue Bold"/>
              </a:rPr>
              <a:t>przyłączania do WK i w trakcie </a:t>
            </a:r>
          </a:p>
          <a:p>
            <a:pPr marL="1547813" lvl="6" indent="-857250" algn="just">
              <a:spcAft>
                <a:spcPts val="600"/>
              </a:spcAft>
              <a:buFont typeface="+mj-lt"/>
              <a:buAutoNum type="arabicPeriod"/>
            </a:pPr>
            <a:r>
              <a:rPr lang="pl-PL" sz="4800" dirty="0" smtClean="0">
                <a:solidFill>
                  <a:srgbClr val="53585F"/>
                </a:solidFill>
                <a:latin typeface="Calibri" panose="020F0502020204030204" pitchFamily="34" charset="0"/>
                <a:ea typeface="Roboto Medium"/>
                <a:cs typeface="Roboto Medium"/>
                <a:sym typeface="Bebas Neue Bold"/>
              </a:rPr>
              <a:t>Harmonogram </a:t>
            </a:r>
            <a:r>
              <a:rPr lang="pl-PL" sz="4800" dirty="0">
                <a:solidFill>
                  <a:srgbClr val="53585F"/>
                </a:solidFill>
                <a:latin typeface="Calibri" panose="020F0502020204030204" pitchFamily="34" charset="0"/>
                <a:ea typeface="Roboto Medium"/>
                <a:cs typeface="Roboto Medium"/>
                <a:sym typeface="Bebas Neue Bold"/>
              </a:rPr>
              <a:t>przyłączania systemów publicznych do </a:t>
            </a:r>
            <a:r>
              <a:rPr lang="pl-PL" sz="4800" dirty="0" smtClean="0">
                <a:solidFill>
                  <a:srgbClr val="53585F"/>
                </a:solidFill>
                <a:latin typeface="Calibri" panose="020F0502020204030204" pitchFamily="34" charset="0"/>
                <a:ea typeface="Roboto Medium"/>
                <a:cs typeface="Roboto Medium"/>
                <a:sym typeface="Bebas Neue Bold"/>
              </a:rPr>
              <a:t>Węzła</a:t>
            </a:r>
            <a:endParaRPr lang="pl-PL" sz="4800" dirty="0">
              <a:solidFill>
                <a:srgbClr val="53585F"/>
              </a:solidFill>
              <a:latin typeface="Calibri" panose="020F0502020204030204" pitchFamily="34" charset="0"/>
              <a:ea typeface="Roboto Medium"/>
              <a:cs typeface="Roboto Medium"/>
              <a:sym typeface="Bebas Neue Bold"/>
            </a:endParaRPr>
          </a:p>
          <a:p>
            <a:pPr marL="1547813" lvl="6" indent="-857250" algn="just">
              <a:spcAft>
                <a:spcPts val="600"/>
              </a:spcAft>
              <a:buFont typeface="+mj-lt"/>
              <a:buAutoNum type="arabicPeriod"/>
            </a:pPr>
            <a:r>
              <a:rPr lang="pl-PL" sz="4800" dirty="0" smtClean="0">
                <a:solidFill>
                  <a:srgbClr val="53585F"/>
                </a:solidFill>
                <a:latin typeface="Calibri" panose="020F0502020204030204" pitchFamily="34" charset="0"/>
                <a:ea typeface="Roboto Medium"/>
                <a:cs typeface="Roboto Medium"/>
                <a:sym typeface="Bebas Neue Bold"/>
              </a:rPr>
              <a:t>Dokumentacja</a:t>
            </a:r>
            <a:endParaRPr lang="pl-PL" sz="4800" dirty="0">
              <a:solidFill>
                <a:srgbClr val="53585F"/>
              </a:solidFill>
              <a:latin typeface="Calibri" panose="020F0502020204030204" pitchFamily="34" charset="0"/>
              <a:ea typeface="Roboto Medium"/>
              <a:cs typeface="Roboto Medium"/>
              <a:sym typeface="Bebas Neue Bold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9662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85258" y="859932"/>
            <a:ext cx="22598742" cy="2651126"/>
          </a:xfrm>
        </p:spPr>
        <p:txBody>
          <a:bodyPr>
            <a:normAutofit/>
          </a:bodyPr>
          <a:lstStyle/>
          <a:p>
            <a:r>
              <a:rPr lang="pl-PL" sz="7200" b="1" dirty="0" smtClean="0">
                <a:latin typeface="Calibri" panose="020F0502020204030204" pitchFamily="34" charset="0"/>
              </a:rPr>
              <a:t>Co </a:t>
            </a:r>
            <a:r>
              <a:rPr lang="pl-PL" sz="7200" b="1" dirty="0">
                <a:latin typeface="Calibri" panose="020F0502020204030204" pitchFamily="34" charset="0"/>
              </a:rPr>
              <a:t>to jest Węzeł </a:t>
            </a:r>
            <a:r>
              <a:rPr lang="pl-PL" sz="7200" b="1" dirty="0" smtClean="0">
                <a:latin typeface="Calibri" panose="020F0502020204030204" pitchFamily="34" charset="0"/>
              </a:rPr>
              <a:t>Krajowy </a:t>
            </a:r>
            <a:br>
              <a:rPr lang="pl-PL" sz="7200" b="1" dirty="0" smtClean="0">
                <a:latin typeface="Calibri" panose="020F0502020204030204" pitchFamily="34" charset="0"/>
              </a:rPr>
            </a:br>
            <a:r>
              <a:rPr lang="pl-PL" sz="4800" dirty="0">
                <a:solidFill>
                  <a:prstClr val="black"/>
                </a:solidFill>
                <a:latin typeface="Calibri" panose="020F0502020204030204" pitchFamily="34" charset="0"/>
              </a:rPr>
              <a:t>(zob. ustawa o usługach zaufania oraz identyfikacji elektronicznej art. 21a ust. </a:t>
            </a:r>
            <a:r>
              <a:rPr lang="pl-PL" sz="4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2)</a:t>
            </a:r>
            <a:endParaRPr lang="pl-PL" sz="7200" b="1" dirty="0">
              <a:latin typeface="Calibri" panose="020F0502020204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26232" y="3014405"/>
            <a:ext cx="22148168" cy="8702676"/>
          </a:xfrm>
        </p:spPr>
        <p:txBody>
          <a:bodyPr>
            <a:normAutofit lnSpcReduction="10000"/>
          </a:bodyPr>
          <a:lstStyle/>
          <a:p>
            <a:pPr marL="274638" lvl="1" indent="0" algn="just">
              <a:buNone/>
            </a:pPr>
            <a:r>
              <a:rPr lang="pl-PL" sz="5400" dirty="0" smtClean="0">
                <a:latin typeface="Calibri" panose="020F0502020204030204" pitchFamily="34" charset="0"/>
              </a:rPr>
              <a:t>Węzeł </a:t>
            </a:r>
            <a:r>
              <a:rPr lang="pl-PL" sz="5400" dirty="0">
                <a:latin typeface="Calibri" panose="020F0502020204030204" pitchFamily="34" charset="0"/>
              </a:rPr>
              <a:t>krajowy jest rozwiązaniem organizacyjno-technicznym umożliwiającym </a:t>
            </a:r>
            <a:r>
              <a:rPr lang="pl-PL" sz="5400" b="1" dirty="0">
                <a:solidFill>
                  <a:srgbClr val="C00000"/>
                </a:solidFill>
                <a:latin typeface="Calibri" panose="020F0502020204030204" pitchFamily="34" charset="0"/>
              </a:rPr>
              <a:t>uwierzytelnianie użytkownika </a:t>
            </a:r>
            <a:r>
              <a:rPr lang="pl-PL" sz="5400" dirty="0">
                <a:latin typeface="Calibri" panose="020F0502020204030204" pitchFamily="34" charset="0"/>
              </a:rPr>
              <a:t>systemu teleinformatycznego, korzystającego </a:t>
            </a:r>
            <a:r>
              <a:rPr lang="pl-PL" sz="5400" dirty="0" smtClean="0">
                <a:latin typeface="Calibri" panose="020F0502020204030204" pitchFamily="34" charset="0"/>
              </a:rPr>
              <a:t>z  usługi online</a:t>
            </a:r>
            <a:r>
              <a:rPr lang="pl-PL" sz="5400" dirty="0">
                <a:latin typeface="Calibri" panose="020F0502020204030204" pitchFamily="34" charset="0"/>
              </a:rPr>
              <a:t>, </a:t>
            </a:r>
            <a:r>
              <a:rPr lang="pl-PL" sz="5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z </a:t>
            </a:r>
            <a:r>
              <a:rPr lang="pl-PL" sz="5400" b="1" dirty="0">
                <a:solidFill>
                  <a:srgbClr val="C00000"/>
                </a:solidFill>
                <a:latin typeface="Calibri" panose="020F0502020204030204" pitchFamily="34" charset="0"/>
              </a:rPr>
              <a:t>wykorzystaniem środka identyfikacji elektronicznej </a:t>
            </a:r>
            <a:r>
              <a:rPr lang="pl-PL" sz="5400" dirty="0">
                <a:latin typeface="Calibri" panose="020F0502020204030204" pitchFamily="34" charset="0"/>
              </a:rPr>
              <a:t>wydanego w systemie identyfikacji elektronicznej przyłączonym do tego węzła bezpośrednio albo za pośrednictwem węzła </a:t>
            </a:r>
            <a:r>
              <a:rPr lang="pl-PL" sz="5400" dirty="0" smtClean="0">
                <a:latin typeface="Calibri" panose="020F0502020204030204" pitchFamily="34" charset="0"/>
              </a:rPr>
              <a:t>transgranicznego</a:t>
            </a:r>
          </a:p>
          <a:p>
            <a:pPr marL="0" lvl="0" indent="0">
              <a:buNone/>
            </a:pPr>
            <a:endParaRPr lang="pl-PL" sz="5400" dirty="0" smtClean="0">
              <a:latin typeface="Calibri" panose="020F0502020204030204"/>
            </a:endParaRPr>
          </a:p>
          <a:p>
            <a:pPr marL="0" lvl="0" indent="0">
              <a:buNone/>
            </a:pPr>
            <a:r>
              <a:rPr lang="pl-PL" sz="5400" dirty="0" smtClean="0">
                <a:latin typeface="Calibri" panose="020F0502020204030204"/>
              </a:rPr>
              <a:t>[</a:t>
            </a:r>
            <a:r>
              <a:rPr lang="pl-PL" sz="5400" dirty="0">
                <a:latin typeface="Calibri" panose="020F0502020204030204"/>
              </a:rPr>
              <a:t>Art. 21a ] Krajowy schemat identyfikacji elektronicznej obejmuje:</a:t>
            </a:r>
          </a:p>
          <a:p>
            <a:pPr lvl="1"/>
            <a:r>
              <a:rPr lang="pl-PL" sz="4800" dirty="0">
                <a:latin typeface="Calibri" panose="020F0502020204030204"/>
              </a:rPr>
              <a:t>węzeł krajowy identyfikacji elektronicznej i przyłączone:</a:t>
            </a:r>
          </a:p>
          <a:p>
            <a:pPr lvl="2"/>
            <a:r>
              <a:rPr lang="pl-PL" sz="4000" dirty="0">
                <a:latin typeface="Calibri" panose="020F0502020204030204"/>
              </a:rPr>
              <a:t>systemy identyfikacji elektronicznej</a:t>
            </a:r>
          </a:p>
          <a:p>
            <a:pPr lvl="2"/>
            <a:r>
              <a:rPr lang="pl-PL" sz="4000" dirty="0">
                <a:latin typeface="Calibri" panose="020F0502020204030204"/>
              </a:rPr>
              <a:t>systemy w ramach których udostępniane są usługi online</a:t>
            </a:r>
          </a:p>
          <a:p>
            <a:pPr lvl="1"/>
            <a:r>
              <a:rPr lang="pl-PL" sz="4800" dirty="0">
                <a:latin typeface="Calibri" panose="020F0502020204030204"/>
              </a:rPr>
              <a:t>węzeł transgraniczny</a:t>
            </a:r>
          </a:p>
          <a:p>
            <a:pPr lvl="2"/>
            <a:r>
              <a:rPr lang="pl-PL" sz="4000" dirty="0">
                <a:latin typeface="Calibri" panose="020F0502020204030204"/>
              </a:rPr>
              <a:t>notyfikowane w Komisji Europejskiej zagraniczne systemy identyfikacji elektronicznej </a:t>
            </a:r>
          </a:p>
          <a:p>
            <a:pPr marL="274638" lvl="1" indent="0" algn="just">
              <a:buNone/>
            </a:pPr>
            <a:endParaRPr lang="pl-PL" altLang="pl-PL" sz="54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altLang="pl-PL" sz="5400" b="1" dirty="0">
              <a:solidFill>
                <a:srgbClr val="0070C0"/>
              </a:solidFill>
            </a:endParaRPr>
          </a:p>
        </p:txBody>
      </p:sp>
      <p:cxnSp>
        <p:nvCxnSpPr>
          <p:cNvPr id="6" name="Łącznik prosty 5"/>
          <p:cNvCxnSpPr/>
          <p:nvPr/>
        </p:nvCxnSpPr>
        <p:spPr>
          <a:xfrm flipH="1" flipV="1">
            <a:off x="15941041" y="13413522"/>
            <a:ext cx="7185662" cy="3310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Godło Polski i napis Ministerstwo Cyfryzacji - przeniesienie do strony głównej serwis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8848" y="12499725"/>
            <a:ext cx="3535552" cy="90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stomShape 3"/>
          <p:cNvSpPr/>
          <p:nvPr/>
        </p:nvSpPr>
        <p:spPr>
          <a:xfrm>
            <a:off x="1626232" y="11255586"/>
            <a:ext cx="21810238" cy="121668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80000" tIns="90000" rIns="180000" bIns="90000"/>
          <a:lstStyle/>
          <a:p>
            <a:pPr defTabSz="1828800" hangingPunct="1"/>
            <a:r>
              <a:rPr lang="pl-PL" sz="6400" b="1" kern="1200" spc="-2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ea typeface="DejaVu Sans"/>
              </a:rPr>
              <a:t>Publiczny schemat obejmuje dwa węzły</a:t>
            </a:r>
            <a:endParaRPr lang="en-US" sz="4800" kern="1200" spc="-2" dirty="0">
              <a:solidFill>
                <a:schemeClr val="bg1"/>
              </a:solidFill>
              <a:uFill>
                <a:solidFill>
                  <a:srgbClr val="FFFFFF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100164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84960" y="512540"/>
            <a:ext cx="19293839" cy="2223964"/>
          </a:xfrm>
        </p:spPr>
        <p:txBody>
          <a:bodyPr>
            <a:noAutofit/>
          </a:bodyPr>
          <a:lstStyle/>
          <a:p>
            <a:r>
              <a:rPr lang="pl-PL" sz="7200" b="1" dirty="0" smtClean="0">
                <a:latin typeface="Calibri" panose="020F0502020204030204" pitchFamily="34" charset="0"/>
              </a:rPr>
              <a:t>Harmonogram przyłączania do WK</a:t>
            </a:r>
            <a:r>
              <a:rPr lang="pl-PL" b="1" dirty="0" smtClean="0">
                <a:latin typeface="Calibri" panose="020F0502020204030204" pitchFamily="34" charset="0"/>
              </a:rPr>
              <a:t/>
            </a:r>
            <a:br>
              <a:rPr lang="pl-PL" b="1" dirty="0" smtClean="0">
                <a:latin typeface="Calibri" panose="020F0502020204030204" pitchFamily="34" charset="0"/>
              </a:rPr>
            </a:br>
            <a:r>
              <a:rPr lang="pl-PL" sz="3600" dirty="0">
                <a:latin typeface="Calibri" panose="020F0502020204030204" pitchFamily="34" charset="0"/>
              </a:rPr>
              <a:t>(art. 60 ustawy </a:t>
            </a:r>
            <a:r>
              <a:rPr lang="pl-PL" sz="3600" dirty="0" smtClean="0">
                <a:latin typeface="Calibri" panose="020F0502020204030204" pitchFamily="34" charset="0"/>
              </a:rPr>
              <a:t>z dnia 5 lipca 2018 o </a:t>
            </a:r>
            <a:r>
              <a:rPr lang="pl-PL" sz="3600" dirty="0">
                <a:latin typeface="Calibri" panose="020F0502020204030204" pitchFamily="34" charset="0"/>
              </a:rPr>
              <a:t>zmianie ustawy o usługach zaufania oraz identyfikacji elektronicznej oraz niektórych innych </a:t>
            </a:r>
            <a:r>
              <a:rPr lang="pl-PL" sz="3600" dirty="0" smtClean="0">
                <a:latin typeface="Calibri" panose="020F0502020204030204" pitchFamily="34" charset="0"/>
              </a:rPr>
              <a:t>ustaw) </a:t>
            </a:r>
            <a:endParaRPr lang="pl-PL" sz="3600" b="1" dirty="0">
              <a:latin typeface="Calibri" panose="020F0502020204030204" pitchFamily="34" charset="0"/>
            </a:endParaRPr>
          </a:p>
        </p:txBody>
      </p:sp>
      <p:cxnSp>
        <p:nvCxnSpPr>
          <p:cNvPr id="5" name="Łącznik prosty 4"/>
          <p:cNvCxnSpPr/>
          <p:nvPr/>
        </p:nvCxnSpPr>
        <p:spPr>
          <a:xfrm flipH="1" flipV="1">
            <a:off x="15941041" y="13413522"/>
            <a:ext cx="7185662" cy="3310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305785"/>
              </p:ext>
            </p:extLst>
          </p:nvPr>
        </p:nvGraphicFramePr>
        <p:xfrm>
          <a:off x="910947" y="3125094"/>
          <a:ext cx="22215756" cy="782677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48639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517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46853">
                <a:tc>
                  <a:txBody>
                    <a:bodyPr/>
                    <a:lstStyle/>
                    <a:p>
                      <a:pPr algn="ctr"/>
                      <a:r>
                        <a:rPr lang="pl-PL" sz="4400" dirty="0" smtClean="0">
                          <a:latin typeface="+mn-lt"/>
                        </a:rPr>
                        <a:t>System dostawcy Usług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4400" dirty="0" smtClean="0">
                          <a:latin typeface="+mn-lt"/>
                        </a:rPr>
                        <a:t>Termin uwierzytelnienia w WK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61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4400" b="1" u="sng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Każdy</a:t>
                      </a:r>
                      <a:r>
                        <a:rPr lang="pl-PL" sz="4400" b="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system teleinformatyczny, w którym na dzień 31 grudnia 2017 r. uwierzytelnienie użytkowników odbywało się z wykorzystaniem profilu zaufanego ePUAP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4400" b="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Najpóźniej do 1 stycznia 2020 r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545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4400" b="1" u="sng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Każdy</a:t>
                      </a:r>
                      <a:r>
                        <a:rPr lang="pl-PL" sz="4400" b="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system teleinformatyczny podmiotu publicznego, inny niż systemy wymienione powyżej, w którym udostępniane są usługi online, funkcjonujący w dniu wejścia w życie ustawy lub uruchomiony przed 1 stycznia 2021 r.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4400" b="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Najpóźniej do 1 stycznia 2022 r.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545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4400" b="1" u="sng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Każdy</a:t>
                      </a:r>
                      <a:r>
                        <a:rPr lang="pl-PL" sz="4400" b="1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nowy </a:t>
                      </a:r>
                      <a:r>
                        <a:rPr lang="pl-PL" sz="4400" b="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system</a:t>
                      </a:r>
                      <a:r>
                        <a:rPr lang="pl-PL" sz="4400" b="1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4400" b="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teleinformatyczny podmiotu publicznego, </a:t>
                      </a:r>
                      <a:br>
                        <a:rPr lang="pl-PL" sz="4400" b="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4400" b="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w którym udostępniane są usługi online, uruchomiony po 31 grudnia 2020 r.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4400" b="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Z dniem uruchomienia systemu.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pic>
        <p:nvPicPr>
          <p:cNvPr id="6" name="Picture 2" descr="Godło Polski i napis Ministerstwo Cyfryzacji - przeniesienie do strony głównej serwis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8848" y="12360579"/>
            <a:ext cx="3535552" cy="90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53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19"/>
          <p:cNvSpPr/>
          <p:nvPr/>
        </p:nvSpPr>
        <p:spPr>
          <a:xfrm>
            <a:off x="12069930" y="2365513"/>
            <a:ext cx="10355997" cy="9223513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pl-PL" sz="6000" b="1" dirty="0" smtClean="0"/>
              <a:t>W TRAKCIE TESTÓW</a:t>
            </a:r>
          </a:p>
          <a:p>
            <a:r>
              <a:rPr lang="pl-PL" sz="4000" dirty="0"/>
              <a:t>(podłączenie w grudniu/styczniu</a:t>
            </a:r>
            <a:r>
              <a:rPr lang="pl-PL" sz="4000" dirty="0" smtClean="0"/>
              <a:t>)</a:t>
            </a:r>
            <a:endParaRPr lang="pl-PL" sz="4000" dirty="0"/>
          </a:p>
        </p:txBody>
      </p:sp>
      <p:sp>
        <p:nvSpPr>
          <p:cNvPr id="19" name="Prostokąt 18"/>
          <p:cNvSpPr/>
          <p:nvPr/>
        </p:nvSpPr>
        <p:spPr>
          <a:xfrm>
            <a:off x="1073426" y="2365513"/>
            <a:ext cx="9650189" cy="9223513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pl-PL" sz="6000" b="1" dirty="0" smtClean="0"/>
              <a:t>PODŁĄCZONE</a:t>
            </a:r>
            <a:endParaRPr lang="pl-PL" sz="6000" b="1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84960" y="512540"/>
            <a:ext cx="19293839" cy="2223964"/>
          </a:xfrm>
        </p:spPr>
        <p:txBody>
          <a:bodyPr>
            <a:noAutofit/>
          </a:bodyPr>
          <a:lstStyle/>
          <a:p>
            <a:r>
              <a:rPr lang="pl-PL" sz="7200" b="1" dirty="0" smtClean="0">
                <a:latin typeface="Calibri" panose="020F0502020204030204" pitchFamily="34" charset="0"/>
              </a:rPr>
              <a:t>Zrealizowane przyłączania do WK i w trakcie </a:t>
            </a:r>
            <a:br>
              <a:rPr lang="pl-PL" sz="7200" b="1" dirty="0" smtClean="0">
                <a:latin typeface="Calibri" panose="020F0502020204030204" pitchFamily="34" charset="0"/>
              </a:rPr>
            </a:br>
            <a:endParaRPr lang="pl-PL" sz="7200" b="1" dirty="0">
              <a:latin typeface="Calibri" panose="020F0502020204030204" pitchFamily="34" charset="0"/>
            </a:endParaRPr>
          </a:p>
        </p:txBody>
      </p:sp>
      <p:cxnSp>
        <p:nvCxnSpPr>
          <p:cNvPr id="5" name="Łącznik prosty 4"/>
          <p:cNvCxnSpPr/>
          <p:nvPr/>
        </p:nvCxnSpPr>
        <p:spPr>
          <a:xfrm flipH="1" flipV="1">
            <a:off x="15941041" y="13413522"/>
            <a:ext cx="7185662" cy="3310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Godło Polski i napis Ministerstwo Cyfryzacji - przeniesienie do strony głównej serwis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8848" y="12360579"/>
            <a:ext cx="3535552" cy="90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896" y="3487017"/>
            <a:ext cx="3313043" cy="2880441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2484" y="3835556"/>
            <a:ext cx="4101040" cy="2270075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8896" y="7404384"/>
            <a:ext cx="3113447" cy="1413024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98520" y="7204683"/>
            <a:ext cx="4031136" cy="1305955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0015" y="9437721"/>
            <a:ext cx="3897875" cy="1549568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05431" y="4910934"/>
            <a:ext cx="2498638" cy="2438132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439570" y="5537344"/>
            <a:ext cx="3342622" cy="1083614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505431" y="8446214"/>
            <a:ext cx="3053891" cy="1983014"/>
          </a:xfrm>
          <a:prstGeom prst="rect">
            <a:avLst/>
          </a:prstGeom>
        </p:spPr>
      </p:pic>
      <p:sp>
        <p:nvSpPr>
          <p:cNvPr id="18" name="pole tekstowe 17"/>
          <p:cNvSpPr txBox="1"/>
          <p:nvPr/>
        </p:nvSpPr>
        <p:spPr>
          <a:xfrm>
            <a:off x="1584960" y="11820218"/>
            <a:ext cx="186426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6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I wiele innych (I KW – zaplanowano kilkadziesiąt integracji</a:t>
            </a:r>
          </a:p>
          <a:p>
            <a:pPr algn="l"/>
            <a:endParaRPr lang="pl-PL" sz="60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3190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b="1" dirty="0" smtClean="0">
                <a:latin typeface="Calibri" panose="020F0502020204030204" pitchFamily="34" charset="0"/>
              </a:rPr>
              <a:t>Dokumentacja</a:t>
            </a:r>
            <a:endParaRPr lang="pl-PL" b="1" dirty="0">
              <a:latin typeface="Calibri" panose="020F0502020204030204" pitchFamily="34" charset="0"/>
            </a:endParaRPr>
          </a:p>
        </p:txBody>
      </p:sp>
      <p:cxnSp>
        <p:nvCxnSpPr>
          <p:cNvPr id="7" name="Łącznik prosty 6"/>
          <p:cNvCxnSpPr/>
          <p:nvPr/>
        </p:nvCxnSpPr>
        <p:spPr>
          <a:xfrm flipH="1" flipV="1">
            <a:off x="15941041" y="13413522"/>
            <a:ext cx="7185662" cy="33108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Godło Polski i napis Ministerstwo Cyfryzacji - przeniesienie do strony głównej serwis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8848" y="12360579"/>
            <a:ext cx="3535552" cy="90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rostokąt 8"/>
          <p:cNvSpPr/>
          <p:nvPr/>
        </p:nvSpPr>
        <p:spPr>
          <a:xfrm>
            <a:off x="1440000" y="2315383"/>
            <a:ext cx="9756735" cy="10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just"/>
            <a:r>
              <a:rPr lang="pl-PL" sz="4800" kern="1200" dirty="0">
                <a:solidFill>
                  <a:srgbClr val="3F586B"/>
                </a:solidFill>
                <a:ea typeface="Calibri" charset="0"/>
                <a:cs typeface="Calibri" charset="0"/>
              </a:rPr>
              <a:t>Dokumentacja </a:t>
            </a:r>
            <a:r>
              <a:rPr lang="pl-PL" sz="4800" kern="1200" dirty="0" smtClean="0">
                <a:solidFill>
                  <a:srgbClr val="3F586B"/>
                </a:solidFill>
                <a:ea typeface="Calibri" charset="0"/>
                <a:cs typeface="Calibri" charset="0"/>
              </a:rPr>
              <a:t>dostępna jest na stronie BIP MC</a:t>
            </a:r>
          </a:p>
          <a:p>
            <a:pPr algn="just"/>
            <a:r>
              <a:rPr lang="pl-PL" sz="2800" kern="1200" dirty="0">
                <a:solidFill>
                  <a:srgbClr val="3F586B"/>
                </a:solidFill>
                <a:ea typeface="Calibri" charset="0"/>
                <a:cs typeface="Calibri" charset="0"/>
                <a:hlinkClick r:id="rId3"/>
              </a:rPr>
              <a:t>https://</a:t>
            </a:r>
            <a:r>
              <a:rPr lang="pl-PL" sz="2800" kern="1200" dirty="0" smtClean="0">
                <a:solidFill>
                  <a:srgbClr val="3F586B"/>
                </a:solidFill>
                <a:ea typeface="Calibri" charset="0"/>
                <a:cs typeface="Calibri" charset="0"/>
                <a:hlinkClick r:id="rId3"/>
              </a:rPr>
              <a:t>mc.bip.gov.pl/wezel-krajowy/wezel-krajowy-dokumentacja-dotyczaca-integracji-z-wezlem-krajowym.html</a:t>
            </a:r>
            <a:endParaRPr lang="pl-PL" sz="2800" kern="1200" dirty="0" smtClean="0">
              <a:solidFill>
                <a:srgbClr val="3F586B"/>
              </a:solidFill>
              <a:ea typeface="Calibri" charset="0"/>
              <a:cs typeface="Calibri" charset="0"/>
            </a:endParaRPr>
          </a:p>
          <a:p>
            <a:pPr algn="just"/>
            <a:r>
              <a:rPr lang="pl-PL" sz="6600" dirty="0" smtClean="0">
                <a:solidFill>
                  <a:schemeClr val="tx1"/>
                </a:solidFill>
              </a:rPr>
              <a:t> </a:t>
            </a:r>
            <a:endParaRPr lang="pl-PL" sz="6600" dirty="0">
              <a:solidFill>
                <a:schemeClr val="tx1"/>
              </a:solidFill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293" y="5244676"/>
            <a:ext cx="8348870" cy="7410892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>
            <a:off x="11781429" y="2266419"/>
            <a:ext cx="9756735" cy="10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just"/>
            <a:r>
              <a:rPr lang="pl-PL" sz="4800" kern="1200" dirty="0" smtClean="0">
                <a:solidFill>
                  <a:srgbClr val="3F586B"/>
                </a:solidFill>
                <a:ea typeface="Calibri" charset="0"/>
                <a:cs typeface="Calibri" charset="0"/>
              </a:rPr>
              <a:t>Dokumenty wymagane do przyłączenia do Węzła</a:t>
            </a:r>
          </a:p>
          <a:p>
            <a:pPr algn="just"/>
            <a:r>
              <a:rPr lang="pl-PL" sz="6600" dirty="0" smtClean="0">
                <a:solidFill>
                  <a:schemeClr val="tx1"/>
                </a:solidFill>
              </a:rPr>
              <a:t> </a:t>
            </a:r>
            <a:endParaRPr lang="pl-PL" sz="6600" dirty="0">
              <a:solidFill>
                <a:schemeClr val="tx1"/>
              </a:solidFill>
            </a:endParaRP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345973424"/>
              </p:ext>
            </p:extLst>
          </p:nvPr>
        </p:nvGraphicFramePr>
        <p:xfrm>
          <a:off x="11196735" y="3060441"/>
          <a:ext cx="13153506" cy="82032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12493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27696" y="3602356"/>
            <a:ext cx="17711228" cy="3812598"/>
          </a:xfrm>
        </p:spPr>
        <p:txBody>
          <a:bodyPr/>
          <a:lstStyle/>
          <a:p>
            <a:r>
              <a:rPr lang="pl-PL" sz="8000" dirty="0">
                <a:solidFill>
                  <a:srgbClr val="53585F"/>
                </a:solidFill>
                <a:latin typeface="+mn-lt"/>
                <a:ea typeface="Times New Roman"/>
                <a:cs typeface="Arial" panose="020B0604020202020204" pitchFamily="34" charset="0"/>
              </a:rPr>
              <a:t>Ministerstwo Cyfryzacji</a:t>
            </a:r>
          </a:p>
        </p:txBody>
      </p:sp>
      <p:sp>
        <p:nvSpPr>
          <p:cNvPr id="4" name="Prostokąt 3"/>
          <p:cNvSpPr/>
          <p:nvPr/>
        </p:nvSpPr>
        <p:spPr>
          <a:xfrm>
            <a:off x="327780" y="8479886"/>
            <a:ext cx="22711144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8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Dziękuję za uwagę</a:t>
            </a:r>
          </a:p>
          <a:p>
            <a:endParaRPr lang="pl-PL" sz="48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>
              <a:lnSpc>
                <a:spcPct val="125000"/>
              </a:lnSpc>
            </a:pPr>
            <a:r>
              <a:rPr lang="pl-PL" sz="28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Anna Weber </a:t>
            </a:r>
          </a:p>
          <a:p>
            <a:pPr>
              <a:lnSpc>
                <a:spcPct val="125000"/>
              </a:lnSpc>
            </a:pPr>
            <a:r>
              <a:rPr lang="pl-PL" sz="28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anna.weber@mc.gov.pl</a:t>
            </a:r>
            <a:endParaRPr lang="en-AU" sz="28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16D16-9098-42D3-8B40-008C5A6AEF6C}" type="slidenum">
              <a:rPr lang="pl-PL" smtClean="0"/>
              <a:t>7</a:t>
            </a:fld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11018" y="7622613"/>
            <a:ext cx="6803726" cy="180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6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theme/theme1.xml><?xml version="1.0" encoding="utf-8"?>
<a:theme xmlns:a="http://schemas.openxmlformats.org/drawingml/2006/main" name="Projekt niestandardowy">
  <a:themeElements>
    <a:clrScheme name="M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0B0F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zablon MC" id="{374CC8E9-F077-4042-A453-3BF68FEF008B}" vid="{32E8D8E4-F67D-4B96-AE7F-8B905EA54E1F}"/>
    </a:ext>
  </a:extLst>
</a:theme>
</file>

<file path=ppt/theme/theme2.xml><?xml version="1.0" encoding="utf-8"?>
<a:theme xmlns:a="http://schemas.openxmlformats.org/drawingml/2006/main" name="1_Projekt niestandardowy">
  <a:themeElements>
    <a:clrScheme name="M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0B0F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zablon MC" id="{374CC8E9-F077-4042-A453-3BF68FEF008B}" vid="{32E8D8E4-F67D-4B96-AE7F-8B905EA54E1F}"/>
    </a:ext>
  </a:extLst>
</a:theme>
</file>

<file path=ppt/theme/theme3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8000" b="0" i="0" u="none" strike="noStrike" cap="none" spc="0" normalizeH="0" baseline="0">
            <a:ln>
              <a:noFill/>
            </a:ln>
            <a:solidFill>
              <a:srgbClr val="FF5100"/>
            </a:solidFill>
            <a:effectLst/>
            <a:uFillTx/>
            <a:latin typeface="Bebas Neue Bold"/>
            <a:ea typeface="Bebas Neue Bold"/>
            <a:cs typeface="Bebas Neue Bold"/>
            <a:sym typeface="Bebas Neue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Szablon MC</Template>
  <TotalTime>14201</TotalTime>
  <Words>282</Words>
  <Application>Microsoft Office PowerPoint</Application>
  <PresentationFormat>Niestandardowy</PresentationFormat>
  <Paragraphs>54</Paragraphs>
  <Slides>7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7</vt:i4>
      </vt:variant>
    </vt:vector>
  </HeadingPairs>
  <TitlesOfParts>
    <vt:vector size="17" baseType="lpstr">
      <vt:lpstr>Arial</vt:lpstr>
      <vt:lpstr>Bebas Neue Bold</vt:lpstr>
      <vt:lpstr>Calibri</vt:lpstr>
      <vt:lpstr>Calibri Light</vt:lpstr>
      <vt:lpstr>DejaVu Sans</vt:lpstr>
      <vt:lpstr>Helvetica Neue</vt:lpstr>
      <vt:lpstr>Roboto Medium</vt:lpstr>
      <vt:lpstr>Times New Roman</vt:lpstr>
      <vt:lpstr>Projekt niestandardowy</vt:lpstr>
      <vt:lpstr>1_Projekt niestandardowy</vt:lpstr>
      <vt:lpstr>Budowa Krajowy Węzeł Identyfikacji Elektronicznej  i bezpieczeństwo usług publicznych</vt:lpstr>
      <vt:lpstr>Agenda</vt:lpstr>
      <vt:lpstr>Co to jest Węzeł Krajowy  (zob. ustawa o usługach zaufania oraz identyfikacji elektronicznej art. 21a ust. 2)</vt:lpstr>
      <vt:lpstr>Harmonogram przyłączania do WK (art. 60 ustawy z dnia 5 lipca 2018 o zmianie ustawy o usługach zaufania oraz identyfikacji elektronicznej oraz niektórych innych ustaw) </vt:lpstr>
      <vt:lpstr>Zrealizowane przyłączania do WK i w trakcie  </vt:lpstr>
      <vt:lpstr>Dokumentacja</vt:lpstr>
      <vt:lpstr>Ministerstwo Cyfryzacji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 zarządzania zasobami informatycznymi</dc:title>
  <dc:creator>Żmujdzin-Rozalska Alicja</dc:creator>
  <cp:lastModifiedBy>Weber Anna</cp:lastModifiedBy>
  <cp:revision>1012</cp:revision>
  <cp:lastPrinted>2018-01-10T12:46:33Z</cp:lastPrinted>
  <dcterms:created xsi:type="dcterms:W3CDTF">2017-03-20T15:53:16Z</dcterms:created>
  <dcterms:modified xsi:type="dcterms:W3CDTF">2018-12-19T13:17:02Z</dcterms:modified>
</cp:coreProperties>
</file>