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2" r:id="rId8"/>
    <p:sldId id="261" r:id="rId9"/>
    <p:sldId id="263" r:id="rId10"/>
    <p:sldId id="258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ia Stradowska-Cholewa" initials="SK" lastIdx="5" clrIdx="0">
    <p:extLst>
      <p:ext uri="{19B8F6BF-5375-455C-9EA6-DF929625EA0E}">
        <p15:presenceInfo xmlns:p15="http://schemas.microsoft.com/office/powerpoint/2012/main" userId="Kasia Stradowska-Cholew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15.06.2021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092059" y="1788150"/>
            <a:ext cx="8040291" cy="1446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pl-PL" sz="4400" dirty="0">
                <a:solidFill>
                  <a:schemeClr val="bg1"/>
                </a:solidFill>
                <a:effectLst/>
                <a:ea typeface="Roboto" panose="02000000000000000000" pitchFamily="2" charset="0"/>
                <a:cs typeface="Roboto" panose="02000000000000000000" pitchFamily="2" charset="0"/>
              </a:rPr>
              <a:t>Centrum </a:t>
            </a:r>
            <a:r>
              <a:rPr lang="pl-PL" sz="4400" dirty="0" err="1">
                <a:solidFill>
                  <a:schemeClr val="bg1"/>
                </a:solidFill>
                <a:effectLst/>
                <a:ea typeface="Roboto" panose="02000000000000000000" pitchFamily="2" charset="0"/>
                <a:cs typeface="Roboto" panose="02000000000000000000" pitchFamily="2" charset="0"/>
              </a:rPr>
              <a:t>Reputacyjne</a:t>
            </a:r>
            <a:r>
              <a:rPr lang="pl-PL" sz="4400" dirty="0">
                <a:solidFill>
                  <a:schemeClr val="bg1"/>
                </a:solidFill>
                <a:effectLst/>
                <a:ea typeface="Roboto" panose="02000000000000000000" pitchFamily="2" charset="0"/>
                <a:cs typeface="Roboto" panose="02000000000000000000" pitchFamily="2" charset="0"/>
              </a:rPr>
              <a:t> Komunikacji Elektronicznej (CRKE)</a:t>
            </a:r>
            <a:endParaRPr lang="pl-PL" sz="9600" dirty="0">
              <a:solidFill>
                <a:schemeClr val="bg1"/>
              </a:solidFill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1"/>
            <a:ext cx="10758351" cy="5149043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8000" b="1" i="1" dirty="0">
                <a:solidFill>
                  <a:srgbClr val="002060"/>
                </a:solidFill>
                <a:cs typeface="Times New Roman" pitchFamily="18" charset="0"/>
              </a:rPr>
              <a:t>Projekt CRKE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Wnioskodawca: Minister Cyfryzacji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Beneficjent: Urząd Komunikacji Elektronicznej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Partnerzy: </a:t>
            </a:r>
            <a:r>
              <a:rPr lang="pl-PL" sz="4800" i="1" dirty="0" smtClean="0">
                <a:solidFill>
                  <a:schemeClr val="accent5">
                    <a:lumMod val="75000"/>
                  </a:schemeClr>
                </a:solidFill>
              </a:rPr>
              <a:t>nie dotyczy</a:t>
            </a:r>
            <a:endParaRPr lang="pl-PL" sz="48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Źródło finansowania:  84,63% </a:t>
            </a:r>
            <a:r>
              <a:rPr lang="pl-PL" sz="4800" i="1" dirty="0" smtClean="0">
                <a:solidFill>
                  <a:srgbClr val="FF0000"/>
                </a:solidFill>
              </a:rPr>
              <a:t>dofinansowanie </a:t>
            </a: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UE (Działanie 2.1 Wysoka dostępność i jakość </a:t>
            </a:r>
            <a:r>
              <a:rPr lang="pl-PL" sz="4800" i="1" dirty="0" smtClean="0">
                <a:solidFill>
                  <a:schemeClr val="accent5">
                    <a:lumMod val="75000"/>
                  </a:schemeClr>
                </a:solidFill>
              </a:rPr>
              <a:t>e-usług</a:t>
            </a:r>
            <a:endParaRPr lang="pl-PL" sz="48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      </a:t>
            </a:r>
            <a:r>
              <a:rPr lang="pl-PL" sz="4800" i="1" dirty="0" smtClean="0">
                <a:solidFill>
                  <a:schemeClr val="accent5">
                    <a:lumMod val="75000"/>
                  </a:schemeClr>
                </a:solidFill>
              </a:rPr>
              <a:t>publicznych, II oś POPC </a:t>
            </a:r>
            <a:r>
              <a:rPr lang="pl-PL" sz="4800" i="1" dirty="0" smtClean="0">
                <a:solidFill>
                  <a:srgbClr val="FF0000"/>
                </a:solidFill>
              </a:rPr>
              <a:t>E-administracja i otwarty rząd</a:t>
            </a:r>
            <a:r>
              <a:rPr lang="pl-PL" sz="4800" i="1" dirty="0" smtClean="0">
                <a:solidFill>
                  <a:schemeClr val="accent5">
                    <a:lumMod val="75000"/>
                  </a:schemeClr>
                </a:solidFill>
              </a:rPr>
              <a:t>) </a:t>
            </a:r>
            <a:endParaRPr lang="pl-PL" sz="48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pl-PL" sz="4800" i="1" dirty="0" smtClean="0">
                <a:solidFill>
                  <a:schemeClr val="accent5">
                    <a:lumMod val="75000"/>
                  </a:schemeClr>
                </a:solidFill>
              </a:rPr>
              <a:t>      15,37</a:t>
            </a: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% </a:t>
            </a:r>
            <a:r>
              <a:rPr lang="pl-PL" sz="4800" i="1" dirty="0" smtClean="0">
                <a:solidFill>
                  <a:srgbClr val="FF0000"/>
                </a:solidFill>
              </a:rPr>
              <a:t>dofinansowanie</a:t>
            </a:r>
            <a:r>
              <a:rPr lang="pl-PL" sz="4800" i="1" dirty="0" smtClean="0">
                <a:solidFill>
                  <a:schemeClr val="accent5">
                    <a:lumMod val="75000"/>
                  </a:schemeClr>
                </a:solidFill>
              </a:rPr>
              <a:t> z budże</a:t>
            </a:r>
            <a:r>
              <a:rPr lang="pl-PL" sz="4800" i="1" dirty="0" smtClean="0">
                <a:solidFill>
                  <a:schemeClr val="accent1">
                    <a:lumMod val="50000"/>
                  </a:schemeClr>
                </a:solidFill>
              </a:rPr>
              <a:t>tu</a:t>
            </a:r>
            <a:r>
              <a:rPr lang="pl-PL" sz="48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Państwa – część </a:t>
            </a:r>
            <a:r>
              <a:rPr lang="pl-PL" sz="4800" i="1" dirty="0" smtClean="0">
                <a:solidFill>
                  <a:schemeClr val="accent5">
                    <a:lumMod val="75000"/>
                  </a:schemeClr>
                </a:solidFill>
              </a:rPr>
              <a:t>budżetowa nr 76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800" i="1" dirty="0" smtClean="0">
                <a:solidFill>
                  <a:schemeClr val="accent5">
                    <a:lumMod val="75000"/>
                  </a:schemeClr>
                </a:solidFill>
              </a:rPr>
              <a:t>Całkowity koszt projektu: 22 007 821,14 zł netto; 27 069 620,00 zł brutto.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800" i="1" dirty="0" smtClean="0">
                <a:solidFill>
                  <a:schemeClr val="accent5">
                    <a:lumMod val="75000"/>
                  </a:schemeClr>
                </a:solidFill>
              </a:rPr>
              <a:t>Planowany </a:t>
            </a: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okres realizacji projektu: </a:t>
            </a:r>
            <a:r>
              <a:rPr lang="pl-PL" sz="4800" i="1" dirty="0" smtClean="0">
                <a:solidFill>
                  <a:srgbClr val="FF0000"/>
                </a:solidFill>
              </a:rPr>
              <a:t>01.07.2021</a:t>
            </a:r>
            <a:r>
              <a:rPr lang="pl-PL" sz="48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r. do </a:t>
            </a:r>
            <a:r>
              <a:rPr lang="pl-PL" sz="4800" i="1" dirty="0" smtClean="0">
                <a:solidFill>
                  <a:srgbClr val="FF0000"/>
                </a:solidFill>
              </a:rPr>
              <a:t>30.06.2023</a:t>
            </a:r>
            <a:r>
              <a:rPr lang="pl-PL" sz="48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4800" i="1" dirty="0">
                <a:solidFill>
                  <a:schemeClr val="accent5">
                    <a:lumMod val="75000"/>
                  </a:schemeClr>
                </a:solidFill>
              </a:rPr>
              <a:t>r.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37161" y="1210300"/>
            <a:ext cx="11850624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pl-PL" sz="1900" b="1" i="1" dirty="0">
                <a:solidFill>
                  <a:schemeClr val="accent5">
                    <a:lumMod val="75000"/>
                  </a:schemeClr>
                </a:solidFill>
              </a:rPr>
              <a:t>Cel projektu: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wypracowanie, przetestowanie i wdrożenie w okresie 01.07.2021 do 30.06.2023 technicznych narzędzi wspierających CRKE oraz zbudowanie relacji między profesjonalistami z wykorzystaniem organizacyjno-proceduralnych rozwiązań skutecznej wymiany informacji o podatnościach, zagrożeniach, rekomendacjach i standardach pozwalających na osiągnięcie wysokiego poziomu bezpieczeństwa sieci oraz konsumentów, dzięki udostępnieniu istotnych informacji oraz szkoleń na platformie on-line w obszarze komunikacji elektronicznej w sektorze telekomunikacyjnym. </a:t>
            </a:r>
          </a:p>
          <a:p>
            <a:pPr algn="l"/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pl-PL" sz="1900" b="1" i="1" dirty="0" smtClean="0">
                <a:solidFill>
                  <a:schemeClr val="accent5">
                    <a:lumMod val="75000"/>
                  </a:schemeClr>
                </a:solidFill>
              </a:rPr>
              <a:t>Projekt </a:t>
            </a:r>
            <a:r>
              <a:rPr lang="pl-PL" sz="1900" b="1" i="1" dirty="0">
                <a:solidFill>
                  <a:schemeClr val="accent5">
                    <a:lumMod val="75000"/>
                  </a:schemeClr>
                </a:solidFill>
              </a:rPr>
              <a:t>wpisuje się </a:t>
            </a:r>
            <a:r>
              <a:rPr lang="pl-PL" sz="1900" b="1" i="1" dirty="0" smtClean="0">
                <a:solidFill>
                  <a:schemeClr val="accent5">
                    <a:lumMod val="75000"/>
                  </a:schemeClr>
                </a:solidFill>
              </a:rPr>
              <a:t>m.in. w: </a:t>
            </a:r>
          </a:p>
          <a:p>
            <a:pPr lvl="0" fontAlgn="base"/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pl-PL" sz="1900" i="1" u="sng" dirty="0">
                <a:solidFill>
                  <a:schemeClr val="accent5">
                    <a:lumMod val="75000"/>
                  </a:schemeClr>
                </a:solidFill>
              </a:rPr>
              <a:t>Program </a:t>
            </a:r>
            <a:r>
              <a:rPr lang="pl-PL" sz="1900" i="1" u="sng" dirty="0">
                <a:solidFill>
                  <a:schemeClr val="accent5">
                    <a:lumMod val="75000"/>
                  </a:schemeClr>
                </a:solidFill>
              </a:rPr>
              <a:t>Zintegrowanej Informatyzacji </a:t>
            </a:r>
            <a:r>
              <a:rPr lang="pl-PL" sz="1900" i="1" u="sng" dirty="0">
                <a:solidFill>
                  <a:schemeClr val="accent5">
                    <a:lumMod val="75000"/>
                  </a:schemeClr>
                </a:solidFill>
              </a:rPr>
              <a:t>Państwa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, cel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główny: modernizacja administracji publicznej i usprawnienie funkcjonowania państwa przy wykorzystaniu technologii cyfrowych cel szczegółowy: Zwiększenie jakości oraz zakresu komunikacji między obywatelami i innymi interesariuszami a państwem (o którym mowa w pkt 4.2.1 Programu)</a:t>
            </a:r>
          </a:p>
          <a:p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pl-PL" sz="1900" i="1" u="sng" dirty="0" smtClean="0">
                <a:solidFill>
                  <a:schemeClr val="accent5">
                    <a:lumMod val="75000"/>
                  </a:schemeClr>
                </a:solidFill>
              </a:rPr>
              <a:t>POPC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OP II,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cel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szczegółowy nr 2 „Wysoka dostępność i jakość e usług publicznych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”</a:t>
            </a:r>
          </a:p>
          <a:p>
            <a:pPr lvl="0" fontAlgn="base"/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pl-PL" sz="1900" i="1" u="sng" dirty="0" smtClean="0">
                <a:solidFill>
                  <a:schemeClr val="accent5">
                    <a:lumMod val="75000"/>
                  </a:schemeClr>
                </a:solidFill>
              </a:rPr>
              <a:t>Strategia </a:t>
            </a:r>
            <a:r>
              <a:rPr lang="pl-PL" sz="1900" i="1" u="sng" dirty="0">
                <a:solidFill>
                  <a:schemeClr val="accent5">
                    <a:lumMod val="75000"/>
                  </a:schemeClr>
                </a:solidFill>
              </a:rPr>
              <a:t>na rzecz Odpowiedzialnego Rozwoju do roku 2020 (z perspektywą do 2030 r</a:t>
            </a:r>
            <a:r>
              <a:rPr lang="pl-PL" sz="1900" i="1" u="sng" dirty="0" smtClean="0">
                <a:solidFill>
                  <a:schemeClr val="accent5">
                    <a:lumMod val="75000"/>
                  </a:schemeClr>
                </a:solidFill>
              </a:rPr>
              <a:t>.),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Obszar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: E-państwo / Kierunek Interwencji: Budowa i rozwój e-administracji – orientacja administracji państwa na usługi cyfrowe</a:t>
            </a:r>
          </a:p>
          <a:p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pl-PL" sz="1900" i="1" u="sng" dirty="0" smtClean="0">
                <a:solidFill>
                  <a:schemeClr val="accent5">
                    <a:lumMod val="75000"/>
                  </a:schemeClr>
                </a:solidFill>
              </a:rPr>
              <a:t>Strategia </a:t>
            </a:r>
            <a:r>
              <a:rPr lang="pl-PL" sz="1900" i="1" u="sng" dirty="0">
                <a:solidFill>
                  <a:schemeClr val="accent5">
                    <a:lumMod val="75000"/>
                  </a:schemeClr>
                </a:solidFill>
              </a:rPr>
              <a:t>Sprawne i Nowoczesne Państwo </a:t>
            </a:r>
            <a:r>
              <a:rPr lang="pl-PL" sz="1900" i="1" u="sng" dirty="0" smtClean="0">
                <a:solidFill>
                  <a:schemeClr val="accent5">
                    <a:lumMod val="75000"/>
                  </a:schemeClr>
                </a:solidFill>
              </a:rPr>
              <a:t>2030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cel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szczegółowy nr III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„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Podniesienie sprawności realizacji zadań państwa poprzez wykorzystanie technologii cyfrowych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…”</a:t>
            </a:r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pl-PL" sz="1900" i="1" u="sng" dirty="0" smtClean="0">
                <a:solidFill>
                  <a:schemeClr val="accent5">
                    <a:lumMod val="75000"/>
                  </a:schemeClr>
                </a:solidFill>
              </a:rPr>
              <a:t>Strategia </a:t>
            </a:r>
            <a:r>
              <a:rPr lang="pl-PL" sz="1900" i="1" u="sng" dirty="0">
                <a:solidFill>
                  <a:schemeClr val="accent5">
                    <a:lumMod val="75000"/>
                  </a:schemeClr>
                </a:solidFill>
              </a:rPr>
              <a:t>Cyberbezpieczeństwa Rzeczypospolitej Polskiej na lata </a:t>
            </a:r>
            <a:r>
              <a:rPr lang="pl-PL" sz="1900" i="1" u="sng" dirty="0" smtClean="0">
                <a:solidFill>
                  <a:schemeClr val="accent5">
                    <a:lumMod val="75000"/>
                  </a:schemeClr>
                </a:solidFill>
              </a:rPr>
              <a:t>2019-2024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cel </a:t>
            </a:r>
            <a:r>
              <a:rPr lang="pl-PL" sz="1900" i="1" dirty="0">
                <a:solidFill>
                  <a:schemeClr val="accent5">
                    <a:lumMod val="75000"/>
                  </a:schemeClr>
                </a:solidFill>
              </a:rPr>
              <a:t>szczegółowy nr 1 „Rozwój krajowego systemu cyberbezpieczeństwa</a:t>
            </a:r>
            <a:r>
              <a:rPr lang="pl-PL" sz="1900" i="1" dirty="0" smtClean="0">
                <a:solidFill>
                  <a:schemeClr val="accent5">
                    <a:lumMod val="75000"/>
                  </a:schemeClr>
                </a:solidFill>
              </a:rPr>
              <a:t>”</a:t>
            </a:r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43570" y="2923812"/>
            <a:ext cx="11844214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pl-PL" sz="1900" b="1" i="1" dirty="0">
                <a:solidFill>
                  <a:schemeClr val="accent5">
                    <a:lumMod val="75000"/>
                  </a:schemeClr>
                </a:solidFill>
              </a:rPr>
              <a:t>E-usługa:</a:t>
            </a:r>
          </a:p>
          <a:p>
            <a:pPr algn="l"/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 algn="l">
              <a:buFont typeface="+mj-lt"/>
              <a:buAutoNum type="alphaLcParenR"/>
            </a:pP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umożliwi bezpieczną wymianę informacji oraz dzielenie się wiedzą między profesjonalistami 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(specjalistami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ds. bezpieczeństwa) z 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przedsiębiorcami telekomunikacyjnymi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oraz podmiotami związanymi z sektorem 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telekomunikacyjnym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,</a:t>
            </a:r>
            <a:endParaRPr lang="pl-PL" i="1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 algn="l">
              <a:buFont typeface="+mj-lt"/>
              <a:buAutoNum type="alphaLcParenR"/>
            </a:pP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sprzyjać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będzie budowie kompetencji z obszaru bezpieczeństwa sieci i usług oferowanych przez 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przedsiębiorców telekomunikacyjnych,</a:t>
            </a:r>
            <a:endParaRPr lang="pl-PL" i="1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umożliwi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wypracowywanie i propagację rekomendacji w zakresie bezpieczeństwa usług telekomunikacyjnych w oparciu 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  o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rekomendacje CSIRT Poziomu Krajowego, rekomendacje dla 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sektora telekomunikacyjnego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oraz analogicznych źródeł,</a:t>
            </a:r>
          </a:p>
          <a:p>
            <a:pPr marL="457200" indent="-457200">
              <a:buFont typeface="+mj-lt"/>
              <a:buAutoNum type="alphaLcParenR"/>
            </a:pP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poprawi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niezawodność cyfrowych usług publicznych oraz możliwość świadczenia ich bardziej zaawansowanych form,</a:t>
            </a:r>
          </a:p>
          <a:p>
            <a:pPr marL="457200" indent="-457200">
              <a:buFont typeface="+mj-lt"/>
              <a:buAutoNum type="alphaLcParenR"/>
            </a:pP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przyczyni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się do poniesienia poziomu bezpieczeństwa informatycznego w sektorze 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telekomunikacyjnym,</a:t>
            </a:r>
            <a:endParaRPr lang="pl-PL" i="1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przyczyni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się do zmniejszenia kosztów związanych z obsługą i niwelacją skutków incydentów bezpieczeństwa.</a:t>
            </a:r>
          </a:p>
          <a:p>
            <a:endParaRPr lang="pl-PL" sz="19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43570" y="1353973"/>
            <a:ext cx="101068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i="1" dirty="0">
                <a:solidFill>
                  <a:schemeClr val="accent5">
                    <a:lumMod val="75000"/>
                  </a:schemeClr>
                </a:solidFill>
              </a:rPr>
              <a:t>Główni interesariusze projektu / e-usługi</a:t>
            </a:r>
            <a:r>
              <a:rPr lang="pl-PL" b="1" i="1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endParaRPr lang="pl-PL" sz="800" b="1" i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1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/ przedsiębiorcy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telekomunikacyjni (PT),</a:t>
            </a:r>
          </a:p>
          <a:p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/ klienci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(indywidualni oraz instytucjonalni) przedsiębiorców 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telekomunikacyjnych,</a:t>
            </a:r>
            <a:endParaRPr lang="pl-PL" i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</a:rPr>
              <a:t>/ stowarzyszenia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zrzeszające  przedsiębiorców telekomunikacyjnych. </a:t>
            </a:r>
            <a:endParaRPr lang="pl-PL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525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829559" y="983635"/>
            <a:ext cx="9426804" cy="52224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          ARCHITEKTURA </a:t>
            </a: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KLUCZOWE KOMPONENTY</a:t>
            </a: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xmlns="" id="{D6078382-488C-487E-824A-267DBA6444B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1549" y="-2055042"/>
            <a:ext cx="4194930" cy="1203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2369670" y="1001923"/>
            <a:ext cx="9426804" cy="52224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          ARCHITEKTURA </a:t>
            </a: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6" name="Obraz 5" descr="C:\Users\Agata Mietek\AppData\Local\Microsoft\Windows\INetCache\Content.Outlook\LJD9N3VB\7.1 DKO_II (002).bm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32" y="1563624"/>
            <a:ext cx="9305387" cy="52303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7255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5df3a10b-8748-402e-bef4-aee373db4dbb"/>
    <ds:schemaRef ds:uri="9affde3b-50dd-4e74-9e2c-6b9654ae514a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364</Words>
  <Application>Microsoft Office PowerPoint</Application>
  <PresentationFormat>Panoramiczny</PresentationFormat>
  <Paragraphs>73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Roboto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28</cp:revision>
  <dcterms:created xsi:type="dcterms:W3CDTF">2017-01-27T12:50:17Z</dcterms:created>
  <dcterms:modified xsi:type="dcterms:W3CDTF">2021-06-15T06:26:08Z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