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321" r:id="rId3"/>
    <p:sldId id="315" r:id="rId4"/>
    <p:sldId id="320" r:id="rId5"/>
    <p:sldId id="319" r:id="rId6"/>
    <p:sldId id="322" r:id="rId7"/>
    <p:sldId id="318" r:id="rId8"/>
    <p:sldId id="314" r:id="rId9"/>
    <p:sldId id="306" r:id="rId10"/>
    <p:sldId id="303" r:id="rId11"/>
    <p:sldId id="311" r:id="rId12"/>
    <p:sldId id="310" r:id="rId13"/>
    <p:sldId id="312" r:id="rId14"/>
    <p:sldId id="309" r:id="rId15"/>
    <p:sldId id="308" r:id="rId16"/>
    <p:sldId id="316" r:id="rId17"/>
    <p:sldId id="324" r:id="rId18"/>
    <p:sldId id="327" r:id="rId19"/>
    <p:sldId id="328" r:id="rId20"/>
    <p:sldId id="329" r:id="rId21"/>
    <p:sldId id="330" r:id="rId22"/>
    <p:sldId id="331" r:id="rId23"/>
    <p:sldId id="326" r:id="rId24"/>
    <p:sldId id="332" r:id="rId25"/>
    <p:sldId id="333" r:id="rId26"/>
    <p:sldId id="286" r:id="rId27"/>
    <p:sldId id="334" r:id="rId28"/>
    <p:sldId id="313" r:id="rId29"/>
  </p:sldIdLst>
  <p:sldSz cx="12192000" cy="6858000"/>
  <p:notesSz cx="6797675" cy="9926638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Lato" panose="020B0604020202020204" charset="-18"/>
      <p:regular r:id="rId34"/>
      <p:bold r:id="rId35"/>
      <p:italic r:id="rId36"/>
      <p:boldItalic r:id="rId37"/>
    </p:embeddedFont>
    <p:embeddedFont>
      <p:font typeface="Lato Black" panose="020B0604020202020204" charset="-18"/>
      <p:bold r:id="rId38"/>
      <p:bold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466"/>
    <a:srgbClr val="0C2464"/>
    <a:srgbClr val="0C2567"/>
    <a:srgbClr val="0A2C76"/>
    <a:srgbClr val="3C90CD"/>
    <a:srgbClr val="0B2361"/>
    <a:srgbClr val="65D7FF"/>
    <a:srgbClr val="BFA73B"/>
    <a:srgbClr val="9D1E48"/>
    <a:srgbClr val="42A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60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8.6642588331727152E-2"/>
          <c:w val="0.95737604881769645"/>
          <c:h val="0.87805857938497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accent4"/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800" b="1" i="0" u="none" strike="noStrike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noProof="0" dirty="0">
                        <a:latin typeface="+mn-lt"/>
                      </a:rPr>
                      <a:t>PLN</a:t>
                    </a:r>
                    <a:r>
                      <a:rPr lang="en-US" sz="2800" b="1" baseline="0" noProof="0" dirty="0">
                        <a:latin typeface="+mn-lt"/>
                      </a:rPr>
                      <a:t> </a:t>
                    </a:r>
                    <a:r>
                      <a:rPr lang="en-US" sz="2800" b="1" noProof="0" dirty="0">
                        <a:latin typeface="+mn-lt"/>
                      </a:rPr>
                      <a:t>949</a:t>
                    </a:r>
                    <a:r>
                      <a:rPr lang="en-US" sz="2800" b="1" baseline="0" noProof="0" dirty="0">
                        <a:latin typeface="+mn-lt"/>
                      </a:rPr>
                      <a:t> million </a:t>
                    </a:r>
                    <a:endParaRPr lang="en-US" sz="2800" b="1" noProof="0" dirty="0"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0553470633104501"/>
                      <c:h val="0.2289931519760018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800" b="1" i="0" u="none" strike="noStrike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noProof="0">
                        <a:latin typeface="+mn-lt"/>
                      </a:rPr>
                      <a:t>PLN 1.7 billion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400" b="1" i="0" u="none" strike="noStrike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noProof="0">
                        <a:latin typeface="+mn-lt"/>
                      </a:rPr>
                      <a:t>PLN 2.4 billion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400" b="1" i="0" u="none" strike="noStrike" kern="1200" baseline="0" noProof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2022 r. planowane</c:v>
                </c:pt>
                <c:pt idx="2">
                  <c:v>2022 r. wykonane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0.94899999999999995</c:v>
                </c:pt>
                <c:pt idx="1">
                  <c:v>1.7</c:v>
                </c:pt>
                <c:pt idx="2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"/>
        <c:axId val="104871768"/>
        <c:axId val="11051208"/>
      </c:barChart>
      <c:catAx>
        <c:axId val="1048717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51208"/>
        <c:crosses val="autoZero"/>
        <c:auto val="1"/>
        <c:lblAlgn val="ctr"/>
        <c:lblOffset val="100"/>
        <c:noMultiLvlLbl val="0"/>
      </c:catAx>
      <c:valAx>
        <c:axId val="11051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871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0.18612111567556203"/>
          <c:w val="0.95737604881769645"/>
          <c:h val="0.77858005204114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800" b="1" i="0" u="none" strike="noStrike" kern="1200" baseline="0" noProof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r>
                      <a:rPr lang="en-US" sz="2800" b="0" baseline="0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PLN</a:t>
                    </a:r>
                    <a:r>
                      <a:rPr lang="en-US" sz="2800" b="1" baseline="0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  <a:fld id="{049E0310-A9DE-47AC-B89F-A51960308B52}" type="VALUE">
                      <a:rPr lang="en-US" sz="2800" b="1" baseline="0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lang="en-US" sz="2800" b="1" i="0" u="none" strike="noStrike" kern="1200" baseline="0" noProof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t>[WARTOŚĆ]</a:t>
                    </a:fld>
                    <a:r>
                      <a:rPr lang="en-US" sz="2800" b="1" baseline="0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million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800" b="1" i="0" u="none" strike="noStrike" kern="1200" baseline="0" noProof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r>
                      <a:rPr lang="en-US" sz="2800" b="0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PLN</a:t>
                    </a:r>
                    <a:r>
                      <a:rPr lang="en-US" sz="2800" b="1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  <a:fld id="{E0C15DD0-1D31-4406-883B-D6BAAF9AE234}" type="VALUE">
                      <a:rPr lang="en-US" sz="2800" b="1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lang="en-US" sz="2800" b="1" i="0" u="none" strike="noStrike" kern="1200" baseline="0" noProof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t>[WARTOŚĆ]</a:t>
                    </a:fld>
                    <a:r>
                      <a:rPr lang="en-US" sz="2800" b="1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million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US" sz="2800" b="1" i="0" u="none" strike="noStrike" kern="1200" baseline="0" noProof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r>
                      <a:rPr lang="en-US" sz="2800" b="0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PLN</a:t>
                    </a:r>
                    <a:r>
                      <a:rPr lang="en-US" sz="2800" b="1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  <a:fld id="{38CDDCEA-239C-4313-8BAD-D152584EEB13}" type="VALUE">
                      <a:rPr lang="en-US" sz="2800" b="1" noProof="0" smtClean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lang="en-US" sz="2800" b="1" i="0" u="none" strike="noStrike" kern="1200" baseline="0" noProof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t>[WARTOŚĆ]</a:t>
                    </a:fld>
                    <a:r>
                      <a:rPr lang="en-US" sz="2800" b="1" noProof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million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400" b="1" i="0" u="none" strike="noStrike" kern="1200" baseline="0" noProof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2021 r.</c:v>
                </c:pt>
                <c:pt idx="2">
                  <c:v>2022 r. planowane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153</c:v>
                </c:pt>
                <c:pt idx="1">
                  <c:v>404</c:v>
                </c:pt>
                <c:pt idx="2">
                  <c:v>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"/>
        <c:axId val="104002048"/>
        <c:axId val="105682296"/>
      </c:barChart>
      <c:catAx>
        <c:axId val="104002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5682296"/>
        <c:crosses val="autoZero"/>
        <c:auto val="1"/>
        <c:lblAlgn val="ctr"/>
        <c:lblOffset val="100"/>
        <c:noMultiLvlLbl val="0"/>
      </c:catAx>
      <c:valAx>
        <c:axId val="105682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00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0.18612111567556203"/>
          <c:w val="0.95737604881769645"/>
          <c:h val="0.77858005204114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baseline="0" dirty="0">
                        <a:latin typeface="+mn-lt"/>
                      </a:rPr>
                      <a:t>PLN</a:t>
                    </a:r>
                    <a:r>
                      <a:rPr lang="en-US" sz="2800" b="1" baseline="0" dirty="0">
                        <a:latin typeface="+mn-lt"/>
                      </a:rPr>
                      <a:t> </a:t>
                    </a:r>
                    <a:fld id="{049E0310-A9DE-47AC-B89F-A51960308B52}" type="VALUE">
                      <a:rPr lang="en-US" sz="2800" b="1" baseline="0" smtClean="0">
                        <a:latin typeface="+mn-lt"/>
                      </a:rPr>
                      <a:pPr>
                        <a:defRPr sz="28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[WARTOŚĆ]</a:t>
                    </a:fld>
                    <a:r>
                      <a:rPr lang="en-US" sz="2800" b="1" baseline="0" dirty="0">
                        <a:latin typeface="+mn-lt"/>
                      </a:rPr>
                      <a:t> million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</a:t>
                    </a:r>
                    <a:r>
                      <a:rPr lang="en-US" sz="2800" b="1" dirty="0">
                        <a:latin typeface="+mn-lt"/>
                      </a:rPr>
                      <a:t> </a:t>
                    </a:r>
                    <a:fld id="{5DB37420-5F8B-48C1-8353-497501EB967E}" type="VALUE">
                      <a:rPr lang="en-US" sz="2800" b="1" smtClean="0">
                        <a:latin typeface="+mn-lt"/>
                      </a:rPr>
                      <a:pPr>
                        <a:defRPr sz="28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[WARTOŚĆ]</a:t>
                    </a:fld>
                    <a:r>
                      <a:rPr lang="en-US" sz="2800" b="1" dirty="0">
                        <a:latin typeface="+mn-lt"/>
                      </a:rPr>
                      <a:t> million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</a:t>
                    </a:r>
                    <a:r>
                      <a:rPr lang="en-US" sz="2800" b="1" dirty="0">
                        <a:latin typeface="+mn-lt"/>
                      </a:rPr>
                      <a:t> </a:t>
                    </a:r>
                    <a:fld id="{38CDDCEA-239C-4313-8BAD-D152584EEB13}" type="VALUE">
                      <a:rPr lang="en-US" sz="2800" b="1" smtClean="0">
                        <a:latin typeface="+mn-lt"/>
                      </a:rPr>
                      <a:pPr>
                        <a:defRPr sz="28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[WARTOŚĆ]</a:t>
                    </a:fld>
                    <a:r>
                      <a:rPr lang="en-US" sz="2800" b="1" dirty="0">
                        <a:latin typeface="+mn-lt"/>
                      </a:rPr>
                      <a:t> million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2021 r.</c:v>
                </c:pt>
                <c:pt idx="2">
                  <c:v>2022 r. planowane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117</c:v>
                </c:pt>
                <c:pt idx="1">
                  <c:v>276</c:v>
                </c:pt>
                <c:pt idx="2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"/>
        <c:axId val="106569760"/>
        <c:axId val="106570144"/>
      </c:barChart>
      <c:catAx>
        <c:axId val="106569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6570144"/>
        <c:crosses val="autoZero"/>
        <c:auto val="1"/>
        <c:lblAlgn val="ctr"/>
        <c:lblOffset val="100"/>
        <c:noMultiLvlLbl val="0"/>
      </c:catAx>
      <c:valAx>
        <c:axId val="106570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569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8.6642588331727152E-2"/>
          <c:w val="0.95737604881769645"/>
          <c:h val="0.878058579384976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accent4"/>
                  </a:gs>
                  <a:gs pos="100000">
                    <a:schemeClr val="accent4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PLN </a:t>
                    </a:r>
                    <a:fld id="{25AC6AF6-C239-4DEA-BC52-79A745C17422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PLN </a:t>
                    </a:r>
                    <a:fld id="{D618C9B0-10D9-47C4-B0CD-BE71840E45A5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PLN </a:t>
                    </a:r>
                    <a:fld id="{17F9A56C-FF02-4A02-B198-E06FBDADFF53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2022 r.</c:v>
                </c:pt>
                <c:pt idx="2">
                  <c:v>2023 r.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21</c:v>
                </c:pt>
                <c:pt idx="1">
                  <c:v>45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rgbClr val="42A1DF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9D1E4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8600-496B-AE9C-57D8D02CE307}"/>
              </c:ext>
            </c:extLst>
          </c:dPt>
          <c:dPt>
            <c:idx val="2"/>
            <c:invertIfNegative val="0"/>
            <c:bubble3D val="0"/>
            <c:spPr>
              <a:solidFill>
                <a:srgbClr val="BFA73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8600-496B-AE9C-57D8D02CE30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0" dirty="0"/>
                      <a:t>PLN</a:t>
                    </a:r>
                    <a:r>
                      <a:rPr lang="en-US" dirty="0"/>
                      <a:t> </a:t>
                    </a:r>
                    <a:fld id="{C2553C18-DBEE-4AC6-8B5B-B72F17759A15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600-496B-AE9C-57D8D02CE3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0" dirty="0"/>
                      <a:t>PLN</a:t>
                    </a:r>
                    <a:r>
                      <a:rPr lang="en-US" dirty="0"/>
                      <a:t> </a:t>
                    </a:r>
                    <a:fld id="{A6A1C5EE-8944-4AEC-9B30-04BB5F1DF814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600-496B-AE9C-57D8D02CE30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="0" dirty="0"/>
                      <a:t>PLN</a:t>
                    </a:r>
                    <a:r>
                      <a:rPr lang="en-US" dirty="0"/>
                      <a:t> </a:t>
                    </a:r>
                    <a:fld id="{F9A218A6-CEAD-4E2A-B9C9-9CF9F7F83B10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 million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600-496B-AE9C-57D8D02CE3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2022 r.</c:v>
                </c:pt>
                <c:pt idx="2">
                  <c:v>2023 r.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  <c:pt idx="0">
                  <c:v>14</c:v>
                </c:pt>
                <c:pt idx="1">
                  <c:v>21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00-496B-AE9C-57D8D02CE3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7"/>
        <c:overlap val="100"/>
        <c:axId val="106671888"/>
        <c:axId val="106672272"/>
      </c:barChart>
      <c:catAx>
        <c:axId val="106671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6672272"/>
        <c:crosses val="autoZero"/>
        <c:auto val="1"/>
        <c:lblAlgn val="ctr"/>
        <c:lblOffset val="100"/>
        <c:noMultiLvlLbl val="0"/>
      </c:catAx>
      <c:valAx>
        <c:axId val="106672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67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0.18612111567556203"/>
          <c:w val="0.95737604881769645"/>
          <c:h val="0.77858005204114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baseline="0" dirty="0">
                        <a:latin typeface="+mn-lt"/>
                      </a:rPr>
                      <a:t>PLN</a:t>
                    </a:r>
                    <a:r>
                      <a:rPr lang="en-US" sz="2800" b="1" baseline="0" dirty="0">
                        <a:latin typeface="+mn-lt"/>
                      </a:rPr>
                      <a:t> 329 million</a:t>
                    </a:r>
                    <a:endParaRPr lang="en-US" sz="2800" b="1" dirty="0"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</a:t>
                    </a:r>
                    <a:r>
                      <a:rPr lang="en-US" sz="2800" b="1" dirty="0">
                        <a:latin typeface="+mn-lt"/>
                      </a:rPr>
                      <a:t> </a:t>
                    </a:r>
                    <a:fld id="{4523BC8F-28D9-4DF6-93C5-51293958B4F7}" type="VALUE">
                      <a:rPr lang="en-US" sz="2800" b="1" smtClean="0">
                        <a:latin typeface="+mn-lt"/>
                      </a:rPr>
                      <a:pPr>
                        <a:defRPr sz="28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[WARTOŚĆ]</a:t>
                    </a:fld>
                    <a:r>
                      <a:rPr lang="en-US" sz="2800" b="1" dirty="0">
                        <a:latin typeface="+mn-lt"/>
                      </a:rPr>
                      <a:t> million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</a:t>
                    </a:r>
                    <a:r>
                      <a:rPr lang="en-US" sz="2800" b="1" dirty="0">
                        <a:latin typeface="+mn-lt"/>
                      </a:rPr>
                      <a:t> </a:t>
                    </a:r>
                    <a:fld id="{38CDDCEA-239C-4313-8BAD-D152584EEB13}" type="VALUE">
                      <a:rPr lang="en-US" sz="2800" b="1" smtClean="0">
                        <a:latin typeface="+mn-lt"/>
                      </a:rPr>
                      <a:pPr>
                        <a:defRPr sz="28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[WARTOŚĆ]</a:t>
                    </a:fld>
                    <a:r>
                      <a:rPr lang="en-US" sz="2800" b="1" dirty="0">
                        <a:latin typeface="+mn-lt"/>
                      </a:rPr>
                      <a:t> million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2007 r.</c:v>
                </c:pt>
                <c:pt idx="1">
                  <c:v>2015 r.</c:v>
                </c:pt>
                <c:pt idx="2">
                  <c:v>2023 v1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329</c:v>
                </c:pt>
                <c:pt idx="1">
                  <c:v>574</c:v>
                </c:pt>
                <c:pt idx="2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"/>
        <c:axId val="103841352"/>
        <c:axId val="151753080"/>
      </c:barChart>
      <c:catAx>
        <c:axId val="103841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753080"/>
        <c:crosses val="autoZero"/>
        <c:auto val="1"/>
        <c:lblAlgn val="ctr"/>
        <c:lblOffset val="100"/>
        <c:noMultiLvlLbl val="0"/>
      </c:catAx>
      <c:valAx>
        <c:axId val="151753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3841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7797717789857236E-2"/>
          <c:y val="5.2208842564389409E-2"/>
          <c:w val="0.96440456442028555"/>
          <c:h val="0.9220240895504977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26"/>
        <c:gapDepth val="1"/>
        <c:shape val="box"/>
        <c:axId val="151749160"/>
        <c:axId val="151755040"/>
        <c:axId val="0"/>
      </c:bar3DChart>
      <c:catAx>
        <c:axId val="151749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755040"/>
        <c:crosses val="autoZero"/>
        <c:auto val="1"/>
        <c:lblAlgn val="ctr"/>
        <c:lblOffset val="100"/>
        <c:noMultiLvlLbl val="0"/>
      </c:catAx>
      <c:valAx>
        <c:axId val="151755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74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11975591151791E-2"/>
          <c:y val="8.6642588331727152E-2"/>
          <c:w val="0.95737604881769645"/>
          <c:h val="0.87805857938497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65D7FF"/>
                  </a:gs>
                  <a:gs pos="100000">
                    <a:srgbClr val="0B2361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AB-4974-BE3E-6DD4F3983A1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AB-4974-BE3E-6DD4F3983A1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AB-4974-BE3E-6DD4F3983A1F}"/>
              </c:ext>
            </c:extLst>
          </c:dPt>
          <c:dLbls>
            <c:dLbl>
              <c:idx val="0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</a:t>
                    </a:r>
                    <a:r>
                      <a:rPr lang="en-US" sz="2800" b="1" dirty="0">
                        <a:latin typeface="+mn-lt"/>
                      </a:rPr>
                      <a:t> 949</a:t>
                    </a:r>
                    <a:r>
                      <a:rPr lang="en-US" sz="2800" b="1" baseline="0" dirty="0">
                        <a:latin typeface="+mn-lt"/>
                      </a:rPr>
                      <a:t> million</a:t>
                    </a:r>
                    <a:endParaRPr lang="en-US" sz="2800" b="1" dirty="0"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0940961098398167"/>
                      <c:h val="0.2289931519760018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6AB-4974-BE3E-6DD4F3983A1F}"/>
                </c:ext>
              </c:extLst>
            </c:dLbl>
            <c:dLbl>
              <c:idx val="1"/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0" dirty="0">
                        <a:latin typeface="+mn-lt"/>
                      </a:rPr>
                      <a:t>PLN </a:t>
                    </a:r>
                    <a:r>
                      <a:rPr lang="en-US" sz="2800" b="1" dirty="0">
                        <a:latin typeface="+mn-lt"/>
                      </a:rPr>
                      <a:t>2.4 billion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0171777269260108"/>
                      <c:h val="0.2289931519760018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6AB-4974-BE3E-6DD4F3983A1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dirty="0">
                        <a:latin typeface="+mn-lt"/>
                      </a:rPr>
                      <a:t>PLN 3.5 billion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322074752097635"/>
                      <c:h val="0.2289931519760018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B6AB-4974-BE3E-6DD4F3983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2015 r.</c:v>
                </c:pt>
                <c:pt idx="1">
                  <c:v>2022 r.</c:v>
                </c:pt>
                <c:pt idx="2">
                  <c:v>2023 r.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0.94899999999999995</c:v>
                </c:pt>
                <c:pt idx="1">
                  <c:v>2.4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974-BE3E-6DD4F3983A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"/>
        <c:axId val="151749944"/>
        <c:axId val="151752296"/>
      </c:barChart>
      <c:catAx>
        <c:axId val="151749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752296"/>
        <c:crosses val="autoZero"/>
        <c:auto val="1"/>
        <c:lblAlgn val="ctr"/>
        <c:lblOffset val="100"/>
        <c:noMultiLvlLbl val="0"/>
      </c:catAx>
      <c:valAx>
        <c:axId val="151752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1749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901CD1-DFF7-4C71-8610-9109D7687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B3CE31F-B405-47D0-9FEE-CA3E6A4DB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97B0BB-2772-41D2-A3BE-AE1A83AB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1D0FF12-BB56-48AB-996A-CAFA43AC0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7EAC4B8-F6BB-4375-B44B-C667B824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76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CF1D4B-3EEB-4876-95E1-BF75BFFA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4CAC755-0DB1-410E-9F6A-0F858824D3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F56836-F134-4776-9936-AF76DA7CB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26EB7C4-6AD2-4835-815C-34B05CAD1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7F5C60-7494-464B-AE07-B4C2A69C2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995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FFFDD5A-CA36-46E5-B4C8-8B5AE2BCC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7A1340-112E-4189-9C37-E68CB48DC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74CBCE-37FB-45D4-99F0-5C0DB4C68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289804-62BB-4123-8A51-601A30CF3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78AE3B-CA44-4D7E-8587-6015199FA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30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C53E0-5CAF-485D-9142-71C7AF385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E21613-7EF1-40E6-81B1-210A64035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99B547-274A-45AB-8056-6EA022FF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33CE73F-1A5E-468B-A179-0E215DB7E6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5" y="0"/>
            <a:ext cx="12192000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F1E1BE04-1086-428A-B9F0-F8C282CA4D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0190D9A-55A1-40BA-A6AB-8C817D8D7F98}"/>
              </a:ext>
            </a:extLst>
          </p:cNvPr>
          <p:cNvSpPr txBox="1"/>
          <p:nvPr userDrawn="1"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382682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38B523-16A8-4B5F-B27F-FC9E63F5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501F0D3-D179-4C60-B418-FFB267C14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009C83-0DE4-4D1B-A0E9-637551B7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86263C-338F-459D-96D5-3CFF5AAA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B03295-FF3F-4AA4-BF9F-2DEF026D7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50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21E5F-A397-41D2-BEDC-1129AFB30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787639-F419-49B7-9888-B2ED1876D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748665-58BD-45EF-9F54-F0CAE59CA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8CF1715-BD76-4439-8173-63426A8F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9BACDC7-A6DC-4FD6-BA48-0B007A9B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EF3597B-3980-4B50-BA06-AFFFB35C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335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1414A9-85C6-48FF-A7B6-A8E8A3A8B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40F01F0-9B3C-487A-971D-39894DFAC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36F6B87-D2A3-4DAE-B5AB-7AE154C58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D329569-AC48-4268-9EF2-6D9E80FEB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BA9ABF2-659F-401E-8EF3-A7D165B134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040BE84-9F3E-4A5E-985C-8804F160C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090B0FF-CD0A-41B8-AD86-87260B53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8CBFB48-8AA8-4993-ACE7-DC245895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543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06836-F94F-49EF-97A5-0771E53C5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ECFAF7D-CA8E-46C9-8F9C-B2A59534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210D1E5-EB12-48E4-BF09-DB261E309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37C1F5D-86DC-4EED-9E6C-CC0D2405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915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24CCBBF-7862-4B5B-B4F2-CCF53309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3A77CE5-2D1A-44B4-B7D3-98CA18D68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707D1C-F1B0-4859-98CE-99ED3C1E5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915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B9532B-FE69-4078-A2AA-D9692423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563274-13AF-4A2E-BAAA-AC787A881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CEAE632-12A0-412D-81EF-60D292578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BFD84BF-E878-4B14-A91A-32E21C6B2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E679D2-2DA7-4690-9EB3-D9D23488E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2757E1-292C-450F-B90E-A9396268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90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2DB7B4-78C3-4810-A5F9-7D9F5739A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30D3EE4-2E30-4FBA-A5B4-C64C7205C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E68262-5756-4CC5-8795-81575C825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CA8DD70-FABE-481F-9A04-75F28BA8B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0F3FFA-949D-49FB-823E-DA6AAE7BF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DFD046-EB3E-48A0-A370-5AE794D8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653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923691C-3EFC-4F7D-BB60-EEA74FF5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6174518-FD25-46BF-B430-64AD06607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F31DE6-F409-49AB-B8F1-AC737DC11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25FF0-4543-4B8E-909E-EB1AC74D95FE}" type="datetimeFigureOut">
              <a:rPr lang="pl-PL" smtClean="0"/>
              <a:t>18.01.2023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AF02DF-ED92-40AE-94F0-815B824E7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D8EAB5-8D88-4505-A083-D9C7753BA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C6D8-DC2C-4CAA-AB91-5B33FF763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05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3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4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5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hart" Target="../charts/chart6.xml"/><Relationship Id="rId7" Type="http://schemas.openxmlformats.org/officeDocument/2006/relationships/image" Target="../media/image3.sv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7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F15B725A-3D8B-4072-B540-36DF58A252AD}"/>
              </a:ext>
            </a:extLst>
          </p:cNvPr>
          <p:cNvSpPr txBox="1">
            <a:spLocks/>
          </p:cNvSpPr>
          <p:nvPr/>
        </p:nvSpPr>
        <p:spPr>
          <a:xfrm>
            <a:off x="825500" y="2139507"/>
            <a:ext cx="10541000" cy="2387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5400" cap="all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Good Year </a:t>
            </a:r>
            <a:br>
              <a:rPr lang="pl-PL" sz="5400" b="1" cap="all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en-GB" sz="5400" b="1" cap="all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of Polish Sport</a:t>
            </a:r>
            <a:endParaRPr lang="pl-PL" sz="16600" b="1" cap="all" dirty="0">
              <a:solidFill>
                <a:schemeClr val="bg1"/>
              </a:solidFill>
              <a:latin typeface="+mn-lt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6D702E7-5529-4328-8DF5-5AC777518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9876" y="1"/>
            <a:ext cx="3622124" cy="3703782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2FF82280-3A28-4BBF-A781-F1472FA8C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2549236" cy="968314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4869113" y="4442046"/>
            <a:ext cx="2453774" cy="0"/>
          </a:xfrm>
          <a:prstGeom prst="line">
            <a:avLst/>
          </a:prstGeom>
          <a:ln w="666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303779832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60694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AU" sz="440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top-level sports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1519469" y="3267283"/>
            <a:ext cx="1273546" cy="127354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42F3EF7-CCC3-4EF0-9D28-673D0D83BF76}"/>
              </a:ext>
            </a:extLst>
          </p:cNvPr>
          <p:cNvSpPr txBox="1"/>
          <p:nvPr/>
        </p:nvSpPr>
        <p:spPr>
          <a:xfrm>
            <a:off x="350303" y="4574747"/>
            <a:ext cx="3611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40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656 million</a:t>
            </a:r>
            <a:r>
              <a:rPr lang="pl-PL" sz="40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 PLN</a:t>
            </a:r>
            <a:endParaRPr lang="en-AU" sz="4000" b="1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1647128" y="5229206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</a:t>
            </a:r>
          </a:p>
        </p:txBody>
      </p: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5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3771374" y="3290171"/>
            <a:ext cx="72903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B0F0"/>
              </a:buClr>
            </a:pPr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Leading programmes: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Olympic and non-Olympic sports –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181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youth professional sport – </a:t>
            </a:r>
            <a:r>
              <a:rPr lang="en-AU" sz="2400" dirty="0">
                <a:solidFill>
                  <a:schemeClr val="bg1"/>
                </a:solidFill>
                <a:highlight>
                  <a:srgbClr val="0C2567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567"/>
                </a:highlight>
                <a:ea typeface="Lato" panose="020F0502020204030203" pitchFamily="34" charset="0"/>
                <a:cs typeface="Lato" panose="020F0502020204030203" pitchFamily="34" charset="0"/>
              </a:rPr>
              <a:t>175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sport for people with disabilities –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45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New Team 100 scholarships –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44 million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3207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1317837873"/>
              </p:ext>
            </p:extLst>
          </p:nvPr>
        </p:nvGraphicFramePr>
        <p:xfrm>
          <a:off x="4024395" y="1828812"/>
          <a:ext cx="6555000" cy="395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5" y="1558629"/>
            <a:ext cx="7741250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grassroots sport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1068145" y="2827535"/>
            <a:ext cx="460875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601304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4410711" y="5777966"/>
            <a:ext cx="1647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 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476395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2021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323822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55100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grassroots sport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1519469" y="3267283"/>
            <a:ext cx="1273546" cy="127354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42F3EF7-CCC3-4EF0-9D28-673D0D83BF76}"/>
              </a:ext>
            </a:extLst>
          </p:cNvPr>
          <p:cNvSpPr txBox="1"/>
          <p:nvPr/>
        </p:nvSpPr>
        <p:spPr>
          <a:xfrm>
            <a:off x="340684" y="4574747"/>
            <a:ext cx="3631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4000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PLN 400 million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1600641" y="5229206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 </a:t>
            </a:r>
          </a:p>
        </p:txBody>
      </p: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5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3771374" y="3131552"/>
            <a:ext cx="773327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B0F0"/>
              </a:buClr>
            </a:pPr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Programmes with the largest budget: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Governmental Programme </a:t>
            </a:r>
            <a:r>
              <a:rPr lang="pl-PL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pl-PL" sz="24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Club</a:t>
            </a: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– over 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69 million 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Sport for All – over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60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School Sports Club – nearly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58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Sports Holidays+ – </a:t>
            </a:r>
            <a:r>
              <a:rPr lang="en-AU" sz="2400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C2464"/>
                </a:highlight>
                <a:ea typeface="Lato" panose="020F0502020204030203" pitchFamily="34" charset="0"/>
                <a:cs typeface="Lato" panose="020F0502020204030203" pitchFamily="34" charset="0"/>
              </a:rPr>
              <a:t>50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Football Schools Certifications –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50 million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19262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58832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Sport for people </a:t>
            </a:r>
            <a:b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with disabilities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6"/>
            <a:ext cx="581496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3429616939"/>
              </p:ext>
            </p:extLst>
          </p:nvPr>
        </p:nvGraphicFramePr>
        <p:xfrm>
          <a:off x="6443132" y="1828812"/>
          <a:ext cx="5329564" cy="395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815271" y="5777966"/>
            <a:ext cx="123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875263" y="2898103"/>
            <a:ext cx="594000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0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Increase in amounts allocated to promotion of sport for people with disabilities by over 100% since 2015. </a:t>
            </a:r>
          </a:p>
          <a:p>
            <a:pPr marL="252000" indent="-2520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0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increase in amounts allocated to competition for people with disabilities by 158% since 2015.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503861" y="5777966"/>
            <a:ext cx="123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 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10209707" y="5777966"/>
            <a:ext cx="123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2023 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6B2CF724-C66E-40AF-9D44-226A75105704}"/>
              </a:ext>
            </a:extLst>
          </p:cNvPr>
          <p:cNvSpPr txBox="1"/>
          <p:nvPr/>
        </p:nvSpPr>
        <p:spPr>
          <a:xfrm>
            <a:off x="4683559" y="4329955"/>
            <a:ext cx="2095095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AU" dirty="0">
                <a:solidFill>
                  <a:srgbClr val="65D7FF"/>
                </a:solidFill>
              </a:rPr>
              <a:t>Grassroots</a:t>
            </a:r>
          </a:p>
          <a:p>
            <a:pPr algn="r">
              <a:lnSpc>
                <a:spcPct val="80000"/>
              </a:lnSpc>
            </a:pPr>
            <a:r>
              <a:rPr lang="en-AU" dirty="0">
                <a:solidFill>
                  <a:srgbClr val="65D7FF"/>
                </a:solidFill>
              </a:rPr>
              <a:t>sport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B2CF724-C66E-40AF-9D44-226A75105704}"/>
              </a:ext>
            </a:extLst>
          </p:cNvPr>
          <p:cNvSpPr txBox="1"/>
          <p:nvPr/>
        </p:nvSpPr>
        <p:spPr>
          <a:xfrm>
            <a:off x="4683558" y="4924479"/>
            <a:ext cx="2095095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AU" dirty="0">
                <a:solidFill>
                  <a:schemeClr val="bg1"/>
                </a:solidFill>
              </a:rPr>
              <a:t>Top-level sport</a:t>
            </a:r>
          </a:p>
        </p:txBody>
      </p:sp>
      <p:sp>
        <p:nvSpPr>
          <p:cNvPr id="8" name="Dowolny kształt 7"/>
          <p:cNvSpPr/>
          <p:nvPr/>
        </p:nvSpPr>
        <p:spPr>
          <a:xfrm>
            <a:off x="5199321" y="3572540"/>
            <a:ext cx="6422065" cy="1244009"/>
          </a:xfrm>
          <a:custGeom>
            <a:avLst/>
            <a:gdLst>
              <a:gd name="connsiteX0" fmla="*/ 6422065 w 6422065"/>
              <a:gd name="connsiteY0" fmla="*/ 0 h 1244009"/>
              <a:gd name="connsiteX1" fmla="*/ 4954772 w 6422065"/>
              <a:gd name="connsiteY1" fmla="*/ 0 h 1244009"/>
              <a:gd name="connsiteX2" fmla="*/ 4582632 w 6422065"/>
              <a:gd name="connsiteY2" fmla="*/ 329609 h 1244009"/>
              <a:gd name="connsiteX3" fmla="*/ 3232298 w 6422065"/>
              <a:gd name="connsiteY3" fmla="*/ 329609 h 1244009"/>
              <a:gd name="connsiteX4" fmla="*/ 2870791 w 6422065"/>
              <a:gd name="connsiteY4" fmla="*/ 1244009 h 1244009"/>
              <a:gd name="connsiteX5" fmla="*/ 0 w 6422065"/>
              <a:gd name="connsiteY5" fmla="*/ 1244009 h 124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22065" h="1244009">
                <a:moveTo>
                  <a:pt x="6422065" y="0"/>
                </a:moveTo>
                <a:lnTo>
                  <a:pt x="4954772" y="0"/>
                </a:lnTo>
                <a:lnTo>
                  <a:pt x="4582632" y="329609"/>
                </a:lnTo>
                <a:lnTo>
                  <a:pt x="3232298" y="329609"/>
                </a:lnTo>
                <a:lnTo>
                  <a:pt x="2870791" y="1244009"/>
                </a:lnTo>
                <a:lnTo>
                  <a:pt x="0" y="1244009"/>
                </a:lnTo>
              </a:path>
            </a:pathLst>
          </a:custGeom>
          <a:noFill/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38115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18337673"/>
              </p:ext>
            </p:extLst>
          </p:nvPr>
        </p:nvGraphicFramePr>
        <p:xfrm>
          <a:off x="4024395" y="2211858"/>
          <a:ext cx="6555000" cy="357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5"/>
            <a:ext cx="596765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601304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4410711" y="5777966"/>
            <a:ext cx="1647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476395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2021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69286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sports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394734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36" name="Prostokąt 35"/>
          <p:cNvSpPr/>
          <p:nvPr/>
        </p:nvSpPr>
        <p:spPr>
          <a:xfrm>
            <a:off x="1519469" y="3134732"/>
            <a:ext cx="1273546" cy="127354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42F3EF7-CCC3-4EF0-9D28-673D0D83BF76}"/>
              </a:ext>
            </a:extLst>
          </p:cNvPr>
          <p:cNvSpPr txBox="1"/>
          <p:nvPr/>
        </p:nvSpPr>
        <p:spPr>
          <a:xfrm>
            <a:off x="980279" y="4442196"/>
            <a:ext cx="2351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4000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750 mln zł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1497857" y="5096655"/>
            <a:ext cx="1316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 r.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3771374" y="2943007"/>
            <a:ext cx="7988826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B0F0"/>
              </a:buClr>
            </a:pPr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Programmes with the largest planned budget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Sporting Poland –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250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Investments of particular importance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– 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233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Programme of development of football infrastructure for Ekstraklasa and First League clubs –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140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Orlik</a:t>
            </a: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pitches modernisation  programme–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30 million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Tennis Poland – </a:t>
            </a:r>
            <a:r>
              <a:rPr lang="en-AU" sz="24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4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4 million</a:t>
            </a:r>
          </a:p>
        </p:txBody>
      </p: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69498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439876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sports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95938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709399"/>
            <a:ext cx="10703296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0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National Sports Centre – Olympic Training Centre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46279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684071"/>
            <a:ext cx="113108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Multifinctional sports facility in Wałcz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Ice track in Zakopane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Dormitories for athletes in Giżycko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Dormitories for athletes in Cetniewo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Cross-country and biathlon trails in Szczyrk</a:t>
            </a:r>
          </a:p>
        </p:txBody>
      </p:sp>
      <p:pic>
        <p:nvPicPr>
          <p:cNvPr id="11" name="Grafika 8">
            <a:extLst>
              <a:ext uri="{FF2B5EF4-FFF2-40B4-BE49-F238E27FC236}">
                <a16:creationId xmlns:a16="http://schemas.microsoft.com/office/drawing/2014/main" id="{DD24F8E0-64E9-4F26-8FD8-2ECD969E2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73442" y="3894833"/>
            <a:ext cx="2244930" cy="1395496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98071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F15B725A-3D8B-4072-B540-36DF58A252AD}"/>
              </a:ext>
            </a:extLst>
          </p:cNvPr>
          <p:cNvSpPr txBox="1">
            <a:spLocks/>
          </p:cNvSpPr>
          <p:nvPr/>
        </p:nvSpPr>
        <p:spPr>
          <a:xfrm>
            <a:off x="825500" y="2594919"/>
            <a:ext cx="10541000" cy="1635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5400" b="1">
                <a:solidFill>
                  <a:schemeClr val="bg1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Initiatives in </a:t>
            </a:r>
            <a:r>
              <a:rPr lang="en-AU" sz="5400">
                <a:solidFill>
                  <a:schemeClr val="bg1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2022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6D702E7-5529-4328-8DF5-5AC777518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9876" y="1"/>
            <a:ext cx="3622124" cy="3703782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2FF82280-3A28-4BBF-A781-F1472FA8C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2549236" cy="968314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4869113" y="4145484"/>
            <a:ext cx="2453774" cy="0"/>
          </a:xfrm>
          <a:prstGeom prst="line">
            <a:avLst/>
          </a:prstGeom>
          <a:ln w="666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481319839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394656"/>
            <a:ext cx="7790170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 programmes of the Ministry of Sport and Tourism</a:t>
            </a:r>
          </a:p>
          <a:p>
            <a:pPr>
              <a:lnSpc>
                <a:spcPct val="80000"/>
              </a:lnSpc>
            </a:pPr>
            <a:r>
              <a:rPr lang="en-AU" sz="4000" b="1">
                <a:solidFill>
                  <a:schemeClr val="bg1"/>
                </a:solidFill>
                <a:latin typeface="Lato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Popularisation of shooting</a:t>
            </a:r>
            <a:endParaRPr lang="en-AU" sz="4000" b="1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302822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3622724"/>
            <a:ext cx="113108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Budget: </a:t>
            </a:r>
            <a:r>
              <a:rPr lang="en-AU" sz="2600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PLN </a:t>
            </a:r>
            <a:r>
              <a:rPr lang="en-AU" sz="26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5.1 million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Over </a:t>
            </a:r>
            <a:r>
              <a:rPr lang="en-AU" sz="2600" b="1" dirty="0">
                <a:solidFill>
                  <a:schemeClr val="bg1"/>
                </a:solidFill>
                <a:highlight>
                  <a:srgbClr val="0B2466"/>
                </a:highlight>
                <a:ea typeface="Lato" panose="020F0502020204030203" pitchFamily="34" charset="0"/>
                <a:cs typeface="Lato" panose="020F0502020204030203" pitchFamily="34" charset="0"/>
              </a:rPr>
              <a:t>7 thousand participants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School and university students aged 18-26 </a:t>
            </a:r>
            <a:b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and adults over 26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55895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3" y="919321"/>
            <a:ext cx="10333535" cy="11763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 programmes of the Ministry</a:t>
            </a:r>
            <a:b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Sport and Tourism</a:t>
            </a:r>
          </a:p>
          <a:p>
            <a:pPr>
              <a:lnSpc>
                <a:spcPct val="90000"/>
              </a:lnSpc>
            </a:pPr>
            <a: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Modernisation of sports facilities </a:t>
            </a:r>
            <a:b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„My pitch – </a:t>
            </a:r>
            <a:r>
              <a:rPr lang="en-AU" sz="4000" dirty="0" err="1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Orlik</a:t>
            </a:r>
            <a: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2012” 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302822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3249501"/>
            <a:ext cx="113108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Improvement of technical condition of the publicly accessible facilities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Increase of physical activity of children and youth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b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181</a:t>
            </a:r>
            <a:r>
              <a:rPr lang="en-AU" sz="26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pre-qualified investment projects with overall value of PLN 50 million</a:t>
            </a:r>
            <a:endParaRPr lang="en-AU" sz="2600" b="1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305202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080925"/>
            <a:ext cx="11242719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Sporting successes</a:t>
            </a:r>
          </a:p>
        </p:txBody>
      </p:sp>
      <p:cxnSp>
        <p:nvCxnSpPr>
          <p:cNvPr id="42" name="Łącznik prosty 41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1834320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860053" y="1962299"/>
            <a:ext cx="9189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Numbers of medals (in the categories of seniors, youth and juniors)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583662"/>
              </p:ext>
            </p:extLst>
          </p:nvPr>
        </p:nvGraphicFramePr>
        <p:xfrm>
          <a:off x="4345629" y="2934225"/>
          <a:ext cx="2704866" cy="2717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351">
                  <a:extLst>
                    <a:ext uri="{9D8B030D-6E8A-4147-A177-3AD203B41FA5}">
                      <a16:colId xmlns:a16="http://schemas.microsoft.com/office/drawing/2014/main" val="1524363528"/>
                    </a:ext>
                  </a:extLst>
                </a:gridCol>
                <a:gridCol w="1973515">
                  <a:extLst>
                    <a:ext uri="{9D8B030D-6E8A-4147-A177-3AD203B41FA5}">
                      <a16:colId xmlns:a16="http://schemas.microsoft.com/office/drawing/2014/main" val="2606872452"/>
                    </a:ext>
                  </a:extLst>
                </a:gridCol>
              </a:tblGrid>
              <a:tr h="5435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+mn-lt"/>
                        </a:rPr>
                        <a:t>Olympic </a:t>
                      </a:r>
                      <a:r>
                        <a:rPr lang="pl-PL" sz="2000" dirty="0" err="1">
                          <a:latin typeface="+mn-lt"/>
                        </a:rPr>
                        <a:t>sports</a:t>
                      </a:r>
                      <a:endParaRPr lang="pl-PL" sz="20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686750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OG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902602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WCh</a:t>
                      </a:r>
                      <a:endParaRPr lang="pl-PL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026299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ECh</a:t>
                      </a:r>
                      <a:endParaRPr lang="pl-PL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127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74420"/>
                  </a:ext>
                </a:extLst>
              </a:tr>
              <a:tr h="543540">
                <a:tc gridSpan="2"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Total:</a:t>
                      </a:r>
                      <a:r>
                        <a:rPr lang="pl-PL" sz="20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187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2C7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pl-PL" sz="2400" dirty="0">
                        <a:solidFill>
                          <a:schemeClr val="bg1"/>
                        </a:solidFill>
                        <a:latin typeface="Lato" panose="020F0502020204030203" pitchFamily="34" charset="-1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124136"/>
                  </a:ext>
                </a:extLst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225785"/>
              </p:ext>
            </p:extLst>
          </p:nvPr>
        </p:nvGraphicFramePr>
        <p:xfrm>
          <a:off x="7738972" y="2934225"/>
          <a:ext cx="2704866" cy="2717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18">
                  <a:extLst>
                    <a:ext uri="{9D8B030D-6E8A-4147-A177-3AD203B41FA5}">
                      <a16:colId xmlns:a16="http://schemas.microsoft.com/office/drawing/2014/main" val="1524363528"/>
                    </a:ext>
                  </a:extLst>
                </a:gridCol>
                <a:gridCol w="1831348">
                  <a:extLst>
                    <a:ext uri="{9D8B030D-6E8A-4147-A177-3AD203B41FA5}">
                      <a16:colId xmlns:a16="http://schemas.microsoft.com/office/drawing/2014/main" val="2606872452"/>
                    </a:ext>
                  </a:extLst>
                </a:gridCol>
              </a:tblGrid>
              <a:tr h="5435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+mn-lt"/>
                        </a:rPr>
                        <a:t>Non-</a:t>
                      </a:r>
                      <a:r>
                        <a:rPr lang="pl-PL" sz="2000" dirty="0" err="1">
                          <a:latin typeface="+mn-lt"/>
                        </a:rPr>
                        <a:t>olympic</a:t>
                      </a:r>
                      <a:r>
                        <a:rPr lang="pl-PL" sz="2000" dirty="0">
                          <a:latin typeface="+mn-lt"/>
                        </a:rPr>
                        <a:t> </a:t>
                      </a:r>
                      <a:r>
                        <a:rPr lang="pl-PL" sz="2000" dirty="0" err="1">
                          <a:latin typeface="+mn-lt"/>
                        </a:rPr>
                        <a:t>sports</a:t>
                      </a:r>
                      <a:endParaRPr lang="pl-PL" sz="20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686750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TWG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902602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WCh</a:t>
                      </a:r>
                      <a:endParaRPr lang="pl-PL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197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026299"/>
                  </a:ext>
                </a:extLst>
              </a:tr>
              <a:tr h="543540">
                <a:tc>
                  <a:txBody>
                    <a:bodyPr/>
                    <a:lstStyle/>
                    <a:p>
                      <a:pPr algn="r"/>
                      <a:r>
                        <a:rPr lang="pl-PL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ECh</a:t>
                      </a:r>
                      <a:endParaRPr lang="pl-PL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solidFill>
                            <a:schemeClr val="bg1"/>
                          </a:solidFill>
                          <a:latin typeface="+mn-lt"/>
                        </a:rPr>
                        <a:t>258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74420"/>
                  </a:ext>
                </a:extLst>
              </a:tr>
              <a:tr h="543540">
                <a:tc gridSpan="2"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Total:</a:t>
                      </a:r>
                      <a:r>
                        <a:rPr lang="pl-PL" sz="20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464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2C7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pl-PL" sz="2400" dirty="0">
                        <a:solidFill>
                          <a:schemeClr val="bg1"/>
                        </a:solidFill>
                        <a:latin typeface="Lato" panose="020F0502020204030203" pitchFamily="34" charset="-1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124136"/>
                  </a:ext>
                </a:extLst>
              </a:tr>
            </a:tbl>
          </a:graphicData>
        </a:graphic>
      </p:graphicFrame>
      <p:sp>
        <p:nvSpPr>
          <p:cNvPr id="29" name="pole tekstowe 28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1567377" y="4031089"/>
            <a:ext cx="208977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234</a:t>
            </a: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278</a:t>
            </a: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332</a:t>
            </a:r>
          </a:p>
        </p:txBody>
      </p:sp>
      <p:sp>
        <p:nvSpPr>
          <p:cNvPr id="4" name="Owal 3"/>
          <p:cNvSpPr/>
          <p:nvPr/>
        </p:nvSpPr>
        <p:spPr>
          <a:xfrm>
            <a:off x="985703" y="4126729"/>
            <a:ext cx="415759" cy="41575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Owal 35"/>
          <p:cNvSpPr/>
          <p:nvPr/>
        </p:nvSpPr>
        <p:spPr>
          <a:xfrm>
            <a:off x="985703" y="4694724"/>
            <a:ext cx="415759" cy="41575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Owal 36"/>
          <p:cNvSpPr/>
          <p:nvPr/>
        </p:nvSpPr>
        <p:spPr>
          <a:xfrm>
            <a:off x="985703" y="5236166"/>
            <a:ext cx="415759" cy="41575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Owal 37"/>
          <p:cNvSpPr/>
          <p:nvPr/>
        </p:nvSpPr>
        <p:spPr>
          <a:xfrm>
            <a:off x="1039479" y="4180505"/>
            <a:ext cx="308208" cy="30820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Owal 38"/>
          <p:cNvSpPr/>
          <p:nvPr/>
        </p:nvSpPr>
        <p:spPr>
          <a:xfrm>
            <a:off x="1039479" y="4748501"/>
            <a:ext cx="308208" cy="30820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Owal 39"/>
          <p:cNvSpPr/>
          <p:nvPr/>
        </p:nvSpPr>
        <p:spPr>
          <a:xfrm>
            <a:off x="1039479" y="5289942"/>
            <a:ext cx="308208" cy="308206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0" scaled="1"/>
            <a:tileRect/>
          </a:gradFill>
          <a:ln w="73025">
            <a:noFill/>
          </a:ln>
          <a:effectLst>
            <a:outerShdw blurRad="1524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Prostokąt 4"/>
          <p:cNvSpPr/>
          <p:nvPr/>
        </p:nvSpPr>
        <p:spPr>
          <a:xfrm>
            <a:off x="916442" y="2934225"/>
            <a:ext cx="2085407" cy="334764"/>
          </a:xfrm>
          <a:prstGeom prst="rect">
            <a:avLst/>
          </a:prstGeom>
          <a:solidFill>
            <a:srgbClr val="0A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878342" y="2751140"/>
            <a:ext cx="3467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844 medals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including 193 medals won</a:t>
            </a:r>
          </a:p>
          <a:p>
            <a:r>
              <a:rPr lang="en-GB" sz="2000" dirty="0">
                <a:solidFill>
                  <a:schemeClr val="bg1"/>
                </a:solidFill>
              </a:rPr>
              <a:t>by persons with disabilities</a:t>
            </a:r>
            <a:endParaRPr lang="en-GB" sz="32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GB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GB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0357E5B-2480-F975-CCD5-A23929FF2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3010"/>
            <a:ext cx="28712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including 193 medals for people with disabilities</a:t>
            </a:r>
            <a:endParaRPr kumimoji="0" lang="en-GB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ACDE7EE-EC06-B0B9-172D-7493E2D85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19390"/>
            <a:ext cx="28712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l-PL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including 193 medals for people with disabilities</a:t>
            </a:r>
            <a:endParaRPr kumimoji="0" lang="en-GB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8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907733"/>
            <a:ext cx="11246602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1st</a:t>
            </a:r>
            <a: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European Congress of Sport and Tourism</a:t>
            </a:r>
            <a:endParaRPr lang="en-AU" sz="4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70818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929461"/>
            <a:ext cx="98485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3 days, 8 subject areas, 60 panels, 100 speakers, </a:t>
            </a:r>
            <a:b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1500 participants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Debate on challenges for sport and tourism in the 21st century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Meeting of sports coaches, officials, athletes, representatives of politics, business and the media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77895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25281"/>
            <a:ext cx="7790170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 programmes of the Ministry</a:t>
            </a:r>
            <a:b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AU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Sport and Tourism</a:t>
            </a:r>
          </a:p>
          <a:p>
            <a:pPr>
              <a:lnSpc>
                <a:spcPct val="80000"/>
              </a:lnSpc>
            </a:pPr>
            <a:r>
              <a:rPr lang="en-AU" sz="4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Tennis Poland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302822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3389462"/>
            <a:ext cx="113108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 the first edition, </a:t>
            </a: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16 new tennis courts and 6 court roofs will be built</a:t>
            </a: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Budget planned for the first edition: PLN </a:t>
            </a: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4 million</a:t>
            </a:r>
            <a:endParaRPr lang="en-AU" sz="26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48714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531844" y="955818"/>
            <a:ext cx="11299371" cy="11763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 programmes of the Ministry</a:t>
            </a:r>
            <a:br>
              <a:rPr lang="en-AU" sz="4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AU" sz="4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Sport and Tourism</a:t>
            </a:r>
          </a:p>
          <a:p>
            <a:pPr>
              <a:lnSpc>
                <a:spcPct val="90000"/>
              </a:lnSpc>
            </a:pPr>
            <a:r>
              <a:rPr lang="en-AU" sz="4000" b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Programme of development of football infrastructure for Ekstraklasa and First League clubs </a:t>
            </a:r>
            <a:endParaRPr lang="en-AU" sz="4000" b="1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3090342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3311619"/>
            <a:ext cx="1054347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Development of training facilities base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Ensuring modern infrastructure, mainly for children and youth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Increase of the level of football in Poland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PLN</a:t>
            </a: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140 million </a:t>
            </a: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for the pilot edition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06830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F15B725A-3D8B-4072-B540-36DF58A252AD}"/>
              </a:ext>
            </a:extLst>
          </p:cNvPr>
          <p:cNvSpPr txBox="1">
            <a:spLocks/>
          </p:cNvSpPr>
          <p:nvPr/>
        </p:nvSpPr>
        <p:spPr>
          <a:xfrm>
            <a:off x="825500" y="2594919"/>
            <a:ext cx="10541000" cy="1635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5400" b="1">
                <a:solidFill>
                  <a:schemeClr val="bg1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Plans for</a:t>
            </a:r>
            <a:r>
              <a:rPr lang="en-AU" sz="5400">
                <a:solidFill>
                  <a:schemeClr val="bg1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 2023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6D702E7-5529-4328-8DF5-5AC777518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9876" y="1"/>
            <a:ext cx="3622124" cy="3703782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2FF82280-3A28-4BBF-A781-F1472FA8C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2549236" cy="968314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4869113" y="4145484"/>
            <a:ext cx="2453774" cy="0"/>
          </a:xfrm>
          <a:prstGeom prst="line">
            <a:avLst/>
          </a:prstGeom>
          <a:ln w="666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3077997719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667423"/>
            <a:ext cx="11246602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0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1000 new sports halls for Polish schools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46787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689141"/>
            <a:ext cx="98485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Largest-ever programme of sports infrastructure development in Poland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Budget: PLN </a:t>
            </a: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 billion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Implementation period: 2023-2024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Co-financing level: 70%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Applications may be filed since 2023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8" name="Prostokąt 7"/>
          <p:cNvSpPr/>
          <p:nvPr/>
        </p:nvSpPr>
        <p:spPr>
          <a:xfrm>
            <a:off x="8265511" y="3321330"/>
            <a:ext cx="2113152" cy="2113152"/>
          </a:xfrm>
          <a:prstGeom prst="rect">
            <a:avLst/>
          </a:prstGeom>
          <a:blipFill dpi="0" rotWithShape="1">
            <a:blip r:embed="rId7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974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667423"/>
            <a:ext cx="11246602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0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Virtual schooting range at every school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467874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875763"/>
            <a:ext cx="98485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Budget: PLN </a:t>
            </a:r>
            <a:r>
              <a:rPr lang="en-AU" sz="26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25 million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200 local animators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All post-primary school students in Poland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Cooperation of the Ministry of Education and Science – new university shooting clubs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630617" y="3571532"/>
            <a:ext cx="1765849" cy="1765849"/>
          </a:xfrm>
          <a:prstGeom prst="rect">
            <a:avLst/>
          </a:prstGeom>
          <a:blipFill dpi="0" rotWithShape="1">
            <a:blip r:embed="rId7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69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Symbol zastępczy zawartości 6">
            <a:extLst>
              <a:ext uri="{FF2B5EF4-FFF2-40B4-BE49-F238E27FC236}">
                <a16:creationId xmlns:a16="http://schemas.microsoft.com/office/drawing/2014/main" id="{9B2D7F8E-FA9E-40C7-B3D6-1F20C4109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369368"/>
              </p:ext>
            </p:extLst>
          </p:nvPr>
        </p:nvGraphicFramePr>
        <p:xfrm>
          <a:off x="1445480" y="251367"/>
          <a:ext cx="11294507" cy="6217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352480"/>
            <a:ext cx="11242719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0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3rd European Games Kraków-</a:t>
            </a:r>
            <a:r>
              <a:rPr lang="en-AU" sz="4000" b="1" dirty="0" err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Małopolska</a:t>
            </a:r>
            <a:endParaRPr lang="en-AU" sz="4000" b="1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2" name="Łącznik prosty 41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105875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319256"/>
            <a:ext cx="1131086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26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Increasing the prestige of the European Games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First-time European Games in Europe</a:t>
            </a:r>
          </a:p>
          <a:p>
            <a:pPr marL="457200" indent="-457200">
              <a:spcAft>
                <a:spcPts val="18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Largest sports event in 2023 worldwide</a:t>
            </a:r>
          </a:p>
          <a:p>
            <a:pPr>
              <a:spcAft>
                <a:spcPts val="600"/>
              </a:spcAft>
            </a:pPr>
            <a:r>
              <a:rPr lang="en-AU" sz="26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Rich sports programme of the event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28 sports, mostly Olympic ones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11 locations</a:t>
            </a:r>
          </a:p>
          <a:p>
            <a:pPr marL="457200" indent="-457200"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 95% sports, qualification events for the Olympic Games and European Championships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D7172E16-CEBB-4BB6-AD55-E7E4ECE1FF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59064" y="2526185"/>
            <a:ext cx="1528122" cy="248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0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62761"/>
            <a:ext cx="11246602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00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Sports Talents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363212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2584489"/>
            <a:ext cx="98485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Since 2022, the project has been implemented in the </a:t>
            </a:r>
            <a:r>
              <a:rPr lang="en-AU" sz="26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Opolskie</a:t>
            </a: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and </a:t>
            </a:r>
            <a:r>
              <a:rPr lang="en-AU" sz="26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Lubelskie</a:t>
            </a: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voivodeships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5 fitness tests per semester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Anonymised database accessible for sports associations and clubs </a:t>
            </a:r>
          </a:p>
          <a:p>
            <a:pPr marL="457200" indent="-457200">
              <a:spcAft>
                <a:spcPts val="12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6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Thanks to the cooperation with the Ministry of Education and Science, a mandatory system in Poland since September 2023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GB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GB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pic>
        <p:nvPicPr>
          <p:cNvPr id="13" name="Grafika 3">
            <a:extLst>
              <a:ext uri="{FF2B5EF4-FFF2-40B4-BE49-F238E27FC236}">
                <a16:creationId xmlns:a16="http://schemas.microsoft.com/office/drawing/2014/main" id="{8BB2E63F-9365-473C-8064-E9D011EA85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46866" y="2873316"/>
            <a:ext cx="3552691" cy="130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1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71604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for sport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in 2023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6"/>
            <a:ext cx="475480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1329197641"/>
              </p:ext>
            </p:extLst>
          </p:nvPr>
        </p:nvGraphicFramePr>
        <p:xfrm>
          <a:off x="4024395" y="1828812"/>
          <a:ext cx="6555000" cy="395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676996" y="5777966"/>
            <a:ext cx="1457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2023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573093" y="5777966"/>
            <a:ext cx="1457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4469190" y="5777966"/>
            <a:ext cx="1457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46146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/>
          <p:cNvSpPr/>
          <p:nvPr/>
        </p:nvSpPr>
        <p:spPr>
          <a:xfrm>
            <a:off x="9323554" y="2959681"/>
            <a:ext cx="1320217" cy="1320217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wal 34"/>
          <p:cNvSpPr/>
          <p:nvPr/>
        </p:nvSpPr>
        <p:spPr>
          <a:xfrm rot="16200000">
            <a:off x="5933019" y="2843210"/>
            <a:ext cx="1894650" cy="1894648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wal 35"/>
          <p:cNvSpPr/>
          <p:nvPr/>
        </p:nvSpPr>
        <p:spPr>
          <a:xfrm>
            <a:off x="1279553" y="4029740"/>
            <a:ext cx="1520934" cy="1520932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wal 36"/>
          <p:cNvSpPr/>
          <p:nvPr/>
        </p:nvSpPr>
        <p:spPr>
          <a:xfrm>
            <a:off x="4451473" y="1942873"/>
            <a:ext cx="1320217" cy="1320217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wal 37"/>
          <p:cNvSpPr/>
          <p:nvPr/>
        </p:nvSpPr>
        <p:spPr>
          <a:xfrm>
            <a:off x="5892033" y="4420826"/>
            <a:ext cx="1006680" cy="1006678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wal 38"/>
          <p:cNvSpPr/>
          <p:nvPr/>
        </p:nvSpPr>
        <p:spPr>
          <a:xfrm>
            <a:off x="9439464" y="4279898"/>
            <a:ext cx="1320217" cy="1320217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wal 39"/>
          <p:cNvSpPr/>
          <p:nvPr/>
        </p:nvSpPr>
        <p:spPr>
          <a:xfrm>
            <a:off x="7910436" y="5143688"/>
            <a:ext cx="1320217" cy="1320217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wal 40"/>
          <p:cNvSpPr/>
          <p:nvPr/>
        </p:nvSpPr>
        <p:spPr>
          <a:xfrm>
            <a:off x="1537413" y="2006228"/>
            <a:ext cx="1320218" cy="1320218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wal 41"/>
          <p:cNvSpPr/>
          <p:nvPr/>
        </p:nvSpPr>
        <p:spPr>
          <a:xfrm>
            <a:off x="2880646" y="2935623"/>
            <a:ext cx="1899472" cy="1899470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wal 43"/>
          <p:cNvSpPr/>
          <p:nvPr/>
        </p:nvSpPr>
        <p:spPr>
          <a:xfrm rot="18430644">
            <a:off x="3648803" y="4932355"/>
            <a:ext cx="1732358" cy="1732356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wal 44"/>
          <p:cNvSpPr/>
          <p:nvPr/>
        </p:nvSpPr>
        <p:spPr>
          <a:xfrm>
            <a:off x="7645089" y="1657286"/>
            <a:ext cx="1732358" cy="1732356"/>
          </a:xfrm>
          <a:prstGeom prst="ellipse">
            <a:avLst/>
          </a:prstGeom>
          <a:noFill/>
          <a:ln w="111125">
            <a:gradFill flip="none" rotWithShape="1">
              <a:gsLst>
                <a:gs pos="100000">
                  <a:srgbClr val="00B0F0">
                    <a:alpha val="41000"/>
                  </a:srgbClr>
                </a:gs>
                <a:gs pos="0">
                  <a:srgbClr val="00B0F0">
                    <a:alpha val="42000"/>
                  </a:srgbClr>
                </a:gs>
                <a:gs pos="50000">
                  <a:srgbClr val="00B0F0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011978"/>
            <a:ext cx="10134011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Calibri" panose="020F0502020204030204" pitchFamily="34" charset="0"/>
                <a:ea typeface="Lato Black" panose="020F0502020204030203" pitchFamily="34" charset="0"/>
                <a:cs typeface="Calibri" panose="020F0502020204030204" pitchFamily="34" charset="0"/>
              </a:rPr>
              <a:t>Sucesses of Polish athletes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1765373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08734" y="2111803"/>
            <a:ext cx="3083213" cy="1107996"/>
          </a:xfrm>
          <a:prstGeom prst="rect">
            <a:avLst/>
          </a:prstGeom>
          <a:effectLst>
            <a:outerShdw blurRad="342900" dist="469900" dir="216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>
                <a:solidFill>
                  <a:schemeClr val="bg1"/>
                </a:solidFill>
              </a:rPr>
              <a:t>Iga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b="1" dirty="0" err="1">
                <a:solidFill>
                  <a:schemeClr val="bg1"/>
                </a:solidFill>
              </a:rPr>
              <a:t>Świątek</a:t>
            </a:r>
            <a:r>
              <a:rPr lang="en-GB" sz="2400" b="1" dirty="0">
                <a:solidFill>
                  <a:schemeClr val="bg1"/>
                </a:solidFill>
              </a:rPr>
              <a:t> leading</a:t>
            </a:r>
            <a:br>
              <a:rPr lang="pl-PL" sz="2400" b="1" dirty="0">
                <a:solidFill>
                  <a:schemeClr val="bg1"/>
                </a:solidFill>
              </a:rPr>
            </a:b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000" dirty="0">
                <a:solidFill>
                  <a:schemeClr val="bg1"/>
                </a:solidFill>
              </a:rPr>
              <a:t>the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WTA singles ranking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since April 2022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6756240" y="2039106"/>
            <a:ext cx="3519336" cy="1138773"/>
          </a:xfrm>
          <a:prstGeom prst="rect">
            <a:avLst/>
          </a:prstGeom>
          <a:effectLst>
            <a:outerShdw blurRad="139700" dist="317500" dir="270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Europe Championship</a:t>
            </a:r>
          </a:p>
          <a:p>
            <a:pPr algn="ctr"/>
            <a:r>
              <a:rPr lang="en-GB" sz="2400" b="1">
                <a:solidFill>
                  <a:schemeClr val="bg1"/>
                </a:solidFill>
              </a:rPr>
              <a:t> </a:t>
            </a:r>
            <a:r>
              <a:rPr lang="en-GB" b="1">
                <a:solidFill>
                  <a:schemeClr val="bg1"/>
                </a:solidFill>
              </a:rPr>
              <a:t>of Polish women’s team</a:t>
            </a:r>
          </a:p>
          <a:p>
            <a:pPr algn="ctr"/>
            <a:r>
              <a:rPr lang="en-GB" sz="2000">
                <a:solidFill>
                  <a:schemeClr val="bg1"/>
                </a:solidFill>
              </a:rPr>
              <a:t> in </a:t>
            </a:r>
            <a:r>
              <a:rPr lang="en-GB" sz="2000" b="1">
                <a:solidFill>
                  <a:schemeClr val="bg1"/>
                </a:solidFill>
              </a:rPr>
              <a:t>Rugby Sevens </a:t>
            </a:r>
            <a:r>
              <a:rPr lang="en-GB" sz="2000">
                <a:solidFill>
                  <a:schemeClr val="bg1"/>
                </a:solidFill>
              </a:rPr>
              <a:t>in Kraków</a:t>
            </a:r>
            <a:endParaRPr lang="en-GB" sz="2000"/>
          </a:p>
        </p:txBody>
      </p:sp>
      <p:sp>
        <p:nvSpPr>
          <p:cNvPr id="25" name="Prostokąt 24"/>
          <p:cNvSpPr/>
          <p:nvPr/>
        </p:nvSpPr>
        <p:spPr>
          <a:xfrm>
            <a:off x="6962201" y="5446646"/>
            <a:ext cx="3216686" cy="1015663"/>
          </a:xfrm>
          <a:prstGeom prst="rect">
            <a:avLst/>
          </a:prstGeom>
          <a:effectLst>
            <a:outerShdw blurRad="139700" dist="88900" dir="270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4 </a:t>
            </a:r>
            <a:r>
              <a:rPr lang="en-GB" sz="2000" b="1" dirty="0">
                <a:solidFill>
                  <a:schemeClr val="bg1"/>
                </a:solidFill>
              </a:rPr>
              <a:t>medals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World Athletics Championships in the USA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2263645" y="3338029"/>
            <a:ext cx="3162300" cy="1107996"/>
          </a:xfrm>
          <a:prstGeom prst="rect">
            <a:avLst/>
          </a:prstGeom>
          <a:effectLst>
            <a:outerShdw blurRad="228600" dist="254000" dir="7080000" algn="tl" rotWithShape="0">
              <a:prstClr val="black">
                <a:alpha val="41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brown medal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of </a:t>
            </a:r>
            <a:r>
              <a:rPr lang="en-GB" sz="2400" b="1" dirty="0" err="1">
                <a:solidFill>
                  <a:schemeClr val="bg1"/>
                </a:solidFill>
              </a:rPr>
              <a:t>Dawid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b="1" dirty="0" err="1">
                <a:solidFill>
                  <a:schemeClr val="bg1"/>
                </a:solidFill>
              </a:rPr>
              <a:t>Kubacki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at OG in </a:t>
            </a:r>
            <a:r>
              <a:rPr lang="en-GB" dirty="0" err="1">
                <a:solidFill>
                  <a:schemeClr val="bg1"/>
                </a:solidFill>
              </a:rPr>
              <a:t>Bejing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5300971" y="3295010"/>
            <a:ext cx="3162300" cy="1015663"/>
          </a:xfrm>
          <a:prstGeom prst="rect">
            <a:avLst/>
          </a:prstGeom>
          <a:effectLst>
            <a:outerShdw blurRad="139700" dist="88900" dir="270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42 medals</a:t>
            </a:r>
            <a:r>
              <a:rPr lang="en-GB" b="1">
                <a:solidFill>
                  <a:schemeClr val="bg1"/>
                </a:solidFill>
              </a:rPr>
              <a:t> </a:t>
            </a:r>
            <a:br>
              <a:rPr lang="en-GB">
                <a:solidFill>
                  <a:schemeClr val="bg1"/>
                </a:solidFill>
              </a:rPr>
            </a:br>
            <a:r>
              <a:rPr lang="en-GB">
                <a:solidFill>
                  <a:schemeClr val="bg1"/>
                </a:solidFill>
              </a:rPr>
              <a:t>at the Deaflympics </a:t>
            </a:r>
            <a:br>
              <a:rPr lang="en-GB">
                <a:solidFill>
                  <a:schemeClr val="bg1"/>
                </a:solidFill>
              </a:rPr>
            </a:br>
            <a:r>
              <a:rPr lang="en-GB">
                <a:solidFill>
                  <a:schemeClr val="bg1"/>
                </a:solidFill>
              </a:rPr>
              <a:t>in Brazil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2699738" y="5403142"/>
            <a:ext cx="3630488" cy="954107"/>
          </a:xfrm>
          <a:prstGeom prst="rect">
            <a:avLst/>
          </a:prstGeom>
          <a:effectLst>
            <a:outerShdw blurRad="1778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silver medal </a:t>
            </a:r>
          </a:p>
          <a:p>
            <a:pPr algn="ctr"/>
            <a:r>
              <a:rPr lang="en-GB">
                <a:solidFill>
                  <a:schemeClr val="bg1"/>
                </a:solidFill>
                <a:ea typeface="Calibri" panose="020F0502020204030204" pitchFamily="34" charset="0"/>
              </a:rPr>
              <a:t>of </a:t>
            </a:r>
            <a:r>
              <a:rPr lang="en-GB" sz="18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Polish volleyball men’s team </a:t>
            </a:r>
          </a:p>
          <a:p>
            <a:pPr algn="ctr"/>
            <a:r>
              <a:rPr lang="en-GB" sz="18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at the World Championships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8190690" y="3165093"/>
            <a:ext cx="3678726" cy="1046440"/>
          </a:xfrm>
          <a:prstGeom prst="rect">
            <a:avLst/>
          </a:prstGeom>
          <a:effectLst>
            <a:outerShdw blurRad="139700" dist="88900" dir="270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second consecutive win </a:t>
            </a:r>
            <a:br>
              <a:rPr lang="en-GB" sz="2400">
                <a:solidFill>
                  <a:schemeClr val="bg1"/>
                </a:solidFill>
              </a:rPr>
            </a:br>
            <a:r>
              <a:rPr lang="en-GB">
                <a:solidFill>
                  <a:schemeClr val="bg1"/>
                </a:solidFill>
              </a:rPr>
              <a:t>of ZAKSA Kędzierzyn-Koźle </a:t>
            </a:r>
            <a:br>
              <a:rPr lang="en-GB">
                <a:solidFill>
                  <a:schemeClr val="bg1"/>
                </a:solidFill>
              </a:rPr>
            </a:br>
            <a:r>
              <a:rPr lang="en-GB" sz="2000" b="1">
                <a:solidFill>
                  <a:schemeClr val="bg1"/>
                </a:solidFill>
              </a:rPr>
              <a:t>in the Champion’s League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3143730" y="2136507"/>
            <a:ext cx="3981279" cy="954107"/>
          </a:xfrm>
          <a:prstGeom prst="rect">
            <a:avLst/>
          </a:prstGeom>
          <a:effectLst>
            <a:outerShdw blurRad="139700" dist="88900" dir="270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fourth place</a:t>
            </a:r>
            <a:br>
              <a:rPr lang="en-GB" sz="1600" b="1">
                <a:solidFill>
                  <a:schemeClr val="bg1"/>
                </a:solidFill>
              </a:rPr>
            </a:br>
            <a:r>
              <a:rPr lang="en-GB" sz="1600">
                <a:solidFill>
                  <a:schemeClr val="bg1"/>
                </a:solidFill>
              </a:rPr>
              <a:t>of Polish basketball players</a:t>
            </a:r>
          </a:p>
          <a:p>
            <a:pPr algn="ctr"/>
            <a:r>
              <a:rPr lang="en-GB" sz="1600">
                <a:solidFill>
                  <a:schemeClr val="bg1"/>
                </a:solidFill>
              </a:rPr>
              <a:t>at the European CHampionships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77667" y="4200223"/>
            <a:ext cx="3299069" cy="1384995"/>
          </a:xfrm>
          <a:prstGeom prst="rect">
            <a:avLst/>
          </a:prstGeom>
          <a:effectLst>
            <a:outerShdw blurRad="355600" dist="469900" dir="20280000" algn="tl" rotWithShape="0">
              <a:prstClr val="black">
                <a:alpha val="61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seventh place </a:t>
            </a:r>
            <a:br>
              <a:rPr lang="en-GB" sz="2000" b="1">
                <a:solidFill>
                  <a:schemeClr val="bg1"/>
                </a:solidFill>
                <a:effectLst/>
                <a:ea typeface="Calibri" panose="020F0502020204030204" pitchFamily="34" charset="0"/>
              </a:rPr>
            </a:br>
            <a:r>
              <a:rPr lang="en-GB" sz="16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of Polish women’s volleyball team</a:t>
            </a:r>
          </a:p>
          <a:p>
            <a:pPr algn="ctr"/>
            <a:r>
              <a:rPr lang="en-GB" sz="16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at the World Championships</a:t>
            </a:r>
          </a:p>
          <a:p>
            <a:pPr algn="ctr"/>
            <a:r>
              <a:rPr lang="en-GB" sz="16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and promotion to the event’s </a:t>
            </a:r>
          </a:p>
          <a:p>
            <a:pPr algn="ctr"/>
            <a:r>
              <a:rPr lang="en-GB" sz="160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quarter-finals after 60 years 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4635658" y="4436718"/>
            <a:ext cx="3512512" cy="1264642"/>
          </a:xfrm>
          <a:prstGeom prst="rect">
            <a:avLst/>
          </a:prstGeom>
          <a:effectLst>
            <a:outerShdw blurRad="139700" dist="241300" dir="1878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promotion of the Polish national football team to the </a:t>
            </a:r>
            <a:r>
              <a:rPr lang="en-GB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1/8 finals of the World Cup </a:t>
            </a:r>
            <a:r>
              <a:rPr lang="en-GB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after 36 years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8334743" y="4455051"/>
            <a:ext cx="3636433" cy="1077218"/>
          </a:xfrm>
          <a:prstGeom prst="rect">
            <a:avLst/>
          </a:prstGeom>
          <a:effectLst>
            <a:outerShdw blurRad="139700" dist="165100" dir="13260000" algn="tl" rotWithShape="0">
              <a:prstClr val="black">
                <a:alpha val="29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Bartosz Zmarzlik </a:t>
            </a:r>
            <a:r>
              <a:rPr lang="en-GB" sz="1600">
                <a:solidFill>
                  <a:schemeClr val="bg1"/>
                </a:solidFill>
              </a:rPr>
              <a:t>with the tile of </a:t>
            </a:r>
            <a:r>
              <a:rPr lang="en-GB" sz="2000" b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Individual Speedway World Champion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GB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GB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197687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/>
          <p:cNvSpPr/>
          <p:nvPr/>
        </p:nvSpPr>
        <p:spPr>
          <a:xfrm>
            <a:off x="1655234" y="2074216"/>
            <a:ext cx="1358900" cy="295016"/>
          </a:xfrm>
          <a:prstGeom prst="rect">
            <a:avLst/>
          </a:prstGeom>
          <a:solidFill>
            <a:srgbClr val="0B23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011978"/>
            <a:ext cx="10134011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Major sporting events in Poland</a:t>
            </a:r>
            <a:r>
              <a:rPr lang="pl-PL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endParaRPr lang="pl-PL" sz="3200" b="1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1765373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1002613" y="4945093"/>
            <a:ext cx="606633" cy="606633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1609246" y="2117278"/>
            <a:ext cx="102887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buClr>
                <a:srgbClr val="00B0F0"/>
              </a:buClr>
            </a:pPr>
            <a:r>
              <a:rPr lang="en-GB" sz="2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74 sporting events </a:t>
            </a:r>
            <a:r>
              <a:rPr lang="en-GB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at the level of World Championships, European Championships, World Cups and world ranking competitions</a:t>
            </a:r>
            <a:endParaRPr lang="en-GB" sz="22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Aft>
                <a:spcPts val="3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FIVB Volleyball Women’s World Championships</a:t>
            </a: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457200" indent="-457200">
              <a:spcAft>
                <a:spcPts val="3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Individual Speedway World Championships</a:t>
            </a: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457200" indent="-457200">
              <a:spcAft>
                <a:spcPts val="3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World Bridge Championships - World Bridge Series </a:t>
            </a:r>
          </a:p>
          <a:p>
            <a:pPr marL="457200" indent="-457200">
              <a:spcAft>
                <a:spcPts val="3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Ski Jumping World Cup in </a:t>
            </a:r>
            <a:r>
              <a:rPr lang="en-GB" sz="2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Wisła</a:t>
            </a:r>
            <a:r>
              <a:rPr lang="en-GB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and Zakopane</a:t>
            </a: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457200" indent="-457200">
              <a:spcAft>
                <a:spcPts val="300"/>
              </a:spcAft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Kamila </a:t>
            </a:r>
            <a:r>
              <a:rPr lang="en-GB" sz="2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Skolimowska</a:t>
            </a: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Memorial - international athletics competition, a Diamond League event</a:t>
            </a:r>
          </a:p>
          <a:p>
            <a:pPr>
              <a:spcBef>
                <a:spcPts val="1200"/>
              </a:spcBef>
              <a:buClr>
                <a:srgbClr val="00B0F0"/>
              </a:buClr>
            </a:pPr>
            <a:r>
              <a:rPr lang="en-GB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Total value of support: about </a:t>
            </a:r>
            <a:r>
              <a:rPr lang="en-GB" sz="2200" b="1" dirty="0">
                <a:solidFill>
                  <a:schemeClr val="bg1"/>
                </a:solidFill>
                <a:highlight>
                  <a:srgbClr val="0A2C76"/>
                </a:highlight>
                <a:ea typeface="Lato" panose="020F0502020204030203" pitchFamily="34" charset="0"/>
                <a:cs typeface="Lato" panose="020F0502020204030203" pitchFamily="34" charset="0"/>
              </a:rPr>
              <a:t>180 million</a:t>
            </a:r>
            <a:r>
              <a:rPr lang="pl-PL" sz="2200" b="1" dirty="0">
                <a:solidFill>
                  <a:schemeClr val="bg1"/>
                </a:solidFill>
                <a:highlight>
                  <a:srgbClr val="0A2C76"/>
                </a:highlight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en-GB" sz="2200" b="1" dirty="0">
              <a:solidFill>
                <a:schemeClr val="bg1"/>
              </a:solidFill>
              <a:highlight>
                <a:srgbClr val="0A2C76"/>
              </a:highlight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  <a:buClr>
                <a:srgbClr val="00B0F0"/>
              </a:buClr>
            </a:pPr>
            <a:r>
              <a:rPr lang="en-GB" sz="2200" dirty="0">
                <a:solidFill>
                  <a:schemeClr val="bg1"/>
                </a:solidFill>
                <a:highlight>
                  <a:srgbClr val="0A2C76"/>
                </a:highlight>
                <a:ea typeface="Lato" panose="020F0502020204030203" pitchFamily="34" charset="0"/>
                <a:cs typeface="Lato" panose="020F0502020204030203" pitchFamily="34" charset="0"/>
              </a:rPr>
              <a:t>On average, </a:t>
            </a:r>
            <a:r>
              <a:rPr lang="en-GB" sz="2200" b="1" dirty="0">
                <a:solidFill>
                  <a:schemeClr val="bg1"/>
                </a:solidFill>
                <a:highlight>
                  <a:srgbClr val="0A2C76"/>
                </a:highlight>
                <a:ea typeface="Lato" panose="020F0502020204030203" pitchFamily="34" charset="0"/>
                <a:cs typeface="Lato" panose="020F0502020204030203" pitchFamily="34" charset="0"/>
              </a:rPr>
              <a:t>6 sporting events per month 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941450" y="1986650"/>
            <a:ext cx="614632" cy="614632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1058962" y="5507274"/>
            <a:ext cx="497119" cy="497119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32941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795007"/>
            <a:ext cx="10134011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400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Sporting events taken over from Russia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548402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3" y="2769679"/>
            <a:ext cx="102887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FIVB Volleyball Men’s World Championships</a:t>
            </a:r>
            <a:endParaRPr lang="en-AU" sz="24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European Senior Men's and Women's Rugby 7</a:t>
            </a:r>
            <a:r>
              <a:rPr lang="pl-PL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</a:t>
            </a: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Championship</a:t>
            </a:r>
            <a:r>
              <a:rPr lang="pl-PL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</a:t>
            </a:r>
            <a:endParaRPr lang="en-AU" sz="24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European Junior U-17 Weightlifting Championships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European Shooting Championships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Women's Sword World Cup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334487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795007"/>
            <a:ext cx="10134011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</a:t>
            </a:r>
            <a:r>
              <a:rPr lang="en-GB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ports diplomacy</a:t>
            </a:r>
            <a:endParaRPr lang="pl-PL" sz="3200" b="1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548402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3" y="2769679"/>
            <a:ext cx="1028877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Launch of a diplomatic offensive – 23.02.2022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Joint positions of EU and non-European sports ministers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Bilateral meetings and diplomatic interventions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Support for Polish sports associations in their decisions to boycott events with the participation of Russia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4524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012011"/>
            <a:ext cx="10134011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4400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Year of support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1812062"/>
            <a:ext cx="102143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B8CF3F-D3B1-460E-B44F-D518F76C9065}"/>
              </a:ext>
            </a:extLst>
          </p:cNvPr>
          <p:cNvSpPr txBox="1"/>
          <p:nvPr/>
        </p:nvSpPr>
        <p:spPr>
          <a:xfrm>
            <a:off x="904814" y="1753426"/>
            <a:ext cx="10503921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Co-financing World Cup-level completions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Cooperation of the National Sport Centre with </a:t>
            </a:r>
            <a:r>
              <a:rPr lang="en-AU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Territorial Defence Forces</a:t>
            </a:r>
            <a:endParaRPr lang="en-AU" sz="22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Energy Act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Support </a:t>
            </a:r>
            <a:r>
              <a:rPr lang="pl-PL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to</a:t>
            </a: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Polish sports federations seeking the right to host championship-level events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Assistance to Ukrainians</a:t>
            </a:r>
          </a:p>
          <a:p>
            <a:pPr marL="914400" lvl="1" indent="-457200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helpline for athletes from Ukraine</a:t>
            </a:r>
          </a:p>
          <a:p>
            <a:pPr marL="914400" lvl="1" indent="-457200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National Sport Centre - Olympic Preparations Facility available to Ukrainian athletes for training</a:t>
            </a:r>
          </a:p>
          <a:p>
            <a:pPr marL="914400" lvl="1" indent="-457200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en-AU" sz="2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Ukrainian clubs playing in Polish leagues and using Polish facilities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42365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4" y="1559247"/>
            <a:ext cx="10333535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AU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 </a:t>
            </a:r>
            <a:b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AU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sport in 2022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6"/>
            <a:ext cx="476115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478357231"/>
              </p:ext>
            </p:extLst>
          </p:nvPr>
        </p:nvGraphicFramePr>
        <p:xfrm>
          <a:off x="4024395" y="1828812"/>
          <a:ext cx="6555000" cy="395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232201" y="5549366"/>
            <a:ext cx="2347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</a:t>
            </a:r>
          </a:p>
          <a:p>
            <a:pPr algn="ctr"/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actual expenditure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371588" y="5587466"/>
            <a:ext cx="1793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 </a:t>
            </a:r>
          </a:p>
          <a:p>
            <a:pPr algn="ctr"/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planned</a:t>
            </a:r>
          </a:p>
          <a:p>
            <a:pPr algn="ctr"/>
            <a:r>
              <a:rPr lang="en-AU" sz="24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expenditure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4469190" y="5777966"/>
            <a:ext cx="1457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 </a:t>
            </a:r>
          </a:p>
        </p:txBody>
      </p:sp>
      <p:sp>
        <p:nvSpPr>
          <p:cNvPr id="2" name="Prostokąt 1"/>
          <p:cNvSpPr/>
          <p:nvPr/>
        </p:nvSpPr>
        <p:spPr>
          <a:xfrm>
            <a:off x="6262577" y="1400618"/>
            <a:ext cx="4316818" cy="5235596"/>
          </a:xfrm>
          <a:prstGeom prst="rect">
            <a:avLst/>
          </a:prstGeom>
          <a:noFill/>
          <a:ln w="28575">
            <a:solidFill>
              <a:srgbClr val="00B4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AU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AU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51296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99520F6C-82DD-4946-989F-BF65322B6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804" y="1"/>
            <a:ext cx="2765196" cy="282753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094839F-8E3A-4C0C-99BC-F21AA6AF8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565" y="258619"/>
            <a:ext cx="1503087" cy="570940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 rot="10800000">
            <a:off x="0" y="4800599"/>
            <a:ext cx="12192000" cy="798783"/>
          </a:xfrm>
          <a:prstGeom prst="rect">
            <a:avLst/>
          </a:prstGeom>
          <a:gradFill>
            <a:gsLst>
              <a:gs pos="22000">
                <a:srgbClr val="65D7FF">
                  <a:alpha val="10000"/>
                </a:srgbClr>
              </a:gs>
              <a:gs pos="0">
                <a:srgbClr val="65D7FF">
                  <a:alpha val="20000"/>
                </a:srgbClr>
              </a:gs>
              <a:gs pos="100000">
                <a:srgbClr val="65D7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32" name="Wykres 31"/>
          <p:cNvGraphicFramePr/>
          <p:nvPr>
            <p:extLst>
              <p:ext uri="{D42A27DB-BD31-4B8C-83A1-F6EECF244321}">
                <p14:modId xmlns:p14="http://schemas.microsoft.com/office/powerpoint/2010/main" val="1355021504"/>
              </p:ext>
            </p:extLst>
          </p:nvPr>
        </p:nvGraphicFramePr>
        <p:xfrm>
          <a:off x="4024395" y="1828812"/>
          <a:ext cx="6555000" cy="395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C8CD5E7-49F6-4F88-A0FC-29588B7A23FC}"/>
              </a:ext>
            </a:extLst>
          </p:cNvPr>
          <p:cNvSpPr txBox="1"/>
          <p:nvPr/>
        </p:nvSpPr>
        <p:spPr>
          <a:xfrm>
            <a:off x="860055" y="1559246"/>
            <a:ext cx="7741250" cy="8027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GB" sz="4400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Record budget </a:t>
            </a:r>
            <a:br>
              <a:rPr lang="en-GB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n-GB" sz="44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for top-level sports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81CB90D9-F745-4053-AE4D-85ACD46FB328}"/>
              </a:ext>
            </a:extLst>
          </p:cNvPr>
          <p:cNvCxnSpPr>
            <a:cxnSpLocks/>
          </p:cNvCxnSpPr>
          <p:nvPr/>
        </p:nvCxnSpPr>
        <p:spPr>
          <a:xfrm>
            <a:off x="979245" y="2827535"/>
            <a:ext cx="454948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8601304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2022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4410711" y="5777966"/>
            <a:ext cx="1647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2015 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23A339D-9EF7-4780-B974-825D7E4F3F9F}"/>
              </a:ext>
            </a:extLst>
          </p:cNvPr>
          <p:cNvSpPr txBox="1"/>
          <p:nvPr/>
        </p:nvSpPr>
        <p:spPr>
          <a:xfrm>
            <a:off x="6476395" y="5777966"/>
            <a:ext cx="165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2021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38E6E12-BB17-4B57-AF4E-7A7B9E9DFCC0}"/>
              </a:ext>
            </a:extLst>
          </p:cNvPr>
          <p:cNvSpPr txBox="1"/>
          <p:nvPr/>
        </p:nvSpPr>
        <p:spPr>
          <a:xfrm>
            <a:off x="295565" y="6272346"/>
            <a:ext cx="4192214" cy="4305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2022  #</a:t>
            </a:r>
            <a:r>
              <a:rPr lang="en-GB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en-GB" b="1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</a:p>
        </p:txBody>
      </p:sp>
    </p:spTree>
    <p:extLst>
      <p:ext uri="{BB962C8B-B14F-4D97-AF65-F5344CB8AC3E}">
        <p14:creationId xmlns:p14="http://schemas.microsoft.com/office/powerpoint/2010/main" val="289583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r"/>
      </p:transition>
    </mc:Choice>
    <mc:Fallback xmlns="">
      <p:transition spd="slow">
        <p:pull dir="r"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1259</Words>
  <Application>Microsoft Office PowerPoint</Application>
  <PresentationFormat>Panoramiczny</PresentationFormat>
  <Paragraphs>240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6" baseType="lpstr">
      <vt:lpstr>Wingdings</vt:lpstr>
      <vt:lpstr>Lato</vt:lpstr>
      <vt:lpstr>Calibri</vt:lpstr>
      <vt:lpstr>Lato Black</vt:lpstr>
      <vt:lpstr>Symbol</vt:lpstr>
      <vt:lpstr>Arial Unicode MS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Jerzy Olszewski</dc:creator>
  <cp:lastModifiedBy>A</cp:lastModifiedBy>
  <cp:revision>193</cp:revision>
  <cp:lastPrinted>2023-01-03T13:40:29Z</cp:lastPrinted>
  <dcterms:created xsi:type="dcterms:W3CDTF">2023-01-03T08:02:25Z</dcterms:created>
  <dcterms:modified xsi:type="dcterms:W3CDTF">2023-01-18T15:11:55Z</dcterms:modified>
</cp:coreProperties>
</file>