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4"/>
  </p:sldMasterIdLst>
  <p:notesMasterIdLst>
    <p:notesMasterId r:id="rId33"/>
  </p:notesMasterIdLst>
  <p:handoutMasterIdLst>
    <p:handoutMasterId r:id="rId34"/>
  </p:handoutMasterIdLst>
  <p:sldIdLst>
    <p:sldId id="1520" r:id="rId5"/>
    <p:sldId id="1600" r:id="rId6"/>
    <p:sldId id="1579" r:id="rId7"/>
    <p:sldId id="1518" r:id="rId8"/>
    <p:sldId id="1526" r:id="rId9"/>
    <p:sldId id="1580" r:id="rId10"/>
    <p:sldId id="1581" r:id="rId11"/>
    <p:sldId id="1541" r:id="rId12"/>
    <p:sldId id="1542" r:id="rId13"/>
    <p:sldId id="1582" r:id="rId14"/>
    <p:sldId id="1583" r:id="rId15"/>
    <p:sldId id="1584" r:id="rId16"/>
    <p:sldId id="1585" r:id="rId17"/>
    <p:sldId id="1586" r:id="rId18"/>
    <p:sldId id="1587" r:id="rId19"/>
    <p:sldId id="1588" r:id="rId20"/>
    <p:sldId id="1589" r:id="rId21"/>
    <p:sldId id="1590" r:id="rId22"/>
    <p:sldId id="1591" r:id="rId23"/>
    <p:sldId id="1592" r:id="rId24"/>
    <p:sldId id="1593" r:id="rId25"/>
    <p:sldId id="1594" r:id="rId26"/>
    <p:sldId id="1595" r:id="rId27"/>
    <p:sldId id="1596" r:id="rId28"/>
    <p:sldId id="1597" r:id="rId29"/>
    <p:sldId id="1598" r:id="rId30"/>
    <p:sldId id="1599" r:id="rId31"/>
    <p:sldId id="1556" r:id="rId3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02B63-AB06-4684-B25E-FEEA8186DDB6}" v="4" dt="2026-02-04T07:40:06.552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98"/>
  </p:normalViewPr>
  <p:slideViewPr>
    <p:cSldViewPr snapToGrid="0">
      <p:cViewPr varScale="1">
        <p:scale>
          <a:sx n="79" d="100"/>
          <a:sy n="79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zyczyn Anna" userId="bff69412-a3d7-4acf-aa4d-1c12524f298e" providerId="ADAL" clId="{91D02DC2-F912-46C3-8852-AC9B66F64D28}"/>
    <pc:docChg chg="modSld">
      <pc:chgData name="Urzyczyn Anna" userId="bff69412-a3d7-4acf-aa4d-1c12524f298e" providerId="ADAL" clId="{91D02DC2-F912-46C3-8852-AC9B66F64D28}" dt="2026-02-04T07:40:06.544" v="35" actId="20577"/>
      <pc:docMkLst>
        <pc:docMk/>
      </pc:docMkLst>
      <pc:sldChg chg="modSp mod">
        <pc:chgData name="Urzyczyn Anna" userId="bff69412-a3d7-4acf-aa4d-1c12524f298e" providerId="ADAL" clId="{91D02DC2-F912-46C3-8852-AC9B66F64D28}" dt="2026-02-04T07:40:06.544" v="35" actId="20577"/>
        <pc:sldMkLst>
          <pc:docMk/>
          <pc:sldMk cId="1779401402" sldId="1579"/>
        </pc:sldMkLst>
        <pc:spChg chg="mod">
          <ac:chgData name="Urzyczyn Anna" userId="bff69412-a3d7-4acf-aa4d-1c12524f298e" providerId="ADAL" clId="{91D02DC2-F912-46C3-8852-AC9B66F64D28}" dt="2026-02-04T07:40:06.544" v="35" actId="20577"/>
          <ac:spMkLst>
            <pc:docMk/>
            <pc:sldMk cId="1779401402" sldId="1579"/>
            <ac:spMk id="3" creationId="{6AF16197-BEB2-5D16-C98C-A849AF88CA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5D1EC30-5B0B-48D0-A1A8-66A96720DF2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9F68A4D-42A7-45F7-9930-00E8DCB48D7E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instrukcje2" TargetMode="External"/><Relationship Id="rId2" Type="http://schemas.openxmlformats.org/officeDocument/2006/relationships/hyperlink" Target="https://www.gov.pl/web/nfosigw/generator-wnioskow-o-dofinansowanie" TargetMode="Externa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0201.zrodla_kogeneracja.sekretariat@nfosigw.gov.pl" TargetMode="Externa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13" Type="http://schemas.openxmlformats.org/officeDocument/2006/relationships/image" Target="../media/image47.svg"/><Relationship Id="rId3" Type="http://schemas.openxmlformats.org/officeDocument/2006/relationships/image" Target="../media/image40.jpeg"/><Relationship Id="rId7" Type="http://schemas.openxmlformats.org/officeDocument/2006/relationships/image" Target="../media/image43.svg"/><Relationship Id="rId12" Type="http://schemas.openxmlformats.org/officeDocument/2006/relationships/image" Target="../media/image46.png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hyperlink" Target="https://www.linkedin.com/company/18824772/admin/page-posts/published/" TargetMode="External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5.sv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youtube.com/watch?v=f3VbkwtGUDo&amp;t=11924s" TargetMode="External"/><Relationship Id="rId4" Type="http://schemas.openxmlformats.org/officeDocument/2006/relationships/hyperlink" Target="https://www.youtube.com/watch?v=gby8aSntG2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538844"/>
            <a:ext cx="6675120" cy="2645228"/>
          </a:xfrm>
        </p:spPr>
        <p:txBody>
          <a:bodyPr anchor="t">
            <a:normAutofit/>
          </a:bodyPr>
          <a:lstStyle/>
          <a:p>
            <a:r>
              <a:rPr lang="pl-PL" dirty="0"/>
              <a:t>Fundusze Europejskie na Infrastrukturę, klimat, środowisko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C97D6B-68F7-2900-F0E3-63F546E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3429000"/>
            <a:ext cx="6675120" cy="169817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pl-PL" altLang="pl-PL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1.20 Część 5) Źródła wysokosprawnej kogeneracji   </a:t>
            </a: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Szkolenie dla wnioskodawców w ramach I naboru</a:t>
            </a:r>
            <a:b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03.02.2026 r.</a:t>
            </a:r>
            <a:endParaRPr lang="pl-PL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C8007-13B6-8E9A-DCD3-C9DFDE7F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DABF-6B74-EF08-7591-F9DCCFA5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 CD: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EEA030-820B-09A2-206C-06AE121E5C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2038122"/>
            <a:ext cx="11071952" cy="3963843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Zgodnie z art. 2 ust. 1 pkt 2 ustawy a dnia 25 sierpnia 2006 r. o biokomponentach i biopaliwach ciekłych biomasa to ulegająca biodegradacji i pochodzenia biologicznego część:</a:t>
            </a: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produktów, odpadów lub pozostałości – pochodząca z działów przemysłu powiązanych z rolnictwem, rybołówstwem, akwakulturą lub leśnictwem,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b) produktów lub odpadów – pochodząca z rolnictwa, rybołówstwa, akwakultury lub leśnictwa,</a:t>
            </a: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c) pozostałości z rolnictwa, rybołówstwa, akwakultury lub leśnictwa,</a:t>
            </a: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d) odpadów lub pozostałości, w tym odpadów komunalnych, odpadów lub pozostałości przemysłowych oraz odpadów z uzdatniania wody i oczyszczania ścieków – w tym substancje roślinne lub zwierzęce.</a:t>
            </a: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Jednocześnie na podstawie art. 2 ust. 1 pkt 2b ustawy o biokomponentach i biopaliwach ciekłych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nie uznaje się za biomasę leśną produktów, odpadów lub pozostałości pochodzących z działów przemysłu powiązanych leśnictwem,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gdzie za „działy przemysłu powiązane z leśnictwem” należy uznać branże zajmujące się przetwarzaniem surowca drzewnego po jego pozyskaniu, takie jak tartaki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zakłady produkcji sklejki, płyt drewnopochodnych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(MDF, wiórowych), fabryki papieru i celulozy oraz inne zakłady przemysłu drzewnego.</a:t>
            </a:r>
          </a:p>
          <a:p>
            <a:endParaRPr lang="pl-PL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11EC982-7F2C-BBD8-8964-A542E844E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DA867-4375-B984-10EF-4C7B4116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27E6-674A-8447-19D1-93C9C1AF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Przedmiot wsparcia CD: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007D51-E673-1A6A-CB5B-D3BECD621D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W przypadku projektów wykorzystujących biogaz w instalacjach o całkowitej nominalnej mocy cieplnej co najmniej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 MW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lub stałe paliwa z biomasy w instalacjach o całkowitej nominalnej mocy cieplnej co najmniej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7,5 MW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jako źródło wytwarzania energii odnawialnej elektrycznej niezbędne będzie spełnienie kryteriów zrównoważonego rozwoju zgodnie z dyrektywą Parlamentu Europejskiego i Rady (UE) 2023/2413 z dnia 18 października 2023 r. zmieniającą dyrektywę (UE) 2018/2001, rozporządzenie (UE) 2018/1999 i dyrektywę 98/70/WE w odniesieniu do promowania energii ze źródeł odnawialnych oraz uchylającą dyrektywę Rady (UE) 2015/652</a:t>
            </a:r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0D949B0C-E402-C2FB-F484-47D733F2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8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461CE-1161-7FAB-00F2-599980B6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084C-11BE-7BD3-89DD-08F8036C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Wyłączenia: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FF4226-03FB-38EE-2A05-F6FC9B9A8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593410"/>
            <a:ext cx="11071952" cy="4671588"/>
          </a:xfrm>
        </p:spPr>
        <p:txBody>
          <a:bodyPr>
            <a:normAutofit/>
          </a:bodyPr>
          <a:lstStyle/>
          <a:p>
            <a:pPr marL="0" marR="0" lvl="0" indent="0" algn="l" defTabSz="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6000" algn="l"/>
              </a:tabLst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ubiegania o dofinansowanie </a:t>
            </a:r>
            <a:r>
              <a:rPr kumimoji="0" 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wyłączone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są jednostki wytwórcze, z których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 najmniej 70%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lub więcej 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ciepła użytkowego wytworzonego w tej instalacji w roku kalendarzowym zostanie wprowadzone do publicznej sieci ciepłowniczej.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rozumieniu ustawy z dnia 14 grudnia 2018 r. o promowaniu energii elektrycznej z wysokosprawnej kogeneracji (D.U. z 2021 r. poz. 144, z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późn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zm.) obowiązującej na dzień złożenia wniosku o dofinansowanie.</a:t>
            </a: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ustawie o promowaniu energii z wysokosprawnej kogeneracji ważne jest, czy instalacja dostarcza ciepło do sieci, czy wykorzystuje je lokalnie (np. w zakładzie, budynkach przyłączonych bezpośrednio itp.).</a:t>
            </a: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✔️ </a:t>
            </a:r>
            <a:r>
              <a:rPr lang="pl-PL" sz="180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 to interpretować praktycznie?</a:t>
            </a: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Udział ciepła do sieci = ciepło oddane do sieci/ całkowite wyprodukowane ciepło x 100 %</a:t>
            </a: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≥ 70% → ❌</a:t>
            </a: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&lt; 70% → ✔️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</a:tabLst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 będą wspierane jednostki wytwórcze wykorzystujące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paliwa kopalne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także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instalacje termicznego przekształcania odpadów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lub innych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paliw alternatywnych wytworzonych z odpadów komunalnych.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2EF4AC8-8724-53B5-30DF-F6D543DD0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2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49B4-B7C1-FF6B-1E89-33F9F5B6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F960-D5DE-3F99-F8F8-51A4E4B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7B1F55-3E6D-AADF-4F60-30D5A93ACE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Realizacja przedsięwzięcia nie może wykraczać poza końcową datę okresu kwalifikowalności tj.: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Okres kwalifikowalności kosztów od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01.01.2021 r. do 29.06.2029 r.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6D9FA239-7E7E-E3E3-31DE-212623436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7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1D293-9E2B-02FD-7AC2-4E47D0AFB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2EE8-AEF3-4CBD-852E-CC24BCC5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Wymagania: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57460F-9C4C-5BD3-1F2D-03C6355E90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SPEŁNIENIE WARUNKÓW DLA WYSOKOSPRAWNEJ KOGENERACJI (OKREŚLONE W ZAŁĄCZNIKU III DO DYREKTYWY WS. EFEKTYWNOŚCI ENERGETYCZNEJ (EED) 2023/1791)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Zgodnie z Dyrektywą 2023/1791,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wysokosprawna kogeneracja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(WKK) to proces skojarzonego wytwarzania energii elektrycznej i cieplnej z jednego źródła energii, który musi osiągać znaczące oszczędności energii pierwotnej (powyżej 10%) w porównaniu do rozdzielnego wytwarzania, spełniając określone progi.</a:t>
            </a: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Należy przedstawić czy w wyniku realizacji projektu instalacja będzie spełniać warunki definicji wysokosprawnej kogeneracji określone w załączniku III do dyrektywy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efektywności energetycznej (EED) 2023/1791.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5D5C9D94-9127-9816-8BCF-33772BFEE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1011C-B7FF-2476-9381-C01EAF2CD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EE9F-98DD-7F49-D447-C7877441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C21488-7DD8-B666-CC3E-A807659EA0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Koszty kwalifikowane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Okres kwalifikowalności: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01.01.2021 r. do 29.06.2029 r</a:t>
            </a: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„Wytycznymi w zakresie kosztów kwalifikowanych",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 zastrzeżeniem, że: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związane z przygotowaniem przedsięwzięcia kwalifikuje się do wysokości nieprzekraczającej 10% sumy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związane z zarządzaniem przedsięwzięciem kwalifikuje się do wysokości nieprzekraczającej 7%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nabycia nieruchomości kwalifikuje się do wysokości nieprzekraczającej 10%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dopuszcza się ponoszenie kosztów związanych z działaniami edukacyjnymi w zakresie podnoszenia świadomości ekologicznej społeczeństwa oraz/albo na współpracę, w tym wymianę wiedzy i doświadczeń oraz konsultacje, z partnerami z innych Państw Członkowskich. Działania te są nieobligatoryjne, ale w przypadku ich wystąpienia w ramach przedsięwzięcia inwestycyjnego zgłoszonego we wniosku o dofinansowanie, są kwalifikowane do wysokości nieprzekraczającej 5% sumy kosztów kwalifikowanych przedsięwzięcia,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związane z wartościami niematerialnymi i prawnymi kwalifikuje się do wysokości nieprzekraczającej 7% kosztów kwalifikowanych przedsięwzięcia;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8980A2D-92D3-FFA3-2017-02195B5A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0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77AFC-B542-BFB4-FCE2-A71C3290C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9B3E-C890-991F-BCD3-E3A7B913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780B57-60F8-43EE-0759-8BF813E2F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Podatek od towarów i usług (VAT) jest kosztem niekwalifikowanym.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Cytat z PP. 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Podatek od towarów i usług (VAT) jest kosztem kwalifikowanym tylko wówczas, gdy jest on faktycznie i ostatecznie ponoszony przez Ostatecznego Odbiorcę (dalej OO), a OO nie ma prawnej możliwości odliczenia podatku naliczonego od podatku należnego w jakiejkolwiek części, zgodnie z przepisami ustawy o podatku od towarów i usług. Podatek VAT, który można odliczyć, nie może być uznany za kwalifikowany, nawet jeżeli nie został faktycznie odzyskany przez OO. Oznacza to, że w przypadkach, gdy OO może odliczyć podatek VAT, ale rezygnuje z tej możliwości, podatek VAT nie jest kosztem kwalifikowanym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CA004F7-0CB5-B087-2FB5-708CE1249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DBA45-6585-4AC4-8DD3-EF15BFE58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25C6-1F07-7564-AC1D-B9AF5114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 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097CFE-1AA7-9DC1-0DC8-07053A5B4A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Budżet naboru dla zwrotnych oraz bezzwrotnych form dofinansowania wynosi do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627 273 868,00 </a:t>
            </a:r>
            <a:r>
              <a:rPr kumimoji="0" lang="x-none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zł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DFont+F6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500 000 000,00 zł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ze środków unijnych, tj. Europejskiego Funduszu Rozwoju Regionalnego (EFRR),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	w tym: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	- środki bezzwrotne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245 000 000,00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zł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	- środki zwrotne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255 000 000,00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zł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DFont+F6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127 273 868,00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3"/>
                <a:ea typeface="+mn-ea"/>
                <a:cs typeface="Arial" panose="020B0604020202020204" pitchFamily="34" charset="0"/>
              </a:rPr>
              <a:t>zł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6"/>
                <a:ea typeface="+mn-ea"/>
                <a:cs typeface="Arial" panose="020B0604020202020204" pitchFamily="34" charset="0"/>
              </a:rPr>
              <a:t>ze środków krajowych NFOŚiGW (środki zwrotne)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660BE75A-9ADB-44BB-F60A-40B27CEBC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2723E-FB64-01BA-5BB6-103DC4A51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6B7B-B767-EAAA-5848-60169DC0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     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D0E82B-5DBC-FCA4-314D-2367CCE7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091D058-DBA1-5E58-160A-819D43B4A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C160EE9-79CB-4D71-E663-51CFDFD49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0" y="1653711"/>
            <a:ext cx="10045579" cy="45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AC55-5E57-4FC4-B85B-1CD52B3E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9F24-0C66-B4C0-A444-A982119E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Wniosek o dofinansowanie: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1134ED-2971-8073-BB21-01D0E73AAD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celu stworzenia wniosku o dofinansowanie wnioskodawca powinien się zarejestrować i utworzyć kontro 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aplikacji GWD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dostępnej pod adresem: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2"/>
              </a:rPr>
              <a:t>Generator wniosków o dofinansowanie - Narodowy Fundusz Ochrony Środowiska i Gospodarki Wodnej - Portal Gov.pl (www.gov.pl)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Wniosek o dofinansowanie należy sporządzić zgodnie z Instrukcją użytkownika Aplikacji GWD (instrukcja do wniosku wyświetla się z boku każdej karty)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Wszelkie ogólne instrukcje GWD (założenie konta, hasło itd.) dostępne są pod adresem: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/>
              </a:rPr>
              <a:t>https://www.gov.pl/web/nfosigw/instrukcje2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083664A3-AE6A-621C-540D-534247B0D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B52FD-CF2D-FC0C-D121-7CA966B4C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7567663-9334-37D3-84B1-45DC3BA77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 descr="agenda spotkania">
            <a:extLst>
              <a:ext uri="{FF2B5EF4-FFF2-40B4-BE49-F238E27FC236}">
                <a16:creationId xmlns:a16="http://schemas.microsoft.com/office/drawing/2014/main" id="{F0EC24AA-780F-D722-9CB9-7F318AA602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0572750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4B790A0-BD73-3340-6A29-B87B75F1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C52F48F-1617-A339-74C3-398243F1E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4457AA4-16A5-2643-5C02-2AE14DF0B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42019"/>
              </p:ext>
            </p:extLst>
          </p:nvPr>
        </p:nvGraphicFramePr>
        <p:xfrm>
          <a:off x="851026" y="992188"/>
          <a:ext cx="9983662" cy="4937830"/>
        </p:xfrm>
        <a:graphic>
          <a:graphicData uri="http://schemas.openxmlformats.org/drawingml/2006/table">
            <a:tbl>
              <a:tblPr/>
              <a:tblGrid>
                <a:gridCol w="1501537">
                  <a:extLst>
                    <a:ext uri="{9D8B030D-6E8A-4147-A177-3AD203B41FA5}">
                      <a16:colId xmlns:a16="http://schemas.microsoft.com/office/drawing/2014/main" val="326907715"/>
                    </a:ext>
                  </a:extLst>
                </a:gridCol>
                <a:gridCol w="8482125">
                  <a:extLst>
                    <a:ext uri="{9D8B030D-6E8A-4147-A177-3AD203B41FA5}">
                      <a16:colId xmlns:a16="http://schemas.microsoft.com/office/drawing/2014/main" val="4248716173"/>
                    </a:ext>
                  </a:extLst>
                </a:gridCol>
              </a:tblGrid>
              <a:tr h="577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09:30 - 09:40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Otwarcie szkolenia – Magdalena Misiurek /Anna Pekar, Departament Energetyki i Przemysłu NFOŚiGW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90963"/>
                  </a:ext>
                </a:extLst>
              </a:tr>
              <a:tr h="876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09:40 - 10:15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Regulamin wyboru, system oceny i procedura wyboru wniosków – Martyna Baran, Paweł Kryczkowski, Departament Energetyki i Przemysłu NFOŚiGW 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901598"/>
                  </a:ext>
                </a:extLst>
              </a:tr>
              <a:tr h="876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10:15 - 11:00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Zakres merytoryczny projektów, </a:t>
                      </a:r>
                      <a:r>
                        <a:rPr lang="pl-PL" sz="1400" b="1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zasada DNSH – </a:t>
                      </a: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Martyna Baran i Paweł Kryczkowski, Departament Energetyki i Przemysłu NFOŚiGW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93826"/>
                  </a:ext>
                </a:extLst>
              </a:tr>
              <a:tr h="577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– 11:45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Część finansowo-ekonomiczna – Mariusz Przeczka, Departament Analiz i Ryzyka Finansowego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96701"/>
                  </a:ext>
                </a:extLst>
              </a:tr>
              <a:tr h="577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11:45 - 12:15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Przerwa 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51747"/>
                  </a:ext>
                </a:extLst>
              </a:tr>
              <a:tr h="577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– 13:45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Pomoc publiczna – Małgorzata Głowacka, Wydział Pomocy Publicznej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38115"/>
                  </a:ext>
                </a:extLst>
              </a:tr>
              <a:tr h="876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13:50 - 14:00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b="1" dirty="0">
                          <a:solidFill>
                            <a:srgbClr val="26262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Podsumowanie i zakończenie szkolenia – Magdalena Misiurek /Anna Pekar, Departament Energetyki i Przemysłu NFOŚiGW</a:t>
                      </a:r>
                      <a:endParaRPr lang="pl-PL" sz="14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63907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2B56413C-CE8C-CCA5-24D9-27380AAC337D}"/>
              </a:ext>
            </a:extLst>
          </p:cNvPr>
          <p:cNvSpPr txBox="1"/>
          <p:nvPr/>
        </p:nvSpPr>
        <p:spPr>
          <a:xfrm>
            <a:off x="2791533" y="407413"/>
            <a:ext cx="551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>
                <a:solidFill>
                  <a:srgbClr val="262626"/>
                </a:solidFill>
                <a:highlight>
                  <a:srgbClr val="FFFFFF"/>
                </a:highlight>
                <a:latin typeface=""/>
              </a:rPr>
              <a:t>AGENDA SPOTKANIA</a:t>
            </a:r>
            <a:endParaRPr lang="pl-PL" sz="3200" b="1" dirty="0">
              <a:solidFill>
                <a:srgbClr val="262626"/>
              </a:solidFill>
              <a:highlight>
                <a:srgbClr val="FFFFFF"/>
              </a:highlight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19480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71A43-DF85-C5BE-9393-C9A5CE18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E3E4-4A67-7F7B-8B6E-ADEBAFAE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Wniosek o dofinansowanie: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EE044A-91A0-404D-67CE-F4E261361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AE38DE2-B1E0-216F-5877-596D8CCA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B00DB42-921F-FB0E-C3C9-B44CE4A21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0" y="1663430"/>
            <a:ext cx="4416358" cy="41148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BDF5BE4-4F69-536F-76D2-A6B49C82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329" y="3337722"/>
            <a:ext cx="5896837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2E25-54E0-43F3-1493-FB49F8EE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A638-2231-A6C1-208E-3BE64895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i zakres wymaganych załączników stanowi Załącznik nr 2 do Regulaminu 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6E11A8-D219-6773-DC7A-AA33B13B8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</a:t>
            </a:r>
            <a:r>
              <a:rPr kumimoji="0" lang="pl-PL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ek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 dofinansowanie składa się wyłącznie w </a:t>
            </a:r>
            <a:r>
              <a:rPr kumimoji="0" lang="x-non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wersji elektronicznej przez GWD, </a:t>
            </a:r>
            <a:r>
              <a:rPr kumimoji="0" lang="x-none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przy użyciu podpisu elektronicznego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x-non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który wywołuje skutki prawne równoważne podpisowi własnoręcznemu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(forma elektroniczna). 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Wszystkie załączniki należy załączyć do wniosku w generatorze w wersji elektronicznej i przesłać do NFOŚiGW.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Jeśli któryś z wymienionych na liście załączników nie dotyczy realizacji wnioskowanego przedsięwzięcia należy załączyć w jego miejsce stosowne oświadczenie wraz z uzasadnieniem.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Należy zachować chronologię załączników.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Studium Wykonalności wraz z Aktywnym Modelem Finansowym. Dane zawarte w Studium Wykonalności powinny być zgodne z danymi podanymi przez Wnioskodawcę we wniosku i innych załącznikach do wniosku.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Kalkulator pomocy publicznej - wymagany aktywny Excel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Przy załączaniu więcej niż jednego pliku do jednego załącznika należy: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 spakować załączane pliki do wspólnego archiwum,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  następnie załączyć to archiwum jako załącznik.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Pełnomocnictwa powinny być podpisane zgodnie z reprezentacją, natomiast oświadczenie dotyczące trwałości winno być podpisane przez osobę upoważnioną do reprezentowania wnioskodawcy/zgodnie z reprezentacją i dodatkowo osoby reprezentujące podmiot kontrolujący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AF27CCA-32E8-0F4B-A585-8E2EAC541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B9CA5-DEAC-2A73-C891-299D5FBC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E432-20A0-2CC3-3827-0751D9E0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OCENA WNIOSKU O DOFINANSOWANIE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A54BA9-A75F-35B8-CE4E-EB14784096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dokonywana jest zgodnie z </a:t>
            </a:r>
            <a:r>
              <a:rPr kumimoji="0" lang="pl-PL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Regulaminem wyboru projektów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Programem Priorytetowym, kryteriami wyboru projektów.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Wnioski o dofinansowanie przedsięwzięć oceniane są </a:t>
            </a:r>
            <a:r>
              <a:rPr kumimoji="0" lang="pl-PL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kryteriami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horyzontalnymi dla Programu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2021-2027;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specyficznymi dla ostatecznych odbiorców wsparcia w formie Instrumentów Finansowych”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2021-2027, </a:t>
            </a:r>
            <a:b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Działanie 02.01 Źródła wysokosprawnej kogeneracji</a:t>
            </a:r>
          </a:p>
          <a:p>
            <a:pPr marL="504825" marR="0" lvl="1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Kryteria horyzontalne i specyficzne dzielą się na obligatoryjne i </a:t>
            </a:r>
            <a:r>
              <a:rPr kumimoji="0" lang="pl-PL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rankingujące.</a:t>
            </a: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dokonywana jest w dwóch etapach.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3CB3F12-BE17-B466-185A-C68CD4BD3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1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DEFB-F0F2-5ABA-DAED-0F8FFBB8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5F4E-04CD-2D3E-A47F-5A545BF8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OCENA WNIOSKU O DOFINANSOWANIE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BC88E5-554B-0C80-B5C4-BDF3B8F18E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89A524A-7F74-C316-7A83-8D73F5AD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Symbol zastępczy zawartości 7" descr="Na schemacie pokazano w sposób obrazowy jak dzielą się kryteria stosowane w naborze.">
            <a:extLst>
              <a:ext uri="{FF2B5EF4-FFF2-40B4-BE49-F238E27FC236}">
                <a16:creationId xmlns:a16="http://schemas.microsoft.com/office/drawing/2014/main" id="{89C00E7A-6D1E-D4F9-59D7-E21953F09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51" y="1979612"/>
            <a:ext cx="10546274" cy="41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77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67418-BE41-C104-99A1-3AE3691F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6EC3-7E02-5E47-896F-992D0025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OCENA – ETAP 1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C2433C-E924-646B-5CDC-11D5315213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polega na weryfikacji spełnienia przez projekt Kryteriów obligatoryjnych ocenianych zero-jedynkowo, wchodzących w skład Kryteriów horyzontalnych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określonych w Załączniku nr 1  do Programu Priorytetowego.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Kryteria obligatoryjne są oceniane w systemie zerojedynkowym (możliwa ocena: TAK/NIE, a w uzasadnionych wypadkach NIE DOTYCZY). Niespełnienie kryterium (ocena: NIE) eliminuje projekt z możliwości otrzymania dofinansowania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jest zobowiązany do uzupełnienia wniosku, w terminie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 dni roboczych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od dnia następującego po dniu wezwania. Dla biegu tego terminu nie ma znaczenia dzień odebrania wezwania przez wnioskodawcę.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AC3675FF-5508-305A-C51F-6F0509A2F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33181-33CF-582B-A391-43927FB6E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F4E6-88C8-CA89-DF17-E39BCBF2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OCENA – ETAP 2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C7E999-E668-9F99-E298-4C8F560897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Ocenie podlegają projekty, które zostały ocenione 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pozytywie na etapie 1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dokonywana jest na podstawie: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kryteriów obligatoryjnych ocenianych zero-jedynkowo i kryteriów rankingujących ocenianych punktowo, wchodzących w skład Kryteriów horyzontalnych </a:t>
            </a:r>
            <a:r>
              <a:rPr kumimoji="0" lang="pl-PL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określonych w Załączniku nr 1 do Programu Priorytetowego;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kryteriów obligatoryjnych ocenianych zero-jedynkowo i kryteriów rankingujących ocenianych punktowo stanowiących Specyficzne kryteria wyboru projektów (Działanie FENX.02.01), określonych w Załączniku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nr 2  do Programu Priorytetowego.</a:t>
            </a:r>
          </a:p>
          <a:p>
            <a:pPr marL="790575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Minimum punktowe wynosi 15 pkt.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jest zobowiązany do uzupełnienia wniosku, w terminie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 10 dni roboczych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od dnia następującego po dniu wezwania. Dla biegu tego terminu nie ma znaczenia dzień odebrania wezwania przez wnioskodawcę.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przypadku gdy dochowanie powyższego terminu nie jest możliwe i jest niezależne od wnioskodawcy, NFOŚIGW może go wydłużyć o dodatkowy termin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 5 dni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D2B8E4A-2842-C39A-0E53-4FE733BC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47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756B-D360-EC4C-7818-99EF0362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2DE4-9749-DFF2-37A0-B58B13B1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LISTA RANKINGOWA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15A786-3B4A-E994-D246-F0C75154F7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Ocenione projekty, które spełniły kryteria zero-jedynkowe w etapie 2 oceny są umieszczane na liście rankingowej.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Liczba zebranych punktów w ramach oceny kryteriami rankingującymi decyduje o pozycji projektu na liście rankingowej.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Projekty uszeregowywane są w kolejności od pierwszego z największą liczbą punktów do wyczerpania kwoty przeznaczonej na dofinansowanie projektów w naborze.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przypadku wniosków, które w ocenie Etapu 2 według kryteriów obligatoryjnych (horyzontalnych i specyficznych) i rankingujących (horyzontalnych i specyficznych) uzyskały taką samą liczbę punktów, o kolejności umieszczenia wniosków na liście rankingowej decyduje większa liczba punktów uzyskanych na etapie oceny w ramach kryterium rozstrzygającego – gotowość do realizacji projektu.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przypadku wniosków, które otrzymały taką samą liczbę punktów w ramach kryterium gotowość do realizacji projektu, decyduje kolejne kryterium rozstrzygające, wskazane spośród kryteriów rankingujących w Kryteriach horyzontalnych dla Programu Fundusze Europejskie na Infrastrukturę, Klimat, Środowisko na lata 2021-2027 (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), aż do rozstrzygnięcia.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może zwrócić się do NFOŚiGW o powtórną ocenę wniosku, w terminie nie dłuższym 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niż 5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dni roboczych  od daty otrzymania pisma informującego o odmowie udzielenia dofinansowania, wskazując wszystkie kryteria, z których oceną się nie zgadza wraz z uzasadnieniem swojego stanowiska.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C00BB00-65EE-8EEE-67E4-7DD977529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9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D4A79-7252-12E1-DDBD-B077E7D59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0708-B6B8-0AE7-15E9-662142A6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dirty="0"/>
              <a:t>Przydatne linki i komunikacja</a:t>
            </a:r>
            <a:br>
              <a:rPr lang="pl-PL" dirty="0"/>
            </a:b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FCD0FD-9E43-F2E8-7E43-46F17B7735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Ogłoszenie o naborze i dokumentacja konkursowa dostępne są pod adresem: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A6D3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https://www.gov.pl/web/nfosigw/wspolfinansowanie-projektow-realizowanych-w-ramach-programu-fundusze-europejskie-na-infrastrukture-klimat-srodowisko-2021-2027-feniks-czesc-5-zrodla-wysokosprawnej-kogeneracji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Pytania dotyczące przygotowania wniosków w ramach naboru: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A6D3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2"/>
              </a:rPr>
              <a:t>0201.zrodla_kogeneracja.sekretariat@nfosigw.gov.pl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A6D3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A6D3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razie pojawiających się wątpliwości proszę o przesyłanie pytań na powyższy adres.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 stronie internetowej zamieszczony zostanie FAQ z odpowiedziami na kluczowe lub powtarzające się kwestie.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F3147AE3-31E4-0EF7-08A6-47D4B0A3E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4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</a:t>
            </a:r>
            <a:r>
              <a:rPr lang="pl-PL" dirty="0"/>
              <a:t>ę za uwagę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1"/>
            <a:extLst>
              <a:ext uri="{FF2B5EF4-FFF2-40B4-BE49-F238E27FC236}">
                <a16:creationId xmlns:a16="http://schemas.microsoft.com/office/drawing/2014/main" id="{746D138C-60E6-BF8D-C712-1E431D1F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14" y="829325"/>
            <a:ext cx="754394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cap="none" spc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Dodatkowe materiały szkoleniowe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37FF96-B4B4-DA1B-02EF-A7A5C321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82675" y="4069809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AF16197-BEB2-5D16-C98C-A849AF88CA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22914" y="2199469"/>
            <a:ext cx="7315200" cy="3309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i zalecenia w zakresie udzielania zamówień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Łukasz Korporowicz, Aneta Schuetz, Wydział Kontroli Zamówień i Nieprawidłowości </a:t>
            </a:r>
            <a:r>
              <a:rPr lang="pl-PL" u="sng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https://www.youtube.com/watch?v=gby8aSntG2k</a:t>
            </a:r>
            <a:r>
              <a:rPr lang="pl-PL" u="sng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Obowiązki promocyjne w projekcie - księga wizualizacji, podręcznik w zakresie informacji i promocji projektów UE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Agnieszka Janicka-Struska, Wydział </a:t>
            </a:r>
            <a:r>
              <a:rPr lang="pl-PL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Edukacji Ekologicznej </a:t>
            </a:r>
            <a:r>
              <a:rPr lang="pl-PL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https://www.youtube.com/watch?v=f3VbkwtGUDo&amp;t=11924s</a:t>
            </a:r>
            <a:r>
              <a:rPr lang="pl-PL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0572750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   Podstawowe informacje o naborze i ocenie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1.20 Część 5) Źródła wysokosprawnej kogeneracji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Martyna Baran</a:t>
            </a:r>
            <a:b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Departament Energetyki i Przemysłu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1615443"/>
            <a:ext cx="4008907" cy="4099202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Nabór  1.20. CZĘŚĆ 5)</a:t>
            </a:r>
            <a:br>
              <a:rPr lang="pl-PL" sz="2000" dirty="0"/>
            </a:b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Źródła wysokosprawnej kogeneracji 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657" y="1615443"/>
            <a:ext cx="6448983" cy="20116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Celem programu jest wspieranie rozwoju skojarzonej produkcji energii elektrycznej i ciepła w procesie wysokosprawnej kogeneracji (w tym także energii elektrycznej, ciepła i chłodu w procesie </a:t>
            </a:r>
            <a:r>
              <a:rPr lang="pl-PL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trigeneracji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), oraz magazynów energii cieplnej/elektrycznej przyczyniających się do integracji energii z OZE.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7F07D-BD30-1254-77E8-09638AC7A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9657" y="3916197"/>
            <a:ext cx="6448983" cy="20116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Program zakłada realizację celu Programu Operacyjnego </a:t>
            </a:r>
            <a:r>
              <a:rPr lang="pl-PL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FEnIKS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, jakim jest poprawa warunków rozwoju kraju poprzez budowę infrastruktury technicznej i społecznej zgodnie  z założeniami rozwoju zrównoważonego.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2860-505C-81B9-8DAC-27514798E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8E6A-3CCB-2EC8-976E-3D638E3632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1615443"/>
            <a:ext cx="4008907" cy="4099202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Nabór  1.20. CZĘŚĆ 5)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Źródła wysokosprawnej kogeneracji 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841F-EB1E-4E0A-599A-3ED35C5151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657" y="1240573"/>
            <a:ext cx="6448983" cy="23755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altLang="pl-PL" b="1" dirty="0">
                <a:latin typeface="Open Sans" pitchFamily="34" charset="0"/>
              </a:rPr>
              <a:t>Finansowanie przedsięwzięć z wykorzystaniem instrumentu finansowego (IF) określonego w art. 2 pkt 8 ustawy z dnia 28 kwietnia 2022 r. o zasadach realizacji zadań finansowanych ze środków europejskich w  perspektywie finansowej 2021–2027 </a:t>
            </a:r>
            <a:br>
              <a:rPr lang="pl-PL" altLang="pl-PL" b="1" dirty="0">
                <a:latin typeface="Open Sans" pitchFamily="34" charset="0"/>
              </a:rPr>
            </a:br>
            <a:r>
              <a:rPr lang="pl-PL" altLang="pl-PL" b="1" dirty="0">
                <a:latin typeface="Open Sans" pitchFamily="34" charset="0"/>
              </a:rPr>
              <a:t>(Dz.U. 2022, poz. 1079 z </a:t>
            </a:r>
            <a:r>
              <a:rPr lang="pl-PL" altLang="pl-PL" b="1" dirty="0" err="1">
                <a:latin typeface="Open Sans" pitchFamily="34" charset="0"/>
              </a:rPr>
              <a:t>późn</a:t>
            </a:r>
            <a:r>
              <a:rPr lang="pl-PL" altLang="pl-PL" b="1" dirty="0">
                <a:latin typeface="Open Sans" pitchFamily="34" charset="0"/>
              </a:rPr>
              <a:t>. zm.), tj.: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68976-B6E1-109F-676A-A09EEEC669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9657" y="3627123"/>
            <a:ext cx="6448983" cy="2462392"/>
          </a:xfrm>
        </p:spPr>
        <p:txBody>
          <a:bodyPr anchor="ctr"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b="1" dirty="0">
                <a:latin typeface="Open Sans" pitchFamily="34" charset="0"/>
              </a:rPr>
              <a:t>ze środków Europejskiego Funduszu  Rozwoju Regionalnego (EFRR) w ramach Programu Operacyjnego Fundusze Europejskie na Infrastrukturę, Klimat, Środowisko 2021-2027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środków krajowych Narodowego Funduszu Ochrony Środowiska i Gospodarki Wodnej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AF52DE18-F321-BBDE-3213-4FAD9E48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076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BCEB8-6AA5-ACEE-4266-A997BD3F9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91E848-0DCB-B444-36DA-D19DF208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293914"/>
            <a:ext cx="5910943" cy="979715"/>
          </a:xfrm>
        </p:spPr>
        <p:txBody>
          <a:bodyPr anchor="t"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pl-PL" sz="2200" dirty="0"/>
              <a:t>Dokumenty istotne dla naboru 1.20. CZĘŚĆ 5)  Źródła wysokosprawnej kogeneracji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D434A-F88E-932A-01C1-F96DA34A9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4615" y="1974715"/>
            <a:ext cx="5366416" cy="4263854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Priorytetowy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określa f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ormy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warunki udzielania dofinansowania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oraz szczegółowe kryteria wyboru przedsięwzięć </a:t>
            </a:r>
            <a:endParaRPr kumimoji="0" lang="pl-PL" sz="1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Regulamin  z załącznikami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określa sposób złożenia i rozpatrywania wniosków od momentu ich wpływu na skrzynkę podawczą NFOŚiGW do momentu zawarcia umowy o dofinansowanie.</a:t>
            </a:r>
            <a:endParaRPr lang="pl-PL" sz="2000" b="1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E80D9BDB-AD7F-8252-02BC-7807D92E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873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4" y="293914"/>
            <a:ext cx="5366416" cy="979715"/>
          </a:xfrm>
        </p:spPr>
        <p:txBody>
          <a:bodyPr anchor="t">
            <a:norm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pl-PL" dirty="0"/>
              <a:t>Najważniejsze informacje o naborze: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4615" y="1070043"/>
            <a:ext cx="5366416" cy="516852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Wnioskodawcy w ramach naboru: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przedsiębiorcy,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jednostki samorządu terytorialnego oraz działające </a:t>
            </a:r>
            <a:br>
              <a:rPr lang="pl-PL" dirty="0"/>
            </a:br>
            <a:r>
              <a:rPr lang="pl-PL" dirty="0"/>
              <a:t>w ich imieniu jednostki organizacyjne,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podmioty świadczące usługi publiczne w ramach realizacji obowiązków własnych jednostek samorządu terytorialnego nie będące przedsiębiorcami,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spółdzielnie mieszkaniowe.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Tryb naboru: </a:t>
            </a:r>
            <a:r>
              <a:rPr lang="pl-PL" b="1" dirty="0"/>
              <a:t>konkurencyjny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Początek naboru: </a:t>
            </a:r>
            <a:r>
              <a:rPr lang="pl-PL" b="1" dirty="0"/>
              <a:t>21.11.2025 r.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Koniec naboru: </a:t>
            </a:r>
            <a:r>
              <a:rPr lang="pl-PL" b="1" dirty="0"/>
              <a:t>10.03.2026 r.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Wnioski o dofinansowanie należy składać wyłącznie </a:t>
            </a:r>
            <a:br>
              <a:rPr lang="pl-PL" dirty="0"/>
            </a:br>
            <a:r>
              <a:rPr lang="pl-PL" dirty="0"/>
              <a:t>w postaci elektronicznej za pośrednictwem </a:t>
            </a:r>
            <a:r>
              <a:rPr lang="pl-PL" b="1" u="sng" dirty="0"/>
              <a:t>Aplikacji Generator Wniosków o Dofinansowanie</a:t>
            </a:r>
            <a:endParaRPr lang="pl-PL" sz="2000" b="1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1A50ACF-ED9A-EC13-D52F-AE99D9E6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FE787-FE90-AF7E-479A-985E8E1B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8A18-7486-509A-0EA1-43D88BD9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9F6545-32A1-AC43-CFC6-AA02090DE4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2038122"/>
            <a:ext cx="11071952" cy="3963843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Nabór obejmuje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budowę/rozbudowę jednostek wytwórczych, </a:t>
            </a:r>
            <a:r>
              <a:rPr lang="x-none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mocy powyżej 50 kWe</a:t>
            </a: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pracujących w warunkach wysokosprawnej kogeneracji  opartych o OZE, tj. wykorzystujących biomasę  (z wyłączeniem biomasy pochodzącej z produkcji leśnej), biogaz (za wyjątkiem gazu ze zgazowania biomasy leśnej) lub </a:t>
            </a:r>
            <a:r>
              <a:rPr lang="pl-PL" sz="1800" b="0" cap="none" spc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biometan</a:t>
            </a: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w tym także produkcję energii elektrycznej, ciepła i chłodu w procesie </a:t>
            </a:r>
            <a:r>
              <a:rPr lang="pl-PL" sz="1800" b="0" cap="none" spc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trigeneracji</a:t>
            </a:r>
            <a:r>
              <a:rPr lang="x-none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pl-PL" sz="18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pl-PL" sz="18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(Definicja biomasy leśnej na podstawie art. 2 ust. 1 pkt 2 – biomasa, pkt 2b – biomasa leśna Dz. U. 2025 poz. 303   ustawy o biokomponentach i biopaliwach ciekłych)</a:t>
            </a:r>
          </a:p>
          <a:p>
            <a:pPr marL="0" lvl="0" indent="0" defTabSz="4572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sz="12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4572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pl-PL" sz="1800" b="0" cap="none" spc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x-none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udowę magazynów energii, kt</a:t>
            </a:r>
            <a:r>
              <a:rPr lang="pl-PL" sz="1800" b="0" cap="none" spc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óre</a:t>
            </a: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stanowić mogą </a:t>
            </a:r>
            <a:r>
              <a:rPr lang="x-none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dodatkowy (nieobowiązkowy) element przedsięwzięcia </a:t>
            </a: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 warunkiem zintegrowania magazynu z budowanym źródłem wytwórczym pracującym w warunkach wysokosprawnej kogeneracji, o którym mowa w pkt 1.</a:t>
            </a:r>
          </a:p>
          <a:p>
            <a:pPr marL="342900" marR="0" lvl="0" indent="-34290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53DC973-81F6-C742-81C8-1F5C4205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09367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B9AF2-5B11-48FF-A8A8-964B2D97256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</TotalTime>
  <Words>2550</Words>
  <Application>Microsoft Office PowerPoint</Application>
  <PresentationFormat>Panoramiczny</PresentationFormat>
  <Paragraphs>209</Paragraphs>
  <Slides>28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42" baseType="lpstr">
      <vt:lpstr>Aptos</vt:lpstr>
      <vt:lpstr>Arial</vt:lpstr>
      <vt:lpstr>Calibri</vt:lpstr>
      <vt:lpstr>CIDFont+F3</vt:lpstr>
      <vt:lpstr>CIDFont+F6</vt:lpstr>
      <vt:lpstr>Open Sans</vt:lpstr>
      <vt:lpstr>Poppins</vt:lpstr>
      <vt:lpstr>Poppins Light</vt:lpstr>
      <vt:lpstr>Segoe UI</vt:lpstr>
      <vt:lpstr>Source Sans 3</vt:lpstr>
      <vt:lpstr>Source Sans Pro Semibold</vt:lpstr>
      <vt:lpstr>Symbol</vt:lpstr>
      <vt:lpstr>Wingdings</vt:lpstr>
      <vt:lpstr>Epic Nature</vt:lpstr>
      <vt:lpstr>Fundusze Europejskie na Infrastrukturę, klimat, środowisko</vt:lpstr>
      <vt:lpstr>   </vt:lpstr>
      <vt:lpstr>Dodatkowe materiały szkoleniowe</vt:lpstr>
      <vt:lpstr>   Podstawowe informacje o naborze i ocenie 1.20 Część 5) Źródła wysokosprawnej kogeneracji       Martyna Baran Departament Energetyki i Przemysłu</vt:lpstr>
      <vt:lpstr>Nabór  1.20. CZĘŚĆ 5)   Źródła wysokosprawnej kogeneracji </vt:lpstr>
      <vt:lpstr>Nabór  1.20. CZĘŚĆ 5)   Źródła wysokosprawnej kogeneracji </vt:lpstr>
      <vt:lpstr>Dokumenty istotne dla naboru 1.20. CZĘŚĆ 5)  Źródła wysokosprawnej kogeneracji</vt:lpstr>
      <vt:lpstr>Najważniejsze informacje o naborze:</vt:lpstr>
      <vt:lpstr>Przedmiot wsparcia</vt:lpstr>
      <vt:lpstr>Przedmiot wsparcia CD:</vt:lpstr>
      <vt:lpstr> Przedmiot wsparcia CD:</vt:lpstr>
      <vt:lpstr>Wyłączenia:</vt:lpstr>
      <vt:lpstr>Zasady finansowania projektu:</vt:lpstr>
      <vt:lpstr>Wymagania:</vt:lpstr>
      <vt:lpstr> Zasady finansowania projektu:</vt:lpstr>
      <vt:lpstr>Zasady  finansowania projektu:</vt:lpstr>
      <vt:lpstr>  Zasady finansowania projektu:</vt:lpstr>
      <vt:lpstr>      Zasady finansowania projektu:</vt:lpstr>
      <vt:lpstr>Wniosek o dofinansowanie:</vt:lpstr>
      <vt:lpstr> Wniosek o dofinansowanie:</vt:lpstr>
      <vt:lpstr>Lista i zakres wymaganych załączników stanowi Załącznik nr 2 do Regulaminu :</vt:lpstr>
      <vt:lpstr>OCENA WNIOSKU O DOFINANSOWANIE:</vt:lpstr>
      <vt:lpstr> OCENA WNIOSKU O DOFINANSOWANIE:</vt:lpstr>
      <vt:lpstr>OCENA – ETAP 1</vt:lpstr>
      <vt:lpstr>OCENA – ETAP 2</vt:lpstr>
      <vt:lpstr>LISTA RANKINGOWA</vt:lpstr>
      <vt:lpstr>Przydatne linki i komunikacja 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Urzyczyn Anna</cp:lastModifiedBy>
  <cp:revision>75</cp:revision>
  <dcterms:created xsi:type="dcterms:W3CDTF">2024-06-26T20:20:27Z</dcterms:created>
  <dcterms:modified xsi:type="dcterms:W3CDTF">2026-02-04T07:40:15Z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