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76" r:id="rId6"/>
    <p:sldId id="274" r:id="rId7"/>
    <p:sldId id="270" r:id="rId8"/>
    <p:sldId id="261" r:id="rId9"/>
    <p:sldId id="263" r:id="rId10"/>
    <p:sldId id="269" r:id="rId11"/>
    <p:sldId id="264" r:id="rId12"/>
    <p:sldId id="265" r:id="rId13"/>
    <p:sldId id="266" r:id="rId14"/>
    <p:sldId id="277" r:id="rId15"/>
    <p:sldId id="272" r:id="rId16"/>
    <p:sldId id="278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weu" initials="p" lastIdx="0" clrIdx="0">
    <p:extLst>
      <p:ext uri="{19B8F6BF-5375-455C-9EA6-DF929625EA0E}">
        <p15:presenceInfo xmlns:p15="http://schemas.microsoft.com/office/powerpoint/2012/main" userId="powe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242" autoAdjust="0"/>
  </p:normalViewPr>
  <p:slideViewPr>
    <p:cSldViewPr snapToGrid="0">
      <p:cViewPr varScale="1">
        <p:scale>
          <a:sx n="67" d="100"/>
          <a:sy n="67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593F5-3042-46AE-B11F-7DFDE41A1B3E}" type="datetimeFigureOut">
              <a:rPr lang="pl-PL" smtClean="0"/>
              <a:t>2019-09-19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9633-176C-451E-9CB5-F3BBBB0D38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836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odkurzacze, telewizory, zmywarki, </a:t>
            </a:r>
            <a:r>
              <a:rPr lang="pl-PL" dirty="0" err="1" smtClean="0"/>
              <a:t>smartfony</a:t>
            </a:r>
            <a:r>
              <a:rPr lang="pl-PL" dirty="0" smtClean="0"/>
              <a:t> i ubrania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49633-176C-451E-9CB5-F3BBBB0D382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291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Danii, Islandii, Norwegii, Szwecji i Finlandii.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kraje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nordic</a:t>
            </a:r>
            <a:r>
              <a:rPr lang="pl-PL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ecolabel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49633-176C-451E-9CB5-F3BBBB0D382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78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 przykład Coca-Cola Company (CCC) w celu zmniejszenia zużycia czystej wody wykorzystywanej do mycia urządzeń produkcyjnych stosuje specjalne mechanizmy filtrujące i czyszczące wodę, która może być powtórnie użyta. Oprócz tego CCC zainstalowała specjalne silosy na deszczówkę, wykorzystywaną również w procesie produkcji. Inną inicjatywą koncernu jest od 2010 roku zastosowanie specjalnych kontenerów do recyclingu butelek i puszek. Klienci po wrzuceniu pustych opakowań do kontenera mogą na zainstalowanym ekranie obejrzeć proces przetwarzania butelek, włącznie ze zrywaniem aluminiowych części, zgniataniem i przetwarzaniem zużytych opakowań w materiały do dalszego użycia.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49633-176C-451E-9CB5-F3BBBB0D382C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42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49633-176C-451E-9CB5-F3BBBB0D382C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97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0E75CF2-CFAA-4114-96BF-81DE4A5C6FE1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2DC577B-E008-48A4-8936-4BC046C17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202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5CF2-CFAA-4114-96BF-81DE4A5C6FE1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577B-E008-48A4-8936-4BC046C17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12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5CF2-CFAA-4114-96BF-81DE4A5C6FE1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577B-E008-48A4-8936-4BC046C17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716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5CF2-CFAA-4114-96BF-81DE4A5C6FE1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577B-E008-48A4-8936-4BC046C17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465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5CF2-CFAA-4114-96BF-81DE4A5C6FE1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577B-E008-48A4-8936-4BC046C17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43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5CF2-CFAA-4114-96BF-81DE4A5C6FE1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577B-E008-48A4-8936-4BC046C17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9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5CF2-CFAA-4114-96BF-81DE4A5C6FE1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577B-E008-48A4-8936-4BC046C17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99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5CF2-CFAA-4114-96BF-81DE4A5C6FE1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577B-E008-48A4-8936-4BC046C17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624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5CF2-CFAA-4114-96BF-81DE4A5C6FE1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577B-E008-48A4-8936-4BC046C17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66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5CF2-CFAA-4114-96BF-81DE4A5C6FE1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2DC577B-E008-48A4-8936-4BC046C17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801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0E75CF2-CFAA-4114-96BF-81DE4A5C6FE1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2DC577B-E008-48A4-8936-4BC046C17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9173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0E75CF2-CFAA-4114-96BF-81DE4A5C6FE1}" type="datetimeFigureOut">
              <a:rPr lang="pl-PL" smtClean="0"/>
              <a:t>2019-09-18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2DC577B-E008-48A4-8936-4BC046C17E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64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000" b="1" dirty="0" smtClean="0"/>
              <a:t>Gospodarka o obiegu zamkniętym – rola konsumenta</a:t>
            </a:r>
            <a:endParaRPr lang="pl-PL" sz="6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9544" y="5404104"/>
            <a:ext cx="6686169" cy="44869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Agnieszka </a:t>
            </a:r>
            <a:r>
              <a:rPr lang="pl-PL" dirty="0" err="1" smtClean="0"/>
              <a:t>Czaplicka-Kotas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591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Systemy depozytowe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0348" y="1720657"/>
            <a:ext cx="3238500" cy="196215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698" y="4126987"/>
            <a:ext cx="3733800" cy="200025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000126" y="2074449"/>
            <a:ext cx="5532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u</a:t>
            </a:r>
            <a:r>
              <a:rPr lang="pl-PL" dirty="0" smtClean="0"/>
              <a:t>rządzenie </a:t>
            </a:r>
            <a:r>
              <a:rPr lang="pl-PL" dirty="0"/>
              <a:t>do automatycznej segregacji odpadów – to w pełni zautomatyzowane urządzenie służące do przyjmowania uprzednio zdefiniowanych surowców wtórnych (np. aluminium, PET, metal, szkło</a:t>
            </a:r>
            <a:r>
              <a:rPr lang="pl-PL" dirty="0" smtClean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a</a:t>
            </a:r>
            <a:r>
              <a:rPr lang="pl-PL" dirty="0" smtClean="0"/>
              <a:t>utomaty zostały wprowadzone m.in. w Wieluniu </a:t>
            </a:r>
            <a:br>
              <a:rPr lang="pl-PL" dirty="0" smtClean="0"/>
            </a:br>
            <a:r>
              <a:rPr lang="pl-PL" dirty="0" smtClean="0"/>
              <a:t>i Warszawie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00126" y="4341399"/>
            <a:ext cx="5532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/>
              <a:t>p</a:t>
            </a:r>
            <a:r>
              <a:rPr lang="pl-PL" dirty="0" err="1" smtClean="0"/>
              <a:t>uszkomaty</a:t>
            </a:r>
            <a:r>
              <a:rPr lang="pl-PL" dirty="0" smtClean="0"/>
              <a:t> zlokalizowane na terenie całej Polski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</a:t>
            </a:r>
            <a:r>
              <a:rPr lang="pl-PL" dirty="0" smtClean="0"/>
              <a:t>rganizowanie m.in. </a:t>
            </a:r>
            <a:r>
              <a:rPr lang="pl-PL" dirty="0"/>
              <a:t>r</a:t>
            </a:r>
            <a:r>
              <a:rPr lang="pl-PL" dirty="0" smtClean="0"/>
              <a:t>ywalizacji </a:t>
            </a:r>
            <a:r>
              <a:rPr lang="pl-PL" dirty="0"/>
              <a:t>na liczbę zebranych puszek po </a:t>
            </a:r>
            <a:r>
              <a:rPr lang="pl-PL" dirty="0" smtClean="0"/>
              <a:t>napojach </a:t>
            </a:r>
            <a:r>
              <a:rPr lang="pl-PL" dirty="0"/>
              <a:t>zlokalizowanych przy Uczelniach </a:t>
            </a:r>
            <a:r>
              <a:rPr lang="pl-PL" dirty="0" smtClean="0"/>
              <a:t>Wyższych: AGH w Krakowie, Politechniki Śląskiej, Uniwersytecie w Katowicach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55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Platformy wymiany usług/produktów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120" y="2157731"/>
            <a:ext cx="1209675" cy="1143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053" y="4143105"/>
            <a:ext cx="1381125" cy="14382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547" y="1967231"/>
            <a:ext cx="1390650" cy="1524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755" y="4038330"/>
            <a:ext cx="1362075" cy="154305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777795" y="5372100"/>
            <a:ext cx="3291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Biblioteka </a:t>
            </a:r>
            <a:r>
              <a:rPr lang="pl-PL" sz="1000" dirty="0" smtClean="0"/>
              <a:t>Ubrań (</a:t>
            </a:r>
            <a:r>
              <a:rPr lang="pl-PL" sz="1000" dirty="0"/>
              <a:t>http://www.bibliotekaubran.pl</a:t>
            </a:r>
            <a:r>
              <a:rPr lang="pl-PL" sz="1000" dirty="0" smtClean="0"/>
              <a:t>/)</a:t>
            </a:r>
            <a:endParaRPr lang="pl-PL" sz="1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57224" y="3393981"/>
            <a:ext cx="3480436" cy="539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16939" y="3370184"/>
            <a:ext cx="3486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https://lokalnyrolnik.pl/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680710" y="3292857"/>
            <a:ext cx="4914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http://laka.org.pl/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8058150" y="5372100"/>
            <a:ext cx="28232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https://www.mamapozycza.pl/</a:t>
            </a:r>
          </a:p>
        </p:txBody>
      </p:sp>
    </p:spTree>
    <p:extLst>
      <p:ext uri="{BB962C8B-B14F-4D97-AF65-F5344CB8AC3E}">
        <p14:creationId xmlns:p14="http://schemas.microsoft.com/office/powerpoint/2010/main" val="84267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Edukacja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07" y="2380797"/>
            <a:ext cx="3939267" cy="183832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082" y="4463145"/>
            <a:ext cx="1931004" cy="226349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086" y="2380796"/>
            <a:ext cx="3390278" cy="183832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6349364" y="4319075"/>
            <a:ext cx="5386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http</a:t>
            </a:r>
            <a:r>
              <a:rPr lang="pl-PL" sz="1000" dirty="0"/>
              <a:t>://raportspw.kozminskihub.com/public/docs/Raport%20SPW%202019.pdf</a:t>
            </a:r>
            <a:r>
              <a:rPr lang="pl-PL" sz="1000" dirty="0" smtClean="0"/>
              <a:t> </a:t>
            </a:r>
            <a:endParaRPr lang="pl-PL" sz="10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658082" y="6195799"/>
            <a:ext cx="3611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http</a:t>
            </a:r>
            <a:r>
              <a:rPr lang="pl-PL" sz="1000" dirty="0"/>
              <a:t>://polskawitalna.pl/</a:t>
            </a:r>
          </a:p>
        </p:txBody>
      </p:sp>
    </p:spTree>
    <p:extLst>
      <p:ext uri="{BB962C8B-B14F-4D97-AF65-F5344CB8AC3E}">
        <p14:creationId xmlns:p14="http://schemas.microsoft.com/office/powerpoint/2010/main" val="23244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Upcling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0810" y="4415361"/>
            <a:ext cx="1394226" cy="146443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422" y="4415637"/>
            <a:ext cx="1276350" cy="139065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819166" y="5806287"/>
            <a:ext cx="3291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Deko Eko (https</a:t>
            </a:r>
            <a:r>
              <a:rPr lang="pl-PL" sz="1000" dirty="0"/>
              <a:t>://dekoeko.com/</a:t>
            </a:r>
            <a:r>
              <a:rPr lang="pl-PL" sz="1000" dirty="0" smtClean="0"/>
              <a:t>)</a:t>
            </a:r>
            <a:endParaRPr lang="pl-PL" sz="1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696504" y="5811067"/>
            <a:ext cx="32915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https://kokoworld.pl/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622" y="1735200"/>
            <a:ext cx="2269088" cy="2347034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108710" y="4194810"/>
            <a:ext cx="3200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https://rec-on.eu/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965" y="1735200"/>
            <a:ext cx="3738913" cy="2327535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6110701" y="4136248"/>
            <a:ext cx="5319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https://sozosfera.pl/srodowisko-i-gospodarka/muchy-z-recyklingu/</a:t>
            </a:r>
          </a:p>
        </p:txBody>
      </p:sp>
    </p:spTree>
    <p:extLst>
      <p:ext uri="{BB962C8B-B14F-4D97-AF65-F5344CB8AC3E}">
        <p14:creationId xmlns:p14="http://schemas.microsoft.com/office/powerpoint/2010/main" val="30615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Smart City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Smart </a:t>
            </a:r>
            <a:r>
              <a:rPr lang="pl-PL" b="1" dirty="0" err="1"/>
              <a:t>Energy</a:t>
            </a:r>
            <a:r>
              <a:rPr lang="pl-PL" b="1" dirty="0"/>
              <a:t> </a:t>
            </a:r>
            <a:r>
              <a:rPr lang="pl-PL" dirty="0"/>
              <a:t>dla </a:t>
            </a:r>
            <a:r>
              <a:rPr lang="pl-PL" dirty="0" err="1" smtClean="0"/>
              <a:t>CityFit</a:t>
            </a:r>
            <a:endParaRPr lang="pl-PL" dirty="0" smtClean="0"/>
          </a:p>
          <a:p>
            <a:pPr marL="0" indent="0">
              <a:buNone/>
            </a:pPr>
            <a:r>
              <a:rPr lang="pl-PL" dirty="0" err="1"/>
              <a:t>Solace</a:t>
            </a:r>
            <a:r>
              <a:rPr lang="pl-PL" dirty="0"/>
              <a:t> House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 smtClean="0"/>
              <a:t>Smart </a:t>
            </a:r>
            <a:r>
              <a:rPr lang="pl-PL" b="1" dirty="0" err="1"/>
              <a:t>Water</a:t>
            </a:r>
            <a:r>
              <a:rPr lang="pl-PL" b="1" dirty="0"/>
              <a:t> </a:t>
            </a:r>
            <a:r>
              <a:rPr lang="pl-PL" dirty="0" smtClean="0"/>
              <a:t>- </a:t>
            </a:r>
            <a:r>
              <a:rPr lang="pl-PL" dirty="0" err="1" smtClean="0"/>
              <a:t>Środza</a:t>
            </a:r>
            <a:r>
              <a:rPr lang="pl-PL" dirty="0" smtClean="0"/>
              <a:t> Wielkopolska </a:t>
            </a:r>
            <a:r>
              <a:rPr lang="pl-PL" dirty="0"/>
              <a:t>(1100 liczników), </a:t>
            </a:r>
            <a:r>
              <a:rPr lang="pl-PL" dirty="0" smtClean="0"/>
              <a:t>Hrubieszów </a:t>
            </a:r>
            <a:r>
              <a:rPr lang="pl-PL" dirty="0"/>
              <a:t>(1500), </a:t>
            </a:r>
            <a:r>
              <a:rPr lang="pl-PL" dirty="0" smtClean="0"/>
              <a:t>Miłków </a:t>
            </a:r>
            <a:r>
              <a:rPr lang="pl-PL" dirty="0"/>
              <a:t>(1100), </a:t>
            </a:r>
            <a:r>
              <a:rPr lang="pl-PL" dirty="0" smtClean="0"/>
              <a:t>Józefów </a:t>
            </a:r>
            <a:r>
              <a:rPr lang="pl-PL" dirty="0"/>
              <a:t>(</a:t>
            </a:r>
            <a:r>
              <a:rPr lang="pl-PL" dirty="0" smtClean="0"/>
              <a:t>3000), Podkowa Leśna </a:t>
            </a:r>
            <a:r>
              <a:rPr lang="pl-PL" dirty="0"/>
              <a:t>(1200</a:t>
            </a:r>
            <a:r>
              <a:rPr lang="pl-PL" dirty="0" smtClean="0"/>
              <a:t>)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Smart </a:t>
            </a:r>
            <a:r>
              <a:rPr lang="pl-PL" b="1" dirty="0" err="1" smtClean="0"/>
              <a:t>Lights</a:t>
            </a:r>
            <a:r>
              <a:rPr lang="pl-PL" b="1" dirty="0" smtClean="0"/>
              <a:t> </a:t>
            </a:r>
            <a:r>
              <a:rPr lang="pl-PL" dirty="0" smtClean="0"/>
              <a:t>– Piastów, Podkowa Leśna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982" y="3813222"/>
            <a:ext cx="788593" cy="8947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328" y="4707971"/>
            <a:ext cx="754380" cy="80401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1" y="2011680"/>
            <a:ext cx="1946652" cy="9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pl-PL" dirty="0" smtClean="0"/>
              <a:t>rola konsumenta w gospodarce o obiegu zamkniętym jest mierzona za pomocą badań ankietowych</a:t>
            </a:r>
          </a:p>
          <a:p>
            <a:pPr marL="0" indent="0" algn="just">
              <a:buNone/>
            </a:pPr>
            <a:endParaRPr lang="pl-PL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pl-PL" dirty="0"/>
              <a:t> wybory dokonywane przez konsumentów mogą wspierać rozwój GOZ lub go </a:t>
            </a:r>
            <a:r>
              <a:rPr lang="pl-PL" dirty="0" smtClean="0"/>
              <a:t>utrudniać. Ważnym aspektem jest aby wykazać, iż zrównoważona konsumpcja jest realną opcją dla konsumenta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/>
              <a:t> podstawą do wprowadzenie nowych rozwiązań z zakresu zrównoważonej konsumpcji są m.in.  badania świadomości konsumentów lub dane dot. generowania odpadów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 smtClean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41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86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Zrównoważona konsumpcja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166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 smtClean="0"/>
              <a:t>„</a:t>
            </a:r>
            <a:r>
              <a:rPr lang="pl-PL" sz="1800" i="1" dirty="0" smtClean="0"/>
              <a:t>Przejście </a:t>
            </a:r>
            <a:r>
              <a:rPr lang="pl-PL" sz="1800" i="1" dirty="0"/>
              <a:t>na gospodarkę o bardziej zamkniętym obiegu wymaga zmian w każdym ogniwie łańcucha wartości, od fazy projektowania produktu do nowych modeli biznesowych i rynkowych, od nowych sposobów przekształcania odpadów w zasoby do nowych </a:t>
            </a:r>
            <a:r>
              <a:rPr lang="pl-PL" sz="1800" i="1" dirty="0" err="1"/>
              <a:t>zachowań</a:t>
            </a:r>
            <a:r>
              <a:rPr lang="pl-PL" sz="1800" i="1" dirty="0"/>
              <a:t> </a:t>
            </a:r>
            <a:r>
              <a:rPr lang="pl-PL" sz="1800" i="1" dirty="0" smtClean="0"/>
              <a:t>konsumentów</a:t>
            </a:r>
            <a:r>
              <a:rPr lang="pl-PL" sz="1800" dirty="0" smtClean="0"/>
              <a:t>” (COM(2014) 398 </a:t>
            </a:r>
            <a:r>
              <a:rPr lang="pl-PL" sz="1800" dirty="0" err="1" smtClean="0"/>
              <a:t>final</a:t>
            </a:r>
            <a:r>
              <a:rPr lang="pl-PL" sz="1800" dirty="0" smtClean="0"/>
              <a:t>, </a:t>
            </a:r>
            <a:r>
              <a:rPr lang="pl-PL" sz="1800" dirty="0" err="1" smtClean="0"/>
              <a:t>Towards</a:t>
            </a:r>
            <a:r>
              <a:rPr lang="pl-PL" sz="1800" dirty="0" smtClean="0"/>
              <a:t> a </a:t>
            </a:r>
            <a:r>
              <a:rPr lang="pl-PL" sz="1800" dirty="0" err="1" smtClean="0"/>
              <a:t>circular</a:t>
            </a:r>
            <a:r>
              <a:rPr lang="pl-PL" sz="1800" dirty="0" smtClean="0"/>
              <a:t> </a:t>
            </a:r>
            <a:r>
              <a:rPr lang="pl-PL" sz="1800" dirty="0" err="1" smtClean="0"/>
              <a:t>economy</a:t>
            </a:r>
            <a:r>
              <a:rPr lang="pl-PL" sz="1800" dirty="0" smtClean="0"/>
              <a:t>)</a:t>
            </a:r>
            <a:endParaRPr lang="pl-PL" sz="1800" dirty="0"/>
          </a:p>
          <a:p>
            <a:pPr marL="0" indent="0" algn="just">
              <a:buNone/>
            </a:pPr>
            <a:r>
              <a:rPr lang="pl-PL" sz="1800" dirty="0" smtClean="0"/>
              <a:t>„</a:t>
            </a:r>
            <a:r>
              <a:rPr lang="pl-PL" sz="1800" i="1" dirty="0" smtClean="0"/>
              <a:t>Wybory </a:t>
            </a:r>
            <a:r>
              <a:rPr lang="pl-PL" sz="1800" i="1" dirty="0"/>
              <a:t>dokonywane przez miliony konsumentów mogą wspierać rozwój gospodarki o obiegu zamkniętym lub go utrudniać. Te decyzje zależą od informacji, do których dostęp mają konsumenci, asortymentu i cen oferowanych produktów oraz istniejących ram regulacyjnych</a:t>
            </a:r>
            <a:r>
              <a:rPr lang="pl-PL" sz="1800" dirty="0" smtClean="0"/>
              <a:t>.” (</a:t>
            </a:r>
            <a:r>
              <a:rPr lang="en-US" sz="1800" dirty="0" smtClean="0"/>
              <a:t>COM(2015) 614 final, EU Action Plan for the Circular Economy</a:t>
            </a:r>
            <a:r>
              <a:rPr lang="pl-PL" sz="1800" dirty="0" smtClean="0"/>
              <a:t>)</a:t>
            </a:r>
            <a:endParaRPr lang="pl-PL" sz="18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838200" y="4065497"/>
            <a:ext cx="3017808" cy="211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800" dirty="0"/>
              <a:t>Każdego roku około 1/3 całej wyprodukowanej żywności – tj. 1,3 mld ton pożywienia o wartości około 1 biliona dolarów 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354902" y="4077209"/>
            <a:ext cx="3017808" cy="211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800" dirty="0"/>
              <a:t>Pomimo rozwoju technologii promujących efektywne korzystanie z energii, jej zużycie w krajach OECD wzrośnie o 35% do roku 2020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139023" y="4077209"/>
            <a:ext cx="3017808" cy="211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l-PL" sz="1800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335992" y="4065496"/>
            <a:ext cx="3017808" cy="2116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1800" dirty="0"/>
              <a:t>Mniej niż 3% światowych zasobów wody nadaje się do picia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5477774"/>
            <a:ext cx="620312" cy="66112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722" y="5401992"/>
            <a:ext cx="788593" cy="89474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53" y="5477774"/>
            <a:ext cx="795256" cy="704369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74320" y="6620256"/>
            <a:ext cx="9162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Źródło: </a:t>
            </a:r>
            <a:r>
              <a:rPr lang="pl-PL" sz="900" dirty="0"/>
              <a:t>http://www.un.org.pl/cel12</a:t>
            </a:r>
          </a:p>
        </p:txBody>
      </p:sp>
    </p:spTree>
    <p:extLst>
      <p:ext uri="{BB962C8B-B14F-4D97-AF65-F5344CB8AC3E}">
        <p14:creationId xmlns:p14="http://schemas.microsoft.com/office/powerpoint/2010/main" val="42287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Badania konsumenckie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8" y="1851505"/>
            <a:ext cx="2913912" cy="435133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437212" y="1851505"/>
            <a:ext cx="68594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Większość respondentów ankiety stwierdziła, że utrzymuje rzeczy, które posiada przez długi czas (93%),  poddaje recyklingowi (78%) i naprawia </a:t>
            </a:r>
            <a:r>
              <a:rPr lang="pl-PL" dirty="0" smtClean="0"/>
              <a:t>produkt, </a:t>
            </a:r>
            <a:r>
              <a:rPr lang="pl-PL" dirty="0"/>
              <a:t>jeśli się zepsuje (64</a:t>
            </a:r>
            <a:r>
              <a:rPr lang="pl-PL" dirty="0" smtClean="0"/>
              <a:t>%)</a:t>
            </a:r>
            <a:endParaRPr lang="pl-PL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Według respondentów rówieśnicy mają podobne zaangażowanie w gospodarkę o obiegu </a:t>
            </a:r>
            <a:r>
              <a:rPr lang="pl-PL" dirty="0" smtClean="0"/>
              <a:t>zamkniętym</a:t>
            </a:r>
            <a:endParaRPr lang="pl-PL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Znaczna część respondentów stwierdziła, że jest skłonna zaangażować się w nowatorskie praktyki gospodarki o obiegu zamkniętym, takie jak leasing produktów lub zakup produktów używanych</a:t>
            </a:r>
            <a:r>
              <a:rPr lang="pl-PL" dirty="0" smtClean="0"/>
              <a:t>.</a:t>
            </a:r>
            <a:endParaRPr lang="pl-PL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Odsetek konsumentów, którzy zgłosili, że są zainteresowani leasingiem, był różny w różnych grupach produktów np.10% dla odkurzaczy, 25% dla telefonów </a:t>
            </a:r>
            <a:r>
              <a:rPr lang="pl-PL" dirty="0" smtClean="0"/>
              <a:t>komórkowych</a:t>
            </a:r>
            <a:endParaRPr lang="pl-PL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Jeden na trzech konsumentów twierdzi, że kupuje produkty używane;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Wielu konsumentów oczekuje, że produkty, zwłaszcza drogie, będą długo działać. </a:t>
            </a:r>
            <a:endParaRPr lang="pl-PL" dirty="0" smtClean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Większość </a:t>
            </a:r>
            <a:r>
              <a:rPr lang="pl-PL" dirty="0"/>
              <a:t>konsumentów oczekuje, że naprawa produktów jest możliwa i łatwa. 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5750" y="6503670"/>
            <a:ext cx="1046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Komisja Europejska, „Badanie behawioralne dotyczące zaangażowania konsumentów w gospodarkę o obiegu zamkniętym” (ang. </a:t>
            </a:r>
            <a:r>
              <a:rPr lang="pl-PL" sz="900" dirty="0" err="1"/>
              <a:t>Behavioural</a:t>
            </a:r>
            <a:r>
              <a:rPr lang="pl-PL" sz="900" dirty="0"/>
              <a:t> Przypadku on Konsument’ Engagement in the </a:t>
            </a:r>
            <a:r>
              <a:rPr lang="pl-PL" sz="900" dirty="0" err="1"/>
              <a:t>Circular</a:t>
            </a:r>
            <a:r>
              <a:rPr lang="pl-PL" sz="900" dirty="0"/>
              <a:t> </a:t>
            </a:r>
            <a:r>
              <a:rPr lang="pl-PL" sz="900" dirty="0" err="1"/>
              <a:t>Economy</a:t>
            </a:r>
            <a:r>
              <a:rPr lang="pl-PL" sz="900" dirty="0"/>
              <a:t>), październik 2018 r.</a:t>
            </a:r>
          </a:p>
        </p:txBody>
      </p:sp>
    </p:spTree>
    <p:extLst>
      <p:ext uri="{BB962C8B-B14F-4D97-AF65-F5344CB8AC3E}">
        <p14:creationId xmlns:p14="http://schemas.microsoft.com/office/powerpoint/2010/main" val="26910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Rekomendacje na podstawie badań – badania konsumenckie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1800" dirty="0" smtClean="0"/>
              <a:t>Zwiększenie </a:t>
            </a:r>
            <a:r>
              <a:rPr lang="pl-PL" sz="1800" dirty="0" smtClean="0"/>
              <a:t>zaangażowania w GOZ poprzez wzmocnienie postaw i świadomości </a:t>
            </a:r>
            <a:r>
              <a:rPr lang="pl-PL" sz="1800" dirty="0" smtClean="0"/>
              <a:t>proekologicznej</a:t>
            </a:r>
            <a:endParaRPr lang="pl-PL" sz="1800" dirty="0" smtClean="0"/>
          </a:p>
          <a:p>
            <a:pPr lvl="0"/>
            <a:endParaRPr lang="pl-PL" sz="1800" dirty="0"/>
          </a:p>
          <a:p>
            <a:pPr marL="0" lvl="0" indent="0">
              <a:buNone/>
            </a:pPr>
            <a:r>
              <a:rPr lang="pl-PL" sz="1800" dirty="0" smtClean="0"/>
              <a:t>Ułatwienie konsumentowi możliwości naprawy </a:t>
            </a:r>
            <a:r>
              <a:rPr lang="pl-PL" sz="1800" dirty="0" smtClean="0"/>
              <a:t>produktu</a:t>
            </a:r>
            <a:endParaRPr lang="pl-PL" sz="1800" dirty="0" smtClean="0"/>
          </a:p>
          <a:p>
            <a:pPr marL="0" lvl="0" indent="0">
              <a:buNone/>
            </a:pPr>
            <a:endParaRPr lang="pl-PL" sz="1800" dirty="0" smtClean="0"/>
          </a:p>
          <a:p>
            <a:pPr marL="0" lvl="0" indent="0">
              <a:buNone/>
            </a:pPr>
            <a:r>
              <a:rPr lang="pl-PL" sz="1800" dirty="0" smtClean="0"/>
              <a:t>Znaczenie ceny, jakości i wygody dla wspierania </a:t>
            </a:r>
            <a:r>
              <a:rPr lang="pl-PL" sz="1800" dirty="0" smtClean="0"/>
              <a:t>GOZ</a:t>
            </a:r>
            <a:endParaRPr lang="pl-PL" sz="1800" dirty="0" smtClean="0"/>
          </a:p>
          <a:p>
            <a:pPr marL="0" lvl="0" indent="0">
              <a:buNone/>
            </a:pPr>
            <a:endParaRPr lang="pl-PL" sz="1800" dirty="0" smtClean="0"/>
          </a:p>
          <a:p>
            <a:pPr marL="0" lvl="0" indent="0">
              <a:buNone/>
            </a:pPr>
            <a:r>
              <a:rPr lang="pl-PL" sz="1800" dirty="0" smtClean="0"/>
              <a:t>Poprawa informacji o produkcie na temat trwałości i możliwości </a:t>
            </a:r>
            <a:r>
              <a:rPr lang="pl-PL" sz="1800" dirty="0" smtClean="0"/>
              <a:t>naprawy</a:t>
            </a:r>
            <a:endParaRPr lang="pl-PL" sz="1800" dirty="0" smtClean="0"/>
          </a:p>
          <a:p>
            <a:pPr marL="0" lvl="0" indent="0">
              <a:buNone/>
            </a:pPr>
            <a:endParaRPr lang="pl-PL" sz="1800" dirty="0" smtClean="0"/>
          </a:p>
          <a:p>
            <a:pPr marL="0" lvl="0" indent="0">
              <a:buNone/>
            </a:pPr>
            <a:r>
              <a:rPr lang="pl-PL" sz="1800" dirty="0" smtClean="0"/>
              <a:t>Zwiększenie możliwości pozyskania informacji dot. produktów/usług dla </a:t>
            </a:r>
            <a:r>
              <a:rPr lang="pl-PL" sz="1800" dirty="0" smtClean="0"/>
              <a:t>konsumentów</a:t>
            </a:r>
            <a:endParaRPr lang="pl-PL" sz="1800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371" y="4494362"/>
            <a:ext cx="855144" cy="91140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40030" y="6400800"/>
            <a:ext cx="1046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/>
              <a:t>Źródło: Komisja Europejska, „Badanie behawioralne dotyczące zaangażowania konsumentów w gospodarkę o obiegu zamkniętym” (ang. </a:t>
            </a:r>
            <a:r>
              <a:rPr lang="pl-PL" sz="900" dirty="0" err="1"/>
              <a:t>Behavioural</a:t>
            </a:r>
            <a:r>
              <a:rPr lang="pl-PL" sz="900" dirty="0"/>
              <a:t> Przypadku on Konsument’ Engagement in the </a:t>
            </a:r>
            <a:r>
              <a:rPr lang="pl-PL" sz="900" dirty="0" err="1"/>
              <a:t>Circular</a:t>
            </a:r>
            <a:r>
              <a:rPr lang="pl-PL" sz="900" dirty="0"/>
              <a:t> </a:t>
            </a:r>
            <a:r>
              <a:rPr lang="pl-PL" sz="900" dirty="0" err="1"/>
              <a:t>Economy</a:t>
            </a:r>
            <a:r>
              <a:rPr lang="pl-PL" sz="900" dirty="0"/>
              <a:t>), październik 2018 r.</a:t>
            </a:r>
          </a:p>
        </p:txBody>
      </p:sp>
    </p:spTree>
    <p:extLst>
      <p:ext uri="{BB962C8B-B14F-4D97-AF65-F5344CB8AC3E}">
        <p14:creationId xmlns:p14="http://schemas.microsoft.com/office/powerpoint/2010/main" val="21590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Zrównoważona konsumpcja - strategie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564" y="2157731"/>
            <a:ext cx="2500017" cy="3345922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52" y="2088720"/>
            <a:ext cx="2358875" cy="334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Zrównoważona konsumpcja – przykłady 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7" y="2021010"/>
            <a:ext cx="2066544" cy="408716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29396" y="6159261"/>
            <a:ext cx="35454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/>
              <a:t>Źródło: </a:t>
            </a:r>
            <a:r>
              <a:rPr lang="pl-PL" sz="800" dirty="0"/>
              <a:t>https://smartercommunities.media/food-waste-products-hit-supermarket-shelves-netherlands</a:t>
            </a:r>
            <a:r>
              <a:rPr lang="pl-PL" dirty="0"/>
              <a:t>/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135" y="2021010"/>
            <a:ext cx="2687177" cy="236471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172" y="2299479"/>
            <a:ext cx="2505075" cy="108585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135" y="4830878"/>
            <a:ext cx="75438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27102"/>
            <a:ext cx="10515600" cy="1325563"/>
          </a:xfrm>
        </p:spPr>
        <p:txBody>
          <a:bodyPr>
            <a:normAutofit/>
          </a:bodyPr>
          <a:lstStyle/>
          <a:p>
            <a:r>
              <a:rPr lang="pl-PL" sz="3500" dirty="0"/>
              <a:t>Mapa drogowa transformacji </a:t>
            </a:r>
            <a:r>
              <a:rPr lang="pl-PL" sz="3500" dirty="0" smtClean="0"/>
              <a:t>w  kierunku</a:t>
            </a:r>
            <a:r>
              <a:rPr lang="pl-PL" sz="3500" dirty="0"/>
              <a:t> gospodarki o obiegu </a:t>
            </a:r>
            <a:r>
              <a:rPr lang="pl-PL" sz="3500" dirty="0" smtClean="0"/>
              <a:t>zamkniętym - zrównoważona konsumpcja</a:t>
            </a:r>
            <a:endParaRPr lang="pl-PL" sz="35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6378" y="3833751"/>
            <a:ext cx="10577422" cy="278678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pl-PL" dirty="0"/>
              <a:t>odpady komunalne (jednym z ważniejszych działań jest stworzenie skutecznego systemu selektywnego zbierania oraz zagospodarowania odpadów, który zapewni na poziomie lokalnym, regionalnym oraz krajowym obniżenie zapotrzebowania na surowce pierwotne oraz zwiększenie wykorzystania surowców wtórnych</a:t>
            </a:r>
            <a:r>
              <a:rPr lang="pl-PL" dirty="0" smtClean="0"/>
              <a:t>)</a:t>
            </a:r>
            <a:endParaRPr lang="pl-PL" dirty="0"/>
          </a:p>
          <a:p>
            <a:pPr lvl="0" algn="just"/>
            <a:r>
              <a:rPr lang="pl-PL" dirty="0"/>
              <a:t>marnotrawstwo żywności (Polska plasuje się bardzo wysoko w kwestii marnowania żywności w Unii </a:t>
            </a:r>
            <a:r>
              <a:rPr lang="pl-PL" dirty="0" smtClean="0"/>
              <a:t>Europejskiej (9 mln ton rocznie </a:t>
            </a:r>
            <a:r>
              <a:rPr lang="en-US" dirty="0"/>
              <a:t>Preparatory Study on food waste across EU </a:t>
            </a:r>
            <a:r>
              <a:rPr lang="en-US" dirty="0" smtClean="0"/>
              <a:t>27</a:t>
            </a:r>
            <a:r>
              <a:rPr lang="pl-PL" dirty="0"/>
              <a:t>)</a:t>
            </a:r>
            <a:r>
              <a:rPr lang="pl-PL" dirty="0" smtClean="0"/>
              <a:t>. </a:t>
            </a:r>
            <a:r>
              <a:rPr lang="pl-PL" dirty="0"/>
              <a:t>Szczególnie ważnym w tym aspekcie jest konsument, który napotyka trudności w określeniu zapotrzebowania, błędnego planowania zakupów i posiłków oraz nieumiejętnego </a:t>
            </a:r>
            <a:r>
              <a:rPr lang="pl-PL" dirty="0" smtClean="0"/>
              <a:t>przechowywania jedzenia)</a:t>
            </a:r>
            <a:endParaRPr lang="pl-PL" dirty="0"/>
          </a:p>
          <a:p>
            <a:pPr lvl="0" algn="just"/>
            <a:r>
              <a:rPr lang="pl-PL" dirty="0"/>
              <a:t>edukacja (z badań wynika, iż polski konsument ma świadomość dot. zagrożeń wynikających z nadmiernego wykorzystywania zasobów. Aczkolwiek kluczowe jest podnoszenie świadomości związanej z ochroną środowiska we wszystkich grupach wiekowych za pomocą działań edukacyjnych).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311" y="1427891"/>
            <a:ext cx="4481871" cy="208706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55940" y="3514955"/>
            <a:ext cx="8540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/>
              <a:t>https://www.gov.pl/web/przedsiebiorczosc-technologia/rada-ministrow-przyjela-projekt-mapy-drogowej-goz</a:t>
            </a:r>
          </a:p>
        </p:txBody>
      </p:sp>
    </p:spTree>
    <p:extLst>
      <p:ext uri="{BB962C8B-B14F-4D97-AF65-F5344CB8AC3E}">
        <p14:creationId xmlns:p14="http://schemas.microsoft.com/office/powerpoint/2010/main" val="21992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</a:t>
            </a:r>
            <a:r>
              <a:rPr lang="pl-PL" dirty="0" smtClean="0"/>
              <a:t>spółdzielenie i współużytkowanie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1672" y="4033112"/>
            <a:ext cx="1504950" cy="1600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13" y="2180424"/>
            <a:ext cx="2519668" cy="13629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367" y="1918925"/>
            <a:ext cx="2266950" cy="18859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309" y="4109312"/>
            <a:ext cx="1752600" cy="1524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445" y="1951736"/>
            <a:ext cx="1690779" cy="185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</a:t>
            </a:r>
            <a:r>
              <a:rPr lang="pl-PL" dirty="0" smtClean="0"/>
              <a:t>ogistyka </a:t>
            </a:r>
            <a:r>
              <a:rPr lang="pl-PL" dirty="0" smtClean="0"/>
              <a:t>zwrotna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93839" y="2157731"/>
            <a:ext cx="3157711" cy="11138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040" y="4018459"/>
            <a:ext cx="2828163" cy="16433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508760" y="4018459"/>
            <a:ext cx="4937760" cy="1799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77240" y="2057400"/>
            <a:ext cx="5463540" cy="1531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982980" y="2427239"/>
            <a:ext cx="546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82980" y="4131224"/>
            <a:ext cx="5463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program </a:t>
            </a:r>
            <a:r>
              <a:rPr lang="pl-PL" dirty="0"/>
              <a:t>„Odzyskiwanie kapitału</a:t>
            </a:r>
            <a:r>
              <a:rPr lang="pl-PL" dirty="0" smtClean="0"/>
              <a:t>”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kartridże, które wróciły do firmy, zawierają </a:t>
            </a:r>
            <a:r>
              <a:rPr lang="pl-PL" dirty="0" smtClean="0"/>
              <a:t>średnio 90</a:t>
            </a:r>
            <a:r>
              <a:rPr lang="pl-PL" dirty="0"/>
              <a:t>% komponentów, które mogą być ponownie włączone do sprzedaży lub poddane recyklingowi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Ponowne </a:t>
            </a:r>
            <a:r>
              <a:rPr lang="pl-PL" dirty="0"/>
              <a:t>wykorzystanie odpadów oraz naprawa tonerów pozwala zaoszczędzić miliony dolarów rocznie na zakupie surowców 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00050" y="6440666"/>
            <a:ext cx="10892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Źródło: </a:t>
            </a:r>
            <a:r>
              <a:rPr lang="pl-PL" sz="1000" dirty="0" err="1"/>
              <a:t>Lysenko</a:t>
            </a:r>
            <a:r>
              <a:rPr lang="pl-PL" sz="1000" dirty="0"/>
              <a:t>-Ryba, </a:t>
            </a:r>
            <a:r>
              <a:rPr lang="pl-PL" sz="1000" dirty="0" err="1"/>
              <a:t>Kateryna</a:t>
            </a:r>
            <a:r>
              <a:rPr lang="pl-PL" sz="1000" dirty="0"/>
              <a:t>. "Logistyka zwrotna jako źródło korzyści konkurencyjnych." </a:t>
            </a:r>
            <a:r>
              <a:rPr lang="pl-PL" sz="1000" i="1" dirty="0"/>
              <a:t>Studia Ekonomiczne</a:t>
            </a:r>
            <a:r>
              <a:rPr lang="pl-PL" sz="1000" dirty="0"/>
              <a:t> 249 (2015): 193-203.</a:t>
            </a:r>
            <a:endParaRPr lang="pl-PL" sz="1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982980" y="2207186"/>
            <a:ext cx="5463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odzyskiwanie </a:t>
            </a:r>
            <a:r>
              <a:rPr lang="pl-PL" dirty="0"/>
              <a:t>takiej ilości opakowań, która stanowi </a:t>
            </a:r>
            <a:r>
              <a:rPr lang="pl-PL" dirty="0"/>
              <a:t>  ekwiwalent </a:t>
            </a:r>
            <a:r>
              <a:rPr lang="pl-PL" dirty="0"/>
              <a:t>50% butelek i puszek zużywanych rocznie przez firmę; </a:t>
            </a:r>
            <a:endParaRPr lang="pl-P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pozyskiwanie </a:t>
            </a:r>
            <a:r>
              <a:rPr lang="pl-PL" dirty="0"/>
              <a:t>25% tworzywa PET z materiałów przetworzonych lub surowców odnawialnych</a:t>
            </a:r>
          </a:p>
        </p:txBody>
      </p:sp>
    </p:spTree>
    <p:extLst>
      <p:ext uri="{BB962C8B-B14F-4D97-AF65-F5344CB8AC3E}">
        <p14:creationId xmlns:p14="http://schemas.microsoft.com/office/powerpoint/2010/main" val="4724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Wielkomiej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TM03457491[[fn=Wielkomiejski]]</Template>
  <TotalTime>6201</TotalTime>
  <Words>903</Words>
  <Application>Microsoft Office PowerPoint</Application>
  <PresentationFormat>Panoramiczny</PresentationFormat>
  <Paragraphs>86</Paragraphs>
  <Slides>16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Wielkomiejski</vt:lpstr>
      <vt:lpstr>Gospodarka o obiegu zamkniętym – rola konsumenta</vt:lpstr>
      <vt:lpstr>Zrównoważona konsumpcja</vt:lpstr>
      <vt:lpstr>Badania konsumenckie</vt:lpstr>
      <vt:lpstr>Rekomendacje na podstawie badań – badania konsumenckie</vt:lpstr>
      <vt:lpstr>Zrównoważona konsumpcja - strategie</vt:lpstr>
      <vt:lpstr>Zrównoważona konsumpcja – przykłady  </vt:lpstr>
      <vt:lpstr>Mapa drogowa transformacji w  kierunku gospodarki o obiegu zamkniętym - zrównoważona konsumpcja</vt:lpstr>
      <vt:lpstr>Współdzielenie i współużytkowanie</vt:lpstr>
      <vt:lpstr>Logistyka zwrotna</vt:lpstr>
      <vt:lpstr>Systemy depozytowe</vt:lpstr>
      <vt:lpstr>Platformy wymiany usług/produktów</vt:lpstr>
      <vt:lpstr>Edukacja</vt:lpstr>
      <vt:lpstr>Upcling</vt:lpstr>
      <vt:lpstr>Smart City</vt:lpstr>
      <vt:lpstr>Wnioski</vt:lpstr>
      <vt:lpstr>Dziękuję za uwagę!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poweu</dc:creator>
  <cp:lastModifiedBy>poweu</cp:lastModifiedBy>
  <cp:revision>62</cp:revision>
  <dcterms:created xsi:type="dcterms:W3CDTF">2019-09-17T21:01:50Z</dcterms:created>
  <dcterms:modified xsi:type="dcterms:W3CDTF">2019-09-22T09:14:21Z</dcterms:modified>
</cp:coreProperties>
</file>