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1" r:id="rId9"/>
    <p:sldId id="270" r:id="rId10"/>
    <p:sldId id="271" r:id="rId11"/>
    <p:sldId id="272" r:id="rId12"/>
    <p:sldId id="264" r:id="rId13"/>
    <p:sldId id="266" r:id="rId14"/>
    <p:sldId id="268" r:id="rId15"/>
    <p:sldId id="267" r:id="rId16"/>
    <p:sldId id="258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zbigniew.bohater@ms.gov.p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424873" y="2146228"/>
            <a:ext cx="1137160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System integracji rejestrów handlowych i gospodarczych państw członkowskich UE i EOG (BRIS – Business Register </a:t>
            </a:r>
            <a:r>
              <a:rPr lang="pl-PL" sz="4800" b="1" dirty="0" err="1">
                <a:solidFill>
                  <a:schemeClr val="bg1"/>
                </a:solidFill>
              </a:rPr>
              <a:t>Interconne</a:t>
            </a:r>
            <a:r>
              <a:rPr lang="pl-PL" sz="4800" b="1" dirty="0">
                <a:solidFill>
                  <a:schemeClr val="bg1"/>
                </a:solidFill>
              </a:rPr>
              <a:t>- </a:t>
            </a:r>
            <a:r>
              <a:rPr lang="pl-PL" sz="4800" b="1" dirty="0" err="1">
                <a:solidFill>
                  <a:schemeClr val="bg1"/>
                </a:solidFill>
              </a:rPr>
              <a:t>ction</a:t>
            </a:r>
            <a:r>
              <a:rPr lang="pl-PL" sz="4800" b="1" dirty="0">
                <a:solidFill>
                  <a:schemeClr val="bg1"/>
                </a:solidFill>
              </a:rPr>
              <a:t> System)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DA0B423E-6B61-4880-A644-4134CD1FCA2A}"/>
              </a:ext>
            </a:extLst>
          </p:cNvPr>
          <p:cNvSpPr txBox="1"/>
          <p:nvPr/>
        </p:nvSpPr>
        <p:spPr>
          <a:xfrm>
            <a:off x="748145" y="5634182"/>
            <a:ext cx="1052021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>
                    <a:lumMod val="85000"/>
                  </a:schemeClr>
                </a:solidFill>
              </a:rPr>
              <a:t>__________________________________________________________________________________________</a:t>
            </a:r>
          </a:p>
          <a:p>
            <a:pPr algn="ctr"/>
            <a:r>
              <a:rPr lang="pl-PL" b="1" spc="430" dirty="0">
                <a:solidFill>
                  <a:schemeClr val="bg1">
                    <a:lumMod val="85000"/>
                  </a:schemeClr>
                </a:solidFill>
              </a:rPr>
              <a:t>MINISTERSTWO SPRAWIEDLIWOŚCI</a:t>
            </a:r>
          </a:p>
          <a:p>
            <a:pPr algn="ctr"/>
            <a:r>
              <a:rPr lang="pl-PL" sz="1600" b="1" spc="100" dirty="0">
                <a:solidFill>
                  <a:schemeClr val="bg1">
                    <a:lumMod val="85000"/>
                  </a:schemeClr>
                </a:solidFill>
              </a:rPr>
              <a:t>Departament Informatyzacji i Rejestrów Sądowych</a:t>
            </a:r>
            <a:r>
              <a:rPr lang="pl-PL" sz="1600" b="1" dirty="0">
                <a:solidFill>
                  <a:schemeClr val="bg1">
                    <a:lumMod val="85000"/>
                  </a:schemeClr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432557"/>
              </p:ext>
            </p:extLst>
          </p:nvPr>
        </p:nvGraphicFramePr>
        <p:xfrm>
          <a:off x="695399" y="2235380"/>
          <a:ext cx="10801199" cy="371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48101"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Projekt BRIS na posiedzeniu KRMC w dniu 9 września 2016 r. (protokół nr 5/2016) został zaopiniowany pozytywnie.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605843"/>
              </p:ext>
            </p:extLst>
          </p:nvPr>
        </p:nvGraphicFramePr>
        <p:xfrm>
          <a:off x="695400" y="2360336"/>
          <a:ext cx="10801199" cy="3632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8083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721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BRIS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pl-PL" sz="1400" i="1" dirty="0">
                          <a:solidFill>
                            <a:srgbClr val="0070C0"/>
                          </a:solidFill>
                        </a:rPr>
                        <a:t>Bezpieczeństwo wymiany informacji w systemie BRIS pomiędzy ECP a KRS chronione jest przez trzy poziomy zabezpieczeń:</a:t>
                      </a:r>
                    </a:p>
                    <a:p>
                      <a:pPr marL="228600" indent="-228600" algn="l">
                        <a:spcAft>
                          <a:spcPts val="1200"/>
                        </a:spcAft>
                        <a:buAutoNum type="arabicParenR"/>
                      </a:pPr>
                      <a:r>
                        <a:rPr lang="pl-PL" sz="1400" i="1" dirty="0">
                          <a:solidFill>
                            <a:srgbClr val="0070C0"/>
                          </a:solidFill>
                        </a:rPr>
                        <a:t>Po stronie ECP i po stronie KRS wystawione są bramki (Gateway), które poprzez unikalne adresy IP tworzą „tunel komunikacyjny” pomiędzy bramkami,</a:t>
                      </a:r>
                    </a:p>
                    <a:p>
                      <a:pPr marL="228600" indent="-228600" algn="l">
                        <a:spcAft>
                          <a:spcPts val="1200"/>
                        </a:spcAft>
                        <a:buAutoNum type="arabicParenR"/>
                      </a:pPr>
                      <a:r>
                        <a:rPr lang="pl-PL" sz="1400" i="1" dirty="0">
                          <a:solidFill>
                            <a:srgbClr val="0070C0"/>
                          </a:solidFill>
                        </a:rPr>
                        <a:t>Komunikaty przesyłane pomiędzy ECP i KRS  jako pliki XML opatrzone są certyfikatami,</a:t>
                      </a:r>
                    </a:p>
                    <a:p>
                      <a:pPr marL="228600" indent="-228600" algn="l">
                        <a:spcAft>
                          <a:spcPts val="1200"/>
                        </a:spcAft>
                        <a:buAutoNum type="arabicParenR"/>
                      </a:pPr>
                      <a:r>
                        <a:rPr lang="pl-PL" sz="1400" i="1" dirty="0">
                          <a:solidFill>
                            <a:srgbClr val="0070C0"/>
                          </a:solidFill>
                        </a:rPr>
                        <a:t>Do komunikacji wykorzystywane jest specjalizowane oprogramowanie wytworzone w projekcie DOMIBUS jako projekcie Open Source Access Point (AP) AS4 prowadzony przez Komisję Europejską. Punkt dostępowy (AP) wdrożył ustandaryzowany protokół wymiany komunikatów, który zapewnia interoperacyjną, bezpieczną i niezawodną wymianę danych.  </a:t>
                      </a:r>
                    </a:p>
                    <a:p>
                      <a:pPr marL="0" indent="0" algn="l">
                        <a:spcAft>
                          <a:spcPts val="1200"/>
                        </a:spcAft>
                        <a:buNone/>
                      </a:pPr>
                      <a:endParaRPr lang="pl-PL" sz="14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10801200" cy="1682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w ramach umów serwisowych na system teleinformatyczny Krajowego Rejestru Sądowego, który jako element krytycznej infrastruktury państwa musi mieć zawarte umowy utrzymaniowe.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327853"/>
              </p:ext>
            </p:extLst>
          </p:nvPr>
        </p:nvGraphicFramePr>
        <p:xfrm>
          <a:off x="767406" y="4246370"/>
          <a:ext cx="10729194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Brak serwisu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unikanie zagrożenia </a:t>
                      </a:r>
                      <a:endParaRPr lang="pl-PL" sz="20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918EF124-84C2-4EA4-AF1F-081FEA31E846}"/>
              </a:ext>
            </a:extLst>
          </p:cNvPr>
          <p:cNvSpPr txBox="1"/>
          <p:nvPr/>
        </p:nvSpPr>
        <p:spPr>
          <a:xfrm>
            <a:off x="9002431" y="5049637"/>
            <a:ext cx="2794043" cy="13542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Zbigniew Bohater</a:t>
            </a:r>
          </a:p>
          <a:p>
            <a:r>
              <a:rPr lang="pl-PL" sz="1400" b="1" i="1" dirty="0">
                <a:solidFill>
                  <a:schemeClr val="bg1"/>
                </a:solidFill>
              </a:rPr>
              <a:t>Kierownik Projektu BRIS</a:t>
            </a:r>
          </a:p>
          <a:p>
            <a:r>
              <a:rPr lang="pl-PL" sz="1400" b="1" i="1" dirty="0">
                <a:solidFill>
                  <a:schemeClr val="bg1"/>
                </a:solidFill>
              </a:rPr>
              <a:t>Wydział Analiz i Rozwoju</a:t>
            </a:r>
          </a:p>
          <a:p>
            <a:endParaRPr lang="pl-PL" b="1" dirty="0">
              <a:solidFill>
                <a:schemeClr val="bg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r>
              <a:rPr lang="pl-PL" sz="16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zbigniew.bohater@ms.gov.pl</a:t>
            </a:r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8429445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Business Register Interconnection System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7" y="2348880"/>
            <a:ext cx="8427822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</a:t>
            </a:r>
            <a:r>
              <a:rPr lang="pl-PL" dirty="0" smtClean="0">
                <a:solidFill>
                  <a:srgbClr val="002060"/>
                </a:solidFill>
              </a:rPr>
              <a:t>Minister </a:t>
            </a:r>
            <a:r>
              <a:rPr lang="pl-PL" dirty="0">
                <a:solidFill>
                  <a:srgbClr val="002060"/>
                </a:solidFill>
              </a:rPr>
              <a:t>Sprawiedliwości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Ministerstwo Sprawiedliwości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</a:t>
            </a:r>
            <a:r>
              <a:rPr lang="pl-PL" dirty="0" err="1">
                <a:solidFill>
                  <a:srgbClr val="002060"/>
                </a:solidFill>
              </a:rPr>
              <a:t>European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Commision</a:t>
            </a:r>
            <a:r>
              <a:rPr lang="pl-PL" dirty="0">
                <a:solidFill>
                  <a:srgbClr val="002060"/>
                </a:solidFill>
              </a:rPr>
              <a:t>, </a:t>
            </a:r>
            <a:r>
              <a:rPr lang="pl-PL" dirty="0" err="1">
                <a:solidFill>
                  <a:srgbClr val="002060"/>
                </a:solidFill>
              </a:rPr>
              <a:t>Directorate</a:t>
            </a:r>
            <a:r>
              <a:rPr lang="pl-PL" dirty="0">
                <a:solidFill>
                  <a:srgbClr val="002060"/>
                </a:solidFill>
              </a:rPr>
              <a:t>-General Justice and </a:t>
            </a:r>
            <a:r>
              <a:rPr lang="pl-PL" dirty="0" err="1">
                <a:solidFill>
                  <a:srgbClr val="002060"/>
                </a:solidFill>
              </a:rPr>
              <a:t>Consumers</a:t>
            </a: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49137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0894" y="5512744"/>
            <a:ext cx="106465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Ułatwienie przedsiębiorcom i obywatelom dostępu do aktualnych i wiarygodnych informacji o spółkach prawa handlowego wpisanych do narodowych gospodarczych i handlowych rejestrów państw członkowskich UE i EOG wzmacniając bezpieczeństwo obrotu gospodarczego.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763070"/>
              </p:ext>
            </p:extLst>
          </p:nvPr>
        </p:nvGraphicFramePr>
        <p:xfrm>
          <a:off x="635726" y="2132856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2015-11-01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2017-09-30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2016-01-01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2017-11-31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xmlns="" id="{83058C5A-C56E-49A1-8099-9C8B77A2AD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5112" y="4166563"/>
            <a:ext cx="6462320" cy="207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51383" y="2355559"/>
            <a:ext cx="11160326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Projekt BRIS to integracja rejestrów spółek państw członkowskich UE i Europejskiego Obszaru Gospodarczego implikujący modyfikacje i rozwój systemu teleinformatycznego KRS (STI KRS) funkcjonującego w Ministerstwie Sprawiedliwości od 2001 r. Projekt był realizowany w ramach umów utrzymaniowo-rozwojowo-szkoleniowych zawartych z zewnętrznym wykonawcą wybranym w trybie zamówień publicznych w przetargu nieograniczonym. Poszczególne usługi i funkcjonalności zlecane były jako kolejne modyfikacje i odbierane na bieżąco stopniowo budując wszystkie, wymagane produkty. </a:t>
            </a:r>
          </a:p>
          <a:p>
            <a:pPr algn="just">
              <a:spcAft>
                <a:spcPts val="1200"/>
              </a:spcAft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Zgodnie z ustalonym przez KE harmonogramem 8.06.2017 r. system teleinformatyczny KRS został włączony do zintegrowanego systemu rejestrów europejskich BRIS łącząc się z ECP. Polska znalazła się w pierwszej dziesiątce krajów, które wystartowały ze swoim rejestrem handlowym (KRS) w planowanym terminie. Na portalu e-Justice pojawiła się funkcjonalność „Znajdź spółkę”, która umożliwia wyszukiwanie podmiotów prawa handlowego aktualnie spośród 27-ciu krajów europejskich.</a:t>
            </a:r>
            <a:endParaRPr lang="pl-PL" dirty="0"/>
          </a:p>
          <a:p>
            <a:endParaRPr lang="pl-PL" i="1" dirty="0">
              <a:solidFill>
                <a:srgbClr val="0070C0"/>
              </a:solidFill>
            </a:endParaRPr>
          </a:p>
          <a:p>
            <a:r>
              <a:rPr lang="pl-PL" sz="1400" i="1" dirty="0">
                <a:solidFill>
                  <a:srgbClr val="0070C0"/>
                </a:solidFill>
                <a:ea typeface="Times New Roman" panose="02020603050405020304" pitchFamily="18" charset="0"/>
              </a:rPr>
              <a:t>* ECP – Centralna Platforma Europejska – platforma cyfrowa przechowująca m.in. bazę podstawowych danych o wybranych formach prawnych spółek państw UE (Polska zgłosiła do systemu BRIS następujące formy prawne: spółkę akcyjna, spółkę z o.o., spółkę komandytowo-akcyjną, spółkę europejską oraz oddział zagranicznego przedsiębiorcy) </a:t>
            </a:r>
            <a:endParaRPr lang="pl-PL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818646"/>
              </p:ext>
            </p:extLst>
          </p:nvPr>
        </p:nvGraphicFramePr>
        <p:xfrm>
          <a:off x="877455" y="2347558"/>
          <a:ext cx="10704944" cy="36745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45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48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48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524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81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003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74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Pobieranie dokumentów i informacji z KRS przez ECP - usługa udostępniania dokumentów i informacji z KRS na portalu e-Justice dostępna we wszystkich językach urzędowych państw członkowskich UE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2017-06-08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2017-06-08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</a:rPr>
                        <a:t>ECP – Centralna Platforma Europejska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utrzymywana przez KE przechowująca podstawowe dane o wybranych podmiotach państw członkowskich UE (ponad 20 mln podmiotów),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Portal e-Justice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portal informacyjno-dostępowy utrzymywany przez KE prowadzony we wszystkich językach narodowych państw UE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RDF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repozytorium dokumentów finansowych (baza sprawozdań finansowych podmiotów wpisanych do KRS)</a:t>
                      </a:r>
                      <a:endParaRPr lang="pl-PL" sz="1200" b="1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063262"/>
              </p:ext>
            </p:extLst>
          </p:nvPr>
        </p:nvGraphicFramePr>
        <p:xfrm>
          <a:off x="877455" y="2347559"/>
          <a:ext cx="10704944" cy="26248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45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48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48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524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81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86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400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Informowanie ECP przez KRS o zmianach w spółkach dotyczących ich statusu – zmiana danych podstawowych oraz wpisy w KRS dotyczące: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rozpoczęcia i zakończenia postępowania likwidacyjnego,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otwarcia i zakończenia upadłości,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wykreślenia podmiotu,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połączenia transgranicznego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2017-06-08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2017-06-08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</a:rPr>
                        <a:t>ECP – Centralna Platforma Europejska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utrzymywana przez KE przechowująca podstawowe dane o wybranych podmiotach państw członkowskich UE (ponad 20 mln podmiotów),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473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195512"/>
              </p:ext>
            </p:extLst>
          </p:nvPr>
        </p:nvGraphicFramePr>
        <p:xfrm>
          <a:off x="877455" y="2347559"/>
          <a:ext cx="10704944" cy="26248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45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48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48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524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81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86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400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Odbieranie przez KRS informacji z ECP dotyczących zmiany statusu spółek macierzystych, których oddział jest wpisany w KRS –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usługa odbierania informacji z ECP dotyczących likwidacji, upadłości lub wykreślenia  spółki macierzystej,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2017-06-08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2017-06-08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</a:rPr>
                        <a:t>ECP – Centralna Platforma Europejska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utrzymywana przez KE przechowująca podstawowe dane o wybranych podmiotach państw członkowskich UE (ponad 20 mln podmiotów),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2880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39145"/>
              </p:ext>
            </p:extLst>
          </p:nvPr>
        </p:nvGraphicFramePr>
        <p:xfrm>
          <a:off x="877455" y="2347559"/>
          <a:ext cx="10704944" cy="26248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45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48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48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524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81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86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400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Przekazywanie informacji przez KRS do systemu Biurowość KRS o automatycznych wpisach z ECP –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usługa pobierania informacji z KRS dotyczących automatycznej rejestracji spraw w systemie Biurowość KRS wynikającej z informacji otrzymanych z systemu BRIS (notyfikacje dotyczące spółek macierzystych oddziałów oraz połączenia transgraniczne z udziałem spółek zarejestrowanych w KRS.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2017-06-08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2017-06-08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</a:rPr>
                        <a:t>ECP – Centralna Platforma Europejska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utrzymywana przez KE przechowująca podstawowe dane o wybranych podmiotach państw członkowskich UE (ponad 20 mln podmiotów),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774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  <a:endParaRPr lang="pl-PL" dirty="0"/>
          </a:p>
        </p:txBody>
      </p:sp>
      <p:sp>
        <p:nvSpPr>
          <p:cNvPr id="44" name="Prostokąt 43"/>
          <p:cNvSpPr/>
          <p:nvPr/>
        </p:nvSpPr>
        <p:spPr>
          <a:xfrm>
            <a:off x="6836756" y="2433107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ECP – Centralna Platforma Europejska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4655838" y="292494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900" b="1" i="1" dirty="0">
                <a:solidFill>
                  <a:srgbClr val="44546A"/>
                </a:solidFill>
                <a:latin typeface="Calibri" panose="020F0502020204030204"/>
              </a:rPr>
              <a:t>Żądanie danych z KRS</a:t>
            </a:r>
            <a:endParaRPr kumimoji="0" lang="pl-PL" sz="900" b="1" i="1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2739751" y="2420888"/>
            <a:ext cx="1494124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Portal e-Justice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8" name="Łącznik prosty 47"/>
          <p:cNvCxnSpPr/>
          <p:nvPr/>
        </p:nvCxnSpPr>
        <p:spPr>
          <a:xfrm>
            <a:off x="4527216" y="3135912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y 48"/>
          <p:cNvCxnSpPr/>
          <p:nvPr/>
        </p:nvCxnSpPr>
        <p:spPr>
          <a:xfrm flipV="1">
            <a:off x="4527215" y="2636912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49"/>
          <p:cNvCxnSpPr/>
          <p:nvPr/>
        </p:nvCxnSpPr>
        <p:spPr>
          <a:xfrm flipH="1">
            <a:off x="4233875" y="263691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50"/>
          <p:cNvCxnSpPr/>
          <p:nvPr/>
        </p:nvCxnSpPr>
        <p:spPr>
          <a:xfrm>
            <a:off x="4233878" y="2994628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51"/>
          <p:cNvCxnSpPr/>
          <p:nvPr/>
        </p:nvCxnSpPr>
        <p:spPr>
          <a:xfrm>
            <a:off x="4380544" y="2994628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/>
          <p:cNvCxnSpPr/>
          <p:nvPr/>
        </p:nvCxnSpPr>
        <p:spPr>
          <a:xfrm>
            <a:off x="4380544" y="3502460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Łącznik prosty 53"/>
          <p:cNvCxnSpPr/>
          <p:nvPr/>
        </p:nvCxnSpPr>
        <p:spPr>
          <a:xfrm>
            <a:off x="6168008" y="3114000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y 54"/>
          <p:cNvCxnSpPr/>
          <p:nvPr/>
        </p:nvCxnSpPr>
        <p:spPr>
          <a:xfrm flipV="1">
            <a:off x="6312024" y="2556000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ze strzałką 55"/>
          <p:cNvCxnSpPr>
            <a:cxnSpLocks/>
          </p:cNvCxnSpPr>
          <p:nvPr/>
        </p:nvCxnSpPr>
        <p:spPr>
          <a:xfrm flipV="1">
            <a:off x="6312024" y="2556000"/>
            <a:ext cx="524732" cy="890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Oznaczenia powiązanych 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systemów: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planowany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modyfikowany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istniejący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dot. systemów własnych oraz innych jednostek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Prostokąt 85"/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Prostokąt 86"/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Prostokąt 88">
            <a:extLst>
              <a:ext uri="{FF2B5EF4-FFF2-40B4-BE49-F238E27FC236}">
                <a16:creationId xmlns:a16="http://schemas.microsoft.com/office/drawing/2014/main" xmlns="" id="{C06FFE91-09C5-446B-9884-2A4CD4817292}"/>
              </a:ext>
            </a:extLst>
          </p:cNvPr>
          <p:cNvSpPr/>
          <p:nvPr/>
        </p:nvSpPr>
        <p:spPr>
          <a:xfrm>
            <a:off x="2722243" y="402090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000" i="1" dirty="0">
                <a:solidFill>
                  <a:prstClr val="white"/>
                </a:solidFill>
                <a:latin typeface="Calibri" panose="020F0502020204030204"/>
              </a:rPr>
              <a:t>KRS – Krajowy Rejestr Sądowy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Prostokąt 89">
            <a:extLst>
              <a:ext uri="{FF2B5EF4-FFF2-40B4-BE49-F238E27FC236}">
                <a16:creationId xmlns:a16="http://schemas.microsoft.com/office/drawing/2014/main" xmlns="" id="{B116EEDE-98DD-4278-806B-CB5EB01406CA}"/>
              </a:ext>
            </a:extLst>
          </p:cNvPr>
          <p:cNvSpPr/>
          <p:nvPr/>
        </p:nvSpPr>
        <p:spPr>
          <a:xfrm>
            <a:off x="4655838" y="4060581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900" b="1" i="1" dirty="0">
                <a:solidFill>
                  <a:srgbClr val="44546A"/>
                </a:solidFill>
                <a:latin typeface="Calibri" panose="020F0502020204030204"/>
              </a:rPr>
              <a:t>Odesłanie danych z KRS</a:t>
            </a:r>
            <a:endParaRPr kumimoji="0" lang="pl-PL" sz="900" b="1" i="1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Prostokąt 90">
            <a:extLst>
              <a:ext uri="{FF2B5EF4-FFF2-40B4-BE49-F238E27FC236}">
                <a16:creationId xmlns:a16="http://schemas.microsoft.com/office/drawing/2014/main" xmlns="" id="{D8744EA5-5FEB-4C80-A093-5690FC0581A1}"/>
              </a:ext>
            </a:extLst>
          </p:cNvPr>
          <p:cNvSpPr/>
          <p:nvPr/>
        </p:nvSpPr>
        <p:spPr>
          <a:xfrm>
            <a:off x="2739875" y="5373216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RDF – Repozytorium Dokumentów Finansowych</a:t>
            </a:r>
          </a:p>
        </p:txBody>
      </p:sp>
      <p:cxnSp>
        <p:nvCxnSpPr>
          <p:cNvPr id="15" name="Łącznik: łamany 14">
            <a:extLst>
              <a:ext uri="{FF2B5EF4-FFF2-40B4-BE49-F238E27FC236}">
                <a16:creationId xmlns:a16="http://schemas.microsoft.com/office/drawing/2014/main" xmlns="" id="{A89DC921-52B2-4F8D-9D92-1B1A8C24AAF6}"/>
              </a:ext>
            </a:extLst>
          </p:cNvPr>
          <p:cNvCxnSpPr/>
          <p:nvPr/>
        </p:nvCxnSpPr>
        <p:spPr>
          <a:xfrm rot="10800000" flipV="1">
            <a:off x="6149838" y="2994628"/>
            <a:ext cx="686918" cy="507832"/>
          </a:xfrm>
          <a:prstGeom prst="bentConnector3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Łącznik: łamany 92">
            <a:extLst>
              <a:ext uri="{FF2B5EF4-FFF2-40B4-BE49-F238E27FC236}">
                <a16:creationId xmlns:a16="http://schemas.microsoft.com/office/drawing/2014/main" xmlns="" id="{B07435EC-CF33-4180-B8E3-5564E6036A78}"/>
              </a:ext>
            </a:extLst>
          </p:cNvPr>
          <p:cNvCxnSpPr>
            <a:cxnSpLocks/>
            <a:stCxn id="44" idx="2"/>
          </p:cNvCxnSpPr>
          <p:nvPr/>
        </p:nvCxnSpPr>
        <p:spPr>
          <a:xfrm rot="5400000">
            <a:off x="6154798" y="3220231"/>
            <a:ext cx="1423994" cy="1433922"/>
          </a:xfrm>
          <a:prstGeom prst="bentConnector2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Łącznik: łamany 93">
            <a:extLst>
              <a:ext uri="{FF2B5EF4-FFF2-40B4-BE49-F238E27FC236}">
                <a16:creationId xmlns:a16="http://schemas.microsoft.com/office/drawing/2014/main" xmlns="" id="{1490B5B0-454E-4048-B840-74213F752353}"/>
              </a:ext>
            </a:extLst>
          </p:cNvPr>
          <p:cNvCxnSpPr>
            <a:cxnSpLocks/>
          </p:cNvCxnSpPr>
          <p:nvPr/>
        </p:nvCxnSpPr>
        <p:spPr>
          <a:xfrm rot="10800000">
            <a:off x="4233875" y="4216032"/>
            <a:ext cx="421966" cy="53097"/>
          </a:xfrm>
          <a:prstGeom prst="bent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Łącznik: łamany 94">
            <a:extLst>
              <a:ext uri="{FF2B5EF4-FFF2-40B4-BE49-F238E27FC236}">
                <a16:creationId xmlns:a16="http://schemas.microsoft.com/office/drawing/2014/main" xmlns="" id="{BB9DAA40-6858-4F36-B1AE-9DCE76F3A38D}"/>
              </a:ext>
            </a:extLst>
          </p:cNvPr>
          <p:cNvCxnSpPr>
            <a:cxnSpLocks/>
          </p:cNvCxnSpPr>
          <p:nvPr/>
        </p:nvCxnSpPr>
        <p:spPr>
          <a:xfrm>
            <a:off x="4216243" y="4605259"/>
            <a:ext cx="439595" cy="87861"/>
          </a:xfrm>
          <a:prstGeom prst="bent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Łącznik: łamany 95">
            <a:extLst>
              <a:ext uri="{FF2B5EF4-FFF2-40B4-BE49-F238E27FC236}">
                <a16:creationId xmlns:a16="http://schemas.microsoft.com/office/drawing/2014/main" xmlns="" id="{FCD1D3AD-1F27-4FCE-B6AB-1F5AC4776F06}"/>
              </a:ext>
            </a:extLst>
          </p:cNvPr>
          <p:cNvCxnSpPr>
            <a:cxnSpLocks/>
            <a:stCxn id="90" idx="3"/>
          </p:cNvCxnSpPr>
          <p:nvPr/>
        </p:nvCxnSpPr>
        <p:spPr>
          <a:xfrm flipV="1">
            <a:off x="6149838" y="3233375"/>
            <a:ext cx="1049048" cy="1223250"/>
          </a:xfrm>
          <a:prstGeom prst="bentConnector2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: łamany 37">
            <a:extLst>
              <a:ext uri="{FF2B5EF4-FFF2-40B4-BE49-F238E27FC236}">
                <a16:creationId xmlns:a16="http://schemas.microsoft.com/office/drawing/2014/main" xmlns="" id="{A1627B05-3290-4E0B-ADBA-1D9C72CC94EA}"/>
              </a:ext>
            </a:extLst>
          </p:cNvPr>
          <p:cNvCxnSpPr>
            <a:cxnSpLocks/>
            <a:stCxn id="91" idx="3"/>
            <a:endCxn id="90" idx="1"/>
          </p:cNvCxnSpPr>
          <p:nvPr/>
        </p:nvCxnSpPr>
        <p:spPr>
          <a:xfrm flipV="1">
            <a:off x="4233875" y="4456625"/>
            <a:ext cx="421963" cy="1312635"/>
          </a:xfrm>
          <a:prstGeom prst="bentConnector3">
            <a:avLst>
              <a:gd name="adj1" fmla="val 70159"/>
            </a:avLst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Prostokąt 97">
            <a:extLst>
              <a:ext uri="{FF2B5EF4-FFF2-40B4-BE49-F238E27FC236}">
                <a16:creationId xmlns:a16="http://schemas.microsoft.com/office/drawing/2014/main" xmlns="" id="{770421F7-34D8-48C7-857B-B60D285546F2}"/>
              </a:ext>
            </a:extLst>
          </p:cNvPr>
          <p:cNvSpPr/>
          <p:nvPr/>
        </p:nvSpPr>
        <p:spPr>
          <a:xfrm>
            <a:off x="4674001" y="5112942"/>
            <a:ext cx="1475827" cy="969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Informowanie ECP przez KRS,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900" b="1" i="1" dirty="0">
                <a:solidFill>
                  <a:srgbClr val="44546A"/>
                </a:solidFill>
                <a:latin typeface="Calibri" panose="020F0502020204030204"/>
              </a:rPr>
              <a:t>Odbiór informacji z ECP przez KRS,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900" b="1" i="1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Prostokąt 98">
            <a:extLst>
              <a:ext uri="{FF2B5EF4-FFF2-40B4-BE49-F238E27FC236}">
                <a16:creationId xmlns:a16="http://schemas.microsoft.com/office/drawing/2014/main" xmlns="" id="{C9C325D3-C2ED-494E-83F3-4BBABAEDB29B}"/>
              </a:ext>
            </a:extLst>
          </p:cNvPr>
          <p:cNvSpPr/>
          <p:nvPr/>
        </p:nvSpPr>
        <p:spPr>
          <a:xfrm>
            <a:off x="6836756" y="5569756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000" i="1" dirty="0">
                <a:solidFill>
                  <a:prstClr val="white"/>
                </a:solidFill>
                <a:latin typeface="Calibri" panose="020F0502020204030204"/>
              </a:rPr>
              <a:t>KRS – Krajowy Rejestr Sądowy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0" name="Łącznik: łamany 99">
            <a:extLst>
              <a:ext uri="{FF2B5EF4-FFF2-40B4-BE49-F238E27FC236}">
                <a16:creationId xmlns:a16="http://schemas.microsoft.com/office/drawing/2014/main" xmlns="" id="{C768D9A6-E544-4378-B1AF-6D2627074D5D}"/>
              </a:ext>
            </a:extLst>
          </p:cNvPr>
          <p:cNvCxnSpPr>
            <a:cxnSpLocks/>
          </p:cNvCxnSpPr>
          <p:nvPr/>
        </p:nvCxnSpPr>
        <p:spPr>
          <a:xfrm rot="5400000">
            <a:off x="6031244" y="3364967"/>
            <a:ext cx="2063101" cy="1825930"/>
          </a:xfrm>
          <a:prstGeom prst="bentConnector3">
            <a:avLst>
              <a:gd name="adj1" fmla="val 98445"/>
            </a:avLst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Łącznik: łamany 108">
            <a:extLst>
              <a:ext uri="{FF2B5EF4-FFF2-40B4-BE49-F238E27FC236}">
                <a16:creationId xmlns:a16="http://schemas.microsoft.com/office/drawing/2014/main" xmlns="" id="{2FFCAB45-FC3E-4A93-929A-D51CDBB966D8}"/>
              </a:ext>
            </a:extLst>
          </p:cNvPr>
          <p:cNvCxnSpPr>
            <a:cxnSpLocks/>
            <a:stCxn id="99" idx="1"/>
          </p:cNvCxnSpPr>
          <p:nvPr/>
        </p:nvCxnSpPr>
        <p:spPr>
          <a:xfrm rot="10800000">
            <a:off x="6167992" y="5761428"/>
            <a:ext cx="668765" cy="204372"/>
          </a:xfrm>
          <a:prstGeom prst="bentConnector3">
            <a:avLst>
              <a:gd name="adj1" fmla="val 50000"/>
            </a:avLst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5df3a10b-8748-402e-bef4-aee373db4dbb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907</Words>
  <Application>Microsoft Office PowerPoint</Application>
  <PresentationFormat>Panoramiczny</PresentationFormat>
  <Paragraphs>120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56</cp:revision>
  <dcterms:created xsi:type="dcterms:W3CDTF">2017-01-27T12:50:17Z</dcterms:created>
  <dcterms:modified xsi:type="dcterms:W3CDTF">2020-09-10T13:08:21Z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