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2" r:id="rId1"/>
    <p:sldMasterId id="2147483675" r:id="rId2"/>
  </p:sldMasterIdLst>
  <p:notesMasterIdLst>
    <p:notesMasterId r:id="rId25"/>
  </p:notesMasterIdLst>
  <p:sldIdLst>
    <p:sldId id="358" r:id="rId3"/>
    <p:sldId id="359" r:id="rId4"/>
    <p:sldId id="283" r:id="rId5"/>
    <p:sldId id="304" r:id="rId6"/>
    <p:sldId id="305" r:id="rId7"/>
    <p:sldId id="320" r:id="rId8"/>
    <p:sldId id="321" r:id="rId9"/>
    <p:sldId id="322" r:id="rId10"/>
    <p:sldId id="323" r:id="rId11"/>
    <p:sldId id="324" r:id="rId12"/>
    <p:sldId id="325" r:id="rId13"/>
    <p:sldId id="326" r:id="rId14"/>
    <p:sldId id="327" r:id="rId15"/>
    <p:sldId id="328" r:id="rId16"/>
    <p:sldId id="346" r:id="rId17"/>
    <p:sldId id="347" r:id="rId18"/>
    <p:sldId id="348" r:id="rId19"/>
    <p:sldId id="349" r:id="rId20"/>
    <p:sldId id="350" r:id="rId21"/>
    <p:sldId id="351" r:id="rId22"/>
    <p:sldId id="355" r:id="rId23"/>
    <p:sldId id="356" r:id="rId24"/>
  </p:sldIdLst>
  <p:sldSz cx="9144000" cy="6858000" type="screen4x3"/>
  <p:notesSz cx="6858000" cy="9144000"/>
  <p:embeddedFontLst>
    <p:embeddedFont>
      <p:font typeface="Lucida Sans Unicode" panose="020B0602030504020204" pitchFamily="34" charset="0"/>
      <p:regular r:id="rId26"/>
    </p:embeddedFont>
    <p:embeddedFont>
      <p:font typeface="Wingdings 2" panose="05020102010507070707" pitchFamily="18" charset="2"/>
      <p:regular r:id="rId27"/>
    </p:embeddedFont>
    <p:embeddedFont>
      <p:font typeface="Arial Black" panose="020B0A04020102020204" pitchFamily="34" charset="0"/>
      <p:bold r:id="rId28"/>
    </p:embeddedFont>
    <p:embeddedFont>
      <p:font typeface="Verdana" panose="020B0604030504040204" pitchFamily="34" charset="0"/>
      <p:regular r:id="rId29"/>
      <p:bold r:id="rId30"/>
      <p:italic r:id="rId31"/>
      <p:boldItalic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Wingdings 3" panose="05040102010807070707" pitchFamily="18" charset="2"/>
      <p:regular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18" d="100"/>
          <a:sy n="118" d="100"/>
        </p:scale>
        <p:origin x="-1434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1.fntdata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9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4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48866427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586946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4" name="Shape 32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15" name="Shape 321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730636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4" name="Shape 32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35" name="Shape 323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757169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1" name="Shape 327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2" name="Shape 3272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7388"/>
            <a:ext cx="4568825" cy="34258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273" name="Shape 32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2075" tIns="46025" rIns="92075" bIns="460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503562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0" name="Shape 328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1" name="Shape 3281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7388"/>
            <a:ext cx="4568825" cy="34258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282" name="Shape 32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2075" tIns="46025" rIns="92075" bIns="460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61664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0" name="Shape 329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1" name="Shape 3291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7388"/>
            <a:ext cx="4568825" cy="34258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292" name="Shape 32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2075" tIns="46025" rIns="92075" bIns="460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111681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5" name="Shape 34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96" name="Shape 349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500589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4" name="Shape 35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05" name="Shape 350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702624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" name="Shape 35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13" name="Shape 35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150675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3" name="Shape 35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24" name="Shape 352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920359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" name="Shape 35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33" name="Shape 35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20353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626782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" name="Shape 35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44" name="Shape 35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093278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0" name="Shape 359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21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1" name="Shape 35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92" name="Shape 35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814724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9" name="Shape 359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22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0" name="Shape 36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601" name="Shape 36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04190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5" name="Shape 26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86" name="Shape 26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419507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0" name="Shape 29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51" name="Shape 295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410378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8" name="Shape 29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59" name="Shape 295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330193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3" name="Shape 3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4" name="Shape 316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165" name="Shape 31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497287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3" name="Shape 317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4" name="Shape 3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175" name="Shape 3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043555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3" name="Shape 318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4" name="Shape 318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185" name="Shape 31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375209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" name="Shape 320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6" name="Shape 3206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7388"/>
            <a:ext cx="4568825" cy="34258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207" name="Shape 32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2075" tIns="46025" rIns="92075" bIns="460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83834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ójkąt prostokątny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grpSp>
        <p:nvGrpSpPr>
          <p:cNvPr id="2" name="Grup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Dowolny kształt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Dowolny kształt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Dowolny kształt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Łącznik prostoliniowy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19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27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8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8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8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ójkąt prostokątny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grpSp>
        <p:nvGrpSpPr>
          <p:cNvPr id="2" name="Grup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Dowolny kształt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Dowolny kształt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Dowolny kształt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Łącznik prostoliniowy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19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27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Pag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Pag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8" name="Dowolny kształt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Dowolny kształt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ójkąt prostokątny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Łącznik prostoliniowy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ag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Pag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Pag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Pag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8" name="Dowolny kształt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Dowolny kształt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ójkąt prostokątny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Łącznik prostoliniowy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ag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Pag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Dowolny kształt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ójkąt prostokątny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Łącznik prostoliniowy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0" name="Symbol zastępczy tekstu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Dowolny kształt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ójkąt prostokątny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Łącznik prostoliniowy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0" name="Symbol zastępczy tekstu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g"/><Relationship Id="rId5" Type="http://schemas.openxmlformats.org/officeDocument/2006/relationships/image" Target="../media/image24.png"/><Relationship Id="rId4" Type="http://schemas.openxmlformats.org/officeDocument/2006/relationships/image" Target="../media/image23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884" y="2492896"/>
            <a:ext cx="9144000" cy="1080120"/>
          </a:xfrm>
        </p:spPr>
        <p:txBody>
          <a:bodyPr anchor="ctr">
            <a:normAutofit/>
          </a:bodyPr>
          <a:lstStyle/>
          <a:p>
            <a:pPr algn="ctr">
              <a:tabLst>
                <a:tab pos="2333625" algn="l"/>
              </a:tabLst>
            </a:pPr>
            <a:r>
              <a:rPr lang="pl-PL" altLang="pl-PL" sz="3200" b="1" dirty="0" smtClean="0">
                <a:latin typeface="Arial Black" panose="020B0A04020102020204" pitchFamily="34" charset="0"/>
              </a:rPr>
              <a:t>TEMAT 9</a:t>
            </a:r>
            <a:r>
              <a:rPr lang="pl-PL" altLang="pl-PL" sz="3200" b="1" dirty="0" smtClean="0"/>
              <a:t/>
            </a:r>
            <a:br>
              <a:rPr lang="pl-PL" altLang="pl-PL" sz="3200" b="1" dirty="0" smtClean="0"/>
            </a:br>
            <a:r>
              <a:rPr lang="pl-PL" sz="2800" dirty="0"/>
              <a:t>Eksploatacja sprzętu ochrony dróg oddechowych </a:t>
            </a:r>
            <a:endParaRPr lang="pl-PL" altLang="pl-PL" sz="3200" b="1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518335" y="5301208"/>
            <a:ext cx="3625665" cy="336129"/>
          </a:xfrm>
        </p:spPr>
        <p:txBody>
          <a:bodyPr>
            <a:normAutofit fontScale="70000" lnSpcReduction="20000"/>
          </a:bodyPr>
          <a:lstStyle/>
          <a:p>
            <a:endParaRPr lang="pl-PL" altLang="pl-PL" b="1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025948" y="404769"/>
            <a:ext cx="6984776" cy="936104"/>
          </a:xfrm>
          <a:prstGeom prst="rect">
            <a:avLst/>
          </a:prstGeom>
        </p:spPr>
        <p:txBody>
          <a:bodyPr vert="horz" lIns="91440" tIns="0" rIns="45720" bIns="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l-PL" altLang="pl-PL" sz="2400" dirty="0" smtClean="0"/>
              <a:t>SZKOLENIE  </a:t>
            </a:r>
            <a:r>
              <a:rPr lang="pl-PL" sz="2400" dirty="0"/>
              <a:t>KIEROWCÓW – KONSERWATORÓW</a:t>
            </a:r>
          </a:p>
          <a:p>
            <a:pPr algn="ctr"/>
            <a:r>
              <a:rPr lang="pl-PL" sz="2400" dirty="0"/>
              <a:t>SPRZĘTU RATOWNICZEGO </a:t>
            </a:r>
            <a:r>
              <a:rPr lang="pl-PL" sz="2400" dirty="0" smtClean="0"/>
              <a:t>OSP</a:t>
            </a:r>
            <a:endParaRPr lang="pl-PL" altLang="pl-PL" sz="2400" dirty="0"/>
          </a:p>
        </p:txBody>
      </p:sp>
    </p:spTree>
    <p:extLst>
      <p:ext uri="{BB962C8B-B14F-4D97-AF65-F5344CB8AC3E}">
        <p14:creationId xmlns:p14="http://schemas.microsoft.com/office/powerpoint/2010/main" val="2836296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7" name="Shape 3217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r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2016-03-07</a:t>
            </a:r>
          </a:p>
        </p:txBody>
      </p:sp>
      <p:sp>
        <p:nvSpPr>
          <p:cNvPr id="3218" name="Shape 3218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9" name="Shape 3219"/>
          <p:cNvSpPr txBox="1">
            <a:spLocks noGrp="1"/>
          </p:cNvSpPr>
          <p:nvPr>
            <p:ph type="title" idx="4294967295"/>
          </p:nvPr>
        </p:nvSpPr>
        <p:spPr>
          <a:xfrm>
            <a:off x="0" y="14160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0000"/>
                </a:solidFill>
                <a:latin typeface="+mj-lt"/>
                <a:ea typeface="Calibri"/>
                <a:cs typeface="Calibri"/>
                <a:sym typeface="Calibri"/>
              </a:rPr>
              <a:t>Zawór butli</a:t>
            </a:r>
          </a:p>
        </p:txBody>
      </p:sp>
      <p:grpSp>
        <p:nvGrpSpPr>
          <p:cNvPr id="3220" name="Shape 3220"/>
          <p:cNvGrpSpPr/>
          <p:nvPr/>
        </p:nvGrpSpPr>
        <p:grpSpPr>
          <a:xfrm>
            <a:off x="2895600" y="2209800"/>
            <a:ext cx="2867024" cy="3746499"/>
            <a:chOff x="1776" y="1296"/>
            <a:chExt cx="1805" cy="2359"/>
          </a:xfrm>
        </p:grpSpPr>
        <p:pic>
          <p:nvPicPr>
            <p:cNvPr id="3221" name="Shape 322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063" y="1296"/>
              <a:ext cx="1136" cy="235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22" name="Shape 322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776" y="1507"/>
              <a:ext cx="1805" cy="103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223" name="Shape 3223"/>
          <p:cNvSpPr/>
          <p:nvPr/>
        </p:nvSpPr>
        <p:spPr>
          <a:xfrm>
            <a:off x="3581400" y="3194050"/>
            <a:ext cx="1485899" cy="5460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395"/>
                </a:moveTo>
                <a:lnTo>
                  <a:pt x="120000" y="0"/>
                </a:lnTo>
                <a:lnTo>
                  <a:pt x="100000" y="40465"/>
                </a:lnTo>
                <a:lnTo>
                  <a:pt x="84102" y="68372"/>
                </a:lnTo>
                <a:lnTo>
                  <a:pt x="71794" y="82325"/>
                </a:lnTo>
                <a:lnTo>
                  <a:pt x="71794" y="120000"/>
                </a:lnTo>
                <a:lnTo>
                  <a:pt x="48205" y="118604"/>
                </a:lnTo>
                <a:lnTo>
                  <a:pt x="48205" y="79534"/>
                </a:lnTo>
                <a:lnTo>
                  <a:pt x="24615" y="51627"/>
                </a:lnTo>
                <a:lnTo>
                  <a:pt x="0" y="1395"/>
                </a:lnTo>
                <a:close/>
              </a:path>
            </a:pathLst>
          </a:custGeom>
          <a:solidFill>
            <a:srgbClr val="3366FF">
              <a:alpha val="49803"/>
            </a:srgbClr>
          </a:solidFill>
          <a:ln w="9525" cap="flat" cmpd="sng">
            <a:solidFill>
              <a:srgbClr val="3366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24" name="Shape 3224"/>
          <p:cNvGrpSpPr/>
          <p:nvPr/>
        </p:nvGrpSpPr>
        <p:grpSpPr>
          <a:xfrm>
            <a:off x="4419600" y="1828800"/>
            <a:ext cx="2814637" cy="685799"/>
            <a:chOff x="1584" y="960"/>
            <a:chExt cx="1772" cy="431"/>
          </a:xfrm>
        </p:grpSpPr>
        <p:cxnSp>
          <p:nvCxnSpPr>
            <p:cNvPr id="3225" name="Shape 3225"/>
            <p:cNvCxnSpPr/>
            <p:nvPr/>
          </p:nvCxnSpPr>
          <p:spPr>
            <a:xfrm flipH="1">
              <a:off x="1584" y="1103"/>
              <a:ext cx="528" cy="288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lg" len="lg"/>
            </a:ln>
          </p:spPr>
        </p:cxnSp>
        <p:sp>
          <p:nvSpPr>
            <p:cNvPr id="3226" name="Shape 3226"/>
            <p:cNvSpPr txBox="1"/>
            <p:nvPr/>
          </p:nvSpPr>
          <p:spPr>
            <a:xfrm>
              <a:off x="2150" y="960"/>
              <a:ext cx="1206" cy="288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filtr powietrza</a:t>
              </a:r>
            </a:p>
          </p:txBody>
        </p:sp>
      </p:grpSp>
      <p:grpSp>
        <p:nvGrpSpPr>
          <p:cNvPr id="3227" name="Shape 3227"/>
          <p:cNvGrpSpPr/>
          <p:nvPr/>
        </p:nvGrpSpPr>
        <p:grpSpPr>
          <a:xfrm>
            <a:off x="4419600" y="2555875"/>
            <a:ext cx="3832224" cy="568324"/>
            <a:chOff x="1584" y="1418"/>
            <a:chExt cx="2413" cy="357"/>
          </a:xfrm>
        </p:grpSpPr>
        <p:cxnSp>
          <p:nvCxnSpPr>
            <p:cNvPr id="3228" name="Shape 3228"/>
            <p:cNvCxnSpPr/>
            <p:nvPr/>
          </p:nvCxnSpPr>
          <p:spPr>
            <a:xfrm flipH="1">
              <a:off x="1584" y="1584"/>
              <a:ext cx="1007" cy="191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lg" len="lg"/>
            </a:ln>
          </p:spPr>
        </p:cxnSp>
        <p:sp>
          <p:nvSpPr>
            <p:cNvPr id="3229" name="Shape 3229"/>
            <p:cNvSpPr txBox="1"/>
            <p:nvPr/>
          </p:nvSpPr>
          <p:spPr>
            <a:xfrm>
              <a:off x="2629" y="1418"/>
              <a:ext cx="1368" cy="288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rurka odstojnika</a:t>
              </a:r>
            </a:p>
          </p:txBody>
        </p:sp>
      </p:grpSp>
      <p:grpSp>
        <p:nvGrpSpPr>
          <p:cNvPr id="3230" name="Shape 3230"/>
          <p:cNvGrpSpPr/>
          <p:nvPr/>
        </p:nvGrpSpPr>
        <p:grpSpPr>
          <a:xfrm>
            <a:off x="4571999" y="3352799"/>
            <a:ext cx="1819275" cy="803274"/>
            <a:chOff x="1679" y="1919"/>
            <a:chExt cx="1146" cy="505"/>
          </a:xfrm>
        </p:grpSpPr>
        <p:cxnSp>
          <p:nvCxnSpPr>
            <p:cNvPr id="3231" name="Shape 3231"/>
            <p:cNvCxnSpPr/>
            <p:nvPr/>
          </p:nvCxnSpPr>
          <p:spPr>
            <a:xfrm rot="10800000">
              <a:off x="1679" y="1919"/>
              <a:ext cx="576" cy="336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lg" len="lg"/>
            </a:ln>
          </p:spPr>
        </p:cxnSp>
        <p:sp>
          <p:nvSpPr>
            <p:cNvPr id="3232" name="Shape 3232"/>
            <p:cNvSpPr txBox="1"/>
            <p:nvPr/>
          </p:nvSpPr>
          <p:spPr>
            <a:xfrm>
              <a:off x="2294" y="2137"/>
              <a:ext cx="532" cy="288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woda</a:t>
              </a:r>
            </a:p>
          </p:txBody>
        </p:sp>
      </p:grpSp>
      <p:sp>
        <p:nvSpPr>
          <p:cNvPr id="18" name="Shape 3211"/>
          <p:cNvSpPr txBox="1">
            <a:spLocks/>
          </p:cNvSpPr>
          <p:nvPr/>
        </p:nvSpPr>
        <p:spPr>
          <a:xfrm>
            <a:off x="457200" y="13927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2075" tIns="46025" rIns="92075" bIns="460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pPr algn="ctr">
              <a:buSzPct val="25000"/>
            </a:pPr>
            <a:r>
              <a:rPr lang="pl-PL" sz="2800" dirty="0" smtClean="0">
                <a:solidFill>
                  <a:srgbClr val="FFC000"/>
                </a:solidFill>
                <a:latin typeface="+mj-lt"/>
              </a:rPr>
              <a:t>Napełnianie butli</a:t>
            </a:r>
            <a:endParaRPr lang="pl-PL" sz="2800" dirty="0">
              <a:solidFill>
                <a:srgbClr val="FFC000"/>
              </a:solidFill>
              <a:latin typeface="+mj-lt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7" name="Shape 3237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r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2016-03-07</a:t>
            </a:r>
          </a:p>
        </p:txBody>
      </p:sp>
      <p:sp>
        <p:nvSpPr>
          <p:cNvPr id="3238" name="Shape 3238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9" name="Shape 3239"/>
          <p:cNvSpPr txBox="1"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000"/>
                </a:solidFill>
                <a:latin typeface="+mj-lt"/>
                <a:ea typeface="Calibri"/>
                <a:cs typeface="Calibri"/>
                <a:sym typeface="Calibri"/>
              </a:rPr>
              <a:t>Napełnianie butli</a:t>
            </a:r>
          </a:p>
        </p:txBody>
      </p:sp>
      <p:pic>
        <p:nvPicPr>
          <p:cNvPr id="3240" name="Shape 32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0600" y="1676400"/>
            <a:ext cx="2222500" cy="4495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41" name="Shape 3241"/>
          <p:cNvGrpSpPr/>
          <p:nvPr/>
        </p:nvGrpSpPr>
        <p:grpSpPr>
          <a:xfrm>
            <a:off x="3200399" y="1676400"/>
            <a:ext cx="5410200" cy="4495800"/>
            <a:chOff x="2015" y="1056"/>
            <a:chExt cx="3408" cy="2832"/>
          </a:xfrm>
        </p:grpSpPr>
        <p:cxnSp>
          <p:nvCxnSpPr>
            <p:cNvPr id="3242" name="Shape 3242"/>
            <p:cNvCxnSpPr/>
            <p:nvPr/>
          </p:nvCxnSpPr>
          <p:spPr>
            <a:xfrm rot="10800000">
              <a:off x="2255" y="1056"/>
              <a:ext cx="0" cy="2784"/>
            </a:xfrm>
            <a:prstGeom prst="straightConnector1">
              <a:avLst/>
            </a:prstGeom>
            <a:noFill/>
            <a:ln w="38100" cap="sq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3243" name="Shape 3243"/>
            <p:cNvCxnSpPr/>
            <p:nvPr/>
          </p:nvCxnSpPr>
          <p:spPr>
            <a:xfrm>
              <a:off x="2015" y="3311"/>
              <a:ext cx="3408" cy="0"/>
            </a:xfrm>
            <a:prstGeom prst="straightConnector1">
              <a:avLst/>
            </a:prstGeom>
            <a:noFill/>
            <a:ln w="38100" cap="sq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3244" name="Shape 3244"/>
            <p:cNvCxnSpPr/>
            <p:nvPr/>
          </p:nvCxnSpPr>
          <p:spPr>
            <a:xfrm>
              <a:off x="2255" y="2639"/>
              <a:ext cx="2927" cy="0"/>
            </a:xfrm>
            <a:prstGeom prst="straightConnector1">
              <a:avLst/>
            </a:prstGeom>
            <a:noFill/>
            <a:ln w="12700" cap="sq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5" name="Shape 3245"/>
            <p:cNvCxnSpPr/>
            <p:nvPr/>
          </p:nvCxnSpPr>
          <p:spPr>
            <a:xfrm rot="10800000">
              <a:off x="2928" y="1056"/>
              <a:ext cx="0" cy="2784"/>
            </a:xfrm>
            <a:prstGeom prst="straightConnector1">
              <a:avLst/>
            </a:prstGeom>
            <a:noFill/>
            <a:ln w="12700" cap="sq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6" name="Shape 3246"/>
            <p:cNvCxnSpPr/>
            <p:nvPr/>
          </p:nvCxnSpPr>
          <p:spPr>
            <a:xfrm rot="10800000">
              <a:off x="3600" y="1056"/>
              <a:ext cx="0" cy="2832"/>
            </a:xfrm>
            <a:prstGeom prst="straightConnector1">
              <a:avLst/>
            </a:prstGeom>
            <a:noFill/>
            <a:ln w="12700" cap="sq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7" name="Shape 3247"/>
            <p:cNvCxnSpPr/>
            <p:nvPr/>
          </p:nvCxnSpPr>
          <p:spPr>
            <a:xfrm rot="10800000">
              <a:off x="4272" y="1056"/>
              <a:ext cx="0" cy="2832"/>
            </a:xfrm>
            <a:prstGeom prst="straightConnector1">
              <a:avLst/>
            </a:prstGeom>
            <a:noFill/>
            <a:ln w="12700" cap="sq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8" name="Shape 3248"/>
            <p:cNvCxnSpPr/>
            <p:nvPr/>
          </p:nvCxnSpPr>
          <p:spPr>
            <a:xfrm rot="10800000">
              <a:off x="4943" y="1104"/>
              <a:ext cx="0" cy="2784"/>
            </a:xfrm>
            <a:prstGeom prst="straightConnector1">
              <a:avLst/>
            </a:prstGeom>
            <a:noFill/>
            <a:ln w="12700" cap="sq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9" name="Shape 3249"/>
            <p:cNvCxnSpPr/>
            <p:nvPr/>
          </p:nvCxnSpPr>
          <p:spPr>
            <a:xfrm>
              <a:off x="2255" y="1968"/>
              <a:ext cx="2927" cy="0"/>
            </a:xfrm>
            <a:prstGeom prst="straightConnector1">
              <a:avLst/>
            </a:prstGeom>
            <a:noFill/>
            <a:ln w="12700" cap="sq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0" name="Shape 3250"/>
            <p:cNvCxnSpPr/>
            <p:nvPr/>
          </p:nvCxnSpPr>
          <p:spPr>
            <a:xfrm>
              <a:off x="2255" y="1296"/>
              <a:ext cx="2927" cy="0"/>
            </a:xfrm>
            <a:prstGeom prst="straightConnector1">
              <a:avLst/>
            </a:prstGeom>
            <a:noFill/>
            <a:ln w="12700" cap="sq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251" name="Shape 3251"/>
          <p:cNvSpPr/>
          <p:nvPr/>
        </p:nvSpPr>
        <p:spPr>
          <a:xfrm>
            <a:off x="3581400" y="1930400"/>
            <a:ext cx="4114800" cy="44783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89159"/>
                </a:moveTo>
                <a:cubicBezTo>
                  <a:pt x="7546" y="91839"/>
                  <a:pt x="25185" y="120000"/>
                  <a:pt x="45185" y="105154"/>
                </a:cubicBezTo>
                <a:cubicBezTo>
                  <a:pt x="65185" y="90308"/>
                  <a:pt x="104398" y="21907"/>
                  <a:pt x="120000" y="0"/>
                </a:cubicBezTo>
              </a:path>
            </a:pathLst>
          </a:custGeom>
          <a:noFill/>
          <a:ln w="57150" cap="sq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52" name="Shape 3252"/>
          <p:cNvGrpSpPr/>
          <p:nvPr/>
        </p:nvGrpSpPr>
        <p:grpSpPr>
          <a:xfrm>
            <a:off x="4419600" y="5333999"/>
            <a:ext cx="4073524" cy="487362"/>
            <a:chOff x="2784" y="3359"/>
            <a:chExt cx="2565" cy="306"/>
          </a:xfrm>
        </p:grpSpPr>
        <p:sp>
          <p:nvSpPr>
            <p:cNvPr id="3253" name="Shape 3253"/>
            <p:cNvSpPr txBox="1"/>
            <p:nvPr/>
          </p:nvSpPr>
          <p:spPr>
            <a:xfrm>
              <a:off x="5029" y="3416"/>
              <a:ext cx="319" cy="24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bar</a:t>
              </a:r>
            </a:p>
          </p:txBody>
        </p:sp>
        <p:sp>
          <p:nvSpPr>
            <p:cNvPr id="3254" name="Shape 3254"/>
            <p:cNvSpPr txBox="1"/>
            <p:nvPr/>
          </p:nvSpPr>
          <p:spPr>
            <a:xfrm>
              <a:off x="2784" y="3359"/>
              <a:ext cx="355" cy="24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100</a:t>
              </a:r>
            </a:p>
          </p:txBody>
        </p:sp>
        <p:sp>
          <p:nvSpPr>
            <p:cNvPr id="3255" name="Shape 3255"/>
            <p:cNvSpPr txBox="1"/>
            <p:nvPr/>
          </p:nvSpPr>
          <p:spPr>
            <a:xfrm>
              <a:off x="3408" y="3359"/>
              <a:ext cx="355" cy="24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200</a:t>
              </a:r>
            </a:p>
          </p:txBody>
        </p:sp>
        <p:sp>
          <p:nvSpPr>
            <p:cNvPr id="3256" name="Shape 3256"/>
            <p:cNvSpPr txBox="1"/>
            <p:nvPr/>
          </p:nvSpPr>
          <p:spPr>
            <a:xfrm>
              <a:off x="4079" y="3359"/>
              <a:ext cx="355" cy="24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300</a:t>
              </a:r>
            </a:p>
          </p:txBody>
        </p:sp>
        <p:sp>
          <p:nvSpPr>
            <p:cNvPr id="3257" name="Shape 3257"/>
            <p:cNvSpPr txBox="1"/>
            <p:nvPr/>
          </p:nvSpPr>
          <p:spPr>
            <a:xfrm>
              <a:off x="4752" y="3359"/>
              <a:ext cx="355" cy="24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400</a:t>
              </a:r>
            </a:p>
          </p:txBody>
        </p:sp>
      </p:grpSp>
      <p:grpSp>
        <p:nvGrpSpPr>
          <p:cNvPr id="3258" name="Shape 3258"/>
          <p:cNvGrpSpPr/>
          <p:nvPr/>
        </p:nvGrpSpPr>
        <p:grpSpPr>
          <a:xfrm>
            <a:off x="3124200" y="1676400"/>
            <a:ext cx="1162050" cy="4044950"/>
            <a:chOff x="1968" y="1056"/>
            <a:chExt cx="732" cy="2548"/>
          </a:xfrm>
        </p:grpSpPr>
        <p:sp>
          <p:nvSpPr>
            <p:cNvPr id="3259" name="Shape 3259"/>
            <p:cNvSpPr txBox="1"/>
            <p:nvPr/>
          </p:nvSpPr>
          <p:spPr>
            <a:xfrm rot="-5400000">
              <a:off x="818" y="2205"/>
              <a:ext cx="2548" cy="24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współczynnik zagęszczenia powietrza</a:t>
              </a:r>
            </a:p>
          </p:txBody>
        </p:sp>
        <p:sp>
          <p:nvSpPr>
            <p:cNvPr id="3260" name="Shape 3260"/>
            <p:cNvSpPr txBox="1"/>
            <p:nvPr/>
          </p:nvSpPr>
          <p:spPr>
            <a:xfrm>
              <a:off x="2304" y="3023"/>
              <a:ext cx="396" cy="24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0,00</a:t>
              </a:r>
            </a:p>
          </p:txBody>
        </p:sp>
        <p:sp>
          <p:nvSpPr>
            <p:cNvPr id="3261" name="Shape 3261"/>
            <p:cNvSpPr txBox="1"/>
            <p:nvPr/>
          </p:nvSpPr>
          <p:spPr>
            <a:xfrm>
              <a:off x="2304" y="2400"/>
              <a:ext cx="396" cy="24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1,00</a:t>
              </a:r>
            </a:p>
          </p:txBody>
        </p:sp>
        <p:sp>
          <p:nvSpPr>
            <p:cNvPr id="3262" name="Shape 3262"/>
            <p:cNvSpPr txBox="1"/>
            <p:nvPr/>
          </p:nvSpPr>
          <p:spPr>
            <a:xfrm>
              <a:off x="2304" y="1728"/>
              <a:ext cx="396" cy="24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1,10</a:t>
              </a:r>
            </a:p>
          </p:txBody>
        </p:sp>
        <p:sp>
          <p:nvSpPr>
            <p:cNvPr id="3263" name="Shape 3263"/>
            <p:cNvSpPr txBox="1"/>
            <p:nvPr/>
          </p:nvSpPr>
          <p:spPr>
            <a:xfrm>
              <a:off x="2304" y="1056"/>
              <a:ext cx="396" cy="24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1,20</a:t>
              </a:r>
            </a:p>
          </p:txBody>
        </p:sp>
      </p:grpSp>
      <p:cxnSp>
        <p:nvCxnSpPr>
          <p:cNvPr id="3264" name="Shape 3264"/>
          <p:cNvCxnSpPr/>
          <p:nvPr/>
        </p:nvCxnSpPr>
        <p:spPr>
          <a:xfrm rot="10800000">
            <a:off x="6781800" y="3505199"/>
            <a:ext cx="0" cy="1752600"/>
          </a:xfrm>
          <a:prstGeom prst="straightConnector1">
            <a:avLst/>
          </a:prstGeom>
          <a:noFill/>
          <a:ln w="57150" cap="sq" cmpd="sng">
            <a:solidFill>
              <a:srgbClr val="33CC33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265" name="Shape 3265"/>
          <p:cNvSpPr/>
          <p:nvPr/>
        </p:nvSpPr>
        <p:spPr>
          <a:xfrm>
            <a:off x="6705600" y="3352800"/>
            <a:ext cx="152399" cy="152399"/>
          </a:xfrm>
          <a:prstGeom prst="ellipse">
            <a:avLst/>
          </a:prstGeom>
          <a:solidFill>
            <a:srgbClr val="FFFF00"/>
          </a:solidFill>
          <a:ln w="12700" cap="sq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266" name="Shape 3266"/>
          <p:cNvCxnSpPr/>
          <p:nvPr/>
        </p:nvCxnSpPr>
        <p:spPr>
          <a:xfrm rot="10800000">
            <a:off x="3581400" y="3429000"/>
            <a:ext cx="3124199" cy="0"/>
          </a:xfrm>
          <a:prstGeom prst="straightConnector1">
            <a:avLst/>
          </a:prstGeom>
          <a:noFill/>
          <a:ln w="57150" cap="sq" cmpd="sng">
            <a:solidFill>
              <a:srgbClr val="33CC33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267" name="Shape 3267"/>
          <p:cNvSpPr txBox="1"/>
          <p:nvPr/>
        </p:nvSpPr>
        <p:spPr>
          <a:xfrm>
            <a:off x="3657600" y="3048000"/>
            <a:ext cx="71755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ct val="25000"/>
              <a:buFont typeface="Arial"/>
              <a:buNone/>
            </a:pPr>
            <a:r>
              <a:rPr lang="pl-PL" sz="1400" b="1" i="0" u="none" strike="noStrike" cap="none">
                <a:solidFill>
                  <a:srgbClr val="336600"/>
                </a:solidFill>
                <a:latin typeface="Arial"/>
                <a:ea typeface="Arial"/>
                <a:cs typeface="Arial"/>
                <a:sym typeface="Arial"/>
              </a:rPr>
              <a:t>1,08</a:t>
            </a:r>
          </a:p>
        </p:txBody>
      </p:sp>
      <p:sp>
        <p:nvSpPr>
          <p:cNvPr id="3268" name="Shape 3268"/>
          <p:cNvSpPr txBox="1"/>
          <p:nvPr/>
        </p:nvSpPr>
        <p:spPr>
          <a:xfrm>
            <a:off x="4114800" y="2057400"/>
            <a:ext cx="4478338" cy="8223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 litrów x 300 atm = 1 800 litrów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powietrza</a:t>
            </a:r>
          </a:p>
        </p:txBody>
      </p:sp>
      <p:sp>
        <p:nvSpPr>
          <p:cNvPr id="3269" name="Shape 3269"/>
          <p:cNvSpPr txBox="1"/>
          <p:nvPr/>
        </p:nvSpPr>
        <p:spPr>
          <a:xfrm>
            <a:off x="4114800" y="4191000"/>
            <a:ext cx="4452937" cy="8223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1 800 litrów : 1,08 = </a:t>
            </a:r>
            <a:r>
              <a:rPr lang="pl-PL" sz="1400" b="1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1 667</a:t>
            </a:r>
            <a:r>
              <a:rPr lang="pl-PL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litrów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powietrza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5" name="Shape 3275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r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2016-03-07</a:t>
            </a:r>
          </a:p>
        </p:txBody>
      </p:sp>
      <p:sp>
        <p:nvSpPr>
          <p:cNvPr id="3276" name="Shape 327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7" name="Shape 3277"/>
          <p:cNvSpPr txBox="1">
            <a:spLocks noGrp="1"/>
          </p:cNvSpPr>
          <p:nvPr>
            <p:ph type="body" idx="4294967295"/>
          </p:nvPr>
        </p:nvSpPr>
        <p:spPr>
          <a:xfrm>
            <a:off x="1219200" y="1676400"/>
            <a:ext cx="7924800" cy="4876800"/>
          </a:xfrm>
          <a:prstGeom prst="rect">
            <a:avLst/>
          </a:prstGeom>
          <a:noFill/>
          <a:ln>
            <a:noFill/>
          </a:ln>
        </p:spPr>
        <p:txBody>
          <a:bodyPr lIns="92075" tIns="46025" rIns="92075" bIns="460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Korzystając ze sprężarki należy zwracać uwagę na miejsce czerpania powietrza, aby nie ładować powietrza zawilgoconego mgłą lub zanieczyszczonego spalinami lub innymi substancjami chemicznymi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Butle powinny być kontrolowane wg wymagań krajowych u oficjalnych dystrybutorów firmy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 demontażu i montażu butli nie wolno używać twardych narzędzi; luzując obejmę butli, należy poruszać nią razem z pokrętłem złączki</a:t>
            </a:r>
          </a:p>
        </p:txBody>
      </p:sp>
      <p:sp>
        <p:nvSpPr>
          <p:cNvPr id="3278" name="Shape 3278"/>
          <p:cNvSpPr/>
          <p:nvPr/>
        </p:nvSpPr>
        <p:spPr>
          <a:xfrm>
            <a:off x="2455843" y="203812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lang="pl-PL" sz="2800" b="1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Napełnianie butli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4" name="Shape 3284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r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2016-03-07</a:t>
            </a:r>
          </a:p>
        </p:txBody>
      </p:sp>
      <p:sp>
        <p:nvSpPr>
          <p:cNvPr id="3285" name="Shape 328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6" name="Shape 3286"/>
          <p:cNvSpPr txBox="1">
            <a:spLocks noGrp="1"/>
          </p:cNvSpPr>
          <p:nvPr>
            <p:ph type="title" idx="4294967295"/>
          </p:nvPr>
        </p:nvSpPr>
        <p:spPr>
          <a:xfrm>
            <a:off x="914400" y="182563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2075" tIns="46025" rIns="92075" bIns="46025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 smtClean="0">
                <a:solidFill>
                  <a:srgbClr val="FFC000"/>
                </a:solidFill>
                <a:latin typeface="+mj-lt"/>
              </a:rPr>
              <a:t>Przeglądy</a:t>
            </a:r>
            <a:endParaRPr lang="pl-PL" sz="2800" b="1" i="0" u="none" strike="noStrike" cap="none" dirty="0">
              <a:solidFill>
                <a:srgbClr val="FFC000"/>
              </a:solidFill>
              <a:latin typeface="+mj-lt"/>
              <a:sym typeface="Calibri"/>
            </a:endParaRPr>
          </a:p>
        </p:txBody>
      </p:sp>
      <p:sp>
        <p:nvSpPr>
          <p:cNvPr id="3287" name="Shape 3287"/>
          <p:cNvSpPr txBox="1">
            <a:spLocks noGrp="1"/>
          </p:cNvSpPr>
          <p:nvPr>
            <p:ph type="body" idx="4294967295"/>
          </p:nvPr>
        </p:nvSpPr>
        <p:spPr>
          <a:xfrm>
            <a:off x="990600" y="2514600"/>
            <a:ext cx="8153400" cy="3962400"/>
          </a:xfrm>
          <a:prstGeom prst="rect">
            <a:avLst/>
          </a:prstGeom>
          <a:noFill/>
          <a:ln>
            <a:noFill/>
          </a:ln>
        </p:spPr>
        <p:txBody>
          <a:bodyPr lIns="92075" tIns="46025" rIns="92075" bIns="460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oględziny zewnętrzne, weryfikacja stanu części elastycznych - po każdym użyciu;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dezynfekcja maski - po każdym użyciu;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kontrola szczelności maski, stanu szyby panoramicznej i membrany fonicznej - po każdym użyciu;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kontrola oporu otwarcia zaworu wydechowego - 2 razy w roku;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kontrola nadciśnienia statycznego i dynamicznego w masce  - 2 razy w roku</a:t>
            </a:r>
          </a:p>
        </p:txBody>
      </p:sp>
      <p:sp>
        <p:nvSpPr>
          <p:cNvPr id="3288" name="Shape 3288"/>
          <p:cNvSpPr/>
          <p:nvPr/>
        </p:nvSpPr>
        <p:spPr>
          <a:xfrm>
            <a:off x="609600" y="1600200"/>
            <a:ext cx="8305799" cy="838199"/>
          </a:xfrm>
          <a:prstGeom prst="rect">
            <a:avLst/>
          </a:prstGeom>
          <a:noFill/>
          <a:ln>
            <a:noFill/>
          </a:ln>
        </p:spPr>
        <p:txBody>
          <a:bodyPr lIns="92075" tIns="46025" rIns="92075" bIns="46025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l-PL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lang="pl-PL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Wszystkie aparaty powinny przejść następujące kontrole: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4" name="Shape 3294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r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2016-03-07</a:t>
            </a:r>
          </a:p>
        </p:txBody>
      </p:sp>
      <p:sp>
        <p:nvSpPr>
          <p:cNvPr id="3295" name="Shape 329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6" name="Shape 3296"/>
          <p:cNvSpPr txBox="1">
            <a:spLocks noGrp="1"/>
          </p:cNvSpPr>
          <p:nvPr>
            <p:ph type="title" idx="4294967295"/>
          </p:nvPr>
        </p:nvSpPr>
        <p:spPr>
          <a:xfrm>
            <a:off x="914400" y="182563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2075" tIns="46025" rIns="92075" bIns="46025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 smtClean="0">
                <a:solidFill>
                  <a:srgbClr val="FFC000"/>
                </a:solidFill>
                <a:latin typeface="+mj-lt"/>
                <a:ea typeface="Calibri"/>
                <a:cs typeface="Calibri"/>
                <a:sym typeface="Calibri"/>
              </a:rPr>
              <a:t>Przeglądy</a:t>
            </a:r>
            <a:endParaRPr lang="pl-PL" sz="2800" b="1" i="0" u="none" strike="noStrike" cap="none" dirty="0">
              <a:solidFill>
                <a:srgbClr val="FFC000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3297" name="Shape 3297"/>
          <p:cNvSpPr txBox="1">
            <a:spLocks noGrp="1"/>
          </p:cNvSpPr>
          <p:nvPr>
            <p:ph type="body" idx="4294967295"/>
          </p:nvPr>
        </p:nvSpPr>
        <p:spPr>
          <a:xfrm>
            <a:off x="990600" y="2514600"/>
            <a:ext cx="8153400" cy="3962400"/>
          </a:xfrm>
          <a:prstGeom prst="rect">
            <a:avLst/>
          </a:prstGeom>
          <a:noFill/>
          <a:ln>
            <a:noFill/>
          </a:ln>
        </p:spPr>
        <p:txBody>
          <a:bodyPr lIns="92075" tIns="46025" rIns="92075" bIns="460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Kontrola precyzyjności manometru - 2 razy w roku;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Kontrola ciśnienia uruchamiającego urządzenie ostrzegawcze - 2 razy w roku;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Kontrola szczelności wysokiego ciśnienia - 2 razy w roku;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Próba końcowa - po każdym użyciu;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Wymiana wszystkich części elastycznych - co 5 lat;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Sprawdzanie automatu płucnego w warsztacie- co 5 lat;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8" name="Shape 3298"/>
          <p:cNvSpPr/>
          <p:nvPr/>
        </p:nvSpPr>
        <p:spPr>
          <a:xfrm>
            <a:off x="609600" y="1600200"/>
            <a:ext cx="8305799" cy="838199"/>
          </a:xfrm>
          <a:prstGeom prst="rect">
            <a:avLst/>
          </a:prstGeom>
          <a:noFill/>
          <a:ln>
            <a:noFill/>
          </a:ln>
        </p:spPr>
        <p:txBody>
          <a:bodyPr lIns="92075" tIns="46025" rIns="92075" bIns="46025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l-PL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lang="pl-PL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Wszystkie aparaty powinny przejść następujące kontrole: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8" name="Shape 3498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r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2016-03-07</a:t>
            </a:r>
          </a:p>
        </p:txBody>
      </p:sp>
      <p:sp>
        <p:nvSpPr>
          <p:cNvPr id="3499" name="Shape 3499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0" name="Shape 3500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7772400" cy="1371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000"/>
                </a:solidFill>
                <a:latin typeface="+mj-lt"/>
                <a:ea typeface="Calibri"/>
                <a:cs typeface="Calibri"/>
                <a:sym typeface="Calibri"/>
              </a:rPr>
              <a:t>Konserwacja maski</a:t>
            </a:r>
          </a:p>
        </p:txBody>
      </p:sp>
      <p:sp>
        <p:nvSpPr>
          <p:cNvPr id="3501" name="Shape 3501"/>
          <p:cNvSpPr txBox="1">
            <a:spLocks noGrp="1"/>
          </p:cNvSpPr>
          <p:nvPr>
            <p:ph type="body" idx="4294967295"/>
          </p:nvPr>
        </p:nvSpPr>
        <p:spPr>
          <a:xfrm>
            <a:off x="1371600" y="2743200"/>
            <a:ext cx="7772400" cy="3733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Zabrudzoną maskę należy umyć w ciepłej wodzie z dodatkiem detergentu – po każdym użyciu lub co pół roku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Wysuszyć w temperaturze normalnej, bez kontaktu z promieniami słonecznymi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Szybę maski przetrzeć płynem odtłuszczającym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Jeśli to konieczne zdemontować zawory maski oraz półmaskę – oczyścić gniazda zaworów, wnętrze półmaski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Przeprowadzić dezynfekcję maski – po każdym użyciu lub raz w roku</a:t>
            </a:r>
          </a:p>
        </p:txBody>
      </p:sp>
      <p:sp>
        <p:nvSpPr>
          <p:cNvPr id="3502" name="Shape 3502"/>
          <p:cNvSpPr/>
          <p:nvPr/>
        </p:nvSpPr>
        <p:spPr>
          <a:xfrm>
            <a:off x="609600" y="1600200"/>
            <a:ext cx="82296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l-PL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lang="pl-PL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Maski mogą być przeznaczone jako wyposażenie osobiste lub jako wyposażenie aparatu. W zależności od przeznaczenia inny jest sposób postępowania z maską p</a:t>
            </a:r>
            <a:r>
              <a:rPr lang="pl-PL" sz="2000" b="0" i="0" u="none" strike="noStrike" cap="none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o użyciu: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5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7" name="Shape 3507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r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2016-03-07</a:t>
            </a:r>
          </a:p>
        </p:txBody>
      </p:sp>
      <p:sp>
        <p:nvSpPr>
          <p:cNvPr id="3508" name="Shape 3508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9" name="Shape 3509"/>
          <p:cNvSpPr txBox="1">
            <a:spLocks noGrp="1"/>
          </p:cNvSpPr>
          <p:nvPr>
            <p:ph type="title" idx="4294967295"/>
          </p:nvPr>
        </p:nvSpPr>
        <p:spPr>
          <a:xfrm>
            <a:off x="0" y="96838"/>
            <a:ext cx="7772400" cy="1371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000"/>
                </a:solidFill>
                <a:latin typeface="+mj-lt"/>
                <a:ea typeface="Calibri"/>
                <a:cs typeface="Calibri"/>
                <a:sym typeface="Calibri"/>
              </a:rPr>
              <a:t>Konserwacja maski</a:t>
            </a:r>
          </a:p>
        </p:txBody>
      </p:sp>
      <p:sp>
        <p:nvSpPr>
          <p:cNvPr id="3510" name="Shape 3510"/>
          <p:cNvSpPr txBox="1">
            <a:spLocks noGrp="1"/>
          </p:cNvSpPr>
          <p:nvPr>
            <p:ph type="body" idx="4294967295"/>
          </p:nvPr>
        </p:nvSpPr>
        <p:spPr>
          <a:xfrm>
            <a:off x="539750" y="1989138"/>
            <a:ext cx="8604250" cy="4716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Sprawdzić szczelność maski – po każdym użyciu lub co pół roku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Dyski zaworów należy wymieniać co 2 lata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Pierścień uszczelniający przyłącze należy wymieniać co 2 lata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Membranę foniczną należy wymieniać co 6 lat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5" name="Shape 3515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r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2016-03-07</a:t>
            </a:r>
          </a:p>
        </p:txBody>
      </p:sp>
      <p:sp>
        <p:nvSpPr>
          <p:cNvPr id="3516" name="Shape 351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17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7" name="Shape 3517"/>
          <p:cNvSpPr txBox="1">
            <a:spLocks noGrp="1"/>
          </p:cNvSpPr>
          <p:nvPr>
            <p:ph type="title" idx="4294967295"/>
          </p:nvPr>
        </p:nvSpPr>
        <p:spPr>
          <a:xfrm>
            <a:off x="1371600" y="3048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 smtClean="0">
                <a:solidFill>
                  <a:srgbClr val="FF0000"/>
                </a:solidFill>
                <a:latin typeface="+mj-lt"/>
                <a:ea typeface="Calibri"/>
                <a:cs typeface="Calibri"/>
                <a:sym typeface="Calibri"/>
              </a:rPr>
              <a:t>       </a:t>
            </a:r>
            <a:r>
              <a:rPr lang="pl-PL" sz="2800" b="1" i="0" u="none" strike="noStrike" cap="none" dirty="0" smtClean="0">
                <a:solidFill>
                  <a:srgbClr val="FFC000"/>
                </a:solidFill>
                <a:latin typeface="+mj-lt"/>
                <a:ea typeface="Calibri"/>
                <a:cs typeface="Calibri"/>
                <a:sym typeface="Calibri"/>
              </a:rPr>
              <a:t>Urządzenia </a:t>
            </a:r>
            <a:r>
              <a:rPr lang="pl-PL" sz="2800" b="1" i="0" u="none" strike="noStrike" cap="none" dirty="0">
                <a:solidFill>
                  <a:srgbClr val="FFC000"/>
                </a:solidFill>
                <a:latin typeface="+mj-lt"/>
                <a:ea typeface="Calibri"/>
                <a:cs typeface="Calibri"/>
                <a:sym typeface="Calibri"/>
              </a:rPr>
              <a:t>do testowania </a:t>
            </a:r>
            <a:br>
              <a:rPr lang="pl-PL" sz="2800" b="1" i="0" u="none" strike="noStrike" cap="none" dirty="0">
                <a:solidFill>
                  <a:srgbClr val="FFC000"/>
                </a:solidFill>
                <a:latin typeface="+mj-lt"/>
                <a:ea typeface="Calibri"/>
                <a:cs typeface="Calibri"/>
                <a:sym typeface="Calibri"/>
              </a:rPr>
            </a:br>
            <a:r>
              <a:rPr lang="pl-PL" sz="2800" b="1" i="0" u="none" strike="noStrike" cap="none" dirty="0" smtClean="0">
                <a:solidFill>
                  <a:srgbClr val="FFC000"/>
                </a:solidFill>
                <a:latin typeface="+mj-lt"/>
                <a:ea typeface="Calibri"/>
                <a:cs typeface="Calibri"/>
                <a:sym typeface="Calibri"/>
              </a:rPr>
              <a:t>                     sprzętu </a:t>
            </a:r>
            <a:r>
              <a:rPr lang="pl-PL" sz="2800" b="1" i="0" u="none" strike="noStrike" cap="none" dirty="0">
                <a:solidFill>
                  <a:srgbClr val="FFC000"/>
                </a:solidFill>
                <a:latin typeface="+mj-lt"/>
                <a:ea typeface="Calibri"/>
                <a:cs typeface="Calibri"/>
                <a:sym typeface="Calibri"/>
              </a:rPr>
              <a:t>ODO</a:t>
            </a:r>
          </a:p>
        </p:txBody>
      </p:sp>
      <p:pic>
        <p:nvPicPr>
          <p:cNvPr id="3518" name="Shape 35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3608" y="1522905"/>
            <a:ext cx="3345830" cy="22775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9" name="Shape 35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43608" y="4038600"/>
            <a:ext cx="3345830" cy="2030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0" name="Shape 35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53000" y="1558329"/>
            <a:ext cx="3651448" cy="2229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1" name="Shape 352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29200" y="3962400"/>
            <a:ext cx="3575248" cy="24690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6" name="Shape 3526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r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2016-03-07</a:t>
            </a:r>
          </a:p>
        </p:txBody>
      </p:sp>
      <p:sp>
        <p:nvSpPr>
          <p:cNvPr id="3527" name="Shape 3527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18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8" name="Shape 3528"/>
          <p:cNvSpPr txBox="1">
            <a:spLocks noGrp="1"/>
          </p:cNvSpPr>
          <p:nvPr>
            <p:ph type="title" idx="4294967295"/>
          </p:nvPr>
        </p:nvSpPr>
        <p:spPr>
          <a:xfrm>
            <a:off x="13716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000"/>
                </a:solidFill>
                <a:latin typeface="+mj-lt"/>
                <a:ea typeface="Calibri"/>
                <a:cs typeface="Calibri"/>
                <a:sym typeface="Calibri"/>
              </a:rPr>
              <a:t>Konserwacja masek</a:t>
            </a:r>
          </a:p>
        </p:txBody>
      </p:sp>
      <p:pic>
        <p:nvPicPr>
          <p:cNvPr id="3529" name="Shape 35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4400" y="1556791"/>
            <a:ext cx="4029074" cy="4855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0" name="Shape 35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29200" y="1371600"/>
            <a:ext cx="3711575" cy="4930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5" name="Shape 3535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r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2016-03-07</a:t>
            </a:r>
          </a:p>
        </p:txBody>
      </p:sp>
      <p:sp>
        <p:nvSpPr>
          <p:cNvPr id="3536" name="Shape 353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7" name="Shape 3537"/>
          <p:cNvSpPr txBox="1">
            <a:spLocks noGrp="1"/>
          </p:cNvSpPr>
          <p:nvPr>
            <p:ph type="title" idx="4294967295"/>
          </p:nvPr>
        </p:nvSpPr>
        <p:spPr>
          <a:xfrm>
            <a:off x="13716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000"/>
                </a:solidFill>
                <a:latin typeface="+mj-lt"/>
                <a:ea typeface="Calibri"/>
                <a:cs typeface="Calibri"/>
                <a:sym typeface="Calibri"/>
              </a:rPr>
              <a:t>Konserwacja masek</a:t>
            </a:r>
          </a:p>
        </p:txBody>
      </p:sp>
      <p:pic>
        <p:nvPicPr>
          <p:cNvPr id="3538" name="Shape 35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0051" y="1489572"/>
            <a:ext cx="3306896" cy="2583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9" name="Shape 35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08673" y="1454972"/>
            <a:ext cx="2913062" cy="2106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0" name="Shape 35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15219" y="3644958"/>
            <a:ext cx="3899971" cy="27955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1" name="Shape 354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66800" y="4191000"/>
            <a:ext cx="3073399" cy="22494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10" name="Symbol zastępczy zawartości 1"/>
          <p:cNvSpPr>
            <a:spLocks noGrp="1"/>
          </p:cNvSpPr>
          <p:nvPr>
            <p:ph type="body" idx="1"/>
          </p:nvPr>
        </p:nvSpPr>
        <p:spPr>
          <a:xfrm>
            <a:off x="597391" y="1820301"/>
            <a:ext cx="8295089" cy="2185988"/>
          </a:xfrm>
        </p:spPr>
        <p:txBody>
          <a:bodyPr>
            <a:normAutofit/>
          </a:bodyPr>
          <a:lstStyle/>
          <a:p>
            <a:r>
              <a:rPr lang="pl-PL" dirty="0"/>
              <a:t>Terminy przeglądów, wymagana legalizacja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i </a:t>
            </a:r>
            <a:r>
              <a:rPr lang="pl-PL" dirty="0"/>
              <a:t>dokumentacja.</a:t>
            </a:r>
          </a:p>
          <a:p>
            <a:endParaRPr lang="pl-PL" dirty="0" smtClean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418707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6" name="Shape 3546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r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2016-03-07</a:t>
            </a:r>
          </a:p>
        </p:txBody>
      </p:sp>
      <p:sp>
        <p:nvSpPr>
          <p:cNvPr id="3547" name="Shape 3547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8" name="Shape 3548"/>
          <p:cNvSpPr txBox="1">
            <a:spLocks noGrp="1"/>
          </p:cNvSpPr>
          <p:nvPr>
            <p:ph type="title" idx="4294967295"/>
          </p:nvPr>
        </p:nvSpPr>
        <p:spPr>
          <a:xfrm>
            <a:off x="0" y="211138"/>
            <a:ext cx="41148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000"/>
                </a:solidFill>
                <a:latin typeface="+mj-lt"/>
                <a:ea typeface="Calibri"/>
                <a:cs typeface="Calibri"/>
                <a:sym typeface="Calibri"/>
              </a:rPr>
              <a:t>Konserwacja aparatów</a:t>
            </a:r>
          </a:p>
        </p:txBody>
      </p:sp>
      <p:pic>
        <p:nvPicPr>
          <p:cNvPr id="3549" name="Shape 35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4400" y="1628775"/>
            <a:ext cx="3636963" cy="281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0" name="Shape 355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79117" y="1628775"/>
            <a:ext cx="3862388" cy="2070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1" name="Shape 355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19400" y="4648200"/>
            <a:ext cx="1581150" cy="1901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2" name="Shape 355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19200" y="4648200"/>
            <a:ext cx="1587499" cy="1897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3" name="Shape 355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98943" y="4017880"/>
            <a:ext cx="3424431" cy="24591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" name="Shape 3594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r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2016-03-07</a:t>
            </a:r>
          </a:p>
        </p:txBody>
      </p:sp>
      <p:sp>
        <p:nvSpPr>
          <p:cNvPr id="3595" name="Shape 359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21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6" name="Shape 3596"/>
          <p:cNvSpPr txBox="1">
            <a:spLocks noGrp="1"/>
          </p:cNvSpPr>
          <p:nvPr>
            <p:ph type="title" idx="4294967295"/>
          </p:nvPr>
        </p:nvSpPr>
        <p:spPr>
          <a:xfrm>
            <a:off x="13716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dirty="0" smtClean="0">
                <a:solidFill>
                  <a:srgbClr val="FFC000"/>
                </a:solidFill>
              </a:rPr>
              <a:t>Bibliografia</a:t>
            </a:r>
            <a:endParaRPr lang="pl-PL" sz="4500" b="1" i="0" u="none" strike="noStrike" cap="none" dirty="0">
              <a:solidFill>
                <a:srgbClr val="FFC000"/>
              </a:solidFill>
              <a:sym typeface="Calibri"/>
            </a:endParaRPr>
          </a:p>
        </p:txBody>
      </p:sp>
      <p:sp>
        <p:nvSpPr>
          <p:cNvPr id="3597" name="Shape 3597"/>
          <p:cNvSpPr txBox="1">
            <a:spLocks noGrp="1"/>
          </p:cNvSpPr>
          <p:nvPr>
            <p:ph type="body" idx="4294967295"/>
          </p:nvPr>
        </p:nvSpPr>
        <p:spPr>
          <a:xfrm>
            <a:off x="468313" y="1600200"/>
            <a:ext cx="8675687" cy="4648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Ubrania ochrony przeciwchemicznej - Piotr Guzewski, Roman Pawłowski, Jerzy Ranecki - SAP PSP Poznań 1997 rok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ROZPORZĄDZENIE MINISTRA SPRAW WEWNĘTRZNYCH I ADMINISTRACJI  z dnia 17 listopada 1997 r.  w sprawie szczegółowych warunków bezpieczeństwa i higieny służby strażaków oraz zakresu ich obowiązywania w stosunku do innych osób biorących udział w akcjach ratowniczych, ćwiczeniach lub szkoleniu. 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Materiały firmy Drager, Interspiro, Auer, Faser 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Wyposażenie techniczne straży pożarnych - Z. Guzy SGSP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3" name="Shape 3603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r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2016-03-07</a:t>
            </a:r>
          </a:p>
        </p:txBody>
      </p:sp>
      <p:sp>
        <p:nvSpPr>
          <p:cNvPr id="3604" name="Shape 360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22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5" name="Shape 3605"/>
          <p:cNvSpPr txBox="1">
            <a:spLocks noGrp="1"/>
          </p:cNvSpPr>
          <p:nvPr>
            <p:ph type="title" idx="4294967295"/>
          </p:nvPr>
        </p:nvSpPr>
        <p:spPr>
          <a:xfrm>
            <a:off x="1371600" y="26035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dirty="0" smtClean="0">
                <a:solidFill>
                  <a:srgbClr val="FFC000"/>
                </a:solidFill>
              </a:rPr>
              <a:t>Bibliografia</a:t>
            </a:r>
            <a:endParaRPr lang="pl-PL" sz="4500" b="1" i="0" u="none" strike="noStrike" cap="none" dirty="0">
              <a:solidFill>
                <a:srgbClr val="FFC000"/>
              </a:solidFill>
              <a:sym typeface="Calibri"/>
            </a:endParaRPr>
          </a:p>
        </p:txBody>
      </p:sp>
      <p:sp>
        <p:nvSpPr>
          <p:cNvPr id="3606" name="Shape 3606"/>
          <p:cNvSpPr txBox="1">
            <a:spLocks noGrp="1"/>
          </p:cNvSpPr>
          <p:nvPr>
            <p:ph type="body" idx="4294967295"/>
          </p:nvPr>
        </p:nvSpPr>
        <p:spPr>
          <a:xfrm>
            <a:off x="755650" y="1600200"/>
            <a:ext cx="8388350" cy="4648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endParaRPr sz="2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Instrukcja obsługi aparatu Auer BD-88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Instrukcja obsługi aparatu Faser APS/3NE-1800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Instrukcja obsługi aparatu PA-90 Dräger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Instrukcja obsługi aparatu Fenzy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Instrukcja obsługi maski Auer, Dräger, Faser, Fenzy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Zdjęcia wykorzystano z instrukcji obsługi aparatów: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Auer, Dräger, Faser, Fenzy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88" name="Shape 2688"/>
          <p:cNvGrpSpPr/>
          <p:nvPr/>
        </p:nvGrpSpPr>
        <p:grpSpPr>
          <a:xfrm>
            <a:off x="1066799" y="3429000"/>
            <a:ext cx="1752600" cy="757237"/>
            <a:chOff x="671" y="2112"/>
            <a:chExt cx="1104" cy="476"/>
          </a:xfrm>
        </p:grpSpPr>
        <p:cxnSp>
          <p:nvCxnSpPr>
            <p:cNvPr id="2689" name="Shape 2689"/>
            <p:cNvCxnSpPr/>
            <p:nvPr/>
          </p:nvCxnSpPr>
          <p:spPr>
            <a:xfrm flipH="1">
              <a:off x="1200" y="2112"/>
              <a:ext cx="576" cy="239"/>
            </a:xfrm>
            <a:prstGeom prst="straightConnector1">
              <a:avLst/>
            </a:prstGeom>
            <a:noFill/>
            <a:ln w="76200" cap="sq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2690" name="Shape 2690"/>
            <p:cNvSpPr txBox="1"/>
            <p:nvPr/>
          </p:nvSpPr>
          <p:spPr>
            <a:xfrm>
              <a:off x="671" y="2352"/>
              <a:ext cx="1037" cy="236"/>
            </a:xfrm>
            <a:prstGeom prst="rect">
              <a:avLst/>
            </a:prstGeom>
            <a:gradFill>
              <a:gsLst>
                <a:gs pos="0">
                  <a:srgbClr val="00FF00"/>
                </a:gs>
                <a:gs pos="50000">
                  <a:srgbClr val="F8FAF8"/>
                </a:gs>
                <a:gs pos="100000">
                  <a:srgbClr val="00FF00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Sprzęt wężowy</a:t>
              </a:r>
            </a:p>
          </p:txBody>
        </p:sp>
      </p:grpSp>
      <p:sp>
        <p:nvSpPr>
          <p:cNvPr id="2691" name="Shape 2691"/>
          <p:cNvSpPr txBox="1"/>
          <p:nvPr/>
        </p:nvSpPr>
        <p:spPr>
          <a:xfrm>
            <a:off x="4800600" y="2590800"/>
            <a:ext cx="2743199" cy="646331"/>
          </a:xfrm>
          <a:prstGeom prst="rect">
            <a:avLst/>
          </a:prstGeom>
          <a:gradFill>
            <a:gsLst>
              <a:gs pos="0">
                <a:srgbClr val="00FF00"/>
              </a:gs>
              <a:gs pos="50000">
                <a:srgbClr val="F8FAF8"/>
              </a:gs>
              <a:gs pos="100000">
                <a:srgbClr val="00FF00"/>
              </a:gs>
            </a:gsLst>
            <a:lin ang="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Sprzęt filtrujący powietrze </a:t>
            </a:r>
          </a:p>
        </p:txBody>
      </p:sp>
      <p:sp>
        <p:nvSpPr>
          <p:cNvPr id="2692" name="Shape 2692"/>
          <p:cNvSpPr txBox="1"/>
          <p:nvPr/>
        </p:nvSpPr>
        <p:spPr>
          <a:xfrm>
            <a:off x="1773686" y="2636911"/>
            <a:ext cx="2095445" cy="646331"/>
          </a:xfrm>
          <a:prstGeom prst="rect">
            <a:avLst/>
          </a:prstGeom>
          <a:gradFill>
            <a:gsLst>
              <a:gs pos="0">
                <a:srgbClr val="00FF00"/>
              </a:gs>
              <a:gs pos="50000">
                <a:srgbClr val="F8FAF8"/>
              </a:gs>
              <a:gs pos="100000">
                <a:srgbClr val="00FF00"/>
              </a:gs>
            </a:gsLst>
            <a:lin ang="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Sprzęt izolujący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drogi oddechowe</a:t>
            </a:r>
          </a:p>
        </p:txBody>
      </p:sp>
      <p:cxnSp>
        <p:nvCxnSpPr>
          <p:cNvPr id="2693" name="Shape 2693"/>
          <p:cNvCxnSpPr/>
          <p:nvPr/>
        </p:nvCxnSpPr>
        <p:spPr>
          <a:xfrm>
            <a:off x="4572000" y="1676400"/>
            <a:ext cx="1371599" cy="914400"/>
          </a:xfrm>
          <a:prstGeom prst="straightConnector1">
            <a:avLst/>
          </a:prstGeom>
          <a:noFill/>
          <a:ln w="142875" cap="flat" cmpd="sng">
            <a:solidFill>
              <a:srgbClr val="00FF00"/>
            </a:solidFill>
            <a:prstDash val="solid"/>
            <a:round/>
            <a:headEnd type="none" w="med" len="med"/>
            <a:tailEnd type="triangle" w="lg" len="lg"/>
          </a:ln>
        </p:spPr>
      </p:cxnSp>
      <p:sp>
        <p:nvSpPr>
          <p:cNvPr id="2694" name="Shape 2694"/>
          <p:cNvSpPr/>
          <p:nvPr/>
        </p:nvSpPr>
        <p:spPr>
          <a:xfrm>
            <a:off x="1906587" y="269622"/>
            <a:ext cx="6932611" cy="685799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lang="pl-PL" sz="2800" b="1" i="0" u="none" strike="noStrike" cap="none" dirty="0" smtClean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     PODZIAŁ </a:t>
            </a:r>
            <a:r>
              <a:rPr lang="pl-PL" sz="2800" b="1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SPRZĘTU ODO</a:t>
            </a:r>
          </a:p>
        </p:txBody>
      </p:sp>
      <p:cxnSp>
        <p:nvCxnSpPr>
          <p:cNvPr id="2695" name="Shape 2695"/>
          <p:cNvCxnSpPr/>
          <p:nvPr/>
        </p:nvCxnSpPr>
        <p:spPr>
          <a:xfrm flipH="1">
            <a:off x="3047999" y="1676400"/>
            <a:ext cx="1295400" cy="914400"/>
          </a:xfrm>
          <a:prstGeom prst="straightConnector1">
            <a:avLst/>
          </a:prstGeom>
          <a:noFill/>
          <a:ln w="142875" cap="flat" cmpd="sng">
            <a:solidFill>
              <a:srgbClr val="00FF00"/>
            </a:solidFill>
            <a:prstDash val="solid"/>
            <a:round/>
            <a:headEnd type="none" w="med" len="med"/>
            <a:tailEnd type="triangle" w="lg" len="lg"/>
          </a:ln>
        </p:spPr>
      </p:cxnSp>
      <p:sp>
        <p:nvSpPr>
          <p:cNvPr id="2696" name="Shape 2696"/>
          <p:cNvSpPr txBox="1"/>
          <p:nvPr/>
        </p:nvSpPr>
        <p:spPr>
          <a:xfrm>
            <a:off x="3200400" y="1219200"/>
            <a:ext cx="2590800" cy="528638"/>
          </a:xfrm>
          <a:prstGeom prst="rect">
            <a:avLst/>
          </a:prstGeom>
          <a:gradFill>
            <a:gsLst>
              <a:gs pos="0">
                <a:srgbClr val="0000FF"/>
              </a:gs>
              <a:gs pos="50000">
                <a:srgbClr val="00CCFF"/>
              </a:gs>
              <a:gs pos="100000">
                <a:srgbClr val="0000FF"/>
              </a:gs>
            </a:gsLst>
            <a:lin ang="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SPRZĘT ODO</a:t>
            </a:r>
          </a:p>
        </p:txBody>
      </p:sp>
      <p:grpSp>
        <p:nvGrpSpPr>
          <p:cNvPr id="2697" name="Shape 2697"/>
          <p:cNvGrpSpPr/>
          <p:nvPr/>
        </p:nvGrpSpPr>
        <p:grpSpPr>
          <a:xfrm>
            <a:off x="1295399" y="4191002"/>
            <a:ext cx="2666999" cy="1381125"/>
            <a:chOff x="815" y="2592"/>
            <a:chExt cx="1679" cy="869"/>
          </a:xfrm>
        </p:grpSpPr>
        <p:sp>
          <p:nvSpPr>
            <p:cNvPr id="2698" name="Shape 2698"/>
            <p:cNvSpPr txBox="1"/>
            <p:nvPr/>
          </p:nvSpPr>
          <p:spPr>
            <a:xfrm>
              <a:off x="815" y="2879"/>
              <a:ext cx="1535" cy="581"/>
            </a:xfrm>
            <a:prstGeom prst="rect">
              <a:avLst/>
            </a:prstGeom>
            <a:gradFill>
              <a:gsLst>
                <a:gs pos="0">
                  <a:srgbClr val="00FF00"/>
                </a:gs>
                <a:gs pos="50000">
                  <a:srgbClr val="F8FAF8"/>
                </a:gs>
                <a:gs pos="100000">
                  <a:srgbClr val="00FF00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Aparaty powietrzne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(z obiegiem otwartym)</a:t>
              </a:r>
            </a:p>
          </p:txBody>
        </p:sp>
        <p:cxnSp>
          <p:nvCxnSpPr>
            <p:cNvPr id="2699" name="Shape 2699"/>
            <p:cNvCxnSpPr/>
            <p:nvPr/>
          </p:nvCxnSpPr>
          <p:spPr>
            <a:xfrm flipH="1">
              <a:off x="1583" y="2592"/>
              <a:ext cx="911" cy="288"/>
            </a:xfrm>
            <a:prstGeom prst="straightConnector1">
              <a:avLst/>
            </a:prstGeom>
            <a:noFill/>
            <a:ln w="76200" cap="sq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2700" name="Shape 2700"/>
          <p:cNvGrpSpPr/>
          <p:nvPr/>
        </p:nvGrpSpPr>
        <p:grpSpPr>
          <a:xfrm>
            <a:off x="3886199" y="4191002"/>
            <a:ext cx="2667000" cy="1381125"/>
            <a:chOff x="2447" y="2592"/>
            <a:chExt cx="1680" cy="869"/>
          </a:xfrm>
        </p:grpSpPr>
        <p:sp>
          <p:nvSpPr>
            <p:cNvPr id="2701" name="Shape 2701"/>
            <p:cNvSpPr txBox="1"/>
            <p:nvPr/>
          </p:nvSpPr>
          <p:spPr>
            <a:xfrm>
              <a:off x="2447" y="2879"/>
              <a:ext cx="1680" cy="581"/>
            </a:xfrm>
            <a:prstGeom prst="rect">
              <a:avLst/>
            </a:prstGeom>
            <a:gradFill>
              <a:gsLst>
                <a:gs pos="0">
                  <a:srgbClr val="00FF00"/>
                </a:gs>
                <a:gs pos="50000">
                  <a:srgbClr val="F8FAF8"/>
                </a:gs>
                <a:gs pos="100000">
                  <a:srgbClr val="00FF00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Aparaty tlenowe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(z obiegiem zamkniętym)</a:t>
              </a:r>
            </a:p>
          </p:txBody>
        </p:sp>
        <p:cxnSp>
          <p:nvCxnSpPr>
            <p:cNvPr id="2702" name="Shape 2702"/>
            <p:cNvCxnSpPr/>
            <p:nvPr/>
          </p:nvCxnSpPr>
          <p:spPr>
            <a:xfrm>
              <a:off x="2544" y="2592"/>
              <a:ext cx="719" cy="288"/>
            </a:xfrm>
            <a:prstGeom prst="straightConnector1">
              <a:avLst/>
            </a:prstGeom>
            <a:noFill/>
            <a:ln w="76200" cap="sq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2703" name="Shape 2703"/>
          <p:cNvGrpSpPr/>
          <p:nvPr/>
        </p:nvGrpSpPr>
        <p:grpSpPr>
          <a:xfrm>
            <a:off x="2895599" y="3429000"/>
            <a:ext cx="1981200" cy="757237"/>
            <a:chOff x="1823" y="2112"/>
            <a:chExt cx="1248" cy="476"/>
          </a:xfrm>
        </p:grpSpPr>
        <p:cxnSp>
          <p:nvCxnSpPr>
            <p:cNvPr id="2704" name="Shape 2704"/>
            <p:cNvCxnSpPr/>
            <p:nvPr/>
          </p:nvCxnSpPr>
          <p:spPr>
            <a:xfrm>
              <a:off x="1823" y="2112"/>
              <a:ext cx="623" cy="239"/>
            </a:xfrm>
            <a:prstGeom prst="straightConnector1">
              <a:avLst/>
            </a:prstGeom>
            <a:noFill/>
            <a:ln w="76200" cap="sq" cmpd="sng">
              <a:solidFill>
                <a:srgbClr val="08031F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2705" name="Shape 2705"/>
            <p:cNvSpPr txBox="1"/>
            <p:nvPr/>
          </p:nvSpPr>
          <p:spPr>
            <a:xfrm>
              <a:off x="1920" y="2352"/>
              <a:ext cx="1152" cy="236"/>
            </a:xfrm>
            <a:prstGeom prst="rect">
              <a:avLst/>
            </a:prstGeom>
            <a:gradFill>
              <a:gsLst>
                <a:gs pos="0">
                  <a:srgbClr val="00FF00"/>
                </a:gs>
                <a:gs pos="50000">
                  <a:srgbClr val="F8FAF8"/>
                </a:gs>
                <a:gs pos="100000">
                  <a:srgbClr val="00FF00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Sprzęt butlowy</a:t>
              </a:r>
            </a:p>
          </p:txBody>
        </p:sp>
      </p:grpSp>
      <p:grpSp>
        <p:nvGrpSpPr>
          <p:cNvPr id="2706" name="Shape 2706"/>
          <p:cNvGrpSpPr/>
          <p:nvPr/>
        </p:nvGrpSpPr>
        <p:grpSpPr>
          <a:xfrm>
            <a:off x="3347863" y="5373214"/>
            <a:ext cx="2304146" cy="1368130"/>
            <a:chOff x="1631" y="3311"/>
            <a:chExt cx="2135" cy="887"/>
          </a:xfrm>
        </p:grpSpPr>
        <p:sp>
          <p:nvSpPr>
            <p:cNvPr id="2707" name="Shape 2707"/>
            <p:cNvSpPr txBox="1"/>
            <p:nvPr/>
          </p:nvSpPr>
          <p:spPr>
            <a:xfrm>
              <a:off x="1679" y="3600"/>
              <a:ext cx="2088" cy="599"/>
            </a:xfrm>
            <a:prstGeom prst="rect">
              <a:avLst/>
            </a:prstGeom>
            <a:gradFill>
              <a:gsLst>
                <a:gs pos="0">
                  <a:srgbClr val="00FF00"/>
                </a:gs>
                <a:gs pos="50000">
                  <a:srgbClr val="F8FAF8"/>
                </a:gs>
                <a:gs pos="100000">
                  <a:srgbClr val="00FF00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Aparaty powietrzne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nadciśnieniowe </a:t>
              </a:r>
            </a:p>
          </p:txBody>
        </p:sp>
        <p:cxnSp>
          <p:nvCxnSpPr>
            <p:cNvPr id="2708" name="Shape 2708"/>
            <p:cNvCxnSpPr/>
            <p:nvPr/>
          </p:nvCxnSpPr>
          <p:spPr>
            <a:xfrm>
              <a:off x="1631" y="3311"/>
              <a:ext cx="816" cy="288"/>
            </a:xfrm>
            <a:prstGeom prst="straightConnector1">
              <a:avLst/>
            </a:prstGeom>
            <a:noFill/>
            <a:ln w="76200" cap="sq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2709" name="Shape 2709"/>
          <p:cNvGrpSpPr/>
          <p:nvPr/>
        </p:nvGrpSpPr>
        <p:grpSpPr>
          <a:xfrm>
            <a:off x="7238999" y="2971799"/>
            <a:ext cx="1600199" cy="2784475"/>
            <a:chOff x="4559" y="1823"/>
            <a:chExt cx="1007" cy="1754"/>
          </a:xfrm>
        </p:grpSpPr>
        <p:cxnSp>
          <p:nvCxnSpPr>
            <p:cNvPr id="2710" name="Shape 2710"/>
            <p:cNvCxnSpPr/>
            <p:nvPr/>
          </p:nvCxnSpPr>
          <p:spPr>
            <a:xfrm>
              <a:off x="5040" y="2544"/>
              <a:ext cx="0" cy="191"/>
            </a:xfrm>
            <a:prstGeom prst="straightConnector1">
              <a:avLst/>
            </a:prstGeom>
            <a:noFill/>
            <a:ln w="76200" cap="sq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711" name="Shape 2711"/>
            <p:cNvCxnSpPr/>
            <p:nvPr/>
          </p:nvCxnSpPr>
          <p:spPr>
            <a:xfrm>
              <a:off x="5040" y="2976"/>
              <a:ext cx="0" cy="191"/>
            </a:xfrm>
            <a:prstGeom prst="straightConnector1">
              <a:avLst/>
            </a:prstGeom>
            <a:noFill/>
            <a:ln w="76200" cap="sq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2712" name="Shape 2712"/>
            <p:cNvSpPr txBox="1"/>
            <p:nvPr/>
          </p:nvSpPr>
          <p:spPr>
            <a:xfrm>
              <a:off x="4559" y="2304"/>
              <a:ext cx="1007" cy="236"/>
            </a:xfrm>
            <a:prstGeom prst="rect">
              <a:avLst/>
            </a:prstGeom>
            <a:gradFill>
              <a:gsLst>
                <a:gs pos="0">
                  <a:srgbClr val="00FF00"/>
                </a:gs>
                <a:gs pos="50000">
                  <a:srgbClr val="F8FAF8"/>
                </a:gs>
                <a:gs pos="100000">
                  <a:srgbClr val="00FF00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filtry </a:t>
              </a:r>
            </a:p>
          </p:txBody>
        </p:sp>
        <p:sp>
          <p:nvSpPr>
            <p:cNvPr id="2713" name="Shape 2713"/>
            <p:cNvSpPr txBox="1"/>
            <p:nvPr/>
          </p:nvSpPr>
          <p:spPr>
            <a:xfrm>
              <a:off x="4559" y="2736"/>
              <a:ext cx="1007" cy="581"/>
            </a:xfrm>
            <a:prstGeom prst="rect">
              <a:avLst/>
            </a:prstGeom>
            <a:gradFill>
              <a:gsLst>
                <a:gs pos="0">
                  <a:srgbClr val="00FF00"/>
                </a:gs>
                <a:gs pos="50000">
                  <a:srgbClr val="F8FAF8"/>
                </a:gs>
                <a:gs pos="100000">
                  <a:srgbClr val="00FF00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pochłaniacze </a:t>
              </a:r>
            </a:p>
          </p:txBody>
        </p:sp>
        <p:sp>
          <p:nvSpPr>
            <p:cNvPr id="2714" name="Shape 2714"/>
            <p:cNvSpPr txBox="1"/>
            <p:nvPr/>
          </p:nvSpPr>
          <p:spPr>
            <a:xfrm>
              <a:off x="4559" y="3168"/>
              <a:ext cx="1007" cy="410"/>
            </a:xfrm>
            <a:prstGeom prst="rect">
              <a:avLst/>
            </a:prstGeom>
            <a:gradFill>
              <a:gsLst>
                <a:gs pos="0">
                  <a:srgbClr val="00FF00"/>
                </a:gs>
                <a:gs pos="50000">
                  <a:srgbClr val="F8FAF8"/>
                </a:gs>
                <a:gs pos="100000">
                  <a:srgbClr val="00FF00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filtro-pochłaniacze </a:t>
              </a:r>
            </a:p>
          </p:txBody>
        </p:sp>
        <p:cxnSp>
          <p:nvCxnSpPr>
            <p:cNvPr id="2715" name="Shape 2715"/>
            <p:cNvCxnSpPr/>
            <p:nvPr/>
          </p:nvCxnSpPr>
          <p:spPr>
            <a:xfrm>
              <a:off x="4800" y="1823"/>
              <a:ext cx="239" cy="479"/>
            </a:xfrm>
            <a:prstGeom prst="straightConnector1">
              <a:avLst/>
            </a:prstGeom>
            <a:noFill/>
            <a:ln w="76200" cap="sq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6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6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3" name="Shape 2953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r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2016-03-07</a:t>
            </a:r>
          </a:p>
        </p:txBody>
      </p:sp>
      <p:sp>
        <p:nvSpPr>
          <p:cNvPr id="2954" name="Shape 295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5" name="Shape 2955"/>
          <p:cNvSpPr txBox="1">
            <a:spLocks noGrp="1"/>
          </p:cNvSpPr>
          <p:nvPr>
            <p:ph type="title" idx="4294967295"/>
          </p:nvPr>
        </p:nvSpPr>
        <p:spPr>
          <a:xfrm>
            <a:off x="914400" y="228600"/>
            <a:ext cx="8229600" cy="11128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000"/>
                </a:solidFill>
                <a:latin typeface="+mj-lt"/>
                <a:ea typeface="Calibri"/>
                <a:cs typeface="Calibri"/>
                <a:sym typeface="Calibri"/>
              </a:rPr>
              <a:t>Podzespoły aparatu oddechowego</a:t>
            </a:r>
          </a:p>
        </p:txBody>
      </p:sp>
      <p:sp>
        <p:nvSpPr>
          <p:cNvPr id="2956" name="Shape 2956"/>
          <p:cNvSpPr txBox="1">
            <a:spLocks noGrp="1"/>
          </p:cNvSpPr>
          <p:nvPr>
            <p:ph type="body" idx="4294967295"/>
          </p:nvPr>
        </p:nvSpPr>
        <p:spPr>
          <a:xfrm>
            <a:off x="719138" y="1752600"/>
            <a:ext cx="8424862" cy="41243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lang="pl-PL" sz="2400" b="1" i="0" u="sng" strike="noStrike" cap="non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Stelaż</a:t>
            </a: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składa się z dopasowanej do ciała człowieka płyty wyposażonej w otwory nośne do wygodnego transportu aparatu, z pasa biodrowego umożliwiającego noszenie aparatu na biodrach, z naramienników gwarantujących dobre ułożenie i rozłożenie ciężaru aparatu, z zamocowania reduktora ciśnienia oraz podpórki pod butlę z wbudowaną prowadnicą węża oraz pasem zamocowania i sprzączką mocującą butlę.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1" name="Shape 2961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r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2016-03-07</a:t>
            </a:r>
          </a:p>
        </p:txBody>
      </p:sp>
      <p:sp>
        <p:nvSpPr>
          <p:cNvPr id="2962" name="Shape 2962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3" name="Shape 2963"/>
          <p:cNvSpPr txBox="1">
            <a:spLocks noGrp="1"/>
          </p:cNvSpPr>
          <p:nvPr>
            <p:ph type="title" idx="4294967295"/>
          </p:nvPr>
        </p:nvSpPr>
        <p:spPr>
          <a:xfrm>
            <a:off x="0" y="1524000"/>
            <a:ext cx="8496300" cy="38496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lang="pl-PL" sz="2400" b="1" i="0" u="sng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Reduktor ciśnienia</a:t>
            </a:r>
            <a:r>
              <a:rPr lang="pl-PL" sz="2400" b="1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 przyrządem ostrzegawczym, ciśnieniomierzem wraz z przewodem ciśnieniomierza oraz przewodem. Reduktor ciśnienia obniża ciśnienie powietrza z butli do około 7 bar. Zawór bezpieczeństwa jest ustawiony w taki sposób aby zadziałał przy ciśnieniu 11 bar. Urządzenie ostrzegawcze wydaje sygnał akustyczny przy spadku ciśnienia w butli do 55 bar.</a:t>
            </a:r>
            <a:b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pl-PL" sz="2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4" name="Shape 2964"/>
          <p:cNvSpPr/>
          <p:nvPr/>
        </p:nvSpPr>
        <p:spPr>
          <a:xfrm>
            <a:off x="467543" y="4419600"/>
            <a:ext cx="8524055" cy="1600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</a:t>
            </a:r>
            <a:r>
              <a:rPr lang="pl-PL" sz="2000" b="1" i="0" u="none" strike="noStrike" cap="none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000" b="1" i="0" u="sng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Butla </a:t>
            </a:r>
            <a:r>
              <a:rPr lang="pl-PL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występuje w pojemnościach 6; 6,8 litra może być napełniana do ciśnienia 200 lub 300 bar. Wykonana jest ze stali lub w postaci zespolonej lub z włókien węglowych. Waży po napełnieniu od 6-12 kg.</a:t>
            </a:r>
          </a:p>
        </p:txBody>
      </p:sp>
      <p:sp>
        <p:nvSpPr>
          <p:cNvPr id="2965" name="Shape 2965"/>
          <p:cNvSpPr/>
          <p:nvPr/>
        </p:nvSpPr>
        <p:spPr>
          <a:xfrm>
            <a:off x="685800" y="228600"/>
            <a:ext cx="8229600" cy="125618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lang="pl-PL" sz="2800" b="1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Podzespoły aparatu oddechowego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7" name="Shape 3167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r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2016-03-07</a:t>
            </a:r>
          </a:p>
        </p:txBody>
      </p:sp>
      <p:sp>
        <p:nvSpPr>
          <p:cNvPr id="3168" name="Shape 3168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9" name="Shape 3169"/>
          <p:cNvSpPr txBox="1">
            <a:spLocks noGrp="1"/>
          </p:cNvSpPr>
          <p:nvPr>
            <p:ph type="title" idx="4294967295"/>
          </p:nvPr>
        </p:nvSpPr>
        <p:spPr>
          <a:xfrm>
            <a:off x="323850" y="1598613"/>
            <a:ext cx="8820150" cy="792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Czynności przed użyciem</a:t>
            </a:r>
          </a:p>
        </p:txBody>
      </p:sp>
      <p:sp>
        <p:nvSpPr>
          <p:cNvPr id="3170" name="Shape 3170"/>
          <p:cNvSpPr txBox="1">
            <a:spLocks noGrp="1"/>
          </p:cNvSpPr>
          <p:nvPr>
            <p:ph type="body" idx="4294967295"/>
          </p:nvPr>
        </p:nvSpPr>
        <p:spPr>
          <a:xfrm>
            <a:off x="0" y="2390775"/>
            <a:ext cx="8820150" cy="35528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Odkręcić zawór butli do końca i pół obrotu wstecz - dokręcić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Sprawdzić ciśnienie na manometrze – ogólna zasada ciśnienie butli minus 10% np. dla 300 </a:t>
            </a:r>
            <a:r>
              <a:rPr lang="pl-PL" sz="2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atm</a:t>
            </a: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min 270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Zakręcić zawór butli i sprawdzić szczelność wysokiego ciśnienia – ulot może być słyszalny lub zauważalny na manometrze – należy odczekać 1 minutę i sprawdzić czy ciśnienie nie spadnie więcej niż o 5 atm. 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7272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Sprawdzić funkcjonowanie sygnału akustycznego 50 </a:t>
            </a: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± </a:t>
            </a: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 </a:t>
            </a:r>
            <a:r>
              <a:rPr lang="pl-PL" sz="2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atm</a:t>
            </a: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Sprawdzenie i przygotowanie uprzęży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Oględziny zewnętrzne aparatu</a:t>
            </a:r>
          </a:p>
        </p:txBody>
      </p:sp>
      <p:sp>
        <p:nvSpPr>
          <p:cNvPr id="3171" name="Shape 3171"/>
          <p:cNvSpPr/>
          <p:nvPr/>
        </p:nvSpPr>
        <p:spPr>
          <a:xfrm>
            <a:off x="1410159" y="260646"/>
            <a:ext cx="7265528" cy="107721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lang="pl-PL" sz="2400" b="1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EKSPLOATACJA SPRZĘTU OCHRONY  DRÓG ODDECHOWYCH</a:t>
            </a:r>
            <a:r>
              <a:rPr lang="pl-PL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7" name="Shape 3177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r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2016-03-07</a:t>
            </a:r>
          </a:p>
        </p:txBody>
      </p:sp>
      <p:sp>
        <p:nvSpPr>
          <p:cNvPr id="3178" name="Shape 3178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9" name="Shape 3179"/>
          <p:cNvSpPr txBox="1">
            <a:spLocks noGrp="1"/>
          </p:cNvSpPr>
          <p:nvPr>
            <p:ph type="title" idx="4294967295"/>
          </p:nvPr>
        </p:nvSpPr>
        <p:spPr>
          <a:xfrm>
            <a:off x="0" y="11049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Czynności po użyciu</a:t>
            </a:r>
          </a:p>
        </p:txBody>
      </p:sp>
      <p:sp>
        <p:nvSpPr>
          <p:cNvPr id="3180" name="Shape 3180"/>
          <p:cNvSpPr txBox="1">
            <a:spLocks noGrp="1"/>
          </p:cNvSpPr>
          <p:nvPr>
            <p:ph type="body" idx="4294967295"/>
          </p:nvPr>
        </p:nvSpPr>
        <p:spPr>
          <a:xfrm>
            <a:off x="0" y="1749425"/>
            <a:ext cx="7304088" cy="4800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Odkręcić i wymienić butlę, sprawdzając stan uszczelnień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Sprawdzić funkcjonowanie aparatu na urządzeniach do testowania aparatów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Sprawdzenie i przygotowanie uprzęży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Oględziny zewnętrzne aparatu</a:t>
            </a:r>
          </a:p>
        </p:txBody>
      </p:sp>
      <p:pic>
        <p:nvPicPr>
          <p:cNvPr id="3181" name="Shape 31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19200" y="3716337"/>
            <a:ext cx="7239000" cy="283368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3171"/>
          <p:cNvSpPr/>
          <p:nvPr/>
        </p:nvSpPr>
        <p:spPr>
          <a:xfrm>
            <a:off x="1410159" y="260646"/>
            <a:ext cx="7265528" cy="107721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lang="pl-PL" sz="2400" b="1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EKSPLOATACJA SPRZĘTU OCHRONY  DRÓG ODDECHOWYCH</a:t>
            </a:r>
            <a:r>
              <a:rPr lang="pl-PL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7" name="Shape 3187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r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2016-03-07</a:t>
            </a:r>
          </a:p>
        </p:txBody>
      </p:sp>
      <p:sp>
        <p:nvSpPr>
          <p:cNvPr id="3188" name="Shape 3188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9" name="Shape 3189"/>
          <p:cNvSpPr txBox="1"/>
          <p:nvPr/>
        </p:nvSpPr>
        <p:spPr>
          <a:xfrm>
            <a:off x="746125" y="955675"/>
            <a:ext cx="18414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0" name="Shape 3190"/>
          <p:cNvSpPr txBox="1"/>
          <p:nvPr/>
        </p:nvSpPr>
        <p:spPr>
          <a:xfrm>
            <a:off x="517525" y="3241675"/>
            <a:ext cx="18414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91" name="Shape 319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2675" y="3006725"/>
            <a:ext cx="965199" cy="158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2" name="Shape 319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25675" y="3006725"/>
            <a:ext cx="996950" cy="1606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3" name="Shape 319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10000" y="2971800"/>
            <a:ext cx="971550" cy="1576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4" name="Shape 319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953000" y="2971800"/>
            <a:ext cx="987425" cy="1590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5" name="Shape 319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620000" y="2971800"/>
            <a:ext cx="974725" cy="1676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6" name="Shape 319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400800" y="2971800"/>
            <a:ext cx="990599" cy="1706562"/>
          </a:xfrm>
          <a:prstGeom prst="rect">
            <a:avLst/>
          </a:prstGeom>
          <a:noFill/>
          <a:ln>
            <a:noFill/>
          </a:ln>
        </p:spPr>
      </p:pic>
      <p:sp>
        <p:nvSpPr>
          <p:cNvPr id="3197" name="Shape 3197"/>
          <p:cNvSpPr txBox="1"/>
          <p:nvPr/>
        </p:nvSpPr>
        <p:spPr>
          <a:xfrm>
            <a:off x="990600" y="4724400"/>
            <a:ext cx="221614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stare	      nowe</a:t>
            </a:r>
          </a:p>
        </p:txBody>
      </p:sp>
      <p:sp>
        <p:nvSpPr>
          <p:cNvPr id="3198" name="Shape 3198"/>
          <p:cNvSpPr/>
          <p:nvPr/>
        </p:nvSpPr>
        <p:spPr>
          <a:xfrm>
            <a:off x="1371600" y="229263"/>
            <a:ext cx="73152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lang="pl-PL" sz="2800" b="1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Oznaczenia barwne butli </a:t>
            </a:r>
            <a:r>
              <a:rPr lang="pl-PL" sz="2800" b="1" i="0" u="none" strike="noStrike" cap="none" dirty="0" smtClean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wg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lang="pl-PL" sz="2800" b="1" i="0" u="none" strike="noStrike" cap="none" dirty="0" smtClean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nowej </a:t>
            </a:r>
            <a:r>
              <a:rPr lang="pl-PL" sz="2800" b="1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EN - 1089</a:t>
            </a:r>
          </a:p>
        </p:txBody>
      </p:sp>
      <p:sp>
        <p:nvSpPr>
          <p:cNvPr id="3199" name="Shape 3199"/>
          <p:cNvSpPr txBox="1"/>
          <p:nvPr/>
        </p:nvSpPr>
        <p:spPr>
          <a:xfrm>
            <a:off x="3810000" y="4724400"/>
            <a:ext cx="221614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stare	      nowe</a:t>
            </a:r>
          </a:p>
        </p:txBody>
      </p:sp>
      <p:sp>
        <p:nvSpPr>
          <p:cNvPr id="3200" name="Shape 3200"/>
          <p:cNvSpPr txBox="1"/>
          <p:nvPr/>
        </p:nvSpPr>
        <p:spPr>
          <a:xfrm>
            <a:off x="6400800" y="4724400"/>
            <a:ext cx="221614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stare	      nowe</a:t>
            </a:r>
          </a:p>
        </p:txBody>
      </p:sp>
      <p:sp>
        <p:nvSpPr>
          <p:cNvPr id="3201" name="Shape 3201"/>
          <p:cNvSpPr txBox="1"/>
          <p:nvPr/>
        </p:nvSpPr>
        <p:spPr>
          <a:xfrm>
            <a:off x="1371600" y="2362200"/>
            <a:ext cx="16129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powietrze</a:t>
            </a:r>
          </a:p>
        </p:txBody>
      </p:sp>
      <p:sp>
        <p:nvSpPr>
          <p:cNvPr id="3202" name="Shape 3202"/>
          <p:cNvSpPr txBox="1"/>
          <p:nvPr/>
        </p:nvSpPr>
        <p:spPr>
          <a:xfrm>
            <a:off x="4262437" y="2362200"/>
            <a:ext cx="9191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azot</a:t>
            </a:r>
          </a:p>
        </p:txBody>
      </p:sp>
      <p:sp>
        <p:nvSpPr>
          <p:cNvPr id="3203" name="Shape 3203"/>
          <p:cNvSpPr txBox="1"/>
          <p:nvPr/>
        </p:nvSpPr>
        <p:spPr>
          <a:xfrm>
            <a:off x="6934200" y="2362200"/>
            <a:ext cx="868363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tlen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9" name="Shape 3209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r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2016-03-07</a:t>
            </a:r>
          </a:p>
        </p:txBody>
      </p:sp>
      <p:sp>
        <p:nvSpPr>
          <p:cNvPr id="3210" name="Shape 3210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1" name="Shape 3211"/>
          <p:cNvSpPr txBox="1"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2075" tIns="46025" rIns="92075" bIns="460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000"/>
                </a:solidFill>
                <a:latin typeface="+mj-lt"/>
                <a:ea typeface="Calibri"/>
                <a:cs typeface="Calibri"/>
                <a:sym typeface="Calibri"/>
              </a:rPr>
              <a:t>Napełnianie butli</a:t>
            </a:r>
          </a:p>
        </p:txBody>
      </p:sp>
      <p:sp>
        <p:nvSpPr>
          <p:cNvPr id="3212" name="Shape 3212"/>
          <p:cNvSpPr txBox="1">
            <a:spLocks noGrp="1"/>
          </p:cNvSpPr>
          <p:nvPr>
            <p:ph type="body" idx="4294967295"/>
          </p:nvPr>
        </p:nvSpPr>
        <p:spPr>
          <a:xfrm>
            <a:off x="1020763" y="1570038"/>
            <a:ext cx="8123237" cy="5181600"/>
          </a:xfrm>
          <a:prstGeom prst="rect">
            <a:avLst/>
          </a:prstGeom>
          <a:noFill/>
          <a:ln>
            <a:noFill/>
          </a:ln>
        </p:spPr>
        <p:txBody>
          <a:bodyPr lIns="92075" tIns="46025" rIns="92075" bIns="460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Należy używać sprężarki powietrza umożliwiającej ładowanie butli o ciśnieniu nom. 200 lub 300 bar.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Sprężarka powinna posiadać system oczyszczania i osuszania powietrza.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Stosowane powietrze musi odpowiadać wymaganiom norm europejskich dla powietrza zdatnego do oddychania, w szczególności zachowane powinny być warunki  wilgotności: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l-PL" sz="2400" b="0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</a:t>
            </a:r>
            <a:r>
              <a:rPr lang="pl-PL" sz="2400" b="0" i="1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 ciśnienie			wilgotność max</a:t>
            </a:r>
            <a:r>
              <a:rPr lang="pl-PL" sz="2400" b="0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		200 bar (20 </a:t>
            </a:r>
            <a:r>
              <a:rPr lang="pl-PL" sz="24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MPa</a:t>
            </a: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		     50 mg/m</a:t>
            </a:r>
            <a:r>
              <a:rPr lang="pl-PL" sz="2400" b="0" i="0" u="none" strike="noStrike" cap="none" baseline="30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		300 bar (30 </a:t>
            </a:r>
            <a:r>
              <a:rPr lang="pl-PL" sz="24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MPa</a:t>
            </a: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		     30 mg/m</a:t>
            </a:r>
            <a:r>
              <a:rPr lang="pl-PL" sz="2400" b="0" i="0" u="none" strike="noStrike" cap="none" baseline="30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ol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Hol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Hol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ol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Hol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Hol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949</Words>
  <Application>Microsoft Office PowerPoint</Application>
  <PresentationFormat>Pokaz na ekranie (4:3)</PresentationFormat>
  <Paragraphs>175</Paragraphs>
  <Slides>22</Slides>
  <Notes>22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22</vt:i4>
      </vt:variant>
    </vt:vector>
  </HeadingPairs>
  <TitlesOfParts>
    <vt:vector size="32" baseType="lpstr">
      <vt:lpstr>Arial</vt:lpstr>
      <vt:lpstr>Lucida Sans Unicode</vt:lpstr>
      <vt:lpstr>Wingdings 2</vt:lpstr>
      <vt:lpstr>Arial Black</vt:lpstr>
      <vt:lpstr>Verdana</vt:lpstr>
      <vt:lpstr>Calibri</vt:lpstr>
      <vt:lpstr>Noto Sans Symbols</vt:lpstr>
      <vt:lpstr>Wingdings 3</vt:lpstr>
      <vt:lpstr>Hol</vt:lpstr>
      <vt:lpstr>1_Hol</vt:lpstr>
      <vt:lpstr>TEMAT 9 Eksploatacja sprzętu ochrony dróg oddechowych </vt:lpstr>
      <vt:lpstr>MATERIAŁ NAUCZANIA</vt:lpstr>
      <vt:lpstr>Prezentacja programu PowerPoint</vt:lpstr>
      <vt:lpstr>Podzespoły aparatu oddechowego</vt:lpstr>
      <vt:lpstr>2. Reduktor ciśnienia z przyrządem ostrzegawczym, ciśnieniomierzem wraz z przewodem ciśnieniomierza oraz przewodem. Reduktor ciśnienia obniża ciśnienie powietrza z butli do około 7 bar. Zawór bezpieczeństwa jest ustawiony w taki sposób aby zadziałał przy ciśnieniu 11 bar. Urządzenie ostrzegawcze wydaje sygnał akustyczny przy spadku ciśnienia w butli do 55 bar.  </vt:lpstr>
      <vt:lpstr>Czynności przed użyciem</vt:lpstr>
      <vt:lpstr>Czynności po użyciu</vt:lpstr>
      <vt:lpstr>Prezentacja programu PowerPoint</vt:lpstr>
      <vt:lpstr>Napełnianie butli</vt:lpstr>
      <vt:lpstr>Zawór butli</vt:lpstr>
      <vt:lpstr>Napełnianie butli</vt:lpstr>
      <vt:lpstr>Prezentacja programu PowerPoint</vt:lpstr>
      <vt:lpstr>Przeglądy</vt:lpstr>
      <vt:lpstr>Przeglądy</vt:lpstr>
      <vt:lpstr>Konserwacja maski</vt:lpstr>
      <vt:lpstr>Konserwacja maski</vt:lpstr>
      <vt:lpstr>       Urządzenia do testowania                       sprzętu ODO</vt:lpstr>
      <vt:lpstr>Konserwacja masek</vt:lpstr>
      <vt:lpstr>Konserwacja masek</vt:lpstr>
      <vt:lpstr>Konserwacja aparatów</vt:lpstr>
      <vt:lpstr>Bibliografia</vt:lpstr>
      <vt:lpstr>Bibliografia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9:    SPRZĘT OCHRONY DRÓG ODDECHOWYCH.  EKSPLOATACJA SPRZĘTU OCHRONY  DRÓG ODDECHOWYCH.</dc:title>
  <dc:creator>SPORT</dc:creator>
  <cp:lastModifiedBy>Admin</cp:lastModifiedBy>
  <cp:revision>10</cp:revision>
  <dcterms:modified xsi:type="dcterms:W3CDTF">2017-11-02T09:04:02Z</dcterms:modified>
</cp:coreProperties>
</file>