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3"/>
  </p:notesMasterIdLst>
  <p:sldIdLst>
    <p:sldId id="259" r:id="rId2"/>
    <p:sldId id="258" r:id="rId3"/>
    <p:sldId id="262" r:id="rId4"/>
    <p:sldId id="266" r:id="rId5"/>
    <p:sldId id="267" r:id="rId6"/>
    <p:sldId id="268" r:id="rId7"/>
    <p:sldId id="269" r:id="rId8"/>
    <p:sldId id="270" r:id="rId9"/>
    <p:sldId id="271" r:id="rId10"/>
    <p:sldId id="272" r:id="rId11"/>
    <p:sldId id="273" r:id="rId12"/>
  </p:sldIdLst>
  <p:sldSz cx="12192000" cy="6858000"/>
  <p:notesSz cx="6858000" cy="9144000"/>
  <p:embeddedFontLst>
    <p:embeddedFont>
      <p:font typeface="Noto Serif" panose="02020600060500020200" pitchFamily="18" charset="0"/>
      <p:regular r:id="rId14"/>
      <p:bold r:id="rId15"/>
      <p:italic r:id="rId16"/>
      <p:boldItalic r:id="rId17"/>
    </p:embeddedFont>
  </p:embeddedFontLst>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3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20" d="100"/>
          <a:sy n="120" d="100"/>
        </p:scale>
        <p:origin x="23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B32C08-32E9-41A5-A5BE-E7DCAFF9444F}" type="datetimeFigureOut">
              <a:rPr lang="pl-PL" smtClean="0"/>
              <a:t>18.03.2026</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F16FA-49BA-43B6-85BB-F1183E6B1F50}" type="slidenum">
              <a:rPr lang="pl-PL" smtClean="0"/>
              <a:t>‹#›</a:t>
            </a:fld>
            <a:endParaRPr lang="pl-PL"/>
          </a:p>
        </p:txBody>
      </p:sp>
    </p:spTree>
    <p:extLst>
      <p:ext uri="{BB962C8B-B14F-4D97-AF65-F5344CB8AC3E}">
        <p14:creationId xmlns:p14="http://schemas.microsoft.com/office/powerpoint/2010/main" val="335274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A4F16FA-49BA-43B6-85BB-F1183E6B1F50}" type="slidenum">
              <a:rPr lang="pl-PL" smtClean="0"/>
              <a:t>4</a:t>
            </a:fld>
            <a:endParaRPr lang="pl-PL"/>
          </a:p>
        </p:txBody>
      </p:sp>
    </p:spTree>
    <p:extLst>
      <p:ext uri="{BB962C8B-B14F-4D97-AF65-F5344CB8AC3E}">
        <p14:creationId xmlns:p14="http://schemas.microsoft.com/office/powerpoint/2010/main" val="85981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A4F16FA-49BA-43B6-85BB-F1183E6B1F50}" type="slidenum">
              <a:rPr lang="pl-PL" smtClean="0"/>
              <a:t>5</a:t>
            </a:fld>
            <a:endParaRPr lang="pl-PL"/>
          </a:p>
        </p:txBody>
      </p:sp>
    </p:spTree>
    <p:extLst>
      <p:ext uri="{BB962C8B-B14F-4D97-AF65-F5344CB8AC3E}">
        <p14:creationId xmlns:p14="http://schemas.microsoft.com/office/powerpoint/2010/main" val="277116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A4F16FA-49BA-43B6-85BB-F1183E6B1F50}" type="slidenum">
              <a:rPr lang="pl-PL" smtClean="0"/>
              <a:t>6</a:t>
            </a:fld>
            <a:endParaRPr lang="pl-PL"/>
          </a:p>
        </p:txBody>
      </p:sp>
    </p:spTree>
    <p:extLst>
      <p:ext uri="{BB962C8B-B14F-4D97-AF65-F5344CB8AC3E}">
        <p14:creationId xmlns:p14="http://schemas.microsoft.com/office/powerpoint/2010/main" val="1598032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A4F16FA-49BA-43B6-85BB-F1183E6B1F50}" type="slidenum">
              <a:rPr lang="pl-PL" smtClean="0"/>
              <a:t>7</a:t>
            </a:fld>
            <a:endParaRPr lang="pl-PL"/>
          </a:p>
        </p:txBody>
      </p:sp>
    </p:spTree>
    <p:extLst>
      <p:ext uri="{BB962C8B-B14F-4D97-AF65-F5344CB8AC3E}">
        <p14:creationId xmlns:p14="http://schemas.microsoft.com/office/powerpoint/2010/main" val="3172439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7562B-1BD5-D9D8-F88A-2242FC00B6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76AC6C9D-4657-C3B0-5767-E540D7BA298A}"/>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E8E89B91-6816-126D-BD14-D0B3F2591CBE}"/>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7BF182D9-DDF3-F445-AB03-DA40ABA23FBD}"/>
              </a:ext>
            </a:extLst>
          </p:cNvPr>
          <p:cNvSpPr>
            <a:spLocks noGrp="1"/>
          </p:cNvSpPr>
          <p:nvPr>
            <p:ph type="sldNum" sz="quarter" idx="5"/>
          </p:nvPr>
        </p:nvSpPr>
        <p:spPr/>
        <p:txBody>
          <a:bodyPr/>
          <a:lstStyle/>
          <a:p>
            <a:fld id="{9A4F16FA-49BA-43B6-85BB-F1183E6B1F50}" type="slidenum">
              <a:rPr lang="pl-PL" smtClean="0"/>
              <a:t>8</a:t>
            </a:fld>
            <a:endParaRPr lang="pl-PL"/>
          </a:p>
        </p:txBody>
      </p:sp>
    </p:spTree>
    <p:extLst>
      <p:ext uri="{BB962C8B-B14F-4D97-AF65-F5344CB8AC3E}">
        <p14:creationId xmlns:p14="http://schemas.microsoft.com/office/powerpoint/2010/main" val="254160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B940A-AE08-BD32-92B5-7DCCE430C0BC}"/>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EF056B88-2533-F581-EEC2-F2BF6BCF21D7}"/>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B300A5C7-AC05-2655-0E44-7C7EF88DE0F6}"/>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C25AF41E-2669-FD2D-A1AC-00C78AC53802}"/>
              </a:ext>
            </a:extLst>
          </p:cNvPr>
          <p:cNvSpPr>
            <a:spLocks noGrp="1"/>
          </p:cNvSpPr>
          <p:nvPr>
            <p:ph type="sldNum" sz="quarter" idx="5"/>
          </p:nvPr>
        </p:nvSpPr>
        <p:spPr/>
        <p:txBody>
          <a:bodyPr/>
          <a:lstStyle/>
          <a:p>
            <a:fld id="{9A4F16FA-49BA-43B6-85BB-F1183E6B1F50}" type="slidenum">
              <a:rPr lang="pl-PL" smtClean="0"/>
              <a:t>9</a:t>
            </a:fld>
            <a:endParaRPr lang="pl-PL"/>
          </a:p>
        </p:txBody>
      </p:sp>
    </p:spTree>
    <p:extLst>
      <p:ext uri="{BB962C8B-B14F-4D97-AF65-F5344CB8AC3E}">
        <p14:creationId xmlns:p14="http://schemas.microsoft.com/office/powerpoint/2010/main" val="2985146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2273C-AC5C-319D-21CE-14044AD986C1}"/>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B9B2722-7EAE-007D-06BF-EC1A831CC1A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0A2FC57-41DD-E58B-E3D6-D96FB375C35F}"/>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id="{B6616DB2-DEF2-F4AA-A47F-660B91C6DE6B}"/>
              </a:ext>
            </a:extLst>
          </p:cNvPr>
          <p:cNvSpPr>
            <a:spLocks noGrp="1"/>
          </p:cNvSpPr>
          <p:nvPr>
            <p:ph type="sldNum" sz="quarter" idx="5"/>
          </p:nvPr>
        </p:nvSpPr>
        <p:spPr/>
        <p:txBody>
          <a:bodyPr/>
          <a:lstStyle/>
          <a:p>
            <a:fld id="{9A4F16FA-49BA-43B6-85BB-F1183E6B1F50}" type="slidenum">
              <a:rPr lang="pl-PL" smtClean="0"/>
              <a:t>10</a:t>
            </a:fld>
            <a:endParaRPr lang="pl-PL"/>
          </a:p>
        </p:txBody>
      </p:sp>
    </p:spTree>
    <p:extLst>
      <p:ext uri="{BB962C8B-B14F-4D97-AF65-F5344CB8AC3E}">
        <p14:creationId xmlns:p14="http://schemas.microsoft.com/office/powerpoint/2010/main" val="187619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0ACF9FE-9BD9-8A4E-15F4-2F5F09E41FE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A722330C-8649-B6D9-B352-B8900B1575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90BCE3E3-7F3C-4668-4ADD-CBA01F57EF75}"/>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5" name="Symbol zastępczy stopki 4">
            <a:extLst>
              <a:ext uri="{FF2B5EF4-FFF2-40B4-BE49-F238E27FC236}">
                <a16:creationId xmlns:a16="http://schemas.microsoft.com/office/drawing/2014/main" id="{5F8DEF94-9707-A60F-8F7A-1503B8D259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7B0B3B5-8469-CE35-3EFB-998CD2366522}"/>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241474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CC840C3-4602-49A9-4047-C71141A9A773}"/>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1AA307B2-5D47-D9BB-5BFA-DE55A6547AB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50A8468-B35E-636F-589C-6AA5B96D020F}"/>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5" name="Symbol zastępczy stopki 4">
            <a:extLst>
              <a:ext uri="{FF2B5EF4-FFF2-40B4-BE49-F238E27FC236}">
                <a16:creationId xmlns:a16="http://schemas.microsoft.com/office/drawing/2014/main" id="{1ECE7672-022F-9B6C-A0E6-FB7A19E1388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9880A09-3929-516E-1E23-60157162C211}"/>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255262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CB921B38-4451-C7AB-3DFA-A6EC7C155DCF}"/>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91FAD4B-57CE-CA50-8187-5F96A0598051}"/>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118E2A9C-100A-5943-88B0-559AC96351F7}"/>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5" name="Symbol zastępczy stopki 4">
            <a:extLst>
              <a:ext uri="{FF2B5EF4-FFF2-40B4-BE49-F238E27FC236}">
                <a16:creationId xmlns:a16="http://schemas.microsoft.com/office/drawing/2014/main" id="{01C564E0-9139-1B0D-F265-55EF7291231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0176CE0-586B-86BB-10AD-5B4A86BB7BF6}"/>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383477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4A4F29-D831-D93C-4AB7-A2C9DDF8B5CF}"/>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EA7DDC94-1AAF-1465-D1C1-C99E79EFFED2}"/>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A304486-C3B0-87AF-DD7C-233C73610605}"/>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5" name="Symbol zastępczy stopki 4">
            <a:extLst>
              <a:ext uri="{FF2B5EF4-FFF2-40B4-BE49-F238E27FC236}">
                <a16:creationId xmlns:a16="http://schemas.microsoft.com/office/drawing/2014/main" id="{E931AE31-BF3C-8147-8362-C5A34401DC2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761D477-1D48-DF65-445D-CE57F72B2000}"/>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290769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E934AF-34B4-8795-614E-169CEE54DCA7}"/>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CD75D3EC-BE39-A02D-D2EA-D69A4F3FA3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2B915CED-F05A-737B-45CB-27078905F77A}"/>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5" name="Symbol zastępczy stopki 4">
            <a:extLst>
              <a:ext uri="{FF2B5EF4-FFF2-40B4-BE49-F238E27FC236}">
                <a16:creationId xmlns:a16="http://schemas.microsoft.com/office/drawing/2014/main" id="{B703B250-6342-39D5-4ED3-08D4C6E9F6A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90A0170-EFC3-40E9-DCF9-3FAAFF60D68E}"/>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2721886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97440A-676C-72F4-BA15-3300C1C08922}"/>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A21BF4D-4727-1840-8DD8-A19822CB2F73}"/>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7D3F959-7A99-DE61-4910-14457EE755EF}"/>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D462F7B5-1C73-2E63-FF47-1BEF319084B4}"/>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6" name="Symbol zastępczy stopki 5">
            <a:extLst>
              <a:ext uri="{FF2B5EF4-FFF2-40B4-BE49-F238E27FC236}">
                <a16:creationId xmlns:a16="http://schemas.microsoft.com/office/drawing/2014/main" id="{16F1008D-E0A6-43D7-BD05-9227BDCB260F}"/>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FAEFC20-4BAC-E2B9-A782-7990CB062059}"/>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172929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720280-25D9-1F15-845A-D5F80D1356F0}"/>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E611CFA1-0B0C-57AB-7D97-58C637E1F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157E05F-2493-9A2D-2D9E-36E24058399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1DC4D84-2CF3-8214-4B53-F48B90DCB1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EB18B342-7787-212C-7967-60DDE269F5E1}"/>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0994A37D-B52A-7892-2F64-EAEF0F480BF2}"/>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8" name="Symbol zastępczy stopki 7">
            <a:extLst>
              <a:ext uri="{FF2B5EF4-FFF2-40B4-BE49-F238E27FC236}">
                <a16:creationId xmlns:a16="http://schemas.microsoft.com/office/drawing/2014/main" id="{826187C2-1ABE-8AA2-AF3E-18CB3D3ADC30}"/>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6D507373-0FAB-D1CD-DF0E-16019873209C}"/>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3935781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B13DEF-C562-A0FB-C919-9FD8F0C4DAE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6CEA90D-C33B-3C29-69DF-727D0002443C}"/>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4" name="Symbol zastępczy stopki 3">
            <a:extLst>
              <a:ext uri="{FF2B5EF4-FFF2-40B4-BE49-F238E27FC236}">
                <a16:creationId xmlns:a16="http://schemas.microsoft.com/office/drawing/2014/main" id="{AC7FFD55-1719-EB9E-3A53-1F91A026BE1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0761315-7A65-2F55-AEAC-AADBF1A77B70}"/>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3513280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8CF95789-7D5F-F7B7-E1BB-FA3FDF83CDC9}"/>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3" name="Symbol zastępczy stopki 2">
            <a:extLst>
              <a:ext uri="{FF2B5EF4-FFF2-40B4-BE49-F238E27FC236}">
                <a16:creationId xmlns:a16="http://schemas.microsoft.com/office/drawing/2014/main" id="{C1613A0F-F7F9-129D-5B10-E6DE3FAF0F95}"/>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83EA4E48-4DF2-0893-01A3-BEFD040B132D}"/>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396398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FE4637-75C4-2650-1E83-F56A9BC55F9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F7491AA8-DC1B-2CD4-054D-9B57E34C21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AEB7E220-9CF5-13AF-5BFA-186ACE956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4F068B8-62D2-191D-1F06-0F8778F83DFD}"/>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6" name="Symbol zastępczy stopki 5">
            <a:extLst>
              <a:ext uri="{FF2B5EF4-FFF2-40B4-BE49-F238E27FC236}">
                <a16:creationId xmlns:a16="http://schemas.microsoft.com/office/drawing/2014/main" id="{BBBE2446-05E2-89DD-4E71-02D3D2AE3E1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F6E0840-7C40-1586-0476-970A9FE4FB1A}"/>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458414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BD75EEA-55C5-935A-A77F-CB14EF61C095}"/>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5B6F07D3-318B-CDB6-02EA-333653B6D8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6A4A73D-7666-24AA-2BAE-0AB04C699F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833B54A5-E32C-DDB3-6768-EB08CD3F067E}"/>
              </a:ext>
            </a:extLst>
          </p:cNvPr>
          <p:cNvSpPr>
            <a:spLocks noGrp="1"/>
          </p:cNvSpPr>
          <p:nvPr>
            <p:ph type="dt" sz="half" idx="10"/>
          </p:nvPr>
        </p:nvSpPr>
        <p:spPr/>
        <p:txBody>
          <a:bodyPr/>
          <a:lstStyle/>
          <a:p>
            <a:fld id="{777014AA-CEEB-4996-B88F-7D6310E0D98E}" type="datetimeFigureOut">
              <a:rPr lang="pl-PL" smtClean="0"/>
              <a:t>18.03.2026</a:t>
            </a:fld>
            <a:endParaRPr lang="pl-PL"/>
          </a:p>
        </p:txBody>
      </p:sp>
      <p:sp>
        <p:nvSpPr>
          <p:cNvPr id="6" name="Symbol zastępczy stopki 5">
            <a:extLst>
              <a:ext uri="{FF2B5EF4-FFF2-40B4-BE49-F238E27FC236}">
                <a16:creationId xmlns:a16="http://schemas.microsoft.com/office/drawing/2014/main" id="{7771D87D-0F49-5AE5-0098-D7A2FAB824D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A21B465-3ADE-4D02-48E3-39CB9B3274A2}"/>
              </a:ext>
            </a:extLst>
          </p:cNvPr>
          <p:cNvSpPr>
            <a:spLocks noGrp="1"/>
          </p:cNvSpPr>
          <p:nvPr>
            <p:ph type="sldNum" sz="quarter" idx="12"/>
          </p:nvPr>
        </p:nvSpPr>
        <p:spPr/>
        <p:txBody>
          <a:bodyPr/>
          <a:lstStyle/>
          <a:p>
            <a:fld id="{34C35BCD-D305-4746-B241-61BD96ED748D}" type="slidenum">
              <a:rPr lang="pl-PL" smtClean="0"/>
              <a:t>‹#›</a:t>
            </a:fld>
            <a:endParaRPr lang="pl-PL"/>
          </a:p>
        </p:txBody>
      </p:sp>
    </p:spTree>
    <p:extLst>
      <p:ext uri="{BB962C8B-B14F-4D97-AF65-F5344CB8AC3E}">
        <p14:creationId xmlns:p14="http://schemas.microsoft.com/office/powerpoint/2010/main" val="3782293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77C517C-71CC-210A-4330-F421F0A36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56C98D2-42D7-4AC1-B5E2-0A702C13A0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C1016A08-6E97-437C-F8E7-333D2FB998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7014AA-CEEB-4996-B88F-7D6310E0D98E}" type="datetimeFigureOut">
              <a:rPr lang="pl-PL" smtClean="0"/>
              <a:t>18.03.2026</a:t>
            </a:fld>
            <a:endParaRPr lang="pl-PL"/>
          </a:p>
        </p:txBody>
      </p:sp>
      <p:sp>
        <p:nvSpPr>
          <p:cNvPr id="5" name="Symbol zastępczy stopki 4">
            <a:extLst>
              <a:ext uri="{FF2B5EF4-FFF2-40B4-BE49-F238E27FC236}">
                <a16:creationId xmlns:a16="http://schemas.microsoft.com/office/drawing/2014/main" id="{B13C97B4-5D85-3B3F-19B7-875854DED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ymbol zastępczy numeru slajdu 5">
            <a:extLst>
              <a:ext uri="{FF2B5EF4-FFF2-40B4-BE49-F238E27FC236}">
                <a16:creationId xmlns:a16="http://schemas.microsoft.com/office/drawing/2014/main" id="{CBD1AB2A-398C-ABCC-B773-EC815BDC06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C35BCD-D305-4746-B241-61BD96ED748D}" type="slidenum">
              <a:rPr lang="pl-PL" smtClean="0"/>
              <a:t>‹#›</a:t>
            </a:fld>
            <a:endParaRPr lang="pl-PL"/>
          </a:p>
        </p:txBody>
      </p:sp>
    </p:spTree>
    <p:extLst>
      <p:ext uri="{BB962C8B-B14F-4D97-AF65-F5344CB8AC3E}">
        <p14:creationId xmlns:p14="http://schemas.microsoft.com/office/powerpoint/2010/main" val="4257379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2.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702E1-D017-FCE9-3459-4F1E5355A5F0}"/>
            </a:ext>
          </a:extLst>
        </p:cNvPr>
        <p:cNvGrpSpPr/>
        <p:nvPr/>
      </p:nvGrpSpPr>
      <p:grpSpPr>
        <a:xfrm>
          <a:off x="0" y="0"/>
          <a:ext cx="0" cy="0"/>
          <a:chOff x="0" y="0"/>
          <a:chExt cx="0" cy="0"/>
        </a:xfrm>
      </p:grpSpPr>
      <p:pic>
        <p:nvPicPr>
          <p:cNvPr id="5" name="Obraz 4" descr="Obraz zawierający Jaskrawoniebieski, Lazur, niebo, Majorelle blue">
            <a:extLst>
              <a:ext uri="{FF2B5EF4-FFF2-40B4-BE49-F238E27FC236}">
                <a16:creationId xmlns:a16="http://schemas.microsoft.com/office/drawing/2014/main" id="{6157FC42-81CA-2828-1867-5D4757125087}"/>
              </a:ext>
            </a:extLst>
          </p:cNvPr>
          <p:cNvPicPr>
            <a:picLocks noGrp="1" noRot="1" noChangeAspect="1" noMove="1" noResize="1" noEditPoints="1" noAdjustHandles="1" noChangeArrowheads="1" noChangeShapeType="1" noCrop="1"/>
          </p:cNvPicPr>
          <p:nvPr/>
        </p:nvPicPr>
        <p:blipFill>
          <a:blip r:embed="rId2">
            <a:alphaModFix amt="90000"/>
            <a:extLst>
              <a:ext uri="{28A0092B-C50C-407E-A947-70E740481C1C}">
                <a14:useLocalDpi xmlns:a14="http://schemas.microsoft.com/office/drawing/2010/main" val="0"/>
              </a:ext>
            </a:extLst>
          </a:blip>
          <a:stretch>
            <a:fillRect/>
          </a:stretch>
        </p:blipFill>
        <p:spPr>
          <a:xfrm>
            <a:off x="0" y="0"/>
            <a:ext cx="12191999" cy="6858000"/>
          </a:xfrm>
          <a:prstGeom prst="rect">
            <a:avLst/>
          </a:prstGeom>
          <a:noFill/>
        </p:spPr>
      </p:pic>
      <p:pic>
        <p:nvPicPr>
          <p:cNvPr id="3" name="Obraz 2" descr="Logotyp Państwowej Inspekcji Sanitarnej z hasłem &quot;Chronimy zdrowie z myślą o przyszłości&quot;">
            <a:extLst>
              <a:ext uri="{FF2B5EF4-FFF2-40B4-BE49-F238E27FC236}">
                <a16:creationId xmlns:a16="http://schemas.microsoft.com/office/drawing/2014/main" id="{DD789095-4B42-2849-74D8-23BB2E49AC1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8433707" y="112505"/>
            <a:ext cx="3741514" cy="1154524"/>
          </a:xfrm>
          <a:prstGeom prst="rect">
            <a:avLst/>
          </a:prstGeom>
        </p:spPr>
      </p:pic>
      <p:pic>
        <p:nvPicPr>
          <p:cNvPr id="7" name="Obraz 6" descr="Obraz zawierający tekst, Czcionka, zrzut ekranu, Grafika&#10;&#10;Opis wygenerowany automatycznie">
            <a:extLst>
              <a:ext uri="{FF2B5EF4-FFF2-40B4-BE49-F238E27FC236}">
                <a16:creationId xmlns:a16="http://schemas.microsoft.com/office/drawing/2014/main" id="{CF0FAF7F-9FD3-6214-1516-5410ED2AB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14" y="205827"/>
            <a:ext cx="5840569" cy="973428"/>
          </a:xfrm>
          <a:prstGeom prst="rect">
            <a:avLst/>
          </a:prstGeom>
        </p:spPr>
      </p:pic>
      <p:sp>
        <p:nvSpPr>
          <p:cNvPr id="10" name="Tytuł 1">
            <a:extLst>
              <a:ext uri="{FF2B5EF4-FFF2-40B4-BE49-F238E27FC236}">
                <a16:creationId xmlns:a16="http://schemas.microsoft.com/office/drawing/2014/main" id="{7ED6A0DD-651A-0D5A-BC6E-11CB5E09C7CA}"/>
              </a:ext>
            </a:extLst>
          </p:cNvPr>
          <p:cNvSpPr txBox="1">
            <a:spLocks/>
          </p:cNvSpPr>
          <p:nvPr/>
        </p:nvSpPr>
        <p:spPr>
          <a:xfrm>
            <a:off x="852857" y="2023475"/>
            <a:ext cx="10206652" cy="2498927"/>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pl-PL" sz="4000" b="1" dirty="0">
                <a:solidFill>
                  <a:schemeClr val="bg1"/>
                </a:solidFill>
                <a:latin typeface="Noto Serif" panose="02020502060505020204" pitchFamily="18" charset="0"/>
                <a:ea typeface="Noto Serif" panose="02020502060505020204" pitchFamily="18" charset="0"/>
                <a:cs typeface="Noto Serif" panose="02020502060505020204" pitchFamily="18" charset="0"/>
              </a:rPr>
              <a:t>Dzień Otwarty</a:t>
            </a:r>
          </a:p>
          <a:p>
            <a:pPr>
              <a:lnSpc>
                <a:spcPct val="100000"/>
              </a:lnSpc>
            </a:pPr>
            <a:r>
              <a:rPr lang="pl-PL" sz="4000" b="1" dirty="0">
                <a:solidFill>
                  <a:schemeClr val="bg1"/>
                </a:solidFill>
                <a:latin typeface="Noto Serif" panose="02020502060505020204" pitchFamily="18" charset="0"/>
                <a:ea typeface="Noto Serif" panose="02020502060505020204" pitchFamily="18" charset="0"/>
                <a:cs typeface="Noto Serif" panose="02020502060505020204" pitchFamily="18" charset="0"/>
              </a:rPr>
              <a:t>W Powiatowej Stacji</a:t>
            </a:r>
          </a:p>
          <a:p>
            <a:pPr>
              <a:lnSpc>
                <a:spcPct val="100000"/>
              </a:lnSpc>
            </a:pPr>
            <a:r>
              <a:rPr lang="pl-PL" sz="4000" b="1" dirty="0">
                <a:solidFill>
                  <a:schemeClr val="bg1"/>
                </a:solidFill>
                <a:latin typeface="Noto Serif" panose="02020502060505020204" pitchFamily="18" charset="0"/>
                <a:ea typeface="Noto Serif" panose="02020502060505020204" pitchFamily="18" charset="0"/>
                <a:cs typeface="Noto Serif" panose="02020502060505020204" pitchFamily="18" charset="0"/>
              </a:rPr>
              <a:t>Sanitarno-Epidemiologicznej w Jaśle</a:t>
            </a:r>
          </a:p>
        </p:txBody>
      </p:sp>
      <p:sp>
        <p:nvSpPr>
          <p:cNvPr id="11" name="Tytuł 1">
            <a:extLst>
              <a:ext uri="{FF2B5EF4-FFF2-40B4-BE49-F238E27FC236}">
                <a16:creationId xmlns:a16="http://schemas.microsoft.com/office/drawing/2014/main" id="{E0786E5D-3A1A-8D57-FFEF-91DBD9A69C5A}"/>
              </a:ext>
            </a:extLst>
          </p:cNvPr>
          <p:cNvSpPr txBox="1">
            <a:spLocks/>
          </p:cNvSpPr>
          <p:nvPr/>
        </p:nvSpPr>
        <p:spPr>
          <a:xfrm>
            <a:off x="698383" y="428513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3200" dirty="0">
                <a:solidFill>
                  <a:schemeClr val="bg1"/>
                </a:solidFill>
                <a:latin typeface="Noto Serif" panose="02020502060505020204" pitchFamily="18" charset="0"/>
                <a:ea typeface="Noto Serif" panose="02020502060505020204" pitchFamily="18" charset="0"/>
                <a:cs typeface="Noto Serif" panose="02020502060505020204" pitchFamily="18" charset="0"/>
              </a:rPr>
              <a:t>10.04.2026</a:t>
            </a:r>
            <a:r>
              <a:rPr lang="pl-PL" sz="3600" dirty="0">
                <a:solidFill>
                  <a:schemeClr val="bg1"/>
                </a:solidFill>
                <a:latin typeface="Noto Serif" panose="02020502060505020204" pitchFamily="18" charset="0"/>
                <a:ea typeface="Noto Serif" panose="02020502060505020204" pitchFamily="18" charset="0"/>
                <a:cs typeface="Noto Serif" panose="02020502060505020204" pitchFamily="18" charset="0"/>
              </a:rPr>
              <a:t> r.</a:t>
            </a:r>
          </a:p>
        </p:txBody>
      </p:sp>
    </p:spTree>
    <p:extLst>
      <p:ext uri="{BB962C8B-B14F-4D97-AF65-F5344CB8AC3E}">
        <p14:creationId xmlns:p14="http://schemas.microsoft.com/office/powerpoint/2010/main" val="3891855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0E060-43A1-5F02-5A26-1FD6638ECBC3}"/>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C684D229-F8BE-50A0-085F-4314E9AEFAB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19A3CB7A-BBD5-EE74-0710-629E58A6F19E}"/>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F3D4B4C7-EF39-8671-E32E-4C0A3C73DC03}"/>
              </a:ext>
            </a:extLst>
          </p:cNvPr>
          <p:cNvSpPr txBox="1">
            <a:spLocks/>
          </p:cNvSpPr>
          <p:nvPr/>
        </p:nvSpPr>
        <p:spPr>
          <a:xfrm>
            <a:off x="582929" y="413971"/>
            <a:ext cx="8035969"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Oddział Laboratoryjny</a:t>
            </a:r>
          </a:p>
        </p:txBody>
      </p:sp>
      <p:sp>
        <p:nvSpPr>
          <p:cNvPr id="4" name="pole tekstowe 3">
            <a:extLst>
              <a:ext uri="{FF2B5EF4-FFF2-40B4-BE49-F238E27FC236}">
                <a16:creationId xmlns:a16="http://schemas.microsoft.com/office/drawing/2014/main" id="{27BD3820-E440-4702-006A-9EF2765C7011}"/>
              </a:ext>
            </a:extLst>
          </p:cNvPr>
          <p:cNvSpPr txBox="1"/>
          <p:nvPr/>
        </p:nvSpPr>
        <p:spPr>
          <a:xfrm>
            <a:off x="362139" y="1913319"/>
            <a:ext cx="6553327" cy="28356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W czasie Dnia Otwartego przygotowaliśmy dla Państwa szereg atrakcji i działań edukacyjnych: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Przedstawienie zakresu wykonywanych badań w laboratorium – zaprezentujemy, jakie badania są przeprowadzane w laboratorium oraz jakie mają one znaczenie dla bezpieczeństwa zdrowotnego i jakości produktów.</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Sposób wykonywania badań wody przeznaczonej do spożycia przez ludzi – podczas prezentacji w Pracowni Higieny Komunalnej pokażemy, jak sprawdzamy jakość wody i jakie parametry są kluczowe dla zapewnienia jej bezpieczeństwa.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Sposób wykonywania wybranych badań mikrobiologicznych żywności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w Pracowni Mikrobiologii Żywności zaprezentujemy proces badań żywności pod kątem mikroorganizmów, które mogą mieć wpływ na zdrowie konsumentów.</a:t>
            </a:r>
          </a:p>
        </p:txBody>
      </p:sp>
      <p:pic>
        <p:nvPicPr>
          <p:cNvPr id="9" name="Obraz 8" descr="Logotyp Państwowej Inspekcji Sanitarnej z hasłem &quot;Chronimy zdrowie z myślą o przyszłości&quot;">
            <a:extLst>
              <a:ext uri="{FF2B5EF4-FFF2-40B4-BE49-F238E27FC236}">
                <a16:creationId xmlns:a16="http://schemas.microsoft.com/office/drawing/2014/main" id="{677B2749-EAFF-FE9D-EE0F-A4776955A8FD}"/>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99043F15-25D2-7F2A-65A0-4D85A0A456B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1" name="Obraz 10">
            <a:extLst>
              <a:ext uri="{FF2B5EF4-FFF2-40B4-BE49-F238E27FC236}">
                <a16:creationId xmlns:a16="http://schemas.microsoft.com/office/drawing/2014/main" id="{795D2933-977A-A753-2E9D-205A9E456977}"/>
              </a:ext>
            </a:extLst>
          </p:cNvPr>
          <p:cNvPicPr>
            <a:picLocks noChangeAspect="1"/>
          </p:cNvPicPr>
          <p:nvPr/>
        </p:nvPicPr>
        <p:blipFill>
          <a:blip r:embed="rId6">
            <a:extLst>
              <a:ext uri="{28A0092B-C50C-407E-A947-70E740481C1C}">
                <a14:useLocalDpi xmlns:a14="http://schemas.microsoft.com/office/drawing/2010/main" val="0"/>
              </a:ext>
            </a:extLst>
          </a:blip>
          <a:srcRect l="58047" t="19028" r="9766" b="21666"/>
          <a:stretch>
            <a:fillRect/>
          </a:stretch>
        </p:blipFill>
        <p:spPr>
          <a:xfrm>
            <a:off x="7835398" y="1913319"/>
            <a:ext cx="3743985" cy="3613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01460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AD975-EF92-C44B-786A-DA2875F6D365}"/>
            </a:ext>
          </a:extLst>
        </p:cNvPr>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514ECF37-6A62-E23F-96E6-07133F2D65C2}"/>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b="10085"/>
          <a:stretch>
            <a:fillRect/>
          </a:stretch>
        </p:blipFill>
        <p:spPr>
          <a:xfrm>
            <a:off x="0" y="-1"/>
            <a:ext cx="12192000" cy="6166339"/>
          </a:xfrm>
        </p:spPr>
      </p:pic>
      <p:pic>
        <p:nvPicPr>
          <p:cNvPr id="6" name="Obraz 5" descr="Obraz zawierający tekst, Czcionka, zrzut ekranu, Grafika&#10;&#10;Opis wygenerowany automatycznie">
            <a:extLst>
              <a:ext uri="{FF2B5EF4-FFF2-40B4-BE49-F238E27FC236}">
                <a16:creationId xmlns:a16="http://schemas.microsoft.com/office/drawing/2014/main" id="{CED134AE-57C4-2354-98D4-399806BC063C}"/>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5614" y="205826"/>
            <a:ext cx="3454063" cy="575677"/>
          </a:xfrm>
          <a:prstGeom prst="rect">
            <a:avLst/>
          </a:prstGeom>
        </p:spPr>
      </p:pic>
      <p:sp>
        <p:nvSpPr>
          <p:cNvPr id="2" name="Tytuł 1">
            <a:extLst>
              <a:ext uri="{FF2B5EF4-FFF2-40B4-BE49-F238E27FC236}">
                <a16:creationId xmlns:a16="http://schemas.microsoft.com/office/drawing/2014/main" id="{7ACABC11-E902-5608-023B-0B34376B79E3}"/>
              </a:ext>
            </a:extLst>
          </p:cNvPr>
          <p:cNvSpPr txBox="1">
            <a:spLocks/>
          </p:cNvSpPr>
          <p:nvPr/>
        </p:nvSpPr>
        <p:spPr>
          <a:xfrm>
            <a:off x="970626" y="1758553"/>
            <a:ext cx="10515600"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Zaproszenie</a:t>
            </a:r>
          </a:p>
        </p:txBody>
      </p:sp>
      <p:sp>
        <p:nvSpPr>
          <p:cNvPr id="3" name="Tytuł 1">
            <a:extLst>
              <a:ext uri="{FF2B5EF4-FFF2-40B4-BE49-F238E27FC236}">
                <a16:creationId xmlns:a16="http://schemas.microsoft.com/office/drawing/2014/main" id="{291937E2-B447-3611-AA56-0DF05C876192}"/>
              </a:ext>
            </a:extLst>
          </p:cNvPr>
          <p:cNvSpPr txBox="1">
            <a:spLocks/>
          </p:cNvSpPr>
          <p:nvPr/>
        </p:nvSpPr>
        <p:spPr>
          <a:xfrm>
            <a:off x="838200" y="2661329"/>
            <a:ext cx="10515600" cy="227026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70000"/>
              </a:lnSpc>
            </a:pPr>
            <a:endParaRPr lang="pl-PL" sz="1800"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endParaRPr>
          </a:p>
        </p:txBody>
      </p:sp>
      <p:pic>
        <p:nvPicPr>
          <p:cNvPr id="14" name="Grafika 13" descr="Logotyp Państwowej Inspekcji Sanitarnej z hasłem &quot;Chronimy zdrowie z myślą o przyszłości&quot;">
            <a:extLst>
              <a:ext uri="{FF2B5EF4-FFF2-40B4-BE49-F238E27FC236}">
                <a16:creationId xmlns:a16="http://schemas.microsoft.com/office/drawing/2014/main" id="{BBD28D4F-1593-6A71-B769-6E1267FC0428}"/>
              </a:ext>
            </a:extLst>
          </p:cNvPr>
          <p:cNvPicPr>
            <a:picLocks noGrp="1" noRo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654143" y="5834370"/>
            <a:ext cx="3589687" cy="1107209"/>
          </a:xfrm>
          <a:prstGeom prst="rect">
            <a:avLst/>
          </a:prstGeom>
        </p:spPr>
      </p:pic>
      <p:sp>
        <p:nvSpPr>
          <p:cNvPr id="9" name="pole tekstowe 8">
            <a:extLst>
              <a:ext uri="{FF2B5EF4-FFF2-40B4-BE49-F238E27FC236}">
                <a16:creationId xmlns:a16="http://schemas.microsoft.com/office/drawing/2014/main" id="{44D3C33C-E2C6-91D6-D848-C339165A2282}"/>
              </a:ext>
            </a:extLst>
          </p:cNvPr>
          <p:cNvSpPr txBox="1"/>
          <p:nvPr/>
        </p:nvSpPr>
        <p:spPr>
          <a:xfrm>
            <a:off x="705773" y="2500159"/>
            <a:ext cx="10780453" cy="3016210"/>
          </a:xfrm>
          <a:prstGeom prst="rect">
            <a:avLst/>
          </a:prstGeom>
          <a:noFill/>
        </p:spPr>
        <p:txBody>
          <a:bodyPr wrap="square">
            <a:spAutoFit/>
          </a:bodyPr>
          <a:lstStyle/>
          <a:p>
            <a:pPr algn="ctr"/>
            <a:r>
              <a:rPr lang="pl-PL" sz="1900" b="0" i="0" u="none" strike="noStrike" baseline="0" dirty="0">
                <a:solidFill>
                  <a:srgbClr val="000000"/>
                </a:solidFill>
                <a:latin typeface="Aptos" panose="020B0004020202020204" pitchFamily="34" charset="0"/>
              </a:rPr>
              <a:t>Serdecznie zapraszamy na Dzień Otwarty w Powiatowej Stacji Sanitarno-Epidemiologicznej w Jaśle, który odbędzie się</a:t>
            </a:r>
          </a:p>
          <a:p>
            <a:pPr algn="ctr"/>
            <a:r>
              <a:rPr lang="pl-PL" sz="1900" b="0" i="0" u="none" strike="noStrike" baseline="0" dirty="0">
                <a:solidFill>
                  <a:srgbClr val="000000"/>
                </a:solidFill>
                <a:latin typeface="Aptos" panose="020B0004020202020204" pitchFamily="34" charset="0"/>
              </a:rPr>
              <a:t>10 kwietnia 2026 r. w godzinach </a:t>
            </a:r>
            <a:r>
              <a:rPr lang="pl-PL" sz="1900" b="0" i="0" u="none" strike="noStrike" baseline="0">
                <a:solidFill>
                  <a:srgbClr val="000000"/>
                </a:solidFill>
                <a:latin typeface="Aptos" panose="020B0004020202020204" pitchFamily="34" charset="0"/>
              </a:rPr>
              <a:t>od 8:00 do 15:00.</a:t>
            </a:r>
            <a:endParaRPr lang="pl-PL" sz="1900" b="0" i="0" u="none" strike="noStrike" baseline="0" dirty="0">
              <a:solidFill>
                <a:srgbClr val="000000"/>
              </a:solidFill>
              <a:latin typeface="Aptos" panose="020B0004020202020204" pitchFamily="34" charset="0"/>
            </a:endParaRPr>
          </a:p>
          <a:p>
            <a:pPr algn="ctr"/>
            <a:endParaRPr lang="pl-PL" sz="1900" b="0" i="0" u="none" strike="noStrike" baseline="0" dirty="0">
              <a:solidFill>
                <a:srgbClr val="000000"/>
              </a:solidFill>
              <a:latin typeface="Aptos" panose="020B0004020202020204" pitchFamily="34" charset="0"/>
            </a:endParaRPr>
          </a:p>
          <a:p>
            <a:pPr algn="ctr"/>
            <a:r>
              <a:rPr lang="pl-PL" sz="1900" b="0" i="0" u="none" strike="noStrike" baseline="0" dirty="0">
                <a:solidFill>
                  <a:srgbClr val="000000"/>
                </a:solidFill>
                <a:latin typeface="Aptos" panose="020B0004020202020204" pitchFamily="34" charset="0"/>
              </a:rPr>
              <a:t>To doskonała okazja, by poznać naszą ofertę, zapoznać się z naszymi działaniami oraz porozmawiać </a:t>
            </a:r>
          </a:p>
          <a:p>
            <a:pPr algn="ctr"/>
            <a:r>
              <a:rPr lang="pl-PL" sz="1900" b="0" i="0" u="none" strike="noStrike" baseline="0" dirty="0">
                <a:solidFill>
                  <a:srgbClr val="000000"/>
                </a:solidFill>
                <a:latin typeface="Aptos" panose="020B0004020202020204" pitchFamily="34" charset="0"/>
              </a:rPr>
              <a:t>z pracownikami i ekspertami. Przygotowaliśmy dla Państwa szereg atrakcji, prezentacji oraz spotkań informacyjnych. Czekamy na wszystkich zainteresowanych, którzy chcieliby dowiedzieć się więcej </a:t>
            </a:r>
          </a:p>
          <a:p>
            <a:pPr algn="ctr"/>
            <a:r>
              <a:rPr lang="pl-PL" sz="1900" b="0" i="0" u="none" strike="noStrike" baseline="0" dirty="0">
                <a:solidFill>
                  <a:srgbClr val="000000"/>
                </a:solidFill>
                <a:latin typeface="Aptos" panose="020B0004020202020204" pitchFamily="34" charset="0"/>
              </a:rPr>
              <a:t>o naszych usługach i możliwościach. </a:t>
            </a:r>
          </a:p>
          <a:p>
            <a:pPr algn="ctr"/>
            <a:endParaRPr lang="pl-PL" sz="1900" dirty="0">
              <a:solidFill>
                <a:srgbClr val="000000"/>
              </a:solidFill>
              <a:latin typeface="Aptos" panose="020B0004020202020204" pitchFamily="34" charset="0"/>
            </a:endParaRPr>
          </a:p>
          <a:p>
            <a:pPr algn="ctr"/>
            <a:r>
              <a:rPr lang="pl-PL" sz="1900" b="0" i="0" u="none" strike="noStrike" baseline="0" dirty="0">
                <a:solidFill>
                  <a:srgbClr val="000000"/>
                </a:solidFill>
                <a:latin typeface="Aptos" panose="020B0004020202020204" pitchFamily="34" charset="0"/>
              </a:rPr>
              <a:t>Zarezerwuj czas i dołącz do nas!</a:t>
            </a:r>
            <a:endParaRPr lang="pl-PL" sz="1900" dirty="0"/>
          </a:p>
        </p:txBody>
      </p:sp>
    </p:spTree>
    <p:extLst>
      <p:ext uri="{BB962C8B-B14F-4D97-AF65-F5344CB8AC3E}">
        <p14:creationId xmlns:p14="http://schemas.microsoft.com/office/powerpoint/2010/main" val="2140709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D25C7E98-E9F5-891E-40C2-B8B922EDCD5A}"/>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b="10085"/>
          <a:stretch>
            <a:fillRect/>
          </a:stretch>
        </p:blipFill>
        <p:spPr>
          <a:xfrm>
            <a:off x="0" y="-1"/>
            <a:ext cx="12192000" cy="6166339"/>
          </a:xfrm>
        </p:spPr>
      </p:pic>
      <p:pic>
        <p:nvPicPr>
          <p:cNvPr id="6" name="Obraz 5" descr="Obraz zawierający tekst, Czcionka, zrzut ekranu, Grafika&#10;&#10;Opis wygenerowany automatycznie">
            <a:extLst>
              <a:ext uri="{FF2B5EF4-FFF2-40B4-BE49-F238E27FC236}">
                <a16:creationId xmlns:a16="http://schemas.microsoft.com/office/drawing/2014/main" id="{31B16AD5-2E1E-CA1C-65F7-4519ABAA204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15614" y="205826"/>
            <a:ext cx="3454063" cy="575677"/>
          </a:xfrm>
          <a:prstGeom prst="rect">
            <a:avLst/>
          </a:prstGeom>
        </p:spPr>
      </p:pic>
      <p:sp>
        <p:nvSpPr>
          <p:cNvPr id="2" name="Tytuł 1">
            <a:extLst>
              <a:ext uri="{FF2B5EF4-FFF2-40B4-BE49-F238E27FC236}">
                <a16:creationId xmlns:a16="http://schemas.microsoft.com/office/drawing/2014/main" id="{CA879983-0AD1-F7F6-85A7-FCFC28A4E5D5}"/>
              </a:ext>
            </a:extLst>
          </p:cNvPr>
          <p:cNvSpPr txBox="1">
            <a:spLocks/>
          </p:cNvSpPr>
          <p:nvPr/>
        </p:nvSpPr>
        <p:spPr>
          <a:xfrm>
            <a:off x="838199" y="1162193"/>
            <a:ext cx="10515600"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Wstęp</a:t>
            </a:r>
          </a:p>
        </p:txBody>
      </p:sp>
      <p:sp>
        <p:nvSpPr>
          <p:cNvPr id="3" name="Tytuł 1">
            <a:extLst>
              <a:ext uri="{FF2B5EF4-FFF2-40B4-BE49-F238E27FC236}">
                <a16:creationId xmlns:a16="http://schemas.microsoft.com/office/drawing/2014/main" id="{B57B647E-7B62-8F74-E791-73AD3B7A1DBC}"/>
              </a:ext>
            </a:extLst>
          </p:cNvPr>
          <p:cNvSpPr txBox="1">
            <a:spLocks/>
          </p:cNvSpPr>
          <p:nvPr/>
        </p:nvSpPr>
        <p:spPr>
          <a:xfrm>
            <a:off x="838200" y="2661329"/>
            <a:ext cx="10515600" cy="2270265"/>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70000"/>
              </a:lnSpc>
            </a:pPr>
            <a:endParaRPr lang="pl-PL" sz="1800"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endParaRPr>
          </a:p>
        </p:txBody>
      </p:sp>
      <p:pic>
        <p:nvPicPr>
          <p:cNvPr id="14" name="Grafika 13" descr="Logotyp Państwowej Inspekcji Sanitarnej z hasłem &quot;Chronimy zdrowie z myślą o przyszłości&quot;">
            <a:extLst>
              <a:ext uri="{FF2B5EF4-FFF2-40B4-BE49-F238E27FC236}">
                <a16:creationId xmlns:a16="http://schemas.microsoft.com/office/drawing/2014/main" id="{4E3321D9-6C68-A072-3648-0DA8A753E086}"/>
              </a:ext>
            </a:extLst>
          </p:cNvPr>
          <p:cNvPicPr>
            <a:picLocks noGrp="1" noRot="1" noMove="1" noResize="1" noEditPoints="1" noAdjustHandles="1" noChangeArrowheads="1" noChangeShapeType="1" noCrop="1"/>
          </p:cNvPicPr>
          <p:nvPr/>
        </p:nvPicPr>
        <p:blipFill>
          <a:blip r:embed="rId4">
            <a:extLst>
              <a:ext uri="{96DAC541-7B7A-43D3-8B79-37D633B846F1}">
                <asvg:svgBlip xmlns:asvg="http://schemas.microsoft.com/office/drawing/2016/SVG/main" r:embed="rId5"/>
              </a:ext>
            </a:extLst>
          </a:blip>
          <a:stretch>
            <a:fillRect/>
          </a:stretch>
        </p:blipFill>
        <p:spPr>
          <a:xfrm>
            <a:off x="8654143" y="5834370"/>
            <a:ext cx="3589687" cy="1107209"/>
          </a:xfrm>
          <a:prstGeom prst="rect">
            <a:avLst/>
          </a:prstGeom>
        </p:spPr>
      </p:pic>
      <p:sp>
        <p:nvSpPr>
          <p:cNvPr id="9" name="pole tekstowe 8">
            <a:extLst>
              <a:ext uri="{FF2B5EF4-FFF2-40B4-BE49-F238E27FC236}">
                <a16:creationId xmlns:a16="http://schemas.microsoft.com/office/drawing/2014/main" id="{E65EB2D0-AF1A-BF9A-E49B-A46FFB5274BC}"/>
              </a:ext>
            </a:extLst>
          </p:cNvPr>
          <p:cNvSpPr txBox="1"/>
          <p:nvPr/>
        </p:nvSpPr>
        <p:spPr>
          <a:xfrm>
            <a:off x="705773" y="1703580"/>
            <a:ext cx="10780453" cy="4185761"/>
          </a:xfrm>
          <a:prstGeom prst="rect">
            <a:avLst/>
          </a:prstGeom>
          <a:noFill/>
        </p:spPr>
        <p:txBody>
          <a:bodyPr wrap="square">
            <a:spAutoFit/>
          </a:bodyPr>
          <a:lstStyle/>
          <a:p>
            <a:pPr algn="ctr"/>
            <a:r>
              <a:rPr lang="pl-PL" sz="1900" b="0" i="0" u="none" strike="noStrike" baseline="0" dirty="0">
                <a:solidFill>
                  <a:srgbClr val="000000"/>
                </a:solidFill>
                <a:latin typeface="Aptos" panose="020B0004020202020204" pitchFamily="34" charset="0"/>
              </a:rPr>
              <a:t>Państwowa Inspekcja Sanitarna odgrywa kluczową rolę w zapewnianiu zdrowia publicznego, realizując szereg zadań mających na celu ochronę zdrowia ludzi. Jej działania koncentrują się na zapobieganiu chorobom, eliminowaniu zagrożeń zdrowotnych oraz monitorowaniu wpływu szkodliwych czynników środowiskowych na zdrowie człowieka. Inspekcja Sanitarna sprawuje nadzór nad wieloma aspektami życia codziennego, aby stworzyć warunki sprzyjające zdrowiu i bezpieczeństwu obywateli.</a:t>
            </a:r>
          </a:p>
          <a:p>
            <a:pPr algn="ctr"/>
            <a:r>
              <a:rPr lang="pl-PL" sz="1900" b="0" i="0" u="none" strike="noStrike" baseline="0" dirty="0">
                <a:solidFill>
                  <a:srgbClr val="000000"/>
                </a:solidFill>
                <a:latin typeface="Aptos" panose="020B0004020202020204" pitchFamily="34" charset="0"/>
              </a:rPr>
              <a:t>W trakcie prezentacji przedstawimy główne obszary działalności Państwowej Inspekcji Sanitarnej, które mają na celu ochronę zdrowia publicznego. Każdy z tych obszarów jest odpowiedzialny za monitorowanie i kontrolowanie specyficznych zagrożeń zdrowotnych, co pozwala na skuteczne przeciwdziałanie chorobom i poprawę jakości życia mieszkańców. </a:t>
            </a:r>
          </a:p>
          <a:p>
            <a:pPr algn="ctr"/>
            <a:endParaRPr lang="pl-PL" sz="1900" b="0" i="0" u="none" strike="noStrike" baseline="0" dirty="0">
              <a:solidFill>
                <a:srgbClr val="000000"/>
              </a:solidFill>
              <a:latin typeface="Aptos" panose="020B0004020202020204" pitchFamily="34" charset="0"/>
            </a:endParaRPr>
          </a:p>
          <a:p>
            <a:pPr algn="ctr"/>
            <a:r>
              <a:rPr lang="pl-PL" sz="1900" b="1" i="0" u="none" strike="noStrike" baseline="0" dirty="0">
                <a:solidFill>
                  <a:srgbClr val="000000"/>
                </a:solidFill>
                <a:latin typeface="Aptos" panose="020B0004020202020204" pitchFamily="34" charset="0"/>
              </a:rPr>
              <a:t>Informujemy, że 10 kwietnia 2026 roku, w godzinach od 8:00 do 15:00, będziemy dostępni dla mieszkańców powiatu. Będzie to doskonała okazja, aby porozmawiać z naszymi specjalistami, zadać pytania oraz skorzystać z konsultacji w tematach, które Państwa interesują. </a:t>
            </a:r>
            <a:endParaRPr lang="pl-PL" sz="1900" b="0" i="0" u="none" strike="noStrike" baseline="0" dirty="0">
              <a:solidFill>
                <a:srgbClr val="000000"/>
              </a:solidFill>
              <a:latin typeface="Aptos" panose="020B0004020202020204" pitchFamily="34" charset="0"/>
            </a:endParaRPr>
          </a:p>
          <a:p>
            <a:pPr algn="ctr"/>
            <a:r>
              <a:rPr lang="pl-PL" sz="1900" b="1" i="0" u="none" strike="noStrike" baseline="0" dirty="0">
                <a:solidFill>
                  <a:srgbClr val="000000"/>
                </a:solidFill>
                <a:latin typeface="Aptos" panose="020B0004020202020204" pitchFamily="34" charset="0"/>
              </a:rPr>
              <a:t>Zapraszamy serdecznie do odwiedzenia nas!</a:t>
            </a:r>
            <a:endParaRPr lang="pl-PL" sz="1900" dirty="0"/>
          </a:p>
        </p:txBody>
      </p:sp>
    </p:spTree>
    <p:extLst>
      <p:ext uri="{BB962C8B-B14F-4D97-AF65-F5344CB8AC3E}">
        <p14:creationId xmlns:p14="http://schemas.microsoft.com/office/powerpoint/2010/main" val="3898135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64718-37FB-960B-3ED5-F770B73D8DC8}"/>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40007406-2F02-8E88-3EE3-4E0BDE9C1DFA}"/>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6C8BF9FC-4DDB-4CB6-1028-8F7FDCB4B7E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411F3041-D7CD-A404-FFA3-94A887A73AB1}"/>
              </a:ext>
            </a:extLst>
          </p:cNvPr>
          <p:cNvSpPr txBox="1">
            <a:spLocks/>
          </p:cNvSpPr>
          <p:nvPr/>
        </p:nvSpPr>
        <p:spPr>
          <a:xfrm>
            <a:off x="582929" y="413971"/>
            <a:ext cx="8488881"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Epidemiologii i Statystyki Medycznej</a:t>
            </a:r>
          </a:p>
          <a:p>
            <a:pPr algn="l"/>
            <a:endPar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endParaRPr>
          </a:p>
        </p:txBody>
      </p:sp>
      <p:sp>
        <p:nvSpPr>
          <p:cNvPr id="4" name="pole tekstowe 3">
            <a:extLst>
              <a:ext uri="{FF2B5EF4-FFF2-40B4-BE49-F238E27FC236}">
                <a16:creationId xmlns:a16="http://schemas.microsoft.com/office/drawing/2014/main" id="{3B4AFF07-3F0A-EF43-8389-560893B188DE}"/>
              </a:ext>
            </a:extLst>
          </p:cNvPr>
          <p:cNvSpPr txBox="1"/>
          <p:nvPr/>
        </p:nvSpPr>
        <p:spPr>
          <a:xfrm>
            <a:off x="152660" y="1877937"/>
            <a:ext cx="7559643" cy="3943644"/>
          </a:xfrm>
          <a:prstGeom prst="rect">
            <a:avLst/>
          </a:prstGeom>
          <a:noFill/>
        </p:spPr>
        <p:txBody>
          <a:bodyPr wrap="square">
            <a:spAutoFit/>
          </a:bodyPr>
          <a:lstStyle/>
          <a:p>
            <a:pPr>
              <a:lnSpc>
                <a:spcPct val="150000"/>
              </a:lnSpc>
            </a:pPr>
            <a:r>
              <a:rPr lang="pl-PL" sz="1200" dirty="0">
                <a:solidFill>
                  <a:schemeClr val="bg1"/>
                </a:solidFill>
                <a:ea typeface="Noto Serif" panose="02020600060500020200" pitchFamily="18" charset="0"/>
                <a:cs typeface="Noto Serif" panose="02020600060500020200" pitchFamily="18" charset="0"/>
              </a:rPr>
              <a:t>W czasie Dnia Otwartego będą mieli Państwo możliwość skorzystania z konsultacji na poniższe tematy:</a:t>
            </a:r>
          </a:p>
          <a:p>
            <a:pPr>
              <a:lnSpc>
                <a:spcPct val="150000"/>
              </a:lnSpc>
              <a:buNone/>
            </a:pPr>
            <a:r>
              <a:rPr lang="pl-PL" sz="1200" b="1" dirty="0">
                <a:solidFill>
                  <a:schemeClr val="bg1"/>
                </a:solidFill>
                <a:effectLst/>
                <a:ea typeface="Times New Roman" panose="02020603050405020304" pitchFamily="18" charset="0"/>
                <a:cs typeface="Segoe UI Symbol" panose="020B0502040204020203" pitchFamily="34" charset="0"/>
              </a:rPr>
              <a:t>➢</a:t>
            </a:r>
            <a:r>
              <a:rPr lang="pl-PL" sz="1200" b="1" dirty="0">
                <a:solidFill>
                  <a:schemeClr val="bg1"/>
                </a:solidFill>
                <a:effectLst/>
                <a:ea typeface="Times New Roman" panose="02020603050405020304" pitchFamily="18" charset="0"/>
              </a:rPr>
              <a:t> Choroby zakaźne:</a:t>
            </a:r>
            <a:endParaRPr lang="pl-PL" sz="1200" dirty="0">
              <a:solidFill>
                <a:schemeClr val="bg1"/>
              </a:solidFill>
              <a:effectLst/>
              <a:ea typeface="Times New Roman" panose="02020603050405020304" pitchFamily="18" charset="0"/>
            </a:endParaRPr>
          </a:p>
          <a:p>
            <a:pPr marL="171450" lvl="0" indent="-171450" algn="just">
              <a:lnSpc>
                <a:spcPct val="150000"/>
              </a:lnSpc>
              <a:buSzPts val="1000"/>
              <a:buFont typeface="Wingdings" panose="05000000000000000000" pitchFamily="2" charset="2"/>
              <a:buChar char="ü"/>
              <a:tabLst>
                <a:tab pos="457200" algn="l"/>
              </a:tabLst>
            </a:pPr>
            <a:r>
              <a:rPr lang="pl-PL" sz="1200" dirty="0">
                <a:solidFill>
                  <a:schemeClr val="bg1"/>
                </a:solidFill>
                <a:ea typeface="Times New Roman" panose="02020603050405020304" pitchFamily="18" charset="0"/>
              </a:rPr>
              <a:t>Z</a:t>
            </a:r>
            <a:r>
              <a:rPr lang="pl-PL" sz="1200" dirty="0">
                <a:solidFill>
                  <a:schemeClr val="bg1"/>
                </a:solidFill>
                <a:effectLst/>
                <a:ea typeface="Times New Roman" panose="02020603050405020304" pitchFamily="18" charset="0"/>
              </a:rPr>
              <a:t>akres zadań Państwowej Inspekcji Sanitarnej; postępowanie w przypadku </a:t>
            </a:r>
            <a:r>
              <a:rPr lang="pl-PL" sz="1200" dirty="0" err="1">
                <a:solidFill>
                  <a:schemeClr val="bg1"/>
                </a:solidFill>
                <a:effectLst/>
                <a:ea typeface="Times New Roman" panose="02020603050405020304" pitchFamily="18" charset="0"/>
              </a:rPr>
              <a:t>zachorowań</a:t>
            </a:r>
            <a:r>
              <a:rPr lang="pl-PL" sz="1200" dirty="0">
                <a:solidFill>
                  <a:schemeClr val="bg1"/>
                </a:solidFill>
                <a:effectLst/>
                <a:ea typeface="Times New Roman" panose="02020603050405020304" pitchFamily="18" charset="0"/>
              </a:rPr>
              <a:t> lub podejrzenia ogniska epidemicznego; dochodzenie epidemiologiczne; schemat postępowania od zgłoszenia do zakończenia nadzoru i podział kompetencji (PIS – lekarz – inne instytucje).</a:t>
            </a:r>
          </a:p>
          <a:p>
            <a:pPr marL="171450" lvl="0" indent="-171450" algn="just">
              <a:lnSpc>
                <a:spcPct val="150000"/>
              </a:lnSpc>
              <a:buSzPts val="1000"/>
              <a:buFont typeface="Wingdings" panose="05000000000000000000" pitchFamily="2" charset="2"/>
              <a:buChar char="ü"/>
              <a:tabLst>
                <a:tab pos="457200" algn="l"/>
              </a:tabLst>
            </a:pPr>
            <a:r>
              <a:rPr lang="pl-PL" sz="1200" dirty="0">
                <a:solidFill>
                  <a:schemeClr val="bg1"/>
                </a:solidFill>
                <a:ea typeface="Times New Roman" panose="02020603050405020304" pitchFamily="18" charset="0"/>
              </a:rPr>
              <a:t>Z</a:t>
            </a:r>
            <a:r>
              <a:rPr lang="pl-PL" sz="1200" dirty="0">
                <a:solidFill>
                  <a:schemeClr val="bg1"/>
                </a:solidFill>
                <a:effectLst/>
                <a:ea typeface="Times New Roman" panose="02020603050405020304" pitchFamily="18" charset="0"/>
              </a:rPr>
              <a:t>asady izolacji i kwarantanny, obowiązki osób chorych i kontaktów; najczęstsze pytania mieszkańców.</a:t>
            </a:r>
          </a:p>
          <a:p>
            <a:pPr marL="171450" lvl="0" indent="-171450" algn="just">
              <a:lnSpc>
                <a:spcPct val="150000"/>
              </a:lnSpc>
              <a:buSzPts val="1000"/>
              <a:buFont typeface="Wingdings" panose="05000000000000000000" pitchFamily="2" charset="2"/>
              <a:buChar char="ü"/>
              <a:tabLst>
                <a:tab pos="457200" algn="l"/>
              </a:tabLst>
            </a:pPr>
            <a:r>
              <a:rPr lang="pl-PL" sz="1200" dirty="0">
                <a:solidFill>
                  <a:schemeClr val="bg1"/>
                </a:solidFill>
                <a:ea typeface="Times New Roman" panose="02020603050405020304" pitchFamily="18" charset="0"/>
              </a:rPr>
              <a:t>I</a:t>
            </a:r>
            <a:r>
              <a:rPr lang="pl-PL" sz="1200" dirty="0">
                <a:solidFill>
                  <a:schemeClr val="bg1"/>
                </a:solidFill>
                <a:effectLst/>
                <a:ea typeface="Times New Roman" panose="02020603050405020304" pitchFamily="18" charset="0"/>
              </a:rPr>
              <a:t>nformacje o wybranych chorobach zakaźnych (np. odra, WZW typu A); dyżur ekspertów – udzielanie informacji i wyjaśnianie wątpliwości.</a:t>
            </a:r>
          </a:p>
          <a:p>
            <a:pPr algn="just">
              <a:lnSpc>
                <a:spcPct val="150000"/>
              </a:lnSpc>
              <a:buNone/>
            </a:pPr>
            <a:r>
              <a:rPr lang="pl-PL" sz="1200" b="1" dirty="0">
                <a:solidFill>
                  <a:schemeClr val="bg1"/>
                </a:solidFill>
                <a:effectLst/>
                <a:ea typeface="Times New Roman" panose="02020603050405020304" pitchFamily="18" charset="0"/>
                <a:cs typeface="Segoe UI Symbol" panose="020B0502040204020203" pitchFamily="34" charset="0"/>
              </a:rPr>
              <a:t>➢</a:t>
            </a:r>
            <a:r>
              <a:rPr lang="pl-PL" sz="1200" b="1" dirty="0">
                <a:solidFill>
                  <a:schemeClr val="bg1"/>
                </a:solidFill>
                <a:effectLst/>
                <a:ea typeface="Times New Roman" panose="02020603050405020304" pitchFamily="18" charset="0"/>
              </a:rPr>
              <a:t> Szczepienia ochronne:</a:t>
            </a:r>
            <a:endParaRPr lang="pl-PL" sz="1200" dirty="0">
              <a:solidFill>
                <a:schemeClr val="bg1"/>
              </a:solidFill>
              <a:effectLst/>
              <a:ea typeface="Times New Roman" panose="02020603050405020304" pitchFamily="18" charset="0"/>
            </a:endParaRPr>
          </a:p>
          <a:p>
            <a:pPr marL="171450" lvl="0" indent="-171450" algn="just">
              <a:lnSpc>
                <a:spcPct val="150000"/>
              </a:lnSpc>
              <a:buSzPts val="1000"/>
              <a:buFont typeface="Wingdings" panose="05000000000000000000" pitchFamily="2" charset="2"/>
              <a:buChar char="ü"/>
              <a:tabLst>
                <a:tab pos="457200" algn="l"/>
              </a:tabLst>
            </a:pPr>
            <a:r>
              <a:rPr lang="pl-PL" sz="1200" dirty="0">
                <a:solidFill>
                  <a:schemeClr val="bg1"/>
                </a:solidFill>
                <a:effectLst/>
                <a:ea typeface="Times New Roman" panose="02020603050405020304" pitchFamily="18" charset="0"/>
              </a:rPr>
              <a:t>Program Szczepień Ochronnych; szczepienia obowiązkowe i zalecane; bezpieczeństwo szczepień; nadzór PIS nad realizacją szczepień; postępowanie w przypadku uchylania się od szczepień; współpraca z podmiotami leczniczymi.</a:t>
            </a:r>
          </a:p>
          <a:p>
            <a:pPr marL="171450" lvl="0" indent="-171450" algn="just">
              <a:lnSpc>
                <a:spcPct val="150000"/>
              </a:lnSpc>
              <a:buSzPts val="1000"/>
              <a:buFont typeface="Wingdings" panose="05000000000000000000" pitchFamily="2" charset="2"/>
              <a:buChar char="ü"/>
              <a:tabLst>
                <a:tab pos="457200" algn="l"/>
              </a:tabLst>
            </a:pPr>
            <a:r>
              <a:rPr lang="pl-PL" sz="1200" dirty="0">
                <a:solidFill>
                  <a:schemeClr val="bg1"/>
                </a:solidFill>
                <a:ea typeface="Times New Roman" panose="02020603050405020304" pitchFamily="18" charset="0"/>
              </a:rPr>
              <a:t>M</a:t>
            </a:r>
            <a:r>
              <a:rPr lang="pl-PL" sz="1200" dirty="0">
                <a:solidFill>
                  <a:schemeClr val="bg1"/>
                </a:solidFill>
                <a:effectLst/>
                <a:ea typeface="Times New Roman" panose="02020603050405020304" pitchFamily="18" charset="0"/>
              </a:rPr>
              <a:t>ateriały informacyjne i odwołania do aktów prawnych; dyżur merytoryczny – udzielanie informacji ogólnych    i proceduralnych, wyjaśnianie wątpliwości.</a:t>
            </a:r>
          </a:p>
        </p:txBody>
      </p:sp>
      <p:pic>
        <p:nvPicPr>
          <p:cNvPr id="9" name="Obraz 8" descr="Logotyp Państwowej Inspekcji Sanitarnej z hasłem &quot;Chronimy zdrowie z myślą o przyszłości&quot;">
            <a:extLst>
              <a:ext uri="{FF2B5EF4-FFF2-40B4-BE49-F238E27FC236}">
                <a16:creationId xmlns:a16="http://schemas.microsoft.com/office/drawing/2014/main" id="{6FCC47D5-1F80-AF8E-6A76-D0CD4FFCB5E5}"/>
              </a:ext>
            </a:extLst>
          </p:cNvPr>
          <p:cNvPicPr>
            <a:picLocks noGrp="1" noRo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CC9C0AD6-B0F2-D7D3-9C29-3E393D255D1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6" name="Obraz 15">
            <a:extLst>
              <a:ext uri="{FF2B5EF4-FFF2-40B4-BE49-F238E27FC236}">
                <a16:creationId xmlns:a16="http://schemas.microsoft.com/office/drawing/2014/main" id="{A86641F6-4535-CA9B-EBBF-A00AF7811B11}"/>
              </a:ext>
            </a:extLst>
          </p:cNvPr>
          <p:cNvPicPr>
            <a:picLocks noChangeAspect="1"/>
          </p:cNvPicPr>
          <p:nvPr/>
        </p:nvPicPr>
        <p:blipFill>
          <a:blip r:embed="rId5"/>
          <a:srcRect l="50870" t="13253" r="9318" b="34152"/>
          <a:stretch>
            <a:fillRect/>
          </a:stretch>
        </p:blipFill>
        <p:spPr>
          <a:xfrm>
            <a:off x="7864962" y="2191027"/>
            <a:ext cx="4064487" cy="32018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9580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6BD79A-8165-EA5D-2377-09B76687B226}"/>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F5BE1741-6FEF-7C06-D66C-5995B42E100B}"/>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C56C46CE-6BA0-C512-7A7A-BDC087F6546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E4582CDB-E6ED-0A9F-495F-B53234FEB476}"/>
              </a:ext>
            </a:extLst>
          </p:cNvPr>
          <p:cNvSpPr txBox="1">
            <a:spLocks/>
          </p:cNvSpPr>
          <p:nvPr/>
        </p:nvSpPr>
        <p:spPr>
          <a:xfrm>
            <a:off x="582930" y="413971"/>
            <a:ext cx="6424452" cy="82701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Higieny Dzieci i Młodzieży</a:t>
            </a:r>
          </a:p>
          <a:p>
            <a:pPr algn="l"/>
            <a:endPar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endParaRPr>
          </a:p>
        </p:txBody>
      </p:sp>
      <p:pic>
        <p:nvPicPr>
          <p:cNvPr id="9" name="Obraz 8" descr="Logotyp Państwowej Inspekcji Sanitarnej z hasłem &quot;Chronimy zdrowie z myślą o przyszłości&quot;">
            <a:extLst>
              <a:ext uri="{FF2B5EF4-FFF2-40B4-BE49-F238E27FC236}">
                <a16:creationId xmlns:a16="http://schemas.microsoft.com/office/drawing/2014/main" id="{B1D79DAC-BFA3-E415-8878-D8BDD9E08B4A}"/>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F560E8A6-163B-75C2-06D3-601F3470AB7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pole tekstowe 6">
            <a:extLst>
              <a:ext uri="{FF2B5EF4-FFF2-40B4-BE49-F238E27FC236}">
                <a16:creationId xmlns:a16="http://schemas.microsoft.com/office/drawing/2014/main" id="{BFB325AB-6B4F-7EE9-1E76-AD7941F8F9F4}"/>
              </a:ext>
            </a:extLst>
          </p:cNvPr>
          <p:cNvSpPr txBox="1"/>
          <p:nvPr/>
        </p:nvSpPr>
        <p:spPr>
          <a:xfrm>
            <a:off x="297646" y="1927959"/>
            <a:ext cx="6995019" cy="3666645"/>
          </a:xfrm>
          <a:prstGeom prst="rect">
            <a:avLst/>
          </a:prstGeom>
          <a:noFill/>
        </p:spPr>
        <p:txBody>
          <a:bodyPr wrap="square">
            <a:spAutoFit/>
          </a:bodyPr>
          <a:lstStyle/>
          <a:p>
            <a:pPr algn="just">
              <a:lnSpc>
                <a:spcPct val="150000"/>
              </a:lnSpc>
            </a:pPr>
            <a:r>
              <a:rPr lang="pl-PL" sz="1200" b="0" i="0" u="none" strike="noStrike" baseline="0" dirty="0">
                <a:solidFill>
                  <a:schemeClr val="bg1"/>
                </a:solidFill>
                <a:ea typeface="Noto Serif" panose="02020600060500020200" pitchFamily="18" charset="0"/>
                <a:cs typeface="Noto Serif" panose="02020600060500020200" pitchFamily="18" charset="0"/>
              </a:rPr>
              <a:t>W czasie Dnia Otwartego będą mieli Państwo możliwość skorzystania z konsultacji na poniższe tematy:</a:t>
            </a:r>
          </a:p>
          <a:p>
            <a:pPr marL="171450" indent="-171450" algn="just">
              <a:lnSpc>
                <a:spcPct val="150000"/>
              </a:lnSpc>
              <a:buFont typeface="Wingdings" panose="05000000000000000000" pitchFamily="2" charset="2"/>
              <a:buChar char="Ø"/>
            </a:pPr>
            <a:r>
              <a:rPr lang="pl-PL" sz="1200" b="1" i="0" u="none" strike="noStrike" baseline="0" dirty="0">
                <a:solidFill>
                  <a:schemeClr val="bg1"/>
                </a:solidFill>
                <a:ea typeface="Noto Serif" panose="02020600060500020200" pitchFamily="18" charset="0"/>
                <a:cs typeface="Noto Serif" panose="02020600060500020200" pitchFamily="18" charset="0"/>
              </a:rPr>
              <a:t>Program Szczepień przeciw HPV </a:t>
            </a:r>
            <a:r>
              <a:rPr lang="pl-PL" sz="1200" b="0" i="0" u="none" strike="noStrike" baseline="0" dirty="0">
                <a:solidFill>
                  <a:schemeClr val="bg1"/>
                </a:solidFill>
                <a:ea typeface="Noto Serif" panose="02020600060500020200" pitchFamily="18" charset="0"/>
                <a:cs typeface="Noto Serif" panose="02020600060500020200" pitchFamily="18" charset="0"/>
              </a:rPr>
              <a:t>– skonsultuj się z nami, aby dowiedzieć się więcej           </a:t>
            </a:r>
            <a:br>
              <a:rPr lang="pl-PL" sz="1200" b="0" i="0" u="none" strike="noStrike" baseline="0" dirty="0">
                <a:solidFill>
                  <a:schemeClr val="bg1"/>
                </a:solidFill>
                <a:ea typeface="Noto Serif" panose="02020600060500020200" pitchFamily="18" charset="0"/>
                <a:cs typeface="Noto Serif" panose="02020600060500020200" pitchFamily="18" charset="0"/>
              </a:rPr>
            </a:br>
            <a:r>
              <a:rPr lang="pl-PL" sz="1200" b="0" i="0" u="none" strike="noStrike" baseline="0" dirty="0">
                <a:solidFill>
                  <a:schemeClr val="bg1"/>
                </a:solidFill>
                <a:ea typeface="Noto Serif" panose="02020600060500020200" pitchFamily="18" charset="0"/>
                <a:cs typeface="Noto Serif" panose="02020600060500020200" pitchFamily="18" charset="0"/>
              </a:rPr>
              <a:t>o realizowanym przez szkoły programie szczepień kierowanym do dzieci po ukończeniu</a:t>
            </a:r>
            <a:r>
              <a:rPr lang="pl-PL" sz="1200" dirty="0">
                <a:solidFill>
                  <a:schemeClr val="bg1"/>
                </a:solidFill>
                <a:ea typeface="Noto Serif" panose="02020600060500020200" pitchFamily="18" charset="0"/>
                <a:cs typeface="Noto Serif" panose="02020600060500020200" pitchFamily="18" charset="0"/>
              </a:rPr>
              <a:t> </a:t>
            </a:r>
            <a:r>
              <a:rPr lang="pl-PL" sz="1200" b="0" i="0" u="none" strike="noStrike" baseline="0" dirty="0">
                <a:solidFill>
                  <a:schemeClr val="bg1"/>
                </a:solidFill>
                <a:ea typeface="Noto Serif" panose="02020600060500020200" pitchFamily="18" charset="0"/>
                <a:cs typeface="Noto Serif" panose="02020600060500020200" pitchFamily="18" charset="0"/>
              </a:rPr>
              <a:t>9 roku życia, do ukończenia 14 roku życia – powiemy o założeniach programu.</a:t>
            </a:r>
          </a:p>
          <a:p>
            <a:pPr marL="171450" indent="-171450" algn="just">
              <a:lnSpc>
                <a:spcPct val="150000"/>
              </a:lnSpc>
              <a:buFont typeface="Wingdings" panose="05000000000000000000" pitchFamily="2" charset="2"/>
              <a:buChar char="Ø"/>
            </a:pPr>
            <a:r>
              <a:rPr lang="pl-PL" sz="1200" b="1" i="0" u="none" strike="noStrike" baseline="0" dirty="0">
                <a:solidFill>
                  <a:schemeClr val="bg1"/>
                </a:solidFill>
                <a:ea typeface="Noto Serif" panose="02020600060500020200" pitchFamily="18" charset="0"/>
                <a:cs typeface="Noto Serif" panose="02020600060500020200" pitchFamily="18" charset="0"/>
              </a:rPr>
              <a:t>Profilaktyka wad postawy u dzieci i młodzieży</a:t>
            </a:r>
            <a:endParaRPr lang="pl-PL" sz="1200" b="0" i="0" u="none" strike="noStrike" baseline="0" dirty="0">
              <a:solidFill>
                <a:schemeClr val="bg1"/>
              </a:solidFill>
              <a:ea typeface="Noto Serif" panose="02020600060500020200" pitchFamily="18" charset="0"/>
              <a:cs typeface="Noto Serif" panose="02020600060500020200" pitchFamily="18" charset="0"/>
            </a:endParaRPr>
          </a:p>
          <a:p>
            <a:pPr marL="171450" indent="-171450" algn="just">
              <a:lnSpc>
                <a:spcPct val="150000"/>
              </a:lnSpc>
              <a:buFont typeface="Wingdings" panose="05000000000000000000" pitchFamily="2" charset="2"/>
              <a:buChar char="ü"/>
            </a:pPr>
            <a:r>
              <a:rPr lang="pl-PL" sz="1200" b="1" i="0" u="none" strike="noStrike" baseline="0" dirty="0">
                <a:solidFill>
                  <a:schemeClr val="bg1"/>
                </a:solidFill>
                <a:ea typeface="Noto Serif" panose="02020600060500020200" pitchFamily="18" charset="0"/>
                <a:cs typeface="Noto Serif" panose="02020600060500020200" pitchFamily="18" charset="0"/>
              </a:rPr>
              <a:t>Kampania </a:t>
            </a:r>
            <a:r>
              <a:rPr lang="pl-PL" sz="1200" b="0" i="0" u="none" strike="noStrike" baseline="0" dirty="0">
                <a:solidFill>
                  <a:schemeClr val="bg1"/>
                </a:solidFill>
                <a:ea typeface="Noto Serif" panose="02020600060500020200" pitchFamily="18" charset="0"/>
                <a:cs typeface="Noto Serif" panose="02020600060500020200" pitchFamily="18" charset="0"/>
              </a:rPr>
              <a:t>,,</a:t>
            </a:r>
            <a:r>
              <a:rPr lang="pl-PL" sz="1200" b="1" i="0" u="none" strike="noStrike" baseline="0" dirty="0">
                <a:solidFill>
                  <a:schemeClr val="bg1"/>
                </a:solidFill>
                <a:ea typeface="Noto Serif" panose="02020600060500020200" pitchFamily="18" charset="0"/>
                <a:cs typeface="Noto Serif" panose="02020600060500020200" pitchFamily="18" charset="0"/>
              </a:rPr>
              <a:t>Problem wagi ciężkiej’’ </a:t>
            </a:r>
            <a:r>
              <a:rPr lang="pl-PL" sz="1200" b="0" i="0" u="none" strike="noStrike" baseline="0" dirty="0">
                <a:solidFill>
                  <a:schemeClr val="bg1"/>
                </a:solidFill>
                <a:ea typeface="Noto Serif" panose="02020600060500020200" pitchFamily="18" charset="0"/>
                <a:cs typeface="Noto Serif" panose="02020600060500020200" pitchFamily="18" charset="0"/>
              </a:rPr>
              <a:t>realizowana przez PSSE w Jaśle w szkołach podstawowych na terenie powiatu jasielskiego polegająca na ważeniu plecaków dzieci – celem kampanii jest zwrócenie uwagi na problem przeciążonych plecaków oraz rozpowszechnienie informacji, że jedną z przyczyn wad postawy mogą być przeciążone kręgosłupy.</a:t>
            </a:r>
          </a:p>
          <a:p>
            <a:pPr marL="171450" indent="-171450" algn="just">
              <a:lnSpc>
                <a:spcPct val="150000"/>
              </a:lnSpc>
              <a:buFont typeface="Wingdings" panose="05000000000000000000" pitchFamily="2" charset="2"/>
              <a:buChar char="ü"/>
            </a:pPr>
            <a:r>
              <a:rPr lang="pl-PL" sz="1200" b="1" i="0" u="none" strike="noStrike" baseline="0" dirty="0">
                <a:solidFill>
                  <a:schemeClr val="bg1"/>
                </a:solidFill>
                <a:ea typeface="Noto Serif" panose="02020600060500020200" pitchFamily="18" charset="0"/>
                <a:cs typeface="Noto Serif" panose="02020600060500020200" pitchFamily="18" charset="0"/>
              </a:rPr>
              <a:t>Wymagania wobec mebli szkolnych i przedszkolnych </a:t>
            </a:r>
            <a:r>
              <a:rPr lang="pl-PL" sz="1200" b="0" i="0" u="none" strike="noStrike" baseline="0" dirty="0">
                <a:solidFill>
                  <a:schemeClr val="bg1"/>
                </a:solidFill>
                <a:ea typeface="Noto Serif" panose="02020600060500020200" pitchFamily="18" charset="0"/>
                <a:cs typeface="Noto Serif" panose="02020600060500020200" pitchFamily="18" charset="0"/>
              </a:rPr>
              <a:t>– powiemy jak prawidłowo powinny być zestawione meble - stoły i krzesła, aby umożliwiły przyjęcie prawidłowej pozycji siedzącej przy pisaniu, czytaniu i słuchaniu oraz powiemy o zasadach i pokażemy jak powinna wyglądać postawa ciała przy prawidłowo dobranym umeblowaniu. </a:t>
            </a:r>
          </a:p>
        </p:txBody>
      </p:sp>
      <p:pic>
        <p:nvPicPr>
          <p:cNvPr id="13" name="Obraz 12">
            <a:extLst>
              <a:ext uri="{FF2B5EF4-FFF2-40B4-BE49-F238E27FC236}">
                <a16:creationId xmlns:a16="http://schemas.microsoft.com/office/drawing/2014/main" id="{E16D7475-C098-8FAF-DE6F-0E9483714CAA}"/>
              </a:ext>
            </a:extLst>
          </p:cNvPr>
          <p:cNvPicPr>
            <a:picLocks noChangeAspect="1"/>
          </p:cNvPicPr>
          <p:nvPr/>
        </p:nvPicPr>
        <p:blipFill>
          <a:blip r:embed="rId6">
            <a:extLst>
              <a:ext uri="{28A0092B-C50C-407E-A947-70E740481C1C}">
                <a14:useLocalDpi xmlns:a14="http://schemas.microsoft.com/office/drawing/2010/main" val="0"/>
              </a:ext>
            </a:extLst>
          </a:blip>
          <a:srcRect l="60000" t="23750" r="4141" b="30000"/>
          <a:stretch>
            <a:fillRect/>
          </a:stretch>
        </p:blipFill>
        <p:spPr>
          <a:xfrm>
            <a:off x="7674553" y="2044479"/>
            <a:ext cx="4219801" cy="33332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60556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D6E23-EEFF-F5B1-2467-01C9C7F57ADC}"/>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A3F68C0E-BDC1-558F-7C93-C699E535966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F655B140-D9E3-263C-4B5F-3902E87FFF1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4D533D3E-D04E-81DF-27F0-BD55F101D194}"/>
              </a:ext>
            </a:extLst>
          </p:cNvPr>
          <p:cNvSpPr txBox="1">
            <a:spLocks/>
          </p:cNvSpPr>
          <p:nvPr/>
        </p:nvSpPr>
        <p:spPr>
          <a:xfrm>
            <a:off x="582930" y="413971"/>
            <a:ext cx="5724880"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Higieny Komunalnej</a:t>
            </a:r>
          </a:p>
        </p:txBody>
      </p:sp>
      <p:pic>
        <p:nvPicPr>
          <p:cNvPr id="9" name="Obraz 8" descr="Logotyp Państwowej Inspekcji Sanitarnej z hasłem &quot;Chronimy zdrowie z myślą o przyszłości&quot;">
            <a:extLst>
              <a:ext uri="{FF2B5EF4-FFF2-40B4-BE49-F238E27FC236}">
                <a16:creationId xmlns:a16="http://schemas.microsoft.com/office/drawing/2014/main" id="{87EBFA2F-C6F8-F2AF-DA78-FF8E989A1FBF}"/>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2F5551B8-78AF-F3E9-B621-E1025494F29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7" name="pole tekstowe 6">
            <a:extLst>
              <a:ext uri="{FF2B5EF4-FFF2-40B4-BE49-F238E27FC236}">
                <a16:creationId xmlns:a16="http://schemas.microsoft.com/office/drawing/2014/main" id="{15234226-2E90-C42C-8ADF-396F153AF790}"/>
              </a:ext>
            </a:extLst>
          </p:cNvPr>
          <p:cNvSpPr txBox="1"/>
          <p:nvPr/>
        </p:nvSpPr>
        <p:spPr>
          <a:xfrm>
            <a:off x="312706" y="1843404"/>
            <a:ext cx="6658462" cy="3970318"/>
          </a:xfrm>
          <a:prstGeom prst="rect">
            <a:avLst/>
          </a:prstGeom>
          <a:noFill/>
        </p:spPr>
        <p:txBody>
          <a:bodyPr wrap="square">
            <a:spAutoFit/>
          </a:bodyPr>
          <a:lstStyle/>
          <a:p>
            <a:pPr algn="just">
              <a:lnSpc>
                <a:spcPct val="150000"/>
              </a:lnSpc>
            </a:pPr>
            <a:r>
              <a:rPr lang="pl-PL" sz="1200" dirty="0">
                <a:solidFill>
                  <a:schemeClr val="bg1"/>
                </a:solidFill>
                <a:ea typeface="Noto Serif" panose="02020600060500020200" pitchFamily="18" charset="0"/>
                <a:cs typeface="Noto Serif" panose="02020600060500020200" pitchFamily="18" charset="0"/>
              </a:rPr>
              <a:t>W czasie Dnia Otwartego będą mieli Państwo możliwość skorzystania z konsultacji na poniższe tematy:</a:t>
            </a:r>
          </a:p>
          <a:p>
            <a:pPr marL="171450" indent="-171450" algn="just">
              <a:lnSpc>
                <a:spcPct val="150000"/>
              </a:lnSpc>
              <a:buFont typeface="Wingdings" panose="05000000000000000000" pitchFamily="2" charset="2"/>
              <a:buChar char="Ø"/>
            </a:pPr>
            <a:r>
              <a:rPr lang="pl-PL" sz="1200" dirty="0">
                <a:solidFill>
                  <a:schemeClr val="bg1"/>
                </a:solidFill>
                <a:ea typeface="Noto Serif" panose="02020600060500020200" pitchFamily="18" charset="0"/>
                <a:cs typeface="Noto Serif" panose="02020600060500020200" pitchFamily="18" charset="0"/>
              </a:rPr>
              <a:t>Badanie wody – wyjaśnimy, w jaki sposób kontrolujemy jakość wody w wodociągach i na basenach oraz dlaczego regularne badanie wody jest tak istotne. Podpowiemy, jak ocenić wodę ze studni i omówimy najważniejsze parametry wpływające na zdrowie. Przyniesione wyniki badań wody ocenimy pod kątem jej bezpieczeństwa.</a:t>
            </a:r>
          </a:p>
          <a:p>
            <a:pPr marL="171450" indent="-171450" algn="just">
              <a:lnSpc>
                <a:spcPct val="150000"/>
              </a:lnSpc>
              <a:buFont typeface="Wingdings" panose="05000000000000000000" pitchFamily="2" charset="2"/>
              <a:buChar char="Ø"/>
            </a:pPr>
            <a:r>
              <a:rPr lang="pl-PL" sz="1200" dirty="0">
                <a:solidFill>
                  <a:schemeClr val="bg1"/>
                </a:solidFill>
                <a:ea typeface="Noto Serif" panose="02020600060500020200" pitchFamily="18" charset="0"/>
                <a:cs typeface="Noto Serif" panose="02020600060500020200" pitchFamily="18" charset="0"/>
              </a:rPr>
              <a:t>Bezpieczne usługi </a:t>
            </a:r>
            <a:r>
              <a:rPr lang="pl-PL" sz="1200" dirty="0" err="1">
                <a:solidFill>
                  <a:schemeClr val="bg1"/>
                </a:solidFill>
                <a:ea typeface="Noto Serif" panose="02020600060500020200" pitchFamily="18" charset="0"/>
                <a:cs typeface="Noto Serif" panose="02020600060500020200" pitchFamily="18" charset="0"/>
              </a:rPr>
              <a:t>beauty</a:t>
            </a:r>
            <a:r>
              <a:rPr lang="pl-PL" sz="1200" dirty="0">
                <a:solidFill>
                  <a:schemeClr val="bg1"/>
                </a:solidFill>
                <a:ea typeface="Noto Serif" panose="02020600060500020200" pitchFamily="18" charset="0"/>
                <a:cs typeface="Noto Serif" panose="02020600060500020200" pitchFamily="18" charset="0"/>
              </a:rPr>
              <a:t> – udzielimy praktycznych wskazówek właścicielom                </a:t>
            </a:r>
            <a:br>
              <a:rPr lang="pl-PL" sz="1200" dirty="0">
                <a:solidFill>
                  <a:schemeClr val="bg1"/>
                </a:solidFill>
                <a:ea typeface="Noto Serif" panose="02020600060500020200" pitchFamily="18" charset="0"/>
                <a:cs typeface="Noto Serif" panose="02020600060500020200" pitchFamily="18" charset="0"/>
              </a:rPr>
            </a:br>
            <a:r>
              <a:rPr lang="pl-PL" sz="1200" dirty="0">
                <a:solidFill>
                  <a:schemeClr val="bg1"/>
                </a:solidFill>
                <a:ea typeface="Noto Serif" panose="02020600060500020200" pitchFamily="18" charset="0"/>
                <a:cs typeface="Noto Serif" panose="02020600060500020200" pitchFamily="18" charset="0"/>
              </a:rPr>
              <a:t>i pracownikom salonów fryzjerskich, kosmetycznych i tatuażu, a także klientom zainteresowanym bezpieczeństwem usług. Wyjaśnimy, jak zapewnić, aby salony </a:t>
            </a:r>
            <a:r>
              <a:rPr lang="pl-PL" sz="1200" dirty="0" err="1">
                <a:solidFill>
                  <a:schemeClr val="bg1"/>
                </a:solidFill>
                <a:ea typeface="Noto Serif" panose="02020600060500020200" pitchFamily="18" charset="0"/>
                <a:cs typeface="Noto Serif" panose="02020600060500020200" pitchFamily="18" charset="0"/>
              </a:rPr>
              <a:t>beauty</a:t>
            </a:r>
            <a:r>
              <a:rPr lang="pl-PL" sz="1200" dirty="0">
                <a:solidFill>
                  <a:schemeClr val="bg1"/>
                </a:solidFill>
                <a:ea typeface="Noto Serif" panose="02020600060500020200" pitchFamily="18" charset="0"/>
                <a:cs typeface="Noto Serif" panose="02020600060500020200" pitchFamily="18" charset="0"/>
              </a:rPr>
              <a:t> były miejscami bezpiecznymi dla wszystkich.</a:t>
            </a:r>
          </a:p>
          <a:p>
            <a:pPr marL="171450" indent="-171450" algn="just">
              <a:lnSpc>
                <a:spcPct val="150000"/>
              </a:lnSpc>
              <a:buFont typeface="Wingdings" panose="05000000000000000000" pitchFamily="2" charset="2"/>
              <a:buChar char="Ø"/>
            </a:pPr>
            <a:r>
              <a:rPr lang="pl-PL" sz="1200" dirty="0">
                <a:solidFill>
                  <a:schemeClr val="bg1"/>
                </a:solidFill>
                <a:ea typeface="Noto Serif" panose="02020600060500020200" pitchFamily="18" charset="0"/>
                <a:cs typeface="Noto Serif" panose="02020600060500020200" pitchFamily="18" charset="0"/>
              </a:rPr>
              <a:t>Ekshumacje i przenoszenie zwłok oraz szczątków ludzkich – przedstawimy krok po kroku, jak przebiega postępowanie w sprawie wydania zezwolenia na wydobycie zwłok lub szczątków ludzkich z grobu oraz ich przeniesienie.</a:t>
            </a:r>
          </a:p>
          <a:p>
            <a:endParaRPr lang="pl-PL" dirty="0"/>
          </a:p>
        </p:txBody>
      </p:sp>
      <p:pic>
        <p:nvPicPr>
          <p:cNvPr id="11" name="Obraz 10">
            <a:extLst>
              <a:ext uri="{FF2B5EF4-FFF2-40B4-BE49-F238E27FC236}">
                <a16:creationId xmlns:a16="http://schemas.microsoft.com/office/drawing/2014/main" id="{5BC0266B-CF12-7B23-9642-A0109E44CE75}"/>
              </a:ext>
            </a:extLst>
          </p:cNvPr>
          <p:cNvPicPr>
            <a:picLocks noChangeAspect="1"/>
          </p:cNvPicPr>
          <p:nvPr/>
        </p:nvPicPr>
        <p:blipFill>
          <a:blip r:embed="rId6">
            <a:extLst>
              <a:ext uri="{28A0092B-C50C-407E-A947-70E740481C1C}">
                <a14:useLocalDpi xmlns:a14="http://schemas.microsoft.com/office/drawing/2010/main" val="0"/>
              </a:ext>
            </a:extLst>
          </a:blip>
          <a:srcRect l="60691" t="18196" r="4064" b="32915"/>
          <a:stretch>
            <a:fillRect/>
          </a:stretch>
        </p:blipFill>
        <p:spPr>
          <a:xfrm>
            <a:off x="7390267" y="1976697"/>
            <a:ext cx="4489027" cy="3565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24032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527A-FCB2-C2EF-51FD-DD103E574D0F}"/>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D762C86A-8B75-FFE6-1040-A2B8339F98B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A7F49361-F342-B1BA-7AC9-F6677EA0924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57DF949A-203E-43D3-AAEC-6EB14E9840F9}"/>
              </a:ext>
            </a:extLst>
          </p:cNvPr>
          <p:cNvSpPr txBox="1">
            <a:spLocks/>
          </p:cNvSpPr>
          <p:nvPr/>
        </p:nvSpPr>
        <p:spPr>
          <a:xfrm>
            <a:off x="582930" y="413971"/>
            <a:ext cx="5724880"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Higieny Pracy</a:t>
            </a:r>
          </a:p>
        </p:txBody>
      </p:sp>
      <p:sp>
        <p:nvSpPr>
          <p:cNvPr id="4" name="pole tekstowe 3">
            <a:extLst>
              <a:ext uri="{FF2B5EF4-FFF2-40B4-BE49-F238E27FC236}">
                <a16:creationId xmlns:a16="http://schemas.microsoft.com/office/drawing/2014/main" id="{B06E8AED-6D0A-F0BE-7B82-3883E96C51C6}"/>
              </a:ext>
            </a:extLst>
          </p:cNvPr>
          <p:cNvSpPr txBox="1"/>
          <p:nvPr/>
        </p:nvSpPr>
        <p:spPr>
          <a:xfrm>
            <a:off x="495903" y="1979155"/>
            <a:ext cx="6323483" cy="3943644"/>
          </a:xfrm>
          <a:prstGeom prst="rect">
            <a:avLst/>
          </a:prstGeom>
          <a:noFill/>
        </p:spPr>
        <p:txBody>
          <a:bodyPr wrap="square">
            <a:spAutoFit/>
          </a:bodyPr>
          <a:lstStyle/>
          <a:p>
            <a:pPr marR="0" lvl="0" algn="just" defTabSz="914400" rtl="0" eaLnBrk="1" fontAlgn="auto" latinLnBrk="0" hangingPunct="1">
              <a:lnSpc>
                <a:spcPct val="150000"/>
              </a:lnSpc>
              <a:spcBef>
                <a:spcPts val="0"/>
              </a:spcBef>
              <a:spcAft>
                <a:spcPts val="0"/>
              </a:spcAft>
              <a:buClrTx/>
              <a:buSzTx/>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W czasie Dnia Otwartego będą mieli Państwo możliwość skorzystania z konsultacji na poniższe tematy:</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Nadzór nad bezpieczeństwem kosmetyków – jakie informacje muszą znajdować się na etykiecie, jakie wymagania musi spełnić producent/importer przed wprowadzeniem kosmetyków do obrotu.</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Choroby zawodowe – jak należy poprawnie zgłosić podejrzenie choroby zawodowej.</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Nadzór nad czynnikami rakotwórczymi, mutagennymi i </a:t>
            </a:r>
            <a:r>
              <a:rPr kumimoji="0" lang="pl-PL" sz="1200" b="0" i="0" u="none" strike="noStrike" kern="1200" cap="none" spc="0" normalizeH="0" baseline="0" noProof="0" dirty="0" err="1">
                <a:ln>
                  <a:noFill/>
                </a:ln>
                <a:solidFill>
                  <a:schemeClr val="bg1"/>
                </a:solidFill>
                <a:effectLst/>
                <a:uLnTx/>
                <a:uFillTx/>
                <a:ea typeface="Noto Serif" panose="02020502060505020204" pitchFamily="18" charset="0"/>
                <a:cs typeface="Noto Serif" panose="02020502060505020204" pitchFamily="18" charset="0"/>
              </a:rPr>
              <a:t>reprotoksycznymi</a:t>
            </a: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w środowisku pracy.</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Narażenie na radon w pomieszczeniach pracy.</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Jakie informacje powinna zawierać etykieta produktu biobójczego.</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Jakie punkty musi zawierać karta charakterystyki zgodnie z rozporządzeniem 2020/878.</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Omówienie wymaganych środków ochrony indywidualnej, w jakie pracownik powinien zostać wyposażony.</a:t>
            </a:r>
          </a:p>
          <a:p>
            <a:pPr marL="171450" marR="0" lvl="0" indent="-1714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endPar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endParaRPr>
          </a:p>
        </p:txBody>
      </p:sp>
      <p:pic>
        <p:nvPicPr>
          <p:cNvPr id="9" name="Obraz 8" descr="Logotyp Państwowej Inspekcji Sanitarnej z hasłem &quot;Chronimy zdrowie z myślą o przyszłości&quot;">
            <a:extLst>
              <a:ext uri="{FF2B5EF4-FFF2-40B4-BE49-F238E27FC236}">
                <a16:creationId xmlns:a16="http://schemas.microsoft.com/office/drawing/2014/main" id="{0E4660D0-F12E-36EC-3BFC-CEAD6EA5E696}"/>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0DFAC0C8-DA3C-2357-59A3-9F845DD88CA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7" name="Obraz 6">
            <a:extLst>
              <a:ext uri="{FF2B5EF4-FFF2-40B4-BE49-F238E27FC236}">
                <a16:creationId xmlns:a16="http://schemas.microsoft.com/office/drawing/2014/main" id="{657F0434-821E-A044-3B5E-B6D813EE1FE4}"/>
              </a:ext>
            </a:extLst>
          </p:cNvPr>
          <p:cNvPicPr>
            <a:picLocks noChangeAspect="1"/>
          </p:cNvPicPr>
          <p:nvPr/>
        </p:nvPicPr>
        <p:blipFill>
          <a:blip r:embed="rId6">
            <a:extLst>
              <a:ext uri="{28A0092B-C50C-407E-A947-70E740481C1C}">
                <a14:useLocalDpi xmlns:a14="http://schemas.microsoft.com/office/drawing/2010/main" val="0"/>
              </a:ext>
            </a:extLst>
          </a:blip>
          <a:srcRect l="50717" t="22917" r="8805" b="23889"/>
          <a:stretch>
            <a:fillRect/>
          </a:stretch>
        </p:blipFill>
        <p:spPr>
          <a:xfrm>
            <a:off x="7315288" y="2073244"/>
            <a:ext cx="4463271" cy="357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64354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57702-1D9A-3630-2A6E-E8347D3516F5}"/>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7CE25BE9-64EE-EDD9-12B4-7CB9C73FB8F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EA28770E-C415-2A26-627E-75834F49519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331C93EB-C394-7F4B-83EA-704E0925048C}"/>
              </a:ext>
            </a:extLst>
          </p:cNvPr>
          <p:cNvSpPr txBox="1">
            <a:spLocks/>
          </p:cNvSpPr>
          <p:nvPr/>
        </p:nvSpPr>
        <p:spPr>
          <a:xfrm>
            <a:off x="582930" y="413971"/>
            <a:ext cx="7159268"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Higieny Żywności i Żywienia</a:t>
            </a:r>
          </a:p>
        </p:txBody>
      </p:sp>
      <p:sp>
        <p:nvSpPr>
          <p:cNvPr id="4" name="pole tekstowe 3">
            <a:extLst>
              <a:ext uri="{FF2B5EF4-FFF2-40B4-BE49-F238E27FC236}">
                <a16:creationId xmlns:a16="http://schemas.microsoft.com/office/drawing/2014/main" id="{7DFF9BBA-174C-5886-F848-CD88764EBBD5}"/>
              </a:ext>
            </a:extLst>
          </p:cNvPr>
          <p:cNvSpPr txBox="1"/>
          <p:nvPr/>
        </p:nvSpPr>
        <p:spPr>
          <a:xfrm>
            <a:off x="199002" y="1860069"/>
            <a:ext cx="7159269" cy="3823611"/>
          </a:xfrm>
          <a:prstGeom prst="rect">
            <a:avLst/>
          </a:prstGeom>
          <a:noFill/>
        </p:spPr>
        <p:txBody>
          <a:bodyPr wrap="square">
            <a:spAutoFit/>
          </a:bodyPr>
          <a:lstStyle/>
          <a:p>
            <a:pPr marL="0" marR="0" lvl="0" indent="0" algn="just" defTabSz="914400" rtl="0" eaLnBrk="1" fontAlgn="auto" latinLnBrk="0" hangingPunct="1">
              <a:lnSpc>
                <a:spcPct val="17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W czasie Dnia Otwartego będą mieli Państwo możliwość skorzystania z konsultacji na poniższe tematy:</a:t>
            </a:r>
          </a:p>
          <a:p>
            <a:pPr marL="171450" marR="0" lvl="0" indent="-171450" algn="just" defTabSz="914400" rtl="0" eaLnBrk="1" fontAlgn="auto" latinLnBrk="0" hangingPunct="1">
              <a:lnSpc>
                <a:spcPct val="17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Rozpoczęcie prowadzenia działalności w oparciu o ustawę z dnia 25 sierpnia 2006 r. o bezpieczeństwie żywności i żywienia:</a:t>
            </a:r>
          </a:p>
          <a:p>
            <a:pPr marL="171450" marR="0" lvl="0" indent="-171450" algn="just" defTabSz="914400" rtl="0" eaLnBrk="1" fontAlgn="auto" latinLnBrk="0" hangingPunct="1">
              <a:lnSpc>
                <a:spcPct val="170000"/>
              </a:lnSpc>
              <a:spcBef>
                <a:spcPts val="0"/>
              </a:spcBef>
              <a:spcAft>
                <a:spcPts val="0"/>
              </a:spcAft>
              <a:buClrTx/>
              <a:buSzTx/>
              <a:buFont typeface="Wingdings" panose="05000000000000000000" pitchFamily="2" charset="2"/>
              <a:buChar char="ü"/>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obiekty produkcji i obrotu żywnością;</a:t>
            </a:r>
          </a:p>
          <a:p>
            <a:pPr marL="171450" marR="0" lvl="0" indent="-171450" algn="just" defTabSz="914400" rtl="0" eaLnBrk="1" fontAlgn="auto" latinLnBrk="0" hangingPunct="1">
              <a:lnSpc>
                <a:spcPct val="170000"/>
              </a:lnSpc>
              <a:spcBef>
                <a:spcPts val="0"/>
              </a:spcBef>
              <a:spcAft>
                <a:spcPts val="0"/>
              </a:spcAft>
              <a:buClrTx/>
              <a:buSzTx/>
              <a:buFont typeface="Wingdings" panose="05000000000000000000" pitchFamily="2" charset="2"/>
              <a:buChar char="ü"/>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obiekty ruchome;</a:t>
            </a:r>
          </a:p>
          <a:p>
            <a:pPr marL="171450" marR="0" lvl="0" indent="-171450" algn="just" defTabSz="914400" rtl="0" eaLnBrk="1" fontAlgn="auto" latinLnBrk="0" hangingPunct="1">
              <a:lnSpc>
                <a:spcPct val="170000"/>
              </a:lnSpc>
              <a:spcBef>
                <a:spcPts val="0"/>
              </a:spcBef>
              <a:spcAft>
                <a:spcPts val="0"/>
              </a:spcAft>
              <a:buClrTx/>
              <a:buSzTx/>
              <a:buFont typeface="Wingdings" panose="05000000000000000000" pitchFamily="2" charset="2"/>
              <a:buChar char="ü"/>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produkcja podstawowa i dostawy bezpośrednie;</a:t>
            </a:r>
          </a:p>
          <a:p>
            <a:pPr marL="171450" marR="0" lvl="0" indent="-171450" algn="just" defTabSz="914400" rtl="0" eaLnBrk="1" fontAlgn="auto" latinLnBrk="0" hangingPunct="1">
              <a:lnSpc>
                <a:spcPct val="170000"/>
              </a:lnSpc>
              <a:spcBef>
                <a:spcPts val="0"/>
              </a:spcBef>
              <a:spcAft>
                <a:spcPts val="0"/>
              </a:spcAft>
              <a:buClrTx/>
              <a:buSzTx/>
              <a:buFont typeface="Wingdings" panose="05000000000000000000" pitchFamily="2" charset="2"/>
              <a:buChar char="ü"/>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obiekty żywienia zbiorowego. </a:t>
            </a:r>
          </a:p>
          <a:p>
            <a:pPr marL="171450" marR="0" lvl="0" indent="-171450" algn="just" defTabSz="914400" rtl="0" eaLnBrk="1" fontAlgn="auto" latinLnBrk="0" hangingPunct="1">
              <a:lnSpc>
                <a:spcPct val="170000"/>
              </a:lnSpc>
              <a:spcBef>
                <a:spcPts val="0"/>
              </a:spcBef>
              <a:spcAft>
                <a:spcPts val="0"/>
              </a:spcAft>
              <a:buClrTx/>
              <a:buSzTx/>
              <a:buFont typeface="Wingdings" panose="05000000000000000000" pitchFamily="2" charset="2"/>
              <a:buChar char="Ø"/>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Prowadzenie działalności w sklepikach szkolnych oraz automatach </a:t>
            </a:r>
            <a:r>
              <a:rPr kumimoji="0" lang="pl-PL" sz="1200" b="0" i="0" u="none" strike="noStrike" kern="1200" cap="none" spc="0" normalizeH="0" baseline="0" noProof="0" dirty="0" err="1">
                <a:ln>
                  <a:noFill/>
                </a:ln>
                <a:solidFill>
                  <a:schemeClr val="bg1"/>
                </a:solidFill>
                <a:effectLst/>
                <a:uLnTx/>
                <a:uFillTx/>
                <a:ea typeface="Noto Serif" panose="02020502060505020204" pitchFamily="18" charset="0"/>
                <a:cs typeface="Noto Serif" panose="02020502060505020204" pitchFamily="18" charset="0"/>
              </a:rPr>
              <a:t>vendingowych</a:t>
            </a: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zgodnie  </a:t>
            </a:r>
            <a:r>
              <a:rPr lang="pl-PL" sz="1200" dirty="0">
                <a:solidFill>
                  <a:schemeClr val="bg1"/>
                </a:solidFill>
                <a:ea typeface="Noto Serif" panose="02020502060505020204" pitchFamily="18" charset="0"/>
                <a:cs typeface="Noto Serif" panose="02020502060505020204" pitchFamily="18" charset="0"/>
              </a:rPr>
              <a:t>                                   </a:t>
            </a: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z Rozporządzeniem Ministra Zdrowia z dnia 26 lipca 2016 r. w sprawie grup środków spożywczych przeznaczonych do sprzedaży dzieciom i młodzieży w jednostkach systemu oświaty oraz wymagań, jakie muszą spełniać środki spożywcze stosowane w ramach żywienia zbiorowego dzieci i młodzieży w tych jednostkach. </a:t>
            </a:r>
          </a:p>
        </p:txBody>
      </p:sp>
      <p:pic>
        <p:nvPicPr>
          <p:cNvPr id="9" name="Obraz 8" descr="Logotyp Państwowej Inspekcji Sanitarnej z hasłem &quot;Chronimy zdrowie z myślą o przyszłości&quot;">
            <a:extLst>
              <a:ext uri="{FF2B5EF4-FFF2-40B4-BE49-F238E27FC236}">
                <a16:creationId xmlns:a16="http://schemas.microsoft.com/office/drawing/2014/main" id="{D8B30EAA-5978-3010-ED01-674C9970E78B}"/>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1D06486A-A091-668A-B253-8C348A7612C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7" name="Obraz 6">
            <a:extLst>
              <a:ext uri="{FF2B5EF4-FFF2-40B4-BE49-F238E27FC236}">
                <a16:creationId xmlns:a16="http://schemas.microsoft.com/office/drawing/2014/main" id="{85537ECE-0CBE-FD5B-F3BA-4C0020A153DE}"/>
              </a:ext>
            </a:extLst>
          </p:cNvPr>
          <p:cNvPicPr>
            <a:picLocks noChangeAspect="1"/>
          </p:cNvPicPr>
          <p:nvPr/>
        </p:nvPicPr>
        <p:blipFill>
          <a:blip r:embed="rId6">
            <a:extLst>
              <a:ext uri="{28A0092B-C50C-407E-A947-70E740481C1C}">
                <a14:useLocalDpi xmlns:a14="http://schemas.microsoft.com/office/drawing/2010/main" val="0"/>
              </a:ext>
            </a:extLst>
          </a:blip>
          <a:srcRect l="43341" t="16937" r="14243" b="28693"/>
          <a:stretch>
            <a:fillRect/>
          </a:stretch>
        </p:blipFill>
        <p:spPr>
          <a:xfrm>
            <a:off x="7659232" y="2121601"/>
            <a:ext cx="4210435" cy="3382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77937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0AE9D-135A-B2D0-BDD5-15AC618D057A}"/>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4BECCB5E-5ABB-E6D1-7635-56DE1544029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CE2F5E52-E80F-9F0F-0675-AEEBB60FA63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2C15ED43-13B3-0C2A-D663-E3D5E08E916B}"/>
              </a:ext>
            </a:extLst>
          </p:cNvPr>
          <p:cNvSpPr txBox="1">
            <a:spLocks/>
          </p:cNvSpPr>
          <p:nvPr/>
        </p:nvSpPr>
        <p:spPr>
          <a:xfrm>
            <a:off x="582929" y="413971"/>
            <a:ext cx="9049958"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Zapobiegawczego Nadzoru Sanitarnego</a:t>
            </a:r>
          </a:p>
        </p:txBody>
      </p:sp>
      <p:pic>
        <p:nvPicPr>
          <p:cNvPr id="9" name="Obraz 8" descr="Logotyp Państwowej Inspekcji Sanitarnej z hasłem &quot;Chronimy zdrowie z myślą o przyszłości&quot;">
            <a:extLst>
              <a:ext uri="{FF2B5EF4-FFF2-40B4-BE49-F238E27FC236}">
                <a16:creationId xmlns:a16="http://schemas.microsoft.com/office/drawing/2014/main" id="{792A3631-F543-76EC-2F8B-156E0AA49681}"/>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9EBCE8D6-419E-ADF2-8CE5-3588800AB5A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sp>
        <p:nvSpPr>
          <p:cNvPr id="10" name="pole tekstowe 9">
            <a:extLst>
              <a:ext uri="{FF2B5EF4-FFF2-40B4-BE49-F238E27FC236}">
                <a16:creationId xmlns:a16="http://schemas.microsoft.com/office/drawing/2014/main" id="{66C3CF11-221B-79D2-6EF7-A9023130C192}"/>
              </a:ext>
            </a:extLst>
          </p:cNvPr>
          <p:cNvSpPr txBox="1"/>
          <p:nvPr/>
        </p:nvSpPr>
        <p:spPr>
          <a:xfrm>
            <a:off x="371476" y="1726937"/>
            <a:ext cx="6688473" cy="4220643"/>
          </a:xfrm>
          <a:prstGeom prst="rect">
            <a:avLst/>
          </a:prstGeom>
          <a:noFill/>
        </p:spPr>
        <p:txBody>
          <a:bodyPr wrap="square">
            <a:spAutoFit/>
          </a:bodyPr>
          <a:lstStyle/>
          <a:p>
            <a:pPr algn="just">
              <a:lnSpc>
                <a:spcPct val="150000"/>
              </a:lnSpc>
            </a:pPr>
            <a:r>
              <a:rPr lang="pl-PL" sz="1200" dirty="0">
                <a:solidFill>
                  <a:schemeClr val="bg1"/>
                </a:solidFill>
                <a:ea typeface="Noto Serif" panose="02020600060500020200" pitchFamily="18" charset="0"/>
                <a:cs typeface="Noto Serif" panose="02020600060500020200" pitchFamily="18" charset="0"/>
              </a:rPr>
              <a:t>W czasie Dnia Otwartego będą mieli Państwo możliwość skorzystania z konsultacji na poniższe tematy:</a:t>
            </a:r>
          </a:p>
          <a:p>
            <a:pPr algn="just">
              <a:lnSpc>
                <a:spcPct val="150000"/>
              </a:lnSpc>
            </a:pPr>
            <a:r>
              <a:rPr lang="pl-PL" sz="1200" dirty="0">
                <a:solidFill>
                  <a:schemeClr val="bg1"/>
                </a:solidFill>
                <a:ea typeface="Noto Serif" panose="02020600060500020200" pitchFamily="18" charset="0"/>
                <a:cs typeface="Noto Serif" panose="02020600060500020200" pitchFamily="18" charset="0"/>
              </a:rPr>
              <a:t>➢ Uzgadniania dokumentacji projektowej dotyczącej budowy obiektów budowlanych pod względem wymagań higienicznych i zdrowotnych – nasi eksperci pomogą w dostosowaniu projektów budowlanych do norm i standardów, które zapewniają odpowiednią jakość życia oraz bezpieczeństwo użytkowników.</a:t>
            </a:r>
          </a:p>
          <a:p>
            <a:pPr algn="just">
              <a:lnSpc>
                <a:spcPct val="150000"/>
              </a:lnSpc>
            </a:pPr>
            <a:r>
              <a:rPr lang="pl-PL" sz="1200" dirty="0">
                <a:solidFill>
                  <a:schemeClr val="bg1"/>
                </a:solidFill>
                <a:ea typeface="Noto Serif" panose="02020600060500020200" pitchFamily="18" charset="0"/>
                <a:cs typeface="Noto Serif" panose="02020600060500020200" pitchFamily="18" charset="0"/>
              </a:rPr>
              <a:t>➢ Uzgadniania projektów miejscowych planów zagospodarowania przestrzennego, planów ogólnych oraz uzgadniania warunków zabudowy i zagospodarowania terenu pod względem wymagań higienicznych i zdrowotnych.</a:t>
            </a:r>
          </a:p>
          <a:p>
            <a:pPr algn="just">
              <a:lnSpc>
                <a:spcPct val="150000"/>
              </a:lnSpc>
            </a:pPr>
            <a:r>
              <a:rPr lang="pl-PL" sz="1200" dirty="0">
                <a:solidFill>
                  <a:schemeClr val="bg1"/>
                </a:solidFill>
                <a:ea typeface="Noto Serif" panose="02020600060500020200" pitchFamily="18" charset="0"/>
                <a:cs typeface="Noto Serif" panose="02020600060500020200" pitchFamily="18" charset="0"/>
              </a:rPr>
              <a:t>➢ Wydawanie opinii w sprawie potrzeby przeprowadzenia oceny o oddziaływaniu na środowisko oraz obowiązku sporządzenia raportu oddziaływania przedsięwzięcia na środowisko, a także             w sprawie uzgodnienia warunków realizacji przedsięwzięcia przed wydaniem decyzji                               o środowiskowych uwarunkowaniach – udzielimy informacji na temat konieczności przeprowadzenia ocen środowiskowych i pomogą w ustaleniu warunków realizacji inwestycji, aby zapewnić zgodność z wymogami ochrony środowiska.</a:t>
            </a:r>
          </a:p>
        </p:txBody>
      </p:sp>
      <p:pic>
        <p:nvPicPr>
          <p:cNvPr id="12" name="Obraz 11">
            <a:extLst>
              <a:ext uri="{FF2B5EF4-FFF2-40B4-BE49-F238E27FC236}">
                <a16:creationId xmlns:a16="http://schemas.microsoft.com/office/drawing/2014/main" id="{2C19AC71-5223-5EE1-8DEE-658D2A00F1BC}"/>
              </a:ext>
            </a:extLst>
          </p:cNvPr>
          <p:cNvPicPr>
            <a:picLocks noChangeAspect="1"/>
          </p:cNvPicPr>
          <p:nvPr/>
        </p:nvPicPr>
        <p:blipFill>
          <a:blip r:embed="rId6">
            <a:extLst>
              <a:ext uri="{28A0092B-C50C-407E-A947-70E740481C1C}">
                <a14:useLocalDpi xmlns:a14="http://schemas.microsoft.com/office/drawing/2010/main" val="0"/>
              </a:ext>
            </a:extLst>
          </a:blip>
          <a:srcRect l="47500" t="21512" r="7812" b="21512"/>
          <a:stretch>
            <a:fillRect/>
          </a:stretch>
        </p:blipFill>
        <p:spPr>
          <a:xfrm>
            <a:off x="7650178" y="2091995"/>
            <a:ext cx="4170346" cy="3121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87499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1462-9CA6-E373-CA75-9CF409061338}"/>
            </a:ext>
          </a:extLst>
        </p:cNvPr>
        <p:cNvGrpSpPr/>
        <p:nvPr/>
      </p:nvGrpSpPr>
      <p:grpSpPr>
        <a:xfrm>
          <a:off x="0" y="0"/>
          <a:ext cx="0" cy="0"/>
          <a:chOff x="0" y="0"/>
          <a:chExt cx="0" cy="0"/>
        </a:xfrm>
      </p:grpSpPr>
      <p:pic>
        <p:nvPicPr>
          <p:cNvPr id="8" name="Obraz 7">
            <a:extLst>
              <a:ext uri="{FF2B5EF4-FFF2-40B4-BE49-F238E27FC236}">
                <a16:creationId xmlns:a16="http://schemas.microsoft.com/office/drawing/2014/main" id="{BF78BB67-FB05-94FB-147C-FDE99D6AAF17}"/>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a:stretch/>
        </p:blipFill>
        <p:spPr>
          <a:xfrm>
            <a:off x="1" y="0"/>
            <a:ext cx="12191999" cy="6857999"/>
          </a:xfrm>
          <a:prstGeom prst="rect">
            <a:avLst/>
          </a:prstGeom>
        </p:spPr>
      </p:pic>
      <p:pic>
        <p:nvPicPr>
          <p:cNvPr id="2" name="Obraz 1" descr="Obraz zawierający tekst, Czcionka, zrzut ekranu, Grafika&#10;&#10;Opis wygenerowany automatycznie">
            <a:extLst>
              <a:ext uri="{FF2B5EF4-FFF2-40B4-BE49-F238E27FC236}">
                <a16:creationId xmlns:a16="http://schemas.microsoft.com/office/drawing/2014/main" id="{F763BCDA-B90E-D598-35F2-98857D2854DB}"/>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104477" y="6048022"/>
            <a:ext cx="3454063" cy="575677"/>
          </a:xfrm>
          <a:prstGeom prst="rect">
            <a:avLst/>
          </a:prstGeom>
        </p:spPr>
      </p:pic>
      <p:sp>
        <p:nvSpPr>
          <p:cNvPr id="3" name="Tytuł 1">
            <a:extLst>
              <a:ext uri="{FF2B5EF4-FFF2-40B4-BE49-F238E27FC236}">
                <a16:creationId xmlns:a16="http://schemas.microsoft.com/office/drawing/2014/main" id="{2B9CC90F-CEC2-DDC3-D198-12F7DC9A9531}"/>
              </a:ext>
            </a:extLst>
          </p:cNvPr>
          <p:cNvSpPr txBox="1">
            <a:spLocks/>
          </p:cNvSpPr>
          <p:nvPr/>
        </p:nvSpPr>
        <p:spPr>
          <a:xfrm>
            <a:off x="582929" y="413971"/>
            <a:ext cx="9900984" cy="6473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l-PL" sz="2800" b="1" dirty="0">
                <a:solidFill>
                  <a:schemeClr val="tx2">
                    <a:lumMod val="90000"/>
                    <a:lumOff val="10000"/>
                  </a:schemeClr>
                </a:solidFill>
                <a:latin typeface="Noto Serif" panose="02020502060505020204" pitchFamily="18" charset="0"/>
                <a:ea typeface="Noto Serif" panose="02020502060505020204" pitchFamily="18" charset="0"/>
                <a:cs typeface="Noto Serif" panose="02020502060505020204" pitchFamily="18" charset="0"/>
              </a:rPr>
              <a:t>Sekcja Promocji Zdrowia i Komunikacji Społecznej</a:t>
            </a:r>
          </a:p>
        </p:txBody>
      </p:sp>
      <p:sp>
        <p:nvSpPr>
          <p:cNvPr id="4" name="pole tekstowe 3">
            <a:extLst>
              <a:ext uri="{FF2B5EF4-FFF2-40B4-BE49-F238E27FC236}">
                <a16:creationId xmlns:a16="http://schemas.microsoft.com/office/drawing/2014/main" id="{A9F2C40A-44B3-9948-16FF-CC305621F423}"/>
              </a:ext>
            </a:extLst>
          </p:cNvPr>
          <p:cNvSpPr txBox="1"/>
          <p:nvPr/>
        </p:nvSpPr>
        <p:spPr>
          <a:xfrm>
            <a:off x="104477" y="1475286"/>
            <a:ext cx="7274097" cy="422064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W czasie Dnia Otwartego przygotowaliśmy dla Państwa szereg atrakcji i działań edukacyjnych:</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Nauka poprawnego mycia rąk z urządzeniem </a:t>
            </a:r>
            <a:r>
              <a:rPr kumimoji="0" lang="pl-PL" sz="1200" b="0" i="0" u="none" strike="noStrike" kern="1200" cap="none" spc="0" normalizeH="0" baseline="0" noProof="0" dirty="0" err="1">
                <a:ln>
                  <a:noFill/>
                </a:ln>
                <a:solidFill>
                  <a:schemeClr val="bg1"/>
                </a:solidFill>
                <a:effectLst/>
                <a:uLnTx/>
                <a:uFillTx/>
                <a:ea typeface="Noto Serif" panose="02020502060505020204" pitchFamily="18" charset="0"/>
                <a:cs typeface="Noto Serif" panose="02020502060505020204" pitchFamily="18" charset="0"/>
              </a:rPr>
              <a:t>Medibox</a:t>
            </a: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 zaprezentujemy, jak prawidłowo myć ręce, by skutecznie zapobiegać chorobom. Urządzenie </a:t>
            </a:r>
            <a:r>
              <a:rPr kumimoji="0" lang="pl-PL" sz="1200" b="0" i="0" u="none" strike="noStrike" kern="1200" cap="none" spc="0" normalizeH="0" baseline="0" noProof="0" dirty="0" err="1">
                <a:ln>
                  <a:noFill/>
                </a:ln>
                <a:solidFill>
                  <a:schemeClr val="bg1"/>
                </a:solidFill>
                <a:effectLst/>
                <a:uLnTx/>
                <a:uFillTx/>
                <a:ea typeface="Noto Serif" panose="02020502060505020204" pitchFamily="18" charset="0"/>
                <a:cs typeface="Noto Serif" panose="02020502060505020204" pitchFamily="18" charset="0"/>
              </a:rPr>
              <a:t>Medibox</a:t>
            </a: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umożliwia kontrolę techniki mycia, dzięki czemu uczestnicy dowiedzą się, jak ważna jest odpowiednia higiena w codziennym życiu.</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Wystawa grzybów jadalnych i trujących – zobaczą Państwo gatunki grzybów, które są bezpieczne do spożycia oraz te, które stanowią zagrożenie dla zdrowia. Nasi specjaliści udzielą cennych wskazówek, jak rozróżniać grzyby, aby uniknąć niebezpiecznych pomyłek.</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Symulacja wpływu alkoholu i narkotyków – przy użyciu symulatorów będzie można zobaczyć, jak alkohol </a:t>
            </a:r>
            <a:b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b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i narkotyki zmieniają percepcję rzeczywistości, co pomoże zrozumieć ich szkodliwość    i wpływ na zdolność podejmowania decyzji.</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Fantomy piersi i nauka samobadania – uczestnicy będą mogli ćwiczyć samobadanie piersi na fantomach, poznając prawidłową technikę i ucząc się, jak w porę wykrywać niepokojące zmiany.</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pl-PL" sz="1200" b="0" i="0" u="none" strike="noStrike" kern="1200" cap="none" spc="0" normalizeH="0" baseline="0" noProof="0" dirty="0">
                <a:ln>
                  <a:noFill/>
                </a:ln>
                <a:solidFill>
                  <a:schemeClr val="bg1"/>
                </a:solidFill>
                <a:effectLst/>
                <a:uLnTx/>
                <a:uFillTx/>
                <a:ea typeface="Noto Serif" panose="02020502060505020204" pitchFamily="18" charset="0"/>
                <a:cs typeface="Noto Serif" panose="02020502060505020204" pitchFamily="18" charset="0"/>
              </a:rPr>
              <a:t>➢ Dyskusje na temat działań edukacyjnych w powiecie – porozmawiają Państwo o inicjatywach edukacyjnych skierowanych do dzieci, młodzieży i dorosłych, które promują zdrowie, bezpieczeństwo oraz przeciwdziałają uzależnieniom i chorobom cywilizacyjnym. </a:t>
            </a:r>
          </a:p>
        </p:txBody>
      </p:sp>
      <p:pic>
        <p:nvPicPr>
          <p:cNvPr id="9" name="Obraz 8" descr="Logotyp Państwowej Inspekcji Sanitarnej z hasłem &quot;Chronimy zdrowie z myślą o przyszłości&quot;">
            <a:extLst>
              <a:ext uri="{FF2B5EF4-FFF2-40B4-BE49-F238E27FC236}">
                <a16:creationId xmlns:a16="http://schemas.microsoft.com/office/drawing/2014/main" id="{F5EC21E9-7A35-7687-1A6F-8FCB2EC7513F}"/>
              </a:ext>
            </a:extLst>
          </p:cNvPr>
          <p:cNvPicPr>
            <a:picLocks noGrp="1" noRo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8817429" y="5849895"/>
            <a:ext cx="3357792" cy="1036118"/>
          </a:xfrm>
          <a:prstGeom prst="rect">
            <a:avLst/>
          </a:prstGeom>
        </p:spPr>
      </p:pic>
      <p:sp>
        <p:nvSpPr>
          <p:cNvPr id="6" name="Rectangle 1">
            <a:extLst>
              <a:ext uri="{FF2B5EF4-FFF2-40B4-BE49-F238E27FC236}">
                <a16:creationId xmlns:a16="http://schemas.microsoft.com/office/drawing/2014/main" id="{4DE453A3-B299-4F55-CEE9-314B74057B7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12" name="Obraz 11">
            <a:extLst>
              <a:ext uri="{FF2B5EF4-FFF2-40B4-BE49-F238E27FC236}">
                <a16:creationId xmlns:a16="http://schemas.microsoft.com/office/drawing/2014/main" id="{AD126E89-B5A0-0170-7FDE-03AF3339877D}"/>
              </a:ext>
            </a:extLst>
          </p:cNvPr>
          <p:cNvPicPr>
            <a:picLocks noChangeAspect="1"/>
          </p:cNvPicPr>
          <p:nvPr/>
        </p:nvPicPr>
        <p:blipFill>
          <a:blip r:embed="rId6"/>
          <a:srcRect l="4088" t="10835" r="11308" b="20941"/>
          <a:stretch>
            <a:fillRect/>
          </a:stretch>
        </p:blipFill>
        <p:spPr>
          <a:xfrm>
            <a:off x="7816615" y="1649806"/>
            <a:ext cx="4025318" cy="3818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0711464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578</TotalTime>
  <Words>1379</Words>
  <Application>Microsoft Office PowerPoint</Application>
  <PresentationFormat>Panoramiczny</PresentationFormat>
  <Paragraphs>81</Paragraphs>
  <Slides>11</Slides>
  <Notes>7</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11</vt:i4>
      </vt:variant>
    </vt:vector>
  </HeadingPairs>
  <TitlesOfParts>
    <vt:vector size="18" baseType="lpstr">
      <vt:lpstr>Noto Serif</vt:lpstr>
      <vt:lpstr>Arial</vt:lpstr>
      <vt:lpstr>Times New Roman</vt:lpstr>
      <vt:lpstr>Wingdings</vt:lpstr>
      <vt:lpstr>Aptos Display</vt:lpstr>
      <vt:lpstr>Aptos</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GIS - Marcin Szczupak</dc:creator>
  <cp:lastModifiedBy>PSSE Jasło - Sabina Wielgosz</cp:lastModifiedBy>
  <cp:revision>21</cp:revision>
  <dcterms:created xsi:type="dcterms:W3CDTF">2025-01-21T12:12:34Z</dcterms:created>
  <dcterms:modified xsi:type="dcterms:W3CDTF">2026-03-18T09:38:25Z</dcterms:modified>
</cp:coreProperties>
</file>