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5"/>
  </p:notesMasterIdLst>
  <p:sldIdLst>
    <p:sldId id="256" r:id="rId5"/>
    <p:sldId id="287" r:id="rId6"/>
    <p:sldId id="258" r:id="rId7"/>
    <p:sldId id="259" r:id="rId8"/>
    <p:sldId id="260" r:id="rId9"/>
    <p:sldId id="262" r:id="rId10"/>
    <p:sldId id="286" r:id="rId11"/>
    <p:sldId id="263" r:id="rId12"/>
    <p:sldId id="264" r:id="rId13"/>
    <p:sldId id="265" r:id="rId14"/>
    <p:sldId id="266" r:id="rId15"/>
    <p:sldId id="267" r:id="rId16"/>
    <p:sldId id="276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16" userDrawn="1">
          <p15:clr>
            <a:srgbClr val="A4A3A4"/>
          </p15:clr>
        </p15:guide>
        <p15:guide id="2" pos="4584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5439446-41D0-63BF-B21B-7C48341877AF}" name="Pierre BERASTEGUI" initials="PB" userId="S::berastegui@osha.europa.eu::b545e255-f18a-4671-b6cb-a0065696e015" providerId="AD"/>
  <p188:author id="{0082A949-BD10-65D5-6DBE-AEC3066A7567}" name="Naiara MACIAS - Communication Assistant" initials="NM" userId="S::macias@ext.osha.europa.eu::9208f14e-163a-43fb-a9e7-9d0490f97ad9" providerId="AD"/>
  <p188:author id="{2CB21C78-CF46-9AEC-C325-DC14CDD38D22}" name="Lorenzo MUNAR" initials="LM" userId="S::munar@osha.europa.eu::f1ab06de-6021-4401-b35b-7414b4f037e5" providerId="AD"/>
  <p188:author id="{D36968A7-7B97-2C7D-FFE3-DDD73EA612A1}" name="Nina JONCZYK - Research Project Officer" initials="NO" userId="S::jonczyk@ext.osha.europa.eu::613b0174-0e22-41ac-a44e-f2a24952a36a" providerId="AD"/>
  <p188:author id="{7ACD0ECF-835A-01DA-2717-37746D1734F0}" name="Julia HODDER" initials="JH" userId="S::hodder@osha.europa.eu::b7d05ee0-26e9-4c6c-b0be-576d5de02c6d" providerId="AD"/>
  <p188:author id="{8C2161D2-FC18-67AD-520D-B257FCABDA8B}" name="Julia FLINTROP" initials="JF" userId="S::flintrop@osha.europa.eu::6b21331c-82a6-47fa-92f2-29afc76638f1" providerId="AD"/>
  <p188:author id="{BD0AEADF-9E61-5E80-33BC-439BE2CB1946}" name="Dietmar ELSLER" initials="" userId="S::elsler@osha.europa.eu::9818efce-fffa-477e-9910-a6157ee69d9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DE4E"/>
    <a:srgbClr val="DCE1FF"/>
    <a:srgbClr val="003399"/>
    <a:srgbClr val="003366"/>
    <a:srgbClr val="E64715"/>
    <a:srgbClr val="F05151"/>
    <a:srgbClr val="967E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1F53D5-259C-4EA4-B374-0C2A22FBD875}" v="21" dt="2026-09-07T13:46:33.8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53" autoAdjust="0"/>
    <p:restoredTop sz="86002" autoAdjust="0"/>
  </p:normalViewPr>
  <p:slideViewPr>
    <p:cSldViewPr snapToGrid="0">
      <p:cViewPr varScale="1">
        <p:scale>
          <a:sx n="71" d="100"/>
          <a:sy n="71" d="100"/>
        </p:scale>
        <p:origin x="1320" y="43"/>
      </p:cViewPr>
      <p:guideLst>
        <p:guide orient="horz" pos="816"/>
        <p:guide pos="4584"/>
      </p:guideLst>
    </p:cSldViewPr>
  </p:slideViewPr>
  <p:outlineViewPr>
    <p:cViewPr>
      <p:scale>
        <a:sx n="33" d="100"/>
        <a:sy n="33" d="100"/>
      </p:scale>
      <p:origin x="0" y="-11266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oleta.klimaszewska" userId="S::wioleta.klimaszewska_ciop.pl#ext#@euosha.onmicrosoft.com::e1f54fd9-e8b9-4aec-acc1-7d565f7cb082" providerId="AD" clId="Web-{6AADF9EC-F136-FCB7-2478-04B51E797EF4}"/>
    <pc:docChg chg="modSld">
      <pc:chgData name="wioleta.klimaszewska" userId="S::wioleta.klimaszewska_ciop.pl#ext#@euosha.onmicrosoft.com::e1f54fd9-e8b9-4aec-acc1-7d565f7cb082" providerId="AD" clId="Web-{6AADF9EC-F136-FCB7-2478-04B51E797EF4}" dt="2026-08-31T13:40:52.574" v="62" actId="20577"/>
      <pc:docMkLst>
        <pc:docMk/>
      </pc:docMkLst>
      <pc:sldChg chg="modSp">
        <pc:chgData name="wioleta.klimaszewska" userId="S::wioleta.klimaszewska_ciop.pl#ext#@euosha.onmicrosoft.com::e1f54fd9-e8b9-4aec-acc1-7d565f7cb082" providerId="AD" clId="Web-{6AADF9EC-F136-FCB7-2478-04B51E797EF4}" dt="2026-08-31T13:26:56.621" v="6" actId="20577"/>
        <pc:sldMkLst>
          <pc:docMk/>
          <pc:sldMk cId="3815475544" sldId="256"/>
        </pc:sldMkLst>
        <pc:spChg chg="mod">
          <ac:chgData name="wioleta.klimaszewska" userId="S::wioleta.klimaszewska_ciop.pl#ext#@euosha.onmicrosoft.com::e1f54fd9-e8b9-4aec-acc1-7d565f7cb082" providerId="AD" clId="Web-{6AADF9EC-F136-FCB7-2478-04B51E797EF4}" dt="2026-08-31T13:26:26.950" v="3" actId="20577"/>
          <ac:spMkLst>
            <pc:docMk/>
            <pc:sldMk cId="3815475544" sldId="256"/>
            <ac:spMk id="2" creationId="{4055F44F-2BE5-5A42-2AEB-D36721AD3D53}"/>
          </ac:spMkLst>
        </pc:spChg>
        <pc:spChg chg="mod">
          <ac:chgData name="wioleta.klimaszewska" userId="S::wioleta.klimaszewska_ciop.pl#ext#@euosha.onmicrosoft.com::e1f54fd9-e8b9-4aec-acc1-7d565f7cb082" providerId="AD" clId="Web-{6AADF9EC-F136-FCB7-2478-04B51E797EF4}" dt="2026-08-31T13:26:56.621" v="6" actId="20577"/>
          <ac:spMkLst>
            <pc:docMk/>
            <pc:sldMk cId="3815475544" sldId="256"/>
            <ac:spMk id="3" creationId="{D00A30E1-B4E9-CA09-6804-8F6C748F833E}"/>
          </ac:spMkLst>
        </pc:spChg>
      </pc:sldChg>
      <pc:sldChg chg="modSp">
        <pc:chgData name="wioleta.klimaszewska" userId="S::wioleta.klimaszewska_ciop.pl#ext#@euosha.onmicrosoft.com::e1f54fd9-e8b9-4aec-acc1-7d565f7cb082" providerId="AD" clId="Web-{6AADF9EC-F136-FCB7-2478-04B51E797EF4}" dt="2026-08-31T13:30:25.809" v="36" actId="20577"/>
        <pc:sldMkLst>
          <pc:docMk/>
          <pc:sldMk cId="975932864" sldId="258"/>
        </pc:sldMkLst>
        <pc:spChg chg="mod">
          <ac:chgData name="wioleta.klimaszewska" userId="S::wioleta.klimaszewska_ciop.pl#ext#@euosha.onmicrosoft.com::e1f54fd9-e8b9-4aec-acc1-7d565f7cb082" providerId="AD" clId="Web-{6AADF9EC-F136-FCB7-2478-04B51E797EF4}" dt="2026-08-31T13:30:25.809" v="36" actId="20577"/>
          <ac:spMkLst>
            <pc:docMk/>
            <pc:sldMk cId="975932864" sldId="258"/>
            <ac:spMk id="4" creationId="{712E9181-8079-E827-80EB-F819444B4416}"/>
          </ac:spMkLst>
        </pc:spChg>
      </pc:sldChg>
      <pc:sldChg chg="modSp">
        <pc:chgData name="wioleta.klimaszewska" userId="S::wioleta.klimaszewska_ciop.pl#ext#@euosha.onmicrosoft.com::e1f54fd9-e8b9-4aec-acc1-7d565f7cb082" providerId="AD" clId="Web-{6AADF9EC-F136-FCB7-2478-04B51E797EF4}" dt="2026-08-31T13:31:39.371" v="40" actId="20577"/>
        <pc:sldMkLst>
          <pc:docMk/>
          <pc:sldMk cId="967474651" sldId="260"/>
        </pc:sldMkLst>
        <pc:spChg chg="mod">
          <ac:chgData name="wioleta.klimaszewska" userId="S::wioleta.klimaszewska_ciop.pl#ext#@euosha.onmicrosoft.com::e1f54fd9-e8b9-4aec-acc1-7d565f7cb082" providerId="AD" clId="Web-{6AADF9EC-F136-FCB7-2478-04B51E797EF4}" dt="2026-08-31T13:31:39.371" v="40" actId="20577"/>
          <ac:spMkLst>
            <pc:docMk/>
            <pc:sldMk cId="967474651" sldId="260"/>
            <ac:spMk id="7" creationId="{B943F274-A5EE-534C-1EBE-8ABC061AF964}"/>
          </ac:spMkLst>
        </pc:spChg>
      </pc:sldChg>
      <pc:sldChg chg="modSp">
        <pc:chgData name="wioleta.klimaszewska" userId="S::wioleta.klimaszewska_ciop.pl#ext#@euosha.onmicrosoft.com::e1f54fd9-e8b9-4aec-acc1-7d565f7cb082" providerId="AD" clId="Web-{6AADF9EC-F136-FCB7-2478-04B51E797EF4}" dt="2026-08-31T13:40:52.574" v="62" actId="20577"/>
        <pc:sldMkLst>
          <pc:docMk/>
          <pc:sldMk cId="3281761825" sldId="277"/>
        </pc:sldMkLst>
        <pc:spChg chg="mod">
          <ac:chgData name="wioleta.klimaszewska" userId="S::wioleta.klimaszewska_ciop.pl#ext#@euosha.onmicrosoft.com::e1f54fd9-e8b9-4aec-acc1-7d565f7cb082" providerId="AD" clId="Web-{6AADF9EC-F136-FCB7-2478-04B51E797EF4}" dt="2026-08-31T13:40:52.574" v="62" actId="20577"/>
          <ac:spMkLst>
            <pc:docMk/>
            <pc:sldMk cId="3281761825" sldId="277"/>
            <ac:spMk id="6" creationId="{35147089-0F14-B333-5384-75841C6E7805}"/>
          </ac:spMkLst>
        </pc:spChg>
        <pc:picChg chg="mod">
          <ac:chgData name="wioleta.klimaszewska" userId="S::wioleta.klimaszewska_ciop.pl#ext#@euosha.onmicrosoft.com::e1f54fd9-e8b9-4aec-acc1-7d565f7cb082" providerId="AD" clId="Web-{6AADF9EC-F136-FCB7-2478-04B51E797EF4}" dt="2026-08-31T13:40:45.215" v="61" actId="1076"/>
          <ac:picMkLst>
            <pc:docMk/>
            <pc:sldMk cId="3281761825" sldId="277"/>
            <ac:picMk id="9" creationId="{1AE2DA59-C46A-41F2-271A-5C97AF2A33F3}"/>
          </ac:picMkLst>
        </pc:picChg>
      </pc:sldChg>
      <pc:sldChg chg="modSp">
        <pc:chgData name="wioleta.klimaszewska" userId="S::wioleta.klimaszewska_ciop.pl#ext#@euosha.onmicrosoft.com::e1f54fd9-e8b9-4aec-acc1-7d565f7cb082" providerId="AD" clId="Web-{6AADF9EC-F136-FCB7-2478-04B51E797EF4}" dt="2026-08-31T13:39:32.028" v="56" actId="20577"/>
        <pc:sldMkLst>
          <pc:docMk/>
          <pc:sldMk cId="1752370065" sldId="284"/>
        </pc:sldMkLst>
        <pc:spChg chg="mod">
          <ac:chgData name="wioleta.klimaszewska" userId="S::wioleta.klimaszewska_ciop.pl#ext#@euosha.onmicrosoft.com::e1f54fd9-e8b9-4aec-acc1-7d565f7cb082" providerId="AD" clId="Web-{6AADF9EC-F136-FCB7-2478-04B51E797EF4}" dt="2026-08-31T13:39:32.028" v="56" actId="20577"/>
          <ac:spMkLst>
            <pc:docMk/>
            <pc:sldMk cId="1752370065" sldId="284"/>
            <ac:spMk id="12" creationId="{CE4A36B5-CC47-3ACD-3ED6-731C64695103}"/>
          </ac:spMkLst>
        </pc:spChg>
      </pc:sldChg>
      <pc:sldChg chg="modSp">
        <pc:chgData name="wioleta.klimaszewska" userId="S::wioleta.klimaszewska_ciop.pl#ext#@euosha.onmicrosoft.com::e1f54fd9-e8b9-4aec-acc1-7d565f7cb082" providerId="AD" clId="Web-{6AADF9EC-F136-FCB7-2478-04B51E797EF4}" dt="2026-08-31T13:39:16.449" v="54" actId="20577"/>
        <pc:sldMkLst>
          <pc:docMk/>
          <pc:sldMk cId="2034050229" sldId="285"/>
        </pc:sldMkLst>
        <pc:spChg chg="mod">
          <ac:chgData name="wioleta.klimaszewska" userId="S::wioleta.klimaszewska_ciop.pl#ext#@euosha.onmicrosoft.com::e1f54fd9-e8b9-4aec-acc1-7d565f7cb082" providerId="AD" clId="Web-{6AADF9EC-F136-FCB7-2478-04B51E797EF4}" dt="2026-08-31T13:39:16.449" v="54" actId="20577"/>
          <ac:spMkLst>
            <pc:docMk/>
            <pc:sldMk cId="2034050229" sldId="285"/>
            <ac:spMk id="4" creationId="{42C4DEA1-9BE3-AD4D-F2A0-108C53A69EE3}"/>
          </ac:spMkLst>
        </pc:spChg>
      </pc:sldChg>
      <pc:sldChg chg="modSp">
        <pc:chgData name="wioleta.klimaszewska" userId="S::wioleta.klimaszewska_ciop.pl#ext#@euosha.onmicrosoft.com::e1f54fd9-e8b9-4aec-acc1-7d565f7cb082" providerId="AD" clId="Web-{6AADF9EC-F136-FCB7-2478-04B51E797EF4}" dt="2026-08-31T13:29:38.700" v="33" actId="20577"/>
        <pc:sldMkLst>
          <pc:docMk/>
          <pc:sldMk cId="3914029916" sldId="287"/>
        </pc:sldMkLst>
        <pc:spChg chg="mod">
          <ac:chgData name="wioleta.klimaszewska" userId="S::wioleta.klimaszewska_ciop.pl#ext#@euosha.onmicrosoft.com::e1f54fd9-e8b9-4aec-acc1-7d565f7cb082" providerId="AD" clId="Web-{6AADF9EC-F136-FCB7-2478-04B51E797EF4}" dt="2026-08-31T13:29:38.700" v="33" actId="20577"/>
          <ac:spMkLst>
            <pc:docMk/>
            <pc:sldMk cId="3914029916" sldId="287"/>
            <ac:spMk id="39" creationId="{D6A61F21-4BB5-33F3-14AD-E9F9AED5903C}"/>
          </ac:spMkLst>
        </pc:spChg>
      </pc:sldChg>
    </pc:docChg>
  </pc:docChgLst>
  <pc:docChgLst>
    <pc:chgData name="Naiara MACIAS - Communication Assistant" userId="9208f14e-163a-43fb-a9e7-9d0490f97ad9" providerId="ADAL" clId="{3BF560C9-38E3-411C-BBB1-CB3B94294DB6}"/>
    <pc:docChg chg="undo custSel modSld modMainMaster">
      <pc:chgData name="Naiara MACIAS - Communication Assistant" userId="9208f14e-163a-43fb-a9e7-9d0490f97ad9" providerId="ADAL" clId="{3BF560C9-38E3-411C-BBB1-CB3B94294DB6}" dt="2026-09-07T13:34:31.032" v="620" actId="14100"/>
      <pc:docMkLst>
        <pc:docMk/>
      </pc:docMkLst>
      <pc:sldChg chg="modSp mod">
        <pc:chgData name="Naiara MACIAS - Communication Assistant" userId="9208f14e-163a-43fb-a9e7-9d0490f97ad9" providerId="ADAL" clId="{3BF560C9-38E3-411C-BBB1-CB3B94294DB6}" dt="2026-09-07T13:27:37.363" v="569" actId="2711"/>
        <pc:sldMkLst>
          <pc:docMk/>
          <pc:sldMk cId="3815475544" sldId="256"/>
        </pc:sldMkLst>
        <pc:spChg chg="mod">
          <ac:chgData name="Naiara MACIAS - Communication Assistant" userId="9208f14e-163a-43fb-a9e7-9d0490f97ad9" providerId="ADAL" clId="{3BF560C9-38E3-411C-BBB1-CB3B94294DB6}" dt="2026-09-07T13:27:37.363" v="569" actId="2711"/>
          <ac:spMkLst>
            <pc:docMk/>
            <pc:sldMk cId="3815475544" sldId="256"/>
            <ac:spMk id="3" creationId="{D00A30E1-B4E9-CA09-6804-8F6C748F833E}"/>
          </ac:spMkLst>
        </pc:spChg>
      </pc:sldChg>
      <pc:sldChg chg="modSp mod">
        <pc:chgData name="Naiara MACIAS - Communication Assistant" userId="9208f14e-163a-43fb-a9e7-9d0490f97ad9" providerId="ADAL" clId="{3BF560C9-38E3-411C-BBB1-CB3B94294DB6}" dt="2026-09-07T12:12:02.384" v="48" actId="14100"/>
        <pc:sldMkLst>
          <pc:docMk/>
          <pc:sldMk cId="975932864" sldId="258"/>
        </pc:sldMkLst>
        <pc:spChg chg="mod">
          <ac:chgData name="Naiara MACIAS - Communication Assistant" userId="9208f14e-163a-43fb-a9e7-9d0490f97ad9" providerId="ADAL" clId="{3BF560C9-38E3-411C-BBB1-CB3B94294DB6}" dt="2026-09-07T12:11:51.367" v="46" actId="14100"/>
          <ac:spMkLst>
            <pc:docMk/>
            <pc:sldMk cId="975932864" sldId="258"/>
            <ac:spMk id="2" creationId="{4C1476B4-2154-C1CD-6056-5EC8C50BA72D}"/>
          </ac:spMkLst>
        </pc:spChg>
        <pc:spChg chg="mod">
          <ac:chgData name="Naiara MACIAS - Communication Assistant" userId="9208f14e-163a-43fb-a9e7-9d0490f97ad9" providerId="ADAL" clId="{3BF560C9-38E3-411C-BBB1-CB3B94294DB6}" dt="2026-09-07T12:12:02.384" v="48" actId="14100"/>
          <ac:spMkLst>
            <pc:docMk/>
            <pc:sldMk cId="975932864" sldId="258"/>
            <ac:spMk id="4" creationId="{712E9181-8079-E827-80EB-F819444B4416}"/>
          </ac:spMkLst>
        </pc:spChg>
      </pc:sldChg>
      <pc:sldChg chg="modSp mod">
        <pc:chgData name="Naiara MACIAS - Communication Assistant" userId="9208f14e-163a-43fb-a9e7-9d0490f97ad9" providerId="ADAL" clId="{3BF560C9-38E3-411C-BBB1-CB3B94294DB6}" dt="2026-09-07T12:14:05.389" v="109" actId="1035"/>
        <pc:sldMkLst>
          <pc:docMk/>
          <pc:sldMk cId="3331097242" sldId="262"/>
        </pc:sldMkLst>
        <pc:spChg chg="mod">
          <ac:chgData name="Naiara MACIAS - Communication Assistant" userId="9208f14e-163a-43fb-a9e7-9d0490f97ad9" providerId="ADAL" clId="{3BF560C9-38E3-411C-BBB1-CB3B94294DB6}" dt="2026-09-07T12:13:56.637" v="103" actId="1035"/>
          <ac:spMkLst>
            <pc:docMk/>
            <pc:sldMk cId="3331097242" sldId="262"/>
            <ac:spMk id="105" creationId="{94E8A230-2C71-6901-AA45-D427AF0A206A}"/>
          </ac:spMkLst>
        </pc:spChg>
        <pc:picChg chg="mod">
          <ac:chgData name="Naiara MACIAS - Communication Assistant" userId="9208f14e-163a-43fb-a9e7-9d0490f97ad9" providerId="ADAL" clId="{3BF560C9-38E3-411C-BBB1-CB3B94294DB6}" dt="2026-09-07T12:13:46.534" v="84" actId="1038"/>
          <ac:picMkLst>
            <pc:docMk/>
            <pc:sldMk cId="3331097242" sldId="262"/>
            <ac:picMk id="94" creationId="{C1167B6E-7195-D6F7-DDBA-2F3ED4FBE4C1}"/>
          </ac:picMkLst>
        </pc:picChg>
        <pc:picChg chg="mod">
          <ac:chgData name="Naiara MACIAS - Communication Assistant" userId="9208f14e-163a-43fb-a9e7-9d0490f97ad9" providerId="ADAL" clId="{3BF560C9-38E3-411C-BBB1-CB3B94294DB6}" dt="2026-09-07T12:14:05.389" v="109" actId="1035"/>
          <ac:picMkLst>
            <pc:docMk/>
            <pc:sldMk cId="3331097242" sldId="262"/>
            <ac:picMk id="104" creationId="{8C13DF95-DF72-2414-8771-5094A22C232D}"/>
          </ac:picMkLst>
        </pc:picChg>
        <pc:cxnChg chg="mod">
          <ac:chgData name="Naiara MACIAS - Communication Assistant" userId="9208f14e-163a-43fb-a9e7-9d0490f97ad9" providerId="ADAL" clId="{3BF560C9-38E3-411C-BBB1-CB3B94294DB6}" dt="2026-09-07T12:13:31.965" v="68" actId="1038"/>
          <ac:cxnSpMkLst>
            <pc:docMk/>
            <pc:sldMk cId="3331097242" sldId="262"/>
            <ac:cxnSpMk id="106" creationId="{9C028D6A-574C-CC41-4A14-71FB0B9713B0}"/>
          </ac:cxnSpMkLst>
        </pc:cxnChg>
      </pc:sldChg>
      <pc:sldChg chg="modSp mod">
        <pc:chgData name="Naiara MACIAS - Communication Assistant" userId="9208f14e-163a-43fb-a9e7-9d0490f97ad9" providerId="ADAL" clId="{3BF560C9-38E3-411C-BBB1-CB3B94294DB6}" dt="2026-09-07T13:31:39.968" v="609" actId="14100"/>
        <pc:sldMkLst>
          <pc:docMk/>
          <pc:sldMk cId="3087233450" sldId="263"/>
        </pc:sldMkLst>
        <pc:spChg chg="mod">
          <ac:chgData name="Naiara MACIAS - Communication Assistant" userId="9208f14e-163a-43fb-a9e7-9d0490f97ad9" providerId="ADAL" clId="{3BF560C9-38E3-411C-BBB1-CB3B94294DB6}" dt="2026-09-07T12:15:39.598" v="181" actId="14100"/>
          <ac:spMkLst>
            <pc:docMk/>
            <pc:sldMk cId="3087233450" sldId="263"/>
            <ac:spMk id="4" creationId="{16810895-3B97-1A8C-EBA3-1D1C6355CC2D}"/>
          </ac:spMkLst>
        </pc:spChg>
        <pc:spChg chg="mod">
          <ac:chgData name="Naiara MACIAS - Communication Assistant" userId="9208f14e-163a-43fb-a9e7-9d0490f97ad9" providerId="ADAL" clId="{3BF560C9-38E3-411C-BBB1-CB3B94294DB6}" dt="2026-09-07T12:15:46.716" v="200" actId="1036"/>
          <ac:spMkLst>
            <pc:docMk/>
            <pc:sldMk cId="3087233450" sldId="263"/>
            <ac:spMk id="5" creationId="{14A5E75E-DFA9-8862-DC12-065B059B0E9F}"/>
          </ac:spMkLst>
        </pc:spChg>
        <pc:spChg chg="mod ord">
          <ac:chgData name="Naiara MACIAS - Communication Assistant" userId="9208f14e-163a-43fb-a9e7-9d0490f97ad9" providerId="ADAL" clId="{3BF560C9-38E3-411C-BBB1-CB3B94294DB6}" dt="2026-09-07T13:31:24.801" v="607" actId="166"/>
          <ac:spMkLst>
            <pc:docMk/>
            <pc:sldMk cId="3087233450" sldId="263"/>
            <ac:spMk id="6" creationId="{C5F18C02-0207-3E05-D877-F290FBE54F2D}"/>
          </ac:spMkLst>
        </pc:spChg>
        <pc:spChg chg="mod">
          <ac:chgData name="Naiara MACIAS - Communication Assistant" userId="9208f14e-163a-43fb-a9e7-9d0490f97ad9" providerId="ADAL" clId="{3BF560C9-38E3-411C-BBB1-CB3B94294DB6}" dt="2026-09-07T12:15:10.356" v="140" actId="1035"/>
          <ac:spMkLst>
            <pc:docMk/>
            <pc:sldMk cId="3087233450" sldId="263"/>
            <ac:spMk id="7" creationId="{1372602C-481B-8EC5-5FE3-0280CA503DA0}"/>
          </ac:spMkLst>
        </pc:spChg>
        <pc:picChg chg="mod ord">
          <ac:chgData name="Naiara MACIAS - Communication Assistant" userId="9208f14e-163a-43fb-a9e7-9d0490f97ad9" providerId="ADAL" clId="{3BF560C9-38E3-411C-BBB1-CB3B94294DB6}" dt="2026-09-07T13:31:39.968" v="609" actId="14100"/>
          <ac:picMkLst>
            <pc:docMk/>
            <pc:sldMk cId="3087233450" sldId="263"/>
            <ac:picMk id="9" creationId="{F096355A-2958-5289-6E4A-A17E8FA57374}"/>
          </ac:picMkLst>
        </pc:picChg>
      </pc:sldChg>
      <pc:sldChg chg="modSp mod">
        <pc:chgData name="Naiara MACIAS - Communication Assistant" userId="9208f14e-163a-43fb-a9e7-9d0490f97ad9" providerId="ADAL" clId="{3BF560C9-38E3-411C-BBB1-CB3B94294DB6}" dt="2026-09-07T12:16:23.271" v="205" actId="1076"/>
        <pc:sldMkLst>
          <pc:docMk/>
          <pc:sldMk cId="719662834" sldId="264"/>
        </pc:sldMkLst>
        <pc:spChg chg="mod">
          <ac:chgData name="Naiara MACIAS - Communication Assistant" userId="9208f14e-163a-43fb-a9e7-9d0490f97ad9" providerId="ADAL" clId="{3BF560C9-38E3-411C-BBB1-CB3B94294DB6}" dt="2026-09-07T12:16:05.646" v="203" actId="14100"/>
          <ac:spMkLst>
            <pc:docMk/>
            <pc:sldMk cId="719662834" sldId="264"/>
            <ac:spMk id="2" creationId="{0F6AD3B3-6F43-47EA-C5AC-2A9DC72728EB}"/>
          </ac:spMkLst>
        </pc:spChg>
        <pc:spChg chg="mod">
          <ac:chgData name="Naiara MACIAS - Communication Assistant" userId="9208f14e-163a-43fb-a9e7-9d0490f97ad9" providerId="ADAL" clId="{3BF560C9-38E3-411C-BBB1-CB3B94294DB6}" dt="2026-09-07T12:16:23.271" v="205" actId="1076"/>
          <ac:spMkLst>
            <pc:docMk/>
            <pc:sldMk cId="719662834" sldId="264"/>
            <ac:spMk id="4" creationId="{BD5E20E1-F7B3-E4E9-82E6-ECD4246321AF}"/>
          </ac:spMkLst>
        </pc:spChg>
        <pc:spChg chg="mod">
          <ac:chgData name="Naiara MACIAS - Communication Assistant" userId="9208f14e-163a-43fb-a9e7-9d0490f97ad9" providerId="ADAL" clId="{3BF560C9-38E3-411C-BBB1-CB3B94294DB6}" dt="2026-09-07T12:16:23.271" v="205" actId="1076"/>
          <ac:spMkLst>
            <pc:docMk/>
            <pc:sldMk cId="719662834" sldId="264"/>
            <ac:spMk id="5" creationId="{A6E16FD6-934F-2E06-A455-D69B1BC34AB6}"/>
          </ac:spMkLst>
        </pc:spChg>
        <pc:picChg chg="mod">
          <ac:chgData name="Naiara MACIAS - Communication Assistant" userId="9208f14e-163a-43fb-a9e7-9d0490f97ad9" providerId="ADAL" clId="{3BF560C9-38E3-411C-BBB1-CB3B94294DB6}" dt="2026-09-07T12:16:13.678" v="204" actId="1076"/>
          <ac:picMkLst>
            <pc:docMk/>
            <pc:sldMk cId="719662834" sldId="264"/>
            <ac:picMk id="8" creationId="{7BCBDC9E-D9FB-E804-EA92-C64D22B5D5F1}"/>
          </ac:picMkLst>
        </pc:picChg>
      </pc:sldChg>
      <pc:sldChg chg="modSp mod">
        <pc:chgData name="Naiara MACIAS - Communication Assistant" userId="9208f14e-163a-43fb-a9e7-9d0490f97ad9" providerId="ADAL" clId="{3BF560C9-38E3-411C-BBB1-CB3B94294DB6}" dt="2026-09-07T13:29:40.858" v="587" actId="1035"/>
        <pc:sldMkLst>
          <pc:docMk/>
          <pc:sldMk cId="525878241" sldId="266"/>
        </pc:sldMkLst>
        <pc:spChg chg="mod">
          <ac:chgData name="Naiara MACIAS - Communication Assistant" userId="9208f14e-163a-43fb-a9e7-9d0490f97ad9" providerId="ADAL" clId="{3BF560C9-38E3-411C-BBB1-CB3B94294DB6}" dt="2026-09-07T12:16:37.702" v="206" actId="14100"/>
          <ac:spMkLst>
            <pc:docMk/>
            <pc:sldMk cId="525878241" sldId="266"/>
            <ac:spMk id="2" creationId="{08956FBB-E172-1DED-B87B-2204CE556F86}"/>
          </ac:spMkLst>
        </pc:spChg>
        <pc:spChg chg="mod ord">
          <ac:chgData name="Naiara MACIAS - Communication Assistant" userId="9208f14e-163a-43fb-a9e7-9d0490f97ad9" providerId="ADAL" clId="{3BF560C9-38E3-411C-BBB1-CB3B94294DB6}" dt="2026-09-07T13:29:40.858" v="587" actId="1035"/>
          <ac:spMkLst>
            <pc:docMk/>
            <pc:sldMk cId="525878241" sldId="266"/>
            <ac:spMk id="4" creationId="{5EE5061C-8F42-6456-36E1-0EEAD890D909}"/>
          </ac:spMkLst>
        </pc:spChg>
        <pc:spChg chg="mod">
          <ac:chgData name="Naiara MACIAS - Communication Assistant" userId="9208f14e-163a-43fb-a9e7-9d0490f97ad9" providerId="ADAL" clId="{3BF560C9-38E3-411C-BBB1-CB3B94294DB6}" dt="2026-09-07T12:16:48.558" v="208" actId="14100"/>
          <ac:spMkLst>
            <pc:docMk/>
            <pc:sldMk cId="525878241" sldId="266"/>
            <ac:spMk id="5" creationId="{78220600-1A6C-86C9-A599-10A49BB4CE4E}"/>
          </ac:spMkLst>
        </pc:spChg>
        <pc:picChg chg="mod">
          <ac:chgData name="Naiara MACIAS - Communication Assistant" userId="9208f14e-163a-43fb-a9e7-9d0490f97ad9" providerId="ADAL" clId="{3BF560C9-38E3-411C-BBB1-CB3B94294DB6}" dt="2026-09-07T13:29:26.949" v="572" actId="14100"/>
          <ac:picMkLst>
            <pc:docMk/>
            <pc:sldMk cId="525878241" sldId="266"/>
            <ac:picMk id="6" creationId="{7149023F-12B0-28FE-8FD2-43688F396FD5}"/>
          </ac:picMkLst>
        </pc:picChg>
      </pc:sldChg>
      <pc:sldChg chg="modSp mod">
        <pc:chgData name="Naiara MACIAS - Communication Assistant" userId="9208f14e-163a-43fb-a9e7-9d0490f97ad9" providerId="ADAL" clId="{3BF560C9-38E3-411C-BBB1-CB3B94294DB6}" dt="2026-09-07T12:18:01.596" v="248" actId="1035"/>
        <pc:sldMkLst>
          <pc:docMk/>
          <pc:sldMk cId="3063356121" sldId="267"/>
        </pc:sldMkLst>
        <pc:spChg chg="mod">
          <ac:chgData name="Naiara MACIAS - Communication Assistant" userId="9208f14e-163a-43fb-a9e7-9d0490f97ad9" providerId="ADAL" clId="{3BF560C9-38E3-411C-BBB1-CB3B94294DB6}" dt="2026-09-07T12:16:56.583" v="209" actId="14100"/>
          <ac:spMkLst>
            <pc:docMk/>
            <pc:sldMk cId="3063356121" sldId="267"/>
            <ac:spMk id="2" creationId="{3F191D47-550C-C10E-4A4E-6869EC31C7A1}"/>
          </ac:spMkLst>
        </pc:spChg>
        <pc:spChg chg="mod">
          <ac:chgData name="Naiara MACIAS - Communication Assistant" userId="9208f14e-163a-43fb-a9e7-9d0490f97ad9" providerId="ADAL" clId="{3BF560C9-38E3-411C-BBB1-CB3B94294DB6}" dt="2026-09-07T12:17:40.765" v="219" actId="20577"/>
          <ac:spMkLst>
            <pc:docMk/>
            <pc:sldMk cId="3063356121" sldId="267"/>
            <ac:spMk id="4" creationId="{5978B3BF-F5DD-EF14-8F1E-31C8593438D2}"/>
          </ac:spMkLst>
        </pc:spChg>
        <pc:spChg chg="mod">
          <ac:chgData name="Naiara MACIAS - Communication Assistant" userId="9208f14e-163a-43fb-a9e7-9d0490f97ad9" providerId="ADAL" clId="{3BF560C9-38E3-411C-BBB1-CB3B94294DB6}" dt="2026-09-07T12:18:01.596" v="248" actId="1035"/>
          <ac:spMkLst>
            <pc:docMk/>
            <pc:sldMk cId="3063356121" sldId="267"/>
            <ac:spMk id="12" creationId="{DDF57967-B596-6762-5BFC-3E57F47A3704}"/>
          </ac:spMkLst>
        </pc:spChg>
      </pc:sldChg>
      <pc:sldChg chg="modSp mod">
        <pc:chgData name="Naiara MACIAS - Communication Assistant" userId="9208f14e-163a-43fb-a9e7-9d0490f97ad9" providerId="ADAL" clId="{3BF560C9-38E3-411C-BBB1-CB3B94294DB6}" dt="2026-09-07T12:21:15.300" v="320" actId="1036"/>
        <pc:sldMkLst>
          <pc:docMk/>
          <pc:sldMk cId="2351497876" sldId="268"/>
        </pc:sldMkLst>
        <pc:spChg chg="mod">
          <ac:chgData name="Naiara MACIAS - Communication Assistant" userId="9208f14e-163a-43fb-a9e7-9d0490f97ad9" providerId="ADAL" clId="{3BF560C9-38E3-411C-BBB1-CB3B94294DB6}" dt="2026-09-07T12:19:38.054" v="271" actId="14100"/>
          <ac:spMkLst>
            <pc:docMk/>
            <pc:sldMk cId="2351497876" sldId="268"/>
            <ac:spMk id="2" creationId="{F841ABEE-27A3-E6DD-708A-88D3309363CD}"/>
          </ac:spMkLst>
        </pc:spChg>
        <pc:spChg chg="mod">
          <ac:chgData name="Naiara MACIAS - Communication Assistant" userId="9208f14e-163a-43fb-a9e7-9d0490f97ad9" providerId="ADAL" clId="{3BF560C9-38E3-411C-BBB1-CB3B94294DB6}" dt="2026-09-07T12:21:15.300" v="320" actId="1036"/>
          <ac:spMkLst>
            <pc:docMk/>
            <pc:sldMk cId="2351497876" sldId="268"/>
            <ac:spMk id="5" creationId="{C0D4E519-66B9-93E1-E83E-1DEBC498A31E}"/>
          </ac:spMkLst>
        </pc:spChg>
        <pc:picChg chg="mod">
          <ac:chgData name="Naiara MACIAS - Communication Assistant" userId="9208f14e-163a-43fb-a9e7-9d0490f97ad9" providerId="ADAL" clId="{3BF560C9-38E3-411C-BBB1-CB3B94294DB6}" dt="2026-09-07T12:20:17.834" v="301" actId="1076"/>
          <ac:picMkLst>
            <pc:docMk/>
            <pc:sldMk cId="2351497876" sldId="268"/>
            <ac:picMk id="6" creationId="{E019D5C2-FEC6-2BE9-6405-4D43C457A930}"/>
          </ac:picMkLst>
        </pc:picChg>
      </pc:sldChg>
      <pc:sldChg chg="modSp mod">
        <pc:chgData name="Naiara MACIAS - Communication Assistant" userId="9208f14e-163a-43fb-a9e7-9d0490f97ad9" providerId="ADAL" clId="{3BF560C9-38E3-411C-BBB1-CB3B94294DB6}" dt="2026-09-07T13:30:43.651" v="604" actId="1035"/>
        <pc:sldMkLst>
          <pc:docMk/>
          <pc:sldMk cId="3756103953" sldId="269"/>
        </pc:sldMkLst>
        <pc:spChg chg="mod">
          <ac:chgData name="Naiara MACIAS - Communication Assistant" userId="9208f14e-163a-43fb-a9e7-9d0490f97ad9" providerId="ADAL" clId="{3BF560C9-38E3-411C-BBB1-CB3B94294DB6}" dt="2026-09-07T13:30:25.140" v="589" actId="14100"/>
          <ac:spMkLst>
            <pc:docMk/>
            <pc:sldMk cId="3756103953" sldId="269"/>
            <ac:spMk id="3" creationId="{EABFEF4F-FA51-B257-1D4E-B52C8BCA9B9C}"/>
          </ac:spMkLst>
        </pc:spChg>
        <pc:spChg chg="mod ord">
          <ac:chgData name="Naiara MACIAS - Communication Assistant" userId="9208f14e-163a-43fb-a9e7-9d0490f97ad9" providerId="ADAL" clId="{3BF560C9-38E3-411C-BBB1-CB3B94294DB6}" dt="2026-09-07T13:30:43.651" v="604" actId="1035"/>
          <ac:spMkLst>
            <pc:docMk/>
            <pc:sldMk cId="3756103953" sldId="269"/>
            <ac:spMk id="4" creationId="{9CC6CADA-FDD3-A1A6-969A-E1D56BD8330C}"/>
          </ac:spMkLst>
        </pc:spChg>
      </pc:sldChg>
      <pc:sldChg chg="modSp mod">
        <pc:chgData name="Naiara MACIAS - Communication Assistant" userId="9208f14e-163a-43fb-a9e7-9d0490f97ad9" providerId="ADAL" clId="{3BF560C9-38E3-411C-BBB1-CB3B94294DB6}" dt="2026-09-07T13:32:57.039" v="616" actId="14100"/>
        <pc:sldMkLst>
          <pc:docMk/>
          <pc:sldMk cId="3275847094" sldId="270"/>
        </pc:sldMkLst>
        <pc:spChg chg="mod">
          <ac:chgData name="Naiara MACIAS - Communication Assistant" userId="9208f14e-163a-43fb-a9e7-9d0490f97ad9" providerId="ADAL" clId="{3BF560C9-38E3-411C-BBB1-CB3B94294DB6}" dt="2026-09-07T13:32:57.039" v="616" actId="14100"/>
          <ac:spMkLst>
            <pc:docMk/>
            <pc:sldMk cId="3275847094" sldId="270"/>
            <ac:spMk id="4" creationId="{22D02451-FCA1-2255-2ADB-577B7DCA6116}"/>
          </ac:spMkLst>
        </pc:spChg>
      </pc:sldChg>
      <pc:sldChg chg="modSp mod">
        <pc:chgData name="Naiara MACIAS - Communication Assistant" userId="9208f14e-163a-43fb-a9e7-9d0490f97ad9" providerId="ADAL" clId="{3BF560C9-38E3-411C-BBB1-CB3B94294DB6}" dt="2026-09-07T13:34:05.662" v="618" actId="14100"/>
        <pc:sldMkLst>
          <pc:docMk/>
          <pc:sldMk cId="1126727459" sldId="272"/>
        </pc:sldMkLst>
        <pc:spChg chg="mod">
          <ac:chgData name="Naiara MACIAS - Communication Assistant" userId="9208f14e-163a-43fb-a9e7-9d0490f97ad9" providerId="ADAL" clId="{3BF560C9-38E3-411C-BBB1-CB3B94294DB6}" dt="2026-09-07T13:34:05.662" v="618" actId="14100"/>
          <ac:spMkLst>
            <pc:docMk/>
            <pc:sldMk cId="1126727459" sldId="272"/>
            <ac:spMk id="4" creationId="{5CBA0E8D-406A-4EE2-EE7B-7FDA583569FF}"/>
          </ac:spMkLst>
        </pc:spChg>
        <pc:spChg chg="mod">
          <ac:chgData name="Naiara MACIAS - Communication Assistant" userId="9208f14e-163a-43fb-a9e7-9d0490f97ad9" providerId="ADAL" clId="{3BF560C9-38E3-411C-BBB1-CB3B94294DB6}" dt="2026-09-07T12:21:44.173" v="322" actId="14100"/>
          <ac:spMkLst>
            <pc:docMk/>
            <pc:sldMk cId="1126727459" sldId="272"/>
            <ac:spMk id="5" creationId="{C399328D-E85F-2454-F6C0-3587135632DD}"/>
          </ac:spMkLst>
        </pc:spChg>
      </pc:sldChg>
      <pc:sldChg chg="modSp mod">
        <pc:chgData name="Naiara MACIAS - Communication Assistant" userId="9208f14e-163a-43fb-a9e7-9d0490f97ad9" providerId="ADAL" clId="{3BF560C9-38E3-411C-BBB1-CB3B94294DB6}" dt="2026-09-07T12:23:33.748" v="333" actId="14100"/>
        <pc:sldMkLst>
          <pc:docMk/>
          <pc:sldMk cId="2331618627" sldId="273"/>
        </pc:sldMkLst>
        <pc:spChg chg="mod">
          <ac:chgData name="Naiara MACIAS - Communication Assistant" userId="9208f14e-163a-43fb-a9e7-9d0490f97ad9" providerId="ADAL" clId="{3BF560C9-38E3-411C-BBB1-CB3B94294DB6}" dt="2026-09-07T12:23:33.748" v="333" actId="14100"/>
          <ac:spMkLst>
            <pc:docMk/>
            <pc:sldMk cId="2331618627" sldId="273"/>
            <ac:spMk id="4" creationId="{35380195-1CE8-DECC-8005-1F05CB33B226}"/>
          </ac:spMkLst>
        </pc:spChg>
      </pc:sldChg>
      <pc:sldChg chg="modSp mod">
        <pc:chgData name="Naiara MACIAS - Communication Assistant" userId="9208f14e-163a-43fb-a9e7-9d0490f97ad9" providerId="ADAL" clId="{3BF560C9-38E3-411C-BBB1-CB3B94294DB6}" dt="2026-09-07T13:34:31.032" v="620" actId="14100"/>
        <pc:sldMkLst>
          <pc:docMk/>
          <pc:sldMk cId="2142931096" sldId="274"/>
        </pc:sldMkLst>
        <pc:spChg chg="mod">
          <ac:chgData name="Naiara MACIAS - Communication Assistant" userId="9208f14e-163a-43fb-a9e7-9d0490f97ad9" providerId="ADAL" clId="{3BF560C9-38E3-411C-BBB1-CB3B94294DB6}" dt="2026-09-07T13:34:31.032" v="620" actId="14100"/>
          <ac:spMkLst>
            <pc:docMk/>
            <pc:sldMk cId="2142931096" sldId="274"/>
            <ac:spMk id="4" creationId="{A93BC99B-6219-39BA-1A46-27AE038C0E91}"/>
          </ac:spMkLst>
        </pc:spChg>
      </pc:sldChg>
      <pc:sldChg chg="modSp mod">
        <pc:chgData name="Naiara MACIAS - Communication Assistant" userId="9208f14e-163a-43fb-a9e7-9d0490f97ad9" providerId="ADAL" clId="{3BF560C9-38E3-411C-BBB1-CB3B94294DB6}" dt="2026-09-07T12:24:09.239" v="353" actId="1035"/>
        <pc:sldMkLst>
          <pc:docMk/>
          <pc:sldMk cId="1743069046" sldId="275"/>
        </pc:sldMkLst>
        <pc:spChg chg="mod">
          <ac:chgData name="Naiara MACIAS - Communication Assistant" userId="9208f14e-163a-43fb-a9e7-9d0490f97ad9" providerId="ADAL" clId="{3BF560C9-38E3-411C-BBB1-CB3B94294DB6}" dt="2026-09-07T12:24:09.239" v="353" actId="1035"/>
          <ac:spMkLst>
            <pc:docMk/>
            <pc:sldMk cId="1743069046" sldId="275"/>
            <ac:spMk id="3" creationId="{7B47A301-AB26-D0F5-79B1-8D1A868D7582}"/>
          </ac:spMkLst>
        </pc:spChg>
        <pc:spChg chg="mod">
          <ac:chgData name="Naiara MACIAS - Communication Assistant" userId="9208f14e-163a-43fb-a9e7-9d0490f97ad9" providerId="ADAL" clId="{3BF560C9-38E3-411C-BBB1-CB3B94294DB6}" dt="2026-09-07T12:23:58.126" v="336" actId="20577"/>
          <ac:spMkLst>
            <pc:docMk/>
            <pc:sldMk cId="1743069046" sldId="275"/>
            <ac:spMk id="4" creationId="{227A04EE-2DB0-D9B5-0046-D66CE4DD5F39}"/>
          </ac:spMkLst>
        </pc:spChg>
        <pc:grpChg chg="mod">
          <ac:chgData name="Naiara MACIAS - Communication Assistant" userId="9208f14e-163a-43fb-a9e7-9d0490f97ad9" providerId="ADAL" clId="{3BF560C9-38E3-411C-BBB1-CB3B94294DB6}" dt="2026-09-07T12:24:09.239" v="353" actId="1035"/>
          <ac:grpSpMkLst>
            <pc:docMk/>
            <pc:sldMk cId="1743069046" sldId="275"/>
            <ac:grpSpMk id="10" creationId="{D963D6E3-77BE-2BE6-458C-290BDFBA6FA9}"/>
          </ac:grpSpMkLst>
        </pc:grpChg>
        <pc:picChg chg="mod">
          <ac:chgData name="Naiara MACIAS - Communication Assistant" userId="9208f14e-163a-43fb-a9e7-9d0490f97ad9" providerId="ADAL" clId="{3BF560C9-38E3-411C-BBB1-CB3B94294DB6}" dt="2026-09-07T12:24:09.239" v="353" actId="1035"/>
          <ac:picMkLst>
            <pc:docMk/>
            <pc:sldMk cId="1743069046" sldId="275"/>
            <ac:picMk id="5" creationId="{460B4302-BA1D-5B05-2934-34E3F90390F3}"/>
          </ac:picMkLst>
        </pc:picChg>
      </pc:sldChg>
      <pc:sldChg chg="modSp mod">
        <pc:chgData name="Naiara MACIAS - Communication Assistant" userId="9208f14e-163a-43fb-a9e7-9d0490f97ad9" providerId="ADAL" clId="{3BF560C9-38E3-411C-BBB1-CB3B94294DB6}" dt="2026-09-07T12:19:15.348" v="265" actId="1035"/>
        <pc:sldMkLst>
          <pc:docMk/>
          <pc:sldMk cId="1193591122" sldId="276"/>
        </pc:sldMkLst>
        <pc:spChg chg="mod">
          <ac:chgData name="Naiara MACIAS - Communication Assistant" userId="9208f14e-163a-43fb-a9e7-9d0490f97ad9" providerId="ADAL" clId="{3BF560C9-38E3-411C-BBB1-CB3B94294DB6}" dt="2026-09-07T12:18:19.487" v="249" actId="14100"/>
          <ac:spMkLst>
            <pc:docMk/>
            <pc:sldMk cId="1193591122" sldId="276"/>
            <ac:spMk id="2" creationId="{34A6B977-9CAB-E4F5-7015-A61BAFFAB91B}"/>
          </ac:spMkLst>
        </pc:spChg>
        <pc:spChg chg="mod">
          <ac:chgData name="Naiara MACIAS - Communication Assistant" userId="9208f14e-163a-43fb-a9e7-9d0490f97ad9" providerId="ADAL" clId="{3BF560C9-38E3-411C-BBB1-CB3B94294DB6}" dt="2026-09-07T12:19:04.791" v="255" actId="255"/>
          <ac:spMkLst>
            <pc:docMk/>
            <pc:sldMk cId="1193591122" sldId="276"/>
            <ac:spMk id="4" creationId="{35B17C73-38C1-AC28-3702-CD6320B251BC}"/>
          </ac:spMkLst>
        </pc:spChg>
        <pc:spChg chg="mod">
          <ac:chgData name="Naiara MACIAS - Communication Assistant" userId="9208f14e-163a-43fb-a9e7-9d0490f97ad9" providerId="ADAL" clId="{3BF560C9-38E3-411C-BBB1-CB3B94294DB6}" dt="2026-09-07T12:19:15.348" v="265" actId="1035"/>
          <ac:spMkLst>
            <pc:docMk/>
            <pc:sldMk cId="1193591122" sldId="276"/>
            <ac:spMk id="9" creationId="{0429D36E-AAB9-46F0-8B35-C9C5393BD222}"/>
          </ac:spMkLst>
        </pc:spChg>
      </pc:sldChg>
      <pc:sldChg chg="modSp mod">
        <pc:chgData name="Naiara MACIAS - Communication Assistant" userId="9208f14e-163a-43fb-a9e7-9d0490f97ad9" providerId="ADAL" clId="{3BF560C9-38E3-411C-BBB1-CB3B94294DB6}" dt="2026-09-07T12:25:27.235" v="368" actId="3064"/>
        <pc:sldMkLst>
          <pc:docMk/>
          <pc:sldMk cId="3281761825" sldId="277"/>
        </pc:sldMkLst>
        <pc:spChg chg="mod">
          <ac:chgData name="Naiara MACIAS - Communication Assistant" userId="9208f14e-163a-43fb-a9e7-9d0490f97ad9" providerId="ADAL" clId="{3BF560C9-38E3-411C-BBB1-CB3B94294DB6}" dt="2026-09-07T12:24:51.632" v="360" actId="14100"/>
          <ac:spMkLst>
            <pc:docMk/>
            <pc:sldMk cId="3281761825" sldId="277"/>
            <ac:spMk id="3" creationId="{1D97C823-11F3-436F-4425-995595E1C562}"/>
          </ac:spMkLst>
        </pc:spChg>
        <pc:spChg chg="mod">
          <ac:chgData name="Naiara MACIAS - Communication Assistant" userId="9208f14e-163a-43fb-a9e7-9d0490f97ad9" providerId="ADAL" clId="{3BF560C9-38E3-411C-BBB1-CB3B94294DB6}" dt="2026-09-07T12:24:59.136" v="362" actId="14100"/>
          <ac:spMkLst>
            <pc:docMk/>
            <pc:sldMk cId="3281761825" sldId="277"/>
            <ac:spMk id="4" creationId="{292E835D-59A6-7D24-4AF7-7BD1C8FB81B1}"/>
          </ac:spMkLst>
        </pc:spChg>
        <pc:spChg chg="mod">
          <ac:chgData name="Naiara MACIAS - Communication Assistant" userId="9208f14e-163a-43fb-a9e7-9d0490f97ad9" providerId="ADAL" clId="{3BF560C9-38E3-411C-BBB1-CB3B94294DB6}" dt="2026-09-07T12:25:27.235" v="368" actId="3064"/>
          <ac:spMkLst>
            <pc:docMk/>
            <pc:sldMk cId="3281761825" sldId="277"/>
            <ac:spMk id="6" creationId="{35147089-0F14-B333-5384-75841C6E7805}"/>
          </ac:spMkLst>
        </pc:spChg>
      </pc:sldChg>
      <pc:sldChg chg="modSp mod">
        <pc:chgData name="Naiara MACIAS - Communication Assistant" userId="9208f14e-163a-43fb-a9e7-9d0490f97ad9" providerId="ADAL" clId="{3BF560C9-38E3-411C-BBB1-CB3B94294DB6}" dt="2026-09-07T12:26:07.795" v="371" actId="14100"/>
        <pc:sldMkLst>
          <pc:docMk/>
          <pc:sldMk cId="54826265" sldId="278"/>
        </pc:sldMkLst>
        <pc:spChg chg="mod">
          <ac:chgData name="Naiara MACIAS - Communication Assistant" userId="9208f14e-163a-43fb-a9e7-9d0490f97ad9" providerId="ADAL" clId="{3BF560C9-38E3-411C-BBB1-CB3B94294DB6}" dt="2026-09-07T12:26:07.795" v="371" actId="14100"/>
          <ac:spMkLst>
            <pc:docMk/>
            <pc:sldMk cId="54826265" sldId="278"/>
            <ac:spMk id="3" creationId="{5C36BDD3-3BE3-B876-474D-A22D303B12B5}"/>
          </ac:spMkLst>
        </pc:spChg>
        <pc:spChg chg="mod">
          <ac:chgData name="Naiara MACIAS - Communication Assistant" userId="9208f14e-163a-43fb-a9e7-9d0490f97ad9" providerId="ADAL" clId="{3BF560C9-38E3-411C-BBB1-CB3B94294DB6}" dt="2026-09-07T12:25:56.249" v="369" actId="255"/>
          <ac:spMkLst>
            <pc:docMk/>
            <pc:sldMk cId="54826265" sldId="278"/>
            <ac:spMk id="4" creationId="{C5D88E52-FA4F-21E4-CB70-9DE9EC219134}"/>
          </ac:spMkLst>
        </pc:spChg>
        <pc:picChg chg="mod">
          <ac:chgData name="Naiara MACIAS - Communication Assistant" userId="9208f14e-163a-43fb-a9e7-9d0490f97ad9" providerId="ADAL" clId="{3BF560C9-38E3-411C-BBB1-CB3B94294DB6}" dt="2026-09-07T12:26:02.891" v="370" actId="14100"/>
          <ac:picMkLst>
            <pc:docMk/>
            <pc:sldMk cId="54826265" sldId="278"/>
            <ac:picMk id="8" creationId="{08FF9576-AD91-714E-19DE-9FA911A8A138}"/>
          </ac:picMkLst>
        </pc:picChg>
      </pc:sldChg>
      <pc:sldChg chg="modSp mod">
        <pc:chgData name="Naiara MACIAS - Communication Assistant" userId="9208f14e-163a-43fb-a9e7-9d0490f97ad9" providerId="ADAL" clId="{3BF560C9-38E3-411C-BBB1-CB3B94294DB6}" dt="2026-09-07T13:06:15.803" v="392" actId="14100"/>
        <pc:sldMkLst>
          <pc:docMk/>
          <pc:sldMk cId="1533565985" sldId="280"/>
        </pc:sldMkLst>
        <pc:spChg chg="mod">
          <ac:chgData name="Naiara MACIAS - Communication Assistant" userId="9208f14e-163a-43fb-a9e7-9d0490f97ad9" providerId="ADAL" clId="{3BF560C9-38E3-411C-BBB1-CB3B94294DB6}" dt="2026-09-07T13:06:15.803" v="392" actId="14100"/>
          <ac:spMkLst>
            <pc:docMk/>
            <pc:sldMk cId="1533565985" sldId="280"/>
            <ac:spMk id="4" creationId="{039DD0FA-6516-77A6-3C81-A9C7D123C9BD}"/>
          </ac:spMkLst>
        </pc:spChg>
        <pc:spChg chg="mod">
          <ac:chgData name="Naiara MACIAS - Communication Assistant" userId="9208f14e-163a-43fb-a9e7-9d0490f97ad9" providerId="ADAL" clId="{3BF560C9-38E3-411C-BBB1-CB3B94294DB6}" dt="2026-09-07T13:05:22.282" v="390" actId="14100"/>
          <ac:spMkLst>
            <pc:docMk/>
            <pc:sldMk cId="1533565985" sldId="280"/>
            <ac:spMk id="6" creationId="{CE0741E7-33C7-0A3D-1020-DA4AFE481E9B}"/>
          </ac:spMkLst>
        </pc:spChg>
        <pc:picChg chg="mod">
          <ac:chgData name="Naiara MACIAS - Communication Assistant" userId="9208f14e-163a-43fb-a9e7-9d0490f97ad9" providerId="ADAL" clId="{3BF560C9-38E3-411C-BBB1-CB3B94294DB6}" dt="2026-09-07T13:05:19.141" v="389" actId="1036"/>
          <ac:picMkLst>
            <pc:docMk/>
            <pc:sldMk cId="1533565985" sldId="280"/>
            <ac:picMk id="22" creationId="{3FA80D8D-A8F6-9ECD-5C8A-35E79316B081}"/>
          </ac:picMkLst>
        </pc:picChg>
      </pc:sldChg>
      <pc:sldChg chg="addSp delSp modSp mod">
        <pc:chgData name="Naiara MACIAS - Communication Assistant" userId="9208f14e-163a-43fb-a9e7-9d0490f97ad9" providerId="ADAL" clId="{3BF560C9-38E3-411C-BBB1-CB3B94294DB6}" dt="2026-09-07T13:26:03.250" v="565" actId="1036"/>
        <pc:sldMkLst>
          <pc:docMk/>
          <pc:sldMk cId="935938627" sldId="281"/>
        </pc:sldMkLst>
        <pc:spChg chg="ord">
          <ac:chgData name="Naiara MACIAS - Communication Assistant" userId="9208f14e-163a-43fb-a9e7-9d0490f97ad9" providerId="ADAL" clId="{3BF560C9-38E3-411C-BBB1-CB3B94294DB6}" dt="2026-09-07T13:25:24.519" v="547" actId="13244"/>
          <ac:spMkLst>
            <pc:docMk/>
            <pc:sldMk cId="935938627" sldId="281"/>
            <ac:spMk id="6" creationId="{7B4B5548-8746-0D2B-1054-A183405F4893}"/>
          </ac:spMkLst>
        </pc:spChg>
        <pc:spChg chg="ord">
          <ac:chgData name="Naiara MACIAS - Communication Assistant" userId="9208f14e-163a-43fb-a9e7-9d0490f97ad9" providerId="ADAL" clId="{3BF560C9-38E3-411C-BBB1-CB3B94294DB6}" dt="2026-09-07T13:25:17.754" v="546" actId="13244"/>
          <ac:spMkLst>
            <pc:docMk/>
            <pc:sldMk cId="935938627" sldId="281"/>
            <ac:spMk id="7" creationId="{FFCF09EB-C8BA-E42D-06BD-EB4CF9EBC63C}"/>
          </ac:spMkLst>
        </pc:spChg>
        <pc:spChg chg="ord">
          <ac:chgData name="Naiara MACIAS - Communication Assistant" userId="9208f14e-163a-43fb-a9e7-9d0490f97ad9" providerId="ADAL" clId="{3BF560C9-38E3-411C-BBB1-CB3B94294DB6}" dt="2026-09-07T13:25:31.126" v="548" actId="13244"/>
          <ac:spMkLst>
            <pc:docMk/>
            <pc:sldMk cId="935938627" sldId="281"/>
            <ac:spMk id="8" creationId="{5C3E14E5-20B6-82C2-B39B-122022375DCB}"/>
          </ac:spMkLst>
        </pc:spChg>
        <pc:spChg chg="mod">
          <ac:chgData name="Naiara MACIAS - Communication Assistant" userId="9208f14e-163a-43fb-a9e7-9d0490f97ad9" providerId="ADAL" clId="{3BF560C9-38E3-411C-BBB1-CB3B94294DB6}" dt="2026-09-07T13:06:27.296" v="393" actId="14100"/>
          <ac:spMkLst>
            <pc:docMk/>
            <pc:sldMk cId="935938627" sldId="281"/>
            <ac:spMk id="14" creationId="{0631CA97-92BF-5C76-6C76-CEB59DC584A3}"/>
          </ac:spMkLst>
        </pc:spChg>
        <pc:spChg chg="ord">
          <ac:chgData name="Naiara MACIAS - Communication Assistant" userId="9208f14e-163a-43fb-a9e7-9d0490f97ad9" providerId="ADAL" clId="{3BF560C9-38E3-411C-BBB1-CB3B94294DB6}" dt="2026-09-07T13:24:58.534" v="543" actId="13244"/>
          <ac:spMkLst>
            <pc:docMk/>
            <pc:sldMk cId="935938627" sldId="281"/>
            <ac:spMk id="16" creationId="{EB8A0F19-EE21-3871-4D3D-71C31654AB29}"/>
          </ac:spMkLst>
        </pc:spChg>
        <pc:spChg chg="mod">
          <ac:chgData name="Naiara MACIAS - Communication Assistant" userId="9208f14e-163a-43fb-a9e7-9d0490f97ad9" providerId="ADAL" clId="{3BF560C9-38E3-411C-BBB1-CB3B94294DB6}" dt="2026-09-07T13:21:23.780" v="522" actId="3064"/>
          <ac:spMkLst>
            <pc:docMk/>
            <pc:sldMk cId="935938627" sldId="281"/>
            <ac:spMk id="17" creationId="{AE90E309-D11B-0954-A506-D2CFF62DDBCE}"/>
          </ac:spMkLst>
        </pc:spChg>
        <pc:spChg chg="mod ord">
          <ac:chgData name="Naiara MACIAS - Communication Assistant" userId="9208f14e-163a-43fb-a9e7-9d0490f97ad9" providerId="ADAL" clId="{3BF560C9-38E3-411C-BBB1-CB3B94294DB6}" dt="2026-09-07T13:26:03.250" v="565" actId="1036"/>
          <ac:spMkLst>
            <pc:docMk/>
            <pc:sldMk cId="935938627" sldId="281"/>
            <ac:spMk id="18" creationId="{63B74202-3335-8F03-D304-506D14DAD998}"/>
          </ac:spMkLst>
        </pc:spChg>
        <pc:spChg chg="mod">
          <ac:chgData name="Naiara MACIAS - Communication Assistant" userId="9208f14e-163a-43fb-a9e7-9d0490f97ad9" providerId="ADAL" clId="{3BF560C9-38E3-411C-BBB1-CB3B94294DB6}" dt="2026-09-07T13:21:27.876" v="525" actId="3064"/>
          <ac:spMkLst>
            <pc:docMk/>
            <pc:sldMk cId="935938627" sldId="281"/>
            <ac:spMk id="19" creationId="{5155C629-3D49-9581-E052-72826EDB983E}"/>
          </ac:spMkLst>
        </pc:spChg>
        <pc:picChg chg="add mod ord">
          <ac:chgData name="Naiara MACIAS - Communication Assistant" userId="9208f14e-163a-43fb-a9e7-9d0490f97ad9" providerId="ADAL" clId="{3BF560C9-38E3-411C-BBB1-CB3B94294DB6}" dt="2026-09-07T13:25:51.350" v="549" actId="13244"/>
          <ac:picMkLst>
            <pc:docMk/>
            <pc:sldMk cId="935938627" sldId="281"/>
            <ac:picMk id="4" creationId="{92950AC7-C758-D778-8A82-AC452B2955C3}"/>
          </ac:picMkLst>
        </pc:picChg>
        <pc:picChg chg="del mod">
          <ac:chgData name="Naiara MACIAS - Communication Assistant" userId="9208f14e-163a-43fb-a9e7-9d0490f97ad9" providerId="ADAL" clId="{3BF560C9-38E3-411C-BBB1-CB3B94294DB6}" dt="2026-09-07T13:22:30.801" v="534" actId="478"/>
          <ac:picMkLst>
            <pc:docMk/>
            <pc:sldMk cId="935938627" sldId="281"/>
            <ac:picMk id="11" creationId="{1F8E5B37-E74E-3873-B27C-4C72DBE371A3}"/>
          </ac:picMkLst>
        </pc:picChg>
        <pc:picChg chg="mod">
          <ac:chgData name="Naiara MACIAS - Communication Assistant" userId="9208f14e-163a-43fb-a9e7-9d0490f97ad9" providerId="ADAL" clId="{3BF560C9-38E3-411C-BBB1-CB3B94294DB6}" dt="2026-09-07T13:06:45.030" v="394"/>
          <ac:picMkLst>
            <pc:docMk/>
            <pc:sldMk cId="935938627" sldId="281"/>
            <ac:picMk id="12" creationId="{D9B90991-193E-ED0D-6440-B297A63455FB}"/>
          </ac:picMkLst>
        </pc:picChg>
        <pc:picChg chg="mod">
          <ac:chgData name="Naiara MACIAS - Communication Assistant" userId="9208f14e-163a-43fb-a9e7-9d0490f97ad9" providerId="ADAL" clId="{3BF560C9-38E3-411C-BBB1-CB3B94294DB6}" dt="2026-09-07T13:08:35.247" v="395"/>
          <ac:picMkLst>
            <pc:docMk/>
            <pc:sldMk cId="935938627" sldId="281"/>
            <ac:picMk id="13" creationId="{1D374714-3762-EFED-F977-F4E1D3BC146B}"/>
          </ac:picMkLst>
        </pc:picChg>
      </pc:sldChg>
      <pc:sldChg chg="modSp mod">
        <pc:chgData name="Naiara MACIAS - Communication Assistant" userId="9208f14e-163a-43fb-a9e7-9d0490f97ad9" providerId="ADAL" clId="{3BF560C9-38E3-411C-BBB1-CB3B94294DB6}" dt="2026-09-07T13:11:52.070" v="439" actId="1038"/>
        <pc:sldMkLst>
          <pc:docMk/>
          <pc:sldMk cId="2095597239" sldId="282"/>
        </pc:sldMkLst>
        <pc:spChg chg="mod">
          <ac:chgData name="Naiara MACIAS - Communication Assistant" userId="9208f14e-163a-43fb-a9e7-9d0490f97ad9" providerId="ADAL" clId="{3BF560C9-38E3-411C-BBB1-CB3B94294DB6}" dt="2026-09-07T13:11:10.321" v="406" actId="14100"/>
          <ac:spMkLst>
            <pc:docMk/>
            <pc:sldMk cId="2095597239" sldId="282"/>
            <ac:spMk id="2" creationId="{981DCB70-AE18-7D44-DC5B-73B8A3B6C0CD}"/>
          </ac:spMkLst>
        </pc:spChg>
        <pc:spChg chg="mod">
          <ac:chgData name="Naiara MACIAS - Communication Assistant" userId="9208f14e-163a-43fb-a9e7-9d0490f97ad9" providerId="ADAL" clId="{3BF560C9-38E3-411C-BBB1-CB3B94294DB6}" dt="2026-09-07T13:11:31.466" v="424" actId="1037"/>
          <ac:spMkLst>
            <pc:docMk/>
            <pc:sldMk cId="2095597239" sldId="282"/>
            <ac:spMk id="4" creationId="{BB975000-B228-79E3-3455-5C5B8453EE84}"/>
          </ac:spMkLst>
        </pc:spChg>
        <pc:spChg chg="mod">
          <ac:chgData name="Naiara MACIAS - Communication Assistant" userId="9208f14e-163a-43fb-a9e7-9d0490f97ad9" providerId="ADAL" clId="{3BF560C9-38E3-411C-BBB1-CB3B94294DB6}" dt="2026-09-07T13:11:39.098" v="426" actId="14100"/>
          <ac:spMkLst>
            <pc:docMk/>
            <pc:sldMk cId="2095597239" sldId="282"/>
            <ac:spMk id="5" creationId="{198C177B-D1F7-076E-6D12-EEDD40AD3E18}"/>
          </ac:spMkLst>
        </pc:spChg>
        <pc:spChg chg="mod">
          <ac:chgData name="Naiara MACIAS - Communication Assistant" userId="9208f14e-163a-43fb-a9e7-9d0490f97ad9" providerId="ADAL" clId="{3BF560C9-38E3-411C-BBB1-CB3B94294DB6}" dt="2026-09-07T13:11:24.871" v="413" actId="1035"/>
          <ac:spMkLst>
            <pc:docMk/>
            <pc:sldMk cId="2095597239" sldId="282"/>
            <ac:spMk id="9" creationId="{474F9ED9-CB78-A851-00C2-3274DD84F884}"/>
          </ac:spMkLst>
        </pc:spChg>
        <pc:spChg chg="mod">
          <ac:chgData name="Naiara MACIAS - Communication Assistant" userId="9208f14e-163a-43fb-a9e7-9d0490f97ad9" providerId="ADAL" clId="{3BF560C9-38E3-411C-BBB1-CB3B94294DB6}" dt="2026-09-07T13:11:23.302" v="412" actId="1035"/>
          <ac:spMkLst>
            <pc:docMk/>
            <pc:sldMk cId="2095597239" sldId="282"/>
            <ac:spMk id="10" creationId="{C043D047-BFB3-8883-110F-DB94EAF7789A}"/>
          </ac:spMkLst>
        </pc:spChg>
        <pc:picChg chg="mod">
          <ac:chgData name="Naiara MACIAS - Communication Assistant" userId="9208f14e-163a-43fb-a9e7-9d0490f97ad9" providerId="ADAL" clId="{3BF560C9-38E3-411C-BBB1-CB3B94294DB6}" dt="2026-09-07T13:11:40.273" v="427" actId="1076"/>
          <ac:picMkLst>
            <pc:docMk/>
            <pc:sldMk cId="2095597239" sldId="282"/>
            <ac:picMk id="41" creationId="{D5559DA8-001D-C589-BF69-0A310DB2709D}"/>
          </ac:picMkLst>
        </pc:picChg>
        <pc:picChg chg="mod">
          <ac:chgData name="Naiara MACIAS - Communication Assistant" userId="9208f14e-163a-43fb-a9e7-9d0490f97ad9" providerId="ADAL" clId="{3BF560C9-38E3-411C-BBB1-CB3B94294DB6}" dt="2026-09-07T13:11:52.070" v="439" actId="1038"/>
          <ac:picMkLst>
            <pc:docMk/>
            <pc:sldMk cId="2095597239" sldId="282"/>
            <ac:picMk id="43" creationId="{0017B037-B760-943A-8561-EDF53D823013}"/>
          </ac:picMkLst>
        </pc:picChg>
        <pc:cxnChg chg="mod">
          <ac:chgData name="Naiara MACIAS - Communication Assistant" userId="9208f14e-163a-43fb-a9e7-9d0490f97ad9" providerId="ADAL" clId="{3BF560C9-38E3-411C-BBB1-CB3B94294DB6}" dt="2026-09-07T13:11:42.441" v="428" actId="14100"/>
          <ac:cxnSpMkLst>
            <pc:docMk/>
            <pc:sldMk cId="2095597239" sldId="282"/>
            <ac:cxnSpMk id="11" creationId="{96175991-1AFB-8591-CBEC-A455E2AABCD1}"/>
          </ac:cxnSpMkLst>
        </pc:cxnChg>
      </pc:sldChg>
      <pc:sldChg chg="modSp mod">
        <pc:chgData name="Naiara MACIAS - Communication Assistant" userId="9208f14e-163a-43fb-a9e7-9d0490f97ad9" providerId="ADAL" clId="{3BF560C9-38E3-411C-BBB1-CB3B94294DB6}" dt="2026-09-07T13:15:17.978" v="453" actId="14100"/>
        <pc:sldMkLst>
          <pc:docMk/>
          <pc:sldMk cId="2258024886" sldId="283"/>
        </pc:sldMkLst>
        <pc:spChg chg="mod">
          <ac:chgData name="Naiara MACIAS - Communication Assistant" userId="9208f14e-163a-43fb-a9e7-9d0490f97ad9" providerId="ADAL" clId="{3BF560C9-38E3-411C-BBB1-CB3B94294DB6}" dt="2026-09-07T13:15:02.841" v="452" actId="14100"/>
          <ac:spMkLst>
            <pc:docMk/>
            <pc:sldMk cId="2258024886" sldId="283"/>
            <ac:spMk id="3" creationId="{26FDE9A7-A25E-C902-14C9-66E2709E5F4E}"/>
          </ac:spMkLst>
        </pc:spChg>
        <pc:spChg chg="mod">
          <ac:chgData name="Naiara MACIAS - Communication Assistant" userId="9208f14e-163a-43fb-a9e7-9d0490f97ad9" providerId="ADAL" clId="{3BF560C9-38E3-411C-BBB1-CB3B94294DB6}" dt="2026-09-07T13:15:17.978" v="453" actId="14100"/>
          <ac:spMkLst>
            <pc:docMk/>
            <pc:sldMk cId="2258024886" sldId="283"/>
            <ac:spMk id="4" creationId="{3DCE6A3B-55A5-A6C4-7FB3-4DAF357D0AF2}"/>
          </ac:spMkLst>
        </pc:spChg>
        <pc:spChg chg="mod">
          <ac:chgData name="Naiara MACIAS - Communication Assistant" userId="9208f14e-163a-43fb-a9e7-9d0490f97ad9" providerId="ADAL" clId="{3BF560C9-38E3-411C-BBB1-CB3B94294DB6}" dt="2026-09-07T13:14:59.874" v="451" actId="1076"/>
          <ac:spMkLst>
            <pc:docMk/>
            <pc:sldMk cId="2258024886" sldId="283"/>
            <ac:spMk id="5" creationId="{C8C17700-6161-EBF7-2112-EDCF5E6EA9A3}"/>
          </ac:spMkLst>
        </pc:spChg>
      </pc:sldChg>
      <pc:sldChg chg="modSp mod">
        <pc:chgData name="Naiara MACIAS - Communication Assistant" userId="9208f14e-163a-43fb-a9e7-9d0490f97ad9" providerId="ADAL" clId="{3BF560C9-38E3-411C-BBB1-CB3B94294DB6}" dt="2026-09-07T13:19:01.576" v="497" actId="1036"/>
        <pc:sldMkLst>
          <pc:docMk/>
          <pc:sldMk cId="1752370065" sldId="284"/>
        </pc:sldMkLst>
        <pc:spChg chg="mod">
          <ac:chgData name="Naiara MACIAS - Communication Assistant" userId="9208f14e-163a-43fb-a9e7-9d0490f97ad9" providerId="ADAL" clId="{3BF560C9-38E3-411C-BBB1-CB3B94294DB6}" dt="2026-09-07T13:16:47.080" v="480" actId="1036"/>
          <ac:spMkLst>
            <pc:docMk/>
            <pc:sldMk cId="1752370065" sldId="284"/>
            <ac:spMk id="4" creationId="{5C1DBC48-F142-C0B1-11C9-3E783B9F4381}"/>
          </ac:spMkLst>
        </pc:spChg>
        <pc:spChg chg="mod">
          <ac:chgData name="Naiara MACIAS - Communication Assistant" userId="9208f14e-163a-43fb-a9e7-9d0490f97ad9" providerId="ADAL" clId="{3BF560C9-38E3-411C-BBB1-CB3B94294DB6}" dt="2026-09-07T13:18:58.351" v="496" actId="1035"/>
          <ac:spMkLst>
            <pc:docMk/>
            <pc:sldMk cId="1752370065" sldId="284"/>
            <ac:spMk id="8" creationId="{0A63E1EA-0E1C-AB05-2DEB-DBC54A3321C4}"/>
          </ac:spMkLst>
        </pc:spChg>
        <pc:spChg chg="mod">
          <ac:chgData name="Naiara MACIAS - Communication Assistant" userId="9208f14e-163a-43fb-a9e7-9d0490f97ad9" providerId="ADAL" clId="{3BF560C9-38E3-411C-BBB1-CB3B94294DB6}" dt="2026-09-07T13:16:47.080" v="480" actId="1036"/>
          <ac:spMkLst>
            <pc:docMk/>
            <pc:sldMk cId="1752370065" sldId="284"/>
            <ac:spMk id="12" creationId="{CE4A36B5-CC47-3ACD-3ED6-731C64695103}"/>
          </ac:spMkLst>
        </pc:spChg>
        <pc:spChg chg="mod">
          <ac:chgData name="Naiara MACIAS - Communication Assistant" userId="9208f14e-163a-43fb-a9e7-9d0490f97ad9" providerId="ADAL" clId="{3BF560C9-38E3-411C-BBB1-CB3B94294DB6}" dt="2026-09-07T13:16:47.080" v="480" actId="1036"/>
          <ac:spMkLst>
            <pc:docMk/>
            <pc:sldMk cId="1752370065" sldId="284"/>
            <ac:spMk id="13" creationId="{78E2315A-30DE-FD38-61CD-DD0E886F17E4}"/>
          </ac:spMkLst>
        </pc:spChg>
        <pc:picChg chg="mod">
          <ac:chgData name="Naiara MACIAS - Communication Assistant" userId="9208f14e-163a-43fb-a9e7-9d0490f97ad9" providerId="ADAL" clId="{3BF560C9-38E3-411C-BBB1-CB3B94294DB6}" dt="2026-09-07T13:19:01.576" v="497" actId="1036"/>
          <ac:picMkLst>
            <pc:docMk/>
            <pc:sldMk cId="1752370065" sldId="284"/>
            <ac:picMk id="7" creationId="{C4C8B071-6C97-DB1B-B7DA-25B21340E56C}"/>
          </ac:picMkLst>
        </pc:picChg>
      </pc:sldChg>
      <pc:sldChg chg="modSp mod">
        <pc:chgData name="Naiara MACIAS - Communication Assistant" userId="9208f14e-163a-43fb-a9e7-9d0490f97ad9" providerId="ADAL" clId="{3BF560C9-38E3-411C-BBB1-CB3B94294DB6}" dt="2026-09-07T12:12:22.616" v="51" actId="14100"/>
        <pc:sldMkLst>
          <pc:docMk/>
          <pc:sldMk cId="3914029916" sldId="287"/>
        </pc:sldMkLst>
        <pc:spChg chg="mod">
          <ac:chgData name="Naiara MACIAS - Communication Assistant" userId="9208f14e-163a-43fb-a9e7-9d0490f97ad9" providerId="ADAL" clId="{3BF560C9-38E3-411C-BBB1-CB3B94294DB6}" dt="2026-09-07T12:12:16.174" v="49" actId="14100"/>
          <ac:spMkLst>
            <pc:docMk/>
            <pc:sldMk cId="3914029916" sldId="287"/>
            <ac:spMk id="33" creationId="{45417B6B-4210-F363-EC97-88DC0E56A70C}"/>
          </ac:spMkLst>
        </pc:spChg>
        <pc:spChg chg="mod">
          <ac:chgData name="Naiara MACIAS - Communication Assistant" userId="9208f14e-163a-43fb-a9e7-9d0490f97ad9" providerId="ADAL" clId="{3BF560C9-38E3-411C-BBB1-CB3B94294DB6}" dt="2026-09-07T12:12:19.758" v="50" actId="14100"/>
          <ac:spMkLst>
            <pc:docMk/>
            <pc:sldMk cId="3914029916" sldId="287"/>
            <ac:spMk id="40" creationId="{01B6424F-F4D0-DCE0-D6C7-3132CBD849E2}"/>
          </ac:spMkLst>
        </pc:spChg>
        <pc:spChg chg="mod">
          <ac:chgData name="Naiara MACIAS - Communication Assistant" userId="9208f14e-163a-43fb-a9e7-9d0490f97ad9" providerId="ADAL" clId="{3BF560C9-38E3-411C-BBB1-CB3B94294DB6}" dt="2026-09-07T12:12:22.616" v="51" actId="14100"/>
          <ac:spMkLst>
            <pc:docMk/>
            <pc:sldMk cId="3914029916" sldId="287"/>
            <ac:spMk id="47" creationId="{5F2DE310-38D7-585F-D622-7027522F2AC1}"/>
          </ac:spMkLst>
        </pc:spChg>
      </pc:sldChg>
      <pc:sldMasterChg chg="addSp delSp modSp mod modSldLayout">
        <pc:chgData name="Naiara MACIAS - Communication Assistant" userId="9208f14e-163a-43fb-a9e7-9d0490f97ad9" providerId="ADAL" clId="{3BF560C9-38E3-411C-BBB1-CB3B94294DB6}" dt="2026-09-07T12:11:33.348" v="45" actId="22"/>
        <pc:sldMasterMkLst>
          <pc:docMk/>
          <pc:sldMasterMk cId="3156849971" sldId="2147483660"/>
        </pc:sldMasterMkLst>
        <pc:picChg chg="add">
          <ac:chgData name="Naiara MACIAS - Communication Assistant" userId="9208f14e-163a-43fb-a9e7-9d0490f97ad9" providerId="ADAL" clId="{3BF560C9-38E3-411C-BBB1-CB3B94294DB6}" dt="2026-09-07T12:11:33.348" v="45" actId="22"/>
          <ac:picMkLst>
            <pc:docMk/>
            <pc:sldMasterMk cId="3156849971" sldId="2147483660"/>
            <ac:picMk id="5" creationId="{140A925A-56CC-0D3C-1BE1-97D59E05C251}"/>
          </ac:picMkLst>
        </pc:picChg>
        <pc:picChg chg="add">
          <ac:chgData name="Naiara MACIAS - Communication Assistant" userId="9208f14e-163a-43fb-a9e7-9d0490f97ad9" providerId="ADAL" clId="{3BF560C9-38E3-411C-BBB1-CB3B94294DB6}" dt="2026-09-07T12:11:33.348" v="45" actId="22"/>
          <ac:picMkLst>
            <pc:docMk/>
            <pc:sldMasterMk cId="3156849971" sldId="2147483660"/>
            <ac:picMk id="7" creationId="{923E7AFD-A214-C284-BF67-8E343F56C0B1}"/>
          </ac:picMkLst>
        </pc:picChg>
        <pc:picChg chg="del mod">
          <ac:chgData name="Naiara MACIAS - Communication Assistant" userId="9208f14e-163a-43fb-a9e7-9d0490f97ad9" providerId="ADAL" clId="{3BF560C9-38E3-411C-BBB1-CB3B94294DB6}" dt="2026-09-07T12:11:32.428" v="44" actId="478"/>
          <ac:picMkLst>
            <pc:docMk/>
            <pc:sldMasterMk cId="3156849971" sldId="2147483660"/>
            <ac:picMk id="9" creationId="{00000000-0000-0000-0000-000000000000}"/>
          </ac:picMkLst>
        </pc:picChg>
        <pc:picChg chg="del mod">
          <ac:chgData name="Naiara MACIAS - Communication Assistant" userId="9208f14e-163a-43fb-a9e7-9d0490f97ad9" providerId="ADAL" clId="{3BF560C9-38E3-411C-BBB1-CB3B94294DB6}" dt="2026-09-07T12:11:32.428" v="44" actId="478"/>
          <ac:picMkLst>
            <pc:docMk/>
            <pc:sldMasterMk cId="3156849971" sldId="2147483660"/>
            <ac:picMk id="12" creationId="{00000000-0000-0000-0000-000000000000}"/>
          </ac:picMkLst>
        </pc:picChg>
        <pc:sldLayoutChg chg="addSp delSp modSp mod">
          <pc:chgData name="Naiara MACIAS - Communication Assistant" userId="9208f14e-163a-43fb-a9e7-9d0490f97ad9" providerId="ADAL" clId="{3BF560C9-38E3-411C-BBB1-CB3B94294DB6}" dt="2026-09-07T12:11:22.859" v="41" actId="22"/>
          <pc:sldLayoutMkLst>
            <pc:docMk/>
            <pc:sldMasterMk cId="3156849971" sldId="2147483660"/>
            <pc:sldLayoutMk cId="582440864" sldId="2147483661"/>
          </pc:sldLayoutMkLst>
          <pc:picChg chg="add del mod">
            <ac:chgData name="Naiara MACIAS - Communication Assistant" userId="9208f14e-163a-43fb-a9e7-9d0490f97ad9" providerId="ADAL" clId="{3BF560C9-38E3-411C-BBB1-CB3B94294DB6}" dt="2026-09-07T12:10:13.991" v="22" actId="21"/>
            <ac:picMkLst>
              <pc:docMk/>
              <pc:sldMasterMk cId="3156849971" sldId="2147483660"/>
              <pc:sldLayoutMk cId="582440864" sldId="2147483661"/>
              <ac:picMk id="4" creationId="{E0B85267-7FAC-7332-5767-C89337856A45}"/>
            </ac:picMkLst>
          </pc:picChg>
          <pc:picChg chg="del">
            <ac:chgData name="Naiara MACIAS - Communication Assistant" userId="9208f14e-163a-43fb-a9e7-9d0490f97ad9" providerId="ADAL" clId="{3BF560C9-38E3-411C-BBB1-CB3B94294DB6}" dt="2026-09-07T12:10:17.061" v="23" actId="478"/>
            <ac:picMkLst>
              <pc:docMk/>
              <pc:sldMasterMk cId="3156849971" sldId="2147483660"/>
              <pc:sldLayoutMk cId="582440864" sldId="2147483661"/>
              <ac:picMk id="7" creationId="{00000000-0000-0000-0000-000000000000}"/>
            </ac:picMkLst>
          </pc:picChg>
          <pc:picChg chg="add">
            <ac:chgData name="Naiara MACIAS - Communication Assistant" userId="9208f14e-163a-43fb-a9e7-9d0490f97ad9" providerId="ADAL" clId="{3BF560C9-38E3-411C-BBB1-CB3B94294DB6}" dt="2026-09-07T12:10:18.069" v="24" actId="22"/>
            <ac:picMkLst>
              <pc:docMk/>
              <pc:sldMasterMk cId="3156849971" sldId="2147483660"/>
              <pc:sldLayoutMk cId="582440864" sldId="2147483661"/>
              <ac:picMk id="8" creationId="{BA0611A6-6B29-21BC-6C59-0C1A515B7A6C}"/>
            </ac:picMkLst>
          </pc:picChg>
          <pc:picChg chg="add del mod">
            <ac:chgData name="Naiara MACIAS - Communication Assistant" userId="9208f14e-163a-43fb-a9e7-9d0490f97ad9" providerId="ADAL" clId="{3BF560C9-38E3-411C-BBB1-CB3B94294DB6}" dt="2026-09-07T12:11:20.181" v="39" actId="21"/>
            <ac:picMkLst>
              <pc:docMk/>
              <pc:sldMasterMk cId="3156849971" sldId="2147483660"/>
              <pc:sldLayoutMk cId="582440864" sldId="2147483661"/>
              <ac:picMk id="11" creationId="{45F9BADA-713A-895C-B972-24CEE69A90D3}"/>
            </ac:picMkLst>
          </pc:picChg>
          <pc:picChg chg="add del">
            <ac:chgData name="Naiara MACIAS - Communication Assistant" userId="9208f14e-163a-43fb-a9e7-9d0490f97ad9" providerId="ADAL" clId="{3BF560C9-38E3-411C-BBB1-CB3B94294DB6}" dt="2026-09-07T12:11:10.876" v="36" actId="22"/>
            <ac:picMkLst>
              <pc:docMk/>
              <pc:sldMasterMk cId="3156849971" sldId="2147483660"/>
              <pc:sldLayoutMk cId="582440864" sldId="2147483661"/>
              <ac:picMk id="14" creationId="{8CA30694-6859-5F96-29EC-7CC25EA792D8}"/>
            </ac:picMkLst>
          </pc:picChg>
          <pc:picChg chg="add del">
            <ac:chgData name="Naiara MACIAS - Communication Assistant" userId="9208f14e-163a-43fb-a9e7-9d0490f97ad9" providerId="ADAL" clId="{3BF560C9-38E3-411C-BBB1-CB3B94294DB6}" dt="2026-09-07T12:11:21.576" v="40" actId="478"/>
            <ac:picMkLst>
              <pc:docMk/>
              <pc:sldMasterMk cId="3156849971" sldId="2147483660"/>
              <pc:sldLayoutMk cId="582440864" sldId="2147483661"/>
              <ac:picMk id="16" creationId="{00000000-0000-0000-0000-000000000000}"/>
            </ac:picMkLst>
          </pc:picChg>
          <pc:picChg chg="add">
            <ac:chgData name="Naiara MACIAS - Communication Assistant" userId="9208f14e-163a-43fb-a9e7-9d0490f97ad9" providerId="ADAL" clId="{3BF560C9-38E3-411C-BBB1-CB3B94294DB6}" dt="2026-09-07T12:11:22.859" v="41" actId="22"/>
            <ac:picMkLst>
              <pc:docMk/>
              <pc:sldMasterMk cId="3156849971" sldId="2147483660"/>
              <pc:sldLayoutMk cId="582440864" sldId="2147483661"/>
              <ac:picMk id="21" creationId="{D833B69A-DC27-AB3F-068A-DDF1B6EB66DE}"/>
            </ac:picMkLst>
          </pc:picChg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GB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GB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Sheet1!$A$2:$A$6</c:f>
              <c:strCache>
                <c:ptCount val="5"/>
                <c:pt idx="0">
                  <c:v>Obawa przed utratą pracy</c:v>
                </c:pt>
                <c:pt idx="1">
                  <c:v>Długi czas pracy lub nieregularne godziny pracy</c:v>
                </c:pt>
                <c:pt idx="2">
                  <c:v>Niedostateczna komunikacja lub współpraca w organizacji</c:v>
                </c:pt>
                <c:pt idx="3">
                  <c:v>Presja czasu</c:v>
                </c:pt>
                <c:pt idx="4">
                  <c:v>Konieczność radzenia sobie z trudnymi klientami, pacjentami, uczniami itp.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11</c:v>
                </c:pt>
                <c:pt idx="1">
                  <c:v>21</c:v>
                </c:pt>
                <c:pt idx="2">
                  <c:v>18</c:v>
                </c:pt>
                <c:pt idx="3">
                  <c:v>45</c:v>
                </c:pt>
                <c:pt idx="4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5C-4381-A504-95B504D6C8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Sheet1!$A$2:$A$6</c:f>
              <c:strCache>
                <c:ptCount val="5"/>
                <c:pt idx="0">
                  <c:v>Obawa przed utratą pracy</c:v>
                </c:pt>
                <c:pt idx="1">
                  <c:v>Długi czas pracy lub nieregularne godziny pracy</c:v>
                </c:pt>
                <c:pt idx="2">
                  <c:v>Niedostateczna komunikacja lub współpraca w organizacji</c:v>
                </c:pt>
                <c:pt idx="3">
                  <c:v>Presja czasu</c:v>
                </c:pt>
                <c:pt idx="4">
                  <c:v>Konieczność radzenia sobie z trudnymi klientami, pacjentami, uczniami itp.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10</c:v>
                </c:pt>
                <c:pt idx="1">
                  <c:v>18</c:v>
                </c:pt>
                <c:pt idx="2">
                  <c:v>19</c:v>
                </c:pt>
                <c:pt idx="3">
                  <c:v>43</c:v>
                </c:pt>
                <c:pt idx="4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5C-4381-A504-95B504D6C8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53880415"/>
        <c:axId val="1053885215"/>
        <c:axId val="0"/>
      </c:bar3DChart>
      <c:catAx>
        <c:axId val="105388041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just">
              <a:defRPr sz="1200" b="1" i="0" u="none" strike="noStrike" kern="1200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pl-PL"/>
          </a:p>
        </c:txPr>
        <c:crossAx val="1053885215"/>
        <c:crosses val="autoZero"/>
        <c:auto val="1"/>
        <c:lblAlgn val="ctr"/>
        <c:lblOffset val="100"/>
        <c:noMultiLvlLbl val="0"/>
      </c:catAx>
      <c:valAx>
        <c:axId val="1053885215"/>
        <c:scaling>
          <c:orientation val="minMax"/>
          <c:max val="8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53880415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E6A6F5-5D28-48AE-957C-EA227EE48F4E}" type="doc">
      <dgm:prSet loTypeId="urn:microsoft.com/office/officeart/2005/8/layout/vList5" loCatId="list" qsTypeId="urn:microsoft.com/office/officeart/2005/8/quickstyle/simple1#1" qsCatId="simple" csTypeId="urn:microsoft.com/office/officeart/2005/8/colors/colorful2#1" csCatId="colorful" phldr="1"/>
      <dgm:spPr/>
      <dgm:t>
        <a:bodyPr/>
        <a:lstStyle/>
        <a:p>
          <a:endParaRPr lang="en-GB"/>
        </a:p>
      </dgm:t>
    </dgm:pt>
    <dgm:pt modelId="{7A410FC2-9FF2-4A71-9050-BBD8DD5788F9}">
      <dgm:prSet phldrT="[Text]" custT="1"/>
      <dgm:spPr>
        <a:solidFill>
          <a:srgbClr val="A9DE4E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53340" tIns="26670" rIns="53340" bIns="26670" numCol="1" spcCol="1270" anchor="ctr" anchorCtr="0"/>
        <a:lstStyle/>
        <a:p>
          <a:pPr marL="0"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OBSZAR PRIORYTETOWY 1 </a:t>
          </a:r>
        </a:p>
        <a:p>
          <a:pPr marL="0"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0" i="1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luty–maj 2027 r. </a:t>
          </a:r>
        </a:p>
      </dgm:t>
    </dgm:pt>
    <dgm:pt modelId="{E5192DBA-1282-4789-83C1-A114652B3D01}" type="parTrans" cxnId="{72257B5F-9AB1-4ADB-B095-542B36F580E1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84B9280-5EE6-4D2C-8EFD-BB2351204C4E}" type="sibTrans" cxnId="{72257B5F-9AB1-4ADB-B095-542B36F580E1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8038DFD-C93C-441F-AAC0-60334A7BB63A}">
      <dgm:prSet phldrT="[Text]" custT="1"/>
      <dgm:spPr>
        <a:solidFill>
          <a:srgbClr val="A9DE4E">
            <a:alpha val="40000"/>
          </a:srgbClr>
        </a:solidFill>
        <a:ln w="25400" cap="flat" cmpd="sng" algn="ctr">
          <a:solidFill>
            <a:srgbClr val="FFFFFF">
              <a:lumMod val="85000"/>
              <a:alpha val="90000"/>
            </a:srgbClr>
          </a:solidFill>
          <a:prstDash val="solid"/>
        </a:ln>
        <a:effectLst/>
      </dgm:spPr>
      <dgm:t>
        <a:bodyPr spcFirstLastPara="0" vert="horz" wrap="square" lIns="247650" tIns="123825" rIns="247650" bIns="123825" numCol="1" spcCol="1270" anchor="ctr" anchorCtr="0"/>
        <a:lstStyle/>
        <a:p>
          <a:pPr>
            <a:buFont typeface="Symbol" panose="05050102010706020507" pitchFamily="18" charset="2"/>
            <a:buNone/>
          </a:pPr>
          <a:r>
            <a:rPr lang="pl-PL" sz="1400" b="1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rPr>
            <a:t>Ocena psychospołecznych czynników ryzyka i zarządzanie nimi</a:t>
          </a:r>
        </a:p>
      </dgm:t>
    </dgm:pt>
    <dgm:pt modelId="{6D3C8C0A-C785-444A-9D50-B836B89432D9}" type="parTrans" cxnId="{83DDFF40-3133-4F70-88EE-E860D7484E69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D5E5108-3096-44C7-AB83-ACC644BC4F12}" type="sibTrans" cxnId="{83DDFF40-3133-4F70-88EE-E860D7484E69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131F061-6BB1-4E7B-ACAF-E0D409F2865B}">
      <dgm:prSet phldrT="[Text]" custT="1"/>
      <dgm:spPr>
        <a:solidFill>
          <a:srgbClr val="A9DE4E"/>
        </a:solidFill>
      </dgm:spPr>
      <dgm:t>
        <a:bodyPr/>
        <a:lstStyle/>
        <a:p>
          <a:r>
            <a:rPr lang="pl-PL" sz="1400" b="1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rPr>
            <a:t>OBSZAR PRIORYTETOWY 2</a:t>
          </a:r>
        </a:p>
        <a:p>
          <a:r>
            <a:rPr lang="pl-PL" sz="1400" i="1" dirty="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czerwiec–wrzesień 2027 r. </a:t>
          </a:r>
        </a:p>
      </dgm:t>
    </dgm:pt>
    <dgm:pt modelId="{83005AB3-E457-4FA5-BD48-DA2C536C35DF}" type="parTrans" cxnId="{3C5FA098-67BA-459E-8562-FB39A676B27A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CBC904-6A1D-4EB9-97B2-46099583CBC6}" type="sibTrans" cxnId="{3C5FA098-67BA-459E-8562-FB39A676B27A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F84272C-0715-47FD-BB09-06C4E362E37A}">
      <dgm:prSet phldrT="[Text]" custT="1"/>
      <dgm:spPr>
        <a:solidFill>
          <a:srgbClr val="A9DE4E">
            <a:alpha val="40000"/>
          </a:srgbClr>
        </a:solidFill>
        <a:ln>
          <a:solidFill>
            <a:schemeClr val="bg1">
              <a:lumMod val="85000"/>
              <a:alpha val="90000"/>
            </a:schemeClr>
          </a:solidFill>
        </a:ln>
      </dgm:spPr>
      <dgm:t>
        <a:bodyPr/>
        <a:lstStyle/>
        <a:p>
          <a:pPr>
            <a:buFont typeface="Symbol" panose="05050102010706020507" pitchFamily="18" charset="2"/>
            <a:buNone/>
          </a:pPr>
          <a:r>
            <a:rPr lang="pl-PL" sz="1400" b="1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Nękanie, molestowanie seksualne i przemoc</a:t>
          </a:r>
        </a:p>
      </dgm:t>
    </dgm:pt>
    <dgm:pt modelId="{0EE3AA32-F317-46BD-9D44-B4770E7D8E8A}" type="parTrans" cxnId="{819718DF-7B60-495A-B3F7-4AEBEC405BE1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1F0753-9056-4D22-98F5-D82845A02673}" type="sibTrans" cxnId="{819718DF-7B60-495A-B3F7-4AEBEC405BE1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7673758-FE9B-444B-B2EF-84BC2C623892}">
      <dgm:prSet phldrT="[Text]" custT="1"/>
      <dgm:spPr>
        <a:solidFill>
          <a:srgbClr val="A9DE4E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53340" tIns="26670" rIns="53340" bIns="26670" numCol="1" spcCol="1270" anchor="ctr" anchorCtr="0"/>
        <a:lstStyle/>
        <a:p>
          <a:r>
            <a:rPr lang="pl-PL" sz="1400" b="1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OBSZAR PRIORYTETOWY 3</a:t>
          </a:r>
        </a:p>
        <a:p>
          <a:r>
            <a:rPr lang="pl-PL" sz="1400" i="1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październik 2027 r. – styczeń 2028 r. </a:t>
          </a:r>
        </a:p>
      </dgm:t>
    </dgm:pt>
    <dgm:pt modelId="{8AA97127-CC49-4681-8382-6EE83D7DD448}" type="parTrans" cxnId="{B6161E40-1F25-4808-B6B6-5578F85E62E4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684D408-C8D0-4D7F-A554-DF2D39C317B9}" type="sibTrans" cxnId="{B6161E40-1F25-4808-B6B6-5578F85E62E4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8678A12-CFA1-4A73-A19E-C588688F9244}">
      <dgm:prSet phldrT="[Text]" custT="1"/>
      <dgm:spPr>
        <a:solidFill>
          <a:srgbClr val="A9DE4E">
            <a:alpha val="40000"/>
          </a:srgbClr>
        </a:solidFill>
        <a:ln w="25400" cap="flat" cmpd="sng" algn="ctr">
          <a:solidFill>
            <a:srgbClr val="FFFFFF">
              <a:lumMod val="85000"/>
              <a:alpha val="90000"/>
            </a:srgbClr>
          </a:solidFill>
          <a:prstDash val="solid"/>
        </a:ln>
        <a:effectLst/>
      </dgm:spPr>
      <dgm:t>
        <a:bodyPr spcFirstLastPara="0" vert="horz" wrap="square" lIns="247650" tIns="123825" rIns="247650" bIns="123825" numCol="1" spcCol="1270" anchor="ctr" anchorCtr="0"/>
        <a:lstStyle/>
        <a:p>
          <a:pPr>
            <a:buFont typeface="Symbol" panose="05050102010706020507" pitchFamily="18" charset="2"/>
            <a:buNone/>
          </a:pPr>
          <a:r>
            <a:rPr lang="pl-PL" sz="1400" b="1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Fizyczne czynniki ryzyka a zdrowie psychiczne</a:t>
          </a:r>
        </a:p>
      </dgm:t>
    </dgm:pt>
    <dgm:pt modelId="{75DF78F7-DC90-4A90-83CA-85D6C80C1F0F}" type="parTrans" cxnId="{1079B132-5D62-400C-A9D2-CCFB207F84E9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50A4B0C-FB77-4508-A748-FD77A5ACD977}" type="sibTrans" cxnId="{1079B132-5D62-400C-A9D2-CCFB207F84E9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BA2FF75-A6C1-4078-8AE5-F7FBBA933133}">
      <dgm:prSet phldrT="[Text]" custT="1"/>
      <dgm:spPr>
        <a:solidFill>
          <a:srgbClr val="A9DE4E"/>
        </a:solidFill>
      </dgm:spPr>
      <dgm:t>
        <a:bodyPr/>
        <a:lstStyle/>
        <a:p>
          <a:r>
            <a:rPr lang="pl-PL" sz="1400" b="1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rPr>
            <a:t>OBSZAR PRIORYTETOWY 4</a:t>
          </a:r>
        </a:p>
        <a:p>
          <a:r>
            <a:rPr lang="pl-PL" sz="1400" i="1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luty–maj 2028 r. </a:t>
          </a:r>
        </a:p>
      </dgm:t>
    </dgm:pt>
    <dgm:pt modelId="{D9DB1F1B-843F-402C-9AB7-F401B193752F}" type="parTrans" cxnId="{24E63850-4003-448C-A9ED-A14C059BFC86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D27CF93-09C5-4078-9363-3241321DD0D5}" type="sibTrans" cxnId="{24E63850-4003-448C-A9ED-A14C059BFC86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5E6F5A9-C18B-4F43-BD86-A89FF2400515}">
      <dgm:prSet phldrT="[Text]" custT="1"/>
      <dgm:spPr>
        <a:solidFill>
          <a:srgbClr val="A9DE4E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53340" tIns="26670" rIns="53340" bIns="26670" numCol="1" spcCol="1270" anchor="ctr" anchorCtr="0"/>
        <a:lstStyle/>
        <a:p>
          <a:pPr marL="0"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OBSZAR PRIORYTETOWY 5</a:t>
          </a:r>
        </a:p>
        <a:p>
          <a:pPr marL="0"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0" i="1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czerwiec–wrzesień 2028 r.</a:t>
          </a:r>
        </a:p>
      </dgm:t>
    </dgm:pt>
    <dgm:pt modelId="{FF5CB173-4A28-4050-BFC5-B16FAE82F26D}" type="parTrans" cxnId="{E93DD78C-212B-4E95-A4D3-D9A2817705A5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9A5538A-DF14-42B5-9D5E-B533D13FABC3}" type="sibTrans" cxnId="{E93DD78C-212B-4E95-A4D3-D9A2817705A5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D4CC388-ECF5-4105-840A-958C0028D830}">
      <dgm:prSet phldrT="[Text]" custT="1"/>
      <dgm:spPr>
        <a:solidFill>
          <a:srgbClr val="A9DE4E">
            <a:alpha val="40000"/>
          </a:srgbClr>
        </a:solidFill>
        <a:ln>
          <a:solidFill>
            <a:schemeClr val="bg1">
              <a:lumMod val="85000"/>
              <a:alpha val="90000"/>
            </a:schemeClr>
          </a:solidFill>
        </a:ln>
      </dgm:spPr>
      <dgm:t>
        <a:bodyPr/>
        <a:lstStyle/>
        <a:p>
          <a:pPr marL="0" indent="0">
            <a:buFont typeface="Symbol" panose="05050102010706020507" pitchFamily="18" charset="2"/>
            <a:buNone/>
          </a:pPr>
          <a:r>
            <a:rPr lang="pl-PL" sz="1400" b="1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rPr>
            <a:t>Psychospołeczne czynniki ryzyka w sektorze opieki zdrowotnej i społecznej</a:t>
          </a:r>
        </a:p>
      </dgm:t>
    </dgm:pt>
    <dgm:pt modelId="{8696FCF1-892A-4226-B6C5-198A20F7AB16}" type="parTrans" cxnId="{10DF820D-AD68-4E7D-96E7-63991C131F6D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60A0990-5043-47A4-9D3E-DF64A1FB2B81}" type="sibTrans" cxnId="{10DF820D-AD68-4E7D-96E7-63991C131F6D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C3C132-9494-44D9-AAE8-DB4F333493A2}">
      <dgm:prSet phldrT="[Text]" custT="1"/>
      <dgm:spPr>
        <a:solidFill>
          <a:srgbClr val="A9DE4E">
            <a:alpha val="40000"/>
          </a:srgbClr>
        </a:solidFill>
        <a:ln w="25400" cap="flat" cmpd="sng" algn="ctr">
          <a:solidFill>
            <a:srgbClr val="FFFFFF">
              <a:lumMod val="85000"/>
              <a:alpha val="90000"/>
            </a:srgbClr>
          </a:solidFill>
          <a:prstDash val="solid"/>
        </a:ln>
        <a:effectLst/>
      </dgm:spPr>
      <dgm:t>
        <a:bodyPr spcFirstLastPara="0" vert="horz" wrap="square" lIns="247650" tIns="123825" rIns="247650" bIns="123825" numCol="1" spcCol="1270" anchor="ctr" anchorCtr="0"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None/>
          </a:pPr>
          <a:r>
            <a:rPr lang="pl-PL" sz="1400" b="1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Wspieranie zdrowia psychicznego w pracy</a:t>
          </a:r>
        </a:p>
      </dgm:t>
    </dgm:pt>
    <dgm:pt modelId="{CA51F160-4E5E-4BA0-B4BD-D9B00C3FBC90}" type="parTrans" cxnId="{D310F4ED-B87F-49F1-8965-B6C591A30918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254AE2E-07F5-405F-B465-C58AEC2663D0}" type="sibTrans" cxnId="{D310F4ED-B87F-49F1-8965-B6C591A30918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5E019E5-B3EB-428A-AF07-8E36BAD04FFE}" type="pres">
      <dgm:prSet presAssocID="{BCE6A6F5-5D28-48AE-957C-EA227EE48F4E}" presName="Name0" presStyleCnt="0">
        <dgm:presLayoutVars>
          <dgm:dir/>
          <dgm:animLvl val="lvl"/>
          <dgm:resizeHandles val="exact"/>
        </dgm:presLayoutVars>
      </dgm:prSet>
      <dgm:spPr/>
    </dgm:pt>
    <dgm:pt modelId="{A176C230-CA83-46AF-9338-DE55BCB61A59}" type="pres">
      <dgm:prSet presAssocID="{7A410FC2-9FF2-4A71-9050-BBD8DD5788F9}" presName="linNode" presStyleCnt="0"/>
      <dgm:spPr/>
    </dgm:pt>
    <dgm:pt modelId="{801F2D18-D4C3-401A-96C7-BFD8231B416B}" type="pres">
      <dgm:prSet presAssocID="{7A410FC2-9FF2-4A71-9050-BBD8DD5788F9}" presName="parentText" presStyleLbl="node1" presStyleIdx="0" presStyleCnt="5">
        <dgm:presLayoutVars>
          <dgm:chMax val="1"/>
          <dgm:bulletEnabled val="1"/>
        </dgm:presLayoutVars>
      </dgm:prSet>
      <dgm:spPr>
        <a:xfrm>
          <a:off x="0" y="1330"/>
          <a:ext cx="2966482" cy="581592"/>
        </a:xfrm>
        <a:prstGeom prst="roundRect">
          <a:avLst/>
        </a:prstGeom>
      </dgm:spPr>
    </dgm:pt>
    <dgm:pt modelId="{1D258144-B7B5-436D-92D1-5966B367AF87}" type="pres">
      <dgm:prSet presAssocID="{7A410FC2-9FF2-4A71-9050-BBD8DD5788F9}" presName="descendantText" presStyleLbl="alignAccFollowNode1" presStyleIdx="0" presStyleCnt="5">
        <dgm:presLayoutVars>
          <dgm:bulletEnabled val="1"/>
        </dgm:presLayoutVars>
      </dgm:prSet>
      <dgm:spPr>
        <a:xfrm rot="5400000">
          <a:off x="5370719" y="-2344747"/>
          <a:ext cx="465273" cy="5273747"/>
        </a:xfrm>
        <a:prstGeom prst="round2SameRect">
          <a:avLst/>
        </a:prstGeom>
      </dgm:spPr>
    </dgm:pt>
    <dgm:pt modelId="{5A04F6E6-2237-4666-8FED-73599C2ECBBF}" type="pres">
      <dgm:prSet presAssocID="{D84B9280-5EE6-4D2C-8EFD-BB2351204C4E}" presName="sp" presStyleCnt="0"/>
      <dgm:spPr/>
    </dgm:pt>
    <dgm:pt modelId="{1BBDEBCE-1DB1-4B9E-A262-28CC69FFF183}" type="pres">
      <dgm:prSet presAssocID="{B131F061-6BB1-4E7B-ACAF-E0D409F2865B}" presName="linNode" presStyleCnt="0"/>
      <dgm:spPr/>
    </dgm:pt>
    <dgm:pt modelId="{D3C4B033-6AAC-42A4-AFCB-2ED0D249B3B2}" type="pres">
      <dgm:prSet presAssocID="{B131F061-6BB1-4E7B-ACAF-E0D409F2865B}" presName="parentText" presStyleLbl="node1" presStyleIdx="1" presStyleCnt="5">
        <dgm:presLayoutVars>
          <dgm:chMax val="1"/>
          <dgm:bulletEnabled val="1"/>
        </dgm:presLayoutVars>
      </dgm:prSet>
      <dgm:spPr/>
    </dgm:pt>
    <dgm:pt modelId="{28B54B7B-0D6C-48E4-B3B1-6CC7A2FCCC03}" type="pres">
      <dgm:prSet presAssocID="{B131F061-6BB1-4E7B-ACAF-E0D409F2865B}" presName="descendantText" presStyleLbl="alignAccFollowNode1" presStyleIdx="1" presStyleCnt="5">
        <dgm:presLayoutVars>
          <dgm:bulletEnabled val="1"/>
        </dgm:presLayoutVars>
      </dgm:prSet>
      <dgm:spPr/>
    </dgm:pt>
    <dgm:pt modelId="{B966B9CE-A35A-43FF-A680-16F8887D96D3}" type="pres">
      <dgm:prSet presAssocID="{5DCBC904-6A1D-4EB9-97B2-46099583CBC6}" presName="sp" presStyleCnt="0"/>
      <dgm:spPr/>
    </dgm:pt>
    <dgm:pt modelId="{4D1763B7-1D9F-44D2-B216-128A46F69FA2}" type="pres">
      <dgm:prSet presAssocID="{17673758-FE9B-444B-B2EF-84BC2C623892}" presName="linNode" presStyleCnt="0"/>
      <dgm:spPr/>
    </dgm:pt>
    <dgm:pt modelId="{2A0EF8E1-3EEC-4A1D-B1F6-721723BCA548}" type="pres">
      <dgm:prSet presAssocID="{17673758-FE9B-444B-B2EF-84BC2C623892}" presName="parentText" presStyleLbl="node1" presStyleIdx="2" presStyleCnt="5">
        <dgm:presLayoutVars>
          <dgm:chMax val="1"/>
          <dgm:bulletEnabled val="1"/>
        </dgm:presLayoutVars>
      </dgm:prSet>
      <dgm:spPr>
        <a:xfrm>
          <a:off x="0" y="1222674"/>
          <a:ext cx="2966482" cy="581592"/>
        </a:xfrm>
        <a:prstGeom prst="roundRect">
          <a:avLst/>
        </a:prstGeom>
      </dgm:spPr>
    </dgm:pt>
    <dgm:pt modelId="{EBFA96D8-2E61-4332-9D4F-7412905E6ED4}" type="pres">
      <dgm:prSet presAssocID="{17673758-FE9B-444B-B2EF-84BC2C623892}" presName="descendantText" presStyleLbl="alignAccFollowNode1" presStyleIdx="2" presStyleCnt="5">
        <dgm:presLayoutVars>
          <dgm:bulletEnabled val="1"/>
        </dgm:presLayoutVars>
      </dgm:prSet>
      <dgm:spPr>
        <a:xfrm rot="5400000">
          <a:off x="5370719" y="-1123403"/>
          <a:ext cx="465273" cy="5273747"/>
        </a:xfrm>
        <a:prstGeom prst="round2SameRect">
          <a:avLst/>
        </a:prstGeom>
      </dgm:spPr>
    </dgm:pt>
    <dgm:pt modelId="{09AE8AAB-5AB8-429B-BA87-507E4C476897}" type="pres">
      <dgm:prSet presAssocID="{9684D408-C8D0-4D7F-A554-DF2D39C317B9}" presName="sp" presStyleCnt="0"/>
      <dgm:spPr/>
    </dgm:pt>
    <dgm:pt modelId="{9135E115-DAAD-4BD0-9463-FBD0EFBF6069}" type="pres">
      <dgm:prSet presAssocID="{DBA2FF75-A6C1-4078-8AE5-F7FBBA933133}" presName="linNode" presStyleCnt="0"/>
      <dgm:spPr/>
    </dgm:pt>
    <dgm:pt modelId="{F47F613A-361C-494E-80B1-A7D9864EC8D1}" type="pres">
      <dgm:prSet presAssocID="{DBA2FF75-A6C1-4078-8AE5-F7FBBA933133}" presName="parentText" presStyleLbl="node1" presStyleIdx="3" presStyleCnt="5">
        <dgm:presLayoutVars>
          <dgm:chMax val="1"/>
          <dgm:bulletEnabled val="1"/>
        </dgm:presLayoutVars>
      </dgm:prSet>
      <dgm:spPr/>
    </dgm:pt>
    <dgm:pt modelId="{779CC9CF-36E5-4DE0-8897-2573A6F34520}" type="pres">
      <dgm:prSet presAssocID="{DBA2FF75-A6C1-4078-8AE5-F7FBBA933133}" presName="descendantText" presStyleLbl="alignAccFollowNode1" presStyleIdx="3" presStyleCnt="5">
        <dgm:presLayoutVars>
          <dgm:bulletEnabled val="1"/>
        </dgm:presLayoutVars>
      </dgm:prSet>
      <dgm:spPr/>
    </dgm:pt>
    <dgm:pt modelId="{2E2B7D44-06EF-4846-910F-6CF638D94EDD}" type="pres">
      <dgm:prSet presAssocID="{8D27CF93-09C5-4078-9363-3241321DD0D5}" presName="sp" presStyleCnt="0"/>
      <dgm:spPr/>
    </dgm:pt>
    <dgm:pt modelId="{4E9A5CEA-F582-47D3-B184-7A88EB83FE1F}" type="pres">
      <dgm:prSet presAssocID="{55E6F5A9-C18B-4F43-BD86-A89FF2400515}" presName="linNode" presStyleCnt="0"/>
      <dgm:spPr/>
    </dgm:pt>
    <dgm:pt modelId="{4E9C5E30-89B8-498B-B077-841CC15FE959}" type="pres">
      <dgm:prSet presAssocID="{55E6F5A9-C18B-4F43-BD86-A89FF2400515}" presName="parentText" presStyleLbl="node1" presStyleIdx="4" presStyleCnt="5">
        <dgm:presLayoutVars>
          <dgm:chMax val="1"/>
          <dgm:bulletEnabled val="1"/>
        </dgm:presLayoutVars>
      </dgm:prSet>
      <dgm:spPr>
        <a:xfrm>
          <a:off x="0" y="2444018"/>
          <a:ext cx="2966482" cy="581592"/>
        </a:xfrm>
        <a:prstGeom prst="roundRect">
          <a:avLst/>
        </a:prstGeom>
      </dgm:spPr>
    </dgm:pt>
    <dgm:pt modelId="{C1A6565F-6B66-4177-B714-6BF8ED9735F2}" type="pres">
      <dgm:prSet presAssocID="{55E6F5A9-C18B-4F43-BD86-A89FF2400515}" presName="descendantText" presStyleLbl="alignAccFollowNode1" presStyleIdx="4" presStyleCnt="5">
        <dgm:presLayoutVars>
          <dgm:bulletEnabled val="1"/>
        </dgm:presLayoutVars>
      </dgm:prSet>
      <dgm:spPr>
        <a:xfrm rot="5400000">
          <a:off x="5370719" y="97940"/>
          <a:ext cx="465273" cy="5273747"/>
        </a:xfrm>
        <a:prstGeom prst="round2SameRect">
          <a:avLst/>
        </a:prstGeom>
      </dgm:spPr>
    </dgm:pt>
  </dgm:ptLst>
  <dgm:cxnLst>
    <dgm:cxn modelId="{D5A78E09-8BBF-486A-93B8-E1055FFC35DD}" type="presOf" srcId="{9D4CC388-ECF5-4105-840A-958C0028D830}" destId="{779CC9CF-36E5-4DE0-8897-2573A6F34520}" srcOrd="0" destOrd="0" presId="urn:microsoft.com/office/officeart/2005/8/layout/vList5"/>
    <dgm:cxn modelId="{10DF820D-AD68-4E7D-96E7-63991C131F6D}" srcId="{DBA2FF75-A6C1-4078-8AE5-F7FBBA933133}" destId="{9D4CC388-ECF5-4105-840A-958C0028D830}" srcOrd="0" destOrd="0" parTransId="{8696FCF1-892A-4226-B6C5-198A20F7AB16}" sibTransId="{B60A0990-5043-47A4-9D3E-DF64A1FB2B81}"/>
    <dgm:cxn modelId="{FBF36814-23ED-49C2-92D6-A743E35DB467}" type="presOf" srcId="{33C3C132-9494-44D9-AAE8-DB4F333493A2}" destId="{C1A6565F-6B66-4177-B714-6BF8ED9735F2}" srcOrd="0" destOrd="0" presId="urn:microsoft.com/office/officeart/2005/8/layout/vList5"/>
    <dgm:cxn modelId="{A007EF17-0A30-41C2-917C-665BE9E80FA6}" type="presOf" srcId="{DBA2FF75-A6C1-4078-8AE5-F7FBBA933133}" destId="{F47F613A-361C-494E-80B1-A7D9864EC8D1}" srcOrd="0" destOrd="0" presId="urn:microsoft.com/office/officeart/2005/8/layout/vList5"/>
    <dgm:cxn modelId="{1880BE2F-49B4-48E3-87B2-6B67B830153A}" type="presOf" srcId="{7A410FC2-9FF2-4A71-9050-BBD8DD5788F9}" destId="{801F2D18-D4C3-401A-96C7-BFD8231B416B}" srcOrd="0" destOrd="0" presId="urn:microsoft.com/office/officeart/2005/8/layout/vList5"/>
    <dgm:cxn modelId="{1079B132-5D62-400C-A9D2-CCFB207F84E9}" srcId="{17673758-FE9B-444B-B2EF-84BC2C623892}" destId="{A8678A12-CFA1-4A73-A19E-C588688F9244}" srcOrd="0" destOrd="0" parTransId="{75DF78F7-DC90-4A90-83CA-85D6C80C1F0F}" sibTransId="{B50A4B0C-FB77-4508-A748-FD77A5ACD977}"/>
    <dgm:cxn modelId="{B6161E40-1F25-4808-B6B6-5578F85E62E4}" srcId="{BCE6A6F5-5D28-48AE-957C-EA227EE48F4E}" destId="{17673758-FE9B-444B-B2EF-84BC2C623892}" srcOrd="2" destOrd="0" parTransId="{8AA97127-CC49-4681-8382-6EE83D7DD448}" sibTransId="{9684D408-C8D0-4D7F-A554-DF2D39C317B9}"/>
    <dgm:cxn modelId="{83DDFF40-3133-4F70-88EE-E860D7484E69}" srcId="{7A410FC2-9FF2-4A71-9050-BBD8DD5788F9}" destId="{88038DFD-C93C-441F-AAC0-60334A7BB63A}" srcOrd="0" destOrd="0" parTransId="{6D3C8C0A-C785-444A-9D50-B836B89432D9}" sibTransId="{8D5E5108-3096-44C7-AB83-ACC644BC4F12}"/>
    <dgm:cxn modelId="{72257B5F-9AB1-4ADB-B095-542B36F580E1}" srcId="{BCE6A6F5-5D28-48AE-957C-EA227EE48F4E}" destId="{7A410FC2-9FF2-4A71-9050-BBD8DD5788F9}" srcOrd="0" destOrd="0" parTransId="{E5192DBA-1282-4789-83C1-A114652B3D01}" sibTransId="{D84B9280-5EE6-4D2C-8EFD-BB2351204C4E}"/>
    <dgm:cxn modelId="{98614661-025F-4D93-BE1F-66C090C6366E}" type="presOf" srcId="{2F84272C-0715-47FD-BB09-06C4E362E37A}" destId="{28B54B7B-0D6C-48E4-B3B1-6CC7A2FCCC03}" srcOrd="0" destOrd="0" presId="urn:microsoft.com/office/officeart/2005/8/layout/vList5"/>
    <dgm:cxn modelId="{FC971164-1312-4F36-9016-E68767058139}" type="presOf" srcId="{BCE6A6F5-5D28-48AE-957C-EA227EE48F4E}" destId="{85E019E5-B3EB-428A-AF07-8E36BAD04FFE}" srcOrd="0" destOrd="0" presId="urn:microsoft.com/office/officeart/2005/8/layout/vList5"/>
    <dgm:cxn modelId="{24E63850-4003-448C-A9ED-A14C059BFC86}" srcId="{BCE6A6F5-5D28-48AE-957C-EA227EE48F4E}" destId="{DBA2FF75-A6C1-4078-8AE5-F7FBBA933133}" srcOrd="3" destOrd="0" parTransId="{D9DB1F1B-843F-402C-9AB7-F401B193752F}" sibTransId="{8D27CF93-09C5-4078-9363-3241321DD0D5}"/>
    <dgm:cxn modelId="{93D03688-8F4D-49F1-A080-3931457FA82B}" type="presOf" srcId="{B131F061-6BB1-4E7B-ACAF-E0D409F2865B}" destId="{D3C4B033-6AAC-42A4-AFCB-2ED0D249B3B2}" srcOrd="0" destOrd="0" presId="urn:microsoft.com/office/officeart/2005/8/layout/vList5"/>
    <dgm:cxn modelId="{E93DD78C-212B-4E95-A4D3-D9A2817705A5}" srcId="{BCE6A6F5-5D28-48AE-957C-EA227EE48F4E}" destId="{55E6F5A9-C18B-4F43-BD86-A89FF2400515}" srcOrd="4" destOrd="0" parTransId="{FF5CB173-4A28-4050-BFC5-B16FAE82F26D}" sibTransId="{B9A5538A-DF14-42B5-9D5E-B533D13FABC3}"/>
    <dgm:cxn modelId="{3C5FA098-67BA-459E-8562-FB39A676B27A}" srcId="{BCE6A6F5-5D28-48AE-957C-EA227EE48F4E}" destId="{B131F061-6BB1-4E7B-ACAF-E0D409F2865B}" srcOrd="1" destOrd="0" parTransId="{83005AB3-E457-4FA5-BD48-DA2C536C35DF}" sibTransId="{5DCBC904-6A1D-4EB9-97B2-46099583CBC6}"/>
    <dgm:cxn modelId="{FE70EC9F-EAF2-4F5C-9080-DFDE85B40D1B}" type="presOf" srcId="{88038DFD-C93C-441F-AAC0-60334A7BB63A}" destId="{1D258144-B7B5-436D-92D1-5966B367AF87}" srcOrd="0" destOrd="0" presId="urn:microsoft.com/office/officeart/2005/8/layout/vList5"/>
    <dgm:cxn modelId="{E2BB10A5-7B53-4330-B991-4EA7A8A12A3C}" type="presOf" srcId="{55E6F5A9-C18B-4F43-BD86-A89FF2400515}" destId="{4E9C5E30-89B8-498B-B077-841CC15FE959}" srcOrd="0" destOrd="0" presId="urn:microsoft.com/office/officeart/2005/8/layout/vList5"/>
    <dgm:cxn modelId="{01465BAD-64BE-44AC-93B3-90E0E7D45DB5}" type="presOf" srcId="{A8678A12-CFA1-4A73-A19E-C588688F9244}" destId="{EBFA96D8-2E61-4332-9D4F-7412905E6ED4}" srcOrd="0" destOrd="0" presId="urn:microsoft.com/office/officeart/2005/8/layout/vList5"/>
    <dgm:cxn modelId="{4028F4D5-A11A-42F1-9186-0FCDE2A7D6FE}" type="presOf" srcId="{17673758-FE9B-444B-B2EF-84BC2C623892}" destId="{2A0EF8E1-3EEC-4A1D-B1F6-721723BCA548}" srcOrd="0" destOrd="0" presId="urn:microsoft.com/office/officeart/2005/8/layout/vList5"/>
    <dgm:cxn modelId="{819718DF-7B60-495A-B3F7-4AEBEC405BE1}" srcId="{B131F061-6BB1-4E7B-ACAF-E0D409F2865B}" destId="{2F84272C-0715-47FD-BB09-06C4E362E37A}" srcOrd="0" destOrd="0" parTransId="{0EE3AA32-F317-46BD-9D44-B4770E7D8E8A}" sibTransId="{231F0753-9056-4D22-98F5-D82845A02673}"/>
    <dgm:cxn modelId="{D310F4ED-B87F-49F1-8965-B6C591A30918}" srcId="{55E6F5A9-C18B-4F43-BD86-A89FF2400515}" destId="{33C3C132-9494-44D9-AAE8-DB4F333493A2}" srcOrd="0" destOrd="0" parTransId="{CA51F160-4E5E-4BA0-B4BD-D9B00C3FBC90}" sibTransId="{A254AE2E-07F5-405F-B465-C58AEC2663D0}"/>
    <dgm:cxn modelId="{C0B13D06-9937-48A6-BCD3-70DCA6E20609}" type="presParOf" srcId="{85E019E5-B3EB-428A-AF07-8E36BAD04FFE}" destId="{A176C230-CA83-46AF-9338-DE55BCB61A59}" srcOrd="0" destOrd="0" presId="urn:microsoft.com/office/officeart/2005/8/layout/vList5"/>
    <dgm:cxn modelId="{9AC2DFA3-84C1-4997-9288-03B7BD4CBD87}" type="presParOf" srcId="{A176C230-CA83-46AF-9338-DE55BCB61A59}" destId="{801F2D18-D4C3-401A-96C7-BFD8231B416B}" srcOrd="0" destOrd="0" presId="urn:microsoft.com/office/officeart/2005/8/layout/vList5"/>
    <dgm:cxn modelId="{C6248CF1-808F-466D-898F-FB8429745719}" type="presParOf" srcId="{A176C230-CA83-46AF-9338-DE55BCB61A59}" destId="{1D258144-B7B5-436D-92D1-5966B367AF87}" srcOrd="1" destOrd="0" presId="urn:microsoft.com/office/officeart/2005/8/layout/vList5"/>
    <dgm:cxn modelId="{C6BE4B83-AFB3-4721-8E5B-9BC6A5A1B98C}" type="presParOf" srcId="{85E019E5-B3EB-428A-AF07-8E36BAD04FFE}" destId="{5A04F6E6-2237-4666-8FED-73599C2ECBBF}" srcOrd="1" destOrd="0" presId="urn:microsoft.com/office/officeart/2005/8/layout/vList5"/>
    <dgm:cxn modelId="{4AB2923A-5675-4AC9-BB2F-82C28BF76E80}" type="presParOf" srcId="{85E019E5-B3EB-428A-AF07-8E36BAD04FFE}" destId="{1BBDEBCE-1DB1-4B9E-A262-28CC69FFF183}" srcOrd="2" destOrd="0" presId="urn:microsoft.com/office/officeart/2005/8/layout/vList5"/>
    <dgm:cxn modelId="{98EB6AF1-5746-4F02-8252-8501AC711DE6}" type="presParOf" srcId="{1BBDEBCE-1DB1-4B9E-A262-28CC69FFF183}" destId="{D3C4B033-6AAC-42A4-AFCB-2ED0D249B3B2}" srcOrd="0" destOrd="0" presId="urn:microsoft.com/office/officeart/2005/8/layout/vList5"/>
    <dgm:cxn modelId="{08A33CA5-FB08-4D2D-92FA-5CB12D077DC0}" type="presParOf" srcId="{1BBDEBCE-1DB1-4B9E-A262-28CC69FFF183}" destId="{28B54B7B-0D6C-48E4-B3B1-6CC7A2FCCC03}" srcOrd="1" destOrd="0" presId="urn:microsoft.com/office/officeart/2005/8/layout/vList5"/>
    <dgm:cxn modelId="{C2B36E4E-7F84-49F6-BB51-7D9CF0F9B6BF}" type="presParOf" srcId="{85E019E5-B3EB-428A-AF07-8E36BAD04FFE}" destId="{B966B9CE-A35A-43FF-A680-16F8887D96D3}" srcOrd="3" destOrd="0" presId="urn:microsoft.com/office/officeart/2005/8/layout/vList5"/>
    <dgm:cxn modelId="{C273CFC6-D014-4D3D-82DB-3C969DF56D97}" type="presParOf" srcId="{85E019E5-B3EB-428A-AF07-8E36BAD04FFE}" destId="{4D1763B7-1D9F-44D2-B216-128A46F69FA2}" srcOrd="4" destOrd="0" presId="urn:microsoft.com/office/officeart/2005/8/layout/vList5"/>
    <dgm:cxn modelId="{C21214E5-207D-423B-9DC6-9E420B0103BF}" type="presParOf" srcId="{4D1763B7-1D9F-44D2-B216-128A46F69FA2}" destId="{2A0EF8E1-3EEC-4A1D-B1F6-721723BCA548}" srcOrd="0" destOrd="0" presId="urn:microsoft.com/office/officeart/2005/8/layout/vList5"/>
    <dgm:cxn modelId="{2BAA1F96-5C82-4C18-9B28-6DBABBEF1BBF}" type="presParOf" srcId="{4D1763B7-1D9F-44D2-B216-128A46F69FA2}" destId="{EBFA96D8-2E61-4332-9D4F-7412905E6ED4}" srcOrd="1" destOrd="0" presId="urn:microsoft.com/office/officeart/2005/8/layout/vList5"/>
    <dgm:cxn modelId="{B362787E-8465-4323-8B87-A0E9A4C1BE35}" type="presParOf" srcId="{85E019E5-B3EB-428A-AF07-8E36BAD04FFE}" destId="{09AE8AAB-5AB8-429B-BA87-507E4C476897}" srcOrd="5" destOrd="0" presId="urn:microsoft.com/office/officeart/2005/8/layout/vList5"/>
    <dgm:cxn modelId="{D5D90333-66AD-449F-8712-824B53A26910}" type="presParOf" srcId="{85E019E5-B3EB-428A-AF07-8E36BAD04FFE}" destId="{9135E115-DAAD-4BD0-9463-FBD0EFBF6069}" srcOrd="6" destOrd="0" presId="urn:microsoft.com/office/officeart/2005/8/layout/vList5"/>
    <dgm:cxn modelId="{FC0F225A-8E6E-4189-9488-A466CC7B0DE1}" type="presParOf" srcId="{9135E115-DAAD-4BD0-9463-FBD0EFBF6069}" destId="{F47F613A-361C-494E-80B1-A7D9864EC8D1}" srcOrd="0" destOrd="0" presId="urn:microsoft.com/office/officeart/2005/8/layout/vList5"/>
    <dgm:cxn modelId="{6E7BFD9F-BA7E-4398-915D-DFF4EBD96EEC}" type="presParOf" srcId="{9135E115-DAAD-4BD0-9463-FBD0EFBF6069}" destId="{779CC9CF-36E5-4DE0-8897-2573A6F34520}" srcOrd="1" destOrd="0" presId="urn:microsoft.com/office/officeart/2005/8/layout/vList5"/>
    <dgm:cxn modelId="{9A116E5B-1D40-46B7-991A-37BD9BD8D335}" type="presParOf" srcId="{85E019E5-B3EB-428A-AF07-8E36BAD04FFE}" destId="{2E2B7D44-06EF-4846-910F-6CF638D94EDD}" srcOrd="7" destOrd="0" presId="urn:microsoft.com/office/officeart/2005/8/layout/vList5"/>
    <dgm:cxn modelId="{34A1CFEC-768F-4B7D-B06E-B5C5C6B8B35F}" type="presParOf" srcId="{85E019E5-B3EB-428A-AF07-8E36BAD04FFE}" destId="{4E9A5CEA-F582-47D3-B184-7A88EB83FE1F}" srcOrd="8" destOrd="0" presId="urn:microsoft.com/office/officeart/2005/8/layout/vList5"/>
    <dgm:cxn modelId="{4DE45637-9F00-41F8-B137-26946B612146}" type="presParOf" srcId="{4E9A5CEA-F582-47D3-B184-7A88EB83FE1F}" destId="{4E9C5E30-89B8-498B-B077-841CC15FE959}" srcOrd="0" destOrd="0" presId="urn:microsoft.com/office/officeart/2005/8/layout/vList5"/>
    <dgm:cxn modelId="{379454C4-DA96-4B53-B9CA-3FCA827EF175}" type="presParOf" srcId="{4E9A5CEA-F582-47D3-B184-7A88EB83FE1F}" destId="{C1A6565F-6B66-4177-B714-6BF8ED9735F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258144-B7B5-436D-92D1-5966B367AF87}">
      <dsp:nvSpPr>
        <dsp:cNvPr id="0" name=""/>
        <dsp:cNvSpPr/>
      </dsp:nvSpPr>
      <dsp:spPr>
        <a:xfrm rot="5400000">
          <a:off x="6268121" y="-2755677"/>
          <a:ext cx="494255" cy="6131999"/>
        </a:xfrm>
        <a:prstGeom prst="round2SameRect">
          <a:avLst/>
        </a:prstGeom>
        <a:solidFill>
          <a:srgbClr val="A9DE4E">
            <a:alpha val="40000"/>
          </a:srgbClr>
        </a:solidFill>
        <a:ln w="25400" cap="flat" cmpd="sng" algn="ctr">
          <a:solidFill>
            <a:srgbClr val="FFFFFF">
              <a:lumMod val="85000"/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None/>
          </a:pPr>
          <a:r>
            <a:rPr lang="pl-PL" sz="1400" b="1" kern="120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rPr>
            <a:t>Ocena psychospołecznych czynników ryzyka i zarządzanie nimi</a:t>
          </a:r>
        </a:p>
      </dsp:txBody>
      <dsp:txXfrm rot="-5400000">
        <a:off x="3449249" y="87323"/>
        <a:ext cx="6107871" cy="445999"/>
      </dsp:txXfrm>
    </dsp:sp>
    <dsp:sp modelId="{801F2D18-D4C3-401A-96C7-BFD8231B416B}">
      <dsp:nvSpPr>
        <dsp:cNvPr id="0" name=""/>
        <dsp:cNvSpPr/>
      </dsp:nvSpPr>
      <dsp:spPr>
        <a:xfrm>
          <a:off x="0" y="1413"/>
          <a:ext cx="3449249" cy="617819"/>
        </a:xfrm>
        <a:prstGeom prst="roundRect">
          <a:avLst/>
        </a:prstGeom>
        <a:solidFill>
          <a:srgbClr val="A9DE4E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OBSZAR PRIORYTETOWY 1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0" i="1" kern="120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luty–maj 2027 r. </a:t>
          </a:r>
        </a:p>
      </dsp:txBody>
      <dsp:txXfrm>
        <a:off x="30159" y="31572"/>
        <a:ext cx="3388931" cy="557501"/>
      </dsp:txXfrm>
    </dsp:sp>
    <dsp:sp modelId="{28B54B7B-0D6C-48E4-B3B1-6CC7A2FCCC03}">
      <dsp:nvSpPr>
        <dsp:cNvPr id="0" name=""/>
        <dsp:cNvSpPr/>
      </dsp:nvSpPr>
      <dsp:spPr>
        <a:xfrm rot="5400000">
          <a:off x="6268121" y="-2106967"/>
          <a:ext cx="494255" cy="6131999"/>
        </a:xfrm>
        <a:prstGeom prst="round2SameRect">
          <a:avLst/>
        </a:prstGeom>
        <a:solidFill>
          <a:srgbClr val="A9DE4E">
            <a:alpha val="40000"/>
          </a:srgbClr>
        </a:solidFill>
        <a:ln w="25400" cap="flat" cmpd="sng" algn="ctr">
          <a:solidFill>
            <a:schemeClr val="bg1">
              <a:lumMod val="8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None/>
          </a:pPr>
          <a:r>
            <a:rPr lang="pl-PL" sz="1400" b="1" kern="120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Nękanie, molestowanie seksualne i przemoc</a:t>
          </a:r>
        </a:p>
      </dsp:txBody>
      <dsp:txXfrm rot="-5400000">
        <a:off x="3449249" y="736033"/>
        <a:ext cx="6107871" cy="445999"/>
      </dsp:txXfrm>
    </dsp:sp>
    <dsp:sp modelId="{D3C4B033-6AAC-42A4-AFCB-2ED0D249B3B2}">
      <dsp:nvSpPr>
        <dsp:cNvPr id="0" name=""/>
        <dsp:cNvSpPr/>
      </dsp:nvSpPr>
      <dsp:spPr>
        <a:xfrm>
          <a:off x="0" y="650123"/>
          <a:ext cx="3449249" cy="617819"/>
        </a:xfrm>
        <a:prstGeom prst="roundRect">
          <a:avLst/>
        </a:prstGeom>
        <a:solidFill>
          <a:srgbClr val="A9DE4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rPr>
            <a:t>OBSZAR PRIORYTETOWY 2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i="1" kern="1200" dirty="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czerwiec–wrzesień 2027 r. </a:t>
          </a:r>
        </a:p>
      </dsp:txBody>
      <dsp:txXfrm>
        <a:off x="30159" y="680282"/>
        <a:ext cx="3388931" cy="557501"/>
      </dsp:txXfrm>
    </dsp:sp>
    <dsp:sp modelId="{EBFA96D8-2E61-4332-9D4F-7412905E6ED4}">
      <dsp:nvSpPr>
        <dsp:cNvPr id="0" name=""/>
        <dsp:cNvSpPr/>
      </dsp:nvSpPr>
      <dsp:spPr>
        <a:xfrm rot="5400000">
          <a:off x="6268121" y="-1458257"/>
          <a:ext cx="494255" cy="6131999"/>
        </a:xfrm>
        <a:prstGeom prst="round2SameRect">
          <a:avLst/>
        </a:prstGeom>
        <a:solidFill>
          <a:srgbClr val="A9DE4E">
            <a:alpha val="40000"/>
          </a:srgbClr>
        </a:solidFill>
        <a:ln w="25400" cap="flat" cmpd="sng" algn="ctr">
          <a:solidFill>
            <a:srgbClr val="FFFFFF">
              <a:lumMod val="85000"/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None/>
          </a:pPr>
          <a:r>
            <a:rPr lang="pl-PL" sz="1400" b="1" kern="120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Fizyczne czynniki ryzyka a zdrowie psychiczne</a:t>
          </a:r>
        </a:p>
      </dsp:txBody>
      <dsp:txXfrm rot="-5400000">
        <a:off x="3449249" y="1384743"/>
        <a:ext cx="6107871" cy="445999"/>
      </dsp:txXfrm>
    </dsp:sp>
    <dsp:sp modelId="{2A0EF8E1-3EEC-4A1D-B1F6-721723BCA548}">
      <dsp:nvSpPr>
        <dsp:cNvPr id="0" name=""/>
        <dsp:cNvSpPr/>
      </dsp:nvSpPr>
      <dsp:spPr>
        <a:xfrm>
          <a:off x="0" y="1298832"/>
          <a:ext cx="3449249" cy="617819"/>
        </a:xfrm>
        <a:prstGeom prst="roundRect">
          <a:avLst/>
        </a:prstGeom>
        <a:solidFill>
          <a:srgbClr val="A9DE4E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OBSZAR PRIORYTETOWY 3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i="1" kern="120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październik 2027 r. – styczeń 2028 r. </a:t>
          </a:r>
        </a:p>
      </dsp:txBody>
      <dsp:txXfrm>
        <a:off x="30159" y="1328991"/>
        <a:ext cx="3388931" cy="557501"/>
      </dsp:txXfrm>
    </dsp:sp>
    <dsp:sp modelId="{779CC9CF-36E5-4DE0-8897-2573A6F34520}">
      <dsp:nvSpPr>
        <dsp:cNvPr id="0" name=""/>
        <dsp:cNvSpPr/>
      </dsp:nvSpPr>
      <dsp:spPr>
        <a:xfrm rot="5400000">
          <a:off x="6268121" y="-809547"/>
          <a:ext cx="494255" cy="6131999"/>
        </a:xfrm>
        <a:prstGeom prst="round2SameRect">
          <a:avLst/>
        </a:prstGeom>
        <a:solidFill>
          <a:srgbClr val="A9DE4E">
            <a:alpha val="40000"/>
          </a:srgbClr>
        </a:solidFill>
        <a:ln w="25400" cap="flat" cmpd="sng" algn="ctr">
          <a:solidFill>
            <a:schemeClr val="bg1">
              <a:lumMod val="8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None/>
          </a:pPr>
          <a:r>
            <a:rPr lang="pl-PL" sz="1400" b="1" kern="1200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rPr>
            <a:t>Psychospołeczne czynniki ryzyka w sektorze opieki zdrowotnej i społecznej</a:t>
          </a:r>
        </a:p>
      </dsp:txBody>
      <dsp:txXfrm rot="-5400000">
        <a:off x="3449249" y="2033453"/>
        <a:ext cx="6107871" cy="445999"/>
      </dsp:txXfrm>
    </dsp:sp>
    <dsp:sp modelId="{F47F613A-361C-494E-80B1-A7D9864EC8D1}">
      <dsp:nvSpPr>
        <dsp:cNvPr id="0" name=""/>
        <dsp:cNvSpPr/>
      </dsp:nvSpPr>
      <dsp:spPr>
        <a:xfrm>
          <a:off x="0" y="1947542"/>
          <a:ext cx="3449249" cy="617819"/>
        </a:xfrm>
        <a:prstGeom prst="roundRect">
          <a:avLst/>
        </a:prstGeom>
        <a:solidFill>
          <a:srgbClr val="A9DE4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rPr>
            <a:t>OBSZAR PRIORYTETOWY 4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i="1" kern="120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luty–maj 2028 r. </a:t>
          </a:r>
        </a:p>
      </dsp:txBody>
      <dsp:txXfrm>
        <a:off x="30159" y="1977701"/>
        <a:ext cx="3388931" cy="557501"/>
      </dsp:txXfrm>
    </dsp:sp>
    <dsp:sp modelId="{C1A6565F-6B66-4177-B714-6BF8ED9735F2}">
      <dsp:nvSpPr>
        <dsp:cNvPr id="0" name=""/>
        <dsp:cNvSpPr/>
      </dsp:nvSpPr>
      <dsp:spPr>
        <a:xfrm rot="5400000">
          <a:off x="6268121" y="-160837"/>
          <a:ext cx="494255" cy="6131999"/>
        </a:xfrm>
        <a:prstGeom prst="round2SameRect">
          <a:avLst/>
        </a:prstGeom>
        <a:solidFill>
          <a:srgbClr val="A9DE4E">
            <a:alpha val="40000"/>
          </a:srgbClr>
        </a:solidFill>
        <a:ln w="25400" cap="flat" cmpd="sng" algn="ctr">
          <a:solidFill>
            <a:srgbClr val="FFFFFF">
              <a:lumMod val="85000"/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None/>
          </a:pPr>
          <a:r>
            <a:rPr lang="pl-PL" sz="1400" b="1" kern="120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Wspieranie zdrowia psychicznego w pracy</a:t>
          </a:r>
        </a:p>
      </dsp:txBody>
      <dsp:txXfrm rot="-5400000">
        <a:off x="3449249" y="2682163"/>
        <a:ext cx="6107871" cy="445999"/>
      </dsp:txXfrm>
    </dsp:sp>
    <dsp:sp modelId="{4E9C5E30-89B8-498B-B077-841CC15FE959}">
      <dsp:nvSpPr>
        <dsp:cNvPr id="0" name=""/>
        <dsp:cNvSpPr/>
      </dsp:nvSpPr>
      <dsp:spPr>
        <a:xfrm>
          <a:off x="0" y="2596252"/>
          <a:ext cx="3449249" cy="617819"/>
        </a:xfrm>
        <a:prstGeom prst="roundRect">
          <a:avLst/>
        </a:prstGeom>
        <a:solidFill>
          <a:srgbClr val="A9DE4E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OBSZAR PRIORYTETOWY 5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0" i="1" kern="120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czerwiec–wrzesień 2028 r.</a:t>
          </a:r>
        </a:p>
      </dsp:txBody>
      <dsp:txXfrm>
        <a:off x="30159" y="2626411"/>
        <a:ext cx="3388931" cy="5575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F2819D-CBE5-49E0-BF8D-F36FEF812A0C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BBB53E-E968-4B04-87EF-C962932046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8753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ission.europa.eu/strategy-and-policy/priorities-2019-2024/promoting-our-european-way-life/european-health-union/comprehensive-approach-mental-health_en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europa.eu/eurobarometer/surveys/detail/3032" TargetMode="Externa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en/facts-and-figures/osh-pulse/climate-digital-change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en/safety-and-health-legislation/eu-strategic-framework-health-and-safety-work-2021-2027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healthy-workplaces.osha.europa.eu/en" TargetMode="External"/><Relationship Id="rId4" Type="http://schemas.openxmlformats.org/officeDocument/2006/relationships/hyperlink" Target="https://health.ec.europa.eu/publications/comprehensive-approach-mental-health_en" TargetMode="Externa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sites/default/files/documents/OSH-pulse-2025-climate-digital-change_EN.pdf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europa.eu/eurobarometer/surveys/detail/3032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23889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Dwojaki wpływ pracy na zdrowie psychiczne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l-PL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Praca może korzystnie wpływać na zdrowie psychiczne, zapewniając poczucie sensu, strukturę dnia oraz możliwość nawiązywania i utrzymywania kontaktów społecznych. </a:t>
            </a:r>
          </a:p>
          <a:p>
            <a:r>
              <a:rPr lang="pl-PL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Dzieje się tak jednak tylko wtedy, gdy jest dobrze zorganizowana, a środowisko pracy zapewnia pracownikom odpowiednie wsparcie. 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l-PL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Psychospołeczne czynniki ryzyka </a:t>
            </a:r>
            <a:r>
              <a:rPr lang="pl-PL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mogą szybko zniwelować te pozytywne efekty. Do takich czynników ryzyka należą między innymi:  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nadmierne obciążenie pracą i presja czasu 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niewłaściwa organizacja pracy (długie godziny pracy, presja terminów) 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niejasno określone role i zakresy obowiązków 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niewłaściwa komunikacja i słabe przywództwo 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brak wsparcia ze strony przełożonych lub współpracowników 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nękanie 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molestowanie seksualne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przemoc ze strony osób trzecich 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niepewność zatrudnienia i brak uznania 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brak równowagi między życiem zawodowym a prywatnym oraz 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izolacja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brak udziału w podejmowaniu decyzji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brak autonomii i wpływu na sposób wykonywania pracy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niewłaściwa komunikacja dotycząca zmian w miejscu pracy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obciążenie emocjonalne związane z kontaktami z trudnymi klientami, pacjentami, uczniami lub usługobiorcami</a:t>
            </a:r>
          </a:p>
          <a:p>
            <a:pPr fontAlgn="t"/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pl-PL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Jeżeli te czynniki ryzyka nie są systematycznie identyfikowane i odpowiednio ograniczane, mogą poważnie w negatywny sposób wpływać na dobrostan pracowników</a:t>
            </a:r>
            <a:r>
              <a:rPr lang="pl-PL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 Może to prowadzić do wypalenia zawodowego, zaburzeń lękowych, depresji i innych problemów zdrowotnych. 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l-PL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Dobre psychospołeczne środowisko pracy przynosi korzyści wszystkim</a:t>
            </a:r>
            <a:r>
              <a:rPr lang="pl-PL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 Pracownicy czują się bezpiecznie, są doceniani i lepiej radzą sobie z wymaganiami związanymi z pracą. Pracodawcy zyskują bardziej zaangażowanych, wydajniejszych i lojalniejszych pracowników. Korzyści odnosi także całe społeczeństwo – dzięki niższym kosztom opieki zdrowotnej, mniejszej absencji chorobowej i ograniczeniu świadczeń związanych z niezdolnością do pracy, a także dzięki silniejszym społecznościom.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pl-PL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Z </a:t>
            </a:r>
            <a:r>
              <a:rPr lang="pl-PL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perspektywy BHP</a:t>
            </a:r>
            <a:r>
              <a:rPr lang="pl-PL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pl-PL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kluczowe znaczenie mają zatem działania prewencyjne oraz właściwe zarządzanie ryzykiem, aby praca pozostawała</a:t>
            </a:r>
            <a:r>
              <a:rPr lang="pl-PL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czynnikiem wspierającym zdrowie psychiczne, a nie stanowiła dla niego zagrożenia.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5100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r>
              <a:rPr lang="pl-PL" b="1"/>
              <a:t>Zdrowie psychiczne jest integralną częścią zdrowia ogólnego. </a:t>
            </a:r>
            <a:r>
              <a:rPr lang="pl-PL"/>
              <a:t>Jest to stan dobrego samopoczucia, w którym człowiek może w pełni wykorzystywać swój potencjał, radzić sobie z codziennym stresem oraz wnosić wkład w życie społeczności. 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b="1" dirty="0"/>
          </a:p>
          <a:p>
            <a:pPr marL="0" indent="0">
              <a:buFont typeface="Wingdings" panose="05000000000000000000" pitchFamily="2" charset="2"/>
              <a:buNone/>
            </a:pPr>
            <a:r>
              <a:rPr lang="pl-PL" b="1"/>
              <a:t>Zdrowie psychiczne jest warunkiem koniecznym rozwoju produktywnej gospodarki i inkluzywnego społeczeństwa</a:t>
            </a:r>
            <a:r>
              <a:rPr lang="pl-PL" b="0"/>
              <a:t>, a jego znaczenie wykracza poza sferę życia jednostki i rodziny</a:t>
            </a:r>
            <a:r>
              <a:rPr lang="pl-PL" b="1"/>
              <a:t>.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dirty="0"/>
          </a:p>
          <a:p>
            <a:pPr marL="0" indent="0">
              <a:buFont typeface="Wingdings" panose="05000000000000000000" pitchFamily="2" charset="2"/>
              <a:buNone/>
            </a:pPr>
            <a:r>
              <a:rPr lang="pl-PL" b="1"/>
              <a:t>Zdrowie psychiczne lub jego zaburzenia nie istnieją w próżni – są uwarunkowane zarówno czynnikami indywidualnymi, jak i zewnętrznymi</a:t>
            </a:r>
            <a:r>
              <a:rPr lang="pl-PL"/>
              <a:t>. Odzwierciedlają stan naszego społeczeństwa, gospodarki i środowiska oraz pozostają pod ich wpływem, a także są kształtowane przez sytuację na świecie. </a:t>
            </a:r>
            <a:r>
              <a:rPr lang="pl-PL" b="1"/>
              <a:t>Źródło</a:t>
            </a:r>
            <a:r>
              <a:rPr lang="pl-PL"/>
              <a:t>: https://eur-lex.europa.eu/legal-content/PL/TXT/PDF/?uri=CELEX:52023DC0298&amp;qid=1784535397930 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dirty="0"/>
          </a:p>
          <a:p>
            <a:pPr lvl="0"/>
            <a:r>
              <a:rPr lang="pl-PL" sz="1200" b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Z ogólnych danych wynika, że </a:t>
            </a: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po pandemii COVID-19 </a:t>
            </a:r>
            <a:r>
              <a:rPr lang="pl-PL" sz="1200" b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odsetek osób deklarujących, że w ciągu ostatnich 12 miesięcy doświadczyły </a:t>
            </a: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problemów ze zdrowiem psychicznym wzrósł do 46% </a:t>
            </a:r>
            <a:r>
              <a:rPr lang="pl-PL" sz="1200" b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(w porównaniu z 1 na 6 osób przed pandemią COVID-19). Ponadto 62% obywateli UE twierdzi, że ostatnie wydarzenia na świecie 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(takie jak zmiana klimatu, rosyjska agresja przeciwko Ukrainie i inne) w pewnym lub znacznym stopniu wpłynęły na ich zdrowie psychiczne. </a:t>
            </a:r>
            <a:r>
              <a:rPr lang="pl-PL" sz="1200" u="sng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  <a:hlinkClick r:id="rId3"/>
              </a:rPr>
              <a:t>Kompleksowe podejście Komisji do zdrowia psychicznego (2023)</a:t>
            </a:r>
            <a:r>
              <a:rPr lang="pl-PL" sz="1200" u="none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i </a:t>
            </a:r>
            <a:r>
              <a:rPr lang="pl-PL" sz="1200" u="sng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  <a:hlinkClick r:id="rId4"/>
              </a:rPr>
              <a:t>https://europa.eu/eurobarometer/surveys/detail/3032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dirty="0"/>
          </a:p>
          <a:p>
            <a:pPr fontAlgn="t"/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Skutki problemów ze zdrowiem psychicznym są odczuwalne zarówno przez ludzi, jak i przez gospodarkę. 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Szacuje się, że zaburzenia zdrowia psychicznego generują w UE około 76 mld EUR rocznych kosztów opieki zdrowotnej, co stanowi około 6% całkowitych wydatków na ochronę zdrowia. 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Znaczna część tych kosztów wynika z tego, że zaburzenia psychiczne często współwystępują z problemami zdrowia fizycznego lub je nasilają, co skutkuje bardziej złożonym i kosztowniejszym leczeniem.</a:t>
            </a:r>
          </a:p>
          <a:p>
            <a:pPr fontAlgn="t"/>
            <a:endParaRPr lang="en-US" sz="1200" b="1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Wpływ na rynek pracy jest znaczący. Przewiduje się, że zły stan zdrowia psychicznego przyczyni się do spadku produktu krajowego brutto 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(PKB) 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o średnio 1,7% rocznie w latach 2025–2050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 Innymi słowy, gdyby problemy związane ze zdrowiem psychicznym nie występowały, poziom PKB w danym roku mógłby być o 1,7% wyższy. Ta strata gospodarcza wynika w dużej mierze ze zmniejszonej aktywności zawodowej, zwiększonej absencji chorobowej oraz prezenteizmu – sytuacji, w której pracownicy są obecni w pracy, ale nie są w stanie osiągać pełnej wydajności. https://www.oecd.org/en/publications/the-economic-case-for-preventing-mental-ill-health_16668f16-en.html </a:t>
            </a:r>
          </a:p>
          <a:p>
            <a:pPr fontAlgn="t"/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7546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b="0"/>
              <a:t>Według</a:t>
            </a:r>
            <a:r>
              <a:rPr lang="pl-PL"/>
              <a:t> </a:t>
            </a:r>
            <a:r>
              <a:rPr lang="pl-PL" u="sng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badania pracowników Puls BHP 2025</a:t>
            </a:r>
            <a:r>
              <a:rPr lang="pl-PL"/>
              <a:t> więcej niż </a:t>
            </a:r>
            <a:r>
              <a:rPr lang="pl-PL" b="1"/>
              <a:t>4 na 10 pracowników w UE (44%)</a:t>
            </a:r>
            <a:r>
              <a:rPr lang="pl-PL"/>
              <a:t> deklaruje, że jest </a:t>
            </a:r>
            <a:r>
              <a:rPr lang="pl-PL" b="1"/>
              <a:t>narażonych na silną presję czasu</a:t>
            </a:r>
            <a:r>
              <a:rPr lang="pl-PL"/>
              <a:t> lub </a:t>
            </a:r>
            <a:r>
              <a:rPr lang="pl-PL" b="1"/>
              <a:t>nadmierne obciążenie pracą</a:t>
            </a:r>
            <a:r>
              <a:rPr lang="pl-PL" u="none"/>
              <a:t> </a:t>
            </a:r>
            <a:r>
              <a:rPr lang="pl-PL">
                <a:hlinkClick r:id="rId3"/>
              </a:rPr>
              <a:t>https://osha.europa.eu/en/facts-and-figures/osh-pulse/climate-digital-change</a:t>
            </a:r>
            <a:r>
              <a:rPr lang="pl-PL"/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/>
              <a:t>Wielu pracowników uważa, że ich praca negatywnie wpływa na zdrowie: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pl-PL">
                <a:solidFill>
                  <a:schemeClr val="tx2"/>
                </a:solidFill>
              </a:rPr>
              <a:t>37% pracowników doświadcza ogólnego zmęczenia.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pl-PL">
                <a:solidFill>
                  <a:schemeClr val="tx2"/>
                </a:solidFill>
              </a:rPr>
              <a:t>29% pracowników doświadcza stresu, depresji lub zaburzeń lękowych</a:t>
            </a:r>
            <a:r>
              <a:rPr lang="pl-PL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u="non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/>
              <a:t>44% pracowników twierdzi, że odczuwa silną presję czasu lub jest przeciążonych pracą. Sytuacja ta jest bardzo zróżnicowana w poszczególnych państwach członkowskich UE.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/>
              <a:t>Narażenie na psychospołeczne czynniki ryzyka w miejscu pracy może prowadzić do różnych konsekwencji, w tym do zaburzeń lękowych, depresji, wypalenia zawodowego i innych problemów.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/>
              <a:t>Poza indywidualnym cierpieniem skutki te znacząco wpływają również na przedsiębiorstwa, powodując m.in. absencję chorobową, prezenteizm oraz rotację pracowników.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13271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/>
              <a:t>Prezentowane dane </a:t>
            </a:r>
            <a:r>
              <a:rPr lang="pl-PL" b="1"/>
              <a:t>zawierają porównanie niektórych psychospołecznych czynników ryzyka w pracy, jakich doświadczają organizacje i pracownicy</a:t>
            </a:r>
            <a:r>
              <a:rPr lang="pl-PL"/>
              <a:t>, w tym presji czasu, niedostatecznej komunikacji i współpracy oraz zaangażowania pracowników. 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57422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/>
              <a:t>Na wykresie przedstawiono zmiany w zakresie psychospołecznych czynników ryzyka występujących w organizacjach w latach 2024 i 2019. Czynniki te obejmują: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/>
              <a:t>konieczność radzenia sobie z trudnymi klientami, pacjentami i uczniami itp.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/>
              <a:t>presję czasu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/>
              <a:t>niedostateczną komunikację lub współpracę w organizacji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/>
              <a:t>długi czas pracy lub nieregularne godziny pracy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/>
              <a:t>obawę przed utratą pracy.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l-PL" b="1"/>
              <a:t>Źródło</a:t>
            </a:r>
            <a:r>
              <a:rPr lang="pl-PL"/>
              <a:t>: 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Badanie ESENER 2024 – Podstawa: Przedsiębiorstwa w UE-27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12638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pl-PL" b="1"/>
              <a:t>Kampania ta wpisuje się w szerszy cel UE</a:t>
            </a:r>
            <a:r>
              <a:rPr lang="pl-PL"/>
              <a:t>, jakim jest promowanie silnej kultury prewencji oraz podejmowanie działań na rzecz zdrowia psychicznego w miejscu pracy: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b="0">
                <a:hlinkClick r:id="rId3"/>
              </a:rPr>
              <a:t>strategiczne ramy UE dotyczące bezpieczeństwa i higieny pracy na lata 2021–2027</a:t>
            </a:r>
            <a:r>
              <a:rPr lang="pl-PL" b="0"/>
              <a:t>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b="0">
                <a:hlinkClick r:id="rId4"/>
              </a:rPr>
              <a:t>kompleksowe podejście Komisji Europejskiej do zdrowia psychicznego </a:t>
            </a:r>
          </a:p>
          <a:p>
            <a:endParaRPr lang="en-GB" dirty="0"/>
          </a:p>
          <a:p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Jaki jest cel kampanii? </a:t>
            </a:r>
          </a:p>
          <a:p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Kampania </a:t>
            </a:r>
            <a:r>
              <a:rPr lang="pl-PL" sz="1200" u="sng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  <a:hlinkClick r:id="rId5"/>
              </a:rPr>
              <a:t>„Zdrowe i bezpieczne miejsce pracy”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na lata 2026–2028 ma na celu zwiększanie świadomości na temat pozytywnego wpływu dobrego środowiska pracy na zdrowie psychiczne i dobrostan.</a:t>
            </a:r>
          </a:p>
          <a:p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 </a:t>
            </a:r>
          </a:p>
          <a:p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Do szczegółowych celów kampanii należą: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promowanie zapobiegania psychospołecznym czynnikom ryzyka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poprzez właściwe procedury oceny ryzyka i zarządzania ryzykiem;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objęcie wszystkich sektorów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ze szczególnym uwzględnieniem tych, w których psychospołeczne czynniki ryzyka występują powszechnie, oraz tych, w których mogą być mniej widoczne;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zachęcanie do współpracy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między pracodawcami, kadrą kierowniczą, przełożonymi, pracownikami i ich przedstawicielami;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łączenie sieci partnerów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w celu wymiany informacji i dobrych praktyk w zakresie zapobiegania psychospołecznym czynnikom ryzyka;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wspieranie </a:t>
            </a: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kompleksowego podejścia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uwzględniającego </a:t>
            </a: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powiązania między fizycznymi i psychospołecznymi czynnikami ryzyka a zdrowiem pracowników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;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podkreślanie znaczenia </a:t>
            </a: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wsparcia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</a:t>
            </a: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dobrej komunikacji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</a:t>
            </a: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właściwej organizacji pracy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oraz sprzyjającego klimatu społecznego w tworzeniu zdrowego środowiska pracy.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22081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17911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Najskuteczniejszym sposobem przeciwdziałania psychospołecznym czynnikom ryzyka w pracy jest </a:t>
            </a: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włączenie oceny tych czynników i zarządzania nimi do ogólnych praktyk w zakresie BHP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poprzez: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przeprowadzanie systematycznych ocen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angażowanie pracowników i ich przedstawicieli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ustalanie jasnych priorytetów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opracowywanie i wdrażanie planów działań oraz przeprowadzanie ich oceny.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Silne przywództwo ma kluczowe znaczenie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— menedżerowie muszą być szkoleni w zakresie rozpoznawania czynników ryzyka i budowania wspierającej kultury pracy.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Aby </a:t>
            </a: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zapobiegać nękaniu, molestowaniu seksualnemu i przemocy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oraz </a:t>
            </a: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przeciwdziałać źródłowym przyczynom tych czynników ryzyka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organizacje muszą: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analizować psychospołeczne środowisko pracy, w szczególności kulturę organizacyjną i styl przywództwa;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promować politykę zerowej tolerancji wobec niewłaściwych zachowań, wspartą jasną komunikacją i działaniami uświadamiającymi, dobrze określonymi procedurami zgłaszania oraz procesami dyscyplinarnym.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Podejmowanie działań w obszarze </a:t>
            </a: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fizycznych czynników ryzyka i zdrowia psychicznego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wymaga spojrzenia na środowisko pracy jako całość. Istnieje wiele powiązań między fizycznymi a psychospołecznymi czynnikami ryzyka. Przykładowo psychospołeczne czynniki ryzyka w pracy mogą być związane z wypadkami oraz zaburzeniami układu mięśniowo-szkieletowego. 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Szczególnej uwagi wymaga </a:t>
            </a: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sektor opieki zdrowotnej i społecznej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gdzie występują wysokie obciążenia pracą, duże wymagania emocjonalne oraz zwiększone ryzyko przemocy. 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Wspieranie </a:t>
            </a: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zdrowia psychicznego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oznacza także promowanie otwartego dialogu, przełamywanie stygmatyzacji oraz zapewnienie wczesnej interwencji i skutecznych procedur powrotu do pracy. </a:t>
            </a: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Współpraca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między kadrą kierowniczą, specjalistami ds. zdrowia i pracownikami ma </a:t>
            </a: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kluczowe znaczenie dla długotrwałego dobrostanu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60129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Zarządzanie psychospołecznymi czynnikami ryzyka jest obowiązkiem, a nie wyborem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  <a:b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Pracodawcy mają</a:t>
            </a:r>
            <a:r>
              <a:rPr lang="pl-PL" sz="120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prawny obowiązek ochrony zdrowia i bezpieczeństwa pracowników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co wyraźnie obejmuje zdrowie psychiczne jako integralną część bezpieczeństwa i higieny pracy.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i="0" dirty="0">
              <a:solidFill>
                <a:srgbClr val="000000"/>
              </a:solidFill>
              <a:effectLst/>
              <a:latin typeface="+mn-lt"/>
              <a:ea typeface="Times New Roman" panose="02020603050405020304" pitchFamily="18" charset="0"/>
              <a:cs typeface="ArialM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Nadal jednak istnieje wyraźna rozbieżność 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między tym obowiązkiem, a praktyką stosowaną w miejscu pracy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  <a:b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Z danych wynika, że 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tylko około 39% przedsiębiorstw deklaruje posiadanie planu działania na rzecz zapobiegania stresowi związanemu z pracą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co wskazuje na to, że usystematyzowane podejścia nadal nie są powszechne.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i="0" dirty="0">
              <a:solidFill>
                <a:srgbClr val="000000"/>
              </a:solidFill>
              <a:effectLst/>
              <a:latin typeface="+mn-lt"/>
              <a:ea typeface="Times New Roman" panose="02020603050405020304" pitchFamily="18" charset="0"/>
              <a:cs typeface="ArialM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Podkreśla to istotne wyzwanie, jakim jest wdrażanie odpowiednich działań</a:t>
            </a:r>
            <a:r>
              <a:rPr lang="pl-PL" sz="1200" b="0" i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  <a:b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Chociaż</a:t>
            </a:r>
            <a:r>
              <a:rPr lang="pl-PL" sz="1200" b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organizacje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mogą</a:t>
            </a:r>
            <a:r>
              <a:rPr lang="pl-PL" sz="120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dostrzegać psychospołeczne czynniki ryzyka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</a:t>
            </a:r>
            <a:r>
              <a:rPr lang="pl-PL" sz="120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to jednak 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często brakuje im systematycznych,</a:t>
            </a:r>
            <a:r>
              <a:rPr lang="pl-PL" sz="120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sformalizowanych środków umożliwiających </a:t>
            </a:r>
            <a:r>
              <a:rPr lang="pl-PL" sz="120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skuteczne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przeciwdziałanie</a:t>
            </a:r>
            <a:r>
              <a:rPr lang="pl-PL" sz="120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im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Ponadto sytuacja</a:t>
            </a:r>
            <a:r>
              <a:rPr lang="pl-PL" sz="120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nie jest jednolita w całej Europie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  <a:b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Dowody wskazują, że</a:t>
            </a:r>
            <a:r>
              <a:rPr lang="pl-PL" sz="120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świadomość, możliwości działania</a:t>
            </a:r>
            <a:r>
              <a:rPr lang="pl-PL" sz="120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i</a:t>
            </a:r>
            <a:r>
              <a:rPr lang="pl-PL" sz="120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wprowadzanie środków prewencyjnych znacznie się różnią w</a:t>
            </a:r>
            <a:r>
              <a:rPr lang="pl-PL" sz="120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zależności 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od sektora, wielkości przedsiębiorstwa i państwa członkowskiego UE.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>
              <a:solidFill>
                <a:srgbClr val="000000"/>
              </a:solidFill>
              <a:effectLst/>
              <a:latin typeface="+mn-lt"/>
              <a:ea typeface="Times New Roman" panose="02020603050405020304" pitchFamily="18" charset="0"/>
              <a:cs typeface="ArialM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b="1">
                <a:solidFill>
                  <a:srgbClr val="000000"/>
                </a:solidFill>
                <a:effectLst/>
                <a:latin typeface="+mn-lt"/>
                <a:ea typeface="+mn-lt"/>
                <a:cs typeface="ArialMT"/>
              </a:rPr>
              <a:t>Niezbędne jest zwiększenie świadomości</a:t>
            </a:r>
            <a:r>
              <a:rPr lang="pl-PL" sz="1200">
                <a:solidFill>
                  <a:srgbClr val="000000"/>
                </a:solidFill>
                <a:effectLst/>
                <a:latin typeface="+mn-lt"/>
                <a:ea typeface="+mn-lt"/>
                <a:cs typeface="ArialMT"/>
              </a:rPr>
              <a:t> we wszystkich sektorach i miejscach pracy na temat </a:t>
            </a:r>
            <a:r>
              <a:rPr lang="pl-PL" sz="1200" b="1">
                <a:solidFill>
                  <a:srgbClr val="000000"/>
                </a:solidFill>
                <a:effectLst/>
                <a:latin typeface="+mn-lt"/>
                <a:ea typeface="+mn-lt"/>
                <a:cs typeface="ArialMT"/>
              </a:rPr>
              <a:t>psychospołecznych czynników ryzyka</a:t>
            </a:r>
            <a:r>
              <a:rPr lang="pl-PL" sz="1200">
                <a:solidFill>
                  <a:srgbClr val="000000"/>
                </a:solidFill>
                <a:effectLst/>
                <a:latin typeface="+mn-lt"/>
                <a:ea typeface="+mn-lt"/>
                <a:cs typeface="ArialMT"/>
              </a:rPr>
              <a:t>, a także pogłębienie zrozumienia, że </a:t>
            </a:r>
            <a:r>
              <a:rPr lang="pl-PL" sz="1200" b="1">
                <a:solidFill>
                  <a:srgbClr val="000000"/>
                </a:solidFill>
                <a:effectLst/>
                <a:latin typeface="+mn-lt"/>
                <a:ea typeface="+mn-lt"/>
                <a:cs typeface="ArialMT"/>
              </a:rPr>
              <a:t>przeciwdziałanie im jest nieodłącznym elementem zarządzania bezpieczeństwem i higieną pracy</a:t>
            </a:r>
            <a:r>
              <a:rPr lang="pl-PL" sz="1200">
                <a:solidFill>
                  <a:srgbClr val="000000"/>
                </a:solidFill>
                <a:effectLst/>
                <a:latin typeface="+mn-lt"/>
                <a:ea typeface="+mn-lt"/>
                <a:cs typeface="ArialMT"/>
              </a:rPr>
              <a:t>. </a:t>
            </a:r>
          </a:p>
          <a:p>
            <a:pPr marL="0" indent="0">
              <a:buNone/>
            </a:pPr>
            <a:endParaRPr lang="en-US" sz="1200" b="0" dirty="0"/>
          </a:p>
          <a:p>
            <a:pPr marL="0" indent="0">
              <a:buNone/>
            </a:pPr>
            <a:r>
              <a:rPr lang="pl-PL" sz="1200" b="0"/>
              <a:t>Niektóre aspekty zasługują na szczególną uwagę i zostaną uwzględnione w kampanii: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1"/>
              <a:t>psychospołeczne czynniki ryzyka, które w nieproporcjonalnym stopniu dotykają określone grupy</a:t>
            </a:r>
            <a:r>
              <a:rPr lang="pl-PL" sz="1200" b="0"/>
              <a:t>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1"/>
              <a:t>sektory charakteryzujące się wyższym poziomem narażenia na psychospołeczne czynniki ryzyka</a:t>
            </a:r>
            <a:r>
              <a:rPr lang="pl-PL" sz="1200" b="0"/>
              <a:t>, takie jak edukacja, opieka zdrowotna i administracja;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1"/>
              <a:t>cyfryzacja</a:t>
            </a:r>
            <a:r>
              <a:rPr lang="pl-PL" sz="1200" b="0"/>
              <a:t> i zmieniający się świat</a:t>
            </a:r>
            <a:r>
              <a:rPr lang="pl-PL" sz="1200"/>
              <a:t> </a:t>
            </a:r>
            <a:r>
              <a:rPr lang="pl-PL" sz="1200" b="1"/>
              <a:t>pracy,</a:t>
            </a:r>
            <a:r>
              <a:rPr lang="pl-PL" sz="1200"/>
              <a:t> </a:t>
            </a:r>
            <a:r>
              <a:rPr lang="pl-PL" sz="1200" b="0"/>
              <a:t>które niosą ze sobą możliwości, ale także wprowadzają nowe czynniki ryzyka i wyzwania wymagające rozwiązania. </a:t>
            </a:r>
          </a:p>
          <a:p>
            <a:endParaRPr lang="en-GB" sz="1200" dirty="0">
              <a:latin typeface="+mn-lt"/>
            </a:endParaRPr>
          </a:p>
          <a:p>
            <a:endParaRPr lang="en-GB" sz="1200" dirty="0">
              <a:latin typeface="+mn-lt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59805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Pomimo rosnącej świadomości wiele miejsc pracy nadal ma trudności ze skutecznym przeciwdziałaniem psychospołecznym czynnikom ryzyka.</a:t>
            </a:r>
            <a:b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Dane wskazują, że 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niechęć do otwartej rozmowy pozostaje najczęstszą przeszkodą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często związaną ze stygmatyzacją i obawą przed negatywnymi konsekwencjami.</a:t>
            </a:r>
          </a:p>
          <a:p>
            <a:pPr fontAlgn="t"/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Drugą istotną barierą jest 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brak wiedzy specjalistycznej i odpowiednich kompetencji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  <a:b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Wiele organizacji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—zwłaszcza małych i średnich przedsiębiorstw—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nie czuje się odpowiednio przygotowanych ani wyposażonych w narzędzia, wytyczne lub wsparcie specjalistów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potrzebne do skutecznego zarządzania psychospołecznymi czynnikami ryzyka.</a:t>
            </a:r>
          </a:p>
          <a:p>
            <a:pPr fontAlgn="t"/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Ściśle wiąże się z tym brak</a:t>
            </a:r>
            <a:r>
              <a:rPr lang="pl-PL" sz="120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sformalizowanego podejścia do oceny psychospołecznych czynników ryzyka i zarządzania nimi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  <a:b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Chociaż podejmowane są pewne działania, 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jedynie niewielka część małych i średnich przedsiębiorstw posiada ustrukturyzowane plany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a działania często mają charakter rozproszony lub koncentrują się na pojedynczych osobach, zamiast na przyczynach tkwiących w organizacji pracy (zob. następny slajd). </a:t>
            </a: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Jednocześnie istnieje silny impuls do poprawy sytuacji.</a:t>
            </a:r>
            <a:b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W całej Europie 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władze i różne sektory opracowują praktyczne wytyczne, narzędzia i ramy prawne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wspierające przedsiębiorstwa w podejmowaniu odpowiednich działań.</a:t>
            </a: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Oznacza to, że przedsiębiorstwa nie zaczynają od zera. Jednym z celów kampanii jest</a:t>
            </a:r>
            <a:r>
              <a:rPr lang="pl-PL" sz="120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zwiększenie świadomości na temat istniejącej wiedzy i dobrych praktyk oraz wspieranie rozwoju podejść promujących systematyczne zarządzanie psychospołecznymi czynnikami ryzyka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8095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Więcej informacji na temat działań prewencyjnych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przedstawiono poniżej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; 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Ważne jest, aby: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uwzględniać psychospołeczne czynniki ryzyka w ocenie i zarządzaniu ryzykiem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zapewniając rzeczywiste zaangażowanie pracowników na każdym etapie tego procesu;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promować wspierające przywództwo i otwartą kulturę pracy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w której osoby zarządzające dają przykład i zachęcają do dialogu;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projektować organizację pracy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w sposób zapewniający możliwe do spełnienia wymagania, jasno określone role, odpowiednie zasoby oraz właściwy poziom autonomii;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zapobiegać przemocy, nękaniu i szkodliwym zachowaniom społecznym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poprzez jasne zasady, procedury zgłaszania oraz wczesną interwencję;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wzmacniać świadomość, kompetencje i wsparcie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poprzez ograniczanie stygmatyzacji, zapewnianie szkoleń oraz budowanie wsparcia społecznego w miejscu pracy.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8394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Na skuteczne zapobieganie psychospołecznym czynnikom ryzyka i zarządzanie nimi wpływa również szereg innych istotnych czynników.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Zaangażowanie kadry kierowniczej jako warunek powodzenia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– aktywne uczestnictwo kadry kierowniczej, wspieranie pracowników na każdym etapie oraz dawanie dobrego przykładu świadczą o rzeczywistym zaangażowaniu w tworzenie zdrowego środowiska pracy. Skuteczne zapobieganie psychospołecznym czynnikom ryzyka nie jest możliwe bez wyraźnego zaangażowania i wsparcia ze strony kadry kierowniczej.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Zaangażowanie pracowników jako element procesu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– włączanie pracowników i ich przedstawicieli pomaga zidentyfikować oraz ustalić priorytety w odniesieniu do najważniejszych problemów wymagających rozwiązania. Daje także pracownikom poczucie współodpowiedzialności za wprowadzane zmiany, wzmacniając ich zaangażowanie i motywację. Ponadto wypracowane rozwiązania są znacznie skuteczniejsze, gdy pracownicy mają możliwość wyrażenia swojego zdania, a ich opinie są uwzględniane i szanowane. </a:t>
            </a:r>
          </a:p>
          <a:p>
            <a:pPr marL="0" lvl="0" indent="0">
              <a:buFontTx/>
              <a:buNone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55457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l-PL" b="1"/>
              <a:t>Przemoc w miejscu pracy jest zjawiskiem o wielu wymiarach. </a:t>
            </a:r>
            <a:r>
              <a:rPr lang="pl-PL"/>
              <a:t>Może przybierać formę jednorazowego incydentu, takiego jak fizyczna napaść, lub powtarzających się zachowań mających na celu zastraszenie lub poniżenie pracownika, jak w przypadku nękania czy mobbingu. Może być motywowana różnymi przesłankami, np. nienawiścią na tle rasowym, etnicznym lub płciowym. Jej źródłem mogą być różne, niekiedy nakładające się na siebie czynniki – sprawcami mogą być współpracownicy, przełożeni, klienci, a nawet osoby niezwiązane z przedsiębiorstwem ani jego pracownikami.</a:t>
            </a:r>
          </a:p>
          <a:p>
            <a:pPr algn="just"/>
            <a:endParaRPr lang="en-US" dirty="0"/>
          </a:p>
          <a:p>
            <a:pPr algn="just"/>
            <a:r>
              <a:rPr lang="pl-PL" b="1"/>
              <a:t>Przemoc w miejscu pracy jest istotnym źródłem stresu i może prowadzić do problemów zdrowotnych</a:t>
            </a:r>
            <a:r>
              <a:rPr lang="pl-PL"/>
              <a:t>. Bezpośrednie skutki przemocy — zarówno fizycznej, jak i psychicznej — mogą mieć charakter traumatyczny i prowadzić do długotrwałych szkód psychicznych oraz poważnych problemów zdrowotnych, takich jak depresja, obniżenie poczucia własnej wartości czy zaburzenia snu.</a:t>
            </a:r>
          </a:p>
          <a:p>
            <a:pPr algn="just"/>
            <a:endParaRPr lang="en-US" dirty="0"/>
          </a:p>
          <a:p>
            <a:pPr algn="just"/>
            <a:r>
              <a:rPr lang="pl-PL"/>
              <a:t>Z europejskiego badania warunków pracy, przeprowadzonego telefonicznie przez Eurofound w 2021 r., wynika, że </a:t>
            </a:r>
            <a:r>
              <a:rPr lang="pl-PL" b="0"/>
              <a:t>średnio około</a:t>
            </a:r>
            <a:r>
              <a:rPr lang="pl-PL"/>
              <a:t> </a:t>
            </a:r>
            <a:r>
              <a:rPr lang="pl-PL" b="1"/>
              <a:t>13% pracowników w UE doświadczyło w miejscu pracy jakiejś formy niewłaściwych zachowań społecznych</a:t>
            </a:r>
            <a:r>
              <a:rPr lang="pl-PL"/>
              <a:t>.</a:t>
            </a:r>
          </a:p>
          <a:p>
            <a:pPr algn="just"/>
            <a:endParaRPr lang="en-US" dirty="0"/>
          </a:p>
          <a:p>
            <a:pPr algn="just"/>
            <a:r>
              <a:rPr lang="pl-PL" b="1"/>
              <a:t>Kobiety częściej niż mężczyźni zgłaszają przypadki niewłaściwych zachowań społecznych w miejscu pracy</a:t>
            </a:r>
            <a:r>
              <a:rPr lang="pl-PL"/>
              <a:t>. Z przeprowadzonego niedawno unijnego badania dotyczącego przemocy ze względu na płeć, zrealizowanego wspólnie przez Eurostat, FRA i EIGE, wynika, że: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l-PL" b="1"/>
              <a:t>30,8% kobiet doświadczyło molestowania seksualnego w miejscu pracy przynajmniej raz w życiu</a:t>
            </a:r>
            <a:r>
              <a:rPr lang="pl-PL" b="0"/>
              <a:t>;</a:t>
            </a:r>
            <a:r>
              <a:rPr lang="pl-PL"/>
              <a:t> </a:t>
            </a:r>
            <a:r>
              <a:rPr lang="pl-PL" b="1"/>
              <a:t>oraz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l-PL" b="1"/>
              <a:t>4,3% kobiet doświadczyło molestowania seksualnego w miejscu pracy w ciągu ostatnich 12 miesięcy</a:t>
            </a:r>
            <a:r>
              <a:rPr lang="pl-PL" b="0"/>
              <a:t>;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l-PL"/>
              <a:t>Wśród </a:t>
            </a:r>
            <a:r>
              <a:rPr lang="pl-PL" b="1"/>
              <a:t>młodszych kobiet</a:t>
            </a:r>
            <a:r>
              <a:rPr lang="pl-PL"/>
              <a:t> zjawisko to występuje częściej – </a:t>
            </a:r>
            <a:r>
              <a:rPr lang="pl-PL" b="1"/>
              <a:t>dwie na pięć deklarują, że doświadczyły molestowania seksualnego w miejscu pracy przynajmniej raz w życiu.</a:t>
            </a:r>
          </a:p>
          <a:p>
            <a:pPr algn="just"/>
            <a:endParaRPr lang="en-US" dirty="0"/>
          </a:p>
          <a:p>
            <a:pPr algn="just"/>
            <a:r>
              <a:rPr lang="pl-PL" b="1"/>
              <a:t>Postępująca cyfryzacja pracy</a:t>
            </a:r>
            <a:r>
              <a:rPr lang="pl-PL"/>
              <a:t> oraz coraz powszechniejsze wykorzystywanie technologii ICT w środowisku pracy </a:t>
            </a:r>
            <a:r>
              <a:rPr lang="pl-PL" b="1"/>
              <a:t>doprowadziły do pojawienia się nowych form niewłaściwych zachowań</a:t>
            </a:r>
            <a:r>
              <a:rPr lang="pl-PL"/>
              <a:t>, takich jak cyberprzemoc i nękanie w internecie.</a:t>
            </a:r>
          </a:p>
          <a:p>
            <a:pPr algn="just"/>
            <a:r>
              <a:rPr lang="pl-PL"/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67358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/>
              <a:t>Ogółem </a:t>
            </a:r>
            <a:r>
              <a:rPr lang="pl-PL" b="1"/>
              <a:t>27,2% kobiet doświadczyło molestowania seksualnego w miejscu pracy ze strony mężczyzny</a:t>
            </a:r>
            <a:r>
              <a:rPr lang="pl-PL"/>
              <a:t>, natomiast </a:t>
            </a:r>
            <a:r>
              <a:rPr lang="pl-PL" b="1"/>
              <a:t>30,8% doświadczyło nękania seksualnego w miejscu pracy niezależnie od płci sprawcy</a:t>
            </a:r>
            <a:r>
              <a:rPr lang="pl-PL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l-PL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/>
              <a:t>Na podstawie tych wyników można stwierdzić, że większość przypadków molestowania seksualnego kobiet w miejscu pracy jest popełniana przez mężczyzn.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/>
              <a:t>W przypadku </a:t>
            </a:r>
            <a:r>
              <a:rPr lang="pl-PL" b="1"/>
              <a:t>sprawców będących mężczyznami</a:t>
            </a:r>
            <a:r>
              <a:rPr lang="pl-PL"/>
              <a:t>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l-PL"/>
              <a:t>      — </a:t>
            </a:r>
            <a:r>
              <a:rPr lang="pl-PL" b="1"/>
              <a:t>15,8% kobiet </a:t>
            </a:r>
            <a:r>
              <a:rPr lang="pl-PL"/>
              <a:t>w UE-27 doświadczyło molestowania seksualnego ze strony współpracownika; oraz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l-PL"/>
              <a:t>      — </a:t>
            </a:r>
            <a:r>
              <a:rPr lang="pl-PL" b="1"/>
              <a:t>7,4% doświadczyło molestowania seksualnego ze strony</a:t>
            </a:r>
            <a:r>
              <a:rPr lang="pl-PL"/>
              <a:t> szefa lub przełożonego;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l-PL"/>
              <a:t>      — </a:t>
            </a:r>
            <a:r>
              <a:rPr lang="pl-PL" b="1"/>
              <a:t>9,3% kobiet wskazało, że molestowanie seksualne miało miejsce ze strony innego mężczyzny obecnego w środowisku pracy,</a:t>
            </a:r>
            <a:r>
              <a:rPr lang="pl-PL"/>
              <a:t> np. klienta lub usługobiorcy.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17653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l-PL"/>
              <a:t>Przemoc i nękanie w miejscu pracy nie stają się problemem dopiero wtedy, gdy dochodzi do poważnego zdarzenia. </a:t>
            </a:r>
          </a:p>
          <a:p>
            <a:pPr algn="just"/>
            <a:endParaRPr lang="en-US" dirty="0"/>
          </a:p>
          <a:p>
            <a:pPr algn="just"/>
            <a:r>
              <a:rPr lang="pl-PL"/>
              <a:t>Aby zapobiegać przemocy, należy: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l-PL" b="1"/>
              <a:t>wyjaśnić, na czym polega zachowanie oparte na szacunku</a:t>
            </a:r>
            <a:r>
              <a:rPr lang="pl-PL"/>
              <a:t>, jednoznacznie określić role oraz dbać o to, aby oczekiwania były jasne w przypadku pojawienia się obaw lub problemów;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b="1">
                <a:cs typeface="Arial"/>
              </a:rPr>
              <a:t>przeanalizować przyczyny źródłowe lub czynniki sprzyjające występowaniu problemów</a:t>
            </a:r>
            <a:r>
              <a:rPr lang="pl-PL" b="0">
                <a:cs typeface="Arial"/>
              </a:rPr>
              <a:t>,</a:t>
            </a:r>
            <a:r>
              <a:rPr lang="pl-PL" b="1">
                <a:cs typeface="Arial"/>
              </a:rPr>
              <a:t> </a:t>
            </a:r>
            <a:r>
              <a:rPr lang="pl-PL" b="0">
                <a:cs typeface="Arial"/>
              </a:rPr>
              <a:t>– każda sytuacja może dostarczyć cennych informacji na temat miejsc, w których w organizacji występują czynniki ryzyka — czy chodzi o presję związaną z obciążeniem pracą, pracę w pojedynkę, kontakty z klientami, niejasne zasady komunikacji cyfrowej czy niewystarczający bieżący nadzór.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l-PL" b="1"/>
              <a:t>rzetelnie i skutecznie reagować na problemy w celu (od)budowania zaufania oraz zapobiegania ich ponownemu wystąpieniu</a:t>
            </a:r>
            <a:r>
              <a:rPr lang="pl-PL" b="0"/>
              <a:t>,</a:t>
            </a:r>
            <a:r>
              <a:rPr lang="pl-PL" b="1"/>
              <a:t> </a:t>
            </a:r>
            <a:r>
              <a:rPr lang="pl-PL"/>
              <a:t>np. poprzez zapewnienie pracownikom poufnej przestrzeni do zgłaszania obaw, uważne wysłuchanie ich oraz zapisanie najważniejszych faktów dotyczących sytuacji;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l-PL" b="1"/>
              <a:t>określić obszary wymagające poprawy</a:t>
            </a:r>
            <a:r>
              <a:rPr lang="pl-PL"/>
              <a:t>: mogą to być problemy lub czynniki ryzyka występujące w organizacji, takie jak presja związana z obciążeniem pracą, praca w pojedynkę, kontakty z klientami, niejasne granice komunikacji cyfrowej czy niewystarczający codzienny nadzór;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l-PL" b="1"/>
              <a:t>włączyć pracowników </a:t>
            </a:r>
            <a:r>
              <a:rPr lang="pl-PL"/>
              <a:t>w budowanie zaangażowania, zaufania i wspólnej odpowiedzialności za zapobieganie przemocy;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l-PL" b="1"/>
              <a:t>dawać dobry przykłada jako organizacja</a:t>
            </a:r>
            <a:r>
              <a:rPr lang="pl-PL"/>
              <a:t>, aby pokazywać, że zapobieganie przemocy jest priorytetem i jedną z wartości organizacji, zarówno poprzez komunikację, jak i podejmowane działania.   </a:t>
            </a:r>
          </a:p>
          <a:p>
            <a:pPr algn="just"/>
            <a:endParaRPr lang="en-US" b="1" dirty="0"/>
          </a:p>
          <a:p>
            <a:r>
              <a:rPr lang="pl-PL" b="1"/>
              <a:t>Materiały kampanii</a:t>
            </a:r>
            <a:r>
              <a:rPr lang="pl-PL"/>
              <a:t>: przygotowywany poradnik dotyczący zarządzania ryzykiem przemocy i zapobiegania przemocy w średnich przedsiębiorstwach.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57122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sz="1200" b="1"/>
              <a:t>Zaburzenia układu mięśniowo-szkieletowego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0"/>
              <a:t>wysokie wymagania związane z pracą, niski poziom kontroli nad wykonywanymi zadaniami oraz stres mogą zwiększać ryzyko wystąpienia i nasilenia zaburzeń układu mięśniowo-szkieletowego;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0"/>
              <a:t>zaburzenia układu mięśniowo-szkieletowego mogą wpływać na dobrostan psychiczny, odporność psychiczną oraz zdolność do pracy;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0"/>
              <a:t>psychospołeczne czynniki ryzyka mogą opóźniać powrót do zdrowia i powrót do pracy.</a:t>
            </a:r>
          </a:p>
          <a:p>
            <a:pPr marL="0" indent="0">
              <a:buNone/>
            </a:pPr>
            <a:r>
              <a:rPr lang="pl-PL" sz="1200" b="1"/>
              <a:t>Czynniki środowiskowe wpływające na zdrowie psychiczne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0"/>
              <a:t>warunki fizyczne, takie jak hałas, temperatura czy narażenie na substancje chemiczne, mogą zwiększać poziom stresu i zmęczenia;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0"/>
              <a:t>czynniki te często współwystępują z obciążeniem pracą, presją czasu oraz czynnikami organizacyjnymi;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0"/>
              <a:t>łączne narażenie na różne czynniki może zwiększać obciążenie psychiczne i ryzyko dla bezpieczeństwa pracy.</a:t>
            </a:r>
          </a:p>
          <a:p>
            <a:pPr marL="0" indent="0">
              <a:buNone/>
            </a:pPr>
            <a:r>
              <a:rPr lang="pl-PL" sz="1200" b="1" noProof="0"/>
              <a:t>Wypadki przy pracy a zdrowie psychiczne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0" noProof="0"/>
              <a:t>psychospołeczne czynniki ryzyka (np. zmęczenie, presja czasu) mogą zwiększać ryzyko wystąpienia wypadków;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0" noProof="0"/>
              <a:t>wypadki i urazy mogą prowadzić do problemów ze zdrowiem psychicznym;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0" noProof="0"/>
              <a:t>na bezpieczeństwo mają wpływ zarówno czynniki fizyczne, jak i organizacyjne.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0" noProof="0" dirty="0"/>
          </a:p>
          <a:p>
            <a:r>
              <a:rPr lang="pl-PL" sz="1200" b="0" noProof="0"/>
              <a:t>Warto zauważyć, że </a:t>
            </a: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skuteczność działań na rzecz bezpieczeństwa pokazuje, jak efektywnie organizacja chroni bezpieczeństwo i zdrowie pracowników.</a:t>
            </a:r>
          </a:p>
          <a:p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Zazwyczaj ocenia się to na podstawie: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Wskaźników opóźnionych (wynikowych)</a:t>
            </a:r>
          </a:p>
          <a:p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Pokazują one skutki zdarzeń, które już wystąpiły, np. liczbę wypadków, urazów, zdarzeń potencjalnie wypadkowych czy absencji związanej z problemami zdrowotnymi wynikającymi z pracy.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Wskaźników wyprzedzających (działań prewencyjnych)</a:t>
            </a:r>
          </a:p>
          <a:p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Pokazują one, czy działania zapobiegawcze są skuteczne, np. czy przeprowadzono ocenę ryzyka i czy pracownicy uczestniczą w działaniach z zakresu BHP.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noProof="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0300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pl-PL" b="1"/>
              <a:t>Jak przeciwdziałać łącznemu narażeniu na czynniki ryzyka</a:t>
            </a:r>
            <a:r>
              <a:rPr lang="pl-PL"/>
              <a:t>? Stosując zintegrowane podejście do profilaktyki.</a:t>
            </a:r>
          </a:p>
          <a:p>
            <a:pPr marL="0" lvl="0" indent="0">
              <a:buNone/>
            </a:pPr>
            <a:r>
              <a:rPr lang="pl-PL"/>
              <a:t>Może to obejmować na przykład: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/>
              <a:t>ukierunkowaną profilaktykę zaburzeń układu mięśniowo-szkieletowego i przeciążenia fizycznego </a:t>
            </a:r>
            <a:r>
              <a:rPr lang="pl-PL" b="0"/>
              <a:t>poprzez działania ergonomiczne, przeprojektowanie zadań oraz zapewnienie odpowiedniej regeneracji;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 b="0"/>
              <a:t>poprawę warunków</a:t>
            </a:r>
            <a:r>
              <a:rPr lang="pl-PL"/>
              <a:t> środowiska pracy </a:t>
            </a:r>
            <a:r>
              <a:rPr lang="pl-PL" b="0"/>
              <a:t>(hałas, drgania, wysoka/niska temperatura, oświetlenie, organizacja przestrzeni pracy) w celu ograniczenia ich wpływu na stres i zdrowie psychiczne;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/>
              <a:t>zapobieganie wypadkom poprzez </a:t>
            </a:r>
            <a:r>
              <a:rPr lang="pl-PL" b="0"/>
              <a:t>eliminowanie organizacyjnych i psychospołecznych czynników sprzyjających niebezpiecznym zachowaniom oraz obniżonej koncentracji;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 b="0"/>
              <a:t>koncentrowanie</a:t>
            </a:r>
            <a:r>
              <a:rPr lang="pl-PL"/>
              <a:t> działań na sektorach wysokiego ryzyka i grupach szczególnie narażonych, </a:t>
            </a:r>
            <a:r>
              <a:rPr lang="pl-PL" b="0"/>
              <a:t>w tym na średnich przedsiębiorstwach, sektorze budowlanym, rolnictwie oraz pracownikach wykonujących pracę niepewną lub wymagającą dużego wysiłku fizycznego.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08692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Sektor opieki zdrowotnej i społecznej odgrywa kluczową rolę w europejskim społeczeństwie, wpływając zarówno na zdrowie i dobrostan mieszkańców, jak i na gospodarkę.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Jest również jednym z ważniejszych źródeł zatrudnienia w gospodarce Unii Europejskiej.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Według danych statystycznych z badania aktywności ekonomicznej ludności Eurostatu, w 2022 r. w sektorze opieki zdrowotnej i społecznej (sekcja Q klasyfikacji NACE) pracowało ponad 21,5 mln osób. Większość z nich była zatrudniona w podsektorze opieki zdrowotnej, który skupiał około 12,5 mln pracowników.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Zatrudnienie w sektorze opieki zdrowotnej i społecznej systematycznie rosło w ciągu ostatnich 10 lat, a trend ten obserwowano we wszystkich jego podsektorach. Sektor opieki zdrowotnej i społecznej odpowiada za 11% </a:t>
            </a:r>
            <a:r>
              <a:rPr lang="pl-PL" sz="1200"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ea typeface="+mn-lt"/>
                <a:cs typeface="+mn-cs"/>
              </a:rPr>
              <a:t>całkowitego zatrudnienia w całej gospodarce. </a:t>
            </a:r>
          </a:p>
          <a:p>
            <a:endParaRPr lang="fr-FR" dirty="0"/>
          </a:p>
          <a:p>
            <a:r>
              <a:rPr lang="pl-PL"/>
              <a:t>Obejmuje on różnorodne rodzaje działalności, takie jak: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świadczenie usług opieki zdrowotnej w szpitalach, przychodniach oraz gabinetach lekarskich i stomatologicznych;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opiekę całodobową nad osobami starszymi, osobami z niepełnosprawnościami oraz osobami z problemami zdrowia psychicznego w placówkach opiekuńczych i domach opieki; oraz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usługi opieki społecznej, takie jak opieka domowa oraz wsparcie osób starszych, osób z niepełnosprawnościami i dzieci.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31% pracowników sektora opieki zdrowotnej i społecznej deklaruje, że doświadcza stresu, depresji lub stanów lękowych spowodowanych pracą lub nasilonych przez jej wykonywanie – to więcej niż średnia dla wszystkich sektorów w UE (Puls BHP 2025). </a:t>
            </a:r>
            <a:r>
              <a:rPr lang="pl-PL"/>
              <a:t>Dane dostępne pod adresem: </a:t>
            </a:r>
            <a:r>
              <a:rPr lang="pl-PL">
                <a:hlinkClick r:id="rId3"/>
              </a:rPr>
              <a:t>OSH-pulse-2025-climate-digital-change_EN.pdf</a:t>
            </a:r>
            <a:r>
              <a:rPr lang="pl-PL"/>
              <a:t>, s. 56.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br>
              <a:rPr lang="pl-PL"/>
            </a:br>
            <a:endParaRPr lang="pl-PL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b="1"/>
              <a:t>Źródło: </a:t>
            </a:r>
            <a:r>
              <a:rPr lang="pl-PL"/>
              <a:t>https://osha.europa.eu/sites/default/files/documents/HeSCare-OSH-Figures_EN.pdf (Raport „BHP w liczbach – sektor opieki zdrowotnej i społecznej”)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56783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/>
              <a:t>Grafika przedstawia porównanie psychospołecznych czynników ryzyka występujących w sektorze opieki zdrowotnej i społecznej oraz średnio we wszystkich sektorach w 27 państwach członkowskich UE. </a:t>
            </a:r>
          </a:p>
          <a:p>
            <a:endParaRPr lang="fr-FR" dirty="0"/>
          </a:p>
          <a:p>
            <a:r>
              <a:rPr lang="pl-PL"/>
              <a:t>Uwzględnione psychospołeczne czynniki ryzyka: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/>
              <a:t>konieczność radzenia sobie z trudnymi klientami, pacjentami i uczniami itp.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/>
              <a:t>presja czasu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/>
              <a:t>niedostateczna komunikacja lub współpraca w organizacji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/>
              <a:t>długi czas pracy lub nieregularne godziny pracy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/>
              <a:t>obawa przed utratą pracy.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45731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/>
              <a:t>Slajd przedstawia rozwiązania przeznaczone dla sektora opieki zdrowotnej i społecznej, koncentrując się na działaniach prewencyjnych opisanych w pierwszym obszarze priorytetowym (zob. slajdy 11–14), które można również zastosować w tym sektorze. </a:t>
            </a:r>
          </a:p>
          <a:p>
            <a:r>
              <a:rPr lang="pl-PL"/>
              <a:t>Ponadto sektor opieki zdrowotnej i społecznej mierzy się ze szczególnymi wyzwaniami, które wymagają odpowiednio dostosowanych rozwiązań, takimi jak: </a:t>
            </a:r>
          </a:p>
          <a:p>
            <a:pPr marL="285750" indent="-285750">
              <a:buFont typeface="Arial"/>
              <a:buChar char="•"/>
            </a:pPr>
            <a:r>
              <a:rPr lang="pl-PL"/>
              <a:t>włączenie </a:t>
            </a:r>
            <a:r>
              <a:rPr lang="pl-PL" b="1"/>
              <a:t>regularnej oceny psychospołecznych czynników ryzyka</a:t>
            </a:r>
            <a:r>
              <a:rPr lang="pl-PL"/>
              <a:t> do ogólnych procesów oceny ryzyka i zarządzania ryzykiem;</a:t>
            </a:r>
          </a:p>
          <a:p>
            <a:pPr marL="285750" indent="-285750">
              <a:buFont typeface="Arial"/>
              <a:buChar char="•"/>
            </a:pPr>
            <a:r>
              <a:rPr lang="pl-PL"/>
              <a:t>tworzenie </a:t>
            </a:r>
            <a:r>
              <a:rPr lang="pl-PL" b="1"/>
              <a:t>środowiska pracy sprzyjającego</a:t>
            </a:r>
            <a:r>
              <a:rPr lang="pl-PL"/>
              <a:t> skutecznemu zapobieganiu psychospołecznym czynnikom ryzyka i ograniczaniu ich skutków, np. poprzez organizowanie grup wzajemnego wsparcia;</a:t>
            </a:r>
          </a:p>
          <a:p>
            <a:pPr marL="285750" indent="-285750">
              <a:buFont typeface="Arial"/>
              <a:buChar char="•"/>
            </a:pPr>
            <a:r>
              <a:rPr lang="pl-PL"/>
              <a:t>zapewnienie </a:t>
            </a:r>
            <a:r>
              <a:rPr lang="pl-PL" b="1"/>
              <a:t>odpowiedniej liczby personelu</a:t>
            </a:r>
            <a:r>
              <a:rPr lang="pl-PL"/>
              <a:t>, aby właściwie rozłożyć obciążenie pracą i ograniczyć liczbę pacjentów przypadających na jednego pracownika;</a:t>
            </a:r>
          </a:p>
          <a:p>
            <a:pPr marL="285750" indent="-285750">
              <a:buFont typeface="Arial"/>
              <a:buChar char="•"/>
            </a:pPr>
            <a:r>
              <a:rPr lang="pl-PL"/>
              <a:t>wzmacnianie </a:t>
            </a:r>
            <a:r>
              <a:rPr lang="pl-PL" b="1"/>
              <a:t>autonomii pracowników</a:t>
            </a:r>
            <a:r>
              <a:rPr lang="pl-PL"/>
              <a:t> poprzez zwiększanie ich wpływu na planowanie czasu pracy oraz proces podejmowania decyzji;</a:t>
            </a:r>
          </a:p>
          <a:p>
            <a:pPr marL="285750" indent="-285750">
              <a:buFont typeface="Arial"/>
              <a:buChar char="•"/>
            </a:pPr>
            <a:r>
              <a:rPr lang="pl-PL"/>
              <a:t>zapewnianie </a:t>
            </a:r>
            <a:r>
              <a:rPr lang="pl-PL" b="1"/>
              <a:t>sprawiedliwego wynagrodzenia oraz docenianie</a:t>
            </a:r>
            <a:r>
              <a:rPr lang="pl-PL"/>
              <a:t> wysiłku pracowników, co ma kluczowe znaczenie dla satysfakcji z pracy i zdrowia psychicznego;</a:t>
            </a:r>
          </a:p>
          <a:p>
            <a:pPr marL="285750" indent="-285750">
              <a:buFont typeface="Arial"/>
              <a:buChar char="•"/>
            </a:pPr>
            <a:r>
              <a:rPr lang="pl-PL" b="1"/>
              <a:t>udzielanie informacji, prowadzenie działań uświadamiających oraz szkoleń dotyczących psychospołecznych czynników ryzyka</a:t>
            </a:r>
            <a:r>
              <a:rPr lang="pl-PL"/>
              <a:t> oraz kwestii związanych ze zdrowiem psychicznym;</a:t>
            </a:r>
          </a:p>
          <a:p>
            <a:pPr marL="285750" indent="-285750">
              <a:buFont typeface="Arial"/>
              <a:buChar char="•"/>
            </a:pPr>
            <a:r>
              <a:rPr lang="pl-PL" b="1"/>
              <a:t>wdrażanie inicjatyw regulacyjnych</a:t>
            </a:r>
            <a:r>
              <a:rPr lang="pl-PL"/>
              <a:t>, takich jak przepisy prawa oraz niewiążące lub dobrowolne polityki opracowywane przez organizacje międzynarodowe, europejskie i krajowe, służące zapobieganiu psychospołecznym czynnikom ryzyka, zarządzaniu nimi i reagowaniu na nie.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88230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sz="1200" noProof="0"/>
              <a:t>Dostosowanie miejsca pracy </a:t>
            </a:r>
            <a:r>
              <a:rPr lang="pl-PL" sz="1200" b="0" noProof="0"/>
              <a:t>może obejmować między innymi</a:t>
            </a:r>
            <a:r>
              <a:rPr lang="pl-PL" sz="1200" noProof="0"/>
              <a:t>:</a:t>
            </a:r>
            <a:r>
              <a:rPr lang="pl-PL" sz="1200" b="0" noProof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0" noProof="0"/>
              <a:t>zapewnienie spokojniejszego miejsca pracy i ograniczenie czynników rozpraszających uwagę;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0" noProof="0"/>
              <a:t>czasowe dostosowanie zakresu obowiązków;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0" noProof="0"/>
              <a:t>wprowadzenie długoterminowych rozwiązań umożliwiających elastyczną organizację czasu pracy;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0" noProof="0"/>
              <a:t>umożliwienie telepracy. </a:t>
            </a:r>
          </a:p>
          <a:p>
            <a:endParaRPr lang="en-GB" sz="1200" b="0" noProof="0" dirty="0"/>
          </a:p>
          <a:p>
            <a:r>
              <a:rPr lang="pl-PL" sz="1200" noProof="0"/>
              <a:t>Nawet jeśli problemy ze zdrowiem psychicznym nie są związane z pracą, wspierające </a:t>
            </a:r>
            <a:r>
              <a:rPr lang="pl-PL" sz="1200" b="0" noProof="0"/>
              <a:t>i </a:t>
            </a:r>
            <a:r>
              <a:rPr lang="pl-PL" sz="1200" noProof="0"/>
              <a:t>inkluzywne </a:t>
            </a:r>
            <a:r>
              <a:rPr lang="pl-PL" sz="1200" b="0" noProof="0"/>
              <a:t> środowisko pracy może mieć </a:t>
            </a:r>
            <a:r>
              <a:rPr lang="pl-PL" sz="1200" noProof="0"/>
              <a:t> istotny wpływ na dobrostan pracowników i ich funkcjonowanie w pracy</a:t>
            </a:r>
            <a:r>
              <a:rPr lang="pl-PL" sz="1200" b="0" noProof="0"/>
              <a:t>. </a:t>
            </a:r>
          </a:p>
          <a:p>
            <a:endParaRPr lang="en-US" sz="1200" b="0" dirty="0"/>
          </a:p>
          <a:p>
            <a:r>
              <a:rPr lang="pl-PL" sz="1200" b="0"/>
              <a:t>Niektórzy pracownicy, w tym osoby neuroróżnorodne, mogą napotykać bariery w standardowo zorganizowanym środowisku pracy</a:t>
            </a:r>
          </a:p>
          <a:p>
            <a:endParaRPr lang="en-US" sz="1200" b="0" dirty="0"/>
          </a:p>
          <a:p>
            <a:pPr lvl="0"/>
            <a:r>
              <a:rPr lang="pl-PL" sz="1200" b="1" noProof="0">
                <a:solidFill>
                  <a:srgbClr val="003399"/>
                </a:solidFill>
              </a:rPr>
              <a:t>Prawie 50% </a:t>
            </a:r>
            <a:r>
              <a:rPr lang="pl-PL" sz="1200" b="1">
                <a:solidFill>
                  <a:schemeClr val="accent1"/>
                </a:solidFill>
              </a:rPr>
              <a:t>mieszkańców UE przyznaje, że w ciągu ostatnich 12 miesięcy doświadczyło problemów natury emocjonalnej lub psychospołecznej, takich jak obniżony nastrój lub stany lękowe.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28983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/>
              <a:t>Źródło: Eurobarometr 2023: </a:t>
            </a:r>
            <a:r>
              <a:rPr lang="pl-PL">
                <a:hlinkClick r:id="rId3"/>
              </a:rPr>
              <a:t>Zdrowie psychiczne – październik 2023 r. – badanie Eurobarometr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75407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Przekładaj złożone zagadnienia na jasne i możliwe do zastosowania wskazówki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Jedną z kluczowych wartości wnoszonych przez podmioty pośredniczące jest upraszczanie przekazu. Psychospołeczne czynniki ryzyka i kwestie zdrowia psychicznego mogą być trudne do uchwycenia — dlatego należy przekładać je na konkretne działania i zrozumiałe instrukcje. Przykłady dobrych praktyk i wskazówki krok po kroku pomagają zakładom pracy zrozumieć, jak skuteczne mogą być podejmowane działania.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Zachęcaj zakłady pracy do tworzenia wspierającego środowiska przy jednoczesnym poszanowaniu prywatności</a:t>
            </a:r>
            <a:b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Ważne jest zachowanie właściwej równowagi. Od pracodawców nie oczekuje się rozwiązywania osobistych problemów pracowników, jednak podejmowanie działań na rzecz tworzenia wspierającego środowiska pracy przynosi korzyści zarówno pracownikom, jak i organizacji. Oznacza to budowanie kultury opartej na szacunku, zrozumieniu i elastyczności, przy jednoczesnym zachowaniu odpowiednich granic oraz poufności.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Promuj elastyczne rozwiązania i dostęp do usług wsparcia</a:t>
            </a:r>
            <a:b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Podkreślanie korzyści płynących z praktycznych rozwiązań, takich jak elastyczna organizacja czasu pracy, czasowe dostosowanie warunków pracy czy dostęp do usług wsparcia dla pracowników, pomaga wskazać, jakie działania warto podejmować.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Zachęcaj do otwartego dialogu i budowania kultury wolnej od stygmatyzacji</a:t>
            </a:r>
            <a:r>
              <a:rPr lang="pl-PL" sz="120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Tworzenie kultury organizacyjnej, w której można otwarcie rozmawiać o zdrowiu psychicznym, ma kluczowe znaczenie. Można to osiągnąć poprzez zwiększanie świadomości, włączanie pracowników oraz zaangażowanie kadry kierowniczej, co pomaga ograniczać stygmatyzację i sprawia, że rozmowy o zdrowiu psychicznym stają się naturalnym elementem życia zawodowego.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17275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sz="1400">
                <a:solidFill>
                  <a:schemeClr val="accent1"/>
                </a:solidFill>
              </a:rPr>
              <a:t>Kampania jest prowadzona przez EU-OSHA przy wsparciu sieci partnerów z ponad 30 krajów, w tym: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1400" b="1"/>
              <a:t>krajowych punktów centralnych</a:t>
            </a:r>
            <a:r>
              <a:rPr lang="pl-PL" sz="1400"/>
              <a:t>: organizacji koordynujących realizację kampanii na poziomie krajowym;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1400"/>
              <a:t>europejskich partnerów społecznych,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1400" b="1"/>
              <a:t>oficjalnych partnerów kampanii</a:t>
            </a:r>
            <a:r>
              <a:rPr lang="pl-PL" sz="1400"/>
              <a:t>: ogólnoeuropejskich organizacji z sektora publicznego i prywatnego;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1400" b="1"/>
              <a:t>partnerów OSHVET</a:t>
            </a:r>
            <a:r>
              <a:rPr lang="pl-PL" sz="1400"/>
              <a:t>: organizacji specjalizujących się w kształceniu i szkoleniu zawodowym w dziedzinie BHP w pracy;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1400" b="1"/>
              <a:t>partnerów medialnych</a:t>
            </a:r>
            <a:r>
              <a:rPr lang="pl-PL" sz="1400"/>
              <a:t>: mediów z całej Unii Europejskiej promujących kampanię;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1400" b="1"/>
              <a:t>Europejskiej Sieci Przedsiębiorczości</a:t>
            </a:r>
            <a:r>
              <a:rPr lang="pl-PL" sz="1400"/>
              <a:t>: unijnej sieci wspierającej przedsiębiorstwa w działaniach na rzecz BHP w pracy;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1400"/>
              <a:t>instytucji UE;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1400"/>
              <a:t>innych agencji UE.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GB" sz="1400" dirty="0"/>
          </a:p>
          <a:p>
            <a:r>
              <a:rPr lang="pl-PL" sz="1200">
                <a:solidFill>
                  <a:schemeClr val="accent1"/>
                </a:solidFill>
              </a:rPr>
              <a:t>Partnerzy pełnią rolę pośredników między EU-OSHA a pracownikami i pracodawcami w Europie, rozpowszechniając materiały i zasoby kampanii na poziomie krajowym. Zaangażowanie i aktywny udział partnerów EU-OSHA są siłą napędową kampanii oraz zapewniają skuteczne upowszechnianie jej przekazu w całej Europie, docierając do przedsiębiorstw każdej wielkości.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40774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94112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b="1"/>
              <a:t>Europejski Tydzień Bezpieczeństwa i Zdrowia w Pracy </a:t>
            </a:r>
            <a:r>
              <a:rPr lang="pl-PL" b="0"/>
              <a:t>odbywa się</a:t>
            </a:r>
            <a:r>
              <a:rPr lang="pl-PL" b="1"/>
              <a:t> </a:t>
            </a:r>
            <a:r>
              <a:rPr lang="pl-PL"/>
              <a:t>co roku w październiku (43. tydzień roku) i daje partnerom oraz zwolennikom kampanii z całej Europy możliwość organizowania własnych wydarzeń i działań promujących kampanię. </a:t>
            </a:r>
          </a:p>
          <a:p>
            <a:endParaRPr lang="fr-FR" dirty="0"/>
          </a:p>
          <a:p>
            <a:r>
              <a:rPr lang="pl-PL" b="1"/>
              <a:t>Uzyskaj certyfikat</a:t>
            </a:r>
            <a:r>
              <a:rPr lang="pl-PL"/>
              <a:t>: Uzyskaj certyfikat potwierdzający udział w kampanii „Zdrowe i Bezpieczne Miejsce Pracy”, organizując wydarzenie lub podejmując działania w ramach kampanii. </a:t>
            </a:r>
          </a:p>
          <a:p>
            <a:endParaRPr lang="fr-F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b="1"/>
              <a:t>Konkurs Dobrych Praktyk „Zdrowe i bezpieczne miejsce pracy”</a:t>
            </a:r>
            <a:r>
              <a:rPr lang="pl-PL"/>
              <a:t> jest organizowany podczas każdej edycji kampanii i wyróżnia organizacje, 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które wniosły wybitny i innowacyjny wkład w zapobieganie psychospołecznym czynnikom ryzyka w pracy, zarządzanie nimi oraz ograniczanie ich skutków. Krajowe punkty centralne są odpowiedzialne za wyłonienie krajowego laureata Konkursu Dobrych Praktyk, a jego kandydatura zostanie następnie przekazana do EU-OSHA.  </a:t>
            </a:r>
          </a:p>
          <a:p>
            <a:endParaRPr lang="en-GB" dirty="0"/>
          </a:p>
          <a:p>
            <a:r>
              <a:rPr lang="pl-PL" b="1"/>
              <a:t>Oficjalni Partnerzy Kampanii</a:t>
            </a:r>
            <a:r>
              <a:rPr lang="pl-PL" b="0"/>
              <a:t>: program partnerstwa jest otwarty dla europejskich i międzynarodowych przedsiębiorstw oraz organizacji zaangażowanych w promowanie zdrowia psychicznego w miejscu pracy oraz zapobieganie psychospołecznym czynnikom ryzyka w całej Europie. Od oficjalnych partnerów kampanii oczekuje się aktywnego zaangażowania. W zamian zyskują oni większą widoczność, możliwość promowania swoich działań za pośrednictwem strony internetowej i biuletynu informacyjnego EU-OSHA oraz możliwość poszerzenia sieci kontaktów. </a:t>
            </a:r>
          </a:p>
          <a:p>
            <a:endParaRPr lang="en-GB" b="1" dirty="0"/>
          </a:p>
          <a:p>
            <a:r>
              <a:rPr lang="pl-PL" b="1"/>
              <a:t>Partnerzy medialni: </a:t>
            </a:r>
            <a:r>
              <a:rPr lang="pl-PL"/>
              <a:t>ekskluzywna europejska sieć dziennikarzy i redaktorów zaangażowanych w promowanie bezpiecznych i zdrowych miejsc pracy. Partnerzy medialni uzyskują wcześniejszy dostęp do wiarygodnych i wartościowych materiałów prasowych, zwiększają swoją widoczność w środowisku BHP oraz nawiązują bezpośrednie kontakty z ekspertami EU-OSHA i interesariuszami z całej Europy.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646967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4087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445" y="25823"/>
            <a:ext cx="926011" cy="6936959"/>
          </a:xfrm>
          <a:prstGeom prst="rect">
            <a:avLst/>
          </a:prstGeom>
        </p:spPr>
      </p:pic>
      <p:pic>
        <p:nvPicPr>
          <p:cNvPr id="19" name="FONDO-PORTADA-PATRON-EUOSHA-2011-16-9.png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233"/>
            <a:ext cx="12192000" cy="6854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0000" y="3564000"/>
            <a:ext cx="10195200" cy="928800"/>
          </a:xfrm>
        </p:spPr>
        <p:txBody>
          <a:bodyPr lIns="0" tIns="0" rIns="0" bIns="0" anchor="t" anchorCtr="0"/>
          <a:lstStyle>
            <a:lvl1pPr algn="l">
              <a:defRPr sz="3200" b="1" i="0" cap="none" baseline="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Slide Number Placeholder 9"/>
          <p:cNvSpPr txBox="1">
            <a:spLocks/>
          </p:cNvSpPr>
          <p:nvPr/>
        </p:nvSpPr>
        <p:spPr>
          <a:xfrm>
            <a:off x="11381682" y="6408724"/>
            <a:ext cx="8133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400"/>
          </a:p>
        </p:txBody>
      </p:sp>
      <p:sp>
        <p:nvSpPr>
          <p:cNvPr id="10" name="Textplatzhalter 2"/>
          <p:cNvSpPr txBox="1">
            <a:spLocks/>
          </p:cNvSpPr>
          <p:nvPr/>
        </p:nvSpPr>
        <p:spPr>
          <a:xfrm>
            <a:off x="601135" y="6422401"/>
            <a:ext cx="9918700" cy="327025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GB" sz="900"/>
          </a:p>
        </p:txBody>
      </p:sp>
      <p:sp>
        <p:nvSpPr>
          <p:cNvPr id="13" name="Subtitle 2"/>
          <p:cNvSpPr>
            <a:spLocks noGrp="1"/>
          </p:cNvSpPr>
          <p:nvPr>
            <p:ph type="subTitle" idx="10"/>
          </p:nvPr>
        </p:nvSpPr>
        <p:spPr>
          <a:xfrm>
            <a:off x="600000" y="4626000"/>
            <a:ext cx="10195200" cy="675208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800" baseline="0">
                <a:solidFill>
                  <a:schemeClr val="tx2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pic>
        <p:nvPicPr>
          <p:cNvPr id="17" name="Bild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868627" y="6100802"/>
            <a:ext cx="5050469" cy="48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imagen-portada-EUOSHA-2013-16-9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34163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A0611A6-6B29-21BC-6C59-0C1A515B7A6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53" y="6069541"/>
            <a:ext cx="2129953" cy="54463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833B69A-DC27-AB3F-068A-DDF1B6EB66D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9467" y="5589043"/>
            <a:ext cx="963946" cy="1025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4408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600000" y="1116000"/>
            <a:ext cx="10080000" cy="4860000"/>
          </a:xfrm>
        </p:spPr>
        <p:txBody>
          <a:bodyPr>
            <a:normAutofit/>
          </a:bodyPr>
          <a:lstStyle>
            <a:lvl5pPr>
              <a:defRPr/>
            </a:lvl5pPr>
            <a:lvl6pPr marL="2514537" indent="-228594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726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8914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103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164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eader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FONDO-PORTADA-PATRON-EUOSHA-2011-16-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-2926"/>
            <a:ext cx="12191999" cy="68609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0000" y="1360800"/>
            <a:ext cx="10195200" cy="1461600"/>
          </a:xfrm>
        </p:spPr>
        <p:txBody>
          <a:bodyPr lIns="0" tIns="0" rIns="0" bIns="0" anchor="t" anchorCtr="0"/>
          <a:lstStyle>
            <a:lvl1pPr>
              <a:defRPr sz="3200" baseline="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200" y="3240000"/>
            <a:ext cx="9619200" cy="1269120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800" baseline="0">
                <a:solidFill>
                  <a:schemeClr val="tx2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5" name="Slide Number Placeholder 9"/>
          <p:cNvSpPr txBox="1">
            <a:spLocks/>
          </p:cNvSpPr>
          <p:nvPr/>
        </p:nvSpPr>
        <p:spPr>
          <a:xfrm>
            <a:off x="11381682" y="6408724"/>
            <a:ext cx="8133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400"/>
          </a:p>
        </p:txBody>
      </p:sp>
      <p:sp>
        <p:nvSpPr>
          <p:cNvPr id="9" name="Textplatzhalter 2"/>
          <p:cNvSpPr txBox="1">
            <a:spLocks/>
          </p:cNvSpPr>
          <p:nvPr/>
        </p:nvSpPr>
        <p:spPr>
          <a:xfrm>
            <a:off x="601135" y="6422401"/>
            <a:ext cx="9918700" cy="327025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pl-PL" sz="900"/>
              <a:t>.</a:t>
            </a:r>
          </a:p>
        </p:txBody>
      </p:sp>
      <p:pic>
        <p:nvPicPr>
          <p:cNvPr id="11" name="Bild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0000" y="6100800"/>
            <a:ext cx="1440000" cy="482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Bild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870400" y="6100801"/>
            <a:ext cx="5049600" cy="482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Bild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137601" y="5635200"/>
            <a:ext cx="1045812" cy="97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34133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cial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0B0BF0C-1C43-40C6-8D79-A79F4C7DC847}"/>
              </a:ext>
            </a:extLst>
          </p:cNvPr>
          <p:cNvSpPr txBox="1"/>
          <p:nvPr/>
        </p:nvSpPr>
        <p:spPr>
          <a:xfrm>
            <a:off x="600001" y="113838"/>
            <a:ext cx="52805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>
                <a:solidFill>
                  <a:schemeClr val="tx2"/>
                </a:solidFill>
                <a:ea typeface=""/>
              </a:rPr>
              <a:t>DZIĘKUJEMY!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08841F7-2A05-3EF9-8BFB-27CA2D8ACFB4}"/>
              </a:ext>
            </a:extLst>
          </p:cNvPr>
          <p:cNvSpPr txBox="1"/>
          <p:nvPr/>
        </p:nvSpPr>
        <p:spPr>
          <a:xfrm>
            <a:off x="2342033" y="2408716"/>
            <a:ext cx="8031387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133">
                <a:solidFill>
                  <a:schemeClr val="accent1"/>
                </a:solidFill>
                <a:ea typeface=""/>
                <a:cs typeface="Trebuchet MS"/>
              </a:rPr>
              <a:t>@EuropeanAgencyforSafetyandHealthatWork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FF86A4-D080-7E0B-D745-791F747A83DE}"/>
              </a:ext>
            </a:extLst>
          </p:cNvPr>
          <p:cNvSpPr txBox="1"/>
          <p:nvPr/>
        </p:nvSpPr>
        <p:spPr>
          <a:xfrm>
            <a:off x="2351584" y="3701569"/>
            <a:ext cx="5280587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133">
                <a:solidFill>
                  <a:schemeClr val="accent1"/>
                </a:solidFill>
                <a:ea typeface=""/>
                <a:cs typeface="Trebuchet MS"/>
              </a:rPr>
              <a:t>@EU_OSHA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A9EA81-FF72-ADA1-ADAE-2A3E4262EEDB}"/>
              </a:ext>
            </a:extLst>
          </p:cNvPr>
          <p:cNvSpPr txBox="1"/>
          <p:nvPr/>
        </p:nvSpPr>
        <p:spPr>
          <a:xfrm>
            <a:off x="2342033" y="1805366"/>
            <a:ext cx="9472912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133">
                <a:solidFill>
                  <a:schemeClr val="accent1"/>
                </a:solidFill>
                <a:ea typeface=""/>
                <a:cs typeface="Trebuchet MS"/>
              </a:rPr>
              <a:t>Europejska Agencja Bezpieczeństwa i Zdrowia w Pracy (EU-OSHA)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9ED77D2-06B7-857E-DE23-72D6208B2878}"/>
              </a:ext>
            </a:extLst>
          </p:cNvPr>
          <p:cNvSpPr txBox="1"/>
          <p:nvPr/>
        </p:nvSpPr>
        <p:spPr>
          <a:xfrm>
            <a:off x="2373472" y="4302495"/>
            <a:ext cx="5280587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133">
                <a:solidFill>
                  <a:schemeClr val="accent1"/>
                </a:solidFill>
                <a:ea typeface=""/>
                <a:cs typeface="Trebuchet MS"/>
              </a:rPr>
              <a:t>EU_OSHA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6E86EF06-243A-6017-49CF-A45B8B3B667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65732"/>
          <a:stretch>
            <a:fillRect/>
          </a:stretch>
        </p:blipFill>
        <p:spPr>
          <a:xfrm>
            <a:off x="1775398" y="1786964"/>
            <a:ext cx="469900" cy="116198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FC2D16E-CCF2-F6CA-7E19-1FE27F155F7E}"/>
              </a:ext>
            </a:extLst>
          </p:cNvPr>
          <p:cNvSpPr txBox="1"/>
          <p:nvPr/>
        </p:nvSpPr>
        <p:spPr>
          <a:xfrm>
            <a:off x="2342033" y="3045929"/>
            <a:ext cx="5280587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133">
                <a:solidFill>
                  <a:schemeClr val="accent1"/>
                </a:solidFill>
                <a:ea typeface=""/>
                <a:cs typeface="Trebuchet MS"/>
              </a:rPr>
              <a:t>@osha.europa.eu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9A333F86-33D9-9260-99AE-ACB1C41501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52737" b="30731"/>
          <a:stretch>
            <a:fillRect/>
          </a:stretch>
        </p:blipFill>
        <p:spPr>
          <a:xfrm>
            <a:off x="1772330" y="2948949"/>
            <a:ext cx="469900" cy="560599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6EC1E031-1617-ADE4-CFF0-3A2B378AC88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72163"/>
          <a:stretch>
            <a:fillRect/>
          </a:stretch>
        </p:blipFill>
        <p:spPr>
          <a:xfrm>
            <a:off x="1772330" y="3621022"/>
            <a:ext cx="469900" cy="943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736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clai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B0C08-1D13-F181-4705-69373AFD7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33181F-493E-7A4E-18F2-E49551E109BB}"/>
              </a:ext>
            </a:extLst>
          </p:cNvPr>
          <p:cNvSpPr txBox="1">
            <a:spLocks/>
          </p:cNvSpPr>
          <p:nvPr/>
        </p:nvSpPr>
        <p:spPr>
          <a:xfrm>
            <a:off x="600000" y="1116000"/>
            <a:ext cx="10080000" cy="4860000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rmAutofit/>
          </a:bodyPr>
          <a:lstStyle>
            <a:lvl1pPr marL="189000" indent="-189000" algn="l" defTabSz="342900" rtl="0" eaLnBrk="1" latinLnBrk="0" hangingPunct="1">
              <a:spcBef>
                <a:spcPts val="45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35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2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27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12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467" b="1" i="0" u="none" strike="noStrike" kern="1200" cap="none" spc="0" normalizeH="0" baseline="0" noProof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467" b="1" i="0" u="none" strike="noStrike" kern="1200" cap="none" spc="0" normalizeH="0" baseline="0" noProof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467" b="1" i="0" u="none" strike="noStrike" kern="1200" cap="none" spc="0" normalizeH="0" baseline="0" noProof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467" b="1" i="0" u="none" strike="noStrike" kern="1200" cap="none" spc="0" normalizeH="0" baseline="0" noProof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467" b="1" i="0" u="none" strike="noStrike" kern="1200" cap="none" spc="0" normalizeH="0" baseline="0" noProof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467" b="1" i="0" u="none" strike="noStrike" kern="1200" cap="none" spc="0" normalizeH="0" baseline="0" noProof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467" b="1" i="0" u="none" strike="noStrike" kern="1200" cap="none" spc="0" normalizeH="0" baseline="0" noProof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pl-PL" sz="1467" b="1" i="0" u="none" strike="noStrike" cap="none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Autor:</a:t>
            </a: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pl-PL" sz="1467" b="1" i="0" u="none" strike="noStrike" cap="none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Zarządzanie projektem:</a:t>
            </a: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pl-PL" sz="1467" b="1" i="0" u="none" strike="noStrike" cap="none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Europejska Agencja Bezpieczeństwa i Zdrowia w Pracy ani żadna osoba działająca w jej imieniu nie ponosi odpowiedzialności za sposób wykorzystania poniższych informacji.</a:t>
            </a: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pl-PL" sz="1467" b="1" i="0" u="none" strike="noStrike" cap="none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© Europejska Agencja Bezpieczeństwa i Zdrowia w Pracy, </a:t>
            </a: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pl-PL" sz="1467" b="1" i="0" u="none" strike="noStrike" cap="none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Powielanie jest dozwolone pod warunkiem podania źródła.</a:t>
            </a: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pl-PL" sz="1467" b="1" i="0" u="none" strike="noStrike" cap="none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Kopiowanie lub korzystanie ze zdjęć, które nie są objęte prawami autorskimi EU-OSHA, wymaga uzyskania pozwolenia od właściciela praw autorskich.</a:t>
            </a:r>
          </a:p>
          <a:p>
            <a:pPr marL="251994" marR="0" lvl="0" indent="-251994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4E43108-E4FC-4CC1-124E-129630EA5B9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359600" y="3333890"/>
            <a:ext cx="8288795" cy="296777"/>
          </a:xfrm>
        </p:spPr>
        <p:txBody>
          <a:bodyPr>
            <a:normAutofit/>
          </a:bodyPr>
          <a:lstStyle>
            <a:lvl1pPr marL="0" indent="0">
              <a:buNone/>
              <a:defRPr sz="1467"/>
            </a:lvl1pPr>
            <a:lvl5pPr>
              <a:defRPr/>
            </a:lvl5pPr>
            <a:lvl6pPr marL="2514537" indent="-228594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726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8914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103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/>
              <a:t>Enter author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971BE78-E9DB-67C0-3E02-A5D0467BFF7A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5123539" y="4481156"/>
            <a:ext cx="1452515" cy="296777"/>
          </a:xfrm>
        </p:spPr>
        <p:txBody>
          <a:bodyPr>
            <a:normAutofit/>
          </a:bodyPr>
          <a:lstStyle>
            <a:lvl1pPr marL="0" indent="0">
              <a:buNone/>
              <a:defRPr sz="1467"/>
            </a:lvl1pPr>
            <a:lvl5pPr>
              <a:defRPr/>
            </a:lvl5pPr>
            <a:lvl6pPr marL="2514537" indent="-228594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726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8914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103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185B128-DA71-565F-04F1-DE69A837C7BD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2579256" y="3630668"/>
            <a:ext cx="7069139" cy="296777"/>
          </a:xfrm>
        </p:spPr>
        <p:txBody>
          <a:bodyPr>
            <a:normAutofit/>
          </a:bodyPr>
          <a:lstStyle>
            <a:lvl1pPr marL="0" indent="0">
              <a:buNone/>
              <a:defRPr sz="1467"/>
            </a:lvl1pPr>
            <a:lvl5pPr>
              <a:defRPr/>
            </a:lvl5pPr>
            <a:lvl6pPr marL="2514537" indent="-228594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726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8914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103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/>
              <a:t>Enter PM</a:t>
            </a:r>
          </a:p>
        </p:txBody>
      </p:sp>
    </p:spTree>
    <p:extLst>
      <p:ext uri="{BB962C8B-B14F-4D97-AF65-F5344CB8AC3E}">
        <p14:creationId xmlns:p14="http://schemas.microsoft.com/office/powerpoint/2010/main" val="3036057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0000" y="180000"/>
            <a:ext cx="10080000" cy="4896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9999" y="1115999"/>
            <a:ext cx="4800000" cy="4860000"/>
          </a:xfrm>
        </p:spPr>
        <p:txBody>
          <a:bodyPr>
            <a:normAutofit/>
          </a:bodyPr>
          <a:lstStyle>
            <a:lvl5pPr>
              <a:defRPr/>
            </a:lvl5pPr>
            <a:lvl6pPr marL="2514537" indent="-228594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726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8914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103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80000" y="1116000"/>
            <a:ext cx="4800000" cy="4860000"/>
          </a:xfrm>
        </p:spPr>
        <p:txBody>
          <a:bodyPr>
            <a:normAutofit/>
          </a:bodyPr>
          <a:lstStyle>
            <a:lvl5pPr>
              <a:defRPr/>
            </a:lvl5pPr>
            <a:lvl6pPr marL="2514537" indent="-228594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726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8914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103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669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0000" y="1116000"/>
            <a:ext cx="4800000" cy="540000"/>
          </a:xfrm>
        </p:spPr>
        <p:txBody>
          <a:bodyPr anchor="b">
            <a:noAutofit/>
          </a:bodyPr>
          <a:lstStyle>
            <a:lvl1pPr marL="0" indent="0">
              <a:buNone/>
              <a:defRPr sz="2000" b="0" baseline="0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9999" y="1655999"/>
            <a:ext cx="4800000" cy="4320000"/>
          </a:xfrm>
        </p:spPr>
        <p:txBody>
          <a:bodyPr>
            <a:normAutofit/>
          </a:bodyPr>
          <a:lstStyle>
            <a:lvl5pPr>
              <a:defRPr/>
            </a:lvl5pPr>
            <a:lvl6pPr marL="2514537" indent="-228594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726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8914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103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80000" y="1116000"/>
            <a:ext cx="4800000" cy="540000"/>
          </a:xfrm>
        </p:spPr>
        <p:txBody>
          <a:bodyPr anchor="b">
            <a:noAutofit/>
          </a:bodyPr>
          <a:lstStyle>
            <a:lvl1pPr marL="0" indent="0">
              <a:buNone/>
              <a:defRPr sz="2000" b="0" baseline="0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80000" y="1656000"/>
            <a:ext cx="4800000" cy="4320000"/>
          </a:xfrm>
        </p:spPr>
        <p:txBody>
          <a:bodyPr>
            <a:normAutofit/>
          </a:bodyPr>
          <a:lstStyle>
            <a:lvl5pPr>
              <a:defRPr/>
            </a:lvl5pPr>
            <a:lvl6pPr marL="2514537" indent="-228594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726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8914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103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431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658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6556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0000" y="180000"/>
            <a:ext cx="10080000" cy="540000"/>
          </a:xfrm>
        </p:spPr>
        <p:txBody>
          <a:bodyPr anchor="b"/>
          <a:lstStyle>
            <a:lvl1pPr algn="l">
              <a:defRPr sz="2400" b="1" i="0" baseline="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20002" y="1116000"/>
            <a:ext cx="5706492" cy="4860000"/>
          </a:xfrm>
        </p:spPr>
        <p:txBody>
          <a:bodyPr>
            <a:normAutofit/>
          </a:bodyPr>
          <a:lstStyle>
            <a:lvl5pPr>
              <a:defRPr/>
            </a:lvl5pPr>
            <a:lvl6pPr marL="2514537" indent="-228594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726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8914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103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0000" y="1116000"/>
            <a:ext cx="3840000" cy="48600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24911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0000" y="1116000"/>
            <a:ext cx="5399989" cy="900000"/>
          </a:xfrm>
        </p:spPr>
        <p:txBody>
          <a:bodyPr anchor="b">
            <a:normAutofit/>
          </a:bodyPr>
          <a:lstStyle>
            <a:lvl1pPr algn="l">
              <a:defRPr sz="2400" b="1" i="0" baseline="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9999" y="2016000"/>
            <a:ext cx="5400000" cy="39600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502400" y="1600200"/>
            <a:ext cx="4572000" cy="3429000"/>
          </a:xfrm>
          <a:prstGeom prst="ellipse">
            <a:avLst/>
          </a:prstGeom>
          <a:ln w="76200">
            <a:noFill/>
          </a:ln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271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0000" y="1116000"/>
            <a:ext cx="10080000" cy="4860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6878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37093" y="1116000"/>
            <a:ext cx="652800" cy="48600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0000" y="1116000"/>
            <a:ext cx="8856373" cy="4860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9370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48C47-ACDF-9166-C591-82A3BB11B2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63650C-A239-5291-BBFF-0D6E9C53AB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A38236-B34C-AD98-F715-C0CE4F880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CD359-935B-4549-8940-A815A6F84B79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AD1968-AB34-B0A1-A7BD-CE5E627DD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8C9EC8-403C-D941-E287-E7F7508AF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90CD6-6913-42FC-806F-769177573D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858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FONDO-PATRON-EUOSHA-2011-16-9.png"/>
          <p:cNvPicPr>
            <a:picLocks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8585"/>
            <a:ext cx="12192000" cy="68544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0002" y="180000"/>
            <a:ext cx="10079831" cy="48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0000" y="1116000"/>
            <a:ext cx="10080000" cy="486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Slide Number Placeholder 9"/>
          <p:cNvSpPr txBox="1">
            <a:spLocks/>
          </p:cNvSpPr>
          <p:nvPr/>
        </p:nvSpPr>
        <p:spPr>
          <a:xfrm>
            <a:off x="11376587" y="6503948"/>
            <a:ext cx="8133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A064B8-E15C-4A1C-8E7E-B0BD818D867C}" type="slidenum">
              <a:rPr lang="en-GB" sz="1000" baseline="0" smtClean="0"/>
              <a:pPr/>
              <a:t>‹#›</a:t>
            </a:fld>
            <a:endParaRPr lang="en-GB" sz="1000" baseline="0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1856319" y="6477002"/>
            <a:ext cx="8053916" cy="10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buClr>
                <a:srgbClr val="00529F"/>
              </a:buClr>
              <a:defRPr/>
            </a:pPr>
            <a:r>
              <a:rPr lang="pl-PL" sz="900" b="1">
                <a:solidFill>
                  <a:schemeClr val="tx2"/>
                </a:solidFill>
                <a:latin typeface="Arial" pitchFamily="-107" charset="0"/>
                <a:ea typeface="Arial"/>
                <a:cs typeface="ＭＳ Ｐゴシック" pitchFamily="-107" charset="-128"/>
              </a:rPr>
              <a:t>https://healthy-workplaces.osha.europa.eu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0A925A-56CC-0D3C-1BE1-97D59E05C251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53" y="6069541"/>
            <a:ext cx="2129953" cy="5446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3E7AFD-A214-C284-BF67-8E343F56C0B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9467" y="5589043"/>
            <a:ext cx="963946" cy="1025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849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457189" rtl="0" eaLnBrk="1" latinLnBrk="0" hangingPunct="1">
        <a:spcBef>
          <a:spcPct val="0"/>
        </a:spcBef>
        <a:buNone/>
        <a:defRPr sz="2400" b="1" i="0" kern="1200" baseline="0">
          <a:solidFill>
            <a:schemeClr val="tx2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1994" indent="-251994" algn="l" defTabSz="457189" rtl="0" eaLnBrk="1" latinLnBrk="0" hangingPunct="1">
        <a:spcBef>
          <a:spcPts val="600"/>
        </a:spcBef>
        <a:spcAft>
          <a:spcPts val="0"/>
        </a:spcAft>
        <a:buClr>
          <a:schemeClr val="tx2"/>
        </a:buClr>
        <a:buFont typeface="Wingdings" pitchFamily="2" charset="2"/>
        <a:buChar char="§"/>
        <a:defRPr sz="1800" b="1" i="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431989" indent="-179996" algn="l" defTabSz="457189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611985" indent="-179996" algn="l" defTabSz="457189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17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791980" indent="-179996" algn="l" defTabSz="457189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971976" indent="-179996" algn="l" defTabSz="457189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15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257719" indent="-285744" algn="l" defTabSz="457189" rtl="0" eaLnBrk="1" latinLnBrk="0" hangingPunct="1">
        <a:spcBef>
          <a:spcPts val="0"/>
        </a:spcBef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31967" indent="-179996" algn="l" defTabSz="457189" rtl="0" eaLnBrk="1" latinLnBrk="0" hangingPunct="1">
        <a:spcBef>
          <a:spcPts val="0"/>
        </a:spcBef>
        <a:buFont typeface="Arial" pitchFamily="34" charset="0"/>
        <a:buChar char="−"/>
        <a:defRPr sz="13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pl/facts-and-figures/osh-pulse/climate-digital-change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sv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svg"/><Relationship Id="rId11" Type="http://schemas.openxmlformats.org/officeDocument/2006/relationships/image" Target="../media/image24.png"/><Relationship Id="rId5" Type="http://schemas.openxmlformats.org/officeDocument/2006/relationships/image" Target="../media/image18.svg"/><Relationship Id="rId10" Type="http://schemas.openxmlformats.org/officeDocument/2006/relationships/image" Target="../media/image23.sv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8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europa.eu/european-union/about-eu/institutions-bodies_en" TargetMode="External"/><Relationship Id="rId13" Type="http://schemas.openxmlformats.org/officeDocument/2006/relationships/image" Target="../media/image51.png"/><Relationship Id="rId3" Type="http://schemas.openxmlformats.org/officeDocument/2006/relationships/hyperlink" Target="https://europa.eu/european-union/about-eu/agencies/decentralised-agencies_en" TargetMode="External"/><Relationship Id="rId7" Type="http://schemas.openxmlformats.org/officeDocument/2006/relationships/image" Target="../media/image50.svg"/><Relationship Id="rId12" Type="http://schemas.openxmlformats.org/officeDocument/2006/relationships/hyperlink" Target="https://osha.europa.eu/pl/themes/mainstreaming-osh-education/oshvet-project-osh-vocational-education-and-training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ealthy-workplaces.osha.europa.eu/pl/campaign-partners/enterprise-europe-network" TargetMode="External"/><Relationship Id="rId11" Type="http://schemas.openxmlformats.org/officeDocument/2006/relationships/hyperlink" Target="https://healthy-workplaces.osha.europa.eu/pl/campaign-partners/national-focal-points" TargetMode="External"/><Relationship Id="rId5" Type="http://schemas.openxmlformats.org/officeDocument/2006/relationships/hyperlink" Target="https://eur-lex.europa.eu/summary/glossary/social_partners.html" TargetMode="External"/><Relationship Id="rId15" Type="http://schemas.openxmlformats.org/officeDocument/2006/relationships/hyperlink" Target="https://healthy-workplaces.osha.europa.eu/pl/campaign-partners/campaign-media-partners" TargetMode="External"/><Relationship Id="rId10" Type="http://schemas.openxmlformats.org/officeDocument/2006/relationships/image" Target="../media/image2.png"/><Relationship Id="rId4" Type="http://schemas.openxmlformats.org/officeDocument/2006/relationships/image" Target="../media/image49.svg"/><Relationship Id="rId9" Type="http://schemas.openxmlformats.org/officeDocument/2006/relationships/hyperlink" Target="https://osha.europa.eu/pl" TargetMode="External"/><Relationship Id="rId14" Type="http://schemas.openxmlformats.org/officeDocument/2006/relationships/hyperlink" Target="https://healthy-workplaces.osha.europa.eu/pl/campaign-partners/official-campaign-partners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healthy-workplaces.osha.europa.eu/pl/tools-and-publications/campaign-toolkit" TargetMode="External"/><Relationship Id="rId2" Type="http://schemas.openxmlformats.org/officeDocument/2006/relationships/hyperlink" Target="https://healthy-workplaces.osha.europa.eu/pl/publications/healthy-workplaces-campaign-guide-together-mental-health-work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healthy-workplaces.osha.europa.eu/pl/tools-and-publications/campaign-toolkit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hyperlink" Target="https://healthy-workplaces.osha.europa.eu/pl/get-involved/european-week" TargetMode="External"/><Relationship Id="rId7" Type="http://schemas.openxmlformats.org/officeDocument/2006/relationships/hyperlink" Target="https://healthy-workplaces.osha.europa.eu/pl/media-centre/become-media-partner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ealthy-workplaces.osha.europa.eu/pl/get-involved/become-campaign-partner" TargetMode="External"/><Relationship Id="rId5" Type="http://schemas.openxmlformats.org/officeDocument/2006/relationships/hyperlink" Target="https://healthy-workplaces.osha.europa.eu/pl/get-involved/good-practice-awards" TargetMode="External"/><Relationship Id="rId4" Type="http://schemas.openxmlformats.org/officeDocument/2006/relationships/hyperlink" Target="https://healthy-workplaces.osha.europa.eu/pl/get-involved/get-your-certificate" TargetMode="Externa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svg"/><Relationship Id="rId13" Type="http://schemas.openxmlformats.org/officeDocument/2006/relationships/image" Target="../media/image62.svg"/><Relationship Id="rId3" Type="http://schemas.openxmlformats.org/officeDocument/2006/relationships/hyperlink" Target="https://es.linkedin.com/company/european-agency-for-safety-and-health-at-work" TargetMode="External"/><Relationship Id="rId7" Type="http://schemas.openxmlformats.org/officeDocument/2006/relationships/hyperlink" Target="https://bsky.app/profile/osha.europa.eu" TargetMode="External"/><Relationship Id="rId12" Type="http://schemas.openxmlformats.org/officeDocument/2006/relationships/image" Target="../media/image61.sv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svg"/><Relationship Id="rId11" Type="http://schemas.openxmlformats.org/officeDocument/2006/relationships/hyperlink" Target="https://www.flickr.com/photos/euosha/albums" TargetMode="External"/><Relationship Id="rId5" Type="http://schemas.openxmlformats.org/officeDocument/2006/relationships/hyperlink" Target="https://www.facebook.com/EuropeanAgencyforSafetyandHealthatWork/" TargetMode="External"/><Relationship Id="rId10" Type="http://schemas.openxmlformats.org/officeDocument/2006/relationships/image" Target="../media/image60.svg"/><Relationship Id="rId4" Type="http://schemas.openxmlformats.org/officeDocument/2006/relationships/image" Target="../media/image57.svg"/><Relationship Id="rId9" Type="http://schemas.openxmlformats.org/officeDocument/2006/relationships/hyperlink" Target="https://www.youtube.com/@EU_OSHA" TargetMode="External"/><Relationship Id="rId14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5F44F-2BE5-5A42-2AEB-D36721AD3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00" y="3564000"/>
            <a:ext cx="10195200" cy="928800"/>
          </a:xfrm>
        </p:spPr>
        <p:txBody>
          <a:bodyPr anchor="t">
            <a:normAutofit fontScale="90000"/>
          </a:bodyPr>
          <a:lstStyle/>
          <a:p>
            <a:r>
              <a:rPr lang="pl-PL" dirty="0"/>
              <a:t>Kampania „Zdrowe i bezpieczne miejsce pracy” </a:t>
            </a:r>
            <a:br>
              <a:rPr lang="pl-PL" dirty="0"/>
            </a:br>
            <a:r>
              <a:rPr lang="pl-PL" dirty="0"/>
              <a:t>na lata 2026–2028  pn. „Zdrowa praca, zdrowa głowa”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0A30E1-B4E9-CA09-6804-8F6C748F833E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600000" y="4626000"/>
            <a:ext cx="10195200" cy="675208"/>
          </a:xfrm>
        </p:spPr>
        <p:txBody>
          <a:bodyPr anchor="t">
            <a:normAutofit/>
          </a:bodyPr>
          <a:lstStyle/>
          <a:p>
            <a:r>
              <a:rPr lang="pl-PL" sz="2800" i="1" dirty="0">
                <a:solidFill>
                  <a:srgbClr val="A9DE4E"/>
                </a:solidFill>
                <a:latin typeface="+mj-lt"/>
                <a:ea typeface="Calibri"/>
                <a:cs typeface="Calibri"/>
              </a:rPr>
              <a:t>Zdrowie psychiczne i zagrożenia psychospołeczne w pracy</a:t>
            </a:r>
            <a:endParaRPr lang="en-US" sz="2800" i="1" dirty="0">
              <a:solidFill>
                <a:srgbClr val="A9DE4E"/>
              </a:solidFill>
              <a:latin typeface="+mj-lt"/>
              <a:ea typeface="Calibri"/>
              <a:cs typeface="Calibri"/>
            </a:endParaRPr>
          </a:p>
          <a:p>
            <a:endParaRPr lang="pl-PL" sz="2600" i="1" dirty="0">
              <a:solidFill>
                <a:srgbClr val="92D05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15475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8B8C8-EFD6-0F19-BE9F-4DFDB5D6C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DB617-E733-8A2E-5754-FE9BF36CD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Spis treści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82DB617-AC83-BA12-BC0D-461DE5D4C4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7" y="5393449"/>
            <a:ext cx="11115240" cy="13056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A5B412D-32EE-9429-9A1C-30633EE83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60738"/>
            <a:ext cx="12192000" cy="5638800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45417B6B-4210-F363-EC97-88DC0E56A7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3901" y="1537089"/>
            <a:ext cx="4503358" cy="882912"/>
          </a:xfrm>
          <a:prstGeom prst="rect">
            <a:avLst/>
          </a:prstGeom>
          <a:solidFill>
            <a:schemeClr val="bg1">
              <a:alpha val="68000"/>
            </a:schemeClr>
          </a:solidFill>
          <a:ln w="15875"/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 sz="1200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04AB50A3-0922-7F35-54D2-1578D4CB63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9106" y="1377483"/>
            <a:ext cx="4180727" cy="334635"/>
          </a:xfrm>
          <a:prstGeom prst="roundRect">
            <a:avLst/>
          </a:prstGeom>
          <a:solidFill>
            <a:srgbClr val="A9DE4E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shade val="80000"/>
              <a:hueOff val="58131"/>
              <a:satOff val="-8649"/>
              <a:lumOff val="6098"/>
              <a:alphaOff val="0"/>
            </a:schemeClr>
          </a:fillRef>
          <a:effectRef idx="0">
            <a:schemeClr val="accent2">
              <a:shade val="80000"/>
              <a:hueOff val="58131"/>
              <a:satOff val="-8649"/>
              <a:lumOff val="6098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 sz="1200"/>
          </a:p>
        </p:txBody>
      </p:sp>
      <p:sp>
        <p:nvSpPr>
          <p:cNvPr id="36" name="Rectangle: Rounded Corners 4">
            <a:extLst>
              <a:ext uri="{FF2B5EF4-FFF2-40B4-BE49-F238E27FC236}">
                <a16:creationId xmlns:a16="http://schemas.microsoft.com/office/drawing/2014/main" id="{D73FC4F2-52B8-7038-135F-EE125FC7B4B8}"/>
              </a:ext>
            </a:extLst>
          </p:cNvPr>
          <p:cNvSpPr txBox="1"/>
          <p:nvPr/>
        </p:nvSpPr>
        <p:spPr>
          <a:xfrm>
            <a:off x="879619" y="1393819"/>
            <a:ext cx="3678733" cy="3182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61290" tIns="0" rIns="161290" bIns="0" numCol="1" spcCol="1270" anchor="ctr" anchorCtr="0">
            <a:noAutofit/>
          </a:bodyPr>
          <a:lstStyle/>
          <a:p>
            <a:r>
              <a:rPr lang="pl-PL" sz="1600" b="0">
                <a:solidFill>
                  <a:srgbClr val="003399"/>
                </a:solidFill>
              </a:rPr>
              <a:t>Ogólny obraz sytuacji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C407CE5-6F21-E5E8-AA79-769E92E5EAFE}"/>
              </a:ext>
            </a:extLst>
          </p:cNvPr>
          <p:cNvSpPr txBox="1"/>
          <p:nvPr/>
        </p:nvSpPr>
        <p:spPr>
          <a:xfrm>
            <a:off x="806404" y="1547960"/>
            <a:ext cx="46062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1400" strike="sngStrike" dirty="0">
              <a:solidFill>
                <a:srgbClr val="003399"/>
              </a:solidFill>
            </a:endParaRP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rgbClr val="003399"/>
                </a:solidFill>
              </a:rPr>
              <a:t>Cele i zadania kampanii</a:t>
            </a: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rgbClr val="003399"/>
                </a:solidFill>
              </a:rPr>
              <a:t>Do kogo skierowana jest kampania?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1B6424F-F4D0-DCE0-D6C7-3132CBD849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7427" y="2812977"/>
            <a:ext cx="5634977" cy="1802566"/>
          </a:xfrm>
          <a:prstGeom prst="rect">
            <a:avLst/>
          </a:prstGeom>
          <a:solidFill>
            <a:schemeClr val="lt1">
              <a:hueOff val="0"/>
              <a:satOff val="0"/>
              <a:lumOff val="0"/>
              <a:alpha val="68000"/>
            </a:schemeClr>
          </a:solidFill>
          <a:ln w="15875"/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 sz="1200"/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D06124C7-8380-8747-0F0D-C7E8B15E4E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05623" y="2644736"/>
            <a:ext cx="5252232" cy="370957"/>
          </a:xfrm>
          <a:prstGeom prst="roundRect">
            <a:avLst/>
          </a:prstGeom>
          <a:solidFill>
            <a:srgbClr val="DCE1FF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shade val="80000"/>
              <a:hueOff val="290657"/>
              <a:satOff val="-43244"/>
              <a:lumOff val="30492"/>
              <a:alphaOff val="0"/>
            </a:schemeClr>
          </a:fillRef>
          <a:effectRef idx="0">
            <a:schemeClr val="accent2">
              <a:shade val="80000"/>
              <a:hueOff val="290657"/>
              <a:satOff val="-43244"/>
              <a:lumOff val="30492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 sz="1200"/>
          </a:p>
        </p:txBody>
      </p:sp>
      <p:sp>
        <p:nvSpPr>
          <p:cNvPr id="43" name="Rectangle: Rounded Corners 12">
            <a:extLst>
              <a:ext uri="{FF2B5EF4-FFF2-40B4-BE49-F238E27FC236}">
                <a16:creationId xmlns:a16="http://schemas.microsoft.com/office/drawing/2014/main" id="{D42E9689-5C1F-0882-7CBB-3B2D7835F7D8}"/>
              </a:ext>
            </a:extLst>
          </p:cNvPr>
          <p:cNvSpPr txBox="1"/>
          <p:nvPr/>
        </p:nvSpPr>
        <p:spPr>
          <a:xfrm>
            <a:off x="5826208" y="2662845"/>
            <a:ext cx="4793396" cy="40007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61290" tIns="0" rIns="161290" bIns="91440" numCol="1" spcCol="1270" anchor="ctr" anchorCtr="0">
            <a:noAutofit/>
          </a:bodyPr>
          <a:lstStyle>
            <a:defPPr>
              <a:defRPr lang="en-US"/>
            </a:defPPr>
            <a:lvl1pPr>
              <a:defRPr sz="1200" b="0">
                <a:solidFill>
                  <a:srgbClr val="003399"/>
                </a:solidFill>
              </a:defRPr>
            </a:lvl1pPr>
          </a:lstStyle>
          <a:p>
            <a:r>
              <a:rPr lang="pl-PL" sz="1600"/>
              <a:t>Plan działania: pięć obszarów priorytetowych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6A61F21-4BB5-33F3-14AD-E9F9AED5903C}"/>
              </a:ext>
            </a:extLst>
          </p:cNvPr>
          <p:cNvSpPr txBox="1"/>
          <p:nvPr/>
        </p:nvSpPr>
        <p:spPr>
          <a:xfrm>
            <a:off x="5804714" y="3075394"/>
            <a:ext cx="5416961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69545" indent="-169545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003399"/>
                </a:solidFill>
              </a:rPr>
              <a:t>Zarządzanie zagrożeniami psychospołecznymi</a:t>
            </a:r>
            <a:endParaRPr lang="en-US"/>
          </a:p>
          <a:p>
            <a:pPr marL="169545" indent="-169545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003399"/>
                </a:solidFill>
              </a:rPr>
              <a:t>Nękanie, molestowanie seksualne i przemoc</a:t>
            </a:r>
            <a:endParaRPr lang="pl-PL" sz="1400">
              <a:solidFill>
                <a:srgbClr val="003399"/>
              </a:solidFill>
              <a:cs typeface="Arial"/>
            </a:endParaRPr>
          </a:p>
          <a:p>
            <a:pPr marL="169545" indent="-169545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003399"/>
                </a:solidFill>
              </a:rPr>
              <a:t>Fizyczne czynniki ryzyka a zdrowie psychiczne</a:t>
            </a:r>
            <a:endParaRPr lang="pl-PL" sz="1400">
              <a:solidFill>
                <a:srgbClr val="003399"/>
              </a:solidFill>
              <a:cs typeface="Arial"/>
            </a:endParaRPr>
          </a:p>
          <a:p>
            <a:pPr marL="169545" indent="-169545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003399"/>
                </a:solidFill>
              </a:rPr>
              <a:t>Psychospołeczne czynniki ryzyka w sektorze ochrony zdrowia i opieki społecznej</a:t>
            </a:r>
            <a:endParaRPr lang="pl-PL" sz="1400">
              <a:solidFill>
                <a:srgbClr val="003399"/>
              </a:solidFill>
              <a:cs typeface="Arial"/>
            </a:endParaRPr>
          </a:p>
          <a:p>
            <a:pPr marL="169545" indent="-169545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003399"/>
                </a:solidFill>
              </a:rPr>
              <a:t>Wspieranie zdrowia psychicznego w pracy</a:t>
            </a:r>
            <a:endParaRPr lang="pl-PL" sz="1400">
              <a:solidFill>
                <a:srgbClr val="003399"/>
              </a:solidFill>
              <a:cs typeface="Arial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F2DE310-38D7-585F-D622-7027522F2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5884" y="4716910"/>
            <a:ext cx="4767254" cy="1525898"/>
          </a:xfrm>
          <a:prstGeom prst="rect">
            <a:avLst/>
          </a:prstGeom>
          <a:solidFill>
            <a:schemeClr val="lt1">
              <a:hueOff val="0"/>
              <a:satOff val="0"/>
              <a:lumOff val="0"/>
              <a:alpha val="68000"/>
            </a:schemeClr>
          </a:solidFill>
          <a:ln w="15875"/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 sz="1200"/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7EBC6C43-18BD-396C-936E-60060E29FF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4080" y="4544479"/>
            <a:ext cx="4331279" cy="370957"/>
          </a:xfrm>
          <a:prstGeom prst="roundRect">
            <a:avLst/>
          </a:prstGeom>
          <a:solidFill>
            <a:srgbClr val="00339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shade val="80000"/>
              <a:hueOff val="348788"/>
              <a:satOff val="-51893"/>
              <a:lumOff val="36590"/>
              <a:alphaOff val="0"/>
            </a:schemeClr>
          </a:fillRef>
          <a:effectRef idx="0">
            <a:schemeClr val="accent2">
              <a:shade val="80000"/>
              <a:hueOff val="348788"/>
              <a:satOff val="-51893"/>
              <a:lumOff val="3659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 sz="1200"/>
          </a:p>
        </p:txBody>
      </p:sp>
      <p:sp>
        <p:nvSpPr>
          <p:cNvPr id="50" name="Rectangle: Rounded Corners 14">
            <a:extLst>
              <a:ext uri="{FF2B5EF4-FFF2-40B4-BE49-F238E27FC236}">
                <a16:creationId xmlns:a16="http://schemas.microsoft.com/office/drawing/2014/main" id="{863FAD76-E4A9-C6C2-16DF-08003F2A8FF7}"/>
              </a:ext>
            </a:extLst>
          </p:cNvPr>
          <p:cNvSpPr txBox="1"/>
          <p:nvPr/>
        </p:nvSpPr>
        <p:spPr>
          <a:xfrm>
            <a:off x="881855" y="4562588"/>
            <a:ext cx="3676498" cy="33473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61290" tIns="0" rIns="161290" bIns="0" numCol="1" spcCol="1270" anchor="ctr" anchorCtr="0">
            <a:noAutofit/>
          </a:bodyPr>
          <a:lstStyle>
            <a:defPPr>
              <a:defRPr lang="en-US"/>
            </a:defPPr>
            <a:lvl1pPr>
              <a:defRPr sz="1400" b="0"/>
            </a:lvl1pPr>
          </a:lstStyle>
          <a:p>
            <a:r>
              <a:rPr lang="pl-PL" sz="1600">
                <a:solidFill>
                  <a:schemeClr val="bg1"/>
                </a:solidFill>
              </a:rPr>
              <a:t>Udział w kampanii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68BF147-1544-3048-5943-4AF3FAE4E94E}"/>
              </a:ext>
            </a:extLst>
          </p:cNvPr>
          <p:cNvSpPr txBox="1"/>
          <p:nvPr/>
        </p:nvSpPr>
        <p:spPr>
          <a:xfrm>
            <a:off x="886924" y="4932848"/>
            <a:ext cx="433127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863" indent="-169863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003399"/>
                </a:solidFill>
              </a:rPr>
              <a:t>Sieć EU-OSHA</a:t>
            </a: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003399"/>
                </a:solidFill>
              </a:rPr>
              <a:t>Materiały kampanii</a:t>
            </a: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003399"/>
                </a:solidFill>
              </a:rPr>
              <a:t>Pakiet materiałów i promocja online</a:t>
            </a: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003399"/>
                </a:solidFill>
              </a:rPr>
              <a:t>Jak zaangażować się w kampanię?</a:t>
            </a: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003399"/>
                </a:solidFill>
              </a:rPr>
              <a:t>Śledź najnowsze działania kampanii</a:t>
            </a:r>
          </a:p>
        </p:txBody>
      </p:sp>
    </p:spTree>
    <p:extLst>
      <p:ext uri="{BB962C8B-B14F-4D97-AF65-F5344CB8AC3E}">
        <p14:creationId xmlns:p14="http://schemas.microsoft.com/office/powerpoint/2010/main" val="3914029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476B4-2154-C1CD-6056-5EC8C50BA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02" y="180000"/>
            <a:ext cx="11668198" cy="489600"/>
          </a:xfrm>
        </p:spPr>
        <p:txBody>
          <a:bodyPr/>
          <a:lstStyle/>
          <a:p>
            <a:r>
              <a:rPr lang="pl-PL" dirty="0"/>
              <a:t>Szerszy obraz sytuacji: zdrowie psychiczne kształtuje codzienne życie i pracę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464B1F-EE39-B4A3-E800-20E0EE3036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74" y="1923060"/>
            <a:ext cx="2062030" cy="2339507"/>
          </a:xfrm>
          <a:prstGeom prst="rect">
            <a:avLst/>
          </a:prstGeom>
        </p:spPr>
      </p:pic>
      <p:sp>
        <p:nvSpPr>
          <p:cNvPr id="5" name="Speech Bubble: Rectangle 5">
            <a:extLst>
              <a:ext uri="{FF2B5EF4-FFF2-40B4-BE49-F238E27FC236}">
                <a16:creationId xmlns:a16="http://schemas.microsoft.com/office/drawing/2014/main" id="{7AE505FB-50ED-6148-4A89-3427126BCE9C}"/>
              </a:ext>
            </a:extLst>
          </p:cNvPr>
          <p:cNvSpPr/>
          <p:nvPr/>
        </p:nvSpPr>
        <p:spPr>
          <a:xfrm>
            <a:off x="2906915" y="1684421"/>
            <a:ext cx="8003084" cy="744380"/>
          </a:xfrm>
          <a:custGeom>
            <a:avLst/>
            <a:gdLst>
              <a:gd name="csX0" fmla="*/ 0 w 5727562"/>
              <a:gd name="csY0" fmla="*/ 0 h 741987"/>
              <a:gd name="csX1" fmla="*/ 954594 w 5727562"/>
              <a:gd name="csY1" fmla="*/ 0 h 741987"/>
              <a:gd name="csX2" fmla="*/ 954594 w 5727562"/>
              <a:gd name="csY2" fmla="*/ 0 h 741987"/>
              <a:gd name="csX3" fmla="*/ 2386484 w 5727562"/>
              <a:gd name="csY3" fmla="*/ 0 h 741987"/>
              <a:gd name="csX4" fmla="*/ 5727562 w 5727562"/>
              <a:gd name="csY4" fmla="*/ 0 h 741987"/>
              <a:gd name="csX5" fmla="*/ 5727562 w 5727562"/>
              <a:gd name="csY5" fmla="*/ 432826 h 741987"/>
              <a:gd name="csX6" fmla="*/ 5727562 w 5727562"/>
              <a:gd name="csY6" fmla="*/ 432826 h 741987"/>
              <a:gd name="csX7" fmla="*/ 5727562 w 5727562"/>
              <a:gd name="csY7" fmla="*/ 618323 h 741987"/>
              <a:gd name="csX8" fmla="*/ 5727562 w 5727562"/>
              <a:gd name="csY8" fmla="*/ 741987 h 741987"/>
              <a:gd name="csX9" fmla="*/ 2386484 w 5727562"/>
              <a:gd name="csY9" fmla="*/ 741987 h 741987"/>
              <a:gd name="csX10" fmla="*/ 954594 w 5727562"/>
              <a:gd name="csY10" fmla="*/ 741987 h 741987"/>
              <a:gd name="csX11" fmla="*/ 954594 w 5727562"/>
              <a:gd name="csY11" fmla="*/ 741987 h 741987"/>
              <a:gd name="csX12" fmla="*/ 0 w 5727562"/>
              <a:gd name="csY12" fmla="*/ 741987 h 741987"/>
              <a:gd name="csX13" fmla="*/ 0 w 5727562"/>
              <a:gd name="csY13" fmla="*/ 618323 h 741987"/>
              <a:gd name="csX14" fmla="*/ -274751 w 5727562"/>
              <a:gd name="csY14" fmla="*/ 668686 h 741987"/>
              <a:gd name="csX15" fmla="*/ 0 w 5727562"/>
              <a:gd name="csY15" fmla="*/ 432826 h 741987"/>
              <a:gd name="csX16" fmla="*/ 0 w 5727562"/>
              <a:gd name="csY16" fmla="*/ 0 h 741987"/>
              <a:gd name="csX0" fmla="*/ 274751 w 6002313"/>
              <a:gd name="csY0" fmla="*/ 0 h 741987"/>
              <a:gd name="csX1" fmla="*/ 1229345 w 6002313"/>
              <a:gd name="csY1" fmla="*/ 0 h 741987"/>
              <a:gd name="csX2" fmla="*/ 1229345 w 6002313"/>
              <a:gd name="csY2" fmla="*/ 0 h 741987"/>
              <a:gd name="csX3" fmla="*/ 2661235 w 6002313"/>
              <a:gd name="csY3" fmla="*/ 0 h 741987"/>
              <a:gd name="csX4" fmla="*/ 6002313 w 6002313"/>
              <a:gd name="csY4" fmla="*/ 0 h 741987"/>
              <a:gd name="csX5" fmla="*/ 6002313 w 6002313"/>
              <a:gd name="csY5" fmla="*/ 432826 h 741987"/>
              <a:gd name="csX6" fmla="*/ 6002313 w 6002313"/>
              <a:gd name="csY6" fmla="*/ 432826 h 741987"/>
              <a:gd name="csX7" fmla="*/ 6002313 w 6002313"/>
              <a:gd name="csY7" fmla="*/ 618323 h 741987"/>
              <a:gd name="csX8" fmla="*/ 6002313 w 6002313"/>
              <a:gd name="csY8" fmla="*/ 741987 h 741987"/>
              <a:gd name="csX9" fmla="*/ 2661235 w 6002313"/>
              <a:gd name="csY9" fmla="*/ 741987 h 741987"/>
              <a:gd name="csX10" fmla="*/ 1229345 w 6002313"/>
              <a:gd name="csY10" fmla="*/ 741987 h 741987"/>
              <a:gd name="csX11" fmla="*/ 1229345 w 6002313"/>
              <a:gd name="csY11" fmla="*/ 741987 h 741987"/>
              <a:gd name="csX12" fmla="*/ 274751 w 6002313"/>
              <a:gd name="csY12" fmla="*/ 741987 h 741987"/>
              <a:gd name="csX13" fmla="*/ 274751 w 6002313"/>
              <a:gd name="csY13" fmla="*/ 618323 h 741987"/>
              <a:gd name="csX14" fmla="*/ 0 w 6002313"/>
              <a:gd name="csY14" fmla="*/ 668686 h 741987"/>
              <a:gd name="csX15" fmla="*/ 274751 w 6002313"/>
              <a:gd name="csY15" fmla="*/ 280426 h 741987"/>
              <a:gd name="csX16" fmla="*/ 274751 w 6002313"/>
              <a:gd name="csY16" fmla="*/ 0 h 7419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6002313" h="741987">
                <a:moveTo>
                  <a:pt x="274751" y="0"/>
                </a:moveTo>
                <a:lnTo>
                  <a:pt x="1229345" y="0"/>
                </a:lnTo>
                <a:lnTo>
                  <a:pt x="1229345" y="0"/>
                </a:lnTo>
                <a:lnTo>
                  <a:pt x="2661235" y="0"/>
                </a:lnTo>
                <a:lnTo>
                  <a:pt x="6002313" y="0"/>
                </a:lnTo>
                <a:lnTo>
                  <a:pt x="6002313" y="432826"/>
                </a:lnTo>
                <a:lnTo>
                  <a:pt x="6002313" y="432826"/>
                </a:lnTo>
                <a:lnTo>
                  <a:pt x="6002313" y="618323"/>
                </a:lnTo>
                <a:lnTo>
                  <a:pt x="6002313" y="741987"/>
                </a:lnTo>
                <a:lnTo>
                  <a:pt x="2661235" y="741987"/>
                </a:lnTo>
                <a:lnTo>
                  <a:pt x="1229345" y="741987"/>
                </a:lnTo>
                <a:lnTo>
                  <a:pt x="1229345" y="741987"/>
                </a:lnTo>
                <a:lnTo>
                  <a:pt x="274751" y="741987"/>
                </a:lnTo>
                <a:lnTo>
                  <a:pt x="274751" y="618323"/>
                </a:lnTo>
                <a:lnTo>
                  <a:pt x="0" y="668686"/>
                </a:lnTo>
                <a:lnTo>
                  <a:pt x="274751" y="280426"/>
                </a:lnTo>
                <a:lnTo>
                  <a:pt x="274751" y="0"/>
                </a:lnTo>
                <a:close/>
              </a:path>
            </a:pathLst>
          </a:custGeom>
          <a:solidFill>
            <a:srgbClr val="A9DE4E"/>
          </a:solidFill>
          <a:ln>
            <a:solidFill>
              <a:srgbClr val="DCE1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1520" rtlCol="0" anchor="ctr"/>
          <a:lstStyle/>
          <a:p>
            <a:pPr lvl="0"/>
            <a:r>
              <a:rPr lang="pl-PL" sz="2000" b="1">
                <a:solidFill>
                  <a:schemeClr val="tx2"/>
                </a:solidFill>
              </a:rPr>
              <a:t>Na zdrowie psychiczne wpływa codzienne życie, w tym również praca!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12E9181-8079-E827-80EB-F819444B4416}"/>
              </a:ext>
            </a:extLst>
          </p:cNvPr>
          <p:cNvSpPr txBox="1">
            <a:spLocks/>
          </p:cNvSpPr>
          <p:nvPr/>
        </p:nvSpPr>
        <p:spPr>
          <a:xfrm>
            <a:off x="3272256" y="2670101"/>
            <a:ext cx="7637744" cy="333337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51994" indent="-251994" algn="l" defTabSz="457189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80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31989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1985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91980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1976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719" indent="-285744" algn="l" defTabSz="457189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31967" indent="-179996" algn="l" defTabSz="457189" rtl="0" eaLnBrk="1" latinLnBrk="0" hangingPunct="1">
              <a:spcBef>
                <a:spcPts val="0"/>
              </a:spcBef>
              <a:buFont typeface="Arial" pitchFamily="34" charset="0"/>
              <a:buChar char="−"/>
              <a:defRPr sz="1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045" indent="-233045">
              <a:spcAft>
                <a:spcPts val="600"/>
              </a:spcAft>
            </a:pPr>
            <a:r>
              <a:rPr lang="pl-PL" dirty="0"/>
              <a:t>Praca może wzmacniać zdrowie psychiczne </a:t>
            </a:r>
            <a:r>
              <a:rPr lang="pl-PL" b="0" dirty="0"/>
              <a:t>, zapewniając poczucie celu, strukturę i kontakty społeczne —</a:t>
            </a:r>
            <a:r>
              <a:rPr lang="pl-PL" dirty="0"/>
              <a:t> pod warunkiem,</a:t>
            </a:r>
            <a:r>
              <a:rPr lang="pl-PL" b="0" dirty="0"/>
              <a:t> </a:t>
            </a:r>
            <a:r>
              <a:rPr lang="pl-PL" dirty="0"/>
              <a:t>że jest dobrze zorganizowana</a:t>
            </a:r>
            <a:r>
              <a:rPr lang="pl-PL" b="0" dirty="0"/>
              <a:t> i </a:t>
            </a:r>
            <a:r>
              <a:rPr lang="pl-PL" dirty="0"/>
              <a:t>zapewnia odpowiednie wsparcie</a:t>
            </a:r>
            <a:r>
              <a:rPr lang="pl-PL" b="0" dirty="0"/>
              <a:t>.</a:t>
            </a:r>
            <a:endParaRPr lang="en-US" dirty="0"/>
          </a:p>
          <a:p>
            <a:pPr marL="233045" indent="-233045">
              <a:spcAft>
                <a:spcPts val="600"/>
              </a:spcAft>
            </a:pPr>
            <a:r>
              <a:rPr lang="pl-PL" dirty="0"/>
              <a:t>Psychospołeczne czynniki ryzyka w miejscu pracy</a:t>
            </a:r>
            <a:r>
              <a:rPr lang="pl-PL" b="0" dirty="0"/>
              <a:t> — takie jak sprzeczne wymagania, nękanie czy długotrwale utrzymujące się nadmierne obciążenie pracą może osłabiać ten pozytywny wpływ. </a:t>
            </a:r>
            <a:endParaRPr lang="pl-PL" b="0" dirty="0">
              <a:cs typeface="Arial"/>
            </a:endParaRPr>
          </a:p>
          <a:p>
            <a:pPr marL="233045" indent="-233045">
              <a:spcAft>
                <a:spcPts val="600"/>
              </a:spcAft>
            </a:pPr>
            <a:r>
              <a:rPr lang="pl-PL" dirty="0"/>
              <a:t>Jeżeli te czynniki ryzyka nie są odpowiednio identyfikowane</a:t>
            </a:r>
            <a:r>
              <a:rPr lang="pl-PL" b="0" dirty="0"/>
              <a:t>, </a:t>
            </a:r>
            <a:r>
              <a:rPr lang="pl-PL" dirty="0"/>
              <a:t>oceniane</a:t>
            </a:r>
            <a:r>
              <a:rPr lang="pl-PL" b="0" dirty="0"/>
              <a:t> i </a:t>
            </a:r>
            <a:r>
              <a:rPr lang="pl-PL" dirty="0"/>
              <a:t>eliminowane</a:t>
            </a:r>
            <a:r>
              <a:rPr lang="pl-PL" b="0" dirty="0"/>
              <a:t>, mogą prowadzić do wielu </a:t>
            </a:r>
            <a:r>
              <a:rPr lang="pl-PL" dirty="0"/>
              <a:t>poważnych problemów zdrowotnych</a:t>
            </a:r>
            <a:r>
              <a:rPr lang="pl-PL" b="0" dirty="0"/>
              <a:t>, takich jak wypalenie zawodowe, depresja, zaburzenia lękowe i inne. </a:t>
            </a:r>
            <a:endParaRPr lang="pl-PL" b="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5932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DE0424F-6E04-3554-5CEE-4B2CA78AC2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131" y="2685413"/>
            <a:ext cx="3236976" cy="19019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543452-7C4E-52BA-11FF-DA54F4541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Szerszy </a:t>
            </a:r>
            <a:r>
              <a:rPr lang="pl-PL">
                <a:solidFill>
                  <a:srgbClr val="003399"/>
                </a:solidFill>
              </a:rPr>
              <a:t>obraz sytuacji: </a:t>
            </a:r>
            <a:r>
              <a:rPr lang="pl-PL"/>
              <a:t>jaka jest stawka?</a:t>
            </a:r>
          </a:p>
        </p:txBody>
      </p:sp>
      <p:sp>
        <p:nvSpPr>
          <p:cNvPr id="5" name="Speech Bubble: Rectangle 6">
            <a:extLst>
              <a:ext uri="{FF2B5EF4-FFF2-40B4-BE49-F238E27FC236}">
                <a16:creationId xmlns:a16="http://schemas.microsoft.com/office/drawing/2014/main" id="{EC1C5D48-D0FF-59D4-6722-C3A607640121}"/>
              </a:ext>
            </a:extLst>
          </p:cNvPr>
          <p:cNvSpPr/>
          <p:nvPr/>
        </p:nvSpPr>
        <p:spPr>
          <a:xfrm>
            <a:off x="797344" y="1846216"/>
            <a:ext cx="10326063" cy="1056009"/>
          </a:xfrm>
          <a:custGeom>
            <a:avLst/>
            <a:gdLst>
              <a:gd name="csX0" fmla="*/ 0 w 10326063"/>
              <a:gd name="csY0" fmla="*/ 0 h 847001"/>
              <a:gd name="csX1" fmla="*/ 1721011 w 10326063"/>
              <a:gd name="csY1" fmla="*/ 0 h 847001"/>
              <a:gd name="csX2" fmla="*/ 1721011 w 10326063"/>
              <a:gd name="csY2" fmla="*/ 0 h 847001"/>
              <a:gd name="csX3" fmla="*/ 4302526 w 10326063"/>
              <a:gd name="csY3" fmla="*/ 0 h 847001"/>
              <a:gd name="csX4" fmla="*/ 10326063 w 10326063"/>
              <a:gd name="csY4" fmla="*/ 0 h 847001"/>
              <a:gd name="csX5" fmla="*/ 10326063 w 10326063"/>
              <a:gd name="csY5" fmla="*/ 494084 h 847001"/>
              <a:gd name="csX6" fmla="*/ 10326063 w 10326063"/>
              <a:gd name="csY6" fmla="*/ 494084 h 847001"/>
              <a:gd name="csX7" fmla="*/ 10326063 w 10326063"/>
              <a:gd name="csY7" fmla="*/ 705834 h 847001"/>
              <a:gd name="csX8" fmla="*/ 10326063 w 10326063"/>
              <a:gd name="csY8" fmla="*/ 847001 h 847001"/>
              <a:gd name="csX9" fmla="*/ 4302526 w 10326063"/>
              <a:gd name="csY9" fmla="*/ 847001 h 847001"/>
              <a:gd name="csX10" fmla="*/ 2714515 w 10326063"/>
              <a:gd name="csY10" fmla="*/ 1169183 h 847001"/>
              <a:gd name="csX11" fmla="*/ 1721011 w 10326063"/>
              <a:gd name="csY11" fmla="*/ 847001 h 847001"/>
              <a:gd name="csX12" fmla="*/ 0 w 10326063"/>
              <a:gd name="csY12" fmla="*/ 847001 h 847001"/>
              <a:gd name="csX13" fmla="*/ 0 w 10326063"/>
              <a:gd name="csY13" fmla="*/ 705834 h 847001"/>
              <a:gd name="csX14" fmla="*/ 0 w 10326063"/>
              <a:gd name="csY14" fmla="*/ 494084 h 847001"/>
              <a:gd name="csX15" fmla="*/ 0 w 10326063"/>
              <a:gd name="csY15" fmla="*/ 494084 h 847001"/>
              <a:gd name="csX16" fmla="*/ 0 w 10326063"/>
              <a:gd name="csY16" fmla="*/ 0 h 847001"/>
              <a:gd name="csX0" fmla="*/ 0 w 10326063"/>
              <a:gd name="csY0" fmla="*/ 0 h 1169183"/>
              <a:gd name="csX1" fmla="*/ 1721011 w 10326063"/>
              <a:gd name="csY1" fmla="*/ 0 h 1169183"/>
              <a:gd name="csX2" fmla="*/ 1721011 w 10326063"/>
              <a:gd name="csY2" fmla="*/ 0 h 1169183"/>
              <a:gd name="csX3" fmla="*/ 4302526 w 10326063"/>
              <a:gd name="csY3" fmla="*/ 0 h 1169183"/>
              <a:gd name="csX4" fmla="*/ 10326063 w 10326063"/>
              <a:gd name="csY4" fmla="*/ 0 h 1169183"/>
              <a:gd name="csX5" fmla="*/ 10326063 w 10326063"/>
              <a:gd name="csY5" fmla="*/ 494084 h 1169183"/>
              <a:gd name="csX6" fmla="*/ 10326063 w 10326063"/>
              <a:gd name="csY6" fmla="*/ 494084 h 1169183"/>
              <a:gd name="csX7" fmla="*/ 10326063 w 10326063"/>
              <a:gd name="csY7" fmla="*/ 705834 h 1169183"/>
              <a:gd name="csX8" fmla="*/ 10326063 w 10326063"/>
              <a:gd name="csY8" fmla="*/ 847001 h 1169183"/>
              <a:gd name="csX9" fmla="*/ 2743692 w 10326063"/>
              <a:gd name="csY9" fmla="*/ 864418 h 1169183"/>
              <a:gd name="csX10" fmla="*/ 2714515 w 10326063"/>
              <a:gd name="csY10" fmla="*/ 1169183 h 1169183"/>
              <a:gd name="csX11" fmla="*/ 1721011 w 10326063"/>
              <a:gd name="csY11" fmla="*/ 847001 h 1169183"/>
              <a:gd name="csX12" fmla="*/ 0 w 10326063"/>
              <a:gd name="csY12" fmla="*/ 847001 h 1169183"/>
              <a:gd name="csX13" fmla="*/ 0 w 10326063"/>
              <a:gd name="csY13" fmla="*/ 705834 h 1169183"/>
              <a:gd name="csX14" fmla="*/ 0 w 10326063"/>
              <a:gd name="csY14" fmla="*/ 494084 h 1169183"/>
              <a:gd name="csX15" fmla="*/ 0 w 10326063"/>
              <a:gd name="csY15" fmla="*/ 494084 h 1169183"/>
              <a:gd name="csX16" fmla="*/ 0 w 10326063"/>
              <a:gd name="csY16" fmla="*/ 0 h 1169183"/>
              <a:gd name="csX0" fmla="*/ 0 w 10326063"/>
              <a:gd name="csY0" fmla="*/ 0 h 1125818"/>
              <a:gd name="csX1" fmla="*/ 1721011 w 10326063"/>
              <a:gd name="csY1" fmla="*/ 0 h 1125818"/>
              <a:gd name="csX2" fmla="*/ 1721011 w 10326063"/>
              <a:gd name="csY2" fmla="*/ 0 h 1125818"/>
              <a:gd name="csX3" fmla="*/ 4302526 w 10326063"/>
              <a:gd name="csY3" fmla="*/ 0 h 1125818"/>
              <a:gd name="csX4" fmla="*/ 10326063 w 10326063"/>
              <a:gd name="csY4" fmla="*/ 0 h 1125818"/>
              <a:gd name="csX5" fmla="*/ 10326063 w 10326063"/>
              <a:gd name="csY5" fmla="*/ 494084 h 1125818"/>
              <a:gd name="csX6" fmla="*/ 10326063 w 10326063"/>
              <a:gd name="csY6" fmla="*/ 494084 h 1125818"/>
              <a:gd name="csX7" fmla="*/ 10326063 w 10326063"/>
              <a:gd name="csY7" fmla="*/ 705834 h 1125818"/>
              <a:gd name="csX8" fmla="*/ 10326063 w 10326063"/>
              <a:gd name="csY8" fmla="*/ 847001 h 1125818"/>
              <a:gd name="csX9" fmla="*/ 2743692 w 10326063"/>
              <a:gd name="csY9" fmla="*/ 864418 h 1125818"/>
              <a:gd name="csX10" fmla="*/ 2428268 w 10326063"/>
              <a:gd name="csY10" fmla="*/ 1125818 h 1125818"/>
              <a:gd name="csX11" fmla="*/ 1721011 w 10326063"/>
              <a:gd name="csY11" fmla="*/ 847001 h 1125818"/>
              <a:gd name="csX12" fmla="*/ 0 w 10326063"/>
              <a:gd name="csY12" fmla="*/ 847001 h 1125818"/>
              <a:gd name="csX13" fmla="*/ 0 w 10326063"/>
              <a:gd name="csY13" fmla="*/ 705834 h 1125818"/>
              <a:gd name="csX14" fmla="*/ 0 w 10326063"/>
              <a:gd name="csY14" fmla="*/ 494084 h 1125818"/>
              <a:gd name="csX15" fmla="*/ 0 w 10326063"/>
              <a:gd name="csY15" fmla="*/ 494084 h 1125818"/>
              <a:gd name="csX16" fmla="*/ 0 w 10326063"/>
              <a:gd name="csY16" fmla="*/ 0 h 1125818"/>
              <a:gd name="csX0" fmla="*/ 0 w 10326063"/>
              <a:gd name="csY0" fmla="*/ 0 h 1125818"/>
              <a:gd name="csX1" fmla="*/ 1721011 w 10326063"/>
              <a:gd name="csY1" fmla="*/ 0 h 1125818"/>
              <a:gd name="csX2" fmla="*/ 1721011 w 10326063"/>
              <a:gd name="csY2" fmla="*/ 0 h 1125818"/>
              <a:gd name="csX3" fmla="*/ 4302526 w 10326063"/>
              <a:gd name="csY3" fmla="*/ 0 h 1125818"/>
              <a:gd name="csX4" fmla="*/ 10326063 w 10326063"/>
              <a:gd name="csY4" fmla="*/ 0 h 1125818"/>
              <a:gd name="csX5" fmla="*/ 10326063 w 10326063"/>
              <a:gd name="csY5" fmla="*/ 494084 h 1125818"/>
              <a:gd name="csX6" fmla="*/ 10326063 w 10326063"/>
              <a:gd name="csY6" fmla="*/ 494084 h 1125818"/>
              <a:gd name="csX7" fmla="*/ 10326063 w 10326063"/>
              <a:gd name="csY7" fmla="*/ 705834 h 1125818"/>
              <a:gd name="csX8" fmla="*/ 10326063 w 10326063"/>
              <a:gd name="csY8" fmla="*/ 847001 h 1125818"/>
              <a:gd name="csX9" fmla="*/ 2743692 w 10326063"/>
              <a:gd name="csY9" fmla="*/ 864418 h 1125818"/>
              <a:gd name="csX10" fmla="*/ 2428268 w 10326063"/>
              <a:gd name="csY10" fmla="*/ 1125818 h 1125818"/>
              <a:gd name="csX11" fmla="*/ 1196225 w 10326063"/>
              <a:gd name="csY11" fmla="*/ 847001 h 1125818"/>
              <a:gd name="csX12" fmla="*/ 0 w 10326063"/>
              <a:gd name="csY12" fmla="*/ 847001 h 1125818"/>
              <a:gd name="csX13" fmla="*/ 0 w 10326063"/>
              <a:gd name="csY13" fmla="*/ 705834 h 1125818"/>
              <a:gd name="csX14" fmla="*/ 0 w 10326063"/>
              <a:gd name="csY14" fmla="*/ 494084 h 1125818"/>
              <a:gd name="csX15" fmla="*/ 0 w 10326063"/>
              <a:gd name="csY15" fmla="*/ 494084 h 1125818"/>
              <a:gd name="csX16" fmla="*/ 0 w 10326063"/>
              <a:gd name="csY16" fmla="*/ 0 h 1125818"/>
              <a:gd name="csX0" fmla="*/ 0 w 10326063"/>
              <a:gd name="csY0" fmla="*/ 0 h 1091127"/>
              <a:gd name="csX1" fmla="*/ 1721011 w 10326063"/>
              <a:gd name="csY1" fmla="*/ 0 h 1091127"/>
              <a:gd name="csX2" fmla="*/ 1721011 w 10326063"/>
              <a:gd name="csY2" fmla="*/ 0 h 1091127"/>
              <a:gd name="csX3" fmla="*/ 4302526 w 10326063"/>
              <a:gd name="csY3" fmla="*/ 0 h 1091127"/>
              <a:gd name="csX4" fmla="*/ 10326063 w 10326063"/>
              <a:gd name="csY4" fmla="*/ 0 h 1091127"/>
              <a:gd name="csX5" fmla="*/ 10326063 w 10326063"/>
              <a:gd name="csY5" fmla="*/ 494084 h 1091127"/>
              <a:gd name="csX6" fmla="*/ 10326063 w 10326063"/>
              <a:gd name="csY6" fmla="*/ 494084 h 1091127"/>
              <a:gd name="csX7" fmla="*/ 10326063 w 10326063"/>
              <a:gd name="csY7" fmla="*/ 705834 h 1091127"/>
              <a:gd name="csX8" fmla="*/ 10326063 w 10326063"/>
              <a:gd name="csY8" fmla="*/ 847001 h 1091127"/>
              <a:gd name="csX9" fmla="*/ 2743692 w 10326063"/>
              <a:gd name="csY9" fmla="*/ 864418 h 1091127"/>
              <a:gd name="csX10" fmla="*/ 1831920 w 10326063"/>
              <a:gd name="csY10" fmla="*/ 1091127 h 1091127"/>
              <a:gd name="csX11" fmla="*/ 1196225 w 10326063"/>
              <a:gd name="csY11" fmla="*/ 847001 h 1091127"/>
              <a:gd name="csX12" fmla="*/ 0 w 10326063"/>
              <a:gd name="csY12" fmla="*/ 847001 h 1091127"/>
              <a:gd name="csX13" fmla="*/ 0 w 10326063"/>
              <a:gd name="csY13" fmla="*/ 705834 h 1091127"/>
              <a:gd name="csX14" fmla="*/ 0 w 10326063"/>
              <a:gd name="csY14" fmla="*/ 494084 h 1091127"/>
              <a:gd name="csX15" fmla="*/ 0 w 10326063"/>
              <a:gd name="csY15" fmla="*/ 494084 h 1091127"/>
              <a:gd name="csX16" fmla="*/ 0 w 10326063"/>
              <a:gd name="csY16" fmla="*/ 0 h 1091127"/>
              <a:gd name="csX0" fmla="*/ 0 w 10326063"/>
              <a:gd name="csY0" fmla="*/ 0 h 1091127"/>
              <a:gd name="csX1" fmla="*/ 1721011 w 10326063"/>
              <a:gd name="csY1" fmla="*/ 0 h 1091127"/>
              <a:gd name="csX2" fmla="*/ 1721011 w 10326063"/>
              <a:gd name="csY2" fmla="*/ 0 h 1091127"/>
              <a:gd name="csX3" fmla="*/ 4302526 w 10326063"/>
              <a:gd name="csY3" fmla="*/ 0 h 1091127"/>
              <a:gd name="csX4" fmla="*/ 10326063 w 10326063"/>
              <a:gd name="csY4" fmla="*/ 0 h 1091127"/>
              <a:gd name="csX5" fmla="*/ 10326063 w 10326063"/>
              <a:gd name="csY5" fmla="*/ 494084 h 1091127"/>
              <a:gd name="csX6" fmla="*/ 10326063 w 10326063"/>
              <a:gd name="csY6" fmla="*/ 494084 h 1091127"/>
              <a:gd name="csX7" fmla="*/ 10326063 w 10326063"/>
              <a:gd name="csY7" fmla="*/ 705834 h 1091127"/>
              <a:gd name="csX8" fmla="*/ 10326063 w 10326063"/>
              <a:gd name="csY8" fmla="*/ 847001 h 1091127"/>
              <a:gd name="csX9" fmla="*/ 1686169 w 10326063"/>
              <a:gd name="csY9" fmla="*/ 881763 h 1091127"/>
              <a:gd name="csX10" fmla="*/ 1831920 w 10326063"/>
              <a:gd name="csY10" fmla="*/ 1091127 h 1091127"/>
              <a:gd name="csX11" fmla="*/ 1196225 w 10326063"/>
              <a:gd name="csY11" fmla="*/ 847001 h 1091127"/>
              <a:gd name="csX12" fmla="*/ 0 w 10326063"/>
              <a:gd name="csY12" fmla="*/ 847001 h 1091127"/>
              <a:gd name="csX13" fmla="*/ 0 w 10326063"/>
              <a:gd name="csY13" fmla="*/ 705834 h 1091127"/>
              <a:gd name="csX14" fmla="*/ 0 w 10326063"/>
              <a:gd name="csY14" fmla="*/ 494084 h 1091127"/>
              <a:gd name="csX15" fmla="*/ 0 w 10326063"/>
              <a:gd name="csY15" fmla="*/ 494084 h 1091127"/>
              <a:gd name="csX16" fmla="*/ 0 w 10326063"/>
              <a:gd name="csY16" fmla="*/ 0 h 1091127"/>
              <a:gd name="csX0" fmla="*/ 0 w 10326063"/>
              <a:gd name="csY0" fmla="*/ 0 h 1091127"/>
              <a:gd name="csX1" fmla="*/ 1721011 w 10326063"/>
              <a:gd name="csY1" fmla="*/ 0 h 1091127"/>
              <a:gd name="csX2" fmla="*/ 1721011 w 10326063"/>
              <a:gd name="csY2" fmla="*/ 0 h 1091127"/>
              <a:gd name="csX3" fmla="*/ 4302526 w 10326063"/>
              <a:gd name="csY3" fmla="*/ 0 h 1091127"/>
              <a:gd name="csX4" fmla="*/ 10326063 w 10326063"/>
              <a:gd name="csY4" fmla="*/ 0 h 1091127"/>
              <a:gd name="csX5" fmla="*/ 10326063 w 10326063"/>
              <a:gd name="csY5" fmla="*/ 494084 h 1091127"/>
              <a:gd name="csX6" fmla="*/ 10326063 w 10326063"/>
              <a:gd name="csY6" fmla="*/ 494084 h 1091127"/>
              <a:gd name="csX7" fmla="*/ 10326063 w 10326063"/>
              <a:gd name="csY7" fmla="*/ 705834 h 1091127"/>
              <a:gd name="csX8" fmla="*/ 10326063 w 10326063"/>
              <a:gd name="csY8" fmla="*/ 847001 h 1091127"/>
              <a:gd name="csX9" fmla="*/ 1654364 w 10326063"/>
              <a:gd name="csY9" fmla="*/ 881763 h 1091127"/>
              <a:gd name="csX10" fmla="*/ 1831920 w 10326063"/>
              <a:gd name="csY10" fmla="*/ 1091127 h 1091127"/>
              <a:gd name="csX11" fmla="*/ 1196225 w 10326063"/>
              <a:gd name="csY11" fmla="*/ 847001 h 1091127"/>
              <a:gd name="csX12" fmla="*/ 0 w 10326063"/>
              <a:gd name="csY12" fmla="*/ 847001 h 1091127"/>
              <a:gd name="csX13" fmla="*/ 0 w 10326063"/>
              <a:gd name="csY13" fmla="*/ 705834 h 1091127"/>
              <a:gd name="csX14" fmla="*/ 0 w 10326063"/>
              <a:gd name="csY14" fmla="*/ 494084 h 1091127"/>
              <a:gd name="csX15" fmla="*/ 0 w 10326063"/>
              <a:gd name="csY15" fmla="*/ 494084 h 1091127"/>
              <a:gd name="csX16" fmla="*/ 0 w 10326063"/>
              <a:gd name="csY16" fmla="*/ 0 h 1091127"/>
              <a:gd name="csX0" fmla="*/ 0 w 10326063"/>
              <a:gd name="csY0" fmla="*/ 0 h 1091127"/>
              <a:gd name="csX1" fmla="*/ 1721011 w 10326063"/>
              <a:gd name="csY1" fmla="*/ 0 h 1091127"/>
              <a:gd name="csX2" fmla="*/ 1721011 w 10326063"/>
              <a:gd name="csY2" fmla="*/ 0 h 1091127"/>
              <a:gd name="csX3" fmla="*/ 4302526 w 10326063"/>
              <a:gd name="csY3" fmla="*/ 0 h 1091127"/>
              <a:gd name="csX4" fmla="*/ 10326063 w 10326063"/>
              <a:gd name="csY4" fmla="*/ 0 h 1091127"/>
              <a:gd name="csX5" fmla="*/ 10326063 w 10326063"/>
              <a:gd name="csY5" fmla="*/ 494084 h 1091127"/>
              <a:gd name="csX6" fmla="*/ 10326063 w 10326063"/>
              <a:gd name="csY6" fmla="*/ 494084 h 1091127"/>
              <a:gd name="csX7" fmla="*/ 10326063 w 10326063"/>
              <a:gd name="csY7" fmla="*/ 705834 h 1091127"/>
              <a:gd name="csX8" fmla="*/ 10326063 w 10326063"/>
              <a:gd name="csY8" fmla="*/ 847001 h 1091127"/>
              <a:gd name="csX9" fmla="*/ 1797487 w 10326063"/>
              <a:gd name="csY9" fmla="*/ 873089 h 1091127"/>
              <a:gd name="csX10" fmla="*/ 1831920 w 10326063"/>
              <a:gd name="csY10" fmla="*/ 1091127 h 1091127"/>
              <a:gd name="csX11" fmla="*/ 1196225 w 10326063"/>
              <a:gd name="csY11" fmla="*/ 847001 h 1091127"/>
              <a:gd name="csX12" fmla="*/ 0 w 10326063"/>
              <a:gd name="csY12" fmla="*/ 847001 h 1091127"/>
              <a:gd name="csX13" fmla="*/ 0 w 10326063"/>
              <a:gd name="csY13" fmla="*/ 705834 h 1091127"/>
              <a:gd name="csX14" fmla="*/ 0 w 10326063"/>
              <a:gd name="csY14" fmla="*/ 494084 h 1091127"/>
              <a:gd name="csX15" fmla="*/ 0 w 10326063"/>
              <a:gd name="csY15" fmla="*/ 494084 h 1091127"/>
              <a:gd name="csX16" fmla="*/ 0 w 10326063"/>
              <a:gd name="csY16" fmla="*/ 0 h 1091127"/>
              <a:gd name="csX0" fmla="*/ 0 w 10326063"/>
              <a:gd name="csY0" fmla="*/ 0 h 1151837"/>
              <a:gd name="csX1" fmla="*/ 1721011 w 10326063"/>
              <a:gd name="csY1" fmla="*/ 0 h 1151837"/>
              <a:gd name="csX2" fmla="*/ 1721011 w 10326063"/>
              <a:gd name="csY2" fmla="*/ 0 h 1151837"/>
              <a:gd name="csX3" fmla="*/ 4302526 w 10326063"/>
              <a:gd name="csY3" fmla="*/ 0 h 1151837"/>
              <a:gd name="csX4" fmla="*/ 10326063 w 10326063"/>
              <a:gd name="csY4" fmla="*/ 0 h 1151837"/>
              <a:gd name="csX5" fmla="*/ 10326063 w 10326063"/>
              <a:gd name="csY5" fmla="*/ 494084 h 1151837"/>
              <a:gd name="csX6" fmla="*/ 10326063 w 10326063"/>
              <a:gd name="csY6" fmla="*/ 494084 h 1151837"/>
              <a:gd name="csX7" fmla="*/ 10326063 w 10326063"/>
              <a:gd name="csY7" fmla="*/ 705834 h 1151837"/>
              <a:gd name="csX8" fmla="*/ 10326063 w 10326063"/>
              <a:gd name="csY8" fmla="*/ 847001 h 1151837"/>
              <a:gd name="csX9" fmla="*/ 1797487 w 10326063"/>
              <a:gd name="csY9" fmla="*/ 873089 h 1151837"/>
              <a:gd name="csX10" fmla="*/ 1855774 w 10326063"/>
              <a:gd name="csY10" fmla="*/ 1151837 h 1151837"/>
              <a:gd name="csX11" fmla="*/ 1196225 w 10326063"/>
              <a:gd name="csY11" fmla="*/ 847001 h 1151837"/>
              <a:gd name="csX12" fmla="*/ 0 w 10326063"/>
              <a:gd name="csY12" fmla="*/ 847001 h 1151837"/>
              <a:gd name="csX13" fmla="*/ 0 w 10326063"/>
              <a:gd name="csY13" fmla="*/ 705834 h 1151837"/>
              <a:gd name="csX14" fmla="*/ 0 w 10326063"/>
              <a:gd name="csY14" fmla="*/ 494084 h 1151837"/>
              <a:gd name="csX15" fmla="*/ 0 w 10326063"/>
              <a:gd name="csY15" fmla="*/ 494084 h 1151837"/>
              <a:gd name="csX16" fmla="*/ 0 w 10326063"/>
              <a:gd name="csY16" fmla="*/ 0 h 11518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10326063" h="1151837">
                <a:moveTo>
                  <a:pt x="0" y="0"/>
                </a:moveTo>
                <a:lnTo>
                  <a:pt x="1721011" y="0"/>
                </a:lnTo>
                <a:lnTo>
                  <a:pt x="1721011" y="0"/>
                </a:lnTo>
                <a:lnTo>
                  <a:pt x="4302526" y="0"/>
                </a:lnTo>
                <a:lnTo>
                  <a:pt x="10326063" y="0"/>
                </a:lnTo>
                <a:lnTo>
                  <a:pt x="10326063" y="494084"/>
                </a:lnTo>
                <a:lnTo>
                  <a:pt x="10326063" y="494084"/>
                </a:lnTo>
                <a:lnTo>
                  <a:pt x="10326063" y="705834"/>
                </a:lnTo>
                <a:lnTo>
                  <a:pt x="10326063" y="847001"/>
                </a:lnTo>
                <a:lnTo>
                  <a:pt x="1797487" y="873089"/>
                </a:lnTo>
                <a:lnTo>
                  <a:pt x="1855774" y="1151837"/>
                </a:lnTo>
                <a:lnTo>
                  <a:pt x="1196225" y="847001"/>
                </a:lnTo>
                <a:lnTo>
                  <a:pt x="0" y="847001"/>
                </a:lnTo>
                <a:lnTo>
                  <a:pt x="0" y="705834"/>
                </a:lnTo>
                <a:lnTo>
                  <a:pt x="0" y="494084"/>
                </a:lnTo>
                <a:lnTo>
                  <a:pt x="0" y="494084"/>
                </a:lnTo>
                <a:lnTo>
                  <a:pt x="0" y="0"/>
                </a:lnTo>
                <a:close/>
              </a:path>
            </a:pathLst>
          </a:custGeom>
          <a:solidFill>
            <a:srgbClr val="A9DE4E"/>
          </a:solidFill>
          <a:ln w="25400">
            <a:solidFill>
              <a:srgbClr val="DCE1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840" tIns="182880" bIns="457200" rtlCol="0" anchor="ctr"/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>
                <a:solidFill>
                  <a:schemeClr val="tx2"/>
                </a:solidFill>
              </a:rPr>
              <a:t>Szacuje się, że zły stan zdrowia psychicznego będzie powodował spadek produktu krajowego brutto UE średnio o 1,7% rocznie w latach 2025–2050.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01E9CA7-DF0D-14A8-A3D5-87452D20EFB0}"/>
              </a:ext>
            </a:extLst>
          </p:cNvPr>
          <p:cNvSpPr txBox="1">
            <a:spLocks/>
          </p:cNvSpPr>
          <p:nvPr/>
        </p:nvSpPr>
        <p:spPr>
          <a:xfrm>
            <a:off x="4812632" y="3033494"/>
            <a:ext cx="6310775" cy="1957847"/>
          </a:xfrm>
          <a:prstGeom prst="rect">
            <a:avLst/>
          </a:prstGeom>
        </p:spPr>
        <p:txBody>
          <a:bodyPr anchor="t">
            <a:noAutofit/>
          </a:bodyPr>
          <a:lstStyle>
            <a:lvl1pPr marL="251994" indent="-251994" algn="l" defTabSz="457189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80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31989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1985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91980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1976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719" indent="-285744" algn="l" defTabSz="457189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31967" indent="-179996" algn="l" defTabSz="457189" rtl="0" eaLnBrk="1" latinLnBrk="0" hangingPunct="1">
              <a:spcBef>
                <a:spcPts val="0"/>
              </a:spcBef>
              <a:buFont typeface="Arial" pitchFamily="34" charset="0"/>
              <a:buChar char="−"/>
              <a:defRPr sz="1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63" indent="-233363">
              <a:spcAft>
                <a:spcPts val="600"/>
              </a:spcAft>
            </a:pPr>
            <a:r>
              <a:rPr lang="pl-PL" b="0"/>
              <a:t>Problemy ze zdrowiem psychicznym wśród Europejczyków są </a:t>
            </a:r>
            <a:r>
              <a:rPr lang="pl-PL"/>
              <a:t>coraz powszechniejsze</a:t>
            </a:r>
            <a:r>
              <a:rPr lang="pl-PL" b="0"/>
              <a:t>. </a:t>
            </a:r>
          </a:p>
          <a:p>
            <a:pPr marL="233363" indent="-233363">
              <a:spcAft>
                <a:spcPts val="600"/>
              </a:spcAft>
            </a:pPr>
            <a:r>
              <a:rPr lang="pl-PL" b="0"/>
              <a:t>Problemy ze zdrowiem psychicznym powodują znaczne </a:t>
            </a:r>
            <a:r>
              <a:rPr lang="pl-PL"/>
              <a:t>straty gospodarcze</a:t>
            </a:r>
            <a:r>
              <a:rPr lang="pl-PL" b="0"/>
              <a:t> wynikające przede wszystkim ze zmniejszonej aktywności zawodowej, zwiększonej absencji chorobowej oraz prezenteizmu. </a:t>
            </a:r>
          </a:p>
        </p:txBody>
      </p:sp>
    </p:spTree>
    <p:extLst>
      <p:ext uri="{BB962C8B-B14F-4D97-AF65-F5344CB8AC3E}">
        <p14:creationId xmlns:p14="http://schemas.microsoft.com/office/powerpoint/2010/main" val="3549452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F9F9D-BAA6-DB92-8448-9FBF06337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Szerszy </a:t>
            </a:r>
            <a:r>
              <a:rPr lang="pl-PL">
                <a:solidFill>
                  <a:srgbClr val="003399"/>
                </a:solidFill>
              </a:rPr>
              <a:t>obraz sytuacji: </a:t>
            </a:r>
            <a:r>
              <a:rPr lang="pl-PL"/>
              <a:t>opinia pracowników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943F274-A5EE-534C-1EBE-8ABC061AF9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4062" y="1116000"/>
            <a:ext cx="10458863" cy="1938772"/>
          </a:xfrm>
        </p:spPr>
        <p:txBody>
          <a:bodyPr>
            <a:noAutofit/>
          </a:bodyPr>
          <a:lstStyle/>
          <a:p>
            <a:pPr marL="233045" indent="-233045"/>
            <a:r>
              <a:rPr lang="pl-PL" b="0" dirty="0"/>
              <a:t>Według </a:t>
            </a:r>
            <a:r>
              <a:rPr lang="pl-PL" dirty="0">
                <a:solidFill>
                  <a:srgbClr val="92D05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badania pracowników "Puls BHP" 2025 r.</a:t>
            </a:r>
            <a:r>
              <a:rPr lang="pl-PL" b="0" dirty="0"/>
              <a:t> </a:t>
            </a:r>
            <a:r>
              <a:rPr lang="pl-PL" b="1" dirty="0"/>
              <a:t>więcej niż 4 na 10 pracowników w całej UE (44%)</a:t>
            </a:r>
            <a:r>
              <a:rPr lang="pl-PL" b="0" dirty="0"/>
              <a:t> deklaruje, że jest narażonych na </a:t>
            </a:r>
            <a:r>
              <a:rPr lang="pl-PL" dirty="0"/>
              <a:t>silną presję czasu</a:t>
            </a:r>
            <a:r>
              <a:rPr lang="pl-PL" b="0" dirty="0"/>
              <a:t> lub </a:t>
            </a:r>
            <a:r>
              <a:rPr lang="pl-PL" b="1" dirty="0"/>
              <a:t>przeciążenie pracą</a:t>
            </a:r>
            <a:r>
              <a:rPr lang="pl-PL" b="0" dirty="0"/>
              <a:t>.</a:t>
            </a:r>
            <a:br>
              <a:rPr lang="pl-PL" dirty="0"/>
            </a:br>
            <a:endParaRPr lang="pl-PL" dirty="0">
              <a:cs typeface="Arial"/>
            </a:endParaRPr>
          </a:p>
          <a:p>
            <a:pPr marL="233045" indent="-233045"/>
            <a:r>
              <a:rPr lang="pl-PL" dirty="0"/>
              <a:t>Wielu pracowników uważa, że ich praca negatywnie wpływa na zdrowie:</a:t>
            </a:r>
            <a:endParaRPr lang="pl-PL" dirty="0">
              <a:cs typeface="Arial"/>
            </a:endParaRPr>
          </a:p>
          <a:p>
            <a:pPr marL="431800" lvl="1" indent="-179705"/>
            <a:r>
              <a:rPr lang="pl-PL" dirty="0">
                <a:solidFill>
                  <a:schemeClr val="tx2"/>
                </a:solidFill>
              </a:rPr>
              <a:t>37% pracowników doświadcza ogólnego zmęczenia. </a:t>
            </a:r>
            <a:endParaRPr lang="pl-PL" dirty="0">
              <a:solidFill>
                <a:schemeClr val="tx2"/>
              </a:solidFill>
              <a:cs typeface="Arial"/>
            </a:endParaRPr>
          </a:p>
          <a:p>
            <a:pPr marL="431800" lvl="1" indent="-179705"/>
            <a:r>
              <a:rPr lang="pl-PL" dirty="0">
                <a:solidFill>
                  <a:schemeClr val="tx2"/>
                </a:solidFill>
              </a:rPr>
              <a:t>29% pracowników doświadcza stresu, depresji lub zaburzeń lękowych</a:t>
            </a:r>
            <a:r>
              <a:rPr lang="pl-PL" dirty="0"/>
              <a:t>.</a:t>
            </a:r>
            <a:endParaRPr lang="pl-PL" dirty="0">
              <a:cs typeface="Arial"/>
            </a:endParaRPr>
          </a:p>
          <a:p>
            <a:pPr marL="0" indent="0">
              <a:buNone/>
            </a:pPr>
            <a:br>
              <a:rPr lang="pl-PL" dirty="0"/>
            </a:br>
            <a:endParaRPr lang="pl-PL" dirty="0"/>
          </a:p>
        </p:txBody>
      </p:sp>
      <p:grpSp>
        <p:nvGrpSpPr>
          <p:cNvPr id="11" name="Group 10" descr="Zdjęcie pracownika biurowego siedzącego przy biurku i marszczącego brwi podczas czytania dokumentów. Po jego lewej stronie znajduje się postać żonglująca różnymi cyfrowymi ikonami, takimi jak kartka papieru, znak zapytania, wykresy i zegar, symbolizującymi silną presję czasu i nadmierne obciążenie pracą.  ">
            <a:extLst>
              <a:ext uri="{FF2B5EF4-FFF2-40B4-BE49-F238E27FC236}">
                <a16:creationId xmlns:a16="http://schemas.microsoft.com/office/drawing/2014/main" id="{1FA2A4BA-24EA-588B-6266-E1CE51C07E21}"/>
              </a:ext>
            </a:extLst>
          </p:cNvPr>
          <p:cNvGrpSpPr/>
          <p:nvPr/>
        </p:nvGrpSpPr>
        <p:grpSpPr>
          <a:xfrm>
            <a:off x="3709069" y="3334449"/>
            <a:ext cx="4511103" cy="2585584"/>
            <a:chOff x="3709069" y="3334449"/>
            <a:chExt cx="4511103" cy="2585584"/>
          </a:xfrm>
        </p:grpSpPr>
        <p:pic>
          <p:nvPicPr>
            <p:cNvPr id="9" name="Picture 8" descr="Zdjęcie pracownika biurowego siedzącego przy biurku i marszczącego brwi podczas czytania dokumentów. Po jego lewej stronie znajduje się postać żonglująca różnymi cyfrowymi ikonami, takimi jak kartka papieru, znak zapytania, wykresy i zegar, symbolizującymi silną presję czasu i nadmierne obciążenie pracą.  ">
              <a:extLst>
                <a:ext uri="{FF2B5EF4-FFF2-40B4-BE49-F238E27FC236}">
                  <a16:creationId xmlns:a16="http://schemas.microsoft.com/office/drawing/2014/main" id="{85AF0D99-C6CD-7E8E-8DE4-1B852B335F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09069" y="3334449"/>
              <a:ext cx="4511103" cy="2585584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9D4436F-CAF0-C9F6-BA9A-8490A4DF8CE7}"/>
                </a:ext>
              </a:extLst>
            </p:cNvPr>
            <p:cNvSpPr txBox="1"/>
            <p:nvPr/>
          </p:nvSpPr>
          <p:spPr>
            <a:xfrm rot="16200000">
              <a:off x="7397570" y="5097431"/>
              <a:ext cx="1445149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l-PL" sz="700"/>
                <a:t>© Liubomir - stock.adobe.com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67474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0AB94-2F1F-3B5A-0F08-405D7D24C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Szerszy </a:t>
            </a:r>
            <a:r>
              <a:rPr lang="pl-PL" dirty="0">
                <a:solidFill>
                  <a:srgbClr val="003399"/>
                </a:solidFill>
              </a:rPr>
              <a:t>obraz</a:t>
            </a:r>
            <a:r>
              <a:rPr lang="pl-PL" dirty="0"/>
              <a:t> sytuacji: perspektywa organizacji a perspektywa pracowników -1- 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CEE5EADB-861C-BCA7-607F-2180873881C7}"/>
              </a:ext>
            </a:extLst>
          </p:cNvPr>
          <p:cNvSpPr txBox="1"/>
          <p:nvPr/>
        </p:nvSpPr>
        <p:spPr>
          <a:xfrm>
            <a:off x="0" y="964898"/>
            <a:ext cx="10830163" cy="73866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600" b="1" dirty="0">
                <a:latin typeface="+mn-lt"/>
              </a:rPr>
              <a:t>Psychospołeczne czynniki ryzyka w pracy: perspektywa organizacji a perspektywa pracowników.</a:t>
            </a:r>
          </a:p>
          <a:p>
            <a:r>
              <a:rPr lang="pl-PL" sz="1600" dirty="0">
                <a:latin typeface="+mn-lt"/>
              </a:rPr>
              <a:t>Podobne obserwacje, różne punkty widzenia</a:t>
            </a:r>
            <a:r>
              <a:rPr lang="pl-PL" sz="1600" b="1" dirty="0">
                <a:latin typeface="+mn-lt"/>
              </a:rPr>
              <a:t> </a:t>
            </a:r>
          </a:p>
        </p:txBody>
      </p:sp>
      <p:grpSp>
        <p:nvGrpSpPr>
          <p:cNvPr id="3" name="Group 2" descr="Pole danych porównujące poziom odczuwanej presji czasu wśród organizacji i pracowników. Wartości przedstawiono za pomocą półokręgów i wartości procentowych. Presję czasu odczuwa 44% organizacji, natomiast wśród pracowników odsetek ten wynosi 43% ">
            <a:extLst>
              <a:ext uri="{FF2B5EF4-FFF2-40B4-BE49-F238E27FC236}">
                <a16:creationId xmlns:a16="http://schemas.microsoft.com/office/drawing/2014/main" id="{4CB3070E-5865-7FEF-3107-073D336FB2E7}"/>
              </a:ext>
            </a:extLst>
          </p:cNvPr>
          <p:cNvGrpSpPr/>
          <p:nvPr/>
        </p:nvGrpSpPr>
        <p:grpSpPr>
          <a:xfrm>
            <a:off x="1230885" y="2017464"/>
            <a:ext cx="4542009" cy="2356922"/>
            <a:chOff x="874654" y="2168532"/>
            <a:chExt cx="4542009" cy="2356922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8E0FD3EB-BF9D-6730-BAD7-1A73B730BF91}"/>
                </a:ext>
              </a:extLst>
            </p:cNvPr>
            <p:cNvGrpSpPr/>
            <p:nvPr/>
          </p:nvGrpSpPr>
          <p:grpSpPr>
            <a:xfrm>
              <a:off x="875589" y="4220531"/>
              <a:ext cx="4541074" cy="304923"/>
              <a:chOff x="902464" y="4494345"/>
              <a:chExt cx="4541074" cy="304923"/>
            </a:xfrm>
          </p:grpSpPr>
          <p:sp>
            <p:nvSpPr>
              <p:cNvPr id="72" name="Rectangle: Top Corners Rounded 71">
                <a:extLst>
                  <a:ext uri="{FF2B5EF4-FFF2-40B4-BE49-F238E27FC236}">
                    <a16:creationId xmlns:a16="http://schemas.microsoft.com/office/drawing/2014/main" id="{B1F783A4-69C9-3F1A-0D75-A00C32CAB649}"/>
                  </a:ext>
                </a:extLst>
              </p:cNvPr>
              <p:cNvSpPr/>
              <p:nvPr/>
            </p:nvSpPr>
            <p:spPr>
              <a:xfrm rot="10800000">
                <a:off x="902464" y="4494345"/>
                <a:ext cx="4047185" cy="265121"/>
              </a:xfrm>
              <a:prstGeom prst="round2SameRect">
                <a:avLst>
                  <a:gd name="adj1" fmla="val 40351"/>
                  <a:gd name="adj2" fmla="val 0"/>
                </a:avLst>
              </a:prstGeom>
              <a:solidFill>
                <a:srgbClr val="DCE1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3" name="Content Placeholder 2">
                <a:extLst>
                  <a:ext uri="{FF2B5EF4-FFF2-40B4-BE49-F238E27FC236}">
                    <a16:creationId xmlns:a16="http://schemas.microsoft.com/office/drawing/2014/main" id="{CDFCF740-4B73-7F14-5958-8EEA91BA232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395412" y="4508968"/>
                <a:ext cx="4048126" cy="290300"/>
              </a:xfrm>
              <a:prstGeom prst="rect">
                <a:avLst/>
              </a:prstGeom>
            </p:spPr>
            <p:txBody>
              <a:bodyPr anchor="t">
                <a:noAutofit/>
              </a:bodyPr>
              <a:lstStyle>
                <a:lvl1pPr marL="251994" indent="-251994" algn="l" defTabSz="457189" rtl="0" eaLnBrk="1" latinLnBrk="0" hangingPunct="1">
                  <a:spcBef>
                    <a:spcPts val="600"/>
                  </a:spcBef>
                  <a:spcAft>
                    <a:spcPts val="0"/>
                  </a:spcAft>
                  <a:buClr>
                    <a:schemeClr val="tx2"/>
                  </a:buClr>
                  <a:buFont typeface="Wingdings" pitchFamily="2" charset="2"/>
                  <a:buChar char="§"/>
                  <a:defRPr sz="1800" b="1" i="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431989" indent="-179996" algn="l" defTabSz="457189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Font typeface="Arial" pitchFamily="34" charset="0"/>
                  <a:buChar char="•"/>
                  <a:defRPr sz="18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11985" indent="-179996" algn="l" defTabSz="457189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Font typeface="Arial" pitchFamily="34" charset="0"/>
                  <a:buChar char="−"/>
                  <a:defRPr sz="17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791980" indent="-179996" algn="l" defTabSz="457189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Font typeface="Arial" pitchFamily="34" charset="0"/>
                  <a:buChar char="•"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71976" indent="-179996" algn="l" defTabSz="457189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Font typeface="Arial" pitchFamily="34" charset="0"/>
                  <a:buChar char="−"/>
                  <a:defRPr sz="15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257719" indent="-285744" algn="l" defTabSz="457189" rtl="0" eaLnBrk="1" latinLnBrk="0" hangingPunct="1">
                  <a:spcBef>
                    <a:spcPts val="0"/>
                  </a:spcBef>
                  <a:buFont typeface="Arial" pitchFamily="34" charset="0"/>
                  <a:buChar char="•"/>
                  <a:defRPr sz="14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331967" indent="-179996" algn="l" defTabSz="457189" rtl="0" eaLnBrk="1" latinLnBrk="0" hangingPunct="1">
                  <a:spcBef>
                    <a:spcPts val="0"/>
                  </a:spcBef>
                  <a:buFont typeface="Arial" pitchFamily="34" charset="0"/>
                  <a:buChar char="−"/>
                  <a:defRPr sz="13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8914" indent="-228594" algn="l" defTabSz="457189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103" indent="-228594" algn="l" defTabSz="457189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spcBef>
                    <a:spcPts val="1200"/>
                  </a:spcBef>
                  <a:spcAft>
                    <a:spcPts val="600"/>
                  </a:spcAft>
                  <a:buNone/>
                </a:pPr>
                <a:r>
                  <a:rPr lang="pl-PL" sz="1000" i="1"/>
                  <a:t>Źródło: </a:t>
                </a:r>
                <a:r>
                  <a:rPr lang="pl-PL" sz="1000" b="0"/>
                  <a:t>Puls BHP 2025, ESENER 2024, UE27</a:t>
                </a:r>
              </a:p>
            </p:txBody>
          </p:sp>
        </p:grpSp>
        <p:sp>
          <p:nvSpPr>
            <p:cNvPr id="31" name="Rectangle: Top Corners Rounded 30">
              <a:extLst>
                <a:ext uri="{FF2B5EF4-FFF2-40B4-BE49-F238E27FC236}">
                  <a16:creationId xmlns:a16="http://schemas.microsoft.com/office/drawing/2014/main" id="{9A6C7599-91BC-E7B5-BF27-43CED707F3E3}"/>
                </a:ext>
              </a:extLst>
            </p:cNvPr>
            <p:cNvSpPr/>
            <p:nvPr/>
          </p:nvSpPr>
          <p:spPr>
            <a:xfrm rot="10800000">
              <a:off x="874654" y="2437617"/>
              <a:ext cx="4048127" cy="2048036"/>
            </a:xfrm>
            <a:prstGeom prst="round2SameRect">
              <a:avLst>
                <a:gd name="adj1" fmla="val 5400"/>
                <a:gd name="adj2" fmla="val 0"/>
              </a:avLst>
            </a:prstGeom>
            <a:noFill/>
            <a:ln w="9525">
              <a:solidFill>
                <a:srgbClr val="E6471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522FC2E6-E53E-6F6A-77D2-D225EB5F11EB}"/>
                </a:ext>
              </a:extLst>
            </p:cNvPr>
            <p:cNvGrpSpPr/>
            <p:nvPr/>
          </p:nvGrpSpPr>
          <p:grpSpPr>
            <a:xfrm>
              <a:off x="2524383" y="2968547"/>
              <a:ext cx="590550" cy="1106036"/>
              <a:chOff x="2545648" y="3098072"/>
              <a:chExt cx="590550" cy="1106036"/>
            </a:xfrm>
          </p:grpSpPr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403F5680-8806-9570-1922-216E40EE249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40923" y="3098072"/>
                <a:ext cx="0" cy="1106036"/>
              </a:xfrm>
              <a:prstGeom prst="line">
                <a:avLst/>
              </a:prstGeom>
              <a:ln>
                <a:solidFill>
                  <a:schemeClr val="accent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0" name="Star: 12 Points 69">
                <a:extLst>
                  <a:ext uri="{FF2B5EF4-FFF2-40B4-BE49-F238E27FC236}">
                    <a16:creationId xmlns:a16="http://schemas.microsoft.com/office/drawing/2014/main" id="{109E387F-4030-FC90-7A85-89E24092DCBF}"/>
                  </a:ext>
                </a:extLst>
              </p:cNvPr>
              <p:cNvSpPr/>
              <p:nvPr/>
            </p:nvSpPr>
            <p:spPr>
              <a:xfrm>
                <a:off x="2545648" y="3374637"/>
                <a:ext cx="590550" cy="590550"/>
              </a:xfrm>
              <a:prstGeom prst="star12">
                <a:avLst>
                  <a:gd name="adj" fmla="val 39113"/>
                </a:avLst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pl-PL" sz="1400" b="1" dirty="0"/>
                  <a:t>A</a:t>
                </a:r>
              </a:p>
            </p:txBody>
          </p:sp>
        </p:grpSp>
        <p:sp>
          <p:nvSpPr>
            <p:cNvPr id="36" name="Content Placeholder 2">
              <a:extLst>
                <a:ext uri="{FF2B5EF4-FFF2-40B4-BE49-F238E27FC236}">
                  <a16:creationId xmlns:a16="http://schemas.microsoft.com/office/drawing/2014/main" id="{F0CF0F9B-61E6-FF00-5CE9-92E9AAC91A7A}"/>
                </a:ext>
              </a:extLst>
            </p:cNvPr>
            <p:cNvSpPr txBox="1">
              <a:spLocks/>
            </p:cNvSpPr>
            <p:nvPr/>
          </p:nvSpPr>
          <p:spPr>
            <a:xfrm>
              <a:off x="906067" y="2761294"/>
              <a:ext cx="1705074" cy="459555"/>
            </a:xfrm>
            <a:prstGeom prst="rect">
              <a:avLst/>
            </a:prstGeom>
          </p:spPr>
          <p:txBody>
            <a:bodyPr anchor="t">
              <a:noAutofit/>
            </a:bodyPr>
            <a:lstStyle>
              <a:lvl1pPr marL="251994" indent="-251994" algn="l" defTabSz="457189" rtl="0" eaLnBrk="1" latinLnBrk="0" hangingPunct="1">
                <a:spcBef>
                  <a:spcPts val="600"/>
                </a:spcBef>
                <a:spcAft>
                  <a:spcPts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800" b="1" i="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431989" indent="-179996" algn="l" defTabSz="457189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•"/>
                <a:defRPr sz="18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1985" indent="-179996" algn="l" defTabSz="457189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−"/>
                <a:defRPr sz="17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91980" indent="-179996" algn="l" defTabSz="457189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•"/>
                <a:defRPr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71976" indent="-179996" algn="l" defTabSz="457189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−"/>
                <a:defRPr sz="15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57719" indent="-285744" algn="l" defTabSz="457189" rtl="0" eaLnBrk="1" latinLnBrk="0" hangingPunct="1">
                <a:spcBef>
                  <a:spcPts val="0"/>
                </a:spcBef>
                <a:buFont typeface="Arial" pitchFamily="34" charset="0"/>
                <a:buChar char="•"/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31967" indent="-179996" algn="l" defTabSz="457189" rtl="0" eaLnBrk="1" latinLnBrk="0" hangingPunct="1">
                <a:spcBef>
                  <a:spcPts val="0"/>
                </a:spcBef>
                <a:buFont typeface="Arial" pitchFamily="34" charset="0"/>
                <a:buChar char="−"/>
                <a:defRPr sz="13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914" indent="-228594" algn="l" defTabSz="457189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103" indent="-228594" algn="l" defTabSz="457189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1200"/>
                </a:spcBef>
                <a:spcAft>
                  <a:spcPts val="600"/>
                </a:spcAft>
                <a:buNone/>
              </a:pPr>
              <a:r>
                <a:rPr lang="pl-PL" sz="1400"/>
                <a:t>ORGANIZACJE</a:t>
              </a:r>
            </a:p>
          </p:txBody>
        </p:sp>
        <p:sp>
          <p:nvSpPr>
            <p:cNvPr id="47" name="Content Placeholder 2">
              <a:extLst>
                <a:ext uri="{FF2B5EF4-FFF2-40B4-BE49-F238E27FC236}">
                  <a16:creationId xmlns:a16="http://schemas.microsoft.com/office/drawing/2014/main" id="{63BD3E56-149F-3226-B9AE-5B99138F5F46}"/>
                </a:ext>
              </a:extLst>
            </p:cNvPr>
            <p:cNvSpPr txBox="1">
              <a:spLocks/>
            </p:cNvSpPr>
            <p:nvPr/>
          </p:nvSpPr>
          <p:spPr>
            <a:xfrm>
              <a:off x="3164048" y="2764376"/>
              <a:ext cx="1446900" cy="328849"/>
            </a:xfrm>
            <a:prstGeom prst="rect">
              <a:avLst/>
            </a:prstGeom>
            <a:noFill/>
          </p:spPr>
          <p:txBody>
            <a:bodyPr anchor="t">
              <a:noAutofit/>
            </a:bodyPr>
            <a:lstStyle>
              <a:lvl1pPr marL="251994" indent="-251994" algn="l" defTabSz="457189" rtl="0" eaLnBrk="1" latinLnBrk="0" hangingPunct="1">
                <a:spcBef>
                  <a:spcPts val="600"/>
                </a:spcBef>
                <a:spcAft>
                  <a:spcPts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800" b="1" i="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431989" indent="-179996" algn="l" defTabSz="457189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•"/>
                <a:defRPr sz="18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1985" indent="-179996" algn="l" defTabSz="457189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−"/>
                <a:defRPr sz="17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91980" indent="-179996" algn="l" defTabSz="457189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•"/>
                <a:defRPr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71976" indent="-179996" algn="l" defTabSz="457189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−"/>
                <a:defRPr sz="15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57719" indent="-285744" algn="l" defTabSz="457189" rtl="0" eaLnBrk="1" latinLnBrk="0" hangingPunct="1">
                <a:spcBef>
                  <a:spcPts val="0"/>
                </a:spcBef>
                <a:buFont typeface="Arial" pitchFamily="34" charset="0"/>
                <a:buChar char="•"/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31967" indent="-179996" algn="l" defTabSz="457189" rtl="0" eaLnBrk="1" latinLnBrk="0" hangingPunct="1">
                <a:spcBef>
                  <a:spcPts val="0"/>
                </a:spcBef>
                <a:buFont typeface="Arial" pitchFamily="34" charset="0"/>
                <a:buChar char="−"/>
                <a:defRPr sz="13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914" indent="-228594" algn="l" defTabSz="457189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103" indent="-228594" algn="l" defTabSz="457189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1200"/>
                </a:spcBef>
                <a:spcAft>
                  <a:spcPts val="600"/>
                </a:spcAft>
                <a:buNone/>
              </a:pPr>
              <a:r>
                <a:rPr lang="pl-PL" sz="1400" dirty="0">
                  <a:solidFill>
                    <a:srgbClr val="A9DE4E"/>
                  </a:solidFill>
                </a:rPr>
                <a:t>PRACOWNICY</a:t>
              </a:r>
            </a:p>
          </p:txBody>
        </p:sp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C4E73898-ADE6-0CD8-B88A-ED65864DCD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0458" y="3035987"/>
              <a:ext cx="1016293" cy="1016293"/>
            </a:xfrm>
            <a:prstGeom prst="rect">
              <a:avLst/>
            </a:prstGeom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E60C4342-DE35-F29A-ED37-BFE73D9CE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04793" y="3063152"/>
              <a:ext cx="1016293" cy="1011431"/>
            </a:xfrm>
            <a:prstGeom prst="rect">
              <a:avLst/>
            </a:prstGeom>
          </p:spPr>
        </p:pic>
        <p:sp>
          <p:nvSpPr>
            <p:cNvPr id="59" name="Rectangle: Top Corners Rounded 58">
              <a:extLst>
                <a:ext uri="{FF2B5EF4-FFF2-40B4-BE49-F238E27FC236}">
                  <a16:creationId xmlns:a16="http://schemas.microsoft.com/office/drawing/2014/main" id="{B3D97650-AE4D-B44D-B328-7AE7E54C5E67}"/>
                </a:ext>
              </a:extLst>
            </p:cNvPr>
            <p:cNvSpPr/>
            <p:nvPr/>
          </p:nvSpPr>
          <p:spPr>
            <a:xfrm>
              <a:off x="874656" y="2168532"/>
              <a:ext cx="4058636" cy="529344"/>
            </a:xfrm>
            <a:prstGeom prst="round2SameRect">
              <a:avLst>
                <a:gd name="adj1" fmla="val 40351"/>
                <a:gd name="adj2" fmla="val 0"/>
              </a:avLst>
            </a:prstGeom>
            <a:solidFill>
              <a:srgbClr val="E6471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A475EE8-CF90-9824-EFB1-7E9F97149478}"/>
                </a:ext>
              </a:extLst>
            </p:cNvPr>
            <p:cNvSpPr txBox="1"/>
            <p:nvPr/>
          </p:nvSpPr>
          <p:spPr>
            <a:xfrm>
              <a:off x="1500427" y="2295618"/>
              <a:ext cx="32868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 b="1">
                  <a:solidFill>
                    <a:schemeClr val="bg1"/>
                  </a:solidFill>
                </a:rPr>
                <a:t>PRESJA CZASU</a:t>
              </a:r>
            </a:p>
          </p:txBody>
        </p:sp>
        <p:pic>
          <p:nvPicPr>
            <p:cNvPr id="64" name="Graphic 63">
              <a:extLst>
                <a:ext uri="{FF2B5EF4-FFF2-40B4-BE49-F238E27FC236}">
                  <a16:creationId xmlns:a16="http://schemas.microsoft.com/office/drawing/2014/main" id="{8B96221E-423D-47B0-93D8-EBDD59A34F6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25162" y="2198067"/>
              <a:ext cx="335444" cy="466705"/>
            </a:xfrm>
            <a:prstGeom prst="rect">
              <a:avLst/>
            </a:prstGeom>
          </p:spPr>
        </p:pic>
        <p:pic>
          <p:nvPicPr>
            <p:cNvPr id="66" name="Graphic 65">
              <a:extLst>
                <a:ext uri="{FF2B5EF4-FFF2-40B4-BE49-F238E27FC236}">
                  <a16:creationId xmlns:a16="http://schemas.microsoft.com/office/drawing/2014/main" id="{6B32666D-C9BB-E352-AAF9-05A3CA062DD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276146" y="4251907"/>
              <a:ext cx="150389" cy="177732"/>
            </a:xfrm>
            <a:prstGeom prst="rect">
              <a:avLst/>
            </a:prstGeom>
          </p:spPr>
        </p:pic>
      </p:grpSp>
      <p:grpSp>
        <p:nvGrpSpPr>
          <p:cNvPr id="74" name="Group 73" descr="Pole danych porównujące poziom doświadczanych problemów z komunikacją i współpracą wśród organizacji i pracowników. Wartości przedstawiono za pomocą półokręgów i wartości procentowych. Problemy z komunikacją i współpracą wskazuje 19% organizacji, natomiast wśród pracowników odsetek ten wynosi 29%. ">
            <a:extLst>
              <a:ext uri="{FF2B5EF4-FFF2-40B4-BE49-F238E27FC236}">
                <a16:creationId xmlns:a16="http://schemas.microsoft.com/office/drawing/2014/main" id="{563A276B-2E8A-E549-FC54-0266E8954E8A}"/>
              </a:ext>
            </a:extLst>
          </p:cNvPr>
          <p:cNvGrpSpPr/>
          <p:nvPr/>
        </p:nvGrpSpPr>
        <p:grpSpPr>
          <a:xfrm>
            <a:off x="6265843" y="2017464"/>
            <a:ext cx="4544828" cy="2356922"/>
            <a:chOff x="5927303" y="1825127"/>
            <a:chExt cx="4544828" cy="2356922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8765684F-F56A-B597-17F0-43461CD88E79}"/>
                </a:ext>
              </a:extLst>
            </p:cNvPr>
            <p:cNvGrpSpPr/>
            <p:nvPr/>
          </p:nvGrpSpPr>
          <p:grpSpPr>
            <a:xfrm>
              <a:off x="5927303" y="1825127"/>
              <a:ext cx="4544828" cy="2356922"/>
              <a:chOff x="5927303" y="1825127"/>
              <a:chExt cx="4544828" cy="2356922"/>
            </a:xfrm>
          </p:grpSpPr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321220B3-A0D2-59BC-3106-AEA4944D5AC2}"/>
                  </a:ext>
                </a:extLst>
              </p:cNvPr>
              <p:cNvGrpSpPr/>
              <p:nvPr/>
            </p:nvGrpSpPr>
            <p:grpSpPr>
              <a:xfrm>
                <a:off x="5927303" y="1825127"/>
                <a:ext cx="4544828" cy="2356922"/>
                <a:chOff x="871835" y="2168532"/>
                <a:chExt cx="4544828" cy="2356922"/>
              </a:xfrm>
            </p:grpSpPr>
            <p:grpSp>
              <p:nvGrpSpPr>
                <p:cNvPr id="80" name="Group 79">
                  <a:extLst>
                    <a:ext uri="{FF2B5EF4-FFF2-40B4-BE49-F238E27FC236}">
                      <a16:creationId xmlns:a16="http://schemas.microsoft.com/office/drawing/2014/main" id="{0CB53827-6F65-D87C-C050-CEF695863D65}"/>
                    </a:ext>
                  </a:extLst>
                </p:cNvPr>
                <p:cNvGrpSpPr/>
                <p:nvPr/>
              </p:nvGrpSpPr>
              <p:grpSpPr>
                <a:xfrm>
                  <a:off x="875590" y="4220532"/>
                  <a:ext cx="4541073" cy="304922"/>
                  <a:chOff x="902465" y="4494346"/>
                  <a:chExt cx="4541073" cy="304922"/>
                </a:xfrm>
              </p:grpSpPr>
              <p:sp>
                <p:nvSpPr>
                  <p:cNvPr id="90" name="Rectangle: Top Corners Rounded 89">
                    <a:extLst>
                      <a:ext uri="{FF2B5EF4-FFF2-40B4-BE49-F238E27FC236}">
                        <a16:creationId xmlns:a16="http://schemas.microsoft.com/office/drawing/2014/main" id="{A50E14E0-ECCD-E89F-7793-44BFA600471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902465" y="4494346"/>
                    <a:ext cx="4057697" cy="265121"/>
                  </a:xfrm>
                  <a:prstGeom prst="round2SameRect">
                    <a:avLst>
                      <a:gd name="adj1" fmla="val 40351"/>
                      <a:gd name="adj2" fmla="val 0"/>
                    </a:avLst>
                  </a:prstGeom>
                  <a:solidFill>
                    <a:srgbClr val="DCE1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" name="Content Placeholder 2">
                    <a:extLst>
                      <a:ext uri="{FF2B5EF4-FFF2-40B4-BE49-F238E27FC236}">
                        <a16:creationId xmlns:a16="http://schemas.microsoft.com/office/drawing/2014/main" id="{F3656B3E-E26E-EEAB-BA3E-59F6F5D6079B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395412" y="4508968"/>
                    <a:ext cx="4048126" cy="290300"/>
                  </a:xfrm>
                  <a:prstGeom prst="rect">
                    <a:avLst/>
                  </a:prstGeom>
                </p:spPr>
                <p:txBody>
                  <a:bodyPr anchor="t">
                    <a:noAutofit/>
                  </a:bodyPr>
                  <a:lstStyle>
                    <a:lvl1pPr marL="251994" indent="-251994" algn="l" defTabSz="457189" rtl="0" eaLnBrk="1" latinLnBrk="0" hangingPunct="1">
                      <a:spcBef>
                        <a:spcPts val="600"/>
                      </a:spcBef>
                      <a:spcAft>
                        <a:spcPts val="0"/>
                      </a:spcAft>
                      <a:buClr>
                        <a:schemeClr val="tx2"/>
                      </a:buClr>
                      <a:buFont typeface="Wingdings" pitchFamily="2" charset="2"/>
                      <a:buChar char="§"/>
                      <a:defRPr sz="1800" b="1" i="0" kern="1200" baseline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31989" indent="-179996" algn="l" defTabSz="457189" rtl="0" eaLnBrk="1" latinLnBrk="0" hangingPunct="1"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Font typeface="Arial" pitchFamily="34" charset="0"/>
                      <a:buChar char="•"/>
                      <a:defRPr sz="1800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611985" indent="-179996" algn="l" defTabSz="457189" rtl="0" eaLnBrk="1" latinLnBrk="0" hangingPunct="1"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Font typeface="Arial" pitchFamily="34" charset="0"/>
                      <a:buChar char="−"/>
                      <a:defRPr sz="1700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791980" indent="-179996" algn="l" defTabSz="457189" rtl="0" eaLnBrk="1" latinLnBrk="0" hangingPunct="1"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Font typeface="Arial" pitchFamily="34" charset="0"/>
                      <a:buChar char="•"/>
                      <a:defRPr sz="1600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971976" indent="-179996" algn="l" defTabSz="457189" rtl="0" eaLnBrk="1" latinLnBrk="0" hangingPunct="1"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Font typeface="Arial" pitchFamily="34" charset="0"/>
                      <a:buChar char="−"/>
                      <a:defRPr sz="1500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257719" indent="-285744" algn="l" defTabSz="457189" rtl="0" eaLnBrk="1" latinLnBrk="0" hangingPunct="1">
                      <a:spcBef>
                        <a:spcPts val="0"/>
                      </a:spcBef>
                      <a:buFont typeface="Arial" pitchFamily="34" charset="0"/>
                      <a:buChar char="•"/>
                      <a:defRPr sz="1400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1331967" indent="-179996" algn="l" defTabSz="457189" rtl="0" eaLnBrk="1" latinLnBrk="0" hangingPunct="1">
                      <a:spcBef>
                        <a:spcPts val="0"/>
                      </a:spcBef>
                      <a:buFont typeface="Arial" pitchFamily="34" charset="0"/>
                      <a:buChar char="−"/>
                      <a:defRPr sz="1300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8914" indent="-228594" algn="l" defTabSz="457189" rtl="0" eaLnBrk="1" latinLnBrk="0" hangingPunct="1">
                      <a:spcBef>
                        <a:spcPct val="20000"/>
                      </a:spcBef>
                      <a:buFont typeface="Arial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103" indent="-228594" algn="l" defTabSz="457189" rtl="0" eaLnBrk="1" latinLnBrk="0" hangingPunct="1">
                      <a:spcBef>
                        <a:spcPct val="20000"/>
                      </a:spcBef>
                      <a:buFont typeface="Arial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>
                      <a:spcBef>
                        <a:spcPts val="1200"/>
                      </a:spcBef>
                      <a:spcAft>
                        <a:spcPts val="600"/>
                      </a:spcAft>
                      <a:buNone/>
                    </a:pPr>
                    <a:r>
                      <a:rPr lang="pl-PL" sz="1000" i="1" dirty="0"/>
                      <a:t>Źródło: </a:t>
                    </a:r>
                    <a:r>
                      <a:rPr lang="pl-PL" sz="1000" b="0" dirty="0"/>
                      <a:t>ESENER 2024 oraz Puls BHP 2025</a:t>
                    </a:r>
                  </a:p>
                </p:txBody>
              </p:sp>
            </p:grpSp>
            <p:sp>
              <p:nvSpPr>
                <p:cNvPr id="81" name="Rectangle: Top Corners Rounded 80">
                  <a:extLst>
                    <a:ext uri="{FF2B5EF4-FFF2-40B4-BE49-F238E27FC236}">
                      <a16:creationId xmlns:a16="http://schemas.microsoft.com/office/drawing/2014/main" id="{E944D197-079A-7F87-5497-A724F128574C}"/>
                    </a:ext>
                  </a:extLst>
                </p:cNvPr>
                <p:cNvSpPr/>
                <p:nvPr/>
              </p:nvSpPr>
              <p:spPr>
                <a:xfrm rot="10800000">
                  <a:off x="874652" y="2437616"/>
                  <a:ext cx="4048125" cy="2048033"/>
                </a:xfrm>
                <a:prstGeom prst="round2SameRect">
                  <a:avLst>
                    <a:gd name="adj1" fmla="val 5400"/>
                    <a:gd name="adj2" fmla="val 0"/>
                  </a:avLst>
                </a:prstGeom>
                <a:noFill/>
                <a:ln w="9525">
                  <a:solidFill>
                    <a:srgbClr val="E64715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82" name="Group 81">
                  <a:extLst>
                    <a:ext uri="{FF2B5EF4-FFF2-40B4-BE49-F238E27FC236}">
                      <a16:creationId xmlns:a16="http://schemas.microsoft.com/office/drawing/2014/main" id="{C77AF0F7-A7DF-73ED-4C9C-E2DEA71D9911}"/>
                    </a:ext>
                  </a:extLst>
                </p:cNvPr>
                <p:cNvGrpSpPr/>
                <p:nvPr/>
              </p:nvGrpSpPr>
              <p:grpSpPr>
                <a:xfrm>
                  <a:off x="2579185" y="2977117"/>
                  <a:ext cx="590550" cy="1106036"/>
                  <a:chOff x="2600450" y="3106642"/>
                  <a:chExt cx="590550" cy="1106036"/>
                </a:xfrm>
              </p:grpSpPr>
              <p:cxnSp>
                <p:nvCxnSpPr>
                  <p:cNvPr id="88" name="Straight Connector 87">
                    <a:extLst>
                      <a:ext uri="{FF2B5EF4-FFF2-40B4-BE49-F238E27FC236}">
                        <a16:creationId xmlns:a16="http://schemas.microsoft.com/office/drawing/2014/main" id="{EA5A03A7-C33E-853F-ED67-9A998011494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895725" y="3106642"/>
                    <a:ext cx="0" cy="1106036"/>
                  </a:xfrm>
                  <a:prstGeom prst="line">
                    <a:avLst/>
                  </a:prstGeom>
                  <a:ln>
                    <a:solidFill>
                      <a:schemeClr val="accent1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9" name="Star: 12 Points 88">
                    <a:extLst>
                      <a:ext uri="{FF2B5EF4-FFF2-40B4-BE49-F238E27FC236}">
                        <a16:creationId xmlns:a16="http://schemas.microsoft.com/office/drawing/2014/main" id="{22072EAA-BFBE-3531-D226-4B3C15CCA4D3}"/>
                      </a:ext>
                    </a:extLst>
                  </p:cNvPr>
                  <p:cNvSpPr/>
                  <p:nvPr/>
                </p:nvSpPr>
                <p:spPr>
                  <a:xfrm>
                    <a:off x="2600450" y="3383207"/>
                    <a:ext cx="590550" cy="590550"/>
                  </a:xfrm>
                  <a:prstGeom prst="star12">
                    <a:avLst>
                      <a:gd name="adj" fmla="val 39113"/>
                    </a:avLst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rIns="0" rtlCol="0" anchor="ctr"/>
                  <a:lstStyle/>
                  <a:p>
                    <a:pPr algn="ctr"/>
                    <a:r>
                      <a:rPr lang="pl-PL" sz="1400" b="1"/>
                      <a:t>A</a:t>
                    </a:r>
                  </a:p>
                </p:txBody>
              </p:sp>
            </p:grpSp>
            <p:sp>
              <p:nvSpPr>
                <p:cNvPr id="83" name="Content Placeholder 2">
                  <a:extLst>
                    <a:ext uri="{FF2B5EF4-FFF2-40B4-BE49-F238E27FC236}">
                      <a16:creationId xmlns:a16="http://schemas.microsoft.com/office/drawing/2014/main" id="{103AE3D5-105C-517C-6970-616EBC6B444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984536" y="2769865"/>
                  <a:ext cx="1705074" cy="345956"/>
                </a:xfrm>
                <a:prstGeom prst="rect">
                  <a:avLst/>
                </a:prstGeom>
              </p:spPr>
              <p:txBody>
                <a:bodyPr anchor="t">
                  <a:noAutofit/>
                </a:bodyPr>
                <a:lstStyle>
                  <a:lvl1pPr marL="251994" indent="-251994" algn="l" defTabSz="457189" rtl="0" eaLnBrk="1" latinLnBrk="0" hangingPunct="1">
                    <a:spcBef>
                      <a:spcPts val="600"/>
                    </a:spcBef>
                    <a:spcAft>
                      <a:spcPts val="0"/>
                    </a:spcAft>
                    <a:buClr>
                      <a:schemeClr val="tx2"/>
                    </a:buClr>
                    <a:buFont typeface="Wingdings" pitchFamily="2" charset="2"/>
                    <a:buChar char="§"/>
                    <a:defRPr sz="1800" b="1" i="0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31989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•"/>
                    <a:defRPr sz="18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11985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−"/>
                    <a:defRPr sz="17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791980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•"/>
                    <a:defRPr sz="16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71976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−"/>
                    <a:defRPr sz="15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257719" indent="-285744" algn="l" defTabSz="457189" rtl="0" eaLnBrk="1" latinLnBrk="0" hangingPunct="1">
                    <a:spcBef>
                      <a:spcPts val="0"/>
                    </a:spcBef>
                    <a:buFont typeface="Arial" pitchFamily="34" charset="0"/>
                    <a:buChar char="•"/>
                    <a:defRPr sz="14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331967" indent="-179996" algn="l" defTabSz="457189" rtl="0" eaLnBrk="1" latinLnBrk="0" hangingPunct="1">
                    <a:spcBef>
                      <a:spcPts val="0"/>
                    </a:spcBef>
                    <a:buFont typeface="Arial" pitchFamily="34" charset="0"/>
                    <a:buChar char="−"/>
                    <a:defRPr sz="13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8914" indent="-228594" algn="l" defTabSz="457189" rtl="0" eaLnBrk="1" latinLnBrk="0" hangingPunct="1">
                    <a:spcBef>
                      <a:spcPct val="20000"/>
                    </a:spcBef>
                    <a:buFont typeface="Arial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103" indent="-228594" algn="l" defTabSz="457189" rtl="0" eaLnBrk="1" latinLnBrk="0" hangingPunct="1">
                    <a:spcBef>
                      <a:spcPct val="20000"/>
                    </a:spcBef>
                    <a:buFont typeface="Arial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spcBef>
                      <a:spcPts val="1200"/>
                    </a:spcBef>
                    <a:spcAft>
                      <a:spcPts val="600"/>
                    </a:spcAft>
                    <a:buNone/>
                  </a:pPr>
                  <a:r>
                    <a:rPr lang="pl-PL" sz="1400"/>
                    <a:t>ORGANIZACJE</a:t>
                  </a:r>
                </a:p>
              </p:txBody>
            </p:sp>
            <p:sp>
              <p:nvSpPr>
                <p:cNvPr id="84" name="Content Placeholder 2">
                  <a:extLst>
                    <a:ext uri="{FF2B5EF4-FFF2-40B4-BE49-F238E27FC236}">
                      <a16:creationId xmlns:a16="http://schemas.microsoft.com/office/drawing/2014/main" id="{D46596CD-DA3A-8BA5-760E-C114F51D9F3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266712" y="2772946"/>
                  <a:ext cx="1429465" cy="328849"/>
                </a:xfrm>
                <a:prstGeom prst="rect">
                  <a:avLst/>
                </a:prstGeom>
                <a:noFill/>
              </p:spPr>
              <p:txBody>
                <a:bodyPr anchor="t">
                  <a:noAutofit/>
                </a:bodyPr>
                <a:lstStyle>
                  <a:lvl1pPr marL="251994" indent="-251994" algn="l" defTabSz="457189" rtl="0" eaLnBrk="1" latinLnBrk="0" hangingPunct="1">
                    <a:spcBef>
                      <a:spcPts val="600"/>
                    </a:spcBef>
                    <a:spcAft>
                      <a:spcPts val="0"/>
                    </a:spcAft>
                    <a:buClr>
                      <a:schemeClr val="tx2"/>
                    </a:buClr>
                    <a:buFont typeface="Wingdings" pitchFamily="2" charset="2"/>
                    <a:buChar char="§"/>
                    <a:defRPr sz="1800" b="1" i="0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31989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•"/>
                    <a:defRPr sz="18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11985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−"/>
                    <a:defRPr sz="17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791980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•"/>
                    <a:defRPr sz="16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71976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−"/>
                    <a:defRPr sz="15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257719" indent="-285744" algn="l" defTabSz="457189" rtl="0" eaLnBrk="1" latinLnBrk="0" hangingPunct="1">
                    <a:spcBef>
                      <a:spcPts val="0"/>
                    </a:spcBef>
                    <a:buFont typeface="Arial" pitchFamily="34" charset="0"/>
                    <a:buChar char="•"/>
                    <a:defRPr sz="14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331967" indent="-179996" algn="l" defTabSz="457189" rtl="0" eaLnBrk="1" latinLnBrk="0" hangingPunct="1">
                    <a:spcBef>
                      <a:spcPts val="0"/>
                    </a:spcBef>
                    <a:buFont typeface="Arial" pitchFamily="34" charset="0"/>
                    <a:buChar char="−"/>
                    <a:defRPr sz="13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8914" indent="-228594" algn="l" defTabSz="457189" rtl="0" eaLnBrk="1" latinLnBrk="0" hangingPunct="1">
                    <a:spcBef>
                      <a:spcPct val="20000"/>
                    </a:spcBef>
                    <a:buFont typeface="Arial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103" indent="-228594" algn="l" defTabSz="457189" rtl="0" eaLnBrk="1" latinLnBrk="0" hangingPunct="1">
                    <a:spcBef>
                      <a:spcPct val="20000"/>
                    </a:spcBef>
                    <a:buFont typeface="Arial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spcBef>
                      <a:spcPts val="1200"/>
                    </a:spcBef>
                    <a:spcAft>
                      <a:spcPts val="600"/>
                    </a:spcAft>
                    <a:buNone/>
                  </a:pPr>
                  <a:r>
                    <a:rPr lang="pl-PL" sz="1400" dirty="0">
                      <a:solidFill>
                        <a:srgbClr val="A9DE4E"/>
                      </a:solidFill>
                    </a:rPr>
                    <a:t>PRACOWNICY</a:t>
                  </a:r>
                </a:p>
              </p:txBody>
            </p:sp>
            <p:sp>
              <p:nvSpPr>
                <p:cNvPr id="85" name="Rectangle: Top Corners Rounded 84">
                  <a:extLst>
                    <a:ext uri="{FF2B5EF4-FFF2-40B4-BE49-F238E27FC236}">
                      <a16:creationId xmlns:a16="http://schemas.microsoft.com/office/drawing/2014/main" id="{C91EB62A-4B79-AE2B-8E13-B4315C6B3E56}"/>
                    </a:ext>
                  </a:extLst>
                </p:cNvPr>
                <p:cNvSpPr/>
                <p:nvPr/>
              </p:nvSpPr>
              <p:spPr>
                <a:xfrm>
                  <a:off x="871835" y="2168532"/>
                  <a:ext cx="4057697" cy="529344"/>
                </a:xfrm>
                <a:prstGeom prst="round2SameRect">
                  <a:avLst>
                    <a:gd name="adj1" fmla="val 40351"/>
                    <a:gd name="adj2" fmla="val 0"/>
                  </a:avLst>
                </a:prstGeom>
                <a:solidFill>
                  <a:srgbClr val="E6471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72A012CE-4C78-89C1-323F-C0DC2FB982DD}"/>
                    </a:ext>
                  </a:extLst>
                </p:cNvPr>
                <p:cNvSpPr txBox="1"/>
                <p:nvPr/>
              </p:nvSpPr>
              <p:spPr>
                <a:xfrm>
                  <a:off x="1509953" y="2199820"/>
                  <a:ext cx="321764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l-PL" sz="1400" b="1" dirty="0">
                      <a:solidFill>
                        <a:schemeClr val="bg1"/>
                      </a:solidFill>
                    </a:rPr>
                    <a:t>NIEWŁAŚCIWA KOMUNIKACJA I WSPÓŁPRACA</a:t>
                  </a:r>
                </a:p>
              </p:txBody>
            </p:sp>
            <p:pic>
              <p:nvPicPr>
                <p:cNvPr id="87" name="Graphic 86">
                  <a:extLst>
                    <a:ext uri="{FF2B5EF4-FFF2-40B4-BE49-F238E27FC236}">
                      <a16:creationId xmlns:a16="http://schemas.microsoft.com/office/drawing/2014/main" id="{F538C888-64E7-627E-C16A-FC57F47A341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76146" y="4251907"/>
                  <a:ext cx="150389" cy="177732"/>
                </a:xfrm>
                <a:prstGeom prst="rect">
                  <a:avLst/>
                </a:prstGeom>
              </p:spPr>
            </p:pic>
          </p:grpSp>
          <p:pic>
            <p:nvPicPr>
              <p:cNvPr id="79" name="Graphic 78">
                <a:extLst>
                  <a:ext uri="{FF2B5EF4-FFF2-40B4-BE49-F238E27FC236}">
                    <a16:creationId xmlns:a16="http://schemas.microsoft.com/office/drawing/2014/main" id="{E680F6B5-74B8-2400-6538-8DEC149204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6065740" y="1870963"/>
                <a:ext cx="489170" cy="466935"/>
              </a:xfrm>
              <a:prstGeom prst="rect">
                <a:avLst/>
              </a:prstGeom>
            </p:spPr>
          </p:pic>
        </p:grpSp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26407AA7-87A4-AD70-4877-27A6D7698FD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31614" y="2701703"/>
              <a:ext cx="1011429" cy="1016291"/>
            </a:xfrm>
            <a:prstGeom prst="rect">
              <a:avLst/>
            </a:prstGeom>
          </p:spPr>
        </p:pic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D4535F05-DF0A-A884-582E-A8B7606CFBB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16704" y="2696564"/>
              <a:ext cx="1016291" cy="1016291"/>
            </a:xfrm>
            <a:prstGeom prst="rect">
              <a:avLst/>
            </a:prstGeom>
          </p:spPr>
        </p:pic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1F4AFD87-7E3C-95C4-9167-B16A9474E2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0316" y="5568141"/>
            <a:ext cx="11417968" cy="11098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2" name="Group 91" descr="Tylko 51% organizacji zgłasza, że angażuje pracowników w działania mające na celu radzenie sobie z psychospołecznymi czynnikami ryzyka. ">
            <a:extLst>
              <a:ext uri="{FF2B5EF4-FFF2-40B4-BE49-F238E27FC236}">
                <a16:creationId xmlns:a16="http://schemas.microsoft.com/office/drawing/2014/main" id="{B4A7BB91-524A-4AEB-00A7-EAE7B13F645F}"/>
              </a:ext>
            </a:extLst>
          </p:cNvPr>
          <p:cNvGrpSpPr/>
          <p:nvPr/>
        </p:nvGrpSpPr>
        <p:grpSpPr>
          <a:xfrm>
            <a:off x="1262298" y="4787683"/>
            <a:ext cx="8859302" cy="1641028"/>
            <a:chOff x="874652" y="4881619"/>
            <a:chExt cx="8859302" cy="1641028"/>
          </a:xfrm>
        </p:grpSpPr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B42987CB-F356-1208-0D2E-A09CB733F72A}"/>
                </a:ext>
              </a:extLst>
            </p:cNvPr>
            <p:cNvGrpSpPr/>
            <p:nvPr/>
          </p:nvGrpSpPr>
          <p:grpSpPr>
            <a:xfrm>
              <a:off x="874652" y="4881619"/>
              <a:ext cx="8859302" cy="1641028"/>
              <a:chOff x="1684165" y="4627998"/>
              <a:chExt cx="8859302" cy="1641028"/>
            </a:xfrm>
          </p:grpSpPr>
          <p:sp>
            <p:nvSpPr>
              <p:cNvPr id="95" name="Rectangle: Top Corners Rounded 94">
                <a:extLst>
                  <a:ext uri="{FF2B5EF4-FFF2-40B4-BE49-F238E27FC236}">
                    <a16:creationId xmlns:a16="http://schemas.microsoft.com/office/drawing/2014/main" id="{E40171EC-B0AD-45B0-B111-D90A0F846A28}"/>
                  </a:ext>
                </a:extLst>
              </p:cNvPr>
              <p:cNvSpPr/>
              <p:nvPr/>
            </p:nvSpPr>
            <p:spPr>
              <a:xfrm rot="10800000">
                <a:off x="1696605" y="4895252"/>
                <a:ext cx="8846862" cy="1373774"/>
              </a:xfrm>
              <a:prstGeom prst="round2SameRect">
                <a:avLst>
                  <a:gd name="adj1" fmla="val 5570"/>
                  <a:gd name="adj2" fmla="val 0"/>
                </a:avLst>
              </a:prstGeom>
              <a:solidFill>
                <a:srgbClr val="967EA7">
                  <a:alpha val="16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grpSp>
            <p:nvGrpSpPr>
              <p:cNvPr id="96" name="Group 95">
                <a:extLst>
                  <a:ext uri="{FF2B5EF4-FFF2-40B4-BE49-F238E27FC236}">
                    <a16:creationId xmlns:a16="http://schemas.microsoft.com/office/drawing/2014/main" id="{187B51C5-0470-281D-A47C-BB9E8CE95786}"/>
                  </a:ext>
                </a:extLst>
              </p:cNvPr>
              <p:cNvGrpSpPr/>
              <p:nvPr/>
            </p:nvGrpSpPr>
            <p:grpSpPr>
              <a:xfrm>
                <a:off x="1684165" y="4627998"/>
                <a:ext cx="8846862" cy="1639967"/>
                <a:chOff x="874651" y="2168532"/>
                <a:chExt cx="8846862" cy="1639967"/>
              </a:xfrm>
            </p:grpSpPr>
            <p:sp>
              <p:nvSpPr>
                <p:cNvPr id="98" name="Rectangle: Top Corners Rounded 97">
                  <a:extLst>
                    <a:ext uri="{FF2B5EF4-FFF2-40B4-BE49-F238E27FC236}">
                      <a16:creationId xmlns:a16="http://schemas.microsoft.com/office/drawing/2014/main" id="{9E6EB131-E8A8-7E95-C383-289B204F3753}"/>
                    </a:ext>
                  </a:extLst>
                </p:cNvPr>
                <p:cNvSpPr/>
                <p:nvPr/>
              </p:nvSpPr>
              <p:spPr>
                <a:xfrm rot="10800000">
                  <a:off x="874651" y="2437617"/>
                  <a:ext cx="8846858" cy="1370882"/>
                </a:xfrm>
                <a:prstGeom prst="round2SameRect">
                  <a:avLst>
                    <a:gd name="adj1" fmla="val 5400"/>
                    <a:gd name="adj2" fmla="val 0"/>
                  </a:avLst>
                </a:prstGeom>
                <a:noFill/>
                <a:ln w="9525">
                  <a:solidFill>
                    <a:srgbClr val="967EA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9" name="Content Placeholder 2">
                  <a:extLst>
                    <a:ext uri="{FF2B5EF4-FFF2-40B4-BE49-F238E27FC236}">
                      <a16:creationId xmlns:a16="http://schemas.microsoft.com/office/drawing/2014/main" id="{ACEBEDBF-2310-D95D-DC23-53E5A1262D5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924041" y="3053138"/>
                  <a:ext cx="817166" cy="459555"/>
                </a:xfrm>
                <a:prstGeom prst="rect">
                  <a:avLst/>
                </a:prstGeom>
              </p:spPr>
              <p:txBody>
                <a:bodyPr anchor="t">
                  <a:noAutofit/>
                </a:bodyPr>
                <a:lstStyle>
                  <a:lvl1pPr marL="251994" indent="-251994" algn="l" defTabSz="457189" rtl="0" eaLnBrk="1" latinLnBrk="0" hangingPunct="1">
                    <a:spcBef>
                      <a:spcPts val="600"/>
                    </a:spcBef>
                    <a:spcAft>
                      <a:spcPts val="0"/>
                    </a:spcAft>
                    <a:buClr>
                      <a:schemeClr val="tx2"/>
                    </a:buClr>
                    <a:buFont typeface="Wingdings" pitchFamily="2" charset="2"/>
                    <a:buChar char="§"/>
                    <a:defRPr sz="1800" b="1" i="0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31989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•"/>
                    <a:defRPr sz="18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11985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−"/>
                    <a:defRPr sz="17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791980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•"/>
                    <a:defRPr sz="16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71976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−"/>
                    <a:defRPr sz="15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257719" indent="-285744" algn="l" defTabSz="457189" rtl="0" eaLnBrk="1" latinLnBrk="0" hangingPunct="1">
                    <a:spcBef>
                      <a:spcPts val="0"/>
                    </a:spcBef>
                    <a:buFont typeface="Arial" pitchFamily="34" charset="0"/>
                    <a:buChar char="•"/>
                    <a:defRPr sz="14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331967" indent="-179996" algn="l" defTabSz="457189" rtl="0" eaLnBrk="1" latinLnBrk="0" hangingPunct="1">
                    <a:spcBef>
                      <a:spcPts val="0"/>
                    </a:spcBef>
                    <a:buFont typeface="Arial" pitchFamily="34" charset="0"/>
                    <a:buChar char="−"/>
                    <a:defRPr sz="13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8914" indent="-228594" algn="l" defTabSz="457189" rtl="0" eaLnBrk="1" latinLnBrk="0" hangingPunct="1">
                    <a:spcBef>
                      <a:spcPct val="20000"/>
                    </a:spcBef>
                    <a:buFont typeface="Arial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103" indent="-228594" algn="l" defTabSz="457189" rtl="0" eaLnBrk="1" latinLnBrk="0" hangingPunct="1">
                    <a:spcBef>
                      <a:spcPct val="20000"/>
                    </a:spcBef>
                    <a:buFont typeface="Arial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spcBef>
                      <a:spcPts val="1200"/>
                    </a:spcBef>
                    <a:spcAft>
                      <a:spcPts val="600"/>
                    </a:spcAft>
                    <a:buNone/>
                  </a:pPr>
                  <a:r>
                    <a:rPr lang="pl-PL" sz="1400" dirty="0"/>
                    <a:t>TYLKO</a:t>
                  </a:r>
                </a:p>
              </p:txBody>
            </p:sp>
            <p:sp>
              <p:nvSpPr>
                <p:cNvPr id="100" name="Content Placeholder 2" descr="Pole danych przedstawiające odsetek organizacji, w których pracownicy są angażowani w działania związane z zarządzaniem psychospołecznymi czynnikami ryzyka w pracy. Wartość wynosi 51%. ">
                  <a:extLst>
                    <a:ext uri="{FF2B5EF4-FFF2-40B4-BE49-F238E27FC236}">
                      <a16:creationId xmlns:a16="http://schemas.microsoft.com/office/drawing/2014/main" id="{3994B876-AAE8-E8B6-4731-D4BFD324526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715624" y="2619910"/>
                  <a:ext cx="3011414" cy="959059"/>
                </a:xfrm>
                <a:prstGeom prst="rect">
                  <a:avLst/>
                </a:prstGeom>
              </p:spPr>
              <p:txBody>
                <a:bodyPr anchor="t">
                  <a:noAutofit/>
                </a:bodyPr>
                <a:lstStyle>
                  <a:lvl1pPr marL="251994" indent="-251994" algn="l" defTabSz="457189" rtl="0" eaLnBrk="1" latinLnBrk="0" hangingPunct="1">
                    <a:spcBef>
                      <a:spcPts val="600"/>
                    </a:spcBef>
                    <a:spcAft>
                      <a:spcPts val="0"/>
                    </a:spcAft>
                    <a:buClr>
                      <a:schemeClr val="tx2"/>
                    </a:buClr>
                    <a:buFont typeface="Wingdings" pitchFamily="2" charset="2"/>
                    <a:buChar char="§"/>
                    <a:defRPr sz="1800" b="1" i="0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31989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•"/>
                    <a:defRPr sz="18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11985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−"/>
                    <a:defRPr sz="17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791980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•"/>
                    <a:defRPr sz="16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71976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−"/>
                    <a:defRPr sz="15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257719" indent="-285744" algn="l" defTabSz="457189" rtl="0" eaLnBrk="1" latinLnBrk="0" hangingPunct="1">
                    <a:spcBef>
                      <a:spcPts val="0"/>
                    </a:spcBef>
                    <a:buFont typeface="Arial" pitchFamily="34" charset="0"/>
                    <a:buChar char="•"/>
                    <a:defRPr sz="14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331967" indent="-179996" algn="l" defTabSz="457189" rtl="0" eaLnBrk="1" latinLnBrk="0" hangingPunct="1">
                    <a:spcBef>
                      <a:spcPts val="0"/>
                    </a:spcBef>
                    <a:buFont typeface="Arial" pitchFamily="34" charset="0"/>
                    <a:buChar char="−"/>
                    <a:defRPr sz="13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8914" indent="-228594" algn="l" defTabSz="457189" rtl="0" eaLnBrk="1" latinLnBrk="0" hangingPunct="1">
                    <a:spcBef>
                      <a:spcPct val="20000"/>
                    </a:spcBef>
                    <a:buFont typeface="Arial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103" indent="-228594" algn="l" defTabSz="457189" rtl="0" eaLnBrk="1" latinLnBrk="0" hangingPunct="1">
                    <a:spcBef>
                      <a:spcPct val="20000"/>
                    </a:spcBef>
                    <a:buFont typeface="Arial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spcBef>
                      <a:spcPts val="1200"/>
                    </a:spcBef>
                    <a:spcAft>
                      <a:spcPts val="600"/>
                    </a:spcAft>
                    <a:buNone/>
                  </a:pPr>
                  <a:r>
                    <a:rPr lang="pl-PL" sz="1400" b="0" dirty="0"/>
                    <a:t>organizacji deklaruje angażowanie pracowników w działania związane z zarządzaniem psychospołecznymi czynnikami ryzyka.</a:t>
                  </a:r>
                </a:p>
              </p:txBody>
            </p:sp>
            <p:sp>
              <p:nvSpPr>
                <p:cNvPr id="101" name="Rectangle: Top Corners Rounded 100">
                  <a:extLst>
                    <a:ext uri="{FF2B5EF4-FFF2-40B4-BE49-F238E27FC236}">
                      <a16:creationId xmlns:a16="http://schemas.microsoft.com/office/drawing/2014/main" id="{28EDE9BD-0690-4F32-3C23-35FAF40A3780}"/>
                    </a:ext>
                  </a:extLst>
                </p:cNvPr>
                <p:cNvSpPr/>
                <p:nvPr/>
              </p:nvSpPr>
              <p:spPr>
                <a:xfrm>
                  <a:off x="874654" y="2168532"/>
                  <a:ext cx="8846859" cy="348411"/>
                </a:xfrm>
                <a:prstGeom prst="round2SameRect">
                  <a:avLst>
                    <a:gd name="adj1" fmla="val 40351"/>
                    <a:gd name="adj2" fmla="val 0"/>
                  </a:avLst>
                </a:prstGeom>
                <a:solidFill>
                  <a:srgbClr val="967EA7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14F6540A-FFD1-DC25-8F0A-F8B629B38F32}"/>
                    </a:ext>
                  </a:extLst>
                </p:cNvPr>
                <p:cNvSpPr txBox="1"/>
                <p:nvPr/>
              </p:nvSpPr>
              <p:spPr>
                <a:xfrm>
                  <a:off x="1500427" y="2199820"/>
                  <a:ext cx="4087205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l-PL" sz="1400" b="1">
                      <a:solidFill>
                        <a:schemeClr val="bg1"/>
                      </a:solidFill>
                    </a:rPr>
                    <a:t>ZAANGAŻOWANIE PRACOWNIKÓW</a:t>
                  </a:r>
                </a:p>
              </p:txBody>
            </p:sp>
          </p:grpSp>
          <p:pic>
            <p:nvPicPr>
              <p:cNvPr id="97" name="Graphic 96">
                <a:extLst>
                  <a:ext uri="{FF2B5EF4-FFF2-40B4-BE49-F238E27FC236}">
                    <a16:creationId xmlns:a16="http://schemas.microsoft.com/office/drawing/2014/main" id="{0C493727-3E75-7FAB-9B5B-71EF55D960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1845211" y="4756673"/>
                <a:ext cx="458249" cy="476220"/>
              </a:xfrm>
              <a:prstGeom prst="rect">
                <a:avLst/>
              </a:prstGeom>
            </p:spPr>
          </p:pic>
        </p:grpSp>
        <p:pic>
          <p:nvPicPr>
            <p:cNvPr id="94" name="Picture 93">
              <a:extLst>
                <a:ext uri="{FF2B5EF4-FFF2-40B4-BE49-F238E27FC236}">
                  <a16:creationId xmlns:a16="http://schemas.microsoft.com/office/drawing/2014/main" id="{C1167B6E-7195-D6F7-DDBA-2F3ED4FBE4C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2078" y="5410738"/>
              <a:ext cx="1011429" cy="1011429"/>
            </a:xfrm>
            <a:prstGeom prst="rect">
              <a:avLst/>
            </a:prstGeom>
          </p:spPr>
        </p:pic>
      </p:grpSp>
      <p:pic>
        <p:nvPicPr>
          <p:cNvPr id="104" name="Picture 103">
            <a:extLst>
              <a:ext uri="{FF2B5EF4-FFF2-40B4-BE49-F238E27FC236}">
                <a16:creationId xmlns:a16="http://schemas.microsoft.com/office/drawing/2014/main" id="{8C13DF95-DF72-2414-8771-5094A22C23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722" y="4442787"/>
            <a:ext cx="4499238" cy="2011854"/>
          </a:xfrm>
          <a:prstGeom prst="rect">
            <a:avLst/>
          </a:prstGeom>
        </p:spPr>
      </p:pic>
      <p:sp>
        <p:nvSpPr>
          <p:cNvPr id="105" name="Content Placeholder 2">
            <a:extLst>
              <a:ext uri="{FF2B5EF4-FFF2-40B4-BE49-F238E27FC236}">
                <a16:creationId xmlns:a16="http://schemas.microsoft.com/office/drawing/2014/main" id="{94E8A230-2C71-6901-AA45-D427AF0A206A}"/>
              </a:ext>
            </a:extLst>
          </p:cNvPr>
          <p:cNvSpPr txBox="1">
            <a:spLocks/>
          </p:cNvSpPr>
          <p:nvPr/>
        </p:nvSpPr>
        <p:spPr>
          <a:xfrm>
            <a:off x="6474663" y="5301567"/>
            <a:ext cx="2870939" cy="906549"/>
          </a:xfrm>
          <a:prstGeom prst="rect">
            <a:avLst/>
          </a:prstGeom>
        </p:spPr>
        <p:txBody>
          <a:bodyPr anchor="t">
            <a:noAutofit/>
          </a:bodyPr>
          <a:lstStyle>
            <a:lvl1pPr marL="251994" indent="-251994" algn="l" defTabSz="457189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80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31989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1985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91980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1976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719" indent="-285744" algn="l" defTabSz="457189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31967" indent="-179996" algn="l" defTabSz="457189" rtl="0" eaLnBrk="1" latinLnBrk="0" hangingPunct="1">
              <a:spcBef>
                <a:spcPts val="0"/>
              </a:spcBef>
              <a:buFont typeface="Arial" pitchFamily="34" charset="0"/>
              <a:buChar char="−"/>
              <a:defRPr sz="1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r>
              <a:rPr lang="pl-PL" sz="1200" dirty="0"/>
              <a:t>Angażowanie pracowników ma kluczowe znaczenie dla identyfikacji czynników ryzyka oraz wspólnego wypracowywania skutecznych rozwiązań.</a:t>
            </a: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9C028D6A-574C-CC41-4A14-71FB0B971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088733" y="5322675"/>
            <a:ext cx="0" cy="1106036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1097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BA438-0F2E-9C64-4D00-CD1C2707EE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Szerszy </a:t>
            </a:r>
            <a:r>
              <a:rPr lang="pl-PL">
                <a:solidFill>
                  <a:srgbClr val="003399"/>
                </a:solidFill>
              </a:rPr>
              <a:t>obraz sytuacji: </a:t>
            </a:r>
            <a:r>
              <a:rPr lang="pl-PL"/>
              <a:t>perspektywa organizacji -2- 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BA3B64AA-D43C-97A4-0D72-0979C37CABFA}"/>
              </a:ext>
            </a:extLst>
          </p:cNvPr>
          <p:cNvSpPr txBox="1"/>
          <p:nvPr/>
        </p:nvSpPr>
        <p:spPr>
          <a:xfrm>
            <a:off x="1" y="1293442"/>
            <a:ext cx="9385300" cy="523220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>
                <a:latin typeface="+mn-lt"/>
              </a:rPr>
              <a:t>Psychospołeczne czynniki ryzyka występujące w organizacjach:</a:t>
            </a:r>
          </a:p>
        </p:txBody>
      </p:sp>
      <p:graphicFrame>
        <p:nvGraphicFramePr>
          <p:cNvPr id="12" name="Chart 11" descr="Chart showing a comparison of the psychosocial risks present in organisations in 2019 and 2024:&#10;&#10;Having to deal with difficult customers, patients, pupils, etc. 2019: 59%. 2024: 56%&#10;Time pressure. 2019: 45% 2024: 43%&#10;Poor communication or cooperation within the organisation. 2019: 18% 2024: 19%&#10;Long or irregular working hours.  2019: 21% 2024: 18%&#10;Fear of job loss.  2019: 11% 2024: 10%&#10;&#10;&#10;&#10;">
            <a:extLst>
              <a:ext uri="{FF2B5EF4-FFF2-40B4-BE49-F238E27FC236}">
                <a16:creationId xmlns:a16="http://schemas.microsoft.com/office/drawing/2014/main" id="{25A46D38-6881-B00D-95B5-8E342FDBB6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1040041"/>
              </p:ext>
            </p:extLst>
          </p:nvPr>
        </p:nvGraphicFramePr>
        <p:xfrm>
          <a:off x="1623535" y="1565222"/>
          <a:ext cx="7584260" cy="41785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ECF66E0-FB21-2548-B71C-FFBFC3E2A706}"/>
              </a:ext>
            </a:extLst>
          </p:cNvPr>
          <p:cNvSpPr txBox="1"/>
          <p:nvPr/>
        </p:nvSpPr>
        <p:spPr>
          <a:xfrm>
            <a:off x="3954995" y="5854350"/>
            <a:ext cx="60939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i="1">
                <a:effectLst/>
              </a:rPr>
              <a:t>Źródło: </a:t>
            </a:r>
            <a:r>
              <a:rPr lang="pl-PL" sz="1200">
                <a:effectLst/>
              </a:rPr>
              <a:t>Badanie ESENER 2024 – Podstawa: Przedsiębiorstwa w UE-27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89978D5-6BB2-6486-CD4B-DAA555F47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14750" y="5767698"/>
            <a:ext cx="240245" cy="28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811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DA10D-02FB-5290-F3A4-BE123CA9B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Cele i zadania kampanii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16810895-3B97-1A8C-EBA3-1D1C6355CC2D}"/>
              </a:ext>
            </a:extLst>
          </p:cNvPr>
          <p:cNvSpPr txBox="1"/>
          <p:nvPr/>
        </p:nvSpPr>
        <p:spPr>
          <a:xfrm>
            <a:off x="1" y="1293442"/>
            <a:ext cx="10863942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 dirty="0">
                <a:latin typeface="+mn-lt"/>
              </a:rPr>
              <a:t>Zwiększenie świadomości na temat: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372602C-481B-8EC5-5FE3-0280CA503DA0}"/>
              </a:ext>
            </a:extLst>
          </p:cNvPr>
          <p:cNvSpPr txBox="1">
            <a:spLocks/>
          </p:cNvSpPr>
          <p:nvPr/>
        </p:nvSpPr>
        <p:spPr>
          <a:xfrm>
            <a:off x="600000" y="1837499"/>
            <a:ext cx="10400014" cy="941403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Autofit/>
          </a:bodyPr>
          <a:lstStyle>
            <a:lvl1pPr marL="189000" indent="-189000" algn="l" defTabSz="342900" rtl="0" eaLnBrk="1" latinLnBrk="0" hangingPunct="1">
              <a:spcBef>
                <a:spcPts val="45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35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2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27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12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63" indent="-233363">
              <a:spcBef>
                <a:spcPts val="0"/>
              </a:spcBef>
              <a:spcAft>
                <a:spcPts val="600"/>
              </a:spcAft>
            </a:pPr>
            <a:r>
              <a:rPr lang="pl-PL" sz="1800" b="0" dirty="0"/>
              <a:t>wpływu </a:t>
            </a:r>
            <a:r>
              <a:rPr lang="pl-PL" sz="1800" dirty="0"/>
              <a:t>dobrego środowiska pracy na zdrowie psychiczne i dobrostan</a:t>
            </a:r>
            <a:r>
              <a:rPr lang="pl-PL" sz="1800" b="0" dirty="0"/>
              <a:t>;</a:t>
            </a:r>
          </a:p>
          <a:p>
            <a:pPr marL="233363" indent="-233363">
              <a:spcBef>
                <a:spcPts val="0"/>
              </a:spcBef>
              <a:spcAft>
                <a:spcPts val="600"/>
              </a:spcAft>
            </a:pPr>
            <a:r>
              <a:rPr lang="pl-PL" sz="1800" b="0" dirty="0"/>
              <a:t>znaczenia oceny </a:t>
            </a:r>
            <a:r>
              <a:rPr lang="pl-PL" sz="1800" dirty="0"/>
              <a:t>psychospołecznych czynników ryzyka</a:t>
            </a:r>
            <a:r>
              <a:rPr lang="pl-PL" sz="1800" b="0" dirty="0"/>
              <a:t>, </a:t>
            </a:r>
            <a:r>
              <a:rPr lang="pl-PL" sz="1800" dirty="0"/>
              <a:t>zapobiegania im i zarządzania nimi</a:t>
            </a:r>
            <a:r>
              <a:rPr lang="pl-PL" sz="1800" b="0" dirty="0"/>
              <a:t>. </a:t>
            </a:r>
            <a:r>
              <a:rPr lang="pl-PL" sz="1800" dirty="0"/>
              <a:t> 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GB" sz="1800" b="0" dirty="0"/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14A5E75E-DFA9-8862-DC12-065B059B0E9F}"/>
              </a:ext>
            </a:extLst>
          </p:cNvPr>
          <p:cNvSpPr txBox="1"/>
          <p:nvPr/>
        </p:nvSpPr>
        <p:spPr>
          <a:xfrm>
            <a:off x="1" y="2805839"/>
            <a:ext cx="10575470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>
                <a:latin typeface="+mn-lt"/>
              </a:rPr>
              <a:t>Promowanie: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5F18C02-0207-3E05-D877-F290FBE54F2D}"/>
              </a:ext>
            </a:extLst>
          </p:cNvPr>
          <p:cNvSpPr txBox="1">
            <a:spLocks/>
          </p:cNvSpPr>
          <p:nvPr/>
        </p:nvSpPr>
        <p:spPr>
          <a:xfrm>
            <a:off x="599997" y="3340163"/>
            <a:ext cx="10263946" cy="2259773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Autofit/>
          </a:bodyPr>
          <a:lstStyle>
            <a:lvl1pPr marL="189000" indent="-189000" algn="l" defTabSz="342900" rtl="0" eaLnBrk="1" latinLnBrk="0" hangingPunct="1">
              <a:spcBef>
                <a:spcPts val="45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35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2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27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12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63" indent="-233363">
              <a:spcBef>
                <a:spcPts val="0"/>
              </a:spcBef>
              <a:spcAft>
                <a:spcPts val="600"/>
              </a:spcAft>
            </a:pPr>
            <a:r>
              <a:rPr lang="pl-PL" sz="1800" dirty="0"/>
              <a:t>tworzenia sieci kontaktów między zainteresowanymi stronami</a:t>
            </a:r>
            <a:r>
              <a:rPr lang="pl-PL" sz="1800" b="0" dirty="0"/>
              <a:t>;</a:t>
            </a:r>
          </a:p>
          <a:p>
            <a:pPr marL="233363" indent="-233363">
              <a:spcBef>
                <a:spcPts val="0"/>
              </a:spcBef>
              <a:spcAft>
                <a:spcPts val="600"/>
              </a:spcAft>
            </a:pPr>
            <a:r>
              <a:rPr lang="pl-PL" sz="1800" b="0" dirty="0"/>
              <a:t>współpracy ze </a:t>
            </a:r>
            <a:r>
              <a:rPr lang="pl-PL" sz="1800" dirty="0"/>
              <a:t>wszystkimi partnerami w miejscu pracy</a:t>
            </a:r>
            <a:r>
              <a:rPr lang="pl-PL" sz="1800" b="0" dirty="0"/>
              <a:t>;</a:t>
            </a:r>
          </a:p>
          <a:p>
            <a:pPr marL="233363" indent="-233363">
              <a:spcBef>
                <a:spcPts val="0"/>
              </a:spcBef>
              <a:spcAft>
                <a:spcPts val="600"/>
              </a:spcAft>
            </a:pPr>
            <a:r>
              <a:rPr lang="pl-PL" sz="1800" dirty="0"/>
              <a:t>wspierającego</a:t>
            </a:r>
            <a:r>
              <a:rPr lang="pl-PL" sz="1800" b="0" dirty="0"/>
              <a:t>,</a:t>
            </a:r>
            <a:r>
              <a:rPr lang="pl-PL" sz="1800" dirty="0"/>
              <a:t> inkluzywnego</a:t>
            </a:r>
            <a:r>
              <a:rPr lang="pl-PL" sz="1800" b="0" dirty="0"/>
              <a:t> i </a:t>
            </a:r>
            <a:r>
              <a:rPr lang="pl-PL" sz="1800" dirty="0"/>
              <a:t>sprzyjającego zdrowiu psychicznemu środowiska pracy</a:t>
            </a:r>
            <a:r>
              <a:rPr lang="pl-PL" sz="1800" b="0" dirty="0"/>
              <a:t>;</a:t>
            </a:r>
          </a:p>
          <a:p>
            <a:pPr marL="233363" indent="-233363">
              <a:spcBef>
                <a:spcPts val="0"/>
              </a:spcBef>
              <a:spcAft>
                <a:spcPts val="600"/>
              </a:spcAft>
            </a:pPr>
            <a:r>
              <a:rPr lang="pl-PL" sz="1800" dirty="0"/>
              <a:t>powiązania psychospołecznych czynników ryzyka z szerszymi procesami dotyczącymi </a:t>
            </a:r>
            <a:r>
              <a:rPr lang="pl-PL" sz="1800" b="0" dirty="0"/>
              <a:t>bezpieczeństwa i higieny pracy </a:t>
            </a:r>
            <a:r>
              <a:rPr lang="pl-PL" sz="1800" dirty="0"/>
              <a:t>(BHP) </a:t>
            </a:r>
            <a:r>
              <a:rPr lang="pl-PL" sz="1800" b="0" dirty="0"/>
              <a:t>w celu zapewnienia kompleksowego podejścia.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GB" sz="18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GB" sz="18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GB" sz="18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GB" sz="1800" b="0" dirty="0"/>
          </a:p>
        </p:txBody>
      </p:sp>
      <p:pic>
        <p:nvPicPr>
          <p:cNvPr id="9" name="Picture 8" descr="Zdjęcie w kształcie chmury przedstawiające grupę pracowników zgromadzonych wokół pulpitu z danymi i wskaźnikami. Po lewej stronie obrazu znajduje się zielona postać. Grafika przedstawia działania organizacyjne niezbędne do wspierania dobrego stanu zdrowia psychicznego w miejscu pracy.  ">
            <a:extLst>
              <a:ext uri="{FF2B5EF4-FFF2-40B4-BE49-F238E27FC236}">
                <a16:creationId xmlns:a16="http://schemas.microsoft.com/office/drawing/2014/main" id="{F096355A-2958-5289-6E4A-A17E8FA573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671" y="4993466"/>
            <a:ext cx="3396733" cy="176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2334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AD3B3-6F43-47EA-C5AC-2A9DC7272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02" y="180000"/>
            <a:ext cx="11134798" cy="489600"/>
          </a:xfrm>
        </p:spPr>
        <p:txBody>
          <a:bodyPr/>
          <a:lstStyle/>
          <a:p>
            <a:r>
              <a:rPr lang="pl-PL" dirty="0"/>
              <a:t>Do kogo skierowana jest kampania? Kto powinien wziąć w niej udział?</a:t>
            </a:r>
          </a:p>
        </p:txBody>
      </p:sp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A6E16FD6-934F-2E06-A455-D69B1BC34AB6}"/>
              </a:ext>
            </a:extLst>
          </p:cNvPr>
          <p:cNvSpPr/>
          <p:nvPr/>
        </p:nvSpPr>
        <p:spPr>
          <a:xfrm>
            <a:off x="600002" y="1295400"/>
            <a:ext cx="6364049" cy="578138"/>
          </a:xfrm>
          <a:prstGeom prst="wedgeRectCallout">
            <a:avLst>
              <a:gd name="adj1" fmla="val 52413"/>
              <a:gd name="adj2" fmla="val 23359"/>
            </a:avLst>
          </a:prstGeom>
          <a:solidFill>
            <a:srgbClr val="A9DE4E"/>
          </a:solidFill>
          <a:ln>
            <a:solidFill>
              <a:srgbClr val="DCE1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840" rtlCol="0" anchor="ctr"/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pl-PL" sz="1800" b="1">
                <a:solidFill>
                  <a:srgbClr val="003399"/>
                </a:solidFill>
              </a:rPr>
              <a:t>Zdrowie psychiczne to sprawa nas wszystkich.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5E20E1-F7B3-E4E9-82E6-ECD4246321AF}"/>
              </a:ext>
            </a:extLst>
          </p:cNvPr>
          <p:cNvSpPr txBox="1"/>
          <p:nvPr/>
        </p:nvSpPr>
        <p:spPr>
          <a:xfrm>
            <a:off x="836851" y="2035696"/>
            <a:ext cx="5776220" cy="34497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33363" indent="-233363">
              <a:buFont typeface="Wingdings" panose="05000000000000000000" pitchFamily="2" charset="2"/>
              <a:buChar char="§"/>
            </a:pPr>
            <a:r>
              <a:rPr lang="pl-PL" sz="1800" dirty="0">
                <a:solidFill>
                  <a:schemeClr val="tx2"/>
                </a:solidFill>
              </a:rPr>
              <a:t>Pracodawcy ze wszystkich typów i wielkości przedsiębiorstw 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pl-PL" sz="1800" dirty="0">
                <a:solidFill>
                  <a:schemeClr val="tx2"/>
                </a:solidFill>
              </a:rPr>
              <a:t>Pracownicy 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pl-PL" sz="1800" dirty="0">
                <a:solidFill>
                  <a:schemeClr val="tx2"/>
                </a:solidFill>
              </a:rPr>
              <a:t>Partnerzy społeczni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pl-PL" sz="1800" dirty="0">
                <a:solidFill>
                  <a:schemeClr val="tx2"/>
                </a:solidFill>
              </a:rPr>
              <a:t>Inspektorzy pracy 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pl-PL" sz="1800" dirty="0">
                <a:solidFill>
                  <a:schemeClr val="tx2"/>
                </a:solidFill>
              </a:rPr>
              <a:t>Specjaliści ds. BHP 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pl-PL" sz="1800" dirty="0">
                <a:solidFill>
                  <a:schemeClr val="tx2"/>
                </a:solidFill>
              </a:rPr>
              <a:t>Organizacje zajmujące się zdrowiem psychicznym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pl-PL" sz="1800" dirty="0">
                <a:solidFill>
                  <a:schemeClr val="tx2"/>
                </a:solidFill>
              </a:rPr>
              <a:t>Organizacji kobiet i młodzieży 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pl-PL" sz="1800" dirty="0">
                <a:solidFill>
                  <a:schemeClr val="tx2"/>
                </a:solidFill>
              </a:rPr>
              <a:t>Organizacje LGBTQ+ 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pl-PL" sz="1800" dirty="0">
                <a:solidFill>
                  <a:schemeClr val="tx2"/>
                </a:solidFill>
              </a:rPr>
              <a:t>Decydenci polityczni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pl-PL" sz="1800" dirty="0">
                <a:solidFill>
                  <a:schemeClr val="tx2"/>
                </a:solidFill>
              </a:rPr>
              <a:t>Naukowcy i nauczyciele 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pl-PL" sz="1800" dirty="0">
                <a:solidFill>
                  <a:schemeClr val="tx2"/>
                </a:solidFill>
              </a:rPr>
              <a:t>Przedstawiciele mediów </a:t>
            </a:r>
          </a:p>
          <a:p>
            <a:endParaRPr lang="en-GB" sz="1800" dirty="0"/>
          </a:p>
        </p:txBody>
      </p:sp>
      <p:pic>
        <p:nvPicPr>
          <p:cNvPr id="8" name="Picture 7" descr="Grafika wektorowa ukazująca cztery zielone postacie połączone liniami, symbolizującymi współdzielenie odpowiedzialności. Każda z postaci reprezentuje inny element: jedna trzyma kubek kawy, druga znak wykrzyknika, trzecia lupę, a czwarta megafon. ">
            <a:extLst>
              <a:ext uri="{FF2B5EF4-FFF2-40B4-BE49-F238E27FC236}">
                <a16:creationId xmlns:a16="http://schemas.microsoft.com/office/drawing/2014/main" id="{7BCBDC9E-D9FB-E804-EA92-C64D22B5D5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485" y="1655733"/>
            <a:ext cx="4291956" cy="5096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6628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393A63D-6B7A-BB59-9430-82D27ABFBE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369" y="4366604"/>
            <a:ext cx="4748052" cy="23740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BD2DF9D-B8AE-937F-84F1-0B2BCD885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Plan działania: pięć priorytetowych obszarów kampanii</a:t>
            </a:r>
          </a:p>
        </p:txBody>
      </p:sp>
      <p:graphicFrame>
        <p:nvGraphicFramePr>
          <p:cNvPr id="5" name="Content Placeholder 3" descr="Harmonogram przedstawiający daty rozpoczęcia działań w ramach pięciu priorytetowych obszarów kampanii.">
            <a:extLst>
              <a:ext uri="{FF2B5EF4-FFF2-40B4-BE49-F238E27FC236}">
                <a16:creationId xmlns:a16="http://schemas.microsoft.com/office/drawing/2014/main" id="{727470C4-A17D-8388-6E2A-4EDBCFCEE1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2061642"/>
              </p:ext>
            </p:extLst>
          </p:nvPr>
        </p:nvGraphicFramePr>
        <p:xfrm>
          <a:off x="1497877" y="1571391"/>
          <a:ext cx="9581249" cy="32154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0B45660B-49A7-C8B9-252D-6A3DF1F429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70" y="4247146"/>
            <a:ext cx="3264012" cy="2477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372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56FBB-E172-1DED-B87B-2204CE556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02" y="180000"/>
            <a:ext cx="11591998" cy="489600"/>
          </a:xfrm>
        </p:spPr>
        <p:txBody>
          <a:bodyPr/>
          <a:lstStyle/>
          <a:p>
            <a:r>
              <a:rPr lang="pl-PL" dirty="0"/>
              <a:t>Priorytet 1: Ocena psychospołecznych czynników ryzyka i zarządzanie nimi -1- 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78220600-1A6C-86C9-A599-10A49BB4CE4E}"/>
              </a:ext>
            </a:extLst>
          </p:cNvPr>
          <p:cNvSpPr txBox="1"/>
          <p:nvPr/>
        </p:nvSpPr>
        <p:spPr>
          <a:xfrm>
            <a:off x="0" y="1293442"/>
            <a:ext cx="11364686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>
                <a:latin typeface="+mn-lt"/>
              </a:rPr>
              <a:t>Obecna sytuacja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49023F-12B0-28FE-8FD2-43688F396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55382"/>
            <a:ext cx="3826329" cy="2090858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EE5061C-8F42-6456-36E1-0EEAD890D909}"/>
              </a:ext>
            </a:extLst>
          </p:cNvPr>
          <p:cNvSpPr txBox="1">
            <a:spLocks/>
          </p:cNvSpPr>
          <p:nvPr/>
        </p:nvSpPr>
        <p:spPr>
          <a:xfrm>
            <a:off x="600001" y="1948976"/>
            <a:ext cx="10878985" cy="2807643"/>
          </a:xfrm>
          <a:prstGeom prst="rect">
            <a:avLst/>
          </a:prstGeom>
        </p:spPr>
        <p:txBody>
          <a:bodyPr anchor="t">
            <a:noAutofit/>
          </a:bodyPr>
          <a:lstStyle>
            <a:lvl1pPr marL="251994" indent="-251994" algn="l" defTabSz="457189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80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31989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1985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91980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1976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719" indent="-285744" algn="l" defTabSz="457189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31967" indent="-179996" algn="l" defTabSz="457189" rtl="0" eaLnBrk="1" latinLnBrk="0" hangingPunct="1">
              <a:spcBef>
                <a:spcPts val="0"/>
              </a:spcBef>
              <a:buFont typeface="Arial" pitchFamily="34" charset="0"/>
              <a:buChar char="−"/>
              <a:defRPr sz="1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63" indent="-233363">
              <a:spcAft>
                <a:spcPts val="600"/>
              </a:spcAft>
            </a:pPr>
            <a:r>
              <a:rPr lang="pl-PL" b="0" dirty="0"/>
              <a:t>Pracodawcy mają </a:t>
            </a:r>
            <a:r>
              <a:rPr lang="pl-PL" dirty="0"/>
              <a:t>prawny obowiązek ochrony zdrowia pracowników</a:t>
            </a:r>
            <a:r>
              <a:rPr lang="pl-PL" b="0" dirty="0"/>
              <a:t>; obejmuje to również </a:t>
            </a:r>
            <a:r>
              <a:rPr lang="pl-PL" dirty="0"/>
              <a:t>zdrowie psychiczne</a:t>
            </a:r>
            <a:r>
              <a:rPr lang="pl-PL" b="0" dirty="0"/>
              <a:t>.</a:t>
            </a:r>
          </a:p>
          <a:p>
            <a:pPr marL="233363" indent="-233363">
              <a:spcAft>
                <a:spcPts val="600"/>
              </a:spcAft>
            </a:pPr>
            <a:r>
              <a:rPr lang="pl-PL" b="0" dirty="0"/>
              <a:t>Tylko </a:t>
            </a:r>
            <a:r>
              <a:rPr lang="pl-PL" dirty="0"/>
              <a:t>39% przedsiębiorstw </a:t>
            </a:r>
            <a:r>
              <a:rPr lang="pl-PL" b="0" dirty="0"/>
              <a:t>deklaruje posiadanie </a:t>
            </a:r>
            <a:r>
              <a:rPr lang="pl-PL" dirty="0"/>
              <a:t>planu działania dotyczącego przeciwdziałania stresowi związanemu z pracą</a:t>
            </a:r>
            <a:r>
              <a:rPr lang="pl-PL" b="0" dirty="0"/>
              <a:t>.</a:t>
            </a:r>
          </a:p>
          <a:p>
            <a:pPr marL="233363" indent="-233363">
              <a:spcAft>
                <a:spcPts val="600"/>
              </a:spcAft>
            </a:pPr>
            <a:r>
              <a:rPr lang="pl-PL" b="0" dirty="0"/>
              <a:t>Organizacje mogą dostrzegać psychospołeczne czynniki ryzyka, jednak często </a:t>
            </a:r>
            <a:r>
              <a:rPr lang="pl-PL" dirty="0"/>
              <a:t>brakuje im </a:t>
            </a:r>
            <a:r>
              <a:rPr lang="pl-PL" b="0" dirty="0"/>
              <a:t>systematycznych, sformalizowanych </a:t>
            </a:r>
            <a:r>
              <a:rPr lang="pl-PL" dirty="0"/>
              <a:t>środków umożliwiających skuteczne przeciwdziałanie im</a:t>
            </a:r>
            <a:r>
              <a:rPr lang="pl-PL" b="0" dirty="0"/>
              <a:t>. </a:t>
            </a:r>
          </a:p>
          <a:p>
            <a:pPr marL="233363" indent="-233363">
              <a:spcAft>
                <a:spcPts val="600"/>
              </a:spcAft>
            </a:pPr>
            <a:r>
              <a:rPr lang="pl-PL" b="0" dirty="0"/>
              <a:t>Dane wskazują, że poziom świadomości oraz wdrażanie </a:t>
            </a:r>
            <a:r>
              <a:rPr lang="pl-PL" dirty="0"/>
              <a:t>środków zapobiegawczych </a:t>
            </a:r>
            <a:r>
              <a:rPr lang="pl-PL" dirty="0">
                <a:solidFill>
                  <a:schemeClr val="accent1"/>
                </a:solidFill>
              </a:rPr>
              <a:t>różnią się w poszczególnych </a:t>
            </a:r>
            <a:r>
              <a:rPr lang="pl-PL" dirty="0"/>
              <a:t>sektorach i krajach</a:t>
            </a:r>
            <a:r>
              <a:rPr lang="pl-PL" b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258782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91D47-550C-C10E-4A4E-6869EC31C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02" y="180000"/>
            <a:ext cx="11591998" cy="489600"/>
          </a:xfrm>
        </p:spPr>
        <p:txBody>
          <a:bodyPr/>
          <a:lstStyle/>
          <a:p>
            <a:r>
              <a:rPr lang="pl-PL" dirty="0"/>
              <a:t>Priorytet 1: Ocena psychospołecznych czynników ryzyka i zarządzanie nimi -2-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978B3BF-F5DD-EF14-8F1E-31C8593438D2}"/>
              </a:ext>
            </a:extLst>
          </p:cNvPr>
          <p:cNvSpPr/>
          <p:nvPr/>
        </p:nvSpPr>
        <p:spPr>
          <a:xfrm>
            <a:off x="0" y="1151969"/>
            <a:ext cx="12192000" cy="800219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487680" tIns="121920" rIns="243840" bIns="121920" rtlCol="0">
            <a:spAutoFit/>
          </a:bodyPr>
          <a:lstStyle/>
          <a:p>
            <a:pPr algn="ctr"/>
            <a:r>
              <a:rPr lang="pl-PL" b="1" dirty="0">
                <a:solidFill>
                  <a:srgbClr val="003399"/>
                </a:solidFill>
                <a:cs typeface="Arial" panose="020B0604020202020204" pitchFamily="34" charset="0"/>
              </a:rPr>
              <a:t>Główne trudności zgłaszane przez przedsiębiorstwa</a:t>
            </a:r>
            <a:endParaRPr lang="en-US" b="1" dirty="0">
              <a:solidFill>
                <a:srgbClr val="003399"/>
              </a:solidFill>
              <a:cs typeface="Arial" panose="020B0604020202020204" pitchFamily="34" charset="0"/>
            </a:endParaRPr>
          </a:p>
          <a:p>
            <a:pPr algn="ctr"/>
            <a:r>
              <a:rPr lang="pl-PL" b="1" dirty="0">
                <a:solidFill>
                  <a:srgbClr val="003399"/>
                </a:solidFill>
                <a:cs typeface="Arial" panose="020B0604020202020204" pitchFamily="34" charset="0"/>
              </a:rPr>
              <a:t> w zakresie psychospołecznych czynników ryzyka:</a:t>
            </a:r>
          </a:p>
        </p:txBody>
      </p:sp>
      <p:grpSp>
        <p:nvGrpSpPr>
          <p:cNvPr id="13" name="Group 12" descr="Cztery wykresy kołowe przedstawiające główne trudności zgłaszane przez przedsiębiorstwa w zakresie zarządzania psychospołecznymi czynnikami ryzyka.  Wykres kołowy 1: 59%  Niechęć do otwartej rozmowy na ten temat. Wykres kołowy 2: 44% Brak specjalistycznej wiedzy lub wsparcia Wykres kołowy 3: 43%. Brak świadomości wśród pracowników  Wykres kołowy 4: 32% Brak świadomości wśród kadry kierowniczej">
            <a:extLst>
              <a:ext uri="{FF2B5EF4-FFF2-40B4-BE49-F238E27FC236}">
                <a16:creationId xmlns:a16="http://schemas.microsoft.com/office/drawing/2014/main" id="{5A1D7735-3259-B0E5-ADF7-9703C0F715D4}"/>
              </a:ext>
            </a:extLst>
          </p:cNvPr>
          <p:cNvGrpSpPr/>
          <p:nvPr/>
        </p:nvGrpSpPr>
        <p:grpSpPr>
          <a:xfrm>
            <a:off x="120387" y="1503628"/>
            <a:ext cx="11741588" cy="2511699"/>
            <a:chOff x="176987" y="3931303"/>
            <a:chExt cx="11741588" cy="251169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FF32426-BCE2-F911-6B72-3C72DB0D41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6987" y="3931303"/>
              <a:ext cx="11028278" cy="2320421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97581BB-4216-3A32-AAC1-60C46110EDE4}"/>
                </a:ext>
              </a:extLst>
            </p:cNvPr>
            <p:cNvGrpSpPr/>
            <p:nvPr/>
          </p:nvGrpSpPr>
          <p:grpSpPr>
            <a:xfrm>
              <a:off x="1950247" y="5761545"/>
              <a:ext cx="9968328" cy="681457"/>
              <a:chOff x="1503249" y="3265556"/>
              <a:chExt cx="7476246" cy="511091"/>
            </a:xfrm>
          </p:grpSpPr>
          <p:sp>
            <p:nvSpPr>
              <p:cNvPr id="9" name="Title 1">
                <a:extLst>
                  <a:ext uri="{FF2B5EF4-FFF2-40B4-BE49-F238E27FC236}">
                    <a16:creationId xmlns:a16="http://schemas.microsoft.com/office/drawing/2014/main" id="{4DC8855D-01CF-4E73-F998-DCC42C6A85D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503249" y="3271392"/>
                <a:ext cx="1961332" cy="492220"/>
              </a:xfrm>
              <a:prstGeom prst="rect">
                <a:avLst/>
              </a:prstGeom>
            </p:spPr>
            <p:txBody>
              <a:bodyPr vert="horz" lIns="121920" tIns="60960" rIns="121920" bIns="60960" rtlCol="0" anchor="ctr">
                <a:noAutofit/>
              </a:bodyPr>
              <a:lstStyle>
                <a:lvl1pPr algn="l" defTabSz="342900" rtl="0" eaLnBrk="1" latinLnBrk="0" hangingPunct="1">
                  <a:spcBef>
                    <a:spcPct val="0"/>
                  </a:spcBef>
                  <a:buNone/>
                  <a:defRPr sz="1800" b="1" i="0" kern="1200" baseline="0">
                    <a:solidFill>
                      <a:schemeClr val="tx2"/>
                    </a:solidFill>
                    <a:latin typeface="+mj-lt"/>
                    <a:ea typeface="+mj-ea"/>
                    <a:cs typeface="Trebuchet MS"/>
                  </a:defRPr>
                </a:lvl1pPr>
                <a:lvl2pPr eaLnBrk="1" hangingPunct="1">
                  <a:defRPr>
                    <a:solidFill>
                      <a:schemeClr val="tx2"/>
                    </a:solidFill>
                  </a:defRPr>
                </a:lvl2pPr>
                <a:lvl3pPr eaLnBrk="1" hangingPunct="1">
                  <a:defRPr>
                    <a:solidFill>
                      <a:schemeClr val="tx2"/>
                    </a:solidFill>
                  </a:defRPr>
                </a:lvl3pPr>
                <a:lvl4pPr eaLnBrk="1" hangingPunct="1">
                  <a:defRPr>
                    <a:solidFill>
                      <a:schemeClr val="tx2"/>
                    </a:solidFill>
                  </a:defRPr>
                </a:lvl4pPr>
                <a:lvl5pPr eaLnBrk="1" hangingPunct="1">
                  <a:defRPr>
                    <a:solidFill>
                      <a:schemeClr val="tx2"/>
                    </a:solidFill>
                  </a:defRPr>
                </a:lvl5pPr>
                <a:lvl6pPr eaLnBrk="1" hangingPunct="1">
                  <a:defRPr>
                    <a:solidFill>
                      <a:schemeClr val="tx2"/>
                    </a:solidFill>
                  </a:defRPr>
                </a:lvl6pPr>
                <a:lvl7pPr eaLnBrk="1" hangingPunct="1">
                  <a:defRPr>
                    <a:solidFill>
                      <a:schemeClr val="tx2"/>
                    </a:solidFill>
                  </a:defRPr>
                </a:lvl7pPr>
                <a:lvl8pPr eaLnBrk="1" hangingPunct="1">
                  <a:defRPr>
                    <a:solidFill>
                      <a:schemeClr val="tx2"/>
                    </a:solidFill>
                  </a:defRPr>
                </a:lvl8pPr>
                <a:lvl9pPr eaLnBrk="1" hangingPunct="1">
                  <a:defRPr>
                    <a:solidFill>
                      <a:schemeClr val="tx2"/>
                    </a:solidFill>
                  </a:defRPr>
                </a:lvl9pPr>
              </a:lstStyle>
              <a:p>
                <a:pPr algn="ctr"/>
                <a:r>
                  <a:rPr lang="pl-PL" sz="1600" dirty="0"/>
                  <a:t>Niechęć do otwartej rozmowy na ten temat</a:t>
                </a:r>
              </a:p>
            </p:txBody>
          </p:sp>
          <p:sp>
            <p:nvSpPr>
              <p:cNvPr id="10" name="Title 1">
                <a:extLst>
                  <a:ext uri="{FF2B5EF4-FFF2-40B4-BE49-F238E27FC236}">
                    <a16:creationId xmlns:a16="http://schemas.microsoft.com/office/drawing/2014/main" id="{DCFD6557-77B8-59DD-ED72-7EF7743CFDC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352988" y="3276071"/>
                <a:ext cx="1961332" cy="492220"/>
              </a:xfrm>
              <a:prstGeom prst="rect">
                <a:avLst/>
              </a:prstGeom>
            </p:spPr>
            <p:txBody>
              <a:bodyPr vert="horz" lIns="121920" tIns="60960" rIns="121920" bIns="60960" rtlCol="0" anchor="ctr">
                <a:noAutofit/>
              </a:bodyPr>
              <a:lstStyle>
                <a:lvl1pPr algn="l" defTabSz="342900" rtl="0" eaLnBrk="1" latinLnBrk="0" hangingPunct="1">
                  <a:spcBef>
                    <a:spcPct val="0"/>
                  </a:spcBef>
                  <a:buNone/>
                  <a:defRPr sz="1800" b="1" i="0" kern="1200" baseline="0">
                    <a:solidFill>
                      <a:schemeClr val="tx2"/>
                    </a:solidFill>
                    <a:latin typeface="+mj-lt"/>
                    <a:ea typeface="+mj-ea"/>
                    <a:cs typeface="Trebuchet MS"/>
                  </a:defRPr>
                </a:lvl1pPr>
                <a:lvl2pPr eaLnBrk="1" hangingPunct="1">
                  <a:defRPr>
                    <a:solidFill>
                      <a:schemeClr val="tx2"/>
                    </a:solidFill>
                  </a:defRPr>
                </a:lvl2pPr>
                <a:lvl3pPr eaLnBrk="1" hangingPunct="1">
                  <a:defRPr>
                    <a:solidFill>
                      <a:schemeClr val="tx2"/>
                    </a:solidFill>
                  </a:defRPr>
                </a:lvl3pPr>
                <a:lvl4pPr eaLnBrk="1" hangingPunct="1">
                  <a:defRPr>
                    <a:solidFill>
                      <a:schemeClr val="tx2"/>
                    </a:solidFill>
                  </a:defRPr>
                </a:lvl4pPr>
                <a:lvl5pPr eaLnBrk="1" hangingPunct="1">
                  <a:defRPr>
                    <a:solidFill>
                      <a:schemeClr val="tx2"/>
                    </a:solidFill>
                  </a:defRPr>
                </a:lvl5pPr>
                <a:lvl6pPr eaLnBrk="1" hangingPunct="1">
                  <a:defRPr>
                    <a:solidFill>
                      <a:schemeClr val="tx2"/>
                    </a:solidFill>
                  </a:defRPr>
                </a:lvl6pPr>
                <a:lvl7pPr eaLnBrk="1" hangingPunct="1">
                  <a:defRPr>
                    <a:solidFill>
                      <a:schemeClr val="tx2"/>
                    </a:solidFill>
                  </a:defRPr>
                </a:lvl7pPr>
                <a:lvl8pPr eaLnBrk="1" hangingPunct="1">
                  <a:defRPr>
                    <a:solidFill>
                      <a:schemeClr val="tx2"/>
                    </a:solidFill>
                  </a:defRPr>
                </a:lvl8pPr>
                <a:lvl9pPr eaLnBrk="1" hangingPunct="1">
                  <a:defRPr>
                    <a:solidFill>
                      <a:schemeClr val="tx2"/>
                    </a:solidFill>
                  </a:defRPr>
                </a:lvl9pPr>
              </a:lstStyle>
              <a:p>
                <a:pPr algn="ctr"/>
                <a:r>
                  <a:rPr lang="pl-PL" sz="1600"/>
                  <a:t>Brak specjalistycznej wiedzy lub wsparcia</a:t>
                </a:r>
              </a:p>
            </p:txBody>
          </p:sp>
          <p:sp>
            <p:nvSpPr>
              <p:cNvPr id="11" name="Title 1">
                <a:extLst>
                  <a:ext uri="{FF2B5EF4-FFF2-40B4-BE49-F238E27FC236}">
                    <a16:creationId xmlns:a16="http://schemas.microsoft.com/office/drawing/2014/main" id="{BCEE7AF2-E8EB-F4AC-A820-F6891B7433D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187989" y="3265556"/>
                <a:ext cx="1961332" cy="492220"/>
              </a:xfrm>
              <a:prstGeom prst="rect">
                <a:avLst/>
              </a:prstGeom>
            </p:spPr>
            <p:txBody>
              <a:bodyPr vert="horz" lIns="121920" tIns="60960" rIns="121920" bIns="60960" rtlCol="0" anchor="ctr">
                <a:noAutofit/>
              </a:bodyPr>
              <a:lstStyle>
                <a:lvl1pPr algn="l" defTabSz="342900" rtl="0" eaLnBrk="1" latinLnBrk="0" hangingPunct="1">
                  <a:spcBef>
                    <a:spcPct val="0"/>
                  </a:spcBef>
                  <a:buNone/>
                  <a:defRPr sz="1800" b="1" i="0" kern="1200" baseline="0">
                    <a:solidFill>
                      <a:schemeClr val="tx2"/>
                    </a:solidFill>
                    <a:latin typeface="+mj-lt"/>
                    <a:ea typeface="+mj-ea"/>
                    <a:cs typeface="Trebuchet MS"/>
                  </a:defRPr>
                </a:lvl1pPr>
                <a:lvl2pPr eaLnBrk="1" hangingPunct="1">
                  <a:defRPr>
                    <a:solidFill>
                      <a:schemeClr val="tx2"/>
                    </a:solidFill>
                  </a:defRPr>
                </a:lvl2pPr>
                <a:lvl3pPr eaLnBrk="1" hangingPunct="1">
                  <a:defRPr>
                    <a:solidFill>
                      <a:schemeClr val="tx2"/>
                    </a:solidFill>
                  </a:defRPr>
                </a:lvl3pPr>
                <a:lvl4pPr eaLnBrk="1" hangingPunct="1">
                  <a:defRPr>
                    <a:solidFill>
                      <a:schemeClr val="tx2"/>
                    </a:solidFill>
                  </a:defRPr>
                </a:lvl4pPr>
                <a:lvl5pPr eaLnBrk="1" hangingPunct="1">
                  <a:defRPr>
                    <a:solidFill>
                      <a:schemeClr val="tx2"/>
                    </a:solidFill>
                  </a:defRPr>
                </a:lvl5pPr>
                <a:lvl6pPr eaLnBrk="1" hangingPunct="1">
                  <a:defRPr>
                    <a:solidFill>
                      <a:schemeClr val="tx2"/>
                    </a:solidFill>
                  </a:defRPr>
                </a:lvl6pPr>
                <a:lvl7pPr eaLnBrk="1" hangingPunct="1">
                  <a:defRPr>
                    <a:solidFill>
                      <a:schemeClr val="tx2"/>
                    </a:solidFill>
                  </a:defRPr>
                </a:lvl7pPr>
                <a:lvl8pPr eaLnBrk="1" hangingPunct="1">
                  <a:defRPr>
                    <a:solidFill>
                      <a:schemeClr val="tx2"/>
                    </a:solidFill>
                  </a:defRPr>
                </a:lvl8pPr>
                <a:lvl9pPr eaLnBrk="1" hangingPunct="1">
                  <a:defRPr>
                    <a:solidFill>
                      <a:schemeClr val="tx2"/>
                    </a:solidFill>
                  </a:defRPr>
                </a:lvl9pPr>
              </a:lstStyle>
              <a:p>
                <a:pPr algn="ctr"/>
                <a:r>
                  <a:rPr lang="pl-PL" sz="1600"/>
                  <a:t>Brak świadomości wśród pracowników</a:t>
                </a:r>
              </a:p>
            </p:txBody>
          </p:sp>
          <p:sp>
            <p:nvSpPr>
              <p:cNvPr id="12" name="Title 1">
                <a:extLst>
                  <a:ext uri="{FF2B5EF4-FFF2-40B4-BE49-F238E27FC236}">
                    <a16:creationId xmlns:a16="http://schemas.microsoft.com/office/drawing/2014/main" id="{DDF57967-B596-6762-5BFC-3E57F47A370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018163" y="3284427"/>
                <a:ext cx="1961332" cy="492220"/>
              </a:xfrm>
              <a:prstGeom prst="rect">
                <a:avLst/>
              </a:prstGeom>
            </p:spPr>
            <p:txBody>
              <a:bodyPr vert="horz" lIns="121920" tIns="60960" rIns="121920" bIns="60960" rtlCol="0" anchor="ctr">
                <a:noAutofit/>
              </a:bodyPr>
              <a:lstStyle>
                <a:lvl1pPr algn="l" defTabSz="342900" rtl="0" eaLnBrk="1" latinLnBrk="0" hangingPunct="1">
                  <a:spcBef>
                    <a:spcPct val="0"/>
                  </a:spcBef>
                  <a:buNone/>
                  <a:defRPr sz="1800" b="1" i="0" kern="1200" baseline="0">
                    <a:solidFill>
                      <a:schemeClr val="tx2"/>
                    </a:solidFill>
                    <a:latin typeface="+mj-lt"/>
                    <a:ea typeface="+mj-ea"/>
                    <a:cs typeface="Trebuchet MS"/>
                  </a:defRPr>
                </a:lvl1pPr>
                <a:lvl2pPr eaLnBrk="1" hangingPunct="1">
                  <a:defRPr>
                    <a:solidFill>
                      <a:schemeClr val="tx2"/>
                    </a:solidFill>
                  </a:defRPr>
                </a:lvl2pPr>
                <a:lvl3pPr eaLnBrk="1" hangingPunct="1">
                  <a:defRPr>
                    <a:solidFill>
                      <a:schemeClr val="tx2"/>
                    </a:solidFill>
                  </a:defRPr>
                </a:lvl3pPr>
                <a:lvl4pPr eaLnBrk="1" hangingPunct="1">
                  <a:defRPr>
                    <a:solidFill>
                      <a:schemeClr val="tx2"/>
                    </a:solidFill>
                  </a:defRPr>
                </a:lvl4pPr>
                <a:lvl5pPr eaLnBrk="1" hangingPunct="1">
                  <a:defRPr>
                    <a:solidFill>
                      <a:schemeClr val="tx2"/>
                    </a:solidFill>
                  </a:defRPr>
                </a:lvl5pPr>
                <a:lvl6pPr eaLnBrk="1" hangingPunct="1">
                  <a:defRPr>
                    <a:solidFill>
                      <a:schemeClr val="tx2"/>
                    </a:solidFill>
                  </a:defRPr>
                </a:lvl6pPr>
                <a:lvl7pPr eaLnBrk="1" hangingPunct="1">
                  <a:defRPr>
                    <a:solidFill>
                      <a:schemeClr val="tx2"/>
                    </a:solidFill>
                  </a:defRPr>
                </a:lvl7pPr>
                <a:lvl8pPr eaLnBrk="1" hangingPunct="1">
                  <a:defRPr>
                    <a:solidFill>
                      <a:schemeClr val="tx2"/>
                    </a:solidFill>
                  </a:defRPr>
                </a:lvl8pPr>
                <a:lvl9pPr eaLnBrk="1" hangingPunct="1">
                  <a:defRPr>
                    <a:solidFill>
                      <a:schemeClr val="tx2"/>
                    </a:solidFill>
                  </a:defRPr>
                </a:lvl9pPr>
              </a:lstStyle>
              <a:p>
                <a:pPr algn="ctr"/>
                <a:r>
                  <a:rPr lang="pl-PL" sz="1600" dirty="0"/>
                  <a:t>Brak świadomości wśród kadry kierowniczej</a:t>
                </a:r>
              </a:p>
            </p:txBody>
          </p:sp>
        </p:grp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435AF605-DAC3-06D5-9148-6D615B7C3E6C}"/>
              </a:ext>
            </a:extLst>
          </p:cNvPr>
          <p:cNvSpPr txBox="1"/>
          <p:nvPr/>
        </p:nvSpPr>
        <p:spPr>
          <a:xfrm>
            <a:off x="626698" y="4455771"/>
            <a:ext cx="10962789" cy="1431161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defPPr>
              <a:defRPr lang="en-US"/>
            </a:defPPr>
            <a:lvl1pPr marL="251994" indent="-251994" defTabSz="457189">
              <a:spcBef>
                <a:spcPts val="1200"/>
              </a:spcBef>
              <a:spcAft>
                <a:spcPts val="600"/>
              </a:spcAft>
              <a:buClr>
                <a:schemeClr val="tx2"/>
              </a:buClr>
              <a:buFont typeface="Wingdings" pitchFamily="2" charset="2"/>
              <a:buChar char="§"/>
              <a:defRPr b="0" i="0" baseline="0">
                <a:solidFill>
                  <a:schemeClr val="tx2"/>
                </a:solidFill>
              </a:defRPr>
            </a:lvl1pPr>
            <a:lvl2pPr marL="431989" indent="-179996" defTabSz="457189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baseline="0"/>
            </a:lvl2pPr>
            <a:lvl3pPr marL="611985" indent="-179996" defTabSz="457189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700" baseline="0"/>
            </a:lvl3pPr>
            <a:lvl4pPr marL="791980" indent="-179996" defTabSz="457189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600" baseline="0"/>
            </a:lvl4pPr>
            <a:lvl5pPr marL="971976" indent="-179996" defTabSz="457189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500" baseline="0"/>
            </a:lvl5pPr>
            <a:lvl6pPr marL="1257719" indent="-285744" defTabSz="457189">
              <a:spcBef>
                <a:spcPts val="0"/>
              </a:spcBef>
              <a:buFont typeface="Arial" pitchFamily="34" charset="0"/>
              <a:buChar char="•"/>
              <a:defRPr sz="1400" baseline="0"/>
            </a:lvl6pPr>
            <a:lvl7pPr marL="1331967" indent="-179996" defTabSz="457189">
              <a:spcBef>
                <a:spcPts val="0"/>
              </a:spcBef>
              <a:buFont typeface="Arial" pitchFamily="34" charset="0"/>
              <a:buChar char="−"/>
              <a:defRPr sz="1300" baseline="0"/>
            </a:lvl7pPr>
            <a:lvl8pPr marL="3428914" indent="-228594" defTabSz="457189">
              <a:spcBef>
                <a:spcPct val="20000"/>
              </a:spcBef>
              <a:buFont typeface="Arial"/>
              <a:buChar char="•"/>
              <a:defRPr sz="2000"/>
            </a:lvl8pPr>
            <a:lvl9pPr marL="3886103" indent="-228594" defTabSz="457189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pPr marL="233045" indent="-233045">
              <a:spcBef>
                <a:spcPts val="600"/>
              </a:spcBef>
            </a:pPr>
            <a:r>
              <a:rPr lang="pl-PL" dirty="0"/>
              <a:t>Badania pokazują, że mniejsze przedsiębiorstwa mają tendencję do reagowania na psychospołeczne czynniki ryzyka w sposób doraźny, zamiast stosować ustrukturyzowane podejście. </a:t>
            </a:r>
          </a:p>
          <a:p>
            <a:pPr marL="233363" indent="-233363">
              <a:spcBef>
                <a:spcPts val="600"/>
              </a:spcBef>
            </a:pPr>
            <a:r>
              <a:rPr lang="pl-PL" dirty="0"/>
              <a:t>Jednocześnie władze i poszczególne sektory opracowują obiecujące rozwiązania wspierające przedsiębiorstwa w zarządzaniu różnymi psychospołecznymi czynnikami ryzyka. </a:t>
            </a:r>
          </a:p>
        </p:txBody>
      </p:sp>
    </p:spTree>
    <p:extLst>
      <p:ext uri="{BB962C8B-B14F-4D97-AF65-F5344CB8AC3E}">
        <p14:creationId xmlns:p14="http://schemas.microsoft.com/office/powerpoint/2010/main" val="3063356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DDDB3A61-67CA-DC2F-8A3D-3DA55425D3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5472112"/>
            <a:ext cx="11642651" cy="1205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7A72DE3-10C3-2DC2-669C-892D4BBCAB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849285" y="5821833"/>
            <a:ext cx="3267894" cy="533544"/>
          </a:xfrm>
          <a:prstGeom prst="rect">
            <a:avLst/>
          </a:prstGeom>
          <a:solidFill>
            <a:srgbClr val="DCE1FF">
              <a:alpha val="54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800" b="1" dirty="0">
              <a:latin typeface="+mn-lt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7E70735-201B-ED52-51CB-32F369D28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194262" y="5159469"/>
            <a:ext cx="3334128" cy="533544"/>
          </a:xfrm>
          <a:prstGeom prst="rect">
            <a:avLst/>
          </a:prstGeom>
          <a:solidFill>
            <a:srgbClr val="DCE1FF">
              <a:alpha val="54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800" b="1" dirty="0">
              <a:latin typeface="+mn-lt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99934AF-AF70-6169-DCF5-75F40B15C8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524626" y="4492544"/>
            <a:ext cx="2752756" cy="533544"/>
          </a:xfrm>
          <a:prstGeom prst="rect">
            <a:avLst/>
          </a:prstGeom>
          <a:solidFill>
            <a:srgbClr val="DCE1FF">
              <a:alpha val="54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800" b="1" dirty="0">
              <a:latin typeface="+mn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A6B977-9CAB-E4F5-7015-A61BAFFAB9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01" y="180000"/>
            <a:ext cx="11642651" cy="489600"/>
          </a:xfrm>
        </p:spPr>
        <p:txBody>
          <a:bodyPr/>
          <a:lstStyle/>
          <a:p>
            <a:r>
              <a:rPr lang="pl-PL" dirty="0"/>
              <a:t>Priorytet 1: Ocena psychospołecznych czynników ryzyka i zarządzanie nimi -3-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7CAEB2-ACAC-341B-CED9-DD2E210A63F2}"/>
              </a:ext>
            </a:extLst>
          </p:cNvPr>
          <p:cNvSpPr txBox="1"/>
          <p:nvPr/>
        </p:nvSpPr>
        <p:spPr>
          <a:xfrm>
            <a:off x="0" y="1307432"/>
            <a:ext cx="10971421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>
                <a:latin typeface="+mn-lt"/>
              </a:rPr>
              <a:t>Środki zapobiegawcze – 1</a:t>
            </a:r>
          </a:p>
        </p:txBody>
      </p:sp>
      <p:sp>
        <p:nvSpPr>
          <p:cNvPr id="4" name="Content Placeholder 11">
            <a:extLst>
              <a:ext uri="{FF2B5EF4-FFF2-40B4-BE49-F238E27FC236}">
                <a16:creationId xmlns:a16="http://schemas.microsoft.com/office/drawing/2014/main" id="{35B17C73-38C1-AC28-3702-CD6320B251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0002" y="1872648"/>
            <a:ext cx="10612284" cy="2950700"/>
          </a:xfrm>
        </p:spPr>
        <p:txBody>
          <a:bodyPr>
            <a:noAutofit/>
          </a:bodyPr>
          <a:lstStyle/>
          <a:p>
            <a:pPr marL="233363" indent="-233363">
              <a:spcBef>
                <a:spcPts val="0"/>
              </a:spcBef>
              <a:spcAft>
                <a:spcPts val="600"/>
              </a:spcAft>
            </a:pPr>
            <a:r>
              <a:rPr lang="pl-PL" sz="1700" dirty="0"/>
              <a:t>Ocena psychospołecznych czynników ryzyka i zarządzanie nimi</a:t>
            </a:r>
            <a:r>
              <a:rPr lang="pl-PL" sz="1700" b="0" dirty="0"/>
              <a:t> w ramach </a:t>
            </a:r>
            <a:r>
              <a:rPr lang="pl-PL" sz="1700" dirty="0"/>
              <a:t>ogólnego procesu zarządzania ryzykiem w zakresie bezpieczeństwa i higieny pracy</a:t>
            </a:r>
            <a:r>
              <a:rPr lang="pl-PL" sz="1700" b="0" dirty="0"/>
              <a:t>.</a:t>
            </a:r>
          </a:p>
          <a:p>
            <a:pPr marL="233363" indent="-233363">
              <a:spcBef>
                <a:spcPts val="0"/>
              </a:spcBef>
              <a:spcAft>
                <a:spcPts val="600"/>
              </a:spcAft>
            </a:pPr>
            <a:r>
              <a:rPr lang="pl-PL" sz="1700" b="0" dirty="0"/>
              <a:t>Stosuj</a:t>
            </a:r>
            <a:r>
              <a:rPr lang="pl-PL" sz="1700" dirty="0"/>
              <a:t> hierarchię środków zapobiegawczych, </a:t>
            </a:r>
            <a:r>
              <a:rPr lang="pl-PL" sz="1700" b="0" dirty="0"/>
              <a:t>nadając priorytet działaniom eliminującym zagrożenia u źródła.</a:t>
            </a:r>
          </a:p>
          <a:p>
            <a:pPr marL="233363" indent="-233363">
              <a:spcBef>
                <a:spcPts val="0"/>
              </a:spcBef>
              <a:spcAft>
                <a:spcPts val="600"/>
              </a:spcAft>
            </a:pPr>
            <a:r>
              <a:rPr lang="pl-PL" sz="1700" b="0" dirty="0"/>
              <a:t>Projektuj i</a:t>
            </a:r>
            <a:r>
              <a:rPr lang="pl-PL" sz="1700" dirty="0"/>
              <a:t> organizuj pracę w sposób zapewniający odpowiednie obciążenie pracą, </a:t>
            </a:r>
            <a:r>
              <a:rPr lang="pl-PL" sz="1700" b="0" dirty="0"/>
              <a:t>jasno określone role oraz wystarczające zasoby</a:t>
            </a:r>
            <a:r>
              <a:rPr lang="pl-PL" sz="1700" dirty="0"/>
              <a:t>.</a:t>
            </a:r>
          </a:p>
          <a:p>
            <a:pPr marL="233363" indent="-233363">
              <a:spcBef>
                <a:spcPts val="0"/>
              </a:spcBef>
              <a:spcAft>
                <a:spcPts val="600"/>
              </a:spcAft>
            </a:pPr>
            <a:r>
              <a:rPr lang="pl-PL" sz="1700" dirty="0"/>
              <a:t>Zapobiegaj </a:t>
            </a:r>
            <a:r>
              <a:rPr lang="pl-PL" sz="1700" b="0" dirty="0"/>
              <a:t>przemocy, molestowaniu oraz innym </a:t>
            </a:r>
            <a:r>
              <a:rPr lang="pl-PL" sz="1700" b="0" dirty="0" err="1"/>
              <a:t>zachowaniom</a:t>
            </a:r>
            <a:r>
              <a:rPr lang="pl-PL" sz="1700" b="0" dirty="0"/>
              <a:t> antyspołecznym.</a:t>
            </a:r>
          </a:p>
          <a:p>
            <a:pPr marL="233363" indent="-233363">
              <a:spcBef>
                <a:spcPts val="0"/>
              </a:spcBef>
              <a:spcAft>
                <a:spcPts val="600"/>
              </a:spcAft>
            </a:pPr>
            <a:r>
              <a:rPr lang="pl-PL" sz="1700" b="0" dirty="0"/>
              <a:t>Zapewniaj</a:t>
            </a:r>
            <a:r>
              <a:rPr lang="pl-PL" sz="1700" dirty="0"/>
              <a:t> informacje, szkolenia </a:t>
            </a:r>
            <a:r>
              <a:rPr lang="pl-PL" sz="1700" b="0" dirty="0"/>
              <a:t>i</a:t>
            </a:r>
            <a:r>
              <a:rPr lang="pl-PL" sz="1700" dirty="0"/>
              <a:t> wsparcie,</a:t>
            </a:r>
            <a:r>
              <a:rPr lang="pl-PL" sz="1700" b="0" dirty="0"/>
              <a:t> w tym działania służące ograniczaniu stygmatyzacji związanej ze zdrowiem psychicznym</a:t>
            </a:r>
            <a:r>
              <a:rPr lang="pl-PL" sz="1700" dirty="0"/>
              <a:t>.</a:t>
            </a: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0429D36E-AAB9-46F0-8B35-C9C5393BD22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0" y="4763475"/>
            <a:ext cx="4221126" cy="984885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600" b="1" dirty="0">
                <a:solidFill>
                  <a:schemeClr val="bg1"/>
                </a:solidFill>
              </a:rPr>
              <a:t>Hierarchia zapobiegania psychospołecznym czynnikom ryzyka w miejscu pracy: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729C751-8516-6AD7-FF50-CDE9C81A3B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782095" y="4757327"/>
            <a:ext cx="876078" cy="0"/>
          </a:xfrm>
          <a:prstGeom prst="line">
            <a:avLst/>
          </a:prstGeom>
          <a:ln>
            <a:solidFill>
              <a:srgbClr val="003399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B0AC2CA-9460-FCFA-C92F-71E8C01A7A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778948" y="5420091"/>
            <a:ext cx="1551910" cy="0"/>
          </a:xfrm>
          <a:prstGeom prst="line">
            <a:avLst/>
          </a:prstGeom>
          <a:ln>
            <a:solidFill>
              <a:srgbClr val="003399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48D963-E2C1-CBA9-EEA8-EFB05ED13D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211331" y="6117180"/>
            <a:ext cx="1799194" cy="0"/>
          </a:xfrm>
          <a:prstGeom prst="line">
            <a:avLst/>
          </a:prstGeom>
          <a:ln>
            <a:solidFill>
              <a:srgbClr val="003399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Graphic 26" descr="Piramida składająca się z trzech poziomów przedstawiająca hierarchię działań prewencyjnych w zakresie psychospołecznych czynników ryzyka w pracy. Na szczycie piramidy znajduje się symbol przedstawiający pojedynczą osobę, wskazujący, że działania na tym poziomie powinny być stosowane jako ostateczność. Drugi (środkowy) poziom oznaczono symbolem ustawień, przedstawiającym działania organizacyjne i techniczne, a trzeci (dolny) poziom symbolem lupy, podkreślającym znaczenie identyfikowania i eliminowania czynników ryzyka. Po prawej stronie piramidy znajduje się postać trzymająca w lewej ręce znak wykrzyknika.">
            <a:extLst>
              <a:ext uri="{FF2B5EF4-FFF2-40B4-BE49-F238E27FC236}">
                <a16:creationId xmlns:a16="http://schemas.microsoft.com/office/drawing/2014/main" id="{F6A7610B-190D-E49F-2CC3-F0410D0A4E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5106" y="4428184"/>
            <a:ext cx="3152775" cy="242887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264E354-B395-9A71-FAE3-223B8DD054D4}"/>
              </a:ext>
            </a:extLst>
          </p:cNvPr>
          <p:cNvSpPr txBox="1"/>
          <p:nvPr/>
        </p:nvSpPr>
        <p:spPr>
          <a:xfrm>
            <a:off x="6667633" y="4425977"/>
            <a:ext cx="4642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3600" b="1">
                <a:solidFill>
                  <a:srgbClr val="003399"/>
                </a:solidFill>
                <a:latin typeface="+mn-lt"/>
              </a:rPr>
              <a:t>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98BCD17-2F50-4F66-E531-FB0C4244FF51}"/>
              </a:ext>
            </a:extLst>
          </p:cNvPr>
          <p:cNvSpPr txBox="1"/>
          <p:nvPr/>
        </p:nvSpPr>
        <p:spPr>
          <a:xfrm>
            <a:off x="7006692" y="4489231"/>
            <a:ext cx="22706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b="1" dirty="0">
                <a:solidFill>
                  <a:srgbClr val="003399"/>
                </a:solidFill>
              </a:rPr>
              <a:t>Indywidualne środki stosowane w ostateczności.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617D3DB-E549-5FBA-1451-FC2BF2A9B81C}"/>
              </a:ext>
            </a:extLst>
          </p:cNvPr>
          <p:cNvSpPr txBox="1"/>
          <p:nvPr/>
        </p:nvSpPr>
        <p:spPr>
          <a:xfrm>
            <a:off x="7361187" y="5089565"/>
            <a:ext cx="4642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3600" b="1">
                <a:solidFill>
                  <a:srgbClr val="003399"/>
                </a:solidFill>
                <a:latin typeface="+mn-lt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2C4994-88F8-1D4C-46B8-2D618BABA264}"/>
              </a:ext>
            </a:extLst>
          </p:cNvPr>
          <p:cNvSpPr txBox="1"/>
          <p:nvPr/>
        </p:nvSpPr>
        <p:spPr>
          <a:xfrm>
            <a:off x="7696485" y="5170877"/>
            <a:ext cx="26853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b="1">
                <a:solidFill>
                  <a:srgbClr val="003399"/>
                </a:solidFill>
              </a:rPr>
              <a:t>Środki organizacyjne i techniczne, które należy wprowadzić.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444FC9-C7DC-1D45-421A-8A331FCFE5E7}"/>
              </a:ext>
            </a:extLst>
          </p:cNvPr>
          <p:cNvSpPr txBox="1"/>
          <p:nvPr/>
        </p:nvSpPr>
        <p:spPr>
          <a:xfrm>
            <a:off x="8038850" y="5748863"/>
            <a:ext cx="4642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3600" b="1">
                <a:solidFill>
                  <a:srgbClr val="003399"/>
                </a:solidFill>
                <a:latin typeface="+mn-lt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87D9CDB-64C7-5826-4CE4-57ED0F5FCF55}"/>
              </a:ext>
            </a:extLst>
          </p:cNvPr>
          <p:cNvSpPr txBox="1"/>
          <p:nvPr/>
        </p:nvSpPr>
        <p:spPr>
          <a:xfrm>
            <a:off x="8324034" y="5827950"/>
            <a:ext cx="25030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b="1">
                <a:solidFill>
                  <a:srgbClr val="003399"/>
                </a:solidFill>
              </a:rPr>
              <a:t>Zidentyfikować i wyeliminować ryzyka u źródła.</a:t>
            </a:r>
          </a:p>
        </p:txBody>
      </p:sp>
    </p:spTree>
    <p:extLst>
      <p:ext uri="{BB962C8B-B14F-4D97-AF65-F5344CB8AC3E}">
        <p14:creationId xmlns:p14="http://schemas.microsoft.com/office/powerpoint/2010/main" val="11935911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1ABEE-27A3-E6DD-708A-88D330936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02" y="180000"/>
            <a:ext cx="11591998" cy="489600"/>
          </a:xfrm>
        </p:spPr>
        <p:txBody>
          <a:bodyPr/>
          <a:lstStyle/>
          <a:p>
            <a:r>
              <a:rPr lang="pl-PL" dirty="0"/>
              <a:t>Priorytet 1: Ocena psychospołecznych czynników ryzyka i zarządzanie nimi -4-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3A5FD4-3019-E96D-9CCC-6102EE5E49D3}"/>
              </a:ext>
            </a:extLst>
          </p:cNvPr>
          <p:cNvSpPr txBox="1"/>
          <p:nvPr/>
        </p:nvSpPr>
        <p:spPr>
          <a:xfrm>
            <a:off x="0" y="1306162"/>
            <a:ext cx="10299031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>
                <a:latin typeface="+mn-lt"/>
              </a:rPr>
              <a:t>Środki zapobiegawcze – 2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0D4E519-66B9-93E1-E83E-1DEBC498A31E}"/>
              </a:ext>
            </a:extLst>
          </p:cNvPr>
          <p:cNvSpPr txBox="1">
            <a:spLocks/>
          </p:cNvSpPr>
          <p:nvPr/>
        </p:nvSpPr>
        <p:spPr>
          <a:xfrm>
            <a:off x="600001" y="1927508"/>
            <a:ext cx="7561359" cy="4133238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Autofit/>
          </a:bodyPr>
          <a:lstStyle>
            <a:lvl1pPr marL="189000" indent="-189000" algn="l" defTabSz="342900" rtl="0" eaLnBrk="1" latinLnBrk="0" hangingPunct="1">
              <a:spcBef>
                <a:spcPts val="45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35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2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27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12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63" indent="-233363">
              <a:spcBef>
                <a:spcPts val="600"/>
              </a:spcBef>
              <a:spcAft>
                <a:spcPts val="600"/>
              </a:spcAft>
            </a:pPr>
            <a:r>
              <a:rPr lang="pl-PL" sz="1800" dirty="0"/>
              <a:t>Traktuj psychospołeczne czynniki ryzyka </a:t>
            </a:r>
            <a:r>
              <a:rPr lang="pl-PL" sz="1800" b="0" dirty="0"/>
              <a:t>w miejscu pracy</a:t>
            </a:r>
            <a:r>
              <a:rPr lang="pl-PL" sz="1800" dirty="0"/>
              <a:t> jako problem dotyczący miejsca pracy</a:t>
            </a:r>
            <a:r>
              <a:rPr lang="pl-PL" sz="1800" b="0" dirty="0"/>
              <a:t>, a nie jako problem indywidualny. </a:t>
            </a:r>
          </a:p>
          <a:p>
            <a:pPr marL="233363" indent="-233363">
              <a:spcBef>
                <a:spcPts val="600"/>
              </a:spcBef>
              <a:spcAft>
                <a:spcPts val="600"/>
              </a:spcAft>
            </a:pPr>
            <a:r>
              <a:rPr lang="pl-PL" sz="1800" dirty="0"/>
              <a:t>Zaangażuj pracowników</a:t>
            </a:r>
            <a:r>
              <a:rPr lang="pl-PL" sz="1800" b="0" dirty="0"/>
              <a:t> na każdym etapie procesu, od uświadamiania i oceny ryzyka po wypracowywanie rozwiązań</a:t>
            </a:r>
            <a:r>
              <a:rPr lang="pl-PL" sz="1800" dirty="0"/>
              <a:t>.</a:t>
            </a:r>
          </a:p>
          <a:p>
            <a:pPr marL="233363" indent="-233363">
              <a:spcBef>
                <a:spcPts val="600"/>
              </a:spcBef>
              <a:spcAft>
                <a:spcPts val="600"/>
              </a:spcAft>
            </a:pPr>
            <a:r>
              <a:rPr lang="pl-PL" sz="1800" dirty="0"/>
              <a:t>Wyposażaj kadrę kierowniczą w wiedzę i narzędzia umożliwiające rozpoznawanie różnych rodzajów psychospołecznych czynników ryzyka</a:t>
            </a:r>
            <a:r>
              <a:rPr lang="pl-PL" sz="1800" b="0" dirty="0"/>
              <a:t>, w tym problemów związanych z obciążeniem pracą, konfliktów i niepożądanych </a:t>
            </a:r>
            <a:r>
              <a:rPr lang="pl-PL" sz="1800" b="0" dirty="0" err="1"/>
              <a:t>zachowań</a:t>
            </a:r>
            <a:r>
              <a:rPr lang="pl-PL" sz="1800" b="0" dirty="0"/>
              <a:t> społecznych.</a:t>
            </a:r>
          </a:p>
          <a:p>
            <a:pPr marL="233363" indent="-233363">
              <a:spcBef>
                <a:spcPts val="600"/>
              </a:spcBef>
              <a:spcAft>
                <a:spcPts val="600"/>
              </a:spcAft>
            </a:pPr>
            <a:r>
              <a:rPr lang="pl-PL" sz="1800" dirty="0"/>
              <a:t>Powiąż ocenę psychospołecznych czynników ryzyka i zarządzanie nimi z </a:t>
            </a:r>
            <a:r>
              <a:rPr lang="pl-PL" sz="1800" b="0" dirty="0"/>
              <a:t>szerszymi strategiami firmy w zakresie</a:t>
            </a:r>
            <a:r>
              <a:rPr lang="pl-PL" sz="1800" dirty="0"/>
              <a:t> bezpieczeństwa i higieny pracy. </a:t>
            </a:r>
            <a:endParaRPr lang="en-GB" sz="18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GB" sz="1800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019D5C2-FEC6-2BE9-6405-4D43C457A9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93865" y="2743201"/>
            <a:ext cx="5034570" cy="2728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4978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B23CE-37F3-BD1F-0F64-06F6795EF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Priorytet 2: nękanie, molestowanie seksualne i przemoc -1-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BFEF4F-FA51-B257-1D4E-B52C8BCA9B9C}"/>
              </a:ext>
            </a:extLst>
          </p:cNvPr>
          <p:cNvSpPr txBox="1"/>
          <p:nvPr/>
        </p:nvSpPr>
        <p:spPr>
          <a:xfrm>
            <a:off x="0" y="1293442"/>
            <a:ext cx="9922329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>
                <a:latin typeface="+mn-lt"/>
              </a:rPr>
              <a:t>Obecna sytuacja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D1E05D-6468-A88D-0AA7-C9B2B6F9C3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30928"/>
            <a:ext cx="3962400" cy="2115312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C6CADA-FDD3-A1A6-969A-E1D56BD8330C}"/>
              </a:ext>
            </a:extLst>
          </p:cNvPr>
          <p:cNvSpPr txBox="1">
            <a:spLocks/>
          </p:cNvSpPr>
          <p:nvPr/>
        </p:nvSpPr>
        <p:spPr>
          <a:xfrm>
            <a:off x="599999" y="1933321"/>
            <a:ext cx="9436630" cy="2436327"/>
          </a:xfrm>
          <a:prstGeom prst="rect">
            <a:avLst/>
          </a:prstGeom>
        </p:spPr>
        <p:txBody>
          <a:bodyPr anchor="t">
            <a:noAutofit/>
          </a:bodyPr>
          <a:lstStyle>
            <a:lvl1pPr marL="251994" indent="-251994" algn="l" defTabSz="457189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80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31989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1985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91980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1976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719" indent="-285744" algn="l" defTabSz="457189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31967" indent="-179996" algn="l" defTabSz="457189" rtl="0" eaLnBrk="1" latinLnBrk="0" hangingPunct="1">
              <a:spcBef>
                <a:spcPts val="0"/>
              </a:spcBef>
              <a:buFont typeface="Arial" pitchFamily="34" charset="0"/>
              <a:buChar char="−"/>
              <a:defRPr sz="1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63" indent="-233363">
              <a:spcAft>
                <a:spcPts val="600"/>
              </a:spcAft>
            </a:pPr>
            <a:r>
              <a:rPr lang="pl-PL" dirty="0"/>
              <a:t>Problem o wielu wymiarach:</a:t>
            </a:r>
            <a:r>
              <a:rPr lang="pl-PL" b="0" dirty="0"/>
              <a:t> przemoc, nękanie, dyskryminacja, działania odwetowe (</a:t>
            </a:r>
            <a:r>
              <a:rPr lang="pl-PL" b="0" dirty="0" err="1"/>
              <a:t>wiktymizacja</a:t>
            </a:r>
            <a:r>
              <a:rPr lang="pl-PL" b="0" dirty="0"/>
              <a:t>) i inne niewłaściwe zachowania.</a:t>
            </a:r>
          </a:p>
          <a:p>
            <a:pPr marL="233363" indent="-233363">
              <a:spcAft>
                <a:spcPts val="600"/>
              </a:spcAft>
            </a:pPr>
            <a:r>
              <a:rPr lang="pl-PL" b="0" dirty="0"/>
              <a:t>Istotna przyczyna </a:t>
            </a:r>
            <a:r>
              <a:rPr lang="pl-PL" dirty="0"/>
              <a:t>problemów zdrowotnych</a:t>
            </a:r>
            <a:r>
              <a:rPr lang="pl-PL" b="0" dirty="0"/>
              <a:t> (takich jak depresja, zaburzenia lękowe czy zaburzenia snu itp.)</a:t>
            </a:r>
          </a:p>
          <a:p>
            <a:pPr marL="233363" indent="-233363">
              <a:spcAft>
                <a:spcPts val="600"/>
              </a:spcAft>
            </a:pPr>
            <a:r>
              <a:rPr lang="pl-PL" dirty="0"/>
              <a:t>13% pracowników w UE</a:t>
            </a:r>
            <a:r>
              <a:rPr lang="pl-PL" b="0" dirty="0"/>
              <a:t> doświadczyło jakiejś formy przemocy w miejscu pracy</a:t>
            </a:r>
            <a:r>
              <a:rPr lang="pl-PL" dirty="0"/>
              <a:t> </a:t>
            </a:r>
            <a:r>
              <a:rPr lang="pl-PL" b="0" dirty="0"/>
              <a:t>(EWCTS, </a:t>
            </a:r>
            <a:r>
              <a:rPr lang="pl-PL" b="0" dirty="0" err="1"/>
              <a:t>Eurofound</a:t>
            </a:r>
            <a:r>
              <a:rPr lang="pl-PL" b="0" dirty="0"/>
              <a:t>, 2021). </a:t>
            </a:r>
          </a:p>
          <a:p>
            <a:pPr marL="233363" indent="-233363">
              <a:spcAft>
                <a:spcPts val="600"/>
              </a:spcAft>
            </a:pPr>
            <a:r>
              <a:rPr lang="pl-PL" dirty="0"/>
              <a:t>Cyfryzacja</a:t>
            </a:r>
            <a:r>
              <a:rPr lang="pl-PL" b="0" dirty="0"/>
              <a:t> doprowadziła do pojawienia się nowych form niewłaściwych </a:t>
            </a:r>
            <a:r>
              <a:rPr lang="pl-PL" b="0" dirty="0" err="1"/>
              <a:t>zachowań</a:t>
            </a:r>
            <a:r>
              <a:rPr lang="pl-PL" b="0" dirty="0"/>
              <a:t> społecznych.</a:t>
            </a:r>
            <a:br>
              <a:rPr lang="pl-PL" dirty="0"/>
            </a:br>
            <a:endParaRPr lang="pl-PL" dirty="0"/>
          </a:p>
          <a:p>
            <a:pPr>
              <a:spcAft>
                <a:spcPts val="600"/>
              </a:spcAft>
            </a:pPr>
            <a:endParaRPr lang="en-GB" b="0" dirty="0"/>
          </a:p>
          <a:p>
            <a:pPr>
              <a:spcAft>
                <a:spcPts val="600"/>
              </a:spcAft>
            </a:pPr>
            <a:endParaRPr lang="en-GB" dirty="0"/>
          </a:p>
          <a:p>
            <a:pPr>
              <a:spcAft>
                <a:spcPts val="600"/>
              </a:spcAft>
            </a:pPr>
            <a:endParaRPr lang="en-GB" dirty="0"/>
          </a:p>
          <a:p>
            <a:pPr>
              <a:spcAft>
                <a:spcPts val="600"/>
              </a:spcAft>
            </a:pPr>
            <a:endParaRPr lang="en-GB" dirty="0"/>
          </a:p>
          <a:p>
            <a:pPr>
              <a:spcAft>
                <a:spcPts val="600"/>
              </a:spcAft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61039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0E16F-B5FB-D490-936E-F90C8D41AD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Priorytet 2: nękanie, molestowanie seksualne i przemoc -2-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D02451-FCA1-2255-2ADB-577B7DCA6116}"/>
              </a:ext>
            </a:extLst>
          </p:cNvPr>
          <p:cNvSpPr/>
          <p:nvPr/>
        </p:nvSpPr>
        <p:spPr>
          <a:xfrm>
            <a:off x="-5097" y="1684234"/>
            <a:ext cx="8300011" cy="800219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/>
          <a:p>
            <a:r>
              <a:rPr lang="pl-PL" b="1" dirty="0">
                <a:solidFill>
                  <a:srgbClr val="003399"/>
                </a:solidFill>
                <a:cs typeface="Arial" panose="020B0604020202020204" pitchFamily="34" charset="0"/>
              </a:rPr>
              <a:t>Kobiety częściej niż mężczyźni zgłaszają przypadki niewłaściwych</a:t>
            </a:r>
            <a:endParaRPr lang="en-US" b="1" dirty="0">
              <a:solidFill>
                <a:srgbClr val="003399"/>
              </a:solidFill>
              <a:cs typeface="Arial" panose="020B0604020202020204" pitchFamily="34" charset="0"/>
            </a:endParaRPr>
          </a:p>
          <a:p>
            <a:r>
              <a:rPr lang="pl-PL" b="1" dirty="0" err="1">
                <a:solidFill>
                  <a:srgbClr val="003399"/>
                </a:solidFill>
                <a:cs typeface="Arial" panose="020B0604020202020204" pitchFamily="34" charset="0"/>
              </a:rPr>
              <a:t>zachowań</a:t>
            </a:r>
            <a:r>
              <a:rPr lang="pl-PL" b="1" dirty="0">
                <a:solidFill>
                  <a:srgbClr val="003399"/>
                </a:solidFill>
                <a:cs typeface="Arial" panose="020B0604020202020204" pitchFamily="34" charset="0"/>
              </a:rPr>
              <a:t> społecznych w miejscu pracy.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473BF4D-E0C8-6E0F-BC49-F48EEB54A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96" r="970"/>
          <a:stretch>
            <a:fillRect/>
          </a:stretch>
        </p:blipFill>
        <p:spPr>
          <a:xfrm>
            <a:off x="-16272" y="4086670"/>
            <a:ext cx="12207240" cy="275505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058FEDD-A82B-B004-EFB5-7AFDF7AC4111}"/>
              </a:ext>
            </a:extLst>
          </p:cNvPr>
          <p:cNvSpPr txBox="1"/>
          <p:nvPr/>
        </p:nvSpPr>
        <p:spPr>
          <a:xfrm>
            <a:off x="1169611" y="4346355"/>
            <a:ext cx="244665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5000" b="1">
                <a:solidFill>
                  <a:schemeClr val="tx2"/>
                </a:solidFill>
                <a:latin typeface="+mj-lt"/>
              </a:rPr>
              <a:t>30,8%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A72F3B5-6CF1-887F-257A-225D8DEAAF62}"/>
              </a:ext>
            </a:extLst>
          </p:cNvPr>
          <p:cNvSpPr txBox="1"/>
          <p:nvPr/>
        </p:nvSpPr>
        <p:spPr>
          <a:xfrm>
            <a:off x="849956" y="5144021"/>
            <a:ext cx="267660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dirty="0">
                <a:solidFill>
                  <a:schemeClr val="tx2"/>
                </a:solidFill>
                <a:latin typeface="+mj-lt"/>
              </a:rPr>
              <a:t>kobiet doświadczyło </a:t>
            </a:r>
            <a:r>
              <a:rPr lang="pl-PL" b="1" dirty="0">
                <a:solidFill>
                  <a:schemeClr val="tx2"/>
                </a:solidFill>
                <a:latin typeface="+mj-lt"/>
              </a:rPr>
              <a:t>molestowania seksualnego</a:t>
            </a:r>
            <a:r>
              <a:rPr lang="pl-PL" dirty="0">
                <a:solidFill>
                  <a:schemeClr val="tx2"/>
                </a:solidFill>
                <a:latin typeface="+mj-lt"/>
              </a:rPr>
              <a:t> w miejscu pracy </a:t>
            </a:r>
            <a:r>
              <a:rPr lang="pl-PL" b="1" dirty="0">
                <a:solidFill>
                  <a:schemeClr val="tx2"/>
                </a:solidFill>
                <a:latin typeface="+mj-lt"/>
              </a:rPr>
              <a:t>przynajmniej raz w życiu.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8E99A72-8A49-DBD2-A68E-F3219A1B39E1}"/>
              </a:ext>
            </a:extLst>
          </p:cNvPr>
          <p:cNvSpPr txBox="1"/>
          <p:nvPr/>
        </p:nvSpPr>
        <p:spPr>
          <a:xfrm>
            <a:off x="5017131" y="4346355"/>
            <a:ext cx="198022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5000" b="1">
                <a:solidFill>
                  <a:schemeClr val="tx2"/>
                </a:solidFill>
                <a:latin typeface="+mj-lt"/>
              </a:rPr>
              <a:t>4,3%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07160C7-7651-15DB-723B-2000CE369EAD}"/>
              </a:ext>
            </a:extLst>
          </p:cNvPr>
          <p:cNvSpPr txBox="1"/>
          <p:nvPr/>
        </p:nvSpPr>
        <p:spPr>
          <a:xfrm>
            <a:off x="4392784" y="5138535"/>
            <a:ext cx="294746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dirty="0">
                <a:solidFill>
                  <a:schemeClr val="tx2"/>
                </a:solidFill>
                <a:latin typeface="+mj-lt"/>
              </a:rPr>
              <a:t>kobiet doświadczyło </a:t>
            </a:r>
            <a:r>
              <a:rPr lang="pl-PL" b="1" dirty="0">
                <a:solidFill>
                  <a:schemeClr val="tx2"/>
                </a:solidFill>
                <a:latin typeface="+mj-lt"/>
              </a:rPr>
              <a:t>molestowania seksualnego</a:t>
            </a:r>
            <a:r>
              <a:rPr lang="pl-PL" dirty="0">
                <a:solidFill>
                  <a:schemeClr val="tx2"/>
                </a:solidFill>
                <a:latin typeface="+mj-lt"/>
              </a:rPr>
              <a:t> </a:t>
            </a:r>
            <a:r>
              <a:rPr lang="pl-PL" b="1" dirty="0">
                <a:solidFill>
                  <a:schemeClr val="tx2"/>
                </a:solidFill>
                <a:latin typeface="+mj-lt"/>
              </a:rPr>
              <a:t>w miejscu pracy ciągu ostatnich 12 miesięcy</a:t>
            </a:r>
            <a:r>
              <a:rPr lang="pl-PL" dirty="0">
                <a:solidFill>
                  <a:schemeClr val="tx2"/>
                </a:solidFill>
                <a:latin typeface="+mj-lt"/>
              </a:rPr>
              <a:t>.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0E63CB33-EADF-2114-7EB2-F9BC940B3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2" y="2827339"/>
            <a:ext cx="5201413" cy="128781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8501F7F-0D7B-D9AE-0A9C-D5CEB760D3C2}"/>
              </a:ext>
            </a:extLst>
          </p:cNvPr>
          <p:cNvSpPr txBox="1"/>
          <p:nvPr/>
        </p:nvSpPr>
        <p:spPr>
          <a:xfrm>
            <a:off x="9042162" y="4346355"/>
            <a:ext cx="1980227" cy="86177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l-PL" sz="5000" b="1">
                <a:solidFill>
                  <a:schemeClr val="tx2"/>
                </a:solidFill>
                <a:latin typeface="+mj-lt"/>
              </a:rPr>
              <a:t>7,4%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7ABC460-2264-B61F-607B-325C48B50248}"/>
              </a:ext>
            </a:extLst>
          </p:cNvPr>
          <p:cNvSpPr txBox="1"/>
          <p:nvPr/>
        </p:nvSpPr>
        <p:spPr>
          <a:xfrm>
            <a:off x="8412480" y="5136120"/>
            <a:ext cx="2947467" cy="147732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pl-PL" dirty="0">
                <a:solidFill>
                  <a:schemeClr val="tx2"/>
                </a:solidFill>
                <a:latin typeface="+mj-lt"/>
              </a:rPr>
              <a:t>kobiet doświadczyło</a:t>
            </a:r>
            <a:r>
              <a:rPr lang="pl-PL" b="1" dirty="0">
                <a:solidFill>
                  <a:schemeClr val="tx2"/>
                </a:solidFill>
                <a:latin typeface="+mj-lt"/>
              </a:rPr>
              <a:t> molestowania seksualnego</a:t>
            </a:r>
            <a:r>
              <a:rPr lang="pl-PL" dirty="0">
                <a:solidFill>
                  <a:schemeClr val="tx2"/>
                </a:solidFill>
                <a:latin typeface="+mj-lt"/>
              </a:rPr>
              <a:t> ze strony </a:t>
            </a:r>
            <a:r>
              <a:rPr lang="pl-PL" b="1" dirty="0">
                <a:solidFill>
                  <a:schemeClr val="tx2"/>
                </a:solidFill>
                <a:latin typeface="+mj-lt"/>
              </a:rPr>
              <a:t>mężczyzny będącego ich przełożonym</a:t>
            </a:r>
            <a:r>
              <a:rPr lang="pl-PL" dirty="0">
                <a:solidFill>
                  <a:schemeClr val="tx2"/>
                </a:solidFill>
                <a:latin typeface="+mj-lt"/>
              </a:rPr>
              <a:t>. 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CBBB6E7-D9A1-7EF7-B0F8-49FC3681FB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55941" y="1920588"/>
            <a:ext cx="3495001" cy="253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8470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F74CC-B32A-53DD-E43F-D404C36895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Priorytet 2: nękanie, molestowanie seksualne i przemoc -3- </a:t>
            </a:r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B9B435B6-9277-3AA6-F94F-89147BA99C49}"/>
              </a:ext>
            </a:extLst>
          </p:cNvPr>
          <p:cNvSpPr/>
          <p:nvPr/>
        </p:nvSpPr>
        <p:spPr>
          <a:xfrm>
            <a:off x="2989780" y="1200839"/>
            <a:ext cx="3610765" cy="1225971"/>
          </a:xfrm>
          <a:prstGeom prst="wedgeRectCallout">
            <a:avLst>
              <a:gd name="adj1" fmla="val 56933"/>
              <a:gd name="adj2" fmla="val -16220"/>
            </a:avLst>
          </a:prstGeom>
          <a:solidFill>
            <a:srgbClr val="A9DE4E"/>
          </a:solidFill>
          <a:ln>
            <a:solidFill>
              <a:srgbClr val="DCE1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840" rIns="274320" rtlCol="0" anchor="ctr"/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pl-PL" sz="1800" b="1" dirty="0">
                <a:solidFill>
                  <a:srgbClr val="003399"/>
                </a:solidFill>
              </a:rPr>
              <a:t>Zaangażowanie pracowników i przywództwo mają kluczowe znaczenie. </a:t>
            </a:r>
          </a:p>
        </p:txBody>
      </p:sp>
      <p:pic>
        <p:nvPicPr>
          <p:cNvPr id="8" name="Picture 7" descr="Zdjęcie w kształcie chmury przedstawiające grupę pracowników z sektora budowlanego rozmawiających ze sobą. Po lewej stronie znajduje się zielona postać. Grafika podkreśla, że zaangażowanie pracowników odgrywa kluczową rolę w zapobieganiu nękaniu, molestowaniu seksualnemu i przemocy w miejscu pracy. ">
            <a:extLst>
              <a:ext uri="{FF2B5EF4-FFF2-40B4-BE49-F238E27FC236}">
                <a16:creationId xmlns:a16="http://schemas.microsoft.com/office/drawing/2014/main" id="{4EF0DE16-82B7-EB11-DA7E-F7D19B3205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0651" y="716626"/>
            <a:ext cx="3900770" cy="20120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DB563F2-7747-B55A-17E9-81F2C37A7A01}"/>
              </a:ext>
            </a:extLst>
          </p:cNvPr>
          <p:cNvSpPr txBox="1"/>
          <p:nvPr/>
        </p:nvSpPr>
        <p:spPr>
          <a:xfrm>
            <a:off x="0" y="2728661"/>
            <a:ext cx="10971421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>
                <a:latin typeface="+mn-lt"/>
              </a:rPr>
              <a:t>Środki zapobiegawcze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90AA2A-8FD2-1517-C8AA-1E48066C8B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9998" y="3344018"/>
            <a:ext cx="10079834" cy="2579110"/>
          </a:xfrm>
        </p:spPr>
        <p:txBody>
          <a:bodyPr anchor="t">
            <a:noAutofit/>
          </a:bodyPr>
          <a:lstStyle/>
          <a:p>
            <a:pPr marL="233363" indent="-233363">
              <a:spcAft>
                <a:spcPts val="600"/>
              </a:spcAft>
            </a:pPr>
            <a:r>
              <a:rPr lang="pl-PL" b="0" dirty="0"/>
              <a:t>Wyjaśnij, jakie zachowania są akceptowalne, a jakie nie.</a:t>
            </a:r>
          </a:p>
          <a:p>
            <a:pPr marL="233363" indent="-233363">
              <a:spcAft>
                <a:spcPts val="600"/>
              </a:spcAft>
            </a:pPr>
            <a:r>
              <a:rPr lang="pl-PL" b="0" dirty="0">
                <a:cs typeface="Arial"/>
              </a:rPr>
              <a:t>Przeanalizuj przyczyny źródłowe oraz czynniki sprzyjające występowaniu czynników ryzyka.</a:t>
            </a:r>
          </a:p>
          <a:p>
            <a:pPr marL="233363" indent="-233363">
              <a:spcAft>
                <a:spcPts val="600"/>
              </a:spcAft>
            </a:pPr>
            <a:r>
              <a:rPr lang="pl-PL" b="0" dirty="0"/>
              <a:t>Daj pracownikom możliwość wypowiadania się lub zgłaszania incydentów w sposób poufny. </a:t>
            </a:r>
          </a:p>
          <a:p>
            <a:pPr marL="233363" indent="-233363">
              <a:spcAft>
                <a:spcPts val="600"/>
              </a:spcAft>
            </a:pPr>
            <a:r>
              <a:rPr lang="pl-PL" b="0" dirty="0"/>
              <a:t>Reaguj w sposób sprawiedliwy, konsekwentny i spójny. </a:t>
            </a:r>
          </a:p>
          <a:p>
            <a:pPr marL="233363" indent="-233363">
              <a:spcAft>
                <a:spcPts val="600"/>
              </a:spcAft>
            </a:pPr>
            <a:r>
              <a:rPr lang="pl-PL" b="0" dirty="0">
                <a:ea typeface=""/>
                <a:cs typeface="Arial"/>
              </a:rPr>
              <a:t>Opracuj strategie łagodzenia napięć oraz scenariusze wyjścia z sytuacji, aby chronić personel przed przemocą ze strony osób trzecich.</a:t>
            </a:r>
          </a:p>
          <a:p>
            <a:pPr marL="380990" indent="-380990">
              <a:spcBef>
                <a:spcPts val="1200"/>
              </a:spcBef>
              <a:spcAft>
                <a:spcPts val="600"/>
              </a:spcAft>
            </a:pPr>
            <a:endParaRPr lang="en-GB" b="0" dirty="0">
              <a:cs typeface="Arial"/>
            </a:endParaRPr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endParaRPr lang="en-GB" noProof="0" dirty="0">
              <a:cs typeface="Arial"/>
            </a:endParaRPr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endParaRPr lang="en-GB" dirty="0">
              <a:cs typeface="Arial"/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GB" dirty="0">
              <a:cs typeface="Arial"/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GB" dirty="0">
              <a:cs typeface="Arial"/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GB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941602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EA4575A-5F92-BAB6-7C2D-4A098ABB42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61367" y="6305107"/>
            <a:ext cx="2700670" cy="2977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27C82C-4420-7D7C-CC46-57ECA4A01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Priorytet 3: Fizyczne czynniki ryzyka a zdrowie psychiczne -1-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270BE9-B6B4-E837-9558-D005BF977F0D}"/>
              </a:ext>
            </a:extLst>
          </p:cNvPr>
          <p:cNvSpPr txBox="1"/>
          <p:nvPr/>
        </p:nvSpPr>
        <p:spPr>
          <a:xfrm>
            <a:off x="0" y="1295400"/>
            <a:ext cx="8487571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>
                <a:latin typeface="+mn-lt"/>
              </a:rPr>
              <a:t>Obecna sytuacja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99328D-E85F-2454-F6C0-3587135632DD}"/>
              </a:ext>
            </a:extLst>
          </p:cNvPr>
          <p:cNvSpPr txBox="1"/>
          <p:nvPr/>
        </p:nvSpPr>
        <p:spPr>
          <a:xfrm>
            <a:off x="648130" y="1996957"/>
            <a:ext cx="8086437" cy="28682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pl-PL" sz="1800" dirty="0">
                <a:solidFill>
                  <a:schemeClr val="tx2"/>
                </a:solidFill>
              </a:rPr>
              <a:t>Kampania skupi się na wzajemnych zależnościach między psychospołecznymi czynnikami ryzyka a: </a:t>
            </a:r>
          </a:p>
          <a:p>
            <a:pPr marL="457200" indent="-223838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800" b="1" dirty="0">
                <a:solidFill>
                  <a:schemeClr val="tx2"/>
                </a:solidFill>
              </a:rPr>
              <a:t>obciążeniem fizycznym i zaburzeniami układu mięśniowo-szkieletowego</a:t>
            </a:r>
            <a:r>
              <a:rPr lang="pl-PL" sz="1800" dirty="0">
                <a:solidFill>
                  <a:schemeClr val="tx2"/>
                </a:solidFill>
              </a:rPr>
              <a:t>;</a:t>
            </a:r>
          </a:p>
          <a:p>
            <a:pPr marL="457200" indent="-223838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800" b="1" dirty="0">
                <a:solidFill>
                  <a:schemeClr val="tx2"/>
                </a:solidFill>
              </a:rPr>
              <a:t>czynnikami środowiska pracy</a:t>
            </a:r>
            <a:r>
              <a:rPr lang="pl-PL" sz="1800" dirty="0">
                <a:solidFill>
                  <a:schemeClr val="tx2"/>
                </a:solidFill>
              </a:rPr>
              <a:t> (np. hałasem, temperaturą, organizacją i projektowaniem przestrzeni pracy);</a:t>
            </a:r>
          </a:p>
          <a:p>
            <a:pPr marL="457200" indent="-223838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800" b="1" dirty="0">
                <a:solidFill>
                  <a:schemeClr val="tx2"/>
                </a:solidFill>
              </a:rPr>
              <a:t>wypadkami związanymi z pracą </a:t>
            </a:r>
            <a:r>
              <a:rPr lang="pl-PL" sz="1800" dirty="0">
                <a:solidFill>
                  <a:schemeClr val="tx2"/>
                </a:solidFill>
              </a:rPr>
              <a:t>a</a:t>
            </a:r>
            <a:r>
              <a:rPr lang="pl-PL" sz="1800" b="1" dirty="0">
                <a:solidFill>
                  <a:schemeClr val="tx2"/>
                </a:solidFill>
              </a:rPr>
              <a:t> poziomem bezpieczeństwa pracy</a:t>
            </a:r>
            <a:r>
              <a:rPr lang="pl-PL" sz="1800" dirty="0">
                <a:solidFill>
                  <a:schemeClr val="tx2"/>
                </a:solidFill>
              </a:rPr>
              <a:t>. </a:t>
            </a:r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5CBA0E8D-406A-4EE2-EE7B-7FDA583569FF}"/>
              </a:ext>
            </a:extLst>
          </p:cNvPr>
          <p:cNvSpPr/>
          <p:nvPr/>
        </p:nvSpPr>
        <p:spPr>
          <a:xfrm>
            <a:off x="8810858" y="3009982"/>
            <a:ext cx="2858628" cy="1725615"/>
          </a:xfrm>
          <a:prstGeom prst="wedgeRectCallout">
            <a:avLst>
              <a:gd name="adj1" fmla="val -24828"/>
              <a:gd name="adj2" fmla="val 70065"/>
            </a:avLst>
          </a:prstGeom>
          <a:solidFill>
            <a:srgbClr val="A9DE4E"/>
          </a:solidFill>
          <a:ln>
            <a:solidFill>
              <a:srgbClr val="DCE1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91440" rtlCol="0" anchor="ctr"/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pl-PL" sz="1600" b="1" dirty="0">
                <a:solidFill>
                  <a:srgbClr val="003399"/>
                </a:solidFill>
              </a:rPr>
              <a:t>Fizyczne i psychospołeczne czynniki ryzyka wspólnie wpływają na zdrowie psychiczne i bezpieczeństwo pracowników. </a:t>
            </a:r>
          </a:p>
        </p:txBody>
      </p:sp>
      <p:pic>
        <p:nvPicPr>
          <p:cNvPr id="14" name="Picture 13" descr="Ilustracja wektorowa zielonej postaci z zaburzeniami układu mięśniowo-szkieletowego. ">
            <a:extLst>
              <a:ext uri="{FF2B5EF4-FFF2-40B4-BE49-F238E27FC236}">
                <a16:creationId xmlns:a16="http://schemas.microsoft.com/office/drawing/2014/main" id="{E152F94C-CFFC-E956-12EF-6F7711D3CD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218" y="4735598"/>
            <a:ext cx="4783142" cy="20353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6CEE4D5-7E5F-C921-33E5-3C8D4D28E3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2340" y="5033331"/>
            <a:ext cx="1913294" cy="1725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7274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DE3E0-B862-C988-C480-7202159FC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Priorytet 3: Fizyczne czynniki ryzyka a zdrowie psychiczne -2-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CBC276-1616-1F51-E3A6-10D7E1A632B1}"/>
              </a:ext>
            </a:extLst>
          </p:cNvPr>
          <p:cNvSpPr txBox="1"/>
          <p:nvPr/>
        </p:nvSpPr>
        <p:spPr>
          <a:xfrm>
            <a:off x="0" y="1295400"/>
            <a:ext cx="11466095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>
                <a:latin typeface="+mn-lt"/>
              </a:rPr>
              <a:t>Jak przeciwdziałać łącznemu narażeniu na czynniki ryzyka?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5380195-1CE8-DECC-8005-1F05CB33B2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9996" y="2026841"/>
            <a:ext cx="10625467" cy="2631281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pl-PL" b="0" dirty="0"/>
              <a:t>stosując </a:t>
            </a:r>
            <a:r>
              <a:rPr lang="pl-PL" dirty="0"/>
              <a:t> kompleksowe podejście do BHP w pracy</a:t>
            </a:r>
            <a:r>
              <a:rPr lang="pl-PL" b="0" dirty="0"/>
              <a:t>, </a:t>
            </a:r>
            <a:r>
              <a:rPr lang="pl-PL" dirty="0"/>
              <a:t>uwzględniające zarówno psychospołeczne jak i fizyczne czynniki ryzyka</a:t>
            </a:r>
            <a:r>
              <a:rPr lang="pl-PL" b="0" dirty="0"/>
              <a:t>; </a:t>
            </a:r>
          </a:p>
          <a:p>
            <a:pPr>
              <a:spcAft>
                <a:spcPts val="600"/>
              </a:spcAft>
            </a:pPr>
            <a:r>
              <a:rPr lang="pl-PL" b="0" dirty="0"/>
              <a:t>zapewniając </a:t>
            </a:r>
            <a:r>
              <a:rPr lang="pl-PL" dirty="0"/>
              <a:t>ukierunkowane działania zapobiegawcze dotyczące zaburzeń układu mięśniowo-szkieletowego </a:t>
            </a:r>
            <a:r>
              <a:rPr lang="pl-PL" b="0" dirty="0"/>
              <a:t>oraz przeciążenia fizycznego; </a:t>
            </a:r>
          </a:p>
          <a:p>
            <a:pPr>
              <a:spcAft>
                <a:spcPts val="600"/>
              </a:spcAft>
            </a:pPr>
            <a:r>
              <a:rPr lang="pl-PL" b="0" dirty="0"/>
              <a:t>uwzględniając </a:t>
            </a:r>
            <a:r>
              <a:rPr lang="pl-PL" dirty="0"/>
              <a:t>wpływ fizycznego środowiska pracy na </a:t>
            </a:r>
            <a:r>
              <a:rPr lang="pl-PL" b="0" dirty="0"/>
              <a:t>dobrostan pracowników;</a:t>
            </a:r>
          </a:p>
          <a:p>
            <a:pPr>
              <a:spcAft>
                <a:spcPts val="600"/>
              </a:spcAft>
            </a:pPr>
            <a:r>
              <a:rPr lang="pl-PL" b="0" dirty="0"/>
              <a:t>zwracając szczególną uwagę na </a:t>
            </a:r>
            <a:r>
              <a:rPr lang="pl-PL" dirty="0"/>
              <a:t>sektory wysokiego ryzyka </a:t>
            </a:r>
            <a:r>
              <a:rPr lang="pl-PL" b="0" dirty="0"/>
              <a:t>i </a:t>
            </a:r>
            <a:r>
              <a:rPr lang="pl-PL" dirty="0"/>
              <a:t>słabsze grupy społeczne </a:t>
            </a:r>
            <a:r>
              <a:rPr lang="pl-PL" b="0" dirty="0"/>
              <a:t>podczas opracowywania i wdrażania działań prewencyjnych.</a:t>
            </a:r>
          </a:p>
        </p:txBody>
      </p:sp>
      <p:pic>
        <p:nvPicPr>
          <p:cNvPr id="10" name="Picture 9" descr="Zdjęcie w kształcie chmury przedstawiające pracowników branży logistycznej podczas rozmowy. ">
            <a:extLst>
              <a:ext uri="{FF2B5EF4-FFF2-40B4-BE49-F238E27FC236}">
                <a16:creationId xmlns:a16="http://schemas.microsoft.com/office/drawing/2014/main" id="{B2604BD7-F235-3DCC-ED05-D2B4193331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93" y="4658123"/>
            <a:ext cx="4017612" cy="2078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6186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AEECA-7220-4DC3-D1FA-A06CD0F8E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Priorytet 4: Psychospołeczne czynniki ryzyka w sektorze opieki zdrowotnej i społecznej -1-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1E7306-F80C-4588-AD91-7EA7EFACBB29}"/>
              </a:ext>
            </a:extLst>
          </p:cNvPr>
          <p:cNvSpPr txBox="1"/>
          <p:nvPr/>
        </p:nvSpPr>
        <p:spPr>
          <a:xfrm>
            <a:off x="-1" y="1295400"/>
            <a:ext cx="10079831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>
                <a:latin typeface="+mn-lt"/>
              </a:rPr>
              <a:t>Obecna sytuacja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93BC99B-6219-39BA-1A46-27AE038C0E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8223" y="2006550"/>
            <a:ext cx="9405237" cy="2619879"/>
          </a:xfrm>
        </p:spPr>
        <p:txBody>
          <a:bodyPr>
            <a:noAutofit/>
          </a:bodyPr>
          <a:lstStyle/>
          <a:p>
            <a:pPr marL="233363" indent="-233363">
              <a:spcBef>
                <a:spcPts val="1200"/>
              </a:spcBef>
              <a:spcAft>
                <a:spcPts val="600"/>
              </a:spcAft>
            </a:pPr>
            <a:r>
              <a:rPr lang="pl-PL" b="0" dirty="0"/>
              <a:t>Sektor ten </a:t>
            </a:r>
            <a:r>
              <a:rPr lang="pl-PL" dirty="0"/>
              <a:t>ma kluczowe znaczenie dla społeczeństwa europejskiego – zatrudnia 21,5 mln pracowników</a:t>
            </a:r>
            <a:r>
              <a:rPr lang="pl-PL" b="0" dirty="0"/>
              <a:t>, co stanowi </a:t>
            </a:r>
            <a:r>
              <a:rPr lang="pl-PL" dirty="0"/>
              <a:t>11% wszystkich osób pracujących w UE. </a:t>
            </a:r>
          </a:p>
          <a:p>
            <a:pPr marL="233363" indent="-233363">
              <a:spcBef>
                <a:spcPts val="1200"/>
              </a:spcBef>
              <a:spcAft>
                <a:spcPts val="600"/>
              </a:spcAft>
            </a:pPr>
            <a:r>
              <a:rPr lang="pl-PL" dirty="0"/>
              <a:t>Pracownicy tego sektora są bardziej narażeni na wiele psychospołecznych czynników ryzyka </a:t>
            </a:r>
            <a:r>
              <a:rPr lang="pl-PL" dirty="0">
                <a:solidFill>
                  <a:schemeClr val="accent1"/>
                </a:solidFill>
              </a:rPr>
              <a:t>niż osoby zatrudnione w innych sektorach</a:t>
            </a:r>
            <a:r>
              <a:rPr lang="pl-PL" dirty="0"/>
              <a:t>. </a:t>
            </a:r>
          </a:p>
          <a:p>
            <a:pPr marL="233363" indent="-233363">
              <a:spcBef>
                <a:spcPts val="1200"/>
              </a:spcBef>
              <a:spcAft>
                <a:spcPts val="600"/>
              </a:spcAft>
            </a:pPr>
            <a:r>
              <a:rPr lang="pl-PL" dirty="0"/>
              <a:t>31% pracowników sektora opieki zdrowotnej i społecznej doświadczyło w ciągu ostatnich 12 miesięcy stresu, depresji lub stanów lękowych </a:t>
            </a:r>
            <a:r>
              <a:rPr lang="pl-PL" b="0" dirty="0"/>
              <a:t>spowodowanych </a:t>
            </a:r>
            <a:r>
              <a:rPr lang="pl-PL" dirty="0"/>
              <a:t>pracą lub nasilonych przez pracę</a:t>
            </a:r>
            <a:r>
              <a:rPr lang="pl-PL" b="0" dirty="0"/>
              <a:t>. 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GB" b="0" dirty="0"/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endParaRPr lang="en-GB" b="0" noProof="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GB" noProof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4C2FEFC-128B-0A5F-861A-2CFC7AF5A4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575471"/>
            <a:ext cx="4017264" cy="2176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9310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7BD93-4687-98D9-D166-12A7C523AF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Priorytet 4: Psychospołeczne czynniki ryzyka w sektorze opieki zdrowotnej i społecznej -2- 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227A04EE-2DB0-D9B5-0046-D66CE4DD5F39}"/>
              </a:ext>
            </a:extLst>
          </p:cNvPr>
          <p:cNvSpPr txBox="1"/>
          <p:nvPr/>
        </p:nvSpPr>
        <p:spPr>
          <a:xfrm>
            <a:off x="0" y="1128187"/>
            <a:ext cx="12191999" cy="800219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 dirty="0">
                <a:latin typeface="+mn-lt"/>
              </a:rPr>
              <a:t>Odsetek miejsc pracy, w których zgłoszono występowanie psychospołecznych czynników ryzyka w sektorze opieki zdrowotnej i społecznej na tle średniej dla</a:t>
            </a:r>
            <a:r>
              <a:rPr lang="en-US" sz="1800" b="1" dirty="0">
                <a:latin typeface="+mn-lt"/>
              </a:rPr>
              <a:t> </a:t>
            </a:r>
            <a:r>
              <a:rPr lang="pl-PL" sz="1800" b="1" dirty="0">
                <a:latin typeface="+mn-lt"/>
              </a:rPr>
              <a:t>UE-27 (wszystkie sektory), 2024 r. </a:t>
            </a:r>
          </a:p>
        </p:txBody>
      </p:sp>
      <p:pic>
        <p:nvPicPr>
          <p:cNvPr id="5" name="Graphic 4" descr="Wykres przedstawiający porównanie częstości występowania różnych psychospołecznych czynników ryzyka w miejscu pracy w sektorze opieki zdrowotnej i społecznej (kolor zielony) oraz średnio we wszystkich sektorach w 27 państwach członkowskich UE (kolor niebieski). Przedstawione psychospołeczne czynniki ryzyka to: 56% vs 72% – kontakt z klientami, pacjentami, uczniami itp.; presja czasu; 43% vs 48% – problemy związane niedostateczną komunikacją lub współpracą w organizacji; 18% vs 21% – długi lub nieregularny czas pracy; 10% vs11% – obawa przed utratą pracy.">
            <a:extLst>
              <a:ext uri="{FF2B5EF4-FFF2-40B4-BE49-F238E27FC236}">
                <a16:creationId xmlns:a16="http://schemas.microsoft.com/office/drawing/2014/main" id="{460B4302-BA1D-5B05-2934-34E3F90390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0407"/>
          <a:stretch>
            <a:fillRect/>
          </a:stretch>
        </p:blipFill>
        <p:spPr>
          <a:xfrm>
            <a:off x="3245310" y="2197288"/>
            <a:ext cx="5635256" cy="273226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B47A301-AB26-D0F5-79B1-8D1A868D7582}"/>
              </a:ext>
            </a:extLst>
          </p:cNvPr>
          <p:cNvSpPr txBox="1"/>
          <p:nvPr/>
        </p:nvSpPr>
        <p:spPr>
          <a:xfrm>
            <a:off x="3137025" y="4921045"/>
            <a:ext cx="491472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7013" indent="-227013">
              <a:buClr>
                <a:srgbClr val="C00000"/>
              </a:buClr>
              <a:buAutoNum type="alphaUcPeriod"/>
            </a:pPr>
            <a:r>
              <a:rPr lang="pl-PL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Konieczność radzenia sobie z trudnymi klientami, pacjentami, uczniami itp.</a:t>
            </a:r>
          </a:p>
          <a:p>
            <a:pPr marL="227013" indent="-227013">
              <a:buClr>
                <a:srgbClr val="C00000"/>
              </a:buClr>
              <a:buAutoNum type="alphaUcPeriod"/>
            </a:pPr>
            <a:r>
              <a:rPr lang="pl-PL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Presja czasu</a:t>
            </a:r>
          </a:p>
          <a:p>
            <a:pPr marL="227013" indent="-227013">
              <a:buClr>
                <a:srgbClr val="C00000"/>
              </a:buClr>
              <a:buAutoNum type="alphaUcPeriod"/>
            </a:pPr>
            <a:r>
              <a:rPr lang="pl-PL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Niedostateczna komunikacja lub współpraca w organizacji</a:t>
            </a:r>
          </a:p>
          <a:p>
            <a:pPr marL="227013" indent="-227013">
              <a:buClr>
                <a:srgbClr val="C00000"/>
              </a:buClr>
              <a:buAutoNum type="alphaUcPeriod"/>
            </a:pPr>
            <a:r>
              <a:rPr lang="pl-PL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Długi czas pracy lub nieregularne godziny pracy</a:t>
            </a:r>
          </a:p>
          <a:p>
            <a:pPr marL="227013" indent="-227013">
              <a:buClr>
                <a:srgbClr val="C00000"/>
              </a:buClr>
              <a:buAutoNum type="alphaUcPeriod"/>
            </a:pPr>
            <a:r>
              <a:rPr lang="pl-PL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Obawa przed utratą pracy</a:t>
            </a:r>
          </a:p>
          <a:p>
            <a:pPr marL="342900" indent="-342900">
              <a:buAutoNum type="alphaUcPeriod"/>
            </a:pPr>
            <a:endParaRPr lang="en-GB" sz="11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E5DB43-F8AF-67D6-F8E0-7EA0FBB30A34}"/>
              </a:ext>
            </a:extLst>
          </p:cNvPr>
          <p:cNvSpPr txBox="1"/>
          <p:nvPr/>
        </p:nvSpPr>
        <p:spPr>
          <a:xfrm>
            <a:off x="3324144" y="6073120"/>
            <a:ext cx="56352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Źródło: Badanie ESENER 2024 – Podstawa: zakłady pracy w UE-27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963D6E3-77BE-2BE6-458C-290BDFBA6F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051747" y="4965795"/>
            <a:ext cx="2427099" cy="956137"/>
            <a:chOff x="8712925" y="5162335"/>
            <a:chExt cx="2427099" cy="956137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6850AA9-D7B6-C879-0CAE-1CB4E1FB3785}"/>
                </a:ext>
              </a:extLst>
            </p:cNvPr>
            <p:cNvSpPr txBox="1"/>
            <p:nvPr/>
          </p:nvSpPr>
          <p:spPr>
            <a:xfrm>
              <a:off x="9026434" y="5179753"/>
              <a:ext cx="211359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C00000"/>
                </a:buClr>
              </a:pPr>
              <a:r>
                <a:rPr lang="pl-PL" sz="1100" b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UE 27</a:t>
              </a:r>
            </a:p>
            <a:p>
              <a:pPr>
                <a:buClr>
                  <a:srgbClr val="C00000"/>
                </a:buClr>
              </a:pPr>
              <a:endParaRPr lang="es-ES" sz="11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>
                <a:buClr>
                  <a:srgbClr val="C00000"/>
                </a:buClr>
              </a:pPr>
              <a:r>
                <a:rPr lang="pl-PL" sz="1100" b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Sektor opieki</a:t>
              </a:r>
            </a:p>
            <a:p>
              <a:pPr>
                <a:buClr>
                  <a:srgbClr val="C00000"/>
                </a:buClr>
              </a:pPr>
              <a:r>
                <a:rPr lang="pl-PL" sz="1100" b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zdrowotnej i społecznej</a:t>
              </a:r>
            </a:p>
            <a:p>
              <a:pPr marL="342900" indent="-342900">
                <a:buAutoNum type="alphaUcPeriod"/>
              </a:pPr>
              <a:endParaRPr lang="en-GB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21D2A23-91B5-55E2-FE5F-D77DD6921349}"/>
                </a:ext>
              </a:extLst>
            </p:cNvPr>
            <p:cNvSpPr/>
            <p:nvPr/>
          </p:nvSpPr>
          <p:spPr>
            <a:xfrm>
              <a:off x="8717280" y="5162335"/>
              <a:ext cx="313509" cy="313509"/>
            </a:xfrm>
            <a:prstGeom prst="rect">
              <a:avLst/>
            </a:prstGeom>
            <a:solidFill>
              <a:srgbClr val="0033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DCDB081-D5A1-8ED6-CE81-4275ABED10CD}"/>
                </a:ext>
              </a:extLst>
            </p:cNvPr>
            <p:cNvSpPr/>
            <p:nvPr/>
          </p:nvSpPr>
          <p:spPr>
            <a:xfrm>
              <a:off x="8712925" y="5593075"/>
              <a:ext cx="313509" cy="31350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7430690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906EA-F22D-95AA-E01E-1B5B72788F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Priorytet 4: Psychospołeczne czynniki ryzyka w sektorze opieki zdrowotnej i społecznej -3-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97C823-11F3-436F-4425-995595E1C562}"/>
              </a:ext>
            </a:extLst>
          </p:cNvPr>
          <p:cNvSpPr txBox="1"/>
          <p:nvPr/>
        </p:nvSpPr>
        <p:spPr>
          <a:xfrm>
            <a:off x="0" y="1304160"/>
            <a:ext cx="11292143" cy="523220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 anchor="t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>
                <a:solidFill>
                  <a:schemeClr val="tx2"/>
                </a:solidFill>
                <a:latin typeface="+mn-lt"/>
                <a:cs typeface="Arial"/>
              </a:rPr>
              <a:t>Sektorowe</a:t>
            </a:r>
            <a:r>
              <a:rPr lang="pl-PL" sz="1800" b="1">
                <a:latin typeface="+mn-lt"/>
                <a:cs typeface="Arial"/>
              </a:rPr>
              <a:t> środki zapobiegawcze:</a:t>
            </a:r>
          </a:p>
        </p:txBody>
      </p:sp>
      <p:sp>
        <p:nvSpPr>
          <p:cNvPr id="4" name="Content Placeholder 11">
            <a:extLst>
              <a:ext uri="{FF2B5EF4-FFF2-40B4-BE49-F238E27FC236}">
                <a16:creationId xmlns:a16="http://schemas.microsoft.com/office/drawing/2014/main" id="{292E835D-59A6-7D24-4AF7-7BD1C8FB81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7018" y="2006221"/>
            <a:ext cx="6996672" cy="3678072"/>
          </a:xfrm>
        </p:spPr>
        <p:txBody>
          <a:bodyPr>
            <a:noAutofit/>
          </a:bodyPr>
          <a:lstStyle/>
          <a:p>
            <a:pPr marL="233045" indent="-233045">
              <a:spcBef>
                <a:spcPts val="0"/>
              </a:spcBef>
              <a:spcAft>
                <a:spcPts val="600"/>
              </a:spcAft>
            </a:pPr>
            <a:r>
              <a:rPr lang="pl-PL" b="0" dirty="0"/>
              <a:t>Wzmacnianie autonomii pracowników w świadczeniu usług opiekuńczych </a:t>
            </a:r>
          </a:p>
          <a:p>
            <a:pPr marL="233045" indent="-233045">
              <a:spcBef>
                <a:spcPts val="0"/>
              </a:spcBef>
              <a:spcAft>
                <a:spcPts val="600"/>
              </a:spcAft>
            </a:pPr>
            <a:r>
              <a:rPr lang="pl-PL" b="0" dirty="0"/>
              <a:t>Angażowanie pracowników w podejmowanie decyzji dotyczących organizacji pracy i opieki</a:t>
            </a:r>
          </a:p>
          <a:p>
            <a:pPr marL="233045" indent="-233045">
              <a:spcBef>
                <a:spcPts val="0"/>
              </a:spcBef>
              <a:spcAft>
                <a:spcPts val="600"/>
              </a:spcAft>
            </a:pPr>
            <a:r>
              <a:rPr lang="pl-PL" b="0" dirty="0"/>
              <a:t>Docenianie pracy opiekuńczej oraz zapewnienie odpowiedniego wynagrodzenia</a:t>
            </a:r>
          </a:p>
          <a:p>
            <a:pPr marL="233045" indent="-233045">
              <a:spcBef>
                <a:spcPts val="0"/>
              </a:spcBef>
              <a:spcAft>
                <a:spcPts val="600"/>
              </a:spcAft>
            </a:pPr>
            <a:r>
              <a:rPr lang="pl-PL" b="0" dirty="0"/>
              <a:t>Planowanie grafików pracy z udziałem pracowników</a:t>
            </a:r>
          </a:p>
          <a:p>
            <a:pPr marL="233045" indent="-233045">
              <a:spcBef>
                <a:spcPts val="0"/>
              </a:spcBef>
              <a:spcAft>
                <a:spcPts val="600"/>
              </a:spcAft>
            </a:pPr>
            <a:r>
              <a:rPr lang="pl-PL" b="0" dirty="0"/>
              <a:t>Zapewnienie odpowiedniej liczby personelu i właściwe zarządzanie obciążeniem pracą</a:t>
            </a:r>
          </a:p>
          <a:p>
            <a:pPr marL="233045" indent="-233045">
              <a:spcBef>
                <a:spcPts val="0"/>
              </a:spcBef>
              <a:spcAft>
                <a:spcPts val="600"/>
              </a:spcAft>
            </a:pPr>
            <a:r>
              <a:rPr lang="pl-PL" b="0" dirty="0"/>
              <a:t>Zapewnienie odpowiedniego czasu na odpoczynek oraz wspieranie równowagi między życiem zawodowym a prywatnym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GB" dirty="0"/>
          </a:p>
        </p:txBody>
      </p:sp>
      <p:sp>
        <p:nvSpPr>
          <p:cNvPr id="6" name="Speech Bubble: Rectangle 6">
            <a:extLst>
              <a:ext uri="{FF2B5EF4-FFF2-40B4-BE49-F238E27FC236}">
                <a16:creationId xmlns:a16="http://schemas.microsoft.com/office/drawing/2014/main" id="{35147089-0F14-B333-5384-75841C6E7805}"/>
              </a:ext>
            </a:extLst>
          </p:cNvPr>
          <p:cNvSpPr/>
          <p:nvPr/>
        </p:nvSpPr>
        <p:spPr>
          <a:xfrm>
            <a:off x="7745103" y="2006221"/>
            <a:ext cx="3547039" cy="2538357"/>
          </a:xfrm>
          <a:custGeom>
            <a:avLst/>
            <a:gdLst>
              <a:gd name="csX0" fmla="*/ 0 w 10326063"/>
              <a:gd name="csY0" fmla="*/ 0 h 847001"/>
              <a:gd name="csX1" fmla="*/ 1721011 w 10326063"/>
              <a:gd name="csY1" fmla="*/ 0 h 847001"/>
              <a:gd name="csX2" fmla="*/ 1721011 w 10326063"/>
              <a:gd name="csY2" fmla="*/ 0 h 847001"/>
              <a:gd name="csX3" fmla="*/ 4302526 w 10326063"/>
              <a:gd name="csY3" fmla="*/ 0 h 847001"/>
              <a:gd name="csX4" fmla="*/ 10326063 w 10326063"/>
              <a:gd name="csY4" fmla="*/ 0 h 847001"/>
              <a:gd name="csX5" fmla="*/ 10326063 w 10326063"/>
              <a:gd name="csY5" fmla="*/ 494084 h 847001"/>
              <a:gd name="csX6" fmla="*/ 10326063 w 10326063"/>
              <a:gd name="csY6" fmla="*/ 494084 h 847001"/>
              <a:gd name="csX7" fmla="*/ 10326063 w 10326063"/>
              <a:gd name="csY7" fmla="*/ 705834 h 847001"/>
              <a:gd name="csX8" fmla="*/ 10326063 w 10326063"/>
              <a:gd name="csY8" fmla="*/ 847001 h 847001"/>
              <a:gd name="csX9" fmla="*/ 4302526 w 10326063"/>
              <a:gd name="csY9" fmla="*/ 847001 h 847001"/>
              <a:gd name="csX10" fmla="*/ 2714515 w 10326063"/>
              <a:gd name="csY10" fmla="*/ 1169183 h 847001"/>
              <a:gd name="csX11" fmla="*/ 1721011 w 10326063"/>
              <a:gd name="csY11" fmla="*/ 847001 h 847001"/>
              <a:gd name="csX12" fmla="*/ 0 w 10326063"/>
              <a:gd name="csY12" fmla="*/ 847001 h 847001"/>
              <a:gd name="csX13" fmla="*/ 0 w 10326063"/>
              <a:gd name="csY13" fmla="*/ 705834 h 847001"/>
              <a:gd name="csX14" fmla="*/ 0 w 10326063"/>
              <a:gd name="csY14" fmla="*/ 494084 h 847001"/>
              <a:gd name="csX15" fmla="*/ 0 w 10326063"/>
              <a:gd name="csY15" fmla="*/ 494084 h 847001"/>
              <a:gd name="csX16" fmla="*/ 0 w 10326063"/>
              <a:gd name="csY16" fmla="*/ 0 h 847001"/>
              <a:gd name="csX0" fmla="*/ 0 w 10326063"/>
              <a:gd name="csY0" fmla="*/ 0 h 1169183"/>
              <a:gd name="csX1" fmla="*/ 1721011 w 10326063"/>
              <a:gd name="csY1" fmla="*/ 0 h 1169183"/>
              <a:gd name="csX2" fmla="*/ 1721011 w 10326063"/>
              <a:gd name="csY2" fmla="*/ 0 h 1169183"/>
              <a:gd name="csX3" fmla="*/ 4302526 w 10326063"/>
              <a:gd name="csY3" fmla="*/ 0 h 1169183"/>
              <a:gd name="csX4" fmla="*/ 10326063 w 10326063"/>
              <a:gd name="csY4" fmla="*/ 0 h 1169183"/>
              <a:gd name="csX5" fmla="*/ 10326063 w 10326063"/>
              <a:gd name="csY5" fmla="*/ 494084 h 1169183"/>
              <a:gd name="csX6" fmla="*/ 10326063 w 10326063"/>
              <a:gd name="csY6" fmla="*/ 494084 h 1169183"/>
              <a:gd name="csX7" fmla="*/ 10326063 w 10326063"/>
              <a:gd name="csY7" fmla="*/ 705834 h 1169183"/>
              <a:gd name="csX8" fmla="*/ 10326063 w 10326063"/>
              <a:gd name="csY8" fmla="*/ 847001 h 1169183"/>
              <a:gd name="csX9" fmla="*/ 2743692 w 10326063"/>
              <a:gd name="csY9" fmla="*/ 864418 h 1169183"/>
              <a:gd name="csX10" fmla="*/ 2714515 w 10326063"/>
              <a:gd name="csY10" fmla="*/ 1169183 h 1169183"/>
              <a:gd name="csX11" fmla="*/ 1721011 w 10326063"/>
              <a:gd name="csY11" fmla="*/ 847001 h 1169183"/>
              <a:gd name="csX12" fmla="*/ 0 w 10326063"/>
              <a:gd name="csY12" fmla="*/ 847001 h 1169183"/>
              <a:gd name="csX13" fmla="*/ 0 w 10326063"/>
              <a:gd name="csY13" fmla="*/ 705834 h 1169183"/>
              <a:gd name="csX14" fmla="*/ 0 w 10326063"/>
              <a:gd name="csY14" fmla="*/ 494084 h 1169183"/>
              <a:gd name="csX15" fmla="*/ 0 w 10326063"/>
              <a:gd name="csY15" fmla="*/ 494084 h 1169183"/>
              <a:gd name="csX16" fmla="*/ 0 w 10326063"/>
              <a:gd name="csY16" fmla="*/ 0 h 1169183"/>
              <a:gd name="csX0" fmla="*/ 0 w 10326063"/>
              <a:gd name="csY0" fmla="*/ 0 h 1125818"/>
              <a:gd name="csX1" fmla="*/ 1721011 w 10326063"/>
              <a:gd name="csY1" fmla="*/ 0 h 1125818"/>
              <a:gd name="csX2" fmla="*/ 1721011 w 10326063"/>
              <a:gd name="csY2" fmla="*/ 0 h 1125818"/>
              <a:gd name="csX3" fmla="*/ 4302526 w 10326063"/>
              <a:gd name="csY3" fmla="*/ 0 h 1125818"/>
              <a:gd name="csX4" fmla="*/ 10326063 w 10326063"/>
              <a:gd name="csY4" fmla="*/ 0 h 1125818"/>
              <a:gd name="csX5" fmla="*/ 10326063 w 10326063"/>
              <a:gd name="csY5" fmla="*/ 494084 h 1125818"/>
              <a:gd name="csX6" fmla="*/ 10326063 w 10326063"/>
              <a:gd name="csY6" fmla="*/ 494084 h 1125818"/>
              <a:gd name="csX7" fmla="*/ 10326063 w 10326063"/>
              <a:gd name="csY7" fmla="*/ 705834 h 1125818"/>
              <a:gd name="csX8" fmla="*/ 10326063 w 10326063"/>
              <a:gd name="csY8" fmla="*/ 847001 h 1125818"/>
              <a:gd name="csX9" fmla="*/ 2743692 w 10326063"/>
              <a:gd name="csY9" fmla="*/ 864418 h 1125818"/>
              <a:gd name="csX10" fmla="*/ 2428268 w 10326063"/>
              <a:gd name="csY10" fmla="*/ 1125818 h 1125818"/>
              <a:gd name="csX11" fmla="*/ 1721011 w 10326063"/>
              <a:gd name="csY11" fmla="*/ 847001 h 1125818"/>
              <a:gd name="csX12" fmla="*/ 0 w 10326063"/>
              <a:gd name="csY12" fmla="*/ 847001 h 1125818"/>
              <a:gd name="csX13" fmla="*/ 0 w 10326063"/>
              <a:gd name="csY13" fmla="*/ 705834 h 1125818"/>
              <a:gd name="csX14" fmla="*/ 0 w 10326063"/>
              <a:gd name="csY14" fmla="*/ 494084 h 1125818"/>
              <a:gd name="csX15" fmla="*/ 0 w 10326063"/>
              <a:gd name="csY15" fmla="*/ 494084 h 1125818"/>
              <a:gd name="csX16" fmla="*/ 0 w 10326063"/>
              <a:gd name="csY16" fmla="*/ 0 h 1125818"/>
              <a:gd name="csX0" fmla="*/ 0 w 10326063"/>
              <a:gd name="csY0" fmla="*/ 0 h 1125818"/>
              <a:gd name="csX1" fmla="*/ 1721011 w 10326063"/>
              <a:gd name="csY1" fmla="*/ 0 h 1125818"/>
              <a:gd name="csX2" fmla="*/ 1721011 w 10326063"/>
              <a:gd name="csY2" fmla="*/ 0 h 1125818"/>
              <a:gd name="csX3" fmla="*/ 4302526 w 10326063"/>
              <a:gd name="csY3" fmla="*/ 0 h 1125818"/>
              <a:gd name="csX4" fmla="*/ 10326063 w 10326063"/>
              <a:gd name="csY4" fmla="*/ 0 h 1125818"/>
              <a:gd name="csX5" fmla="*/ 10326063 w 10326063"/>
              <a:gd name="csY5" fmla="*/ 494084 h 1125818"/>
              <a:gd name="csX6" fmla="*/ 10326063 w 10326063"/>
              <a:gd name="csY6" fmla="*/ 494084 h 1125818"/>
              <a:gd name="csX7" fmla="*/ 10326063 w 10326063"/>
              <a:gd name="csY7" fmla="*/ 705834 h 1125818"/>
              <a:gd name="csX8" fmla="*/ 10326063 w 10326063"/>
              <a:gd name="csY8" fmla="*/ 847001 h 1125818"/>
              <a:gd name="csX9" fmla="*/ 2743692 w 10326063"/>
              <a:gd name="csY9" fmla="*/ 864418 h 1125818"/>
              <a:gd name="csX10" fmla="*/ 2428268 w 10326063"/>
              <a:gd name="csY10" fmla="*/ 1125818 h 1125818"/>
              <a:gd name="csX11" fmla="*/ 1196225 w 10326063"/>
              <a:gd name="csY11" fmla="*/ 847001 h 1125818"/>
              <a:gd name="csX12" fmla="*/ 0 w 10326063"/>
              <a:gd name="csY12" fmla="*/ 847001 h 1125818"/>
              <a:gd name="csX13" fmla="*/ 0 w 10326063"/>
              <a:gd name="csY13" fmla="*/ 705834 h 1125818"/>
              <a:gd name="csX14" fmla="*/ 0 w 10326063"/>
              <a:gd name="csY14" fmla="*/ 494084 h 1125818"/>
              <a:gd name="csX15" fmla="*/ 0 w 10326063"/>
              <a:gd name="csY15" fmla="*/ 494084 h 1125818"/>
              <a:gd name="csX16" fmla="*/ 0 w 10326063"/>
              <a:gd name="csY16" fmla="*/ 0 h 1125818"/>
              <a:gd name="csX0" fmla="*/ 0 w 10326063"/>
              <a:gd name="csY0" fmla="*/ 0 h 1091127"/>
              <a:gd name="csX1" fmla="*/ 1721011 w 10326063"/>
              <a:gd name="csY1" fmla="*/ 0 h 1091127"/>
              <a:gd name="csX2" fmla="*/ 1721011 w 10326063"/>
              <a:gd name="csY2" fmla="*/ 0 h 1091127"/>
              <a:gd name="csX3" fmla="*/ 4302526 w 10326063"/>
              <a:gd name="csY3" fmla="*/ 0 h 1091127"/>
              <a:gd name="csX4" fmla="*/ 10326063 w 10326063"/>
              <a:gd name="csY4" fmla="*/ 0 h 1091127"/>
              <a:gd name="csX5" fmla="*/ 10326063 w 10326063"/>
              <a:gd name="csY5" fmla="*/ 494084 h 1091127"/>
              <a:gd name="csX6" fmla="*/ 10326063 w 10326063"/>
              <a:gd name="csY6" fmla="*/ 494084 h 1091127"/>
              <a:gd name="csX7" fmla="*/ 10326063 w 10326063"/>
              <a:gd name="csY7" fmla="*/ 705834 h 1091127"/>
              <a:gd name="csX8" fmla="*/ 10326063 w 10326063"/>
              <a:gd name="csY8" fmla="*/ 847001 h 1091127"/>
              <a:gd name="csX9" fmla="*/ 2743692 w 10326063"/>
              <a:gd name="csY9" fmla="*/ 864418 h 1091127"/>
              <a:gd name="csX10" fmla="*/ 1831920 w 10326063"/>
              <a:gd name="csY10" fmla="*/ 1091127 h 1091127"/>
              <a:gd name="csX11" fmla="*/ 1196225 w 10326063"/>
              <a:gd name="csY11" fmla="*/ 847001 h 1091127"/>
              <a:gd name="csX12" fmla="*/ 0 w 10326063"/>
              <a:gd name="csY12" fmla="*/ 847001 h 1091127"/>
              <a:gd name="csX13" fmla="*/ 0 w 10326063"/>
              <a:gd name="csY13" fmla="*/ 705834 h 1091127"/>
              <a:gd name="csX14" fmla="*/ 0 w 10326063"/>
              <a:gd name="csY14" fmla="*/ 494084 h 1091127"/>
              <a:gd name="csX15" fmla="*/ 0 w 10326063"/>
              <a:gd name="csY15" fmla="*/ 494084 h 1091127"/>
              <a:gd name="csX16" fmla="*/ 0 w 10326063"/>
              <a:gd name="csY16" fmla="*/ 0 h 1091127"/>
              <a:gd name="csX0" fmla="*/ 0 w 10326063"/>
              <a:gd name="csY0" fmla="*/ 0 h 1091127"/>
              <a:gd name="csX1" fmla="*/ 1721011 w 10326063"/>
              <a:gd name="csY1" fmla="*/ 0 h 1091127"/>
              <a:gd name="csX2" fmla="*/ 1721011 w 10326063"/>
              <a:gd name="csY2" fmla="*/ 0 h 1091127"/>
              <a:gd name="csX3" fmla="*/ 4302526 w 10326063"/>
              <a:gd name="csY3" fmla="*/ 0 h 1091127"/>
              <a:gd name="csX4" fmla="*/ 10326063 w 10326063"/>
              <a:gd name="csY4" fmla="*/ 0 h 1091127"/>
              <a:gd name="csX5" fmla="*/ 10326063 w 10326063"/>
              <a:gd name="csY5" fmla="*/ 494084 h 1091127"/>
              <a:gd name="csX6" fmla="*/ 10326063 w 10326063"/>
              <a:gd name="csY6" fmla="*/ 494084 h 1091127"/>
              <a:gd name="csX7" fmla="*/ 10326063 w 10326063"/>
              <a:gd name="csY7" fmla="*/ 705834 h 1091127"/>
              <a:gd name="csX8" fmla="*/ 10326063 w 10326063"/>
              <a:gd name="csY8" fmla="*/ 847001 h 1091127"/>
              <a:gd name="csX9" fmla="*/ 1686169 w 10326063"/>
              <a:gd name="csY9" fmla="*/ 881763 h 1091127"/>
              <a:gd name="csX10" fmla="*/ 1831920 w 10326063"/>
              <a:gd name="csY10" fmla="*/ 1091127 h 1091127"/>
              <a:gd name="csX11" fmla="*/ 1196225 w 10326063"/>
              <a:gd name="csY11" fmla="*/ 847001 h 1091127"/>
              <a:gd name="csX12" fmla="*/ 0 w 10326063"/>
              <a:gd name="csY12" fmla="*/ 847001 h 1091127"/>
              <a:gd name="csX13" fmla="*/ 0 w 10326063"/>
              <a:gd name="csY13" fmla="*/ 705834 h 1091127"/>
              <a:gd name="csX14" fmla="*/ 0 w 10326063"/>
              <a:gd name="csY14" fmla="*/ 494084 h 1091127"/>
              <a:gd name="csX15" fmla="*/ 0 w 10326063"/>
              <a:gd name="csY15" fmla="*/ 494084 h 1091127"/>
              <a:gd name="csX16" fmla="*/ 0 w 10326063"/>
              <a:gd name="csY16" fmla="*/ 0 h 1091127"/>
              <a:gd name="csX0" fmla="*/ 0 w 10326063"/>
              <a:gd name="csY0" fmla="*/ 0 h 1091127"/>
              <a:gd name="csX1" fmla="*/ 1721011 w 10326063"/>
              <a:gd name="csY1" fmla="*/ 0 h 1091127"/>
              <a:gd name="csX2" fmla="*/ 1721011 w 10326063"/>
              <a:gd name="csY2" fmla="*/ 0 h 1091127"/>
              <a:gd name="csX3" fmla="*/ 4302526 w 10326063"/>
              <a:gd name="csY3" fmla="*/ 0 h 1091127"/>
              <a:gd name="csX4" fmla="*/ 10326063 w 10326063"/>
              <a:gd name="csY4" fmla="*/ 0 h 1091127"/>
              <a:gd name="csX5" fmla="*/ 10326063 w 10326063"/>
              <a:gd name="csY5" fmla="*/ 494084 h 1091127"/>
              <a:gd name="csX6" fmla="*/ 10326063 w 10326063"/>
              <a:gd name="csY6" fmla="*/ 494084 h 1091127"/>
              <a:gd name="csX7" fmla="*/ 10326063 w 10326063"/>
              <a:gd name="csY7" fmla="*/ 705834 h 1091127"/>
              <a:gd name="csX8" fmla="*/ 10326063 w 10326063"/>
              <a:gd name="csY8" fmla="*/ 847001 h 1091127"/>
              <a:gd name="csX9" fmla="*/ 1654364 w 10326063"/>
              <a:gd name="csY9" fmla="*/ 881763 h 1091127"/>
              <a:gd name="csX10" fmla="*/ 1831920 w 10326063"/>
              <a:gd name="csY10" fmla="*/ 1091127 h 1091127"/>
              <a:gd name="csX11" fmla="*/ 1196225 w 10326063"/>
              <a:gd name="csY11" fmla="*/ 847001 h 1091127"/>
              <a:gd name="csX12" fmla="*/ 0 w 10326063"/>
              <a:gd name="csY12" fmla="*/ 847001 h 1091127"/>
              <a:gd name="csX13" fmla="*/ 0 w 10326063"/>
              <a:gd name="csY13" fmla="*/ 705834 h 1091127"/>
              <a:gd name="csX14" fmla="*/ 0 w 10326063"/>
              <a:gd name="csY14" fmla="*/ 494084 h 1091127"/>
              <a:gd name="csX15" fmla="*/ 0 w 10326063"/>
              <a:gd name="csY15" fmla="*/ 494084 h 1091127"/>
              <a:gd name="csX16" fmla="*/ 0 w 10326063"/>
              <a:gd name="csY16" fmla="*/ 0 h 1091127"/>
              <a:gd name="csX0" fmla="*/ 0 w 10326063"/>
              <a:gd name="csY0" fmla="*/ 0 h 1091127"/>
              <a:gd name="csX1" fmla="*/ 1721011 w 10326063"/>
              <a:gd name="csY1" fmla="*/ 0 h 1091127"/>
              <a:gd name="csX2" fmla="*/ 1721011 w 10326063"/>
              <a:gd name="csY2" fmla="*/ 0 h 1091127"/>
              <a:gd name="csX3" fmla="*/ 4302526 w 10326063"/>
              <a:gd name="csY3" fmla="*/ 0 h 1091127"/>
              <a:gd name="csX4" fmla="*/ 10326063 w 10326063"/>
              <a:gd name="csY4" fmla="*/ 0 h 1091127"/>
              <a:gd name="csX5" fmla="*/ 10326063 w 10326063"/>
              <a:gd name="csY5" fmla="*/ 494084 h 1091127"/>
              <a:gd name="csX6" fmla="*/ 10326063 w 10326063"/>
              <a:gd name="csY6" fmla="*/ 494084 h 1091127"/>
              <a:gd name="csX7" fmla="*/ 10326063 w 10326063"/>
              <a:gd name="csY7" fmla="*/ 705834 h 1091127"/>
              <a:gd name="csX8" fmla="*/ 10326063 w 10326063"/>
              <a:gd name="csY8" fmla="*/ 847001 h 1091127"/>
              <a:gd name="csX9" fmla="*/ 1797487 w 10326063"/>
              <a:gd name="csY9" fmla="*/ 873089 h 1091127"/>
              <a:gd name="csX10" fmla="*/ 1831920 w 10326063"/>
              <a:gd name="csY10" fmla="*/ 1091127 h 1091127"/>
              <a:gd name="csX11" fmla="*/ 1196225 w 10326063"/>
              <a:gd name="csY11" fmla="*/ 847001 h 1091127"/>
              <a:gd name="csX12" fmla="*/ 0 w 10326063"/>
              <a:gd name="csY12" fmla="*/ 847001 h 1091127"/>
              <a:gd name="csX13" fmla="*/ 0 w 10326063"/>
              <a:gd name="csY13" fmla="*/ 705834 h 1091127"/>
              <a:gd name="csX14" fmla="*/ 0 w 10326063"/>
              <a:gd name="csY14" fmla="*/ 494084 h 1091127"/>
              <a:gd name="csX15" fmla="*/ 0 w 10326063"/>
              <a:gd name="csY15" fmla="*/ 494084 h 1091127"/>
              <a:gd name="csX16" fmla="*/ 0 w 10326063"/>
              <a:gd name="csY16" fmla="*/ 0 h 1091127"/>
              <a:gd name="csX0" fmla="*/ 0 w 10326063"/>
              <a:gd name="csY0" fmla="*/ 0 h 1151837"/>
              <a:gd name="csX1" fmla="*/ 1721011 w 10326063"/>
              <a:gd name="csY1" fmla="*/ 0 h 1151837"/>
              <a:gd name="csX2" fmla="*/ 1721011 w 10326063"/>
              <a:gd name="csY2" fmla="*/ 0 h 1151837"/>
              <a:gd name="csX3" fmla="*/ 4302526 w 10326063"/>
              <a:gd name="csY3" fmla="*/ 0 h 1151837"/>
              <a:gd name="csX4" fmla="*/ 10326063 w 10326063"/>
              <a:gd name="csY4" fmla="*/ 0 h 1151837"/>
              <a:gd name="csX5" fmla="*/ 10326063 w 10326063"/>
              <a:gd name="csY5" fmla="*/ 494084 h 1151837"/>
              <a:gd name="csX6" fmla="*/ 10326063 w 10326063"/>
              <a:gd name="csY6" fmla="*/ 494084 h 1151837"/>
              <a:gd name="csX7" fmla="*/ 10326063 w 10326063"/>
              <a:gd name="csY7" fmla="*/ 705834 h 1151837"/>
              <a:gd name="csX8" fmla="*/ 10326063 w 10326063"/>
              <a:gd name="csY8" fmla="*/ 847001 h 1151837"/>
              <a:gd name="csX9" fmla="*/ 1797487 w 10326063"/>
              <a:gd name="csY9" fmla="*/ 873089 h 1151837"/>
              <a:gd name="csX10" fmla="*/ 1855774 w 10326063"/>
              <a:gd name="csY10" fmla="*/ 1151837 h 1151837"/>
              <a:gd name="csX11" fmla="*/ 1196225 w 10326063"/>
              <a:gd name="csY11" fmla="*/ 847001 h 1151837"/>
              <a:gd name="csX12" fmla="*/ 0 w 10326063"/>
              <a:gd name="csY12" fmla="*/ 847001 h 1151837"/>
              <a:gd name="csX13" fmla="*/ 0 w 10326063"/>
              <a:gd name="csY13" fmla="*/ 705834 h 1151837"/>
              <a:gd name="csX14" fmla="*/ 0 w 10326063"/>
              <a:gd name="csY14" fmla="*/ 494084 h 1151837"/>
              <a:gd name="csX15" fmla="*/ 0 w 10326063"/>
              <a:gd name="csY15" fmla="*/ 494084 h 1151837"/>
              <a:gd name="csX16" fmla="*/ 0 w 10326063"/>
              <a:gd name="csY16" fmla="*/ 0 h 11518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10326063" h="1151837">
                <a:moveTo>
                  <a:pt x="0" y="0"/>
                </a:moveTo>
                <a:lnTo>
                  <a:pt x="1721011" y="0"/>
                </a:lnTo>
                <a:lnTo>
                  <a:pt x="1721011" y="0"/>
                </a:lnTo>
                <a:lnTo>
                  <a:pt x="4302526" y="0"/>
                </a:lnTo>
                <a:lnTo>
                  <a:pt x="10326063" y="0"/>
                </a:lnTo>
                <a:lnTo>
                  <a:pt x="10326063" y="494084"/>
                </a:lnTo>
                <a:lnTo>
                  <a:pt x="10326063" y="494084"/>
                </a:lnTo>
                <a:lnTo>
                  <a:pt x="10326063" y="705834"/>
                </a:lnTo>
                <a:lnTo>
                  <a:pt x="10326063" y="847001"/>
                </a:lnTo>
                <a:lnTo>
                  <a:pt x="1797487" y="873089"/>
                </a:lnTo>
                <a:lnTo>
                  <a:pt x="1855774" y="1151837"/>
                </a:lnTo>
                <a:lnTo>
                  <a:pt x="1196225" y="847001"/>
                </a:lnTo>
                <a:lnTo>
                  <a:pt x="0" y="847001"/>
                </a:lnTo>
                <a:lnTo>
                  <a:pt x="0" y="705834"/>
                </a:lnTo>
                <a:lnTo>
                  <a:pt x="0" y="494084"/>
                </a:lnTo>
                <a:lnTo>
                  <a:pt x="0" y="494084"/>
                </a:lnTo>
                <a:lnTo>
                  <a:pt x="0" y="0"/>
                </a:lnTo>
                <a:close/>
              </a:path>
            </a:pathLst>
          </a:custGeom>
          <a:solidFill>
            <a:srgbClr val="A9DE4E"/>
          </a:solidFill>
          <a:ln>
            <a:solidFill>
              <a:srgbClr val="DCE1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840" tIns="0" rIns="91440" bIns="731520" rtlCol="0" anchor="ctr"/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600" b="1" dirty="0">
                <a:solidFill>
                  <a:schemeClr val="tx2"/>
                </a:solidFill>
              </a:rPr>
              <a:t>Odpowiednie warunki pracy przynoszą korzyści nie tylko pracownikom sektora opieki zdrowotnej i społecznej, lecz także przyczyniają się do poprawy jakości opieki oraz bezpieczeństwa pacjentów.  </a:t>
            </a:r>
            <a:endParaRPr lang="pl-PL" sz="1600" b="1" dirty="0">
              <a:solidFill>
                <a:schemeClr val="tx2"/>
              </a:solidFill>
              <a:cs typeface="Arial"/>
            </a:endParaRPr>
          </a:p>
        </p:txBody>
      </p:sp>
      <p:pic>
        <p:nvPicPr>
          <p:cNvPr id="9" name="Picture 8" descr="Grafika wektorowa przedstawiająca postać stojącą obok łóżka szpitalnego, ilustrująca sektor opieki zdrowotnej i społecznej.">
            <a:extLst>
              <a:ext uri="{FF2B5EF4-FFF2-40B4-BE49-F238E27FC236}">
                <a16:creationId xmlns:a16="http://schemas.microsoft.com/office/drawing/2014/main" id="{1AE2DA59-C46A-41F2-271A-5C97AF2A33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8375" y="4220050"/>
            <a:ext cx="4531376" cy="245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7618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556AA-E43E-EBF1-BBBD-BD908FEA7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Priorytet 5: Wspieranie zdrowia psychicznego w pracy -1-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36BDD3-3BE3-B876-474D-A22D303B12B5}"/>
              </a:ext>
            </a:extLst>
          </p:cNvPr>
          <p:cNvSpPr txBox="1"/>
          <p:nvPr/>
        </p:nvSpPr>
        <p:spPr>
          <a:xfrm>
            <a:off x="-1" y="1296482"/>
            <a:ext cx="10911385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>
                <a:latin typeface="+mn-lt"/>
              </a:rPr>
              <a:t>Obecna sytuacja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5D88E52-FA4F-21E4-CB70-9DE9EC2191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032" y="1884258"/>
            <a:ext cx="10499800" cy="2950153"/>
          </a:xfrm>
        </p:spPr>
        <p:txBody>
          <a:bodyPr>
            <a:noAutofit/>
          </a:bodyPr>
          <a:lstStyle/>
          <a:p>
            <a:pPr marL="233363" indent="-233363">
              <a:spcBef>
                <a:spcPts val="1200"/>
              </a:spcBef>
              <a:spcAft>
                <a:spcPts val="600"/>
              </a:spcAft>
            </a:pPr>
            <a:r>
              <a:rPr lang="pl-PL" dirty="0"/>
              <a:t>Powrót że do pracy pracowników</a:t>
            </a:r>
            <a:r>
              <a:rPr lang="pl-PL" b="0" dirty="0"/>
              <a:t> po problemach ze zdrowiem psychicznym związanych z pracą wymaga</a:t>
            </a:r>
            <a:r>
              <a:rPr lang="pl-PL" dirty="0"/>
              <a:t> odpowiedniego dostosowania warunków i organizacji pracy</a:t>
            </a:r>
            <a:r>
              <a:rPr lang="pl-PL" b="0" dirty="0"/>
              <a:t>. </a:t>
            </a:r>
          </a:p>
          <a:p>
            <a:pPr marL="233363" indent="-233363">
              <a:spcBef>
                <a:spcPts val="1200"/>
              </a:spcBef>
              <a:spcAft>
                <a:spcPts val="600"/>
              </a:spcAft>
            </a:pPr>
            <a:r>
              <a:rPr lang="pl-PL" b="0" dirty="0"/>
              <a:t>Nawet jeśli problemy ze zdrowiem psychicznym nie są związane z pracą, </a:t>
            </a:r>
            <a:r>
              <a:rPr lang="pl-PL" dirty="0"/>
              <a:t>wspierające i pełne szacunku środowisko pracy przynosi korzyści </a:t>
            </a:r>
            <a:r>
              <a:rPr lang="pl-PL" b="0" dirty="0"/>
              <a:t>zarówno </a:t>
            </a:r>
            <a:r>
              <a:rPr lang="pl-PL" dirty="0"/>
              <a:t>pracownikowi, jak i organizacji</a:t>
            </a:r>
            <a:r>
              <a:rPr lang="pl-PL" b="0" dirty="0"/>
              <a:t>.</a:t>
            </a:r>
          </a:p>
          <a:p>
            <a:pPr marL="233363" indent="-233363">
              <a:spcBef>
                <a:spcPts val="1200"/>
              </a:spcBef>
              <a:spcAft>
                <a:spcPts val="600"/>
              </a:spcAft>
            </a:pPr>
            <a:r>
              <a:rPr lang="pl-PL" dirty="0"/>
              <a:t>Indywidualnie dostosowane rozwiązania</a:t>
            </a:r>
            <a:r>
              <a:rPr lang="pl-PL" b="0" dirty="0"/>
              <a:t> mogą umożliwić każdemu efektywne wykonywanie pracy i poczucie, że jest docenianym członkiem zespołu, np. zapewnienie spokojniejszego miejsca pracy, elastycznych godzin pracy czy dostosowanie zakresu obowiązków. </a:t>
            </a:r>
          </a:p>
          <a:p>
            <a:pPr marL="233363" indent="-233363">
              <a:spcBef>
                <a:spcPts val="1200"/>
              </a:spcBef>
              <a:spcAft>
                <a:spcPts val="600"/>
              </a:spcAft>
            </a:pPr>
            <a:r>
              <a:rPr lang="pl-PL" dirty="0"/>
              <a:t>Stygmatyzacja nadal stanowi jedną z najważniejszych barier, które należy przezwyciężyć</a:t>
            </a:r>
            <a:r>
              <a:rPr lang="pl-PL" b="0" dirty="0"/>
              <a:t>. </a:t>
            </a:r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endParaRPr lang="en-US" b="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GB" b="0" dirty="0"/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endParaRPr lang="en-GB" b="0" dirty="0"/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endParaRPr lang="en-GB" b="0" dirty="0"/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endParaRPr lang="en-GB" b="0" dirty="0"/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endParaRPr lang="en-GB" b="0" dirty="0"/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endParaRPr lang="en-GB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GB" b="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GB" b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FF9576-AD91-714E-19DE-9FA911A8A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5576" y="4832504"/>
            <a:ext cx="3945844" cy="1929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262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B0F3A-1CC9-13CF-B401-FF82144B6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Priorytet 5: Wspieranie zdrowia psychicznego w pracy -2-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2667F5-F4D0-FCC4-EC58-588FECAE8931}"/>
              </a:ext>
            </a:extLst>
          </p:cNvPr>
          <p:cNvSpPr txBox="1"/>
          <p:nvPr/>
        </p:nvSpPr>
        <p:spPr>
          <a:xfrm>
            <a:off x="-1" y="1296484"/>
            <a:ext cx="10419345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>
                <a:latin typeface="+mn-lt"/>
              </a:rPr>
              <a:t>Obecna sytuacja</a:t>
            </a:r>
          </a:p>
        </p:txBody>
      </p:sp>
      <p:pic>
        <p:nvPicPr>
          <p:cNvPr id="12" name="Picture 11" descr="Fotografia w kształcie chmury przedstawiająca pracowników biurowych podczas rozmowy oraz postać z zamkniętymi ustami, symbolizującą barierę w ujawnianiu problemów ze zdrowiem psychicznym.">
            <a:extLst>
              <a:ext uri="{FF2B5EF4-FFF2-40B4-BE49-F238E27FC236}">
                <a16:creationId xmlns:a16="http://schemas.microsoft.com/office/drawing/2014/main" id="{D0ED720F-0CF4-14A3-7F7C-2DEDB16CB9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727" y="2212593"/>
            <a:ext cx="4070114" cy="17991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0CBD275-B850-857C-5361-8A38A3AE6236}"/>
              </a:ext>
            </a:extLst>
          </p:cNvPr>
          <p:cNvSpPr txBox="1"/>
          <p:nvPr/>
        </p:nvSpPr>
        <p:spPr>
          <a:xfrm>
            <a:off x="909727" y="4037457"/>
            <a:ext cx="4530618" cy="1579901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Autofit/>
          </a:bodyPr>
          <a:lstStyle>
            <a:lvl1pPr marL="189000" indent="-189000" defTabSz="342900">
              <a:spcBef>
                <a:spcPts val="45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600" b="1" i="0" baseline="0">
                <a:solidFill>
                  <a:schemeClr val="tx2"/>
                </a:solidFill>
              </a:defRPr>
            </a:lvl1pPr>
            <a:lvl2pPr marL="324000" indent="-135000" defTabSz="342900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350" baseline="0"/>
            </a:lvl2pPr>
            <a:lvl3pPr marL="459000" indent="-135000" defTabSz="342900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275" baseline="0"/>
            </a:lvl3pPr>
            <a:lvl4pPr marL="594000" indent="-135000" defTabSz="342900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200" baseline="0"/>
            </a:lvl4pPr>
            <a:lvl5pPr marL="729000" indent="-135000" defTabSz="342900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125" baseline="0"/>
            </a:lvl5pPr>
            <a:lvl6pPr marL="1885950" indent="-171450" defTabSz="342900">
              <a:spcBef>
                <a:spcPts val="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900" baseline="0"/>
            </a:lvl6pPr>
            <a:lvl7pPr marL="2228850" indent="-171450" defTabSz="342900">
              <a:spcBef>
                <a:spcPts val="0"/>
              </a:spcBef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 defTabSz="342900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 defTabSz="342900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marL="0" indent="0">
              <a:buNone/>
            </a:pPr>
            <a:r>
              <a:rPr lang="pl-PL" dirty="0"/>
              <a:t>Blisko połowa pracowników w UE </a:t>
            </a:r>
            <a:r>
              <a:rPr lang="pl-P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uważa, że ujawnienie problemów ze zdrowiem psychicznym w pracy mogłoby negatywnie wpłynąć na ich karierę, a równie wielu się z tym nie zgadza. </a:t>
            </a:r>
          </a:p>
          <a:p>
            <a:pPr marL="0" indent="0">
              <a:buNone/>
            </a:pPr>
            <a:r>
              <a:rPr lang="pl-PL" sz="1333" dirty="0"/>
              <a:t>Puls BHP 2025</a:t>
            </a:r>
          </a:p>
        </p:txBody>
      </p:sp>
      <p:pic>
        <p:nvPicPr>
          <p:cNvPr id="10" name="Picture 9" descr="Wektorowa ilustracja w kształcie chmury przedstawiająca papierową sylwetkę głowy z symbolem nieskończoności. Po lewej stronie znajduje się kalendarz. Po prawej stronie postać trzymająca flagę UE. ">
            <a:extLst>
              <a:ext uri="{FF2B5EF4-FFF2-40B4-BE49-F238E27FC236}">
                <a16:creationId xmlns:a16="http://schemas.microsoft.com/office/drawing/2014/main" id="{56843928-319D-0CB1-209E-A36F564807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230" y="1605765"/>
            <a:ext cx="3831611" cy="244206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C3401B1-0043-BC1C-BADE-3F2498FFECC0}"/>
              </a:ext>
            </a:extLst>
          </p:cNvPr>
          <p:cNvSpPr txBox="1"/>
          <p:nvPr/>
        </p:nvSpPr>
        <p:spPr>
          <a:xfrm>
            <a:off x="6644914" y="4047833"/>
            <a:ext cx="4637359" cy="181154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spcBef>
                <a:spcPts val="450"/>
              </a:spcBef>
            </a:pPr>
            <a:r>
              <a:rPr lang="pl-PL" sz="1600" b="1" dirty="0">
                <a:solidFill>
                  <a:schemeClr val="tx2"/>
                </a:solidFill>
              </a:rPr>
              <a:t>Prawie 50% mieszkańców UE</a:t>
            </a:r>
            <a:r>
              <a:rPr lang="pl-PL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twierdzi, że w ciągu ostatnich 12 miesięcy doświadczyło problemów emocjonalnych lub psychospołecznych, takich jak obniżony nastrój lub stany lękowe.</a:t>
            </a:r>
          </a:p>
          <a:p>
            <a:pPr defTabSz="342900">
              <a:spcBef>
                <a:spcPts val="450"/>
              </a:spcBef>
              <a:buClr>
                <a:schemeClr val="tx2"/>
              </a:buClr>
            </a:pPr>
            <a:r>
              <a:rPr lang="pl-PL" sz="1333" b="1" dirty="0">
                <a:solidFill>
                  <a:schemeClr val="tx2"/>
                </a:solidFill>
              </a:rPr>
              <a:t>Badanie Eurobarometr z 2023 r.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4E536AA-EFD2-41D2-86D5-D5BEA55AC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096000" y="2513018"/>
            <a:ext cx="0" cy="355410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31177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3FA80D8D-A8F6-9ECD-5C8A-35E79316B0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6040" y="2982576"/>
            <a:ext cx="3523793" cy="26032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A39BC2C-E0FC-5B40-4587-442EC3FC9B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Priorytet 5: Wspieranie zdrowia psychicznego w pracy -3-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8F03D4-EFC2-3D85-61DE-F758B238FF21}"/>
              </a:ext>
            </a:extLst>
          </p:cNvPr>
          <p:cNvSpPr txBox="1"/>
          <p:nvPr/>
        </p:nvSpPr>
        <p:spPr>
          <a:xfrm>
            <a:off x="0" y="1304160"/>
            <a:ext cx="6701589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>
                <a:latin typeface="+mn-lt"/>
              </a:rPr>
              <a:t>Środki zapobiegawcze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39DD0FA-6516-77A6-3C81-A9C7D123C9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2429" y="2057761"/>
            <a:ext cx="6118967" cy="3599236"/>
          </a:xfrm>
        </p:spPr>
        <p:txBody>
          <a:bodyPr>
            <a:noAutofit/>
          </a:bodyPr>
          <a:lstStyle/>
          <a:p>
            <a:pPr marL="233363" indent="-233363">
              <a:spcAft>
                <a:spcPts val="600"/>
              </a:spcAft>
            </a:pPr>
            <a:r>
              <a:rPr lang="pl-PL" dirty="0"/>
              <a:t>Stosuj zasady BHP w równym stopniu do zdrowia psychicznego i fizycznego: </a:t>
            </a:r>
            <a:r>
              <a:rPr lang="pl-PL" b="0" dirty="0"/>
              <a:t>zapewniaj wczesne wsparcie, odpowiednie dostosowania warunków pracy oraz przeciwdziałaj dyskryminacji</a:t>
            </a:r>
            <a:r>
              <a:rPr lang="pl-PL" dirty="0"/>
              <a:t>.</a:t>
            </a:r>
          </a:p>
          <a:p>
            <a:pPr marL="233363" indent="-233363">
              <a:spcAft>
                <a:spcPts val="600"/>
              </a:spcAft>
            </a:pPr>
            <a:r>
              <a:rPr lang="pl-PL" dirty="0"/>
              <a:t>Zapewniaj praktyczne wsparcie</a:t>
            </a:r>
            <a:r>
              <a:rPr lang="pl-PL" b="0" dirty="0"/>
              <a:t>:dostosowuj zadania, czas pracy lub środowisko pracy, aby ułatwić pracownikom pozostanie w pracy lub powrót do niej.</a:t>
            </a:r>
          </a:p>
          <a:p>
            <a:pPr marL="233363" indent="-233363">
              <a:spcAft>
                <a:spcPts val="600"/>
              </a:spcAft>
            </a:pPr>
            <a:r>
              <a:rPr lang="pl-PL" dirty="0"/>
              <a:t>Buduj wspierającą kulturę wolną od stygmatyzacji</a:t>
            </a:r>
            <a:r>
              <a:rPr lang="pl-PL" b="0" dirty="0"/>
              <a:t>: zwiększaj świadomość, angażuj pracowników oraz zachęcaj do bezpiecznego mówienia o trudnościach i korzystania z pomocy. </a:t>
            </a:r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CE0741E7-33C7-0A3D-1020-DA4AFE481E9B}"/>
              </a:ext>
            </a:extLst>
          </p:cNvPr>
          <p:cNvSpPr/>
          <p:nvPr/>
        </p:nvSpPr>
        <p:spPr>
          <a:xfrm>
            <a:off x="7179535" y="1295400"/>
            <a:ext cx="4191798" cy="1687176"/>
          </a:xfrm>
          <a:prstGeom prst="wedgeRectCallout">
            <a:avLst>
              <a:gd name="adj1" fmla="val -20542"/>
              <a:gd name="adj2" fmla="val 69750"/>
            </a:avLst>
          </a:prstGeom>
          <a:solidFill>
            <a:srgbClr val="A9DE4E"/>
          </a:solidFill>
          <a:ln>
            <a:solidFill>
              <a:srgbClr val="DCE1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840" tIns="182880" rIns="274320" bIns="182880" rtlCol="0" anchor="ctr"/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 dirty="0">
                <a:solidFill>
                  <a:schemeClr val="tx2"/>
                </a:solidFill>
              </a:rPr>
              <a:t>Pamiętaj: skuteczna profilaktyka zaczyna się od eliminowania podstawowych przyczyn psychospołecznych czynników ryzyka w miejscu pracy. </a:t>
            </a:r>
          </a:p>
        </p:txBody>
      </p:sp>
    </p:spTree>
    <p:extLst>
      <p:ext uri="{BB962C8B-B14F-4D97-AF65-F5344CB8AC3E}">
        <p14:creationId xmlns:p14="http://schemas.microsoft.com/office/powerpoint/2010/main" val="15335659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B2E83-BF47-C41C-4C21-27D2B96A9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Sieć EU-OSHA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FCF09EB-C8BA-E42D-06BD-EB4CF9EBC6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12966" y="1244011"/>
            <a:ext cx="3813520" cy="3880884"/>
          </a:xfrm>
          <a:prstGeom prst="ellipse">
            <a:avLst/>
          </a:prstGeom>
          <a:noFill/>
          <a:ln w="6350">
            <a:solidFill>
              <a:srgbClr val="00339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B4B5548-8746-0D2B-1054-A183405F48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48300" y="331661"/>
            <a:ext cx="5731419" cy="5731419"/>
          </a:xfrm>
          <a:prstGeom prst="ellipse">
            <a:avLst/>
          </a:prstGeom>
          <a:noFill/>
          <a:ln w="6350">
            <a:solidFill>
              <a:srgbClr val="00339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C3E14E5-20B6-82C2-B39B-122022375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85685" y="1497388"/>
            <a:ext cx="1204115" cy="122692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B8A0F19-EE21-3871-4D3D-71C31654AB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38167" y="2004039"/>
            <a:ext cx="2350523" cy="2392044"/>
          </a:xfrm>
          <a:prstGeom prst="ellipse">
            <a:avLst/>
          </a:prstGeom>
          <a:noFill/>
          <a:ln w="6350">
            <a:solidFill>
              <a:srgbClr val="00339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/>
          </a:p>
        </p:txBody>
      </p:sp>
      <p:pic>
        <p:nvPicPr>
          <p:cNvPr id="9" name="Graphic 8" descr="Logo sieci agencji UE ">
            <a:hlinkClick r:id="rId3"/>
            <a:extLst>
              <a:ext uri="{FF2B5EF4-FFF2-40B4-BE49-F238E27FC236}">
                <a16:creationId xmlns:a16="http://schemas.microsoft.com/office/drawing/2014/main" id="{52157770-B269-93F5-9D54-10E011B196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03651" y="1627271"/>
            <a:ext cx="956954" cy="956954"/>
          </a:xfrm>
          <a:prstGeom prst="rect">
            <a:avLst/>
          </a:prstGeom>
        </p:spPr>
      </p:pic>
      <p:sp>
        <p:nvSpPr>
          <p:cNvPr id="14" name="Rectangle: Single Corner Snipped 13">
            <a:extLst>
              <a:ext uri="{FF2B5EF4-FFF2-40B4-BE49-F238E27FC236}">
                <a16:creationId xmlns:a16="http://schemas.microsoft.com/office/drawing/2014/main" id="{0631CA97-92BF-5C76-6C76-CEB59DC584A3}"/>
              </a:ext>
            </a:extLst>
          </p:cNvPr>
          <p:cNvSpPr/>
          <p:nvPr/>
        </p:nvSpPr>
        <p:spPr>
          <a:xfrm>
            <a:off x="4896320" y="1225959"/>
            <a:ext cx="1945359" cy="677521"/>
          </a:xfrm>
          <a:prstGeom prst="snip1Rect">
            <a:avLst/>
          </a:prstGeom>
          <a:solidFill>
            <a:srgbClr val="DCE1FF"/>
          </a:solidFill>
          <a:ln w="539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182880" rIns="91440" rtlCol="0" anchor="ctr"/>
          <a:lstStyle/>
          <a:p>
            <a:pPr algn="ctr"/>
            <a:r>
              <a:rPr lang="pl-PL" sz="1400" b="1">
                <a:solidFill>
                  <a:schemeClr val="tx2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EUROPEJSCY PARTNERZY SPOŁECZNI</a:t>
            </a:r>
          </a:p>
          <a:p>
            <a:pPr algn="ctr"/>
            <a:endParaRPr lang="en-GB" sz="1400" b="1" dirty="0">
              <a:solidFill>
                <a:schemeClr val="tx2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F3944AE-F063-EE5C-87DA-BD38FDDCF6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44321" y="741392"/>
            <a:ext cx="1431022" cy="90765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Graphic 11" descr="Logo Europejskiej Sieci Przedsiębiorczości">
            <a:hlinkClick r:id="rId6"/>
            <a:extLst>
              <a:ext uri="{FF2B5EF4-FFF2-40B4-BE49-F238E27FC236}">
                <a16:creationId xmlns:a16="http://schemas.microsoft.com/office/drawing/2014/main" id="{D9B90991-193E-ED0D-6440-B297A63455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78377" y="727640"/>
            <a:ext cx="888891" cy="769747"/>
          </a:xfrm>
          <a:prstGeom prst="rect">
            <a:avLst/>
          </a:prstGeom>
        </p:spPr>
      </p:pic>
      <p:sp>
        <p:nvSpPr>
          <p:cNvPr id="15" name="Rectangle: Single Corner Snipped 14">
            <a:extLst>
              <a:ext uri="{FF2B5EF4-FFF2-40B4-BE49-F238E27FC236}">
                <a16:creationId xmlns:a16="http://schemas.microsoft.com/office/drawing/2014/main" id="{2779D3D2-45B6-A0D6-244C-6AA0B8A1BA3E}"/>
              </a:ext>
            </a:extLst>
          </p:cNvPr>
          <p:cNvSpPr/>
          <p:nvPr/>
        </p:nvSpPr>
        <p:spPr>
          <a:xfrm>
            <a:off x="1983798" y="3508042"/>
            <a:ext cx="1785837" cy="442527"/>
          </a:xfrm>
          <a:prstGeom prst="snip1Rect">
            <a:avLst/>
          </a:prstGeom>
          <a:solidFill>
            <a:srgbClr val="DCE1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2880" bIns="0" rtlCol="0" anchor="ctr"/>
          <a:lstStyle/>
          <a:p>
            <a:pPr algn="ctr"/>
            <a:r>
              <a:rPr lang="pl-PL" sz="1400" b="1" dirty="0">
                <a:solidFill>
                  <a:schemeClr val="tx2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INSTYTUCJE UE</a:t>
            </a:r>
          </a:p>
          <a:p>
            <a:pPr algn="ctr"/>
            <a:endParaRPr lang="en-GB" dirty="0">
              <a:solidFill>
                <a:schemeClr val="tx2"/>
              </a:solidFill>
            </a:endParaRPr>
          </a:p>
        </p:txBody>
      </p:sp>
      <p:pic>
        <p:nvPicPr>
          <p:cNvPr id="4" name="Picture 3" descr="EU OSHA Logo">
            <a:hlinkClick r:id="rId9"/>
            <a:extLst>
              <a:ext uri="{FF2B5EF4-FFF2-40B4-BE49-F238E27FC236}">
                <a16:creationId xmlns:a16="http://schemas.microsoft.com/office/drawing/2014/main" id="{92950AC7-C758-D778-8A82-AC452B2955C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677" y="2866765"/>
            <a:ext cx="2932781" cy="749916"/>
          </a:xfrm>
          <a:prstGeom prst="rect">
            <a:avLst/>
          </a:prstGeom>
        </p:spPr>
      </p:pic>
      <p:sp>
        <p:nvSpPr>
          <p:cNvPr id="17" name="Rectangle: Single Corner Snipped 16">
            <a:extLst>
              <a:ext uri="{FF2B5EF4-FFF2-40B4-BE49-F238E27FC236}">
                <a16:creationId xmlns:a16="http://schemas.microsoft.com/office/drawing/2014/main" id="{AE90E309-D11B-0954-A506-D2CFF62DDBCE}"/>
              </a:ext>
            </a:extLst>
          </p:cNvPr>
          <p:cNvSpPr/>
          <p:nvPr/>
        </p:nvSpPr>
        <p:spPr>
          <a:xfrm>
            <a:off x="4670923" y="4097724"/>
            <a:ext cx="2289022" cy="546128"/>
          </a:xfrm>
          <a:prstGeom prst="snip1Rect">
            <a:avLst/>
          </a:prstGeom>
          <a:solidFill>
            <a:srgbClr val="DCE1FF"/>
          </a:solidFill>
          <a:ln w="539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rtlCol="0" anchor="ctr"/>
          <a:lstStyle/>
          <a:p>
            <a:pPr algn="ctr"/>
            <a:r>
              <a:rPr lang="pl-PL" sz="1400" b="1" dirty="0">
                <a:solidFill>
                  <a:schemeClr val="tx2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KRAJOWE PUNKTY CENTRALNE EU-OSHA</a:t>
            </a:r>
            <a:endParaRPr lang="en-GB" sz="1400" b="1" dirty="0">
              <a:solidFill>
                <a:schemeClr val="tx2"/>
              </a:solidFill>
            </a:endParaRPr>
          </a:p>
        </p:txBody>
      </p:sp>
      <p:pic>
        <p:nvPicPr>
          <p:cNvPr id="13" name="Picture 6" descr="Logo OSHVET">
            <a:hlinkClick r:id="rId12"/>
            <a:extLst>
              <a:ext uri="{FF2B5EF4-FFF2-40B4-BE49-F238E27FC236}">
                <a16:creationId xmlns:a16="http://schemas.microsoft.com/office/drawing/2014/main" id="{1D374714-3762-EFED-F977-F4E1D3BC14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9832" y="3553073"/>
            <a:ext cx="1599794" cy="456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: Single Corner Snipped 17">
            <a:extLst>
              <a:ext uri="{FF2B5EF4-FFF2-40B4-BE49-F238E27FC236}">
                <a16:creationId xmlns:a16="http://schemas.microsoft.com/office/drawing/2014/main" id="{63B74202-3335-8F03-D304-506D14DAD998}"/>
              </a:ext>
            </a:extLst>
          </p:cNvPr>
          <p:cNvSpPr/>
          <p:nvPr/>
        </p:nvSpPr>
        <p:spPr>
          <a:xfrm>
            <a:off x="5257800" y="5537907"/>
            <a:ext cx="1366157" cy="701203"/>
          </a:xfrm>
          <a:prstGeom prst="snip1Rect">
            <a:avLst/>
          </a:prstGeom>
          <a:solidFill>
            <a:srgbClr val="DCE1FF"/>
          </a:solidFill>
          <a:ln w="539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rtlCol="0" anchor="ctr"/>
          <a:lstStyle/>
          <a:p>
            <a:pPr algn="ctr"/>
            <a:r>
              <a:rPr lang="pl-PL" sz="1400" b="1" dirty="0">
                <a:solidFill>
                  <a:schemeClr val="tx2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OFICJALNI PARTNERZY KAMPANII</a:t>
            </a:r>
            <a:endParaRPr lang="en-GB" sz="1400" b="1" dirty="0">
              <a:solidFill>
                <a:schemeClr val="tx2"/>
              </a:solidFill>
            </a:endParaRPr>
          </a:p>
        </p:txBody>
      </p:sp>
      <p:sp>
        <p:nvSpPr>
          <p:cNvPr id="19" name="Rectangle: Single Corner Snipped 18">
            <a:extLst>
              <a:ext uri="{FF2B5EF4-FFF2-40B4-BE49-F238E27FC236}">
                <a16:creationId xmlns:a16="http://schemas.microsoft.com/office/drawing/2014/main" id="{5155C629-3D49-9581-E052-72826EDB98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434071" y="4798914"/>
            <a:ext cx="1431022" cy="525320"/>
          </a:xfrm>
          <a:prstGeom prst="snip1Rect">
            <a:avLst/>
          </a:prstGeom>
          <a:solidFill>
            <a:srgbClr val="DCE1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182880" rtlCol="0" anchor="ctr"/>
          <a:lstStyle/>
          <a:p>
            <a:pPr algn="ctr"/>
            <a:r>
              <a:rPr lang="pl-PL" sz="1400" b="1" dirty="0">
                <a:solidFill>
                  <a:schemeClr val="tx2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PARTNERZY MEDIALNI</a:t>
            </a:r>
            <a:endParaRPr lang="en-GB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9386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DCB70-AE18-7D44-DC5B-73B8A3B6C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02" y="180000"/>
            <a:ext cx="10884589" cy="489600"/>
          </a:xfrm>
        </p:spPr>
        <p:txBody>
          <a:bodyPr/>
          <a:lstStyle/>
          <a:p>
            <a:r>
              <a:rPr lang="pl-PL" dirty="0"/>
              <a:t>Materiały kampanii: wszystko, czego potrzebujesz w jednym miejscu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975000-B228-79E3-3455-5C5B8453EE84}"/>
              </a:ext>
            </a:extLst>
          </p:cNvPr>
          <p:cNvSpPr txBox="1"/>
          <p:nvPr/>
        </p:nvSpPr>
        <p:spPr>
          <a:xfrm>
            <a:off x="1067696" y="1635636"/>
            <a:ext cx="5687945" cy="2076290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rmAutofit fontScale="92500"/>
          </a:bodyPr>
          <a:lstStyle/>
          <a:p>
            <a:pPr defTabSz="457189">
              <a:spcBef>
                <a:spcPts val="1200"/>
              </a:spcBef>
              <a:spcAft>
                <a:spcPts val="600"/>
              </a:spcAft>
              <a:buClr>
                <a:schemeClr val="tx2"/>
              </a:buClr>
            </a:pPr>
            <a:r>
              <a:rPr lang="pl-PL" sz="1800" dirty="0">
                <a:solidFill>
                  <a:schemeClr val="tx2"/>
                </a:solidFill>
              </a:rPr>
              <a:t>Zacznij od odwiedzenia </a:t>
            </a:r>
            <a:r>
              <a:rPr lang="pl-PL" sz="1800" b="1" dirty="0">
                <a:solidFill>
                  <a:schemeClr val="accent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strony internetowej kampanii</a:t>
            </a:r>
            <a:r>
              <a:rPr lang="pl-PL" sz="1800" dirty="0">
                <a:solidFill>
                  <a:srgbClr val="003399"/>
                </a:solidFill>
              </a:rPr>
              <a:t>.</a:t>
            </a:r>
          </a:p>
          <a:p>
            <a:pPr defTabSz="457189">
              <a:spcBef>
                <a:spcPts val="1200"/>
              </a:spcBef>
              <a:spcAft>
                <a:spcPts val="600"/>
              </a:spcAft>
              <a:buClr>
                <a:schemeClr val="tx2"/>
              </a:buClr>
            </a:pPr>
            <a:r>
              <a:rPr lang="pl-PL" sz="1800" dirty="0">
                <a:solidFill>
                  <a:schemeClr val="tx2"/>
                </a:solidFill>
              </a:rPr>
              <a:t>Zapoznaj się z </a:t>
            </a:r>
            <a:r>
              <a:rPr lang="pl-PL" sz="1800" b="1" dirty="0">
                <a:solidFill>
                  <a:schemeClr val="accent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przewodnikiem po kampanii</a:t>
            </a:r>
            <a:r>
              <a:rPr lang="pl-PL" sz="1800" dirty="0">
                <a:solidFill>
                  <a:schemeClr val="tx2"/>
                </a:solidFill>
              </a:rPr>
              <a:t>, aby dowiedzieć się o niej więcej. </a:t>
            </a:r>
          </a:p>
          <a:p>
            <a:pPr defTabSz="457189">
              <a:spcBef>
                <a:spcPts val="1200"/>
              </a:spcBef>
              <a:spcAft>
                <a:spcPts val="600"/>
              </a:spcAft>
              <a:buClr>
                <a:schemeClr val="tx2"/>
              </a:buClr>
            </a:pPr>
            <a:r>
              <a:rPr lang="pl-PL" sz="1800" dirty="0">
                <a:solidFill>
                  <a:schemeClr val="tx2"/>
                </a:solidFill>
              </a:rPr>
              <a:t>Skorzystaj z naszych </a:t>
            </a:r>
            <a:r>
              <a:rPr lang="pl-PL" sz="1800" b="1" dirty="0">
                <a:solidFill>
                  <a:schemeClr val="accent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publikacji</a:t>
            </a:r>
            <a:r>
              <a:rPr lang="pl-PL" sz="1800" dirty="0">
                <a:solidFill>
                  <a:schemeClr val="tx2"/>
                </a:solidFill>
              </a:rPr>
              <a:t>, takich jak infografiki, broszury informacyjne i inne materiały.  </a:t>
            </a:r>
          </a:p>
          <a:p>
            <a:pPr defTabSz="457189">
              <a:spcBef>
                <a:spcPts val="1200"/>
              </a:spcBef>
              <a:spcAft>
                <a:spcPts val="600"/>
              </a:spcAft>
              <a:buClr>
                <a:schemeClr val="tx2"/>
              </a:buClr>
            </a:pPr>
            <a:endParaRPr lang="en-GB" sz="1800" dirty="0">
              <a:solidFill>
                <a:schemeClr val="tx2"/>
              </a:solidFill>
            </a:endParaRPr>
          </a:p>
          <a:p>
            <a:pPr defTabSz="457189">
              <a:spcBef>
                <a:spcPts val="1200"/>
              </a:spcBef>
              <a:spcAft>
                <a:spcPts val="600"/>
              </a:spcAft>
              <a:buClr>
                <a:schemeClr val="tx2"/>
              </a:buClr>
            </a:pPr>
            <a:endParaRPr lang="en-GB" sz="1800" dirty="0">
              <a:solidFill>
                <a:schemeClr val="tx2"/>
              </a:solidFill>
            </a:endParaRPr>
          </a:p>
          <a:p>
            <a:pPr defTabSz="457189">
              <a:spcBef>
                <a:spcPts val="1200"/>
              </a:spcBef>
              <a:spcAft>
                <a:spcPts val="600"/>
              </a:spcAft>
              <a:buClr>
                <a:schemeClr val="tx2"/>
              </a:buClr>
            </a:pPr>
            <a:endParaRPr lang="en-GB" sz="1800" b="1" dirty="0">
              <a:solidFill>
                <a:schemeClr val="tx2"/>
              </a:solidFill>
            </a:endParaRPr>
          </a:p>
          <a:p>
            <a:pPr defTabSz="457189">
              <a:spcBef>
                <a:spcPts val="1200"/>
              </a:spcBef>
              <a:spcAft>
                <a:spcPts val="600"/>
              </a:spcAft>
              <a:buClr>
                <a:schemeClr val="tx2"/>
              </a:buClr>
            </a:pPr>
            <a:endParaRPr lang="en-GB" sz="1800" b="1" dirty="0">
              <a:solidFill>
                <a:schemeClr val="tx2"/>
              </a:solidFill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D5559DA8-001D-C589-BF69-0A310DB27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8888" y="2264265"/>
            <a:ext cx="2863035" cy="2329469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198C177B-D1F7-076E-6D12-EEDD40AD3E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21955" y="1645229"/>
            <a:ext cx="3588688" cy="3588688"/>
          </a:xfrm>
          <a:prstGeom prst="ellipse">
            <a:avLst/>
          </a:prstGeom>
          <a:noFill/>
          <a:ln w="6350">
            <a:solidFill>
              <a:srgbClr val="00339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A680413-F657-8DB1-D2E7-C7EDF6B5A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66434" y="1696339"/>
            <a:ext cx="303193" cy="4366608"/>
            <a:chOff x="666434" y="1524478"/>
            <a:chExt cx="303193" cy="4538469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E94DAE0F-8D99-0ED7-4D20-4629413F2C6D}"/>
                </a:ext>
              </a:extLst>
            </p:cNvPr>
            <p:cNvSpPr/>
            <p:nvPr/>
          </p:nvSpPr>
          <p:spPr>
            <a:xfrm>
              <a:off x="756121" y="1524478"/>
              <a:ext cx="129703" cy="4538469"/>
            </a:xfrm>
            <a:prstGeom prst="roundRect">
              <a:avLst/>
            </a:prstGeom>
            <a:solidFill>
              <a:srgbClr val="A9DE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E529C10-7F06-95BA-59B3-4E36579612FF}"/>
                </a:ext>
              </a:extLst>
            </p:cNvPr>
            <p:cNvSpPr/>
            <p:nvPr/>
          </p:nvSpPr>
          <p:spPr>
            <a:xfrm>
              <a:off x="666434" y="1524478"/>
              <a:ext cx="298891" cy="298891"/>
            </a:xfrm>
            <a:prstGeom prst="ellipse">
              <a:avLst/>
            </a:prstGeom>
            <a:solidFill>
              <a:schemeClr val="bg1"/>
            </a:solidFill>
            <a:ln w="139700">
              <a:solidFill>
                <a:srgbClr val="A9DE4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74F9ED9-CB78-A851-00C2-3274DD84F884}"/>
                </a:ext>
              </a:extLst>
            </p:cNvPr>
            <p:cNvSpPr/>
            <p:nvPr/>
          </p:nvSpPr>
          <p:spPr>
            <a:xfrm>
              <a:off x="670735" y="2090895"/>
              <a:ext cx="298891" cy="298891"/>
            </a:xfrm>
            <a:prstGeom prst="ellipse">
              <a:avLst/>
            </a:prstGeom>
            <a:solidFill>
              <a:schemeClr val="bg1"/>
            </a:solidFill>
            <a:ln w="139700">
              <a:solidFill>
                <a:srgbClr val="A9DE4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043D047-BFB3-8883-110F-DB94EAF7789A}"/>
                </a:ext>
              </a:extLst>
            </p:cNvPr>
            <p:cNvSpPr/>
            <p:nvPr/>
          </p:nvSpPr>
          <p:spPr>
            <a:xfrm>
              <a:off x="670736" y="2870684"/>
              <a:ext cx="298891" cy="298891"/>
            </a:xfrm>
            <a:prstGeom prst="ellipse">
              <a:avLst/>
            </a:prstGeom>
            <a:solidFill>
              <a:schemeClr val="bg1"/>
            </a:solidFill>
            <a:ln w="139700">
              <a:solidFill>
                <a:srgbClr val="A9DE4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BA190DCD-D176-EE5B-B207-10581F258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1927" y="3957401"/>
            <a:ext cx="5095876" cy="286405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6175991-1AFB-8591-CBEC-A455E2AABC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1853695" y="3879643"/>
            <a:ext cx="6341786" cy="697957"/>
          </a:xfrm>
          <a:prstGeom prst="line">
            <a:avLst/>
          </a:prstGeom>
          <a:noFill/>
          <a:ln w="6350">
            <a:solidFill>
              <a:srgbClr val="00339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43" name="Picture 42">
            <a:extLst>
              <a:ext uri="{FF2B5EF4-FFF2-40B4-BE49-F238E27FC236}">
                <a16:creationId xmlns:a16="http://schemas.microsoft.com/office/drawing/2014/main" id="{0017B037-B760-943A-8561-EDF53D8230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82789">
            <a:off x="6435566" y="2512665"/>
            <a:ext cx="1424686" cy="1476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5972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12378-62F0-B264-8E35-BBB465347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Zestaw materiałów promocyjnych i zasoby do promocji cyfrowej – skutecznie promuj kampanię.</a:t>
            </a: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F69F208C-C8EC-EDE3-1939-FE088A89FBE1}"/>
              </a:ext>
            </a:extLst>
          </p:cNvPr>
          <p:cNvSpPr txBox="1"/>
          <p:nvPr/>
        </p:nvSpPr>
        <p:spPr>
          <a:xfrm>
            <a:off x="1" y="1678584"/>
            <a:ext cx="7283301" cy="553998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000" b="1">
                <a:latin typeface="+mn-lt"/>
              </a:rPr>
              <a:t>Wspieraj kampanię: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DCE6A3B-55A5-A6C4-7FB3-4DAF357D0A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4941" y="2305342"/>
            <a:ext cx="6750417" cy="1954339"/>
          </a:xfrm>
        </p:spPr>
        <p:txBody>
          <a:bodyPr anchor="t">
            <a:noAutofit/>
          </a:bodyPr>
          <a:lstStyle/>
          <a:p>
            <a:r>
              <a:rPr lang="pl-PL" b="0" dirty="0"/>
              <a:t>skorzystaj z naszego </a:t>
            </a:r>
            <a:r>
              <a:rPr lang="pl-PL" dirty="0"/>
              <a:t>zestawu materiałów do mediów społecznościowych </a:t>
            </a:r>
            <a:r>
              <a:rPr lang="pl-PL" b="0" dirty="0"/>
              <a:t>oraz gotowych szablonów, aby promować kampanię; </a:t>
            </a:r>
          </a:p>
          <a:p>
            <a:r>
              <a:rPr lang="pl-PL" b="0" dirty="0"/>
              <a:t>nadaj swoim prezentacjom atrakcyjną oprawę, korzystając z</a:t>
            </a:r>
            <a:r>
              <a:rPr lang="pl-PL" dirty="0"/>
              <a:t> biblioteki materiałów cyfrowych</a:t>
            </a:r>
            <a:r>
              <a:rPr lang="pl-PL" b="0" dirty="0"/>
              <a:t>, obejmującej m.in. logotypy, szablony i inne zasoby.  </a:t>
            </a:r>
          </a:p>
        </p:txBody>
      </p:sp>
      <p:sp>
        <p:nvSpPr>
          <p:cNvPr id="3" name="Arrow: Pentagon 2">
            <a:extLst>
              <a:ext uri="{FF2B5EF4-FFF2-40B4-BE49-F238E27FC236}">
                <a16:creationId xmlns:a16="http://schemas.microsoft.com/office/drawing/2014/main" id="{26FDE9A7-A25E-C902-14C9-66E2709E5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33600" y="4259681"/>
            <a:ext cx="5241758" cy="992258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8C17700-6161-EBF7-2112-EDCF5E6EA9A3}"/>
              </a:ext>
            </a:extLst>
          </p:cNvPr>
          <p:cNvSpPr txBox="1">
            <a:spLocks/>
          </p:cNvSpPr>
          <p:nvPr/>
        </p:nvSpPr>
        <p:spPr>
          <a:xfrm>
            <a:off x="2411132" y="4259681"/>
            <a:ext cx="4778831" cy="1096090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Autofit/>
          </a:bodyPr>
          <a:lstStyle>
            <a:lvl1pPr marL="189000" indent="-189000" algn="l" defTabSz="342900" rtl="0" eaLnBrk="1" latinLnBrk="0" hangingPunct="1">
              <a:spcBef>
                <a:spcPts val="45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35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2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27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12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1800" dirty="0">
                <a:solidFill>
                  <a:schemeClr val="bg1"/>
                </a:solidFill>
              </a:rPr>
              <a:t>Rozpocznij</a:t>
            </a:r>
            <a:r>
              <a:rPr lang="pl-PL" sz="1800" b="0" dirty="0">
                <a:solidFill>
                  <a:schemeClr val="bg1"/>
                </a:solidFill>
              </a:rPr>
              <a:t> </a:t>
            </a:r>
            <a:r>
              <a:rPr lang="pl-PL" sz="1800" dirty="0">
                <a:solidFill>
                  <a:schemeClr val="bg1"/>
                </a:solidFill>
              </a:rPr>
              <a:t>własne działania w ramach kampanii</a:t>
            </a:r>
            <a:r>
              <a:rPr lang="pl-PL" sz="1800" b="0" dirty="0">
                <a:solidFill>
                  <a:schemeClr val="bg1"/>
                </a:solidFill>
              </a:rPr>
              <a:t> korzystając z naszego zestawu</a:t>
            </a:r>
            <a:r>
              <a:rPr lang="pl-PL" sz="1800" dirty="0"/>
              <a:t> </a:t>
            </a:r>
            <a:r>
              <a:rPr lang="pl-PL" sz="1800" dirty="0">
                <a:solidFill>
                  <a:srgbClr val="92D05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materiałów kampanii</a:t>
            </a:r>
            <a:r>
              <a:rPr lang="pl-PL" sz="1800" b="0" dirty="0"/>
              <a:t>.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E85B1B8-3A3C-0097-AEB2-67D8B80F35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082" y="2060227"/>
            <a:ext cx="3922773" cy="3191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248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DD9A7-4797-0A30-8C34-53CD408AF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Jak zaangażować się w kampanię?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E4A36B5-CC47-3ACD-3ED6-731C64695103}"/>
              </a:ext>
            </a:extLst>
          </p:cNvPr>
          <p:cNvSpPr txBox="1">
            <a:spLocks/>
          </p:cNvSpPr>
          <p:nvPr/>
        </p:nvSpPr>
        <p:spPr>
          <a:xfrm>
            <a:off x="632081" y="1487332"/>
            <a:ext cx="11338246" cy="1013599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51994" indent="-251994" algn="l" defTabSz="457189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80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31989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1985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91980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1976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719" indent="-285744" algn="l" defTabSz="457189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31967" indent="-179996" algn="l" defTabSz="457189" rtl="0" eaLnBrk="1" latinLnBrk="0" hangingPunct="1">
              <a:spcBef>
                <a:spcPts val="0"/>
              </a:spcBef>
              <a:buFont typeface="Arial" pitchFamily="34" charset="0"/>
              <a:buChar char="−"/>
              <a:defRPr sz="1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5425" indent="-225425">
              <a:spcAft>
                <a:spcPts val="600"/>
              </a:spcAft>
            </a:pPr>
            <a:r>
              <a:rPr lang="pl-PL" b="0" dirty="0"/>
              <a:t>Zorganizuj wydarzenie, działanie lub inicjatywę podczas </a:t>
            </a:r>
            <a:r>
              <a:rPr lang="pl-PL" dirty="0">
                <a:solidFill>
                  <a:srgbClr val="92D05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Europejskiego Tygodnia Bezpieczeństwa i Zdrowia w Pracy</a:t>
            </a:r>
            <a:r>
              <a:rPr lang="pl-PL" dirty="0"/>
              <a:t>. </a:t>
            </a:r>
          </a:p>
          <a:p>
            <a:pPr marL="225425" indent="-225425">
              <a:spcAft>
                <a:spcPts val="600"/>
              </a:spcAft>
            </a:pPr>
            <a:r>
              <a:rPr lang="pl-PL" b="0" dirty="0"/>
              <a:t>Uzyskaj </a:t>
            </a:r>
            <a:r>
              <a:rPr lang="pl-PL" dirty="0">
                <a:solidFill>
                  <a:srgbClr val="92D05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certyfikat kampanii</a:t>
            </a:r>
            <a:r>
              <a:rPr lang="pl-PL" b="0" dirty="0"/>
              <a:t>potwierdzający Twoje zaangażowanie. </a:t>
            </a:r>
            <a:endParaRPr lang="pl-PL" b="0" dirty="0">
              <a:cs typeface="Arial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C1DBC48-F142-C0B1-11C9-3E783B9F4381}"/>
              </a:ext>
            </a:extLst>
          </p:cNvPr>
          <p:cNvSpPr txBox="1">
            <a:spLocks/>
          </p:cNvSpPr>
          <p:nvPr/>
        </p:nvSpPr>
        <p:spPr>
          <a:xfrm>
            <a:off x="632080" y="2512669"/>
            <a:ext cx="9650383" cy="748142"/>
          </a:xfrm>
          <a:prstGeom prst="rect">
            <a:avLst/>
          </a:prstGeom>
        </p:spPr>
        <p:txBody>
          <a:bodyPr anchor="t">
            <a:noAutofit/>
          </a:bodyPr>
          <a:lstStyle>
            <a:lvl1pPr marL="251994" indent="-251994" algn="l" defTabSz="457189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80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31989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1985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91980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1976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719" indent="-285744" algn="l" defTabSz="457189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31967" indent="-179996" algn="l" defTabSz="457189" rtl="0" eaLnBrk="1" latinLnBrk="0" hangingPunct="1">
              <a:spcBef>
                <a:spcPts val="0"/>
              </a:spcBef>
              <a:buFont typeface="Arial" pitchFamily="34" charset="0"/>
              <a:buChar char="−"/>
              <a:defRPr sz="1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5425" indent="-225425">
              <a:spcAft>
                <a:spcPts val="600"/>
              </a:spcAft>
            </a:pPr>
            <a:r>
              <a:rPr lang="pl-PL" b="0" dirty="0"/>
              <a:t>Zgłoś inspirujące inicjatywy do </a:t>
            </a:r>
            <a:r>
              <a:rPr lang="pl-PL" dirty="0">
                <a:solidFill>
                  <a:srgbClr val="92D05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Konkursu Dobrych Praktyk pod hasłem „Zdrowe i bezpieczne miejsce pracy”</a:t>
            </a:r>
            <a:r>
              <a:rPr lang="pl-PL" b="0" dirty="0"/>
              <a:t> organizowanego przez krajowe punkty centralne. 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8E2315A-30DE-FD38-61CD-DD0E886F17E4}"/>
              </a:ext>
            </a:extLst>
          </p:cNvPr>
          <p:cNvSpPr txBox="1">
            <a:spLocks/>
          </p:cNvSpPr>
          <p:nvPr/>
        </p:nvSpPr>
        <p:spPr>
          <a:xfrm>
            <a:off x="632079" y="3201456"/>
            <a:ext cx="7396135" cy="1942950"/>
          </a:xfrm>
          <a:prstGeom prst="rect">
            <a:avLst/>
          </a:prstGeom>
        </p:spPr>
        <p:txBody>
          <a:bodyPr anchor="t">
            <a:noAutofit/>
          </a:bodyPr>
          <a:lstStyle>
            <a:lvl1pPr marL="251994" indent="-251994" algn="l" defTabSz="457189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80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31989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1985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91980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1976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719" indent="-285744" algn="l" defTabSz="457189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31967" indent="-179996" algn="l" defTabSz="457189" rtl="0" eaLnBrk="1" latinLnBrk="0" hangingPunct="1">
              <a:spcBef>
                <a:spcPts val="0"/>
              </a:spcBef>
              <a:buFont typeface="Arial" pitchFamily="34" charset="0"/>
              <a:buChar char="−"/>
              <a:defRPr sz="1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5425" indent="-225425">
              <a:spcAft>
                <a:spcPts val="600"/>
              </a:spcAft>
            </a:pPr>
            <a:r>
              <a:rPr lang="pl-PL" b="0" dirty="0"/>
              <a:t>Zostań </a:t>
            </a:r>
            <a:r>
              <a:rPr lang="pl-PL" dirty="0">
                <a:solidFill>
                  <a:srgbClr val="92D05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oficjalnym partnerem kampanii</a:t>
            </a:r>
            <a:r>
              <a:rPr lang="pl-PL" b="0" dirty="0"/>
              <a:t>: dołącz do ogólnoeuropejskiej sieci międzynarodowych przedsiębiorstw, zwiększając widoczność swojej organizacji. </a:t>
            </a:r>
          </a:p>
          <a:p>
            <a:pPr marL="225425" indent="-225425">
              <a:spcAft>
                <a:spcPts val="600"/>
              </a:spcAft>
            </a:pPr>
            <a:r>
              <a:rPr lang="pl-PL" b="0" dirty="0"/>
              <a:t>Zostań</a:t>
            </a:r>
            <a:r>
              <a:rPr lang="pl-PL" dirty="0"/>
              <a:t> </a:t>
            </a:r>
            <a:r>
              <a:rPr lang="pl-PL" dirty="0">
                <a:solidFill>
                  <a:srgbClr val="92D05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partnerem medialnym</a:t>
            </a:r>
            <a:r>
              <a:rPr lang="pl-PL" b="0" dirty="0"/>
              <a:t> i zyskaj dostęp do ekskluzywnych materiałów prasowych, możliwości nawiązywania kontaktów oraz wydarzeń organizowanych w ramach kampanii.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0A63E1EA-0E1C-AB05-2DEB-DBC54A332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23900" y="5280708"/>
            <a:ext cx="11246427" cy="125516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48768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000" b="1">
              <a:latin typeface="+mn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4C8B071-6C97-DB1B-B7DA-25B21340E5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5308" y="2896650"/>
            <a:ext cx="3493311" cy="2438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3700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DA4C5-AD31-E56C-80BF-7A57877B4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Śledź najnowsze działania kampanii</a:t>
            </a:r>
          </a:p>
        </p:txBody>
      </p:sp>
      <p:sp>
        <p:nvSpPr>
          <p:cNvPr id="4" name="Content Placeholder 16">
            <a:extLst>
              <a:ext uri="{FF2B5EF4-FFF2-40B4-BE49-F238E27FC236}">
                <a16:creationId xmlns:a16="http://schemas.microsoft.com/office/drawing/2014/main" id="{42C4DEA1-9BE3-AD4D-F2A0-108C53A69E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4066" y="1867814"/>
            <a:ext cx="11201575" cy="1675759"/>
          </a:xfrm>
        </p:spPr>
        <p:txBody>
          <a:bodyPr>
            <a:noAutofit/>
          </a:bodyPr>
          <a:lstStyle/>
          <a:p>
            <a:pPr marL="251460" indent="-251460">
              <a:spcAft>
                <a:spcPts val="600"/>
              </a:spcAft>
            </a:pPr>
            <a:r>
              <a:rPr lang="pl-PL"/>
              <a:t>Strona internetowa kampanii „Zdrowe i bezpieczne miejsce pracy”: </a:t>
            </a:r>
            <a:r>
              <a:rPr lang="pl-PL" b="0" dirty="0"/>
              <a:t>– wszystkie najważniejsze informacje w jednym miejscu. </a:t>
            </a:r>
            <a:endParaRPr lang="en-US"/>
          </a:p>
          <a:p>
            <a:pPr marL="251460" indent="-251460">
              <a:spcAft>
                <a:spcPts val="600"/>
              </a:spcAft>
            </a:pPr>
            <a:r>
              <a:rPr lang="pl-PL"/>
              <a:t>Subskrybuj </a:t>
            </a:r>
            <a:r>
              <a:rPr lang="pl-PL" b="0"/>
              <a:t>biuletyn kampanii </a:t>
            </a:r>
            <a:r>
              <a:rPr lang="pl-PL"/>
              <a:t>„Zdrowe i bezpieczne miejsce pracy”</a:t>
            </a:r>
            <a:r>
              <a:rPr lang="pl-PL" b="0"/>
              <a:t> i otrzymuj co miesiąc krótkie, praktyczne informacje gotowe do udostępniania.</a:t>
            </a:r>
            <a:endParaRPr lang="pl-PL" b="0">
              <a:cs typeface="Arial"/>
            </a:endParaRPr>
          </a:p>
          <a:p>
            <a:pPr>
              <a:spcAft>
                <a:spcPts val="600"/>
              </a:spcAft>
            </a:pPr>
            <a:r>
              <a:rPr lang="pl-PL" b="0" dirty="0"/>
              <a:t>Pomóż promować kampanię i obserwuj nas w</a:t>
            </a:r>
            <a:r>
              <a:rPr lang="pl-PL" dirty="0"/>
              <a:t> mediach społecznościowych</a:t>
            </a:r>
            <a:r>
              <a:rPr lang="pl-PL" b="0" dirty="0"/>
              <a:t>. </a:t>
            </a:r>
          </a:p>
          <a:p>
            <a:pPr marL="0" indent="0">
              <a:spcAft>
                <a:spcPts val="600"/>
              </a:spcAft>
              <a:buNone/>
            </a:pPr>
            <a:endParaRPr lang="en-GB" b="0" dirty="0"/>
          </a:p>
          <a:p>
            <a:pPr>
              <a:spcAft>
                <a:spcPts val="600"/>
              </a:spcAft>
            </a:pPr>
            <a:endParaRPr lang="en-GB" b="0" dirty="0"/>
          </a:p>
          <a:p>
            <a:pPr>
              <a:spcAft>
                <a:spcPts val="600"/>
              </a:spcAft>
            </a:pPr>
            <a:endParaRPr lang="en-GB" b="0" dirty="0"/>
          </a:p>
          <a:p>
            <a:pPr>
              <a:spcAft>
                <a:spcPts val="600"/>
              </a:spcAft>
            </a:pPr>
            <a:endParaRPr lang="en-GB" b="0" dirty="0"/>
          </a:p>
          <a:p>
            <a:pPr marL="0" indent="0">
              <a:spcAft>
                <a:spcPts val="600"/>
              </a:spcAft>
              <a:buNone/>
            </a:pPr>
            <a:endParaRPr lang="en-GB" b="0" dirty="0"/>
          </a:p>
          <a:p>
            <a:pPr marL="0" indent="0">
              <a:spcAft>
                <a:spcPts val="600"/>
              </a:spcAft>
              <a:buNone/>
            </a:pPr>
            <a:endParaRPr lang="en-GB" b="0" dirty="0"/>
          </a:p>
          <a:p>
            <a:pPr marL="0" indent="0">
              <a:spcAft>
                <a:spcPts val="600"/>
              </a:spcAft>
              <a:buNone/>
            </a:pPr>
            <a:endParaRPr lang="en-GB" b="0" dirty="0"/>
          </a:p>
          <a:p>
            <a:pPr marL="0" indent="0">
              <a:spcAft>
                <a:spcPts val="600"/>
              </a:spcAft>
              <a:buNone/>
            </a:pPr>
            <a:r>
              <a:rPr lang="pl-PL" b="0" dirty="0"/>
              <a:t> </a:t>
            </a:r>
          </a:p>
        </p:txBody>
      </p:sp>
      <p:pic>
        <p:nvPicPr>
          <p:cNvPr id="6" name="Graphic 5" descr="Logo serwisu LinkedIn">
            <a:hlinkClick r:id="rId3"/>
            <a:extLst>
              <a:ext uri="{FF2B5EF4-FFF2-40B4-BE49-F238E27FC236}">
                <a16:creationId xmlns:a16="http://schemas.microsoft.com/office/drawing/2014/main" id="{5CA3E554-F4E9-1CE6-26CD-1D307EC780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81593" y="3745461"/>
            <a:ext cx="390525" cy="390525"/>
          </a:xfrm>
          <a:prstGeom prst="rect">
            <a:avLst/>
          </a:prstGeom>
        </p:spPr>
      </p:pic>
      <p:pic>
        <p:nvPicPr>
          <p:cNvPr id="7" name="Graphic 6" descr="Logo Facebooka">
            <a:hlinkClick r:id="rId5"/>
            <a:extLst>
              <a:ext uri="{FF2B5EF4-FFF2-40B4-BE49-F238E27FC236}">
                <a16:creationId xmlns:a16="http://schemas.microsoft.com/office/drawing/2014/main" id="{2CE42A9A-2165-5771-5A04-01CF8BA9F8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99689" y="3745461"/>
            <a:ext cx="180975" cy="381000"/>
          </a:xfrm>
          <a:prstGeom prst="rect">
            <a:avLst/>
          </a:prstGeom>
        </p:spPr>
      </p:pic>
      <p:pic>
        <p:nvPicPr>
          <p:cNvPr id="8" name="Graphic 7" descr="Logo Bluesky">
            <a:hlinkClick r:id="rId7"/>
            <a:extLst>
              <a:ext uri="{FF2B5EF4-FFF2-40B4-BE49-F238E27FC236}">
                <a16:creationId xmlns:a16="http://schemas.microsoft.com/office/drawing/2014/main" id="{13A413D1-F3EE-8212-B83A-A7BFEED6FEC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08235" y="3753646"/>
            <a:ext cx="428625" cy="381000"/>
          </a:xfrm>
          <a:prstGeom prst="rect">
            <a:avLst/>
          </a:prstGeom>
        </p:spPr>
      </p:pic>
      <p:pic>
        <p:nvPicPr>
          <p:cNvPr id="9" name="Graphic 8" descr="Logo YouTube">
            <a:hlinkClick r:id="rId9"/>
            <a:extLst>
              <a:ext uri="{FF2B5EF4-FFF2-40B4-BE49-F238E27FC236}">
                <a16:creationId xmlns:a16="http://schemas.microsoft.com/office/drawing/2014/main" id="{2FC982CB-23E2-CA75-7F6F-9F234F7997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69448" y="3745461"/>
            <a:ext cx="533400" cy="381000"/>
          </a:xfrm>
          <a:prstGeom prst="rect">
            <a:avLst/>
          </a:prstGeom>
        </p:spPr>
      </p:pic>
      <p:pic>
        <p:nvPicPr>
          <p:cNvPr id="10" name="Graphic 9" descr="Logo serwisu Flickr">
            <a:hlinkClick r:id="rId11"/>
            <a:extLst>
              <a:ext uri="{FF2B5EF4-FFF2-40B4-BE49-F238E27FC236}">
                <a16:creationId xmlns:a16="http://schemas.microsoft.com/office/drawing/2014/main" id="{D9CCDE08-4360-3DDD-5191-AAB1A24679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482356" y="3854998"/>
            <a:ext cx="371475" cy="1619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1E78753-6BA7-5C4B-D0D8-E33608DCE258}"/>
              </a:ext>
            </a:extLst>
          </p:cNvPr>
          <p:cNvSpPr txBox="1"/>
          <p:nvPr/>
        </p:nvSpPr>
        <p:spPr>
          <a:xfrm>
            <a:off x="3653793" y="4328347"/>
            <a:ext cx="39017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b="1" i="0" u="none" strike="noStrike" baseline="0">
                <a:solidFill>
                  <a:srgbClr val="003199"/>
                </a:solidFill>
                <a:latin typeface="Myriad Pro" panose="020B0503030403020204" pitchFamily="34" charset="0"/>
              </a:rPr>
              <a:t>#EUhealthyworkplaces 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D4D5CE5E-0612-4D69-85FD-B089B26BA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079062" y="3745461"/>
            <a:ext cx="592766" cy="958887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64DA1346-73A5-E86D-6827-657FA0E18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155155" y="3779360"/>
            <a:ext cx="3639627" cy="3001174"/>
            <a:chOff x="8155155" y="3779360"/>
            <a:chExt cx="3639627" cy="3001174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A938CF1-F2D0-C2F5-747D-9092156F9A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55155" y="3779360"/>
              <a:ext cx="3639627" cy="2975106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154CDF7-F0E7-FEE8-2BD4-8599746603E8}"/>
                </a:ext>
              </a:extLst>
            </p:cNvPr>
            <p:cNvSpPr txBox="1"/>
            <p:nvPr/>
          </p:nvSpPr>
          <p:spPr>
            <a:xfrm>
              <a:off x="9163050" y="6580479"/>
              <a:ext cx="208597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700">
                  <a:solidFill>
                    <a:schemeClr val="bg1"/>
                  </a:solidFill>
                </a:rPr>
                <a:t>© PaeGAG - stock.adobe.com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4050229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EU-OSHA HWC">
      <a:dk1>
        <a:srgbClr val="000000"/>
      </a:dk1>
      <a:lt1>
        <a:srgbClr val="FFFFFF"/>
      </a:lt1>
      <a:dk2>
        <a:srgbClr val="003399"/>
      </a:dk2>
      <a:lt2>
        <a:srgbClr val="FFFFFF"/>
      </a:lt2>
      <a:accent1>
        <a:srgbClr val="003399"/>
      </a:accent1>
      <a:accent2>
        <a:srgbClr val="A9DE4E"/>
      </a:accent2>
      <a:accent3>
        <a:srgbClr val="B7D31A"/>
      </a:accent3>
      <a:accent4>
        <a:srgbClr val="FCFFDD"/>
      </a:accent4>
      <a:accent5>
        <a:srgbClr val="DCE1FF"/>
      </a:accent5>
      <a:accent6>
        <a:srgbClr val="61A231"/>
      </a:accent6>
      <a:hlink>
        <a:srgbClr val="003399"/>
      </a:hlink>
      <a:folHlink>
        <a:srgbClr val="B1B3B4"/>
      </a:folHlink>
    </a:clrScheme>
    <a:fontScheme name="EUOSHA Corporate">
      <a:maj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UOSHA Corpor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  <a:lumMod val="100000"/>
              </a:schemeClr>
            </a:gs>
            <a:gs pos="100000">
              <a:schemeClr val="phClr">
                <a:tint val="9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1000"/>
                <a:satMod val="130000"/>
                <a:lumMod val="10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hade val="100000"/>
                <a:hueMod val="100000"/>
                <a:satMod val="350000"/>
                <a:lumMod val="100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300000"/>
                <a:lumMod val="100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U-OSHA HWC 2026">
        <a:dk1>
          <a:srgbClr val="000000"/>
        </a:dk1>
        <a:lt1>
          <a:srgbClr val="FFFFFF"/>
        </a:lt1>
        <a:dk2>
          <a:srgbClr val="003399"/>
        </a:dk2>
        <a:lt2>
          <a:srgbClr val="FFFFFF"/>
        </a:lt2>
        <a:accent1>
          <a:srgbClr val="003399"/>
        </a:accent1>
        <a:accent2>
          <a:srgbClr val="A9DE4E"/>
        </a:accent2>
        <a:accent3>
          <a:srgbClr val="B7D31A"/>
        </a:accent3>
        <a:accent4>
          <a:srgbClr val="FCFFDD"/>
        </a:accent4>
        <a:accent5>
          <a:srgbClr val="DCE1FF"/>
        </a:accent5>
        <a:accent6>
          <a:srgbClr val="61A231"/>
        </a:accent6>
        <a:hlink>
          <a:srgbClr val="003399"/>
        </a:hlink>
        <a:folHlink>
          <a:srgbClr val="B1B3B4"/>
        </a:folHlink>
      </a:clrScheme>
    </a:extraClrScheme>
  </a:extraClrSchemeLst>
  <a:extLst>
    <a:ext uri="{05A4C25C-085E-4340-85A3-A5531E510DB2}">
      <thm15:themeFamily xmlns:thm15="http://schemas.microsoft.com/office/thememl/2012/main" name="Theme1" id="{2D9F2BE2-8C09-4DD0-841D-02C8DD75103C}" vid="{5F5B35B9-6E25-4DD5-87EE-04018E0015D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F1A8072D50D324290DB59222B659673" ma:contentTypeVersion="15" ma:contentTypeDescription="Create a new document." ma:contentTypeScope="" ma:versionID="9e6cbb1b56caa255d0a1bbd001c277e9">
  <xsd:schema xmlns:xsd="http://www.w3.org/2001/XMLSchema" xmlns:xs="http://www.w3.org/2001/XMLSchema" xmlns:p="http://schemas.microsoft.com/office/2006/metadata/properties" xmlns:ns2="74375373-3c44-45ee-a688-8fa44d7da57a" xmlns:ns3="d5ac9beb-95ef-4df8-be38-b0ea3ce121b4" targetNamespace="http://schemas.microsoft.com/office/2006/metadata/properties" ma:root="true" ma:fieldsID="6495e9695a6c4b71d2d3259f56bae0f6" ns2:_="" ns3:_="">
    <xsd:import namespace="74375373-3c44-45ee-a688-8fa44d7da57a"/>
    <xsd:import namespace="d5ac9beb-95ef-4df8-be38-b0ea3ce121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375373-3c44-45ee-a688-8fa44d7da5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43eddb06-0740-404c-89a8-dbfe3edc364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ac9beb-95ef-4df8-be38-b0ea3ce121b4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287d961c-142d-46b7-b7b5-46e4ba4cb74c}" ma:internalName="TaxCatchAll" ma:showField="CatchAllData" ma:web="d5ac9beb-95ef-4df8-be38-b0ea3ce121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4375373-3c44-45ee-a688-8fa44d7da57a">
      <Terms xmlns="http://schemas.microsoft.com/office/infopath/2007/PartnerControls"/>
    </lcf76f155ced4ddcb4097134ff3c332f>
    <TaxCatchAll xmlns="d5ac9beb-95ef-4df8-be38-b0ea3ce121b4" xsi:nil="true"/>
    <SharedWithUsers xmlns="d5ac9beb-95ef-4df8-be38-b0ea3ce121b4">
      <UserInfo>
        <DisplayName/>
        <AccountId xsi:nil="true"/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001454F-98D6-48D4-87B7-84DFABAEAA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4375373-3c44-45ee-a688-8fa44d7da57a"/>
    <ds:schemaRef ds:uri="d5ac9beb-95ef-4df8-be38-b0ea3ce121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033B12B-D547-4B73-8D31-0938A3F8A76B}">
  <ds:schemaRefs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purl.org/dc/dcmitype/"/>
    <ds:schemaRef ds:uri="http://schemas.microsoft.com/office/2006/metadata/properties"/>
    <ds:schemaRef ds:uri="d5ac9beb-95ef-4df8-be38-b0ea3ce121b4"/>
    <ds:schemaRef ds:uri="74375373-3c44-45ee-a688-8fa44d7da57a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5C73E6F-A96F-49EB-BDFD-3A55EF48DB8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EUOSHA Campaign 2026</Template>
  <TotalTime>1941</TotalTime>
  <Words>6731</Words>
  <Application>Microsoft Office PowerPoint</Application>
  <PresentationFormat>Panoramiczny</PresentationFormat>
  <Paragraphs>540</Paragraphs>
  <Slides>30</Slides>
  <Notes>28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30</vt:i4>
      </vt:variant>
    </vt:vector>
  </HeadingPairs>
  <TitlesOfParts>
    <vt:vector size="37" baseType="lpstr">
      <vt:lpstr>Aptos</vt:lpstr>
      <vt:lpstr>Arial</vt:lpstr>
      <vt:lpstr>Courier New</vt:lpstr>
      <vt:lpstr>Myriad Pro</vt:lpstr>
      <vt:lpstr>Symbol</vt:lpstr>
      <vt:lpstr>Wingdings</vt:lpstr>
      <vt:lpstr>Theme1</vt:lpstr>
      <vt:lpstr>Kampania „Zdrowe i bezpieczne miejsce pracy”  na lata 2026–2028  pn. „Zdrowa praca, zdrowa głowa” </vt:lpstr>
      <vt:lpstr>Spis treści</vt:lpstr>
      <vt:lpstr>Szerszy obraz sytuacji: zdrowie psychiczne kształtuje codzienne życie i pracę </vt:lpstr>
      <vt:lpstr>Szerszy obraz sytuacji: jaka jest stawka?</vt:lpstr>
      <vt:lpstr>Szerszy obraz sytuacji: opinia pracowników </vt:lpstr>
      <vt:lpstr>Szerszy obraz sytuacji: perspektywa organizacji a perspektywa pracowników -1- </vt:lpstr>
      <vt:lpstr>Szerszy obraz sytuacji: perspektywa organizacji -2- </vt:lpstr>
      <vt:lpstr>Cele i zadania kampanii</vt:lpstr>
      <vt:lpstr>Do kogo skierowana jest kampania? Kto powinien wziąć w niej udział?</vt:lpstr>
      <vt:lpstr>Plan działania: pięć priorytetowych obszarów kampanii</vt:lpstr>
      <vt:lpstr>Priorytet 1: Ocena psychospołecznych czynników ryzyka i zarządzanie nimi -1- </vt:lpstr>
      <vt:lpstr>Priorytet 1: Ocena psychospołecznych czynników ryzyka i zarządzanie nimi -2- </vt:lpstr>
      <vt:lpstr>Priorytet 1: Ocena psychospołecznych czynników ryzyka i zarządzanie nimi -3- </vt:lpstr>
      <vt:lpstr>Priorytet 1: Ocena psychospołecznych czynników ryzyka i zarządzanie nimi -4- </vt:lpstr>
      <vt:lpstr>Priorytet 2: nękanie, molestowanie seksualne i przemoc -1- </vt:lpstr>
      <vt:lpstr>Priorytet 2: nękanie, molestowanie seksualne i przemoc -2- </vt:lpstr>
      <vt:lpstr>Priorytet 2: nękanie, molestowanie seksualne i przemoc -3- </vt:lpstr>
      <vt:lpstr>Priorytet 3: Fizyczne czynniki ryzyka a zdrowie psychiczne -1- </vt:lpstr>
      <vt:lpstr>Priorytet 3: Fizyczne czynniki ryzyka a zdrowie psychiczne -2- </vt:lpstr>
      <vt:lpstr>Priorytet 4: Psychospołeczne czynniki ryzyka w sektorze opieki zdrowotnej i społecznej -1- </vt:lpstr>
      <vt:lpstr>Priorytet 4: Psychospołeczne czynniki ryzyka w sektorze opieki zdrowotnej i społecznej -2- </vt:lpstr>
      <vt:lpstr>Priorytet 4: Psychospołeczne czynniki ryzyka w sektorze opieki zdrowotnej i społecznej -3- </vt:lpstr>
      <vt:lpstr>Priorytet 5: Wspieranie zdrowia psychicznego w pracy -1- </vt:lpstr>
      <vt:lpstr>Priorytet 5: Wspieranie zdrowia psychicznego w pracy -2- </vt:lpstr>
      <vt:lpstr>Priorytet 5: Wspieranie zdrowia psychicznego w pracy -3- </vt:lpstr>
      <vt:lpstr>Sieć EU-OSHA</vt:lpstr>
      <vt:lpstr>Materiały kampanii: wszystko, czego potrzebujesz w jednym miejscu</vt:lpstr>
      <vt:lpstr>Zestaw materiałów promocyjnych i zasoby do promocji cyfrowej – skutecznie promuj kampanię.</vt:lpstr>
      <vt:lpstr>Jak zaangażować się w kampanię?</vt:lpstr>
      <vt:lpstr>Śledź najnowsze działania kampanii</vt:lpstr>
    </vt:vector>
  </TitlesOfParts>
  <Company>CDT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Healthy Workplaces Campaign 2026-2028  “Together for mental health at work”</dc:title>
  <dc:creator>CDT</dc:creator>
  <cp:lastModifiedBy>WSSE Białystok - Marta Dobrzyń</cp:lastModifiedBy>
  <cp:revision>104</cp:revision>
  <dcterms:created xsi:type="dcterms:W3CDTF">2026-06-23T11:43:48Z</dcterms:created>
  <dcterms:modified xsi:type="dcterms:W3CDTF">2026-10-02T09:40:25Z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0x0101005F1A8072D50D324290DB59222B659673</vt:lpwstr>
  </property>
  <property fmtid="{D5CDD505-2E9C-101B-9397-08002B2CF9AE}" pid="3" name="MediaServiceImageTags">
    <vt:lpwstr/>
  </property>
  <property fmtid="{D5CDD505-2E9C-101B-9397-08002B2CF9AE}" pid="4" name="xd_ProgID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xd_Signature">
    <vt:bool>false</vt:bool>
  </property>
</Properties>
</file>