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78" r:id="rId5"/>
    <p:sldId id="257" r:id="rId6"/>
    <p:sldId id="260" r:id="rId7"/>
    <p:sldId id="282" r:id="rId8"/>
    <p:sldId id="266" r:id="rId9"/>
    <p:sldId id="281" r:id="rId10"/>
    <p:sldId id="283" r:id="rId11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4CC"/>
    <a:srgbClr val="7030A0"/>
    <a:srgbClr val="172C51"/>
    <a:srgbClr val="007D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35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blue and black shield with a check mark&#10;&#10;Description automatically generated">
            <a:extLst>
              <a:ext uri="{FF2B5EF4-FFF2-40B4-BE49-F238E27FC236}">
                <a16:creationId xmlns:a16="http://schemas.microsoft.com/office/drawing/2014/main" id="{DAFB7F43-6F81-3309-AB5C-C3A7B88888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0" y="0"/>
            <a:ext cx="1217930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BF4E829-DCC9-915A-7F2A-4E90B7D4DB5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68562" y="1940656"/>
            <a:ext cx="5799438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GB"/>
              <a:t>Click to edit Master title style here</a:t>
            </a:r>
            <a:endParaRPr lang="en-FI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86D4437-7C1B-2ED1-BFDA-54ED4AB3D9F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15846" y="3714833"/>
            <a:ext cx="3966346" cy="310038"/>
          </a:xfrm>
          <a:prstGeom prst="rect">
            <a:avLst/>
          </a:prstGeom>
        </p:spPr>
      </p:pic>
      <p:pic>
        <p:nvPicPr>
          <p:cNvPr id="4" name="Picture 3" descr="A blue flag with yellow stars&#10;&#10;Description automatically generated">
            <a:extLst>
              <a:ext uri="{FF2B5EF4-FFF2-40B4-BE49-F238E27FC236}">
                <a16:creationId xmlns:a16="http://schemas.microsoft.com/office/drawing/2014/main" id="{897CFDC1-9EB0-9DE6-9529-BF3886AC3C0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68562" y="4565135"/>
            <a:ext cx="6223000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5337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with his hands on his head looking at a computer&#10;&#10;Description automatically generated">
            <a:extLst>
              <a:ext uri="{FF2B5EF4-FFF2-40B4-BE49-F238E27FC236}">
                <a16:creationId xmlns:a16="http://schemas.microsoft.com/office/drawing/2014/main" id="{916B37F6-3A1F-EE7E-97EB-3B5E8BBA58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0" y="0"/>
            <a:ext cx="12185650" cy="686157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1599E1BF-0BA5-5F7C-8B85-7B8B5000E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2422"/>
            <a:ext cx="6625281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CAC7589-E300-A5A3-8363-22F55FD53D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350" y="2091363"/>
            <a:ext cx="4711700" cy="368300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90537F7-CFB8-D308-E8B3-AEE08D8642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92799"/>
            <a:ext cx="6625281" cy="2536077"/>
          </a:xfrm>
        </p:spPr>
        <p:txBody>
          <a:bodyPr/>
          <a:lstStyle>
            <a:lvl1pPr>
              <a:defRPr>
                <a:solidFill>
                  <a:srgbClr val="0094CC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pic>
        <p:nvPicPr>
          <p:cNvPr id="3" name="Picture 2" descr="A blue flag with yellow stars&#10;&#10;Description automatically generated">
            <a:extLst>
              <a:ext uri="{FF2B5EF4-FFF2-40B4-BE49-F238E27FC236}">
                <a16:creationId xmlns:a16="http://schemas.microsoft.com/office/drawing/2014/main" id="{954089A0-21B5-C587-4634-994E117067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85948" y="5506369"/>
            <a:ext cx="5320467" cy="749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53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ber-hygienia-dia-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599E1BF-0BA5-5F7C-8B85-7B8B5000E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2422"/>
            <a:ext cx="6625281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CAC7589-E300-A5A3-8363-22F55FD53D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350" y="2091363"/>
            <a:ext cx="4711700" cy="368300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90537F7-CFB8-D308-E8B3-AEE08D8642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92799"/>
            <a:ext cx="6625281" cy="2536077"/>
          </a:xfrm>
        </p:spPr>
        <p:txBody>
          <a:bodyPr/>
          <a:lstStyle>
            <a:lvl1pPr>
              <a:defRPr>
                <a:solidFill>
                  <a:srgbClr val="0094CC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pic>
        <p:nvPicPr>
          <p:cNvPr id="3" name="Picture 2" descr="A blue flag with yellow stars&#10;&#10;Description automatically generated">
            <a:extLst>
              <a:ext uri="{FF2B5EF4-FFF2-40B4-BE49-F238E27FC236}">
                <a16:creationId xmlns:a16="http://schemas.microsoft.com/office/drawing/2014/main" id="{954089A0-21B5-C587-4634-994E117067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85948" y="5506369"/>
            <a:ext cx="5320467" cy="749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0174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ber-hygienia-dia-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599E1BF-0BA5-5F7C-8B85-7B8B5000E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2422"/>
            <a:ext cx="6625281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CAC7589-E300-A5A3-8363-22F55FD53D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350" y="2091363"/>
            <a:ext cx="4711700" cy="368300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90537F7-CFB8-D308-E8B3-AEE08D8642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92799"/>
            <a:ext cx="6625281" cy="2536077"/>
          </a:xfrm>
        </p:spPr>
        <p:txBody>
          <a:bodyPr/>
          <a:lstStyle>
            <a:lvl1pPr>
              <a:defRPr>
                <a:solidFill>
                  <a:srgbClr val="0094CC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pic>
        <p:nvPicPr>
          <p:cNvPr id="3" name="Picture 2" descr="A blue flag with yellow stars&#10;&#10;Description automatically generated">
            <a:extLst>
              <a:ext uri="{FF2B5EF4-FFF2-40B4-BE49-F238E27FC236}">
                <a16:creationId xmlns:a16="http://schemas.microsoft.com/office/drawing/2014/main" id="{954089A0-21B5-C587-4634-994E117067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85948" y="5506369"/>
            <a:ext cx="5320467" cy="749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3409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ber-hygienia-dia-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599E1BF-0BA5-5F7C-8B85-7B8B5000E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2422"/>
            <a:ext cx="6625281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CAC7589-E300-A5A3-8363-22F55FD53D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350" y="2091363"/>
            <a:ext cx="4711700" cy="368300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90537F7-CFB8-D308-E8B3-AEE08D8642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92799"/>
            <a:ext cx="6625281" cy="2536077"/>
          </a:xfrm>
        </p:spPr>
        <p:txBody>
          <a:bodyPr/>
          <a:lstStyle>
            <a:lvl1pPr>
              <a:defRPr>
                <a:solidFill>
                  <a:srgbClr val="0094CC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pic>
        <p:nvPicPr>
          <p:cNvPr id="3" name="Picture 2" descr="A blue flag with yellow stars&#10;&#10;Description automatically generated">
            <a:extLst>
              <a:ext uri="{FF2B5EF4-FFF2-40B4-BE49-F238E27FC236}">
                <a16:creationId xmlns:a16="http://schemas.microsoft.com/office/drawing/2014/main" id="{954089A0-21B5-C587-4634-994E117067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85948" y="5506369"/>
            <a:ext cx="5320467" cy="749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5602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ber-energy-dia-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599E1BF-0BA5-5F7C-8B85-7B8B5000E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2422"/>
            <a:ext cx="6625281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CAC7589-E300-A5A3-8363-22F55FD53D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350" y="2091363"/>
            <a:ext cx="4711700" cy="368300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90537F7-CFB8-D308-E8B3-AEE08D8642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92799"/>
            <a:ext cx="6625281" cy="2536077"/>
          </a:xfrm>
        </p:spPr>
        <p:txBody>
          <a:bodyPr/>
          <a:lstStyle>
            <a:lvl1pPr>
              <a:defRPr>
                <a:solidFill>
                  <a:srgbClr val="0094CC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pic>
        <p:nvPicPr>
          <p:cNvPr id="3" name="Picture 2" descr="A blue flag with yellow stars&#10;&#10;Description automatically generated">
            <a:extLst>
              <a:ext uri="{FF2B5EF4-FFF2-40B4-BE49-F238E27FC236}">
                <a16:creationId xmlns:a16="http://schemas.microsoft.com/office/drawing/2014/main" id="{954089A0-21B5-C587-4634-994E117067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85948" y="5506369"/>
            <a:ext cx="5320467" cy="749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3912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ber-energy-dia-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599E1BF-0BA5-5F7C-8B85-7B8B5000E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2422"/>
            <a:ext cx="6625281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CAC7589-E300-A5A3-8363-22F55FD53D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350" y="2091363"/>
            <a:ext cx="4711700" cy="368300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90537F7-CFB8-D308-E8B3-AEE08D8642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92799"/>
            <a:ext cx="6625281" cy="2536077"/>
          </a:xfrm>
        </p:spPr>
        <p:txBody>
          <a:bodyPr/>
          <a:lstStyle>
            <a:lvl1pPr>
              <a:defRPr>
                <a:solidFill>
                  <a:srgbClr val="0094CC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pic>
        <p:nvPicPr>
          <p:cNvPr id="3" name="Picture 2" descr="A blue flag with yellow stars&#10;&#10;Description automatically generated">
            <a:extLst>
              <a:ext uri="{FF2B5EF4-FFF2-40B4-BE49-F238E27FC236}">
                <a16:creationId xmlns:a16="http://schemas.microsoft.com/office/drawing/2014/main" id="{954089A0-21B5-C587-4634-994E117067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85948" y="5506369"/>
            <a:ext cx="5320467" cy="749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6976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ber-energy-dia-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599E1BF-0BA5-5F7C-8B85-7B8B5000E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2422"/>
            <a:ext cx="6625281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CAC7589-E300-A5A3-8363-22F55FD53D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350" y="2091363"/>
            <a:ext cx="4711700" cy="368300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90537F7-CFB8-D308-E8B3-AEE08D8642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92799"/>
            <a:ext cx="6625281" cy="2536077"/>
          </a:xfrm>
        </p:spPr>
        <p:txBody>
          <a:bodyPr/>
          <a:lstStyle>
            <a:lvl1pPr>
              <a:defRPr>
                <a:solidFill>
                  <a:srgbClr val="0094CC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pic>
        <p:nvPicPr>
          <p:cNvPr id="3" name="Picture 2" descr="A blue flag with yellow stars&#10;&#10;Description automatically generated">
            <a:extLst>
              <a:ext uri="{FF2B5EF4-FFF2-40B4-BE49-F238E27FC236}">
                <a16:creationId xmlns:a16="http://schemas.microsoft.com/office/drawing/2014/main" id="{954089A0-21B5-C587-4634-994E117067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85948" y="5506369"/>
            <a:ext cx="5320467" cy="749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380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shield with a purple light&#10;&#10;Description automatically generated with medium confidence">
            <a:extLst>
              <a:ext uri="{FF2B5EF4-FFF2-40B4-BE49-F238E27FC236}">
                <a16:creationId xmlns:a16="http://schemas.microsoft.com/office/drawing/2014/main" id="{826795E2-4743-0D2A-124E-4E698E6C5D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0" y="0"/>
            <a:ext cx="12185650" cy="68615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36C3F5C-CFDC-BCCB-0245-51B78D36F4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939114"/>
            <a:ext cx="10515600" cy="2187145"/>
          </a:xfrm>
        </p:spPr>
        <p:txBody>
          <a:bodyPr anchor="b">
            <a:normAutofit/>
          </a:bodyPr>
          <a:lstStyle>
            <a:lvl1pPr algn="ctr">
              <a:defRPr sz="7000"/>
            </a:lvl1pPr>
          </a:lstStyle>
          <a:p>
            <a:r>
              <a:rPr lang="en-GB" err="1"/>
              <a:t>Cyberthank</a:t>
            </a:r>
            <a:r>
              <a:rPr lang="en-GB"/>
              <a:t> you!</a:t>
            </a:r>
            <a:endParaRPr lang="en-FI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1D3BFB7-D65C-DD9E-9D8E-BEEB925C398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40150" y="3429000"/>
            <a:ext cx="4711700" cy="368300"/>
          </a:xfrm>
          <a:prstGeom prst="rect">
            <a:avLst/>
          </a:prstGeom>
        </p:spPr>
      </p:pic>
      <p:pic>
        <p:nvPicPr>
          <p:cNvPr id="3" name="Picture 2" descr="A blue flag with yellow stars&#10;&#10;Description automatically generated">
            <a:extLst>
              <a:ext uri="{FF2B5EF4-FFF2-40B4-BE49-F238E27FC236}">
                <a16:creationId xmlns:a16="http://schemas.microsoft.com/office/drawing/2014/main" id="{E3329C4B-28B2-2593-F2F6-FA7275DBE3A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740150" y="4205623"/>
            <a:ext cx="5320467" cy="749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409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background with purple lines&#10;&#10;Description automatically generated">
            <a:extLst>
              <a:ext uri="{FF2B5EF4-FFF2-40B4-BE49-F238E27FC236}">
                <a16:creationId xmlns:a16="http://schemas.microsoft.com/office/drawing/2014/main" id="{997E2515-E45C-47BA-70FA-2D2B93AAB5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0" y="0"/>
            <a:ext cx="12185650" cy="68615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14E7ED-4375-63CF-4B11-480FF0D7E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B7786D-365C-F3DB-CC1A-5CB44373C75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2557849"/>
            <a:ext cx="5181600" cy="3039762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</a:lstStyle>
          <a:p>
            <a:pPr lvl="0"/>
            <a:r>
              <a:rPr lang="en-GB"/>
              <a:t>Second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FF16F0B-B603-9389-2D62-0C9709851264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8199" y="1806576"/>
            <a:ext cx="10515599" cy="553566"/>
          </a:xfrm>
        </p:spPr>
        <p:txBody>
          <a:bodyPr/>
          <a:lstStyle>
            <a:lvl1pPr marL="0" indent="0">
              <a:buNone/>
              <a:defRPr>
                <a:solidFill>
                  <a:srgbClr val="0094CC"/>
                </a:solidFill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448B67C-9157-B7A4-2C2A-A8B173FB8796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6172198" y="2557849"/>
            <a:ext cx="5181600" cy="3039762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</a:lstStyle>
          <a:p>
            <a:pPr lvl="0"/>
            <a:r>
              <a:rPr lang="en-GB"/>
              <a:t>Second level</a:t>
            </a:r>
          </a:p>
        </p:txBody>
      </p:sp>
      <p:pic>
        <p:nvPicPr>
          <p:cNvPr id="4" name="Picture 3" descr="A blue flag with yellow stars&#10;&#10;Description automatically generated">
            <a:extLst>
              <a:ext uri="{FF2B5EF4-FFF2-40B4-BE49-F238E27FC236}">
                <a16:creationId xmlns:a16="http://schemas.microsoft.com/office/drawing/2014/main" id="{0153D7B8-CC2A-74ED-3C61-19AF8530068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66779" y="5824939"/>
            <a:ext cx="5320467" cy="749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439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background with purple lines&#10;&#10;Description automatically generated">
            <a:extLst>
              <a:ext uri="{FF2B5EF4-FFF2-40B4-BE49-F238E27FC236}">
                <a16:creationId xmlns:a16="http://schemas.microsoft.com/office/drawing/2014/main" id="{997E2515-E45C-47BA-70FA-2D2B93AAB5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0" y="0"/>
            <a:ext cx="12185650" cy="68615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14E7ED-4375-63CF-4B11-480FF0D7E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B7786D-365C-F3DB-CC1A-5CB44373C75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2557849"/>
            <a:ext cx="10515598" cy="3039762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</a:lstStyle>
          <a:p>
            <a:pPr lvl="0"/>
            <a:r>
              <a:rPr lang="en-GB"/>
              <a:t>Second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FF16F0B-B603-9389-2D62-0C9709851264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8199" y="1806576"/>
            <a:ext cx="10515599" cy="553566"/>
          </a:xfrm>
        </p:spPr>
        <p:txBody>
          <a:bodyPr/>
          <a:lstStyle>
            <a:lvl1pPr marL="0" indent="0">
              <a:buNone/>
              <a:defRPr>
                <a:solidFill>
                  <a:srgbClr val="0094CC"/>
                </a:solidFill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4" name="Picture 3" descr="A blue flag with yellow stars&#10;&#10;Description automatically generated">
            <a:extLst>
              <a:ext uri="{FF2B5EF4-FFF2-40B4-BE49-F238E27FC236}">
                <a16:creationId xmlns:a16="http://schemas.microsoft.com/office/drawing/2014/main" id="{0153D7B8-CC2A-74ED-3C61-19AF8530068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66779" y="5824939"/>
            <a:ext cx="5320467" cy="749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94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ack background with a black border&#10;&#10;Description automatically generated">
            <a:extLst>
              <a:ext uri="{FF2B5EF4-FFF2-40B4-BE49-F238E27FC236}">
                <a16:creationId xmlns:a16="http://schemas.microsoft.com/office/drawing/2014/main" id="{4163844A-AFFD-BEAA-8C50-0755FE6573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49" y="0"/>
            <a:ext cx="1217930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14E7ED-4375-63CF-4B11-480FF0D7E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8B24400-BF11-0760-694C-34793F2846C6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8199" y="1806576"/>
            <a:ext cx="10515599" cy="553566"/>
          </a:xfrm>
        </p:spPr>
        <p:txBody>
          <a:bodyPr/>
          <a:lstStyle>
            <a:lvl1pPr marL="0" indent="0">
              <a:buNone/>
              <a:defRPr>
                <a:solidFill>
                  <a:srgbClr val="0094CC"/>
                </a:solidFill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87192A-2647-EC2A-71ED-37AF9BAC07A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2557849"/>
            <a:ext cx="5181600" cy="3039762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</a:lstStyle>
          <a:p>
            <a:pPr lvl="0"/>
            <a:r>
              <a:rPr lang="en-GB"/>
              <a:t>Second level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A4CDF37-A3E9-4936-90AB-007F78D90BFE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6172198" y="2557849"/>
            <a:ext cx="5181600" cy="3039762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</a:lstStyle>
          <a:p>
            <a:pPr lvl="0"/>
            <a:r>
              <a:rPr lang="en-GB"/>
              <a:t>Second level</a:t>
            </a:r>
          </a:p>
        </p:txBody>
      </p:sp>
      <p:pic>
        <p:nvPicPr>
          <p:cNvPr id="5" name="Picture 4" descr="A blue flag with yellow stars&#10;&#10;Description automatically generated">
            <a:extLst>
              <a:ext uri="{FF2B5EF4-FFF2-40B4-BE49-F238E27FC236}">
                <a16:creationId xmlns:a16="http://schemas.microsoft.com/office/drawing/2014/main" id="{B03CF79A-F2A5-2B6A-D372-146C67C761C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38862" y="5709244"/>
            <a:ext cx="5748338" cy="80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138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omputer screen with a purple and blue light&#10;&#10;Description automatically generated with medium confidence">
            <a:extLst>
              <a:ext uri="{FF2B5EF4-FFF2-40B4-BE49-F238E27FC236}">
                <a16:creationId xmlns:a16="http://schemas.microsoft.com/office/drawing/2014/main" id="{13C0BB09-DDBD-554B-3F75-86D74B3926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0" y="0"/>
            <a:ext cx="12185650" cy="68615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3CE8DC-181A-2D34-886F-DDFC850FE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2422"/>
            <a:ext cx="6625281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CE1F65-4FF0-7DDF-B67B-F200D6255C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92799"/>
            <a:ext cx="6625281" cy="2536077"/>
          </a:xfrm>
        </p:spPr>
        <p:txBody>
          <a:bodyPr/>
          <a:lstStyle>
            <a:lvl1pPr marL="0" indent="0">
              <a:buNone/>
              <a:defRPr>
                <a:solidFill>
                  <a:srgbClr val="0094CC"/>
                </a:solidFill>
              </a:defRPr>
            </a:lvl1pPr>
            <a:lvl2pPr marL="457200" indent="0">
              <a:buNone/>
              <a:defRPr>
                <a:solidFill>
                  <a:srgbClr val="0094CC"/>
                </a:solidFill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endParaRPr lang="en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6CC01FC-5D5F-CEA0-F313-38B7888490B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350" y="2091363"/>
            <a:ext cx="4711700" cy="368300"/>
          </a:xfrm>
          <a:prstGeom prst="rect">
            <a:avLst/>
          </a:prstGeom>
        </p:spPr>
      </p:pic>
      <p:pic>
        <p:nvPicPr>
          <p:cNvPr id="4" name="Picture 3" descr="A blue flag with yellow stars&#10;&#10;Description automatically generated">
            <a:extLst>
              <a:ext uri="{FF2B5EF4-FFF2-40B4-BE49-F238E27FC236}">
                <a16:creationId xmlns:a16="http://schemas.microsoft.com/office/drawing/2014/main" id="{43F54BA7-03CE-CD00-F0A4-CC99FF4B8CD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12074" y="5454268"/>
            <a:ext cx="5445035" cy="7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751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wearing sunglasses with purple lights&#10;&#10;Description automatically generated">
            <a:extLst>
              <a:ext uri="{FF2B5EF4-FFF2-40B4-BE49-F238E27FC236}">
                <a16:creationId xmlns:a16="http://schemas.microsoft.com/office/drawing/2014/main" id="{AADECF4F-367D-0424-9F58-388B793269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0" y="0"/>
            <a:ext cx="12179302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17E1EA2-462A-80DA-92FD-4366E11AC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2422"/>
            <a:ext cx="6625281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E6D00E5-0DD4-7393-8AAB-1747EA0633B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350" y="2091363"/>
            <a:ext cx="4711700" cy="3683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69F63B-2448-00FB-A096-33FD2F7772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92799"/>
            <a:ext cx="5572539" cy="2536077"/>
          </a:xfrm>
        </p:spPr>
        <p:txBody>
          <a:bodyPr/>
          <a:lstStyle>
            <a:lvl1pPr marL="0" indent="0">
              <a:buNone/>
              <a:defRPr>
                <a:solidFill>
                  <a:srgbClr val="0094CC"/>
                </a:solidFill>
              </a:defRPr>
            </a:lvl1pPr>
            <a:lvl2pPr marL="457200" indent="0">
              <a:buNone/>
              <a:defRPr>
                <a:solidFill>
                  <a:srgbClr val="0094CC"/>
                </a:solidFill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endParaRPr lang="en-FI"/>
          </a:p>
        </p:txBody>
      </p:sp>
      <p:pic>
        <p:nvPicPr>
          <p:cNvPr id="2" name="Picture 1" descr="A blue flag with yellow stars&#10;&#10;Description automatically generated">
            <a:extLst>
              <a:ext uri="{FF2B5EF4-FFF2-40B4-BE49-F238E27FC236}">
                <a16:creationId xmlns:a16="http://schemas.microsoft.com/office/drawing/2014/main" id="{A961A92A-C540-8CBF-8ABC-DCF2F1B5E01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8066" y="5618201"/>
            <a:ext cx="5320467" cy="749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013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symbol with a purple background&#10;&#10;Description automatically generated with medium confidence">
            <a:extLst>
              <a:ext uri="{FF2B5EF4-FFF2-40B4-BE49-F238E27FC236}">
                <a16:creationId xmlns:a16="http://schemas.microsoft.com/office/drawing/2014/main" id="{32CFAA21-D3FA-2F6A-04C6-0CC5B41B95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0" y="0"/>
            <a:ext cx="12185650" cy="686157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82EF034-1918-2A49-D89E-18BE2C44B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2422"/>
            <a:ext cx="6625281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7EE2401-6BF0-7FBE-105A-199819A37F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350" y="2091363"/>
            <a:ext cx="4711700" cy="3683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5C545D-871B-4736-4D6D-CC515C29D1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692799"/>
            <a:ext cx="5108888" cy="2536077"/>
          </a:xfrm>
        </p:spPr>
        <p:txBody>
          <a:bodyPr/>
          <a:lstStyle>
            <a:lvl1pPr marL="0" indent="0">
              <a:buNone/>
              <a:defRPr>
                <a:solidFill>
                  <a:srgbClr val="0094CC"/>
                </a:solidFill>
              </a:defRPr>
            </a:lvl1pPr>
            <a:lvl2pPr marL="457200" indent="0">
              <a:buNone/>
              <a:defRPr>
                <a:solidFill>
                  <a:srgbClr val="0094CC"/>
                </a:solidFill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endParaRPr lang="en-FI"/>
          </a:p>
        </p:txBody>
      </p:sp>
      <p:pic>
        <p:nvPicPr>
          <p:cNvPr id="4" name="Picture 3" descr="A blue flag with yellow stars&#10;&#10;Description automatically generated">
            <a:extLst>
              <a:ext uri="{FF2B5EF4-FFF2-40B4-BE49-F238E27FC236}">
                <a16:creationId xmlns:a16="http://schemas.microsoft.com/office/drawing/2014/main" id="{8F4D64EE-074A-8239-1A5D-264CC03FB47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8066" y="5618201"/>
            <a:ext cx="5320467" cy="749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fingerprint in a pair of glasses&#10;&#10;Description automatically generated">
            <a:extLst>
              <a:ext uri="{FF2B5EF4-FFF2-40B4-BE49-F238E27FC236}">
                <a16:creationId xmlns:a16="http://schemas.microsoft.com/office/drawing/2014/main" id="{DCD0C07F-69C0-D392-12FF-A2D95E7786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0" y="0"/>
            <a:ext cx="12179302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2643A67E-C3E1-8B4D-216A-0B753C238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2422"/>
            <a:ext cx="6625281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7BD74C2-6CD1-2A11-D524-B37B521E09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350" y="2091363"/>
            <a:ext cx="4711700" cy="368300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23D8C92-E8B2-08E6-B96D-5C3F0F5051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692799"/>
            <a:ext cx="5821017" cy="2724027"/>
          </a:xfrm>
        </p:spPr>
        <p:txBody>
          <a:bodyPr/>
          <a:lstStyle>
            <a:lvl1pPr marL="0" indent="0">
              <a:buNone/>
              <a:defRPr>
                <a:solidFill>
                  <a:srgbClr val="0094CC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3" name="Picture 2" descr="A blue flag with yellow stars&#10;&#10;Description automatically generated">
            <a:extLst>
              <a:ext uri="{FF2B5EF4-FFF2-40B4-BE49-F238E27FC236}">
                <a16:creationId xmlns:a16="http://schemas.microsoft.com/office/drawing/2014/main" id="{965FBCC9-5F8E-0AB7-694D-D05202775FB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85948" y="5610773"/>
            <a:ext cx="5320467" cy="749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009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using a computer&#10;&#10;Description automatically generated">
            <a:extLst>
              <a:ext uri="{FF2B5EF4-FFF2-40B4-BE49-F238E27FC236}">
                <a16:creationId xmlns:a16="http://schemas.microsoft.com/office/drawing/2014/main" id="{0E6D339A-7EB8-281E-76CF-DE80DC55D5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0" y="0"/>
            <a:ext cx="12185650" cy="686157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0F64BCCE-CA99-600C-E44C-3EDDCB300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2422"/>
            <a:ext cx="6625281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1DC7F84-3AB4-5FAE-853E-DB7EA7A346D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350" y="2091363"/>
            <a:ext cx="4711700" cy="3683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BF02BA-18A0-45C2-4294-81AA593295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692799"/>
            <a:ext cx="5108888" cy="2536077"/>
          </a:xfrm>
        </p:spPr>
        <p:txBody>
          <a:bodyPr/>
          <a:lstStyle>
            <a:lvl1pPr marL="0" indent="0">
              <a:buNone/>
              <a:defRPr>
                <a:solidFill>
                  <a:srgbClr val="0094CC"/>
                </a:solidFill>
              </a:defRPr>
            </a:lvl1pPr>
            <a:lvl2pPr marL="457200" indent="0">
              <a:buNone/>
              <a:defRPr>
                <a:solidFill>
                  <a:srgbClr val="0094CC"/>
                </a:solidFill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endParaRPr lang="en-FI"/>
          </a:p>
        </p:txBody>
      </p:sp>
      <p:pic>
        <p:nvPicPr>
          <p:cNvPr id="2" name="Picture 1" descr="A blue flag with yellow stars&#10;&#10;Description automatically generated">
            <a:extLst>
              <a:ext uri="{FF2B5EF4-FFF2-40B4-BE49-F238E27FC236}">
                <a16:creationId xmlns:a16="http://schemas.microsoft.com/office/drawing/2014/main" id="{FFADCBA0-A849-BD38-4160-CCBE1291290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12074" y="5465649"/>
            <a:ext cx="5320467" cy="749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058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A159DB-08AC-3CA8-465A-08FFA6F5E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E3A326-6909-3BAB-F1A9-C17402FB5B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161966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66" r:id="rId3"/>
    <p:sldLayoutId id="2147483660" r:id="rId4"/>
    <p:sldLayoutId id="214748365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8" r:id="rId11"/>
    <p:sldLayoutId id="2147483667" r:id="rId12"/>
    <p:sldLayoutId id="2147483669" r:id="rId13"/>
    <p:sldLayoutId id="2147483670" r:id="rId14"/>
    <p:sldLayoutId id="2147483671" r:id="rId15"/>
    <p:sldLayoutId id="2147483672" r:id="rId16"/>
    <p:sldLayoutId id="2147483651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i="0" kern="1200">
          <a:solidFill>
            <a:schemeClr val="bg1"/>
          </a:solidFill>
          <a:latin typeface="Arial Black" panose="020B0604020202020204" pitchFamily="34" charset="0"/>
          <a:ea typeface="+mj-ea"/>
          <a:cs typeface="Arial Black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rgbClr val="007DA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12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svg"/><Relationship Id="rId5" Type="http://schemas.openxmlformats.org/officeDocument/2006/relationships/image" Target="../media/image22.sv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svg"/><Relationship Id="rId14" Type="http://schemas.openxmlformats.org/officeDocument/2006/relationships/image" Target="../media/image31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nisa.europa.eu/topics/cybersecurity-education/sme_cybersecurity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C34E5-F785-9052-5FCD-E606D2FF8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Looking</a:t>
            </a:r>
            <a:r>
              <a:rPr lang="fi-FI" dirty="0"/>
              <a:t> for </a:t>
            </a:r>
            <a:r>
              <a:rPr lang="fi-FI" dirty="0" err="1"/>
              <a:t>partners</a:t>
            </a:r>
            <a:r>
              <a:rPr lang="fi-FI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F70218-BF2E-5077-9EA5-69F93EAEE1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92799"/>
            <a:ext cx="6951453" cy="2536077"/>
          </a:xfrm>
        </p:spPr>
        <p:txBody>
          <a:bodyPr>
            <a:normAutofit fontScale="55000" lnSpcReduction="20000"/>
          </a:bodyPr>
          <a:lstStyle/>
          <a:p>
            <a:r>
              <a:rPr lang="fi-FI" dirty="0"/>
              <a:t>For </a:t>
            </a:r>
            <a:r>
              <a:rPr lang="fi-FI" dirty="0" err="1"/>
              <a:t>Horizon</a:t>
            </a:r>
            <a:r>
              <a:rPr lang="fi-FI" dirty="0"/>
              <a:t> Europe</a:t>
            </a:r>
          </a:p>
          <a:p>
            <a:pPr algn="l"/>
            <a:r>
              <a:rPr lang="en-US" b="0" i="0" dirty="0">
                <a:effectLst/>
                <a:latin typeface="Arial" panose="020B0604020202020204" pitchFamily="34" charset="0"/>
              </a:rPr>
              <a:t>Approaches and tools for security in software and hardware development and assessment</a:t>
            </a:r>
          </a:p>
          <a:p>
            <a:pPr algn="l"/>
            <a:r>
              <a:rPr lang="en-US" b="0" i="0" dirty="0">
                <a:effectLst/>
                <a:latin typeface="Arial" panose="020B0604020202020204" pitchFamily="34" charset="0"/>
              </a:rPr>
              <a:t>HORIZON-CL3-2024-CS-01-01</a:t>
            </a:r>
            <a:endParaRPr lang="fi-FI" dirty="0"/>
          </a:p>
          <a:p>
            <a:r>
              <a:rPr lang="fi-FI" dirty="0"/>
              <a:t>and/</a:t>
            </a:r>
            <a:r>
              <a:rPr lang="fi-FI" dirty="0" err="1"/>
              <a:t>or</a:t>
            </a:r>
            <a:endParaRPr lang="fi-FI" dirty="0"/>
          </a:p>
          <a:p>
            <a:r>
              <a:rPr lang="fi-FI" dirty="0"/>
              <a:t>For Digital Europe</a:t>
            </a:r>
          </a:p>
          <a:p>
            <a:pPr algn="l"/>
            <a:r>
              <a:rPr lang="en-US" dirty="0"/>
              <a:t>Deployment Actions in the area of Cybersecurity</a:t>
            </a:r>
            <a:r>
              <a:rPr lang="fi-FI" dirty="0">
                <a:solidFill>
                  <a:schemeClr val="bg1"/>
                </a:solidFill>
              </a:rPr>
              <a:t>  </a:t>
            </a:r>
            <a:r>
              <a:rPr lang="fi-FI" dirty="0"/>
              <a:t>DIGITAL-ECCC-2024-DEPLOY-CYBER-07</a:t>
            </a:r>
            <a:endParaRPr lang="en-US" b="0" i="0" dirty="0">
              <a:effectLst/>
              <a:latin typeface="Arial" panose="020B0604020202020204" pitchFamily="34" charset="0"/>
            </a:endParaRPr>
          </a:p>
          <a:p>
            <a:endParaRPr lang="fi-FI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597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481BA37A-1984-4615-AB82-9BCDD68A4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150" y="412163"/>
            <a:ext cx="11431129" cy="930453"/>
          </a:xfrm>
        </p:spPr>
        <p:txBody>
          <a:bodyPr/>
          <a:lstStyle/>
          <a:p>
            <a:r>
              <a:rPr lang="fi-FI" sz="3600" dirty="0">
                <a:latin typeface="Arial Black"/>
              </a:rPr>
              <a:t>South-Eastern Finland </a:t>
            </a:r>
            <a:r>
              <a:rPr lang="fi-FI" sz="3600" dirty="0" err="1">
                <a:latin typeface="Arial Black"/>
              </a:rPr>
              <a:t>University</a:t>
            </a:r>
            <a:r>
              <a:rPr lang="fi-FI" sz="3600" dirty="0">
                <a:latin typeface="Arial Black"/>
              </a:rPr>
              <a:t> </a:t>
            </a:r>
            <a:br>
              <a:rPr lang="fi-FI" sz="3600" dirty="0">
                <a:latin typeface="Arial Black"/>
              </a:rPr>
            </a:br>
            <a:r>
              <a:rPr lang="fi-FI" sz="3600" dirty="0">
                <a:latin typeface="Arial Black"/>
              </a:rPr>
              <a:t>of </a:t>
            </a:r>
            <a:r>
              <a:rPr lang="fi-FI" sz="3600" dirty="0" err="1">
                <a:latin typeface="Arial Black"/>
              </a:rPr>
              <a:t>Applied</a:t>
            </a:r>
            <a:r>
              <a:rPr lang="fi-FI" sz="3600" dirty="0">
                <a:latin typeface="Arial Black"/>
              </a:rPr>
              <a:t> Sciences, </a:t>
            </a:r>
            <a:r>
              <a:rPr lang="fi-FI" sz="3600" dirty="0" err="1">
                <a:latin typeface="Arial Black"/>
              </a:rPr>
              <a:t>Xamk</a:t>
            </a:r>
            <a:endParaRPr lang="fi-FI" sz="3600" dirty="0">
              <a:latin typeface="Arial Black"/>
            </a:endParaRPr>
          </a:p>
        </p:txBody>
      </p:sp>
      <p:sp>
        <p:nvSpPr>
          <p:cNvPr id="9" name="Sisällön paikkamerkki 8">
            <a:extLst>
              <a:ext uri="{FF2B5EF4-FFF2-40B4-BE49-F238E27FC236}">
                <a16:creationId xmlns:a16="http://schemas.microsoft.com/office/drawing/2014/main" id="{E3E305D9-D7BC-697C-5B54-38979CF25792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2065984" y="1766174"/>
            <a:ext cx="2379646" cy="89315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sz="1600" dirty="0">
                <a:latin typeface="Arial"/>
                <a:cs typeface="Arial"/>
              </a:rPr>
              <a:t>12 000 </a:t>
            </a:r>
            <a:r>
              <a:rPr lang="fi-FI" sz="1600" dirty="0" err="1">
                <a:latin typeface="Arial"/>
                <a:cs typeface="Arial"/>
              </a:rPr>
              <a:t>degree</a:t>
            </a:r>
            <a:r>
              <a:rPr lang="fi-FI" sz="1600" dirty="0">
                <a:latin typeface="Arial"/>
                <a:cs typeface="Arial"/>
              </a:rPr>
              <a:t>   </a:t>
            </a:r>
          </a:p>
          <a:p>
            <a:r>
              <a:rPr lang="fi-FI" sz="1600" dirty="0">
                <a:latin typeface="Arial"/>
                <a:cs typeface="Arial"/>
              </a:rPr>
              <a:t>34 000 open </a:t>
            </a:r>
            <a:r>
              <a:rPr lang="fi-FI" sz="1600" dirty="0" err="1">
                <a:latin typeface="Arial"/>
                <a:cs typeface="Arial"/>
              </a:rPr>
              <a:t>university</a:t>
            </a:r>
            <a:r>
              <a:rPr lang="fi-FI" sz="1600" dirty="0">
                <a:latin typeface="Arial"/>
                <a:cs typeface="Arial"/>
              </a:rPr>
              <a:t> </a:t>
            </a:r>
            <a:r>
              <a:rPr lang="fi-FI" sz="1600" dirty="0" err="1">
                <a:latin typeface="Arial"/>
                <a:cs typeface="Arial"/>
              </a:rPr>
              <a:t>students</a:t>
            </a:r>
            <a:endParaRPr lang="fi-FI" sz="1600" dirty="0">
              <a:latin typeface="Arial"/>
              <a:cs typeface="Arial"/>
            </a:endParaRPr>
          </a:p>
        </p:txBody>
      </p:sp>
      <p:pic>
        <p:nvPicPr>
          <p:cNvPr id="5" name="Graphic 4" descr="Graduation cap with solid fill">
            <a:extLst>
              <a:ext uri="{FF2B5EF4-FFF2-40B4-BE49-F238E27FC236}">
                <a16:creationId xmlns:a16="http://schemas.microsoft.com/office/drawing/2014/main" id="{92B1EC67-C3BB-F9F5-C2F9-B16F054FD6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3627" y="4201190"/>
            <a:ext cx="801888" cy="791728"/>
          </a:xfrm>
          <a:prstGeom prst="rect">
            <a:avLst/>
          </a:prstGeom>
        </p:spPr>
      </p:pic>
      <p:pic>
        <p:nvPicPr>
          <p:cNvPr id="11" name="Graphic 10" descr="Schoolhouse with solid fill">
            <a:extLst>
              <a:ext uri="{FF2B5EF4-FFF2-40B4-BE49-F238E27FC236}">
                <a16:creationId xmlns:a16="http://schemas.microsoft.com/office/drawing/2014/main" id="{B6B7D0A0-BE93-F1E0-5E6A-21F46BADC1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4375" y="3301022"/>
            <a:ext cx="801888" cy="801888"/>
          </a:xfrm>
          <a:prstGeom prst="rect">
            <a:avLst/>
          </a:prstGeom>
        </p:spPr>
      </p:pic>
      <p:sp>
        <p:nvSpPr>
          <p:cNvPr id="12" name="Sisällön paikkamerkki 8">
            <a:extLst>
              <a:ext uri="{FF2B5EF4-FFF2-40B4-BE49-F238E27FC236}">
                <a16:creationId xmlns:a16="http://schemas.microsoft.com/office/drawing/2014/main" id="{3608916D-0C8D-DD17-3897-B8FA9D73653D}"/>
              </a:ext>
            </a:extLst>
          </p:cNvPr>
          <p:cNvSpPr txBox="1">
            <a:spLocks/>
          </p:cNvSpPr>
          <p:nvPr/>
        </p:nvSpPr>
        <p:spPr>
          <a:xfrm>
            <a:off x="2064287" y="3619304"/>
            <a:ext cx="1414357" cy="3848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600"/>
              <a:t>4 </a:t>
            </a:r>
            <a:r>
              <a:rPr lang="fi-FI" sz="1600" err="1"/>
              <a:t>campuses</a:t>
            </a:r>
            <a:endParaRPr lang="fi-FI" sz="1600"/>
          </a:p>
        </p:txBody>
      </p:sp>
      <p:pic>
        <p:nvPicPr>
          <p:cNvPr id="14" name="Graphic 13" descr="Teacher with solid fill">
            <a:extLst>
              <a:ext uri="{FF2B5EF4-FFF2-40B4-BE49-F238E27FC236}">
                <a16:creationId xmlns:a16="http://schemas.microsoft.com/office/drawing/2014/main" id="{DBC86118-432B-CCE2-9AFD-39D7D6BCED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62484" y="2642218"/>
            <a:ext cx="782320" cy="801888"/>
          </a:xfrm>
          <a:prstGeom prst="rect">
            <a:avLst/>
          </a:prstGeom>
        </p:spPr>
      </p:pic>
      <p:pic>
        <p:nvPicPr>
          <p:cNvPr id="16" name="Graphic 15" descr="Group with solid fill">
            <a:extLst>
              <a:ext uri="{FF2B5EF4-FFF2-40B4-BE49-F238E27FC236}">
                <a16:creationId xmlns:a16="http://schemas.microsoft.com/office/drawing/2014/main" id="{B501E474-0C26-9CD8-57DA-34C80C72265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39421" y="1763495"/>
            <a:ext cx="801888" cy="791728"/>
          </a:xfrm>
          <a:prstGeom prst="rect">
            <a:avLst/>
          </a:prstGeom>
        </p:spPr>
      </p:pic>
      <p:sp>
        <p:nvSpPr>
          <p:cNvPr id="19" name="Sisällön paikkamerkki 8">
            <a:extLst>
              <a:ext uri="{FF2B5EF4-FFF2-40B4-BE49-F238E27FC236}">
                <a16:creationId xmlns:a16="http://schemas.microsoft.com/office/drawing/2014/main" id="{00705474-AFD9-9009-94D9-F1FBE7B58CCA}"/>
              </a:ext>
            </a:extLst>
          </p:cNvPr>
          <p:cNvSpPr txBox="1">
            <a:spLocks/>
          </p:cNvSpPr>
          <p:nvPr/>
        </p:nvSpPr>
        <p:spPr>
          <a:xfrm>
            <a:off x="2061446" y="2867382"/>
            <a:ext cx="1853964" cy="2631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600"/>
              <a:t>1000 </a:t>
            </a:r>
            <a:r>
              <a:rPr lang="fi-FI" sz="1600" err="1"/>
              <a:t>employees</a:t>
            </a:r>
            <a:endParaRPr lang="fi-FI" sz="1600"/>
          </a:p>
        </p:txBody>
      </p:sp>
      <p:sp>
        <p:nvSpPr>
          <p:cNvPr id="20" name="Sisällön paikkamerkki 8">
            <a:extLst>
              <a:ext uri="{FF2B5EF4-FFF2-40B4-BE49-F238E27FC236}">
                <a16:creationId xmlns:a16="http://schemas.microsoft.com/office/drawing/2014/main" id="{174C86DC-597F-D90A-E8AF-11FE7772ADFF}"/>
              </a:ext>
            </a:extLst>
          </p:cNvPr>
          <p:cNvSpPr txBox="1">
            <a:spLocks/>
          </p:cNvSpPr>
          <p:nvPr/>
        </p:nvSpPr>
        <p:spPr>
          <a:xfrm>
            <a:off x="2067671" y="4222952"/>
            <a:ext cx="2593976" cy="7759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600" dirty="0">
                <a:latin typeface="Arial"/>
                <a:cs typeface="Arial"/>
              </a:rPr>
              <a:t>50 </a:t>
            </a:r>
            <a:r>
              <a:rPr lang="fi-FI" sz="1600" dirty="0" err="1">
                <a:latin typeface="Arial"/>
                <a:cs typeface="Arial"/>
              </a:rPr>
              <a:t>Bachelor’s</a:t>
            </a:r>
            <a:r>
              <a:rPr lang="fi-FI" sz="1600" dirty="0">
                <a:latin typeface="Arial"/>
                <a:cs typeface="Arial"/>
              </a:rPr>
              <a:t>               </a:t>
            </a:r>
          </a:p>
          <a:p>
            <a:r>
              <a:rPr lang="fi-FI" sz="1600" dirty="0">
                <a:latin typeface="Arial"/>
                <a:cs typeface="Arial"/>
              </a:rPr>
              <a:t>36 </a:t>
            </a:r>
            <a:r>
              <a:rPr lang="fi-FI" sz="1600" dirty="0" err="1">
                <a:latin typeface="Arial"/>
                <a:cs typeface="Arial"/>
              </a:rPr>
              <a:t>Masters’s</a:t>
            </a:r>
            <a:r>
              <a:rPr lang="fi-FI" sz="1600" dirty="0">
                <a:latin typeface="Arial"/>
                <a:cs typeface="Arial"/>
              </a:rPr>
              <a:t>  </a:t>
            </a:r>
            <a:r>
              <a:rPr lang="fi-FI" sz="1600" dirty="0" err="1">
                <a:latin typeface="Arial"/>
                <a:cs typeface="Arial"/>
              </a:rPr>
              <a:t>Degree</a:t>
            </a:r>
            <a:r>
              <a:rPr lang="fi-FI" sz="1600" dirty="0">
                <a:latin typeface="Arial"/>
                <a:cs typeface="Arial"/>
              </a:rPr>
              <a:t> </a:t>
            </a:r>
            <a:r>
              <a:rPr lang="fi-FI" sz="1600" dirty="0" err="1">
                <a:latin typeface="Arial"/>
                <a:cs typeface="Arial"/>
              </a:rPr>
              <a:t>programmes</a:t>
            </a:r>
            <a:endParaRPr lang="fi-FI" sz="1600" dirty="0">
              <a:latin typeface="Arial"/>
              <a:cs typeface="Arial"/>
            </a:endParaRPr>
          </a:p>
          <a:p>
            <a:endParaRPr lang="fi-FI" sz="1600" dirty="0"/>
          </a:p>
          <a:p>
            <a:endParaRPr lang="fi-FI" sz="1600" dirty="0"/>
          </a:p>
        </p:txBody>
      </p:sp>
      <p:pic>
        <p:nvPicPr>
          <p:cNvPr id="22" name="Graphic 21" descr="Euro with solid fill">
            <a:extLst>
              <a:ext uri="{FF2B5EF4-FFF2-40B4-BE49-F238E27FC236}">
                <a16:creationId xmlns:a16="http://schemas.microsoft.com/office/drawing/2014/main" id="{6502CE75-3B87-1CC7-7AB9-91DAB687FB4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39421" y="5316986"/>
            <a:ext cx="574257" cy="498999"/>
          </a:xfrm>
          <a:prstGeom prst="rect">
            <a:avLst/>
          </a:prstGeom>
        </p:spPr>
      </p:pic>
      <p:sp>
        <p:nvSpPr>
          <p:cNvPr id="23" name="Sisällön paikkamerkki 8">
            <a:extLst>
              <a:ext uri="{FF2B5EF4-FFF2-40B4-BE49-F238E27FC236}">
                <a16:creationId xmlns:a16="http://schemas.microsoft.com/office/drawing/2014/main" id="{821EB753-CAE5-34D0-A472-0BE3D30B447A}"/>
              </a:ext>
            </a:extLst>
          </p:cNvPr>
          <p:cNvSpPr txBox="1">
            <a:spLocks/>
          </p:cNvSpPr>
          <p:nvPr/>
        </p:nvSpPr>
        <p:spPr>
          <a:xfrm>
            <a:off x="5932657" y="1950871"/>
            <a:ext cx="2736214" cy="7167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600" dirty="0" err="1">
                <a:latin typeface="Arial"/>
                <a:cs typeface="Arial"/>
              </a:rPr>
              <a:t>Projects</a:t>
            </a:r>
            <a:r>
              <a:rPr lang="fi-FI" sz="1600" dirty="0">
                <a:latin typeface="Arial"/>
                <a:cs typeface="Arial"/>
              </a:rPr>
              <a:t>, of </a:t>
            </a:r>
            <a:r>
              <a:rPr lang="fi-FI" sz="1600" dirty="0" err="1">
                <a:latin typeface="Arial"/>
                <a:cs typeface="Arial"/>
              </a:rPr>
              <a:t>which</a:t>
            </a:r>
            <a:r>
              <a:rPr lang="fi-FI" sz="1600" dirty="0">
                <a:latin typeface="Arial"/>
                <a:cs typeface="Arial"/>
              </a:rPr>
              <a:t>             </a:t>
            </a:r>
          </a:p>
          <a:p>
            <a:r>
              <a:rPr lang="fi-FI" sz="1600" dirty="0">
                <a:latin typeface="Arial"/>
                <a:cs typeface="Arial"/>
              </a:rPr>
              <a:t>31 </a:t>
            </a:r>
            <a:r>
              <a:rPr lang="fi-FI" sz="1600" dirty="0" err="1">
                <a:latin typeface="Arial"/>
                <a:cs typeface="Arial"/>
              </a:rPr>
              <a:t>international</a:t>
            </a:r>
            <a:endParaRPr lang="fi-FI" sz="1600" dirty="0">
              <a:latin typeface="Arial"/>
              <a:cs typeface="Arial"/>
            </a:endParaRPr>
          </a:p>
        </p:txBody>
      </p:sp>
      <p:sp>
        <p:nvSpPr>
          <p:cNvPr id="26" name="Sisällön paikkamerkki 8">
            <a:extLst>
              <a:ext uri="{FF2B5EF4-FFF2-40B4-BE49-F238E27FC236}">
                <a16:creationId xmlns:a16="http://schemas.microsoft.com/office/drawing/2014/main" id="{4D703992-5BAF-1B0B-E2E1-A5E8EA9EE83A}"/>
              </a:ext>
            </a:extLst>
          </p:cNvPr>
          <p:cNvSpPr txBox="1">
            <a:spLocks/>
          </p:cNvSpPr>
          <p:nvPr/>
        </p:nvSpPr>
        <p:spPr>
          <a:xfrm>
            <a:off x="4902516" y="1955586"/>
            <a:ext cx="867527" cy="3850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3200" b="1">
                <a:solidFill>
                  <a:srgbClr val="0094CC"/>
                </a:solidFill>
                <a:latin typeface="Arial"/>
                <a:cs typeface="Arial"/>
              </a:rPr>
              <a:t>223</a:t>
            </a:r>
          </a:p>
        </p:txBody>
      </p:sp>
      <p:sp>
        <p:nvSpPr>
          <p:cNvPr id="27" name="Sisällön paikkamerkki 8">
            <a:extLst>
              <a:ext uri="{FF2B5EF4-FFF2-40B4-BE49-F238E27FC236}">
                <a16:creationId xmlns:a16="http://schemas.microsoft.com/office/drawing/2014/main" id="{4855503A-3991-272E-E27F-AF6BB7E2DC9F}"/>
              </a:ext>
            </a:extLst>
          </p:cNvPr>
          <p:cNvSpPr txBox="1">
            <a:spLocks/>
          </p:cNvSpPr>
          <p:nvPr/>
        </p:nvSpPr>
        <p:spPr>
          <a:xfrm>
            <a:off x="2061446" y="5301756"/>
            <a:ext cx="3113534" cy="49601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600" dirty="0" err="1">
                <a:latin typeface="Arial"/>
                <a:cs typeface="Arial"/>
              </a:rPr>
              <a:t>Turnover</a:t>
            </a:r>
            <a:r>
              <a:rPr lang="fi-FI" sz="1600" dirty="0">
                <a:latin typeface="Arial"/>
                <a:cs typeface="Arial"/>
              </a:rPr>
              <a:t> 100 MEUR         </a:t>
            </a:r>
          </a:p>
          <a:p>
            <a:r>
              <a:rPr lang="fi-FI" sz="1600" dirty="0">
                <a:latin typeface="Arial"/>
                <a:cs typeface="Arial"/>
              </a:rPr>
              <a:t>RDI 32.1 MEUR</a:t>
            </a:r>
          </a:p>
        </p:txBody>
      </p:sp>
      <p:pic>
        <p:nvPicPr>
          <p:cNvPr id="33" name="Picture 32" descr="A purple and black map&#10;&#10;Description automatically generated">
            <a:extLst>
              <a:ext uri="{FF2B5EF4-FFF2-40B4-BE49-F238E27FC236}">
                <a16:creationId xmlns:a16="http://schemas.microsoft.com/office/drawing/2014/main" id="{D4CEBBDF-61EB-E1EF-1731-3571FDA1323B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47200" t="19693" r="29606" b="32137"/>
          <a:stretch/>
        </p:blipFill>
        <p:spPr>
          <a:xfrm>
            <a:off x="9049914" y="354735"/>
            <a:ext cx="3143171" cy="3753860"/>
          </a:xfrm>
          <a:prstGeom prst="rect">
            <a:avLst/>
          </a:prstGeom>
        </p:spPr>
      </p:pic>
      <p:pic>
        <p:nvPicPr>
          <p:cNvPr id="35" name="Graphic 34" descr="Shield Tick with solid fill">
            <a:extLst>
              <a:ext uri="{FF2B5EF4-FFF2-40B4-BE49-F238E27FC236}">
                <a16:creationId xmlns:a16="http://schemas.microsoft.com/office/drawing/2014/main" id="{1749E3D5-9DDF-E41B-B2D3-5A390A1D5C9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011449" y="2890525"/>
            <a:ext cx="663535" cy="588277"/>
          </a:xfrm>
          <a:prstGeom prst="rect">
            <a:avLst/>
          </a:prstGeom>
        </p:spPr>
      </p:pic>
      <p:sp>
        <p:nvSpPr>
          <p:cNvPr id="36" name="Sisällön paikkamerkki 8">
            <a:extLst>
              <a:ext uri="{FF2B5EF4-FFF2-40B4-BE49-F238E27FC236}">
                <a16:creationId xmlns:a16="http://schemas.microsoft.com/office/drawing/2014/main" id="{892569A5-1562-3E0F-723C-F7281D2E8989}"/>
              </a:ext>
            </a:extLst>
          </p:cNvPr>
          <p:cNvSpPr txBox="1">
            <a:spLocks/>
          </p:cNvSpPr>
          <p:nvPr/>
        </p:nvSpPr>
        <p:spPr>
          <a:xfrm>
            <a:off x="5935664" y="2894154"/>
            <a:ext cx="2114627" cy="3964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600" dirty="0" err="1">
                <a:latin typeface="Arial"/>
                <a:cs typeface="Arial"/>
              </a:rPr>
              <a:t>Cybersecurity</a:t>
            </a:r>
            <a:r>
              <a:rPr lang="fi-FI" sz="1600" dirty="0">
                <a:latin typeface="Arial"/>
                <a:cs typeface="Arial"/>
              </a:rPr>
              <a:t> is </a:t>
            </a:r>
            <a:r>
              <a:rPr lang="fi-FI" sz="1600" dirty="0" err="1">
                <a:latin typeface="Arial"/>
                <a:cs typeface="Arial"/>
              </a:rPr>
              <a:t>our</a:t>
            </a:r>
            <a:r>
              <a:rPr lang="fi-FI" sz="1600" dirty="0">
                <a:latin typeface="Arial"/>
                <a:cs typeface="Arial"/>
              </a:rPr>
              <a:t> DIH </a:t>
            </a:r>
            <a:r>
              <a:rPr lang="fi-FI" sz="1600" dirty="0" err="1">
                <a:latin typeface="Arial"/>
                <a:cs typeface="Arial"/>
              </a:rPr>
              <a:t>spearhead</a:t>
            </a:r>
            <a:endParaRPr lang="fi-FI" sz="1600" dirty="0">
              <a:latin typeface="Arial"/>
              <a:cs typeface="Arial"/>
            </a:endParaRPr>
          </a:p>
        </p:txBody>
      </p:sp>
      <p:sp>
        <p:nvSpPr>
          <p:cNvPr id="7" name="Sisällön paikkamerkki 8">
            <a:extLst>
              <a:ext uri="{FF2B5EF4-FFF2-40B4-BE49-F238E27FC236}">
                <a16:creationId xmlns:a16="http://schemas.microsoft.com/office/drawing/2014/main" id="{EF0A768C-6938-93B9-55D0-D7D8E9F14371}"/>
              </a:ext>
            </a:extLst>
          </p:cNvPr>
          <p:cNvSpPr txBox="1">
            <a:spLocks/>
          </p:cNvSpPr>
          <p:nvPr/>
        </p:nvSpPr>
        <p:spPr>
          <a:xfrm>
            <a:off x="4899344" y="4001594"/>
            <a:ext cx="3242387" cy="15648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600" dirty="0" err="1">
                <a:latin typeface="Arial"/>
                <a:cs typeface="Arial"/>
              </a:rPr>
              <a:t>We</a:t>
            </a:r>
            <a:r>
              <a:rPr lang="fi-FI" sz="1600" dirty="0">
                <a:latin typeface="Arial"/>
                <a:cs typeface="Arial"/>
              </a:rPr>
              <a:t> </a:t>
            </a:r>
            <a:r>
              <a:rPr lang="fi-FI" sz="1600" dirty="0" err="1">
                <a:latin typeface="Arial"/>
                <a:cs typeface="Arial"/>
              </a:rPr>
              <a:t>have</a:t>
            </a:r>
            <a:r>
              <a:rPr lang="fi-FI" sz="1600" dirty="0">
                <a:latin typeface="Arial"/>
                <a:cs typeface="Arial"/>
              </a:rPr>
              <a:t> no </a:t>
            </a:r>
            <a:r>
              <a:rPr lang="fi-FI" sz="1600" dirty="0" err="1">
                <a:latin typeface="Arial"/>
                <a:cs typeface="Arial"/>
              </a:rPr>
              <a:t>partners</a:t>
            </a:r>
            <a:r>
              <a:rPr lang="fi-FI" sz="1600" dirty="0">
                <a:latin typeface="Arial"/>
                <a:cs typeface="Arial"/>
              </a:rPr>
              <a:t> </a:t>
            </a:r>
            <a:r>
              <a:rPr lang="fi-FI" sz="1600" dirty="0" err="1">
                <a:latin typeface="Arial"/>
                <a:cs typeface="Arial"/>
              </a:rPr>
              <a:t>yet</a:t>
            </a:r>
            <a:r>
              <a:rPr lang="fi-FI" sz="1600" dirty="0">
                <a:latin typeface="Arial"/>
                <a:cs typeface="Arial"/>
              </a:rPr>
              <a:t> and </a:t>
            </a:r>
            <a:r>
              <a:rPr lang="fi-FI" sz="1600" dirty="0" err="1">
                <a:latin typeface="Arial"/>
                <a:cs typeface="Arial"/>
              </a:rPr>
              <a:t>are</a:t>
            </a:r>
            <a:r>
              <a:rPr lang="fi-FI" sz="1600" dirty="0">
                <a:latin typeface="Arial"/>
                <a:cs typeface="Arial"/>
              </a:rPr>
              <a:t> </a:t>
            </a:r>
            <a:r>
              <a:rPr lang="fi-FI" sz="1600" dirty="0" err="1">
                <a:latin typeface="Arial"/>
                <a:cs typeface="Arial"/>
              </a:rPr>
              <a:t>looking</a:t>
            </a:r>
            <a:r>
              <a:rPr lang="fi-FI" sz="1600" dirty="0">
                <a:latin typeface="Arial"/>
                <a:cs typeface="Arial"/>
              </a:rPr>
              <a:t> for </a:t>
            </a:r>
            <a:r>
              <a:rPr lang="fi-FI" sz="1600" dirty="0" err="1">
                <a:latin typeface="Arial"/>
                <a:cs typeface="Arial"/>
              </a:rPr>
              <a:t>other</a:t>
            </a:r>
            <a:r>
              <a:rPr lang="fi-FI" sz="1600" dirty="0">
                <a:latin typeface="Arial"/>
                <a:cs typeface="Arial"/>
              </a:rPr>
              <a:t> 2-4 </a:t>
            </a:r>
            <a:r>
              <a:rPr lang="fi-FI" sz="1600" dirty="0" err="1">
                <a:latin typeface="Arial"/>
                <a:cs typeface="Arial"/>
              </a:rPr>
              <a:t>Universities</a:t>
            </a:r>
            <a:r>
              <a:rPr lang="fi-FI" sz="1600" dirty="0">
                <a:latin typeface="Arial"/>
                <a:cs typeface="Arial"/>
              </a:rPr>
              <a:t> (of </a:t>
            </a:r>
            <a:r>
              <a:rPr lang="fi-FI" sz="1600" dirty="0" err="1">
                <a:latin typeface="Arial"/>
                <a:cs typeface="Arial"/>
              </a:rPr>
              <a:t>Applied</a:t>
            </a:r>
            <a:r>
              <a:rPr lang="fi-FI" sz="1600" dirty="0">
                <a:latin typeface="Arial"/>
                <a:cs typeface="Arial"/>
              </a:rPr>
              <a:t> Sciences) from </a:t>
            </a:r>
            <a:r>
              <a:rPr lang="fi-FI" sz="1600" dirty="0" err="1">
                <a:latin typeface="Arial"/>
                <a:cs typeface="Arial"/>
              </a:rPr>
              <a:t>Poland</a:t>
            </a:r>
            <a:r>
              <a:rPr lang="fi-FI" sz="1600" dirty="0">
                <a:latin typeface="Arial"/>
                <a:cs typeface="Arial"/>
              </a:rPr>
              <a:t>/</a:t>
            </a:r>
            <a:r>
              <a:rPr lang="fi-FI" sz="1600" dirty="0" err="1">
                <a:latin typeface="Arial"/>
                <a:cs typeface="Arial"/>
              </a:rPr>
              <a:t>Baltics</a:t>
            </a:r>
            <a:r>
              <a:rPr lang="fi-FI" sz="1600" dirty="0">
                <a:latin typeface="Arial"/>
                <a:cs typeface="Arial"/>
              </a:rPr>
              <a:t>/</a:t>
            </a:r>
            <a:r>
              <a:rPr lang="fi-FI" sz="1600" dirty="0" err="1">
                <a:latin typeface="Arial"/>
                <a:cs typeface="Arial"/>
              </a:rPr>
              <a:t>Nordics</a:t>
            </a:r>
            <a:r>
              <a:rPr lang="fi-FI" sz="1600" dirty="0">
                <a:latin typeface="Arial"/>
                <a:cs typeface="Arial"/>
              </a:rPr>
              <a:t>. </a:t>
            </a:r>
          </a:p>
          <a:p>
            <a:r>
              <a:rPr lang="fi-FI" sz="1600" dirty="0">
                <a:latin typeface="Arial"/>
                <a:cs typeface="Arial"/>
              </a:rPr>
              <a:t>Project idea </a:t>
            </a:r>
            <a:r>
              <a:rPr lang="fi-FI" sz="1600" dirty="0" err="1">
                <a:latin typeface="Arial"/>
                <a:cs typeface="Arial"/>
              </a:rPr>
              <a:t>with</a:t>
            </a:r>
            <a:r>
              <a:rPr lang="fi-FI" sz="1600" dirty="0">
                <a:latin typeface="Arial"/>
                <a:cs typeface="Arial"/>
              </a:rPr>
              <a:t> </a:t>
            </a:r>
            <a:r>
              <a:rPr lang="fi-FI" sz="1600" dirty="0" err="1">
                <a:latin typeface="Arial"/>
                <a:cs typeface="Arial"/>
              </a:rPr>
              <a:t>Ukraine</a:t>
            </a:r>
            <a:r>
              <a:rPr lang="fi-FI" sz="1600" dirty="0">
                <a:latin typeface="Arial"/>
                <a:cs typeface="Arial"/>
              </a:rPr>
              <a:t> ✅ </a:t>
            </a:r>
            <a:r>
              <a:rPr lang="fi-FI" sz="1600" dirty="0" err="1">
                <a:latin typeface="Arial"/>
                <a:cs typeface="Arial"/>
              </a:rPr>
              <a:t>We</a:t>
            </a:r>
            <a:r>
              <a:rPr lang="fi-FI" sz="1600" dirty="0">
                <a:latin typeface="Arial"/>
                <a:cs typeface="Arial"/>
              </a:rPr>
              <a:t> </a:t>
            </a:r>
            <a:r>
              <a:rPr lang="fi-FI" sz="1600" dirty="0" err="1">
                <a:latin typeface="Arial"/>
                <a:cs typeface="Arial"/>
              </a:rPr>
              <a:t>can</a:t>
            </a:r>
            <a:r>
              <a:rPr lang="fi-FI" sz="1600" dirty="0">
                <a:latin typeface="Arial"/>
                <a:cs typeface="Arial"/>
              </a:rPr>
              <a:t> </a:t>
            </a:r>
            <a:r>
              <a:rPr lang="fi-FI" sz="1600" dirty="0" err="1">
                <a:latin typeface="Arial"/>
                <a:cs typeface="Arial"/>
              </a:rPr>
              <a:t>be</a:t>
            </a:r>
            <a:r>
              <a:rPr lang="fi-FI" sz="1600" dirty="0">
                <a:latin typeface="Arial"/>
                <a:cs typeface="Arial"/>
              </a:rPr>
              <a:t> </a:t>
            </a:r>
            <a:r>
              <a:rPr lang="fi-FI" sz="1600" dirty="0" err="1">
                <a:latin typeface="Arial"/>
                <a:cs typeface="Arial"/>
              </a:rPr>
              <a:t>also</a:t>
            </a:r>
            <a:r>
              <a:rPr lang="fi-FI" sz="1600" dirty="0">
                <a:latin typeface="Arial"/>
                <a:cs typeface="Arial"/>
              </a:rPr>
              <a:t> a </a:t>
            </a:r>
            <a:r>
              <a:rPr lang="fi-FI" sz="1600" dirty="0" err="1">
                <a:latin typeface="Arial"/>
                <a:cs typeface="Arial"/>
              </a:rPr>
              <a:t>plug</a:t>
            </a:r>
            <a:r>
              <a:rPr lang="fi-FI" sz="1600" dirty="0">
                <a:latin typeface="Arial"/>
                <a:cs typeface="Arial"/>
              </a:rPr>
              <a:t>-in </a:t>
            </a:r>
            <a:r>
              <a:rPr lang="fi-FI" sz="1600" dirty="0" err="1">
                <a:latin typeface="Arial"/>
                <a:cs typeface="Arial"/>
              </a:rPr>
              <a:t>another</a:t>
            </a:r>
            <a:r>
              <a:rPr lang="fi-FI" sz="1600" dirty="0">
                <a:latin typeface="Arial"/>
                <a:cs typeface="Arial"/>
              </a:rPr>
              <a:t> </a:t>
            </a:r>
            <a:r>
              <a:rPr lang="fi-FI" sz="1600" dirty="0" err="1">
                <a:latin typeface="Arial"/>
                <a:cs typeface="Arial"/>
              </a:rPr>
              <a:t>project</a:t>
            </a:r>
            <a:r>
              <a:rPr lang="fi-FI" sz="1600" dirty="0">
                <a:latin typeface="Arial"/>
                <a:cs typeface="Arial"/>
              </a:rPr>
              <a:t>.</a:t>
            </a:r>
          </a:p>
        </p:txBody>
      </p:sp>
      <p:sp>
        <p:nvSpPr>
          <p:cNvPr id="8" name="TextBox 38">
            <a:extLst>
              <a:ext uri="{FF2B5EF4-FFF2-40B4-BE49-F238E27FC236}">
                <a16:creationId xmlns:a16="http://schemas.microsoft.com/office/drawing/2014/main" id="{4DFD8BEB-0530-78C2-43EA-3110D5D04C00}"/>
              </a:ext>
            </a:extLst>
          </p:cNvPr>
          <p:cNvSpPr txBox="1"/>
          <p:nvPr/>
        </p:nvSpPr>
        <p:spPr>
          <a:xfrm>
            <a:off x="9149620" y="4578191"/>
            <a:ext cx="2918427" cy="127727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>
                <a:solidFill>
                  <a:schemeClr val="bg1"/>
                </a:solidFill>
              </a:rPr>
              <a:t>Marie </a:t>
            </a:r>
            <a:r>
              <a:rPr lang="fi-FI" sz="1100" err="1">
                <a:solidFill>
                  <a:schemeClr val="bg1"/>
                </a:solidFill>
              </a:rPr>
              <a:t>Skavø</a:t>
            </a:r>
            <a:r>
              <a:rPr lang="fi-FI" sz="1100" dirty="0">
                <a:solidFill>
                  <a:schemeClr val="bg1"/>
                </a:solidFill>
              </a:rPr>
              <a:t>-Sinisalo, Project </a:t>
            </a:r>
            <a:r>
              <a:rPr lang="fi-FI" sz="1100" err="1">
                <a:solidFill>
                  <a:schemeClr val="bg1"/>
                </a:solidFill>
              </a:rPr>
              <a:t>Manager</a:t>
            </a:r>
            <a:r>
              <a:rPr lang="fi-FI" sz="1100" dirty="0">
                <a:solidFill>
                  <a:schemeClr val="bg1"/>
                </a:solidFill>
              </a:rPr>
              <a:t> </a:t>
            </a:r>
            <a:endParaRPr lang="fi-FI" sz="1100" dirty="0">
              <a:solidFill>
                <a:schemeClr val="bg1"/>
              </a:solidFill>
              <a:cs typeface="Arial"/>
            </a:endParaRPr>
          </a:p>
          <a:p>
            <a:r>
              <a:rPr lang="fi-FI" sz="1100" dirty="0">
                <a:solidFill>
                  <a:schemeClr val="bg1"/>
                </a:solidFill>
              </a:rPr>
              <a:t>marie.skavo-sinisalo@xamk.fi </a:t>
            </a:r>
          </a:p>
          <a:p>
            <a:r>
              <a:rPr lang="fi-FI" sz="1100" dirty="0">
                <a:solidFill>
                  <a:schemeClr val="bg1"/>
                </a:solidFill>
              </a:rPr>
              <a:t>+358 45 11 33787</a:t>
            </a:r>
            <a:endParaRPr lang="fi-FI" sz="1100">
              <a:solidFill>
                <a:schemeClr val="bg1"/>
              </a:solidFill>
              <a:cs typeface="Arial"/>
            </a:endParaRPr>
          </a:p>
          <a:p>
            <a:r>
              <a:rPr lang="fi-FI" sz="1100" dirty="0">
                <a:solidFill>
                  <a:schemeClr val="bg1"/>
                </a:solidFill>
              </a:rPr>
              <a:t>Kaakkois-Suomen Ammattikorkeakoulu Oy www.xamk.fi </a:t>
            </a:r>
            <a:endParaRPr lang="fi-FI" sz="1100" dirty="0">
              <a:solidFill>
                <a:schemeClr val="bg1"/>
              </a:solidFill>
              <a:cs typeface="Arial"/>
            </a:endParaRPr>
          </a:p>
          <a:p>
            <a:r>
              <a:rPr lang="fi-FI" sz="1100" dirty="0">
                <a:solidFill>
                  <a:schemeClr val="bg1"/>
                </a:solidFill>
              </a:rPr>
              <a:t>Business ID 2472908-2  </a:t>
            </a:r>
          </a:p>
          <a:p>
            <a:r>
              <a:rPr lang="fi-FI" sz="1100" dirty="0">
                <a:solidFill>
                  <a:schemeClr val="bg1"/>
                </a:solidFill>
              </a:rPr>
              <a:t>VAT </a:t>
            </a:r>
            <a:r>
              <a:rPr lang="fi-FI" sz="1100" dirty="0" err="1">
                <a:solidFill>
                  <a:schemeClr val="bg1"/>
                </a:solidFill>
              </a:rPr>
              <a:t>number</a:t>
            </a:r>
            <a:r>
              <a:rPr lang="fi-FI" sz="1100" dirty="0">
                <a:solidFill>
                  <a:schemeClr val="bg1"/>
                </a:solidFill>
              </a:rPr>
              <a:t> FI24729082</a:t>
            </a:r>
            <a:endParaRPr lang="fi-FI" sz="1100">
              <a:solidFill>
                <a:schemeClr val="bg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80632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6CBD2-523F-32A4-DA6F-EB38280B1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2422"/>
            <a:ext cx="7992035" cy="1325563"/>
          </a:xfrm>
        </p:spPr>
        <p:txBody>
          <a:bodyPr/>
          <a:lstStyle/>
          <a:p>
            <a:r>
              <a:rPr lang="fi-FI" err="1">
                <a:latin typeface="Arial Black"/>
              </a:rPr>
              <a:t>Free</a:t>
            </a:r>
            <a:r>
              <a:rPr lang="fi-FI">
                <a:latin typeface="Arial Black"/>
              </a:rPr>
              <a:t> &amp; open (</a:t>
            </a:r>
            <a:r>
              <a:rPr lang="fi-FI" err="1">
                <a:latin typeface="Arial Black"/>
              </a:rPr>
              <a:t>source</a:t>
            </a:r>
            <a:r>
              <a:rPr lang="fi-FI">
                <a:latin typeface="Arial Black"/>
              </a:rPr>
              <a:t>) SOC </a:t>
            </a:r>
            <a:r>
              <a:rPr lang="fi-FI" err="1">
                <a:latin typeface="Arial Black"/>
              </a:rPr>
              <a:t>tools</a:t>
            </a:r>
            <a:endParaRPr lang="fi-FI">
              <a:latin typeface="Arial Black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292AF4-D415-FAC3-8611-D2714CE749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92799"/>
            <a:ext cx="8538882" cy="2721883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r>
              <a:rPr lang="en-US" b="1" dirty="0">
                <a:solidFill>
                  <a:schemeClr val="bg1"/>
                </a:solidFill>
                <a:latin typeface="Arial"/>
                <a:cs typeface="Arial"/>
              </a:rPr>
              <a:t>Project Focus</a:t>
            </a:r>
            <a:r>
              <a:rPr lang="en-US" dirty="0">
                <a:solidFill>
                  <a:schemeClr val="bg1"/>
                </a:solidFill>
                <a:latin typeface="Arial"/>
                <a:cs typeface="Arial"/>
              </a:rPr>
              <a:t>: Deployment of free and open solutions in European SMEs for enhanced cybersecurity by implementing cost-efficient SOC tools.</a:t>
            </a:r>
          </a:p>
          <a:p>
            <a:r>
              <a:rPr lang="en-US" dirty="0">
                <a:solidFill>
                  <a:schemeClr val="bg1"/>
                </a:solidFill>
                <a:latin typeface="Arial"/>
                <a:cs typeface="Arial"/>
              </a:rPr>
              <a:t>Suggested examples of used </a:t>
            </a:r>
            <a:r>
              <a:rPr lang="en-US" b="1" dirty="0">
                <a:solidFill>
                  <a:schemeClr val="bg1"/>
                </a:solidFill>
                <a:latin typeface="Arial"/>
                <a:cs typeface="Arial"/>
              </a:rPr>
              <a:t>key technologies</a:t>
            </a:r>
            <a:r>
              <a:rPr lang="en-US" dirty="0">
                <a:solidFill>
                  <a:schemeClr val="bg1"/>
                </a:solidFill>
                <a:latin typeface="Arial"/>
                <a:cs typeface="Arial"/>
              </a:rPr>
              <a:t>: </a:t>
            </a:r>
            <a:r>
              <a:rPr lang="en-US" dirty="0" err="1">
                <a:solidFill>
                  <a:schemeClr val="bg1"/>
                </a:solidFill>
                <a:latin typeface="Arial"/>
                <a:cs typeface="Arial"/>
              </a:rPr>
              <a:t>SecurityOnion</a:t>
            </a:r>
            <a:r>
              <a:rPr lang="en-US" dirty="0">
                <a:solidFill>
                  <a:schemeClr val="bg1"/>
                </a:solidFill>
                <a:latin typeface="Arial"/>
                <a:cs typeface="Arial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Arial"/>
                <a:cs typeface="Arial"/>
              </a:rPr>
              <a:t>Opensearch</a:t>
            </a:r>
            <a:r>
              <a:rPr lang="en-US" dirty="0">
                <a:solidFill>
                  <a:schemeClr val="bg1"/>
                </a:solidFill>
                <a:latin typeface="Arial"/>
                <a:cs typeface="Arial"/>
              </a:rPr>
              <a:t>, ELK-stack etc.</a:t>
            </a:r>
          </a:p>
          <a:p>
            <a:r>
              <a:rPr lang="fi-FI" b="1" dirty="0">
                <a:solidFill>
                  <a:schemeClr val="bg1"/>
                </a:solidFill>
                <a:latin typeface="Arial"/>
                <a:cs typeface="Arial"/>
              </a:rPr>
              <a:t>For: </a:t>
            </a:r>
            <a:r>
              <a:rPr lang="fi-FI" dirty="0">
                <a:solidFill>
                  <a:schemeClr val="bg1"/>
                </a:solidFill>
                <a:latin typeface="Arial"/>
                <a:cs typeface="Arial"/>
              </a:rPr>
              <a:t>Critical </a:t>
            </a:r>
            <a:r>
              <a:rPr lang="fi-FI" dirty="0" err="1">
                <a:solidFill>
                  <a:schemeClr val="bg1"/>
                </a:solidFill>
                <a:latin typeface="Arial"/>
                <a:cs typeface="Arial"/>
              </a:rPr>
              <a:t>infrastructure</a:t>
            </a:r>
            <a:r>
              <a:rPr lang="fi-FI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i-FI" b="1" dirty="0" err="1">
                <a:solidFill>
                  <a:schemeClr val="bg1"/>
                </a:solidFill>
                <a:latin typeface="Arial"/>
                <a:cs typeface="Arial"/>
              </a:rPr>
              <a:t>S</a:t>
            </a:r>
            <a:r>
              <a:rPr lang="fi-FI" dirty="0" err="1">
                <a:solidFill>
                  <a:schemeClr val="bg1"/>
                </a:solidFill>
                <a:latin typeface="Arial"/>
                <a:cs typeface="Arial"/>
              </a:rPr>
              <a:t>MEs</a:t>
            </a:r>
            <a:r>
              <a:rPr lang="fi-FI" dirty="0">
                <a:solidFill>
                  <a:schemeClr val="bg1"/>
                </a:solidFill>
                <a:latin typeface="Arial"/>
                <a:cs typeface="Arial"/>
              </a:rPr>
              <a:t> &amp; </a:t>
            </a:r>
            <a:r>
              <a:rPr lang="fi-FI" dirty="0" err="1">
                <a:solidFill>
                  <a:schemeClr val="bg1"/>
                </a:solidFill>
                <a:latin typeface="Arial"/>
                <a:cs typeface="Arial"/>
              </a:rPr>
              <a:t>their</a:t>
            </a:r>
            <a:r>
              <a:rPr lang="fi-FI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i-FI" dirty="0" err="1">
                <a:solidFill>
                  <a:schemeClr val="bg1"/>
                </a:solidFill>
                <a:latin typeface="Arial"/>
                <a:cs typeface="Arial"/>
              </a:rPr>
              <a:t>immidiate</a:t>
            </a:r>
            <a:r>
              <a:rPr lang="fi-FI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i-FI" dirty="0" err="1">
                <a:solidFill>
                  <a:schemeClr val="bg1"/>
                </a:solidFill>
                <a:latin typeface="Arial"/>
                <a:cs typeface="Arial"/>
              </a:rPr>
              <a:t>suppliers</a:t>
            </a:r>
            <a:r>
              <a:rPr lang="fi-FI" dirty="0">
                <a:solidFill>
                  <a:schemeClr val="bg1"/>
                </a:solidFill>
                <a:latin typeface="Arial"/>
                <a:cs typeface="Arial"/>
              </a:rPr>
              <a:t> in </a:t>
            </a:r>
            <a:r>
              <a:rPr lang="fi-FI" dirty="0" err="1">
                <a:solidFill>
                  <a:schemeClr val="bg1"/>
                </a:solidFill>
                <a:latin typeface="Arial"/>
                <a:cs typeface="Arial"/>
              </a:rPr>
              <a:t>water</a:t>
            </a:r>
            <a:r>
              <a:rPr lang="fi-FI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i-FI" dirty="0" err="1">
                <a:solidFill>
                  <a:schemeClr val="bg1"/>
                </a:solidFill>
                <a:latin typeface="Arial"/>
                <a:cs typeface="Arial"/>
              </a:rPr>
              <a:t>utilities</a:t>
            </a:r>
            <a:r>
              <a:rPr lang="fi-FI" dirty="0">
                <a:solidFill>
                  <a:schemeClr val="bg1"/>
                </a:solidFill>
                <a:latin typeface="Arial"/>
                <a:cs typeface="Arial"/>
              </a:rPr>
              <a:t>, </a:t>
            </a:r>
            <a:r>
              <a:rPr lang="fi-FI" dirty="0" err="1">
                <a:solidFill>
                  <a:schemeClr val="bg1"/>
                </a:solidFill>
                <a:latin typeface="Arial"/>
                <a:cs typeface="Arial"/>
              </a:rPr>
              <a:t>energy</a:t>
            </a:r>
            <a:r>
              <a:rPr lang="fi-FI" dirty="0">
                <a:solidFill>
                  <a:schemeClr val="bg1"/>
                </a:solidFill>
                <a:latin typeface="Arial"/>
                <a:cs typeface="Arial"/>
              </a:rPr>
              <a:t> and </a:t>
            </a:r>
            <a:r>
              <a:rPr lang="fi-FI" dirty="0" err="1">
                <a:solidFill>
                  <a:schemeClr val="bg1"/>
                </a:solidFill>
                <a:latin typeface="Arial"/>
                <a:cs typeface="Arial"/>
              </a:rPr>
              <a:t>healthcare</a:t>
            </a:r>
            <a:r>
              <a:rPr lang="fi-FI" dirty="0">
                <a:solidFill>
                  <a:schemeClr val="bg1"/>
                </a:solidFill>
                <a:latin typeface="Arial"/>
                <a:cs typeface="Arial"/>
              </a:rPr>
              <a:t>.</a:t>
            </a:r>
          </a:p>
          <a:p>
            <a:r>
              <a:rPr lang="fi-FI" b="1" dirty="0" err="1">
                <a:solidFill>
                  <a:schemeClr val="bg1"/>
                </a:solidFill>
                <a:latin typeface="Arial"/>
                <a:cs typeface="Arial"/>
              </a:rPr>
              <a:t>Why</a:t>
            </a:r>
            <a:r>
              <a:rPr lang="fi-FI" b="1" dirty="0">
                <a:solidFill>
                  <a:schemeClr val="bg1"/>
                </a:solidFill>
                <a:latin typeface="Arial"/>
                <a:cs typeface="Arial"/>
              </a:rPr>
              <a:t>: </a:t>
            </a:r>
            <a:r>
              <a:rPr lang="en-US" sz="3600" dirty="0">
                <a:solidFill>
                  <a:schemeClr val="bg1"/>
                </a:solidFill>
                <a:latin typeface="Arial"/>
                <a:cs typeface="Arial"/>
              </a:rPr>
              <a:t>major cybersecurity challenges for NIS2 </a:t>
            </a:r>
            <a:r>
              <a:rPr lang="en-US" sz="3600" b="1" dirty="0">
                <a:solidFill>
                  <a:schemeClr val="bg1"/>
                </a:solidFill>
                <a:latin typeface="Arial"/>
                <a:cs typeface="Arial"/>
              </a:rPr>
              <a:t>S</a:t>
            </a:r>
            <a:r>
              <a:rPr lang="en-US" sz="3600" dirty="0">
                <a:solidFill>
                  <a:schemeClr val="bg1"/>
                </a:solidFill>
                <a:latin typeface="Arial"/>
                <a:cs typeface="Arial"/>
              </a:rPr>
              <a:t>MEs, is the lack of </a:t>
            </a:r>
            <a:r>
              <a:rPr lang="en-US" sz="3600" dirty="0">
                <a:solidFill>
                  <a:schemeClr val="bg1"/>
                </a:solidFill>
                <a:latin typeface="Arial"/>
                <a:cs typeface="Arial"/>
                <a:hlinkClick r:id="rId2" tooltip="https://www.enisa.europa.eu/topics/cybersecurity-education/sme_cybersecurity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low-budget solutions</a:t>
            </a:r>
            <a:r>
              <a:rPr lang="en-US" sz="3600" dirty="0">
                <a:solidFill>
                  <a:schemeClr val="bg1"/>
                </a:solidFill>
                <a:latin typeface="Arial"/>
                <a:cs typeface="Arial"/>
              </a:rPr>
              <a:t> as well as experts / expertise.</a:t>
            </a:r>
            <a:r>
              <a:rPr lang="en-US" sz="3600" dirty="0">
                <a:latin typeface="Arial"/>
                <a:cs typeface="Arial"/>
              </a:rPr>
              <a:t>  </a:t>
            </a:r>
          </a:p>
          <a:p>
            <a:endParaRPr lang="fi-FI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001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07E7D-D326-6D53-0E95-8F249F43F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AI-</a:t>
            </a:r>
            <a:r>
              <a:rPr lang="fi-FI" dirty="0" err="1"/>
              <a:t>assisted</a:t>
            </a:r>
            <a:r>
              <a:rPr lang="fi-FI" dirty="0"/>
              <a:t> SOC </a:t>
            </a:r>
            <a:r>
              <a:rPr lang="fi-FI" dirty="0" err="1"/>
              <a:t>operations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4141D-DB9D-94AB-2E7A-3B623ACDE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92799"/>
            <a:ext cx="10979989" cy="2536077"/>
          </a:xfrm>
        </p:spPr>
        <p:txBody>
          <a:bodyPr>
            <a:normAutofit fontScale="55000" lnSpcReduction="20000"/>
          </a:bodyPr>
          <a:lstStyle/>
          <a:p>
            <a:r>
              <a:rPr lang="fi-FI" dirty="0">
                <a:solidFill>
                  <a:schemeClr val="bg1"/>
                </a:solidFill>
              </a:rPr>
              <a:t>Project </a:t>
            </a:r>
            <a:r>
              <a:rPr lang="fi-FI" dirty="0" err="1">
                <a:solidFill>
                  <a:schemeClr val="bg1"/>
                </a:solidFill>
              </a:rPr>
              <a:t>focus</a:t>
            </a:r>
            <a:r>
              <a:rPr lang="fi-FI" dirty="0">
                <a:solidFill>
                  <a:schemeClr val="bg1"/>
                </a:solidFill>
              </a:rPr>
              <a:t>: </a:t>
            </a:r>
          </a:p>
          <a:p>
            <a:r>
              <a:rPr lang="fi-FI" dirty="0">
                <a:solidFill>
                  <a:schemeClr val="bg1"/>
                </a:solidFill>
              </a:rPr>
              <a:t>XAMK </a:t>
            </a:r>
            <a:r>
              <a:rPr lang="fi-FI" dirty="0" err="1">
                <a:solidFill>
                  <a:schemeClr val="bg1"/>
                </a:solidFill>
              </a:rPr>
              <a:t>university</a:t>
            </a:r>
            <a:r>
              <a:rPr lang="fi-FI" dirty="0">
                <a:solidFill>
                  <a:schemeClr val="bg1"/>
                </a:solidFill>
              </a:rPr>
              <a:t> Kotka </a:t>
            </a:r>
            <a:r>
              <a:rPr lang="fi-FI" dirty="0" err="1">
                <a:solidFill>
                  <a:schemeClr val="bg1"/>
                </a:solidFill>
              </a:rPr>
              <a:t>already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deploys</a:t>
            </a:r>
            <a:r>
              <a:rPr lang="fi-FI" dirty="0">
                <a:solidFill>
                  <a:schemeClr val="bg1"/>
                </a:solidFill>
              </a:rPr>
              <a:t> an AI-</a:t>
            </a:r>
            <a:r>
              <a:rPr lang="fi-FI" dirty="0" err="1">
                <a:solidFill>
                  <a:schemeClr val="bg1"/>
                </a:solidFill>
              </a:rPr>
              <a:t>model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trained</a:t>
            </a:r>
            <a:r>
              <a:rPr lang="fi-FI" dirty="0">
                <a:solidFill>
                  <a:schemeClr val="bg1"/>
                </a:solidFill>
              </a:rPr>
              <a:t> to </a:t>
            </a:r>
            <a:r>
              <a:rPr lang="fi-FI" dirty="0" err="1">
                <a:solidFill>
                  <a:schemeClr val="bg1"/>
                </a:solidFill>
              </a:rPr>
              <a:t>analyze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network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logs</a:t>
            </a:r>
            <a:r>
              <a:rPr lang="fi-FI" dirty="0">
                <a:solidFill>
                  <a:schemeClr val="bg1"/>
                </a:solidFill>
              </a:rPr>
              <a:t> and </a:t>
            </a:r>
            <a:r>
              <a:rPr lang="fi-FI" dirty="0" err="1">
                <a:solidFill>
                  <a:schemeClr val="bg1"/>
                </a:solidFill>
              </a:rPr>
              <a:t>discover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patterns</a:t>
            </a:r>
            <a:r>
              <a:rPr lang="fi-FI" dirty="0">
                <a:solidFill>
                  <a:schemeClr val="bg1"/>
                </a:solidFill>
              </a:rPr>
              <a:t> as </a:t>
            </a:r>
            <a:r>
              <a:rPr lang="fi-FI" dirty="0" err="1">
                <a:solidFill>
                  <a:schemeClr val="bg1"/>
                </a:solidFill>
              </a:rPr>
              <a:t>cyber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attack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indicators</a:t>
            </a:r>
            <a:r>
              <a:rPr lang="fi-FI" dirty="0">
                <a:solidFill>
                  <a:schemeClr val="bg1"/>
                </a:solidFill>
              </a:rPr>
              <a:t>. </a:t>
            </a:r>
            <a:r>
              <a:rPr lang="fi-FI" dirty="0" err="1">
                <a:solidFill>
                  <a:schemeClr val="bg1"/>
                </a:solidFill>
              </a:rPr>
              <a:t>Now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additional</a:t>
            </a:r>
            <a:r>
              <a:rPr lang="fi-FI" dirty="0">
                <a:solidFill>
                  <a:schemeClr val="bg1"/>
                </a:solidFill>
              </a:rPr>
              <a:t> hardware </a:t>
            </a:r>
            <a:r>
              <a:rPr lang="fi-FI" dirty="0" err="1">
                <a:solidFill>
                  <a:schemeClr val="bg1"/>
                </a:solidFill>
              </a:rPr>
              <a:t>aqcuisition</a:t>
            </a:r>
            <a:r>
              <a:rPr lang="fi-FI" dirty="0">
                <a:solidFill>
                  <a:schemeClr val="bg1"/>
                </a:solidFill>
              </a:rPr>
              <a:t> and </a:t>
            </a:r>
            <a:r>
              <a:rPr lang="fi-FI" dirty="0" err="1">
                <a:solidFill>
                  <a:schemeClr val="bg1"/>
                </a:solidFill>
              </a:rPr>
              <a:t>virtual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cyberattack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training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environments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are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combined</a:t>
            </a:r>
            <a:r>
              <a:rPr lang="fi-FI" dirty="0">
                <a:solidFill>
                  <a:schemeClr val="bg1"/>
                </a:solidFill>
              </a:rPr>
              <a:t> to </a:t>
            </a:r>
            <a:r>
              <a:rPr lang="fi-FI" dirty="0" err="1">
                <a:solidFill>
                  <a:schemeClr val="bg1"/>
                </a:solidFill>
              </a:rPr>
              <a:t>improve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this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model</a:t>
            </a:r>
            <a:r>
              <a:rPr lang="fi-FI" dirty="0">
                <a:solidFill>
                  <a:schemeClr val="bg1"/>
                </a:solidFill>
              </a:rPr>
              <a:t>: </a:t>
            </a:r>
            <a:r>
              <a:rPr lang="fi-FI" dirty="0" err="1">
                <a:solidFill>
                  <a:schemeClr val="bg1"/>
                </a:solidFill>
              </a:rPr>
              <a:t>our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goal</a:t>
            </a:r>
            <a:r>
              <a:rPr lang="fi-FI" dirty="0">
                <a:solidFill>
                  <a:schemeClr val="bg1"/>
                </a:solidFill>
              </a:rPr>
              <a:t> is to </a:t>
            </a:r>
            <a:r>
              <a:rPr lang="fi-FI" dirty="0" err="1">
                <a:solidFill>
                  <a:schemeClr val="bg1"/>
                </a:solidFill>
              </a:rPr>
              <a:t>build</a:t>
            </a:r>
            <a:r>
              <a:rPr lang="fi-FI" dirty="0">
                <a:solidFill>
                  <a:schemeClr val="bg1"/>
                </a:solidFill>
              </a:rPr>
              <a:t> a </a:t>
            </a:r>
            <a:r>
              <a:rPr lang="fi-FI" dirty="0" err="1">
                <a:solidFill>
                  <a:schemeClr val="bg1"/>
                </a:solidFill>
              </a:rPr>
              <a:t>locally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deployable</a:t>
            </a:r>
            <a:r>
              <a:rPr lang="fi-FI" dirty="0">
                <a:solidFill>
                  <a:schemeClr val="bg1"/>
                </a:solidFill>
              </a:rPr>
              <a:t> AI </a:t>
            </a:r>
            <a:r>
              <a:rPr lang="fi-FI" dirty="0" err="1">
                <a:solidFill>
                  <a:schemeClr val="bg1"/>
                </a:solidFill>
              </a:rPr>
              <a:t>that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can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support</a:t>
            </a:r>
            <a:r>
              <a:rPr lang="fi-FI" dirty="0">
                <a:solidFill>
                  <a:schemeClr val="bg1"/>
                </a:solidFill>
              </a:rPr>
              <a:t> SIEM </a:t>
            </a:r>
            <a:r>
              <a:rPr lang="fi-FI" dirty="0" err="1">
                <a:solidFill>
                  <a:schemeClr val="bg1"/>
                </a:solidFill>
              </a:rPr>
              <a:t>functionalities</a:t>
            </a:r>
            <a:r>
              <a:rPr lang="fi-FI" dirty="0">
                <a:solidFill>
                  <a:schemeClr val="bg1"/>
                </a:solidFill>
              </a:rPr>
              <a:t> and </a:t>
            </a:r>
            <a:r>
              <a:rPr lang="fi-FI" dirty="0" err="1">
                <a:solidFill>
                  <a:schemeClr val="bg1"/>
                </a:solidFill>
              </a:rPr>
              <a:t>that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leverages</a:t>
            </a:r>
            <a:r>
              <a:rPr lang="fi-FI" dirty="0">
                <a:solidFill>
                  <a:schemeClr val="bg1"/>
                </a:solidFill>
              </a:rPr>
              <a:t> NLP for </a:t>
            </a:r>
            <a:r>
              <a:rPr lang="fi-FI" dirty="0" err="1">
                <a:solidFill>
                  <a:schemeClr val="bg1"/>
                </a:solidFill>
              </a:rPr>
              <a:t>user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interaction</a:t>
            </a:r>
            <a:r>
              <a:rPr lang="fi-FI" dirty="0">
                <a:solidFill>
                  <a:schemeClr val="bg1"/>
                </a:solidFill>
              </a:rPr>
              <a:t>.</a:t>
            </a:r>
          </a:p>
          <a:p>
            <a:r>
              <a:rPr lang="fi-FI" dirty="0">
                <a:solidFill>
                  <a:schemeClr val="bg1"/>
                </a:solidFill>
              </a:rPr>
              <a:t>Project </a:t>
            </a:r>
            <a:r>
              <a:rPr lang="fi-FI" dirty="0" err="1">
                <a:solidFill>
                  <a:schemeClr val="bg1"/>
                </a:solidFill>
              </a:rPr>
              <a:t>goal</a:t>
            </a:r>
            <a:r>
              <a:rPr lang="fi-FI" dirty="0">
                <a:solidFill>
                  <a:schemeClr val="bg1"/>
                </a:solidFill>
              </a:rPr>
              <a:t>:</a:t>
            </a:r>
          </a:p>
          <a:p>
            <a:r>
              <a:rPr lang="fi-FI" dirty="0">
                <a:solidFill>
                  <a:schemeClr val="bg1"/>
                </a:solidFill>
              </a:rPr>
              <a:t>To </a:t>
            </a:r>
            <a:r>
              <a:rPr lang="fi-FI" dirty="0" err="1">
                <a:solidFill>
                  <a:schemeClr val="bg1"/>
                </a:solidFill>
              </a:rPr>
              <a:t>create</a:t>
            </a:r>
            <a:r>
              <a:rPr lang="fi-FI" dirty="0">
                <a:solidFill>
                  <a:schemeClr val="bg1"/>
                </a:solidFill>
              </a:rPr>
              <a:t> an open AI-</a:t>
            </a:r>
            <a:r>
              <a:rPr lang="fi-FI" dirty="0" err="1">
                <a:solidFill>
                  <a:schemeClr val="bg1"/>
                </a:solidFill>
              </a:rPr>
              <a:t>model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that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can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be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implemented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locally</a:t>
            </a:r>
            <a:r>
              <a:rPr lang="fi-FI" dirty="0">
                <a:solidFill>
                  <a:schemeClr val="bg1"/>
                </a:solidFill>
              </a:rPr>
              <a:t> to a SME-</a:t>
            </a:r>
            <a:r>
              <a:rPr lang="fi-FI" dirty="0" err="1">
                <a:solidFill>
                  <a:schemeClr val="bg1"/>
                </a:solidFill>
              </a:rPr>
              <a:t>network</a:t>
            </a:r>
            <a:r>
              <a:rPr lang="fi-FI" dirty="0">
                <a:solidFill>
                  <a:schemeClr val="bg1"/>
                </a:solidFill>
              </a:rPr>
              <a:t> at hardware / </a:t>
            </a:r>
            <a:r>
              <a:rPr lang="fi-FI" dirty="0" err="1">
                <a:solidFill>
                  <a:schemeClr val="bg1"/>
                </a:solidFill>
              </a:rPr>
              <a:t>utilities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cost</a:t>
            </a:r>
            <a:r>
              <a:rPr lang="fi-FI" dirty="0">
                <a:solidFill>
                  <a:schemeClr val="bg1"/>
                </a:solidFill>
              </a:rPr>
              <a:t>. AI-</a:t>
            </a:r>
            <a:r>
              <a:rPr lang="fi-FI" dirty="0" err="1">
                <a:solidFill>
                  <a:schemeClr val="bg1"/>
                </a:solidFill>
              </a:rPr>
              <a:t>model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creates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accessibility</a:t>
            </a:r>
            <a:r>
              <a:rPr lang="fi-FI" dirty="0">
                <a:solidFill>
                  <a:schemeClr val="bg1"/>
                </a:solidFill>
              </a:rPr>
              <a:t> to SOC-</a:t>
            </a:r>
            <a:r>
              <a:rPr lang="fi-FI" dirty="0" err="1">
                <a:solidFill>
                  <a:schemeClr val="bg1"/>
                </a:solidFill>
              </a:rPr>
              <a:t>operations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through</a:t>
            </a:r>
            <a:r>
              <a:rPr lang="fi-FI" dirty="0">
                <a:solidFill>
                  <a:schemeClr val="bg1"/>
                </a:solidFill>
              </a:rPr>
              <a:t> NLP.</a:t>
            </a:r>
          </a:p>
        </p:txBody>
      </p:sp>
    </p:spTree>
    <p:extLst>
      <p:ext uri="{BB962C8B-B14F-4D97-AF65-F5344CB8AC3E}">
        <p14:creationId xmlns:p14="http://schemas.microsoft.com/office/powerpoint/2010/main" val="232986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22CF895-609C-C7B3-0B39-03634BDB1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2422"/>
            <a:ext cx="10830052" cy="1325563"/>
          </a:xfrm>
        </p:spPr>
        <p:txBody>
          <a:bodyPr/>
          <a:lstStyle/>
          <a:p>
            <a:r>
              <a:rPr lang="fi-FI" err="1">
                <a:latin typeface="Arial Black"/>
              </a:rPr>
              <a:t>Cybertraining</a:t>
            </a:r>
            <a:r>
              <a:rPr lang="fi-FI">
                <a:latin typeface="Arial Black"/>
              </a:rPr>
              <a:t> </a:t>
            </a:r>
            <a:r>
              <a:rPr lang="fi-FI" err="1">
                <a:latin typeface="Arial Black"/>
              </a:rPr>
              <a:t>Hospital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3593861-AC40-106E-BD88-B26E33E391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600992"/>
            <a:ext cx="10306988" cy="2848220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Concept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is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being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developed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in a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current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,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running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 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CyberCare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 Kymi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project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. A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possible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plug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-in into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another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project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.</a:t>
            </a:r>
            <a:endParaRPr lang="fi-FI" b="1" dirty="0">
              <a:solidFill>
                <a:schemeClr val="bg1"/>
              </a:solidFill>
            </a:endParaRPr>
          </a:p>
          <a:p>
            <a:r>
              <a:rPr lang="fi-FI" sz="1800" b="1" dirty="0">
                <a:solidFill>
                  <a:schemeClr val="bg1"/>
                </a:solidFill>
                <a:latin typeface="Arial"/>
                <a:cs typeface="Arial"/>
              </a:rPr>
              <a:t>Mission: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To 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build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 on top of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existing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 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training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 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hospitals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a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new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 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layer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: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cybercrises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training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 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environment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 for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health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 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care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professionals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.</a:t>
            </a:r>
            <a:endParaRPr lang="fi-FI" sz="1800" b="1" dirty="0">
              <a:solidFill>
                <a:schemeClr val="bg1"/>
              </a:solidFill>
            </a:endParaRPr>
          </a:p>
          <a:p>
            <a:r>
              <a:rPr lang="fi-FI" sz="1800" b="1" dirty="0" err="1">
                <a:solidFill>
                  <a:schemeClr val="bg1"/>
                </a:solidFill>
                <a:latin typeface="Arial"/>
                <a:cs typeface="Arial"/>
              </a:rPr>
              <a:t>Goal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: </a:t>
            </a:r>
            <a:endParaRPr lang="fi-FI" dirty="0">
              <a:solidFill>
                <a:schemeClr val="bg1"/>
              </a:solidFill>
            </a:endParaRPr>
          </a:p>
          <a:p>
            <a:pPr marL="285750" indent="-285750">
              <a:buChar char="•"/>
            </a:pP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Fortify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the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healthcare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sector's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cybersecurity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,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shortening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incident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response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times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,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safeguarding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lives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and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preserving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patient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safety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. </a:t>
            </a:r>
            <a:endParaRPr lang="fi-FI" dirty="0">
              <a:solidFill>
                <a:schemeClr val="bg1"/>
              </a:solidFill>
            </a:endParaRPr>
          </a:p>
          <a:p>
            <a:pPr marL="285750" indent="-285750">
              <a:buChar char="•"/>
            </a:pP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Changing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 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healthcare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 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training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 for 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SMEs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and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health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 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sector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.</a:t>
            </a:r>
            <a:endParaRPr lang="fi-FI" sz="1800" dirty="0">
              <a:solidFill>
                <a:schemeClr val="bg1"/>
              </a:solidFill>
            </a:endParaRPr>
          </a:p>
          <a:p>
            <a:r>
              <a:rPr lang="fi-FI" sz="1800" b="1" dirty="0">
                <a:solidFill>
                  <a:schemeClr val="bg1"/>
                </a:solidFill>
                <a:latin typeface="Arial"/>
                <a:cs typeface="Arial"/>
              </a:rPr>
              <a:t>Plan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:   </a:t>
            </a:r>
            <a:endParaRPr lang="fi-FI" sz="1800" dirty="0">
              <a:solidFill>
                <a:schemeClr val="bg1"/>
              </a:solidFill>
            </a:endParaRPr>
          </a:p>
          <a:p>
            <a:pPr marL="285750" indent="-285750">
              <a:buChar char="•"/>
            </a:pP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Investment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part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: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hospital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equipment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and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tech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,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planning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and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building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virtual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simulation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and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attack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platform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.</a:t>
            </a:r>
            <a:endParaRPr lang="fi-FI" sz="1800" dirty="0">
              <a:solidFill>
                <a:schemeClr val="bg1"/>
              </a:solidFill>
            </a:endParaRPr>
          </a:p>
          <a:p>
            <a:pPr marL="285750" indent="-285750">
              <a:buChar char="•"/>
            </a:pP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Planning and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carrying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out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real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-life 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cyber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incident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 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training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for 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healthcare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workers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.</a:t>
            </a:r>
            <a:endParaRPr lang="fi-FI" sz="1800" dirty="0">
              <a:solidFill>
                <a:schemeClr val="bg1"/>
              </a:solidFill>
            </a:endParaRPr>
          </a:p>
          <a:p>
            <a:pPr marL="285750" indent="-285750">
              <a:buChar char="•"/>
            </a:pP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Simulate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 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cyber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threats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and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breaches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 in a 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safe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environment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.</a:t>
            </a:r>
            <a:endParaRPr lang="fi-FI" sz="1800" dirty="0">
              <a:solidFill>
                <a:schemeClr val="bg1"/>
              </a:solidFill>
            </a:endParaRPr>
          </a:p>
          <a:p>
            <a:pPr marL="285750" indent="-285750">
              <a:buChar char="•"/>
            </a:pP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Specialized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 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programs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 and 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workshops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 for 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recognizing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,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preventing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 and 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responding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to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cyber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incidence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.</a:t>
            </a:r>
            <a:endParaRPr lang="fi-FI" sz="1800" dirty="0">
              <a:solidFill>
                <a:schemeClr val="bg1"/>
              </a:solidFill>
            </a:endParaRPr>
          </a:p>
          <a:p>
            <a:pPr marL="285750" indent="-285750">
              <a:buChar char="•"/>
            </a:pP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Prepare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a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report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on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the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 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results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of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the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 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training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results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achieved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 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during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the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project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and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recommended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i-FI" sz="1800" dirty="0" err="1">
                <a:solidFill>
                  <a:schemeClr val="bg1"/>
                </a:solidFill>
                <a:latin typeface="Arial"/>
                <a:cs typeface="Arial"/>
              </a:rPr>
              <a:t>best-practices</a:t>
            </a:r>
            <a:r>
              <a:rPr lang="fi-FI" sz="1800" dirty="0">
                <a:solidFill>
                  <a:schemeClr val="bg1"/>
                </a:solidFill>
                <a:latin typeface="Arial"/>
                <a:cs typeface="Arial"/>
              </a:rPr>
              <a:t>.</a:t>
            </a:r>
            <a:endParaRPr lang="fi-FI" sz="1800" dirty="0">
              <a:solidFill>
                <a:schemeClr val="bg1"/>
              </a:solidFill>
            </a:endParaRPr>
          </a:p>
          <a:p>
            <a:endParaRPr lang="fi-FI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400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2F6A8-4D97-099C-7B37-B08157587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2422"/>
            <a:ext cx="9763664" cy="1325563"/>
          </a:xfrm>
        </p:spPr>
        <p:txBody>
          <a:bodyPr/>
          <a:lstStyle/>
          <a:p>
            <a:r>
              <a:rPr lang="fi-FI" dirty="0" err="1"/>
              <a:t>Study</a:t>
            </a:r>
            <a:r>
              <a:rPr lang="fi-FI" dirty="0"/>
              <a:t> in </a:t>
            </a:r>
            <a:r>
              <a:rPr lang="fi-FI" dirty="0" err="1"/>
              <a:t>cyber</a:t>
            </a:r>
            <a:r>
              <a:rPr lang="fi-FI" dirty="0"/>
              <a:t>- and </a:t>
            </a:r>
            <a:r>
              <a:rPr lang="fi-FI" dirty="0" err="1"/>
              <a:t>overall</a:t>
            </a:r>
            <a:r>
              <a:rPr lang="fi-FI" dirty="0"/>
              <a:t> </a:t>
            </a:r>
            <a:r>
              <a:rPr lang="fi-FI" dirty="0" err="1"/>
              <a:t>resilience</a:t>
            </a:r>
            <a:r>
              <a:rPr lang="fi-FI" dirty="0"/>
              <a:t> </a:t>
            </a:r>
            <a:r>
              <a:rPr lang="fi-FI" dirty="0" err="1"/>
              <a:t>Ukrainean</a:t>
            </a:r>
            <a:r>
              <a:rPr lang="fi-FI" dirty="0"/>
              <a:t>  </a:t>
            </a:r>
            <a:r>
              <a:rPr lang="fi-FI" dirty="0" err="1"/>
              <a:t>SMEs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7E8CBB-F0C3-BCCA-9246-703E0DD38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92799"/>
            <a:ext cx="7020464" cy="2536077"/>
          </a:xfrm>
        </p:spPr>
        <p:txBody>
          <a:bodyPr>
            <a:normAutofit fontScale="92500" lnSpcReduction="20000"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fi-FI" dirty="0" err="1">
                <a:solidFill>
                  <a:schemeClr val="bg1"/>
                </a:solidFill>
              </a:rPr>
              <a:t>What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has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happened</a:t>
            </a:r>
            <a:r>
              <a:rPr lang="fi-FI" dirty="0">
                <a:solidFill>
                  <a:schemeClr val="bg1"/>
                </a:solidFill>
              </a:rPr>
              <a:t> in </a:t>
            </a:r>
            <a:r>
              <a:rPr lang="fi-FI" dirty="0" err="1">
                <a:solidFill>
                  <a:schemeClr val="bg1"/>
                </a:solidFill>
              </a:rPr>
              <a:t>companies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during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the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war</a:t>
            </a:r>
            <a:endParaRPr lang="fi-FI" dirty="0">
              <a:solidFill>
                <a:schemeClr val="bg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i-FI" dirty="0" err="1">
                <a:solidFill>
                  <a:schemeClr val="bg1"/>
                </a:solidFill>
              </a:rPr>
              <a:t>Lessons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learned</a:t>
            </a:r>
            <a:endParaRPr lang="fi-FI" dirty="0">
              <a:solidFill>
                <a:schemeClr val="bg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i-FI" dirty="0" err="1">
                <a:solidFill>
                  <a:schemeClr val="bg1"/>
                </a:solidFill>
              </a:rPr>
              <a:t>What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can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we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learn</a:t>
            </a:r>
            <a:r>
              <a:rPr lang="fi-FI" dirty="0">
                <a:solidFill>
                  <a:schemeClr val="bg1"/>
                </a:solidFill>
              </a:rPr>
              <a:t> from </a:t>
            </a:r>
            <a:r>
              <a:rPr lang="fi-FI" dirty="0" err="1">
                <a:solidFill>
                  <a:schemeClr val="bg1"/>
                </a:solidFill>
              </a:rPr>
              <a:t>the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experience</a:t>
            </a:r>
            <a:r>
              <a:rPr lang="fi-FI" dirty="0">
                <a:solidFill>
                  <a:schemeClr val="bg1"/>
                </a:solidFill>
              </a:rPr>
              <a:t> of </a:t>
            </a:r>
            <a:r>
              <a:rPr lang="fi-FI" dirty="0" err="1">
                <a:solidFill>
                  <a:schemeClr val="bg1"/>
                </a:solidFill>
              </a:rPr>
              <a:t>Ukrainian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companies</a:t>
            </a:r>
            <a:r>
              <a:rPr lang="fi-FI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74607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1EB30-8F02-04BB-57FA-D93002A3C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Our</a:t>
            </a:r>
            <a:r>
              <a:rPr lang="fi-FI" dirty="0"/>
              <a:t> </a:t>
            </a:r>
            <a:r>
              <a:rPr lang="fi-FI" dirty="0" err="1"/>
              <a:t>contacts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B95B1A-25CA-A245-BB42-0F2237594F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45301" y="2700069"/>
            <a:ext cx="2905664" cy="2811278"/>
          </a:xfrm>
        </p:spPr>
        <p:txBody>
          <a:bodyPr/>
          <a:lstStyle/>
          <a:p>
            <a:r>
              <a:rPr lang="fi-FI" sz="2000" b="1" dirty="0"/>
              <a:t>I </a:t>
            </a:r>
            <a:r>
              <a:rPr lang="fi-FI" sz="2000" b="1" dirty="0" err="1"/>
              <a:t>speak</a:t>
            </a:r>
            <a:r>
              <a:rPr lang="fi-FI" sz="2000" b="1" dirty="0"/>
              <a:t> </a:t>
            </a:r>
            <a:r>
              <a:rPr lang="fi-FI" sz="2000" b="1" dirty="0" err="1"/>
              <a:t>cybersec</a:t>
            </a:r>
            <a:endParaRPr lang="fi-FI" sz="2000" b="1" dirty="0"/>
          </a:p>
          <a:p>
            <a:endParaRPr lang="fi-FI" sz="2000" b="1" dirty="0"/>
          </a:p>
          <a:p>
            <a:r>
              <a:rPr lang="fi-FI" sz="2000" dirty="0"/>
              <a:t>Krista Pesonen</a:t>
            </a:r>
          </a:p>
          <a:p>
            <a:r>
              <a:rPr lang="fi-FI" sz="2000" dirty="0"/>
              <a:t>RDI </a:t>
            </a:r>
            <a:r>
              <a:rPr lang="fi-FI" sz="2000" dirty="0" err="1"/>
              <a:t>Specialist</a:t>
            </a:r>
            <a:r>
              <a:rPr lang="fi-FI" sz="2000" dirty="0"/>
              <a:t>, </a:t>
            </a:r>
            <a:r>
              <a:rPr lang="fi-FI" sz="2000" dirty="0" err="1"/>
              <a:t>CyberSecurity</a:t>
            </a:r>
            <a:endParaRPr lang="fi-FI" sz="2000" dirty="0"/>
          </a:p>
          <a:p>
            <a:r>
              <a:rPr lang="fi-FI" sz="2000" dirty="0"/>
              <a:t>krista.pesonen@xamk.fi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EDBD99-F42C-8687-E004-24C5842E55F3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8199" y="1544128"/>
            <a:ext cx="10515599" cy="816014"/>
          </a:xfrm>
        </p:spPr>
        <p:txBody>
          <a:bodyPr>
            <a:normAutofit fontScale="77500" lnSpcReduction="20000"/>
          </a:bodyPr>
          <a:lstStyle/>
          <a:p>
            <a:r>
              <a:rPr lang="fi-FI" sz="3600" dirty="0"/>
              <a:t>Kaakkois-Suomen Ammattikorkeakoulu Oy  		xamk.fi </a:t>
            </a:r>
            <a:endParaRPr lang="fi-FI" sz="3600" dirty="0">
              <a:cs typeface="Arial"/>
            </a:endParaRPr>
          </a:p>
          <a:p>
            <a:r>
              <a:rPr lang="fi-FI" sz="3600" dirty="0"/>
              <a:t>Business ID 2472908-2  VAT </a:t>
            </a:r>
            <a:r>
              <a:rPr lang="fi-FI" sz="3600" dirty="0" err="1"/>
              <a:t>number</a:t>
            </a:r>
            <a:r>
              <a:rPr lang="fi-FI" sz="3600" dirty="0"/>
              <a:t> FI24729082</a:t>
            </a:r>
            <a:endParaRPr lang="fi-FI" sz="3600" dirty="0">
              <a:cs typeface="Arial"/>
            </a:endParaRPr>
          </a:p>
          <a:p>
            <a:endParaRPr lang="fi-FI" dirty="0"/>
          </a:p>
        </p:txBody>
      </p:sp>
      <p:sp>
        <p:nvSpPr>
          <p:cNvPr id="6" name="TextBox 38">
            <a:extLst>
              <a:ext uri="{FF2B5EF4-FFF2-40B4-BE49-F238E27FC236}">
                <a16:creationId xmlns:a16="http://schemas.microsoft.com/office/drawing/2014/main" id="{7814441A-DF74-84F5-CB19-1D6B0598F3CA}"/>
              </a:ext>
            </a:extLst>
          </p:cNvPr>
          <p:cNvSpPr txBox="1">
            <a:spLocks noGrp="1"/>
          </p:cNvSpPr>
          <p:nvPr>
            <p:ph sz="half" idx="11"/>
          </p:nvPr>
        </p:nvSpPr>
        <p:spPr>
          <a:xfrm>
            <a:off x="9162691" y="2700069"/>
            <a:ext cx="2346385" cy="294952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000" b="1" dirty="0">
                <a:solidFill>
                  <a:schemeClr val="bg1"/>
                </a:solidFill>
              </a:rPr>
              <a:t>I </a:t>
            </a:r>
            <a:r>
              <a:rPr lang="fi-FI" sz="2000" b="1" dirty="0" err="1">
                <a:solidFill>
                  <a:schemeClr val="bg1"/>
                </a:solidFill>
              </a:rPr>
              <a:t>speak</a:t>
            </a:r>
            <a:r>
              <a:rPr lang="fi-FI" sz="2000" b="1" dirty="0">
                <a:solidFill>
                  <a:schemeClr val="bg1"/>
                </a:solidFill>
              </a:rPr>
              <a:t> </a:t>
            </a:r>
            <a:r>
              <a:rPr lang="fi-FI" sz="2000" b="1" dirty="0" err="1">
                <a:solidFill>
                  <a:schemeClr val="bg1"/>
                </a:solidFill>
              </a:rPr>
              <a:t>project</a:t>
            </a:r>
            <a:endParaRPr lang="fi-FI" sz="2000" b="1" dirty="0">
              <a:solidFill>
                <a:schemeClr val="bg1"/>
              </a:solidFill>
            </a:endParaRPr>
          </a:p>
          <a:p>
            <a:endParaRPr lang="fi-FI" sz="2000" b="1" dirty="0">
              <a:solidFill>
                <a:schemeClr val="bg1"/>
              </a:solidFill>
            </a:endParaRPr>
          </a:p>
          <a:p>
            <a:r>
              <a:rPr lang="fi-FI" sz="2000" dirty="0">
                <a:solidFill>
                  <a:schemeClr val="bg1"/>
                </a:solidFill>
              </a:rPr>
              <a:t>Marie </a:t>
            </a:r>
            <a:r>
              <a:rPr lang="fi-FI" sz="2000" dirty="0" err="1">
                <a:solidFill>
                  <a:schemeClr val="bg1"/>
                </a:solidFill>
              </a:rPr>
              <a:t>Skavø</a:t>
            </a:r>
            <a:r>
              <a:rPr lang="fi-FI" sz="2000" dirty="0">
                <a:solidFill>
                  <a:schemeClr val="bg1"/>
                </a:solidFill>
              </a:rPr>
              <a:t>-Sinisalo</a:t>
            </a:r>
          </a:p>
          <a:p>
            <a:r>
              <a:rPr lang="fi-FI" sz="2000" dirty="0">
                <a:solidFill>
                  <a:schemeClr val="bg1"/>
                </a:solidFill>
              </a:rPr>
              <a:t>Project </a:t>
            </a:r>
            <a:r>
              <a:rPr lang="fi-FI" sz="2000" dirty="0" err="1">
                <a:solidFill>
                  <a:schemeClr val="bg1"/>
                </a:solidFill>
              </a:rPr>
              <a:t>Manager</a:t>
            </a:r>
            <a:r>
              <a:rPr lang="fi-FI" sz="2000" dirty="0">
                <a:solidFill>
                  <a:schemeClr val="bg1"/>
                </a:solidFill>
              </a:rPr>
              <a:t> </a:t>
            </a:r>
            <a:endParaRPr lang="fi-FI" sz="2000" dirty="0">
              <a:solidFill>
                <a:schemeClr val="bg1"/>
              </a:solidFill>
              <a:cs typeface="Arial"/>
            </a:endParaRPr>
          </a:p>
          <a:p>
            <a:r>
              <a:rPr lang="fi-FI" sz="2000" dirty="0">
                <a:solidFill>
                  <a:schemeClr val="bg1"/>
                </a:solidFill>
              </a:rPr>
              <a:t>marie.skavo-sinisalo@xamk.fi </a:t>
            </a:r>
          </a:p>
          <a:p>
            <a:r>
              <a:rPr lang="fi-FI" sz="2000" dirty="0">
                <a:solidFill>
                  <a:schemeClr val="bg1"/>
                </a:solidFill>
              </a:rPr>
              <a:t>+358 45 11 33787</a:t>
            </a:r>
            <a:endParaRPr lang="fi-FI" sz="2000" dirty="0">
              <a:solidFill>
                <a:schemeClr val="bg1"/>
              </a:solidFill>
              <a:cs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FBA7FA8-786F-E8C9-74E0-A91A359F97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6232" y="2800477"/>
            <a:ext cx="1807503" cy="1807503"/>
          </a:xfrm>
          <a:prstGeom prst="rect">
            <a:avLst/>
          </a:prstGeom>
        </p:spPr>
      </p:pic>
      <p:pic>
        <p:nvPicPr>
          <p:cNvPr id="12" name="Picture 11" descr="A person sitting at a desk&#10;&#10;Description automatically generated">
            <a:extLst>
              <a:ext uri="{FF2B5EF4-FFF2-40B4-BE49-F238E27FC236}">
                <a16:creationId xmlns:a16="http://schemas.microsoft.com/office/drawing/2014/main" id="{CA20AA24-56AE-D68D-9A33-E41CB00096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9" y="2700069"/>
            <a:ext cx="2559367" cy="2378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486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XAMK">
      <a:dk1>
        <a:srgbClr val="000000"/>
      </a:dk1>
      <a:lt1>
        <a:srgbClr val="FFFFFF"/>
      </a:lt1>
      <a:dk2>
        <a:srgbClr val="1281A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yberhank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12A203E504009240AB65AECEEA072A78" ma:contentTypeVersion="14" ma:contentTypeDescription="Luo uusi asiakirja." ma:contentTypeScope="" ma:versionID="d3aa61983c74dd611478aade6e08bc74">
  <xsd:schema xmlns:xsd="http://www.w3.org/2001/XMLSchema" xmlns:xs="http://www.w3.org/2001/XMLSchema" xmlns:p="http://schemas.microsoft.com/office/2006/metadata/properties" xmlns:ns2="9a1f89af-bc2b-4a4e-8b4f-8bc719f95493" xmlns:ns3="345e1456-241e-43fd-ab00-f3c8fc2072d6" targetNamespace="http://schemas.microsoft.com/office/2006/metadata/properties" ma:root="true" ma:fieldsID="7191e32483ae08fff16a9733ac675324" ns2:_="" ns3:_="">
    <xsd:import namespace="9a1f89af-bc2b-4a4e-8b4f-8bc719f95493"/>
    <xsd:import namespace="345e1456-241e-43fd-ab00-f3c8fc2072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1f89af-bc2b-4a4e-8b4f-8bc719f9549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Kuvien tunnisteet" ma:readOnly="false" ma:fieldId="{5cf76f15-5ced-4ddc-b409-7134ff3c332f}" ma:taxonomyMulti="true" ma:sspId="c8d247e1-6062-4f9c-9f90-7d264c5b3c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5e1456-241e-43fd-ab00-f3c8fc2072d6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645be26e-78cd-435e-b14e-0d4a24103b5a}" ma:internalName="TaxCatchAll" ma:showField="CatchAllData" ma:web="345e1456-241e-43fd-ab00-f3c8fc2072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45e1456-241e-43fd-ab00-f3c8fc2072d6" xsi:nil="true"/>
    <lcf76f155ced4ddcb4097134ff3c332f xmlns="9a1f89af-bc2b-4a4e-8b4f-8bc719f9549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C4B3D5C-D0F8-4E0A-9B43-19BBBD853D0B}">
  <ds:schemaRefs>
    <ds:schemaRef ds:uri="345e1456-241e-43fd-ab00-f3c8fc2072d6"/>
    <ds:schemaRef ds:uri="9a1f89af-bc2b-4a4e-8b4f-8bc719f9549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19670DA-D013-4E9F-8F7F-27269DD3673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02CD292-8EF5-49CD-9FB0-2D9E419F9D38}">
  <ds:schemaRefs>
    <ds:schemaRef ds:uri="345e1456-241e-43fd-ab00-f3c8fc2072d6"/>
    <ds:schemaRef ds:uri="9a1f89af-bc2b-4a4e-8b4f-8bc719f95493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550</Words>
  <Application>Microsoft Office PowerPoint</Application>
  <PresentationFormat>Widescreen</PresentationFormat>
  <Paragraphs>68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Arial Black</vt:lpstr>
      <vt:lpstr>Office Theme</vt:lpstr>
      <vt:lpstr>Looking for partners…</vt:lpstr>
      <vt:lpstr>South-Eastern Finland University  of Applied Sciences, Xamk</vt:lpstr>
      <vt:lpstr>Free &amp; open (source) SOC tools</vt:lpstr>
      <vt:lpstr>AI-assisted SOC operations</vt:lpstr>
      <vt:lpstr>Cybertraining Hospital</vt:lpstr>
      <vt:lpstr>Study in cyber- and overall resilience Ukrainean  SMEs</vt:lpstr>
      <vt:lpstr>Our contacts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Heleen Paukkunen</dc:creator>
  <cp:lastModifiedBy>Skavö-Sinisalo Marie</cp:lastModifiedBy>
  <cp:revision>157</cp:revision>
  <dcterms:created xsi:type="dcterms:W3CDTF">2024-03-11T10:21:19Z</dcterms:created>
  <dcterms:modified xsi:type="dcterms:W3CDTF">2024-09-01T18:31:52Z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0x01010012A203E504009240AB65AECEEA072A78</vt:lpwstr>
  </property>
</Properties>
</file>