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6"/>
  </p:notesMasterIdLst>
  <p:sldIdLst>
    <p:sldId id="256" r:id="rId2"/>
    <p:sldId id="272" r:id="rId3"/>
    <p:sldId id="273" r:id="rId4"/>
    <p:sldId id="274" r:id="rId5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110" d="100"/>
          <a:sy n="110" d="100"/>
        </p:scale>
        <p:origin x="1872" y="108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pPr/>
              <a:t>05.12.2018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pPr/>
              <a:t>05.12.2018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WROTA STATYSTYKI</a:t>
            </a:r>
          </a:p>
          <a:p>
            <a:endParaRPr lang="pl-PL" i="1" dirty="0" smtClean="0"/>
          </a:p>
          <a:p>
            <a:pPr marL="269875" indent="-269875" algn="l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b="1" i="1" dirty="0">
                <a:solidFill>
                  <a:srgbClr val="002060"/>
                </a:solidFill>
                <a:cs typeface="Times New Roman" pitchFamily="18" charset="0"/>
              </a:rPr>
              <a:t>Wnioskodawca:  Kancelaria Prezesa Rady Ministrów </a:t>
            </a:r>
          </a:p>
          <a:p>
            <a:pPr marL="269875" indent="-269875" algn="l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b="1" i="1" dirty="0">
                <a:solidFill>
                  <a:srgbClr val="002060"/>
                </a:solidFill>
                <a:cs typeface="Times New Roman" pitchFamily="18" charset="0"/>
              </a:rPr>
              <a:t>Beneficjent : Główny Urząd Statystyczny</a:t>
            </a:r>
          </a:p>
          <a:p>
            <a:pPr marL="269875" indent="-269875" algn="l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b="1" i="1" dirty="0" smtClean="0">
                <a:solidFill>
                  <a:srgbClr val="002060"/>
                </a:solidFill>
                <a:cs typeface="Times New Roman" pitchFamily="18" charset="0"/>
              </a:rPr>
              <a:t>Partnerzy – nie dotyczy</a:t>
            </a:r>
            <a:endParaRPr lang="pl-PL" sz="8000" b="1" i="1" dirty="0">
              <a:solidFill>
                <a:srgbClr val="002060"/>
              </a:solidFill>
              <a:cs typeface="Times New Roman" pitchFamily="18" charset="0"/>
            </a:endParaRPr>
          </a:p>
          <a:p>
            <a:pPr marL="269875" indent="-269875" algn="l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b="1" i="1" dirty="0">
                <a:solidFill>
                  <a:srgbClr val="002060"/>
                </a:solidFill>
                <a:cs typeface="Times New Roman" pitchFamily="18" charset="0"/>
              </a:rPr>
              <a:t>Źródło finansowania: Poddziałanie 2.3.1 Cyfrowe udostępnienie informacji sektora publicznego ze źródeł administracyjnych i zasobów nauki (Typ I (projektu: Cyfrowe udostępnienie ISP ze źródeł administracyjnych) Program Operacyjny Polska Cyfrowa 2014-2020  </a:t>
            </a:r>
          </a:p>
          <a:p>
            <a:pPr marL="269875" indent="-269875" algn="l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b="1" i="1" dirty="0">
                <a:solidFill>
                  <a:srgbClr val="002060"/>
                </a:solidFill>
                <a:cs typeface="Times New Roman" pitchFamily="18" charset="0"/>
              </a:rPr>
              <a:t>Całkowity koszt projektu 41 243 705,00 PLN</a:t>
            </a:r>
          </a:p>
          <a:p>
            <a:pPr marL="269875" indent="-269875" algn="l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b="1" i="1" dirty="0">
                <a:solidFill>
                  <a:srgbClr val="002060"/>
                </a:solidFill>
                <a:cs typeface="Times New Roman" pitchFamily="18" charset="0"/>
              </a:rPr>
              <a:t>Planowany okres realizacji projektu 01.04.2019 – 31.03.2022 r.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1</a:t>
            </a:fld>
            <a:endParaRPr lang="pl-PL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i="1" dirty="0">
              <a:solidFill>
                <a:srgbClr val="002060"/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2</a:t>
            </a:fld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92447" y="2134661"/>
            <a:ext cx="8509677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i="1" dirty="0" smtClean="0">
                <a:solidFill>
                  <a:srgbClr val="002060"/>
                </a:solidFill>
              </a:rPr>
              <a:t>Cele projektu WROTA STATYSTYKI:</a:t>
            </a:r>
          </a:p>
          <a:p>
            <a:pPr marL="342900" indent="-342900">
              <a:buFont typeface="+mj-lt"/>
              <a:buAutoNum type="arabicParenR"/>
            </a:pPr>
            <a:r>
              <a:rPr lang="pl-PL" sz="1600" b="1" i="1" dirty="0" smtClean="0">
                <a:solidFill>
                  <a:srgbClr val="002060"/>
                </a:solidFill>
              </a:rPr>
              <a:t>Poprawa </a:t>
            </a:r>
            <a:r>
              <a:rPr lang="pl-PL" sz="1600" b="1" i="1" dirty="0">
                <a:solidFill>
                  <a:srgbClr val="002060"/>
                </a:solidFill>
              </a:rPr>
              <a:t>dostępności wynikowych informacji statystycznych dzięki stworzeniu nowych kanałów udostępniania danych i modernizacji obecnych</a:t>
            </a:r>
            <a:r>
              <a:rPr lang="pl-PL" sz="1600" b="1" i="1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arenR"/>
            </a:pPr>
            <a:r>
              <a:rPr lang="pl-PL" sz="1600" b="1" i="1" dirty="0" smtClean="0">
                <a:solidFill>
                  <a:srgbClr val="002060"/>
                </a:solidFill>
              </a:rPr>
              <a:t>Podniesienie </a:t>
            </a:r>
            <a:r>
              <a:rPr lang="pl-PL" sz="1600" b="1" i="1" dirty="0">
                <a:solidFill>
                  <a:srgbClr val="002060"/>
                </a:solidFill>
              </a:rPr>
              <a:t>jakości udostępnionych danych poprzez umożliwienie kontroli procesu ich produkcji oraz publikację metadanych</a:t>
            </a:r>
            <a:r>
              <a:rPr lang="pl-PL" sz="1600" b="1" i="1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arenR"/>
            </a:pPr>
            <a:r>
              <a:rPr lang="pl-PL" sz="1600" b="1" i="1" dirty="0" smtClean="0">
                <a:solidFill>
                  <a:srgbClr val="002060"/>
                </a:solidFill>
              </a:rPr>
              <a:t>Zwiększenie </a:t>
            </a:r>
            <a:r>
              <a:rPr lang="pl-PL" sz="1600" b="1" i="1" dirty="0">
                <a:solidFill>
                  <a:srgbClr val="002060"/>
                </a:solidFill>
              </a:rPr>
              <a:t>otwartości danych poprzez dostosowanie do formatów umożliwiających odczyt maszynowy w celu ułatwienia ich ponownego wykorzystania</a:t>
            </a:r>
            <a:r>
              <a:rPr lang="pl-PL" sz="1600" b="1" i="1" dirty="0" smtClean="0">
                <a:solidFill>
                  <a:srgbClr val="002060"/>
                </a:solidFill>
              </a:rPr>
              <a:t>.</a:t>
            </a:r>
          </a:p>
          <a:p>
            <a:pPr marL="36000" algn="just">
              <a:spcBef>
                <a:spcPts val="600"/>
              </a:spcBef>
            </a:pPr>
            <a:r>
              <a:rPr lang="pl-PL" sz="1600" b="1" i="1" dirty="0" smtClean="0">
                <a:solidFill>
                  <a:srgbClr val="002060"/>
                </a:solidFill>
              </a:rPr>
              <a:t>Cele te wpisują się  w  cele strategiczne:</a:t>
            </a:r>
          </a:p>
          <a:p>
            <a:pPr marL="378900" indent="-342900" algn="just">
              <a:spcBef>
                <a:spcPts val="600"/>
              </a:spcBef>
              <a:buFont typeface="+mj-lt"/>
              <a:buAutoNum type="arabicParenR"/>
            </a:pPr>
            <a:r>
              <a:rPr lang="pl-PL" sz="1600" b="1" i="1" dirty="0" smtClean="0">
                <a:solidFill>
                  <a:srgbClr val="002060"/>
                </a:solidFill>
              </a:rPr>
              <a:t>Programu </a:t>
            </a:r>
            <a:r>
              <a:rPr lang="pl-PL" sz="1600" b="1" i="1" dirty="0">
                <a:solidFill>
                  <a:srgbClr val="002060"/>
                </a:solidFill>
              </a:rPr>
              <a:t>Zintegrowanej Informatyzacji </a:t>
            </a:r>
            <a:r>
              <a:rPr lang="pl-PL" sz="1600" b="1" i="1" dirty="0" smtClean="0">
                <a:solidFill>
                  <a:srgbClr val="002060"/>
                </a:solidFill>
              </a:rPr>
              <a:t>Państwa - </a:t>
            </a:r>
            <a:r>
              <a:rPr lang="en-US" sz="1600" b="1" i="1" dirty="0" err="1">
                <a:solidFill>
                  <a:srgbClr val="002060"/>
                </a:solidFill>
              </a:rPr>
              <a:t>Otwarty</a:t>
            </a:r>
            <a:r>
              <a:rPr lang="en-US" sz="1600" b="1" i="1" dirty="0">
                <a:solidFill>
                  <a:srgbClr val="002060"/>
                </a:solidFill>
              </a:rPr>
              <a:t> </a:t>
            </a:r>
            <a:r>
              <a:rPr lang="en-US" sz="1600" b="1" i="1" dirty="0" err="1">
                <a:solidFill>
                  <a:srgbClr val="002060"/>
                </a:solidFill>
              </a:rPr>
              <a:t>Rząd</a:t>
            </a:r>
            <a:r>
              <a:rPr lang="en-US" sz="1600" b="1" i="1" dirty="0">
                <a:solidFill>
                  <a:srgbClr val="002060"/>
                </a:solidFill>
              </a:rPr>
              <a:t> </a:t>
            </a:r>
            <a:r>
              <a:rPr lang="en-US" sz="1600" b="1" i="1" dirty="0" err="1">
                <a:solidFill>
                  <a:srgbClr val="002060"/>
                </a:solidFill>
              </a:rPr>
              <a:t>i</a:t>
            </a:r>
            <a:r>
              <a:rPr lang="en-US" sz="1600" b="1" i="1" dirty="0">
                <a:solidFill>
                  <a:srgbClr val="002060"/>
                </a:solidFill>
              </a:rPr>
              <a:t> </a:t>
            </a:r>
            <a:r>
              <a:rPr lang="en-US" sz="1600" b="1" i="1" dirty="0" err="1">
                <a:solidFill>
                  <a:srgbClr val="002060"/>
                </a:solidFill>
              </a:rPr>
              <a:t>wspieranie</a:t>
            </a:r>
            <a:r>
              <a:rPr lang="en-US" sz="1600" b="1" i="1" dirty="0">
                <a:solidFill>
                  <a:srgbClr val="002060"/>
                </a:solidFill>
              </a:rPr>
              <a:t> </a:t>
            </a:r>
            <a:r>
              <a:rPr lang="en-US" sz="1600" b="1" i="1" dirty="0" err="1">
                <a:solidFill>
                  <a:srgbClr val="002060"/>
                </a:solidFill>
              </a:rPr>
              <a:t>rozwoju</a:t>
            </a:r>
            <a:r>
              <a:rPr lang="en-US" sz="1600" b="1" i="1" dirty="0">
                <a:solidFill>
                  <a:srgbClr val="002060"/>
                </a:solidFill>
              </a:rPr>
              <a:t> </a:t>
            </a:r>
            <a:r>
              <a:rPr lang="en-US" sz="1600" b="1" i="1" dirty="0" err="1">
                <a:solidFill>
                  <a:srgbClr val="002060"/>
                </a:solidFill>
              </a:rPr>
              <a:t>społeczeństwa</a:t>
            </a:r>
            <a:r>
              <a:rPr lang="en-US" sz="1600" b="1" i="1" dirty="0">
                <a:solidFill>
                  <a:srgbClr val="002060"/>
                </a:solidFill>
              </a:rPr>
              <a:t> </a:t>
            </a:r>
            <a:r>
              <a:rPr lang="en-US" sz="1600" b="1" i="1" dirty="0" err="1" smtClean="0">
                <a:solidFill>
                  <a:srgbClr val="002060"/>
                </a:solidFill>
              </a:rPr>
              <a:t>obywatelskiego</a:t>
            </a:r>
            <a:r>
              <a:rPr lang="pl-PL" sz="1600" b="1" i="1" dirty="0">
                <a:solidFill>
                  <a:srgbClr val="002060"/>
                </a:solidFill>
              </a:rPr>
              <a:t>.</a:t>
            </a:r>
            <a:endParaRPr lang="pl-PL" sz="1600" b="1" i="1" dirty="0" smtClean="0">
              <a:solidFill>
                <a:srgbClr val="002060"/>
              </a:solidFill>
            </a:endParaRPr>
          </a:p>
          <a:p>
            <a:pPr marL="378900" indent="-342900" algn="just">
              <a:spcBef>
                <a:spcPts val="600"/>
              </a:spcBef>
              <a:buFont typeface="+mj-lt"/>
              <a:buAutoNum type="arabicParenR"/>
            </a:pPr>
            <a:r>
              <a:rPr lang="pl-PL" sz="1600" b="1" i="1" dirty="0" smtClean="0">
                <a:solidFill>
                  <a:srgbClr val="002060"/>
                </a:solidFill>
              </a:rPr>
              <a:t>Strategii </a:t>
            </a:r>
            <a:r>
              <a:rPr lang="pl-PL" sz="1600" b="1" i="1" dirty="0">
                <a:solidFill>
                  <a:srgbClr val="002060"/>
                </a:solidFill>
              </a:rPr>
              <a:t>na rzecz Odpowiedzialnego Rozwoju – obszar </a:t>
            </a:r>
            <a:r>
              <a:rPr lang="pl-PL" sz="1600" b="1" i="1" dirty="0" smtClean="0">
                <a:solidFill>
                  <a:srgbClr val="002060"/>
                </a:solidFill>
              </a:rPr>
              <a:t>E-państwo. </a:t>
            </a:r>
          </a:p>
          <a:p>
            <a:pPr marL="378900" indent="-342900" algn="just">
              <a:spcBef>
                <a:spcPts val="600"/>
              </a:spcBef>
              <a:buFont typeface="+mj-lt"/>
              <a:buAutoNum type="arabicParenR"/>
            </a:pPr>
            <a:r>
              <a:rPr lang="pl-PL" sz="1600" b="1" i="1" dirty="0" smtClean="0">
                <a:solidFill>
                  <a:srgbClr val="002060"/>
                </a:solidFill>
              </a:rPr>
              <a:t>Programu </a:t>
            </a:r>
            <a:r>
              <a:rPr lang="pl-PL" sz="1600" b="1" i="1" dirty="0">
                <a:solidFill>
                  <a:srgbClr val="002060"/>
                </a:solidFill>
              </a:rPr>
              <a:t>otwierania danych publicznych: cel szczegółowy 3: „zwiększenie przejrzystości i skuteczności funkcjonowania organów administracji publicznej, usprawnienie działalności urzędów, umożliwienie obywatelom udziału w sprawowaniu władzy i procesie ponownego wykorzystywania danych publicznych”.</a:t>
            </a:r>
          </a:p>
          <a:p>
            <a:endParaRPr lang="pl-PL" b="1" i="1" dirty="0">
              <a:solidFill>
                <a:srgbClr val="002060"/>
              </a:solidFill>
              <a:ea typeface="Times New Roman" panose="02020603050405020304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194656"/>
            <a:ext cx="8712968" cy="4250568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24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24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pl-PL" sz="2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024960"/>
            <a:ext cx="6411787" cy="483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76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88" y="0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9" name="Symbol zastępczy zawartości 2"/>
          <p:cNvSpPr>
            <a:spLocks noGrp="1"/>
          </p:cNvSpPr>
          <p:nvPr>
            <p:ph idx="1"/>
          </p:nvPr>
        </p:nvSpPr>
        <p:spPr>
          <a:xfrm>
            <a:off x="353288" y="1124744"/>
            <a:ext cx="8712968" cy="3505118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24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2400" b="1" dirty="0" smtClean="0">
                <a:solidFill>
                  <a:schemeClr val="accent1">
                    <a:lumMod val="50000"/>
                  </a:schemeClr>
                </a:solidFill>
              </a:rPr>
              <a:t>ARCHITEKTURA – kluczowe komponenty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pl-PL" sz="2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57" y="1373960"/>
            <a:ext cx="7963128" cy="548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98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</TotalTime>
  <Words>194</Words>
  <Application>Microsoft Office PowerPoint</Application>
  <PresentationFormat>Pokaz na ekranie (4:3)</PresentationFormat>
  <Paragraphs>81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Piekarek Marcin</cp:lastModifiedBy>
  <cp:revision>144</cp:revision>
  <cp:lastPrinted>2014-01-14T19:52:29Z</cp:lastPrinted>
  <dcterms:created xsi:type="dcterms:W3CDTF">2014-01-14T15:20:07Z</dcterms:created>
  <dcterms:modified xsi:type="dcterms:W3CDTF">2018-12-05T12:58:56Z</dcterms:modified>
</cp:coreProperties>
</file>