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60" r:id="rId4"/>
    <p:sldId id="269" r:id="rId5"/>
    <p:sldId id="259" r:id="rId6"/>
    <p:sldId id="268" r:id="rId7"/>
    <p:sldId id="270" r:id="rId8"/>
    <p:sldId id="264" r:id="rId9"/>
    <p:sldId id="265" r:id="rId10"/>
    <p:sldId id="267" r:id="rId11"/>
    <p:sldId id="266" r:id="rId12"/>
  </p:sldIdLst>
  <p:sldSz cx="24384000" cy="13716000"/>
  <p:notesSz cx="6858000" cy="9144000"/>
  <p:custDataLst>
    <p:tags r:id="rId14"/>
  </p:custData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364A"/>
    <a:srgbClr val="90E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1" d="100"/>
          <a:sy n="31" d="100"/>
        </p:scale>
        <p:origin x="15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71367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84696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Image.png"/>
          <p:cNvSpPr>
            <a:spLocks noGrp="1"/>
          </p:cNvSpPr>
          <p:nvPr>
            <p:ph type="pic" idx="21"/>
          </p:nvPr>
        </p:nvSpPr>
        <p:spPr>
          <a:xfrm rot="5905">
            <a:off x="11762" y="-5324852"/>
            <a:ext cx="24384001" cy="24384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2" name="“Gallia est omnis divisa in partes tres, quarum. Paullum deliquit, ponderibus modulisque suis ratio utitur. Sed haec quis possit intrepidus aestimare tellus”"/>
          <p:cNvSpPr txBox="1">
            <a:spLocks noGrp="1"/>
          </p:cNvSpPr>
          <p:nvPr>
            <p:ph type="body" sz="quarter" idx="22"/>
          </p:nvPr>
        </p:nvSpPr>
        <p:spPr>
          <a:xfrm>
            <a:off x="14431767" y="8859527"/>
            <a:ext cx="8555233" cy="2321562"/>
          </a:xfrm>
          <a:prstGeom prst="rect">
            <a:avLst/>
          </a:prstGeom>
        </p:spPr>
        <p:txBody>
          <a:bodyPr lIns="50800" tIns="50800" rIns="50800" bIns="50800" anchor="b">
            <a:spAutoFit/>
          </a:bodyPr>
          <a:lstStyle>
            <a:lvl1pPr defTabSz="2438338">
              <a:lnSpc>
                <a:spcPct val="120000"/>
              </a:lnSpc>
              <a:spcBef>
                <a:spcPts val="0"/>
              </a:spcBef>
              <a:defRPr sz="3200" i="1" spc="96">
                <a:solidFill>
                  <a:srgbClr val="FFFFFF"/>
                </a:solidFill>
              </a:defRPr>
            </a:lvl1pPr>
          </a:lstStyle>
          <a:p>
            <a:r>
              <a:t>“Gallia est omnis divisa in partes tres, quarum. Paullum deliquit, ponderibus modulisque suis ratio utitur. Sed haec quis possit intrepidus aestimare tellus”</a:t>
            </a:r>
          </a:p>
        </p:txBody>
      </p:sp>
      <p:sp>
        <p:nvSpPr>
          <p:cNvPr id="123" name="01"/>
          <p:cNvSpPr txBox="1">
            <a:spLocks noGrp="1"/>
          </p:cNvSpPr>
          <p:nvPr>
            <p:ph type="body" idx="23"/>
          </p:nvPr>
        </p:nvSpPr>
        <p:spPr>
          <a:xfrm>
            <a:off x="635000" y="1066800"/>
            <a:ext cx="13630970" cy="15240000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2438338">
              <a:spcBef>
                <a:spcPts val="0"/>
              </a:spcBef>
              <a:defRPr sz="100000" b="1" spc="-2000">
                <a:solidFill>
                  <a:srgbClr val="FF6838"/>
                </a:solidFill>
              </a:defRPr>
            </a:lvl1pPr>
          </a:lstStyle>
          <a:p>
            <a:r>
              <a:t>01</a:t>
            </a:r>
          </a:p>
        </p:txBody>
      </p:sp>
      <p:sp>
        <p:nvSpPr>
          <p:cNvPr id="124" name="Target Audience"/>
          <p:cNvSpPr txBox="1">
            <a:spLocks noGrp="1"/>
          </p:cNvSpPr>
          <p:nvPr>
            <p:ph type="body" sz="quarter" idx="24"/>
          </p:nvPr>
        </p:nvSpPr>
        <p:spPr>
          <a:xfrm>
            <a:off x="18108148" y="508000"/>
            <a:ext cx="5005852" cy="7112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r" defTabSz="2438338">
              <a:spcBef>
                <a:spcPts val="0"/>
              </a:spcBef>
              <a:defRPr sz="4000" spc="-79">
                <a:solidFill>
                  <a:srgbClr val="000000"/>
                </a:solidFill>
              </a:defRPr>
            </a:lvl1pPr>
          </a:lstStyle>
          <a:p>
            <a:r>
              <a:t>Target Audience</a:t>
            </a:r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65" y="13074598"/>
            <a:ext cx="368573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AMAZING…"/>
          <p:cNvSpPr txBox="1">
            <a:spLocks noGrp="1"/>
          </p:cNvSpPr>
          <p:nvPr>
            <p:ph type="body" sz="half" idx="21"/>
          </p:nvPr>
        </p:nvSpPr>
        <p:spPr>
          <a:xfrm>
            <a:off x="1270000" y="4916170"/>
            <a:ext cx="13205111" cy="86360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/>
          <a:p>
            <a:pPr defTabSz="2438338">
              <a:spcBef>
                <a:spcPts val="0"/>
              </a:spcBef>
              <a:defRPr sz="20000" b="1" spc="-400">
                <a:solidFill>
                  <a:srgbClr val="FFFFFF"/>
                </a:solidFill>
              </a:defRPr>
            </a:pPr>
            <a:r>
              <a:t>AMAZING</a:t>
            </a:r>
          </a:p>
          <a:p>
            <a:pPr defTabSz="2438338">
              <a:spcBef>
                <a:spcPts val="0"/>
              </a:spcBef>
              <a:defRPr sz="20000" b="1" spc="-400">
                <a:solidFill>
                  <a:srgbClr val="FFFFFF"/>
                </a:solidFill>
              </a:defRPr>
            </a:pPr>
            <a:r>
              <a:t>DESIGN</a:t>
            </a:r>
          </a:p>
          <a:p>
            <a:pPr defTabSz="2438338">
              <a:spcBef>
                <a:spcPts val="0"/>
              </a:spcBef>
              <a:defRPr sz="20000" b="1" spc="-400">
                <a:solidFill>
                  <a:srgbClr val="FFFFFF"/>
                </a:solidFill>
              </a:defRPr>
            </a:pPr>
            <a:r>
              <a:t>FORM</a:t>
            </a:r>
          </a:p>
        </p:txBody>
      </p:sp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65" y="13074598"/>
            <a:ext cx="368573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Image"/>
          <p:cNvSpPr>
            <a:spLocks noGrp="1"/>
          </p:cNvSpPr>
          <p:nvPr>
            <p:ph type="pic" sz="half" idx="21"/>
          </p:nvPr>
        </p:nvSpPr>
        <p:spPr>
          <a:xfrm rot="5905">
            <a:off x="14990612" y="-17631"/>
            <a:ext cx="9393390" cy="1374811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65" y="13074598"/>
            <a:ext cx="368573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Image"/>
          <p:cNvSpPr>
            <a:spLocks noGrp="1"/>
          </p:cNvSpPr>
          <p:nvPr>
            <p:ph type="pic" idx="21"/>
          </p:nvPr>
        </p:nvSpPr>
        <p:spPr>
          <a:xfrm>
            <a:off x="0" y="-1"/>
            <a:ext cx="9952233" cy="13716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9" name="THE BRAND"/>
          <p:cNvSpPr txBox="1">
            <a:spLocks noGrp="1"/>
          </p:cNvSpPr>
          <p:nvPr>
            <p:ph type="body" sz="quarter" idx="22"/>
          </p:nvPr>
        </p:nvSpPr>
        <p:spPr>
          <a:xfrm>
            <a:off x="11769477" y="989330"/>
            <a:ext cx="9952234" cy="58928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defTabSz="2438338">
              <a:spcBef>
                <a:spcPts val="0"/>
              </a:spcBef>
              <a:defRPr sz="20000" b="1" spc="-400">
                <a:solidFill>
                  <a:srgbClr val="FFFFFF"/>
                </a:solidFill>
              </a:defRPr>
            </a:lvl1pPr>
          </a:lstStyle>
          <a:p>
            <a:r>
              <a:t>THE BRAND</a:t>
            </a:r>
          </a:p>
        </p:txBody>
      </p:sp>
      <p:sp>
        <p:nvSpPr>
          <p:cNvPr id="150" name="Gallia est omnis divisa in partes tres, quarum. Paullum deliquit, ponderibus modulisque suis ratio utitur. Sed haec quis possit intrepidus aestimare tellus. Cum sociis natoque penatibus et magnis dis parturient."/>
          <p:cNvSpPr txBox="1">
            <a:spLocks noGrp="1"/>
          </p:cNvSpPr>
          <p:nvPr>
            <p:ph type="body" sz="quarter" idx="23"/>
          </p:nvPr>
        </p:nvSpPr>
        <p:spPr>
          <a:xfrm>
            <a:off x="11769477" y="10080970"/>
            <a:ext cx="9952234" cy="2900681"/>
          </a:xfrm>
          <a:prstGeom prst="rect">
            <a:avLst/>
          </a:prstGeom>
        </p:spPr>
        <p:txBody>
          <a:bodyPr lIns="50800" tIns="50800" rIns="50800" bIns="50800" anchor="b">
            <a:spAutoFit/>
          </a:bodyPr>
          <a:lstStyle>
            <a:lvl1pPr defTabSz="2438338">
              <a:lnSpc>
                <a:spcPct val="120000"/>
              </a:lnSpc>
              <a:spcBef>
                <a:spcPts val="0"/>
              </a:spcBef>
              <a:defRPr sz="3200" spc="96">
                <a:solidFill>
                  <a:srgbClr val="FFFFFF"/>
                </a:solidFill>
              </a:defRPr>
            </a:lvl1pPr>
          </a:lstStyle>
          <a:p>
            <a:r>
              <a:t>Gallia est omnis divisa in partes tres, quarum. Paullum deliquit, ponderibus modulisque suis ratio utitur. Sed haec quis possit intrepidus aestimare tellus. Cum sociis natoque penatibus et magnis dis parturient.</a:t>
            </a:r>
          </a:p>
        </p:txBody>
      </p:sp>
      <p:sp>
        <p:nvSpPr>
          <p:cNvPr id="151" name="About the brand"/>
          <p:cNvSpPr txBox="1">
            <a:spLocks noGrp="1"/>
          </p:cNvSpPr>
          <p:nvPr>
            <p:ph type="body" sz="quarter" idx="24"/>
          </p:nvPr>
        </p:nvSpPr>
        <p:spPr>
          <a:xfrm>
            <a:off x="11769477" y="9500579"/>
            <a:ext cx="3729584" cy="711201"/>
          </a:xfrm>
          <a:prstGeom prst="rect">
            <a:avLst/>
          </a:prstGeom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4000">
                <a:solidFill>
                  <a:srgbClr val="000000"/>
                </a:solidFill>
              </a:defRPr>
            </a:lvl1pPr>
          </a:lstStyle>
          <a:p>
            <a:r>
              <a:t>About the brand</a:t>
            </a:r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65" y="13074598"/>
            <a:ext cx="368573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Agenda"/>
          <p:cNvSpPr txBox="1">
            <a:spLocks noGrp="1"/>
          </p:cNvSpPr>
          <p:nvPr>
            <p:ph type="body" sz="quarter" idx="21"/>
          </p:nvPr>
        </p:nvSpPr>
        <p:spPr>
          <a:xfrm>
            <a:off x="18108148" y="508000"/>
            <a:ext cx="5005852" cy="7112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r" defTabSz="2438338">
              <a:spcBef>
                <a:spcPts val="0"/>
              </a:spcBef>
              <a:defRPr sz="4000" spc="-79">
                <a:solidFill>
                  <a:srgbClr val="FFFFFF"/>
                </a:solidFill>
              </a:defRPr>
            </a:lvl1pPr>
          </a:lstStyle>
          <a:p>
            <a:r>
              <a:t>Agenda</a:t>
            </a:r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65" y="13074598"/>
            <a:ext cx="368573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REATIVE BRIEF"/>
          <p:cNvSpPr txBox="1">
            <a:spLocks noGrp="1"/>
          </p:cNvSpPr>
          <p:nvPr>
            <p:ph type="body" idx="21"/>
          </p:nvPr>
        </p:nvSpPr>
        <p:spPr>
          <a:xfrm>
            <a:off x="1270000" y="3710663"/>
            <a:ext cx="21994520" cy="9946641"/>
          </a:xfrm>
          <a:prstGeom prst="rect">
            <a:avLst/>
          </a:prstGeom>
        </p:spPr>
        <p:txBody>
          <a:bodyPr lIns="50800" tIns="50800" rIns="50800" bIns="50800" anchor="ctr">
            <a:spAutoFit/>
          </a:bodyPr>
          <a:lstStyle>
            <a:lvl1pPr defTabSz="2438338">
              <a:spcBef>
                <a:spcPts val="0"/>
              </a:spcBef>
              <a:defRPr sz="34000" b="1" spc="-680">
                <a:solidFill>
                  <a:srgbClr val="FFFFFF"/>
                </a:solidFill>
              </a:defRPr>
            </a:lvl1pPr>
          </a:lstStyle>
          <a:p>
            <a:r>
              <a:t>CREATIVE BRIEF</a:t>
            </a:r>
          </a:p>
        </p:txBody>
      </p:sp>
      <p:sp>
        <p:nvSpPr>
          <p:cNvPr id="178" name="Company name"/>
          <p:cNvSpPr txBox="1">
            <a:spLocks noGrp="1"/>
          </p:cNvSpPr>
          <p:nvPr>
            <p:ph type="body" sz="quarter" idx="22"/>
          </p:nvPr>
        </p:nvSpPr>
        <p:spPr>
          <a:xfrm>
            <a:off x="1270000" y="468630"/>
            <a:ext cx="8859326" cy="7112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defTabSz="2438338">
              <a:spcBef>
                <a:spcPts val="0"/>
              </a:spcBef>
              <a:defRPr sz="4000" spc="-79">
                <a:solidFill>
                  <a:srgbClr val="FFFFFF"/>
                </a:solidFill>
              </a:defRPr>
            </a:lvl1pPr>
          </a:lstStyle>
          <a:p>
            <a:r>
              <a:t>Company name</a:t>
            </a:r>
          </a:p>
        </p:txBody>
      </p:sp>
      <p:sp>
        <p:nvSpPr>
          <p:cNvPr id="179" name="On January 2020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8108148" y="508000"/>
            <a:ext cx="5005852" cy="7112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r" defTabSz="2438338">
              <a:spcBef>
                <a:spcPts val="0"/>
              </a:spcBef>
              <a:defRPr sz="4000" spc="-79">
                <a:solidFill>
                  <a:srgbClr val="FFFFFF"/>
                </a:solidFill>
              </a:defRPr>
            </a:lvl1pPr>
          </a:lstStyle>
          <a:p>
            <a:r>
              <a:t>JANUARY 2020</a:t>
            </a:r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65" y="13074598"/>
            <a:ext cx="368573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3"/>
            <a:ext cx="21971004" cy="636979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spcBef>
                <a:spcPts val="0"/>
              </a:spcBef>
              <a:defRPr sz="3600" b="1">
                <a:solidFill>
                  <a:srgbClr val="000000"/>
                </a:solidFill>
              </a:defRPr>
            </a:lvl1pPr>
          </a:lstStyle>
          <a:p>
            <a:r>
              <a:t>Author and Date</a:t>
            </a:r>
          </a:p>
        </p:txBody>
      </p:sp>
      <p:sp>
        <p:nvSpPr>
          <p:cNvPr id="19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2438338">
              <a:lnSpc>
                <a:spcPct val="80000"/>
              </a:lnSpc>
              <a:defRPr sz="25800" cap="all" spc="-258"/>
            </a:lvl1pPr>
          </a:lstStyle>
          <a:p>
            <a:r>
              <a:t>Presentation Title</a:t>
            </a:r>
          </a:p>
        </p:txBody>
      </p:sp>
      <p:sp>
        <p:nvSpPr>
          <p:cNvPr id="2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 lIns="50800" tIns="50800" rIns="50800" bIns="50800"/>
          <a:lstStyle>
            <a:lvl1pPr defTabSz="825500">
              <a:lnSpc>
                <a:spcPct val="100000"/>
              </a:lnSpc>
              <a:spcBef>
                <a:spcPts val="0"/>
              </a:spcBef>
              <a:defRPr>
                <a:solidFill>
                  <a:srgbClr val="000000"/>
                </a:solidFill>
              </a:defRPr>
            </a:lvl1pPr>
            <a:lvl2pPr indent="457200" defTabSz="825500">
              <a:lnSpc>
                <a:spcPct val="100000"/>
              </a:lnSpc>
              <a:spcBef>
                <a:spcPts val="0"/>
              </a:spcBef>
              <a:defRPr>
                <a:solidFill>
                  <a:srgbClr val="000000"/>
                </a:solidFill>
              </a:defRPr>
            </a:lvl2pPr>
            <a:lvl3pPr indent="914400" defTabSz="825500">
              <a:lnSpc>
                <a:spcPct val="100000"/>
              </a:lnSpc>
              <a:spcBef>
                <a:spcPts val="0"/>
              </a:spcBef>
              <a:defRPr>
                <a:solidFill>
                  <a:srgbClr val="000000"/>
                </a:solidFill>
              </a:defRPr>
            </a:lvl3pPr>
            <a:lvl4pPr indent="1371600" defTabSz="825500">
              <a:lnSpc>
                <a:spcPct val="100000"/>
              </a:lnSpc>
              <a:spcBef>
                <a:spcPts val="0"/>
              </a:spcBef>
              <a:defRPr>
                <a:solidFill>
                  <a:srgbClr val="000000"/>
                </a:solidFill>
              </a:defRPr>
            </a:lvl4pPr>
            <a:lvl5pPr indent="1828800" defTabSz="825500">
              <a:lnSpc>
                <a:spcPct val="100000"/>
              </a:lnSpc>
              <a:spcBef>
                <a:spcPts val="0"/>
              </a:spcBef>
              <a:defRPr>
                <a:solidFill>
                  <a:srgbClr val="000000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65" y="13074600"/>
            <a:ext cx="368573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"/>
          <p:cNvGrpSpPr/>
          <p:nvPr/>
        </p:nvGrpSpPr>
        <p:grpSpPr>
          <a:xfrm>
            <a:off x="801417" y="644228"/>
            <a:ext cx="22816404" cy="467010"/>
            <a:chOff x="0" y="0"/>
            <a:chExt cx="22816402" cy="467009"/>
          </a:xfrm>
        </p:grpSpPr>
        <p:sp>
          <p:nvSpPr>
            <p:cNvPr id="28" name="Presentation Highlights"/>
            <p:cNvSpPr txBox="1"/>
            <p:nvPr/>
          </p:nvSpPr>
          <p:spPr>
            <a:xfrm>
              <a:off x="7641583" y="0"/>
              <a:ext cx="2500713" cy="4165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8579" tIns="68579" rIns="68579" bIns="68579" numCol="1" anchor="t">
              <a:spAutoFit/>
            </a:bodyPr>
            <a:lstStyle>
              <a:lvl1pPr algn="l" defTabSz="1828617">
                <a:defRPr sz="1800">
                  <a:solidFill>
                    <a:srgbClr val="000000"/>
                  </a:solidFill>
                </a:defRPr>
              </a:lvl1pPr>
            </a:lstStyle>
            <a:p>
              <a:r>
                <a:t>Presentation Highlights</a:t>
              </a:r>
            </a:p>
          </p:txBody>
        </p:sp>
        <p:pic>
          <p:nvPicPr>
            <p:cNvPr id="29" name="Image" descr="Image"/>
            <p:cNvPicPr>
              <a:picLocks/>
            </p:cNvPicPr>
            <p:nvPr/>
          </p:nvPicPr>
          <p:blipFill>
            <a:blip r:embed="rId2"/>
            <a:srcRect t="4997" b="58479"/>
            <a:stretch>
              <a:fillRect/>
            </a:stretch>
          </p:blipFill>
          <p:spPr>
            <a:xfrm>
              <a:off x="0" y="49313"/>
              <a:ext cx="1331740" cy="4176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" name="2/18"/>
            <p:cNvSpPr txBox="1"/>
            <p:nvPr/>
          </p:nvSpPr>
          <p:spPr>
            <a:xfrm>
              <a:off x="22221620" y="0"/>
              <a:ext cx="594783" cy="4165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8579" tIns="68579" rIns="68579" bIns="68579" numCol="1" anchor="t">
              <a:spAutoFit/>
            </a:bodyPr>
            <a:lstStyle>
              <a:lvl1pPr algn="r" defTabSz="1828617">
                <a:defRPr sz="1800">
                  <a:solidFill>
                    <a:srgbClr val="191919"/>
                  </a:solidFill>
                </a:defRPr>
              </a:lvl1pPr>
            </a:lstStyle>
            <a:p>
              <a:r>
                <a:t>2/18</a:t>
              </a:r>
            </a:p>
          </p:txBody>
        </p:sp>
      </p:grpSp>
      <p:sp>
        <p:nvSpPr>
          <p:cNvPr id="32" name="Title Design Presentation 20.10.2020"/>
          <p:cNvSpPr txBox="1"/>
          <p:nvPr/>
        </p:nvSpPr>
        <p:spPr>
          <a:xfrm>
            <a:off x="782367" y="12693104"/>
            <a:ext cx="4276443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l" defTabSz="685800">
              <a:defRPr sz="1800">
                <a:solidFill>
                  <a:srgbClr val="000000"/>
                </a:solidFill>
              </a:defRPr>
            </a:pPr>
            <a:r>
              <a:t>Title Design Presentation</a:t>
            </a:r>
            <a:br/>
            <a:r>
              <a:t>20.10.2020</a:t>
            </a:r>
          </a:p>
        </p:txBody>
      </p:sp>
      <p:sp>
        <p:nvSpPr>
          <p:cNvPr id="33" name="Line"/>
          <p:cNvSpPr/>
          <p:nvPr/>
        </p:nvSpPr>
        <p:spPr>
          <a:xfrm>
            <a:off x="782367" y="12359729"/>
            <a:ext cx="22820585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8579" tIns="68579" rIns="68579" bIns="68579"/>
          <a:lstStyle/>
          <a:p>
            <a:pPr algn="l" defTabSz="1828617">
              <a:defRPr sz="3600">
                <a:solidFill>
                  <a:srgbClr val="191919"/>
                </a:solidFill>
              </a:defRPr>
            </a:pPr>
            <a:endParaRPr/>
          </a:p>
        </p:txBody>
      </p:sp>
      <p:grpSp>
        <p:nvGrpSpPr>
          <p:cNvPr id="37" name="Group"/>
          <p:cNvGrpSpPr/>
          <p:nvPr/>
        </p:nvGrpSpPr>
        <p:grpSpPr>
          <a:xfrm>
            <a:off x="22853498" y="12894662"/>
            <a:ext cx="757237" cy="534144"/>
            <a:chOff x="0" y="0"/>
            <a:chExt cx="757236" cy="534143"/>
          </a:xfrm>
        </p:grpSpPr>
        <p:sp>
          <p:nvSpPr>
            <p:cNvPr id="34" name="Line"/>
            <p:cNvSpPr/>
            <p:nvPr/>
          </p:nvSpPr>
          <p:spPr>
            <a:xfrm>
              <a:off x="0" y="270201"/>
              <a:ext cx="757237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68579" tIns="68579" rIns="68579" bIns="68579" numCol="1" anchor="t">
              <a:noAutofit/>
            </a:bodyPr>
            <a:lstStyle/>
            <a:p>
              <a:pPr algn="l" defTabSz="1828617">
                <a:defRPr sz="3600">
                  <a:solidFill>
                    <a:srgbClr val="191919"/>
                  </a:solidFill>
                </a:defRPr>
              </a:pPr>
              <a:endParaRPr/>
            </a:p>
          </p:txBody>
        </p:sp>
        <p:sp>
          <p:nvSpPr>
            <p:cNvPr id="35" name="Line"/>
            <p:cNvSpPr/>
            <p:nvPr/>
          </p:nvSpPr>
          <p:spPr>
            <a:xfrm>
              <a:off x="487034" y="0"/>
              <a:ext cx="265776" cy="26577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68579" tIns="68579" rIns="68579" bIns="68579" numCol="1" anchor="t">
              <a:noAutofit/>
            </a:bodyPr>
            <a:lstStyle/>
            <a:p>
              <a:pPr algn="l" defTabSz="1828617">
                <a:defRPr sz="3600">
                  <a:solidFill>
                    <a:srgbClr val="191919"/>
                  </a:solidFill>
                </a:defRPr>
              </a:pPr>
              <a:endParaRPr/>
            </a:p>
          </p:txBody>
        </p:sp>
        <p:sp>
          <p:nvSpPr>
            <p:cNvPr id="36" name="Line"/>
            <p:cNvSpPr/>
            <p:nvPr/>
          </p:nvSpPr>
          <p:spPr>
            <a:xfrm flipV="1">
              <a:off x="487034" y="268367"/>
              <a:ext cx="265776" cy="26577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68579" tIns="68579" rIns="68579" bIns="68579" numCol="1" anchor="t">
              <a:noAutofit/>
            </a:bodyPr>
            <a:lstStyle/>
            <a:p>
              <a:pPr algn="l" defTabSz="1828617">
                <a:defRPr sz="3600">
                  <a:solidFill>
                    <a:srgbClr val="191919"/>
                  </a:solidFill>
                </a:defRPr>
              </a:pPr>
              <a:endParaRPr/>
            </a:p>
          </p:txBody>
        </p:sp>
      </p:grpSp>
      <p:sp>
        <p:nvSpPr>
          <p:cNvPr id="38" name="textruta 3"/>
          <p:cNvSpPr txBox="1"/>
          <p:nvPr/>
        </p:nvSpPr>
        <p:spPr>
          <a:xfrm>
            <a:off x="21567353" y="12864554"/>
            <a:ext cx="1519559" cy="594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79" rIns="68579" bIns="68579">
            <a:spAutoFit/>
          </a:bodyPr>
          <a:lstStyle>
            <a:lvl1pPr algn="l" defTabSz="1828617">
              <a:lnSpc>
                <a:spcPct val="90000"/>
              </a:lnSpc>
              <a:spcBef>
                <a:spcPts val="900"/>
              </a:spcBef>
              <a:defRPr sz="3000">
                <a:solidFill>
                  <a:srgbClr val="000000"/>
                </a:solidFill>
              </a:defRPr>
            </a:lvl1pPr>
          </a:lstStyle>
          <a:p>
            <a:r>
              <a:t>NEXT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97247" y="736205"/>
            <a:ext cx="210469" cy="215901"/>
          </a:xfrm>
          <a:prstGeom prst="rect">
            <a:avLst/>
          </a:prstGeom>
        </p:spPr>
        <p:txBody>
          <a:bodyPr lIns="0" tIns="0" rIns="0" bIns="0"/>
          <a:lstStyle>
            <a:lvl1pPr algn="r" defTabSz="1828617">
              <a:defRPr sz="1400">
                <a:solidFill>
                  <a:srgbClr val="EEE9E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65" y="13074598"/>
            <a:ext cx="368573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Image"/>
          <p:cNvSpPr>
            <a:spLocks noGrp="1"/>
          </p:cNvSpPr>
          <p:nvPr>
            <p:ph type="pic" idx="21"/>
          </p:nvPr>
        </p:nvSpPr>
        <p:spPr>
          <a:xfrm>
            <a:off x="0" y="0"/>
            <a:ext cx="10673211" cy="13716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65" y="13074598"/>
            <a:ext cx="368573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65" y="13074598"/>
            <a:ext cx="368573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Image"/>
          <p:cNvSpPr>
            <a:spLocks noGrp="1"/>
          </p:cNvSpPr>
          <p:nvPr>
            <p:ph type="pic" idx="21"/>
          </p:nvPr>
        </p:nvSpPr>
        <p:spPr>
          <a:xfrm rot="5905">
            <a:off x="3036" y="-20901"/>
            <a:ext cx="24384001" cy="13716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9" name="MAY"/>
          <p:cNvSpPr txBox="1">
            <a:spLocks noGrp="1"/>
          </p:cNvSpPr>
          <p:nvPr>
            <p:ph type="body" sz="quarter" idx="22"/>
          </p:nvPr>
        </p:nvSpPr>
        <p:spPr>
          <a:xfrm>
            <a:off x="1044402" y="3108958"/>
            <a:ext cx="11147598" cy="31496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defTabSz="2438338">
              <a:spcBef>
                <a:spcPts val="0"/>
              </a:spcBef>
              <a:defRPr sz="20000" b="1" spc="-400">
                <a:solidFill>
                  <a:srgbClr val="FFFFFF"/>
                </a:solidFill>
              </a:defRPr>
            </a:lvl1pPr>
          </a:lstStyle>
          <a:p>
            <a:r>
              <a:t>MAY</a:t>
            </a:r>
          </a:p>
        </p:txBody>
      </p:sp>
      <p:sp>
        <p:nvSpPr>
          <p:cNvPr id="70" name="Deliverable"/>
          <p:cNvSpPr txBox="1">
            <a:spLocks noGrp="1"/>
          </p:cNvSpPr>
          <p:nvPr>
            <p:ph type="body" sz="quarter" idx="23"/>
          </p:nvPr>
        </p:nvSpPr>
        <p:spPr>
          <a:xfrm>
            <a:off x="1044402" y="508000"/>
            <a:ext cx="5005852" cy="7112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defTabSz="2438338">
              <a:spcBef>
                <a:spcPts val="0"/>
              </a:spcBef>
              <a:defRPr sz="4000" spc="-79">
                <a:solidFill>
                  <a:srgbClr val="000000"/>
                </a:solidFill>
              </a:defRPr>
            </a:lvl1pPr>
          </a:lstStyle>
          <a:p>
            <a:r>
              <a:t>Deliverable</a:t>
            </a:r>
          </a:p>
        </p:txBody>
      </p:sp>
      <p:sp>
        <p:nvSpPr>
          <p:cNvPr id="71" name="2024"/>
          <p:cNvSpPr txBox="1">
            <a:spLocks noGrp="1"/>
          </p:cNvSpPr>
          <p:nvPr>
            <p:ph type="body" idx="24"/>
          </p:nvPr>
        </p:nvSpPr>
        <p:spPr>
          <a:xfrm>
            <a:off x="-4" y="3388358"/>
            <a:ext cx="24384006" cy="12344401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algn="ctr" defTabSz="2438338">
              <a:spcBef>
                <a:spcPts val="0"/>
              </a:spcBef>
              <a:defRPr sz="81000" b="1" spc="-1619">
                <a:solidFill>
                  <a:srgbClr val="FF6838"/>
                </a:solidFill>
              </a:defRPr>
            </a:lvl1pPr>
          </a:lstStyle>
          <a:p>
            <a:r>
              <a:t>2024</a:t>
            </a:r>
          </a:p>
        </p:txBody>
      </p:sp>
      <p:sp>
        <p:nvSpPr>
          <p:cNvPr id="72" name="Marketing"/>
          <p:cNvSpPr txBox="1">
            <a:spLocks noGrp="1"/>
          </p:cNvSpPr>
          <p:nvPr>
            <p:ph type="body" sz="quarter" idx="25"/>
          </p:nvPr>
        </p:nvSpPr>
        <p:spPr>
          <a:xfrm>
            <a:off x="18108148" y="508000"/>
            <a:ext cx="5005852" cy="7112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r" defTabSz="2438338">
              <a:spcBef>
                <a:spcPts val="0"/>
              </a:spcBef>
              <a:defRPr sz="4000" spc="-79">
                <a:solidFill>
                  <a:srgbClr val="000000"/>
                </a:solidFill>
              </a:defRPr>
            </a:lvl1pPr>
          </a:lstStyle>
          <a:p>
            <a:r>
              <a:t>Marketing</a:t>
            </a:r>
          </a:p>
        </p:txBody>
      </p:sp>
      <p:sp>
        <p:nvSpPr>
          <p:cNvPr id="73" name="Some good ads on the local news channel"/>
          <p:cNvSpPr txBox="1">
            <a:spLocks noGrp="1"/>
          </p:cNvSpPr>
          <p:nvPr>
            <p:ph type="body" sz="quarter" idx="26"/>
          </p:nvPr>
        </p:nvSpPr>
        <p:spPr>
          <a:xfrm>
            <a:off x="17478574" y="1155700"/>
            <a:ext cx="5635425" cy="144272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r" defTabSz="2438338">
              <a:lnSpc>
                <a:spcPct val="120000"/>
              </a:lnSpc>
              <a:spcBef>
                <a:spcPts val="0"/>
              </a:spcBef>
              <a:defRPr sz="4000" spc="119">
                <a:solidFill>
                  <a:srgbClr val="FFFFFF"/>
                </a:solidFill>
              </a:defRPr>
            </a:lvl1pPr>
          </a:lstStyle>
          <a:p>
            <a:r>
              <a:t>Some good ads on the local news channel 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65" y="13074598"/>
            <a:ext cx="368573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Image.png"/>
          <p:cNvSpPr>
            <a:spLocks noGrp="1"/>
          </p:cNvSpPr>
          <p:nvPr>
            <p:ph type="pic" idx="21"/>
          </p:nvPr>
        </p:nvSpPr>
        <p:spPr>
          <a:xfrm rot="5905">
            <a:off x="11762" y="-5324852"/>
            <a:ext cx="24384001" cy="24384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2" name="REFERENCES"/>
          <p:cNvSpPr txBox="1">
            <a:spLocks noGrp="1"/>
          </p:cNvSpPr>
          <p:nvPr>
            <p:ph type="body" sz="half" idx="22"/>
          </p:nvPr>
        </p:nvSpPr>
        <p:spPr>
          <a:xfrm>
            <a:off x="1066800" y="10299695"/>
            <a:ext cx="20234573" cy="3657601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2438338">
              <a:spcBef>
                <a:spcPts val="0"/>
              </a:spcBef>
              <a:defRPr sz="24000" b="1" spc="-479">
                <a:solidFill>
                  <a:srgbClr val="FFFFFF"/>
                </a:solidFill>
              </a:defRPr>
            </a:lvl1pPr>
          </a:lstStyle>
          <a:p>
            <a:r>
              <a:t>REFERENCES</a:t>
            </a:r>
          </a:p>
        </p:txBody>
      </p:sp>
      <p:sp>
        <p:nvSpPr>
          <p:cNvPr id="83" name="Circle"/>
          <p:cNvSpPr>
            <a:spLocks noGrp="1"/>
          </p:cNvSpPr>
          <p:nvPr>
            <p:ph type="body" sz="quarter" idx="23"/>
          </p:nvPr>
        </p:nvSpPr>
        <p:spPr>
          <a:xfrm>
            <a:off x="21099481" y="7359650"/>
            <a:ext cx="1016001" cy="1016000"/>
          </a:xfrm>
          <a:prstGeom prst="ellipse">
            <a:avLst/>
          </a:prstGeom>
          <a:solidFill>
            <a:srgbClr val="FFFFFF"/>
          </a:solidFill>
        </p:spPr>
        <p:txBody>
          <a:bodyPr lIns="50800" tIns="50800" rIns="50800" bIns="50800" anchor="ctr">
            <a:no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4" name="02"/>
          <p:cNvSpPr txBox="1">
            <a:spLocks noGrp="1"/>
          </p:cNvSpPr>
          <p:nvPr>
            <p:ph type="body" sz="quarter" idx="24"/>
          </p:nvPr>
        </p:nvSpPr>
        <p:spPr>
          <a:xfrm>
            <a:off x="21254146" y="7578466"/>
            <a:ext cx="706671" cy="578369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>
            <a:lvl1pPr algn="ctr" defTabSz="2438338">
              <a:spcBef>
                <a:spcPts val="0"/>
              </a:spcBef>
              <a:defRPr sz="3200" spc="-64">
                <a:solidFill>
                  <a:srgbClr val="000000"/>
                </a:solidFill>
              </a:defRPr>
            </a:lvl1pPr>
          </a:lstStyle>
          <a:p>
            <a:r>
              <a:t>02</a:t>
            </a:r>
          </a:p>
        </p:txBody>
      </p:sp>
      <p:sp>
        <p:nvSpPr>
          <p:cNvPr id="85" name="Some nice inspire"/>
          <p:cNvSpPr txBox="1">
            <a:spLocks noGrp="1"/>
          </p:cNvSpPr>
          <p:nvPr>
            <p:ph type="body" sz="quarter" idx="25"/>
          </p:nvPr>
        </p:nvSpPr>
        <p:spPr>
          <a:xfrm>
            <a:off x="13032322" y="887738"/>
            <a:ext cx="10081678" cy="7112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r" defTabSz="2438338">
              <a:spcBef>
                <a:spcPts val="0"/>
              </a:spcBef>
              <a:defRPr sz="4000" spc="-79">
                <a:solidFill>
                  <a:srgbClr val="FFFFFF"/>
                </a:solidFill>
              </a:defRPr>
            </a:lvl1pPr>
          </a:lstStyle>
          <a:p>
            <a:r>
              <a:t>Some nice inspire</a:t>
            </a:r>
          </a:p>
        </p:txBody>
      </p:sp>
      <p:sp>
        <p:nvSpPr>
          <p:cNvPr id="86" name="Circle"/>
          <p:cNvSpPr>
            <a:spLocks noGrp="1"/>
          </p:cNvSpPr>
          <p:nvPr>
            <p:ph type="body" sz="quarter" idx="26"/>
          </p:nvPr>
        </p:nvSpPr>
        <p:spPr>
          <a:xfrm>
            <a:off x="15575280" y="4170048"/>
            <a:ext cx="1016001" cy="1016001"/>
          </a:xfrm>
          <a:prstGeom prst="ellipse">
            <a:avLst/>
          </a:prstGeom>
          <a:solidFill>
            <a:srgbClr val="FFFFFF"/>
          </a:solidFill>
        </p:spPr>
        <p:txBody>
          <a:bodyPr lIns="50800" tIns="50800" rIns="50800" bIns="50800" anchor="ctr">
            <a:no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7" name="01"/>
          <p:cNvSpPr txBox="1">
            <a:spLocks noGrp="1"/>
          </p:cNvSpPr>
          <p:nvPr>
            <p:ph type="body" sz="quarter" idx="27"/>
          </p:nvPr>
        </p:nvSpPr>
        <p:spPr>
          <a:xfrm>
            <a:off x="15729945" y="4388865"/>
            <a:ext cx="706671" cy="578369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>
            <a:lvl1pPr algn="ctr" defTabSz="2438338">
              <a:spcBef>
                <a:spcPts val="0"/>
              </a:spcBef>
              <a:defRPr sz="3200" spc="-64">
                <a:solidFill>
                  <a:srgbClr val="000000"/>
                </a:solidFill>
              </a:defRPr>
            </a:lvl1pPr>
          </a:lstStyle>
          <a:p>
            <a:r>
              <a:t>01</a:t>
            </a:r>
          </a:p>
        </p:txBody>
      </p:sp>
      <p:sp>
        <p:nvSpPr>
          <p:cNvPr id="88" name="Circle"/>
          <p:cNvSpPr>
            <a:spLocks noGrp="1"/>
          </p:cNvSpPr>
          <p:nvPr>
            <p:ph type="body" sz="quarter" idx="28"/>
          </p:nvPr>
        </p:nvSpPr>
        <p:spPr>
          <a:xfrm>
            <a:off x="14203680" y="7747000"/>
            <a:ext cx="1016001" cy="1016000"/>
          </a:xfrm>
          <a:prstGeom prst="ellipse">
            <a:avLst/>
          </a:prstGeom>
          <a:solidFill>
            <a:srgbClr val="FFFFFF"/>
          </a:solidFill>
        </p:spPr>
        <p:txBody>
          <a:bodyPr lIns="50800" tIns="50800" rIns="50800" bIns="50800" anchor="ctr">
            <a:no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9" name="03"/>
          <p:cNvSpPr txBox="1">
            <a:spLocks noGrp="1"/>
          </p:cNvSpPr>
          <p:nvPr>
            <p:ph type="body" sz="quarter" idx="29"/>
          </p:nvPr>
        </p:nvSpPr>
        <p:spPr>
          <a:xfrm>
            <a:off x="14358345" y="7965816"/>
            <a:ext cx="706671" cy="578369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>
            <a:lvl1pPr algn="ctr" defTabSz="2438338">
              <a:spcBef>
                <a:spcPts val="0"/>
              </a:spcBef>
              <a:defRPr sz="3200" spc="-64">
                <a:solidFill>
                  <a:srgbClr val="000000"/>
                </a:solidFill>
              </a:defRPr>
            </a:lvl1pPr>
          </a:lstStyle>
          <a:p>
            <a:r>
              <a:t>03</a:t>
            </a:r>
          </a:p>
        </p:txBody>
      </p:sp>
      <p:sp>
        <p:nvSpPr>
          <p:cNvPr id="90" name="Rectangle"/>
          <p:cNvSpPr>
            <a:spLocks noGrp="1"/>
          </p:cNvSpPr>
          <p:nvPr>
            <p:ph type="body" sz="quarter" idx="30"/>
          </p:nvPr>
        </p:nvSpPr>
        <p:spPr>
          <a:xfrm>
            <a:off x="1270000" y="3072769"/>
            <a:ext cx="7648996" cy="7541596"/>
          </a:xfrm>
          <a:prstGeom prst="rect">
            <a:avLst/>
          </a:prstGeom>
          <a:solidFill>
            <a:srgbClr val="FFFFFF"/>
          </a:solidFill>
        </p:spPr>
        <p:txBody>
          <a:bodyPr lIns="50800" tIns="50800" rIns="50800" bIns="50800" anchor="ctr">
            <a:no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1" name="Gallia est omnis divisa in partes tres, quarum. Paullum deliquit, ponderibus modulisque suis ratio utitur."/>
          <p:cNvSpPr txBox="1">
            <a:spLocks noGrp="1"/>
          </p:cNvSpPr>
          <p:nvPr>
            <p:ph type="body" sz="quarter" idx="31"/>
          </p:nvPr>
        </p:nvSpPr>
        <p:spPr>
          <a:xfrm>
            <a:off x="2693870" y="4095119"/>
            <a:ext cx="5630010" cy="135382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defTabSz="2438338">
              <a:lnSpc>
                <a:spcPct val="120000"/>
              </a:lnSpc>
              <a:spcBef>
                <a:spcPts val="0"/>
              </a:spcBef>
              <a:defRPr sz="2400" spc="72">
                <a:solidFill>
                  <a:srgbClr val="FFFFFF"/>
                </a:solidFill>
              </a:defRPr>
            </a:lvl1pPr>
          </a:lstStyle>
          <a:p>
            <a:r>
              <a:t>Gallia est omnis divisa in partes tres, quarum. Paullum deliquit, ponderibus modulisque suis ratio utitur.</a:t>
            </a:r>
          </a:p>
        </p:txBody>
      </p:sp>
      <p:sp>
        <p:nvSpPr>
          <p:cNvPr id="92" name="Circle"/>
          <p:cNvSpPr>
            <a:spLocks noGrp="1"/>
          </p:cNvSpPr>
          <p:nvPr>
            <p:ph type="body" sz="quarter" idx="32"/>
          </p:nvPr>
        </p:nvSpPr>
        <p:spPr>
          <a:xfrm>
            <a:off x="1731133" y="4095119"/>
            <a:ext cx="647701" cy="647701"/>
          </a:xfrm>
          <a:prstGeom prst="ellipse">
            <a:avLst/>
          </a:prstGeom>
          <a:solidFill>
            <a:srgbClr val="000000"/>
          </a:solidFill>
        </p:spPr>
        <p:txBody>
          <a:bodyPr lIns="50800" tIns="50800" rIns="50800" bIns="50800" anchor="ctr">
            <a:no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3" name="01"/>
          <p:cNvSpPr txBox="1">
            <a:spLocks noGrp="1"/>
          </p:cNvSpPr>
          <p:nvPr>
            <p:ph type="body" sz="quarter" idx="33"/>
          </p:nvPr>
        </p:nvSpPr>
        <p:spPr>
          <a:xfrm>
            <a:off x="1829731" y="4234614"/>
            <a:ext cx="450504" cy="36871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algn="ctr" defTabSz="2438338">
              <a:spcBef>
                <a:spcPts val="0"/>
              </a:spcBef>
              <a:defRPr sz="2400" spc="-48">
                <a:solidFill>
                  <a:srgbClr val="FFFFFF"/>
                </a:solidFill>
              </a:defRPr>
            </a:lvl1pPr>
          </a:lstStyle>
          <a:p>
            <a:r>
              <a:t>01</a:t>
            </a:r>
          </a:p>
        </p:txBody>
      </p:sp>
      <p:sp>
        <p:nvSpPr>
          <p:cNvPr id="94" name="Gallia est omnis divisa in partes tres, quarum. Paullum deliquit, ponderibus modulisque suis ratio utitur."/>
          <p:cNvSpPr txBox="1">
            <a:spLocks noGrp="1"/>
          </p:cNvSpPr>
          <p:nvPr>
            <p:ph type="body" sz="quarter" idx="34"/>
          </p:nvPr>
        </p:nvSpPr>
        <p:spPr>
          <a:xfrm>
            <a:off x="2693870" y="6255008"/>
            <a:ext cx="5630010" cy="135382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defTabSz="2438338">
              <a:lnSpc>
                <a:spcPct val="120000"/>
              </a:lnSpc>
              <a:spcBef>
                <a:spcPts val="0"/>
              </a:spcBef>
              <a:defRPr sz="2400" spc="72">
                <a:solidFill>
                  <a:srgbClr val="FFFFFF"/>
                </a:solidFill>
              </a:defRPr>
            </a:lvl1pPr>
          </a:lstStyle>
          <a:p>
            <a:r>
              <a:t>Gallia est omnis divisa in partes tres, quarum. Paullum deliquit, ponderibus modulisque suis ratio utitur.</a:t>
            </a:r>
          </a:p>
        </p:txBody>
      </p:sp>
      <p:sp>
        <p:nvSpPr>
          <p:cNvPr id="95" name="Circle"/>
          <p:cNvSpPr>
            <a:spLocks noGrp="1"/>
          </p:cNvSpPr>
          <p:nvPr>
            <p:ph type="body" sz="quarter" idx="35"/>
          </p:nvPr>
        </p:nvSpPr>
        <p:spPr>
          <a:xfrm>
            <a:off x="1731133" y="6242053"/>
            <a:ext cx="647701" cy="647701"/>
          </a:xfrm>
          <a:prstGeom prst="ellipse">
            <a:avLst/>
          </a:prstGeom>
          <a:solidFill>
            <a:srgbClr val="000000"/>
          </a:solidFill>
        </p:spPr>
        <p:txBody>
          <a:bodyPr lIns="50800" tIns="50800" rIns="50800" bIns="50800" anchor="ctr">
            <a:no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6" name="02"/>
          <p:cNvSpPr txBox="1">
            <a:spLocks noGrp="1"/>
          </p:cNvSpPr>
          <p:nvPr>
            <p:ph type="body" sz="quarter" idx="36"/>
          </p:nvPr>
        </p:nvSpPr>
        <p:spPr>
          <a:xfrm>
            <a:off x="1829731" y="6381549"/>
            <a:ext cx="450504" cy="368710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algn="ctr" defTabSz="2438338">
              <a:spcBef>
                <a:spcPts val="0"/>
              </a:spcBef>
              <a:defRPr sz="2400" spc="-48">
                <a:solidFill>
                  <a:srgbClr val="FFFFFF"/>
                </a:solidFill>
              </a:defRPr>
            </a:lvl1pPr>
          </a:lstStyle>
          <a:p>
            <a:r>
              <a:t>02</a:t>
            </a:r>
          </a:p>
        </p:txBody>
      </p:sp>
      <p:sp>
        <p:nvSpPr>
          <p:cNvPr id="97" name="Gallia est omnis divisa in partes tres, quarum. Paullum deliquit, ponderibus modulisque suis ratio utitur."/>
          <p:cNvSpPr txBox="1">
            <a:spLocks noGrp="1"/>
          </p:cNvSpPr>
          <p:nvPr>
            <p:ph type="body" sz="quarter" idx="37"/>
          </p:nvPr>
        </p:nvSpPr>
        <p:spPr>
          <a:xfrm>
            <a:off x="2693870" y="8509000"/>
            <a:ext cx="5630010" cy="135382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defTabSz="2438338">
              <a:lnSpc>
                <a:spcPct val="120000"/>
              </a:lnSpc>
              <a:spcBef>
                <a:spcPts val="0"/>
              </a:spcBef>
              <a:defRPr sz="2400" spc="72">
                <a:solidFill>
                  <a:srgbClr val="FFFFFF"/>
                </a:solidFill>
              </a:defRPr>
            </a:lvl1pPr>
          </a:lstStyle>
          <a:p>
            <a:r>
              <a:t>Gallia est omnis divisa in partes tres, quarum. Paullum deliquit, ponderibus modulisque suis ratio utitur.</a:t>
            </a:r>
          </a:p>
        </p:txBody>
      </p:sp>
      <p:sp>
        <p:nvSpPr>
          <p:cNvPr id="98" name="Circle"/>
          <p:cNvSpPr>
            <a:spLocks noGrp="1"/>
          </p:cNvSpPr>
          <p:nvPr>
            <p:ph type="body" sz="quarter" idx="38"/>
          </p:nvPr>
        </p:nvSpPr>
        <p:spPr>
          <a:xfrm>
            <a:off x="1731133" y="8509000"/>
            <a:ext cx="647701" cy="647700"/>
          </a:xfrm>
          <a:prstGeom prst="ellipse">
            <a:avLst/>
          </a:prstGeom>
          <a:solidFill>
            <a:srgbClr val="000000"/>
          </a:solidFill>
        </p:spPr>
        <p:txBody>
          <a:bodyPr lIns="50800" tIns="50800" rIns="50800" bIns="50800" anchor="ctr">
            <a:no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9" name="03"/>
          <p:cNvSpPr txBox="1">
            <a:spLocks noGrp="1"/>
          </p:cNvSpPr>
          <p:nvPr>
            <p:ph type="body" sz="quarter" idx="39"/>
          </p:nvPr>
        </p:nvSpPr>
        <p:spPr>
          <a:xfrm>
            <a:off x="1829731" y="8648495"/>
            <a:ext cx="450504" cy="368711"/>
          </a:xfrm>
          <a:prstGeom prst="rect">
            <a:avLst/>
          </a:prstGeom>
        </p:spPr>
        <p:txBody>
          <a:bodyPr lIns="50800" tIns="50800" rIns="50800" bIns="50800">
            <a:noAutofit/>
          </a:bodyPr>
          <a:lstStyle>
            <a:lvl1pPr algn="ctr" defTabSz="2438338">
              <a:spcBef>
                <a:spcPts val="0"/>
              </a:spcBef>
              <a:defRPr sz="2400" spc="-48">
                <a:solidFill>
                  <a:srgbClr val="FFFFFF"/>
                </a:solidFill>
              </a:defRPr>
            </a:lvl1pPr>
          </a:lstStyle>
          <a:p>
            <a:r>
              <a:t>03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65" y="13074598"/>
            <a:ext cx="368573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Image.png"/>
          <p:cNvSpPr>
            <a:spLocks noGrp="1"/>
          </p:cNvSpPr>
          <p:nvPr>
            <p:ph type="pic" idx="21"/>
          </p:nvPr>
        </p:nvSpPr>
        <p:spPr>
          <a:xfrm rot="5905">
            <a:off x="11762" y="-5324852"/>
            <a:ext cx="24384001" cy="24384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8" name="“Gallia est omnis divisa in partes tres, quarum. Paullum deliquit, ponderibus modulisque suis ratio utitur. Sed haec quis possit intrepidus aestimare tellus”"/>
          <p:cNvSpPr txBox="1">
            <a:spLocks noGrp="1"/>
          </p:cNvSpPr>
          <p:nvPr>
            <p:ph type="body" sz="quarter" idx="22"/>
          </p:nvPr>
        </p:nvSpPr>
        <p:spPr>
          <a:xfrm>
            <a:off x="3648530" y="3169927"/>
            <a:ext cx="8555233" cy="2321562"/>
          </a:xfrm>
          <a:prstGeom prst="rect">
            <a:avLst/>
          </a:prstGeom>
        </p:spPr>
        <p:txBody>
          <a:bodyPr lIns="50800" tIns="50800" rIns="50800" bIns="50800" anchor="b">
            <a:spAutoFit/>
          </a:bodyPr>
          <a:lstStyle>
            <a:lvl1pPr defTabSz="2438338">
              <a:lnSpc>
                <a:spcPct val="120000"/>
              </a:lnSpc>
              <a:spcBef>
                <a:spcPts val="0"/>
              </a:spcBef>
              <a:defRPr sz="3200" i="1" spc="96">
                <a:solidFill>
                  <a:srgbClr val="FFFFFF"/>
                </a:solidFill>
              </a:defRPr>
            </a:lvl1pPr>
          </a:lstStyle>
          <a:p>
            <a:r>
              <a:t>“Gallia est omnis divisa in partes tres, quarum. Paullum deliquit, ponderibus modulisque suis ratio utitur. Sed haec quis possit intrepidus aestimare tellus”</a:t>
            </a:r>
          </a:p>
        </p:txBody>
      </p:sp>
      <p:sp>
        <p:nvSpPr>
          <p:cNvPr id="109" name="TARGET"/>
          <p:cNvSpPr txBox="1">
            <a:spLocks noGrp="1"/>
          </p:cNvSpPr>
          <p:nvPr>
            <p:ph type="body" sz="half" idx="23"/>
          </p:nvPr>
        </p:nvSpPr>
        <p:spPr>
          <a:xfrm>
            <a:off x="1270000" y="5897481"/>
            <a:ext cx="15038487" cy="4673601"/>
          </a:xfrm>
          <a:prstGeom prst="rect">
            <a:avLst/>
          </a:prstGeom>
        </p:spPr>
        <p:txBody>
          <a:bodyPr wrap="none" lIns="50800" tIns="50800" rIns="50800" bIns="50800" anchor="b">
            <a:spAutoFit/>
          </a:bodyPr>
          <a:lstStyle>
            <a:lvl1pPr defTabSz="2438338">
              <a:spcBef>
                <a:spcPts val="0"/>
              </a:spcBef>
              <a:defRPr sz="30000" b="1" spc="-600">
                <a:solidFill>
                  <a:srgbClr val="FFFFFF"/>
                </a:solidFill>
              </a:defRPr>
            </a:lvl1pPr>
          </a:lstStyle>
          <a:p>
            <a:r>
              <a:t>TARGET</a:t>
            </a:r>
          </a:p>
        </p:txBody>
      </p:sp>
      <p:sp>
        <p:nvSpPr>
          <p:cNvPr id="110" name="AUDIENCE"/>
          <p:cNvSpPr txBox="1">
            <a:spLocks noGrp="1"/>
          </p:cNvSpPr>
          <p:nvPr>
            <p:ph type="body" sz="half" idx="24"/>
          </p:nvPr>
        </p:nvSpPr>
        <p:spPr>
          <a:xfrm>
            <a:off x="1270000" y="9072481"/>
            <a:ext cx="19403021" cy="4673601"/>
          </a:xfrm>
          <a:prstGeom prst="rect">
            <a:avLst/>
          </a:prstGeom>
        </p:spPr>
        <p:txBody>
          <a:bodyPr wrap="none" lIns="50800" tIns="50800" rIns="50800" bIns="50800" anchor="b">
            <a:spAutoFit/>
          </a:bodyPr>
          <a:lstStyle>
            <a:lvl1pPr defTabSz="2438338">
              <a:spcBef>
                <a:spcPts val="0"/>
              </a:spcBef>
              <a:defRPr sz="30000" b="1" spc="-600">
                <a:solidFill>
                  <a:srgbClr val="FFFFFF"/>
                </a:solidFill>
              </a:defRPr>
            </a:lvl1pPr>
          </a:lstStyle>
          <a:p>
            <a:r>
              <a:t>AUDIENCE</a:t>
            </a:r>
          </a:p>
        </p:txBody>
      </p:sp>
      <p:sp>
        <p:nvSpPr>
          <p:cNvPr id="111" name="Circle"/>
          <p:cNvSpPr>
            <a:spLocks noGrp="1"/>
          </p:cNvSpPr>
          <p:nvPr>
            <p:ph type="body" sz="quarter" idx="25"/>
          </p:nvPr>
        </p:nvSpPr>
        <p:spPr>
          <a:xfrm>
            <a:off x="1270000" y="323850"/>
            <a:ext cx="1016000" cy="1016001"/>
          </a:xfrm>
          <a:prstGeom prst="ellipse">
            <a:avLst/>
          </a:prstGeom>
          <a:solidFill>
            <a:srgbClr val="FFFFFF"/>
          </a:solidFill>
        </p:spPr>
        <p:txBody>
          <a:bodyPr lIns="50800" tIns="50800" rIns="50800" bIns="50800" anchor="ctr">
            <a:no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2" name="01"/>
          <p:cNvSpPr txBox="1">
            <a:spLocks noGrp="1"/>
          </p:cNvSpPr>
          <p:nvPr>
            <p:ph type="body" sz="quarter" idx="26"/>
          </p:nvPr>
        </p:nvSpPr>
        <p:spPr>
          <a:xfrm>
            <a:off x="1424664" y="542666"/>
            <a:ext cx="706672" cy="578369"/>
          </a:xfrm>
          <a:prstGeom prst="rect">
            <a:avLst/>
          </a:prstGeom>
        </p:spPr>
        <p:txBody>
          <a:bodyPr lIns="50800" tIns="50800" rIns="50800" bIns="50800" anchor="ctr">
            <a:noAutofit/>
          </a:bodyPr>
          <a:lstStyle>
            <a:lvl1pPr algn="ctr" defTabSz="2438338">
              <a:spcBef>
                <a:spcPts val="0"/>
              </a:spcBef>
              <a:defRPr sz="3200" spc="-64">
                <a:solidFill>
                  <a:srgbClr val="000000"/>
                </a:solidFill>
              </a:defRPr>
            </a:lvl1pPr>
          </a:lstStyle>
          <a:p>
            <a:r>
              <a:t>01</a:t>
            </a:r>
          </a:p>
        </p:txBody>
      </p:sp>
      <p:sp>
        <p:nvSpPr>
          <p:cNvPr id="113" name="Carl Swansson, NEW YORK"/>
          <p:cNvSpPr txBox="1">
            <a:spLocks noGrp="1"/>
          </p:cNvSpPr>
          <p:nvPr>
            <p:ph type="body" sz="quarter" idx="27"/>
          </p:nvPr>
        </p:nvSpPr>
        <p:spPr>
          <a:xfrm>
            <a:off x="15342683" y="508000"/>
            <a:ext cx="7771317" cy="711201"/>
          </a:xfrm>
          <a:prstGeom prst="rect">
            <a:avLst/>
          </a:prstGeom>
        </p:spPr>
        <p:txBody>
          <a:bodyPr lIns="50800" tIns="50800" rIns="50800" bIns="50800">
            <a:spAutoFit/>
          </a:bodyPr>
          <a:lstStyle>
            <a:lvl1pPr algn="r" defTabSz="2438338">
              <a:spcBef>
                <a:spcPts val="0"/>
              </a:spcBef>
              <a:defRPr sz="4000" spc="-79">
                <a:solidFill>
                  <a:srgbClr val="FFFFFF"/>
                </a:solidFill>
              </a:defRPr>
            </a:lvl1pPr>
          </a:lstStyle>
          <a:p>
            <a:r>
              <a:t>Carl Swansson, NEW YORK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65" y="13074598"/>
            <a:ext cx="368573" cy="3810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224914" y="184149"/>
            <a:ext cx="21934171" cy="30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24914" y="3200400"/>
            <a:ext cx="21934171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391022" y="819025"/>
            <a:ext cx="414919" cy="4216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defTabSz="1828433">
              <a:defRPr sz="2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</p:sldLayoutIdLst>
  <p:transition spd="med"/>
  <p:txStyles>
    <p:titleStyle>
      <a:lvl1pPr marL="0" marR="0" indent="0" algn="l" defTabSz="182834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182834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182834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182834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182834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182834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182834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182834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1828343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0" marR="0" indent="0" algn="l" defTabSz="1828343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914171" algn="l" defTabSz="1828343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1828343" algn="l" defTabSz="1828343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2742513" algn="l" defTabSz="1828343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3656684" algn="l" defTabSz="1828343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5pPr>
      <a:lvl6pPr marL="5276075" marR="0" indent="-705218" algn="l" defTabSz="1828343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5400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6pPr>
      <a:lvl7pPr marL="6190246" marR="0" indent="-705218" algn="l" defTabSz="1828343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5400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7pPr>
      <a:lvl8pPr marL="7104418" marR="0" indent="-705218" algn="l" defTabSz="1828343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5400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8pPr>
      <a:lvl9pPr marL="8018588" marR="0" indent="-705218" algn="l" defTabSz="1828343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5400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ctr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914216" algn="ctr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1828433" algn="ctr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2742651" algn="ctr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3656867" algn="ctr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4571086" algn="ctr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5485303" algn="ctr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6399519" algn="ctr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7313737" algn="ctr" defTabSz="1828433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6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emre-CBh4D3l0EwM-unsplash.jp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7811"/>
          </a:blip>
          <a:srcRect b="15368"/>
          <a:stretch>
            <a:fillRect/>
          </a:stretch>
        </p:blipFill>
        <p:spPr>
          <a:xfrm>
            <a:off x="5953" y="-17463"/>
            <a:ext cx="24372094" cy="13750926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Circle"/>
          <p:cNvSpPr/>
          <p:nvPr/>
        </p:nvSpPr>
        <p:spPr>
          <a:xfrm>
            <a:off x="4753125" y="-580875"/>
            <a:ext cx="14877750" cy="14877750"/>
          </a:xfrm>
          <a:prstGeom prst="ellipse">
            <a:avLst/>
          </a:prstGeom>
          <a:solidFill>
            <a:srgbClr val="9AFC0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5" name="DOBRA PRAKTYKA…"/>
          <p:cNvSpPr txBox="1"/>
          <p:nvPr/>
        </p:nvSpPr>
        <p:spPr>
          <a:xfrm>
            <a:off x="993783" y="4037209"/>
            <a:ext cx="22272953" cy="680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lnSpc>
                <a:spcPct val="90000"/>
              </a:lnSpc>
              <a:defRPr sz="8000">
                <a:solidFill>
                  <a:srgbClr val="14364A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  <a:r>
              <a:t>DOBRA PRAKTYKA </a:t>
            </a:r>
          </a:p>
          <a:p>
            <a:pPr defTabSz="457200">
              <a:lnSpc>
                <a:spcPct val="90000"/>
              </a:lnSpc>
              <a:defRPr sz="8000">
                <a:solidFill>
                  <a:srgbClr val="14364A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  <a:r>
              <a:t>WORK-LIFE BALANCE </a:t>
            </a:r>
          </a:p>
          <a:p>
            <a:pPr defTabSz="457200">
              <a:lnSpc>
                <a:spcPct val="90000"/>
              </a:lnSpc>
              <a:defRPr sz="8000">
                <a:solidFill>
                  <a:srgbClr val="14364A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  <a:r>
              <a:t>W MINISTERSTWIE </a:t>
            </a:r>
          </a:p>
          <a:p>
            <a:pPr defTabSz="457200">
              <a:lnSpc>
                <a:spcPct val="90000"/>
              </a:lnSpc>
              <a:defRPr sz="8000">
                <a:solidFill>
                  <a:srgbClr val="14364A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  <a:r>
              <a:t>KULTURY I DZIEDZICTWA </a:t>
            </a:r>
          </a:p>
          <a:p>
            <a:pPr defTabSz="457200">
              <a:lnSpc>
                <a:spcPct val="90000"/>
              </a:lnSpc>
              <a:defRPr sz="8000">
                <a:solidFill>
                  <a:srgbClr val="14364A"/>
                </a:solidFill>
                <a:latin typeface="Lato Black"/>
                <a:ea typeface="Lato Black"/>
                <a:cs typeface="Lato Black"/>
                <a:sym typeface="Lato Black"/>
              </a:defRPr>
            </a:pPr>
            <a:r>
              <a:t>NARODOWEGO</a:t>
            </a:r>
          </a:p>
        </p:txBody>
      </p:sp>
      <p:pic>
        <p:nvPicPr>
          <p:cNvPr id="19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98939" y="12229271"/>
            <a:ext cx="3334901" cy="936288"/>
          </a:xfrm>
          <a:prstGeom prst="rect">
            <a:avLst/>
          </a:prstGeom>
          <a:ln w="12700">
            <a:miter lim="400000"/>
          </a:ln>
        </p:spPr>
      </p:pic>
    </p:spTree>
    <p:custDataLst>
      <p:tags r:id="rId1"/>
    </p:custData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6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Udostępnienie sali…"/>
          <p:cNvSpPr txBox="1"/>
          <p:nvPr/>
        </p:nvSpPr>
        <p:spPr>
          <a:xfrm>
            <a:off x="17991591" y="1645809"/>
            <a:ext cx="4244752" cy="1104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8600"/>
              </a:lnSpc>
              <a:defRPr sz="6400" cap="all">
                <a:solidFill>
                  <a:srgbClr val="9AFC01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dirty="0"/>
              <a:t>Co dalej?</a:t>
            </a:r>
            <a:endParaRPr dirty="0"/>
          </a:p>
        </p:txBody>
      </p:sp>
      <p:pic>
        <p:nvPicPr>
          <p:cNvPr id="22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9675" y="1442424"/>
            <a:ext cx="1442633" cy="1511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98939" y="12229271"/>
            <a:ext cx="3334901" cy="93628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D789D490-3C01-7884-298E-4C4033F9F6C0}"/>
              </a:ext>
            </a:extLst>
          </p:cNvPr>
          <p:cNvSpPr txBox="1"/>
          <p:nvPr/>
        </p:nvSpPr>
        <p:spPr>
          <a:xfrm>
            <a:off x="15979675" y="3426539"/>
            <a:ext cx="8119576" cy="88470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defTabSz="457200">
              <a:lnSpc>
                <a:spcPct val="90000"/>
              </a:lnSpc>
              <a:spcBef>
                <a:spcPts val="1500"/>
              </a:spcBef>
              <a:defRPr sz="2500">
                <a:solidFill>
                  <a:srgbClr val="1B1B1B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4800" dirty="0">
                <a:solidFill>
                  <a:schemeClr val="bg1"/>
                </a:solidFill>
                <a:latin typeface="Lato" panose="020F0502020204030203" pitchFamily="34" charset="-18"/>
              </a:rPr>
              <a:t>ROZWÓJ INICJATYWY</a:t>
            </a:r>
          </a:p>
          <a:p>
            <a:pPr algn="l" defTabSz="457200">
              <a:lnSpc>
                <a:spcPct val="90000"/>
              </a:lnSpc>
              <a:spcBef>
                <a:spcPts val="1500"/>
              </a:spcBef>
              <a:defRPr sz="2500">
                <a:solidFill>
                  <a:srgbClr val="1B1B1B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lang="pl-PL" sz="4800" dirty="0">
              <a:solidFill>
                <a:schemeClr val="bg1"/>
              </a:solidFill>
              <a:latin typeface="Lato" panose="020F0502020204030203" pitchFamily="34" charset="-18"/>
            </a:endParaRPr>
          </a:p>
          <a:p>
            <a:pPr marL="648000" marR="0" lvl="0" indent="-571500" algn="l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altLang="pl-PL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-18"/>
              </a:rPr>
              <a:t>Piosenka na Święta z teledyskiem</a:t>
            </a:r>
          </a:p>
          <a:p>
            <a:pPr marL="648000" marR="0" lvl="0" indent="-571500" algn="l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altLang="pl-PL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-18"/>
              </a:rPr>
              <a:t>Koncert świąteczny</a:t>
            </a:r>
          </a:p>
          <a:p>
            <a:pPr marL="648000" marR="0" lvl="0" indent="-571500" algn="l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l-PL" altLang="pl-PL" sz="4000" dirty="0">
                <a:solidFill>
                  <a:schemeClr val="bg1"/>
                </a:solidFill>
                <a:latin typeface="Lato" panose="020F0502020204030203" pitchFamily="34" charset="-18"/>
              </a:rPr>
              <a:t>Występ</a:t>
            </a:r>
            <a:r>
              <a:rPr kumimoji="0" lang="pl-PL" altLang="pl-PL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-18"/>
              </a:rPr>
              <a:t> w Domu Artystów Weteranó</a:t>
            </a:r>
            <a:r>
              <a:rPr lang="pl-PL" altLang="pl-PL" sz="4000" dirty="0">
                <a:solidFill>
                  <a:schemeClr val="bg1"/>
                </a:solidFill>
                <a:latin typeface="Lato" panose="020F0502020204030203" pitchFamily="34" charset="-18"/>
              </a:rPr>
              <a:t>w w </a:t>
            </a:r>
            <a:r>
              <a:rPr kumimoji="0" lang="pl-PL" altLang="pl-PL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-18"/>
              </a:rPr>
              <a:t>Skolimowie</a:t>
            </a:r>
          </a:p>
          <a:p>
            <a:pPr marL="648000" marR="0" lvl="0" indent="-571500" algn="l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altLang="pl-PL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-18"/>
              </a:rPr>
              <a:t>Współpraca z chórami spoza resortu</a:t>
            </a:r>
          </a:p>
          <a:p>
            <a:pPr marL="648000" marR="0" lvl="0" indent="-571500" algn="l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altLang="pl-PL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-18"/>
              </a:rPr>
              <a:t>Możliwość dołączenia nowych uczestników</a:t>
            </a:r>
          </a:p>
          <a:p>
            <a:pPr marL="648000" marR="0" lvl="0" indent="-571500" algn="l" defTabSz="914400" rtl="0" eaLnBrk="0" fontAlgn="base" latinLnBrk="0" hangingPunct="0"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altLang="pl-PL" sz="4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-18"/>
              </a:rPr>
              <a:t>Plany na wspólny wyjazd warsztatowy</a:t>
            </a:r>
          </a:p>
        </p:txBody>
      </p:sp>
      <p:pic>
        <p:nvPicPr>
          <p:cNvPr id="7" name="Obraz 6" descr="Występ chóru Kanon Kultury w gabinecie Ministra Kultury i Dziedzictwa Narodowego. Stojące osoby ubrane odświętnie. Z przodu dyrygentka i osoba z gitarą.">
            <a:extLst>
              <a:ext uri="{FF2B5EF4-FFF2-40B4-BE49-F238E27FC236}">
                <a16:creationId xmlns:a16="http://schemas.microsoft.com/office/drawing/2014/main" id="{2AD5083C-656A-F2B2-EBEE-F82DECD427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9132" y="0"/>
            <a:ext cx="20570226" cy="13716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6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edwin-andrade-6liebVeAfrY-unsplash (1).jp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3">
            <a:alphaModFix amt="71388"/>
          </a:blip>
          <a:srcRect t="7832" b="7832"/>
          <a:stretch>
            <a:fillRect/>
          </a:stretch>
        </p:blipFill>
        <p:spPr>
          <a:xfrm>
            <a:off x="-397" y="2976"/>
            <a:ext cx="24384957" cy="13710014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Biuro Kadr i Szkolenia…"/>
          <p:cNvSpPr txBox="1"/>
          <p:nvPr/>
        </p:nvSpPr>
        <p:spPr>
          <a:xfrm>
            <a:off x="1867273" y="4800273"/>
            <a:ext cx="9097042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33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dirty="0"/>
              <a:t>Inicjatywa Pracownicza Chór „Kanon kultury”</a:t>
            </a:r>
            <a:endParaRPr dirty="0">
              <a:solidFill>
                <a:srgbClr val="000000"/>
              </a:solidFill>
            </a:endParaRPr>
          </a:p>
          <a:p>
            <a:pPr algn="l" defTabSz="457200">
              <a:defRPr sz="33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dirty="0" err="1"/>
              <a:t>Ministerstwa</a:t>
            </a:r>
            <a:r>
              <a:rPr dirty="0"/>
              <a:t> </a:t>
            </a:r>
            <a:r>
              <a:rPr dirty="0" err="1"/>
              <a:t>Kultury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Dziedzictwa</a:t>
            </a:r>
            <a:r>
              <a:rPr dirty="0"/>
              <a:t> </a:t>
            </a:r>
            <a:r>
              <a:rPr dirty="0" err="1"/>
              <a:t>Narodowego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323" name="DZIĘKUJEMY"/>
          <p:cNvSpPr txBox="1"/>
          <p:nvPr/>
        </p:nvSpPr>
        <p:spPr>
          <a:xfrm>
            <a:off x="1773989" y="2301086"/>
            <a:ext cx="9388120" cy="189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457200">
              <a:defRPr sz="11733">
                <a:solidFill>
                  <a:srgbClr val="9AFC01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DZIĘKUJEMY</a:t>
            </a:r>
          </a:p>
        </p:txBody>
      </p:sp>
      <p:pic>
        <p:nvPicPr>
          <p:cNvPr id="32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98939" y="12229271"/>
            <a:ext cx="3334901" cy="936288"/>
          </a:xfrm>
          <a:prstGeom prst="rect">
            <a:avLst/>
          </a:prstGeom>
          <a:ln w="12700">
            <a:miter lim="400000"/>
          </a:ln>
        </p:spPr>
      </p:pic>
    </p:spTree>
    <p:custDataLst>
      <p:tags r:id="rId1"/>
    </p:custData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michael-maasen-bu-6kNWQj6U-unsplash.jpg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4"/>
          <a:srcRect t="22666" b="22666"/>
          <a:stretch>
            <a:fillRect/>
          </a:stretch>
        </p:blipFill>
        <p:spPr>
          <a:xfrm>
            <a:off x="0" y="-721399"/>
            <a:ext cx="24384001" cy="8886557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„Kanon Kultury” to nie tylko chór – to miejsce do…"/>
          <p:cNvSpPr txBox="1"/>
          <p:nvPr/>
        </p:nvSpPr>
        <p:spPr>
          <a:xfrm>
            <a:off x="295273" y="8427089"/>
            <a:ext cx="10968093" cy="4628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 defTabSz="457200">
              <a:lnSpc>
                <a:spcPts val="4300"/>
              </a:lnSpc>
              <a:defRPr sz="2700" cap="all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b="1" dirty="0"/>
              <a:t>„Kanon </a:t>
            </a:r>
            <a:r>
              <a:rPr b="1" dirty="0" err="1"/>
              <a:t>Kultury</a:t>
            </a:r>
            <a:r>
              <a:rPr b="1" dirty="0"/>
              <a:t>” </a:t>
            </a:r>
            <a:r>
              <a:rPr lang="pl-PL" b="1" dirty="0"/>
              <a:t>– coś więcej niż chór!</a:t>
            </a:r>
            <a:r>
              <a:rPr b="1" dirty="0"/>
              <a:t> </a:t>
            </a:r>
            <a:endParaRPr lang="pl-PL" b="1" dirty="0"/>
          </a:p>
          <a:p>
            <a:pPr algn="just" defTabSz="457200">
              <a:lnSpc>
                <a:spcPts val="4500"/>
              </a:lnSpc>
              <a:defRPr sz="290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dirty="0"/>
              <a:t>To nie tylko wspólne śpiewanie – to przestrzeń, w której można </a:t>
            </a:r>
            <a:r>
              <a:rPr lang="pl-PL" i="1" dirty="0"/>
              <a:t>budować relacje, odpocząć po pracy i po prostu robić coś fajnego razem</a:t>
            </a:r>
            <a:r>
              <a:rPr lang="pl-PL" dirty="0"/>
              <a:t>.</a:t>
            </a:r>
            <a:endParaRPr lang="pl-PL" sz="2800" dirty="0"/>
          </a:p>
          <a:p>
            <a:pPr algn="just" defTabSz="457200">
              <a:lnSpc>
                <a:spcPts val="4500"/>
              </a:lnSpc>
              <a:defRPr sz="290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dirty="0"/>
              <a:t>Regularne spotkania chóru pozwalają oderwać się od codziennych obowiązków, złapać oddech i zrelaksować się poprzez wspólne muzykowanie. To doskonały sposób na poprawę samopoczucia – zarówno psychicznego, jak i emocjonalnego.</a:t>
            </a:r>
            <a:endParaRPr dirty="0"/>
          </a:p>
        </p:txBody>
      </p:sp>
      <p:sp>
        <p:nvSpPr>
          <p:cNvPr id="200" name="Nie jest wymagane doświadczenie - wystarczy entuzjazm…"/>
          <p:cNvSpPr txBox="1"/>
          <p:nvPr/>
        </p:nvSpPr>
        <p:spPr>
          <a:xfrm>
            <a:off x="11748380" y="8401441"/>
            <a:ext cx="12192001" cy="4654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 defTabSz="457200">
              <a:lnSpc>
                <a:spcPts val="4500"/>
              </a:lnSpc>
              <a:defRPr sz="290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dirty="0"/>
              <a:t>Nie trzeba mieć doświadczenia wokalnego – wystarczy entuzjazm i otwartość na nowe doświadczenia! </a:t>
            </a:r>
            <a:r>
              <a:rPr lang="pl-PL" i="1" dirty="0"/>
              <a:t>Chór „Kanon Kultury” jest otwarty dla wszystkich </a:t>
            </a:r>
            <a:r>
              <a:rPr lang="pl-PL" dirty="0"/>
              <a:t>– niezależnie od wieku, umiejętności czy muzycznego przygotowania. </a:t>
            </a:r>
          </a:p>
          <a:p>
            <a:pPr algn="just" defTabSz="457200">
              <a:lnSpc>
                <a:spcPts val="4500"/>
              </a:lnSpc>
              <a:defRPr sz="290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lang="pl-PL" dirty="0"/>
          </a:p>
          <a:p>
            <a:pPr algn="just" defTabSz="457200">
              <a:lnSpc>
                <a:spcPts val="4500"/>
              </a:lnSpc>
              <a:defRPr sz="2900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i="1" dirty="0"/>
              <a:t>Łączymy osoby o różnych pasjach i historiach</a:t>
            </a:r>
            <a:r>
              <a:rPr lang="pl-PL" dirty="0"/>
              <a:t>, tworząc atmosferę, w której każdy może się swobodnie wyrazić, współtworzyć i po prostu dobrze się bawić.</a:t>
            </a:r>
            <a:endParaRPr dirty="0"/>
          </a:p>
        </p:txBody>
      </p:sp>
      <p:sp>
        <p:nvSpPr>
          <p:cNvPr id="202" name="Rectangle"/>
          <p:cNvSpPr/>
          <p:nvPr/>
        </p:nvSpPr>
        <p:spPr>
          <a:xfrm>
            <a:off x="-50800" y="660400"/>
            <a:ext cx="8956080" cy="1270000"/>
          </a:xfrm>
          <a:prstGeom prst="rect">
            <a:avLst/>
          </a:prstGeom>
          <a:solidFill>
            <a:srgbClr val="FFFFFF">
              <a:alpha val="7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3" name="Chór „Kanon Kultury”"/>
          <p:cNvSpPr txBox="1"/>
          <p:nvPr/>
        </p:nvSpPr>
        <p:spPr>
          <a:xfrm>
            <a:off x="1035151" y="468143"/>
            <a:ext cx="7434835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8200"/>
              </a:lnSpc>
              <a:defRPr sz="600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dirty="0" err="1"/>
              <a:t>Chór</a:t>
            </a:r>
            <a:r>
              <a:rPr dirty="0"/>
              <a:t> „Kanon </a:t>
            </a:r>
            <a:r>
              <a:rPr dirty="0" err="1"/>
              <a:t>Kultury</a:t>
            </a:r>
            <a:r>
              <a:rPr dirty="0"/>
              <a:t>”</a:t>
            </a:r>
          </a:p>
        </p:txBody>
      </p:sp>
      <p:pic>
        <p:nvPicPr>
          <p:cNvPr id="20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30093" y="-468144"/>
            <a:ext cx="3329020" cy="936287"/>
          </a:xfrm>
          <a:prstGeom prst="rect">
            <a:avLst/>
          </a:prstGeom>
          <a:ln w="12700">
            <a:miter lim="400000"/>
          </a:ln>
        </p:spPr>
      </p:pic>
    </p:spTree>
    <p:custDataLst>
      <p:tags r:id="rId1"/>
    </p:custData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6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Udostępnienie sali…"/>
          <p:cNvSpPr txBox="1"/>
          <p:nvPr/>
        </p:nvSpPr>
        <p:spPr>
          <a:xfrm>
            <a:off x="6224020" y="671909"/>
            <a:ext cx="11935960" cy="1104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8600"/>
              </a:lnSpc>
              <a:defRPr sz="6400" cap="all">
                <a:solidFill>
                  <a:srgbClr val="9AFC01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dirty="0"/>
              <a:t>O chórze „kanon kultury”</a:t>
            </a:r>
            <a:endParaRPr dirty="0"/>
          </a:p>
        </p:txBody>
      </p:sp>
      <p:pic>
        <p:nvPicPr>
          <p:cNvPr id="22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3349" y="12481519"/>
            <a:ext cx="3334901" cy="93628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E67B4703-B600-6736-2FF9-983DECA3BCAB}"/>
              </a:ext>
            </a:extLst>
          </p:cNvPr>
          <p:cNvSpPr txBox="1"/>
          <p:nvPr/>
        </p:nvSpPr>
        <p:spPr>
          <a:xfrm>
            <a:off x="2812921" y="1365495"/>
            <a:ext cx="6675120" cy="64581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413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erlin Sans FB Demi" panose="020E0802020502020306" pitchFamily="34" charset="0"/>
                <a:sym typeface="Helvetica"/>
              </a:rPr>
              <a:t>30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2D3B997-9E9F-D173-C966-F2EAF595549A}"/>
              </a:ext>
            </a:extLst>
          </p:cNvPr>
          <p:cNvSpPr txBox="1"/>
          <p:nvPr/>
        </p:nvSpPr>
        <p:spPr>
          <a:xfrm>
            <a:off x="-124602" y="7177342"/>
            <a:ext cx="12380976" cy="1107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6600" b="1" dirty="0">
                <a:solidFill>
                  <a:schemeClr val="bg1"/>
                </a:solidFill>
                <a:latin typeface="Lato" panose="020F0502020204030203" pitchFamily="34" charset="-18"/>
                <a:sym typeface="Calibri"/>
              </a:rPr>
              <a:t>osób w chórze</a:t>
            </a:r>
            <a:endParaRPr kumimoji="0" lang="pl-PL" sz="6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ato" panose="020F0502020204030203" pitchFamily="34" charset="-18"/>
              <a:sym typeface="Calibri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6F2966D-02C8-5DDE-D267-A0DA5E351C16}"/>
              </a:ext>
            </a:extLst>
          </p:cNvPr>
          <p:cNvSpPr txBox="1"/>
          <p:nvPr/>
        </p:nvSpPr>
        <p:spPr>
          <a:xfrm>
            <a:off x="5460123" y="9795130"/>
            <a:ext cx="13463753" cy="2977290"/>
          </a:xfrm>
          <a:prstGeom prst="rect">
            <a:avLst/>
          </a:prstGeom>
          <a:noFill/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457200">
              <a:lnSpc>
                <a:spcPct val="150000"/>
              </a:lnSpc>
              <a:spcBef>
                <a:spcPts val="1500"/>
              </a:spcBef>
              <a:defRPr sz="2500">
                <a:solidFill>
                  <a:srgbClr val="1B1B1B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2800" dirty="0" err="1">
                <a:solidFill>
                  <a:schemeClr val="bg2"/>
                </a:solidFill>
                <a:latin typeface="Lato" panose="020F0502020204030203" pitchFamily="34" charset="-18"/>
              </a:rPr>
              <a:t>Bezkosztowa</a:t>
            </a:r>
            <a:r>
              <a:rPr lang="pl-PL" sz="2800" dirty="0">
                <a:solidFill>
                  <a:schemeClr val="bg2"/>
                </a:solidFill>
                <a:latin typeface="Lato" panose="020F0502020204030203" pitchFamily="34" charset="-18"/>
              </a:rPr>
              <a:t> inicjatywa </a:t>
            </a:r>
            <a:r>
              <a:rPr lang="pl-PL" dirty="0">
                <a:solidFill>
                  <a:schemeClr val="bg2"/>
                </a:solidFill>
                <a:latin typeface="Lato" panose="020F0502020204030203" pitchFamily="34" charset="-18"/>
              </a:rPr>
              <a:t>(na ten moment)</a:t>
            </a:r>
          </a:p>
          <a:p>
            <a:pPr defTabSz="457200">
              <a:lnSpc>
                <a:spcPct val="150000"/>
              </a:lnSpc>
              <a:spcBef>
                <a:spcPts val="1500"/>
              </a:spcBef>
              <a:defRPr sz="2500">
                <a:solidFill>
                  <a:srgbClr val="1B1B1B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2800" dirty="0">
                <a:solidFill>
                  <a:schemeClr val="bg2"/>
                </a:solidFill>
                <a:latin typeface="Lato" panose="020F0502020204030203" pitchFamily="34" charset="-18"/>
              </a:rPr>
              <a:t>Prowadząca – działa w ramach wolontariatu</a:t>
            </a:r>
          </a:p>
          <a:p>
            <a:pPr defTabSz="457200">
              <a:lnSpc>
                <a:spcPct val="150000"/>
              </a:lnSpc>
              <a:spcBef>
                <a:spcPts val="1500"/>
              </a:spcBef>
              <a:defRPr sz="2500">
                <a:solidFill>
                  <a:srgbClr val="1B1B1B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2800" dirty="0">
                <a:solidFill>
                  <a:schemeClr val="bg2"/>
                </a:solidFill>
                <a:latin typeface="Lato" panose="020F0502020204030203" pitchFamily="34" charset="-18"/>
              </a:rPr>
              <a:t>Ryzyka i zagrożenia: </a:t>
            </a:r>
            <a:r>
              <a:rPr lang="pl-PL" dirty="0">
                <a:solidFill>
                  <a:schemeClr val="bg1"/>
                </a:solidFill>
                <a:effectLst/>
                <a:latin typeface="Lato" panose="020F0502020204030203" pitchFamily="34" charset="-18"/>
                <a:ea typeface="Aptos" panose="020B0004020202020204" pitchFamily="34" charset="0"/>
                <a:cs typeface="Aptos" panose="020B0004020202020204" pitchFamily="34" charset="0"/>
              </a:rPr>
              <a:t>w związku z rozrastającym się chórem (chętnych wciąż przybywa) sala </a:t>
            </a:r>
            <a:r>
              <a:rPr lang="pl-PL" dirty="0" err="1">
                <a:solidFill>
                  <a:schemeClr val="bg1"/>
                </a:solidFill>
                <a:effectLst/>
                <a:latin typeface="Lato" panose="020F0502020204030203" pitchFamily="34" charset="-18"/>
                <a:ea typeface="Aptos" panose="020B0004020202020204" pitchFamily="34" charset="0"/>
                <a:cs typeface="Aptos" panose="020B0004020202020204" pitchFamily="34" charset="0"/>
              </a:rPr>
              <a:t>MKiDN</a:t>
            </a:r>
            <a:r>
              <a:rPr lang="pl-PL" dirty="0">
                <a:solidFill>
                  <a:schemeClr val="bg1"/>
                </a:solidFill>
                <a:effectLst/>
                <a:latin typeface="Lato" panose="020F0502020204030203" pitchFamily="34" charset="-18"/>
                <a:ea typeface="Aptos" panose="020B0004020202020204" pitchFamily="34" charset="0"/>
                <a:cs typeface="Aptos" panose="020B0004020202020204" pitchFamily="34" charset="0"/>
              </a:rPr>
              <a:t>, w której obecnie odbywają się próby, może w pewnym momencie okazać się zbyt mała</a:t>
            </a:r>
            <a:endParaRPr lang="pl-PL" sz="2800" b="1" dirty="0">
              <a:solidFill>
                <a:schemeClr val="bg2"/>
              </a:solidFill>
              <a:latin typeface="Lato" panose="020F0502020204030203" pitchFamily="34" charset="-18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C4BABA5-A531-4D19-3BF7-07FC5785273C}"/>
              </a:ext>
            </a:extLst>
          </p:cNvPr>
          <p:cNvSpPr txBox="1"/>
          <p:nvPr/>
        </p:nvSpPr>
        <p:spPr>
          <a:xfrm>
            <a:off x="-267940" y="2220094"/>
            <a:ext cx="1238097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3600" b="1" dirty="0">
                <a:solidFill>
                  <a:schemeClr val="bg1"/>
                </a:solidFill>
                <a:latin typeface="Lato" panose="020F0502020204030203" pitchFamily="34" charset="-18"/>
                <a:sym typeface="Calibri"/>
              </a:rPr>
              <a:t>ponad</a:t>
            </a:r>
            <a:endParaRPr kumimoji="0" lang="pl-PL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ato" panose="020F0502020204030203" pitchFamily="34" charset="-18"/>
              <a:sym typeface="Calibri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AACB86A-12D8-CC8D-9FE9-86E1153669EB}"/>
              </a:ext>
            </a:extLst>
          </p:cNvPr>
          <p:cNvSpPr txBox="1"/>
          <p:nvPr/>
        </p:nvSpPr>
        <p:spPr>
          <a:xfrm>
            <a:off x="11043573" y="2584414"/>
            <a:ext cx="2977898" cy="1456809"/>
          </a:xfrm>
          <a:prstGeom prst="rect">
            <a:avLst/>
          </a:prstGeom>
          <a:noFill/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8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erlin Sans FB Demi" panose="020E0802020502020306" pitchFamily="34" charset="0"/>
                <a:sym typeface="Helvetica"/>
              </a:rPr>
              <a:t>1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9384E43-ECE7-91A0-14B9-EAAAB90A5EBA}"/>
              </a:ext>
            </a:extLst>
          </p:cNvPr>
          <p:cNvSpPr txBox="1"/>
          <p:nvPr/>
        </p:nvSpPr>
        <p:spPr>
          <a:xfrm>
            <a:off x="14815947" y="2664948"/>
            <a:ext cx="6961630" cy="12957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defTabSz="457200">
              <a:lnSpc>
                <a:spcPct val="90000"/>
              </a:lnSpc>
              <a:spcBef>
                <a:spcPts val="1500"/>
              </a:spcBef>
              <a:defRPr sz="2500">
                <a:solidFill>
                  <a:srgbClr val="1B1B1B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4800" dirty="0">
                <a:solidFill>
                  <a:schemeClr val="bg2"/>
                </a:solidFill>
                <a:latin typeface="Lato" panose="020F0502020204030203" pitchFamily="34" charset="-18"/>
              </a:rPr>
              <a:t>Inicjator projektu </a:t>
            </a:r>
          </a:p>
          <a:p>
            <a:pPr marL="571500" indent="-571500" algn="l" defTabSz="457200">
              <a:lnSpc>
                <a:spcPct val="90000"/>
              </a:lnSpc>
              <a:spcBef>
                <a:spcPts val="1500"/>
              </a:spcBef>
              <a:buFontTx/>
              <a:buChar char="-"/>
              <a:defRPr sz="2500">
                <a:solidFill>
                  <a:srgbClr val="1B1B1B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dirty="0">
                <a:solidFill>
                  <a:schemeClr val="bg2"/>
                </a:solidFill>
                <a:latin typeface="Lato" panose="020F0502020204030203" pitchFamily="34" charset="-18"/>
              </a:rPr>
              <a:t>liczba osób zaangażowanych we wdrożenie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8A7B951-4C85-8A29-C7E8-C2274FBD1095}"/>
              </a:ext>
            </a:extLst>
          </p:cNvPr>
          <p:cNvSpPr txBox="1"/>
          <p:nvPr/>
        </p:nvSpPr>
        <p:spPr>
          <a:xfrm>
            <a:off x="11043573" y="5516049"/>
            <a:ext cx="2977898" cy="1456809"/>
          </a:xfrm>
          <a:prstGeom prst="rect">
            <a:avLst/>
          </a:prstGeom>
          <a:noFill/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8800" dirty="0">
                <a:solidFill>
                  <a:schemeClr val="bg1"/>
                </a:solidFill>
                <a:latin typeface="Berlin Sans FB Demi" panose="020E0802020502020306" pitchFamily="34" charset="0"/>
              </a:rPr>
              <a:t>4</a:t>
            </a:r>
            <a:endParaRPr kumimoji="0" lang="pl-PL" sz="8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Berlin Sans FB Demi" panose="020E0802020502020306" pitchFamily="34" charset="0"/>
              <a:sym typeface="Helvetica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CB08692-7DE1-AE17-07B4-DFED5061F829}"/>
              </a:ext>
            </a:extLst>
          </p:cNvPr>
          <p:cNvSpPr txBox="1"/>
          <p:nvPr/>
        </p:nvSpPr>
        <p:spPr>
          <a:xfrm>
            <a:off x="14785324" y="5596583"/>
            <a:ext cx="7350443" cy="12957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defTabSz="457200">
              <a:lnSpc>
                <a:spcPct val="90000"/>
              </a:lnSpc>
              <a:spcBef>
                <a:spcPts val="1500"/>
              </a:spcBef>
              <a:defRPr sz="2500">
                <a:solidFill>
                  <a:srgbClr val="1B1B1B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4800" dirty="0">
                <a:solidFill>
                  <a:schemeClr val="bg2"/>
                </a:solidFill>
                <a:latin typeface="Lato" panose="020F0502020204030203" pitchFamily="34" charset="-18"/>
              </a:rPr>
              <a:t>Departamenty</a:t>
            </a:r>
          </a:p>
          <a:p>
            <a:pPr marL="571500" indent="-571500" algn="l" defTabSz="457200">
              <a:lnSpc>
                <a:spcPct val="90000"/>
              </a:lnSpc>
              <a:spcBef>
                <a:spcPts val="1500"/>
              </a:spcBef>
              <a:buFontTx/>
              <a:buChar char="-"/>
              <a:defRPr sz="2500">
                <a:solidFill>
                  <a:srgbClr val="1B1B1B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dirty="0">
                <a:solidFill>
                  <a:schemeClr val="bg2"/>
                </a:solidFill>
                <a:latin typeface="Lato" panose="020F0502020204030203" pitchFamily="34" charset="-18"/>
              </a:rPr>
              <a:t>Komórki organizacyjne wspierające inicjatywę</a:t>
            </a: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9CBC1430-C839-C05B-D8DF-988A90C65533}"/>
              </a:ext>
            </a:extLst>
          </p:cNvPr>
          <p:cNvSpPr/>
          <p:nvPr/>
        </p:nvSpPr>
        <p:spPr>
          <a:xfrm>
            <a:off x="14129014" y="7486003"/>
            <a:ext cx="1657110" cy="1670878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28BF5C3-AEBA-F4A3-1831-CE37A36FE8E0}"/>
              </a:ext>
            </a:extLst>
          </p:cNvPr>
          <p:cNvSpPr txBox="1"/>
          <p:nvPr/>
        </p:nvSpPr>
        <p:spPr>
          <a:xfrm>
            <a:off x="14323084" y="7937315"/>
            <a:ext cx="1280160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4400" b="0" i="0" u="none" strike="noStrike" cap="none" spc="0" normalizeH="0" baseline="0" dirty="0">
                <a:ln>
                  <a:noFill/>
                </a:ln>
                <a:solidFill>
                  <a:srgbClr val="14364A"/>
                </a:solidFill>
                <a:effectLst/>
                <a:uFillTx/>
                <a:latin typeface="Lato" panose="020F0502020204030203" pitchFamily="34" charset="-18"/>
                <a:sym typeface="Helvetica"/>
              </a:rPr>
              <a:t>DG</a:t>
            </a:r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B2EB8668-6C38-F83E-F1ED-63A3E5ABF385}"/>
              </a:ext>
            </a:extLst>
          </p:cNvPr>
          <p:cNvSpPr/>
          <p:nvPr/>
        </p:nvSpPr>
        <p:spPr>
          <a:xfrm>
            <a:off x="16280153" y="7480042"/>
            <a:ext cx="1657110" cy="1670878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FFBE5DCD-8F59-42FF-CA62-381C3A6EA218}"/>
              </a:ext>
            </a:extLst>
          </p:cNvPr>
          <p:cNvSpPr txBox="1"/>
          <p:nvPr/>
        </p:nvSpPr>
        <p:spPr>
          <a:xfrm>
            <a:off x="16280153" y="7931354"/>
            <a:ext cx="1657110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4400" b="0" i="0" u="none" strike="noStrike" cap="none" spc="0" normalizeH="0" baseline="0" dirty="0">
                <a:ln>
                  <a:noFill/>
                </a:ln>
                <a:solidFill>
                  <a:srgbClr val="14364A"/>
                </a:solidFill>
                <a:effectLst/>
                <a:uFillTx/>
                <a:latin typeface="Lato" panose="020F0502020204030203" pitchFamily="34" charset="-18"/>
                <a:sym typeface="Helvetica"/>
              </a:rPr>
              <a:t>BDG</a:t>
            </a:r>
          </a:p>
        </p:txBody>
      </p:sp>
      <p:sp>
        <p:nvSpPr>
          <p:cNvPr id="14" name="Owal 13">
            <a:extLst>
              <a:ext uri="{FF2B5EF4-FFF2-40B4-BE49-F238E27FC236}">
                <a16:creationId xmlns:a16="http://schemas.microsoft.com/office/drawing/2014/main" id="{C0BC1FB4-9013-BDA7-45BB-871177C3EF7E}"/>
              </a:ext>
            </a:extLst>
          </p:cNvPr>
          <p:cNvSpPr/>
          <p:nvPr/>
        </p:nvSpPr>
        <p:spPr>
          <a:xfrm>
            <a:off x="18431292" y="7464446"/>
            <a:ext cx="1657110" cy="1670878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2D9349A7-8CA3-8300-FF64-ECC20B0AA37B}"/>
              </a:ext>
            </a:extLst>
          </p:cNvPr>
          <p:cNvSpPr txBox="1"/>
          <p:nvPr/>
        </p:nvSpPr>
        <p:spPr>
          <a:xfrm>
            <a:off x="18625362" y="7915758"/>
            <a:ext cx="1280160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4400" b="0" i="0" u="none" strike="noStrike" cap="none" spc="0" normalizeH="0" baseline="0" dirty="0">
                <a:ln>
                  <a:noFill/>
                </a:ln>
                <a:solidFill>
                  <a:srgbClr val="14364A"/>
                </a:solidFill>
                <a:effectLst/>
                <a:uFillTx/>
                <a:latin typeface="Lato" panose="020F0502020204030203" pitchFamily="34" charset="-18"/>
                <a:sym typeface="Helvetica"/>
              </a:rPr>
              <a:t>BKS</a:t>
            </a:r>
          </a:p>
        </p:txBody>
      </p:sp>
      <p:sp>
        <p:nvSpPr>
          <p:cNvPr id="16" name="Owal 15">
            <a:extLst>
              <a:ext uri="{FF2B5EF4-FFF2-40B4-BE49-F238E27FC236}">
                <a16:creationId xmlns:a16="http://schemas.microsoft.com/office/drawing/2014/main" id="{68B6C446-54A7-7D04-5B57-607F4F0AFA04}"/>
              </a:ext>
            </a:extLst>
          </p:cNvPr>
          <p:cNvSpPr/>
          <p:nvPr/>
        </p:nvSpPr>
        <p:spPr>
          <a:xfrm>
            <a:off x="20509279" y="7480042"/>
            <a:ext cx="1657110" cy="1670878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6CC4F92-3AE1-A73D-6989-6EBF01452AA6}"/>
              </a:ext>
            </a:extLst>
          </p:cNvPr>
          <p:cNvSpPr txBox="1"/>
          <p:nvPr/>
        </p:nvSpPr>
        <p:spPr>
          <a:xfrm>
            <a:off x="20703349" y="7931354"/>
            <a:ext cx="1280160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4400" b="0" i="0" u="none" strike="noStrike" cap="none" spc="0" normalizeH="0" baseline="0" dirty="0">
                <a:ln>
                  <a:noFill/>
                </a:ln>
                <a:solidFill>
                  <a:srgbClr val="14364A"/>
                </a:solidFill>
                <a:effectLst/>
                <a:uFillTx/>
                <a:latin typeface="Lato" panose="020F0502020204030203" pitchFamily="34" charset="-18"/>
                <a:sym typeface="Helvetica"/>
              </a:rPr>
              <a:t>CI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3736FBCB-BAD6-9650-4A07-AA2AB9E0F97B}"/>
              </a:ext>
            </a:extLst>
          </p:cNvPr>
          <p:cNvSpPr txBox="1"/>
          <p:nvPr/>
        </p:nvSpPr>
        <p:spPr>
          <a:xfrm>
            <a:off x="14912673" y="4136923"/>
            <a:ext cx="6503468" cy="841256"/>
          </a:xfrm>
          <a:prstGeom prst="rect">
            <a:avLst/>
          </a:prstGeom>
          <a:noFill/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4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erlin Sans FB Demi" panose="020E0802020502020306" pitchFamily="34" charset="0"/>
                <a:sym typeface="Helvetica"/>
              </a:rPr>
              <a:t>Aleksandra Wieczorek</a:t>
            </a:r>
          </a:p>
        </p:txBody>
      </p:sp>
    </p:spTree>
    <p:custDataLst>
      <p:tags r:id="rId1"/>
    </p:custData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6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Udostępnienie sali…"/>
          <p:cNvSpPr txBox="1"/>
          <p:nvPr/>
        </p:nvSpPr>
        <p:spPr>
          <a:xfrm>
            <a:off x="6846557" y="1108779"/>
            <a:ext cx="10081286" cy="1104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8600"/>
              </a:lnSpc>
              <a:defRPr sz="6400" cap="all">
                <a:solidFill>
                  <a:srgbClr val="9AFC01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dirty="0"/>
              <a:t>Chór łączy pokolenia</a:t>
            </a:r>
            <a:endParaRPr dirty="0"/>
          </a:p>
        </p:txBody>
      </p:sp>
      <p:pic>
        <p:nvPicPr>
          <p:cNvPr id="22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8939" y="12229271"/>
            <a:ext cx="3334901" cy="93628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E67B4703-B600-6736-2FF9-983DECA3BCAB}"/>
              </a:ext>
            </a:extLst>
          </p:cNvPr>
          <p:cNvSpPr txBox="1"/>
          <p:nvPr/>
        </p:nvSpPr>
        <p:spPr>
          <a:xfrm>
            <a:off x="14855952" y="2213312"/>
            <a:ext cx="6675120" cy="64581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413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erlin Sans FB Demi" panose="020E0802020502020306" pitchFamily="34" charset="0"/>
                <a:sym typeface="Helvetica"/>
              </a:rPr>
              <a:t>30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2D3B997-9E9F-D173-C966-F2EAF595549A}"/>
              </a:ext>
            </a:extLst>
          </p:cNvPr>
          <p:cNvSpPr txBox="1"/>
          <p:nvPr/>
        </p:nvSpPr>
        <p:spPr>
          <a:xfrm>
            <a:off x="12003024" y="8597317"/>
            <a:ext cx="12380976" cy="1754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" panose="020F0502020204030203" pitchFamily="34" charset="-18"/>
                <a:sym typeface="Calibri"/>
              </a:rPr>
              <a:t>Tyle lat różnicy jest między 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" panose="020F0502020204030203" pitchFamily="34" charset="-18"/>
                <a:sym typeface="Calibri"/>
              </a:rPr>
              <a:t>najmłodszym a najstarszym 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" panose="020F0502020204030203" pitchFamily="34" charset="-18"/>
                <a:sym typeface="Calibri"/>
              </a:rPr>
              <a:t>członkiem chóru!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6F2966D-02C8-5DDE-D267-A0DA5E351C16}"/>
              </a:ext>
            </a:extLst>
          </p:cNvPr>
          <p:cNvSpPr txBox="1"/>
          <p:nvPr/>
        </p:nvSpPr>
        <p:spPr>
          <a:xfrm>
            <a:off x="2117986" y="3270998"/>
            <a:ext cx="10241280" cy="87254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defTabSz="457200">
              <a:lnSpc>
                <a:spcPct val="90000"/>
              </a:lnSpc>
              <a:spcBef>
                <a:spcPts val="1500"/>
              </a:spcBef>
              <a:defRPr sz="2500">
                <a:solidFill>
                  <a:srgbClr val="1B1B1B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dirty="0">
                <a:solidFill>
                  <a:schemeClr val="bg2"/>
                </a:solidFill>
                <a:latin typeface="Lato" panose="020F0502020204030203" pitchFamily="34" charset="-18"/>
              </a:rPr>
              <a:t>Bezpieczna przestrzeń, gdzie nikt nie jest oceniany, a dzięki swojemu zaangażowaniu może rozwinąć swoje umiejętności wokalne i nawiązać nowe znajomości, nie tylko służbowe.</a:t>
            </a:r>
          </a:p>
          <a:p>
            <a:pPr algn="l" defTabSz="457200">
              <a:lnSpc>
                <a:spcPct val="90000"/>
              </a:lnSpc>
              <a:spcBef>
                <a:spcPts val="1500"/>
              </a:spcBef>
              <a:defRPr sz="2500">
                <a:solidFill>
                  <a:srgbClr val="1B1B1B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lang="pl-PL" sz="3600" dirty="0">
              <a:solidFill>
                <a:schemeClr val="bg2"/>
              </a:solidFill>
              <a:latin typeface="Lato" panose="020F0502020204030203" pitchFamily="34" charset="-18"/>
            </a:endParaRPr>
          </a:p>
          <a:p>
            <a:pPr algn="l" defTabSz="457200">
              <a:lnSpc>
                <a:spcPct val="90000"/>
              </a:lnSpc>
              <a:spcBef>
                <a:spcPts val="1500"/>
              </a:spcBef>
              <a:defRPr sz="2500">
                <a:solidFill>
                  <a:srgbClr val="1B1B1B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dirty="0">
                <a:solidFill>
                  <a:schemeClr val="bg2"/>
                </a:solidFill>
                <a:latin typeface="Lato" panose="020F0502020204030203" pitchFamily="34" charset="-18"/>
              </a:rPr>
              <a:t>Tutaj liczy się pasja, wzajemne wsparcie, szacunek i radość ze wspólnego tworzenia. </a:t>
            </a:r>
          </a:p>
          <a:p>
            <a:pPr algn="l" defTabSz="457200">
              <a:lnSpc>
                <a:spcPct val="90000"/>
              </a:lnSpc>
              <a:spcBef>
                <a:spcPts val="1500"/>
              </a:spcBef>
              <a:defRPr sz="2500">
                <a:solidFill>
                  <a:srgbClr val="1B1B1B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lang="pl-PL" sz="3600" dirty="0">
              <a:solidFill>
                <a:schemeClr val="bg2"/>
              </a:solidFill>
              <a:latin typeface="Lato" panose="020F0502020204030203" pitchFamily="34" charset="-18"/>
            </a:endParaRPr>
          </a:p>
          <a:p>
            <a:pPr algn="l" defTabSz="457200">
              <a:lnSpc>
                <a:spcPct val="90000"/>
              </a:lnSpc>
              <a:spcBef>
                <a:spcPts val="1500"/>
              </a:spcBef>
              <a:defRPr sz="2500">
                <a:solidFill>
                  <a:srgbClr val="1B1B1B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dirty="0">
                <a:solidFill>
                  <a:schemeClr val="bg2"/>
                </a:solidFill>
                <a:latin typeface="Lato" panose="020F0502020204030203" pitchFamily="34" charset="-18"/>
              </a:rPr>
              <a:t>Każdy głos jest ważny, </a:t>
            </a:r>
            <a:br>
              <a:rPr lang="pl-PL" sz="3600" dirty="0">
                <a:solidFill>
                  <a:schemeClr val="bg2"/>
                </a:solidFill>
                <a:latin typeface="Lato" panose="020F0502020204030203" pitchFamily="34" charset="-18"/>
              </a:rPr>
            </a:br>
            <a:r>
              <a:rPr lang="pl-PL" sz="3600" dirty="0">
                <a:solidFill>
                  <a:schemeClr val="bg2"/>
                </a:solidFill>
                <a:latin typeface="Lato" panose="020F0502020204030203" pitchFamily="34" charset="-18"/>
              </a:rPr>
              <a:t>a różnorodność doświadczeń buduje niepowtarzalną atmosferę. </a:t>
            </a:r>
          </a:p>
          <a:p>
            <a:pPr algn="l" defTabSz="457200">
              <a:lnSpc>
                <a:spcPct val="90000"/>
              </a:lnSpc>
              <a:spcBef>
                <a:spcPts val="1500"/>
              </a:spcBef>
              <a:defRPr sz="2500">
                <a:solidFill>
                  <a:srgbClr val="1B1B1B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lang="pl-PL" sz="3600" dirty="0">
              <a:solidFill>
                <a:schemeClr val="bg2"/>
              </a:solidFill>
              <a:latin typeface="Lato" panose="020F0502020204030203" pitchFamily="34" charset="-18"/>
            </a:endParaRPr>
          </a:p>
          <a:p>
            <a:pPr algn="l" defTabSz="457200">
              <a:lnSpc>
                <a:spcPct val="90000"/>
              </a:lnSpc>
              <a:spcBef>
                <a:spcPts val="1500"/>
              </a:spcBef>
              <a:defRPr sz="2500">
                <a:solidFill>
                  <a:srgbClr val="1B1B1B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dirty="0">
                <a:solidFill>
                  <a:schemeClr val="bg2"/>
                </a:solidFill>
                <a:latin typeface="Lato" panose="020F0502020204030203" pitchFamily="34" charset="-18"/>
              </a:rPr>
              <a:t>To grupa ludzi, wśród których można być sobą — śpiewać, uczyć się wzajemnie od siebie i czerpać inspiracje z każdej wspólnej chwili.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095949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" descr="Występ chóru Kanon Kultury w Gabinecie Ministra Kultury i Dziedzictwa Narodowego. Odświętnie ubrane osoby śpiewają. Na pierwszym planie dyrygentka widoczna od tyłu. Z boku osoba z bębenkiem."/>
          <p:cNvPicPr>
            <a:picLocks/>
          </p:cNvPicPr>
          <p:nvPr/>
        </p:nvPicPr>
        <p:blipFill>
          <a:blip r:embed="rId3"/>
          <a:srcRect t="24528" b="20776"/>
          <a:stretch>
            <a:fillRect/>
          </a:stretch>
        </p:blipFill>
        <p:spPr>
          <a:xfrm>
            <a:off x="0" y="-322200"/>
            <a:ext cx="24384001" cy="8886557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Integracja pracowników…"/>
          <p:cNvSpPr txBox="1"/>
          <p:nvPr/>
        </p:nvSpPr>
        <p:spPr>
          <a:xfrm>
            <a:off x="1784301" y="8779196"/>
            <a:ext cx="8876945" cy="4596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57200" indent="-457200" algn="l" defTabSz="457200">
              <a:lnSpc>
                <a:spcPts val="5100"/>
              </a:lnSpc>
              <a:buFont typeface="Arial" panose="020B0604020202020204" pitchFamily="34" charset="0"/>
              <a:buChar char="•"/>
              <a:defRPr sz="2900" cap="all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dirty="0" err="1"/>
              <a:t>Integracja</a:t>
            </a:r>
            <a:r>
              <a:rPr dirty="0"/>
              <a:t> </a:t>
            </a:r>
            <a:r>
              <a:rPr dirty="0" err="1"/>
              <a:t>pracowników</a:t>
            </a:r>
            <a:endParaRPr dirty="0"/>
          </a:p>
          <a:p>
            <a:pPr marL="457200" indent="-457200" algn="l" defTabSz="457200">
              <a:lnSpc>
                <a:spcPts val="5100"/>
              </a:lnSpc>
              <a:buFont typeface="Arial" panose="020B0604020202020204" pitchFamily="34" charset="0"/>
              <a:buChar char="•"/>
              <a:defRPr sz="2900" cap="all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dirty="0" err="1"/>
              <a:t>Wdrożenie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wspieranie</a:t>
            </a:r>
            <a:r>
              <a:rPr dirty="0"/>
              <a:t> </a:t>
            </a:r>
            <a:r>
              <a:rPr dirty="0" err="1"/>
              <a:t>inicjatywy</a:t>
            </a:r>
            <a:r>
              <a:rPr dirty="0"/>
              <a:t> </a:t>
            </a:r>
            <a:r>
              <a:rPr dirty="0" err="1"/>
              <a:t>pracowniczej</a:t>
            </a:r>
            <a:endParaRPr dirty="0"/>
          </a:p>
          <a:p>
            <a:pPr marL="457200" indent="-457200" algn="l" defTabSz="457200">
              <a:lnSpc>
                <a:spcPts val="5100"/>
              </a:lnSpc>
              <a:buFont typeface="Arial" panose="020B0604020202020204" pitchFamily="34" charset="0"/>
              <a:buChar char="•"/>
              <a:defRPr sz="2900" cap="all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dirty="0" err="1"/>
              <a:t>Zwiększenie</a:t>
            </a:r>
            <a:r>
              <a:rPr dirty="0"/>
              <a:t> </a:t>
            </a:r>
            <a:r>
              <a:rPr dirty="0" err="1"/>
              <a:t>identyfikacji</a:t>
            </a:r>
            <a:r>
              <a:rPr dirty="0"/>
              <a:t> z </a:t>
            </a:r>
            <a:r>
              <a:rPr dirty="0" err="1"/>
              <a:t>pracodawcą</a:t>
            </a:r>
            <a:endParaRPr dirty="0"/>
          </a:p>
          <a:p>
            <a:pPr marL="457200" indent="-457200" algn="l" defTabSz="457200">
              <a:lnSpc>
                <a:spcPts val="5100"/>
              </a:lnSpc>
              <a:buFont typeface="Arial" panose="020B0604020202020204" pitchFamily="34" charset="0"/>
              <a:buChar char="•"/>
              <a:defRPr sz="2900" cap="all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dirty="0" err="1"/>
              <a:t>Wzmocnienie</a:t>
            </a:r>
            <a:r>
              <a:rPr dirty="0"/>
              <a:t> </a:t>
            </a:r>
            <a:r>
              <a:rPr dirty="0" err="1"/>
              <a:t>kultury</a:t>
            </a:r>
            <a:r>
              <a:rPr dirty="0"/>
              <a:t> </a:t>
            </a:r>
            <a:r>
              <a:rPr dirty="0" err="1"/>
              <a:t>organizacyjnej</a:t>
            </a:r>
            <a:endParaRPr lang="pl-PL" dirty="0"/>
          </a:p>
          <a:p>
            <a:pPr marL="457200" indent="-457200" algn="l" defTabSz="457200">
              <a:lnSpc>
                <a:spcPts val="5100"/>
              </a:lnSpc>
              <a:buFont typeface="Arial" panose="020B0604020202020204" pitchFamily="34" charset="0"/>
              <a:buChar char="•"/>
              <a:defRPr sz="2900" cap="all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dirty="0"/>
              <a:t>Rozwój kompetencji: współpraca, słuchanie, pewność siebie</a:t>
            </a:r>
            <a:endParaRPr dirty="0"/>
          </a:p>
        </p:txBody>
      </p:sp>
      <p:sp>
        <p:nvSpPr>
          <p:cNvPr id="209" name="Poprawa komunikacji i współpracy…"/>
          <p:cNvSpPr txBox="1"/>
          <p:nvPr/>
        </p:nvSpPr>
        <p:spPr>
          <a:xfrm>
            <a:off x="12031472" y="8779196"/>
            <a:ext cx="10353040" cy="4016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57200" indent="-457200" algn="l" defTabSz="457200">
              <a:lnSpc>
                <a:spcPts val="5200"/>
              </a:lnSpc>
              <a:buFont typeface="Arial" panose="020B0604020202020204" pitchFamily="34" charset="0"/>
              <a:buChar char="•"/>
              <a:defRPr sz="2900" cap="all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dirty="0" err="1"/>
              <a:t>Poprawa</a:t>
            </a:r>
            <a:r>
              <a:rPr dirty="0"/>
              <a:t> </a:t>
            </a:r>
            <a:r>
              <a:rPr dirty="0" err="1"/>
              <a:t>współpracy</a:t>
            </a:r>
            <a:r>
              <a:rPr dirty="0"/>
              <a:t> </a:t>
            </a:r>
            <a:r>
              <a:rPr lang="pl-PL" dirty="0"/>
              <a:t>między departamentami</a:t>
            </a:r>
            <a:endParaRPr dirty="0"/>
          </a:p>
          <a:p>
            <a:pPr marL="457200" indent="-457200" algn="l" defTabSz="457200">
              <a:lnSpc>
                <a:spcPts val="5200"/>
              </a:lnSpc>
              <a:buFont typeface="Arial" panose="020B0604020202020204" pitchFamily="34" charset="0"/>
              <a:buChar char="•"/>
              <a:defRPr sz="2900" cap="all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dirty="0" err="1"/>
              <a:t>Lepsza</a:t>
            </a:r>
            <a:r>
              <a:rPr dirty="0"/>
              <a:t> </a:t>
            </a:r>
            <a:r>
              <a:rPr dirty="0" err="1"/>
              <a:t>atmosfera</a:t>
            </a:r>
            <a:r>
              <a:rPr dirty="0"/>
              <a:t> w </a:t>
            </a:r>
            <a:r>
              <a:rPr dirty="0" err="1"/>
              <a:t>pracy</a:t>
            </a:r>
            <a:endParaRPr lang="pl-PL" dirty="0"/>
          </a:p>
          <a:p>
            <a:pPr marL="457200" indent="-457200" algn="l" defTabSz="457200">
              <a:lnSpc>
                <a:spcPts val="5200"/>
              </a:lnSpc>
              <a:buFont typeface="Arial" panose="020B0604020202020204" pitchFamily="34" charset="0"/>
              <a:buChar char="•"/>
              <a:defRPr sz="2900" cap="all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dirty="0"/>
              <a:t>budowanie</a:t>
            </a:r>
            <a:r>
              <a:rPr dirty="0"/>
              <a:t> </a:t>
            </a:r>
            <a:r>
              <a:rPr dirty="0" err="1"/>
              <a:t>pozytywnego</a:t>
            </a:r>
            <a:r>
              <a:rPr dirty="0"/>
              <a:t> </a:t>
            </a:r>
            <a:r>
              <a:rPr dirty="0" err="1"/>
              <a:t>wizerunku</a:t>
            </a:r>
            <a:r>
              <a:rPr dirty="0"/>
              <a:t> </a:t>
            </a:r>
            <a:r>
              <a:rPr dirty="0" err="1"/>
              <a:t>pracodawcy</a:t>
            </a:r>
            <a:endParaRPr lang="pl-PL" dirty="0"/>
          </a:p>
          <a:p>
            <a:pPr marL="457200" indent="-457200" algn="l" defTabSz="457200">
              <a:lnSpc>
                <a:spcPts val="5200"/>
              </a:lnSpc>
              <a:buFont typeface="Arial" panose="020B0604020202020204" pitchFamily="34" charset="0"/>
              <a:buChar char="•"/>
              <a:defRPr sz="2900" cap="all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dirty="0"/>
              <a:t>Śpiew jako forma terapii</a:t>
            </a:r>
          </a:p>
          <a:p>
            <a:pPr marL="457200" indent="-457200" algn="l" defTabSz="457200">
              <a:lnSpc>
                <a:spcPts val="5200"/>
              </a:lnSpc>
              <a:buFont typeface="Arial" panose="020B0604020202020204" pitchFamily="34" charset="0"/>
              <a:buChar char="•"/>
              <a:defRPr sz="2900" cap="all">
                <a:solidFill>
                  <a:srgbClr val="00000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dirty="0"/>
              <a:t>Redukcja stresu</a:t>
            </a:r>
            <a:endParaRPr dirty="0"/>
          </a:p>
        </p:txBody>
      </p:sp>
      <p:sp>
        <p:nvSpPr>
          <p:cNvPr id="212" name="Rectangle"/>
          <p:cNvSpPr/>
          <p:nvPr/>
        </p:nvSpPr>
        <p:spPr>
          <a:xfrm>
            <a:off x="-50801" y="660400"/>
            <a:ext cx="13588357" cy="1270000"/>
          </a:xfrm>
          <a:prstGeom prst="rect">
            <a:avLst/>
          </a:prstGeom>
          <a:solidFill>
            <a:srgbClr val="FFFFFF">
              <a:alpha val="7498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3" name="Korzyści dla pracownika"/>
          <p:cNvSpPr txBox="1"/>
          <p:nvPr/>
        </p:nvSpPr>
        <p:spPr>
          <a:xfrm>
            <a:off x="961999" y="875239"/>
            <a:ext cx="12575558" cy="1055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8200"/>
              </a:lnSpc>
              <a:defRPr sz="6000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b="1" dirty="0" err="1"/>
              <a:t>Korzyści</a:t>
            </a:r>
            <a:r>
              <a:rPr b="1" dirty="0"/>
              <a:t> </a:t>
            </a:r>
            <a:r>
              <a:rPr b="1" dirty="0" err="1"/>
              <a:t>dla</a:t>
            </a:r>
            <a:r>
              <a:rPr b="1" dirty="0"/>
              <a:t> </a:t>
            </a:r>
            <a:r>
              <a:rPr b="1" dirty="0" err="1"/>
              <a:t>pracownika</a:t>
            </a:r>
            <a:r>
              <a:rPr lang="pl-PL" b="1" dirty="0"/>
              <a:t> i pracodawcy</a:t>
            </a:r>
            <a:endParaRPr b="1" dirty="0"/>
          </a:p>
        </p:txBody>
      </p:sp>
      <p:pic>
        <p:nvPicPr>
          <p:cNvPr id="21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0002" y="12572879"/>
            <a:ext cx="3329020" cy="936288"/>
          </a:xfrm>
          <a:prstGeom prst="rect">
            <a:avLst/>
          </a:prstGeom>
          <a:ln w="12700">
            <a:miter lim="400000"/>
          </a:ln>
        </p:spPr>
      </p:pic>
    </p:spTree>
    <p:custDataLst>
      <p:tags r:id="rId1"/>
    </p:custData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Udostępnienie sali…"/>
          <p:cNvSpPr txBox="1"/>
          <p:nvPr/>
        </p:nvSpPr>
        <p:spPr>
          <a:xfrm>
            <a:off x="8168462" y="1110489"/>
            <a:ext cx="8047075" cy="1205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8600"/>
              </a:lnSpc>
              <a:defRPr sz="6400" cap="all">
                <a:solidFill>
                  <a:srgbClr val="9AFC01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sz="8800" dirty="0"/>
              <a:t>Głosy chóru</a:t>
            </a:r>
            <a:endParaRPr sz="8800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6F2966D-02C8-5DDE-D267-A0DA5E351C16}"/>
              </a:ext>
            </a:extLst>
          </p:cNvPr>
          <p:cNvSpPr txBox="1"/>
          <p:nvPr/>
        </p:nvSpPr>
        <p:spPr>
          <a:xfrm>
            <a:off x="883395" y="3103733"/>
            <a:ext cx="11828833" cy="94733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defTabSz="457200">
              <a:lnSpc>
                <a:spcPct val="90000"/>
              </a:lnSpc>
              <a:spcBef>
                <a:spcPts val="1500"/>
              </a:spcBef>
              <a:defRPr sz="2500">
                <a:solidFill>
                  <a:srgbClr val="1B1B1B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5400" b="1" dirty="0">
                <a:solidFill>
                  <a:srgbClr val="14364A"/>
                </a:solidFill>
                <a:latin typeface="Lato" panose="020F0502020204030203" pitchFamily="34" charset="-18"/>
              </a:rPr>
              <a:t>LUDZKI WYMIAR PROJEKTU</a:t>
            </a:r>
          </a:p>
          <a:p>
            <a:pPr algn="l" defTabSz="457200">
              <a:lnSpc>
                <a:spcPct val="90000"/>
              </a:lnSpc>
              <a:spcBef>
                <a:spcPts val="1500"/>
              </a:spcBef>
              <a:defRPr sz="2500">
                <a:solidFill>
                  <a:srgbClr val="1B1B1B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lang="pl-PL" sz="5400" dirty="0">
              <a:solidFill>
                <a:srgbClr val="14364A"/>
              </a:solidFill>
              <a:latin typeface="Lato" panose="020F0502020204030203" pitchFamily="34" charset="-18"/>
            </a:endParaRPr>
          </a:p>
          <a:p>
            <a:pPr algn="l" defTabSz="457200">
              <a:lnSpc>
                <a:spcPct val="90000"/>
              </a:lnSpc>
              <a:spcBef>
                <a:spcPts val="1500"/>
              </a:spcBef>
              <a:defRPr sz="2500">
                <a:solidFill>
                  <a:srgbClr val="1B1B1B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5400" dirty="0">
                <a:solidFill>
                  <a:srgbClr val="14364A"/>
                </a:solidFill>
                <a:latin typeface="Lato" panose="020F0502020204030203" pitchFamily="34" charset="-18"/>
              </a:rPr>
              <a:t>„Na próbach naprawdę odpoczywam od codziennego tempa pracy.”</a:t>
            </a:r>
          </a:p>
          <a:p>
            <a:pPr algn="l" defTabSz="457200">
              <a:lnSpc>
                <a:spcPct val="90000"/>
              </a:lnSpc>
              <a:spcBef>
                <a:spcPts val="1500"/>
              </a:spcBef>
              <a:defRPr sz="2500">
                <a:solidFill>
                  <a:srgbClr val="1B1B1B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lang="pl-PL" sz="5400" dirty="0">
              <a:solidFill>
                <a:srgbClr val="14364A"/>
              </a:solidFill>
              <a:latin typeface="Lato" panose="020F0502020204030203" pitchFamily="34" charset="-18"/>
            </a:endParaRPr>
          </a:p>
          <a:p>
            <a:pPr algn="l" defTabSz="457200">
              <a:lnSpc>
                <a:spcPct val="90000"/>
              </a:lnSpc>
              <a:spcBef>
                <a:spcPts val="1500"/>
              </a:spcBef>
              <a:defRPr sz="2500">
                <a:solidFill>
                  <a:srgbClr val="1B1B1B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5400" dirty="0">
                <a:solidFill>
                  <a:srgbClr val="14364A"/>
                </a:solidFill>
                <a:latin typeface="Lato" panose="020F0502020204030203" pitchFamily="34" charset="-18"/>
              </a:rPr>
              <a:t>„Nigdy wcześniej nie śpiewałem w chórze – a teraz czekam na każdą próbę!”</a:t>
            </a:r>
          </a:p>
          <a:p>
            <a:pPr algn="l" defTabSz="457200">
              <a:lnSpc>
                <a:spcPct val="90000"/>
              </a:lnSpc>
              <a:spcBef>
                <a:spcPts val="1500"/>
              </a:spcBef>
              <a:defRPr sz="2500">
                <a:solidFill>
                  <a:srgbClr val="1B1B1B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lang="pl-PL" sz="5400" dirty="0">
              <a:solidFill>
                <a:srgbClr val="14364A"/>
              </a:solidFill>
              <a:latin typeface="Lato" panose="020F0502020204030203" pitchFamily="34" charset="-18"/>
            </a:endParaRPr>
          </a:p>
          <a:p>
            <a:pPr algn="l" defTabSz="457200">
              <a:lnSpc>
                <a:spcPct val="90000"/>
              </a:lnSpc>
              <a:spcBef>
                <a:spcPts val="1500"/>
              </a:spcBef>
              <a:defRPr sz="2500">
                <a:solidFill>
                  <a:srgbClr val="1B1B1B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5400" dirty="0">
                <a:solidFill>
                  <a:srgbClr val="14364A"/>
                </a:solidFill>
                <a:latin typeface="Lato" panose="020F0502020204030203" pitchFamily="34" charset="-18"/>
              </a:rPr>
              <a:t>„Znalazłam tu przyjaciół i dużo pozytywnej energii.”</a:t>
            </a:r>
          </a:p>
        </p:txBody>
      </p:sp>
      <p:pic>
        <p:nvPicPr>
          <p:cNvPr id="8" name="Obraz 7" descr="Obraz zawierający ubrania, osoba, rysowanie, sztu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22A8CD8-B90D-97BB-C3B7-9771EA0BB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4490" y="5290925"/>
            <a:ext cx="12113964" cy="807395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818D4A2A-938E-38D7-5593-1C2383078F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5" t="12890" r="22344" b="24902"/>
          <a:stretch/>
        </p:blipFill>
        <p:spPr>
          <a:xfrm>
            <a:off x="16097277" y="2008009"/>
            <a:ext cx="4095880" cy="4378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487694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6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Udostępnienie sali…"/>
          <p:cNvSpPr txBox="1"/>
          <p:nvPr/>
        </p:nvSpPr>
        <p:spPr>
          <a:xfrm>
            <a:off x="4084565" y="841103"/>
            <a:ext cx="16549402" cy="1104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8600"/>
              </a:lnSpc>
              <a:defRPr sz="6400" cap="all">
                <a:solidFill>
                  <a:srgbClr val="9AFC01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dirty="0"/>
              <a:t>Ankieta wśród pracowników </a:t>
            </a:r>
            <a:r>
              <a:rPr lang="pl-PL" dirty="0" err="1"/>
              <a:t>mkidn</a:t>
            </a:r>
            <a:endParaRPr dirty="0"/>
          </a:p>
        </p:txBody>
      </p:sp>
      <p:pic>
        <p:nvPicPr>
          <p:cNvPr id="22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8939" y="12229271"/>
            <a:ext cx="3334901" cy="93628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E67B4703-B600-6736-2FF9-983DECA3BCAB}"/>
              </a:ext>
            </a:extLst>
          </p:cNvPr>
          <p:cNvSpPr txBox="1"/>
          <p:nvPr/>
        </p:nvSpPr>
        <p:spPr>
          <a:xfrm>
            <a:off x="799591" y="4784982"/>
            <a:ext cx="6569948" cy="37805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39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erlin Sans FB Demi" panose="020E0802020502020306" pitchFamily="34" charset="0"/>
                <a:sym typeface="Helvetica"/>
              </a:rPr>
              <a:t>70%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2D3B997-9E9F-D173-C966-F2EAF595549A}"/>
              </a:ext>
            </a:extLst>
          </p:cNvPr>
          <p:cNvSpPr txBox="1"/>
          <p:nvPr/>
        </p:nvSpPr>
        <p:spPr>
          <a:xfrm>
            <a:off x="1108947" y="8553244"/>
            <a:ext cx="5687568" cy="1754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" panose="020F0502020204030203" pitchFamily="34" charset="-18"/>
                <a:sym typeface="Calibri"/>
              </a:rPr>
              <a:t>Pracowników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" panose="020F0502020204030203" pitchFamily="34" charset="-18"/>
                <a:sym typeface="Calibri"/>
              </a:rPr>
              <a:t>MKiDN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" panose="020F0502020204030203" pitchFamily="34" charset="-18"/>
                <a:sym typeface="Calibri"/>
              </a:rPr>
              <a:t> 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" panose="020F0502020204030203" pitchFamily="34" charset="-18"/>
                <a:sym typeface="Calibri"/>
              </a:rPr>
              <a:t>bardzo dobrze ocenia 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" panose="020F0502020204030203" pitchFamily="34" charset="-18"/>
                <a:sym typeface="Calibri"/>
              </a:rPr>
              <a:t>inicjatywę powstania chóru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6F2966D-02C8-5DDE-D267-A0DA5E351C16}"/>
              </a:ext>
            </a:extLst>
          </p:cNvPr>
          <p:cNvSpPr txBox="1"/>
          <p:nvPr/>
        </p:nvSpPr>
        <p:spPr>
          <a:xfrm>
            <a:off x="6882384" y="2157956"/>
            <a:ext cx="10241280" cy="5909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457200">
              <a:lnSpc>
                <a:spcPct val="90000"/>
              </a:lnSpc>
              <a:spcBef>
                <a:spcPts val="1500"/>
              </a:spcBef>
              <a:defRPr sz="2500">
                <a:solidFill>
                  <a:srgbClr val="1B1B1B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dirty="0">
                <a:solidFill>
                  <a:schemeClr val="bg2"/>
                </a:solidFill>
                <a:latin typeface="Lato" panose="020F0502020204030203" pitchFamily="34" charset="-18"/>
              </a:rPr>
              <a:t>JAKI JEST EFEKT DZIAŁANIA CHÓRU?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ACB64F1-8899-2299-2F16-1CCF2494E5F2}"/>
              </a:ext>
            </a:extLst>
          </p:cNvPr>
          <p:cNvSpPr txBox="1"/>
          <p:nvPr/>
        </p:nvSpPr>
        <p:spPr>
          <a:xfrm>
            <a:off x="8712724" y="4739210"/>
            <a:ext cx="6569948" cy="37805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39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erlin Sans FB Demi" panose="020E0802020502020306" pitchFamily="34" charset="0"/>
                <a:sym typeface="Helvetica"/>
              </a:rPr>
              <a:t>80%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2A284C4-9BA4-1775-C2E1-1555B780BA52}"/>
              </a:ext>
            </a:extLst>
          </p:cNvPr>
          <p:cNvSpPr txBox="1"/>
          <p:nvPr/>
        </p:nvSpPr>
        <p:spPr>
          <a:xfrm>
            <a:off x="9049143" y="8569124"/>
            <a:ext cx="5897110" cy="1754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" panose="020F0502020204030203" pitchFamily="34" charset="-18"/>
                <a:sym typeface="Calibri"/>
              </a:rPr>
              <a:t>Pracowników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" panose="020F0502020204030203" pitchFamily="34" charset="-18"/>
                <a:sym typeface="Calibri"/>
              </a:rPr>
              <a:t>MKiDN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" panose="020F0502020204030203" pitchFamily="34" charset="-18"/>
                <a:sym typeface="Calibri"/>
              </a:rPr>
              <a:t> 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" panose="020F0502020204030203" pitchFamily="34" charset="-18"/>
                <a:sym typeface="Calibri"/>
              </a:rPr>
              <a:t>uważa, że chór pozytywnie wpływa na wizerunek urzędu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0B0E563-8A9E-2D89-8DAC-C94BF8BB30D0}"/>
              </a:ext>
            </a:extLst>
          </p:cNvPr>
          <p:cNvSpPr txBox="1"/>
          <p:nvPr/>
        </p:nvSpPr>
        <p:spPr>
          <a:xfrm>
            <a:off x="5416296" y="4786061"/>
            <a:ext cx="1238097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3600" b="1" dirty="0">
                <a:solidFill>
                  <a:schemeClr val="bg1"/>
                </a:solidFill>
                <a:latin typeface="Lato" panose="020F0502020204030203" pitchFamily="34" charset="-18"/>
                <a:sym typeface="Calibri"/>
              </a:rPr>
              <a:t>ponad</a:t>
            </a:r>
            <a:endParaRPr kumimoji="0" lang="pl-PL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ato" panose="020F0502020204030203" pitchFamily="34" charset="-18"/>
              <a:sym typeface="Calibri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C7A9848-3840-3E9A-EE82-41B09445988A}"/>
              </a:ext>
            </a:extLst>
          </p:cNvPr>
          <p:cNvSpPr txBox="1"/>
          <p:nvPr/>
        </p:nvSpPr>
        <p:spPr>
          <a:xfrm>
            <a:off x="16962276" y="4739210"/>
            <a:ext cx="6569948" cy="37805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39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Berlin Sans FB Demi" panose="020E0802020502020306" pitchFamily="34" charset="0"/>
                <a:sym typeface="Helvetica"/>
              </a:rPr>
              <a:t>90%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5620155-E00F-B673-5B42-D17C7B303DD9}"/>
              </a:ext>
            </a:extLst>
          </p:cNvPr>
          <p:cNvSpPr txBox="1"/>
          <p:nvPr/>
        </p:nvSpPr>
        <p:spPr>
          <a:xfrm>
            <a:off x="17298694" y="8569124"/>
            <a:ext cx="6233529" cy="1754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" panose="020F0502020204030203" pitchFamily="34" charset="-18"/>
                <a:sym typeface="Calibri"/>
              </a:rPr>
              <a:t>Pracowników </a:t>
            </a:r>
            <a:r>
              <a:rPr kumimoji="0" lang="pl-PL" sz="36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" panose="020F0502020204030203" pitchFamily="34" charset="-18"/>
                <a:sym typeface="Calibri"/>
              </a:rPr>
              <a:t>MKiDN</a:t>
            </a: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" panose="020F0502020204030203" pitchFamily="34" charset="-18"/>
                <a:sym typeface="Calibri"/>
              </a:rPr>
              <a:t> </a:t>
            </a:r>
          </a:p>
          <a:p>
            <a:pPr marL="0" marR="0" indent="0" algn="ctr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Lato" panose="020F0502020204030203" pitchFamily="34" charset="-18"/>
                <a:sym typeface="Calibri"/>
              </a:rPr>
              <a:t>uważa, że działalność chóru integruje pracowników urzędu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545732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6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ymbol zastępczy obrazu 16" descr="Występ chóru Kanon Kultury na dziedzińcu Ministerstwa Kultury i Dziedzictwa Narodowego z okazji zakończenia lata. Odświętnie ubrane osoby stoją na scenie. Przed nimi dyrygentka widoczna od tyłu.">
            <a:extLst>
              <a:ext uri="{FF2B5EF4-FFF2-40B4-BE49-F238E27FC236}">
                <a16:creationId xmlns:a16="http://schemas.microsoft.com/office/drawing/2014/main" id="{B5C2B0D0-C4B7-6D3B-7645-FBC67CB30091}"/>
              </a:ext>
            </a:extLst>
          </p:cNvPr>
          <p:cNvPicPr>
            <a:picLocks noGrp="1" noChangeAspect="1"/>
          </p:cNvPicPr>
          <p:nvPr>
            <p:ph type="pic" sz="half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r="12200"/>
          <a:stretch>
            <a:fillRect/>
          </a:stretch>
        </p:blipFill>
        <p:spPr>
          <a:xfrm rot="5905">
            <a:off x="8778875" y="-22225"/>
            <a:ext cx="15605125" cy="13747750"/>
          </a:xfrm>
        </p:spPr>
      </p:pic>
      <p:sp>
        <p:nvSpPr>
          <p:cNvPr id="306" name="SUKCESY"/>
          <p:cNvSpPr txBox="1"/>
          <p:nvPr/>
        </p:nvSpPr>
        <p:spPr>
          <a:xfrm>
            <a:off x="659166" y="2806419"/>
            <a:ext cx="7269619" cy="207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0000">
                <a:solidFill>
                  <a:srgbClr val="9AFC01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rPr sz="12800" dirty="0"/>
              <a:t>SUKCESY</a:t>
            </a:r>
          </a:p>
        </p:txBody>
      </p:sp>
      <p:sp>
        <p:nvSpPr>
          <p:cNvPr id="307" name="Chór działa od początku bieżącego roku, a już może…"/>
          <p:cNvSpPr txBox="1"/>
          <p:nvPr/>
        </p:nvSpPr>
        <p:spPr>
          <a:xfrm>
            <a:off x="659166" y="5522440"/>
            <a:ext cx="7269619" cy="6996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/>
            <a:r>
              <a:rPr lang="pl-PL" sz="2800" dirty="0">
                <a:solidFill>
                  <a:schemeClr val="bg1"/>
                </a:solidFill>
                <a:latin typeface="Lato regular" panose="020F0502020204030203" pitchFamily="34" charset="-18"/>
              </a:rPr>
              <a:t>Wystarczyło zaledwie kilka prób, by między uczestnikami zawiązała się prawdziwa więź i pojawiła się wspólna chęć zaprezentowania efektów pracy przed publicznością.</a:t>
            </a:r>
          </a:p>
          <a:p>
            <a:pPr algn="just"/>
            <a:endParaRPr lang="pl-PL" sz="2800" dirty="0">
              <a:solidFill>
                <a:schemeClr val="bg1"/>
              </a:solidFill>
              <a:latin typeface="Lato regular" panose="020F0502020204030203" pitchFamily="34" charset="-18"/>
            </a:endParaRPr>
          </a:p>
          <a:p>
            <a:pPr algn="just"/>
            <a:r>
              <a:rPr lang="pl-PL" sz="2800" dirty="0">
                <a:solidFill>
                  <a:schemeClr val="bg1"/>
                </a:solidFill>
                <a:latin typeface="Lato regular" panose="020F0502020204030203" pitchFamily="34" charset="-18"/>
              </a:rPr>
              <a:t>Chór </a:t>
            </a:r>
            <a:r>
              <a:rPr lang="pl-PL" sz="2800" b="1" dirty="0">
                <a:solidFill>
                  <a:schemeClr val="bg1"/>
                </a:solidFill>
                <a:latin typeface="Lato regular" panose="020F0502020204030203" pitchFamily="34" charset="-18"/>
              </a:rPr>
              <a:t>„Kanon Kultury”</a:t>
            </a:r>
            <a:r>
              <a:rPr lang="pl-PL" sz="2800" dirty="0">
                <a:solidFill>
                  <a:schemeClr val="bg1"/>
                </a:solidFill>
                <a:latin typeface="Lato regular" panose="020F0502020204030203" pitchFamily="34" charset="-18"/>
              </a:rPr>
              <a:t> działa dopiero od początku bieżącego roku, a już może pochwalić się sukcesami – występem przed Kierownictwem oraz Pracownikami </a:t>
            </a:r>
            <a:r>
              <a:rPr lang="pl-PL" sz="2800" b="1" dirty="0">
                <a:solidFill>
                  <a:schemeClr val="bg1"/>
                </a:solidFill>
                <a:latin typeface="Lato regular" panose="020F0502020204030203" pitchFamily="34" charset="-18"/>
              </a:rPr>
              <a:t>Ministerstwa Kultury i Dziedzictwa Narodowego</a:t>
            </a:r>
            <a:r>
              <a:rPr lang="pl-PL" sz="2800" dirty="0">
                <a:solidFill>
                  <a:schemeClr val="bg1"/>
                </a:solidFill>
                <a:latin typeface="Lato regular" panose="020F0502020204030203" pitchFamily="34" charset="-18"/>
              </a:rPr>
              <a:t> z okazji Świąt Wielkanocnych oraz podczas imprezy Zakończenie Lata</a:t>
            </a:r>
            <a:r>
              <a:rPr lang="pl-PL" sz="2800" b="1" dirty="0">
                <a:solidFill>
                  <a:schemeClr val="bg1"/>
                </a:solidFill>
                <a:latin typeface="Lato regular" panose="020F0502020204030203" pitchFamily="34" charset="-18"/>
              </a:rPr>
              <a:t>.</a:t>
            </a:r>
            <a:r>
              <a:rPr lang="pl-PL" sz="2800" dirty="0">
                <a:solidFill>
                  <a:schemeClr val="bg1"/>
                </a:solidFill>
                <a:latin typeface="Lato regular" panose="020F0502020204030203" pitchFamily="34" charset="-18"/>
              </a:rPr>
              <a:t> </a:t>
            </a:r>
            <a:br>
              <a:rPr lang="pl-PL" sz="2800" dirty="0">
                <a:solidFill>
                  <a:schemeClr val="bg1"/>
                </a:solidFill>
                <a:latin typeface="Lato regular" panose="020F0502020204030203" pitchFamily="34" charset="-18"/>
              </a:rPr>
            </a:br>
            <a:r>
              <a:rPr lang="pl-PL" sz="2800" dirty="0">
                <a:solidFill>
                  <a:schemeClr val="bg1"/>
                </a:solidFill>
                <a:latin typeface="Lato regular" panose="020F0502020204030203" pitchFamily="34" charset="-18"/>
              </a:rPr>
              <a:t>Do udziału w wydarzeniu zostały zaproszone również </a:t>
            </a:r>
            <a:r>
              <a:rPr lang="pl-PL" sz="2800" b="1" dirty="0">
                <a:solidFill>
                  <a:schemeClr val="bg1"/>
                </a:solidFill>
                <a:latin typeface="Lato regular" panose="020F0502020204030203" pitchFamily="34" charset="-18"/>
              </a:rPr>
              <a:t>inne chóry amatorskie spoza resortu kultury</a:t>
            </a:r>
            <a:r>
              <a:rPr lang="pl-PL" sz="2800" dirty="0">
                <a:solidFill>
                  <a:schemeClr val="bg1"/>
                </a:solidFill>
                <a:latin typeface="Lato regular" panose="020F0502020204030203" pitchFamily="34" charset="-18"/>
              </a:rPr>
              <a:t>, co poskutkowało niezwykle barwnym i inspirującym spotkaniem.</a:t>
            </a:r>
          </a:p>
        </p:txBody>
      </p:sp>
      <p:pic>
        <p:nvPicPr>
          <p:cNvPr id="30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98939" y="12229271"/>
            <a:ext cx="3334901" cy="936288"/>
          </a:xfrm>
          <a:prstGeom prst="rect">
            <a:avLst/>
          </a:prstGeom>
          <a:ln w="12700">
            <a:miter lim="400000"/>
          </a:ln>
        </p:spPr>
      </p:pic>
    </p:spTree>
    <p:custDataLst>
      <p:tags r:id="rId1"/>
    </p:custData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36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98939" y="12229271"/>
            <a:ext cx="3334901" cy="93628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UKCESY">
            <a:extLst>
              <a:ext uri="{FF2B5EF4-FFF2-40B4-BE49-F238E27FC236}">
                <a16:creationId xmlns:a16="http://schemas.microsoft.com/office/drawing/2014/main" id="{96CF2D7C-B632-FB84-4D69-A90517BBD8D2}"/>
              </a:ext>
            </a:extLst>
          </p:cNvPr>
          <p:cNvSpPr txBox="1"/>
          <p:nvPr/>
        </p:nvSpPr>
        <p:spPr>
          <a:xfrm>
            <a:off x="9801223" y="1491167"/>
            <a:ext cx="12867305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0000">
                <a:solidFill>
                  <a:srgbClr val="9AFC01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algn="ctr"/>
            <a:r>
              <a:rPr lang="pl-PL" sz="7200" dirty="0"/>
              <a:t>Wydarzenie „Zakończenie lata” </a:t>
            </a:r>
          </a:p>
          <a:p>
            <a:pPr algn="ctr"/>
            <a:r>
              <a:rPr lang="pl-PL" sz="4000" dirty="0"/>
              <a:t>22.09.2025, dziedziniec </a:t>
            </a:r>
            <a:r>
              <a:rPr lang="pl-PL" sz="4000" dirty="0" err="1"/>
              <a:t>MKiDN</a:t>
            </a:r>
            <a:endParaRPr lang="pl-PL" sz="54700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EFF5AC1-CCED-6A21-C3F8-0B8C269496D0}"/>
              </a:ext>
            </a:extLst>
          </p:cNvPr>
          <p:cNvSpPr txBox="1"/>
          <p:nvPr/>
        </p:nvSpPr>
        <p:spPr>
          <a:xfrm>
            <a:off x="9801223" y="4843834"/>
            <a:ext cx="12188952" cy="63709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Lato" panose="020F0502020204030203" pitchFamily="34" charset="-18"/>
              </a:rPr>
              <a:t>Cel:</a:t>
            </a:r>
            <a:br>
              <a:rPr lang="pl-PL" sz="2800" dirty="0">
                <a:solidFill>
                  <a:schemeClr val="bg1"/>
                </a:solidFill>
                <a:latin typeface="Lato" panose="020F0502020204030203" pitchFamily="34" charset="-18"/>
              </a:rPr>
            </a:br>
            <a:r>
              <a:rPr lang="pl-PL" sz="2800" dirty="0">
                <a:solidFill>
                  <a:schemeClr val="bg1"/>
                </a:solidFill>
                <a:latin typeface="Lato" panose="020F0502020204030203" pitchFamily="34" charset="-18"/>
              </a:rPr>
              <a:t>Integracja pracowników, współpracowników i przyjaciół Ministerstwa; wspólne świętowanie zakończenia lata i rozpoczęcia sezonu artystycznego.</a:t>
            </a:r>
          </a:p>
          <a:p>
            <a:endParaRPr lang="pl-PL" sz="2800" dirty="0">
              <a:solidFill>
                <a:schemeClr val="bg1"/>
              </a:solidFill>
              <a:latin typeface="Lato" panose="020F0502020204030203" pitchFamily="34" charset="-18"/>
            </a:endParaRPr>
          </a:p>
          <a:p>
            <a:r>
              <a:rPr lang="pl-PL" sz="2800" dirty="0">
                <a:solidFill>
                  <a:schemeClr val="bg1"/>
                </a:solidFill>
                <a:latin typeface="Lato" panose="020F0502020204030203" pitchFamily="34" charset="-18"/>
              </a:rPr>
              <a:t>To wydarzenie pokazało, że </a:t>
            </a:r>
            <a:r>
              <a:rPr lang="pl-PL" sz="2800" dirty="0" err="1">
                <a:solidFill>
                  <a:schemeClr val="bg1"/>
                </a:solidFill>
                <a:latin typeface="Lato" panose="020F0502020204030203" pitchFamily="34" charset="-18"/>
              </a:rPr>
              <a:t>MKiDN</a:t>
            </a:r>
            <a:r>
              <a:rPr lang="pl-PL" sz="2800" dirty="0">
                <a:solidFill>
                  <a:schemeClr val="bg1"/>
                </a:solidFill>
                <a:latin typeface="Lato" panose="020F0502020204030203" pitchFamily="34" charset="-18"/>
              </a:rPr>
              <a:t> to otwarta przestrzeń spotkań, współpracy i dialogu.</a:t>
            </a:r>
          </a:p>
          <a:p>
            <a:endParaRPr lang="pl-PL" sz="4800" dirty="0">
              <a:solidFill>
                <a:schemeClr val="bg1"/>
              </a:solidFill>
              <a:latin typeface="Lato" panose="020F0502020204030203" pitchFamily="34" charset="-18"/>
            </a:endParaRPr>
          </a:p>
          <a:p>
            <a:r>
              <a:rPr lang="pl-PL" sz="4800" b="1" dirty="0">
                <a:solidFill>
                  <a:schemeClr val="bg1"/>
                </a:solidFill>
                <a:latin typeface="Lato" panose="020F0502020204030203" pitchFamily="34" charset="-18"/>
              </a:rPr>
              <a:t>„Kanon kultury”</a:t>
            </a:r>
            <a:r>
              <a:rPr lang="pl-PL" sz="4800" dirty="0">
                <a:solidFill>
                  <a:schemeClr val="bg1"/>
                </a:solidFill>
                <a:latin typeface="Lato" panose="020F0502020204030203" pitchFamily="34" charset="-18"/>
              </a:rPr>
              <a:t> pokazuje, że za murami urzędu są </a:t>
            </a:r>
            <a:r>
              <a:rPr lang="pl-PL" sz="4800" b="1" dirty="0">
                <a:solidFill>
                  <a:schemeClr val="bg1"/>
                </a:solidFill>
                <a:latin typeface="Lato" panose="020F0502020204030203" pitchFamily="34" charset="-18"/>
              </a:rPr>
              <a:t>ludzie z pasją, talentem i energią</a:t>
            </a:r>
            <a:r>
              <a:rPr lang="pl-PL" sz="4800" dirty="0">
                <a:solidFill>
                  <a:schemeClr val="bg1"/>
                </a:solidFill>
                <a:latin typeface="Lato" panose="020F0502020204030203" pitchFamily="34" charset="-18"/>
              </a:rPr>
              <a:t>.</a:t>
            </a:r>
            <a:br>
              <a:rPr lang="pl-PL" sz="4800" dirty="0">
                <a:solidFill>
                  <a:schemeClr val="bg1"/>
                </a:solidFill>
                <a:latin typeface="Lato" panose="020F0502020204030203" pitchFamily="34" charset="-18"/>
              </a:rPr>
            </a:br>
            <a:r>
              <a:rPr lang="pl-PL" sz="4800" dirty="0">
                <a:solidFill>
                  <a:schemeClr val="bg1"/>
                </a:solidFill>
                <a:latin typeface="Lato" panose="020F0502020204030203" pitchFamily="34" charset="-18"/>
              </a:rPr>
              <a:t>To przykład, jak kultura łączy pokolenia i buduje wspólnotę w miejscu pracy.</a:t>
            </a:r>
          </a:p>
        </p:txBody>
      </p:sp>
      <p:pic>
        <p:nvPicPr>
          <p:cNvPr id="5" name="9b7cea4252184372a2269b00b361b0be" descr="Występ chóru Kanon Kultury na dziedzińcu Ministerstwa Kultury i Dziedzictwa Narodowego z okazji zakończenia lata. Odświętnie ubrane osoby śpiewają na scenie.">
            <a:hlinkClick r:id="" action="ppaction://media"/>
            <a:extLst>
              <a:ext uri="{FF2B5EF4-FFF2-40B4-BE49-F238E27FC236}">
                <a16:creationId xmlns:a16="http://schemas.microsoft.com/office/drawing/2014/main" id="{596AA203-172B-A7B2-3FF7-F2CB90956E5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7715250" cy="13716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657</Words>
  <Application>Microsoft Office PowerPoint</Application>
  <PresentationFormat>Niestandardowy</PresentationFormat>
  <Paragraphs>97</Paragraphs>
  <Slides>11</Slides>
  <Notes>2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7" baseType="lpstr">
      <vt:lpstr>Arial</vt:lpstr>
      <vt:lpstr>Berlin Sans FB Demi</vt:lpstr>
      <vt:lpstr>Helvetica</vt:lpstr>
      <vt:lpstr>Lato</vt:lpstr>
      <vt:lpstr>Lato regular</vt:lpstr>
      <vt:lpstr>21_BasicWhite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Magdalena Dorożała</dc:creator>
  <cp:lastModifiedBy>Pawłowski Jacek</cp:lastModifiedBy>
  <cp:revision>19</cp:revision>
  <dcterms:modified xsi:type="dcterms:W3CDTF">2025-12-01T11:55:04Z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9E807590-FE89-42FE-97DC-6DFDDDD0AB84</vt:lpwstr>
  </property>
  <property fmtid="{D5CDD505-2E9C-101B-9397-08002B2CF9AE}" pid="3" name="ArticulatePath">
    <vt:lpwstr>2.3. Chór Kanon Kultury - MKiDN</vt:lpwstr>
  </property>
</Properties>
</file>