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handoutMasterIdLst>
    <p:handoutMasterId r:id="rId45"/>
  </p:handoutMasterIdLst>
  <p:sldIdLst>
    <p:sldId id="256" r:id="rId5"/>
    <p:sldId id="257" r:id="rId6"/>
    <p:sldId id="259" r:id="rId7"/>
    <p:sldId id="275" r:id="rId8"/>
    <p:sldId id="358" r:id="rId9"/>
    <p:sldId id="300" r:id="rId10"/>
    <p:sldId id="309" r:id="rId11"/>
    <p:sldId id="310" r:id="rId12"/>
    <p:sldId id="368" r:id="rId13"/>
    <p:sldId id="369" r:id="rId14"/>
    <p:sldId id="295" r:id="rId15"/>
    <p:sldId id="296" r:id="rId16"/>
    <p:sldId id="357" r:id="rId17"/>
    <p:sldId id="268" r:id="rId18"/>
    <p:sldId id="276" r:id="rId19"/>
    <p:sldId id="262" r:id="rId20"/>
    <p:sldId id="319" r:id="rId21"/>
    <p:sldId id="359" r:id="rId22"/>
    <p:sldId id="360" r:id="rId23"/>
    <p:sldId id="361" r:id="rId24"/>
    <p:sldId id="323" r:id="rId25"/>
    <p:sldId id="362" r:id="rId26"/>
    <p:sldId id="325" r:id="rId27"/>
    <p:sldId id="363" r:id="rId28"/>
    <p:sldId id="364" r:id="rId29"/>
    <p:sldId id="365" r:id="rId30"/>
    <p:sldId id="366" r:id="rId31"/>
    <p:sldId id="273" r:id="rId32"/>
    <p:sldId id="318" r:id="rId33"/>
    <p:sldId id="370" r:id="rId34"/>
    <p:sldId id="371" r:id="rId35"/>
    <p:sldId id="372" r:id="rId36"/>
    <p:sldId id="373" r:id="rId37"/>
    <p:sldId id="374" r:id="rId38"/>
    <p:sldId id="293" r:id="rId39"/>
    <p:sldId id="299" r:id="rId40"/>
    <p:sldId id="289" r:id="rId41"/>
    <p:sldId id="367" r:id="rId42"/>
    <p:sldId id="279" r:id="rId43"/>
  </p:sldIdLst>
  <p:sldSz cx="20104100" cy="11309350"/>
  <p:notesSz cx="9874250" cy="6797675"/>
  <p:defaultTextStyle>
    <a:defPPr>
      <a:defRPr kern="0"/>
    </a:defPPr>
  </p:defaultTextStyle>
  <p:extLst>
    <p:ext uri="{EFAFB233-063F-42B5-8137-9DF3F51BA10A}">
      <p15:sldGuideLst xmlns:p15="http://schemas.microsoft.com/office/powerpoint/2012/main">
        <p15:guide id="1" orient="horz" pos="490" userDrawn="1">
          <p15:clr>
            <a:srgbClr val="A4A3A4"/>
          </p15:clr>
        </p15:guide>
        <p15:guide id="2" pos="668" userDrawn="1">
          <p15:clr>
            <a:srgbClr val="A4A3A4"/>
          </p15:clr>
        </p15:guide>
        <p15:guide id="3" orient="horz" pos="1491" userDrawn="1">
          <p15:clr>
            <a:srgbClr val="A4A3A4"/>
          </p15:clr>
        </p15:guide>
        <p15:guide id="4" pos="51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żdżyńska Katarzyna" initials="MK" lastIdx="3" clrIdx="0">
    <p:extLst>
      <p:ext uri="{19B8F6BF-5375-455C-9EA6-DF929625EA0E}">
        <p15:presenceInfo xmlns:p15="http://schemas.microsoft.com/office/powerpoint/2012/main" userId="S::katarzyna.mozdzynska@mf.gov.pl::57b49e24-3dc5-461d-a22c-fecbfa90085f" providerId="AD"/>
      </p:ext>
    </p:extLst>
  </p:cmAuthor>
  <p:cmAuthor id="2" name="Andrzejak Marcin" initials="AM" lastIdx="47" clrIdx="1">
    <p:extLst>
      <p:ext uri="{19B8F6BF-5375-455C-9EA6-DF929625EA0E}">
        <p15:presenceInfo xmlns:p15="http://schemas.microsoft.com/office/powerpoint/2012/main" userId="S::Marcin.Andrzejak@mf.gov.pl::380c8791-cba2-487e-92fc-cd81997f6dd9" providerId="AD"/>
      </p:ext>
    </p:extLst>
  </p:cmAuthor>
  <p:cmAuthor id="3" name="Jaworski Marcin 2" initials="JM2" lastIdx="15" clrIdx="2">
    <p:extLst>
      <p:ext uri="{19B8F6BF-5375-455C-9EA6-DF929625EA0E}">
        <p15:presenceInfo xmlns:p15="http://schemas.microsoft.com/office/powerpoint/2012/main" userId="S::marcin.jaworski2@mf.gov.pl::2b4eb9bf-bb30-4886-88a0-5df4899ec556" providerId="AD"/>
      </p:ext>
    </p:extLst>
  </p:cmAuthor>
  <p:cmAuthor id="4" name="Zachariasz Aneta" initials="ZA" lastIdx="73" clrIdx="3">
    <p:extLst>
      <p:ext uri="{19B8F6BF-5375-455C-9EA6-DF929625EA0E}">
        <p15:presenceInfo xmlns:p15="http://schemas.microsoft.com/office/powerpoint/2012/main" userId="S::Aneta.Zachariasz@mf.gov.pl::7bdcf956-2d42-45d4-81ad-9ad530d7c839" providerId="AD"/>
      </p:ext>
    </p:extLst>
  </p:cmAuthor>
  <p:cmAuthor id="5" name="Grudzińska Katarzyna" initials="GK" lastIdx="1" clrIdx="4">
    <p:extLst>
      <p:ext uri="{19B8F6BF-5375-455C-9EA6-DF929625EA0E}">
        <p15:presenceInfo xmlns:p15="http://schemas.microsoft.com/office/powerpoint/2012/main" userId="S::katarzyna.grudzinska@mf.gov.pl::6d46054e-1dfb-45b4-b7e0-7ae9bc605bb4" providerId="AD"/>
      </p:ext>
    </p:extLst>
  </p:cmAuthor>
  <p:cmAuthor id="6" name="Hryciuk Magdalena" initials="HM" lastIdx="6" clrIdx="5">
    <p:extLst>
      <p:ext uri="{19B8F6BF-5375-455C-9EA6-DF929625EA0E}">
        <p15:presenceInfo xmlns:p15="http://schemas.microsoft.com/office/powerpoint/2012/main" userId="S::Magdalena.Hryciuk@mf.gov.pl::0b37bf0a-a272-427f-82c8-8db39280d86c" providerId="AD"/>
      </p:ext>
    </p:extLst>
  </p:cmAuthor>
  <p:cmAuthor id="7" name="Szymkowiak Edyta" initials="SE" lastIdx="4" clrIdx="6">
    <p:extLst>
      <p:ext uri="{19B8F6BF-5375-455C-9EA6-DF929625EA0E}">
        <p15:presenceInfo xmlns:p15="http://schemas.microsoft.com/office/powerpoint/2012/main" userId="S::edyta.szymkowiak@mf.gov.pl::71445336-3534-4ded-84df-29e58af316f7" providerId="AD"/>
      </p:ext>
    </p:extLst>
  </p:cmAuthor>
  <p:cmAuthor id="8" name="Skwierczyńska-Wiatrów Izabela" initials="IS" lastIdx="2" clrIdx="7">
    <p:extLst>
      <p:ext uri="{19B8F6BF-5375-455C-9EA6-DF929625EA0E}">
        <p15:presenceInfo xmlns:p15="http://schemas.microsoft.com/office/powerpoint/2012/main" userId="S::izabela.skwierczynska-wiatrow@mf.gov.pl::0c9d7046-b3df-46d8-9bec-ba1de9ae8747" providerId="AD"/>
      </p:ext>
    </p:extLst>
  </p:cmAuthor>
  <p:cmAuthor id="9" name="Kowalewski Grzegorz" initials="KG" lastIdx="1" clrIdx="8">
    <p:extLst>
      <p:ext uri="{19B8F6BF-5375-455C-9EA6-DF929625EA0E}">
        <p15:presenceInfo xmlns:p15="http://schemas.microsoft.com/office/powerpoint/2012/main" userId="S::grzegorz.kowalewski@mf.gov.pl::7f28bf3d-4337-4fb4-acc7-36e1d4e0935a" providerId="AD"/>
      </p:ext>
    </p:extLst>
  </p:cmAuthor>
  <p:cmAuthor id="10" name="Kozarzewska Justyna" initials="KJ" lastIdx="2" clrIdx="9">
    <p:extLst>
      <p:ext uri="{19B8F6BF-5375-455C-9EA6-DF929625EA0E}">
        <p15:presenceInfo xmlns:p15="http://schemas.microsoft.com/office/powerpoint/2012/main" userId="S::Justyna.Kozarzewska@mf.gov.pl::ffcece18-340a-488c-8113-529f8154e9bc" providerId="AD"/>
      </p:ext>
    </p:extLst>
  </p:cmAuthor>
  <p:cmAuthor id="11" name="Sielaszuk Michał" initials="SM" lastIdx="3" clrIdx="10">
    <p:extLst>
      <p:ext uri="{19B8F6BF-5375-455C-9EA6-DF929625EA0E}">
        <p15:presenceInfo xmlns:p15="http://schemas.microsoft.com/office/powerpoint/2012/main" userId="S::michal.sielaszuk@mf.gov.pl::e8b6184d-5837-4099-b718-b42baf7a328f" providerId="AD"/>
      </p:ext>
    </p:extLst>
  </p:cmAuthor>
  <p:cmAuthor id="12" name="Mystkowska Sylwia" initials="SM" lastIdx="10" clrIdx="11">
    <p:extLst>
      <p:ext uri="{19B8F6BF-5375-455C-9EA6-DF929625EA0E}">
        <p15:presenceInfo xmlns:p15="http://schemas.microsoft.com/office/powerpoint/2012/main" userId="S::Sylwia.Mystkowska@mf.gov.pl::19a23149-1c25-421b-848c-964276785b74" providerId="AD"/>
      </p:ext>
    </p:extLst>
  </p:cmAuthor>
  <p:cmAuthor id="13" name="Szlasa Karolina" initials="SK" lastIdx="28" clrIdx="12">
    <p:extLst>
      <p:ext uri="{19B8F6BF-5375-455C-9EA6-DF929625EA0E}">
        <p15:presenceInfo xmlns:p15="http://schemas.microsoft.com/office/powerpoint/2012/main" userId="S::karolina.szlasa@mf.gov.pl::453f78d4-3bb4-4ef9-83f5-c317e00541af" providerId="AD"/>
      </p:ext>
    </p:extLst>
  </p:cmAuthor>
  <p:cmAuthor id="14" name="Pasternak-Winiarska Katarzyna" initials="PWK" lastIdx="5" clrIdx="13">
    <p:extLst>
      <p:ext uri="{19B8F6BF-5375-455C-9EA6-DF929625EA0E}">
        <p15:presenceInfo xmlns:p15="http://schemas.microsoft.com/office/powerpoint/2012/main" userId="S::katarzyna.pasternak-winiarska@mf.gov.pl::3c1b65b6-0bff-4686-a872-9a7ffcf6b648" providerId="AD"/>
      </p:ext>
    </p:extLst>
  </p:cmAuthor>
  <p:cmAuthor id="15" name="Kaliszewski Konrad" initials="KK" lastIdx="2" clrIdx="14">
    <p:extLst>
      <p:ext uri="{19B8F6BF-5375-455C-9EA6-DF929625EA0E}">
        <p15:presenceInfo xmlns:p15="http://schemas.microsoft.com/office/powerpoint/2012/main" userId="S::konrad.kaliszewski@mf.gov.pl::48014e5b-184d-405a-be63-a147538516bf" providerId="AD"/>
      </p:ext>
    </p:extLst>
  </p:cmAuthor>
  <p:cmAuthor id="16" name="Tarasewicz Agnieszka 3" initials="TA3" lastIdx="1" clrIdx="15">
    <p:extLst>
      <p:ext uri="{19B8F6BF-5375-455C-9EA6-DF929625EA0E}">
        <p15:presenceInfo xmlns:p15="http://schemas.microsoft.com/office/powerpoint/2012/main" userId="S::agnieszka.tarasewicz3@mf.gov.pl::2d90f44c-e1aa-4f1f-b840-01a65e2bf3f1" providerId="AD"/>
      </p:ext>
    </p:extLst>
  </p:cmAuthor>
  <p:cmAuthor id="17" name="Zalewski Dominik" initials="ZD" lastIdx="1" clrIdx="16">
    <p:extLst>
      <p:ext uri="{19B8F6BF-5375-455C-9EA6-DF929625EA0E}">
        <p15:presenceInfo xmlns:p15="http://schemas.microsoft.com/office/powerpoint/2012/main" userId="S::Dominik.Zalewski@mf.gov.pl::ec89c532-317f-4c09-b06c-300feb4a1b93" providerId="AD"/>
      </p:ext>
    </p:extLst>
  </p:cmAuthor>
  <p:cmAuthor id="18" name="Maliborska Małgorzata" initials="MM" lastIdx="3" clrIdx="17">
    <p:extLst>
      <p:ext uri="{19B8F6BF-5375-455C-9EA6-DF929625EA0E}">
        <p15:presenceInfo xmlns:p15="http://schemas.microsoft.com/office/powerpoint/2012/main" userId="S::malgorzata.maliborska@mf.gov.pl::6633706b-f506-465f-ae3b-9a515a751476" providerId="AD"/>
      </p:ext>
    </p:extLst>
  </p:cmAuthor>
  <p:cmAuthor id="19" name="Buda Agnieszka" initials="BA" lastIdx="2" clrIdx="18">
    <p:extLst>
      <p:ext uri="{19B8F6BF-5375-455C-9EA6-DF929625EA0E}">
        <p15:presenceInfo xmlns:p15="http://schemas.microsoft.com/office/powerpoint/2012/main" userId="S::agnieszka.buda@mf.gov.pl::cca8caa1-e6db-41ff-836d-81cb6e08d4c2" providerId="AD"/>
      </p:ext>
    </p:extLst>
  </p:cmAuthor>
  <p:cmAuthor id="20" name="Miller Anna" initials="MA" lastIdx="1" clrIdx="19">
    <p:extLst>
      <p:ext uri="{19B8F6BF-5375-455C-9EA6-DF929625EA0E}">
        <p15:presenceInfo xmlns:p15="http://schemas.microsoft.com/office/powerpoint/2012/main" userId="S::anna.miller@mf.gov.pl::118f3ad8-1f48-466f-a4a0-b9205aaeb924" providerId="AD"/>
      </p:ext>
    </p:extLst>
  </p:cmAuthor>
  <p:cmAuthor id="21" name="Dąbrowska Iwona" initials="DI" lastIdx="25" clrIdx="20">
    <p:extLst>
      <p:ext uri="{19B8F6BF-5375-455C-9EA6-DF929625EA0E}">
        <p15:presenceInfo xmlns:p15="http://schemas.microsoft.com/office/powerpoint/2012/main" userId="S::Iwona.Dabrowska@mf.gov.pl::04c59821-281d-48c3-a354-2afd6d1a7618" providerId="AD"/>
      </p:ext>
    </p:extLst>
  </p:cmAuthor>
  <p:cmAuthor id="22" name="Orłowska Anna 2" initials="OA2" lastIdx="5" clrIdx="21">
    <p:extLst>
      <p:ext uri="{19B8F6BF-5375-455C-9EA6-DF929625EA0E}">
        <p15:presenceInfo xmlns:p15="http://schemas.microsoft.com/office/powerpoint/2012/main" userId="Orłowska Anna 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75" autoAdjust="0"/>
    <p:restoredTop sz="94674"/>
  </p:normalViewPr>
  <p:slideViewPr>
    <p:cSldViewPr>
      <p:cViewPr>
        <p:scale>
          <a:sx n="50" d="100"/>
          <a:sy n="50" d="100"/>
        </p:scale>
        <p:origin x="232" y="-92"/>
      </p:cViewPr>
      <p:guideLst>
        <p:guide orient="horz" pos="490"/>
        <p:guide pos="668"/>
        <p:guide orient="horz" pos="1491"/>
        <p:guide pos="513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F23278CB-4886-413D-96F7-A2C5C0A2BAFD}"/>
              </a:ext>
            </a:extLst>
          </p:cNvPr>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a:extLst>
              <a:ext uri="{FF2B5EF4-FFF2-40B4-BE49-F238E27FC236}">
                <a16:creationId xmlns:a16="http://schemas.microsoft.com/office/drawing/2014/main" id="{DF0197E4-AE85-46A9-B68F-CBACCBE43A0D}"/>
              </a:ext>
            </a:extLst>
          </p:cNvPr>
          <p:cNvSpPr>
            <a:spLocks noGrp="1"/>
          </p:cNvSpPr>
          <p:nvPr>
            <p:ph type="dt" sz="quarter" idx="1"/>
          </p:nvPr>
        </p:nvSpPr>
        <p:spPr>
          <a:xfrm>
            <a:off x="5592861" y="0"/>
            <a:ext cx="4279050" cy="340647"/>
          </a:xfrm>
          <a:prstGeom prst="rect">
            <a:avLst/>
          </a:prstGeom>
        </p:spPr>
        <p:txBody>
          <a:bodyPr vert="horz" lIns="48527" tIns="24264" rIns="48527" bIns="24264" rtlCol="0"/>
          <a:lstStyle>
            <a:lvl1pPr algn="r">
              <a:defRPr sz="600"/>
            </a:lvl1pPr>
          </a:lstStyle>
          <a:p>
            <a:fld id="{7019D7FE-EB6E-4E93-90A8-E42D4873CF22}" type="datetimeFigureOut">
              <a:rPr lang="pl-PL" smtClean="0"/>
              <a:t>15.07.2026</a:t>
            </a:fld>
            <a:endParaRPr lang="pl-PL"/>
          </a:p>
        </p:txBody>
      </p:sp>
      <p:sp>
        <p:nvSpPr>
          <p:cNvPr id="4" name="Symbol zastępczy stopki 3">
            <a:extLst>
              <a:ext uri="{FF2B5EF4-FFF2-40B4-BE49-F238E27FC236}">
                <a16:creationId xmlns:a16="http://schemas.microsoft.com/office/drawing/2014/main" id="{8C334DB2-6970-4E50-9603-DF1F18420D1C}"/>
              </a:ext>
            </a:extLst>
          </p:cNvPr>
          <p:cNvSpPr>
            <a:spLocks noGrp="1"/>
          </p:cNvSpPr>
          <p:nvPr>
            <p:ph type="ftr" sz="quarter" idx="2"/>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5" name="Symbol zastępczy numeru slajdu 4">
            <a:extLst>
              <a:ext uri="{FF2B5EF4-FFF2-40B4-BE49-F238E27FC236}">
                <a16:creationId xmlns:a16="http://schemas.microsoft.com/office/drawing/2014/main" id="{334B47C4-105E-4C7D-954F-E59D9B19D101}"/>
              </a:ext>
            </a:extLst>
          </p:cNvPr>
          <p:cNvSpPr>
            <a:spLocks noGrp="1"/>
          </p:cNvSpPr>
          <p:nvPr>
            <p:ph type="sldNum" sz="quarter" idx="3"/>
          </p:nvPr>
        </p:nvSpPr>
        <p:spPr>
          <a:xfrm>
            <a:off x="5592861" y="6457028"/>
            <a:ext cx="4279050" cy="340647"/>
          </a:xfrm>
          <a:prstGeom prst="rect">
            <a:avLst/>
          </a:prstGeom>
        </p:spPr>
        <p:txBody>
          <a:bodyPr vert="horz" lIns="48527" tIns="24264" rIns="48527" bIns="24264" rtlCol="0" anchor="b"/>
          <a:lstStyle>
            <a:lvl1pPr algn="r">
              <a:defRPr sz="600"/>
            </a:lvl1pPr>
          </a:lstStyle>
          <a:p>
            <a:fld id="{B79F8D38-0F5E-4572-9430-1E2343AC6A1A}" type="slidenum">
              <a:rPr lang="pl-PL" smtClean="0"/>
              <a:t>‹#›</a:t>
            </a:fld>
            <a:endParaRPr lang="pl-PL"/>
          </a:p>
        </p:txBody>
      </p:sp>
    </p:spTree>
    <p:extLst>
      <p:ext uri="{BB962C8B-B14F-4D97-AF65-F5344CB8AC3E}">
        <p14:creationId xmlns:p14="http://schemas.microsoft.com/office/powerpoint/2010/main" val="25492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p:cNvSpPr>
            <a:spLocks noGrp="1"/>
          </p:cNvSpPr>
          <p:nvPr>
            <p:ph type="dt" idx="1"/>
          </p:nvPr>
        </p:nvSpPr>
        <p:spPr>
          <a:xfrm>
            <a:off x="5592861" y="0"/>
            <a:ext cx="4279050" cy="340647"/>
          </a:xfrm>
          <a:prstGeom prst="rect">
            <a:avLst/>
          </a:prstGeom>
        </p:spPr>
        <p:txBody>
          <a:bodyPr vert="horz" lIns="48527" tIns="24264" rIns="48527" bIns="24264" rtlCol="0"/>
          <a:lstStyle>
            <a:lvl1pPr algn="r">
              <a:defRPr sz="600"/>
            </a:lvl1pPr>
          </a:lstStyle>
          <a:p>
            <a:fld id="{C9E80F2D-FC4B-4ABE-92EC-0237AE7FE98E}" type="datetimeFigureOut">
              <a:rPr lang="pl-PL" smtClean="0"/>
              <a:t>15.07.2026</a:t>
            </a:fld>
            <a:endParaRPr lang="pl-PL"/>
          </a:p>
        </p:txBody>
      </p:sp>
      <p:sp>
        <p:nvSpPr>
          <p:cNvPr id="4" name="Symbol zastępczy obrazu slajdu 3"/>
          <p:cNvSpPr>
            <a:spLocks noGrp="1" noRot="1" noChangeAspect="1"/>
          </p:cNvSpPr>
          <p:nvPr>
            <p:ph type="sldImg" idx="2"/>
          </p:nvPr>
        </p:nvSpPr>
        <p:spPr>
          <a:xfrm>
            <a:off x="2898775" y="850900"/>
            <a:ext cx="4076700" cy="2293938"/>
          </a:xfrm>
          <a:prstGeom prst="rect">
            <a:avLst/>
          </a:prstGeom>
          <a:noFill/>
          <a:ln w="12700">
            <a:solidFill>
              <a:prstClr val="black"/>
            </a:solidFill>
          </a:ln>
        </p:spPr>
        <p:txBody>
          <a:bodyPr vert="horz" lIns="48527" tIns="24264" rIns="48527" bIns="24264" rtlCol="0" anchor="ctr"/>
          <a:lstStyle/>
          <a:p>
            <a:endParaRPr lang="pl-PL"/>
          </a:p>
        </p:txBody>
      </p:sp>
      <p:sp>
        <p:nvSpPr>
          <p:cNvPr id="5" name="Symbol zastępczy notatek 4"/>
          <p:cNvSpPr>
            <a:spLocks noGrp="1"/>
          </p:cNvSpPr>
          <p:nvPr>
            <p:ph type="body" sz="quarter" idx="3"/>
          </p:nvPr>
        </p:nvSpPr>
        <p:spPr>
          <a:xfrm>
            <a:off x="987113" y="3270976"/>
            <a:ext cx="7900024" cy="2677467"/>
          </a:xfrm>
          <a:prstGeom prst="rect">
            <a:avLst/>
          </a:prstGeom>
        </p:spPr>
        <p:txBody>
          <a:bodyPr vert="horz" lIns="48527" tIns="24264" rIns="48527" bIns="24264"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7" name="Symbol zastępczy numeru slajdu 6"/>
          <p:cNvSpPr>
            <a:spLocks noGrp="1"/>
          </p:cNvSpPr>
          <p:nvPr>
            <p:ph type="sldNum" sz="quarter" idx="5"/>
          </p:nvPr>
        </p:nvSpPr>
        <p:spPr>
          <a:xfrm>
            <a:off x="5592861" y="6457028"/>
            <a:ext cx="4279050" cy="340647"/>
          </a:xfrm>
          <a:prstGeom prst="rect">
            <a:avLst/>
          </a:prstGeom>
        </p:spPr>
        <p:txBody>
          <a:bodyPr vert="horz" lIns="48527" tIns="24264" rIns="48527" bIns="24264" rtlCol="0" anchor="b"/>
          <a:lstStyle>
            <a:lvl1pPr algn="r">
              <a:defRPr sz="600"/>
            </a:lvl1pPr>
          </a:lstStyle>
          <a:p>
            <a:fld id="{A706FAC0-FF73-4C4D-997E-D65B09C419DC}" type="slidenum">
              <a:rPr lang="pl-PL" smtClean="0"/>
              <a:t>‹#›</a:t>
            </a:fld>
            <a:endParaRPr lang="pl-PL"/>
          </a:p>
        </p:txBody>
      </p:sp>
    </p:spTree>
    <p:extLst>
      <p:ext uri="{BB962C8B-B14F-4D97-AF65-F5344CB8AC3E}">
        <p14:creationId xmlns:p14="http://schemas.microsoft.com/office/powerpoint/2010/main" val="362479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p:txBody>
          <a:bodyPr lIns="0" tIns="0" rIns="0" bIns="0"/>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Holder 6"/>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Holder 7"/>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 name="Holder 4"/>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Holder 5"/>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 name="Holder 3"/>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 name="Holder 4"/>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0450195"/>
          </a:xfrm>
          <a:custGeom>
            <a:avLst/>
            <a:gdLst/>
            <a:ahLst/>
            <a:cxnLst/>
            <a:rect l="l" t="t" r="r" b="b"/>
            <a:pathLst>
              <a:path w="20104100" h="10450195">
                <a:moveTo>
                  <a:pt x="20104099" y="0"/>
                </a:moveTo>
                <a:lnTo>
                  <a:pt x="0" y="0"/>
                </a:lnTo>
                <a:lnTo>
                  <a:pt x="0" y="10449943"/>
                </a:lnTo>
                <a:lnTo>
                  <a:pt x="20104099" y="10449943"/>
                </a:lnTo>
                <a:lnTo>
                  <a:pt x="20104099" y="0"/>
                </a:lnTo>
                <a:close/>
              </a:path>
            </a:pathLst>
          </a:custGeom>
          <a:solidFill>
            <a:srgbClr val="F3F3F2"/>
          </a:solidFill>
        </p:spPr>
        <p:txBody>
          <a:bodyPr wrap="square" lIns="0" tIns="0" rIns="0" bIns="0" rtlCol="0"/>
          <a:lstStyle/>
          <a:p>
            <a:endParaRPr/>
          </a:p>
        </p:txBody>
      </p:sp>
      <p:sp>
        <p:nvSpPr>
          <p:cNvPr id="2" name="Holder 2"/>
          <p:cNvSpPr>
            <a:spLocks noGrp="1"/>
          </p:cNvSpPr>
          <p:nvPr>
            <p:ph type="title"/>
          </p:nvPr>
        </p:nvSpPr>
        <p:spPr>
          <a:xfrm>
            <a:off x="2290738" y="4774324"/>
            <a:ext cx="9165712" cy="905510"/>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a:xfrm>
            <a:off x="2290894" y="3769223"/>
            <a:ext cx="15229840" cy="4528184"/>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a:xfrm>
            <a:off x="6501446" y="10751027"/>
            <a:ext cx="429260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a:xfrm>
            <a:off x="2290894" y="10751027"/>
            <a:ext cx="372745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a:xfrm>
            <a:off x="18929260" y="10751027"/>
            <a:ext cx="179069"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www.etoll.gov.pl/"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5875"/>
            <a:ext cx="20104099" cy="10449942"/>
          </a:xfrm>
          <a:prstGeom prst="rect">
            <a:avLst/>
          </a:prstGeom>
        </p:spPr>
      </p:pic>
      <p:sp>
        <p:nvSpPr>
          <p:cNvPr id="3" name="object 3"/>
          <p:cNvSpPr txBox="1"/>
          <p:nvPr/>
        </p:nvSpPr>
        <p:spPr>
          <a:xfrm>
            <a:off x="2051050" y="3631825"/>
            <a:ext cx="7517765" cy="5752216"/>
          </a:xfrm>
          <a:prstGeom prst="rect">
            <a:avLst/>
          </a:prstGeom>
        </p:spPr>
        <p:txBody>
          <a:bodyPr vert="horz" wrap="square" lIns="0" tIns="12065" rIns="0" bIns="0" rtlCol="0">
            <a:spAutoFit/>
          </a:bodyPr>
          <a:lstStyle/>
          <a:p>
            <a:pPr marL="12700" marR="528320">
              <a:lnSpc>
                <a:spcPct val="105400"/>
              </a:lnSpc>
              <a:spcBef>
                <a:spcPts val="95"/>
              </a:spcBef>
            </a:pPr>
            <a:r>
              <a:rPr sz="5750" dirty="0">
                <a:latin typeface="+mn-lt"/>
                <a:cs typeface="Lato Black"/>
              </a:rPr>
              <a:t>Plan</a:t>
            </a:r>
            <a:r>
              <a:rPr sz="5750" spc="-165" dirty="0">
                <a:latin typeface="+mn-lt"/>
                <a:cs typeface="Lato Black"/>
              </a:rPr>
              <a:t> </a:t>
            </a:r>
            <a:r>
              <a:rPr sz="5750" dirty="0">
                <a:latin typeface="+mn-lt"/>
                <a:cs typeface="Lato Black"/>
              </a:rPr>
              <a:t>wdrażania</a:t>
            </a:r>
            <a:r>
              <a:rPr sz="5750" spc="-60" dirty="0">
                <a:latin typeface="+mn-lt"/>
                <a:cs typeface="Lato Black"/>
              </a:rPr>
              <a:t> </a:t>
            </a:r>
            <a:r>
              <a:rPr sz="5750" spc="-10" dirty="0">
                <a:latin typeface="+mn-lt"/>
                <a:cs typeface="Lato Black"/>
              </a:rPr>
              <a:t>usług </a:t>
            </a:r>
            <a:r>
              <a:rPr sz="5750" b="1" dirty="0">
                <a:latin typeface="+mn-lt"/>
                <a:cs typeface="Lato Black"/>
              </a:rPr>
              <a:t>dla</a:t>
            </a:r>
            <a:r>
              <a:rPr sz="5750" b="1" spc="-10" dirty="0">
                <a:latin typeface="+mn-lt"/>
                <a:cs typeface="Lato Black"/>
              </a:rPr>
              <a:t> klientów</a:t>
            </a:r>
            <a:endParaRPr sz="5750" dirty="0">
              <a:latin typeface="+mn-lt"/>
              <a:cs typeface="Lato Black"/>
            </a:endParaRPr>
          </a:p>
          <a:p>
            <a:pPr marL="12700" marR="5080">
              <a:lnSpc>
                <a:spcPct val="105400"/>
              </a:lnSpc>
            </a:pPr>
            <a:r>
              <a:rPr sz="5750" spc="-10" dirty="0">
                <a:latin typeface="+mn-lt"/>
                <a:cs typeface="Lato Black"/>
              </a:rPr>
              <a:t>Krajowej</a:t>
            </a:r>
            <a:r>
              <a:rPr sz="5750" spc="-260" dirty="0">
                <a:latin typeface="+mn-lt"/>
                <a:cs typeface="Lato Black"/>
              </a:rPr>
              <a:t> </a:t>
            </a:r>
            <a:r>
              <a:rPr sz="5750" spc="-10" dirty="0">
                <a:latin typeface="+mn-lt"/>
                <a:cs typeface="Lato Black"/>
              </a:rPr>
              <a:t>Administracji Skarbowej</a:t>
            </a:r>
            <a:endParaRPr sz="5750" dirty="0">
              <a:latin typeface="+mn-lt"/>
              <a:cs typeface="Lato Black"/>
            </a:endParaRPr>
          </a:p>
          <a:p>
            <a:pPr marL="12700">
              <a:lnSpc>
                <a:spcPct val="100000"/>
              </a:lnSpc>
              <a:spcBef>
                <a:spcPts val="370"/>
              </a:spcBef>
            </a:pPr>
            <a:r>
              <a:rPr sz="5750" b="1" dirty="0">
                <a:solidFill>
                  <a:srgbClr val="ED1C24"/>
                </a:solidFill>
                <a:latin typeface="+mn-lt"/>
                <a:cs typeface="Lato Black"/>
              </a:rPr>
              <a:t>w</a:t>
            </a:r>
            <a:r>
              <a:rPr sz="5750" b="1" spc="-145" dirty="0">
                <a:solidFill>
                  <a:srgbClr val="ED1C24"/>
                </a:solidFill>
                <a:latin typeface="+mn-lt"/>
                <a:cs typeface="Lato Black"/>
              </a:rPr>
              <a:t> </a:t>
            </a:r>
            <a:r>
              <a:rPr lang="pl-PL" sz="5750" b="1" dirty="0">
                <a:solidFill>
                  <a:srgbClr val="ED1C24"/>
                </a:solidFill>
                <a:latin typeface="+mn-lt"/>
                <a:cs typeface="Lato Black"/>
              </a:rPr>
              <a:t>latach</a:t>
            </a:r>
            <a:r>
              <a:rPr sz="5750" b="1" spc="-25" dirty="0">
                <a:solidFill>
                  <a:srgbClr val="ED1C24"/>
                </a:solidFill>
                <a:latin typeface="+mn-lt"/>
                <a:cs typeface="Lato Black"/>
              </a:rPr>
              <a:t> </a:t>
            </a:r>
            <a:r>
              <a:rPr sz="5750" b="1" dirty="0">
                <a:solidFill>
                  <a:srgbClr val="ED1C24"/>
                </a:solidFill>
                <a:latin typeface="+mn-lt"/>
                <a:cs typeface="Lato Black"/>
              </a:rPr>
              <a:t>2024-</a:t>
            </a:r>
            <a:r>
              <a:rPr sz="5750" b="1" spc="-20" dirty="0">
                <a:solidFill>
                  <a:srgbClr val="ED1C24"/>
                </a:solidFill>
                <a:latin typeface="+mn-lt"/>
                <a:cs typeface="Lato Black"/>
              </a:rPr>
              <a:t>2028</a:t>
            </a:r>
            <a:endParaRPr lang="pl-PL" sz="5750" b="1" spc="-20" dirty="0">
              <a:solidFill>
                <a:srgbClr val="ED1C24"/>
              </a:solidFill>
              <a:latin typeface="+mn-lt"/>
              <a:cs typeface="Lato Black"/>
            </a:endParaRPr>
          </a:p>
          <a:p>
            <a:pPr marL="12700">
              <a:lnSpc>
                <a:spcPct val="100000"/>
              </a:lnSpc>
              <a:spcBef>
                <a:spcPts val="370"/>
              </a:spcBef>
            </a:pPr>
            <a:endParaRPr lang="pl-PL" sz="3200" b="1" spc="-20" dirty="0">
              <a:solidFill>
                <a:schemeClr val="tx1"/>
              </a:solidFill>
              <a:latin typeface="+mn-lt"/>
              <a:cs typeface="Lato Black"/>
            </a:endParaRPr>
          </a:p>
          <a:p>
            <a:pPr marL="12700">
              <a:lnSpc>
                <a:spcPct val="100000"/>
              </a:lnSpc>
              <a:spcBef>
                <a:spcPts val="370"/>
              </a:spcBef>
            </a:pPr>
            <a:r>
              <a:rPr lang="pl-PL" sz="3200" b="1" spc="-20" dirty="0">
                <a:solidFill>
                  <a:schemeClr val="tx1"/>
                </a:solidFill>
                <a:latin typeface="+mn-lt"/>
                <a:cs typeface="Lato Black"/>
              </a:rPr>
              <a:t>Stan na 30.06.2026 r.</a:t>
            </a:r>
            <a:endParaRPr sz="5750" dirty="0">
              <a:solidFill>
                <a:schemeClr val="tx1"/>
              </a:solidFill>
              <a:latin typeface="+mn-lt"/>
              <a:cs typeface="Lato Black"/>
            </a:endParaRPr>
          </a:p>
        </p:txBody>
      </p:sp>
      <p:grpSp>
        <p:nvGrpSpPr>
          <p:cNvPr id="4" name="object 4"/>
          <p:cNvGrpSpPr/>
          <p:nvPr/>
        </p:nvGrpSpPr>
        <p:grpSpPr>
          <a:xfrm>
            <a:off x="2303590" y="1730735"/>
            <a:ext cx="4502785" cy="573405"/>
            <a:chOff x="2303590" y="1730735"/>
            <a:chExt cx="4502785" cy="573405"/>
          </a:xfrm>
        </p:grpSpPr>
        <p:pic>
          <p:nvPicPr>
            <p:cNvPr id="5" name="object 5"/>
            <p:cNvPicPr/>
            <p:nvPr/>
          </p:nvPicPr>
          <p:blipFill>
            <a:blip r:embed="rId3" cstate="print"/>
            <a:stretch>
              <a:fillRect/>
            </a:stretch>
          </p:blipFill>
          <p:spPr>
            <a:xfrm>
              <a:off x="5211187" y="2006280"/>
              <a:ext cx="1594892" cy="268293"/>
            </a:xfrm>
            <a:prstGeom prst="rect">
              <a:avLst/>
            </a:prstGeom>
          </p:spPr>
        </p:pic>
        <p:sp>
          <p:nvSpPr>
            <p:cNvPr id="6" name="object 6"/>
            <p:cNvSpPr/>
            <p:nvPr/>
          </p:nvSpPr>
          <p:spPr>
            <a:xfrm>
              <a:off x="4402252" y="1752250"/>
              <a:ext cx="485775" cy="530225"/>
            </a:xfrm>
            <a:custGeom>
              <a:avLst/>
              <a:gdLst/>
              <a:ahLst/>
              <a:cxnLst/>
              <a:rect l="l" t="t" r="r" b="b"/>
              <a:pathLst>
                <a:path w="485775" h="530225">
                  <a:moveTo>
                    <a:pt x="87769" y="220586"/>
                  </a:moveTo>
                  <a:lnTo>
                    <a:pt x="0" y="220586"/>
                  </a:lnTo>
                  <a:lnTo>
                    <a:pt x="0" y="352933"/>
                  </a:lnTo>
                  <a:lnTo>
                    <a:pt x="87769" y="352933"/>
                  </a:lnTo>
                  <a:lnTo>
                    <a:pt x="87769" y="220586"/>
                  </a:lnTo>
                  <a:close/>
                </a:path>
                <a:path w="485775" h="530225">
                  <a:moveTo>
                    <a:pt x="87769" y="0"/>
                  </a:moveTo>
                  <a:lnTo>
                    <a:pt x="0" y="0"/>
                  </a:lnTo>
                  <a:lnTo>
                    <a:pt x="0" y="131902"/>
                  </a:lnTo>
                  <a:lnTo>
                    <a:pt x="87769" y="131902"/>
                  </a:lnTo>
                  <a:lnTo>
                    <a:pt x="87769" y="0"/>
                  </a:lnTo>
                  <a:close/>
                </a:path>
                <a:path w="485775" h="530225">
                  <a:moveTo>
                    <a:pt x="270535" y="228688"/>
                  </a:moveTo>
                  <a:lnTo>
                    <a:pt x="259562" y="214325"/>
                  </a:lnTo>
                  <a:lnTo>
                    <a:pt x="247523" y="200545"/>
                  </a:lnTo>
                  <a:lnTo>
                    <a:pt x="234391" y="187794"/>
                  </a:lnTo>
                  <a:lnTo>
                    <a:pt x="220116" y="176466"/>
                  </a:lnTo>
                  <a:lnTo>
                    <a:pt x="191147" y="194754"/>
                  </a:lnTo>
                  <a:lnTo>
                    <a:pt x="159181" y="208648"/>
                  </a:lnTo>
                  <a:lnTo>
                    <a:pt x="124599" y="217487"/>
                  </a:lnTo>
                  <a:lnTo>
                    <a:pt x="87782" y="220586"/>
                  </a:lnTo>
                  <a:lnTo>
                    <a:pt x="129717" y="227253"/>
                  </a:lnTo>
                  <a:lnTo>
                    <a:pt x="166052" y="245910"/>
                  </a:lnTo>
                  <a:lnTo>
                    <a:pt x="194665" y="274447"/>
                  </a:lnTo>
                  <a:lnTo>
                    <a:pt x="213398" y="310807"/>
                  </a:lnTo>
                  <a:lnTo>
                    <a:pt x="220116" y="352920"/>
                  </a:lnTo>
                  <a:lnTo>
                    <a:pt x="223697" y="317677"/>
                  </a:lnTo>
                  <a:lnTo>
                    <a:pt x="233845" y="284721"/>
                  </a:lnTo>
                  <a:lnTo>
                    <a:pt x="249745" y="254800"/>
                  </a:lnTo>
                  <a:lnTo>
                    <a:pt x="270535" y="228688"/>
                  </a:lnTo>
                  <a:close/>
                </a:path>
                <a:path w="485775" h="530225">
                  <a:moveTo>
                    <a:pt x="485254" y="441159"/>
                  </a:moveTo>
                  <a:lnTo>
                    <a:pt x="396582" y="441159"/>
                  </a:lnTo>
                  <a:lnTo>
                    <a:pt x="396582" y="529831"/>
                  </a:lnTo>
                  <a:lnTo>
                    <a:pt x="485254" y="529831"/>
                  </a:lnTo>
                  <a:lnTo>
                    <a:pt x="485254" y="441159"/>
                  </a:lnTo>
                  <a:close/>
                </a:path>
                <a:path w="485775" h="530225">
                  <a:moveTo>
                    <a:pt x="485254" y="264248"/>
                  </a:moveTo>
                  <a:lnTo>
                    <a:pt x="396582" y="264248"/>
                  </a:lnTo>
                  <a:lnTo>
                    <a:pt x="396582" y="352933"/>
                  </a:lnTo>
                  <a:lnTo>
                    <a:pt x="485254" y="352933"/>
                  </a:lnTo>
                  <a:lnTo>
                    <a:pt x="485254" y="264248"/>
                  </a:lnTo>
                  <a:close/>
                </a:path>
              </a:pathLst>
            </a:custGeom>
            <a:solidFill>
              <a:srgbClr val="BBC0C3"/>
            </a:solidFill>
          </p:spPr>
          <p:txBody>
            <a:bodyPr wrap="square" lIns="0" tIns="0" rIns="0" bIns="0" rtlCol="0"/>
            <a:lstStyle/>
            <a:p>
              <a:endParaRPr/>
            </a:p>
          </p:txBody>
        </p:sp>
        <p:pic>
          <p:nvPicPr>
            <p:cNvPr id="7" name="object 7"/>
            <p:cNvPicPr/>
            <p:nvPr/>
          </p:nvPicPr>
          <p:blipFill>
            <a:blip r:embed="rId4" cstate="print"/>
            <a:stretch>
              <a:fillRect/>
            </a:stretch>
          </p:blipFill>
          <p:spPr>
            <a:xfrm>
              <a:off x="4842955" y="1752252"/>
              <a:ext cx="132341" cy="131891"/>
            </a:xfrm>
            <a:prstGeom prst="rect">
              <a:avLst/>
            </a:prstGeom>
          </p:spPr>
        </p:pic>
        <p:sp>
          <p:nvSpPr>
            <p:cNvPr id="8" name="object 8"/>
            <p:cNvSpPr/>
            <p:nvPr/>
          </p:nvSpPr>
          <p:spPr>
            <a:xfrm>
              <a:off x="4672788" y="1928711"/>
              <a:ext cx="126364" cy="176530"/>
            </a:xfrm>
            <a:custGeom>
              <a:avLst/>
              <a:gdLst/>
              <a:ahLst/>
              <a:cxnLst/>
              <a:rect l="l" t="t" r="r" b="b"/>
              <a:pathLst>
                <a:path w="126364" h="176530">
                  <a:moveTo>
                    <a:pt x="126048" y="0"/>
                  </a:moveTo>
                  <a:lnTo>
                    <a:pt x="89958" y="3600"/>
                  </a:lnTo>
                  <a:lnTo>
                    <a:pt x="56443" y="13952"/>
                  </a:lnTo>
                  <a:lnTo>
                    <a:pt x="26218" y="30382"/>
                  </a:lnTo>
                  <a:lnTo>
                    <a:pt x="0" y="52218"/>
                  </a:lnTo>
                  <a:lnTo>
                    <a:pt x="16237" y="80238"/>
                  </a:lnTo>
                  <a:lnTo>
                    <a:pt x="28253" y="110622"/>
                  </a:lnTo>
                  <a:lnTo>
                    <a:pt x="35710" y="142863"/>
                  </a:lnTo>
                  <a:lnTo>
                    <a:pt x="38271" y="176455"/>
                  </a:lnTo>
                  <a:lnTo>
                    <a:pt x="45149" y="141709"/>
                  </a:lnTo>
                  <a:lnTo>
                    <a:pt x="63928" y="113547"/>
                  </a:lnTo>
                  <a:lnTo>
                    <a:pt x="91823" y="94670"/>
                  </a:lnTo>
                  <a:lnTo>
                    <a:pt x="126048" y="87777"/>
                  </a:lnTo>
                  <a:lnTo>
                    <a:pt x="126048" y="0"/>
                  </a:lnTo>
                  <a:close/>
                </a:path>
              </a:pathLst>
            </a:custGeom>
            <a:solidFill>
              <a:srgbClr val="BBC0C3"/>
            </a:solidFill>
          </p:spPr>
          <p:txBody>
            <a:bodyPr wrap="square" lIns="0" tIns="0" rIns="0" bIns="0" rtlCol="0"/>
            <a:lstStyle/>
            <a:p>
              <a:endParaRPr/>
            </a:p>
          </p:txBody>
        </p:sp>
        <p:sp>
          <p:nvSpPr>
            <p:cNvPr id="9" name="object 9"/>
            <p:cNvSpPr/>
            <p:nvPr/>
          </p:nvSpPr>
          <p:spPr>
            <a:xfrm>
              <a:off x="4622374" y="1980929"/>
              <a:ext cx="88900" cy="124460"/>
            </a:xfrm>
            <a:custGeom>
              <a:avLst/>
              <a:gdLst/>
              <a:ahLst/>
              <a:cxnLst/>
              <a:rect l="l" t="t" r="r" b="b"/>
              <a:pathLst>
                <a:path w="88900" h="124460">
                  <a:moveTo>
                    <a:pt x="50417" y="0"/>
                  </a:moveTo>
                  <a:lnTo>
                    <a:pt x="29627" y="26120"/>
                  </a:lnTo>
                  <a:lnTo>
                    <a:pt x="13731" y="56040"/>
                  </a:lnTo>
                  <a:lnTo>
                    <a:pt x="3573" y="88998"/>
                  </a:lnTo>
                  <a:lnTo>
                    <a:pt x="0" y="124237"/>
                  </a:lnTo>
                  <a:lnTo>
                    <a:pt x="88677" y="124237"/>
                  </a:lnTo>
                  <a:lnTo>
                    <a:pt x="86118" y="90645"/>
                  </a:lnTo>
                  <a:lnTo>
                    <a:pt x="78665" y="58403"/>
                  </a:lnTo>
                  <a:lnTo>
                    <a:pt x="66652" y="28020"/>
                  </a:lnTo>
                  <a:lnTo>
                    <a:pt x="50417" y="0"/>
                  </a:lnTo>
                  <a:close/>
                </a:path>
              </a:pathLst>
            </a:custGeom>
            <a:solidFill>
              <a:srgbClr val="A2A7A8"/>
            </a:solidFill>
          </p:spPr>
          <p:txBody>
            <a:bodyPr wrap="square" lIns="0" tIns="0" rIns="0" bIns="0" rtlCol="0"/>
            <a:lstStyle/>
            <a:p>
              <a:endParaRPr/>
            </a:p>
          </p:txBody>
        </p:sp>
        <p:sp>
          <p:nvSpPr>
            <p:cNvPr id="10" name="object 10"/>
            <p:cNvSpPr/>
            <p:nvPr/>
          </p:nvSpPr>
          <p:spPr>
            <a:xfrm>
              <a:off x="4490034" y="1752250"/>
              <a:ext cx="221615" cy="530225"/>
            </a:xfrm>
            <a:custGeom>
              <a:avLst/>
              <a:gdLst/>
              <a:ahLst/>
              <a:cxnLst/>
              <a:rect l="l" t="t" r="r" b="b"/>
              <a:pathLst>
                <a:path w="221614" h="530225">
                  <a:moveTo>
                    <a:pt x="221005" y="441159"/>
                  </a:moveTo>
                  <a:lnTo>
                    <a:pt x="132334" y="441159"/>
                  </a:lnTo>
                  <a:lnTo>
                    <a:pt x="132334" y="529831"/>
                  </a:lnTo>
                  <a:lnTo>
                    <a:pt x="221005" y="529831"/>
                  </a:lnTo>
                  <a:lnTo>
                    <a:pt x="221005" y="441159"/>
                  </a:lnTo>
                  <a:close/>
                </a:path>
                <a:path w="221614" h="530225">
                  <a:moveTo>
                    <a:pt x="221018" y="0"/>
                  </a:moveTo>
                  <a:lnTo>
                    <a:pt x="132334" y="0"/>
                  </a:lnTo>
                  <a:lnTo>
                    <a:pt x="125615" y="41732"/>
                  </a:lnTo>
                  <a:lnTo>
                    <a:pt x="106883" y="77939"/>
                  </a:lnTo>
                  <a:lnTo>
                    <a:pt x="78270" y="106476"/>
                  </a:lnTo>
                  <a:lnTo>
                    <a:pt x="41935" y="125183"/>
                  </a:lnTo>
                  <a:lnTo>
                    <a:pt x="0" y="131902"/>
                  </a:lnTo>
                  <a:lnTo>
                    <a:pt x="36817" y="134937"/>
                  </a:lnTo>
                  <a:lnTo>
                    <a:pt x="71399" y="143713"/>
                  </a:lnTo>
                  <a:lnTo>
                    <a:pt x="103365" y="157734"/>
                  </a:lnTo>
                  <a:lnTo>
                    <a:pt x="132334" y="176466"/>
                  </a:lnTo>
                  <a:lnTo>
                    <a:pt x="168605" y="142125"/>
                  </a:lnTo>
                  <a:lnTo>
                    <a:pt x="196596" y="100215"/>
                  </a:lnTo>
                  <a:lnTo>
                    <a:pt x="214630" y="52324"/>
                  </a:lnTo>
                  <a:lnTo>
                    <a:pt x="221018" y="0"/>
                  </a:lnTo>
                  <a:close/>
                </a:path>
              </a:pathLst>
            </a:custGeom>
            <a:solidFill>
              <a:srgbClr val="BBC0C3"/>
            </a:solidFill>
          </p:spPr>
          <p:txBody>
            <a:bodyPr wrap="square" lIns="0" tIns="0" rIns="0" bIns="0" rtlCol="0"/>
            <a:lstStyle/>
            <a:p>
              <a:endParaRPr/>
            </a:p>
          </p:txBody>
        </p:sp>
        <p:sp>
          <p:nvSpPr>
            <p:cNvPr id="11" name="object 11"/>
            <p:cNvSpPr/>
            <p:nvPr/>
          </p:nvSpPr>
          <p:spPr>
            <a:xfrm>
              <a:off x="4402252" y="1884152"/>
              <a:ext cx="706120" cy="309880"/>
            </a:xfrm>
            <a:custGeom>
              <a:avLst/>
              <a:gdLst/>
              <a:ahLst/>
              <a:cxnLst/>
              <a:rect l="l" t="t" r="r" b="b"/>
              <a:pathLst>
                <a:path w="706120" h="309880">
                  <a:moveTo>
                    <a:pt x="220116" y="44564"/>
                  </a:moveTo>
                  <a:lnTo>
                    <a:pt x="191147" y="25831"/>
                  </a:lnTo>
                  <a:lnTo>
                    <a:pt x="159181" y="11811"/>
                  </a:lnTo>
                  <a:lnTo>
                    <a:pt x="124599" y="3035"/>
                  </a:lnTo>
                  <a:lnTo>
                    <a:pt x="87769" y="0"/>
                  </a:lnTo>
                  <a:lnTo>
                    <a:pt x="0" y="0"/>
                  </a:lnTo>
                  <a:lnTo>
                    <a:pt x="0" y="88671"/>
                  </a:lnTo>
                  <a:lnTo>
                    <a:pt x="87769" y="88671"/>
                  </a:lnTo>
                  <a:lnTo>
                    <a:pt x="124599" y="85585"/>
                  </a:lnTo>
                  <a:lnTo>
                    <a:pt x="159181" y="76746"/>
                  </a:lnTo>
                  <a:lnTo>
                    <a:pt x="191147" y="62852"/>
                  </a:lnTo>
                  <a:lnTo>
                    <a:pt x="220116" y="44564"/>
                  </a:lnTo>
                  <a:close/>
                </a:path>
                <a:path w="706120" h="309880">
                  <a:moveTo>
                    <a:pt x="396582" y="221030"/>
                  </a:moveTo>
                  <a:lnTo>
                    <a:pt x="308800" y="221030"/>
                  </a:lnTo>
                  <a:lnTo>
                    <a:pt x="308800" y="309257"/>
                  </a:lnTo>
                  <a:lnTo>
                    <a:pt x="396582" y="309257"/>
                  </a:lnTo>
                  <a:lnTo>
                    <a:pt x="396582" y="221030"/>
                  </a:lnTo>
                  <a:close/>
                </a:path>
                <a:path w="706120" h="309880">
                  <a:moveTo>
                    <a:pt x="705827" y="176453"/>
                  </a:moveTo>
                  <a:lnTo>
                    <a:pt x="699020" y="134734"/>
                  </a:lnTo>
                  <a:lnTo>
                    <a:pt x="680085" y="98526"/>
                  </a:lnTo>
                  <a:lnTo>
                    <a:pt x="651281" y="69989"/>
                  </a:lnTo>
                  <a:lnTo>
                    <a:pt x="614845" y="51282"/>
                  </a:lnTo>
                  <a:lnTo>
                    <a:pt x="573036" y="44564"/>
                  </a:lnTo>
                  <a:lnTo>
                    <a:pt x="555955" y="40957"/>
                  </a:lnTo>
                  <a:lnTo>
                    <a:pt x="542086" y="31229"/>
                  </a:lnTo>
                  <a:lnTo>
                    <a:pt x="532777" y="17030"/>
                  </a:lnTo>
                  <a:lnTo>
                    <a:pt x="529374" y="0"/>
                  </a:lnTo>
                  <a:lnTo>
                    <a:pt x="440702" y="0"/>
                  </a:lnTo>
                  <a:lnTo>
                    <a:pt x="447459" y="42113"/>
                  </a:lnTo>
                  <a:lnTo>
                    <a:pt x="466280" y="78473"/>
                  </a:lnTo>
                  <a:lnTo>
                    <a:pt x="494944" y="107022"/>
                  </a:lnTo>
                  <a:lnTo>
                    <a:pt x="531266" y="125666"/>
                  </a:lnTo>
                  <a:lnTo>
                    <a:pt x="573036" y="132346"/>
                  </a:lnTo>
                  <a:lnTo>
                    <a:pt x="590181" y="135813"/>
                  </a:lnTo>
                  <a:lnTo>
                    <a:pt x="604215" y="145288"/>
                  </a:lnTo>
                  <a:lnTo>
                    <a:pt x="613676" y="159308"/>
                  </a:lnTo>
                  <a:lnTo>
                    <a:pt x="617156" y="176453"/>
                  </a:lnTo>
                  <a:lnTo>
                    <a:pt x="613676" y="193675"/>
                  </a:lnTo>
                  <a:lnTo>
                    <a:pt x="604215" y="207860"/>
                  </a:lnTo>
                  <a:lnTo>
                    <a:pt x="590181" y="217474"/>
                  </a:lnTo>
                  <a:lnTo>
                    <a:pt x="573036" y="221018"/>
                  </a:lnTo>
                  <a:lnTo>
                    <a:pt x="485267" y="221018"/>
                  </a:lnTo>
                  <a:lnTo>
                    <a:pt x="485267" y="309245"/>
                  </a:lnTo>
                  <a:lnTo>
                    <a:pt x="573036" y="309245"/>
                  </a:lnTo>
                  <a:lnTo>
                    <a:pt x="614845" y="302526"/>
                  </a:lnTo>
                  <a:lnTo>
                    <a:pt x="651281" y="283768"/>
                  </a:lnTo>
                  <a:lnTo>
                    <a:pt x="680085" y="255092"/>
                  </a:lnTo>
                  <a:lnTo>
                    <a:pt x="699020" y="218617"/>
                  </a:lnTo>
                  <a:lnTo>
                    <a:pt x="705827" y="176453"/>
                  </a:lnTo>
                  <a:close/>
                </a:path>
              </a:pathLst>
            </a:custGeom>
            <a:solidFill>
              <a:srgbClr val="A2A7A8"/>
            </a:solidFill>
          </p:spPr>
          <p:txBody>
            <a:bodyPr wrap="square" lIns="0" tIns="0" rIns="0" bIns="0" rtlCol="0"/>
            <a:lstStyle/>
            <a:p>
              <a:endParaRPr/>
            </a:p>
          </p:txBody>
        </p:sp>
        <p:sp>
          <p:nvSpPr>
            <p:cNvPr id="12" name="object 12"/>
            <p:cNvSpPr/>
            <p:nvPr/>
          </p:nvSpPr>
          <p:spPr>
            <a:xfrm>
              <a:off x="4622368" y="2105183"/>
              <a:ext cx="265430" cy="88265"/>
            </a:xfrm>
            <a:custGeom>
              <a:avLst/>
              <a:gdLst/>
              <a:ahLst/>
              <a:cxnLst/>
              <a:rect l="l" t="t" r="r" b="b"/>
              <a:pathLst>
                <a:path w="265429" h="88264">
                  <a:moveTo>
                    <a:pt x="88671" y="0"/>
                  </a:moveTo>
                  <a:lnTo>
                    <a:pt x="0" y="0"/>
                  </a:lnTo>
                  <a:lnTo>
                    <a:pt x="0" y="88226"/>
                  </a:lnTo>
                  <a:lnTo>
                    <a:pt x="88671" y="88226"/>
                  </a:lnTo>
                  <a:lnTo>
                    <a:pt x="88671" y="0"/>
                  </a:lnTo>
                  <a:close/>
                </a:path>
                <a:path w="265429" h="88264">
                  <a:moveTo>
                    <a:pt x="265137" y="0"/>
                  </a:moveTo>
                  <a:lnTo>
                    <a:pt x="176466" y="0"/>
                  </a:lnTo>
                  <a:lnTo>
                    <a:pt x="176466" y="88226"/>
                  </a:lnTo>
                  <a:lnTo>
                    <a:pt x="265137" y="88226"/>
                  </a:lnTo>
                  <a:lnTo>
                    <a:pt x="265137" y="0"/>
                  </a:lnTo>
                  <a:close/>
                </a:path>
              </a:pathLst>
            </a:custGeom>
            <a:solidFill>
              <a:srgbClr val="84898D"/>
            </a:solidFill>
          </p:spPr>
          <p:txBody>
            <a:bodyPr wrap="square" lIns="0" tIns="0" rIns="0" bIns="0" rtlCol="0"/>
            <a:lstStyle/>
            <a:p>
              <a:endParaRPr/>
            </a:p>
          </p:txBody>
        </p:sp>
        <p:sp>
          <p:nvSpPr>
            <p:cNvPr id="13" name="object 13"/>
            <p:cNvSpPr/>
            <p:nvPr/>
          </p:nvSpPr>
          <p:spPr>
            <a:xfrm>
              <a:off x="2305531" y="2267533"/>
              <a:ext cx="1154430" cy="36195"/>
            </a:xfrm>
            <a:custGeom>
              <a:avLst/>
              <a:gdLst/>
              <a:ahLst/>
              <a:cxnLst/>
              <a:rect l="l" t="t" r="r" b="b"/>
              <a:pathLst>
                <a:path w="1154429" h="36194">
                  <a:moveTo>
                    <a:pt x="1154090" y="0"/>
                  </a:moveTo>
                  <a:lnTo>
                    <a:pt x="0" y="0"/>
                  </a:lnTo>
                  <a:lnTo>
                    <a:pt x="0" y="36061"/>
                  </a:lnTo>
                  <a:lnTo>
                    <a:pt x="1154090" y="36061"/>
                  </a:lnTo>
                  <a:lnTo>
                    <a:pt x="1154090" y="0"/>
                  </a:lnTo>
                  <a:close/>
                </a:path>
              </a:pathLst>
            </a:custGeom>
            <a:solidFill>
              <a:srgbClr val="EC1E26"/>
            </a:solidFill>
          </p:spPr>
          <p:txBody>
            <a:bodyPr wrap="square" lIns="0" tIns="0" rIns="0" bIns="0" rtlCol="0"/>
            <a:lstStyle/>
            <a:p>
              <a:endParaRPr/>
            </a:p>
          </p:txBody>
        </p:sp>
        <p:sp>
          <p:nvSpPr>
            <p:cNvPr id="14" name="object 14"/>
            <p:cNvSpPr/>
            <p:nvPr/>
          </p:nvSpPr>
          <p:spPr>
            <a:xfrm>
              <a:off x="2305542" y="2231460"/>
              <a:ext cx="1154430" cy="36195"/>
            </a:xfrm>
            <a:custGeom>
              <a:avLst/>
              <a:gdLst/>
              <a:ahLst/>
              <a:cxnLst/>
              <a:rect l="l" t="t" r="r" b="b"/>
              <a:pathLst>
                <a:path w="1154429" h="36194">
                  <a:moveTo>
                    <a:pt x="1154080" y="0"/>
                  </a:moveTo>
                  <a:lnTo>
                    <a:pt x="0" y="0"/>
                  </a:lnTo>
                  <a:lnTo>
                    <a:pt x="0" y="36061"/>
                  </a:lnTo>
                  <a:lnTo>
                    <a:pt x="1154080" y="36061"/>
                  </a:lnTo>
                  <a:lnTo>
                    <a:pt x="1154080" y="0"/>
                  </a:lnTo>
                  <a:close/>
                </a:path>
              </a:pathLst>
            </a:custGeom>
            <a:solidFill>
              <a:srgbClr val="FFFFFF"/>
            </a:solidFill>
          </p:spPr>
          <p:txBody>
            <a:bodyPr wrap="square" lIns="0" tIns="0" rIns="0" bIns="0" rtlCol="0"/>
            <a:lstStyle/>
            <a:p>
              <a:endParaRPr/>
            </a:p>
          </p:txBody>
        </p:sp>
        <p:sp>
          <p:nvSpPr>
            <p:cNvPr id="15" name="object 15"/>
            <p:cNvSpPr/>
            <p:nvPr/>
          </p:nvSpPr>
          <p:spPr>
            <a:xfrm>
              <a:off x="2305531" y="2228958"/>
              <a:ext cx="1154430" cy="2540"/>
            </a:xfrm>
            <a:custGeom>
              <a:avLst/>
              <a:gdLst/>
              <a:ahLst/>
              <a:cxnLst/>
              <a:rect l="l" t="t" r="r" b="b"/>
              <a:pathLst>
                <a:path w="1154429" h="2539">
                  <a:moveTo>
                    <a:pt x="1154090" y="0"/>
                  </a:moveTo>
                  <a:lnTo>
                    <a:pt x="0" y="0"/>
                  </a:lnTo>
                  <a:lnTo>
                    <a:pt x="0" y="2502"/>
                  </a:lnTo>
                  <a:lnTo>
                    <a:pt x="1154090" y="2502"/>
                  </a:lnTo>
                  <a:lnTo>
                    <a:pt x="1154090" y="0"/>
                  </a:lnTo>
                  <a:close/>
                </a:path>
              </a:pathLst>
            </a:custGeom>
            <a:solidFill>
              <a:srgbClr val="111518"/>
            </a:solidFill>
          </p:spPr>
          <p:txBody>
            <a:bodyPr wrap="square" lIns="0" tIns="0" rIns="0" bIns="0" rtlCol="0"/>
            <a:lstStyle/>
            <a:p>
              <a:endParaRPr/>
            </a:p>
          </p:txBody>
        </p:sp>
        <p:pic>
          <p:nvPicPr>
            <p:cNvPr id="16" name="object 16"/>
            <p:cNvPicPr/>
            <p:nvPr/>
          </p:nvPicPr>
          <p:blipFill>
            <a:blip r:embed="rId5" cstate="print"/>
            <a:stretch>
              <a:fillRect/>
            </a:stretch>
          </p:blipFill>
          <p:spPr>
            <a:xfrm>
              <a:off x="2303838" y="1730735"/>
              <a:ext cx="1155722" cy="148840"/>
            </a:xfrm>
            <a:prstGeom prst="rect">
              <a:avLst/>
            </a:prstGeom>
          </p:spPr>
        </p:pic>
        <p:sp>
          <p:nvSpPr>
            <p:cNvPr id="17" name="object 17"/>
            <p:cNvSpPr/>
            <p:nvPr/>
          </p:nvSpPr>
          <p:spPr>
            <a:xfrm>
              <a:off x="2303589" y="1956364"/>
              <a:ext cx="135890" cy="147955"/>
            </a:xfrm>
            <a:custGeom>
              <a:avLst/>
              <a:gdLst/>
              <a:ahLst/>
              <a:cxnLst/>
              <a:rect l="l" t="t" r="r" b="b"/>
              <a:pathLst>
                <a:path w="135889" h="147955">
                  <a:moveTo>
                    <a:pt x="89103" y="2616"/>
                  </a:moveTo>
                  <a:lnTo>
                    <a:pt x="0" y="2616"/>
                  </a:lnTo>
                  <a:lnTo>
                    <a:pt x="0" y="19126"/>
                  </a:lnTo>
                  <a:lnTo>
                    <a:pt x="0" y="68656"/>
                  </a:lnTo>
                  <a:lnTo>
                    <a:pt x="0" y="85166"/>
                  </a:lnTo>
                  <a:lnTo>
                    <a:pt x="0" y="147396"/>
                  </a:lnTo>
                  <a:lnTo>
                    <a:pt x="19685" y="147396"/>
                  </a:lnTo>
                  <a:lnTo>
                    <a:pt x="19685" y="85166"/>
                  </a:lnTo>
                  <a:lnTo>
                    <a:pt x="79006" y="85166"/>
                  </a:lnTo>
                  <a:lnTo>
                    <a:pt x="79006" y="68656"/>
                  </a:lnTo>
                  <a:lnTo>
                    <a:pt x="19685" y="68656"/>
                  </a:lnTo>
                  <a:lnTo>
                    <a:pt x="19685" y="19126"/>
                  </a:lnTo>
                  <a:lnTo>
                    <a:pt x="89103" y="19126"/>
                  </a:lnTo>
                  <a:lnTo>
                    <a:pt x="89103" y="2616"/>
                  </a:lnTo>
                  <a:close/>
                </a:path>
                <a:path w="135889" h="147955">
                  <a:moveTo>
                    <a:pt x="131381" y="44996"/>
                  </a:moveTo>
                  <a:lnTo>
                    <a:pt x="113423" y="44996"/>
                  </a:lnTo>
                  <a:lnTo>
                    <a:pt x="113423" y="147218"/>
                  </a:lnTo>
                  <a:lnTo>
                    <a:pt x="131381" y="147218"/>
                  </a:lnTo>
                  <a:lnTo>
                    <a:pt x="131381" y="44996"/>
                  </a:lnTo>
                  <a:close/>
                </a:path>
                <a:path w="135889" h="147955">
                  <a:moveTo>
                    <a:pt x="135420" y="11163"/>
                  </a:moveTo>
                  <a:lnTo>
                    <a:pt x="124244" y="0"/>
                  </a:lnTo>
                  <a:lnTo>
                    <a:pt x="120751" y="0"/>
                  </a:lnTo>
                  <a:lnTo>
                    <a:pt x="109778" y="11163"/>
                  </a:lnTo>
                  <a:lnTo>
                    <a:pt x="109778" y="14655"/>
                  </a:lnTo>
                  <a:lnTo>
                    <a:pt x="120751" y="25628"/>
                  </a:lnTo>
                  <a:lnTo>
                    <a:pt x="124244" y="25628"/>
                  </a:lnTo>
                  <a:lnTo>
                    <a:pt x="135420" y="14655"/>
                  </a:lnTo>
                  <a:lnTo>
                    <a:pt x="135420" y="11163"/>
                  </a:lnTo>
                  <a:close/>
                </a:path>
              </a:pathLst>
            </a:custGeom>
            <a:solidFill>
              <a:srgbClr val="111518"/>
            </a:solidFill>
          </p:spPr>
          <p:txBody>
            <a:bodyPr wrap="square" lIns="0" tIns="0" rIns="0" bIns="0" rtlCol="0"/>
            <a:lstStyle/>
            <a:p>
              <a:endParaRPr/>
            </a:p>
          </p:txBody>
        </p:sp>
        <p:pic>
          <p:nvPicPr>
            <p:cNvPr id="18" name="object 18"/>
            <p:cNvPicPr/>
            <p:nvPr/>
          </p:nvPicPr>
          <p:blipFill>
            <a:blip r:embed="rId6" cstate="print"/>
            <a:stretch>
              <a:fillRect/>
            </a:stretch>
          </p:blipFill>
          <p:spPr>
            <a:xfrm>
              <a:off x="2466667" y="1999744"/>
              <a:ext cx="85055" cy="103839"/>
            </a:xfrm>
            <a:prstGeom prst="rect">
              <a:avLst/>
            </a:prstGeom>
          </p:spPr>
        </p:pic>
        <p:pic>
          <p:nvPicPr>
            <p:cNvPr id="19" name="object 19"/>
            <p:cNvPicPr/>
            <p:nvPr/>
          </p:nvPicPr>
          <p:blipFill>
            <a:blip r:embed="rId7" cstate="print"/>
            <a:stretch>
              <a:fillRect/>
            </a:stretch>
          </p:blipFill>
          <p:spPr>
            <a:xfrm>
              <a:off x="2573424" y="1999545"/>
              <a:ext cx="80531" cy="105651"/>
            </a:xfrm>
            <a:prstGeom prst="rect">
              <a:avLst/>
            </a:prstGeom>
          </p:spPr>
        </p:pic>
        <p:pic>
          <p:nvPicPr>
            <p:cNvPr id="20" name="object 20"/>
            <p:cNvPicPr/>
            <p:nvPr/>
          </p:nvPicPr>
          <p:blipFill>
            <a:blip r:embed="rId8" cstate="print"/>
            <a:stretch>
              <a:fillRect/>
            </a:stretch>
          </p:blipFill>
          <p:spPr>
            <a:xfrm>
              <a:off x="2681197" y="1957367"/>
              <a:ext cx="450558" cy="147831"/>
            </a:xfrm>
            <a:prstGeom prst="rect">
              <a:avLst/>
            </a:prstGeom>
          </p:spPr>
        </p:pic>
      </p:grpSp>
      <p:sp>
        <p:nvSpPr>
          <p:cNvPr id="21" name="object 21"/>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22" name="object 22"/>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3" name="object 23"/>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a:t>
            </a:fld>
            <a:endParaRPr spc="-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F7E83-C5C2-721A-302B-1DF7B17B8A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C0AE93E-2138-DA19-AF17-603FDC992231}"/>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6FABDE47-DE5A-9BAA-1F98-99CE718994EE}"/>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7DB05833-42F0-338F-53CE-D78671ADB0CF}"/>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0DEBCAAB-9183-D0D5-7039-C620239729C7}"/>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B2D7E692-F12B-C1D2-40E4-716105A98B72}"/>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10</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75FAC692-45FF-BFC9-B162-71365AF4F96D}"/>
              </a:ext>
            </a:extLst>
          </p:cNvPr>
          <p:cNvSpPr txBox="1"/>
          <p:nvPr/>
        </p:nvSpPr>
        <p:spPr>
          <a:xfrm>
            <a:off x="1083576" y="194958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2605E379-A1F8-23EB-6A57-E06C87330078}"/>
              </a:ext>
            </a:extLst>
          </p:cNvPr>
          <p:cNvSpPr txBox="1"/>
          <p:nvPr/>
        </p:nvSpPr>
        <p:spPr>
          <a:xfrm>
            <a:off x="8388986" y="1951842"/>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6BD9FA67-69CA-310F-9410-AEB59A589ED9}"/>
              </a:ext>
            </a:extLst>
          </p:cNvPr>
          <p:cNvSpPr/>
          <p:nvPr/>
        </p:nvSpPr>
        <p:spPr>
          <a:xfrm>
            <a:off x="958715" y="244392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22B3520C-7057-445A-0472-2C3C36FC00D1}"/>
              </a:ext>
            </a:extLst>
          </p:cNvPr>
          <p:cNvSpPr txBox="1"/>
          <p:nvPr/>
        </p:nvSpPr>
        <p:spPr>
          <a:xfrm>
            <a:off x="8434760" y="3138916"/>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7" name="object 18">
            <a:extLst>
              <a:ext uri="{FF2B5EF4-FFF2-40B4-BE49-F238E27FC236}">
                <a16:creationId xmlns:a16="http://schemas.microsoft.com/office/drawing/2014/main" id="{964443E1-6CCA-C947-2788-A99B74EA1925}"/>
              </a:ext>
            </a:extLst>
          </p:cNvPr>
          <p:cNvSpPr/>
          <p:nvPr/>
        </p:nvSpPr>
        <p:spPr>
          <a:xfrm rot="5400000">
            <a:off x="3882755" y="5700557"/>
            <a:ext cx="7977961" cy="220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F5AFE2EF-D828-B49C-75C8-DF6845261AFF}"/>
              </a:ext>
            </a:extLst>
          </p:cNvPr>
          <p:cNvSpPr/>
          <p:nvPr/>
        </p:nvSpPr>
        <p:spPr>
          <a:xfrm>
            <a:off x="958715" y="6374284"/>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0" name="object 2">
            <a:extLst>
              <a:ext uri="{FF2B5EF4-FFF2-40B4-BE49-F238E27FC236}">
                <a16:creationId xmlns:a16="http://schemas.microsoft.com/office/drawing/2014/main" id="{9669D0D3-BB2D-A85F-CA21-82A107701E50}"/>
              </a:ext>
            </a:extLst>
          </p:cNvPr>
          <p:cNvSpPr txBox="1"/>
          <p:nvPr/>
        </p:nvSpPr>
        <p:spPr>
          <a:xfrm>
            <a:off x="1087437" y="2644255"/>
            <a:ext cx="6673878" cy="2016578"/>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Single Window Plus (PUESC.P4.2) system PKWD-SINGLE WINDOW</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Kontynuacja pilotażu e-usługi „Uzyskaj graniczne dokumenty weterynaryjne dotyczące pasz” z udziałem dodatkowych jednostek Inspekcji Weterynaryjnej</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11" name="object 11">
            <a:extLst>
              <a:ext uri="{FF2B5EF4-FFF2-40B4-BE49-F238E27FC236}">
                <a16:creationId xmlns:a16="http://schemas.microsoft.com/office/drawing/2014/main" id="{2BFB6177-99D0-4616-E747-61149B2EB15B}"/>
              </a:ext>
            </a:extLst>
          </p:cNvPr>
          <p:cNvSpPr txBox="1"/>
          <p:nvPr/>
        </p:nvSpPr>
        <p:spPr>
          <a:xfrm>
            <a:off x="8391349" y="2609021"/>
            <a:ext cx="10601058" cy="3388748"/>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Korzyścią dla podmiotów gospodarczych w zakresie korzystania z e-usługi „Uzyskaj graniczne dokumenty weterynaryjne dotyczące pasz” jest składanie  w formie elektronicznej wniosków do Granicznego Inspektoratu Weterynarii i uzyskanie w takiej samej formie dokumentów wymaganych do objęcia importowanego towaru procedurą celną. </a:t>
            </a:r>
          </a:p>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Pilotaż realizowany jest od 22 grudnia 2025 r. w dwóch przejściach granicznych kolejowych (Kuźnica i Siemianówka). Dotychczasowy okres pilotażu został pozytywnie oceniony przez Główny Inspektorat Weterynarii (GLW), stąd podjęto decyzję o jego kontynuacji z udziałem dodatkowych granicznych jednostek inspekcji weterynaryjnej. </a:t>
            </a:r>
          </a:p>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Celem pilotażu jest weryfikacja funkcjonalności elektronicznego składania przez podmioty gospodarcze ww. wniosku oraz wydawania przez organy Inspekcji Weterynaryjnej ww. dokumentu po kontroli urzędowej. Po zakończeniu fazy pilotażu dokonana zostanie jego ewaluacja wraz z podjęciem decyzji kierunkowej dotyczącej ogólnopolskiego wdrożenia usługi w pełnym zakresie.</a:t>
            </a:r>
          </a:p>
        </p:txBody>
      </p:sp>
      <p:sp>
        <p:nvSpPr>
          <p:cNvPr id="3" name="object 18">
            <a:extLst>
              <a:ext uri="{FF2B5EF4-FFF2-40B4-BE49-F238E27FC236}">
                <a16:creationId xmlns:a16="http://schemas.microsoft.com/office/drawing/2014/main" id="{B92C3303-EE80-0C7F-7D21-EE7001D25BA4}"/>
              </a:ext>
            </a:extLst>
          </p:cNvPr>
          <p:cNvSpPr/>
          <p:nvPr/>
        </p:nvSpPr>
        <p:spPr>
          <a:xfrm>
            <a:off x="987433" y="9783349"/>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6" name="pole tekstowe 5">
            <a:extLst>
              <a:ext uri="{FF2B5EF4-FFF2-40B4-BE49-F238E27FC236}">
                <a16:creationId xmlns:a16="http://schemas.microsoft.com/office/drawing/2014/main" id="{306788F8-5B1E-9FEE-028F-518A500CFC33}"/>
              </a:ext>
            </a:extLst>
          </p:cNvPr>
          <p:cNvSpPr txBox="1"/>
          <p:nvPr/>
        </p:nvSpPr>
        <p:spPr>
          <a:xfrm>
            <a:off x="1089128" y="6546851"/>
            <a:ext cx="6672187" cy="203132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TAX FREE (PUESC.P4.6) system TAX FREE2</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2 nowych e-usług publicznych: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Korekta kwoty zwrotu podatku VAT dla podróżnych przez sprzedawcę</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Zmiana formy zwrotu podatku VAT podróżnym</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IV kwartał 2026 r.</a:t>
            </a:r>
          </a:p>
        </p:txBody>
      </p:sp>
      <p:sp>
        <p:nvSpPr>
          <p:cNvPr id="9" name="pole tekstowe 8">
            <a:extLst>
              <a:ext uri="{FF2B5EF4-FFF2-40B4-BE49-F238E27FC236}">
                <a16:creationId xmlns:a16="http://schemas.microsoft.com/office/drawing/2014/main" id="{85194AB9-2796-94F6-2E8D-5335E78A8F7B}"/>
              </a:ext>
            </a:extLst>
          </p:cNvPr>
          <p:cNvSpPr txBox="1"/>
          <p:nvPr/>
        </p:nvSpPr>
        <p:spPr>
          <a:xfrm>
            <a:off x="8223250" y="6564577"/>
            <a:ext cx="10052050"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Nowe e-usługi publiczne pozwolą na: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usprawnienie obsługi procesu TAX FREE po stronie sprzedawców i podmiotów pośredniczących oraz</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ułatwienie prowadzenia działalności gospodarczej i zwiększenie poziomu rzetelności realizowanych zadań przez sprzedawców.</a:t>
            </a:r>
          </a:p>
        </p:txBody>
      </p:sp>
    </p:spTree>
    <p:extLst>
      <p:ext uri="{BB962C8B-B14F-4D97-AF65-F5344CB8AC3E}">
        <p14:creationId xmlns:p14="http://schemas.microsoft.com/office/powerpoint/2010/main" val="124414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Krajowy System e-Faktur</a:t>
            </a:r>
            <a:endParaRPr sz="4400" dirty="0">
              <a:latin typeface="+mn-lt"/>
              <a:cs typeface="Lato Black"/>
            </a:endParaRPr>
          </a:p>
        </p:txBody>
      </p:sp>
      <p:sp>
        <p:nvSpPr>
          <p:cNvPr id="9" name="object 9"/>
          <p:cNvSpPr txBox="1"/>
          <p:nvPr/>
        </p:nvSpPr>
        <p:spPr>
          <a:xfrm>
            <a:off x="998852" y="2320761"/>
            <a:ext cx="2727645"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lang="pl-PL" sz="2050" b="1" dirty="0">
                <a:solidFill>
                  <a:schemeClr val="tx1"/>
                </a:solidFill>
                <a:latin typeface="Lato Black"/>
                <a:cs typeface="Lato Black"/>
              </a:rPr>
              <a:t>Korzyści</a:t>
            </a:r>
            <a:r>
              <a:rPr lang="pl-PL" sz="2050" b="1" spc="-55" dirty="0">
                <a:solidFill>
                  <a:schemeClr val="tx1"/>
                </a:solidFill>
                <a:latin typeface="Lato Black"/>
                <a:cs typeface="Lato Black"/>
              </a:rPr>
              <a:t> </a:t>
            </a:r>
            <a:r>
              <a:rPr lang="pl-PL" sz="2050" b="1" dirty="0">
                <a:solidFill>
                  <a:schemeClr val="tx1"/>
                </a:solidFill>
                <a:latin typeface="Lato Black"/>
                <a:cs typeface="Lato Black"/>
              </a:rPr>
              <a:t>dla</a:t>
            </a:r>
            <a:r>
              <a:rPr lang="pl-PL" sz="2050" b="1" spc="-55" dirty="0">
                <a:solidFill>
                  <a:schemeClr val="tx1"/>
                </a:solidFill>
                <a:latin typeface="Lato Black"/>
                <a:cs typeface="Lato Black"/>
              </a:rPr>
              <a:t> </a:t>
            </a:r>
            <a:r>
              <a:rPr lang="pl-PL" sz="2050" b="1" spc="-10" dirty="0">
                <a:solidFill>
                  <a:schemeClr val="tx1"/>
                </a:solidFill>
                <a:latin typeface="Lato Black"/>
                <a:cs typeface="Lato Black"/>
              </a:rPr>
              <a:t>obywateli</a:t>
            </a:r>
            <a:endParaRPr lang="pl-PL"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11</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974722" y="291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857921" y="3084382"/>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 Rozwój narzędzi udostępnionych dla podatników</a:t>
            </a:r>
          </a:p>
        </p:txBody>
      </p:sp>
      <p:sp>
        <p:nvSpPr>
          <p:cNvPr id="25" name="object 18">
            <a:extLst>
              <a:ext uri="{FF2B5EF4-FFF2-40B4-BE49-F238E27FC236}">
                <a16:creationId xmlns:a16="http://schemas.microsoft.com/office/drawing/2014/main" id="{6F62129E-CE43-4AF2-BEF5-96160BB67297}"/>
              </a:ext>
            </a:extLst>
          </p:cNvPr>
          <p:cNvSpPr/>
          <p:nvPr/>
        </p:nvSpPr>
        <p:spPr>
          <a:xfrm>
            <a:off x="1065846" y="626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pole tekstowe 14">
            <a:extLst>
              <a:ext uri="{FF2B5EF4-FFF2-40B4-BE49-F238E27FC236}">
                <a16:creationId xmlns:a16="http://schemas.microsoft.com/office/drawing/2014/main" id="{F8DBD792-4C20-417C-ABE8-05BEA5D6DBD9}"/>
              </a:ext>
            </a:extLst>
          </p:cNvPr>
          <p:cNvSpPr txBox="1"/>
          <p:nvPr/>
        </p:nvSpPr>
        <p:spPr>
          <a:xfrm>
            <a:off x="8102738" y="3045510"/>
            <a:ext cx="10826522"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Realizacja zgłaszanych postulatów jest wyjściem naprzeciw oczekiwaniom użytkowników w celu minimalizacji błędów, jak również usprawnienia pracy z narzędziami. </a:t>
            </a:r>
          </a:p>
        </p:txBody>
      </p:sp>
      <p:sp>
        <p:nvSpPr>
          <p:cNvPr id="16" name="pole tekstowe 15">
            <a:extLst>
              <a:ext uri="{FF2B5EF4-FFF2-40B4-BE49-F238E27FC236}">
                <a16:creationId xmlns:a16="http://schemas.microsoft.com/office/drawing/2014/main" id="{BEE783F2-F1F6-41FB-90FD-BA8BB1D73090}"/>
              </a:ext>
            </a:extLst>
          </p:cNvPr>
          <p:cNvSpPr txBox="1"/>
          <p:nvPr/>
        </p:nvSpPr>
        <p:spPr>
          <a:xfrm>
            <a:off x="857921" y="4474034"/>
            <a:ext cx="7293408" cy="375552"/>
          </a:xfrm>
          <a:prstGeom prst="rect">
            <a:avLst/>
          </a:prstGeom>
          <a:noFill/>
        </p:spPr>
        <p:txBody>
          <a:bodyPr wrap="square">
            <a:spAutoFit/>
          </a:bodyPr>
          <a:lstStyle/>
          <a:p>
            <a:pPr>
              <a:lnSpc>
                <a:spcPct val="107000"/>
              </a:lnSpc>
              <a:spcAft>
                <a:spcPts val="800"/>
              </a:spcAft>
            </a:pPr>
            <a:r>
              <a:rPr lang="pl-PL" sz="1800" dirty="0">
                <a:effectLst/>
                <a:latin typeface="Calibri" panose="020F0502020204030204" pitchFamily="34" charset="0"/>
                <a:ea typeface="Calibri" panose="020F0502020204030204" pitchFamily="34" charset="0"/>
                <a:cs typeface="Times New Roman" panose="02020603050405020304" pitchFamily="18" charset="0"/>
              </a:rPr>
              <a:t>Zbiorczy identyfikator dla numerów KSeF	</a:t>
            </a:r>
          </a:p>
        </p:txBody>
      </p:sp>
      <p:sp>
        <p:nvSpPr>
          <p:cNvPr id="17" name="pole tekstowe 16">
            <a:extLst>
              <a:ext uri="{FF2B5EF4-FFF2-40B4-BE49-F238E27FC236}">
                <a16:creationId xmlns:a16="http://schemas.microsoft.com/office/drawing/2014/main" id="{F917F852-03F7-4909-AAF4-DFAB0C87113E}"/>
              </a:ext>
            </a:extLst>
          </p:cNvPr>
          <p:cNvSpPr txBox="1"/>
          <p:nvPr/>
        </p:nvSpPr>
        <p:spPr>
          <a:xfrm>
            <a:off x="857921" y="6314945"/>
            <a:ext cx="7293408" cy="375552"/>
          </a:xfrm>
          <a:prstGeom prst="rect">
            <a:avLst/>
          </a:prstGeom>
          <a:noFill/>
        </p:spPr>
        <p:txBody>
          <a:bodyPr wrap="square">
            <a:spAutoFit/>
          </a:bodyPr>
          <a:lstStyle/>
          <a:p>
            <a:pPr>
              <a:lnSpc>
                <a:spcPct val="107000"/>
              </a:lnSpc>
              <a:spcAft>
                <a:spcPts val="800"/>
              </a:spcAft>
            </a:pPr>
            <a:r>
              <a:rPr lang="pl-PL" sz="1800" dirty="0">
                <a:effectLst/>
                <a:latin typeface="Calibri" panose="020F0502020204030204" pitchFamily="34" charset="0"/>
                <a:ea typeface="Calibri" panose="020F0502020204030204" pitchFamily="34" charset="0"/>
                <a:cs typeface="Times New Roman" panose="02020603050405020304" pitchFamily="18" charset="0"/>
              </a:rPr>
              <a:t>Model zdarze</a:t>
            </a:r>
            <a:r>
              <a:rPr lang="pl-PL" dirty="0">
                <a:latin typeface="Calibri" panose="020F0502020204030204" pitchFamily="34" charset="0"/>
                <a:ea typeface="Calibri" panose="020F0502020204030204" pitchFamily="34" charset="0"/>
                <a:cs typeface="Times New Roman" panose="02020603050405020304" pitchFamily="18" charset="0"/>
              </a:rPr>
              <a:t>ń biznesowych</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pole tekstowe 19">
            <a:extLst>
              <a:ext uri="{FF2B5EF4-FFF2-40B4-BE49-F238E27FC236}">
                <a16:creationId xmlns:a16="http://schemas.microsoft.com/office/drawing/2014/main" id="{9D917BF9-8AC2-4371-950E-2DA9F5A354DE}"/>
              </a:ext>
            </a:extLst>
          </p:cNvPr>
          <p:cNvSpPr txBox="1"/>
          <p:nvPr/>
        </p:nvSpPr>
        <p:spPr>
          <a:xfrm>
            <a:off x="8119248" y="4451069"/>
            <a:ext cx="10697298"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Identyfikator zbiorczy KSeF to specjalny 35-znakowy numer, który grupuje co najmniej dwie faktury ustrukturyzowane w jeden wspólny numer. Zamiast wpisywać wiele długich numerów pojedynczych faktur podatnik użyje jednego identyfikatora zbiorczego np. w tytule przelewu. Numer ten pozwoli w prosty sposób zidentyfikować płatności za faktury w STIR, co umożliwi identyfikację zatorów płatniczych. </a:t>
            </a:r>
          </a:p>
        </p:txBody>
      </p:sp>
      <p:sp>
        <p:nvSpPr>
          <p:cNvPr id="22" name="pole tekstowe 21">
            <a:extLst>
              <a:ext uri="{FF2B5EF4-FFF2-40B4-BE49-F238E27FC236}">
                <a16:creationId xmlns:a16="http://schemas.microsoft.com/office/drawing/2014/main" id="{8A9EF750-FC09-43B3-953D-9E64322EC924}"/>
              </a:ext>
            </a:extLst>
          </p:cNvPr>
          <p:cNvSpPr txBox="1"/>
          <p:nvPr/>
        </p:nvSpPr>
        <p:spPr>
          <a:xfrm>
            <a:off x="8148788" y="6245909"/>
            <a:ext cx="10758881" cy="313932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Rozszerzenie nie zmienia danych faktury ustrukturyzowanej zapisanej w KSeF.</a:t>
            </a:r>
          </a:p>
          <a:p>
            <a:endParaRPr lang="pl-PL" sz="1800" b="0" i="0" u="none" strike="noStrike" dirty="0">
              <a:solidFill>
                <a:srgbClr val="000000"/>
              </a:solidFill>
              <a:effectLst/>
              <a:latin typeface="Calibri" panose="020F0502020204030204" pitchFamily="34" charset="0"/>
            </a:endParaRPr>
          </a:p>
          <a:p>
            <a:r>
              <a:rPr lang="pl-PL" sz="1800" b="0" i="0" u="none" strike="noStrike" dirty="0">
                <a:solidFill>
                  <a:srgbClr val="000000"/>
                </a:solidFill>
                <a:effectLst/>
                <a:latin typeface="Calibri" panose="020F0502020204030204" pitchFamily="34" charset="0"/>
              </a:rPr>
              <a:t>Propozycja dotyczy wyłącznie zapisu i odczytu dodatkowych danych biznesowych prezentowanych w formie zdarzeń, w określonym kontekście, tak aby mogły służyć do ciągłej synchronizacji stanu faktur w systemach zewnętrznych.</a:t>
            </a:r>
          </a:p>
          <a:p>
            <a:r>
              <a:rPr lang="pl-PL" dirty="0">
                <a:solidFill>
                  <a:srgbClr val="000000"/>
                </a:solidFill>
                <a:latin typeface="Calibri" panose="020F0502020204030204" pitchFamily="34" charset="0"/>
              </a:rPr>
              <a:t>Każda zmiana dotycząca danych biznesowych faktury byłaby zapisywana jako osobne zdarzenie. Oznacza to, że zamiast nadpisywać jeden stan, system rejestrowałby kolejne zdarzenia opisujące dalszą obsługę faktury.</a:t>
            </a:r>
          </a:p>
          <a:p>
            <a:r>
              <a:rPr lang="pl-PL" dirty="0">
                <a:solidFill>
                  <a:srgbClr val="000000"/>
                </a:solidFill>
                <a:latin typeface="Calibri" panose="020F0502020204030204" pitchFamily="34" charset="0"/>
              </a:rPr>
              <a:t>Każde zdarzenie powinno posiadać unikalny identyfikator oraz podstawowe metadane (np. datę utworzenia, autora), co umożliwia jego śledzenie oraz audyt.</a:t>
            </a:r>
          </a:p>
          <a:p>
            <a:r>
              <a:rPr lang="pl-PL" dirty="0">
                <a:solidFill>
                  <a:srgbClr val="000000"/>
                </a:solidFill>
                <a:latin typeface="Calibri" panose="020F0502020204030204" pitchFamily="34" charset="0"/>
              </a:rPr>
              <a:t>Takie podejście umożliwiałoby aktualizowanie danych biznesowych faktury z zachowaniem historii zmian, zgodnie z rzeczywistym przebiegiem procesów biznesowych a aktualny stan faktury wynikałby z sekwencji zdarzeń.</a:t>
            </a:r>
          </a:p>
        </p:txBody>
      </p:sp>
    </p:spTree>
    <p:extLst>
      <p:ext uri="{BB962C8B-B14F-4D97-AF65-F5344CB8AC3E}">
        <p14:creationId xmlns:p14="http://schemas.microsoft.com/office/powerpoint/2010/main" val="3030598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Krajowy System e-Faktur</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lang="pl-PL" sz="2050" b="1" dirty="0">
                <a:solidFill>
                  <a:schemeClr val="tx1"/>
                </a:solidFill>
                <a:latin typeface="Lato Black"/>
                <a:cs typeface="Lato Black"/>
              </a:rPr>
              <a:t>Korzyści</a:t>
            </a:r>
            <a:r>
              <a:rPr lang="pl-PL" sz="2050" b="1" spc="-55" dirty="0">
                <a:solidFill>
                  <a:schemeClr val="tx1"/>
                </a:solidFill>
                <a:latin typeface="Lato Black"/>
                <a:cs typeface="Lato Black"/>
              </a:rPr>
              <a:t> </a:t>
            </a:r>
            <a:r>
              <a:rPr lang="pl-PL" sz="2050" b="1" dirty="0">
                <a:solidFill>
                  <a:schemeClr val="tx1"/>
                </a:solidFill>
                <a:latin typeface="Lato Black"/>
                <a:cs typeface="Lato Black"/>
              </a:rPr>
              <a:t>dla</a:t>
            </a:r>
            <a:r>
              <a:rPr lang="pl-PL" sz="2050" b="1" spc="-55" dirty="0">
                <a:solidFill>
                  <a:schemeClr val="tx1"/>
                </a:solidFill>
                <a:latin typeface="Lato Black"/>
                <a:cs typeface="Lato Black"/>
              </a:rPr>
              <a:t> </a:t>
            </a:r>
            <a:r>
              <a:rPr lang="pl-PL" sz="2050" b="1" spc="-10" dirty="0">
                <a:solidFill>
                  <a:schemeClr val="tx1"/>
                </a:solidFill>
                <a:latin typeface="Lato Black"/>
                <a:cs typeface="Lato Black"/>
              </a:rPr>
              <a:t>obywateli</a:t>
            </a:r>
            <a:endParaRPr lang="pl-PL"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12</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857921" y="3084382"/>
            <a:ext cx="7293408" cy="369332"/>
          </a:xfrm>
          <a:prstGeom prst="rect">
            <a:avLst/>
          </a:prstGeom>
          <a:noFill/>
        </p:spPr>
        <p:txBody>
          <a:bodyPr wrap="square">
            <a:spAutoFit/>
          </a:bodyPr>
          <a:lstStyle/>
          <a:p>
            <a:r>
              <a:rPr lang="pl-PL" sz="1800" b="0" i="0" u="none" strike="noStrike" dirty="0" err="1">
                <a:solidFill>
                  <a:srgbClr val="000000"/>
                </a:solidFill>
                <a:effectLst/>
                <a:latin typeface="Calibri" panose="020F0502020204030204" pitchFamily="34" charset="0"/>
              </a:rPr>
              <a:t>Tokeny</a:t>
            </a:r>
            <a:endParaRPr lang="pl-PL" sz="1800" b="0" i="0" u="none" strike="noStrike" dirty="0">
              <a:solidFill>
                <a:srgbClr val="000000"/>
              </a:solidFill>
              <a:effectLst/>
              <a:latin typeface="Calibri" panose="020F0502020204030204" pitchFamily="34" charset="0"/>
            </a:endParaRPr>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pole tekstowe 14">
            <a:extLst>
              <a:ext uri="{FF2B5EF4-FFF2-40B4-BE49-F238E27FC236}">
                <a16:creationId xmlns:a16="http://schemas.microsoft.com/office/drawing/2014/main" id="{F8DBD792-4C20-417C-ABE8-05BEA5D6DBD9}"/>
              </a:ext>
            </a:extLst>
          </p:cNvPr>
          <p:cNvSpPr txBox="1"/>
          <p:nvPr/>
        </p:nvSpPr>
        <p:spPr>
          <a:xfrm>
            <a:off x="8102738" y="3045510"/>
            <a:ext cx="10826522" cy="923330"/>
          </a:xfrm>
          <a:prstGeom prst="rect">
            <a:avLst/>
          </a:prstGeom>
          <a:noFill/>
        </p:spPr>
        <p:txBody>
          <a:bodyPr wrap="square">
            <a:spAutoFit/>
          </a:bodyPr>
          <a:lstStyle/>
          <a:p>
            <a:r>
              <a:rPr lang="pl-PL" dirty="0">
                <a:solidFill>
                  <a:srgbClr val="000000"/>
                </a:solidFill>
                <a:latin typeface="Calibri" panose="020F0502020204030204" pitchFamily="34" charset="0"/>
              </a:rPr>
              <a:t> Utrzymanie możliwości autoryzacji </a:t>
            </a:r>
            <a:r>
              <a:rPr lang="pl-PL" dirty="0" err="1">
                <a:solidFill>
                  <a:srgbClr val="000000"/>
                </a:solidFill>
                <a:latin typeface="Calibri" panose="020F0502020204030204" pitchFamily="34" charset="0"/>
              </a:rPr>
              <a:t>tokenami</a:t>
            </a:r>
            <a:r>
              <a:rPr lang="pl-PL" dirty="0">
                <a:solidFill>
                  <a:srgbClr val="000000"/>
                </a:solidFill>
                <a:latin typeface="Calibri" panose="020F0502020204030204" pitchFamily="34" charset="0"/>
              </a:rPr>
              <a:t> również po 2026 r.  oraz wprowadzenie ulepszeń takich jak określenie terminu ważności </a:t>
            </a:r>
            <a:r>
              <a:rPr lang="pl-PL" dirty="0" err="1">
                <a:solidFill>
                  <a:srgbClr val="000000"/>
                </a:solidFill>
                <a:latin typeface="Calibri" panose="020F0502020204030204" pitchFamily="34" charset="0"/>
              </a:rPr>
              <a:t>tokenów</a:t>
            </a:r>
            <a:r>
              <a:rPr lang="pl-PL" dirty="0">
                <a:solidFill>
                  <a:srgbClr val="000000"/>
                </a:solidFill>
                <a:latin typeface="Calibri" panose="020F0502020204030204" pitchFamily="34" charset="0"/>
              </a:rPr>
              <a:t> od 1 do 365 dni oraz wprowadzenie nowego uprawnienia, które może, po uprzedniej zgodzie właściciela, automatycznie odnowić </a:t>
            </a:r>
            <a:r>
              <a:rPr lang="pl-PL" dirty="0" err="1">
                <a:solidFill>
                  <a:srgbClr val="000000"/>
                </a:solidFill>
                <a:latin typeface="Calibri" panose="020F0502020204030204" pitchFamily="34" charset="0"/>
              </a:rPr>
              <a:t>token</a:t>
            </a:r>
            <a:r>
              <a:rPr lang="pl-PL" dirty="0">
                <a:solidFill>
                  <a:srgbClr val="000000"/>
                </a:solidFill>
                <a:latin typeface="Calibri" panose="020F0502020204030204" pitchFamily="34" charset="0"/>
              </a:rPr>
              <a:t> w systemie.</a:t>
            </a:r>
            <a:endParaRPr lang="pl-PL" sz="1800" b="0" i="0" u="none" strike="noStrike" dirty="0">
              <a:solidFill>
                <a:srgbClr val="000000"/>
              </a:solidFill>
              <a:effectLst/>
              <a:latin typeface="Calibri" panose="020F0502020204030204" pitchFamily="34" charset="0"/>
            </a:endParaRPr>
          </a:p>
        </p:txBody>
      </p:sp>
      <p:sp>
        <p:nvSpPr>
          <p:cNvPr id="20" name="pole tekstowe 19">
            <a:extLst>
              <a:ext uri="{FF2B5EF4-FFF2-40B4-BE49-F238E27FC236}">
                <a16:creationId xmlns:a16="http://schemas.microsoft.com/office/drawing/2014/main" id="{4FFE18DE-9EAC-4E55-A922-A9C539EEC4C3}"/>
              </a:ext>
            </a:extLst>
          </p:cNvPr>
          <p:cNvSpPr txBox="1"/>
          <p:nvPr/>
        </p:nvSpPr>
        <p:spPr>
          <a:xfrm>
            <a:off x="857921" y="4617394"/>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Modyfikacja funkcjonalności związanych z identyfikatorami wewnętrznymi</a:t>
            </a:r>
          </a:p>
        </p:txBody>
      </p:sp>
      <p:sp>
        <p:nvSpPr>
          <p:cNvPr id="22" name="pole tekstowe 21">
            <a:extLst>
              <a:ext uri="{FF2B5EF4-FFF2-40B4-BE49-F238E27FC236}">
                <a16:creationId xmlns:a16="http://schemas.microsoft.com/office/drawing/2014/main" id="{0BB23987-44E7-4DD1-A431-D01003E52D52}"/>
              </a:ext>
            </a:extLst>
          </p:cNvPr>
          <p:cNvSpPr txBox="1"/>
          <p:nvPr/>
        </p:nvSpPr>
        <p:spPr>
          <a:xfrm>
            <a:off x="8227398" y="4451417"/>
            <a:ext cx="10826522" cy="3970318"/>
          </a:xfrm>
          <a:prstGeom prst="rect">
            <a:avLst/>
          </a:prstGeom>
          <a:noFill/>
        </p:spPr>
        <p:txBody>
          <a:bodyPr wrap="square">
            <a:spAutoFit/>
          </a:bodyPr>
          <a:lstStyle/>
          <a:p>
            <a:r>
              <a:rPr lang="pl-PL" dirty="0">
                <a:solidFill>
                  <a:srgbClr val="000000"/>
                </a:solidFill>
                <a:latin typeface="Calibri" panose="020F0502020204030204" pitchFamily="34" charset="0"/>
              </a:rPr>
              <a:t>Korzyści dla użytkowników.</a:t>
            </a:r>
          </a:p>
          <a:p>
            <a:endParaRPr lang="pl-PL" dirty="0">
              <a:solidFill>
                <a:srgbClr val="000000"/>
              </a:solidFill>
              <a:latin typeface="Calibri" panose="020F0502020204030204" pitchFamily="34" charset="0"/>
            </a:endParaRPr>
          </a:p>
          <a:p>
            <a:r>
              <a:rPr lang="pl-PL" dirty="0">
                <a:solidFill>
                  <a:srgbClr val="000000"/>
                </a:solidFill>
                <a:latin typeface="Calibri" panose="020F0502020204030204" pitchFamily="34" charset="0"/>
              </a:rPr>
              <a:t>Planowane jest dodanie funkcjonalności zarządzania identyfikatorami wewnętrznymi:</a:t>
            </a:r>
          </a:p>
          <a:p>
            <a:endParaRPr lang="pl-PL" dirty="0">
              <a:solidFill>
                <a:srgbClr val="000000"/>
              </a:solidFill>
              <a:latin typeface="Calibri" panose="020F0502020204030204" pitchFamily="34" charset="0"/>
            </a:endParaRPr>
          </a:p>
          <a:p>
            <a:pPr marL="285750" indent="-285750">
              <a:buFont typeface="Arial" panose="020B0604020202020204" pitchFamily="34" charset="0"/>
              <a:buChar char="•"/>
            </a:pPr>
            <a:r>
              <a:rPr lang="pl-PL" dirty="0">
                <a:solidFill>
                  <a:srgbClr val="000000"/>
                </a:solidFill>
                <a:latin typeface="Calibri" panose="020F0502020204030204" pitchFamily="34" charset="0"/>
              </a:rPr>
              <a:t>utworzenie identyfikatora wewnętrznego,</a:t>
            </a:r>
          </a:p>
          <a:p>
            <a:pPr marL="285750" indent="-285750">
              <a:buFont typeface="Arial" panose="020B0604020202020204" pitchFamily="34" charset="0"/>
              <a:buChar char="•"/>
            </a:pPr>
            <a:r>
              <a:rPr lang="pl-PL" dirty="0">
                <a:solidFill>
                  <a:srgbClr val="000000"/>
                </a:solidFill>
                <a:latin typeface="Calibri" panose="020F0502020204030204" pitchFamily="34" charset="0"/>
              </a:rPr>
              <a:t>pobranie listy identyfikatorów wewnętrznych.</a:t>
            </a:r>
          </a:p>
          <a:p>
            <a:endParaRPr lang="pl-PL" dirty="0">
              <a:solidFill>
                <a:srgbClr val="000000"/>
              </a:solidFill>
              <a:latin typeface="Calibri" panose="020F0502020204030204" pitchFamily="34" charset="0"/>
            </a:endParaRPr>
          </a:p>
          <a:p>
            <a:r>
              <a:rPr lang="pl-PL" dirty="0">
                <a:solidFill>
                  <a:srgbClr val="000000"/>
                </a:solidFill>
                <a:latin typeface="Calibri" panose="020F0502020204030204" pitchFamily="34" charset="0"/>
              </a:rPr>
              <a:t>Obecnie identyfikator wewnętrzny jest tworzony łącznie z nadaniem uprawnień administratorowi jednostki podrzędnej w ramach metody POST /</a:t>
            </a:r>
            <a:r>
              <a:rPr lang="pl-PL" dirty="0" err="1">
                <a:solidFill>
                  <a:srgbClr val="000000"/>
                </a:solidFill>
                <a:latin typeface="Calibri" panose="020F0502020204030204" pitchFamily="34" charset="0"/>
              </a:rPr>
              <a:t>permissions</a:t>
            </a:r>
            <a:r>
              <a:rPr lang="pl-PL" dirty="0">
                <a:solidFill>
                  <a:srgbClr val="000000"/>
                </a:solidFill>
                <a:latin typeface="Calibri" panose="020F0502020204030204" pitchFamily="34" charset="0"/>
              </a:rPr>
              <a:t>/</a:t>
            </a:r>
            <a:r>
              <a:rPr lang="pl-PL" dirty="0" err="1">
                <a:solidFill>
                  <a:srgbClr val="000000"/>
                </a:solidFill>
                <a:latin typeface="Calibri" panose="020F0502020204030204" pitchFamily="34" charset="0"/>
              </a:rPr>
              <a:t>subunits</a:t>
            </a:r>
            <a:r>
              <a:rPr lang="pl-PL" dirty="0">
                <a:solidFill>
                  <a:srgbClr val="000000"/>
                </a:solidFill>
                <a:latin typeface="Calibri" panose="020F0502020204030204" pitchFamily="34" charset="0"/>
              </a:rPr>
              <a:t>/</a:t>
            </a:r>
            <a:r>
              <a:rPr lang="pl-PL" dirty="0" err="1">
                <a:solidFill>
                  <a:srgbClr val="000000"/>
                </a:solidFill>
                <a:latin typeface="Calibri" panose="020F0502020204030204" pitchFamily="34" charset="0"/>
              </a:rPr>
              <a:t>grants</a:t>
            </a:r>
            <a:r>
              <a:rPr lang="pl-PL" dirty="0">
                <a:solidFill>
                  <a:srgbClr val="000000"/>
                </a:solidFill>
                <a:latin typeface="Calibri" panose="020F0502020204030204" pitchFamily="34" charset="0"/>
              </a:rPr>
              <a:t>.</a:t>
            </a:r>
          </a:p>
          <a:p>
            <a:r>
              <a:rPr lang="pl-PL" dirty="0">
                <a:solidFill>
                  <a:srgbClr val="000000"/>
                </a:solidFill>
                <a:latin typeface="Calibri" panose="020F0502020204030204" pitchFamily="34" charset="0"/>
              </a:rPr>
              <a:t>Potrzebne jest rozdzielenie tych czynności na odrębne operacje, tak aby utworzenie </a:t>
            </a:r>
            <a:r>
              <a:rPr lang="pl-PL" dirty="0" err="1">
                <a:solidFill>
                  <a:srgbClr val="000000"/>
                </a:solidFill>
                <a:latin typeface="Calibri" panose="020F0502020204030204" pitchFamily="34" charset="0"/>
              </a:rPr>
              <a:t>InternalId</a:t>
            </a:r>
            <a:r>
              <a:rPr lang="pl-PL" dirty="0">
                <a:solidFill>
                  <a:srgbClr val="000000"/>
                </a:solidFill>
                <a:latin typeface="Calibri" panose="020F0502020204030204" pitchFamily="34" charset="0"/>
              </a:rPr>
              <a:t> nie wymagało jednoczesnego wskazania administratora.</a:t>
            </a:r>
          </a:p>
          <a:p>
            <a:endParaRPr lang="pl-PL" dirty="0">
              <a:solidFill>
                <a:srgbClr val="000000"/>
              </a:solidFill>
              <a:latin typeface="Calibri" panose="020F0502020204030204" pitchFamily="34" charset="0"/>
            </a:endParaRPr>
          </a:p>
          <a:p>
            <a:r>
              <a:rPr lang="pl-PL" dirty="0">
                <a:solidFill>
                  <a:srgbClr val="000000"/>
                </a:solidFill>
                <a:latin typeface="Calibri" panose="020F0502020204030204" pitchFamily="34" charset="0"/>
              </a:rPr>
              <a:t>Planowane jest rozszerzenie procesu wydawania certyfikatów KSeF o możliwość uzyskania certyfikatu KSeF powiązanego z identyfikatorem wewnętrznym.  </a:t>
            </a:r>
          </a:p>
        </p:txBody>
      </p:sp>
    </p:spTree>
    <p:extLst>
      <p:ext uri="{BB962C8B-B14F-4D97-AF65-F5344CB8AC3E}">
        <p14:creationId xmlns:p14="http://schemas.microsoft.com/office/powerpoint/2010/main" val="1814674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13</a:t>
            </a:fld>
            <a:endParaRPr spc="-50" dirty="0"/>
          </a:p>
        </p:txBody>
      </p:sp>
      <p:sp>
        <p:nvSpPr>
          <p:cNvPr id="6" name="object 9">
            <a:extLst>
              <a:ext uri="{FF2B5EF4-FFF2-40B4-BE49-F238E27FC236}">
                <a16:creationId xmlns:a16="http://schemas.microsoft.com/office/drawing/2014/main" id="{7B0323EB-0370-F2EB-66C4-55D86C03435C}"/>
              </a:ext>
            </a:extLst>
          </p:cNvPr>
          <p:cNvSpPr txBox="1"/>
          <p:nvPr/>
        </p:nvSpPr>
        <p:spPr>
          <a:xfrm>
            <a:off x="1087436" y="2320761"/>
            <a:ext cx="6818815"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8" name="object 18">
            <a:extLst>
              <a:ext uri="{FF2B5EF4-FFF2-40B4-BE49-F238E27FC236}">
                <a16:creationId xmlns:a16="http://schemas.microsoft.com/office/drawing/2014/main" id="{9A65C6C7-4F62-D5DE-4BAB-80928436943F}"/>
              </a:ext>
            </a:extLst>
          </p:cNvPr>
          <p:cNvSpPr/>
          <p:nvPr/>
        </p:nvSpPr>
        <p:spPr>
          <a:xfrm>
            <a:off x="1131138" y="3107144"/>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2" name="object 18">
            <a:extLst>
              <a:ext uri="{FF2B5EF4-FFF2-40B4-BE49-F238E27FC236}">
                <a16:creationId xmlns:a16="http://schemas.microsoft.com/office/drawing/2014/main" id="{CE3E74CB-0155-64B2-926E-9C9CAFE764EC}"/>
              </a:ext>
            </a:extLst>
          </p:cNvPr>
          <p:cNvSpPr/>
          <p:nvPr/>
        </p:nvSpPr>
        <p:spPr>
          <a:xfrm rot="5400000" flipV="1">
            <a:off x="4999524" y="6339249"/>
            <a:ext cx="650993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object 2">
            <a:extLst>
              <a:ext uri="{FF2B5EF4-FFF2-40B4-BE49-F238E27FC236}">
                <a16:creationId xmlns:a16="http://schemas.microsoft.com/office/drawing/2014/main" id="{CB11FAB5-BB13-478A-9DF5-855BFABE3909}"/>
              </a:ext>
            </a:extLst>
          </p:cNvPr>
          <p:cNvSpPr txBox="1"/>
          <p:nvPr/>
        </p:nvSpPr>
        <p:spPr>
          <a:xfrm>
            <a:off x="1111566" y="3429548"/>
            <a:ext cx="6770556" cy="285335"/>
          </a:xfrm>
          <a:prstGeom prst="rect">
            <a:avLst/>
          </a:prstGeom>
        </p:spPr>
        <p:txBody>
          <a:bodyPr vert="horz" wrap="square" lIns="0" tIns="12700" rIns="0" bIns="0" rtlCol="0">
            <a:spAutoFit/>
          </a:bodyPr>
          <a:lstStyle/>
          <a:p>
            <a:pPr marR="5080">
              <a:lnSpc>
                <a:spcPts val="2180"/>
              </a:lnSpc>
              <a:spcBef>
                <a:spcPts val="100"/>
              </a:spcBef>
            </a:pPr>
            <a:r>
              <a:rPr lang="pl-PL" b="1" dirty="0">
                <a:solidFill>
                  <a:srgbClr val="000000"/>
                </a:solidFill>
                <a:latin typeface="Calibri" panose="020F0502020204030204" pitchFamily="34" charset="0"/>
              </a:rPr>
              <a:t> </a:t>
            </a:r>
            <a:endParaRPr lang="pl-PL" dirty="0">
              <a:solidFill>
                <a:srgbClr val="000000"/>
              </a:solidFill>
              <a:latin typeface="Calibri" panose="020F0502020204030204" pitchFamily="34" charset="0"/>
            </a:endParaRPr>
          </a:p>
        </p:txBody>
      </p:sp>
      <p:sp>
        <p:nvSpPr>
          <p:cNvPr id="21" name="object 8">
            <a:extLst>
              <a:ext uri="{FF2B5EF4-FFF2-40B4-BE49-F238E27FC236}">
                <a16:creationId xmlns:a16="http://schemas.microsoft.com/office/drawing/2014/main" id="{50CF6328-631F-4315-AF32-D618140FE0A1}"/>
              </a:ext>
            </a:extLst>
          </p:cNvPr>
          <p:cNvSpPr txBox="1"/>
          <p:nvPr/>
        </p:nvSpPr>
        <p:spPr>
          <a:xfrm>
            <a:off x="1087436" y="625475"/>
            <a:ext cx="16737013"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Jednolity System Podatkowy (JSP) - KASJUSZ</a:t>
            </a:r>
            <a:endParaRPr sz="4400" dirty="0">
              <a:latin typeface="+mn-lt"/>
              <a:cs typeface="Lato Black"/>
            </a:endParaRPr>
          </a:p>
        </p:txBody>
      </p:sp>
      <p:sp>
        <p:nvSpPr>
          <p:cNvPr id="25" name="pole tekstowe 24">
            <a:extLst>
              <a:ext uri="{FF2B5EF4-FFF2-40B4-BE49-F238E27FC236}">
                <a16:creationId xmlns:a16="http://schemas.microsoft.com/office/drawing/2014/main" id="{9855751A-F5A2-4096-8F12-1D492B47F865}"/>
              </a:ext>
            </a:extLst>
          </p:cNvPr>
          <p:cNvSpPr txBox="1"/>
          <p:nvPr/>
        </p:nvSpPr>
        <p:spPr>
          <a:xfrm>
            <a:off x="8231629" y="3151548"/>
            <a:ext cx="10053376" cy="1723549"/>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Program jest zbiorem działań zmierzających do poprawy działania KAS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obszarze poboru podatków w kontekście m.in.:</a:t>
            </a:r>
          </a:p>
          <a:p>
            <a:pPr marL="285750" indent="-285750">
              <a:buFontTx/>
              <a:buChar cha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ujednolicenia procesów, a także ich optymalizacji i automatyzacji;</a:t>
            </a:r>
          </a:p>
          <a:p>
            <a:pPr marL="285750" indent="-285750">
              <a:buFontTx/>
              <a:buChar cha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zwiększenia skuteczności i efektywności wykonywania zadań przez pracowników i funkcjonariuszy KAS; </a:t>
            </a:r>
          </a:p>
          <a:p>
            <a:pPr marL="285750" indent="-285750">
              <a:buFontTx/>
              <a:buChar cha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ujednolicenia technologii, a także procesu wytwarzania zmian funkcjonalnych.</a:t>
            </a:r>
          </a:p>
          <a:p>
            <a:endParaRPr lang="pl-PL" sz="1600" dirty="0">
              <a:latin typeface="Calibri" panose="020F0502020204030204" pitchFamily="34" charset="0"/>
              <a:ea typeface="Calibri" panose="020F0502020204030204" pitchFamily="34" charset="0"/>
              <a:cs typeface="Calibri" panose="020F0502020204030204" pitchFamily="34" charset="0"/>
            </a:endParaRPr>
          </a:p>
        </p:txBody>
      </p:sp>
      <p:sp>
        <p:nvSpPr>
          <p:cNvPr id="27" name="pole tekstowe 26">
            <a:extLst>
              <a:ext uri="{FF2B5EF4-FFF2-40B4-BE49-F238E27FC236}">
                <a16:creationId xmlns:a16="http://schemas.microsoft.com/office/drawing/2014/main" id="{4F52FC97-9133-4D94-8002-BBE0BD896089}"/>
              </a:ext>
            </a:extLst>
          </p:cNvPr>
          <p:cNvSpPr txBox="1"/>
          <p:nvPr/>
        </p:nvSpPr>
        <p:spPr>
          <a:xfrm>
            <a:off x="1111566" y="3217286"/>
            <a:ext cx="6770556" cy="892552"/>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Na lata 2024-2031 zaplanowano realizację </a:t>
            </a:r>
          </a:p>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Programu Jednolity System Podatkowy (JSP)</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object 18">
            <a:extLst>
              <a:ext uri="{FF2B5EF4-FFF2-40B4-BE49-F238E27FC236}">
                <a16:creationId xmlns:a16="http://schemas.microsoft.com/office/drawing/2014/main" id="{14219854-C01D-4F2F-85CE-4CC6B8585F44}"/>
              </a:ext>
            </a:extLst>
          </p:cNvPr>
          <p:cNvSpPr/>
          <p:nvPr/>
        </p:nvSpPr>
        <p:spPr>
          <a:xfrm>
            <a:off x="1111566" y="9617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9" name="object 18">
            <a:extLst>
              <a:ext uri="{FF2B5EF4-FFF2-40B4-BE49-F238E27FC236}">
                <a16:creationId xmlns:a16="http://schemas.microsoft.com/office/drawing/2014/main" id="{7D2F97BC-C87C-42BD-AF96-F732033985D4}"/>
              </a:ext>
            </a:extLst>
          </p:cNvPr>
          <p:cNvSpPr/>
          <p:nvPr/>
        </p:nvSpPr>
        <p:spPr>
          <a:xfrm>
            <a:off x="1131138" y="5045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0" name="pole tekstowe 19">
            <a:extLst>
              <a:ext uri="{FF2B5EF4-FFF2-40B4-BE49-F238E27FC236}">
                <a16:creationId xmlns:a16="http://schemas.microsoft.com/office/drawing/2014/main" id="{0AEF6AF7-D3C4-450E-8E3D-9BDF3ABAE0A6}"/>
              </a:ext>
            </a:extLst>
          </p:cNvPr>
          <p:cNvSpPr txBox="1"/>
          <p:nvPr/>
        </p:nvSpPr>
        <p:spPr>
          <a:xfrm>
            <a:off x="1101657" y="5299749"/>
            <a:ext cx="7159453" cy="1477328"/>
          </a:xfrm>
          <a:prstGeom prst="rect">
            <a:avLst/>
          </a:prstGeom>
          <a:noFill/>
        </p:spPr>
        <p:txBody>
          <a:bodyPr wrap="square">
            <a:spAutoFit/>
          </a:bodyPr>
          <a:lstStyle/>
          <a:p>
            <a:pPr>
              <a:lnSpc>
                <a:spcPct val="10000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Wykaz Podatników VAT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Projekt zakłada udostępnienie zmodernizowanego, wysokowydajnego serwisu Wykaz podatników VAT, niezbędnego w obrocie gospodarczym w oparciu o CRP KEP. </a:t>
            </a:r>
          </a:p>
          <a:p>
            <a:pPr>
              <a:lnSpc>
                <a:spcPct val="10000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III-IV kw. 2026 r. </a:t>
            </a:r>
          </a:p>
        </p:txBody>
      </p:sp>
      <p:sp>
        <p:nvSpPr>
          <p:cNvPr id="22" name="pole tekstowe 21">
            <a:extLst>
              <a:ext uri="{FF2B5EF4-FFF2-40B4-BE49-F238E27FC236}">
                <a16:creationId xmlns:a16="http://schemas.microsoft.com/office/drawing/2014/main" id="{23A43FF9-DF2D-4A16-ACEC-E56C587A8B9A}"/>
              </a:ext>
            </a:extLst>
          </p:cNvPr>
          <p:cNvSpPr txBox="1"/>
          <p:nvPr/>
        </p:nvSpPr>
        <p:spPr>
          <a:xfrm>
            <a:off x="8297019" y="5408883"/>
            <a:ext cx="9987986" cy="1200329"/>
          </a:xfrm>
          <a:prstGeom prst="rect">
            <a:avLst/>
          </a:prstGeom>
          <a:noFill/>
        </p:spPr>
        <p:txBody>
          <a:bodyPr wrap="square">
            <a:spAutoFit/>
          </a:bodyPr>
          <a:lstStyle/>
          <a:p>
            <a:pPr>
              <a:lnSpc>
                <a:spcPct val="100000"/>
              </a:lnSpc>
            </a:pPr>
            <a:r>
              <a:rPr lang="pl-PL" sz="1800" dirty="0">
                <a:latin typeface="Calibri" panose="020F0502020204030204" pitchFamily="34" charset="0"/>
                <a:ea typeface="Calibri" panose="020F0502020204030204" pitchFamily="34" charset="0"/>
                <a:cs typeface="Calibri" panose="020F0502020204030204" pitchFamily="34" charset="0"/>
              </a:rPr>
              <a:t>Wykaz Podatników VAT - Projekt zakłada udostępnienie zmodernizowanego, wysokowydajnego serwisu Wykaz podatników VAT, niezbędnego w obrocie gospodarczym w oparciu o CRP KEP (termin wdrożenia: 7 września 2026 r. oraz 1 październik 2026 r. aktualizacja usługi związanej ze zmianą ustawy o podatku od towarów i usług – prezentacja statusu na wybrany dzień).</a:t>
            </a:r>
          </a:p>
        </p:txBody>
      </p:sp>
      <p:sp>
        <p:nvSpPr>
          <p:cNvPr id="23" name="pole tekstowe 22">
            <a:extLst>
              <a:ext uri="{FF2B5EF4-FFF2-40B4-BE49-F238E27FC236}">
                <a16:creationId xmlns:a16="http://schemas.microsoft.com/office/drawing/2014/main" id="{2DC8B71A-D7D7-4347-BA0E-81B037E57A65}"/>
              </a:ext>
            </a:extLst>
          </p:cNvPr>
          <p:cNvSpPr txBox="1"/>
          <p:nvPr/>
        </p:nvSpPr>
        <p:spPr>
          <a:xfrm>
            <a:off x="1131138" y="7113043"/>
            <a:ext cx="6775113" cy="923330"/>
          </a:xfrm>
          <a:prstGeom prst="rect">
            <a:avLst/>
          </a:prstGeom>
          <a:noFill/>
        </p:spPr>
        <p:txBody>
          <a:bodyPr wrap="square">
            <a:spAutoFit/>
          </a:bodyPr>
          <a:lstStyle/>
          <a:p>
            <a:pPr>
              <a:lnSpc>
                <a:spcPct val="100000"/>
              </a:lnSpc>
            </a:pPr>
            <a:r>
              <a:rPr lang="pl-PL" sz="1800" b="1" dirty="0">
                <a:solidFill>
                  <a:schemeClr val="tx1"/>
                </a:solidFill>
                <a:latin typeface="Calibri" panose="020F0502020204030204" pitchFamily="34" charset="0"/>
                <a:ea typeface="Calibri" panose="020F0502020204030204" pitchFamily="34" charset="0"/>
                <a:cs typeface="Calibri" panose="020F0502020204030204" pitchFamily="34" charset="0"/>
              </a:rPr>
              <a:t>Modyfikacja CRPO </a:t>
            </a:r>
          </a:p>
          <a:p>
            <a:pPr>
              <a:lnSpc>
                <a:spcPct val="100000"/>
              </a:lnSpc>
            </a:pP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1 października 2026 r.</a:t>
            </a:r>
          </a:p>
        </p:txBody>
      </p:sp>
      <p:sp>
        <p:nvSpPr>
          <p:cNvPr id="24" name="pole tekstowe 23">
            <a:extLst>
              <a:ext uri="{FF2B5EF4-FFF2-40B4-BE49-F238E27FC236}">
                <a16:creationId xmlns:a16="http://schemas.microsoft.com/office/drawing/2014/main" id="{FE6F5881-40D7-47E8-A6AB-F9745751CDB4}"/>
              </a:ext>
            </a:extLst>
          </p:cNvPr>
          <p:cNvSpPr txBox="1"/>
          <p:nvPr/>
        </p:nvSpPr>
        <p:spPr>
          <a:xfrm>
            <a:off x="8297019" y="7129609"/>
            <a:ext cx="10047248" cy="923330"/>
          </a:xfrm>
          <a:prstGeom prst="rect">
            <a:avLst/>
          </a:prstGeom>
          <a:noFill/>
        </p:spPr>
        <p:txBody>
          <a:bodyPr wrap="square">
            <a:spAutoFit/>
          </a:bodyPr>
          <a:lstStyle/>
          <a:p>
            <a:pPr>
              <a:lnSpc>
                <a:spcPct val="100000"/>
              </a:lnSpc>
            </a:pPr>
            <a:r>
              <a:rPr lang="pl-PL" sz="1800" dirty="0">
                <a:latin typeface="Calibri" panose="020F0502020204030204" pitchFamily="34" charset="0"/>
                <a:ea typeface="Calibri" panose="020F0502020204030204" pitchFamily="34" charset="0"/>
                <a:cs typeface="Calibri" panose="020F0502020204030204" pitchFamily="34" charset="0"/>
              </a:rPr>
              <a:t>Modyfikacja CRPO w kierunku wprowadzenie możliwości złożenia zawiadomienia o zmianie, odwołaniu bądź wypowiedzeniu pełnomocnictwa przez pełnomocnika niezawodowego (planowane wdrożenie: 1 października 2026 r.).</a:t>
            </a:r>
          </a:p>
        </p:txBody>
      </p:sp>
      <p:sp>
        <p:nvSpPr>
          <p:cNvPr id="26" name="object 18">
            <a:extLst>
              <a:ext uri="{FF2B5EF4-FFF2-40B4-BE49-F238E27FC236}">
                <a16:creationId xmlns:a16="http://schemas.microsoft.com/office/drawing/2014/main" id="{35E62F37-429D-4042-B799-4A9431218991}"/>
              </a:ext>
            </a:extLst>
          </p:cNvPr>
          <p:cNvSpPr/>
          <p:nvPr/>
        </p:nvSpPr>
        <p:spPr>
          <a:xfrm>
            <a:off x="1212850" y="710351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9" name="object 18">
            <a:extLst>
              <a:ext uri="{FF2B5EF4-FFF2-40B4-BE49-F238E27FC236}">
                <a16:creationId xmlns:a16="http://schemas.microsoft.com/office/drawing/2014/main" id="{6F3DA3B3-6049-408D-A809-D18A8481129D}"/>
              </a:ext>
            </a:extLst>
          </p:cNvPr>
          <p:cNvSpPr/>
          <p:nvPr/>
        </p:nvSpPr>
        <p:spPr>
          <a:xfrm>
            <a:off x="1155926" y="8169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30" name="pole tekstowe 29">
            <a:extLst>
              <a:ext uri="{FF2B5EF4-FFF2-40B4-BE49-F238E27FC236}">
                <a16:creationId xmlns:a16="http://schemas.microsoft.com/office/drawing/2014/main" id="{4980739B-4746-4A56-85DE-717709F39AE2}"/>
              </a:ext>
            </a:extLst>
          </p:cNvPr>
          <p:cNvSpPr txBox="1"/>
          <p:nvPr/>
        </p:nvSpPr>
        <p:spPr>
          <a:xfrm>
            <a:off x="1131138" y="8403616"/>
            <a:ext cx="6775113" cy="923330"/>
          </a:xfrm>
          <a:prstGeom prst="rect">
            <a:avLst/>
          </a:prstGeom>
          <a:noFill/>
        </p:spPr>
        <p:txBody>
          <a:bodyPr wrap="square">
            <a:spAutoFit/>
          </a:bodyPr>
          <a:lstStyle/>
          <a:p>
            <a:pPr>
              <a:lnSpc>
                <a:spcPct val="100000"/>
              </a:lnSpc>
            </a:pPr>
            <a:r>
              <a:rPr lang="pl-PL" sz="1800" b="1" dirty="0">
                <a:solidFill>
                  <a:schemeClr val="tx1"/>
                </a:solidFill>
                <a:latin typeface="Calibri" panose="020F0502020204030204" pitchFamily="34" charset="0"/>
                <a:ea typeface="Calibri" panose="020F0502020204030204" pitchFamily="34" charset="0"/>
                <a:cs typeface="Calibri" panose="020F0502020204030204" pitchFamily="34" charset="0"/>
              </a:rPr>
              <a:t>Portal e-Licytacje KAS</a:t>
            </a:r>
          </a:p>
          <a:p>
            <a:pPr>
              <a:lnSpc>
                <a:spcPct val="100000"/>
              </a:lnSpc>
            </a:pP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1 lipca 2026 r.</a:t>
            </a:r>
          </a:p>
        </p:txBody>
      </p:sp>
      <p:sp>
        <p:nvSpPr>
          <p:cNvPr id="33" name="pole tekstowe 32">
            <a:extLst>
              <a:ext uri="{FF2B5EF4-FFF2-40B4-BE49-F238E27FC236}">
                <a16:creationId xmlns:a16="http://schemas.microsoft.com/office/drawing/2014/main" id="{CFB8B36F-F14E-4671-9827-7B5C27D8C57D}"/>
              </a:ext>
            </a:extLst>
          </p:cNvPr>
          <p:cNvSpPr txBox="1"/>
          <p:nvPr/>
        </p:nvSpPr>
        <p:spPr>
          <a:xfrm>
            <a:off x="8277349" y="8327108"/>
            <a:ext cx="10427408" cy="1200329"/>
          </a:xfrm>
          <a:prstGeom prst="rect">
            <a:avLst/>
          </a:prstGeom>
          <a:noFill/>
        </p:spPr>
        <p:txBody>
          <a:bodyPr wrap="square" rtlCol="0">
            <a:spAutoFit/>
          </a:bodyPr>
          <a:lstStyle/>
          <a:p>
            <a:r>
              <a:rPr lang="pl-PL" sz="1800" dirty="0">
                <a:solidFill>
                  <a:schemeClr val="tx1"/>
                </a:solidFill>
                <a:latin typeface="Calibri" panose="020F0502020204030204" pitchFamily="34" charset="0"/>
              </a:rPr>
              <a:t>Portal eLicytacje KAS umożliwi obywatelom zakup on </a:t>
            </a:r>
            <a:r>
              <a:rPr lang="pl-PL" sz="1800" dirty="0" err="1">
                <a:solidFill>
                  <a:schemeClr val="tx1"/>
                </a:solidFill>
                <a:latin typeface="Calibri" panose="020F0502020204030204" pitchFamily="34" charset="0"/>
              </a:rPr>
              <a:t>line</a:t>
            </a:r>
            <a:r>
              <a:rPr lang="pl-PL" sz="1800" dirty="0">
                <a:solidFill>
                  <a:schemeClr val="tx1"/>
                </a:solidFill>
                <a:latin typeface="Calibri" panose="020F0502020204030204" pitchFamily="34" charset="0"/>
              </a:rPr>
              <a:t> ruchomości, nieruchomości i praw majątkowych, sprzedawanych w drodze egzekucji administracyjnej przez naczelników urzędów skarbowych. Ponadto </a:t>
            </a:r>
            <a:br>
              <a:rPr lang="pl-PL" sz="1800" dirty="0">
                <a:solidFill>
                  <a:schemeClr val="tx1"/>
                </a:solidFill>
                <a:latin typeface="Calibri" panose="020F0502020204030204" pitchFamily="34" charset="0"/>
              </a:rPr>
            </a:br>
            <a:r>
              <a:rPr lang="pl-PL" sz="1800" dirty="0">
                <a:solidFill>
                  <a:schemeClr val="tx1"/>
                </a:solidFill>
                <a:latin typeface="Calibri" panose="020F0502020204030204" pitchFamily="34" charset="0"/>
              </a:rPr>
              <a:t>w portalu będą publikowane obwieszczenia o sprzedaży w drodze zarówno sprzedaży elektronicznej, jak </a:t>
            </a:r>
            <a:br>
              <a:rPr lang="pl-PL" sz="1800" dirty="0">
                <a:solidFill>
                  <a:schemeClr val="tx1"/>
                </a:solidFill>
                <a:latin typeface="Calibri" panose="020F0502020204030204" pitchFamily="34" charset="0"/>
              </a:rPr>
            </a:br>
            <a:r>
              <a:rPr lang="pl-PL" sz="1800" dirty="0">
                <a:solidFill>
                  <a:schemeClr val="tx1"/>
                </a:solidFill>
                <a:latin typeface="Calibri" panose="020F0502020204030204" pitchFamily="34" charset="0"/>
              </a:rPr>
              <a:t>i tradycyjnej, odbywającej się w miejscu i czasie wskazanym przez organ egzekucyjny. </a:t>
            </a:r>
            <a:endParaRPr lang="pl-PL" dirty="0"/>
          </a:p>
        </p:txBody>
      </p:sp>
    </p:spTree>
    <p:extLst>
      <p:ext uri="{BB962C8B-B14F-4D97-AF65-F5344CB8AC3E}">
        <p14:creationId xmlns:p14="http://schemas.microsoft.com/office/powerpoint/2010/main" val="97570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xfrm>
            <a:off x="2336298" y="10649269"/>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xfrm>
            <a:off x="6546850" y="10649269"/>
            <a:ext cx="4292600" cy="239395"/>
          </a:xfrm>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1711" y="95429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14</a:t>
            </a:fld>
            <a:endParaRPr spc="-50" dirty="0"/>
          </a:p>
        </p:txBody>
      </p:sp>
      <p:sp>
        <p:nvSpPr>
          <p:cNvPr id="8" name="object 18">
            <a:extLst>
              <a:ext uri="{FF2B5EF4-FFF2-40B4-BE49-F238E27FC236}">
                <a16:creationId xmlns:a16="http://schemas.microsoft.com/office/drawing/2014/main" id="{9A65C6C7-4F62-D5DE-4BAB-80928436943F}"/>
              </a:ext>
            </a:extLst>
          </p:cNvPr>
          <p:cNvSpPr/>
          <p:nvPr/>
        </p:nvSpPr>
        <p:spPr>
          <a:xfrm>
            <a:off x="1079887" y="17376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2" name="object 18">
            <a:extLst>
              <a:ext uri="{FF2B5EF4-FFF2-40B4-BE49-F238E27FC236}">
                <a16:creationId xmlns:a16="http://schemas.microsoft.com/office/drawing/2014/main" id="{CE3E74CB-0155-64B2-926E-9C9CAFE764EC}"/>
              </a:ext>
            </a:extLst>
          </p:cNvPr>
          <p:cNvSpPr/>
          <p:nvPr/>
        </p:nvSpPr>
        <p:spPr>
          <a:xfrm rot="5400000" flipV="1">
            <a:off x="3942428" y="5184242"/>
            <a:ext cx="8384049" cy="33331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8" name="object 18">
            <a:extLst>
              <a:ext uri="{FF2B5EF4-FFF2-40B4-BE49-F238E27FC236}">
                <a16:creationId xmlns:a16="http://schemas.microsoft.com/office/drawing/2014/main" id="{DABB7B23-52B2-2BD8-543C-517A50592BEA}"/>
              </a:ext>
            </a:extLst>
          </p:cNvPr>
          <p:cNvSpPr/>
          <p:nvPr/>
        </p:nvSpPr>
        <p:spPr>
          <a:xfrm>
            <a:off x="1131138" y="955305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8" name="object 18">
            <a:extLst>
              <a:ext uri="{FF2B5EF4-FFF2-40B4-BE49-F238E27FC236}">
                <a16:creationId xmlns:a16="http://schemas.microsoft.com/office/drawing/2014/main" id="{DE8567D8-38CA-4E01-A05D-4AFDC99817B3}"/>
              </a:ext>
            </a:extLst>
          </p:cNvPr>
          <p:cNvSpPr/>
          <p:nvPr/>
        </p:nvSpPr>
        <p:spPr>
          <a:xfrm>
            <a:off x="1020479" y="328404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0" name="pole tekstowe 19">
            <a:extLst>
              <a:ext uri="{FF2B5EF4-FFF2-40B4-BE49-F238E27FC236}">
                <a16:creationId xmlns:a16="http://schemas.microsoft.com/office/drawing/2014/main" id="{D8717F93-B173-4E82-8188-31F76948C57B}"/>
              </a:ext>
            </a:extLst>
          </p:cNvPr>
          <p:cNvSpPr txBox="1"/>
          <p:nvPr/>
        </p:nvSpPr>
        <p:spPr>
          <a:xfrm>
            <a:off x="908050" y="2083718"/>
            <a:ext cx="7393062" cy="1200329"/>
          </a:xfrm>
          <a:prstGeom prst="rect">
            <a:avLst/>
          </a:prstGeom>
          <a:noFill/>
        </p:spPr>
        <p:txBody>
          <a:bodyPr wrap="square">
            <a:spAutoFit/>
          </a:bodyPr>
          <a:lstStyle/>
          <a:p>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GloBE</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(globalny podatek minimalny)</a:t>
            </a:r>
          </a:p>
          <a:p>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Wdrożenie w KAS założeń ustawy o opodatkowaniu wyrównawczym.</a:t>
            </a:r>
          </a:p>
          <a:p>
            <a:endParaRPr lang="pl-PL" dirty="0"/>
          </a:p>
        </p:txBody>
      </p:sp>
      <p:sp>
        <p:nvSpPr>
          <p:cNvPr id="22" name="pole tekstowe 21">
            <a:extLst>
              <a:ext uri="{FF2B5EF4-FFF2-40B4-BE49-F238E27FC236}">
                <a16:creationId xmlns:a16="http://schemas.microsoft.com/office/drawing/2014/main" id="{AB028C7B-1DC6-4074-9AE0-C601D85D3701}"/>
              </a:ext>
            </a:extLst>
          </p:cNvPr>
          <p:cNvSpPr txBox="1"/>
          <p:nvPr/>
        </p:nvSpPr>
        <p:spPr>
          <a:xfrm>
            <a:off x="8222412" y="2142107"/>
            <a:ext cx="10053430" cy="369332"/>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Możliwość składania formularzy dot. opodatkowania wyrównawczego przez dedykowane bramki.</a:t>
            </a:r>
          </a:p>
        </p:txBody>
      </p:sp>
      <p:sp>
        <p:nvSpPr>
          <p:cNvPr id="27" name="pole tekstowe 26">
            <a:extLst>
              <a:ext uri="{FF2B5EF4-FFF2-40B4-BE49-F238E27FC236}">
                <a16:creationId xmlns:a16="http://schemas.microsoft.com/office/drawing/2014/main" id="{E24D66A2-21F4-47D6-AFBB-95334DE8335F}"/>
              </a:ext>
            </a:extLst>
          </p:cNvPr>
          <p:cNvSpPr txBox="1"/>
          <p:nvPr/>
        </p:nvSpPr>
        <p:spPr>
          <a:xfrm>
            <a:off x="854072" y="3488871"/>
            <a:ext cx="7074125" cy="1506182"/>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JPK NZ - </a:t>
            </a:r>
            <a:r>
              <a:rPr lang="pl-PL" b="1" dirty="0">
                <a:solidFill>
                  <a:schemeClr val="tx1"/>
                </a:solidFill>
                <a:latin typeface="Calibri" panose="020F0502020204030204" pitchFamily="34" charset="0"/>
              </a:rPr>
              <a:t> </a:t>
            </a:r>
            <a:r>
              <a:rPr lang="pl-PL" dirty="0">
                <a:solidFill>
                  <a:schemeClr val="tx1"/>
                </a:solidFill>
                <a:latin typeface="Calibri" panose="020F0502020204030204" pitchFamily="34" charset="0"/>
              </a:rPr>
              <a:t>kontynuacja </a:t>
            </a:r>
            <a:r>
              <a:rPr lang="pl-PL" dirty="0">
                <a:solidFill>
                  <a:srgbClr val="000000"/>
                </a:solidFill>
                <a:latin typeface="Calibri" panose="020F0502020204030204" pitchFamily="34" charset="0"/>
              </a:rPr>
              <a:t>działań dot. aktualizacji struktury JPK_MAG(2) - w zakresie dostosowanie oprogramowania RF, tj. Bramki JPK i Repozytorium do przyjęcia przesłanych plików i przechowywania danych w nowej strukturze oraz aktualizacji Klienta JPK_WEB. </a:t>
            </a:r>
          </a:p>
          <a:p>
            <a:pPr marR="5080">
              <a:lnSpc>
                <a:spcPts val="2180"/>
              </a:lnSpc>
              <a:spcBef>
                <a:spcPts val="100"/>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pole tekstowe 30">
            <a:extLst>
              <a:ext uri="{FF2B5EF4-FFF2-40B4-BE49-F238E27FC236}">
                <a16:creationId xmlns:a16="http://schemas.microsoft.com/office/drawing/2014/main" id="{AE739C53-CF76-497F-98B3-D7A41FAE8360}"/>
              </a:ext>
            </a:extLst>
          </p:cNvPr>
          <p:cNvSpPr txBox="1"/>
          <p:nvPr/>
        </p:nvSpPr>
        <p:spPr>
          <a:xfrm>
            <a:off x="8110446" y="3775369"/>
            <a:ext cx="10235635" cy="646331"/>
          </a:xfrm>
          <a:prstGeom prst="rect">
            <a:avLst/>
          </a:prstGeom>
          <a:noFill/>
        </p:spPr>
        <p:txBody>
          <a:bodyPr wrap="square">
            <a:spAutoFit/>
          </a:bodyPr>
          <a:lstStyle/>
          <a:p>
            <a:pPr marR="0" lvl="0" defTabSz="914400" eaLnBrk="1" fontAlgn="auto" latinLnBrk="0" hangingPunct="1">
              <a:lnSpc>
                <a:spcPct val="100000"/>
              </a:lnSpc>
              <a:spcBef>
                <a:spcPts val="0"/>
              </a:spcBef>
              <a:spcAft>
                <a:spcPts val="0"/>
              </a:spcAft>
              <a:buClrTx/>
              <a:buSzTx/>
              <a:defRPr/>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Umożliwienie podatnikom wysyłki plików JPK_MAG(2). Realizacja zadania przewidziana na rok 2026 – w celu zapewnienia obsługi nowej struktury od 1 stycznia 2027 roku.</a:t>
            </a:r>
          </a:p>
        </p:txBody>
      </p:sp>
      <p:sp>
        <p:nvSpPr>
          <p:cNvPr id="32" name="object 18">
            <a:extLst>
              <a:ext uri="{FF2B5EF4-FFF2-40B4-BE49-F238E27FC236}">
                <a16:creationId xmlns:a16="http://schemas.microsoft.com/office/drawing/2014/main" id="{D18F54E0-5A50-4885-9448-2F48B1F04A01}"/>
              </a:ext>
            </a:extLst>
          </p:cNvPr>
          <p:cNvSpPr/>
          <p:nvPr/>
        </p:nvSpPr>
        <p:spPr>
          <a:xfrm>
            <a:off x="1020479" y="7026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9">
            <a:extLst>
              <a:ext uri="{FF2B5EF4-FFF2-40B4-BE49-F238E27FC236}">
                <a16:creationId xmlns:a16="http://schemas.microsoft.com/office/drawing/2014/main" id="{0246E219-1692-4D83-A090-59854E8A395D}"/>
              </a:ext>
            </a:extLst>
          </p:cNvPr>
          <p:cNvSpPr txBox="1"/>
          <p:nvPr/>
        </p:nvSpPr>
        <p:spPr>
          <a:xfrm>
            <a:off x="1020479" y="1219585"/>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3" name="object 10">
            <a:extLst>
              <a:ext uri="{FF2B5EF4-FFF2-40B4-BE49-F238E27FC236}">
                <a16:creationId xmlns:a16="http://schemas.microsoft.com/office/drawing/2014/main" id="{122B854B-92C5-4C12-97E7-DED90D8061D6}"/>
              </a:ext>
            </a:extLst>
          </p:cNvPr>
          <p:cNvSpPr txBox="1"/>
          <p:nvPr/>
        </p:nvSpPr>
        <p:spPr>
          <a:xfrm>
            <a:off x="8359174" y="1184312"/>
            <a:ext cx="3783330" cy="444994"/>
          </a:xfrm>
          <a:prstGeom prst="rect">
            <a:avLst/>
          </a:prstGeom>
        </p:spPr>
        <p:txBody>
          <a:bodyPr vert="horz" wrap="square" lIns="0" tIns="13970" rIns="0" bIns="0" rtlCol="0">
            <a:spAutoFit/>
          </a:bodyPr>
          <a:lstStyle/>
          <a:p>
            <a:pPr marL="12700">
              <a:lnSpc>
                <a:spcPct val="100000"/>
              </a:lnSpc>
              <a:spcBef>
                <a:spcPts val="110"/>
              </a:spcBef>
            </a:pPr>
            <a:r>
              <a:rPr sz="2800" b="1" dirty="0">
                <a:solidFill>
                  <a:schemeClr val="tx1"/>
                </a:solidFill>
                <a:latin typeface="+mn-lt"/>
                <a:cs typeface="Lato Black"/>
              </a:rPr>
              <a:t>Korzyści</a:t>
            </a:r>
            <a:r>
              <a:rPr sz="2800" b="1" spc="-55" dirty="0">
                <a:solidFill>
                  <a:schemeClr val="tx1"/>
                </a:solidFill>
                <a:latin typeface="+mn-lt"/>
                <a:cs typeface="Lato Black"/>
              </a:rPr>
              <a:t> </a:t>
            </a:r>
            <a:r>
              <a:rPr sz="2800" b="1" dirty="0">
                <a:solidFill>
                  <a:schemeClr val="tx1"/>
                </a:solidFill>
                <a:latin typeface="+mn-lt"/>
                <a:cs typeface="Lato Black"/>
              </a:rPr>
              <a:t>dla</a:t>
            </a:r>
            <a:r>
              <a:rPr sz="2800" b="1" spc="-55" dirty="0">
                <a:solidFill>
                  <a:schemeClr val="tx1"/>
                </a:solidFill>
                <a:latin typeface="+mn-lt"/>
                <a:cs typeface="Lato Black"/>
              </a:rPr>
              <a:t> </a:t>
            </a:r>
            <a:r>
              <a:rPr sz="2800" b="1" spc="-10" dirty="0">
                <a:solidFill>
                  <a:schemeClr val="tx1"/>
                </a:solidFill>
                <a:latin typeface="+mn-lt"/>
                <a:cs typeface="Lato Black"/>
              </a:rPr>
              <a:t>obywateli</a:t>
            </a:r>
            <a:endParaRPr sz="2800" dirty="0">
              <a:solidFill>
                <a:schemeClr val="tx1"/>
              </a:solidFill>
              <a:latin typeface="+mn-lt"/>
              <a:cs typeface="Lato Black"/>
            </a:endParaRPr>
          </a:p>
        </p:txBody>
      </p:sp>
      <p:sp>
        <p:nvSpPr>
          <p:cNvPr id="24" name="object 18">
            <a:extLst>
              <a:ext uri="{FF2B5EF4-FFF2-40B4-BE49-F238E27FC236}">
                <a16:creationId xmlns:a16="http://schemas.microsoft.com/office/drawing/2014/main" id="{010BADA9-55A7-45D0-A803-5155BACD86C5}"/>
              </a:ext>
            </a:extLst>
          </p:cNvPr>
          <p:cNvSpPr/>
          <p:nvPr/>
        </p:nvSpPr>
        <p:spPr>
          <a:xfrm>
            <a:off x="1020479" y="5197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496D2B6A-F979-436E-8A9B-E37533C6906B}"/>
              </a:ext>
            </a:extLst>
          </p:cNvPr>
          <p:cNvSpPr txBox="1"/>
          <p:nvPr/>
        </p:nvSpPr>
        <p:spPr>
          <a:xfrm>
            <a:off x="961313" y="5461590"/>
            <a:ext cx="6652338" cy="1211229"/>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rPr>
              <a:t>Rejestr domen </a:t>
            </a:r>
            <a:r>
              <a:rPr lang="pl-PL" dirty="0">
                <a:solidFill>
                  <a:schemeClr val="tx1"/>
                </a:solidFill>
                <a:latin typeface="Calibri" panose="020F0502020204030204" pitchFamily="34" charset="0"/>
              </a:rPr>
              <a:t>służących </a:t>
            </a:r>
            <a:r>
              <a:rPr lang="pl-PL" dirty="0">
                <a:solidFill>
                  <a:srgbClr val="000000"/>
                </a:solidFill>
                <a:latin typeface="Calibri" panose="020F0502020204030204" pitchFamily="34" charset="0"/>
              </a:rPr>
              <a:t>do oferowania gier hazardowych niezgodnie z ustawą – zmiany realizowane poza formułą projektową - modernizacja serwisu, aktualizacja graficzna oraz dostosowanie do standardów WCAG oraz dodanie innych </a:t>
            </a:r>
            <a:r>
              <a:rPr lang="pl-PL" i="0" u="none" strike="noStrike" dirty="0">
                <a:solidFill>
                  <a:srgbClr val="000000"/>
                </a:solidFill>
                <a:effectLst/>
                <a:latin typeface="Calibri" panose="020F0502020204030204" pitchFamily="34" charset="0"/>
              </a:rPr>
              <a:t>wersji językowych strony.</a:t>
            </a:r>
            <a:endParaRPr lang="pl-PL" dirty="0">
              <a:solidFill>
                <a:schemeClr val="tx1"/>
              </a:solidFill>
              <a:latin typeface="+mn-lt"/>
            </a:endParaRPr>
          </a:p>
        </p:txBody>
      </p:sp>
      <p:sp>
        <p:nvSpPr>
          <p:cNvPr id="29" name="pole tekstowe 28">
            <a:extLst>
              <a:ext uri="{FF2B5EF4-FFF2-40B4-BE49-F238E27FC236}">
                <a16:creationId xmlns:a16="http://schemas.microsoft.com/office/drawing/2014/main" id="{C41005DA-FA3C-4D5E-9A56-007833FD52A1}"/>
              </a:ext>
            </a:extLst>
          </p:cNvPr>
          <p:cNvSpPr txBox="1"/>
          <p:nvPr/>
        </p:nvSpPr>
        <p:spPr>
          <a:xfrm>
            <a:off x="8110446" y="5517348"/>
            <a:ext cx="10047248" cy="646972"/>
          </a:xfrm>
          <a:prstGeom prst="rect">
            <a:avLst/>
          </a:prstGeom>
          <a:noFill/>
        </p:spPr>
        <p:txBody>
          <a:bodyPr wrap="square">
            <a:spAutoFit/>
          </a:bodyPr>
          <a:lstStyle/>
          <a:p>
            <a:pPr marR="5080">
              <a:lnSpc>
                <a:spcPts val="2180"/>
              </a:lnSpc>
              <a:spcBef>
                <a:spcPts val="100"/>
              </a:spcBef>
            </a:pPr>
            <a:r>
              <a:rPr lang="pl-PL" sz="1800" dirty="0">
                <a:effectLst/>
                <a:latin typeface="Calibri" panose="020F0502020204030204" pitchFamily="34" charset="0"/>
                <a:ea typeface="Calibri" panose="020F0502020204030204" pitchFamily="34" charset="0"/>
                <a:cs typeface="Calibri" panose="020F0502020204030204" pitchFamily="34" charset="0"/>
              </a:rPr>
              <a:t>Podniesienie poziomu bezpieczeństwa, co ma szczególne znaczenie dla podmiotów pobierających dane z serwisu. Zapewnienie standardów dostępności cyfrowej, rozszerzenie kręgu odwiedzających stronę.</a:t>
            </a:r>
            <a:endParaRPr lang="pl-PL"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pole tekstowe 36">
            <a:extLst>
              <a:ext uri="{FF2B5EF4-FFF2-40B4-BE49-F238E27FC236}">
                <a16:creationId xmlns:a16="http://schemas.microsoft.com/office/drawing/2014/main" id="{4BE28309-9768-4663-A118-917BF1C0AFD4}"/>
              </a:ext>
            </a:extLst>
          </p:cNvPr>
          <p:cNvSpPr txBox="1"/>
          <p:nvPr/>
        </p:nvSpPr>
        <p:spPr>
          <a:xfrm>
            <a:off x="1020479" y="7241426"/>
            <a:ext cx="10047248" cy="369332"/>
          </a:xfrm>
          <a:prstGeom prst="rect">
            <a:avLst/>
          </a:prstGeom>
          <a:noFill/>
        </p:spPr>
        <p:txBody>
          <a:bodyPr wrap="square">
            <a:spAutoFit/>
          </a:bodyPr>
          <a:lstStyle/>
          <a:p>
            <a:pPr marL="12700" marR="5080">
              <a:lnSpc>
                <a:spcPts val="2180"/>
              </a:lnSpc>
              <a:spcBef>
                <a:spcPts val="100"/>
              </a:spcBef>
            </a:pPr>
            <a:r>
              <a:rPr lang="pl-PL" b="1" dirty="0">
                <a:solidFill>
                  <a:schemeClr val="tx1"/>
                </a:solidFill>
                <a:latin typeface="Calibri" panose="020F0502020204030204" pitchFamily="34" charset="0"/>
              </a:rPr>
              <a:t>CESOP_PL </a:t>
            </a:r>
            <a:r>
              <a:rPr lang="pl-PL" dirty="0">
                <a:solidFill>
                  <a:srgbClr val="000000"/>
                </a:solidFill>
                <a:latin typeface="Calibri" panose="020F0502020204030204" pitchFamily="34" charset="0"/>
              </a:rPr>
              <a:t>kontynuacja prac rozpoczętych w 2025 roku</a:t>
            </a:r>
            <a:r>
              <a:rPr lang="pl-PL" b="1" dirty="0">
                <a:solidFill>
                  <a:srgbClr val="000000"/>
                </a:solidFill>
                <a:latin typeface="Calibri" panose="020F0502020204030204" pitchFamily="34" charset="0"/>
              </a:rPr>
              <a:t>.</a:t>
            </a:r>
            <a:endParaRPr lang="pl-PL" dirty="0">
              <a:solidFill>
                <a:srgbClr val="000000"/>
              </a:solidFill>
              <a:latin typeface="Calibri" panose="020F0502020204030204" pitchFamily="34" charset="0"/>
            </a:endParaRPr>
          </a:p>
        </p:txBody>
      </p:sp>
      <p:sp>
        <p:nvSpPr>
          <p:cNvPr id="38" name="pole tekstowe 37">
            <a:extLst>
              <a:ext uri="{FF2B5EF4-FFF2-40B4-BE49-F238E27FC236}">
                <a16:creationId xmlns:a16="http://schemas.microsoft.com/office/drawing/2014/main" id="{8D3298A0-C45E-46E1-8708-0DF37A302F2C}"/>
              </a:ext>
            </a:extLst>
          </p:cNvPr>
          <p:cNvSpPr txBox="1"/>
          <p:nvPr/>
        </p:nvSpPr>
        <p:spPr>
          <a:xfrm>
            <a:off x="8234205" y="7239421"/>
            <a:ext cx="10047248" cy="369332"/>
          </a:xfrm>
          <a:prstGeom prst="rect">
            <a:avLst/>
          </a:prstGeom>
          <a:noFill/>
        </p:spPr>
        <p:txBody>
          <a:bodyPr wrap="square">
            <a:spAutoFit/>
          </a:bodyPr>
          <a:lstStyle/>
          <a:p>
            <a:pPr marR="0" lvl="0" defTabSz="914400" eaLnBrk="1" fontAlgn="auto" latinLnBrk="0" hangingPunct="1">
              <a:lnSpc>
                <a:spcPct val="100000"/>
              </a:lnSpc>
              <a:spcBef>
                <a:spcPts val="0"/>
              </a:spcBef>
              <a:spcAft>
                <a:spcPts val="0"/>
              </a:spcAft>
              <a:buClrTx/>
              <a:buSzTx/>
              <a:defRPr/>
            </a:pPr>
            <a:r>
              <a:rPr lang="pl-PL" spc="-10" dirty="0">
                <a:solidFill>
                  <a:schemeClr val="tx1"/>
                </a:solidFill>
                <a:latin typeface="+mn-lt"/>
                <a:ea typeface="+mn-ea"/>
                <a:cs typeface="Lato"/>
              </a:rPr>
              <a:t>Zapewnienie dostawcom usług płatniczych możliwość poprawnego wysyłania obowiązkowych danych.</a:t>
            </a:r>
          </a:p>
        </p:txBody>
      </p:sp>
      <p:sp>
        <p:nvSpPr>
          <p:cNvPr id="25" name="pole tekstowe 24">
            <a:extLst>
              <a:ext uri="{FF2B5EF4-FFF2-40B4-BE49-F238E27FC236}">
                <a16:creationId xmlns:a16="http://schemas.microsoft.com/office/drawing/2014/main" id="{17E62CD6-77DF-49F3-B189-005EB4BBC07B}"/>
              </a:ext>
            </a:extLst>
          </p:cNvPr>
          <p:cNvSpPr txBox="1"/>
          <p:nvPr/>
        </p:nvSpPr>
        <p:spPr>
          <a:xfrm>
            <a:off x="1020479" y="8188259"/>
            <a:ext cx="6872432" cy="1477328"/>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MDR - schematy podatkowe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Dostosowanie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i formularzy MDR oraz systemu MDR do zmian wynikających z nowelizowanych przepisów ustawy Ordynacja podatkowa wchodzących w życie z 01.10.2026 r.</a:t>
            </a:r>
          </a:p>
          <a:p>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pole tekstowe 25">
            <a:extLst>
              <a:ext uri="{FF2B5EF4-FFF2-40B4-BE49-F238E27FC236}">
                <a16:creationId xmlns:a16="http://schemas.microsoft.com/office/drawing/2014/main" id="{8633A189-6ACE-464C-9C2F-40539CE7552C}"/>
              </a:ext>
            </a:extLst>
          </p:cNvPr>
          <p:cNvSpPr txBox="1"/>
          <p:nvPr/>
        </p:nvSpPr>
        <p:spPr>
          <a:xfrm>
            <a:off x="8340708" y="8168856"/>
            <a:ext cx="10267759" cy="369332"/>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Uproszczenia w raportowaniu informacji MDR.</a:t>
            </a:r>
          </a:p>
        </p:txBody>
      </p:sp>
      <p:sp>
        <p:nvSpPr>
          <p:cNvPr id="30" name="object 18">
            <a:extLst>
              <a:ext uri="{FF2B5EF4-FFF2-40B4-BE49-F238E27FC236}">
                <a16:creationId xmlns:a16="http://schemas.microsoft.com/office/drawing/2014/main" id="{CCFB62D1-DFE9-44D1-B6E2-0475B25C0B51}"/>
              </a:ext>
            </a:extLst>
          </p:cNvPr>
          <p:cNvSpPr/>
          <p:nvPr/>
        </p:nvSpPr>
        <p:spPr>
          <a:xfrm>
            <a:off x="1040124" y="8016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Tree>
    <p:extLst>
      <p:ext uri="{BB962C8B-B14F-4D97-AF65-F5344CB8AC3E}">
        <p14:creationId xmlns:p14="http://schemas.microsoft.com/office/powerpoint/2010/main" val="2849126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15</a:t>
            </a:fld>
            <a:endParaRPr spc="-50" dirty="0"/>
          </a:p>
        </p:txBody>
      </p:sp>
      <p:sp>
        <p:nvSpPr>
          <p:cNvPr id="5" name="object 9">
            <a:extLst>
              <a:ext uri="{FF2B5EF4-FFF2-40B4-BE49-F238E27FC236}">
                <a16:creationId xmlns:a16="http://schemas.microsoft.com/office/drawing/2014/main" id="{A468E783-4475-8084-7468-35E595845819}"/>
              </a:ext>
            </a:extLst>
          </p:cNvPr>
          <p:cNvSpPr txBox="1"/>
          <p:nvPr/>
        </p:nvSpPr>
        <p:spPr>
          <a:xfrm>
            <a:off x="1020479" y="1219585"/>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6" name="object 10">
            <a:extLst>
              <a:ext uri="{FF2B5EF4-FFF2-40B4-BE49-F238E27FC236}">
                <a16:creationId xmlns:a16="http://schemas.microsoft.com/office/drawing/2014/main" id="{44B38263-3BE5-1F86-56BA-BC31884BECB1}"/>
              </a:ext>
            </a:extLst>
          </p:cNvPr>
          <p:cNvSpPr txBox="1"/>
          <p:nvPr/>
        </p:nvSpPr>
        <p:spPr>
          <a:xfrm>
            <a:off x="8359174" y="1184312"/>
            <a:ext cx="3783330" cy="444994"/>
          </a:xfrm>
          <a:prstGeom prst="rect">
            <a:avLst/>
          </a:prstGeom>
        </p:spPr>
        <p:txBody>
          <a:bodyPr vert="horz" wrap="square" lIns="0" tIns="13970" rIns="0" bIns="0" rtlCol="0">
            <a:spAutoFit/>
          </a:bodyPr>
          <a:lstStyle/>
          <a:p>
            <a:pPr marL="12700">
              <a:lnSpc>
                <a:spcPct val="100000"/>
              </a:lnSpc>
              <a:spcBef>
                <a:spcPts val="110"/>
              </a:spcBef>
            </a:pPr>
            <a:r>
              <a:rPr sz="2800" b="1" dirty="0">
                <a:solidFill>
                  <a:schemeClr val="tx1"/>
                </a:solidFill>
                <a:latin typeface="+mn-lt"/>
                <a:cs typeface="Lato Black"/>
              </a:rPr>
              <a:t>Korzyści</a:t>
            </a:r>
            <a:r>
              <a:rPr sz="2800" b="1" spc="-55" dirty="0">
                <a:solidFill>
                  <a:schemeClr val="tx1"/>
                </a:solidFill>
                <a:latin typeface="+mn-lt"/>
                <a:cs typeface="Lato Black"/>
              </a:rPr>
              <a:t> </a:t>
            </a:r>
            <a:r>
              <a:rPr sz="2800" b="1" dirty="0">
                <a:solidFill>
                  <a:schemeClr val="tx1"/>
                </a:solidFill>
                <a:latin typeface="+mn-lt"/>
                <a:cs typeface="Lato Black"/>
              </a:rPr>
              <a:t>dla</a:t>
            </a:r>
            <a:r>
              <a:rPr sz="2800" b="1" spc="-55" dirty="0">
                <a:solidFill>
                  <a:schemeClr val="tx1"/>
                </a:solidFill>
                <a:latin typeface="+mn-lt"/>
                <a:cs typeface="Lato Black"/>
              </a:rPr>
              <a:t> </a:t>
            </a:r>
            <a:r>
              <a:rPr sz="2800" b="1" spc="-10" dirty="0">
                <a:solidFill>
                  <a:schemeClr val="tx1"/>
                </a:solidFill>
                <a:latin typeface="+mn-lt"/>
                <a:cs typeface="Lato Black"/>
              </a:rPr>
              <a:t>obywateli</a:t>
            </a:r>
            <a:endParaRPr sz="2800" dirty="0">
              <a:solidFill>
                <a:schemeClr val="tx1"/>
              </a:solidFill>
              <a:latin typeface="+mn-lt"/>
              <a:cs typeface="Lato Black"/>
            </a:endParaRPr>
          </a:p>
        </p:txBody>
      </p:sp>
      <p:sp>
        <p:nvSpPr>
          <p:cNvPr id="8" name="object 18">
            <a:extLst>
              <a:ext uri="{FF2B5EF4-FFF2-40B4-BE49-F238E27FC236}">
                <a16:creationId xmlns:a16="http://schemas.microsoft.com/office/drawing/2014/main" id="{2ACDC35E-2E12-152D-24FD-CA51B0614A49}"/>
              </a:ext>
            </a:extLst>
          </p:cNvPr>
          <p:cNvSpPr/>
          <p:nvPr/>
        </p:nvSpPr>
        <p:spPr>
          <a:xfrm rot="5400000" flipV="1">
            <a:off x="3583241" y="4869581"/>
            <a:ext cx="8831417" cy="663576"/>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object 18">
            <a:extLst>
              <a:ext uri="{FF2B5EF4-FFF2-40B4-BE49-F238E27FC236}">
                <a16:creationId xmlns:a16="http://schemas.microsoft.com/office/drawing/2014/main" id="{1CBD0C1C-D27B-4CE5-B2B9-AE2300325CFF}"/>
              </a:ext>
            </a:extLst>
          </p:cNvPr>
          <p:cNvSpPr/>
          <p:nvPr/>
        </p:nvSpPr>
        <p:spPr>
          <a:xfrm>
            <a:off x="1087436" y="60097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8" name="object 18">
            <a:extLst>
              <a:ext uri="{FF2B5EF4-FFF2-40B4-BE49-F238E27FC236}">
                <a16:creationId xmlns:a16="http://schemas.microsoft.com/office/drawing/2014/main" id="{DC2DEA10-17B3-4B8C-89EC-9FE206E203B1}"/>
              </a:ext>
            </a:extLst>
          </p:cNvPr>
          <p:cNvSpPr/>
          <p:nvPr/>
        </p:nvSpPr>
        <p:spPr>
          <a:xfrm>
            <a:off x="1283538" y="1714410"/>
            <a:ext cx="17841824" cy="20646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6" name="pole tekstowe 15">
            <a:extLst>
              <a:ext uri="{FF2B5EF4-FFF2-40B4-BE49-F238E27FC236}">
                <a16:creationId xmlns:a16="http://schemas.microsoft.com/office/drawing/2014/main" id="{805DC518-2F06-4348-A296-D284F84979C8}"/>
              </a:ext>
            </a:extLst>
          </p:cNvPr>
          <p:cNvSpPr txBox="1"/>
          <p:nvPr/>
        </p:nvSpPr>
        <p:spPr>
          <a:xfrm>
            <a:off x="848471" y="2039460"/>
            <a:ext cx="6841369" cy="369332"/>
          </a:xfrm>
          <a:prstGeom prst="rect">
            <a:avLst/>
          </a:prstGeom>
          <a:noFill/>
        </p:spPr>
        <p:txBody>
          <a:bodyPr wrap="square">
            <a:spAutoFit/>
          </a:bodyPr>
          <a:lstStyle/>
          <a:p>
            <a:r>
              <a:rPr lang="pl-PL" b="1" dirty="0" err="1">
                <a:solidFill>
                  <a:schemeClr val="tx1"/>
                </a:solidFill>
                <a:latin typeface="Calibri" panose="020F0502020204030204" pitchFamily="34" charset="0"/>
              </a:rPr>
              <a:t>Chatbot</a:t>
            </a:r>
            <a:r>
              <a:rPr lang="pl-PL" b="1" dirty="0">
                <a:solidFill>
                  <a:schemeClr val="tx1"/>
                </a:solidFill>
                <a:latin typeface="Calibri" panose="020F0502020204030204" pitchFamily="34" charset="0"/>
              </a:rPr>
              <a:t> </a:t>
            </a:r>
            <a:r>
              <a:rPr lang="pl-PL" b="1" dirty="0" err="1">
                <a:solidFill>
                  <a:schemeClr val="tx1"/>
                </a:solidFill>
                <a:latin typeface="Calibri" panose="020F0502020204030204" pitchFamily="34" charset="0"/>
              </a:rPr>
              <a:t>Kaspro</a:t>
            </a:r>
            <a:r>
              <a:rPr lang="pl-PL" b="1" dirty="0">
                <a:solidFill>
                  <a:schemeClr val="tx1"/>
                </a:solidFill>
                <a:latin typeface="Calibri" panose="020F0502020204030204" pitchFamily="34" charset="0"/>
              </a:rPr>
              <a:t> </a:t>
            </a:r>
            <a:r>
              <a:rPr lang="pl-PL" dirty="0">
                <a:solidFill>
                  <a:schemeClr val="tx1"/>
                </a:solidFill>
                <a:latin typeface="Calibri" panose="020F0502020204030204" pitchFamily="34" charset="0"/>
              </a:rPr>
              <a:t>nowa funkcjonalność na stronie www.etoll.gov.pl</a:t>
            </a:r>
            <a:endParaRPr lang="pl-PL" dirty="0">
              <a:solidFill>
                <a:schemeClr val="tx1"/>
              </a:solidFill>
            </a:endParaRPr>
          </a:p>
        </p:txBody>
      </p:sp>
      <p:sp>
        <p:nvSpPr>
          <p:cNvPr id="17" name="pole tekstowe 16">
            <a:extLst>
              <a:ext uri="{FF2B5EF4-FFF2-40B4-BE49-F238E27FC236}">
                <a16:creationId xmlns:a16="http://schemas.microsoft.com/office/drawing/2014/main" id="{99B0168E-BCFD-4960-89F8-F1DFE4A46F3B}"/>
              </a:ext>
            </a:extLst>
          </p:cNvPr>
          <p:cNvSpPr txBox="1"/>
          <p:nvPr/>
        </p:nvSpPr>
        <p:spPr>
          <a:xfrm>
            <a:off x="7970004" y="2039460"/>
            <a:ext cx="10558085" cy="3970318"/>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Szybszy dostęp do informacji – użytkownicy mogą natychmiast uzyskać potrzebne odpowiedzi bez konieczności długiego przeszukiwania strony.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Oszczędność czasu – </a:t>
            </a:r>
            <a:r>
              <a:rPr lang="pl-PL" dirty="0" err="1">
                <a:latin typeface="Calibri" panose="020F0502020204030204" pitchFamily="34" charset="0"/>
                <a:ea typeface="Calibri" panose="020F0502020204030204" pitchFamily="34" charset="0"/>
                <a:cs typeface="Calibri" panose="020F0502020204030204" pitchFamily="34" charset="0"/>
              </a:rPr>
              <a:t>chatbot</a:t>
            </a:r>
            <a:r>
              <a:rPr lang="pl-PL" dirty="0">
                <a:latin typeface="Calibri" panose="020F0502020204030204" pitchFamily="34" charset="0"/>
                <a:ea typeface="Calibri" panose="020F0502020204030204" pitchFamily="34" charset="0"/>
                <a:cs typeface="Calibri" panose="020F0502020204030204" pitchFamily="34" charset="0"/>
              </a:rPr>
              <a:t> skraca czas potrzebny na znalezienie właściwych informacji lub procedur.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Dostępność 24/7 – możliwość uzyskania pomocy o każdej porze dnia i nocy, bez ograniczeń godzin pracy infolinii.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Łatwiejsza obsługa spraw – system rozpoznaje intencje użytkownika i kieruje go bezpośrednio do odpowiednich formularzy, odpowiedzi lub sekcji FAQ.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Lepsza nawigacja po stronie – </a:t>
            </a:r>
            <a:r>
              <a:rPr lang="pl-PL" dirty="0" err="1">
                <a:latin typeface="Calibri" panose="020F0502020204030204" pitchFamily="34" charset="0"/>
                <a:ea typeface="Calibri" panose="020F0502020204030204" pitchFamily="34" charset="0"/>
                <a:cs typeface="Calibri" panose="020F0502020204030204" pitchFamily="34" charset="0"/>
              </a:rPr>
              <a:t>chatbot</a:t>
            </a:r>
            <a:r>
              <a:rPr lang="pl-PL" dirty="0">
                <a:latin typeface="Calibri" panose="020F0502020204030204" pitchFamily="34" charset="0"/>
                <a:ea typeface="Calibri" panose="020F0502020204030204" pitchFamily="34" charset="0"/>
                <a:cs typeface="Calibri" panose="020F0502020204030204" pitchFamily="34" charset="0"/>
              </a:rPr>
              <a:t> pomaga szybko odnaleźć potrzebne treści, przeszukując informacje dostępne na stronie.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Wsparcie multimedialne – możliwość korzystania z krótkich filmów instruktażowych, które ułatwiają zrozumienie procedur.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pl-PL" dirty="0">
                <a:latin typeface="Calibri" panose="020F0502020204030204" pitchFamily="34" charset="0"/>
                <a:ea typeface="Calibri" panose="020F0502020204030204" pitchFamily="34" charset="0"/>
                <a:cs typeface="Calibri" panose="020F0502020204030204" pitchFamily="34" charset="0"/>
              </a:rPr>
              <a:t>Poprawa doświadczenia użytkownika – korzystanie z usług staje się bardziej intuicyjne, wygodne </a:t>
            </a:r>
            <a:br>
              <a:rPr lang="pl-PL" dirty="0">
                <a:latin typeface="Calibri" panose="020F0502020204030204" pitchFamily="34" charset="0"/>
                <a:ea typeface="Calibri" panose="020F0502020204030204" pitchFamily="34" charset="0"/>
                <a:cs typeface="Calibri" panose="020F0502020204030204" pitchFamily="34" charset="0"/>
              </a:rPr>
            </a:br>
            <a:r>
              <a:rPr lang="pl-PL" dirty="0">
                <a:latin typeface="Calibri" panose="020F0502020204030204" pitchFamily="34" charset="0"/>
                <a:ea typeface="Calibri" panose="020F0502020204030204" pitchFamily="34" charset="0"/>
                <a:cs typeface="Calibri" panose="020F0502020204030204" pitchFamily="34" charset="0"/>
              </a:rPr>
              <a:t>i przyjazne.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pl-PL" dirty="0"/>
          </a:p>
        </p:txBody>
      </p:sp>
      <p:sp>
        <p:nvSpPr>
          <p:cNvPr id="21" name="object 18">
            <a:extLst>
              <a:ext uri="{FF2B5EF4-FFF2-40B4-BE49-F238E27FC236}">
                <a16:creationId xmlns:a16="http://schemas.microsoft.com/office/drawing/2014/main" id="{8EB0D198-FDC0-4DAD-B3B2-8893E68875C0}"/>
              </a:ext>
            </a:extLst>
          </p:cNvPr>
          <p:cNvSpPr/>
          <p:nvPr/>
        </p:nvSpPr>
        <p:spPr>
          <a:xfrm>
            <a:off x="1087436" y="9617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2" name="pole tekstowe 21">
            <a:extLst>
              <a:ext uri="{FF2B5EF4-FFF2-40B4-BE49-F238E27FC236}">
                <a16:creationId xmlns:a16="http://schemas.microsoft.com/office/drawing/2014/main" id="{D25B32D8-1BA2-4957-B98A-A6FD3C67B64D}"/>
              </a:ext>
            </a:extLst>
          </p:cNvPr>
          <p:cNvSpPr txBox="1"/>
          <p:nvPr/>
        </p:nvSpPr>
        <p:spPr>
          <a:xfrm>
            <a:off x="1020479" y="6374656"/>
            <a:ext cx="6403578" cy="2057615"/>
          </a:xfrm>
          <a:prstGeom prst="rect">
            <a:avLst/>
          </a:prstGeom>
          <a:noFill/>
        </p:spPr>
        <p:txBody>
          <a:bodyPr wrap="square">
            <a:spAutoFit/>
          </a:bodyPr>
          <a:lstStyle/>
          <a:p>
            <a:pPr marR="5080">
              <a:lnSpc>
                <a:spcPts val="2180"/>
              </a:lnSpc>
              <a:spcBef>
                <a:spcPts val="100"/>
              </a:spcBef>
            </a:pPr>
            <a:r>
              <a:rPr lang="pl-PL" sz="1800" b="1" i="0" u="none" strike="noStrike" dirty="0">
                <a:solidFill>
                  <a:schemeClr val="tx1"/>
                </a:solidFill>
                <a:effectLst/>
                <a:latin typeface="Calibri" panose="020F0502020204030204" pitchFamily="34" charset="0"/>
              </a:rPr>
              <a:t>DAC8 </a:t>
            </a:r>
            <a:r>
              <a:rPr lang="pl-PL" sz="1800" b="1" i="0" u="none" strike="noStrike" dirty="0" err="1">
                <a:solidFill>
                  <a:schemeClr val="tx1"/>
                </a:solidFill>
                <a:effectLst/>
                <a:latin typeface="Calibri" panose="020F0502020204030204" pitchFamily="34" charset="0"/>
              </a:rPr>
              <a:t>Kryptoaktywa</a:t>
            </a:r>
            <a:r>
              <a:rPr lang="pl-PL" sz="1800" b="1" i="0" u="none" strike="noStrike" dirty="0">
                <a:solidFill>
                  <a:schemeClr val="tx1"/>
                </a:solidFill>
                <a:effectLst/>
                <a:latin typeface="Calibri" panose="020F0502020204030204" pitchFamily="34" charset="0"/>
              </a:rPr>
              <a:t> </a:t>
            </a:r>
            <a:br>
              <a:rPr lang="pl-PL" sz="1800" b="1" i="0" u="none" strike="noStrike" dirty="0">
                <a:solidFill>
                  <a:schemeClr val="tx1"/>
                </a:solidFill>
                <a:effectLst/>
                <a:latin typeface="Calibri" panose="020F0502020204030204" pitchFamily="34" charset="0"/>
              </a:rPr>
            </a:br>
            <a:r>
              <a:rPr lang="pl-PL" sz="1800" b="0" i="0" u="none" strike="noStrike" dirty="0">
                <a:solidFill>
                  <a:schemeClr val="tx1"/>
                </a:solidFill>
                <a:effectLst/>
                <a:latin typeface="Calibri" panose="020F0502020204030204" pitchFamily="34" charset="0"/>
              </a:rPr>
              <a:t>– pakiet formularzy interaktywnych wraz z funkcjonalnościami umożliwiającymi sporządzenie, wizualizację i przekazanie do Szefa KAS wymaganych dokumentów rejestracyjnych i sprawozdawczych a także weryfikację statusu dokumentu, pobranie UPO lub raportu błędó</a:t>
            </a:r>
            <a:r>
              <a:rPr lang="pl-PL" dirty="0">
                <a:solidFill>
                  <a:schemeClr val="tx1"/>
                </a:solidFill>
                <a:latin typeface="Calibri" panose="020F0502020204030204" pitchFamily="34" charset="0"/>
              </a:rPr>
              <a:t>w uniemożliwiających przyjęcie dokumentu.</a:t>
            </a:r>
            <a:r>
              <a:rPr lang="pl-PL" sz="1800" b="0" i="0" u="none" strike="noStrike" dirty="0">
                <a:solidFill>
                  <a:schemeClr val="tx1"/>
                </a:solidFill>
                <a:effectLst/>
                <a:latin typeface="Calibri" panose="020F0502020204030204" pitchFamily="34" charset="0"/>
              </a:rPr>
              <a:t>  </a:t>
            </a:r>
            <a:endParaRPr lang="pl-PL" dirty="0">
              <a:solidFill>
                <a:schemeClr val="tx1"/>
              </a:solidFill>
              <a:latin typeface="Calibri" panose="020F0502020204030204" pitchFamily="34" charset="0"/>
            </a:endParaRPr>
          </a:p>
        </p:txBody>
      </p:sp>
      <p:sp>
        <p:nvSpPr>
          <p:cNvPr id="23" name="pole tekstowe 22">
            <a:extLst>
              <a:ext uri="{FF2B5EF4-FFF2-40B4-BE49-F238E27FC236}">
                <a16:creationId xmlns:a16="http://schemas.microsoft.com/office/drawing/2014/main" id="{5C9EF8C2-77DC-4572-8239-A209399FA27D}"/>
              </a:ext>
            </a:extLst>
          </p:cNvPr>
          <p:cNvSpPr txBox="1"/>
          <p:nvPr/>
        </p:nvSpPr>
        <p:spPr>
          <a:xfrm>
            <a:off x="7795798" y="6374656"/>
            <a:ext cx="10051142" cy="1211229"/>
          </a:xfrm>
          <a:prstGeom prst="rect">
            <a:avLst/>
          </a:prstGeom>
          <a:noFill/>
        </p:spPr>
        <p:txBody>
          <a:bodyPr wrap="square">
            <a:spAutoFit/>
          </a:bodyPr>
          <a:lstStyle/>
          <a:p>
            <a:pPr marL="12700">
              <a:lnSpc>
                <a:spcPts val="2180"/>
              </a:lnSpc>
              <a:spcBef>
                <a:spcPts val="95"/>
              </a:spcBef>
            </a:pPr>
            <a:r>
              <a:rPr lang="pl-PL" dirty="0">
                <a:solidFill>
                  <a:srgbClr val="000000"/>
                </a:solidFill>
                <a:latin typeface="Calibri" panose="020F0502020204030204" pitchFamily="34" charset="0"/>
              </a:rPr>
              <a:t>Realizacja obowiązków nałożonych na operatorów </a:t>
            </a:r>
            <a:r>
              <a:rPr lang="pl-PL" dirty="0" err="1">
                <a:solidFill>
                  <a:srgbClr val="000000"/>
                </a:solidFill>
                <a:latin typeface="Calibri" panose="020F0502020204030204" pitchFamily="34" charset="0"/>
              </a:rPr>
              <a:t>kryptoaktywów</a:t>
            </a:r>
            <a:r>
              <a:rPr lang="pl-PL" dirty="0">
                <a:solidFill>
                  <a:srgbClr val="000000"/>
                </a:solidFill>
                <a:latin typeface="Calibri" panose="020F0502020204030204" pitchFamily="34" charset="0"/>
              </a:rPr>
              <a:t> i dostawców usług w zakresie </a:t>
            </a:r>
            <a:r>
              <a:rPr lang="pl-PL" dirty="0" err="1">
                <a:solidFill>
                  <a:srgbClr val="000000"/>
                </a:solidFill>
                <a:latin typeface="Calibri" panose="020F0502020204030204" pitchFamily="34" charset="0"/>
              </a:rPr>
              <a:t>kryptoaktywów</a:t>
            </a:r>
            <a:r>
              <a:rPr lang="pl-PL" dirty="0">
                <a:solidFill>
                  <a:srgbClr val="000000"/>
                </a:solidFill>
                <a:latin typeface="Calibri" panose="020F0502020204030204" pitchFamily="34" charset="0"/>
              </a:rPr>
              <a:t> ustawą z dnia 13 lutego 2026 r. o zmianie ustawy o wymianie informacji podatkowych z innymi państwami oraz niektórych innych ustaw stanowiącej transpozycję regulacji prawnych dyrektywy Rady (UE) 2026/2226 (DAC8).</a:t>
            </a:r>
          </a:p>
        </p:txBody>
      </p:sp>
    </p:spTree>
    <p:extLst>
      <p:ext uri="{BB962C8B-B14F-4D97-AF65-F5344CB8AC3E}">
        <p14:creationId xmlns:p14="http://schemas.microsoft.com/office/powerpoint/2010/main" val="997076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16</a:t>
            </a:fld>
            <a:endParaRPr spc="-50" dirty="0"/>
          </a:p>
        </p:txBody>
      </p:sp>
      <p:sp>
        <p:nvSpPr>
          <p:cNvPr id="22" name="object 2">
            <a:extLst>
              <a:ext uri="{FF2B5EF4-FFF2-40B4-BE49-F238E27FC236}">
                <a16:creationId xmlns:a16="http://schemas.microsoft.com/office/drawing/2014/main" id="{C0D2B424-5F21-29D1-ED99-0260443EC93E}"/>
              </a:ext>
            </a:extLst>
          </p:cNvPr>
          <p:cNvSpPr txBox="1"/>
          <p:nvPr/>
        </p:nvSpPr>
        <p:spPr>
          <a:xfrm>
            <a:off x="7203617" y="473075"/>
            <a:ext cx="10916557" cy="11154785"/>
          </a:xfrm>
          <a:prstGeom prst="rect">
            <a:avLst/>
          </a:prstGeom>
        </p:spPr>
        <p:txBody>
          <a:bodyPr vert="horz" wrap="square" lIns="0" tIns="12700" rIns="0" bIns="0" rtlCol="0">
            <a:spAutoFit/>
          </a:bodyPr>
          <a:lstStyle/>
          <a:p>
            <a:pPr lvl="3" indent="-488025">
              <a:lnSpc>
                <a:spcPts val="4580"/>
              </a:lnSpc>
              <a:buChar char="•"/>
              <a:tabLst>
                <a:tab pos="518795" algn="l"/>
              </a:tabLst>
            </a:pPr>
            <a:r>
              <a:rPr lang="pl-PL" sz="2400" dirty="0">
                <a:solidFill>
                  <a:schemeClr val="tx1"/>
                </a:solidFill>
                <a:latin typeface="+mn-lt"/>
                <a:cs typeface="Lato"/>
              </a:rPr>
              <a:t>e-Urząd</a:t>
            </a:r>
            <a:r>
              <a:rPr lang="pl-PL" sz="2400" spc="15" dirty="0">
                <a:solidFill>
                  <a:schemeClr val="tx1"/>
                </a:solidFill>
                <a:latin typeface="+mn-lt"/>
                <a:cs typeface="Lato"/>
              </a:rPr>
              <a:t> </a:t>
            </a:r>
            <a:r>
              <a:rPr lang="pl-PL" sz="2400" spc="-10" dirty="0">
                <a:solidFill>
                  <a:schemeClr val="tx1"/>
                </a:solidFill>
                <a:latin typeface="+mn-lt"/>
                <a:cs typeface="Lato"/>
              </a:rPr>
              <a:t>Skarbowy, </a:t>
            </a:r>
          </a:p>
          <a:p>
            <a:pPr lvl="3" indent="-488025">
              <a:lnSpc>
                <a:spcPts val="4580"/>
              </a:lnSpc>
              <a:buChar char="•"/>
              <a:tabLst>
                <a:tab pos="518795" algn="l"/>
              </a:tabLst>
            </a:pPr>
            <a:r>
              <a:rPr lang="pl-PL" sz="2400" spc="-10" dirty="0">
                <a:solidFill>
                  <a:schemeClr val="tx1"/>
                </a:solidFill>
                <a:latin typeface="+mn-lt"/>
                <a:cs typeface="Lato"/>
              </a:rPr>
              <a:t>Twój</a:t>
            </a:r>
            <a:r>
              <a:rPr lang="pl-PL" sz="2400" spc="-55" dirty="0">
                <a:solidFill>
                  <a:schemeClr val="tx1"/>
                </a:solidFill>
                <a:latin typeface="+mn-lt"/>
                <a:cs typeface="Lato"/>
              </a:rPr>
              <a:t> </a:t>
            </a:r>
            <a:r>
              <a:rPr lang="pl-PL" sz="2400" spc="-20" dirty="0">
                <a:solidFill>
                  <a:schemeClr val="tx1"/>
                </a:solidFill>
                <a:latin typeface="+mn-lt"/>
                <a:cs typeface="Lato"/>
              </a:rPr>
              <a:t>e-PIT</a:t>
            </a:r>
          </a:p>
          <a:p>
            <a:pPr indent="-488025">
              <a:lnSpc>
                <a:spcPts val="4580"/>
              </a:lnSpc>
              <a:buChar char="•"/>
              <a:tabLst>
                <a:tab pos="518795" algn="l"/>
              </a:tabLst>
            </a:pPr>
            <a:r>
              <a:rPr lang="pl-PL" sz="2400" dirty="0" err="1">
                <a:solidFill>
                  <a:schemeClr val="tx1"/>
                </a:solidFill>
                <a:latin typeface="+mn-lt"/>
                <a:cs typeface="Lato"/>
              </a:rPr>
              <a:t>eMCeK</a:t>
            </a:r>
            <a:r>
              <a:rPr lang="pl-PL" sz="2400" dirty="0">
                <a:solidFill>
                  <a:schemeClr val="tx1"/>
                </a:solidFill>
                <a:latin typeface="+mn-lt"/>
                <a:cs typeface="Lato"/>
              </a:rPr>
              <a:t> – </a:t>
            </a:r>
            <a:r>
              <a:rPr lang="pl-PL" sz="2400" dirty="0" err="1">
                <a:solidFill>
                  <a:schemeClr val="tx1"/>
                </a:solidFill>
                <a:latin typeface="+mn-lt"/>
                <a:cs typeface="Lato"/>
              </a:rPr>
              <a:t>Multikanałowe</a:t>
            </a:r>
            <a:r>
              <a:rPr lang="pl-PL" sz="2400" dirty="0">
                <a:solidFill>
                  <a:schemeClr val="tx1"/>
                </a:solidFill>
                <a:latin typeface="+mn-lt"/>
                <a:cs typeface="Lato"/>
              </a:rPr>
              <a:t> Centrum Komunikacji </a:t>
            </a:r>
          </a:p>
          <a:p>
            <a:pPr indent="-488025">
              <a:lnSpc>
                <a:spcPts val="4580"/>
              </a:lnSpc>
              <a:buFontTx/>
              <a:buChar char="•"/>
              <a:tabLst>
                <a:tab pos="518795" algn="l"/>
              </a:tabLst>
            </a:pPr>
            <a:r>
              <a:rPr lang="pl-PL" sz="2400" spc="-20" dirty="0">
                <a:solidFill>
                  <a:schemeClr val="tx1"/>
                </a:solidFill>
                <a:latin typeface="+mn-lt"/>
                <a:cs typeface="Lato"/>
              </a:rPr>
              <a:t>PUESC</a:t>
            </a:r>
            <a:endParaRPr lang="pl-PL" sz="2400" spc="-20" dirty="0">
              <a:solidFill>
                <a:schemeClr val="tx1"/>
              </a:solidFill>
              <a:highlight>
                <a:srgbClr val="FFFF00"/>
              </a:highlight>
              <a:latin typeface="+mn-lt"/>
              <a:cs typeface="Lato"/>
            </a:endParaRPr>
          </a:p>
          <a:p>
            <a:pPr indent="-488025">
              <a:lnSpc>
                <a:spcPts val="4580"/>
              </a:lnSpc>
              <a:buFontTx/>
              <a:buChar char="•"/>
              <a:tabLst>
                <a:tab pos="518795" algn="l"/>
              </a:tabLst>
            </a:pPr>
            <a:r>
              <a:rPr lang="pl-PL" sz="2400" dirty="0">
                <a:solidFill>
                  <a:schemeClr val="tx1"/>
                </a:solidFill>
                <a:latin typeface="+mn-lt"/>
                <a:cs typeface="Lato"/>
              </a:rPr>
              <a:t>Umów wizytę</a:t>
            </a:r>
          </a:p>
          <a:p>
            <a:pPr indent="-488025">
              <a:lnSpc>
                <a:spcPts val="4580"/>
              </a:lnSpc>
              <a:buChar char="•"/>
              <a:tabLst>
                <a:tab pos="518795" algn="l"/>
              </a:tabLst>
            </a:pPr>
            <a:r>
              <a:rPr lang="pl-PL" sz="2400" spc="-20" dirty="0">
                <a:solidFill>
                  <a:schemeClr val="tx1"/>
                </a:solidFill>
                <a:latin typeface="+mn-lt"/>
                <a:cs typeface="Lato"/>
              </a:rPr>
              <a:t>e-TOLL</a:t>
            </a:r>
            <a:endParaRPr lang="pl-PL" sz="1050" strike="sngStrike" spc="-20" dirty="0">
              <a:solidFill>
                <a:schemeClr val="tx1"/>
              </a:solidFill>
              <a:latin typeface="+mn-lt"/>
              <a:cs typeface="Lato"/>
            </a:endParaRPr>
          </a:p>
          <a:p>
            <a:pPr indent="-488025">
              <a:lnSpc>
                <a:spcPts val="4580"/>
              </a:lnSpc>
              <a:buChar char="•"/>
              <a:tabLst>
                <a:tab pos="518795" algn="l"/>
              </a:tabLst>
            </a:pPr>
            <a:r>
              <a:rPr lang="pl-PL" sz="2400" dirty="0">
                <a:solidFill>
                  <a:schemeClr val="tx1"/>
                </a:solidFill>
                <a:latin typeface="+mn-lt"/>
                <a:cs typeface="Lato"/>
              </a:rPr>
              <a:t>SENT</a:t>
            </a:r>
          </a:p>
          <a:p>
            <a:pPr indent="-488025">
              <a:lnSpc>
                <a:spcPts val="4580"/>
              </a:lnSpc>
              <a:buChar char="•"/>
              <a:tabLst>
                <a:tab pos="518795" algn="l"/>
              </a:tabLst>
            </a:pPr>
            <a:r>
              <a:rPr lang="pl-PL" sz="2400" dirty="0">
                <a:solidFill>
                  <a:schemeClr val="tx1"/>
                </a:solidFill>
                <a:latin typeface="+mn-lt"/>
              </a:rPr>
              <a:t>OP-OS</a:t>
            </a:r>
          </a:p>
          <a:p>
            <a:pPr indent="-488025">
              <a:lnSpc>
                <a:spcPts val="4580"/>
              </a:lnSpc>
              <a:buChar char="•"/>
              <a:tabLst>
                <a:tab pos="518795" algn="l"/>
              </a:tabLst>
            </a:pPr>
            <a:r>
              <a:rPr lang="pl-PL" sz="2400" dirty="0">
                <a:solidFill>
                  <a:schemeClr val="tx1"/>
                </a:solidFill>
                <a:latin typeface="+mn-lt"/>
              </a:rPr>
              <a:t>CESOP PL </a:t>
            </a:r>
          </a:p>
          <a:p>
            <a:pPr indent="-488025">
              <a:lnSpc>
                <a:spcPts val="4580"/>
              </a:lnSpc>
              <a:buChar char="•"/>
              <a:tabLst>
                <a:tab pos="518795" algn="l"/>
              </a:tabLst>
            </a:pPr>
            <a:r>
              <a:rPr lang="pl-PL" sz="2400" dirty="0">
                <a:solidFill>
                  <a:schemeClr val="tx1"/>
                </a:solidFill>
                <a:latin typeface="+mn-lt"/>
              </a:rPr>
              <a:t>MDR</a:t>
            </a:r>
          </a:p>
          <a:p>
            <a:pPr lvl="3" indent="-488025">
              <a:lnSpc>
                <a:spcPts val="4580"/>
              </a:lnSpc>
              <a:buChar char="•"/>
              <a:tabLst>
                <a:tab pos="518795" algn="l"/>
              </a:tabLst>
            </a:pPr>
            <a:r>
              <a:rPr lang="pl-PL" sz="2400" dirty="0">
                <a:solidFill>
                  <a:schemeClr val="tx1"/>
                </a:solidFill>
                <a:latin typeface="+mn-lt"/>
                <a:cs typeface="Lato"/>
              </a:rPr>
              <a:t>Serwis Sprawdź status NIP</a:t>
            </a:r>
          </a:p>
          <a:p>
            <a:pPr lvl="3" indent="-488025">
              <a:lnSpc>
                <a:spcPts val="4580"/>
              </a:lnSpc>
              <a:buChar char="•"/>
              <a:tabLst>
                <a:tab pos="518795" algn="l"/>
              </a:tabLst>
            </a:pPr>
            <a:r>
              <a:rPr lang="pl-PL" sz="2400" spc="-10" dirty="0">
                <a:solidFill>
                  <a:schemeClr val="tx1"/>
                </a:solidFill>
                <a:latin typeface="+mn-lt"/>
                <a:cs typeface="Lato"/>
              </a:rPr>
              <a:t>Aplikacja </a:t>
            </a:r>
            <a:r>
              <a:rPr lang="pl-PL" sz="2400" spc="-10" dirty="0" err="1">
                <a:solidFill>
                  <a:schemeClr val="tx1"/>
                </a:solidFill>
                <a:latin typeface="+mn-lt"/>
                <a:cs typeface="Lato"/>
              </a:rPr>
              <a:t>eParagony</a:t>
            </a:r>
            <a:endParaRPr lang="pl-PL" sz="2400" dirty="0">
              <a:solidFill>
                <a:schemeClr val="tx1"/>
              </a:solidFill>
              <a:latin typeface="+mn-lt"/>
              <a:ea typeface="Lato" panose="020F0502020204030203" pitchFamily="34" charset="0"/>
              <a:cs typeface="Lato" panose="020F0502020204030203" pitchFamily="34" charset="0"/>
            </a:endParaRPr>
          </a:p>
          <a:p>
            <a:pPr indent="-488025">
              <a:lnSpc>
                <a:spcPts val="4580"/>
              </a:lnSpc>
              <a:buChar char="•"/>
              <a:tabLst>
                <a:tab pos="518795" algn="l"/>
              </a:tabLst>
            </a:pPr>
            <a:r>
              <a:rPr lang="pl-PL" sz="2400" dirty="0">
                <a:solidFill>
                  <a:schemeClr val="tx1"/>
                </a:solidFill>
                <a:latin typeface="+mn-lt"/>
              </a:rPr>
              <a:t>Chmura Instytucji Audytowej</a:t>
            </a:r>
          </a:p>
          <a:p>
            <a:pPr indent="-488025">
              <a:lnSpc>
                <a:spcPts val="4580"/>
              </a:lnSpc>
              <a:buChar char="•"/>
              <a:tabLst>
                <a:tab pos="518795" algn="l"/>
              </a:tabLst>
            </a:pPr>
            <a:r>
              <a:rPr lang="pl-PL" sz="2400" dirty="0">
                <a:solidFill>
                  <a:schemeClr val="tx1"/>
                </a:solidFill>
                <a:latin typeface="+mn-lt"/>
              </a:rPr>
              <a:t>QR kody na upomnieniach</a:t>
            </a:r>
          </a:p>
          <a:p>
            <a:pPr indent="-488025">
              <a:lnSpc>
                <a:spcPts val="4580"/>
              </a:lnSpc>
              <a:buChar char="•"/>
              <a:tabLst>
                <a:tab pos="518795" algn="l"/>
              </a:tabLst>
            </a:pPr>
            <a:r>
              <a:rPr lang="pl-PL" sz="2400" dirty="0">
                <a:solidFill>
                  <a:schemeClr val="tx1"/>
                </a:solidFill>
                <a:latin typeface="+mn-lt"/>
              </a:rPr>
              <a:t>QR kody opłata skarbowa</a:t>
            </a:r>
          </a:p>
          <a:p>
            <a:pPr indent="-488025">
              <a:lnSpc>
                <a:spcPts val="4580"/>
              </a:lnSpc>
              <a:buChar char="•"/>
              <a:tabLst>
                <a:tab pos="518795" algn="l"/>
              </a:tabLst>
            </a:pPr>
            <a:r>
              <a:rPr lang="pl-PL" sz="2400" dirty="0">
                <a:solidFill>
                  <a:schemeClr val="tx1"/>
                </a:solidFill>
                <a:latin typeface="+mn-lt"/>
              </a:rPr>
              <a:t>Centrum Transparentności</a:t>
            </a:r>
          </a:p>
          <a:p>
            <a:pPr indent="-488025">
              <a:lnSpc>
                <a:spcPts val="4580"/>
              </a:lnSpc>
              <a:buChar char="•"/>
              <a:tabLst>
                <a:tab pos="518795" algn="l"/>
              </a:tabLst>
            </a:pPr>
            <a:r>
              <a:rPr lang="pl-PL" sz="2400" dirty="0">
                <a:solidFill>
                  <a:schemeClr val="tx1"/>
                </a:solidFill>
                <a:latin typeface="+mn-lt"/>
              </a:rPr>
              <a:t>Krajowy System e-Faktur</a:t>
            </a:r>
          </a:p>
          <a:p>
            <a:pPr indent="-488025">
              <a:lnSpc>
                <a:spcPts val="4580"/>
              </a:lnSpc>
              <a:buFontTx/>
              <a:buChar char="•"/>
              <a:tabLst>
                <a:tab pos="518795" algn="l"/>
              </a:tabLst>
            </a:pPr>
            <a:r>
              <a:rPr lang="pl-PL" sz="2400" dirty="0">
                <a:solidFill>
                  <a:srgbClr val="FF0000"/>
                </a:solidFill>
                <a:latin typeface="+mn-lt"/>
                <a:cs typeface="Lato"/>
              </a:rPr>
              <a:t>Portal </a:t>
            </a:r>
            <a:r>
              <a:rPr lang="pl-PL" sz="2400" dirty="0" err="1">
                <a:solidFill>
                  <a:srgbClr val="FF0000"/>
                </a:solidFill>
                <a:latin typeface="+mn-lt"/>
                <a:cs typeface="Lato"/>
              </a:rPr>
              <a:t>eLicytacje</a:t>
            </a:r>
            <a:r>
              <a:rPr lang="pl-PL" sz="2400" dirty="0">
                <a:solidFill>
                  <a:srgbClr val="FF0000"/>
                </a:solidFill>
                <a:latin typeface="+mn-lt"/>
                <a:cs typeface="Lato"/>
              </a:rPr>
              <a:t> KAS </a:t>
            </a:r>
            <a:endParaRPr lang="pl-PL" sz="2400" dirty="0">
              <a:solidFill>
                <a:srgbClr val="FF0000"/>
              </a:solidFill>
              <a:latin typeface="+mn-lt"/>
            </a:endParaRPr>
          </a:p>
          <a:p>
            <a:pPr indent="-488025">
              <a:lnSpc>
                <a:spcPts val="4580"/>
              </a:lnSpc>
              <a:buChar char="•"/>
              <a:tabLst>
                <a:tab pos="518795" algn="l"/>
              </a:tabLst>
            </a:pPr>
            <a:endParaRPr lang="pl-PL" sz="2400" dirty="0">
              <a:solidFill>
                <a:schemeClr val="tx1"/>
              </a:solidFill>
              <a:latin typeface="+mn-lt"/>
            </a:endParaRPr>
          </a:p>
        </p:txBody>
      </p:sp>
      <p:grpSp>
        <p:nvGrpSpPr>
          <p:cNvPr id="23" name="object 3">
            <a:extLst>
              <a:ext uri="{FF2B5EF4-FFF2-40B4-BE49-F238E27FC236}">
                <a16:creationId xmlns:a16="http://schemas.microsoft.com/office/drawing/2014/main" id="{ADD7EBDF-A2B0-2F83-4F20-6035C2B4618D}"/>
              </a:ext>
            </a:extLst>
          </p:cNvPr>
          <p:cNvGrpSpPr/>
          <p:nvPr/>
        </p:nvGrpSpPr>
        <p:grpSpPr>
          <a:xfrm>
            <a:off x="2319132" y="5105094"/>
            <a:ext cx="2524125" cy="400685"/>
            <a:chOff x="2319132" y="5105094"/>
            <a:chExt cx="2524125" cy="400685"/>
          </a:xfrm>
        </p:grpSpPr>
        <p:sp>
          <p:nvSpPr>
            <p:cNvPr id="24" name="object 4">
              <a:extLst>
                <a:ext uri="{FF2B5EF4-FFF2-40B4-BE49-F238E27FC236}">
                  <a16:creationId xmlns:a16="http://schemas.microsoft.com/office/drawing/2014/main" id="{5D919CFE-1521-08F7-E439-4BC75B4484F7}"/>
                </a:ext>
              </a:extLst>
            </p:cNvPr>
            <p:cNvSpPr/>
            <p:nvPr/>
          </p:nvSpPr>
          <p:spPr>
            <a:xfrm>
              <a:off x="4708521" y="5120801"/>
              <a:ext cx="118745" cy="368935"/>
            </a:xfrm>
            <a:custGeom>
              <a:avLst/>
              <a:gdLst/>
              <a:ahLst/>
              <a:cxnLst/>
              <a:rect l="l" t="t" r="r" b="b"/>
              <a:pathLst>
                <a:path w="118745" h="368935">
                  <a:moveTo>
                    <a:pt x="0" y="368815"/>
                  </a:moveTo>
                  <a:lnTo>
                    <a:pt x="118404" y="186224"/>
                  </a:lnTo>
                  <a:lnTo>
                    <a:pt x="2230" y="0"/>
                  </a:lnTo>
                </a:path>
              </a:pathLst>
            </a:custGeom>
            <a:ln w="31412">
              <a:solidFill>
                <a:schemeClr val="tx1"/>
              </a:solidFill>
            </a:ln>
          </p:spPr>
          <p:txBody>
            <a:bodyPr wrap="square" lIns="0" tIns="0" rIns="0" bIns="0" rtlCol="0"/>
            <a:lstStyle/>
            <a:p>
              <a:endParaRPr>
                <a:latin typeface="+mn-lt"/>
              </a:endParaRPr>
            </a:p>
          </p:txBody>
        </p:sp>
        <p:sp>
          <p:nvSpPr>
            <p:cNvPr id="25" name="object 5">
              <a:extLst>
                <a:ext uri="{FF2B5EF4-FFF2-40B4-BE49-F238E27FC236}">
                  <a16:creationId xmlns:a16="http://schemas.microsoft.com/office/drawing/2014/main" id="{5365342C-0F27-1B5C-586D-C695ECABDB9D}"/>
                </a:ext>
              </a:extLst>
            </p:cNvPr>
            <p:cNvSpPr/>
            <p:nvPr/>
          </p:nvSpPr>
          <p:spPr>
            <a:xfrm>
              <a:off x="2319132" y="5305207"/>
              <a:ext cx="2479675" cy="0"/>
            </a:xfrm>
            <a:custGeom>
              <a:avLst/>
              <a:gdLst/>
              <a:ahLst/>
              <a:cxnLst/>
              <a:rect l="l" t="t" r="r" b="b"/>
              <a:pathLst>
                <a:path w="2479675">
                  <a:moveTo>
                    <a:pt x="2479191" y="0"/>
                  </a:moveTo>
                  <a:lnTo>
                    <a:pt x="0" y="0"/>
                  </a:lnTo>
                </a:path>
              </a:pathLst>
            </a:custGeom>
            <a:ln w="31412">
              <a:solidFill>
                <a:schemeClr val="tx1"/>
              </a:solidFill>
            </a:ln>
          </p:spPr>
          <p:txBody>
            <a:bodyPr wrap="square" lIns="0" tIns="0" rIns="0" bIns="0" rtlCol="0"/>
            <a:lstStyle/>
            <a:p>
              <a:endParaRPr>
                <a:latin typeface="+mn-lt"/>
              </a:endParaRPr>
            </a:p>
          </p:txBody>
        </p:sp>
      </p:grpSp>
      <p:sp>
        <p:nvSpPr>
          <p:cNvPr id="9" name="object 8">
            <a:extLst>
              <a:ext uri="{FF2B5EF4-FFF2-40B4-BE49-F238E27FC236}">
                <a16:creationId xmlns:a16="http://schemas.microsoft.com/office/drawing/2014/main" id="{AB1C6F9D-4ED2-4281-AEEF-4DF3AD013525}"/>
              </a:ext>
            </a:extLst>
          </p:cNvPr>
          <p:cNvSpPr txBox="1"/>
          <p:nvPr/>
        </p:nvSpPr>
        <p:spPr>
          <a:xfrm>
            <a:off x="1087436" y="625475"/>
            <a:ext cx="9421813" cy="1379224"/>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Co m.in. już zrobiliśmy </a:t>
            </a:r>
          </a:p>
          <a:p>
            <a:pPr marL="12700">
              <a:lnSpc>
                <a:spcPct val="100000"/>
              </a:lnSpc>
              <a:spcBef>
                <a:spcPts val="95"/>
              </a:spcBef>
            </a:pPr>
            <a:r>
              <a:rPr lang="pl-PL" sz="4400" b="1" dirty="0">
                <a:latin typeface="+mn-lt"/>
                <a:cs typeface="Lato Black"/>
              </a:rPr>
              <a:t>od roku 2024</a:t>
            </a:r>
            <a:endParaRPr sz="4400" dirty="0">
              <a:latin typeface="+mn-lt"/>
              <a:cs typeface="Lato Black"/>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17</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843180"/>
          </a:xfrm>
          <a:prstGeom prst="rect">
            <a:avLst/>
          </a:prstGeom>
        </p:spPr>
        <p:txBody>
          <a:bodyPr vert="horz" wrap="square" lIns="0" tIns="12065" rIns="0" bIns="0" rtlCol="0">
            <a:spAutoFit/>
          </a:bodyPr>
          <a:lstStyle/>
          <a:p>
            <a:pPr marL="12700">
              <a:lnSpc>
                <a:spcPct val="100000"/>
              </a:lnSpc>
              <a:spcBef>
                <a:spcPts val="95"/>
              </a:spcBef>
            </a:pPr>
            <a:r>
              <a:rPr sz="5400" b="1">
                <a:latin typeface="+mn-lt"/>
                <a:cs typeface="Lato Black"/>
              </a:rPr>
              <a:t>eUrząd</a:t>
            </a:r>
            <a:r>
              <a:rPr sz="5400" b="1" spc="-245">
                <a:latin typeface="+mn-lt"/>
                <a:cs typeface="Lato Black"/>
              </a:rPr>
              <a:t> </a:t>
            </a:r>
            <a:r>
              <a:rPr sz="5400" b="1" spc="-10" dirty="0">
                <a:latin typeface="+mn-lt"/>
                <a:cs typeface="Lato Black"/>
              </a:rPr>
              <a:t>Skarbowy</a:t>
            </a:r>
            <a:endParaRPr sz="5400" dirty="0">
              <a:latin typeface="+mn-lt"/>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872603" y="564813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F12E2942-624C-49C6-855E-9DB8FB51BDE5}"/>
              </a:ext>
            </a:extLst>
          </p:cNvPr>
          <p:cNvSpPr txBox="1"/>
          <p:nvPr/>
        </p:nvSpPr>
        <p:spPr>
          <a:xfrm>
            <a:off x="1068934" y="3540427"/>
            <a:ext cx="6526214" cy="1477328"/>
          </a:xfrm>
          <a:prstGeom prst="rect">
            <a:avLst/>
          </a:prstGeom>
          <a:noFill/>
        </p:spPr>
        <p:txBody>
          <a:bodyPr wrap="square">
            <a:spAutoFit/>
          </a:bodyPr>
          <a:lstStyle/>
          <a:p>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Aplikacja mobilna </a:t>
            </a:r>
            <a:r>
              <a:rPr lang="pl-PL" b="1" i="0" u="none" strike="noStrik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eUrząd</a:t>
            </a:r>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Skarbowy </a:t>
            </a:r>
          </a:p>
          <a:p>
            <a:r>
              <a:rPr lang="pl-PL"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etap - konto osoby fizycznej</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styczeń 2025 r.</a:t>
            </a:r>
          </a:p>
          <a:p>
            <a:endPar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pl-PL"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II etap - konto organizacji - lipiec 2025 r.</a:t>
            </a:r>
          </a:p>
        </p:txBody>
      </p:sp>
      <p:sp>
        <p:nvSpPr>
          <p:cNvPr id="29" name="pole tekstowe 28">
            <a:extLst>
              <a:ext uri="{FF2B5EF4-FFF2-40B4-BE49-F238E27FC236}">
                <a16:creationId xmlns:a16="http://schemas.microsoft.com/office/drawing/2014/main" id="{550E79B9-1972-4009-8A2A-6A29D652981B}"/>
              </a:ext>
            </a:extLst>
          </p:cNvPr>
          <p:cNvSpPr txBox="1"/>
          <p:nvPr/>
        </p:nvSpPr>
        <p:spPr>
          <a:xfrm>
            <a:off x="8338275" y="3493276"/>
            <a:ext cx="10050780" cy="1754326"/>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momentu wdrożenia aplikacja została </a:t>
            </a:r>
            <a:r>
              <a:rPr lang="pl-PL">
                <a:solidFill>
                  <a:schemeClr val="tx1"/>
                </a:solidFill>
                <a:latin typeface="Calibri" panose="020F0502020204030204" pitchFamily="34" charset="0"/>
                <a:ea typeface="Calibri" panose="020F0502020204030204" pitchFamily="34" charset="0"/>
                <a:cs typeface="Calibri" panose="020F0502020204030204" pitchFamily="34" charset="0"/>
              </a:rPr>
              <a:t>pobrana ponad 1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094 168 razy.</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Aplikacja obejmie wszystkie usługi dostępne w serwisie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eUrząd</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Skarbowy.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25 lipca 2025 r. w aplikacji mobilnej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eUS</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udostępnione zostały usługi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eUrzędu</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Skarbowego dla organizacji zwiększając wygodę z korzystania z konta dla reprezentantów organizacji.</a:t>
            </a:r>
          </a:p>
        </p:txBody>
      </p:sp>
      <p:sp>
        <p:nvSpPr>
          <p:cNvPr id="30" name="pole tekstowe 29">
            <a:extLst>
              <a:ext uri="{FF2B5EF4-FFF2-40B4-BE49-F238E27FC236}">
                <a16:creationId xmlns:a16="http://schemas.microsoft.com/office/drawing/2014/main" id="{71624AFE-3D85-4764-A925-A005E22E9A72}"/>
              </a:ext>
            </a:extLst>
          </p:cNvPr>
          <p:cNvSpPr txBox="1"/>
          <p:nvPr/>
        </p:nvSpPr>
        <p:spPr>
          <a:xfrm>
            <a:off x="1068934" y="6217767"/>
            <a:ext cx="6820850" cy="923330"/>
          </a:xfrm>
          <a:prstGeom prst="rect">
            <a:avLst/>
          </a:prstGeom>
          <a:noFill/>
        </p:spPr>
        <p:txBody>
          <a:bodyPr wrap="square">
            <a:spAutoFit/>
          </a:bodyPr>
          <a:lstStyle/>
          <a:p>
            <a:r>
              <a:rPr lang="pl-PL">
                <a:latin typeface="+mn-lt"/>
              </a:rPr>
              <a:t>Nowa odsłona serwisu eUrząd Skarbowy i aplikacji mobilnej eUS</a:t>
            </a:r>
          </a:p>
          <a:p>
            <a:endParaRPr lang="pl-PL">
              <a:latin typeface="+mn-lt"/>
            </a:endParaRPr>
          </a:p>
          <a:p>
            <a:r>
              <a:rPr lang="pl-PL">
                <a:latin typeface="+mn-lt"/>
              </a:rPr>
              <a:t>7 maja 2026 r.</a:t>
            </a:r>
          </a:p>
        </p:txBody>
      </p:sp>
      <p:sp>
        <p:nvSpPr>
          <p:cNvPr id="31" name="pole tekstowe 30">
            <a:extLst>
              <a:ext uri="{FF2B5EF4-FFF2-40B4-BE49-F238E27FC236}">
                <a16:creationId xmlns:a16="http://schemas.microsoft.com/office/drawing/2014/main" id="{EB0C1489-751B-4A3C-9782-3B52D980EF9D}"/>
              </a:ext>
            </a:extLst>
          </p:cNvPr>
          <p:cNvSpPr txBox="1"/>
          <p:nvPr/>
        </p:nvSpPr>
        <p:spPr>
          <a:xfrm>
            <a:off x="8344625" y="6136913"/>
            <a:ext cx="10051676" cy="1200329"/>
          </a:xfrm>
          <a:prstGeom prst="rect">
            <a:avLst/>
          </a:prstGeom>
          <a:noFill/>
        </p:spPr>
        <p:txBody>
          <a:bodyPr wrap="square">
            <a:spAutoFit/>
          </a:bodyPr>
          <a:lstStyle/>
          <a:p>
            <a:r>
              <a:rPr lang="pl-PL">
                <a:latin typeface="+mn-lt"/>
              </a:rPr>
              <a:t>Nowa odsłona eUrzędu Skarbowego i aplikacji mobilnej eUS to nie tylko nowy wygląd (szata graficzna, układ, kolorystyka), ale przede wszystkim większa funkcjonalność. Intuicyjny interfejs, szybszy dostęp do najważniejszych informacji oraz możliwość załatwiania spraw podatkowych z poziomu telefonu sprawią, że kontakt z urzędem jest jeszcze łatwiejszy.</a:t>
            </a:r>
          </a:p>
        </p:txBody>
      </p:sp>
    </p:spTree>
    <p:extLst>
      <p:ext uri="{BB962C8B-B14F-4D97-AF65-F5344CB8AC3E}">
        <p14:creationId xmlns:p14="http://schemas.microsoft.com/office/powerpoint/2010/main" val="1683843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216675" y="2635861"/>
            <a:ext cx="6916242" cy="2824491"/>
          </a:xfrm>
          <a:prstGeom prst="rect">
            <a:avLst/>
          </a:prstGeom>
        </p:spPr>
        <p:txBody>
          <a:bodyPr vert="horz" wrap="square" lIns="0" tIns="12700" rIns="0" bIns="0" rtlCol="0">
            <a:spAutoFit/>
          </a:bodyPr>
          <a:lstStyle/>
          <a:p>
            <a:pPr marR="5080">
              <a:lnSpc>
                <a:spcPts val="218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Kluczowe usługi utrzymywane oraz wdrożone w ramach projektu </a:t>
            </a:r>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eUS</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b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od 2024 r.:</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Pismo WIS </a:t>
            </a: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Bramka płatności: Integracja z e-PIT</a:t>
            </a: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Szybka ścieżka płatności: e-Deklaracje</a:t>
            </a: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Płatności z usługi Rozliczenia</a:t>
            </a: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e-deklaracje na koncie organizacji</a:t>
            </a:r>
          </a:p>
          <a:p>
            <a:pPr marL="342900" marR="5080" indent="-342900">
              <a:lnSpc>
                <a:spcPts val="2180"/>
              </a:lnSpc>
              <a:buAutoNum type="arabicPeriod"/>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Wniosek o wydanie wypisu lub zaświadczenia z Rejestru Zastawów Skarbowych (WW-1) na koncie organizacji</a:t>
            </a: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18</a:t>
            </a:fld>
            <a:endParaRPr spc="-50" dirty="0"/>
          </a:p>
        </p:txBody>
      </p:sp>
      <p:sp>
        <p:nvSpPr>
          <p:cNvPr id="24" name="object 18">
            <a:extLst>
              <a:ext uri="{FF2B5EF4-FFF2-40B4-BE49-F238E27FC236}">
                <a16:creationId xmlns:a16="http://schemas.microsoft.com/office/drawing/2014/main" id="{2EC3339A-DB3A-7805-D36C-B0B3BC741109}"/>
              </a:ext>
            </a:extLst>
          </p:cNvPr>
          <p:cNvSpPr/>
          <p:nvPr/>
        </p:nvSpPr>
        <p:spPr>
          <a:xfrm>
            <a:off x="1061668" y="245603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5" name="object 18">
            <a:extLst>
              <a:ext uri="{FF2B5EF4-FFF2-40B4-BE49-F238E27FC236}">
                <a16:creationId xmlns:a16="http://schemas.microsoft.com/office/drawing/2014/main" id="{1D4E84AC-FE6D-869F-283C-11E02E8BE1A9}"/>
              </a:ext>
            </a:extLst>
          </p:cNvPr>
          <p:cNvSpPr/>
          <p:nvPr/>
        </p:nvSpPr>
        <p:spPr>
          <a:xfrm rot="5400000">
            <a:off x="3650320" y="5591854"/>
            <a:ext cx="9101874" cy="12564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49" name="object 18">
            <a:extLst>
              <a:ext uri="{FF2B5EF4-FFF2-40B4-BE49-F238E27FC236}">
                <a16:creationId xmlns:a16="http://schemas.microsoft.com/office/drawing/2014/main" id="{8D46C215-0654-F5FF-9FA3-C2B052840327}"/>
              </a:ext>
            </a:extLst>
          </p:cNvPr>
          <p:cNvSpPr/>
          <p:nvPr/>
        </p:nvSpPr>
        <p:spPr>
          <a:xfrm flipV="1">
            <a:off x="1151736" y="10362325"/>
            <a:ext cx="1784182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19" name="object 27">
            <a:extLst>
              <a:ext uri="{FF2B5EF4-FFF2-40B4-BE49-F238E27FC236}">
                <a16:creationId xmlns:a16="http://schemas.microsoft.com/office/drawing/2014/main" id="{17424B71-C101-422D-9880-ABB8CFC92FE8}"/>
              </a:ext>
            </a:extLst>
          </p:cNvPr>
          <p:cNvSpPr txBox="1"/>
          <p:nvPr/>
        </p:nvSpPr>
        <p:spPr>
          <a:xfrm>
            <a:off x="1070558" y="4326728"/>
            <a:ext cx="6551490" cy="562398"/>
          </a:xfrm>
          <a:prstGeom prst="rect">
            <a:avLst/>
          </a:prstGeom>
        </p:spPr>
        <p:txBody>
          <a:bodyPr vert="horz" wrap="square" lIns="0" tIns="12700" rIns="0" bIns="0" rtlCol="0">
            <a:spAutoFit/>
          </a:bodyPr>
          <a:lstStyle/>
          <a:p>
            <a:pPr marR="5080">
              <a:lnSpc>
                <a:spcPts val="2180"/>
              </a:lnSpc>
            </a:pPr>
            <a:endParaRPr lang="pl-PL" sz="1600" dirty="0">
              <a:solidFill>
                <a:schemeClr val="tx1"/>
              </a:solidFill>
              <a:latin typeface="+mn-lt"/>
              <a:cs typeface="Lato"/>
            </a:endParaRPr>
          </a:p>
          <a:p>
            <a:pPr marR="5080">
              <a:lnSpc>
                <a:spcPts val="2180"/>
              </a:lnSpc>
            </a:pPr>
            <a:endParaRPr lang="pl-PL" sz="1600" dirty="0">
              <a:solidFill>
                <a:schemeClr val="tx1"/>
              </a:solidFill>
              <a:latin typeface="+mn-lt"/>
              <a:cs typeface="Lato"/>
            </a:endParaRPr>
          </a:p>
        </p:txBody>
      </p:sp>
      <p:sp>
        <p:nvSpPr>
          <p:cNvPr id="30" name="object 18">
            <a:extLst>
              <a:ext uri="{FF2B5EF4-FFF2-40B4-BE49-F238E27FC236}">
                <a16:creationId xmlns:a16="http://schemas.microsoft.com/office/drawing/2014/main" id="{22875AF1-01F8-49DD-9E09-A6A8F2FC1AAF}"/>
              </a:ext>
            </a:extLst>
          </p:cNvPr>
          <p:cNvSpPr/>
          <p:nvPr/>
        </p:nvSpPr>
        <p:spPr>
          <a:xfrm>
            <a:off x="1236717" y="606292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31" name="object 27">
            <a:extLst>
              <a:ext uri="{FF2B5EF4-FFF2-40B4-BE49-F238E27FC236}">
                <a16:creationId xmlns:a16="http://schemas.microsoft.com/office/drawing/2014/main" id="{8F39DB5D-A007-469C-B2E1-92F03FFCE564}"/>
              </a:ext>
            </a:extLst>
          </p:cNvPr>
          <p:cNvSpPr txBox="1"/>
          <p:nvPr/>
        </p:nvSpPr>
        <p:spPr>
          <a:xfrm>
            <a:off x="1236378" y="6160363"/>
            <a:ext cx="6850138" cy="1131720"/>
          </a:xfrm>
          <a:prstGeom prst="rect">
            <a:avLst/>
          </a:prstGeom>
        </p:spPr>
        <p:txBody>
          <a:bodyPr vert="horz" wrap="square" lIns="0" tIns="12700" rIns="0" bIns="0" rtlCol="0">
            <a:spAutoFit/>
          </a:bodyPr>
          <a:lstStyle/>
          <a:p>
            <a:pPr algn="l">
              <a:lnSpc>
                <a:spcPts val="2180"/>
              </a:lnSpc>
            </a:pPr>
            <a:r>
              <a:rPr lang="pl-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Usługa historia deklaracji</a:t>
            </a: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 usługa zyskała nowe funkcjonalności </a:t>
            </a:r>
            <a:b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postaci eksportu plików do .pdf oraz .</a:t>
            </a:r>
            <a:r>
              <a:rPr lang="pl-PL"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xlsx</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2180"/>
              </a:lnSpc>
            </a:pP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22 maja 2024 r.</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1" name="object 27">
            <a:extLst>
              <a:ext uri="{FF2B5EF4-FFF2-40B4-BE49-F238E27FC236}">
                <a16:creationId xmlns:a16="http://schemas.microsoft.com/office/drawing/2014/main" id="{D4D3F41F-D5FE-4AF6-9FD8-6DA8D0A9BCE7}"/>
              </a:ext>
            </a:extLst>
          </p:cNvPr>
          <p:cNvSpPr txBox="1"/>
          <p:nvPr/>
        </p:nvSpPr>
        <p:spPr>
          <a:xfrm>
            <a:off x="1207954" y="7523963"/>
            <a:ext cx="6633807" cy="1131720"/>
          </a:xfrm>
          <a:prstGeom prst="rect">
            <a:avLst/>
          </a:prstGeom>
        </p:spPr>
        <p:txBody>
          <a:bodyPr vert="horz" wrap="square" lIns="0" tIns="12700" rIns="0" bIns="0" rtlCol="0">
            <a:spAutoFit/>
          </a:bodyPr>
          <a:lstStyle/>
          <a:p>
            <a:pPr marR="5080">
              <a:lnSpc>
                <a:spcPts val="218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Umawianie wizyt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(integracja z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eUrzędem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Skarbowym; przekierowanie i wstępne wypełnienie formularza wizyty) </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18 grudnia 2024 r.</a:t>
            </a:r>
          </a:p>
        </p:txBody>
      </p:sp>
      <p:sp>
        <p:nvSpPr>
          <p:cNvPr id="42" name="object 24">
            <a:extLst>
              <a:ext uri="{FF2B5EF4-FFF2-40B4-BE49-F238E27FC236}">
                <a16:creationId xmlns:a16="http://schemas.microsoft.com/office/drawing/2014/main" id="{2B092191-CCA1-4866-96D4-BEF17371B6FD}"/>
              </a:ext>
            </a:extLst>
          </p:cNvPr>
          <p:cNvSpPr txBox="1"/>
          <p:nvPr/>
        </p:nvSpPr>
        <p:spPr>
          <a:xfrm>
            <a:off x="8323257" y="7544566"/>
            <a:ext cx="10097264" cy="579646"/>
          </a:xfrm>
          <a:prstGeom prst="rect">
            <a:avLst/>
          </a:prstGeom>
        </p:spPr>
        <p:txBody>
          <a:bodyPr vert="horz" wrap="square" lIns="0" tIns="12065" rIns="0" bIns="0" rtlCol="0">
            <a:spAutoFit/>
          </a:bodyPr>
          <a:lstStyle/>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początku uruchomienia usługi użytkownicy urzędu skarbowego umówili wizytę 117 833 razy. </a:t>
            </a:r>
          </a:p>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Natomiast w I półroczu 2026 r. 80 377 wizyty.</a:t>
            </a:r>
          </a:p>
        </p:txBody>
      </p:sp>
      <p:sp>
        <p:nvSpPr>
          <p:cNvPr id="43" name="object 18">
            <a:extLst>
              <a:ext uri="{FF2B5EF4-FFF2-40B4-BE49-F238E27FC236}">
                <a16:creationId xmlns:a16="http://schemas.microsoft.com/office/drawing/2014/main" id="{A2AF4BFD-5B47-4248-A78B-0CC7586FF52B}"/>
              </a:ext>
            </a:extLst>
          </p:cNvPr>
          <p:cNvSpPr/>
          <p:nvPr/>
        </p:nvSpPr>
        <p:spPr>
          <a:xfrm>
            <a:off x="1151736" y="7407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0" name="pole tekstowe 19">
            <a:extLst>
              <a:ext uri="{FF2B5EF4-FFF2-40B4-BE49-F238E27FC236}">
                <a16:creationId xmlns:a16="http://schemas.microsoft.com/office/drawing/2014/main" id="{8484D255-02AE-4AE9-8065-8C4C907388AC}"/>
              </a:ext>
            </a:extLst>
          </p:cNvPr>
          <p:cNvSpPr txBox="1"/>
          <p:nvPr/>
        </p:nvSpPr>
        <p:spPr>
          <a:xfrm>
            <a:off x="8228875" y="6166731"/>
            <a:ext cx="9411124" cy="646972"/>
          </a:xfrm>
          <a:prstGeom prst="rect">
            <a:avLst/>
          </a:prstGeom>
          <a:noFill/>
        </p:spPr>
        <p:txBody>
          <a:bodyPr wrap="square" rtlCol="0">
            <a:spAutoFit/>
          </a:bodyPr>
          <a:lstStyle/>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Rozwiązanie to jest niezwykle popularne – w 2024 r. skorzystano z niego  9 887 735 razy, w 2025 r. 10 609 964  razy, natomiast w I półroczu 2026 r. 3 833 251 razy.</a:t>
            </a:r>
          </a:p>
        </p:txBody>
      </p:sp>
      <p:sp>
        <p:nvSpPr>
          <p:cNvPr id="21" name="object 18">
            <a:extLst>
              <a:ext uri="{FF2B5EF4-FFF2-40B4-BE49-F238E27FC236}">
                <a16:creationId xmlns:a16="http://schemas.microsoft.com/office/drawing/2014/main" id="{B0FDA457-F21C-4240-AAAB-712551CE9D5E}"/>
              </a:ext>
            </a:extLst>
          </p:cNvPr>
          <p:cNvSpPr/>
          <p:nvPr/>
        </p:nvSpPr>
        <p:spPr>
          <a:xfrm>
            <a:off x="1151736" y="8855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3" name="object 4">
            <a:extLst>
              <a:ext uri="{FF2B5EF4-FFF2-40B4-BE49-F238E27FC236}">
                <a16:creationId xmlns:a16="http://schemas.microsoft.com/office/drawing/2014/main" id="{7137BD61-58DB-47EB-83AF-903A2B064852}"/>
              </a:ext>
            </a:extLst>
          </p:cNvPr>
          <p:cNvSpPr txBox="1"/>
          <p:nvPr/>
        </p:nvSpPr>
        <p:spPr>
          <a:xfrm>
            <a:off x="1216675" y="9069948"/>
            <a:ext cx="5846940" cy="1156727"/>
          </a:xfrm>
          <a:prstGeom prst="rect">
            <a:avLst/>
          </a:prstGeom>
        </p:spPr>
        <p:txBody>
          <a:bodyPr vert="horz" wrap="square" lIns="0" tIns="12065" rIns="0" bIns="0" rtlCol="0">
            <a:spAutoFit/>
          </a:bodyPr>
          <a:lstStyle/>
          <a:p>
            <a:pPr marL="12700">
              <a:lnSpc>
                <a:spcPts val="2180"/>
              </a:lnSpc>
              <a:spcBef>
                <a:spcPts val="95"/>
              </a:spcBef>
            </a:pPr>
            <a:r>
              <a:rPr lang="pl-PL" spc="-10" dirty="0">
                <a:solidFill>
                  <a:schemeClr val="tx1"/>
                </a:solidFill>
                <a:latin typeface="+mn-lt"/>
                <a:cs typeface="Lato"/>
              </a:rPr>
              <a:t>Globalny podatek minimalny (</a:t>
            </a:r>
            <a:r>
              <a:rPr lang="pl-PL" b="1" spc="-10" dirty="0">
                <a:solidFill>
                  <a:schemeClr val="tx1"/>
                </a:solidFill>
                <a:latin typeface="+mn-lt"/>
                <a:cs typeface="Lato"/>
              </a:rPr>
              <a:t>Globe</a:t>
            </a:r>
            <a:r>
              <a:rPr lang="pl-PL" spc="-10" dirty="0">
                <a:solidFill>
                  <a:schemeClr val="tx1"/>
                </a:solidFill>
                <a:latin typeface="+mn-lt"/>
                <a:cs typeface="Lato"/>
              </a:rPr>
              <a:t>) - umożliwienie złożenia wniosku o opinię </a:t>
            </a:r>
            <a:r>
              <a:rPr lang="pl-PL" spc="-10" dirty="0" err="1">
                <a:solidFill>
                  <a:schemeClr val="tx1"/>
                </a:solidFill>
                <a:latin typeface="+mn-lt"/>
                <a:cs typeface="Lato"/>
              </a:rPr>
              <a:t>GloBE</a:t>
            </a:r>
            <a:r>
              <a:rPr lang="pl-PL" spc="-10" dirty="0">
                <a:solidFill>
                  <a:schemeClr val="tx1"/>
                </a:solidFill>
                <a:latin typeface="+mn-lt"/>
                <a:cs typeface="Lato"/>
              </a:rPr>
              <a:t> </a:t>
            </a:r>
            <a:r>
              <a:rPr lang="pl-PL" dirty="0">
                <a:solidFill>
                  <a:schemeClr val="tx1"/>
                </a:solidFill>
                <a:latin typeface="+mn-lt"/>
                <a:cs typeface="Lato"/>
              </a:rPr>
              <a:t>.</a:t>
            </a:r>
          </a:p>
          <a:p>
            <a:pPr marL="12700">
              <a:lnSpc>
                <a:spcPts val="2180"/>
              </a:lnSpc>
              <a:spcBef>
                <a:spcPts val="95"/>
              </a:spcBef>
            </a:pPr>
            <a:endParaRPr lang="pl-PL" dirty="0">
              <a:solidFill>
                <a:schemeClr val="tx1"/>
              </a:solidFill>
              <a:latin typeface="+mn-lt"/>
              <a:cs typeface="Lato"/>
            </a:endParaRPr>
          </a:p>
          <a:p>
            <a:pPr marL="12700">
              <a:lnSpc>
                <a:spcPts val="2180"/>
              </a:lnSpc>
              <a:spcBef>
                <a:spcPts val="95"/>
              </a:spcBef>
            </a:pPr>
            <a:r>
              <a:rPr lang="pl-PL" dirty="0">
                <a:solidFill>
                  <a:schemeClr val="tx1"/>
                </a:solidFill>
                <a:latin typeface="+mn-lt"/>
                <a:cs typeface="Lato"/>
              </a:rPr>
              <a:t>styczeń 2025 r.</a:t>
            </a:r>
            <a:endParaRPr dirty="0">
              <a:solidFill>
                <a:schemeClr val="tx1"/>
              </a:solidFill>
              <a:latin typeface="+mn-lt"/>
              <a:cs typeface="Lato"/>
            </a:endParaRPr>
          </a:p>
        </p:txBody>
      </p:sp>
      <p:sp>
        <p:nvSpPr>
          <p:cNvPr id="26" name="object 13">
            <a:extLst>
              <a:ext uri="{FF2B5EF4-FFF2-40B4-BE49-F238E27FC236}">
                <a16:creationId xmlns:a16="http://schemas.microsoft.com/office/drawing/2014/main" id="{C81D58E5-48E7-4618-B8E2-E028F6DF62A2}"/>
              </a:ext>
            </a:extLst>
          </p:cNvPr>
          <p:cNvSpPr txBox="1"/>
          <p:nvPr/>
        </p:nvSpPr>
        <p:spPr>
          <a:xfrm>
            <a:off x="8429764" y="8963717"/>
            <a:ext cx="9623286" cy="285335"/>
          </a:xfrm>
          <a:prstGeom prst="rect">
            <a:avLst/>
          </a:prstGeom>
        </p:spPr>
        <p:txBody>
          <a:bodyPr vert="horz" wrap="square" lIns="0" tIns="12700" rIns="0" bIns="0" rtlCol="0">
            <a:spAutoFit/>
          </a:bodyPr>
          <a:lstStyle/>
          <a:p>
            <a:pPr marR="5080">
              <a:lnSpc>
                <a:spcPts val="2180"/>
              </a:lnSpc>
            </a:pPr>
            <a:r>
              <a:rPr lang="pl-PL" b="0" i="0" u="none" strike="noStrike" dirty="0">
                <a:solidFill>
                  <a:schemeClr val="tx1"/>
                </a:solidFill>
                <a:effectLst/>
                <a:latin typeface="+mn-lt"/>
              </a:rPr>
              <a:t>W 2025 r. użytkownicy skorzystali z tej </a:t>
            </a:r>
            <a:r>
              <a:rPr lang="pl-PL" dirty="0">
                <a:solidFill>
                  <a:schemeClr val="tx1"/>
                </a:solidFill>
                <a:latin typeface="+mn-lt"/>
              </a:rPr>
              <a:t>funkcjonalności 60 razy, natomiast w I półroczu 2026 r. 55 razy.  </a:t>
            </a:r>
            <a:endParaRPr dirty="0">
              <a:solidFill>
                <a:schemeClr val="tx1"/>
              </a:solidFill>
              <a:latin typeface="+mn-lt"/>
            </a:endParaRPr>
          </a:p>
        </p:txBody>
      </p:sp>
      <p:sp>
        <p:nvSpPr>
          <p:cNvPr id="28" name="pole tekstowe 27">
            <a:extLst>
              <a:ext uri="{FF2B5EF4-FFF2-40B4-BE49-F238E27FC236}">
                <a16:creationId xmlns:a16="http://schemas.microsoft.com/office/drawing/2014/main" id="{27528493-907E-4BBC-875A-834F22A24E5E}"/>
              </a:ext>
            </a:extLst>
          </p:cNvPr>
          <p:cNvSpPr txBox="1"/>
          <p:nvPr/>
        </p:nvSpPr>
        <p:spPr>
          <a:xfrm>
            <a:off x="8323257" y="2652964"/>
            <a:ext cx="10454657" cy="3468257"/>
          </a:xfrm>
          <a:prstGeom prst="rect">
            <a:avLst/>
          </a:prstGeom>
          <a:noFill/>
        </p:spPr>
        <p:txBody>
          <a:bodyPr wrap="square">
            <a:spAutoFit/>
          </a:bodyPr>
          <a:lstStyle/>
          <a:p>
            <a:pPr marL="12700" lvl="2"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1.W 2024 roku użytkownicy skorzystali z tej funkcjonalności ok. 9 386 razy, w 2025 roku 10 094 razy, natomiast w 2026 roku728 razy.</a:t>
            </a:r>
            <a:br>
              <a:rPr lang="pl-PL"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 W 2024 roku użytkownicy skorzystali z tej funkcjonalności 554 751 razy, w 2025 r. 816 636 razy, natomiast w I półroczu 2026 r. 992 904 razy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3. W 2024 roku użytkownicy skorzystali z tej funkcjonalności 15 336 razy, w 2025 r. 146 149 razy, natomiast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półroczu 2026 r. 98 557 razy.</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4. W 2024 roku użytkownicy skorzystali z tej funkcjonalności 2 646 razy, w 2025 r. 416 840 razy, natomiast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półroczu 2026 r. 368 892 razy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5. W 2024 roku użytkownicy skorzystali z tej funkcjonalności 21 220 razy, w 2025 r. 130 082 razy, natomiast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półroczu 2026 r. 169 513 razy.</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6. W 2024 roku użytkownicy skorzystali z tej funkcjonalności 219 razy, w 2025 r. 924 razy, natomiast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półroczu 2026 r. 844 razy.</a:t>
            </a:r>
          </a:p>
        </p:txBody>
      </p:sp>
      <p:sp>
        <p:nvSpPr>
          <p:cNvPr id="29" name="object 8">
            <a:extLst>
              <a:ext uri="{FF2B5EF4-FFF2-40B4-BE49-F238E27FC236}">
                <a16:creationId xmlns:a16="http://schemas.microsoft.com/office/drawing/2014/main" id="{4089F75D-D64F-46F1-A45D-D7C486BC4EF2}"/>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a:latin typeface="Lato Black"/>
                <a:cs typeface="Lato Black"/>
              </a:rPr>
              <a:t>eUrząd</a:t>
            </a:r>
            <a:r>
              <a:rPr sz="4400" b="1" spc="-245">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32" name="object 9">
            <a:extLst>
              <a:ext uri="{FF2B5EF4-FFF2-40B4-BE49-F238E27FC236}">
                <a16:creationId xmlns:a16="http://schemas.microsoft.com/office/drawing/2014/main" id="{8293364B-078E-4030-935E-75F9C858B6ED}"/>
              </a:ext>
            </a:extLst>
          </p:cNvPr>
          <p:cNvSpPr txBox="1"/>
          <p:nvPr/>
        </p:nvSpPr>
        <p:spPr>
          <a:xfrm>
            <a:off x="1151736" y="1826646"/>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33" name="object 10">
            <a:extLst>
              <a:ext uri="{FF2B5EF4-FFF2-40B4-BE49-F238E27FC236}">
                <a16:creationId xmlns:a16="http://schemas.microsoft.com/office/drawing/2014/main" id="{AAD34D67-6B2B-4BF4-813D-0D0DCC100FEA}"/>
              </a:ext>
            </a:extLst>
          </p:cNvPr>
          <p:cNvSpPr txBox="1"/>
          <p:nvPr/>
        </p:nvSpPr>
        <p:spPr>
          <a:xfrm>
            <a:off x="8453286" y="1826646"/>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Tree>
    <p:extLst>
      <p:ext uri="{BB962C8B-B14F-4D97-AF65-F5344CB8AC3E}">
        <p14:creationId xmlns:p14="http://schemas.microsoft.com/office/powerpoint/2010/main" val="1807269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19</a:t>
            </a:fld>
            <a:endParaRPr spc="-50" dirty="0"/>
          </a:p>
        </p:txBody>
      </p:sp>
      <p:sp>
        <p:nvSpPr>
          <p:cNvPr id="24" name="object 18">
            <a:extLst>
              <a:ext uri="{FF2B5EF4-FFF2-40B4-BE49-F238E27FC236}">
                <a16:creationId xmlns:a16="http://schemas.microsoft.com/office/drawing/2014/main" id="{2EC3339A-DB3A-7805-D36C-B0B3BC741109}"/>
              </a:ext>
            </a:extLst>
          </p:cNvPr>
          <p:cNvSpPr/>
          <p:nvPr/>
        </p:nvSpPr>
        <p:spPr>
          <a:xfrm>
            <a:off x="1096326" y="291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5" name="object 18">
            <a:extLst>
              <a:ext uri="{FF2B5EF4-FFF2-40B4-BE49-F238E27FC236}">
                <a16:creationId xmlns:a16="http://schemas.microsoft.com/office/drawing/2014/main" id="{1D4E84AC-FE6D-869F-283C-11E02E8BE1A9}"/>
              </a:ext>
            </a:extLst>
          </p:cNvPr>
          <p:cNvSpPr/>
          <p:nvPr/>
        </p:nvSpPr>
        <p:spPr>
          <a:xfrm rot="5400000">
            <a:off x="3916913" y="6072736"/>
            <a:ext cx="8316902" cy="14337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19" name="object 27">
            <a:extLst>
              <a:ext uri="{FF2B5EF4-FFF2-40B4-BE49-F238E27FC236}">
                <a16:creationId xmlns:a16="http://schemas.microsoft.com/office/drawing/2014/main" id="{17424B71-C101-422D-9880-ABB8CFC92FE8}"/>
              </a:ext>
            </a:extLst>
          </p:cNvPr>
          <p:cNvSpPr txBox="1"/>
          <p:nvPr/>
        </p:nvSpPr>
        <p:spPr>
          <a:xfrm>
            <a:off x="1096326" y="4816475"/>
            <a:ext cx="6551490" cy="562398"/>
          </a:xfrm>
          <a:prstGeom prst="rect">
            <a:avLst/>
          </a:prstGeom>
        </p:spPr>
        <p:txBody>
          <a:bodyPr vert="horz" wrap="square" lIns="0" tIns="12700" rIns="0" bIns="0" rtlCol="0">
            <a:spAutoFit/>
          </a:bodyPr>
          <a:lstStyle/>
          <a:p>
            <a:pPr marR="5080">
              <a:lnSpc>
                <a:spcPts val="2180"/>
              </a:lnSpc>
            </a:pPr>
            <a:endParaRPr lang="pl-PL" sz="1600" dirty="0">
              <a:solidFill>
                <a:schemeClr val="tx1"/>
              </a:solidFill>
              <a:latin typeface="+mn-lt"/>
              <a:cs typeface="Lato"/>
            </a:endParaRPr>
          </a:p>
          <a:p>
            <a:pPr marR="5080">
              <a:lnSpc>
                <a:spcPts val="2180"/>
              </a:lnSpc>
            </a:pPr>
            <a:endParaRPr lang="pl-PL" sz="1600" dirty="0">
              <a:solidFill>
                <a:schemeClr val="tx1"/>
              </a:solidFill>
              <a:latin typeface="+mn-lt"/>
              <a:cs typeface="Lato"/>
            </a:endParaRPr>
          </a:p>
        </p:txBody>
      </p:sp>
      <p:sp>
        <p:nvSpPr>
          <p:cNvPr id="41" name="object 27">
            <a:extLst>
              <a:ext uri="{FF2B5EF4-FFF2-40B4-BE49-F238E27FC236}">
                <a16:creationId xmlns:a16="http://schemas.microsoft.com/office/drawing/2014/main" id="{D4D3F41F-D5FE-4AF6-9FD8-6DA8D0A9BCE7}"/>
              </a:ext>
            </a:extLst>
          </p:cNvPr>
          <p:cNvSpPr txBox="1"/>
          <p:nvPr/>
        </p:nvSpPr>
        <p:spPr>
          <a:xfrm>
            <a:off x="1146559" y="3150511"/>
            <a:ext cx="6365151" cy="1124923"/>
          </a:xfrm>
          <a:prstGeom prst="rect">
            <a:avLst/>
          </a:prstGeom>
        </p:spPr>
        <p:txBody>
          <a:bodyPr vert="horz" wrap="square" lIns="0" tIns="12700" rIns="0" bIns="0" rtlCol="0">
            <a:spAutoFit/>
          </a:bodyPr>
          <a:lstStyle/>
          <a:p>
            <a:pPr marR="5080">
              <a:lnSpc>
                <a:spcPts val="218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Prezentowanie i naliczanie należności do zapłaty z uwzględnieniem </a:t>
            </a:r>
          </a:p>
          <a:p>
            <a:pPr marR="5080">
              <a:lnSpc>
                <a:spcPts val="2180"/>
              </a:lnSpc>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odsetek</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w serwisie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eUrząd</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Skarbowy. </a:t>
            </a:r>
          </a:p>
          <a:p>
            <a:pPr marR="5080">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21 maja 2025 r.</a:t>
            </a:r>
          </a:p>
        </p:txBody>
      </p:sp>
      <p:sp>
        <p:nvSpPr>
          <p:cNvPr id="42" name="object 24">
            <a:extLst>
              <a:ext uri="{FF2B5EF4-FFF2-40B4-BE49-F238E27FC236}">
                <a16:creationId xmlns:a16="http://schemas.microsoft.com/office/drawing/2014/main" id="{2B092191-CCA1-4866-96D4-BEF17371B6FD}"/>
              </a:ext>
            </a:extLst>
          </p:cNvPr>
          <p:cNvSpPr txBox="1"/>
          <p:nvPr/>
        </p:nvSpPr>
        <p:spPr>
          <a:xfrm>
            <a:off x="8413636" y="3165568"/>
            <a:ext cx="10054798" cy="284693"/>
          </a:xfrm>
          <a:prstGeom prst="rect">
            <a:avLst/>
          </a:prstGeom>
        </p:spPr>
        <p:txBody>
          <a:bodyPr vert="horz" wrap="square" lIns="0" tIns="12065" rIns="0" bIns="0" rtlCol="0">
            <a:spAutoFit/>
          </a:bodyPr>
          <a:lstStyle/>
          <a:p>
            <a:pPr marL="12700" algn="l">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Reprezentanci organizacji otrzymali dostęp do usługi podsumowującej stan ich należności wraz z odsetkami.</a:t>
            </a:r>
            <a:r>
              <a:rPr lang="pl-PL" sz="1600" dirty="0">
                <a:solidFill>
                  <a:srgbClr val="00B050"/>
                </a:solidFill>
                <a:latin typeface="+mn-lt"/>
              </a:rPr>
              <a:t> </a:t>
            </a:r>
            <a:endParaRPr lang="pl-PL" sz="1600" dirty="0">
              <a:solidFill>
                <a:srgbClr val="00B050"/>
              </a:solidFill>
              <a:latin typeface="+mn-lt"/>
              <a:cs typeface="Times New Roman" panose="02020603050405020304" pitchFamily="18" charset="0"/>
            </a:endParaRPr>
          </a:p>
        </p:txBody>
      </p:sp>
      <p:sp>
        <p:nvSpPr>
          <p:cNvPr id="43" name="object 18">
            <a:extLst>
              <a:ext uri="{FF2B5EF4-FFF2-40B4-BE49-F238E27FC236}">
                <a16:creationId xmlns:a16="http://schemas.microsoft.com/office/drawing/2014/main" id="{A2AF4BFD-5B47-4248-A78B-0CC7586FF52B}"/>
              </a:ext>
            </a:extLst>
          </p:cNvPr>
          <p:cNvSpPr/>
          <p:nvPr/>
        </p:nvSpPr>
        <p:spPr>
          <a:xfrm>
            <a:off x="976070" y="4620426"/>
            <a:ext cx="17962080" cy="100655"/>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1" name="object 18">
            <a:extLst>
              <a:ext uri="{FF2B5EF4-FFF2-40B4-BE49-F238E27FC236}">
                <a16:creationId xmlns:a16="http://schemas.microsoft.com/office/drawing/2014/main" id="{B0FDA457-F21C-4240-AAAB-712551CE9D5E}"/>
              </a:ext>
            </a:extLst>
          </p:cNvPr>
          <p:cNvSpPr/>
          <p:nvPr/>
        </p:nvSpPr>
        <p:spPr>
          <a:xfrm>
            <a:off x="1096326" y="672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7" name="object 6">
            <a:extLst>
              <a:ext uri="{FF2B5EF4-FFF2-40B4-BE49-F238E27FC236}">
                <a16:creationId xmlns:a16="http://schemas.microsoft.com/office/drawing/2014/main" id="{3EAF9BD7-F027-499B-B192-3052B5316656}"/>
              </a:ext>
            </a:extLst>
          </p:cNvPr>
          <p:cNvSpPr txBox="1"/>
          <p:nvPr/>
        </p:nvSpPr>
        <p:spPr>
          <a:xfrm>
            <a:off x="1087436" y="5022023"/>
            <a:ext cx="5981610" cy="1169551"/>
          </a:xfrm>
          <a:prstGeom prst="rect">
            <a:avLst/>
          </a:prstGeom>
        </p:spPr>
        <p:txBody>
          <a:bodyPr vert="horz" wrap="square" lIns="0" tIns="12065" rIns="0" bIns="0" rtlCol="0">
            <a:spAutoFit/>
          </a:bodyPr>
          <a:lstStyle/>
          <a:p>
            <a:pPr>
              <a:lnSpc>
                <a:spcPts val="2180"/>
              </a:lnSpc>
              <a:spcBef>
                <a:spcPts val="95"/>
              </a:spcBef>
            </a:pPr>
            <a:r>
              <a:rPr lang="pl-PL" spc="-10" dirty="0">
                <a:latin typeface="Calibri" panose="020F0502020204030204" pitchFamily="34" charset="0"/>
                <a:ea typeface="Calibri" panose="020F0502020204030204" pitchFamily="34" charset="0"/>
                <a:cs typeface="Calibri" panose="020F0502020204030204" pitchFamily="34" charset="0"/>
              </a:rPr>
              <a:t>Serwis </a:t>
            </a:r>
            <a:r>
              <a:rPr lang="pl-PL" b="1" spc="-10" dirty="0">
                <a:latin typeface="Calibri" panose="020F0502020204030204" pitchFamily="34" charset="0"/>
                <a:ea typeface="Calibri" panose="020F0502020204030204" pitchFamily="34" charset="0"/>
                <a:cs typeface="Calibri" panose="020F0502020204030204" pitchFamily="34" charset="0"/>
              </a:rPr>
              <a:t>Sprawdź status NIP </a:t>
            </a:r>
            <a:endParaRPr lang="pl-PL" spc="-10" dirty="0">
              <a:latin typeface="Calibri" panose="020F0502020204030204" pitchFamily="34" charset="0"/>
              <a:ea typeface="Calibri" panose="020F0502020204030204" pitchFamily="34" charset="0"/>
              <a:cs typeface="Calibri" panose="020F0502020204030204" pitchFamily="34" charset="0"/>
            </a:endParaRPr>
          </a:p>
          <a:p>
            <a:pPr>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Przeniesienie usługi Sprawdź </a:t>
            </a:r>
            <a:r>
              <a:rPr lang="pl-PL" spc="-10" dirty="0">
                <a:latin typeface="Calibri" panose="020F0502020204030204" pitchFamily="34" charset="0"/>
                <a:ea typeface="Calibri" panose="020F0502020204030204" pitchFamily="34" charset="0"/>
                <a:cs typeface="Calibri" panose="020F0502020204030204" pitchFamily="34" charset="0"/>
              </a:rPr>
              <a:t>status NIP na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serwis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eUS</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spcBef>
                <a:spcPts val="95"/>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wrzesień 2025 r.</a:t>
            </a:r>
            <a:r>
              <a:rPr lang="pl-PL" b="1" spc="-10" dirty="0">
                <a:latin typeface="Calibri" panose="020F0502020204030204" pitchFamily="34" charset="0"/>
                <a:ea typeface="Calibri" panose="020F0502020204030204" pitchFamily="34" charset="0"/>
                <a:cs typeface="Calibri" panose="020F0502020204030204" pitchFamily="34" charset="0"/>
              </a:rPr>
              <a:t> </a:t>
            </a:r>
          </a:p>
        </p:txBody>
      </p:sp>
      <p:sp>
        <p:nvSpPr>
          <p:cNvPr id="28" name="object 15">
            <a:extLst>
              <a:ext uri="{FF2B5EF4-FFF2-40B4-BE49-F238E27FC236}">
                <a16:creationId xmlns:a16="http://schemas.microsoft.com/office/drawing/2014/main" id="{5E7E7907-9759-48ED-BB94-A8E0D344551C}"/>
              </a:ext>
            </a:extLst>
          </p:cNvPr>
          <p:cNvSpPr txBox="1"/>
          <p:nvPr/>
        </p:nvSpPr>
        <p:spPr>
          <a:xfrm>
            <a:off x="8411768" y="4854127"/>
            <a:ext cx="10028497" cy="1721625"/>
          </a:xfrm>
          <a:prstGeom prst="rect">
            <a:avLst/>
          </a:prstGeom>
        </p:spPr>
        <p:txBody>
          <a:bodyPr vert="horz" wrap="square" lIns="0" tIns="12700" rIns="0" bIns="0" rtlCol="0">
            <a:spAutoFit/>
          </a:bodyPr>
          <a:lstStyle/>
          <a:p>
            <a:pPr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Udostępnienie usługi na bardziej efektywnym, bezpiecznym i niezawodnym środowisku serwisu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eUS</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Zmodernizowany serwis zwiększa sprawność działania, ujednolica dostępność (z uwagi na przeniesienie do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eUS</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 co za tym idzie zwiększa komfort użytkowania.</a:t>
            </a:r>
          </a:p>
          <a:p>
            <a:pPr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Dodatkowo pozwala to na unifikację kanałów dostępu do usług KAS, zwiększenie dostępności cyfrowej usług  świadczonych przez KAS. </a:t>
            </a:r>
          </a:p>
          <a:p>
            <a:pPr marR="5080">
              <a:lnSpc>
                <a:spcPts val="2180"/>
              </a:lnSpc>
              <a:spcBef>
                <a:spcPts val="100"/>
              </a:spcBef>
            </a:pPr>
            <a:endParaRPr lang="pl-PL" dirty="0">
              <a:solidFill>
                <a:schemeClr val="tx1"/>
              </a:solidFill>
              <a:highlight>
                <a:srgbClr val="FFFF00"/>
              </a:highlight>
              <a:latin typeface="+mn-lt"/>
            </a:endParaRPr>
          </a:p>
        </p:txBody>
      </p:sp>
      <p:sp>
        <p:nvSpPr>
          <p:cNvPr id="22" name="pole tekstowe 21">
            <a:extLst>
              <a:ext uri="{FF2B5EF4-FFF2-40B4-BE49-F238E27FC236}">
                <a16:creationId xmlns:a16="http://schemas.microsoft.com/office/drawing/2014/main" id="{276DFF0B-9239-44A4-BAF0-81CA703A07E4}"/>
              </a:ext>
            </a:extLst>
          </p:cNvPr>
          <p:cNvSpPr txBox="1"/>
          <p:nvPr/>
        </p:nvSpPr>
        <p:spPr>
          <a:xfrm>
            <a:off x="1087436" y="7430563"/>
            <a:ext cx="6649657" cy="1775486"/>
          </a:xfrm>
          <a:prstGeom prst="rect">
            <a:avLst/>
          </a:prstGeom>
          <a:noFill/>
        </p:spPr>
        <p:txBody>
          <a:bodyPr wrap="square">
            <a:spAutoFit/>
          </a:bodyPr>
          <a:lstStyle/>
          <a:p>
            <a:pPr algn="l">
              <a:lnSpc>
                <a:spcPts val="2180"/>
              </a:lnSpc>
            </a:pP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Zaktualizowaliśmy </a:t>
            </a:r>
            <a:r>
              <a:rPr lang="pl-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wniosek o zwrot kosztów za zakup kasy fiskalnej</a:t>
            </a:r>
            <a:r>
              <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Wprowadziliśmy zmiany, które ułatwiają ubieganie się o zwrot kosztów na zakup kasy (w zakresie wyboru rachunku bankowego oraz ubiegania się o zwrot za zakup więcej niż jednej kasy).</a:t>
            </a:r>
          </a:p>
          <a:p>
            <a:pPr algn="l">
              <a:lnSpc>
                <a:spcPts val="2180"/>
              </a:lnSpc>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l">
              <a:lnSpc>
                <a:spcPts val="2180"/>
              </a:lnSpc>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luty 2024 r.</a:t>
            </a:r>
            <a:endParaRPr lang="pl-PL"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pole tekstowe 22">
            <a:extLst>
              <a:ext uri="{FF2B5EF4-FFF2-40B4-BE49-F238E27FC236}">
                <a16:creationId xmlns:a16="http://schemas.microsoft.com/office/drawing/2014/main" id="{6A5C4BFF-D5D9-41B0-B9F3-AC2B9A4DDA2D}"/>
              </a:ext>
            </a:extLst>
          </p:cNvPr>
          <p:cNvSpPr txBox="1"/>
          <p:nvPr/>
        </p:nvSpPr>
        <p:spPr>
          <a:xfrm>
            <a:off x="8319932" y="7548652"/>
            <a:ext cx="10051142" cy="1211229"/>
          </a:xfrm>
          <a:prstGeom prst="rect">
            <a:avLst/>
          </a:prstGeom>
          <a:noFill/>
        </p:spPr>
        <p:txBody>
          <a:bodyPr wrap="square">
            <a:spAutoFit/>
          </a:bodyPr>
          <a:lstStyle/>
          <a:p>
            <a:pPr algn="l">
              <a:lnSpc>
                <a:spcPts val="2180"/>
              </a:lnSpc>
            </a:pPr>
            <a:r>
              <a:rPr lang="pl-PL" dirty="0">
                <a:solidFill>
                  <a:schemeClr val="tx1"/>
                </a:solidFill>
                <a:latin typeface="Calibri" panose="020F0502020204030204" pitchFamily="34" charset="0"/>
              </a:rPr>
              <a:t>W 2024 r. użytkownicy złożyli ok. 6 700 wniosków. </a:t>
            </a:r>
          </a:p>
          <a:p>
            <a:pPr algn="l">
              <a:lnSpc>
                <a:spcPts val="2180"/>
              </a:lnSpc>
            </a:pPr>
            <a:r>
              <a:rPr lang="pl-PL" dirty="0">
                <a:solidFill>
                  <a:schemeClr val="tx1"/>
                </a:solidFill>
                <a:latin typeface="Calibri" panose="020F0502020204030204" pitchFamily="34" charset="0"/>
              </a:rPr>
              <a:t>W 2025 r. użytkownicy złożyli 8 645 wniosków.</a:t>
            </a:r>
          </a:p>
          <a:p>
            <a:pPr algn="l">
              <a:lnSpc>
                <a:spcPts val="2180"/>
              </a:lnSpc>
            </a:pPr>
            <a:r>
              <a:rPr lang="pl-PL" dirty="0">
                <a:solidFill>
                  <a:schemeClr val="tx1"/>
                </a:solidFill>
                <a:latin typeface="+mn-lt"/>
                <a:cs typeface="Times New Roman" panose="02020603050405020304" pitchFamily="18" charset="0"/>
              </a:rPr>
              <a:t>W I półroczu 2026 r. użytkownicy złożyli 5473 wniosków.</a:t>
            </a:r>
            <a:br>
              <a:rPr lang="pl-PL" dirty="0">
                <a:solidFill>
                  <a:schemeClr val="tx1"/>
                </a:solidFill>
                <a:latin typeface="+mn-lt"/>
                <a:cs typeface="Times New Roman" panose="02020603050405020304" pitchFamily="18" charset="0"/>
              </a:rPr>
            </a:br>
            <a:endParaRPr lang="pl-PL" dirty="0">
              <a:solidFill>
                <a:schemeClr val="tx1"/>
              </a:solidFill>
              <a:latin typeface="Calibri" panose="020F0502020204030204" pitchFamily="34" charset="0"/>
            </a:endParaRPr>
          </a:p>
        </p:txBody>
      </p:sp>
      <p:sp>
        <p:nvSpPr>
          <p:cNvPr id="20" name="object 8">
            <a:extLst>
              <a:ext uri="{FF2B5EF4-FFF2-40B4-BE49-F238E27FC236}">
                <a16:creationId xmlns:a16="http://schemas.microsoft.com/office/drawing/2014/main" id="{91DC5976-5785-4DC1-B336-7891F8B41297}"/>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26" name="object 9">
            <a:extLst>
              <a:ext uri="{FF2B5EF4-FFF2-40B4-BE49-F238E27FC236}">
                <a16:creationId xmlns:a16="http://schemas.microsoft.com/office/drawing/2014/main" id="{2D359FA2-2007-4164-820F-0A62427524F3}"/>
              </a:ext>
            </a:extLst>
          </p:cNvPr>
          <p:cNvSpPr txBox="1"/>
          <p:nvPr/>
        </p:nvSpPr>
        <p:spPr>
          <a:xfrm>
            <a:off x="1087436" y="2320761"/>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9" name="object 10">
            <a:extLst>
              <a:ext uri="{FF2B5EF4-FFF2-40B4-BE49-F238E27FC236}">
                <a16:creationId xmlns:a16="http://schemas.microsoft.com/office/drawing/2014/main" id="{E0A485EC-D8D6-43E8-9562-7F2186A7F1AF}"/>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Tree>
    <p:extLst>
      <p:ext uri="{BB962C8B-B14F-4D97-AF65-F5344CB8AC3E}">
        <p14:creationId xmlns:p14="http://schemas.microsoft.com/office/powerpoint/2010/main" val="48592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894" y="1367487"/>
            <a:ext cx="4789356" cy="905510"/>
          </a:xfrm>
          <a:prstGeom prst="rect">
            <a:avLst/>
          </a:prstGeom>
        </p:spPr>
        <p:txBody>
          <a:bodyPr vert="horz" wrap="square" lIns="0" tIns="15240" rIns="0" bIns="0" rtlCol="0">
            <a:spAutoFit/>
          </a:bodyPr>
          <a:lstStyle/>
          <a:p>
            <a:pPr marL="12700">
              <a:lnSpc>
                <a:spcPct val="100000"/>
              </a:lnSpc>
              <a:spcBef>
                <a:spcPts val="120"/>
              </a:spcBef>
            </a:pPr>
            <a:r>
              <a:rPr spc="-10" dirty="0">
                <a:solidFill>
                  <a:srgbClr val="000000"/>
                </a:solidFill>
                <a:latin typeface="+mn-lt"/>
              </a:rPr>
              <a:t>Założenia</a:t>
            </a:r>
          </a:p>
        </p:txBody>
      </p:sp>
      <p:sp>
        <p:nvSpPr>
          <p:cNvPr id="4" name="object 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object 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object 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a:t>
            </a:fld>
            <a:endParaRPr spc="-50" dirty="0"/>
          </a:p>
        </p:txBody>
      </p:sp>
      <p:sp>
        <p:nvSpPr>
          <p:cNvPr id="3" name="object 3"/>
          <p:cNvSpPr txBox="1">
            <a:spLocks noGrp="1"/>
          </p:cNvSpPr>
          <p:nvPr>
            <p:ph type="body" idx="1"/>
          </p:nvPr>
        </p:nvSpPr>
        <p:spPr>
          <a:xfrm>
            <a:off x="2290894" y="3063875"/>
            <a:ext cx="15229840" cy="5622693"/>
          </a:xfrm>
          <a:prstGeom prst="rect">
            <a:avLst/>
          </a:prstGeom>
        </p:spPr>
        <p:txBody>
          <a:bodyPr vert="horz" wrap="square" lIns="0" tIns="0" rIns="0" bIns="0" rtlCol="0">
            <a:spAutoFit/>
          </a:bodyPr>
          <a:lstStyle/>
          <a:p>
            <a:pPr marL="755650" indent="-742950">
              <a:lnSpc>
                <a:spcPts val="3970"/>
              </a:lnSpc>
              <a:buFont typeface="+mj-lt"/>
              <a:buAutoNum type="arabicPeriod"/>
              <a:tabLst>
                <a:tab pos="776605" algn="l"/>
              </a:tabLst>
            </a:pPr>
            <a:r>
              <a:rPr lang="pl-PL" sz="3200" dirty="0">
                <a:latin typeface="+mn-lt"/>
                <a:cs typeface="Lato Black"/>
              </a:rPr>
              <a:t>Plan jest aktualizowany i publikowany co kwartał, tak by klienci KAS na bieżąco uzyskiwali wiedzę o terminie i zakresie udostępnianych zmian. Informacje szczegółowe podawane są w perspektywie półrocznej. Plan obejmuje lata 2024-2028.</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W przypadku pojawienia się nowych propozycji zmian prawnych, skutkujących budową bądź modyfikacją systemów klienta KAS, mają one pierwszeństwo przed innymi wcześniej zaplanowanymi w Planie pracami. W przypadku pojawienia się takich zmian Plan może ulec modyfikacji.</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Realizacja Planu zależna jest od posiadanego finansowania prac wytwórczych oraz sprawności sił IT resortu finansów i może ulec zmianom.</a:t>
            </a:r>
            <a:endParaRPr lang="pl-PL" sz="3200" spc="-1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20</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a:latin typeface="Lato Black"/>
                <a:cs typeface="Lato Black"/>
              </a:rPr>
              <a:t>eUrząd</a:t>
            </a:r>
            <a:r>
              <a:rPr sz="4400" b="1" spc="-245">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4468814"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533771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2" name="object 18">
            <a:extLst>
              <a:ext uri="{FF2B5EF4-FFF2-40B4-BE49-F238E27FC236}">
                <a16:creationId xmlns:a16="http://schemas.microsoft.com/office/drawing/2014/main" id="{BFA1142C-06C0-D692-CAE7-382F42351300}"/>
              </a:ext>
            </a:extLst>
          </p:cNvPr>
          <p:cNvSpPr/>
          <p:nvPr/>
        </p:nvSpPr>
        <p:spPr>
          <a:xfrm>
            <a:off x="1110429" y="5197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1671" y="106976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object 3">
            <a:extLst>
              <a:ext uri="{FF2B5EF4-FFF2-40B4-BE49-F238E27FC236}">
                <a16:creationId xmlns:a16="http://schemas.microsoft.com/office/drawing/2014/main" id="{9C93D80F-E8F8-47D3-A1A0-1FC467657B52}"/>
              </a:ext>
            </a:extLst>
          </p:cNvPr>
          <p:cNvSpPr txBox="1"/>
          <p:nvPr/>
        </p:nvSpPr>
        <p:spPr>
          <a:xfrm>
            <a:off x="1131137" y="3187934"/>
            <a:ext cx="6722177" cy="1734449"/>
          </a:xfrm>
          <a:prstGeom prst="rect">
            <a:avLst/>
          </a:prstGeom>
        </p:spPr>
        <p:txBody>
          <a:bodyPr vert="horz" wrap="square" lIns="0" tIns="12700" rIns="0" bIns="0" rtlCol="0">
            <a:spAutoFit/>
          </a:bodyPr>
          <a:lstStyle/>
          <a:p>
            <a:pPr marL="12700" marR="5080">
              <a:lnSpc>
                <a:spcPts val="2180"/>
              </a:lnSpc>
              <a:spcBef>
                <a:spcPts val="100"/>
              </a:spcBef>
            </a:pP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Płatność</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zobowiązań</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podatkowych</a:t>
            </a:r>
            <a:r>
              <a:rPr b="1" spc="-4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kartą</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10" dirty="0">
                <a:solidFill>
                  <a:schemeClr val="tx1"/>
                </a:solidFill>
                <a:latin typeface="Calibri" panose="020F0502020204030204" pitchFamily="34" charset="0"/>
                <a:ea typeface="Calibri" panose="020F0502020204030204" pitchFamily="34" charset="0"/>
                <a:cs typeface="Calibri" panose="020F0502020204030204" pitchFamily="34" charset="0"/>
              </a:rPr>
              <a:t>płatniczą</a:t>
            </a:r>
            <a:r>
              <a:rPr b="1" spc="-7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b="1" spc="-7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dirty="0" err="1">
                <a:solidFill>
                  <a:schemeClr val="tx1"/>
                </a:solidFill>
                <a:latin typeface="Calibri" panose="020F0502020204030204" pitchFamily="34" charset="0"/>
                <a:ea typeface="Calibri" panose="020F0502020204030204" pitchFamily="34" charset="0"/>
                <a:cs typeface="Calibri" panose="020F0502020204030204" pitchFamily="34" charset="0"/>
              </a:rPr>
              <a:t>serwisie</a:t>
            </a:r>
            <a:r>
              <a:rPr b="1"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b="1" spc="-20" dirty="0" err="1">
                <a:solidFill>
                  <a:schemeClr val="tx1"/>
                </a:solidFill>
                <a:latin typeface="Calibri" panose="020F0502020204030204" pitchFamily="34" charset="0"/>
                <a:ea typeface="Calibri" panose="020F0502020204030204" pitchFamily="34" charset="0"/>
                <a:cs typeface="Calibri" panose="020F0502020204030204" pitchFamily="34" charset="0"/>
              </a:rPr>
              <a:t>e</a:t>
            </a:r>
            <a:r>
              <a:rPr b="1" spc="-25" dirty="0" err="1">
                <a:solidFill>
                  <a:schemeClr val="tx1"/>
                </a:solidFill>
                <a:latin typeface="Calibri" panose="020F0502020204030204" pitchFamily="34" charset="0"/>
                <a:ea typeface="Calibri" panose="020F0502020204030204" pitchFamily="34" charset="0"/>
                <a:cs typeface="Calibri" panose="020F0502020204030204" pitchFamily="34" charset="0"/>
              </a:rPr>
              <a:t>US</a:t>
            </a:r>
            <a:r>
              <a:rPr spc="-25" dirty="0">
                <a:solidFill>
                  <a:schemeClr val="tx1"/>
                </a:solidFill>
                <a:latin typeface="Calibri" panose="020F0502020204030204" pitchFamily="34" charset="0"/>
                <a:ea typeface="Calibri" panose="020F0502020204030204" pitchFamily="34" charset="0"/>
                <a:cs typeface="Calibri" panose="020F0502020204030204" pitchFamily="34" charset="0"/>
              </a:rPr>
              <a:t> </a:t>
            </a:r>
            <a:br>
              <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Rozszerzenie</a:t>
            </a:r>
            <a:r>
              <a:rPr lang="pl-PL" spc="-8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katalogu</a:t>
            </a:r>
            <a:r>
              <a:rPr lang="pl-PL" spc="-9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szybkich</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b="1" spc="-6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płatności o płatność kartą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(obok</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20" dirty="0" err="1">
                <a:solidFill>
                  <a:schemeClr val="tx1"/>
                </a:solidFill>
                <a:latin typeface="Calibri" panose="020F0502020204030204" pitchFamily="34" charset="0"/>
                <a:ea typeface="Calibri" panose="020F0502020204030204" pitchFamily="34" charset="0"/>
                <a:cs typeface="Calibri" panose="020F0502020204030204" pitchFamily="34" charset="0"/>
              </a:rPr>
              <a:t>PayByNet</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a:t>
            </a:r>
            <a:r>
              <a:rPr lang="pl-PL" spc="-4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BLIK)</a:t>
            </a:r>
          </a:p>
          <a:p>
            <a:pPr marL="12700" marR="5080">
              <a:lnSpc>
                <a:spcPts val="2180"/>
              </a:lnSpc>
              <a:spcBef>
                <a:spcPts val="100"/>
              </a:spcBef>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20 marca 2025 r.</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ts val="2180"/>
              </a:lnSpc>
              <a:spcBef>
                <a:spcPts val="100"/>
              </a:spcBef>
            </a:pPr>
            <a:endParaRPr dirty="0">
              <a:latin typeface="+mn-lt"/>
              <a:cs typeface="Lato"/>
            </a:endParaRPr>
          </a:p>
        </p:txBody>
      </p:sp>
      <p:sp>
        <p:nvSpPr>
          <p:cNvPr id="23" name="object 6">
            <a:extLst>
              <a:ext uri="{FF2B5EF4-FFF2-40B4-BE49-F238E27FC236}">
                <a16:creationId xmlns:a16="http://schemas.microsoft.com/office/drawing/2014/main" id="{5C8BF47A-2815-4F9F-B3E6-00E4009B5C5F}"/>
              </a:ext>
            </a:extLst>
          </p:cNvPr>
          <p:cNvSpPr txBox="1"/>
          <p:nvPr/>
        </p:nvSpPr>
        <p:spPr>
          <a:xfrm>
            <a:off x="1168851" y="5482748"/>
            <a:ext cx="6781800" cy="1156727"/>
          </a:xfrm>
          <a:prstGeom prst="rect">
            <a:avLst/>
          </a:prstGeom>
        </p:spPr>
        <p:txBody>
          <a:bodyPr vert="horz" wrap="square" lIns="0" tIns="12065" rIns="0" bIns="0" rtlCol="0">
            <a:spAutoFit/>
          </a:bodyPr>
          <a:lstStyle/>
          <a:p>
            <a:pPr marL="12700">
              <a:lnSpc>
                <a:spcPts val="2180"/>
              </a:lnSpc>
              <a:spcBef>
                <a:spcPts val="95"/>
              </a:spcBef>
            </a:pPr>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Spis z natury (VAT-SI)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formularz dostępny na koncie osoby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fizycznej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organizacji</a:t>
            </a:r>
            <a:r>
              <a:rPr spc="-65"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pc="-65"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spcBef>
                <a:spcPts val="95"/>
              </a:spcBef>
            </a:pPr>
            <a:endParaRPr lang="pl-PL" spc="-65" dirty="0">
              <a:solidFill>
                <a:srgbClr val="00B050"/>
              </a:solidFill>
              <a:latin typeface="Calibri" panose="020F0502020204030204" pitchFamily="34" charset="0"/>
              <a:ea typeface="Calibri" panose="020F0502020204030204" pitchFamily="34" charset="0"/>
              <a:cs typeface="Calibri" panose="020F0502020204030204" pitchFamily="34" charset="0"/>
            </a:endParaRPr>
          </a:p>
          <a:p>
            <a:pPr marL="12700">
              <a:lnSpc>
                <a:spcPts val="218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styczeń 2025 r.</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object 15">
            <a:extLst>
              <a:ext uri="{FF2B5EF4-FFF2-40B4-BE49-F238E27FC236}">
                <a16:creationId xmlns:a16="http://schemas.microsoft.com/office/drawing/2014/main" id="{92B8F293-4146-4C97-8D8E-2BABE9CA17E2}"/>
              </a:ext>
            </a:extLst>
          </p:cNvPr>
          <p:cNvSpPr txBox="1"/>
          <p:nvPr/>
        </p:nvSpPr>
        <p:spPr>
          <a:xfrm>
            <a:off x="8288688" y="5512007"/>
            <a:ext cx="9340177" cy="285335"/>
          </a:xfrm>
          <a:prstGeom prst="rect">
            <a:avLst/>
          </a:prstGeom>
        </p:spPr>
        <p:txBody>
          <a:bodyPr vert="horz" wrap="square" lIns="0" tIns="12700" rIns="0" bIns="0" rtlCol="0">
            <a:spAutoFit/>
          </a:bodyPr>
          <a:lstStyle/>
          <a:p>
            <a:pPr marR="5080">
              <a:lnSpc>
                <a:spcPts val="2180"/>
              </a:lnSpc>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W 2025 r. użytkownicy złożyli 1 267 formularzy, natomiast w  I półroczu </a:t>
            </a:r>
            <a:r>
              <a:rPr lang="pl-PL" dirty="0">
                <a:solidFill>
                  <a:schemeClr val="tx1"/>
                </a:solidFill>
                <a:latin typeface="+mn-lt"/>
                <a:cs typeface="Times New Roman" panose="02020603050405020304" pitchFamily="18" charset="0"/>
              </a:rPr>
              <a:t>2026 r. 1 034 formularze.</a:t>
            </a: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pole tekstowe 27">
            <a:extLst>
              <a:ext uri="{FF2B5EF4-FFF2-40B4-BE49-F238E27FC236}">
                <a16:creationId xmlns:a16="http://schemas.microsoft.com/office/drawing/2014/main" id="{EF09A146-4F71-47B5-BC71-7F3E9641EC28}"/>
              </a:ext>
            </a:extLst>
          </p:cNvPr>
          <p:cNvSpPr txBox="1"/>
          <p:nvPr/>
        </p:nvSpPr>
        <p:spPr>
          <a:xfrm>
            <a:off x="1168851" y="7410691"/>
            <a:ext cx="6694393" cy="929100"/>
          </a:xfrm>
          <a:prstGeom prst="rect">
            <a:avLst/>
          </a:prstGeom>
          <a:noFill/>
        </p:spPr>
        <p:txBody>
          <a:bodyPr wrap="square">
            <a:spAutoFit/>
          </a:bodyPr>
          <a:lstStyle/>
          <a:p>
            <a:pPr>
              <a:lnSpc>
                <a:spcPts val="2180"/>
              </a:lnSpc>
            </a:pP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SME (zwolnienie z VAT w EU)</a:t>
            </a: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ts val="2180"/>
              </a:lnSpc>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styczeń 2025 r.</a:t>
            </a:r>
          </a:p>
        </p:txBody>
      </p:sp>
      <p:sp>
        <p:nvSpPr>
          <p:cNvPr id="29" name="object 13">
            <a:extLst>
              <a:ext uri="{FF2B5EF4-FFF2-40B4-BE49-F238E27FC236}">
                <a16:creationId xmlns:a16="http://schemas.microsoft.com/office/drawing/2014/main" id="{29667806-0205-4B5D-B40F-DD887A6D28DB}"/>
              </a:ext>
            </a:extLst>
          </p:cNvPr>
          <p:cNvSpPr txBox="1"/>
          <p:nvPr/>
        </p:nvSpPr>
        <p:spPr>
          <a:xfrm>
            <a:off x="8350161" y="8582081"/>
            <a:ext cx="10176598" cy="285335"/>
          </a:xfrm>
          <a:prstGeom prst="rect">
            <a:avLst/>
          </a:prstGeom>
        </p:spPr>
        <p:txBody>
          <a:bodyPr vert="horz" wrap="square" lIns="0" tIns="12700" rIns="0" bIns="0" rtlCol="0">
            <a:spAutoFit/>
          </a:bodyPr>
          <a:lstStyle/>
          <a:p>
            <a:pPr marR="5080">
              <a:lnSpc>
                <a:spcPts val="2180"/>
              </a:lnSpc>
            </a:pPr>
            <a:endParaRPr lang="pl-PL" b="0" i="0" u="none" strike="noStrike" dirty="0">
              <a:solidFill>
                <a:srgbClr val="000000"/>
              </a:solidFill>
              <a:effectLst/>
              <a:latin typeface="+mn-lt"/>
            </a:endParaRPr>
          </a:p>
        </p:txBody>
      </p:sp>
      <p:sp>
        <p:nvSpPr>
          <p:cNvPr id="30" name="object 18">
            <a:extLst>
              <a:ext uri="{FF2B5EF4-FFF2-40B4-BE49-F238E27FC236}">
                <a16:creationId xmlns:a16="http://schemas.microsoft.com/office/drawing/2014/main" id="{6F5C9F76-C151-4246-970B-747B1E6699E3}"/>
              </a:ext>
            </a:extLst>
          </p:cNvPr>
          <p:cNvSpPr/>
          <p:nvPr/>
        </p:nvSpPr>
        <p:spPr>
          <a:xfrm>
            <a:off x="1110429" y="7102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3C657579-F729-47E7-A81D-40EB51D242FE}"/>
              </a:ext>
            </a:extLst>
          </p:cNvPr>
          <p:cNvSpPr txBox="1"/>
          <p:nvPr/>
        </p:nvSpPr>
        <p:spPr>
          <a:xfrm>
            <a:off x="8288689" y="3187934"/>
            <a:ext cx="10050780" cy="646331"/>
          </a:xfrm>
          <a:prstGeom prst="rect">
            <a:avLst/>
          </a:prstGeom>
          <a:noFill/>
        </p:spPr>
        <p:txBody>
          <a:bodyPr wrap="square">
            <a:spAutoFit/>
          </a:bodyPr>
          <a:lstStyle/>
          <a:p>
            <a:r>
              <a:rPr lang="pl-PL" sz="1800" b="0" i="0" u="none" strike="noStrike" dirty="0">
                <a:solidFill>
                  <a:schemeClr val="tx1"/>
                </a:solidFill>
                <a:effectLst/>
                <a:latin typeface="Calibri" panose="020F0502020204030204" pitchFamily="34" charset="0"/>
              </a:rPr>
              <a:t>Od uruchomienia usługi (20 marca 2025 r.) zarejestrowano w 2025 r. 100 367 płatności</a:t>
            </a:r>
            <a:r>
              <a:rPr lang="pl-PL" dirty="0">
                <a:solidFill>
                  <a:schemeClr val="tx1"/>
                </a:solidFill>
                <a:latin typeface="Calibri" panose="020F0502020204030204" pitchFamily="34" charset="0"/>
              </a:rPr>
              <a:t>, natomiast w</a:t>
            </a:r>
            <a:r>
              <a:rPr lang="pl-PL" dirty="0">
                <a:solidFill>
                  <a:schemeClr val="tx1"/>
                </a:solidFill>
                <a:latin typeface="+mn-lt"/>
                <a:cs typeface="Times New Roman" panose="02020603050405020304" pitchFamily="18" charset="0"/>
              </a:rPr>
              <a:t> I półroczu 2026 r. 188 377. </a:t>
            </a:r>
            <a:endParaRPr lang="pl-PL" strike="sngStrike" dirty="0">
              <a:solidFill>
                <a:schemeClr val="tx1"/>
              </a:solidFill>
            </a:endParaRPr>
          </a:p>
        </p:txBody>
      </p:sp>
      <p:sp>
        <p:nvSpPr>
          <p:cNvPr id="33" name="pole tekstowe 32">
            <a:extLst>
              <a:ext uri="{FF2B5EF4-FFF2-40B4-BE49-F238E27FC236}">
                <a16:creationId xmlns:a16="http://schemas.microsoft.com/office/drawing/2014/main" id="{6319C4B1-8743-4D54-A821-10A3149D00E4}"/>
              </a:ext>
            </a:extLst>
          </p:cNvPr>
          <p:cNvSpPr txBox="1"/>
          <p:nvPr/>
        </p:nvSpPr>
        <p:spPr>
          <a:xfrm>
            <a:off x="8227661" y="7449167"/>
            <a:ext cx="10053376" cy="1477328"/>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F</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ormularze SME umożliwiają załatwienie wszystkich spraw w zakresie procedury szczególnej dla małych przedsiębiorców (SME), w tym przede wszystkim zgłoszenia do procedury ze wskazaniem państw, </a:t>
            </a:r>
            <a:b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których podatnik zamierza korzystać ze zwolnienia.</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2025 r. użytkownicy złożyli 2011 dokumentów, natomiast w</a:t>
            </a:r>
            <a:r>
              <a:rPr lang="pl-PL" dirty="0">
                <a:solidFill>
                  <a:schemeClr val="tx1"/>
                </a:solidFill>
                <a:latin typeface="+mn-lt"/>
                <a:cs typeface="Times New Roman" panose="02020603050405020304" pitchFamily="18" charset="0"/>
              </a:rPr>
              <a:t> I półroczu 2026 r. 1 425 dokumenty.</a:t>
            </a:r>
            <a:br>
              <a:rPr lang="pl-PL" dirty="0">
                <a:solidFill>
                  <a:schemeClr val="tx1"/>
                </a:solidFill>
                <a:latin typeface="+mn-lt"/>
                <a:cs typeface="Times New Roman" panose="02020603050405020304" pitchFamily="18" charset="0"/>
              </a:rPr>
            </a:br>
            <a:r>
              <a:rPr lang="pl-PL"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rPr>
              <a:t> </a:t>
            </a:r>
          </a:p>
        </p:txBody>
      </p:sp>
      <p:sp>
        <p:nvSpPr>
          <p:cNvPr id="31" name="object 18">
            <a:extLst>
              <a:ext uri="{FF2B5EF4-FFF2-40B4-BE49-F238E27FC236}">
                <a16:creationId xmlns:a16="http://schemas.microsoft.com/office/drawing/2014/main" id="{5DAAB78B-7902-4189-8841-C346B929FBC5}"/>
              </a:ext>
            </a:extLst>
          </p:cNvPr>
          <p:cNvSpPr/>
          <p:nvPr/>
        </p:nvSpPr>
        <p:spPr>
          <a:xfrm>
            <a:off x="1131138" y="1008080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4035092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21</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4392614"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533771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320072" y="6041551"/>
            <a:ext cx="7501553" cy="15239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3" name="object 18">
            <a:extLst>
              <a:ext uri="{FF2B5EF4-FFF2-40B4-BE49-F238E27FC236}">
                <a16:creationId xmlns:a16="http://schemas.microsoft.com/office/drawing/2014/main" id="{6633DB7C-6588-0270-8379-024313DC0208}"/>
              </a:ext>
            </a:extLst>
          </p:cNvPr>
          <p:cNvSpPr/>
          <p:nvPr/>
        </p:nvSpPr>
        <p:spPr>
          <a:xfrm>
            <a:off x="1081671" y="106976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0" name="object 18">
            <a:extLst>
              <a:ext uri="{FF2B5EF4-FFF2-40B4-BE49-F238E27FC236}">
                <a16:creationId xmlns:a16="http://schemas.microsoft.com/office/drawing/2014/main" id="{6F5C9F76-C151-4246-970B-747B1E6699E3}"/>
              </a:ext>
            </a:extLst>
          </p:cNvPr>
          <p:cNvSpPr/>
          <p:nvPr/>
        </p:nvSpPr>
        <p:spPr>
          <a:xfrm>
            <a:off x="1018534" y="989336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pole tekstowe 30">
            <a:extLst>
              <a:ext uri="{FF2B5EF4-FFF2-40B4-BE49-F238E27FC236}">
                <a16:creationId xmlns:a16="http://schemas.microsoft.com/office/drawing/2014/main" id="{72035448-26FF-4CFB-A18C-A9E2D73676B9}"/>
              </a:ext>
            </a:extLst>
          </p:cNvPr>
          <p:cNvSpPr txBox="1"/>
          <p:nvPr/>
        </p:nvSpPr>
        <p:spPr>
          <a:xfrm>
            <a:off x="1018534" y="3447946"/>
            <a:ext cx="6543036" cy="1200329"/>
          </a:xfrm>
          <a:prstGeom prst="rect">
            <a:avLst/>
          </a:prstGeom>
          <a:noFill/>
        </p:spPr>
        <p:txBody>
          <a:bodyPr wrap="square">
            <a:spAutoFit/>
          </a:bodyPr>
          <a:lstStyle/>
          <a:p>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Udostępnienie możliwości dodawania załączników do deklaracji PCC-3, SD-Z2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 wdrożenie możliwości ich obsługi.</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11 czerwca 2025 r.</a:t>
            </a:r>
          </a:p>
        </p:txBody>
      </p:sp>
      <p:sp>
        <p:nvSpPr>
          <p:cNvPr id="33" name="pole tekstowe 32">
            <a:extLst>
              <a:ext uri="{FF2B5EF4-FFF2-40B4-BE49-F238E27FC236}">
                <a16:creationId xmlns:a16="http://schemas.microsoft.com/office/drawing/2014/main" id="{D5AFAEE8-174E-4479-9DD0-DB2C7AD54D4C}"/>
              </a:ext>
            </a:extLst>
          </p:cNvPr>
          <p:cNvSpPr txBox="1"/>
          <p:nvPr/>
        </p:nvSpPr>
        <p:spPr>
          <a:xfrm>
            <a:off x="8416265" y="3489727"/>
            <a:ext cx="9776460" cy="923330"/>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obsługi składania deklaracji PCC-3 i SD-Z2 (w szczególności objęcie procesem obsługi załączników).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Do 31.12.</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2025 r</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złożono 506 883 deklaracji</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natomiast w I półroczu 2026 – 643 415 deklaracji.</a:t>
            </a:r>
            <a:endPar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4" name="pole tekstowe 33">
            <a:extLst>
              <a:ext uri="{FF2B5EF4-FFF2-40B4-BE49-F238E27FC236}">
                <a16:creationId xmlns:a16="http://schemas.microsoft.com/office/drawing/2014/main" id="{6AC18AB6-468A-40AC-96DF-E5A53A131781}"/>
              </a:ext>
            </a:extLst>
          </p:cNvPr>
          <p:cNvSpPr txBox="1"/>
          <p:nvPr/>
        </p:nvSpPr>
        <p:spPr>
          <a:xfrm>
            <a:off x="1051191" y="6221535"/>
            <a:ext cx="6458067" cy="1754326"/>
          </a:xfrm>
          <a:prstGeom prst="rect">
            <a:avLst/>
          </a:prstGeom>
          <a:noFill/>
        </p:spPr>
        <p:txBody>
          <a:bodyPr wrap="square">
            <a:spAutoFit/>
          </a:bodyPr>
          <a:lstStyle/>
          <a:p>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procesu płatności z kontekstu sald i rozliczeń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(wizualizacja kwot do zapłaty na stronie głównej - opcja "Do zapłaty" oraz automatyczne wypełnianie formularza płatności wraz z aktualną kwotą odsetek).</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18 grudnia 2024 r. </a:t>
            </a:r>
          </a:p>
        </p:txBody>
      </p:sp>
      <p:sp>
        <p:nvSpPr>
          <p:cNvPr id="35" name="pole tekstowe 34">
            <a:extLst>
              <a:ext uri="{FF2B5EF4-FFF2-40B4-BE49-F238E27FC236}">
                <a16:creationId xmlns:a16="http://schemas.microsoft.com/office/drawing/2014/main" id="{35A5F45D-6997-493B-A47E-30D09BEE6498}"/>
              </a:ext>
            </a:extLst>
          </p:cNvPr>
          <p:cNvSpPr txBox="1"/>
          <p:nvPr/>
        </p:nvSpPr>
        <p:spPr>
          <a:xfrm>
            <a:off x="8416266" y="6276245"/>
            <a:ext cx="9608062" cy="923330"/>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Usprawnienie procesów płatności, między innymi wdrożenie płatności z kontekstu rozliczeń i automatycznego wypełniania formularzy płatności. Zmiany przyczyniły do wzrostu popularności usługi w </a:t>
            </a:r>
            <a:r>
              <a:rPr lang="pl-PL" b="0" i="0" u="none" strike="noStrik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eUS</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22" name="object 18">
            <a:extLst>
              <a:ext uri="{FF2B5EF4-FFF2-40B4-BE49-F238E27FC236}">
                <a16:creationId xmlns:a16="http://schemas.microsoft.com/office/drawing/2014/main" id="{96BFE85E-FF79-4517-AE3C-A4804E078F72}"/>
              </a:ext>
            </a:extLst>
          </p:cNvPr>
          <p:cNvSpPr/>
          <p:nvPr/>
        </p:nvSpPr>
        <p:spPr>
          <a:xfrm>
            <a:off x="1051191" y="5807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397638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22</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907831" y="256945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1131138" y="43491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984313" y="641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630244" y="5987720"/>
            <a:ext cx="6866930" cy="4572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2" name="pole tekstowe 21">
            <a:extLst>
              <a:ext uri="{FF2B5EF4-FFF2-40B4-BE49-F238E27FC236}">
                <a16:creationId xmlns:a16="http://schemas.microsoft.com/office/drawing/2014/main" id="{7D95927C-003D-4485-AECF-4B0B03AA8B99}"/>
              </a:ext>
            </a:extLst>
          </p:cNvPr>
          <p:cNvSpPr txBox="1"/>
          <p:nvPr/>
        </p:nvSpPr>
        <p:spPr>
          <a:xfrm>
            <a:off x="1094533" y="2819977"/>
            <a:ext cx="6375927" cy="923330"/>
          </a:xfrm>
          <a:prstGeom prst="rect">
            <a:avLst/>
          </a:prstGeom>
          <a:noFill/>
        </p:spPr>
        <p:txBody>
          <a:bodyPr wrap="square">
            <a:spAutoFit/>
          </a:bodyPr>
          <a:lstStyle/>
          <a:p>
            <a:r>
              <a:rPr lang="pl-PL" dirty="0">
                <a:solidFill>
                  <a:schemeClr val="tx1"/>
                </a:solidFill>
                <a:latin typeface="Calibri" panose="020F0502020204030204" pitchFamily="34" charset="0"/>
              </a:rPr>
              <a:t>Udostępnienie</a:t>
            </a:r>
            <a:r>
              <a:rPr lang="pl-PL" b="0" i="0" u="none" strike="noStrike" dirty="0">
                <a:solidFill>
                  <a:schemeClr val="tx1"/>
                </a:solidFill>
                <a:effectLst/>
                <a:latin typeface="Calibri" panose="020F0502020204030204" pitchFamily="34" charset="0"/>
              </a:rPr>
              <a:t> </a:t>
            </a:r>
            <a:r>
              <a:rPr lang="pl-PL" b="1" dirty="0">
                <a:solidFill>
                  <a:schemeClr val="tx1"/>
                </a:solidFill>
                <a:latin typeface="Calibri" panose="020F0502020204030204" pitchFamily="34" charset="0"/>
              </a:rPr>
              <a:t>wniosków CRPO (PPO-1, OPO-1) </a:t>
            </a:r>
            <a:r>
              <a:rPr lang="pl-PL" dirty="0">
                <a:solidFill>
                  <a:schemeClr val="tx1"/>
                </a:solidFill>
                <a:latin typeface="Calibri" panose="020F0502020204030204" pitchFamily="34" charset="0"/>
              </a:rPr>
              <a:t>w </a:t>
            </a:r>
            <a:r>
              <a:rPr lang="pl-PL" dirty="0" err="1">
                <a:solidFill>
                  <a:schemeClr val="tx1"/>
                </a:solidFill>
                <a:latin typeface="Calibri" panose="020F0502020204030204" pitchFamily="34" charset="0"/>
              </a:rPr>
              <a:t>eUS</a:t>
            </a:r>
            <a:r>
              <a:rPr lang="pl-PL" dirty="0">
                <a:solidFill>
                  <a:schemeClr val="tx1"/>
                </a:solidFill>
                <a:latin typeface="Calibri" panose="020F0502020204030204" pitchFamily="34" charset="0"/>
              </a:rPr>
              <a:t>. </a:t>
            </a:r>
          </a:p>
          <a:p>
            <a:endParaRPr lang="pl-PL" dirty="0">
              <a:solidFill>
                <a:schemeClr val="tx1"/>
              </a:solidFill>
              <a:latin typeface="Calibri" panose="020F0502020204030204" pitchFamily="34" charset="0"/>
            </a:endParaRPr>
          </a:p>
          <a:p>
            <a:r>
              <a:rPr lang="pl-PL" dirty="0">
                <a:solidFill>
                  <a:schemeClr val="tx1"/>
                </a:solidFill>
                <a:latin typeface="Calibri" panose="020F0502020204030204" pitchFamily="34" charset="0"/>
              </a:rPr>
              <a:t>17 grudnia 2025 r.</a:t>
            </a:r>
          </a:p>
        </p:txBody>
      </p:sp>
      <p:sp>
        <p:nvSpPr>
          <p:cNvPr id="24" name="pole tekstowe 23">
            <a:extLst>
              <a:ext uri="{FF2B5EF4-FFF2-40B4-BE49-F238E27FC236}">
                <a16:creationId xmlns:a16="http://schemas.microsoft.com/office/drawing/2014/main" id="{8D31B0D7-B947-45CB-B64C-F77B8CAF82B4}"/>
              </a:ext>
            </a:extLst>
          </p:cNvPr>
          <p:cNvSpPr txBox="1"/>
          <p:nvPr/>
        </p:nvSpPr>
        <p:spPr>
          <a:xfrm>
            <a:off x="8199611" y="2762196"/>
            <a:ext cx="10660309" cy="1477328"/>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Użytkownicy mają dostęp do pełnej i aktualnej informacji o pełnomocnikach i mocodawcach.  Dodatkowo  mogą załatwiać sprawy dotyczące ustanowienia, zmiany lub odwołania pełnomocnictwa na jednej e-platformie.</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Korzystając z usługi złożono: w roku 2025 około 2 000 dokumentów, natomiast w I półroczu 2026 roku 26 140 dokumentów. </a:t>
            </a:r>
          </a:p>
          <a:p>
            <a:endParaRPr lang="pl-PL" dirty="0"/>
          </a:p>
        </p:txBody>
      </p:sp>
      <p:sp>
        <p:nvSpPr>
          <p:cNvPr id="31" name="object 18">
            <a:extLst>
              <a:ext uri="{FF2B5EF4-FFF2-40B4-BE49-F238E27FC236}">
                <a16:creationId xmlns:a16="http://schemas.microsoft.com/office/drawing/2014/main" id="{C47C1FD6-317F-4999-B6CF-D32BE142878E}"/>
              </a:ext>
            </a:extLst>
          </p:cNvPr>
          <p:cNvSpPr/>
          <p:nvPr/>
        </p:nvSpPr>
        <p:spPr>
          <a:xfrm>
            <a:off x="1087436" y="9191921"/>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2" name="pole tekstowe 31">
            <a:extLst>
              <a:ext uri="{FF2B5EF4-FFF2-40B4-BE49-F238E27FC236}">
                <a16:creationId xmlns:a16="http://schemas.microsoft.com/office/drawing/2014/main" id="{CBDB46B4-4CE4-4E81-9FAC-3D6B260E7935}"/>
              </a:ext>
            </a:extLst>
          </p:cNvPr>
          <p:cNvSpPr txBox="1"/>
          <p:nvPr/>
        </p:nvSpPr>
        <p:spPr>
          <a:xfrm>
            <a:off x="8159049" y="4676760"/>
            <a:ext cx="9940157" cy="923330"/>
          </a:xfrm>
          <a:prstGeom prst="rect">
            <a:avLst/>
          </a:prstGeom>
          <a:noFill/>
        </p:spPr>
        <p:txBody>
          <a:bodyPr wrap="square">
            <a:spAutoFit/>
          </a:bodyPr>
          <a:lstStyle/>
          <a:p>
            <a:r>
              <a:rPr lang="pl-PL" dirty="0">
                <a:latin typeface="Calibri" panose="020F0502020204030204" pitchFamily="34" charset="0"/>
                <a:ea typeface="Calibri" panose="020F0502020204030204" pitchFamily="34" charset="0"/>
                <a:cs typeface="Calibri" panose="020F0502020204030204" pitchFamily="34" charset="0"/>
              </a:rPr>
              <a:t>Udostępnione e-usługi pozwalają klientom KAS składać i odwoływać zgłoszenia </a:t>
            </a:r>
            <a:r>
              <a:rPr lang="pl-PL" b="0" i="0" dirty="0">
                <a:solidFill>
                  <a:srgbClr val="303030"/>
                </a:solidFill>
                <a:effectLst/>
                <a:latin typeface="Calibri" panose="020F0502020204030204" pitchFamily="34" charset="0"/>
                <a:ea typeface="Calibri" panose="020F0502020204030204" pitchFamily="34" charset="0"/>
                <a:cs typeface="Calibri" panose="020F0502020204030204" pitchFamily="34" charset="0"/>
              </a:rPr>
              <a:t>o zamiarze wystawiania i przesyłania do Krajowego Systemu e-Faktur faktur z załącznikiem.</a:t>
            </a:r>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półroczu 2026 roku użytkownicy złożyli 1 903 dokumentów.</a:t>
            </a:r>
            <a:endParaRPr lang="pl-PL"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pole tekstowe 34">
            <a:extLst>
              <a:ext uri="{FF2B5EF4-FFF2-40B4-BE49-F238E27FC236}">
                <a16:creationId xmlns:a16="http://schemas.microsoft.com/office/drawing/2014/main" id="{8D0266D1-26E6-439C-B800-8F96BFFAE171}"/>
              </a:ext>
            </a:extLst>
          </p:cNvPr>
          <p:cNvSpPr txBox="1"/>
          <p:nvPr/>
        </p:nvSpPr>
        <p:spPr>
          <a:xfrm>
            <a:off x="1040580" y="4621569"/>
            <a:ext cx="6640816" cy="1200329"/>
          </a:xfrm>
          <a:prstGeom prst="rect">
            <a:avLst/>
          </a:prstGeom>
          <a:noFill/>
        </p:spPr>
        <p:txBody>
          <a:bodyPr wrap="square">
            <a:spAutoFit/>
          </a:bodyPr>
          <a:lstStyle/>
          <a:p>
            <a:r>
              <a:rPr lang="pl-PL" b="1" dirty="0">
                <a:latin typeface="Calibri" panose="020F0502020204030204" pitchFamily="34" charset="0"/>
                <a:ea typeface="Calibri" panose="020F0502020204030204" pitchFamily="34" charset="0"/>
                <a:cs typeface="Calibri" panose="020F0502020204030204" pitchFamily="34" charset="0"/>
              </a:rPr>
              <a:t>Formularze </a:t>
            </a:r>
            <a:r>
              <a:rPr lang="pl-PL" b="1" dirty="0" err="1">
                <a:latin typeface="Calibri" panose="020F0502020204030204" pitchFamily="34" charset="0"/>
                <a:ea typeface="Calibri" panose="020F0502020204030204" pitchFamily="34" charset="0"/>
                <a:cs typeface="Calibri" panose="020F0502020204030204" pitchFamily="34" charset="0"/>
              </a:rPr>
              <a:t>KSeF</a:t>
            </a:r>
            <a:r>
              <a:rPr lang="pl-PL" b="1" dirty="0">
                <a:latin typeface="Calibri" panose="020F0502020204030204" pitchFamily="34" charset="0"/>
                <a:ea typeface="Calibri" panose="020F0502020204030204" pitchFamily="34" charset="0"/>
                <a:cs typeface="Calibri" panose="020F0502020204030204" pitchFamily="34" charset="0"/>
              </a:rPr>
              <a:t> </a:t>
            </a:r>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Wdrożenie formularzy ZGL_ZAW/ZAP dla </a:t>
            </a:r>
            <a:r>
              <a:rPr lang="pl-PL" dirty="0" err="1">
                <a:latin typeface="Calibri" panose="020F0502020204030204" pitchFamily="34" charset="0"/>
                <a:ea typeface="Calibri" panose="020F0502020204030204" pitchFamily="34" charset="0"/>
                <a:cs typeface="Calibri" panose="020F0502020204030204" pitchFamily="34" charset="0"/>
              </a:rPr>
              <a:t>KSeF</a:t>
            </a:r>
            <a:endParaRPr lang="pl-PL" dirty="0">
              <a:latin typeface="Calibri" panose="020F0502020204030204" pitchFamily="34" charset="0"/>
              <a:ea typeface="Calibri" panose="020F0502020204030204" pitchFamily="34" charset="0"/>
              <a:cs typeface="Calibri" panose="020F0502020204030204" pitchFamily="34" charset="0"/>
            </a:endParaRP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stycznia 2026 r.</a:t>
            </a:r>
          </a:p>
        </p:txBody>
      </p:sp>
      <p:sp>
        <p:nvSpPr>
          <p:cNvPr id="36" name="pole tekstowe 35">
            <a:extLst>
              <a:ext uri="{FF2B5EF4-FFF2-40B4-BE49-F238E27FC236}">
                <a16:creationId xmlns:a16="http://schemas.microsoft.com/office/drawing/2014/main" id="{A640243E-2EB7-46D1-9769-B7C2A8D980F8}"/>
              </a:ext>
            </a:extLst>
          </p:cNvPr>
          <p:cNvSpPr txBox="1"/>
          <p:nvPr/>
        </p:nvSpPr>
        <p:spPr>
          <a:xfrm>
            <a:off x="967573" y="6571595"/>
            <a:ext cx="6596365" cy="286232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dokumentów w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eUrzędzie</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Skarbowym:</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Dobrowolne poddanie się odpowiedzialności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DPO-1</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Zgłoszenie interwencji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INT-1</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p>
          <a:p>
            <a:pPr marL="285750" indent="-285750">
              <a:buFontTx/>
              <a:buChar char="-"/>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Rozłożenie na raty zobowiązania (podatki)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RAT-ZW</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endParaRPr kumimoji="0" lang="pl-PL" b="0" i="0" u="none" strike="noStrike" kern="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defRPr/>
            </a:pPr>
            <a:endParaRPr lang="pl-PL" dirty="0">
              <a:solidFill>
                <a:srgbClr val="92D050"/>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pl-PL" dirty="0">
                <a:latin typeface="Calibri" panose="020F0502020204030204" pitchFamily="34" charset="0"/>
                <a:ea typeface="Calibri" panose="020F0502020204030204" pitchFamily="34" charset="0"/>
                <a:cs typeface="Times New Roman" panose="02020603050405020304" pitchFamily="18" charset="0"/>
              </a:rPr>
              <a:t> IV kwartał 2025 r.</a:t>
            </a:r>
          </a:p>
          <a:p>
            <a:pPr marL="285750" marR="0" lvl="0" indent="-285750" defTabSz="914400" eaLnBrk="1" fontAlgn="auto" latinLnBrk="0" hangingPunct="1">
              <a:lnSpc>
                <a:spcPct val="100000"/>
              </a:lnSpc>
              <a:spcBef>
                <a:spcPts val="0"/>
              </a:spcBef>
              <a:spcAft>
                <a:spcPts val="0"/>
              </a:spcAft>
              <a:buClrTx/>
              <a:buSzTx/>
              <a:buFontTx/>
              <a:buChar char="-"/>
              <a:tabLst/>
              <a:defRPr/>
            </a:pP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8" name="pole tekstowe 27">
            <a:extLst>
              <a:ext uri="{FF2B5EF4-FFF2-40B4-BE49-F238E27FC236}">
                <a16:creationId xmlns:a16="http://schemas.microsoft.com/office/drawing/2014/main" id="{DE35E26E-5795-410C-83E0-03B7246BA16D}"/>
              </a:ext>
            </a:extLst>
          </p:cNvPr>
          <p:cNvSpPr txBox="1"/>
          <p:nvPr/>
        </p:nvSpPr>
        <p:spPr>
          <a:xfrm>
            <a:off x="8263919" y="6658671"/>
            <a:ext cx="9730415" cy="1200329"/>
          </a:xfrm>
          <a:prstGeom prst="rect">
            <a:avLst/>
          </a:prstGeom>
          <a:noFill/>
        </p:spPr>
        <p:txBody>
          <a:bodyPr wrap="square">
            <a:spAutoFit/>
          </a:bodyPr>
          <a:lstStyle/>
          <a:p>
            <a:r>
              <a:rPr lang="pl-PL" dirty="0">
                <a:solidFill>
                  <a:srgbClr val="000000"/>
                </a:solidFill>
                <a:latin typeface="Calibri" panose="020F0502020204030204" pitchFamily="34" charset="0"/>
              </a:rPr>
              <a:t>Szybkie, proste i wygodne złożenie dokumentów wraz z informacją o wymaganych załącznikach za pośrednictwem serwisu </a:t>
            </a:r>
            <a:r>
              <a:rPr lang="pl-PL" dirty="0" err="1">
                <a:solidFill>
                  <a:srgbClr val="000000"/>
                </a:solidFill>
                <a:latin typeface="Calibri" panose="020F0502020204030204" pitchFamily="34" charset="0"/>
              </a:rPr>
              <a:t>eUrząd</a:t>
            </a:r>
            <a:r>
              <a:rPr lang="pl-PL" dirty="0">
                <a:solidFill>
                  <a:srgbClr val="000000"/>
                </a:solidFill>
                <a:latin typeface="Calibri" panose="020F0502020204030204" pitchFamily="34" charset="0"/>
              </a:rPr>
              <a:t> Skarbowy oraz aplikacji mobilnej </a:t>
            </a:r>
            <a:r>
              <a:rPr lang="pl-PL" dirty="0" err="1">
                <a:solidFill>
                  <a:srgbClr val="000000"/>
                </a:solidFill>
                <a:latin typeface="Calibri" panose="020F0502020204030204" pitchFamily="34" charset="0"/>
              </a:rPr>
              <a:t>eUrząd</a:t>
            </a:r>
            <a:r>
              <a:rPr lang="pl-PL" dirty="0">
                <a:solidFill>
                  <a:srgbClr val="000000"/>
                </a:solidFill>
                <a:latin typeface="Calibri" panose="020F0502020204030204" pitchFamily="34" charset="0"/>
              </a:rPr>
              <a:t> Skarbowy.</a:t>
            </a:r>
          </a:p>
          <a:p>
            <a:r>
              <a:rPr lang="pl-PL" dirty="0">
                <a:solidFill>
                  <a:srgbClr val="000000"/>
                </a:solidFill>
                <a:latin typeface="Calibri" panose="020F0502020204030204" pitchFamily="34" charset="0"/>
              </a:rPr>
              <a:t>W 2025 roku użytkownicy złożyli 1265 dokumentów, natomiast w I półroczu 2026 – 8 541 dokumentów. </a:t>
            </a:r>
          </a:p>
        </p:txBody>
      </p:sp>
      <p:sp>
        <p:nvSpPr>
          <p:cNvPr id="19" name="pole tekstowe 18">
            <a:extLst>
              <a:ext uri="{FF2B5EF4-FFF2-40B4-BE49-F238E27FC236}">
                <a16:creationId xmlns:a16="http://schemas.microsoft.com/office/drawing/2014/main" id="{C8453125-2D54-4FFC-A504-AD3CD555276B}"/>
              </a:ext>
            </a:extLst>
          </p:cNvPr>
          <p:cNvSpPr txBox="1"/>
          <p:nvPr/>
        </p:nvSpPr>
        <p:spPr>
          <a:xfrm>
            <a:off x="1040580" y="9433917"/>
            <a:ext cx="9925870"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Pod koniec 2025 r. udostępniono nową odsłonę strony www.podatki.gov.pl</a:t>
            </a:r>
          </a:p>
        </p:txBody>
      </p:sp>
      <p:sp>
        <p:nvSpPr>
          <p:cNvPr id="20" name="object 9">
            <a:extLst>
              <a:ext uri="{FF2B5EF4-FFF2-40B4-BE49-F238E27FC236}">
                <a16:creationId xmlns:a16="http://schemas.microsoft.com/office/drawing/2014/main" id="{910CF269-B315-45C0-992D-900125C11754}"/>
              </a:ext>
            </a:extLst>
          </p:cNvPr>
          <p:cNvSpPr txBox="1"/>
          <p:nvPr/>
        </p:nvSpPr>
        <p:spPr>
          <a:xfrm>
            <a:off x="1157445" y="1947040"/>
            <a:ext cx="4316414"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latin typeface="+mn-lt"/>
                <a:cs typeface="Lato Black"/>
              </a:rPr>
              <a:t>Wdrożone funkcjonalności</a:t>
            </a:r>
            <a:endParaRPr sz="2800" dirty="0">
              <a:latin typeface="+mn-lt"/>
              <a:cs typeface="Lato Black"/>
            </a:endParaRPr>
          </a:p>
        </p:txBody>
      </p:sp>
      <p:sp>
        <p:nvSpPr>
          <p:cNvPr id="21" name="object 10">
            <a:extLst>
              <a:ext uri="{FF2B5EF4-FFF2-40B4-BE49-F238E27FC236}">
                <a16:creationId xmlns:a16="http://schemas.microsoft.com/office/drawing/2014/main" id="{4791DC81-69A6-45BF-8DE2-98792FCB27C3}"/>
              </a:ext>
            </a:extLst>
          </p:cNvPr>
          <p:cNvSpPr txBox="1"/>
          <p:nvPr/>
        </p:nvSpPr>
        <p:spPr>
          <a:xfrm>
            <a:off x="8458995" y="1947040"/>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3" name="object 8">
            <a:extLst>
              <a:ext uri="{FF2B5EF4-FFF2-40B4-BE49-F238E27FC236}">
                <a16:creationId xmlns:a16="http://schemas.microsoft.com/office/drawing/2014/main" id="{3781442C-80C3-4475-B060-D9C3805D46D7}"/>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Tree>
    <p:extLst>
      <p:ext uri="{BB962C8B-B14F-4D97-AF65-F5344CB8AC3E}">
        <p14:creationId xmlns:p14="http://schemas.microsoft.com/office/powerpoint/2010/main" val="244471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23</a:t>
            </a:fld>
            <a:endParaRPr spc="-50" dirty="0"/>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dirty="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7436" y="4968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58674" y="7407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215557" y="2336643"/>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 name="pole tekstowe 1">
            <a:extLst>
              <a:ext uri="{FF2B5EF4-FFF2-40B4-BE49-F238E27FC236}">
                <a16:creationId xmlns:a16="http://schemas.microsoft.com/office/drawing/2014/main" id="{4A263204-C135-4299-8464-B5AF0C4B9386}"/>
              </a:ext>
            </a:extLst>
          </p:cNvPr>
          <p:cNvSpPr txBox="1"/>
          <p:nvPr/>
        </p:nvSpPr>
        <p:spPr>
          <a:xfrm>
            <a:off x="1087436" y="3216275"/>
            <a:ext cx="6880541" cy="1477328"/>
          </a:xfrm>
          <a:prstGeom prst="rect">
            <a:avLst/>
          </a:prstGeom>
          <a:noFill/>
        </p:spPr>
        <p:txBody>
          <a:bodyPr wrap="square" rtlCol="0">
            <a:spAutoFit/>
          </a:bodyPr>
          <a:lstStyle/>
          <a:p>
            <a:r>
              <a:rPr lang="pl-PL" dirty="0">
                <a:solidFill>
                  <a:schemeClr val="tx1"/>
                </a:solidFill>
                <a:latin typeface="Calibri" panose="020F0502020204030204" pitchFamily="34" charset="0"/>
              </a:rPr>
              <a:t>Udostępnienie ulepszonych formularzy do obsługi </a:t>
            </a:r>
            <a:r>
              <a:rPr lang="pl-PL" b="1" dirty="0">
                <a:solidFill>
                  <a:schemeClr val="tx1"/>
                </a:solidFill>
                <a:latin typeface="Calibri" panose="020F0502020204030204" pitchFamily="34" charset="0"/>
              </a:rPr>
              <a:t>WIS w I instancji</a:t>
            </a:r>
            <a:r>
              <a:rPr lang="pl-PL" dirty="0">
                <a:solidFill>
                  <a:schemeClr val="tx1"/>
                </a:solidFill>
                <a:latin typeface="Calibri" panose="020F0502020204030204" pitchFamily="34" charset="0"/>
              </a:rPr>
              <a:t>:</a:t>
            </a:r>
          </a:p>
          <a:p>
            <a:pPr marL="285750" indent="-285750">
              <a:buFont typeface="Arial" panose="020B0604020202020204" pitchFamily="34" charset="0"/>
              <a:buChar char="•"/>
            </a:pPr>
            <a:r>
              <a:rPr lang="pl-PL" dirty="0">
                <a:solidFill>
                  <a:schemeClr val="tx1"/>
                </a:solidFill>
                <a:latin typeface="Calibri" panose="020F0502020204030204" pitchFamily="34" charset="0"/>
              </a:rPr>
              <a:t>Wniosku o wydanie WIS, </a:t>
            </a:r>
          </a:p>
          <a:p>
            <a:pPr marL="285750" indent="-285750">
              <a:buFont typeface="Arial" panose="020B0604020202020204" pitchFamily="34" charset="0"/>
              <a:buChar char="•"/>
            </a:pPr>
            <a:r>
              <a:rPr lang="pl-PL" dirty="0">
                <a:solidFill>
                  <a:schemeClr val="tx1"/>
                </a:solidFill>
                <a:latin typeface="Calibri" panose="020F0502020204030204" pitchFamily="34" charset="0"/>
              </a:rPr>
              <a:t>Pisma w sprawie WIS.</a:t>
            </a:r>
          </a:p>
          <a:p>
            <a:endParaRPr lang="pl-PL" dirty="0">
              <a:solidFill>
                <a:schemeClr val="tx1"/>
              </a:solidFill>
              <a:latin typeface="Calibri" panose="020F0502020204030204" pitchFamily="34" charset="0"/>
            </a:endParaRPr>
          </a:p>
          <a:p>
            <a:r>
              <a:rPr lang="pl-PL" dirty="0">
                <a:solidFill>
                  <a:schemeClr val="tx1"/>
                </a:solidFill>
                <a:latin typeface="Calibri" panose="020F0502020204030204" pitchFamily="34" charset="0"/>
              </a:rPr>
              <a:t>1 stycznia 2026 r.</a:t>
            </a:r>
          </a:p>
        </p:txBody>
      </p:sp>
      <p:sp>
        <p:nvSpPr>
          <p:cNvPr id="3" name="pole tekstowe 2">
            <a:extLst>
              <a:ext uri="{FF2B5EF4-FFF2-40B4-BE49-F238E27FC236}">
                <a16:creationId xmlns:a16="http://schemas.microsoft.com/office/drawing/2014/main" id="{A1A6488A-8509-45FF-8E31-339025F0D57C}"/>
              </a:ext>
            </a:extLst>
          </p:cNvPr>
          <p:cNvSpPr txBox="1"/>
          <p:nvPr/>
        </p:nvSpPr>
        <p:spPr>
          <a:xfrm>
            <a:off x="8360224" y="3216275"/>
            <a:ext cx="10540274" cy="1754326"/>
          </a:xfrm>
          <a:prstGeom prst="rect">
            <a:avLst/>
          </a:prstGeom>
          <a:noFill/>
        </p:spPr>
        <p:txBody>
          <a:bodyPr wrap="square" rtlCol="0">
            <a:spAutoFit/>
          </a:bodyPr>
          <a:lstStyle/>
          <a:p>
            <a:r>
              <a:rPr lang="pl-PL" dirty="0">
                <a:latin typeface="+mn-lt"/>
              </a:rPr>
              <a:t>Na dzień 30 czerwca 2026  r. : </a:t>
            </a:r>
          </a:p>
          <a:p>
            <a:endParaRPr lang="pl-PL" dirty="0">
              <a:latin typeface="+mn-lt"/>
            </a:endParaRPr>
          </a:p>
          <a:p>
            <a:pPr marL="285750" indent="-285750">
              <a:buFont typeface="Arial" panose="020B0604020202020204" pitchFamily="34" charset="0"/>
              <a:buChar char="•"/>
            </a:pPr>
            <a:r>
              <a:rPr lang="pl-PL" dirty="0">
                <a:solidFill>
                  <a:schemeClr val="tx1"/>
                </a:solidFill>
              </a:rPr>
              <a:t>Wniosek o wydanie WIS – skorzystano 2378 razy;</a:t>
            </a:r>
          </a:p>
          <a:p>
            <a:pPr marL="285750" indent="-285750">
              <a:buFont typeface="Arial" panose="020B0604020202020204" pitchFamily="34" charset="0"/>
              <a:buChar char="•"/>
            </a:pPr>
            <a:r>
              <a:rPr lang="pl-PL" dirty="0">
                <a:solidFill>
                  <a:schemeClr val="tx1"/>
                </a:solidFill>
              </a:rPr>
              <a:t>Pismo w sprawie WIS – skorzystano 2020 razy.</a:t>
            </a:r>
          </a:p>
          <a:p>
            <a:endParaRPr lang="pl-PL" dirty="0">
              <a:latin typeface="+mn-lt"/>
            </a:endParaRPr>
          </a:p>
          <a:p>
            <a:endParaRPr lang="pl-PL" dirty="0">
              <a:latin typeface="+mn-lt"/>
            </a:endParaRPr>
          </a:p>
        </p:txBody>
      </p:sp>
      <p:sp>
        <p:nvSpPr>
          <p:cNvPr id="4" name="pole tekstowe 3">
            <a:extLst>
              <a:ext uri="{FF2B5EF4-FFF2-40B4-BE49-F238E27FC236}">
                <a16:creationId xmlns:a16="http://schemas.microsoft.com/office/drawing/2014/main" id="{2D54F03E-72BD-4C73-AF97-AC04A234847B}"/>
              </a:ext>
            </a:extLst>
          </p:cNvPr>
          <p:cNvSpPr txBox="1"/>
          <p:nvPr/>
        </p:nvSpPr>
        <p:spPr>
          <a:xfrm>
            <a:off x="1087436" y="5349875"/>
            <a:ext cx="6999923" cy="1754326"/>
          </a:xfrm>
          <a:prstGeom prst="rect">
            <a:avLst/>
          </a:prstGeom>
          <a:noFill/>
        </p:spPr>
        <p:txBody>
          <a:bodyPr wrap="square" rtlCol="0">
            <a:spAutoFit/>
          </a:bodyPr>
          <a:lstStyle/>
          <a:p>
            <a:r>
              <a:rPr lang="pl-PL" dirty="0">
                <a:latin typeface="Calibri" panose="020F0502020204030204" pitchFamily="34" charset="0"/>
                <a:ea typeface="Calibri" panose="020F0502020204030204" pitchFamily="34" charset="0"/>
                <a:cs typeface="Calibri" panose="020F0502020204030204" pitchFamily="34" charset="0"/>
              </a:rPr>
              <a:t>Usługa</a:t>
            </a:r>
            <a:r>
              <a:rPr lang="pl-PL" b="1" dirty="0">
                <a:latin typeface="Calibri" panose="020F0502020204030204" pitchFamily="34" charset="0"/>
                <a:ea typeface="Calibri" panose="020F0502020204030204" pitchFamily="34" charset="0"/>
                <a:cs typeface="Calibri" panose="020F0502020204030204" pitchFamily="34" charset="0"/>
              </a:rPr>
              <a:t> Forma opodatkowania </a:t>
            </a:r>
            <a:r>
              <a:rPr lang="pl-PL" dirty="0">
                <a:latin typeface="Calibri" panose="020F0502020204030204" pitchFamily="34" charset="0"/>
                <a:ea typeface="Calibri" panose="020F0502020204030204" pitchFamily="34" charset="0"/>
                <a:cs typeface="Calibri" panose="020F0502020204030204" pitchFamily="34" charset="0"/>
              </a:rPr>
              <a:t>obejmuje:</a:t>
            </a:r>
          </a:p>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prezentację formy opodatkowania</a:t>
            </a:r>
          </a:p>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Calibri" panose="020F0502020204030204" pitchFamily="34" charset="0"/>
              </a:rPr>
              <a:t>udostępnienie formularza oświadczenia o wyborze lub zmianie formy opodatkowania</a:t>
            </a:r>
          </a:p>
          <a:p>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25 marca 2026 r. </a:t>
            </a:r>
          </a:p>
        </p:txBody>
      </p:sp>
      <p:sp>
        <p:nvSpPr>
          <p:cNvPr id="6" name="pole tekstowe 5">
            <a:extLst>
              <a:ext uri="{FF2B5EF4-FFF2-40B4-BE49-F238E27FC236}">
                <a16:creationId xmlns:a16="http://schemas.microsoft.com/office/drawing/2014/main" id="{7C72D746-6829-4A1C-93F9-006D3C4B73E9}"/>
              </a:ext>
            </a:extLst>
          </p:cNvPr>
          <p:cNvSpPr txBox="1"/>
          <p:nvPr/>
        </p:nvSpPr>
        <p:spPr>
          <a:xfrm>
            <a:off x="8451850" y="5349875"/>
            <a:ext cx="10564814" cy="1200329"/>
          </a:xfrm>
          <a:prstGeom prst="rect">
            <a:avLst/>
          </a:prstGeom>
          <a:noFill/>
        </p:spPr>
        <p:txBody>
          <a:bodyPr wrap="square" rtlCol="0">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Usługa umożliwia bieżącą weryfikację poprawności rozliczeń podatkowych związanych z prowadzoną działalnością gospodarczą oraz pozwala na podjęcie działań w zakresie ewentualnej zmiany formy opodatkowania.</a:t>
            </a:r>
          </a:p>
          <a:p>
            <a:r>
              <a:rPr lang="pl-PL" dirty="0">
                <a:latin typeface="+mn-lt"/>
              </a:rPr>
              <a:t>W I półroczu 2026 r. użytkownicy złożyli 584 oświadczeń o wyborze lub zmianie formy opodatkowania.</a:t>
            </a:r>
          </a:p>
        </p:txBody>
      </p:sp>
      <p:sp>
        <p:nvSpPr>
          <p:cNvPr id="8" name="pole tekstowe 7">
            <a:extLst>
              <a:ext uri="{FF2B5EF4-FFF2-40B4-BE49-F238E27FC236}">
                <a16:creationId xmlns:a16="http://schemas.microsoft.com/office/drawing/2014/main" id="{730D466F-D019-460B-A3B4-C87BAD96DADE}"/>
              </a:ext>
            </a:extLst>
          </p:cNvPr>
          <p:cNvSpPr txBox="1"/>
          <p:nvPr/>
        </p:nvSpPr>
        <p:spPr>
          <a:xfrm>
            <a:off x="1087436" y="7735106"/>
            <a:ext cx="6450014"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dokumentów w </a:t>
            </a:r>
            <a:r>
              <a:rPr kumimoji="0" lang="pl-PL"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eUrzędzie</a:t>
            </a:r>
            <a:r>
              <a:rPr kumimoji="0" lang="pl-PL"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Skarbowym:</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Wniosek o wydanie interpretacji indywidualnej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ORD-IN</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p>
          <a:p>
            <a:pPr marL="285750" indent="-285750">
              <a:buFontTx/>
              <a:buChar char="-"/>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Wniosek o certyfikat rezydencji podatkowej </a:t>
            </a:r>
            <a:r>
              <a:rPr kumimoji="0" lang="pl-PL"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WN-CFR</a:t>
            </a: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 konto osoby fizycznej i konto organizacji.</a:t>
            </a:r>
            <a:endParaRPr kumimoji="0" lang="pl-PL" b="0" i="0" u="none" strike="noStrike" kern="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defRPr/>
            </a:pPr>
            <a:endParaRPr lang="pl-PL" dirty="0">
              <a:solidFill>
                <a:srgbClr val="92D050"/>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pl-PL" dirty="0">
                <a:latin typeface="Calibri" panose="020F0502020204030204" pitchFamily="34" charset="0"/>
                <a:ea typeface="Calibri" panose="020F0502020204030204" pitchFamily="34" charset="0"/>
                <a:cs typeface="Calibri" panose="020F0502020204030204" pitchFamily="34" charset="0"/>
              </a:rPr>
              <a:t>25 marca 2026 r. </a:t>
            </a:r>
          </a:p>
          <a:p>
            <a:pPr>
              <a:defRPr/>
            </a:pPr>
            <a:endParaRPr lang="pl-PL" dirty="0">
              <a:latin typeface="Calibri" panose="020F0502020204030204" pitchFamily="34" charset="0"/>
              <a:ea typeface="Calibri" panose="020F0502020204030204" pitchFamily="34" charset="0"/>
              <a:cs typeface="Times New Roman" panose="02020603050405020304" pitchFamily="18" charset="0"/>
            </a:endParaRPr>
          </a:p>
        </p:txBody>
      </p:sp>
      <p:sp>
        <p:nvSpPr>
          <p:cNvPr id="19" name="pole tekstowe 18">
            <a:extLst>
              <a:ext uri="{FF2B5EF4-FFF2-40B4-BE49-F238E27FC236}">
                <a16:creationId xmlns:a16="http://schemas.microsoft.com/office/drawing/2014/main" id="{3782C9E8-5C2B-498A-91BB-6E6CA078AF98}"/>
              </a:ext>
            </a:extLst>
          </p:cNvPr>
          <p:cNvSpPr txBox="1"/>
          <p:nvPr/>
        </p:nvSpPr>
        <p:spPr>
          <a:xfrm>
            <a:off x="8322498" y="7893645"/>
            <a:ext cx="10051676" cy="923330"/>
          </a:xfrm>
          <a:prstGeom prst="rect">
            <a:avLst/>
          </a:prstGeom>
          <a:noFill/>
        </p:spPr>
        <p:txBody>
          <a:bodyPr wrap="square">
            <a:spAutoFit/>
          </a:bodyPr>
          <a:lstStyle/>
          <a:p>
            <a:r>
              <a:rPr lang="pl-PL" dirty="0">
                <a:solidFill>
                  <a:srgbClr val="000000"/>
                </a:solidFill>
                <a:latin typeface="Calibri" panose="020F0502020204030204" pitchFamily="34" charset="0"/>
              </a:rPr>
              <a:t>Szybkie, proste i wygodne złożenie dokumentów wraz z informacją o wymaganych załącznikach za pośrednictwem serwisu </a:t>
            </a:r>
            <a:r>
              <a:rPr lang="pl-PL" dirty="0" err="1">
                <a:solidFill>
                  <a:srgbClr val="000000"/>
                </a:solidFill>
                <a:latin typeface="Calibri" panose="020F0502020204030204" pitchFamily="34" charset="0"/>
              </a:rPr>
              <a:t>eUrząd</a:t>
            </a:r>
            <a:r>
              <a:rPr lang="pl-PL" dirty="0">
                <a:solidFill>
                  <a:srgbClr val="000000"/>
                </a:solidFill>
                <a:latin typeface="Calibri" panose="020F0502020204030204" pitchFamily="34" charset="0"/>
              </a:rPr>
              <a:t> Skarbowy oraz aplikacji mobilnej </a:t>
            </a:r>
            <a:r>
              <a:rPr lang="pl-PL" dirty="0" err="1">
                <a:solidFill>
                  <a:srgbClr val="000000"/>
                </a:solidFill>
                <a:latin typeface="Calibri" panose="020F0502020204030204" pitchFamily="34" charset="0"/>
              </a:rPr>
              <a:t>eUrząd</a:t>
            </a:r>
            <a:r>
              <a:rPr lang="pl-PL" dirty="0">
                <a:solidFill>
                  <a:srgbClr val="000000"/>
                </a:solidFill>
                <a:latin typeface="Calibri" panose="020F0502020204030204" pitchFamily="34" charset="0"/>
              </a:rPr>
              <a:t> Skarbowy.</a:t>
            </a:r>
          </a:p>
          <a:p>
            <a:r>
              <a:rPr lang="pl-PL" dirty="0">
                <a:solidFill>
                  <a:srgbClr val="000000"/>
                </a:solidFill>
                <a:latin typeface="Calibri" panose="020F0502020204030204" pitchFamily="34" charset="0"/>
              </a:rPr>
              <a:t>W I półroczu 2026 roku użytkownicy złożyli 2 771 wniosków ORD-IN i 11 009 wniosków WN-CFR. </a:t>
            </a:r>
          </a:p>
        </p:txBody>
      </p:sp>
      <p:sp>
        <p:nvSpPr>
          <p:cNvPr id="20" name="object 8">
            <a:extLst>
              <a:ext uri="{FF2B5EF4-FFF2-40B4-BE49-F238E27FC236}">
                <a16:creationId xmlns:a16="http://schemas.microsoft.com/office/drawing/2014/main" id="{8B12C6E7-E1C8-423C-8742-5FFF181B7D80}"/>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Tree>
    <p:extLst>
      <p:ext uri="{BB962C8B-B14F-4D97-AF65-F5344CB8AC3E}">
        <p14:creationId xmlns:p14="http://schemas.microsoft.com/office/powerpoint/2010/main" val="1893075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24</a:t>
            </a:fld>
            <a:endParaRPr spc="-50" dirty="0"/>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dirty="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7436" y="4968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87436" y="7864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083701" y="2321052"/>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0" name="pole tekstowe 19">
            <a:extLst>
              <a:ext uri="{FF2B5EF4-FFF2-40B4-BE49-F238E27FC236}">
                <a16:creationId xmlns:a16="http://schemas.microsoft.com/office/drawing/2014/main" id="{239DE3D4-89ED-402F-9FD1-F479D498B62E}"/>
              </a:ext>
            </a:extLst>
          </p:cNvPr>
          <p:cNvSpPr txBox="1"/>
          <p:nvPr/>
        </p:nvSpPr>
        <p:spPr>
          <a:xfrm>
            <a:off x="998852" y="5502276"/>
            <a:ext cx="4650108"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rgbClr val="000000"/>
                </a:solidFill>
                <a:effectLst/>
                <a:uLnTx/>
                <a:uFillTx/>
                <a:latin typeface="Calibri" panose="020F0502020204030204" pitchFamily="34" charset="0"/>
              </a:rPr>
              <a:t>Mandaty karne skarbowe i kary</a:t>
            </a:r>
          </a:p>
          <a:p>
            <a:pPr marL="0" marR="0" lvl="0" indent="0" defTabSz="914400" eaLnBrk="1" fontAlgn="auto" latinLnBrk="0" hangingPunct="1">
              <a:lnSpc>
                <a:spcPct val="100000"/>
              </a:lnSpc>
              <a:spcBef>
                <a:spcPts val="0"/>
              </a:spcBef>
              <a:spcAft>
                <a:spcPts val="0"/>
              </a:spcAft>
              <a:buClrTx/>
              <a:buSzTx/>
              <a:buFontTx/>
              <a:buNone/>
              <a:tabLst/>
              <a:defRPr/>
            </a:pPr>
            <a:endParaRPr lang="pl-PL">
              <a:solidFill>
                <a:srgbClr val="000000"/>
              </a:solidFill>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a:solidFill>
                  <a:srgbClr val="000000"/>
                </a:solidFill>
                <a:latin typeface="Calibri" panose="020F0502020204030204" pitchFamily="34" charset="0"/>
              </a:rPr>
              <a:t>2 marca</a:t>
            </a:r>
            <a:r>
              <a:rPr kumimoji="0" lang="pl-PL" sz="1800" b="0" i="0" u="none" strike="noStrike" kern="0" cap="none" spc="0" normalizeH="0" baseline="0" noProof="0">
                <a:ln>
                  <a:noFill/>
                </a:ln>
                <a:solidFill>
                  <a:srgbClr val="000000"/>
                </a:solidFill>
                <a:effectLst/>
                <a:uLnTx/>
                <a:uFillTx/>
                <a:latin typeface="Calibri" panose="020F0502020204030204" pitchFamily="34" charset="0"/>
              </a:rPr>
              <a:t> 2026 r.</a:t>
            </a:r>
            <a:endParaRPr lang="pl-PL" dirty="0"/>
          </a:p>
        </p:txBody>
      </p:sp>
      <p:sp>
        <p:nvSpPr>
          <p:cNvPr id="22" name="pole tekstowe 21">
            <a:extLst>
              <a:ext uri="{FF2B5EF4-FFF2-40B4-BE49-F238E27FC236}">
                <a16:creationId xmlns:a16="http://schemas.microsoft.com/office/drawing/2014/main" id="{644D4FC2-B138-4125-8E1D-3D199C3AC255}"/>
              </a:ext>
            </a:extLst>
          </p:cNvPr>
          <p:cNvSpPr txBox="1"/>
          <p:nvPr/>
        </p:nvSpPr>
        <p:spPr>
          <a:xfrm>
            <a:off x="8388986" y="5314893"/>
            <a:ext cx="10051676" cy="1959960"/>
          </a:xfrm>
          <a:prstGeom prst="rect">
            <a:avLst/>
          </a:prstGeom>
          <a:noFill/>
        </p:spPr>
        <p:txBody>
          <a:bodyPr wrap="square">
            <a:spAutoFit/>
          </a:bodyPr>
          <a:lstStyle/>
          <a:p>
            <a:pPr>
              <a:lnSpc>
                <a:spcPct val="107000"/>
              </a:lnSpc>
              <a:spcAft>
                <a:spcPts val="800"/>
              </a:spcAft>
              <a:defRPr/>
            </a:pPr>
            <a:r>
              <a:rPr kumimoji="0" lang="pl-PL" sz="18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e‑usługi mandatów karnych skarbowych daje obywatelom możliwość szybkiego </a:t>
            </a:r>
            <a:br>
              <a:rPr kumimoji="0" lang="pl-PL" sz="18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pl-PL" sz="18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i bezpiecznego opłacenia mandatu online bez konieczności wizyty w urzędzie. Zapewnia to wygodę, oszczędność czasu oraz eliminuje ryzyko dodatkowych kosztów egzekucyjnych dzięki terminowej płatności. </a:t>
            </a:r>
            <a:r>
              <a:rPr lang="pl-PL">
                <a:solidFill>
                  <a:schemeClr val="tx1"/>
                </a:solidFill>
                <a:latin typeface="Calibri" panose="020F0502020204030204" pitchFamily="34" charset="0"/>
                <a:ea typeface="Calibri" panose="020F0502020204030204" pitchFamily="34" charset="0"/>
                <a:cs typeface="Calibri" panose="020F0502020204030204" pitchFamily="34" charset="0"/>
              </a:rPr>
              <a:t>Od początku uruchomienia usługi użytkownicy eUrzędu Skarbowego</a:t>
            </a:r>
            <a:r>
              <a:rPr lang="pl-PL">
                <a:solidFill>
                  <a:srgbClr val="000000"/>
                </a:solidFill>
                <a:latin typeface="Calibri" panose="020F0502020204030204" pitchFamily="34" charset="0"/>
                <a:ea typeface="Calibri" panose="020F0502020204030204" pitchFamily="34" charset="0"/>
                <a:cs typeface="Times New Roman" panose="02020603050405020304" pitchFamily="18" charset="0"/>
              </a:rPr>
              <a:t> przeglądali 1,37 mln razy w tym w II kwartale 2026 r. 0,96 mln razy.</a:t>
            </a:r>
            <a:endParaRPr kumimoji="0" lang="pl-PL" sz="1800" b="0" i="0" u="none" strike="noStrike" kern="0" cap="none" spc="0" normalizeH="0" baseline="0" noProof="0">
              <a:ln>
                <a:noFill/>
              </a:ln>
              <a:solidFill>
                <a:srgbClr val="000000"/>
              </a:solidFill>
              <a:effectLst/>
              <a:uLnTx/>
              <a:uFillTx/>
              <a:latin typeface="Calibri" panose="020F0502020204030204" pitchFamily="34" charset="0"/>
            </a:endParaRPr>
          </a:p>
          <a:p>
            <a:pPr marL="0" marR="0" lvl="0" indent="0" defTabSz="914400" eaLnBrk="1" fontAlgn="auto" latinLnBrk="0" hangingPunct="1">
              <a:lnSpc>
                <a:spcPct val="107000"/>
              </a:lnSpc>
              <a:spcBef>
                <a:spcPts val="0"/>
              </a:spcBef>
              <a:spcAft>
                <a:spcPts val="800"/>
              </a:spcAft>
              <a:buClrTx/>
              <a:buSzTx/>
              <a:buFontTx/>
              <a:buNone/>
              <a:tabLst/>
              <a:defRPr/>
            </a:pPr>
            <a:endParaRPr kumimoji="0" lang="pl-PL" sz="18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pole tekstowe 22">
            <a:extLst>
              <a:ext uri="{FF2B5EF4-FFF2-40B4-BE49-F238E27FC236}">
                <a16:creationId xmlns:a16="http://schemas.microsoft.com/office/drawing/2014/main" id="{556F4033-CE3C-4910-B785-D486B67FA2B3}"/>
              </a:ext>
            </a:extLst>
          </p:cNvPr>
          <p:cNvSpPr txBox="1"/>
          <p:nvPr/>
        </p:nvSpPr>
        <p:spPr>
          <a:xfrm>
            <a:off x="1083700" y="8335277"/>
            <a:ext cx="5158349"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Publikacja zajęć nadpłat i zwrotów podatku</a:t>
            </a:r>
          </a:p>
          <a:p>
            <a:pPr marL="0" marR="0" lvl="0" indent="0" defTabSz="914400" eaLnBrk="1" fontAlgn="auto" latinLnBrk="0" hangingPunct="1">
              <a:lnSpc>
                <a:spcPct val="100000"/>
              </a:lnSpc>
              <a:spcBef>
                <a:spcPts val="0"/>
              </a:spcBef>
              <a:spcAft>
                <a:spcPts val="0"/>
              </a:spcAft>
              <a:buClrTx/>
              <a:buSzTx/>
              <a:buFontTx/>
              <a:buNone/>
              <a:tabLst/>
              <a:defRPr/>
            </a:pPr>
            <a:endParaRPr lang="pl-PL"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rPr>
              <a:t>25 marca </a:t>
            </a: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2026 r.</a:t>
            </a:r>
          </a:p>
          <a:p>
            <a:pPr marL="0" marR="0" lvl="0" indent="0" defTabSz="914400" eaLnBrk="1" fontAlgn="auto" latinLnBrk="0" hangingPunct="1">
              <a:lnSpc>
                <a:spcPct val="100000"/>
              </a:lnSpc>
              <a:spcBef>
                <a:spcPts val="0"/>
              </a:spcBef>
              <a:spcAft>
                <a:spcPts val="0"/>
              </a:spcAft>
              <a:buClrTx/>
              <a:buSzTx/>
              <a:buFontTx/>
              <a:buNone/>
              <a:tabLst/>
              <a:defRPr/>
            </a:pPr>
            <a:endPar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pl-PL"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9" name="pole tekstowe 28">
            <a:extLst>
              <a:ext uri="{FF2B5EF4-FFF2-40B4-BE49-F238E27FC236}">
                <a16:creationId xmlns:a16="http://schemas.microsoft.com/office/drawing/2014/main" id="{BC385E0B-A7C9-43D7-8682-2F03740FA53F}"/>
              </a:ext>
            </a:extLst>
          </p:cNvPr>
          <p:cNvSpPr txBox="1"/>
          <p:nvPr/>
        </p:nvSpPr>
        <p:spPr>
          <a:xfrm>
            <a:off x="8388986" y="8129811"/>
            <a:ext cx="10051676"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w serwisie e‑US informacji o zajęciach nadpłat i zwrotu podatku ma na celu zapewnienie obywatelom pełnej przejrzystości w zakresie rozliczeń z administracją skarbową. Funkcjonalność umożliwi bieżące monitorowanie stanu zobowiązań i wierzytelności, co ułatwi podejmowanie działań, ograniczy konieczność kontaktu z urzędem oraz zwiększy dostępność danych w formie elektronicznej.</a:t>
            </a:r>
          </a:p>
          <a:p>
            <a:pPr marL="0" marR="0" lvl="0" indent="0" defTabSz="914400" eaLnBrk="1" fontAlgn="auto" latinLnBrk="0" hangingPunct="1">
              <a:lnSpc>
                <a:spcPct val="100000"/>
              </a:lnSpc>
              <a:spcBef>
                <a:spcPts val="0"/>
              </a:spcBef>
              <a:spcAft>
                <a:spcPts val="0"/>
              </a:spcAft>
              <a:buClrTx/>
              <a:buSzTx/>
              <a:buFontTx/>
              <a:buNone/>
              <a:tabLst/>
              <a:defRPr/>
            </a:pPr>
            <a:r>
              <a:rPr lang="pl-PL">
                <a:solidFill>
                  <a:schemeClr val="tx1"/>
                </a:solidFill>
                <a:latin typeface="Calibri" panose="020F0502020204030204" pitchFamily="34" charset="0"/>
                <a:ea typeface="Calibri" panose="020F0502020204030204" pitchFamily="34" charset="0"/>
                <a:cs typeface="Calibri" panose="020F0502020204030204" pitchFamily="34" charset="0"/>
              </a:rPr>
              <a:t>Od początku uruchomienia usługi użytkownicy eUrzędu Skarbowego</a:t>
            </a:r>
            <a:r>
              <a:rPr lang="pl-PL">
                <a:solidFill>
                  <a:srgbClr val="000000"/>
                </a:solidFill>
                <a:latin typeface="Calibri" panose="020F0502020204030204" pitchFamily="34" charset="0"/>
                <a:ea typeface="Calibri" panose="020F0502020204030204" pitchFamily="34" charset="0"/>
                <a:cs typeface="Times New Roman" panose="02020603050405020304" pitchFamily="18" charset="0"/>
              </a:rPr>
              <a:t> przeglądali ekran zajęć 2,6 mln razy w tym w II kwartale 2026 r. 2,37 mln razy.</a:t>
            </a: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30" name="pole tekstowe 29">
            <a:extLst>
              <a:ext uri="{FF2B5EF4-FFF2-40B4-BE49-F238E27FC236}">
                <a16:creationId xmlns:a16="http://schemas.microsoft.com/office/drawing/2014/main" id="{EAB253B3-BF85-42C6-942D-B5E3A8C888F4}"/>
              </a:ext>
            </a:extLst>
          </p:cNvPr>
          <p:cNvSpPr txBox="1"/>
          <p:nvPr/>
        </p:nvSpPr>
        <p:spPr>
          <a:xfrm>
            <a:off x="998852" y="3479184"/>
            <a:ext cx="6846571" cy="1200329"/>
          </a:xfrm>
          <a:prstGeom prst="rect">
            <a:avLst/>
          </a:prstGeom>
          <a:noFill/>
        </p:spPr>
        <p:txBody>
          <a:bodyPr wrap="square">
            <a:spAutoFit/>
          </a:bodyPr>
          <a:lstStyle/>
          <a:p>
            <a:r>
              <a:rPr kumimoji="0" lang="pl-PL"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Udostępnienie w eUrzędzie Skarbowym zawiadomienia </a:t>
            </a:r>
            <a:r>
              <a:rPr kumimoji="0" lang="pl-PL"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ZAW-FA</a:t>
            </a:r>
            <a:r>
              <a:rPr kumimoji="0" lang="pl-PL"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lang="pl-PL" b="1">
                <a:latin typeface="+mn-lt"/>
              </a:rPr>
              <a:t> </a:t>
            </a:r>
            <a:endParaRPr lang="pl-PL"/>
          </a:p>
          <a:p>
            <a:r>
              <a:rPr kumimoji="0" lang="pl-PL"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konto osoby fizycznej i konto organizacji</a:t>
            </a:r>
          </a:p>
          <a:p>
            <a:endParaRPr lang="pl-PL">
              <a:latin typeface="Calibri" panose="020F0502020204030204" pitchFamily="34" charset="0"/>
              <a:ea typeface="Calibri" panose="020F0502020204030204" pitchFamily="34" charset="0"/>
              <a:cs typeface="Times New Roman" panose="02020603050405020304" pitchFamily="18" charset="0"/>
            </a:endParaRPr>
          </a:p>
          <a:p>
            <a:r>
              <a:rPr lang="pl-PL">
                <a:latin typeface="Calibri" panose="020F0502020204030204" pitchFamily="34" charset="0"/>
                <a:ea typeface="Calibri" panose="020F0502020204030204" pitchFamily="34" charset="0"/>
                <a:cs typeface="Times New Roman" panose="02020603050405020304" pitchFamily="18" charset="0"/>
              </a:rPr>
              <a:t>9 lutego 2026 r. </a:t>
            </a:r>
            <a:endParaRPr lang="pl-PL"/>
          </a:p>
        </p:txBody>
      </p:sp>
      <p:sp>
        <p:nvSpPr>
          <p:cNvPr id="31" name="pole tekstowe 30">
            <a:extLst>
              <a:ext uri="{FF2B5EF4-FFF2-40B4-BE49-F238E27FC236}">
                <a16:creationId xmlns:a16="http://schemas.microsoft.com/office/drawing/2014/main" id="{A919E953-9E7A-429A-8840-5B294A7D9AF3}"/>
              </a:ext>
            </a:extLst>
          </p:cNvPr>
          <p:cNvSpPr txBox="1"/>
          <p:nvPr/>
        </p:nvSpPr>
        <p:spPr>
          <a:xfrm>
            <a:off x="8512317" y="3243088"/>
            <a:ext cx="10051676" cy="1477328"/>
          </a:xfrm>
          <a:prstGeom prst="rect">
            <a:avLst/>
          </a:prstGeom>
          <a:noFill/>
        </p:spPr>
        <p:txBody>
          <a:bodyPr wrap="square">
            <a:spAutoFit/>
          </a:bodyPr>
          <a:lstStyle/>
          <a:p>
            <a:r>
              <a:rPr lang="pl-PL" dirty="0">
                <a:solidFill>
                  <a:srgbClr val="000000"/>
                </a:solidFill>
                <a:latin typeface="+mn-lt"/>
              </a:rPr>
              <a:t>Szybkie, proste i wygodne złożenie </a:t>
            </a:r>
            <a:r>
              <a:rPr lang="pl-PL" b="0" i="0" dirty="0">
                <a:solidFill>
                  <a:srgbClr val="303030"/>
                </a:solidFill>
                <a:effectLst/>
                <a:latin typeface="+mn-lt"/>
              </a:rPr>
              <a:t>zawiadomienia o nadaniu lub odebraniu uprawnień do korzystania </a:t>
            </a:r>
            <a:br>
              <a:rPr lang="pl-PL" b="0" i="0" dirty="0">
                <a:solidFill>
                  <a:srgbClr val="303030"/>
                </a:solidFill>
                <a:effectLst/>
                <a:latin typeface="+mn-lt"/>
              </a:rPr>
            </a:br>
            <a:r>
              <a:rPr lang="pl-PL" b="0" i="0" dirty="0">
                <a:solidFill>
                  <a:srgbClr val="303030"/>
                </a:solidFill>
                <a:effectLst/>
                <a:latin typeface="+mn-lt"/>
              </a:rPr>
              <a:t>z Krajowego Systemu e-Faktur </a:t>
            </a:r>
            <a:r>
              <a:rPr lang="pl-PL" dirty="0">
                <a:solidFill>
                  <a:srgbClr val="000000"/>
                </a:solidFill>
                <a:latin typeface="+mn-lt"/>
              </a:rPr>
              <a:t>za pośrednictwem serwisu </a:t>
            </a:r>
            <a:r>
              <a:rPr lang="pl-PL" dirty="0" err="1">
                <a:solidFill>
                  <a:srgbClr val="000000"/>
                </a:solidFill>
                <a:latin typeface="+mn-lt"/>
              </a:rPr>
              <a:t>eUrząd</a:t>
            </a:r>
            <a:r>
              <a:rPr lang="pl-PL" dirty="0">
                <a:solidFill>
                  <a:srgbClr val="000000"/>
                </a:solidFill>
                <a:latin typeface="+mn-lt"/>
              </a:rPr>
              <a:t> Skarbowy oraz aplikacji mobilnej </a:t>
            </a:r>
            <a:br>
              <a:rPr lang="pl-PL" dirty="0">
                <a:solidFill>
                  <a:srgbClr val="000000"/>
                </a:solidFill>
                <a:latin typeface="+mn-lt"/>
              </a:rPr>
            </a:br>
            <a:r>
              <a:rPr lang="pl-PL" dirty="0" err="1">
                <a:solidFill>
                  <a:srgbClr val="000000"/>
                </a:solidFill>
                <a:latin typeface="+mn-lt"/>
              </a:rPr>
              <a:t>eUrząd</a:t>
            </a:r>
            <a:r>
              <a:rPr lang="pl-PL" dirty="0">
                <a:solidFill>
                  <a:srgbClr val="000000"/>
                </a:solidFill>
                <a:latin typeface="+mn-lt"/>
              </a:rPr>
              <a:t> Skarbowy.</a:t>
            </a:r>
          </a:p>
          <a:p>
            <a:r>
              <a:rPr lang="pl-PL" dirty="0">
                <a:solidFill>
                  <a:srgbClr val="000000"/>
                </a:solidFill>
                <a:latin typeface="Calibri" panose="020F0502020204030204" pitchFamily="34" charset="0"/>
              </a:rPr>
              <a:t>W I półroczu 2026 roku użytkownicy złożyli zawiadomienie 27 569 razy. </a:t>
            </a:r>
          </a:p>
          <a:p>
            <a:endParaRPr lang="pl-PL" dirty="0">
              <a:solidFill>
                <a:srgbClr val="000000"/>
              </a:solidFill>
              <a:latin typeface="+mn-lt"/>
            </a:endParaRPr>
          </a:p>
        </p:txBody>
      </p:sp>
      <p:sp>
        <p:nvSpPr>
          <p:cNvPr id="19" name="object 8">
            <a:extLst>
              <a:ext uri="{FF2B5EF4-FFF2-40B4-BE49-F238E27FC236}">
                <a16:creationId xmlns:a16="http://schemas.microsoft.com/office/drawing/2014/main" id="{5FDD323F-E006-42B8-8730-6722D9C0FDD7}"/>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Tree>
    <p:extLst>
      <p:ext uri="{BB962C8B-B14F-4D97-AF65-F5344CB8AC3E}">
        <p14:creationId xmlns:p14="http://schemas.microsoft.com/office/powerpoint/2010/main" val="2188669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25</a:t>
            </a:fld>
            <a:endParaRPr spc="-50" dirty="0"/>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7436" y="523557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87436" y="7864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107980"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0" name="object 24">
            <a:extLst>
              <a:ext uri="{FF2B5EF4-FFF2-40B4-BE49-F238E27FC236}">
                <a16:creationId xmlns:a16="http://schemas.microsoft.com/office/drawing/2014/main" id="{E6BC2B1E-6461-4165-875A-0D2D879C86F1}"/>
              </a:ext>
            </a:extLst>
          </p:cNvPr>
          <p:cNvSpPr txBox="1"/>
          <p:nvPr/>
        </p:nvSpPr>
        <p:spPr>
          <a:xfrm>
            <a:off x="8413636" y="3165568"/>
            <a:ext cx="10054798" cy="284693"/>
          </a:xfrm>
          <a:prstGeom prst="rect">
            <a:avLst/>
          </a:prstGeom>
        </p:spPr>
        <p:txBody>
          <a:bodyPr vert="horz" wrap="square" lIns="0" tIns="12065" rIns="0" bIns="0" rtlCol="0">
            <a:spAutoFit/>
          </a:bodyPr>
          <a:lstStyle/>
          <a:p>
            <a:pPr marL="12700" algn="l">
              <a:lnSpc>
                <a:spcPts val="2180"/>
              </a:lnSpc>
              <a:spcBef>
                <a:spcPts val="95"/>
              </a:spcBef>
            </a:pPr>
            <a:r>
              <a:rPr lang="pl-PL" sz="1600">
                <a:solidFill>
                  <a:srgbClr val="00B050"/>
                </a:solidFill>
                <a:latin typeface="+mn-lt"/>
              </a:rPr>
              <a:t> </a:t>
            </a:r>
            <a:endParaRPr lang="pl-PL" sz="1600" dirty="0">
              <a:solidFill>
                <a:srgbClr val="00B050"/>
              </a:solidFill>
              <a:latin typeface="+mn-lt"/>
              <a:cs typeface="Times New Roman" panose="02020603050405020304" pitchFamily="18" charset="0"/>
            </a:endParaRPr>
          </a:p>
        </p:txBody>
      </p:sp>
      <p:sp>
        <p:nvSpPr>
          <p:cNvPr id="23" name="pole tekstowe 22">
            <a:extLst>
              <a:ext uri="{FF2B5EF4-FFF2-40B4-BE49-F238E27FC236}">
                <a16:creationId xmlns:a16="http://schemas.microsoft.com/office/drawing/2014/main" id="{B71682BB-AC12-40F2-9E40-05FCB3A4E3C3}"/>
              </a:ext>
            </a:extLst>
          </p:cNvPr>
          <p:cNvSpPr txBox="1"/>
          <p:nvPr/>
        </p:nvSpPr>
        <p:spPr>
          <a:xfrm>
            <a:off x="1086670" y="3235629"/>
            <a:ext cx="6237923" cy="1477328"/>
          </a:xfrm>
          <a:prstGeom prst="rect">
            <a:avLst/>
          </a:prstGeom>
          <a:noFill/>
        </p:spPr>
        <p:txBody>
          <a:bodyPr wrap="square">
            <a:spAutoFit/>
          </a:bodyPr>
          <a:lstStyle/>
          <a:p>
            <a:r>
              <a:rPr lang="pl-PL" b="1">
                <a:latin typeface="+mn-lt"/>
              </a:rPr>
              <a:t>Udostępnienie konta osobie trzeciej</a:t>
            </a:r>
          </a:p>
          <a:p>
            <a:endParaRPr lang="pl-PL" b="1">
              <a:latin typeface="+mn-lt"/>
            </a:endParaRPr>
          </a:p>
          <a:p>
            <a:endParaRPr lang="pl-PL" b="1">
              <a:latin typeface="+mn-lt"/>
            </a:endParaRPr>
          </a:p>
          <a:p>
            <a:endParaRPr lang="pl-PL" b="1">
              <a:latin typeface="+mn-lt"/>
            </a:endParaRPr>
          </a:p>
          <a:p>
            <a:r>
              <a:rPr lang="pl-PL">
                <a:latin typeface="+mn-lt"/>
              </a:rPr>
              <a:t>18 czerwca 2026 r.</a:t>
            </a:r>
            <a:r>
              <a:rPr lang="pl-PL" b="1">
                <a:latin typeface="+mn-lt"/>
              </a:rPr>
              <a:t> </a:t>
            </a:r>
            <a:endParaRPr lang="pl-PL" b="1" dirty="0">
              <a:latin typeface="+mn-lt"/>
            </a:endParaRPr>
          </a:p>
        </p:txBody>
      </p:sp>
      <p:sp>
        <p:nvSpPr>
          <p:cNvPr id="29" name="pole tekstowe 28">
            <a:extLst>
              <a:ext uri="{FF2B5EF4-FFF2-40B4-BE49-F238E27FC236}">
                <a16:creationId xmlns:a16="http://schemas.microsoft.com/office/drawing/2014/main" id="{1D90031F-E892-4B60-81A5-A4EDA9187479}"/>
              </a:ext>
            </a:extLst>
          </p:cNvPr>
          <p:cNvSpPr txBox="1"/>
          <p:nvPr/>
        </p:nvSpPr>
        <p:spPr>
          <a:xfrm>
            <a:off x="8355855" y="2927252"/>
            <a:ext cx="10046042" cy="2308324"/>
          </a:xfrm>
          <a:prstGeom prst="rect">
            <a:avLst/>
          </a:prstGeom>
          <a:noFill/>
        </p:spPr>
        <p:txBody>
          <a:bodyPr wrap="square">
            <a:spAutoFit/>
          </a:bodyPr>
          <a:lstStyle/>
          <a:p>
            <a:r>
              <a:rPr lang="pl-PL">
                <a:solidFill>
                  <a:schemeClr val="tx1"/>
                </a:solidFill>
                <a:latin typeface="+mn-lt"/>
                <a:ea typeface="Calibri" panose="020F0502020204030204" pitchFamily="34" charset="0"/>
                <a:cs typeface="Calibri" panose="020F0502020204030204" pitchFamily="34" charset="0"/>
              </a:rPr>
              <a:t>Usługa pozwala podatnikowi bezpiecznie i wygodnie powierzyć przeglądanie swoich danych z zakresu Rozliczeń zaufanej osobie – np. księgowemu, pełnomocnikowi czy członkowi rodziny – bez ryzyka ingerencji w treść dokumentów czy składania deklaracji. Rozwiązanie zwiększa transparentność i komfort obsługi spraw podatkowych, szczególnie w sytuacjach, gdy podatnik potrzebuje wsparcia, ale chce zachować pełną kontrolę nad działaniami podejmowanymi w jego imieniu.</a:t>
            </a:r>
          </a:p>
          <a:p>
            <a:r>
              <a:rPr lang="pl-PL">
                <a:solidFill>
                  <a:schemeClr val="tx1"/>
                </a:solidFill>
                <a:latin typeface="+mn-lt"/>
                <a:ea typeface="Calibri" panose="020F0502020204030204" pitchFamily="34" charset="0"/>
                <a:cs typeface="Calibri" panose="020F0502020204030204" pitchFamily="34" charset="0"/>
              </a:rPr>
              <a:t>Liczba kont udostępnionych: 519</a:t>
            </a:r>
          </a:p>
          <a:p>
            <a:r>
              <a:rPr lang="pl-PL">
                <a:solidFill>
                  <a:schemeClr val="tx1"/>
                </a:solidFill>
                <a:latin typeface="+mn-lt"/>
                <a:ea typeface="Calibri" panose="020F0502020204030204" pitchFamily="34" charset="0"/>
                <a:cs typeface="Calibri" panose="020F0502020204030204" pitchFamily="34" charset="0"/>
              </a:rPr>
              <a:t>Liczba osób, które mogą przeglądać konto: 394</a:t>
            </a:r>
          </a:p>
          <a:p>
            <a:r>
              <a:rPr lang="pl-PL">
                <a:solidFill>
                  <a:schemeClr val="tx1"/>
                </a:solidFill>
                <a:latin typeface="+mn-lt"/>
                <a:ea typeface="Calibri" panose="020F0502020204030204" pitchFamily="34" charset="0"/>
                <a:cs typeface="Calibri" panose="020F0502020204030204" pitchFamily="34" charset="0"/>
              </a:rPr>
              <a:t>Liczba przełączeń na konto udostępnione do przeglądania: 419</a:t>
            </a:r>
            <a:endParaRPr lang="pl-PL" dirty="0">
              <a:solidFill>
                <a:schemeClr val="tx1"/>
              </a:solidFill>
              <a:latin typeface="+mn-lt"/>
              <a:ea typeface="Calibri" panose="020F0502020204030204" pitchFamily="34" charset="0"/>
              <a:cs typeface="Calibri" panose="020F0502020204030204" pitchFamily="34" charset="0"/>
            </a:endParaRPr>
          </a:p>
        </p:txBody>
      </p:sp>
      <p:sp>
        <p:nvSpPr>
          <p:cNvPr id="30" name="pole tekstowe 29">
            <a:extLst>
              <a:ext uri="{FF2B5EF4-FFF2-40B4-BE49-F238E27FC236}">
                <a16:creationId xmlns:a16="http://schemas.microsoft.com/office/drawing/2014/main" id="{EBD29F32-70EB-49DA-8B64-F0C0BAA01BFB}"/>
              </a:ext>
            </a:extLst>
          </p:cNvPr>
          <p:cNvSpPr txBox="1"/>
          <p:nvPr/>
        </p:nvSpPr>
        <p:spPr>
          <a:xfrm>
            <a:off x="1087436" y="5455811"/>
            <a:ext cx="6999923"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ysClr val="windowText" lastClr="000000"/>
                </a:solidFill>
                <a:effectLst/>
                <a:uLnTx/>
                <a:uFillTx/>
                <a:latin typeface="Calibri"/>
              </a:rPr>
              <a:t>Zaświadczenia MŚP</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Automatyczne wydawanie zaświadczeń potwierdzających status podatnika VAT oraz potwierdzających status podatnika VAT-UE </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ysClr val="windowText" lastClr="000000"/>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a:ln>
                <a:noFill/>
              </a:ln>
              <a:solidFill>
                <a:sysClr val="windowText" lastClr="000000"/>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18 czerwca 2026 r.</a:t>
            </a:r>
            <a:endParaRPr kumimoji="0" lang="pl-PL" sz="1800" b="0" i="0" u="none" strike="noStrike" kern="0" cap="none" spc="0" normalizeH="0" baseline="0" noProof="0" dirty="0">
              <a:ln>
                <a:noFill/>
              </a:ln>
              <a:solidFill>
                <a:sysClr val="windowText" lastClr="000000"/>
              </a:solidFill>
              <a:effectLst/>
              <a:uLnTx/>
              <a:uFillTx/>
              <a:latin typeface="Calibri"/>
            </a:endParaRPr>
          </a:p>
        </p:txBody>
      </p:sp>
      <p:sp>
        <p:nvSpPr>
          <p:cNvPr id="31" name="pole tekstowe 30">
            <a:extLst>
              <a:ext uri="{FF2B5EF4-FFF2-40B4-BE49-F238E27FC236}">
                <a16:creationId xmlns:a16="http://schemas.microsoft.com/office/drawing/2014/main" id="{A9E5D6E9-2872-4E44-9DAF-90B277642ED2}"/>
              </a:ext>
            </a:extLst>
          </p:cNvPr>
          <p:cNvSpPr txBox="1"/>
          <p:nvPr/>
        </p:nvSpPr>
        <p:spPr>
          <a:xfrm>
            <a:off x="8355855" y="5364809"/>
            <a:ext cx="10046042" cy="203132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Usługa umożliwia złożenie wniosku i uzyskanie zaświadczenia potwierdzającego statusu podatnika VAT lub VAT‑UE w pełni online. Dzięki usłudze podatnik otrzymuje zaświadczenie bezpłatnie i najczęściej w kilka minut. Korzyścią jest przede wszystkim oszczędność czasu oraz łatwiejsze załatwienie sprawy (bez wizyty w urzędzie).</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Liczba złożonych wniosków: 718</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Liczba zaświadczeń wydanych automatycznie: </a:t>
            </a:r>
            <a:r>
              <a:rPr lang="pl-PL">
                <a:latin typeface="Calibri"/>
              </a:rPr>
              <a:t>690</a:t>
            </a:r>
            <a:endParaRPr kumimoji="0" lang="pl-PL" sz="1800" b="0" i="0" u="none" strike="noStrike" kern="0" cap="none" spc="0" normalizeH="0" baseline="0" noProof="0">
              <a:ln>
                <a:noFill/>
              </a:ln>
              <a:solidFill>
                <a:sysClr val="windowText" lastClr="000000"/>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ysClr val="windowText" lastClr="000000"/>
                </a:solidFill>
                <a:effectLst/>
                <a:uLnTx/>
                <a:uFillTx/>
                <a:latin typeface="Calibri"/>
              </a:rPr>
              <a:t>Poziom automatyzacji: </a:t>
            </a:r>
            <a:r>
              <a:rPr lang="pl-PL">
                <a:latin typeface="Calibri"/>
              </a:rPr>
              <a:t>96%</a:t>
            </a:r>
            <a:endParaRPr kumimoji="0" lang="pl-PL" sz="1800" b="0" i="0" u="none" strike="noStrike" kern="0" cap="none" spc="0" normalizeH="0" baseline="0" noProof="0" dirty="0">
              <a:ln>
                <a:noFill/>
              </a:ln>
              <a:solidFill>
                <a:sysClr val="windowText" lastClr="000000"/>
              </a:solidFill>
              <a:effectLst/>
              <a:uLnTx/>
              <a:uFillTx/>
              <a:latin typeface="Calibri"/>
            </a:endParaRPr>
          </a:p>
        </p:txBody>
      </p:sp>
      <p:sp>
        <p:nvSpPr>
          <p:cNvPr id="32" name="pole tekstowe 31">
            <a:extLst>
              <a:ext uri="{FF2B5EF4-FFF2-40B4-BE49-F238E27FC236}">
                <a16:creationId xmlns:a16="http://schemas.microsoft.com/office/drawing/2014/main" id="{6ECF5425-03D0-4A58-91A1-0D02D51B5EDC}"/>
              </a:ext>
            </a:extLst>
          </p:cNvPr>
          <p:cNvSpPr txBox="1"/>
          <p:nvPr/>
        </p:nvSpPr>
        <p:spPr>
          <a:xfrm>
            <a:off x="1142903" y="8161306"/>
            <a:ext cx="6623147"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Węzeł transgraniczny</a:t>
            </a:r>
          </a:p>
          <a:p>
            <a:pPr marL="0" marR="0" lvl="0" indent="0" defTabSz="914400" eaLnBrk="1" fontAlgn="auto" latinLnBrk="0" hangingPunct="1">
              <a:lnSpc>
                <a:spcPct val="100000"/>
              </a:lnSpc>
              <a:spcBef>
                <a:spcPts val="0"/>
              </a:spcBef>
              <a:spcAft>
                <a:spcPts val="0"/>
              </a:spcAft>
              <a:buClrTx/>
              <a:buSzTx/>
              <a:buFontTx/>
              <a:buNone/>
              <a:tabLst/>
              <a:defRPr/>
            </a:pPr>
            <a:endParaRPr lang="pl-PL">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18 czerwca 2026 r.</a:t>
            </a:r>
          </a:p>
        </p:txBody>
      </p:sp>
      <p:sp>
        <p:nvSpPr>
          <p:cNvPr id="33" name="pole tekstowe 32">
            <a:extLst>
              <a:ext uri="{FF2B5EF4-FFF2-40B4-BE49-F238E27FC236}">
                <a16:creationId xmlns:a16="http://schemas.microsoft.com/office/drawing/2014/main" id="{918A280E-7166-4CF1-B3E2-B77BCEC4A40F}"/>
              </a:ext>
            </a:extLst>
          </p:cNvPr>
          <p:cNvSpPr txBox="1"/>
          <p:nvPr/>
        </p:nvSpPr>
        <p:spPr>
          <a:xfrm>
            <a:off x="8361062" y="8112330"/>
            <a:ext cx="10046042" cy="1477328"/>
          </a:xfrm>
          <a:prstGeom prst="rect">
            <a:avLst/>
          </a:prstGeom>
          <a:noFill/>
        </p:spPr>
        <p:txBody>
          <a:bodyPr wrap="square">
            <a:spAutoFit/>
          </a:bodyPr>
          <a:lstStyle/>
          <a:p>
            <a:pPr marL="0" marR="0" lvl="0" indent="0" algn="just" defTabSz="914400" eaLnBrk="1" fontAlgn="auto" latinLnBrk="0" hangingPunct="1">
              <a:spcBef>
                <a:spcPts val="0"/>
              </a:spcBef>
              <a:spcAft>
                <a:spcPts val="800"/>
              </a:spcAft>
              <a:buClrTx/>
              <a:buSzTx/>
              <a:buFontTx/>
              <a:buNone/>
              <a:tabLst/>
              <a:defRPr/>
            </a:pPr>
            <a:r>
              <a:rPr lang="pl-PL">
                <a:latin typeface="Calibri"/>
              </a:rPr>
              <a:t>Celem przedsięwzięcia jest umożliwienie obywatelom państw członkowskich Unii Europejskiej korzystania z usług eUrzędu Skarbowego poprzez uwierzytelnianie za pomocą ich krajowych, notyfikowanych środków identyfikacji elektronicznej zgodnych z rozporządzeniem eIDAS. Integracja ta pozwala </a:t>
            </a:r>
            <a:br>
              <a:rPr lang="pl-PL">
                <a:latin typeface="Calibri"/>
              </a:rPr>
            </a:br>
            <a:r>
              <a:rPr lang="pl-PL">
                <a:latin typeface="Calibri"/>
              </a:rPr>
              <a:t>na rozszerzenie dostępności usług e-US dla użytkowników zagranicznych oraz dostarcza podstaw </a:t>
            </a:r>
            <a:br>
              <a:rPr lang="pl-PL">
                <a:latin typeface="Calibri"/>
              </a:rPr>
            </a:br>
            <a:r>
              <a:rPr lang="pl-PL">
                <a:latin typeface="Calibri"/>
              </a:rPr>
              <a:t>do rozwijania nowych funkcjonalności dedykowanych obywatelom UE.</a:t>
            </a:r>
            <a:endParaRPr lang="pl-PL" dirty="0">
              <a:latin typeface="Calibri"/>
            </a:endParaRPr>
          </a:p>
        </p:txBody>
      </p:sp>
      <p:sp>
        <p:nvSpPr>
          <p:cNvPr id="22" name="object 8">
            <a:extLst>
              <a:ext uri="{FF2B5EF4-FFF2-40B4-BE49-F238E27FC236}">
                <a16:creationId xmlns:a16="http://schemas.microsoft.com/office/drawing/2014/main" id="{EA66DB35-1FFC-4BF8-B274-6014D4C13A16}"/>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Tree>
    <p:extLst>
      <p:ext uri="{BB962C8B-B14F-4D97-AF65-F5344CB8AC3E}">
        <p14:creationId xmlns:p14="http://schemas.microsoft.com/office/powerpoint/2010/main" val="2923076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26</a:t>
            </a:fld>
            <a:endParaRPr spc="-50" dirty="0"/>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3" name="object 9">
            <a:extLst>
              <a:ext uri="{FF2B5EF4-FFF2-40B4-BE49-F238E27FC236}">
                <a16:creationId xmlns:a16="http://schemas.microsoft.com/office/drawing/2014/main" id="{16F298BA-92B1-620E-8BA3-39839EF66FE2}"/>
              </a:ext>
            </a:extLst>
          </p:cNvPr>
          <p:cNvSpPr txBox="1"/>
          <p:nvPr/>
        </p:nvSpPr>
        <p:spPr>
          <a:xfrm>
            <a:off x="1107980"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0" name="object 24">
            <a:extLst>
              <a:ext uri="{FF2B5EF4-FFF2-40B4-BE49-F238E27FC236}">
                <a16:creationId xmlns:a16="http://schemas.microsoft.com/office/drawing/2014/main" id="{E6BC2B1E-6461-4165-875A-0D2D879C86F1}"/>
              </a:ext>
            </a:extLst>
          </p:cNvPr>
          <p:cNvSpPr txBox="1"/>
          <p:nvPr/>
        </p:nvSpPr>
        <p:spPr>
          <a:xfrm>
            <a:off x="8413636" y="3165568"/>
            <a:ext cx="10054798" cy="284693"/>
          </a:xfrm>
          <a:prstGeom prst="rect">
            <a:avLst/>
          </a:prstGeom>
        </p:spPr>
        <p:txBody>
          <a:bodyPr vert="horz" wrap="square" lIns="0" tIns="12065" rIns="0" bIns="0" rtlCol="0">
            <a:spAutoFit/>
          </a:bodyPr>
          <a:lstStyle/>
          <a:p>
            <a:pPr marL="12700" algn="l">
              <a:lnSpc>
                <a:spcPts val="2180"/>
              </a:lnSpc>
              <a:spcBef>
                <a:spcPts val="95"/>
              </a:spcBef>
            </a:pPr>
            <a:r>
              <a:rPr lang="pl-PL" sz="1600">
                <a:solidFill>
                  <a:srgbClr val="00B050"/>
                </a:solidFill>
                <a:latin typeface="+mn-lt"/>
              </a:rPr>
              <a:t> </a:t>
            </a:r>
            <a:endParaRPr lang="pl-PL" sz="1600" dirty="0">
              <a:solidFill>
                <a:srgbClr val="00B050"/>
              </a:solidFill>
              <a:latin typeface="+mn-lt"/>
              <a:cs typeface="Times New Roman" panose="02020603050405020304" pitchFamily="18" charset="0"/>
            </a:endParaRPr>
          </a:p>
        </p:txBody>
      </p:sp>
      <p:sp>
        <p:nvSpPr>
          <p:cNvPr id="36" name="pole tekstowe 35">
            <a:extLst>
              <a:ext uri="{FF2B5EF4-FFF2-40B4-BE49-F238E27FC236}">
                <a16:creationId xmlns:a16="http://schemas.microsoft.com/office/drawing/2014/main" id="{2A2785B3-AB1B-49B3-A478-164C967B2036}"/>
              </a:ext>
            </a:extLst>
          </p:cNvPr>
          <p:cNvSpPr txBox="1"/>
          <p:nvPr/>
        </p:nvSpPr>
        <p:spPr>
          <a:xfrm>
            <a:off x="1107980" y="3165568"/>
            <a:ext cx="6757987" cy="2585323"/>
          </a:xfrm>
          <a:prstGeom prst="rect">
            <a:avLst/>
          </a:prstGeom>
          <a:noFill/>
        </p:spPr>
        <p:txBody>
          <a:bodyPr wrap="square">
            <a:spAutoFit/>
          </a:bodyPr>
          <a:lstStyle/>
          <a:p>
            <a:r>
              <a:rPr lang="pl-PL" b="1">
                <a:latin typeface="+mn-lt"/>
              </a:rPr>
              <a:t>Usługa Twój e-PIT</a:t>
            </a:r>
          </a:p>
          <a:p>
            <a:r>
              <a:rPr lang="pl-PL">
                <a:latin typeface="+mn-lt"/>
              </a:rPr>
              <a:t>Udostępnienie rozliczeń za lata od 2023 do 2025</a:t>
            </a:r>
          </a:p>
          <a:p>
            <a:r>
              <a:rPr lang="pl-PL">
                <a:latin typeface="+mn-lt"/>
              </a:rPr>
              <a:t>Przeprowadzenie automatycznej akceptacji zeznań PIT-37 i PIT-38 oraz oświadczeń PIT-OP za lata od 2023 do 2025</a:t>
            </a:r>
          </a:p>
          <a:p>
            <a:r>
              <a:rPr lang="pl-PL">
                <a:latin typeface="+mn-lt"/>
              </a:rPr>
              <a:t>Udostępnienie rozliczeń dla osób prowadzących działalność gospodarczą i działy specjalne produkcji rolnej</a:t>
            </a:r>
          </a:p>
          <a:p>
            <a:endParaRPr lang="pl-PL">
              <a:latin typeface="+mn-lt"/>
            </a:endParaRPr>
          </a:p>
          <a:p>
            <a:endParaRPr lang="pl-PL">
              <a:latin typeface="+mn-lt"/>
            </a:endParaRPr>
          </a:p>
          <a:p>
            <a:r>
              <a:rPr lang="pl-PL">
                <a:latin typeface="+mn-lt"/>
              </a:rPr>
              <a:t>15 lutego po skończonym roku podatkowym</a:t>
            </a:r>
          </a:p>
        </p:txBody>
      </p:sp>
      <p:sp>
        <p:nvSpPr>
          <p:cNvPr id="40" name="pole tekstowe 39">
            <a:extLst>
              <a:ext uri="{FF2B5EF4-FFF2-40B4-BE49-F238E27FC236}">
                <a16:creationId xmlns:a16="http://schemas.microsoft.com/office/drawing/2014/main" id="{260EB785-6695-42B7-A198-17122EB0F185}"/>
              </a:ext>
            </a:extLst>
          </p:cNvPr>
          <p:cNvSpPr txBox="1"/>
          <p:nvPr/>
        </p:nvSpPr>
        <p:spPr>
          <a:xfrm>
            <a:off x="8297584" y="2911475"/>
            <a:ext cx="10051676" cy="7294305"/>
          </a:xfrm>
          <a:prstGeom prst="rect">
            <a:avLst/>
          </a:prstGeom>
          <a:noFill/>
        </p:spPr>
        <p:txBody>
          <a:bodyPr wrap="square">
            <a:spAutoFit/>
          </a:bodyPr>
          <a:lstStyle/>
          <a:p>
            <a:r>
              <a:rPr lang="pl-PL">
                <a:latin typeface="+mn-lt"/>
              </a:rPr>
              <a:t>Dzięki udostępnieniu rozliczeń w usłudze Twój e-PIT obywatele:</a:t>
            </a:r>
          </a:p>
          <a:p>
            <a:r>
              <a:rPr lang="pl-PL">
                <a:latin typeface="+mn-lt"/>
              </a:rPr>
              <a:t>szybko i w łatwy sposób wypełniają swój obowiązek złożenia rozliczenia, od 2024 r. również osoby, które prowadzą działalność gospodarczą i działy specjalne produkcji rolnej, </a:t>
            </a:r>
          </a:p>
          <a:p>
            <a:r>
              <a:rPr lang="pl-PL">
                <a:latin typeface="+mn-lt"/>
              </a:rPr>
              <a:t>przekazują 1,5% podatku należnego do OPP,</a:t>
            </a:r>
          </a:p>
          <a:p>
            <a:r>
              <a:rPr lang="pl-PL">
                <a:latin typeface="+mn-lt"/>
              </a:rPr>
              <a:t>potwierdzają złożenie rozliczenia dzięki udostępnieniu Urzędowemu Poświadczenia Odbioru UPO, bezpośrednio po złożeniu rozliczenia,</a:t>
            </a:r>
          </a:p>
          <a:p>
            <a:r>
              <a:rPr lang="pl-PL">
                <a:latin typeface="+mn-lt"/>
              </a:rPr>
              <a:t>w razie potrzeby korygują zwoje rozliczenia poprzez złożenie korekty,</a:t>
            </a:r>
          </a:p>
          <a:p>
            <a:r>
              <a:rPr lang="pl-PL">
                <a:latin typeface="+mn-lt"/>
              </a:rPr>
              <a:t>w każdej chwili mają dostęp do podglądu, eksportu do PDF i xml swoich rozliczeń i UPO,</a:t>
            </a:r>
          </a:p>
          <a:p>
            <a:r>
              <a:rPr lang="pl-PL">
                <a:latin typeface="+mn-lt"/>
              </a:rPr>
              <a:t>mają stały dostęp do podglądu informacji źródłowych, na podstawie których zostało przygotowane rozliczenie, w tym wpłat dokonanych samodzielnie,</a:t>
            </a:r>
          </a:p>
          <a:p>
            <a:r>
              <a:rPr lang="pl-PL">
                <a:latin typeface="+mn-lt"/>
              </a:rPr>
              <a:t>korzystają z trybu automatycznego złożenia zeznania PIT-37 i PIT-38 oraz oświadczenia PIT-OP.</a:t>
            </a:r>
          </a:p>
          <a:p>
            <a:r>
              <a:rPr lang="pl-PL">
                <a:latin typeface="+mn-lt"/>
              </a:rPr>
              <a:t>Co roku coraz więcej obywateli korzysta z usługi Twój e-PIT i wzrasta zaufanie do usługi. </a:t>
            </a:r>
          </a:p>
          <a:p>
            <a:endParaRPr lang="pl-PL">
              <a:latin typeface="+mn-lt"/>
            </a:endParaRPr>
          </a:p>
          <a:p>
            <a:r>
              <a:rPr lang="pl-PL" b="1">
                <a:latin typeface="+mn-lt"/>
              </a:rPr>
              <a:t>W 2024 r. </a:t>
            </a:r>
            <a:r>
              <a:rPr lang="pl-PL">
                <a:latin typeface="+mn-lt"/>
              </a:rPr>
              <a:t>zostało złożonych 13,8 mln rozliczeń za 2023 r. poprzez usługę Twój e-PIT, w tym: </a:t>
            </a:r>
          </a:p>
          <a:p>
            <a:r>
              <a:rPr lang="pl-PL">
                <a:latin typeface="+mn-lt"/>
              </a:rPr>
              <a:t>•	7,6 mln rozliczeń złożonych samodzielnie,</a:t>
            </a:r>
          </a:p>
          <a:p>
            <a:r>
              <a:rPr lang="pl-PL">
                <a:latin typeface="+mn-lt"/>
              </a:rPr>
              <a:t>•	6,2 mln rozliczeń zaakceptowanych automatycznie.</a:t>
            </a:r>
          </a:p>
          <a:p>
            <a:r>
              <a:rPr lang="pl-PL">
                <a:latin typeface="+mn-lt"/>
              </a:rPr>
              <a:t>19,6 mln logowań  do usługi Twój e-PIT w trakcie trwania akcji rozliczeń za 2023 r.</a:t>
            </a:r>
          </a:p>
          <a:p>
            <a:endParaRPr lang="pl-PL" b="1">
              <a:latin typeface="+mn-lt"/>
            </a:endParaRPr>
          </a:p>
          <a:p>
            <a:r>
              <a:rPr lang="pl-PL" b="1">
                <a:latin typeface="+mn-lt"/>
              </a:rPr>
              <a:t>Od 15 lutego do 30 kwietnia 2025 r. </a:t>
            </a:r>
            <a:r>
              <a:rPr lang="pl-PL">
                <a:latin typeface="+mn-lt"/>
              </a:rPr>
              <a:t>zostało złożonych ponad 14,25 mln zeznań przez użytkowników oraz odnotowaliśmy prawie 19 mln logowań do usługi, od momentu jej uruchomienia. </a:t>
            </a:r>
          </a:p>
          <a:p>
            <a:r>
              <a:rPr lang="pl-PL">
                <a:latin typeface="+mn-lt"/>
              </a:rPr>
              <a:t>Pełne podsumowanie rozliczeń za 2024 r. dostępne pod następującym linkiem:</a:t>
            </a:r>
          </a:p>
          <a:p>
            <a:r>
              <a:rPr lang="pl-PL">
                <a:latin typeface="+mn-lt"/>
              </a:rPr>
              <a:t>https://www.gov.pl/web/finanse/rozliczenie-pit-za-2024-rok---proste-szybkie-rozliczenie-podatku-i-rekordowa-liczba-e-pit-ow </a:t>
            </a:r>
          </a:p>
          <a:p>
            <a:endParaRPr lang="pl-PL">
              <a:latin typeface="+mn-lt"/>
            </a:endParaRPr>
          </a:p>
          <a:p>
            <a:r>
              <a:rPr lang="pl-PL" b="1">
                <a:latin typeface="+mn-lt"/>
              </a:rPr>
              <a:t>Za 2025 rok </a:t>
            </a:r>
            <a:r>
              <a:rPr lang="pl-PL">
                <a:latin typeface="+mn-lt"/>
              </a:rPr>
              <a:t>w usłudze Twój e-PIT zostało złożonych ponad 9 mln rozliczeń samodzielnie i 5,8 mln w trybie automatycznej akceptacji, co stanowi ponad 60% rozliczeń złożonych w usłudze Twój e-PIT.</a:t>
            </a:r>
          </a:p>
        </p:txBody>
      </p:sp>
      <p:sp>
        <p:nvSpPr>
          <p:cNvPr id="14" name="object 8">
            <a:extLst>
              <a:ext uri="{FF2B5EF4-FFF2-40B4-BE49-F238E27FC236}">
                <a16:creationId xmlns:a16="http://schemas.microsoft.com/office/drawing/2014/main" id="{5914A558-5CDD-44D4-9ACA-E594E589EF29}"/>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err="1">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Tree>
    <p:extLst>
      <p:ext uri="{BB962C8B-B14F-4D97-AF65-F5344CB8AC3E}">
        <p14:creationId xmlns:p14="http://schemas.microsoft.com/office/powerpoint/2010/main" val="2454767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27</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3" name="object 18">
            <a:extLst>
              <a:ext uri="{FF2B5EF4-FFF2-40B4-BE49-F238E27FC236}">
                <a16:creationId xmlns:a16="http://schemas.microsoft.com/office/drawing/2014/main" id="{BE76C0D6-9368-6684-5473-D151A453D595}"/>
              </a:ext>
            </a:extLst>
          </p:cNvPr>
          <p:cNvSpPr/>
          <p:nvPr/>
        </p:nvSpPr>
        <p:spPr>
          <a:xfrm>
            <a:off x="1131138" y="423487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46" name="object 18">
            <a:extLst>
              <a:ext uri="{FF2B5EF4-FFF2-40B4-BE49-F238E27FC236}">
                <a16:creationId xmlns:a16="http://schemas.microsoft.com/office/drawing/2014/main" id="{644F2996-6A8A-AD77-6BD9-EA9DB11BFD80}"/>
              </a:ext>
            </a:extLst>
          </p:cNvPr>
          <p:cNvSpPr/>
          <p:nvPr/>
        </p:nvSpPr>
        <p:spPr>
          <a:xfrm rot="5400000">
            <a:off x="4909914" y="6805797"/>
            <a:ext cx="6536096" cy="15326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pic>
        <p:nvPicPr>
          <p:cNvPr id="49" name="Obraz 48">
            <a:extLst>
              <a:ext uri="{FF2B5EF4-FFF2-40B4-BE49-F238E27FC236}">
                <a16:creationId xmlns:a16="http://schemas.microsoft.com/office/drawing/2014/main" id="{B170CB2B-A272-7163-0B0C-286187EEEA5D}"/>
              </a:ext>
            </a:extLst>
          </p:cNvPr>
          <p:cNvPicPr>
            <a:picLocks noChangeAspect="1"/>
          </p:cNvPicPr>
          <p:nvPr/>
        </p:nvPicPr>
        <p:blipFill>
          <a:blip r:embed="rId2"/>
          <a:stretch>
            <a:fillRect/>
          </a:stretch>
        </p:blipFill>
        <p:spPr>
          <a:xfrm>
            <a:off x="1051283" y="744622"/>
            <a:ext cx="4525310" cy="2740025"/>
          </a:xfrm>
          <a:prstGeom prst="rect">
            <a:avLst/>
          </a:prstGeom>
        </p:spPr>
      </p:pic>
      <p:sp>
        <p:nvSpPr>
          <p:cNvPr id="50" name="object 18">
            <a:extLst>
              <a:ext uri="{FF2B5EF4-FFF2-40B4-BE49-F238E27FC236}">
                <a16:creationId xmlns:a16="http://schemas.microsoft.com/office/drawing/2014/main" id="{01E0315A-4582-E929-134B-57B05143AD71}"/>
              </a:ext>
            </a:extLst>
          </p:cNvPr>
          <p:cNvSpPr/>
          <p:nvPr/>
        </p:nvSpPr>
        <p:spPr>
          <a:xfrm>
            <a:off x="1051283" y="9236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4" name="object 18">
            <a:extLst>
              <a:ext uri="{FF2B5EF4-FFF2-40B4-BE49-F238E27FC236}">
                <a16:creationId xmlns:a16="http://schemas.microsoft.com/office/drawing/2014/main" id="{FB97D770-A82B-4752-8B25-0E3D9E5946C9}"/>
              </a:ext>
            </a:extLst>
          </p:cNvPr>
          <p:cNvSpPr/>
          <p:nvPr/>
        </p:nvSpPr>
        <p:spPr>
          <a:xfrm>
            <a:off x="1060450" y="10150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7" name="object 9">
            <a:extLst>
              <a:ext uri="{FF2B5EF4-FFF2-40B4-BE49-F238E27FC236}">
                <a16:creationId xmlns:a16="http://schemas.microsoft.com/office/drawing/2014/main" id="{A40059DC-F83D-4855-8904-9DC941E4B315}"/>
              </a:ext>
            </a:extLst>
          </p:cNvPr>
          <p:cNvSpPr txBox="1"/>
          <p:nvPr/>
        </p:nvSpPr>
        <p:spPr>
          <a:xfrm>
            <a:off x="1124629" y="3614379"/>
            <a:ext cx="5535614"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 </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0" name="object 10">
            <a:extLst>
              <a:ext uri="{FF2B5EF4-FFF2-40B4-BE49-F238E27FC236}">
                <a16:creationId xmlns:a16="http://schemas.microsoft.com/office/drawing/2014/main" id="{8CD54336-1C94-483C-B445-BA72CFAB198D}"/>
              </a:ext>
            </a:extLst>
          </p:cNvPr>
          <p:cNvSpPr txBox="1"/>
          <p:nvPr/>
        </p:nvSpPr>
        <p:spPr>
          <a:xfrm>
            <a:off x="8377920" y="3614379"/>
            <a:ext cx="5244464"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jednostki KAS</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2" name="pole tekstowe 1">
            <a:extLst>
              <a:ext uri="{FF2B5EF4-FFF2-40B4-BE49-F238E27FC236}">
                <a16:creationId xmlns:a16="http://schemas.microsoft.com/office/drawing/2014/main" id="{762365DD-6F8F-40E8-BC3D-B78E79C4C72C}"/>
              </a:ext>
            </a:extLst>
          </p:cNvPr>
          <p:cNvSpPr txBox="1"/>
          <p:nvPr/>
        </p:nvSpPr>
        <p:spPr>
          <a:xfrm>
            <a:off x="1051283" y="4416167"/>
            <a:ext cx="6922454" cy="3190617"/>
          </a:xfrm>
          <a:prstGeom prst="rect">
            <a:avLst/>
          </a:prstGeom>
          <a:noFill/>
        </p:spPr>
        <p:txBody>
          <a:bodyPr wrap="square" rtlCol="0">
            <a:spAutoFit/>
          </a:bodyPr>
          <a:lstStyle/>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1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Centralna</a:t>
            </a:r>
            <a:r>
              <a:rPr kumimoji="0" lang="pl-PL" sz="1800" b="0" i="0" u="none" strike="noStrike" kern="0" cap="none" spc="-4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1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infolinia</a:t>
            </a:r>
            <a:r>
              <a:rPr kumimoji="0" lang="pl-PL" sz="1800" b="0" i="0" u="none" strike="noStrike" kern="0" cap="none" spc="-35"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KAS</a:t>
            </a:r>
            <a:r>
              <a:rPr kumimoji="0" lang="pl-PL" sz="1800" b="0" i="0" u="none" strike="noStrike" kern="0" cap="none" spc="-35"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pod</a:t>
            </a:r>
            <a:r>
              <a:rPr kumimoji="0" lang="pl-PL" sz="1800" b="0" i="0" u="none" strike="noStrike" kern="0" cap="none" spc="-3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jednym</a:t>
            </a:r>
            <a:r>
              <a:rPr kumimoji="0" lang="pl-PL" sz="1800" b="0" i="0" u="none" strike="noStrike" kern="0" cap="none" spc="-35"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1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numerem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pl-PL" sz="1800" b="0" i="0" u="none" strike="noStrike" kern="0" cap="none" spc="-2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od</a:t>
            </a:r>
            <a:r>
              <a:rPr kumimoji="0" lang="pl-PL" sz="1800" b="0" i="0" u="none" strike="noStrike" kern="0" cap="none" spc="-2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pl-PL" sz="1800" b="0" i="0" u="none" strike="noStrike" kern="0" cap="none" spc="-2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1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października</a:t>
            </a:r>
            <a:r>
              <a:rPr kumimoji="0" lang="pl-PL" sz="1800" b="0" i="0" u="none" strike="noStrike" kern="0" cap="none" spc="-2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2024</a:t>
            </a:r>
            <a:r>
              <a:rPr kumimoji="0" lang="pl-PL" sz="1800" b="0" i="0" u="none" strike="noStrike" kern="0" cap="none" spc="-2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25"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t>
            </a:r>
          </a:p>
          <a:p>
            <a:pPr marL="0" marR="5080" lvl="0" indent="0" defTabSz="914400" eaLnBrk="1" fontAlgn="auto" latinLnBrk="0" hangingPunct="1">
              <a:lnSpc>
                <a:spcPts val="2180"/>
              </a:lnSpc>
              <a:spcBef>
                <a:spcPts val="0"/>
              </a:spcBef>
              <a:spcAft>
                <a:spcPts val="0"/>
              </a:spcAft>
              <a:buClrTx/>
              <a:buSzTx/>
              <a:buFontTx/>
              <a:buNone/>
              <a:tabLst/>
              <a:defRPr/>
            </a:pPr>
            <a:endParaRPr kumimoji="0" lang="pl-PL" sz="1800" b="0" i="0" u="none" strike="noStrike" kern="0" cap="none" spc="-25"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Kluczowe usługi w ramach eMCeK od 2024 r.:</a:t>
            </a: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 Jeden numer telefonu dla wszystkich urzędów skarbowych – Infolinia KAS eMCeK.</a:t>
            </a: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 Uwierzytelnienie na infolinii KAS oraz podczas rozmowy </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 pracownikiem urzędu skarbowego.</a:t>
            </a: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3. Wirtualny Asystent Klienta Kaspro.</a:t>
            </a:r>
          </a:p>
          <a:p>
            <a:pPr marL="0" marR="508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4. Usługa czat - informacja podatkowa online.</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3" name="pole tekstowe 2">
            <a:extLst>
              <a:ext uri="{FF2B5EF4-FFF2-40B4-BE49-F238E27FC236}">
                <a16:creationId xmlns:a16="http://schemas.microsoft.com/office/drawing/2014/main" id="{4C709F5C-93FD-48B8-964E-5CF3008CE0E3}"/>
              </a:ext>
            </a:extLst>
          </p:cNvPr>
          <p:cNvSpPr txBox="1"/>
          <p:nvPr/>
        </p:nvSpPr>
        <p:spPr>
          <a:xfrm>
            <a:off x="8344356" y="4395353"/>
            <a:ext cx="10469880" cy="5078313"/>
          </a:xfrm>
          <a:prstGeom prst="rect">
            <a:avLst/>
          </a:prstGeom>
          <a:noFill/>
        </p:spPr>
        <p:txBody>
          <a:bodyPr wrap="square" rtlCol="0">
            <a:spAutoFit/>
          </a:bodyPr>
          <a:lstStyle/>
          <a:p>
            <a:pPr marL="342900" marR="0" lvl="1" indent="-342900" defTabSz="914400" eaLnBrk="1" fontAlgn="auto" latinLnBrk="0" hangingPunct="1">
              <a:lnSpc>
                <a:spcPct val="100000"/>
              </a:lnSpc>
              <a:spcBef>
                <a:spcPts val="0"/>
              </a:spcBef>
              <a:spcAft>
                <a:spcPts val="0"/>
              </a:spcAft>
              <a:buClrTx/>
              <a:buSzTx/>
              <a:buFontTx/>
              <a:buAutoNum type="arabicPeriod"/>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Liczba odebranych połączeń od 1 października 2024 r. do 30 czerwca 2026 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na infolinii KAS obsługiwanej przez Krajową Informację Skarbową oraz pracowników urzędów skarbowych*      –  6 474 331</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2. Liczba uwierzytelnień dokonanych w okresie od 1 października 2024 r. do 30 czerwca 2026 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na infolinii (połączenia odebrane klient uwierzytelniony): 275 128,</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podczas rozmowy z pracownikiem urzędu skarbowego (pozytywnie zweryfikowany): 96 561,</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RAZEM 371 689</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3. Liczba rozmów (wejść w kontrolkę czat) w okresie od 1 października 2024 r. do 30 czerwca 2026 r.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eMCeK: </a:t>
            </a:r>
            <a:r>
              <a:rPr lang="pl-PL" dirty="0">
                <a:solidFill>
                  <a:schemeClr val="tx1"/>
                </a:solidFill>
                <a:latin typeface="Calibri" panose="020F0502020204030204" pitchFamily="34" charset="0"/>
              </a:rPr>
              <a:t>540 909</a:t>
            </a:r>
            <a:r>
              <a:rPr lang="pl-PL" b="0" i="0" u="none" strike="noStrike" dirty="0">
                <a:solidFill>
                  <a:schemeClr val="tx1"/>
                </a:solidFill>
                <a:effectLst/>
                <a:latin typeface="Calibri" panose="020F0502020204030204" pitchFamily="34" charset="0"/>
              </a:rPr>
              <a:t>,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KSeF: </a:t>
            </a:r>
            <a:r>
              <a:rPr lang="pl-PL" dirty="0">
                <a:solidFill>
                  <a:schemeClr val="tx1"/>
                </a:solidFill>
                <a:latin typeface="Calibri" panose="020F0502020204030204" pitchFamily="34" charset="0"/>
              </a:rPr>
              <a:t>32 025</a:t>
            </a:r>
            <a:r>
              <a:rPr lang="pl-PL" b="0" i="0" u="none" strike="noStrike" dirty="0">
                <a:solidFill>
                  <a:schemeClr val="tx1"/>
                </a:solidFill>
                <a:effectLst/>
                <a:latin typeface="Calibri" panose="020F0502020204030204" pitchFamily="34" charset="0"/>
              </a:rPr>
              <a:t>, </a:t>
            </a:r>
          </a:p>
          <a:p>
            <a:pPr marL="285750" indent="-285750">
              <a:buFont typeface="Arial" panose="020B0604020202020204" pitchFamily="34" charset="0"/>
              <a:buChar char="•"/>
            </a:pPr>
            <a:r>
              <a:rPr lang="pl-PL" b="0" i="0" u="none" strike="noStrike" dirty="0">
                <a:solidFill>
                  <a:schemeClr val="tx1"/>
                </a:solidFill>
                <a:effectLst/>
                <a:latin typeface="Calibri" panose="020F0502020204030204" pitchFamily="34" charset="0"/>
              </a:rPr>
              <a:t>e-US: </a:t>
            </a:r>
            <a:r>
              <a:rPr lang="pl-PL" dirty="0">
                <a:solidFill>
                  <a:schemeClr val="tx1"/>
                </a:solidFill>
                <a:latin typeface="Calibri" panose="020F0502020204030204" pitchFamily="34" charset="0"/>
              </a:rPr>
              <a:t>214 617,</a:t>
            </a:r>
            <a:endParaRPr lang="pl-PL" b="0" i="0" u="none" strike="noStrike" dirty="0">
              <a:solidFill>
                <a:schemeClr val="tx1"/>
              </a:solidFill>
              <a:effectLst/>
              <a:latin typeface="Calibri" panose="020F0502020204030204" pitchFamily="34" charset="0"/>
            </a:endParaRPr>
          </a:p>
          <a:p>
            <a:r>
              <a:rPr lang="pl-PL" b="0" i="0" u="none" strike="noStrike" dirty="0">
                <a:solidFill>
                  <a:schemeClr val="tx1"/>
                </a:solidFill>
                <a:effectLst/>
                <a:latin typeface="Calibri" panose="020F0502020204030204" pitchFamily="34" charset="0"/>
              </a:rPr>
              <a:t>RAZEM </a:t>
            </a:r>
            <a:r>
              <a:rPr lang="pl-PL" dirty="0">
                <a:solidFill>
                  <a:schemeClr val="tx1"/>
                </a:solidFill>
                <a:latin typeface="Calibri" panose="020F0502020204030204" pitchFamily="34" charset="0"/>
              </a:rPr>
              <a:t>787 551</a:t>
            </a:r>
            <a:endParaRPr lang="pl-PL" b="0" i="0" u="none" strike="noStrike" dirty="0">
              <a:solidFill>
                <a:schemeClr val="tx1"/>
              </a:solidFill>
              <a:effectLst/>
              <a:latin typeface="Calibri" panose="020F0502020204030204" pitchFamily="34" charset="0"/>
            </a:endParaRPr>
          </a:p>
          <a:p>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4. Liczba obsłużonych rozmów chat (KIS) w okresie od 1 stycznia 2024 r. do 30 czerwca 2026 r. – </a:t>
            </a:r>
            <a:r>
              <a:rPr lang="pl-PL" dirty="0">
                <a:solidFill>
                  <a:schemeClr val="tx1"/>
                </a:solidFill>
                <a:latin typeface="Calibri" panose="020F0502020204030204" pitchFamily="34" charset="0"/>
              </a:rPr>
              <a:t>320 574</a:t>
            </a:r>
            <a:endParaRPr lang="pl-PL" b="0" i="0" u="none" strike="noStrike" dirty="0">
              <a:solidFill>
                <a:schemeClr val="tx1"/>
              </a:solidFill>
              <a:effectLst/>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rPr>
              <a:t>* </a:t>
            </a:r>
            <a:r>
              <a:rPr kumimoji="0" lang="pl-PL" sz="1800" b="0" i="0" u="none" strike="noStrike" kern="0" cap="none" spc="0" normalizeH="0" baseline="0" noProof="0" dirty="0">
                <a:ln>
                  <a:noFill/>
                </a:ln>
                <a:solidFill>
                  <a:sysClr val="windowText" lastClr="000000"/>
                </a:solidFill>
                <a:effectLst/>
                <a:uLnTx/>
                <a:uFillTx/>
                <a:latin typeface="Calibri"/>
              </a:rPr>
              <a:t>ujęte zostały połączenia ze wszystkich kolejek KIS obsługiwanych wyłącznie przez KIS, kolejek wspólnych z IAS w zakresie tematyki zeznań oraz liczbę połączeń ze wspólnych kolejek (po połączeniu infolinii urzędu skarbowego i infolinii KIS od 1 listopada 2025 r.).</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4" name="pole tekstowe 3">
            <a:extLst>
              <a:ext uri="{FF2B5EF4-FFF2-40B4-BE49-F238E27FC236}">
                <a16:creationId xmlns:a16="http://schemas.microsoft.com/office/drawing/2014/main" id="{2BC57002-9C4E-4735-9A84-25E5F3F52363}"/>
              </a:ext>
            </a:extLst>
          </p:cNvPr>
          <p:cNvSpPr txBox="1"/>
          <p:nvPr/>
        </p:nvSpPr>
        <p:spPr>
          <a:xfrm>
            <a:off x="1131138" y="9236075"/>
            <a:ext cx="7123456"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5. Usługa wideorozmowy dla osób posługujących się językiem migowym.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Uruchomienie: marzec 2025 r. </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5" name="pole tekstowe 4">
            <a:extLst>
              <a:ext uri="{FF2B5EF4-FFF2-40B4-BE49-F238E27FC236}">
                <a16:creationId xmlns:a16="http://schemas.microsoft.com/office/drawing/2014/main" id="{1124B33B-9120-4948-9772-0A84E772DA16}"/>
              </a:ext>
            </a:extLst>
          </p:cNvPr>
          <p:cNvSpPr txBox="1"/>
          <p:nvPr/>
        </p:nvSpPr>
        <p:spPr>
          <a:xfrm>
            <a:off x="8377920" y="9236075"/>
            <a:ext cx="9979930"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rPr>
              <a:t>Liczba umówionych konsultacji w zakresie zeznań podatkowych i usługi Twój e-PIT, PCC i SD w okresie od 4 marca 2025 r. do 30 czerwca 2026 r.: 78</a:t>
            </a:r>
            <a:endParaRPr kumimoji="0" lang="pl-PL" sz="1800" b="0" i="0" u="none" strike="noStrike" kern="0" cap="none" spc="0" normalizeH="0" baseline="0" noProof="0" dirty="0">
              <a:ln>
                <a:noFill/>
              </a:ln>
              <a:solidFill>
                <a:prstClr val="black"/>
              </a:solidFill>
              <a:effectLst/>
              <a:uLnTx/>
              <a:uFillTx/>
              <a:latin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28</a:t>
            </a:fld>
            <a:endParaRPr spc="-50" dirty="0"/>
          </a:p>
        </p:txBody>
      </p:sp>
      <p:sp>
        <p:nvSpPr>
          <p:cNvPr id="5" name="object 10">
            <a:extLst>
              <a:ext uri="{FF2B5EF4-FFF2-40B4-BE49-F238E27FC236}">
                <a16:creationId xmlns:a16="http://schemas.microsoft.com/office/drawing/2014/main" id="{3C631BEA-460F-5028-CAB6-C3EF063A3C07}"/>
              </a:ext>
            </a:extLst>
          </p:cNvPr>
          <p:cNvSpPr txBox="1"/>
          <p:nvPr/>
        </p:nvSpPr>
        <p:spPr>
          <a:xfrm>
            <a:off x="8388986" y="2320761"/>
            <a:ext cx="542329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4536564" y="5984544"/>
            <a:ext cx="7402513" cy="16735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5FAA450-772A-29F6-E183-4CD4C097FBDB}"/>
              </a:ext>
            </a:extLst>
          </p:cNvPr>
          <p:cNvSpPr/>
          <p:nvPr/>
        </p:nvSpPr>
        <p:spPr>
          <a:xfrm>
            <a:off x="1131138" y="514260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2" name="object 18">
            <a:extLst>
              <a:ext uri="{FF2B5EF4-FFF2-40B4-BE49-F238E27FC236}">
                <a16:creationId xmlns:a16="http://schemas.microsoft.com/office/drawing/2014/main" id="{669D8EC7-37E0-7D4D-9A77-D4B03132F7B5}"/>
              </a:ext>
            </a:extLst>
          </p:cNvPr>
          <p:cNvSpPr/>
          <p:nvPr/>
        </p:nvSpPr>
        <p:spPr>
          <a:xfrm>
            <a:off x="1087436" y="9769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23002" y="7788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3" name="object 9">
            <a:extLst>
              <a:ext uri="{FF2B5EF4-FFF2-40B4-BE49-F238E27FC236}">
                <a16:creationId xmlns:a16="http://schemas.microsoft.com/office/drawing/2014/main" id="{99612A96-7249-45DF-ADFC-B7199310BD41}"/>
              </a:ext>
            </a:extLst>
          </p:cNvPr>
          <p:cNvSpPr txBox="1"/>
          <p:nvPr/>
        </p:nvSpPr>
        <p:spPr>
          <a:xfrm>
            <a:off x="1438208"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 name="pole tekstowe 1">
            <a:extLst>
              <a:ext uri="{FF2B5EF4-FFF2-40B4-BE49-F238E27FC236}">
                <a16:creationId xmlns:a16="http://schemas.microsoft.com/office/drawing/2014/main" id="{F9F4210A-28C8-65A5-C862-D5B30783499F}"/>
              </a:ext>
            </a:extLst>
          </p:cNvPr>
          <p:cNvSpPr txBox="1"/>
          <p:nvPr/>
        </p:nvSpPr>
        <p:spPr>
          <a:xfrm>
            <a:off x="1231472" y="3082747"/>
            <a:ext cx="6714201"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Modernizacja wyszukiwarki i pulpitu użytkowników portalu PUESC</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 kwartał 2026 r.</a:t>
            </a:r>
          </a:p>
        </p:txBody>
      </p:sp>
      <p:sp>
        <p:nvSpPr>
          <p:cNvPr id="3" name="pole tekstowe 2">
            <a:extLst>
              <a:ext uri="{FF2B5EF4-FFF2-40B4-BE49-F238E27FC236}">
                <a16:creationId xmlns:a16="http://schemas.microsoft.com/office/drawing/2014/main" id="{6296DDF4-9525-7A83-AFB8-9E27069AAD74}"/>
              </a:ext>
            </a:extLst>
          </p:cNvPr>
          <p:cNvSpPr txBox="1"/>
          <p:nvPr/>
        </p:nvSpPr>
        <p:spPr>
          <a:xfrm>
            <a:off x="8237820" y="3082747"/>
            <a:ext cx="10951058" cy="203132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zakresie wyszukiwarki </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w</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drożenie zmian </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pozwoliło przede wszystkim na poprawę sposobu prezentacji wyników wyszukiwania oraz</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udostępnienie użytkownikom możliwości wyszukiwania formularzy dostępnych na portalu.</a:t>
            </a: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W zakresie modernizacji pulpitu użytkowników:</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u</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ruchomiono</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możliwość logowania dwuetapowego do portalu PUESC, co pozwala na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zwi</a:t>
            </a:r>
            <a:r>
              <a:rPr lang="pl-PL" dirty="0" err="1">
                <a:solidFill>
                  <a:prstClr val="black"/>
                </a:solidFill>
                <a:latin typeface="Calibri" panose="020F0502020204030204" pitchFamily="34" charset="0"/>
                <a:ea typeface="Calibri" panose="020F0502020204030204" pitchFamily="34" charset="0"/>
                <a:cs typeface="Calibri" panose="020F0502020204030204" pitchFamily="34" charset="0"/>
              </a:rPr>
              <a:t>ększenie</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 bezpieczeństwa konta użytkownika, oraz</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wprowadzono użyteczną formę usuwania konta.</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pole tekstowe 3">
            <a:extLst>
              <a:ext uri="{FF2B5EF4-FFF2-40B4-BE49-F238E27FC236}">
                <a16:creationId xmlns:a16="http://schemas.microsoft.com/office/drawing/2014/main" id="{8FA87662-182F-A084-0A16-6E4C24687E4D}"/>
              </a:ext>
            </a:extLst>
          </p:cNvPr>
          <p:cNvSpPr txBox="1"/>
          <p:nvPr/>
        </p:nvSpPr>
        <p:spPr>
          <a:xfrm>
            <a:off x="1230038" y="5289584"/>
            <a:ext cx="6714201" cy="17543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Rejestracji i Wniosków (PUESC.P4.4.2) system SZPROT</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Dodanie uprawnień „Składanie wniosków w zakresie cła” i „Składanie wniosków w zakresie akcyzy”) dla klientów KAS działających na PUESC</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7" name="pole tekstowe 6">
            <a:extLst>
              <a:ext uri="{FF2B5EF4-FFF2-40B4-BE49-F238E27FC236}">
                <a16:creationId xmlns:a16="http://schemas.microsoft.com/office/drawing/2014/main" id="{55BEDABC-9FC8-C023-E84B-F2F9F2118530}"/>
              </a:ext>
            </a:extLst>
          </p:cNvPr>
          <p:cNvSpPr txBox="1"/>
          <p:nvPr/>
        </p:nvSpPr>
        <p:spPr>
          <a:xfrm>
            <a:off x="8321498" y="5289181"/>
            <a:ext cx="9714337" cy="1200329"/>
          </a:xfrm>
          <a:prstGeom prst="rect">
            <a:avLst/>
          </a:prstGeom>
          <a:noFill/>
        </p:spPr>
        <p:txBody>
          <a:bodyPr wrap="square" rtlCol="0">
            <a:spAutoFit/>
          </a:bodyPr>
          <a:lstStyle/>
          <a:p>
            <a:pPr marL="0" marR="0" lvl="0" indent="0" defTabSz="914400" eaLnBrk="1" fontAlgn="auto" latinLnBrk="0" hangingPunct="1">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Dodanie uprawnień spowoduje, że wybrane formularze na PUESC dostępne będą z kontekstu podmiotu dla reprezentantów z tym uprawnieniem. </a:t>
            </a:r>
          </a:p>
          <a:p>
            <a:pPr marL="0" marR="0" lvl="0" indent="0" defTabSz="914400" eaLnBrk="1" fontAlgn="auto" latinLnBrk="0" hangingPunct="1">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Docelowo wszystkie formularze dostępne dla klienta KAS z obszaru cła i akcyzy dostępne będą z kontekstu podmiotu.</a:t>
            </a:r>
          </a:p>
        </p:txBody>
      </p:sp>
      <p:sp>
        <p:nvSpPr>
          <p:cNvPr id="8" name="pole tekstowe 7">
            <a:extLst>
              <a:ext uri="{FF2B5EF4-FFF2-40B4-BE49-F238E27FC236}">
                <a16:creationId xmlns:a16="http://schemas.microsoft.com/office/drawing/2014/main" id="{6470E8AB-BD83-79E7-F458-52D79AAB5057}"/>
              </a:ext>
            </a:extLst>
          </p:cNvPr>
          <p:cNvSpPr txBox="1"/>
          <p:nvPr/>
        </p:nvSpPr>
        <p:spPr>
          <a:xfrm>
            <a:off x="1269093" y="7904699"/>
            <a:ext cx="6763892" cy="147732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Cyfrowa Granica</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(PUESC.P</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4.5</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system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CYFROWA GRANICA </a:t>
            </a:r>
            <a:b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i aplikacja mobilna e-Awizacja</a:t>
            </a:r>
            <a:endPar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Pilotaż I - uruchomienie usługi e-Awizacja</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9" name="pole tekstowe 8">
            <a:extLst>
              <a:ext uri="{FF2B5EF4-FFF2-40B4-BE49-F238E27FC236}">
                <a16:creationId xmlns:a16="http://schemas.microsoft.com/office/drawing/2014/main" id="{03108B45-1D21-6CEF-6426-F44E182AE2B0}"/>
              </a:ext>
            </a:extLst>
          </p:cNvPr>
          <p:cNvSpPr txBox="1"/>
          <p:nvPr/>
        </p:nvSpPr>
        <p:spPr>
          <a:xfrm>
            <a:off x="8321498" y="7904699"/>
            <a:ext cx="10941284" cy="17081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Przygotowanie rozwiązania (nowej usługi i aplikacji mobilnej e-Awizacja) do uruchomienia na środowisku produkcyjnym – zebranie uwag od użytkowników zewnętrznych w celu zwiększenia użyteczności.</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Przeprowadzenie pilotażu I w środowisku testowym</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terminie 4-15 maja 2026 r. w dwóch lokalizacjach – OCD Dorohusk, OC Korczowa</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500" b="0" i="0" u="none" strike="noStrike" kern="0" cap="none" spc="0" normalizeH="0" baseline="0" noProof="0" dirty="0">
              <a:ln>
                <a:noFill/>
              </a:ln>
              <a:solidFill>
                <a:srgbClr val="FF0000"/>
              </a:solidFill>
              <a:effectLst/>
              <a:uLnTx/>
              <a:uFillTx/>
              <a:latin typeface="Lato" panose="020F0502020204030203" pitchFamily="34" charset="-1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959338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68221-E002-266A-3684-4B32D6F7C2C1}"/>
            </a:ext>
          </a:extLst>
        </p:cNvPr>
        <p:cNvGrpSpPr/>
        <p:nvPr/>
      </p:nvGrpSpPr>
      <p:grpSpPr>
        <a:xfrm>
          <a:off x="0" y="0"/>
          <a:ext cx="0" cy="0"/>
          <a:chOff x="0" y="0"/>
          <a:chExt cx="0" cy="0"/>
        </a:xfrm>
      </p:grpSpPr>
      <p:sp>
        <p:nvSpPr>
          <p:cNvPr id="37" name="object 37">
            <a:extLst>
              <a:ext uri="{FF2B5EF4-FFF2-40B4-BE49-F238E27FC236}">
                <a16:creationId xmlns:a16="http://schemas.microsoft.com/office/drawing/2014/main" id="{5B4E442F-512C-18B4-C48F-0E91DB059FEA}"/>
              </a:ext>
            </a:extLst>
          </p:cNvPr>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a:extLst>
              <a:ext uri="{FF2B5EF4-FFF2-40B4-BE49-F238E27FC236}">
                <a16:creationId xmlns:a16="http://schemas.microsoft.com/office/drawing/2014/main" id="{B31C247B-B7C5-A16E-0FFE-6AFD57868256}"/>
              </a:ext>
            </a:extLst>
          </p:cNvPr>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a:extLst>
              <a:ext uri="{FF2B5EF4-FFF2-40B4-BE49-F238E27FC236}">
                <a16:creationId xmlns:a16="http://schemas.microsoft.com/office/drawing/2014/main" id="{90C1580E-E868-8930-AF30-8A8E9C23133B}"/>
              </a:ext>
            </a:extLst>
          </p:cNvPr>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29</a:t>
            </a:fld>
            <a:endParaRPr spc="-50" dirty="0"/>
          </a:p>
        </p:txBody>
      </p:sp>
      <p:sp>
        <p:nvSpPr>
          <p:cNvPr id="5" name="object 10">
            <a:extLst>
              <a:ext uri="{FF2B5EF4-FFF2-40B4-BE49-F238E27FC236}">
                <a16:creationId xmlns:a16="http://schemas.microsoft.com/office/drawing/2014/main" id="{B0966A2D-5D26-D75F-C9BD-D11FA05B1D45}"/>
              </a:ext>
            </a:extLst>
          </p:cNvPr>
          <p:cNvSpPr txBox="1"/>
          <p:nvPr/>
        </p:nvSpPr>
        <p:spPr>
          <a:xfrm>
            <a:off x="8376681" y="1861394"/>
            <a:ext cx="542329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6" name="object 18">
            <a:extLst>
              <a:ext uri="{FF2B5EF4-FFF2-40B4-BE49-F238E27FC236}">
                <a16:creationId xmlns:a16="http://schemas.microsoft.com/office/drawing/2014/main" id="{48100E93-7304-CFC4-6976-B6C7DD806356}"/>
              </a:ext>
            </a:extLst>
          </p:cNvPr>
          <p:cNvSpPr/>
          <p:nvPr/>
        </p:nvSpPr>
        <p:spPr>
          <a:xfrm>
            <a:off x="1060450" y="237886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4" name="object 18">
            <a:extLst>
              <a:ext uri="{FF2B5EF4-FFF2-40B4-BE49-F238E27FC236}">
                <a16:creationId xmlns:a16="http://schemas.microsoft.com/office/drawing/2014/main" id="{C0E80EFF-E1DF-359E-B7A5-C62EEC3A456D}"/>
              </a:ext>
            </a:extLst>
          </p:cNvPr>
          <p:cNvSpPr/>
          <p:nvPr/>
        </p:nvSpPr>
        <p:spPr>
          <a:xfrm rot="5400000" flipV="1">
            <a:off x="4190059" y="5866636"/>
            <a:ext cx="8119302" cy="14358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82A0401F-F8A3-A4A9-9430-501CD7D15462}"/>
              </a:ext>
            </a:extLst>
          </p:cNvPr>
          <p:cNvSpPr/>
          <p:nvPr/>
        </p:nvSpPr>
        <p:spPr>
          <a:xfrm>
            <a:off x="1238844" y="4816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2" name="object 18">
            <a:extLst>
              <a:ext uri="{FF2B5EF4-FFF2-40B4-BE49-F238E27FC236}">
                <a16:creationId xmlns:a16="http://schemas.microsoft.com/office/drawing/2014/main" id="{F841A758-EBAB-2CFA-937D-788E6A6D2A9F}"/>
              </a:ext>
            </a:extLst>
          </p:cNvPr>
          <p:cNvSpPr/>
          <p:nvPr/>
        </p:nvSpPr>
        <p:spPr>
          <a:xfrm>
            <a:off x="1087436" y="9998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EF11CFBA-5867-2DC8-72A9-AB17A916E6B8}"/>
              </a:ext>
            </a:extLst>
          </p:cNvPr>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19" name="object 18">
            <a:extLst>
              <a:ext uri="{FF2B5EF4-FFF2-40B4-BE49-F238E27FC236}">
                <a16:creationId xmlns:a16="http://schemas.microsoft.com/office/drawing/2014/main" id="{02335E24-672E-131F-8E94-09735AF205F5}"/>
              </a:ext>
            </a:extLst>
          </p:cNvPr>
          <p:cNvSpPr/>
          <p:nvPr/>
        </p:nvSpPr>
        <p:spPr>
          <a:xfrm>
            <a:off x="1079711" y="7331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3" name="object 9">
            <a:extLst>
              <a:ext uri="{FF2B5EF4-FFF2-40B4-BE49-F238E27FC236}">
                <a16:creationId xmlns:a16="http://schemas.microsoft.com/office/drawing/2014/main" id="{85424A97-105D-A8CC-05B6-AA4A787EAC4E}"/>
              </a:ext>
            </a:extLst>
          </p:cNvPr>
          <p:cNvSpPr txBox="1"/>
          <p:nvPr/>
        </p:nvSpPr>
        <p:spPr>
          <a:xfrm>
            <a:off x="1305780" y="1878773"/>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10" name="object 2">
            <a:extLst>
              <a:ext uri="{FF2B5EF4-FFF2-40B4-BE49-F238E27FC236}">
                <a16:creationId xmlns:a16="http://schemas.microsoft.com/office/drawing/2014/main" id="{571AC525-C916-0562-F4DF-D4285335ECFD}"/>
              </a:ext>
            </a:extLst>
          </p:cNvPr>
          <p:cNvSpPr txBox="1"/>
          <p:nvPr/>
        </p:nvSpPr>
        <p:spPr>
          <a:xfrm>
            <a:off x="1305780" y="2580769"/>
            <a:ext cx="6565585" cy="2016578"/>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ISZTAR4</a:t>
            </a:r>
          </a:p>
          <a:p>
            <a:pPr marL="0" marR="5080" lvl="0" indent="0" algn="l"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Zmiana sposobu prezentacji obiektu typu „przypis” powiązanego z obiektem typu „kod dodatkowy” w sposób tożsamy jak ma to miejsce w przypadku prezentacji przypisu powiązanego z obiektem typu „środek”</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p>
        </p:txBody>
      </p:sp>
      <p:sp>
        <p:nvSpPr>
          <p:cNvPr id="11" name="object 11">
            <a:extLst>
              <a:ext uri="{FF2B5EF4-FFF2-40B4-BE49-F238E27FC236}">
                <a16:creationId xmlns:a16="http://schemas.microsoft.com/office/drawing/2014/main" id="{A91F88AB-3B98-B0A8-E1A8-E5C8D1FF8F7F}"/>
              </a:ext>
            </a:extLst>
          </p:cNvPr>
          <p:cNvSpPr txBox="1"/>
          <p:nvPr/>
        </p:nvSpPr>
        <p:spPr>
          <a:xfrm>
            <a:off x="8382621" y="2579722"/>
            <a:ext cx="10601058" cy="849592"/>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W Przeglądarce taryfowej ISZTAR4 wprowadzona została zmiana polegająca na dodaniu prezentacji nowego typu przypisów (link oraz podgląd opisu) powiązanych z kodami dodatkowymi określającymi szczegóły stosowania środków taryfowych.</a:t>
            </a:r>
          </a:p>
        </p:txBody>
      </p:sp>
      <p:sp>
        <p:nvSpPr>
          <p:cNvPr id="12" name="pole tekstowe 11">
            <a:extLst>
              <a:ext uri="{FF2B5EF4-FFF2-40B4-BE49-F238E27FC236}">
                <a16:creationId xmlns:a16="http://schemas.microsoft.com/office/drawing/2014/main" id="{7486C8A8-713B-E165-4CF7-AEDB7576E3E1}"/>
              </a:ext>
            </a:extLst>
          </p:cNvPr>
          <p:cNvSpPr txBox="1"/>
          <p:nvPr/>
        </p:nvSpPr>
        <p:spPr>
          <a:xfrm>
            <a:off x="1257036" y="4963582"/>
            <a:ext cx="6763892" cy="1477328"/>
          </a:xfrm>
          <a:prstGeom prst="rect">
            <a:avLst/>
          </a:prstGeom>
          <a:noFill/>
        </p:spPr>
        <p:txBody>
          <a:bodyPr wrap="square">
            <a:spAutoFit/>
          </a:bodyPr>
          <a:lstStyle/>
          <a:p>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Projekt Single </a:t>
            </a:r>
            <a:r>
              <a:rPr lang="pl-PL" b="1" dirty="0" err="1">
                <a:solidFill>
                  <a:prstClr val="black"/>
                </a:solidFill>
                <a:latin typeface="Calibri" panose="020F0502020204030204" pitchFamily="34" charset="0"/>
                <a:ea typeface="Calibri" panose="020F0502020204030204" pitchFamily="34" charset="0"/>
                <a:cs typeface="Calibri" panose="020F0502020204030204" pitchFamily="34" charset="0"/>
              </a:rPr>
              <a:t>Window</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 Plus (PUESC.P4.2) system PKWD-SINGLE WINDOW</a:t>
            </a:r>
          </a:p>
          <a:p>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Integracja z systemem EU CSW-CERTEX wydanie 5.1</a:t>
            </a:r>
            <a:b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br>
            <a:endParaRPr lang="pl-PL"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I kwartał 2026 r.</a:t>
            </a:r>
          </a:p>
        </p:txBody>
      </p:sp>
      <p:sp>
        <p:nvSpPr>
          <p:cNvPr id="14" name="pole tekstowe 13">
            <a:extLst>
              <a:ext uri="{FF2B5EF4-FFF2-40B4-BE49-F238E27FC236}">
                <a16:creationId xmlns:a16="http://schemas.microsoft.com/office/drawing/2014/main" id="{F7B116FD-0424-2530-58BE-E46B9BB96EAA}"/>
              </a:ext>
            </a:extLst>
          </p:cNvPr>
          <p:cNvSpPr txBox="1"/>
          <p:nvPr/>
        </p:nvSpPr>
        <p:spPr>
          <a:xfrm>
            <a:off x="8321501" y="4966317"/>
            <a:ext cx="10600034" cy="2308324"/>
          </a:xfrm>
          <a:prstGeom prst="rect">
            <a:avLst/>
          </a:prstGeom>
          <a:noFill/>
        </p:spPr>
        <p:txBody>
          <a:bodyPr wrap="square">
            <a:spAutoFit/>
          </a:bodyPr>
          <a:lstStyle/>
          <a:p>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Integracja systemu PKWD-SINGLE WINDOW z EU CSW-CERTEX </a:t>
            </a:r>
            <a:r>
              <a:rPr lang="pl-PL" b="0" i="0" u="non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Release</a:t>
            </a: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5.1 poszerzyła zestaw dokumentów UE wymaganych do zgłoszenia celnego, walidowanych automatycznie w trakcie odprawy celnej. Aktualnie sprawdzane są dokumenty: CHED-A, CHED-P, CHED-D, CHED-PP, COI, ODS, FGAS, dotyczące importu dóbr kultury (ICG) i CBAM. </a:t>
            </a:r>
            <a:b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 ponad 90% przypadków walidacja automatyczna przebiega pozytywnie (tzw. "happy </a:t>
            </a:r>
            <a:r>
              <a:rPr lang="pl-PL" b="0" i="0" u="none"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flow</a:t>
            </a:r>
            <a:r>
              <a:rPr lang="pl-PL" b="0" i="0" u="non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i nie wymaga konieczności manualnej interwencji ze strony funkcjonariuszy zaangażowanych w proces odprawy celnej towarów, a tym samym nie jest wymagane przez podmioty gospodarcze dostarczanie organom KAS dokumentów w formie papierowej (tradycyjnej). </a:t>
            </a:r>
            <a:endParaRPr lang="pl-PL" sz="1500" dirty="0">
              <a:solidFill>
                <a:srgbClr val="FF0000"/>
              </a:solidFill>
              <a:latin typeface="Lato" panose="020F0502020204030203" pitchFamily="34" charset="-18"/>
            </a:endParaRPr>
          </a:p>
        </p:txBody>
      </p:sp>
      <p:sp>
        <p:nvSpPr>
          <p:cNvPr id="15" name="object 2">
            <a:extLst>
              <a:ext uri="{FF2B5EF4-FFF2-40B4-BE49-F238E27FC236}">
                <a16:creationId xmlns:a16="http://schemas.microsoft.com/office/drawing/2014/main" id="{0B7701BD-543A-231A-4E35-B6D975FF4FBE}"/>
              </a:ext>
            </a:extLst>
          </p:cNvPr>
          <p:cNvSpPr txBox="1"/>
          <p:nvPr/>
        </p:nvSpPr>
        <p:spPr>
          <a:xfrm>
            <a:off x="1324096" y="7516297"/>
            <a:ext cx="6853824" cy="2298706"/>
          </a:xfrm>
          <a:prstGeom prst="rect">
            <a:avLst/>
          </a:prstGeom>
        </p:spPr>
        <p:txBody>
          <a:bodyPr vert="horz" wrap="square" lIns="0" tIns="12700" rIns="0" bIns="0" rtlCol="0">
            <a:spAutoFit/>
          </a:bodyPr>
          <a:lstStyle/>
          <a:p>
            <a:pPr marR="5080">
              <a:lnSpc>
                <a:spcPts val="2180"/>
              </a:lnSpc>
              <a:spcBef>
                <a:spcPts val="100"/>
              </a:spcBef>
            </a:pPr>
            <a:r>
              <a:rPr lang="pl-PL"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a:t>
            </a:r>
            <a:br>
              <a:rPr lang="pl-PL"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pl-PL"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system ZEFIR2</a:t>
            </a:r>
          </a:p>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Opracowanie i udostępnienie nowych wzorów deklaracji akcyzowych i podatku od towarów i usług (w zakresie importu) dla podatników na PUESC w związku z procedowanymi zmianami przepisów prawa w zakresie podatku akcyzowego oraz ustawy o podatku od towarów i usług</a:t>
            </a:r>
          </a:p>
          <a:p>
            <a:pPr marR="5080">
              <a:lnSpc>
                <a:spcPts val="2180"/>
              </a:lnSpc>
              <a:spcBef>
                <a:spcPts val="100"/>
              </a:spcBef>
            </a:pPr>
            <a:endPar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I-II kwartał 2026 r.</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object 11">
            <a:extLst>
              <a:ext uri="{FF2B5EF4-FFF2-40B4-BE49-F238E27FC236}">
                <a16:creationId xmlns:a16="http://schemas.microsoft.com/office/drawing/2014/main" id="{7862541B-3A53-F3EE-A6A9-58B874C52068}"/>
              </a:ext>
            </a:extLst>
          </p:cNvPr>
          <p:cNvSpPr txBox="1"/>
          <p:nvPr/>
        </p:nvSpPr>
        <p:spPr>
          <a:xfrm>
            <a:off x="8399347" y="7534014"/>
            <a:ext cx="10380657" cy="849592"/>
          </a:xfrm>
          <a:prstGeom prst="rect">
            <a:avLst/>
          </a:prstGeom>
        </p:spPr>
        <p:txBody>
          <a:bodyPr vert="horz" wrap="square" lIns="0" tIns="12700" rIns="0" bIns="0" rtlCol="0">
            <a:spAutoFit/>
          </a:bodyPr>
          <a:lstStyle/>
          <a:p>
            <a:pPr>
              <a:lnSpc>
                <a:spcPts val="2180"/>
              </a:lnSpc>
            </a:pPr>
            <a:r>
              <a:rPr lang="pl-PL" sz="1800" b="0" i="0" u="none" strike="noStrike" dirty="0">
                <a:solidFill>
                  <a:srgbClr val="000000"/>
                </a:solidFill>
                <a:effectLst/>
                <a:latin typeface="Calibri" panose="020F0502020204030204" pitchFamily="34" charset="0"/>
              </a:rPr>
              <a:t>Umożliwienie podatnikom składania elektronicznie nowych deklaracji dotyczących podatku akcyzowego i podatku VAT importowego poprzez udostępnienie na Platformie Usług Elektronicznych Skarbowo-Celnych (PUESC) nowych wzorów interaktywnych formularzy deklaracji podatkowych.</a:t>
            </a:r>
          </a:p>
        </p:txBody>
      </p:sp>
    </p:spTree>
    <p:extLst>
      <p:ext uri="{BB962C8B-B14F-4D97-AF65-F5344CB8AC3E}">
        <p14:creationId xmlns:p14="http://schemas.microsoft.com/office/powerpoint/2010/main" val="108246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496656960"/>
              </p:ext>
            </p:extLst>
          </p:nvPr>
        </p:nvGraphicFramePr>
        <p:xfrm>
          <a:off x="1441450" y="1616075"/>
          <a:ext cx="16275209" cy="9929544"/>
        </p:xfrm>
        <a:graphic>
          <a:graphicData uri="http://schemas.openxmlformats.org/drawingml/2006/table">
            <a:tbl>
              <a:tblPr firstRow="1" bandRow="1">
                <a:tableStyleId>{2D5ABB26-0587-4C30-8999-92F81FD0307C}</a:tableStyleId>
              </a:tblPr>
              <a:tblGrid>
                <a:gridCol w="5638800">
                  <a:extLst>
                    <a:ext uri="{9D8B030D-6E8A-4147-A177-3AD203B41FA5}">
                      <a16:colId xmlns:a16="http://schemas.microsoft.com/office/drawing/2014/main" val="20000"/>
                    </a:ext>
                  </a:extLst>
                </a:gridCol>
                <a:gridCol w="5181224">
                  <a:extLst>
                    <a:ext uri="{9D8B030D-6E8A-4147-A177-3AD203B41FA5}">
                      <a16:colId xmlns:a16="http://schemas.microsoft.com/office/drawing/2014/main" val="20002"/>
                    </a:ext>
                  </a:extLst>
                </a:gridCol>
                <a:gridCol w="5455185">
                  <a:extLst>
                    <a:ext uri="{9D8B030D-6E8A-4147-A177-3AD203B41FA5}">
                      <a16:colId xmlns:a16="http://schemas.microsoft.com/office/drawing/2014/main" val="20003"/>
                    </a:ext>
                  </a:extLst>
                </a:gridCol>
              </a:tblGrid>
              <a:tr h="640764">
                <a:tc>
                  <a:txBody>
                    <a:bodyPr/>
                    <a:lstStyle/>
                    <a:p>
                      <a:pPr marL="1927860">
                        <a:lnSpc>
                          <a:spcPct val="100000"/>
                        </a:lnSpc>
                        <a:spcBef>
                          <a:spcPts val="1055"/>
                        </a:spcBef>
                      </a:pPr>
                      <a:r>
                        <a:rPr lang="pl-PL" sz="1650" b="1" spc="-20" dirty="0">
                          <a:solidFill>
                            <a:schemeClr val="tx1"/>
                          </a:solidFill>
                          <a:latin typeface="+mn-lt"/>
                          <a:cs typeface="Montserrat ExtraBold"/>
                        </a:rPr>
                        <a:t>III - IVQ2026  </a:t>
                      </a:r>
                      <a:endParaRPr sz="1650" dirty="0">
                        <a:solidFill>
                          <a:schemeClr val="tx1"/>
                        </a:solidFill>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marL="1928495">
                        <a:lnSpc>
                          <a:spcPct val="100000"/>
                        </a:lnSpc>
                        <a:spcBef>
                          <a:spcPts val="1055"/>
                        </a:spcBef>
                      </a:pPr>
                      <a:r>
                        <a:rPr lang="pl-PL" sz="1650" b="1" spc="-20" dirty="0">
                          <a:solidFill>
                            <a:schemeClr val="tx1"/>
                          </a:solidFill>
                          <a:latin typeface="+mn-lt"/>
                          <a:cs typeface="Montserrat ExtraBold"/>
                        </a:rPr>
                        <a:t>      </a:t>
                      </a:r>
                      <a:r>
                        <a:rPr sz="1650" b="1" spc="-20" dirty="0">
                          <a:solidFill>
                            <a:schemeClr val="tx1"/>
                          </a:solidFill>
                          <a:latin typeface="+mn-lt"/>
                          <a:cs typeface="Montserrat ExtraBold"/>
                        </a:rPr>
                        <a:t>202</a:t>
                      </a:r>
                      <a:r>
                        <a:rPr lang="pl-PL" sz="1650" b="1" spc="-20" dirty="0">
                          <a:solidFill>
                            <a:schemeClr val="tx1"/>
                          </a:solidFill>
                          <a:latin typeface="+mn-lt"/>
                          <a:cs typeface="Montserrat ExtraBold"/>
                        </a:rPr>
                        <a:t>7</a:t>
                      </a:r>
                      <a:endParaRPr sz="1650" dirty="0">
                        <a:solidFill>
                          <a:schemeClr val="tx1"/>
                        </a:solidFill>
                        <a:latin typeface="+mn-lt"/>
                        <a:cs typeface="Montserrat ExtraBold"/>
                      </a:endParaRPr>
                    </a:p>
                  </a:txBody>
                  <a:tcPr marL="0" marR="0" marT="133985" marB="0">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F3F3F2"/>
                    </a:solidFill>
                  </a:tcPr>
                </a:tc>
                <a:tc>
                  <a:txBody>
                    <a:bodyPr/>
                    <a:lstStyle/>
                    <a:p>
                      <a:pPr marL="1924685">
                        <a:lnSpc>
                          <a:spcPct val="100000"/>
                        </a:lnSpc>
                        <a:spcBef>
                          <a:spcPts val="1055"/>
                        </a:spcBef>
                      </a:pPr>
                      <a:r>
                        <a:rPr sz="1650" b="1" spc="-20" dirty="0">
                          <a:solidFill>
                            <a:schemeClr val="tx1"/>
                          </a:solidFill>
                          <a:latin typeface="+mn-lt"/>
                          <a:cs typeface="Montserrat ExtraBold"/>
                        </a:rPr>
                        <a:t>202</a:t>
                      </a:r>
                      <a:r>
                        <a:rPr lang="pl-PL" sz="1650" b="1" spc="-20" dirty="0">
                          <a:solidFill>
                            <a:schemeClr val="tx1"/>
                          </a:solidFill>
                          <a:latin typeface="+mn-lt"/>
                          <a:cs typeface="Montserrat ExtraBold"/>
                        </a:rPr>
                        <a:t>8</a:t>
                      </a:r>
                      <a:endParaRPr sz="1650" dirty="0">
                        <a:solidFill>
                          <a:schemeClr val="tx1"/>
                        </a:solidFill>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0"/>
                  </a:ext>
                </a:extLst>
              </a:tr>
              <a:tr h="8733583">
                <a:tc>
                  <a:txBody>
                    <a:bodyPr/>
                    <a:lstStyle/>
                    <a:p>
                      <a:pPr>
                        <a:lnSpc>
                          <a:spcPct val="100000"/>
                        </a:lnSpc>
                      </a:pPr>
                      <a:endParaRPr sz="1300" dirty="0">
                        <a:solidFill>
                          <a:schemeClr val="tx1"/>
                        </a:solidFill>
                        <a:latin typeface="+mn-lt"/>
                        <a:cs typeface="Times New Roman"/>
                      </a:endParaRPr>
                    </a:p>
                    <a:p>
                      <a:pPr>
                        <a:lnSpc>
                          <a:spcPct val="100000"/>
                        </a:lnSpc>
                      </a:pPr>
                      <a:endParaRPr sz="1300" dirty="0">
                        <a:solidFill>
                          <a:schemeClr val="tx1"/>
                        </a:solidFill>
                        <a:latin typeface="+mn-lt"/>
                        <a:cs typeface="Times New Roman"/>
                      </a:endParaRPr>
                    </a:p>
                    <a:p>
                      <a:pPr marL="285750" indent="0">
                        <a:lnSpc>
                          <a:spcPct val="100000"/>
                        </a:lnSpc>
                        <a:buFont typeface="Arial" panose="020B0604020202020204" pitchFamily="34" charset="0"/>
                        <a:buChar char="•"/>
                      </a:pPr>
                      <a:endParaRPr lang="pl-PL" sz="1300" dirty="0">
                        <a:solidFill>
                          <a:schemeClr val="tx1"/>
                        </a:solidFill>
                        <a:latin typeface="+mn-lt"/>
                        <a:cs typeface="Times New Roman"/>
                      </a:endParaRPr>
                    </a:p>
                    <a:p>
                      <a:pPr marL="285750" indent="0">
                        <a:lnSpc>
                          <a:spcPct val="100000"/>
                        </a:lnSpc>
                        <a:buFont typeface="Arial" panose="020B0604020202020204" pitchFamily="34" charset="0"/>
                        <a:buChar char="•"/>
                      </a:pPr>
                      <a:endParaRPr lang="pl-PL" sz="1300" dirty="0">
                        <a:solidFill>
                          <a:schemeClr val="tx1"/>
                        </a:solidFill>
                        <a:latin typeface="+mn-lt"/>
                        <a:cs typeface="Times New Roman"/>
                      </a:endParaRPr>
                    </a:p>
                    <a:p>
                      <a:pPr marL="887095" indent="-28575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e-Urząd Skarbowy, aplikacja mobilna  e-US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Twój e-PIT </a:t>
                      </a:r>
                    </a:p>
                    <a:p>
                      <a:pPr marL="887095" indent="-28575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PUESC - modernizacja portalu PUESC (system SEAP) i zintegrowanych z nim systemów dziedzinowych</a:t>
                      </a:r>
                    </a:p>
                    <a:p>
                      <a:pPr marL="887095" indent="-28575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JPK NZ – kontynuacja działań dot. aktualizacji struktury JPK_MAG(2)</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rPr>
                        <a:t>dostosowanie </a:t>
                      </a:r>
                      <a:r>
                        <a:rPr lang="pl-PL" sz="1600" dirty="0" err="1">
                          <a:solidFill>
                            <a:schemeClr val="tx1"/>
                          </a:solidFill>
                        </a:rPr>
                        <a:t>schem</a:t>
                      </a:r>
                      <a:r>
                        <a:rPr lang="pl-PL" sz="1600" dirty="0">
                          <a:solidFill>
                            <a:schemeClr val="tx1"/>
                          </a:solidFill>
                        </a:rPr>
                        <a:t>  i formularzy MDR (schematy podatkowe)</a:t>
                      </a:r>
                      <a:endParaRPr lang="pl-PL" sz="1600" dirty="0">
                        <a:solidFill>
                          <a:schemeClr val="tx1"/>
                        </a:solidFill>
                        <a:latin typeface="+mn-lt"/>
                        <a:cs typeface="Lato"/>
                      </a:endParaRPr>
                    </a:p>
                    <a:p>
                      <a:pPr marL="887095" indent="-28575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GloBE</a:t>
                      </a:r>
                      <a:r>
                        <a:rPr lang="pl-PL" sz="1600" spc="-10" dirty="0">
                          <a:solidFill>
                            <a:schemeClr val="tx1"/>
                          </a:solidFill>
                          <a:latin typeface="+mn-lt"/>
                          <a:ea typeface="+mn-ea"/>
                          <a:cs typeface="Lato"/>
                        </a:rPr>
                        <a:t> (globalny podatek minimalny)</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JSP Moduł Rejestracji Podmiotów – zmodernizowany Wykaz Podatników VAT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CESOP_PL</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Rejestr domen</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SENT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it-IT" sz="1600" b="0" spc="-10" dirty="0">
                          <a:solidFill>
                            <a:schemeClr val="tx1"/>
                          </a:solidFill>
                          <a:latin typeface="+mn-lt"/>
                          <a:ea typeface="+mn-ea"/>
                          <a:cs typeface="Lato"/>
                        </a:rPr>
                        <a:t>e-TOLL – strona www.etoll.gov.pl - „chatbot Kaspro”</a:t>
                      </a:r>
                      <a:endParaRPr lang="pl-PL"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spc="-10" dirty="0">
                          <a:solidFill>
                            <a:schemeClr val="tx1"/>
                          </a:solidFill>
                          <a:latin typeface="+mn-lt"/>
                          <a:ea typeface="+mn-ea"/>
                          <a:cs typeface="Lato"/>
                        </a:rPr>
                        <a:t>DAC8 </a:t>
                      </a:r>
                      <a:r>
                        <a:rPr lang="pl-PL" sz="1600" b="0" spc="-10" dirty="0" err="1">
                          <a:solidFill>
                            <a:schemeClr val="tx1"/>
                          </a:solidFill>
                          <a:latin typeface="+mn-lt"/>
                          <a:ea typeface="+mn-ea"/>
                          <a:cs typeface="Lato"/>
                        </a:rPr>
                        <a:t>Kryptoaktywa</a:t>
                      </a:r>
                      <a:endParaRPr lang="it-IT"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it-IT"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it-IT"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b="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601345" indent="0">
                        <a:lnSpc>
                          <a:spcPct val="100000"/>
                        </a:lnSpc>
                        <a:buFont typeface="Wingdings" panose="05000000000000000000" pitchFamily="2" charset="2"/>
                        <a:buNone/>
                        <a:tabLst>
                          <a:tab pos="515620" algn="l"/>
                        </a:tabLst>
                      </a:pPr>
                      <a:r>
                        <a:rPr lang="pl-PL" sz="1600" spc="-10" dirty="0">
                          <a:solidFill>
                            <a:schemeClr val="tx1"/>
                          </a:solidFill>
                          <a:latin typeface="+mn-lt"/>
                          <a:ea typeface="+mn-ea"/>
                          <a:cs typeface="Lato"/>
                        </a:rPr>
                        <a:t>   </a:t>
                      </a:r>
                    </a:p>
                    <a:p>
                      <a:pPr marL="887095" indent="-28575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515620" indent="-200025">
                        <a:lnSpc>
                          <a:spcPct val="100000"/>
                        </a:lnSpc>
                        <a:spcBef>
                          <a:spcPts val="915"/>
                        </a:spcBef>
                        <a:buChar char="•"/>
                        <a:tabLst>
                          <a:tab pos="515620" algn="l"/>
                        </a:tabLst>
                      </a:pPr>
                      <a:endParaRPr lang="pl-PL" sz="1600" spc="-10" dirty="0">
                        <a:solidFill>
                          <a:schemeClr val="tx1"/>
                        </a:solidFill>
                        <a:latin typeface="+mn-lt"/>
                        <a:ea typeface="+mn-ea"/>
                        <a:cs typeface="Lato"/>
                      </a:endParaRPr>
                    </a:p>
                    <a:p>
                      <a:pPr marL="515620" indent="-200025">
                        <a:lnSpc>
                          <a:spcPct val="100000"/>
                        </a:lnSpc>
                        <a:spcBef>
                          <a:spcPts val="915"/>
                        </a:spcBef>
                        <a:buChar char="•"/>
                        <a:tabLst>
                          <a:tab pos="515620" algn="l"/>
                        </a:tabLst>
                      </a:pPr>
                      <a:endParaRPr lang="pl-PL" sz="1600" spc="-10" dirty="0">
                        <a:solidFill>
                          <a:schemeClr val="tx1"/>
                        </a:solidFill>
                        <a:latin typeface="+mn-lt"/>
                        <a:ea typeface="+mn-ea"/>
                        <a:cs typeface="Lato"/>
                      </a:endParaRP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endParaRPr lang="pl-PL" sz="1600" spc="-10" dirty="0">
                        <a:solidFill>
                          <a:schemeClr val="tx1"/>
                        </a:solidFill>
                        <a:latin typeface="+mn-lt"/>
                        <a:ea typeface="+mn-ea"/>
                        <a:cs typeface="Lato"/>
                      </a:endParaRPr>
                    </a:p>
                    <a:p>
                      <a:pPr>
                        <a:lnSpc>
                          <a:spcPct val="100000"/>
                        </a:lnSpc>
                        <a:spcBef>
                          <a:spcPts val="605"/>
                        </a:spcBef>
                      </a:pPr>
                      <a:endParaRPr lang="pl-PL" sz="1300" dirty="0">
                        <a:solidFill>
                          <a:schemeClr val="tx1"/>
                        </a:solidFill>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a:lnSpc>
                          <a:spcPct val="100000"/>
                        </a:lnSpc>
                      </a:pPr>
                      <a:endParaRPr sz="1300" dirty="0">
                        <a:solidFill>
                          <a:schemeClr val="tx1"/>
                        </a:solidFill>
                        <a:latin typeface="+mn-lt"/>
                        <a:cs typeface="Times New Roman"/>
                      </a:endParaRPr>
                    </a:p>
                    <a:p>
                      <a:pPr>
                        <a:lnSpc>
                          <a:spcPct val="100000"/>
                        </a:lnSpc>
                      </a:pPr>
                      <a:endParaRPr sz="1600" b="0" dirty="0">
                        <a:solidFill>
                          <a:schemeClr val="tx1"/>
                        </a:solidFill>
                        <a:latin typeface="+mn-lt"/>
                        <a:cs typeface="Times New Roman"/>
                      </a:endParaRP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e-Urząd Skarbowy</a:t>
                      </a:r>
                    </a:p>
                    <a:p>
                      <a:pPr marL="944245" indent="-342900">
                        <a:lnSpc>
                          <a:spcPct val="100000"/>
                        </a:lnSpc>
                        <a:buFont typeface="Wingdings" panose="05000000000000000000" pitchFamily="2" charset="2"/>
                        <a:buChar char="§"/>
                        <a:tabLst>
                          <a:tab pos="515620" algn="l"/>
                        </a:tabLst>
                      </a:pPr>
                      <a:r>
                        <a:rPr sz="1600" spc="-10" dirty="0" err="1">
                          <a:solidFill>
                            <a:schemeClr val="tx1"/>
                          </a:solidFill>
                          <a:latin typeface="+mn-lt"/>
                          <a:ea typeface="+mn-ea"/>
                          <a:cs typeface="Lato"/>
                        </a:rPr>
                        <a:t>Twój</a:t>
                      </a:r>
                      <a:r>
                        <a:rPr sz="1600" spc="-10" dirty="0">
                          <a:solidFill>
                            <a:schemeClr val="tx1"/>
                          </a:solidFill>
                          <a:latin typeface="+mn-lt"/>
                          <a:ea typeface="+mn-ea"/>
                          <a:cs typeface="Lato"/>
                        </a:rPr>
                        <a:t> e</a:t>
                      </a:r>
                      <a:r>
                        <a:rPr lang="pl-PL" sz="1600" spc="-10" dirty="0">
                          <a:solidFill>
                            <a:schemeClr val="tx1"/>
                          </a:solidFill>
                          <a:latin typeface="+mn-lt"/>
                          <a:ea typeface="+mn-ea"/>
                          <a:cs typeface="Lato"/>
                        </a:rPr>
                        <a:t>-</a:t>
                      </a:r>
                      <a:r>
                        <a:rPr sz="1600" spc="-10" dirty="0">
                          <a:solidFill>
                            <a:schemeClr val="tx1"/>
                          </a:solidFill>
                          <a:latin typeface="+mn-lt"/>
                          <a:ea typeface="+mn-ea"/>
                          <a:cs typeface="Lato"/>
                        </a:rPr>
                        <a:t>PIT</a:t>
                      </a:r>
                      <a:endParaRPr lang="pl-PL" sz="1600" spc="-10" dirty="0">
                        <a:solidFill>
                          <a:schemeClr val="tx1"/>
                        </a:solidFill>
                        <a:latin typeface="+mn-lt"/>
                        <a:ea typeface="+mn-ea"/>
                        <a:cs typeface="Lato"/>
                      </a:endParaRPr>
                    </a:p>
                    <a:p>
                      <a:pPr marL="944245" indent="-342900">
                        <a:lnSpc>
                          <a:spcPct val="100000"/>
                        </a:lnSpc>
                        <a:buFont typeface="Wingdings" panose="05000000000000000000" pitchFamily="2" charset="2"/>
                        <a:buChar char="§"/>
                        <a:tabLst>
                          <a:tab pos="515620" algn="l"/>
                        </a:tabLst>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944245" indent="-342900">
                        <a:lnSpc>
                          <a:spcPct val="100000"/>
                        </a:lnSpc>
                        <a:buFont typeface="Wingdings" panose="05000000000000000000" pitchFamily="2" charset="2"/>
                        <a:buChar char="§"/>
                        <a:tabLst>
                          <a:tab pos="515620" algn="l"/>
                        </a:tabLst>
                      </a:pPr>
                      <a:r>
                        <a:rPr sz="1600" spc="-10" dirty="0">
                          <a:solidFill>
                            <a:schemeClr val="tx1"/>
                          </a:solidFill>
                          <a:latin typeface="+mn-lt"/>
                          <a:ea typeface="+mn-ea"/>
                          <a:cs typeface="Lato"/>
                        </a:rPr>
                        <a:t>PUESC</a:t>
                      </a:r>
                      <a:r>
                        <a:rPr lang="pl-PL" sz="1600" spc="-10" dirty="0">
                          <a:solidFill>
                            <a:schemeClr val="tx1"/>
                          </a:solidFill>
                          <a:latin typeface="+mn-lt"/>
                          <a:ea typeface="+mn-ea"/>
                          <a:cs typeface="Lato"/>
                        </a:rPr>
                        <a:t> - modernizacja portalu PUESC (system SEAP) i zintegrowanych z nim systemów dziedzinowych</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CEWA 1.0 (Centralna Ewidencja Wyrobów Akcyzowych)</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JSP Moduł Rejestracji Podmiotów</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JSP Moduł Egzekucja</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CESOP PL</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Centrum Transparentności (JPK_PD)</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JPK NZ – kontynuacja działań dot. aktualizacji struktury JPK_MAG JPK_MAG(2)</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DAC8</a:t>
                      </a:r>
                    </a:p>
                    <a:p>
                      <a:pPr marL="944245" indent="-342900">
                        <a:lnSpc>
                          <a:spcPct val="100000"/>
                        </a:lnSpc>
                        <a:buFont typeface="Wingdings" panose="05000000000000000000" pitchFamily="2" charset="2"/>
                        <a:buChar char="§"/>
                        <a:tabLst>
                          <a:tab pos="515620" algn="l"/>
                        </a:tabLst>
                      </a:pPr>
                      <a:r>
                        <a:rPr lang="pl-PL" sz="1600" spc="-10" dirty="0">
                          <a:solidFill>
                            <a:schemeClr val="tx1"/>
                          </a:solidFill>
                          <a:latin typeface="+mn-lt"/>
                          <a:ea typeface="+mn-ea"/>
                          <a:cs typeface="Lato"/>
                        </a:rPr>
                        <a:t>Aplikacja </a:t>
                      </a:r>
                      <a:r>
                        <a:rPr lang="pl-PL" sz="1600" spc="-10" dirty="0" err="1">
                          <a:solidFill>
                            <a:schemeClr val="tx1"/>
                          </a:solidFill>
                          <a:latin typeface="+mn-lt"/>
                          <a:ea typeface="+mn-ea"/>
                          <a:cs typeface="Lato"/>
                        </a:rPr>
                        <a:t>eParagony</a:t>
                      </a:r>
                      <a:r>
                        <a:rPr lang="pl-PL" sz="1600" spc="-10" dirty="0">
                          <a:solidFill>
                            <a:schemeClr val="tx1"/>
                          </a:solidFill>
                          <a:latin typeface="+mn-lt"/>
                          <a:ea typeface="+mn-ea"/>
                          <a:cs typeface="Lato"/>
                        </a:rPr>
                        <a:t> </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spc="-10" dirty="0">
                          <a:solidFill>
                            <a:schemeClr val="tx1"/>
                          </a:solidFill>
                          <a:latin typeface="+mn-lt"/>
                          <a:ea typeface="+mn-ea"/>
                          <a:cs typeface="Lato"/>
                        </a:rPr>
                        <a:t>Modyfikacja CRPO w kierunku wprowadzenie możliwości złożenia zawiadomienia o zmianie, odwołaniu bądź wypowiedzeniu pełnomocnictwa przez pełnomocnika niezawodowego</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b="0" dirty="0">
                          <a:solidFill>
                            <a:schemeClr val="tx1"/>
                          </a:solidFill>
                          <a:latin typeface="+mn-lt"/>
                          <a:cs typeface="Lato"/>
                        </a:rPr>
                        <a:t>Strona </a:t>
                      </a:r>
                      <a:r>
                        <a:rPr lang="pl-PL" sz="1600" b="0" dirty="0">
                          <a:solidFill>
                            <a:schemeClr val="tx1"/>
                          </a:solidFill>
                          <a:latin typeface="+mn-lt"/>
                          <a:cs typeface="Lato"/>
                          <a:hlinkClick r:id="rId2">
                            <a:extLst>
                              <a:ext uri="{A12FA001-AC4F-418D-AE19-62706E023703}">
                                <ahyp:hlinkClr xmlns:ahyp="http://schemas.microsoft.com/office/drawing/2018/hyperlinkcolor" val="tx"/>
                              </a:ext>
                            </a:extLst>
                          </a:hlinkClick>
                        </a:rPr>
                        <a:t>www.etoll.gov.pl</a:t>
                      </a:r>
                      <a:r>
                        <a:rPr lang="pl-PL" sz="1600" b="0" dirty="0">
                          <a:solidFill>
                            <a:schemeClr val="tx1"/>
                          </a:solidFill>
                          <a:latin typeface="+mn-lt"/>
                          <a:cs typeface="Lato"/>
                        </a:rPr>
                        <a:t> - „chatbot </a:t>
                      </a:r>
                      <a:r>
                        <a:rPr lang="pl-PL" sz="1600" b="0" dirty="0" err="1">
                          <a:solidFill>
                            <a:schemeClr val="tx1"/>
                          </a:solidFill>
                          <a:latin typeface="+mn-lt"/>
                          <a:cs typeface="Lato"/>
                        </a:rPr>
                        <a:t>Kaspro</a:t>
                      </a:r>
                      <a:r>
                        <a:rPr lang="pl-PL" sz="1600" b="0" dirty="0">
                          <a:solidFill>
                            <a:schemeClr val="tx1"/>
                          </a:solidFill>
                          <a:latin typeface="+mn-lt"/>
                          <a:cs typeface="Lato"/>
                        </a:rPr>
                        <a:t>”</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rPr>
                        <a:t>dostosowanie </a:t>
                      </a:r>
                      <a:r>
                        <a:rPr lang="pl-PL" sz="1600" dirty="0" err="1">
                          <a:solidFill>
                            <a:schemeClr val="tx1"/>
                          </a:solidFill>
                        </a:rPr>
                        <a:t>schem</a:t>
                      </a:r>
                      <a:r>
                        <a:rPr lang="pl-PL" sz="1600" dirty="0">
                          <a:solidFill>
                            <a:schemeClr val="tx1"/>
                          </a:solidFill>
                        </a:rPr>
                        <a:t>  i formularzy MDR (schematy podatkowe) do ustawy z 29 maja 2026 r. o zmianie ustawy Ordynacja podatkowa oraz niektórych innych ustaw</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e-TOLL – rozszerzenie sieci dróg płatnych</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e-TOLL – rozbudowa Aplikacji Mobilnej e-TOLL o Internetowe Konto Klienta</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Aplikacja e-Awizacja</a:t>
                      </a: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modernizacja </a:t>
                      </a:r>
                      <a:r>
                        <a:rPr lang="pl-PL" sz="1600" dirty="0" err="1">
                          <a:solidFill>
                            <a:schemeClr val="tx1"/>
                          </a:solidFill>
                          <a:latin typeface="+mn-lt"/>
                          <a:cs typeface="Lato"/>
                        </a:rPr>
                        <a:t>eWIS</a:t>
                      </a:r>
                      <a:r>
                        <a:rPr lang="pl-PL" sz="1600" dirty="0">
                          <a:solidFill>
                            <a:schemeClr val="tx1"/>
                          </a:solidFill>
                          <a:latin typeface="+mn-lt"/>
                          <a:cs typeface="Lato"/>
                        </a:rPr>
                        <a:t> w </a:t>
                      </a:r>
                      <a:r>
                        <a:rPr lang="pl-PL" sz="1600" dirty="0" err="1">
                          <a:solidFill>
                            <a:schemeClr val="tx1"/>
                          </a:solidFill>
                          <a:latin typeface="+mn-lt"/>
                          <a:cs typeface="Lato"/>
                        </a:rPr>
                        <a:t>eUS</a:t>
                      </a:r>
                      <a:endParaRPr lang="pl-PL" sz="1600" dirty="0">
                        <a:solidFill>
                          <a:schemeClr val="tx1"/>
                        </a:solidFill>
                        <a:latin typeface="+mn-lt"/>
                        <a:cs typeface="Lato"/>
                      </a:endParaRP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dirty="0">
                        <a:solidFill>
                          <a:schemeClr val="tx1"/>
                        </a:solidFill>
                        <a:latin typeface="+mn-lt"/>
                        <a:cs typeface="Lato"/>
                      </a:endParaRP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dirty="0">
                        <a:solidFill>
                          <a:schemeClr val="tx1"/>
                        </a:solidFill>
                        <a:latin typeface="+mn-lt"/>
                        <a:cs typeface="Lato"/>
                      </a:endParaRPr>
                    </a:p>
                    <a:p>
                      <a:pPr marL="944245" marR="0" lvl="0" indent="-34290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dirty="0">
                        <a:solidFill>
                          <a:schemeClr val="tx1"/>
                        </a:solidFill>
                        <a:latin typeface="+mn-lt"/>
                        <a:cs typeface="Lato"/>
                      </a:endParaRPr>
                    </a:p>
                    <a:p>
                      <a:pPr marL="944245" indent="-34290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601345" indent="0">
                        <a:lnSpc>
                          <a:spcPct val="100000"/>
                        </a:lnSpc>
                        <a:buFont typeface="Wingdings" panose="05000000000000000000" pitchFamily="2" charset="2"/>
                        <a:buNone/>
                        <a:tabLst>
                          <a:tab pos="515620" algn="l"/>
                        </a:tabLst>
                      </a:pPr>
                      <a:endParaRPr lang="pl-PL" sz="1600" spc="-10" dirty="0">
                        <a:solidFill>
                          <a:schemeClr val="tx1"/>
                        </a:solidFill>
                        <a:latin typeface="+mn-lt"/>
                        <a:ea typeface="+mn-ea"/>
                        <a:cs typeface="Lato"/>
                      </a:endParaRPr>
                    </a:p>
                    <a:p>
                      <a:pPr marL="944245" indent="-342900">
                        <a:lnSpc>
                          <a:spcPct val="100000"/>
                        </a:lnSpc>
                        <a:buFont typeface="Wingdings" panose="05000000000000000000" pitchFamily="2" charset="2"/>
                        <a:buChar char="§"/>
                        <a:tabLst>
                          <a:tab pos="515620" algn="l"/>
                        </a:tabLst>
                      </a:pPr>
                      <a:endParaRPr lang="pl-PL" sz="1600" spc="-10" dirty="0">
                        <a:solidFill>
                          <a:schemeClr val="tx1"/>
                        </a:solidFill>
                        <a:latin typeface="+mn-lt"/>
                        <a:ea typeface="+mn-ea"/>
                        <a:cs typeface="Lato"/>
                      </a:endParaRPr>
                    </a:p>
                    <a:p>
                      <a:pPr marL="315595" indent="0">
                        <a:lnSpc>
                          <a:spcPct val="100000"/>
                        </a:lnSpc>
                        <a:spcBef>
                          <a:spcPts val="915"/>
                        </a:spcBef>
                        <a:buNone/>
                        <a:tabLst>
                          <a:tab pos="515620" algn="l"/>
                        </a:tabLst>
                      </a:pPr>
                      <a:endParaRPr lang="pl-PL" sz="1300" spc="-10" dirty="0">
                        <a:solidFill>
                          <a:schemeClr val="tx1"/>
                        </a:solidFill>
                        <a:latin typeface="+mn-lt"/>
                        <a:cs typeface="Lato"/>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solidFill>
                      <a:srgbClr val="F3F3F2"/>
                    </a:solidFill>
                  </a:tcPr>
                </a:tc>
                <a:tc>
                  <a:txBody>
                    <a:bodyPr/>
                    <a:lstStyle/>
                    <a:p>
                      <a:pPr>
                        <a:lnSpc>
                          <a:spcPct val="100000"/>
                        </a:lnSpc>
                      </a:pPr>
                      <a:endParaRPr sz="1300" dirty="0">
                        <a:solidFill>
                          <a:schemeClr val="tx1"/>
                        </a:solidFill>
                        <a:latin typeface="+mn-lt"/>
                        <a:cs typeface="Times New Roman"/>
                      </a:endParaRPr>
                    </a:p>
                    <a:p>
                      <a:pPr>
                        <a:lnSpc>
                          <a:spcPct val="100000"/>
                        </a:lnSpc>
                      </a:pPr>
                      <a:endParaRPr sz="1300" dirty="0">
                        <a:solidFill>
                          <a:schemeClr val="tx1"/>
                        </a:solidFill>
                        <a:latin typeface="+mn-lt"/>
                        <a:cs typeface="Times New Roman"/>
                      </a:endParaRP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a:solidFill>
                            <a:schemeClr val="tx1"/>
                          </a:solidFill>
                          <a:latin typeface="+mn-lt"/>
                          <a:ea typeface="+mn-ea"/>
                          <a:cs typeface="Lato"/>
                        </a:rPr>
                        <a:t>e-</a:t>
                      </a:r>
                      <a:r>
                        <a:rPr sz="1600" spc="-10" dirty="0" err="1">
                          <a:solidFill>
                            <a:schemeClr val="tx1"/>
                          </a:solidFill>
                          <a:latin typeface="+mn-lt"/>
                          <a:ea typeface="+mn-ea"/>
                          <a:cs typeface="Lato"/>
                        </a:rPr>
                        <a:t>Urząd</a:t>
                      </a:r>
                      <a:r>
                        <a:rPr sz="1600" spc="-10" dirty="0">
                          <a:solidFill>
                            <a:schemeClr val="tx1"/>
                          </a:solidFill>
                          <a:latin typeface="+mn-lt"/>
                          <a:ea typeface="+mn-ea"/>
                          <a:cs typeface="Lato"/>
                        </a:rPr>
                        <a:t> Skarbowy</a:t>
                      </a:r>
                    </a:p>
                    <a:p>
                      <a:pPr marL="887095" indent="-285750">
                        <a:lnSpc>
                          <a:spcPct val="100000"/>
                        </a:lnSpc>
                        <a:spcBef>
                          <a:spcPts val="0"/>
                        </a:spcBef>
                        <a:spcAft>
                          <a:spcPts val="0"/>
                        </a:spcAft>
                        <a:buFont typeface="Wingdings" panose="05000000000000000000" pitchFamily="2" charset="2"/>
                        <a:buChar char="§"/>
                        <a:tabLst>
                          <a:tab pos="515620" algn="l"/>
                        </a:tabLst>
                      </a:pPr>
                      <a:r>
                        <a:rPr sz="1600" spc="-10" dirty="0" err="1">
                          <a:solidFill>
                            <a:schemeClr val="tx1"/>
                          </a:solidFill>
                          <a:latin typeface="+mn-lt"/>
                          <a:ea typeface="+mn-ea"/>
                          <a:cs typeface="Lato"/>
                        </a:rPr>
                        <a:t>Twój</a:t>
                      </a:r>
                      <a:r>
                        <a:rPr sz="1600" spc="-10" dirty="0">
                          <a:solidFill>
                            <a:schemeClr val="tx1"/>
                          </a:solidFill>
                          <a:latin typeface="+mn-lt"/>
                          <a:ea typeface="+mn-ea"/>
                          <a:cs typeface="Lato"/>
                        </a:rPr>
                        <a:t> e</a:t>
                      </a:r>
                      <a:r>
                        <a:rPr lang="pl-PL" sz="1600" spc="-10" dirty="0">
                          <a:solidFill>
                            <a:schemeClr val="tx1"/>
                          </a:solidFill>
                          <a:latin typeface="+mn-lt"/>
                          <a:ea typeface="+mn-ea"/>
                          <a:cs typeface="Lato"/>
                        </a:rPr>
                        <a:t>-</a:t>
                      </a:r>
                      <a:r>
                        <a:rPr sz="1600" spc="-10" dirty="0">
                          <a:solidFill>
                            <a:schemeClr val="tx1"/>
                          </a:solidFill>
                          <a:latin typeface="+mn-lt"/>
                          <a:ea typeface="+mn-ea"/>
                          <a:cs typeface="Lato"/>
                        </a:rPr>
                        <a:t>PIT</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err="1">
                          <a:solidFill>
                            <a:schemeClr val="tx1"/>
                          </a:solidFill>
                          <a:latin typeface="+mn-lt"/>
                          <a:ea typeface="+mn-ea"/>
                          <a:cs typeface="Lato"/>
                        </a:rPr>
                        <a:t>KSeF</a:t>
                      </a:r>
                      <a:r>
                        <a:rPr lang="pl-PL" sz="1600" spc="-10" dirty="0">
                          <a:solidFill>
                            <a:schemeClr val="tx1"/>
                          </a:solidFill>
                          <a:latin typeface="+mn-lt"/>
                          <a:ea typeface="+mn-ea"/>
                          <a:cs typeface="Lato"/>
                        </a:rPr>
                        <a:t> (Krajowy System </a:t>
                      </a:r>
                      <a:r>
                        <a:rPr lang="pl-PL" sz="1600" spc="-10" dirty="0" err="1">
                          <a:solidFill>
                            <a:schemeClr val="tx1"/>
                          </a:solidFill>
                          <a:latin typeface="+mn-lt"/>
                          <a:ea typeface="+mn-ea"/>
                          <a:cs typeface="Lato"/>
                        </a:rPr>
                        <a:t>eFaktur</a:t>
                      </a:r>
                      <a:r>
                        <a:rPr lang="pl-PL" sz="1600" spc="-10" dirty="0">
                          <a:solidFill>
                            <a:schemeClr val="tx1"/>
                          </a:solidFill>
                          <a:latin typeface="+mn-lt"/>
                          <a:ea typeface="+mn-ea"/>
                          <a:cs typeface="Lato"/>
                        </a:rPr>
                        <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PUESC</a:t>
                      </a:r>
                    </a:p>
                    <a:p>
                      <a:pPr marL="887095" indent="-285750">
                        <a:lnSpc>
                          <a:spcPct val="100000"/>
                        </a:lnSpc>
                        <a:spcBef>
                          <a:spcPts val="0"/>
                        </a:spcBef>
                        <a:spcAft>
                          <a:spcPts val="0"/>
                        </a:spcAft>
                        <a:buFont typeface="Wingdings" panose="05000000000000000000" pitchFamily="2" charset="2"/>
                        <a:buChar char="§"/>
                        <a:tabLst>
                          <a:tab pos="515620" algn="l"/>
                        </a:tabLst>
                      </a:pPr>
                      <a:r>
                        <a:rPr lang="pl-PL" sz="1600" spc="-10" dirty="0">
                          <a:solidFill>
                            <a:schemeClr val="tx1"/>
                          </a:solidFill>
                          <a:latin typeface="+mn-lt"/>
                          <a:ea typeface="+mn-ea"/>
                          <a:cs typeface="Lato"/>
                        </a:rPr>
                        <a:t>zmodernizowany </a:t>
                      </a:r>
                      <a:r>
                        <a:rPr sz="1600" spc="-10" dirty="0" err="1">
                          <a:solidFill>
                            <a:schemeClr val="tx1"/>
                          </a:solidFill>
                          <a:latin typeface="+mn-lt"/>
                          <a:ea typeface="+mn-ea"/>
                          <a:cs typeface="Lato"/>
                        </a:rPr>
                        <a:t>Wykaz</a:t>
                      </a:r>
                      <a:r>
                        <a:rPr sz="1600" spc="-10" dirty="0">
                          <a:solidFill>
                            <a:schemeClr val="tx1"/>
                          </a:solidFill>
                          <a:latin typeface="+mn-lt"/>
                          <a:ea typeface="+mn-ea"/>
                          <a:cs typeface="Lato"/>
                        </a:rPr>
                        <a:t> podatników VAT</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CRM2.0 - rozbudowa systemu zarządzania relacjami z klientem KAS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DAC8</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dodatkowe usługi </a:t>
                      </a:r>
                      <a:r>
                        <a:rPr lang="pl-PL" sz="1600" spc="-10" dirty="0" err="1">
                          <a:solidFill>
                            <a:schemeClr val="tx1"/>
                          </a:solidFill>
                          <a:latin typeface="+mn-lt"/>
                          <a:ea typeface="+mn-ea"/>
                          <a:cs typeface="Lato"/>
                        </a:rPr>
                        <a:t>eMCeK</a:t>
                      </a:r>
                      <a:r>
                        <a:rPr lang="pl-PL" sz="1600" spc="-10" dirty="0">
                          <a:solidFill>
                            <a:schemeClr val="tx1"/>
                          </a:solidFill>
                          <a:latin typeface="+mn-lt"/>
                          <a:ea typeface="+mn-ea"/>
                          <a:cs typeface="Lato"/>
                        </a:rPr>
                        <a:t> </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pakiet </a:t>
                      </a:r>
                      <a:r>
                        <a:rPr lang="pl-PL" sz="1600" spc="-10" dirty="0" err="1">
                          <a:solidFill>
                            <a:schemeClr val="tx1"/>
                          </a:solidFill>
                          <a:latin typeface="+mn-lt"/>
                          <a:ea typeface="+mn-ea"/>
                          <a:cs typeface="Lato"/>
                        </a:rPr>
                        <a:t>ViDA</a:t>
                      </a:r>
                      <a:r>
                        <a:rPr lang="pl-PL" sz="1600" spc="-10" dirty="0">
                          <a:solidFill>
                            <a:schemeClr val="tx1"/>
                          </a:solidFill>
                          <a:latin typeface="+mn-lt"/>
                          <a:ea typeface="+mn-ea"/>
                          <a:cs typeface="Lato"/>
                        </a:rPr>
                        <a:t> - zmiany w zakresie procedury OSS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e-TOLL – rozszerzenie sieci dróg płatnych</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Aplikacja </a:t>
                      </a:r>
                      <a:r>
                        <a:rPr lang="pl-PL" sz="1600" spc="-10" dirty="0" err="1">
                          <a:solidFill>
                            <a:schemeClr val="tx1"/>
                          </a:solidFill>
                          <a:latin typeface="+mn-lt"/>
                          <a:ea typeface="+mn-ea"/>
                          <a:cs typeface="Lato"/>
                        </a:rPr>
                        <a:t>eParagony</a:t>
                      </a: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JSP Moduł Egzekucja</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spc="-10" dirty="0">
                          <a:solidFill>
                            <a:schemeClr val="tx1"/>
                          </a:solidFill>
                          <a:latin typeface="+mn-lt"/>
                          <a:ea typeface="+mn-ea"/>
                          <a:cs typeface="Lato"/>
                        </a:rPr>
                        <a:t>modernizacja </a:t>
                      </a:r>
                      <a:r>
                        <a:rPr lang="pl-PL" sz="1600" spc="-10" dirty="0" err="1">
                          <a:solidFill>
                            <a:schemeClr val="tx1"/>
                          </a:solidFill>
                          <a:latin typeface="+mn-lt"/>
                          <a:ea typeface="+mn-ea"/>
                          <a:cs typeface="Lato"/>
                        </a:rPr>
                        <a:t>eWIS</a:t>
                      </a:r>
                      <a:r>
                        <a:rPr lang="pl-PL" sz="1600" spc="-10" dirty="0">
                          <a:solidFill>
                            <a:schemeClr val="tx1"/>
                          </a:solidFill>
                          <a:latin typeface="+mn-lt"/>
                          <a:ea typeface="+mn-ea"/>
                          <a:cs typeface="Lato"/>
                        </a:rPr>
                        <a:t> - wdrożenie ulepszonej e-usługi WIS poprzez udostępnienie w e-Urzędzie Skarbowym ustrukturyzowanych formularzy pism w sprawie wiążącej informacji stawkowej (WIS) m.in. dla II instancji WIS</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r>
                        <a:rPr lang="pl-PL" sz="1600" dirty="0">
                          <a:solidFill>
                            <a:schemeClr val="tx1"/>
                          </a:solidFill>
                          <a:latin typeface="+mn-lt"/>
                          <a:cs typeface="Lato"/>
                        </a:rPr>
                        <a:t>Aplikacja e-Awizacja</a:t>
                      </a: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dirty="0">
                        <a:solidFill>
                          <a:schemeClr val="tx1"/>
                        </a:solidFill>
                        <a:latin typeface="+mn-lt"/>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887095"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tab pos="515620" algn="l"/>
                        </a:tabLst>
                        <a:defRPr/>
                      </a:pPr>
                      <a:endParaRPr lang="pl-PL" sz="1600" spc="-10" dirty="0">
                        <a:solidFill>
                          <a:schemeClr val="tx1"/>
                        </a:solidFill>
                        <a:latin typeface="+mn-lt"/>
                        <a:ea typeface="+mn-ea"/>
                        <a:cs typeface="Lato"/>
                      </a:endParaRP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endParaRPr lang="pl-PL" sz="1600" dirty="0">
                        <a:solidFill>
                          <a:schemeClr val="tx1"/>
                        </a:solidFill>
                        <a:latin typeface="+mn-lt"/>
                        <a:cs typeface="Lato"/>
                      </a:endParaRPr>
                    </a:p>
                    <a:p>
                      <a:pPr marL="510540" indent="-200025">
                        <a:lnSpc>
                          <a:spcPct val="100000"/>
                        </a:lnSpc>
                        <a:spcBef>
                          <a:spcPts val="915"/>
                        </a:spcBef>
                        <a:buChar char="•"/>
                        <a:tabLst>
                          <a:tab pos="510540" algn="l"/>
                        </a:tabLst>
                      </a:pPr>
                      <a:endParaRPr lang="pl-PL" sz="1300" spc="-10" dirty="0">
                        <a:solidFill>
                          <a:schemeClr val="tx1"/>
                        </a:solidFill>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1"/>
                  </a:ext>
                </a:extLst>
              </a:tr>
            </a:tbl>
          </a:graphicData>
        </a:graphic>
      </p:graphicFrame>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a:t>
            </a:fld>
            <a:endParaRPr spc="-50" dirty="0"/>
          </a:p>
        </p:txBody>
      </p:sp>
      <p:sp>
        <p:nvSpPr>
          <p:cNvPr id="21" name="object 40">
            <a:extLst>
              <a:ext uri="{FF2B5EF4-FFF2-40B4-BE49-F238E27FC236}">
                <a16:creationId xmlns:a16="http://schemas.microsoft.com/office/drawing/2014/main" id="{5CFDA91C-A664-4FBF-AEF1-CDB57354F60A}"/>
              </a:ext>
            </a:extLst>
          </p:cNvPr>
          <p:cNvSpPr txBox="1"/>
          <p:nvPr/>
        </p:nvSpPr>
        <p:spPr>
          <a:xfrm>
            <a:off x="404456" y="2379822"/>
            <a:ext cx="3680765" cy="314830"/>
          </a:xfrm>
          <a:prstGeom prst="rect">
            <a:avLst/>
          </a:prstGeom>
        </p:spPr>
        <p:txBody>
          <a:bodyPr vert="horz" wrap="square" lIns="0" tIns="14605" rIns="0" bIns="0" rtlCol="0">
            <a:spAutoFit/>
          </a:bodyPr>
          <a:lstStyle/>
          <a:p>
            <a:pPr marL="1878330">
              <a:lnSpc>
                <a:spcPct val="100000"/>
              </a:lnSpc>
              <a:spcBef>
                <a:spcPts val="115"/>
              </a:spcBef>
            </a:pPr>
            <a:r>
              <a:rPr lang="pl-PL" sz="1950" b="1" spc="-20" dirty="0">
                <a:solidFill>
                  <a:schemeClr val="tx1"/>
                </a:solidFill>
                <a:latin typeface="Montserrat ExtraBold"/>
                <a:cs typeface="Montserrat ExtraBold"/>
              </a:rPr>
              <a:t>III i IV Q26</a:t>
            </a:r>
          </a:p>
        </p:txBody>
      </p:sp>
      <p:grpSp>
        <p:nvGrpSpPr>
          <p:cNvPr id="26" name="object 12">
            <a:extLst>
              <a:ext uri="{FF2B5EF4-FFF2-40B4-BE49-F238E27FC236}">
                <a16:creationId xmlns:a16="http://schemas.microsoft.com/office/drawing/2014/main" id="{095BFD11-35FE-457F-8A14-AD02AE6D7ED6}"/>
              </a:ext>
            </a:extLst>
          </p:cNvPr>
          <p:cNvGrpSpPr/>
          <p:nvPr/>
        </p:nvGrpSpPr>
        <p:grpSpPr>
          <a:xfrm>
            <a:off x="12364033" y="1942722"/>
            <a:ext cx="1047750" cy="86360"/>
            <a:chOff x="15776344" y="2531397"/>
            <a:chExt cx="1047750" cy="86360"/>
          </a:xfrm>
        </p:grpSpPr>
        <p:sp>
          <p:nvSpPr>
            <p:cNvPr id="27" name="object 13">
              <a:extLst>
                <a:ext uri="{FF2B5EF4-FFF2-40B4-BE49-F238E27FC236}">
                  <a16:creationId xmlns:a16="http://schemas.microsoft.com/office/drawing/2014/main" id="{EFFE4DEC-909C-4878-AB78-52AC2B1EF5C2}"/>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28" name="object 14">
              <a:extLst>
                <a:ext uri="{FF2B5EF4-FFF2-40B4-BE49-F238E27FC236}">
                  <a16:creationId xmlns:a16="http://schemas.microsoft.com/office/drawing/2014/main" id="{914D4988-CC42-4A5E-B191-D87904FCF679}"/>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29" name="object 12">
            <a:extLst>
              <a:ext uri="{FF2B5EF4-FFF2-40B4-BE49-F238E27FC236}">
                <a16:creationId xmlns:a16="http://schemas.microsoft.com/office/drawing/2014/main" id="{B7A1F143-1EDF-4F9B-83E5-0AD80ABEB3E3}"/>
              </a:ext>
            </a:extLst>
          </p:cNvPr>
          <p:cNvGrpSpPr/>
          <p:nvPr/>
        </p:nvGrpSpPr>
        <p:grpSpPr>
          <a:xfrm>
            <a:off x="7385050" y="1877155"/>
            <a:ext cx="1047750" cy="86360"/>
            <a:chOff x="15776344" y="2531397"/>
            <a:chExt cx="1047750" cy="86360"/>
          </a:xfrm>
        </p:grpSpPr>
        <p:sp>
          <p:nvSpPr>
            <p:cNvPr id="30" name="object 13">
              <a:extLst>
                <a:ext uri="{FF2B5EF4-FFF2-40B4-BE49-F238E27FC236}">
                  <a16:creationId xmlns:a16="http://schemas.microsoft.com/office/drawing/2014/main" id="{7EE31E51-2A71-4B50-9DB2-F0CA0C3EA627}"/>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1" name="object 14">
              <a:extLst>
                <a:ext uri="{FF2B5EF4-FFF2-40B4-BE49-F238E27FC236}">
                  <a16:creationId xmlns:a16="http://schemas.microsoft.com/office/drawing/2014/main" id="{417F060B-6D21-486E-81D4-DDDD60AFB025}"/>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32" name="object 12">
            <a:extLst>
              <a:ext uri="{FF2B5EF4-FFF2-40B4-BE49-F238E27FC236}">
                <a16:creationId xmlns:a16="http://schemas.microsoft.com/office/drawing/2014/main" id="{C0B46EA4-5B0F-45AA-B51C-A01B6FFE5768}"/>
              </a:ext>
            </a:extLst>
          </p:cNvPr>
          <p:cNvGrpSpPr/>
          <p:nvPr/>
        </p:nvGrpSpPr>
        <p:grpSpPr>
          <a:xfrm>
            <a:off x="2117068" y="1870819"/>
            <a:ext cx="1047750" cy="86360"/>
            <a:chOff x="15776344" y="2531397"/>
            <a:chExt cx="1047750" cy="86360"/>
          </a:xfrm>
        </p:grpSpPr>
        <p:sp>
          <p:nvSpPr>
            <p:cNvPr id="33" name="object 13">
              <a:extLst>
                <a:ext uri="{FF2B5EF4-FFF2-40B4-BE49-F238E27FC236}">
                  <a16:creationId xmlns:a16="http://schemas.microsoft.com/office/drawing/2014/main" id="{D9EE694C-D963-4B35-8633-DF74F6B41CEA}"/>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4" name="object 14">
              <a:extLst>
                <a:ext uri="{FF2B5EF4-FFF2-40B4-BE49-F238E27FC236}">
                  <a16:creationId xmlns:a16="http://schemas.microsoft.com/office/drawing/2014/main" id="{F0FA5102-D0BF-42D9-9FC2-B37F668BC3A4}"/>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sp>
        <p:nvSpPr>
          <p:cNvPr id="22" name="object 8">
            <a:extLst>
              <a:ext uri="{FF2B5EF4-FFF2-40B4-BE49-F238E27FC236}">
                <a16:creationId xmlns:a16="http://schemas.microsoft.com/office/drawing/2014/main" id="{A358F010-BF01-44A2-9130-81851BBBC522}"/>
              </a:ext>
            </a:extLst>
          </p:cNvPr>
          <p:cNvSpPr txBox="1"/>
          <p:nvPr/>
        </p:nvSpPr>
        <p:spPr>
          <a:xfrm>
            <a:off x="1087436" y="625475"/>
            <a:ext cx="14070013" cy="689291"/>
          </a:xfrm>
          <a:prstGeom prst="rect">
            <a:avLst/>
          </a:prstGeom>
        </p:spPr>
        <p:txBody>
          <a:bodyPr vert="horz" wrap="square" lIns="0" tIns="12065" rIns="0" bIns="0" rtlCol="0">
            <a:spAutoFit/>
          </a:bodyPr>
          <a:lstStyle/>
          <a:p>
            <a:pPr marL="12700">
              <a:spcBef>
                <a:spcPts val="95"/>
              </a:spcBef>
            </a:pPr>
            <a:r>
              <a:rPr lang="pl-PL" sz="4400" b="1" dirty="0">
                <a:latin typeface="+mn-lt"/>
              </a:rPr>
              <a:t>Co chcemy zrealizować do 2028 r. </a:t>
            </a:r>
            <a:endParaRPr sz="4400" b="1"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62E22-FA29-6221-E296-B34F81AD7BB7}"/>
            </a:ext>
          </a:extLst>
        </p:cNvPr>
        <p:cNvGrpSpPr/>
        <p:nvPr/>
      </p:nvGrpSpPr>
      <p:grpSpPr>
        <a:xfrm>
          <a:off x="0" y="0"/>
          <a:ext cx="0" cy="0"/>
          <a:chOff x="0" y="0"/>
          <a:chExt cx="0" cy="0"/>
        </a:xfrm>
      </p:grpSpPr>
      <p:sp>
        <p:nvSpPr>
          <p:cNvPr id="37" name="object 37">
            <a:extLst>
              <a:ext uri="{FF2B5EF4-FFF2-40B4-BE49-F238E27FC236}">
                <a16:creationId xmlns:a16="http://schemas.microsoft.com/office/drawing/2014/main" id="{AE997984-20D9-ABEC-E06D-E4B5BD922B99}"/>
              </a:ext>
            </a:extLst>
          </p:cNvPr>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a:extLst>
              <a:ext uri="{FF2B5EF4-FFF2-40B4-BE49-F238E27FC236}">
                <a16:creationId xmlns:a16="http://schemas.microsoft.com/office/drawing/2014/main" id="{3B6E0317-FCEC-A8B4-3331-78D34C011E4F}"/>
              </a:ext>
            </a:extLst>
          </p:cNvPr>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a:extLst>
              <a:ext uri="{FF2B5EF4-FFF2-40B4-BE49-F238E27FC236}">
                <a16:creationId xmlns:a16="http://schemas.microsoft.com/office/drawing/2014/main" id="{6BCDB5F3-6E65-1093-CF3E-3445F37F43A5}"/>
              </a:ext>
            </a:extLst>
          </p:cNvPr>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30</a:t>
            </a:fld>
            <a:endParaRPr spc="-50" dirty="0"/>
          </a:p>
        </p:txBody>
      </p:sp>
      <p:sp>
        <p:nvSpPr>
          <p:cNvPr id="5" name="object 10">
            <a:extLst>
              <a:ext uri="{FF2B5EF4-FFF2-40B4-BE49-F238E27FC236}">
                <a16:creationId xmlns:a16="http://schemas.microsoft.com/office/drawing/2014/main" id="{54ACA975-BFF3-7A00-8CFB-8CBE3784B138}"/>
              </a:ext>
            </a:extLst>
          </p:cNvPr>
          <p:cNvSpPr txBox="1"/>
          <p:nvPr/>
        </p:nvSpPr>
        <p:spPr>
          <a:xfrm>
            <a:off x="8432139" y="1797095"/>
            <a:ext cx="542329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6" name="object 18">
            <a:extLst>
              <a:ext uri="{FF2B5EF4-FFF2-40B4-BE49-F238E27FC236}">
                <a16:creationId xmlns:a16="http://schemas.microsoft.com/office/drawing/2014/main" id="{F9DEC03C-B170-E0CC-C860-EEB3FFEE203C}"/>
              </a:ext>
            </a:extLst>
          </p:cNvPr>
          <p:cNvSpPr/>
          <p:nvPr/>
        </p:nvSpPr>
        <p:spPr>
          <a:xfrm>
            <a:off x="1060450" y="245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4" name="object 18">
            <a:extLst>
              <a:ext uri="{FF2B5EF4-FFF2-40B4-BE49-F238E27FC236}">
                <a16:creationId xmlns:a16="http://schemas.microsoft.com/office/drawing/2014/main" id="{1C593098-85D3-225E-6F3A-4708FEE7D1EA}"/>
              </a:ext>
            </a:extLst>
          </p:cNvPr>
          <p:cNvSpPr/>
          <p:nvPr/>
        </p:nvSpPr>
        <p:spPr>
          <a:xfrm rot="5400000" flipV="1">
            <a:off x="4081377" y="5757953"/>
            <a:ext cx="8305800" cy="17444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8F0339D4-3EC1-0328-9716-4A11149C0D5C}"/>
              </a:ext>
            </a:extLst>
          </p:cNvPr>
          <p:cNvSpPr/>
          <p:nvPr/>
        </p:nvSpPr>
        <p:spPr>
          <a:xfrm>
            <a:off x="1051046" y="7026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2" name="object 18">
            <a:extLst>
              <a:ext uri="{FF2B5EF4-FFF2-40B4-BE49-F238E27FC236}">
                <a16:creationId xmlns:a16="http://schemas.microsoft.com/office/drawing/2014/main" id="{8EF03BD2-8645-766B-4B7C-00BC51519151}"/>
              </a:ext>
            </a:extLst>
          </p:cNvPr>
          <p:cNvSpPr/>
          <p:nvPr/>
        </p:nvSpPr>
        <p:spPr>
          <a:xfrm>
            <a:off x="1087436" y="9998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CB6194F3-986A-2927-0CEE-EB15ADA84F7D}"/>
              </a:ext>
            </a:extLst>
          </p:cNvPr>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13" name="object 9">
            <a:extLst>
              <a:ext uri="{FF2B5EF4-FFF2-40B4-BE49-F238E27FC236}">
                <a16:creationId xmlns:a16="http://schemas.microsoft.com/office/drawing/2014/main" id="{933C0B59-D10F-016F-3693-239D64CDE460}"/>
              </a:ext>
            </a:extLst>
          </p:cNvPr>
          <p:cNvSpPr txBox="1"/>
          <p:nvPr/>
        </p:nvSpPr>
        <p:spPr>
          <a:xfrm>
            <a:off x="1134620" y="1797095"/>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 name="object 2">
            <a:extLst>
              <a:ext uri="{FF2B5EF4-FFF2-40B4-BE49-F238E27FC236}">
                <a16:creationId xmlns:a16="http://schemas.microsoft.com/office/drawing/2014/main" id="{F3E5DA80-3FA0-B559-C544-A6DACA603522}"/>
              </a:ext>
            </a:extLst>
          </p:cNvPr>
          <p:cNvSpPr txBox="1"/>
          <p:nvPr/>
        </p:nvSpPr>
        <p:spPr>
          <a:xfrm>
            <a:off x="1134620" y="7281355"/>
            <a:ext cx="6237814" cy="259365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Wiążących Informacji (PUESC.P3.2) system EBTI-PL2</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postępowań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drugoinstancyjnych</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 zakresie WIA</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postępowań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drugoinstancyjnych</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 zakresie WIT</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elektronicznych formularzy do obsługi cofnięć i unieważnień WIT</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3" name="pole tekstowe 2">
            <a:extLst>
              <a:ext uri="{FF2B5EF4-FFF2-40B4-BE49-F238E27FC236}">
                <a16:creationId xmlns:a16="http://schemas.microsoft.com/office/drawing/2014/main" id="{F104FF73-946F-FA93-1F7E-493B9E798061}"/>
              </a:ext>
            </a:extLst>
          </p:cNvPr>
          <p:cNvSpPr txBox="1"/>
          <p:nvPr/>
        </p:nvSpPr>
        <p:spPr>
          <a:xfrm>
            <a:off x="8432139" y="7281355"/>
            <a:ext cx="10782916" cy="175432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 wdrożeniu zmodernizowanych e-usług publicznych do 30.06.2026 r. złożono: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33 formularze WIA-OZ Złożenie odwołania/zażalenia,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latin typeface="Calibri" panose="020F0502020204030204" pitchFamily="34" charset="0"/>
                <a:ea typeface="Calibri" panose="020F0502020204030204" pitchFamily="34" charset="0"/>
                <a:cs typeface="Calibri" panose="020F0502020204030204" pitchFamily="34" charset="0"/>
              </a:rPr>
              <a:t>79</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 WIA-WY Wycofanie w sprawach WIA,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latin typeface="Calibri" panose="020F0502020204030204" pitchFamily="34" charset="0"/>
                <a:ea typeface="Calibri" panose="020F0502020204030204" pitchFamily="34" charset="0"/>
                <a:cs typeface="Calibri" panose="020F0502020204030204" pitchFamily="34" charset="0"/>
              </a:rPr>
              <a:t>97</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 WIT-OD złożenie odwołania od decyzji WIT,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latin typeface="Calibri" panose="020F0502020204030204" pitchFamily="34" charset="0"/>
                <a:ea typeface="Calibri" panose="020F0502020204030204" pitchFamily="34" charset="0"/>
                <a:cs typeface="Calibri" panose="020F0502020204030204" pitchFamily="34" charset="0"/>
              </a:rPr>
              <a:t>110</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 WIT-WY Wycofanie wniosku w sprawach WIT,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latin typeface="Calibri" panose="020F0502020204030204" pitchFamily="34" charset="0"/>
                <a:ea typeface="Calibri" panose="020F0502020204030204" pitchFamily="34" charset="0"/>
                <a:cs typeface="Calibri" panose="020F0502020204030204" pitchFamily="34" charset="0"/>
              </a:rPr>
              <a:t>7</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 WIT-PU Wniosek o przedłużenie użycia WIT.</a:t>
            </a:r>
          </a:p>
        </p:txBody>
      </p:sp>
      <p:sp>
        <p:nvSpPr>
          <p:cNvPr id="4" name="object 2">
            <a:extLst>
              <a:ext uri="{FF2B5EF4-FFF2-40B4-BE49-F238E27FC236}">
                <a16:creationId xmlns:a16="http://schemas.microsoft.com/office/drawing/2014/main" id="{B725CBFC-DA7D-269E-1509-EE5A5390C29F}"/>
              </a:ext>
            </a:extLst>
          </p:cNvPr>
          <p:cNvSpPr txBox="1"/>
          <p:nvPr/>
        </p:nvSpPr>
        <p:spPr>
          <a:xfrm>
            <a:off x="1120874" y="4745909"/>
            <a:ext cx="6384992" cy="173444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AIS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Wprowadzenie w podsystemie AIS/IMPORT PLUS komunikatu informującego podmiot, że zgłoszenie w procedurze 42 i 63 zostało rozliczone w podsystemie AIS/VAT</a:t>
            </a:r>
          </a:p>
          <a:p>
            <a:pPr marL="0" marR="5080" lvl="0" indent="0" defTabSz="914400" eaLnBrk="1" fontAlgn="auto" latinLnBrk="0" hangingPunct="1">
              <a:lnSpc>
                <a:spcPts val="2180"/>
              </a:lnSpc>
              <a:spcBef>
                <a:spcPts val="100"/>
              </a:spcBef>
              <a:spcAft>
                <a:spcPts val="0"/>
              </a:spcAft>
              <a:buClrTx/>
              <a:buSzTx/>
              <a:buFontTx/>
              <a:buNone/>
              <a:tabLst/>
              <a:defRPr/>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kwartał 2026 r.</a:t>
            </a:r>
          </a:p>
        </p:txBody>
      </p:sp>
      <p:sp>
        <p:nvSpPr>
          <p:cNvPr id="7" name="pole tekstowe 6">
            <a:extLst>
              <a:ext uri="{FF2B5EF4-FFF2-40B4-BE49-F238E27FC236}">
                <a16:creationId xmlns:a16="http://schemas.microsoft.com/office/drawing/2014/main" id="{1B7AE2EF-1AEB-48E5-DDD5-8E4FA46ABB9D}"/>
              </a:ext>
            </a:extLst>
          </p:cNvPr>
          <p:cNvSpPr txBox="1"/>
          <p:nvPr/>
        </p:nvSpPr>
        <p:spPr>
          <a:xfrm>
            <a:off x="8432139" y="4688195"/>
            <a:ext cx="10399775"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Wprowadzenie tego rozwiązania w podsystemie AIS/IMPORT PLUS polega na wysłaniu do podmiotu komunikatu, że zgłoszenie celne w procedurze 42 i 63 zostało rozliczone przez organ celny.</a:t>
            </a:r>
            <a:endParaRPr kumimoji="0" lang="pl-PL" sz="18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18">
            <a:extLst>
              <a:ext uri="{FF2B5EF4-FFF2-40B4-BE49-F238E27FC236}">
                <a16:creationId xmlns:a16="http://schemas.microsoft.com/office/drawing/2014/main" id="{59791C24-5C51-1721-04F6-D17FCAC41DF3}"/>
              </a:ext>
            </a:extLst>
          </p:cNvPr>
          <p:cNvSpPr/>
          <p:nvPr/>
        </p:nvSpPr>
        <p:spPr>
          <a:xfrm>
            <a:off x="1060450"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2" name="object 2">
            <a:extLst>
              <a:ext uri="{FF2B5EF4-FFF2-40B4-BE49-F238E27FC236}">
                <a16:creationId xmlns:a16="http://schemas.microsoft.com/office/drawing/2014/main" id="{2E1F7DAD-36A6-4D17-B732-FBEFD457AB1A}"/>
              </a:ext>
            </a:extLst>
          </p:cNvPr>
          <p:cNvSpPr txBox="1"/>
          <p:nvPr/>
        </p:nvSpPr>
        <p:spPr>
          <a:xfrm>
            <a:off x="1140881" y="2709355"/>
            <a:ext cx="6858000" cy="1170192"/>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PDR PL/UE</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Publikacja danych słownikowych dla NCTS2 fazy 6 na portalu PUESC</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 kwartał 2026 r.</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object 11">
            <a:extLst>
              <a:ext uri="{FF2B5EF4-FFF2-40B4-BE49-F238E27FC236}">
                <a16:creationId xmlns:a16="http://schemas.microsoft.com/office/drawing/2014/main" id="{7C38C5D9-A322-4394-A4A4-D6C2F4BBBFC8}"/>
              </a:ext>
            </a:extLst>
          </p:cNvPr>
          <p:cNvSpPr txBox="1"/>
          <p:nvPr/>
        </p:nvSpPr>
        <p:spPr>
          <a:xfrm>
            <a:off x="8469674" y="2711307"/>
            <a:ext cx="10601058" cy="567463"/>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Publikacja danych słownikowych NCTS2 fazy 6 na portalu PUESC zapewnia klientom zewnętrznym dostęp do aktualnych i zweryfikowanych danych.</a:t>
            </a:r>
          </a:p>
        </p:txBody>
      </p:sp>
    </p:spTree>
    <p:extLst>
      <p:ext uri="{BB962C8B-B14F-4D97-AF65-F5344CB8AC3E}">
        <p14:creationId xmlns:p14="http://schemas.microsoft.com/office/powerpoint/2010/main" val="3956788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31</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5" name="object 10">
            <a:extLst>
              <a:ext uri="{FF2B5EF4-FFF2-40B4-BE49-F238E27FC236}">
                <a16:creationId xmlns:a16="http://schemas.microsoft.com/office/drawing/2014/main" id="{3C631BEA-460F-5028-CAB6-C3EF063A3C07}"/>
              </a:ext>
            </a:extLst>
          </p:cNvPr>
          <p:cNvSpPr txBox="1"/>
          <p:nvPr/>
        </p:nvSpPr>
        <p:spPr>
          <a:xfrm>
            <a:off x="8102417" y="1581957"/>
            <a:ext cx="5423290"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17883" y="210712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3558562" y="5743188"/>
            <a:ext cx="8686793" cy="28018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6" name="object 18">
            <a:extLst>
              <a:ext uri="{FF2B5EF4-FFF2-40B4-BE49-F238E27FC236}">
                <a16:creationId xmlns:a16="http://schemas.microsoft.com/office/drawing/2014/main" id="{E5FAA450-772A-29F6-E183-4CD4C097FBDB}"/>
              </a:ext>
            </a:extLst>
          </p:cNvPr>
          <p:cNvSpPr/>
          <p:nvPr/>
        </p:nvSpPr>
        <p:spPr>
          <a:xfrm>
            <a:off x="1017883" y="39065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2" name="object 18">
            <a:extLst>
              <a:ext uri="{FF2B5EF4-FFF2-40B4-BE49-F238E27FC236}">
                <a16:creationId xmlns:a16="http://schemas.microsoft.com/office/drawing/2014/main" id="{669D8EC7-37E0-7D4D-9A77-D4B03132F7B5}"/>
              </a:ext>
            </a:extLst>
          </p:cNvPr>
          <p:cNvSpPr/>
          <p:nvPr/>
        </p:nvSpPr>
        <p:spPr>
          <a:xfrm>
            <a:off x="1060450" y="858682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87436" y="6903610"/>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3" name="object 9">
            <a:extLst>
              <a:ext uri="{FF2B5EF4-FFF2-40B4-BE49-F238E27FC236}">
                <a16:creationId xmlns:a16="http://schemas.microsoft.com/office/drawing/2014/main" id="{99612A96-7249-45DF-ADFC-B7199310BD41}"/>
              </a:ext>
            </a:extLst>
          </p:cNvPr>
          <p:cNvSpPr txBox="1"/>
          <p:nvPr/>
        </p:nvSpPr>
        <p:spPr>
          <a:xfrm>
            <a:off x="1060450" y="1615158"/>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2">
            <a:extLst>
              <a:ext uri="{FF2B5EF4-FFF2-40B4-BE49-F238E27FC236}">
                <a16:creationId xmlns:a16="http://schemas.microsoft.com/office/drawing/2014/main" id="{36B29407-CCCC-AAE3-D71F-6871503411DE}"/>
              </a:ext>
            </a:extLst>
          </p:cNvPr>
          <p:cNvSpPr txBox="1"/>
          <p:nvPr/>
        </p:nvSpPr>
        <p:spPr>
          <a:xfrm>
            <a:off x="1060450" y="2287901"/>
            <a:ext cx="6858000" cy="1452321"/>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 i AES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pilnych zmian ujętych w harmonogramie "UCC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Programme</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3" name="object 11">
            <a:extLst>
              <a:ext uri="{FF2B5EF4-FFF2-40B4-BE49-F238E27FC236}">
                <a16:creationId xmlns:a16="http://schemas.microsoft.com/office/drawing/2014/main" id="{22F904FC-8A7A-1EB1-984C-076B42A04765}"/>
              </a:ext>
            </a:extLst>
          </p:cNvPr>
          <p:cNvSpPr txBox="1"/>
          <p:nvPr/>
        </p:nvSpPr>
        <p:spPr>
          <a:xfrm>
            <a:off x="8099617" y="2347745"/>
            <a:ext cx="10668000" cy="567463"/>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pełni automatyczna obsługa procedur wywozowych i procedur przywozowych. Funkcjonalności w niektórych aspektach zostały zmodyfikowane, aby jak najprościej i najszybciej obsłużyć klientów KAS.   </a:t>
            </a:r>
          </a:p>
        </p:txBody>
      </p:sp>
      <p:sp>
        <p:nvSpPr>
          <p:cNvPr id="4" name="pole tekstowe 3">
            <a:extLst>
              <a:ext uri="{FF2B5EF4-FFF2-40B4-BE49-F238E27FC236}">
                <a16:creationId xmlns:a16="http://schemas.microsoft.com/office/drawing/2014/main" id="{34557AC4-3591-861E-93FD-6589D90BD612}"/>
              </a:ext>
            </a:extLst>
          </p:cNvPr>
          <p:cNvSpPr txBox="1"/>
          <p:nvPr/>
        </p:nvSpPr>
        <p:spPr>
          <a:xfrm>
            <a:off x="1017883" y="4030677"/>
            <a:ext cx="6763892" cy="203132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Single </a:t>
            </a:r>
            <a:r>
              <a:rPr kumimoji="0" lang="pl-PL" sz="1800" b="1"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Window</a:t>
            </a: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Plus (PUESC.P4.2) system PKWD-SINGLE WINDOW</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Pilotażowe uruchomienie e-usługi „Uzyskaj graniczne dokumenty weterynaryjne dotyczące pasz”</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7" name="pole tekstowe 6">
            <a:extLst>
              <a:ext uri="{FF2B5EF4-FFF2-40B4-BE49-F238E27FC236}">
                <a16:creationId xmlns:a16="http://schemas.microsoft.com/office/drawing/2014/main" id="{4E2EEC3E-29CD-6F21-3DFB-FD56B30D748E}"/>
              </a:ext>
            </a:extLst>
          </p:cNvPr>
          <p:cNvSpPr txBox="1"/>
          <p:nvPr/>
        </p:nvSpPr>
        <p:spPr>
          <a:xfrm>
            <a:off x="7950615" y="3955263"/>
            <a:ext cx="10995847" cy="313932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Pilotażowe uruchomienie od 22 grudnia 2025 r. e-usługi „Uzyskaj graniczne dokumenty weterynaryjne dotyczące pasz” w dwóch przejściach granicznych kolejowych (Kuźnica i Siemianówka) dało importerom pasz możliwość składania elektronicznie wniosków do Granicznego Lekarza Weterynarii o przeprowadzenie weterynaryjnej granicznej kontroli pasz i uzyskanie dokumentów wymaganych do objęcia importowanego towaru procedurą celną.</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Celem pilotażu jest weryfikacja funkcjonalności elektronicznego składania przez podmioty gospodarcze ww. wniosku oraz wydawania przez organy Inspekcji Weterynaryjnej ww. dokumentu po kontroli urzędowej. Dotychczasowy okres pilotażu został pozytywnie oceniony przez Główny Inspektorat Weterynarii (GLW), stąd podjęto decyzję o jego kontynuacji z udziałem dodatkowych granicznych jednostek inspekcji weterynaryjnej.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 zakończeniu fazy pilotażu dokonana zostanie jego ewaluacja wraz z podjęciem decyzji kierunkowej dotyczącej ogólnopolskiego wdrożenia usługi w pełnym zakresie.</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8" name="pole tekstowe 7">
            <a:extLst>
              <a:ext uri="{FF2B5EF4-FFF2-40B4-BE49-F238E27FC236}">
                <a16:creationId xmlns:a16="http://schemas.microsoft.com/office/drawing/2014/main" id="{51C93E76-E215-DE66-70F9-CE1F2EF30851}"/>
              </a:ext>
            </a:extLst>
          </p:cNvPr>
          <p:cNvSpPr txBox="1"/>
          <p:nvPr/>
        </p:nvSpPr>
        <p:spPr>
          <a:xfrm>
            <a:off x="1006441" y="7051957"/>
            <a:ext cx="6714201" cy="1317733"/>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Modernizacja pulpitu użytkowników portalu PUESC</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IV kwartał 2025 r.</a:t>
            </a:r>
          </a:p>
        </p:txBody>
      </p:sp>
      <p:sp>
        <p:nvSpPr>
          <p:cNvPr id="9" name="pole tekstowe 8">
            <a:extLst>
              <a:ext uri="{FF2B5EF4-FFF2-40B4-BE49-F238E27FC236}">
                <a16:creationId xmlns:a16="http://schemas.microsoft.com/office/drawing/2014/main" id="{4A356D79-57F5-791F-6DF6-1F73D958ECE1}"/>
              </a:ext>
            </a:extLst>
          </p:cNvPr>
          <p:cNvSpPr txBox="1"/>
          <p:nvPr/>
        </p:nvSpPr>
        <p:spPr>
          <a:xfrm>
            <a:off x="7996570" y="7094585"/>
            <a:ext cx="9714337" cy="1137106"/>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zmian na portalu PUESC we wskazanym zakresie pozwala m.in. na:</a:t>
            </a:r>
          </a:p>
          <a:p>
            <a:pPr marL="285750" marR="0" lvl="0" indent="-285750" defTabSz="914400" eaLnBrk="1" fontAlgn="auto" latinLnBrk="0" hangingPunct="1">
              <a:lnSpc>
                <a:spcPct val="114000"/>
              </a:lnSpc>
              <a:spcBef>
                <a:spcPts val="300"/>
              </a:spcBef>
              <a:spcAft>
                <a:spcPts val="3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poprawę widoku dokumentów i użyteczności komunikatów, informacji i wskazówek prezentowanych użytkownikowi.</a:t>
            </a:r>
          </a:p>
        </p:txBody>
      </p:sp>
      <p:sp>
        <p:nvSpPr>
          <p:cNvPr id="11" name="pole tekstowe 10">
            <a:extLst>
              <a:ext uri="{FF2B5EF4-FFF2-40B4-BE49-F238E27FC236}">
                <a16:creationId xmlns:a16="http://schemas.microsoft.com/office/drawing/2014/main" id="{67C595D2-E91A-D0A5-48D0-D577DB7D49BD}"/>
              </a:ext>
            </a:extLst>
          </p:cNvPr>
          <p:cNvSpPr txBox="1"/>
          <p:nvPr/>
        </p:nvSpPr>
        <p:spPr>
          <a:xfrm>
            <a:off x="977802" y="8819936"/>
            <a:ext cx="6554091" cy="1249701"/>
          </a:xfrm>
          <a:prstGeom prst="rect">
            <a:avLst/>
          </a:prstGeom>
          <a:noFill/>
        </p:spPr>
        <p:txBody>
          <a:bodyPr wrap="square">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PDR PL/UE</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Publikacja danych słownikowych na portalu PUESC</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12" name="pole tekstowe 11">
            <a:extLst>
              <a:ext uri="{FF2B5EF4-FFF2-40B4-BE49-F238E27FC236}">
                <a16:creationId xmlns:a16="http://schemas.microsoft.com/office/drawing/2014/main" id="{6E3C6DFE-C6C5-13D5-BED4-5AD9E789C6E6}"/>
              </a:ext>
            </a:extLst>
          </p:cNvPr>
          <p:cNvSpPr txBox="1"/>
          <p:nvPr/>
        </p:nvSpPr>
        <p:spPr>
          <a:xfrm>
            <a:off x="8036654" y="8744252"/>
            <a:ext cx="10092596"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Publikacja na portalu PUESC danych publicznych, zleconych oraz pozostających w zakresie merytorycznym systemów AES PLUS, AIS PLUS oraz NCTS2 PLUS, zapewnia klientom zewnętrznym dostęp do aktualnych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 zweryfikowanych informacji w jednym, ogólnodostępnym kanale, bez konieczności bezpośredniego dostępu do systemów wewnętrznych.</a:t>
            </a:r>
          </a:p>
        </p:txBody>
      </p:sp>
      <p:sp>
        <p:nvSpPr>
          <p:cNvPr id="14" name="object 18">
            <a:extLst>
              <a:ext uri="{FF2B5EF4-FFF2-40B4-BE49-F238E27FC236}">
                <a16:creationId xmlns:a16="http://schemas.microsoft.com/office/drawing/2014/main" id="{4DE95D94-1E0A-2B79-CAF5-2A1023186E94}"/>
              </a:ext>
            </a:extLst>
          </p:cNvPr>
          <p:cNvSpPr/>
          <p:nvPr/>
        </p:nvSpPr>
        <p:spPr>
          <a:xfrm>
            <a:off x="983359"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3176285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FAD6B-DD47-9DE0-949D-5B85907DB3B0}"/>
            </a:ext>
          </a:extLst>
        </p:cNvPr>
        <p:cNvGrpSpPr/>
        <p:nvPr/>
      </p:nvGrpSpPr>
      <p:grpSpPr>
        <a:xfrm>
          <a:off x="0" y="0"/>
          <a:ext cx="0" cy="0"/>
          <a:chOff x="0" y="0"/>
          <a:chExt cx="0" cy="0"/>
        </a:xfrm>
      </p:grpSpPr>
      <p:sp>
        <p:nvSpPr>
          <p:cNvPr id="37" name="object 37">
            <a:extLst>
              <a:ext uri="{FF2B5EF4-FFF2-40B4-BE49-F238E27FC236}">
                <a16:creationId xmlns:a16="http://schemas.microsoft.com/office/drawing/2014/main" id="{FB0FA17C-93BA-5349-0C56-DF08DF59CAA7}"/>
              </a:ext>
            </a:extLst>
          </p:cNvPr>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a:extLst>
              <a:ext uri="{FF2B5EF4-FFF2-40B4-BE49-F238E27FC236}">
                <a16:creationId xmlns:a16="http://schemas.microsoft.com/office/drawing/2014/main" id="{CD516603-CCB8-D9AC-C2F1-68768D66F4DA}"/>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a:extLst>
              <a:ext uri="{FF2B5EF4-FFF2-40B4-BE49-F238E27FC236}">
                <a16:creationId xmlns:a16="http://schemas.microsoft.com/office/drawing/2014/main" id="{EEC65AFB-2563-87A1-7801-A8B3B3EC0D2B}"/>
              </a:ext>
            </a:extLst>
          </p:cNvPr>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32</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10">
            <a:extLst>
              <a:ext uri="{FF2B5EF4-FFF2-40B4-BE49-F238E27FC236}">
                <a16:creationId xmlns:a16="http://schemas.microsoft.com/office/drawing/2014/main" id="{4E1E0409-9F60-A1AD-E58B-699CAE20DFE5}"/>
              </a:ext>
            </a:extLst>
          </p:cNvPr>
          <p:cNvSpPr txBox="1"/>
          <p:nvPr/>
        </p:nvSpPr>
        <p:spPr>
          <a:xfrm>
            <a:off x="9659981" y="1077717"/>
            <a:ext cx="5748735"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5" name="object 18">
            <a:extLst>
              <a:ext uri="{FF2B5EF4-FFF2-40B4-BE49-F238E27FC236}">
                <a16:creationId xmlns:a16="http://schemas.microsoft.com/office/drawing/2014/main" id="{F31AB46D-0A21-29E7-D8BE-389FB07FB2E2}"/>
              </a:ext>
            </a:extLst>
          </p:cNvPr>
          <p:cNvSpPr/>
          <p:nvPr/>
        </p:nvSpPr>
        <p:spPr>
          <a:xfrm>
            <a:off x="1060450" y="1692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6" name="object 18">
            <a:extLst>
              <a:ext uri="{FF2B5EF4-FFF2-40B4-BE49-F238E27FC236}">
                <a16:creationId xmlns:a16="http://schemas.microsoft.com/office/drawing/2014/main" id="{22195FFE-73B1-D95B-A04D-BDA6D3667BE3}"/>
              </a:ext>
            </a:extLst>
          </p:cNvPr>
          <p:cNvSpPr/>
          <p:nvPr/>
        </p:nvSpPr>
        <p:spPr>
          <a:xfrm rot="5400000" flipV="1">
            <a:off x="4929236" y="5247413"/>
            <a:ext cx="9257880" cy="38385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6" name="object 18">
            <a:extLst>
              <a:ext uri="{FF2B5EF4-FFF2-40B4-BE49-F238E27FC236}">
                <a16:creationId xmlns:a16="http://schemas.microsoft.com/office/drawing/2014/main" id="{4E669465-17B5-6175-E5E7-755F9639DE5B}"/>
              </a:ext>
            </a:extLst>
          </p:cNvPr>
          <p:cNvSpPr/>
          <p:nvPr/>
        </p:nvSpPr>
        <p:spPr>
          <a:xfrm>
            <a:off x="1060450" y="541758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29" name="object 18">
            <a:extLst>
              <a:ext uri="{FF2B5EF4-FFF2-40B4-BE49-F238E27FC236}">
                <a16:creationId xmlns:a16="http://schemas.microsoft.com/office/drawing/2014/main" id="{FEF42F37-7237-2B50-7ACC-311854ED21ED}"/>
              </a:ext>
            </a:extLst>
          </p:cNvPr>
          <p:cNvSpPr/>
          <p:nvPr/>
        </p:nvSpPr>
        <p:spPr>
          <a:xfrm>
            <a:off x="1087436" y="7559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31" name="object 18">
            <a:extLst>
              <a:ext uri="{FF2B5EF4-FFF2-40B4-BE49-F238E27FC236}">
                <a16:creationId xmlns:a16="http://schemas.microsoft.com/office/drawing/2014/main" id="{7AFD48C0-86C2-AE33-D894-F9FD6B2C1711}"/>
              </a:ext>
            </a:extLst>
          </p:cNvPr>
          <p:cNvSpPr/>
          <p:nvPr/>
        </p:nvSpPr>
        <p:spPr>
          <a:xfrm flipV="1">
            <a:off x="1065525" y="9975179"/>
            <a:ext cx="18035230" cy="9310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4" name="object 9">
            <a:extLst>
              <a:ext uri="{FF2B5EF4-FFF2-40B4-BE49-F238E27FC236}">
                <a16:creationId xmlns:a16="http://schemas.microsoft.com/office/drawing/2014/main" id="{3A7C5650-3198-698C-F266-21EAE0B28E4E}"/>
              </a:ext>
            </a:extLst>
          </p:cNvPr>
          <p:cNvSpPr txBox="1"/>
          <p:nvPr/>
        </p:nvSpPr>
        <p:spPr>
          <a:xfrm>
            <a:off x="1131138" y="1110353"/>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8">
            <a:extLst>
              <a:ext uri="{FF2B5EF4-FFF2-40B4-BE49-F238E27FC236}">
                <a16:creationId xmlns:a16="http://schemas.microsoft.com/office/drawing/2014/main" id="{E56A7EC3-8FF6-E0D8-252D-5DBCDE9A5104}"/>
              </a:ext>
            </a:extLst>
          </p:cNvPr>
          <p:cNvSpPr txBox="1"/>
          <p:nvPr/>
        </p:nvSpPr>
        <p:spPr>
          <a:xfrm>
            <a:off x="1037978" y="280009"/>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2" name="pole tekstowe 11">
            <a:extLst>
              <a:ext uri="{FF2B5EF4-FFF2-40B4-BE49-F238E27FC236}">
                <a16:creationId xmlns:a16="http://schemas.microsoft.com/office/drawing/2014/main" id="{857A5AEA-F4D2-9026-4A4D-47D3E5AF1056}"/>
              </a:ext>
            </a:extLst>
          </p:cNvPr>
          <p:cNvSpPr txBox="1"/>
          <p:nvPr/>
        </p:nvSpPr>
        <p:spPr>
          <a:xfrm>
            <a:off x="1039002" y="1746250"/>
            <a:ext cx="8019868" cy="361695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Rejestracji i Wniosków (PUESC.P4.4.2) system SZPROT</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zmodernizowanych i dostosowanych do zmian wynikających z nowego załącznika A do rozporządzenia wykonawczego i rozporządzenia delegowanego)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e-usług:</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Uzyskaj pozwolenie na odroczenie płatności należności celnych (DPO)</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Uzyskaj status upoważnionego przedsiębiorcy (AEO)</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3. Uzyskaj pozwolenie na odprawę czasową (TEA).</a:t>
            </a:r>
          </a:p>
          <a:p>
            <a:pPr marL="0" marR="0" lvl="0" indent="0" defTabSz="914400" eaLnBrk="1" fontAlgn="auto" latinLnBrk="0" hangingPunct="1">
              <a:lnSpc>
                <a:spcPct val="114000"/>
              </a:lnSpc>
              <a:spcBef>
                <a:spcPts val="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4. Uzyskaj pozwolenie na zabezpieczenia generalne – złożenie, obniżenie wysokości lub zwolnienie (CGU)</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13" name="pole tekstowe 12">
            <a:extLst>
              <a:ext uri="{FF2B5EF4-FFF2-40B4-BE49-F238E27FC236}">
                <a16:creationId xmlns:a16="http://schemas.microsoft.com/office/drawing/2014/main" id="{94BB1A88-9BBC-0627-5F82-7FF581733B42}"/>
              </a:ext>
            </a:extLst>
          </p:cNvPr>
          <p:cNvSpPr txBox="1"/>
          <p:nvPr/>
        </p:nvSpPr>
        <p:spPr>
          <a:xfrm>
            <a:off x="9510030" y="1749808"/>
            <a:ext cx="9105066" cy="70589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 wdrożeniu zmodernizowanych e-usług publicznych od 13.03.2025 r. do 30.06.2026 r. zarejestrowano </a:t>
            </a:r>
            <a:r>
              <a:rPr lang="pl-PL" b="1" dirty="0">
                <a:latin typeface="Calibri" panose="020F0502020204030204" pitchFamily="34" charset="0"/>
                <a:ea typeface="Calibri" panose="020F0502020204030204" pitchFamily="34" charset="0"/>
                <a:cs typeface="Calibri" panose="020F0502020204030204" pitchFamily="34" charset="0"/>
              </a:rPr>
              <a:t>1136</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nowych spraw. </a:t>
            </a:r>
            <a:r>
              <a:rPr kumimoji="0" lang="pl-PL" sz="1500" b="0" i="0" u="none" strike="noStrike" kern="0" cap="none" spc="0" normalizeH="0" baseline="0" noProof="0" dirty="0">
                <a:ln>
                  <a:noFill/>
                </a:ln>
                <a:solidFill>
                  <a:sysClr val="windowText" lastClr="000000"/>
                </a:solidFill>
                <a:effectLst/>
                <a:uLnTx/>
                <a:uFillTx/>
                <a:latin typeface="Lato" panose="020F0502020204030203" pitchFamily="34" charset="-18"/>
              </a:rPr>
              <a:t>	</a:t>
            </a:r>
          </a:p>
        </p:txBody>
      </p:sp>
      <p:sp>
        <p:nvSpPr>
          <p:cNvPr id="15" name="pole tekstowe 14">
            <a:extLst>
              <a:ext uri="{FF2B5EF4-FFF2-40B4-BE49-F238E27FC236}">
                <a16:creationId xmlns:a16="http://schemas.microsoft.com/office/drawing/2014/main" id="{BD3B7159-B3D8-AF0C-3F37-2952A9596842}"/>
              </a:ext>
            </a:extLst>
          </p:cNvPr>
          <p:cNvSpPr txBox="1"/>
          <p:nvPr/>
        </p:nvSpPr>
        <p:spPr>
          <a:xfrm>
            <a:off x="1044268" y="5602279"/>
            <a:ext cx="8014602"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Rozszerzenie form płatności o możliwość skorzystania przez klientów KAS z usługi zewnętrznej BLIK w ramach e-usługi publicznej e-Płatności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III kwartał 2025 r.</a:t>
            </a:r>
          </a:p>
        </p:txBody>
      </p:sp>
      <p:sp>
        <p:nvSpPr>
          <p:cNvPr id="16" name="pole tekstowe 15">
            <a:extLst>
              <a:ext uri="{FF2B5EF4-FFF2-40B4-BE49-F238E27FC236}">
                <a16:creationId xmlns:a16="http://schemas.microsoft.com/office/drawing/2014/main" id="{F23D00AA-A0B9-3AA4-12DF-001ED50571FC}"/>
              </a:ext>
            </a:extLst>
          </p:cNvPr>
          <p:cNvSpPr txBox="1"/>
          <p:nvPr/>
        </p:nvSpPr>
        <p:spPr>
          <a:xfrm>
            <a:off x="9604318" y="5607228"/>
            <a:ext cx="9244459" cy="221740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Dostarczenie klientom Krajowej Administracji Skarbowej (KAS) nowoczesnych rozwiązań informatycznych w zakresie możliwości uregulowania należności w formie płatności elektronicznych w czasie rzeczywistym oraz otrzymanie przez klienta stanu rozliczenia w trybie online.</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Wg stanu na 30.06.2026 r. zrealizowano </a:t>
            </a:r>
            <a:r>
              <a:rPr lang="pl-PL" b="1" dirty="0">
                <a:latin typeface="Calibri" panose="020F0502020204030204" pitchFamily="34" charset="0"/>
                <a:ea typeface="Calibri" panose="020F0502020204030204" pitchFamily="34" charset="0"/>
                <a:cs typeface="Calibri" panose="020F0502020204030204" pitchFamily="34" charset="0"/>
              </a:rPr>
              <a:t>69 749</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płatności BLIK i </a:t>
            </a:r>
            <a:r>
              <a:rPr lang="pl-PL" b="1" dirty="0">
                <a:latin typeface="Calibri" panose="020F0502020204030204" pitchFamily="34" charset="0"/>
                <a:ea typeface="Calibri" panose="020F0502020204030204" pitchFamily="34" charset="0"/>
                <a:cs typeface="Calibri" panose="020F0502020204030204" pitchFamily="34" charset="0"/>
              </a:rPr>
              <a:t>48 770</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płatności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Paybynet</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defTabSz="914400" eaLnBrk="1" fontAlgn="auto" latinLnBrk="0" hangingPunct="1">
              <a:lnSpc>
                <a:spcPct val="114000"/>
              </a:lnSpc>
              <a:spcBef>
                <a:spcPts val="600"/>
              </a:spcBef>
              <a:spcAft>
                <a:spcPts val="600"/>
              </a:spcAft>
              <a:buClrTx/>
              <a:buSzTx/>
              <a:buFontTx/>
              <a:buNone/>
              <a:tabLst/>
              <a:defRPr/>
            </a:pPr>
            <a:endParaRPr kumimoji="0" lang="pl-PL" sz="1500" b="0" i="0" u="none" strike="noStrike" kern="0" cap="none" spc="0" normalizeH="0" baseline="0" noProof="0" dirty="0">
              <a:ln>
                <a:noFill/>
              </a:ln>
              <a:solidFill>
                <a:sysClr val="windowText" lastClr="000000"/>
              </a:solidFill>
              <a:effectLst/>
              <a:uLnTx/>
              <a:uFillTx/>
              <a:latin typeface="Lato" panose="020F0502020204030203" pitchFamily="34" charset="-18"/>
            </a:endParaRPr>
          </a:p>
        </p:txBody>
      </p:sp>
      <p:sp>
        <p:nvSpPr>
          <p:cNvPr id="17" name="pole tekstowe 16">
            <a:extLst>
              <a:ext uri="{FF2B5EF4-FFF2-40B4-BE49-F238E27FC236}">
                <a16:creationId xmlns:a16="http://schemas.microsoft.com/office/drawing/2014/main" id="{C27D74FF-7E83-4B80-4811-7F44A31D8BF0}"/>
              </a:ext>
            </a:extLst>
          </p:cNvPr>
          <p:cNvSpPr txBox="1"/>
          <p:nvPr/>
        </p:nvSpPr>
        <p:spPr>
          <a:xfrm>
            <a:off x="1034435" y="7871813"/>
            <a:ext cx="7569815"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Udostępnienie zmodernizowanych formularzy elektronicznych deklaracji i wniosków z grupy pierwszej i drugiej</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III kwartał 2025 r.</a:t>
            </a:r>
          </a:p>
        </p:txBody>
      </p:sp>
      <p:sp>
        <p:nvSpPr>
          <p:cNvPr id="18" name="pole tekstowe 17">
            <a:extLst>
              <a:ext uri="{FF2B5EF4-FFF2-40B4-BE49-F238E27FC236}">
                <a16:creationId xmlns:a16="http://schemas.microsoft.com/office/drawing/2014/main" id="{9461C343-16A3-DE8B-81C8-1871AEE95861}"/>
              </a:ext>
            </a:extLst>
          </p:cNvPr>
          <p:cNvSpPr txBox="1"/>
          <p:nvPr/>
        </p:nvSpPr>
        <p:spPr>
          <a:xfrm>
            <a:off x="9657814" y="7790861"/>
            <a:ext cx="9244460" cy="1807161"/>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Zwiększenie użyteczności formularzy i usług dostępnych na Platformie Usług Elektronicznych Skarbowo-Celnych (PUESC) oraz dostosowanie do wymagań PUESC i wymogów dostępności cyfrowej, zmian przepisów prawa, zgłaszanych potrzeb przez użytkowników zewnętrznych i zwiększenia automatyzacji procesów obsługi deklaracji w systemie ZEFIR2.</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Wg stanu na 30.06.2026 r. przesłano </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149</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formularzy.</a:t>
            </a:r>
          </a:p>
        </p:txBody>
      </p:sp>
    </p:spTree>
    <p:extLst>
      <p:ext uri="{BB962C8B-B14F-4D97-AF65-F5344CB8AC3E}">
        <p14:creationId xmlns:p14="http://schemas.microsoft.com/office/powerpoint/2010/main" val="3019089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33</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6772121" y="1582273"/>
            <a:ext cx="5748735"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60450" y="222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2960059" y="5302416"/>
            <a:ext cx="8658246" cy="124899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6" name="object 18">
            <a:extLst>
              <a:ext uri="{FF2B5EF4-FFF2-40B4-BE49-F238E27FC236}">
                <a16:creationId xmlns:a16="http://schemas.microsoft.com/office/drawing/2014/main" id="{9F187140-F36B-A65F-7E61-9589170BF238}"/>
              </a:ext>
            </a:extLst>
          </p:cNvPr>
          <p:cNvSpPr/>
          <p:nvPr/>
        </p:nvSpPr>
        <p:spPr>
          <a:xfrm>
            <a:off x="1061421" y="466658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29" name="object 18">
            <a:extLst>
              <a:ext uri="{FF2B5EF4-FFF2-40B4-BE49-F238E27FC236}">
                <a16:creationId xmlns:a16="http://schemas.microsoft.com/office/drawing/2014/main" id="{E7C9F31E-43A3-3BAC-F4C1-42E2948B5E81}"/>
              </a:ext>
            </a:extLst>
          </p:cNvPr>
          <p:cNvSpPr/>
          <p:nvPr/>
        </p:nvSpPr>
        <p:spPr>
          <a:xfrm flipV="1">
            <a:off x="990460" y="7606205"/>
            <a:ext cx="18036943"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31" name="object 18">
            <a:extLst>
              <a:ext uri="{FF2B5EF4-FFF2-40B4-BE49-F238E27FC236}">
                <a16:creationId xmlns:a16="http://schemas.microsoft.com/office/drawing/2014/main" id="{9CD3E683-E28C-3AB3-D0B3-6E8806FF1BE4}"/>
              </a:ext>
            </a:extLst>
          </p:cNvPr>
          <p:cNvSpPr/>
          <p:nvPr/>
        </p:nvSpPr>
        <p:spPr>
          <a:xfrm>
            <a:off x="990460" y="10266215"/>
            <a:ext cx="18009957"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ndParaRPr>
          </a:p>
        </p:txBody>
      </p:sp>
      <p:sp>
        <p:nvSpPr>
          <p:cNvPr id="14" name="object 9">
            <a:extLst>
              <a:ext uri="{FF2B5EF4-FFF2-40B4-BE49-F238E27FC236}">
                <a16:creationId xmlns:a16="http://schemas.microsoft.com/office/drawing/2014/main" id="{FA9BB80D-EBE2-4541-AE9E-F29EF4F62598}"/>
              </a:ext>
            </a:extLst>
          </p:cNvPr>
          <p:cNvSpPr txBox="1"/>
          <p:nvPr/>
        </p:nvSpPr>
        <p:spPr>
          <a:xfrm>
            <a:off x="1060450" y="1568431"/>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 </a:t>
            </a:r>
            <a:r>
              <a:rPr kumimoji="0" sz="2800" b="1" i="0" u="none" strike="noStrike" kern="0" cap="none" spc="-10" normalizeH="0" baseline="0" noProof="0" dirty="0" err="1">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object 8">
            <a:extLst>
              <a:ext uri="{FF2B5EF4-FFF2-40B4-BE49-F238E27FC236}">
                <a16:creationId xmlns:a16="http://schemas.microsoft.com/office/drawing/2014/main" id="{351E0418-0E91-970B-686C-532591BAD6B7}"/>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3" name="pole tekstowe 2">
            <a:extLst>
              <a:ext uri="{FF2B5EF4-FFF2-40B4-BE49-F238E27FC236}">
                <a16:creationId xmlns:a16="http://schemas.microsoft.com/office/drawing/2014/main" id="{62E780D1-C995-5BF4-E291-E703BA154198}"/>
              </a:ext>
            </a:extLst>
          </p:cNvPr>
          <p:cNvSpPr txBox="1"/>
          <p:nvPr/>
        </p:nvSpPr>
        <p:spPr>
          <a:xfrm>
            <a:off x="1054558" y="2351494"/>
            <a:ext cx="5873292" cy="2276842"/>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a:t>
            </a:r>
            <a:b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system NCTS2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systemu NCTS2 dostosowanego do wymogów UCC (model danych EU CDM), a następnie systemu NCTS2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7" name="pole tekstowe 6">
            <a:extLst>
              <a:ext uri="{FF2B5EF4-FFF2-40B4-BE49-F238E27FC236}">
                <a16:creationId xmlns:a16="http://schemas.microsoft.com/office/drawing/2014/main" id="{BF6A0C69-6429-7CBE-713D-87D035365654}"/>
              </a:ext>
            </a:extLst>
          </p:cNvPr>
          <p:cNvSpPr txBox="1"/>
          <p:nvPr/>
        </p:nvSpPr>
        <p:spPr>
          <a:xfrm>
            <a:off x="6772121" y="2235855"/>
            <a:ext cx="11958814" cy="243073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Nowe funkcjonalności zapewniają obsługę operacji tranzytowych w tranzycie unijnym (T1 i T2) oraz TIR według wymagań unijnej fazy 5 NCTS oraz dodatkowych wymagań krajowych (pełna elektroniczna obsługa zdarzeń podczas przewozu oraz usprawnienia interfejsów z systemem wywozowym (AES/ECS2 PLUS) i systemem importowym (AIS/IMPORT PLUS).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30.06.2026 r. w systemie NCTS2 PLUS zostało:</a:t>
            </a:r>
          </a:p>
          <a:p>
            <a:pPr marL="285750" marR="0" lvl="0" indent="-285750" defTabSz="914400" eaLnBrk="1" fontAlgn="auto" latinLnBrk="0" hangingPunct="1">
              <a:lnSpc>
                <a:spcPct val="114000"/>
              </a:lnSpc>
              <a:spcBef>
                <a:spcPts val="600"/>
              </a:spcBef>
              <a:spcAft>
                <a:spcPts val="6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otwartych </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2 130 986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a:t>
            </a:r>
          </a:p>
          <a:p>
            <a:pPr marL="285750" marR="0" lvl="0" indent="-285750" defTabSz="914400" eaLnBrk="1" fontAlgn="auto" latinLnBrk="0" hangingPunct="1">
              <a:lnSpc>
                <a:spcPct val="114000"/>
              </a:lnSpc>
              <a:spcBef>
                <a:spcPts val="600"/>
              </a:spcBef>
              <a:spcAft>
                <a:spcPts val="6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zamkniętych </a:t>
            </a:r>
            <a:r>
              <a:rPr lang="pl-PL" b="1" dirty="0">
                <a:latin typeface="Calibri" panose="020F0502020204030204" pitchFamily="34" charset="0"/>
                <a:ea typeface="Calibri" panose="020F0502020204030204" pitchFamily="34" charset="0"/>
                <a:cs typeface="Calibri" panose="020F0502020204030204" pitchFamily="34" charset="0"/>
              </a:rPr>
              <a:t>2 181 139</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a:t>
            </a:r>
          </a:p>
        </p:txBody>
      </p:sp>
      <p:sp>
        <p:nvSpPr>
          <p:cNvPr id="8" name="pole tekstowe 7">
            <a:extLst>
              <a:ext uri="{FF2B5EF4-FFF2-40B4-BE49-F238E27FC236}">
                <a16:creationId xmlns:a16="http://schemas.microsoft.com/office/drawing/2014/main" id="{094023E5-EB67-3BA7-2DA6-E3D972612D54}"/>
              </a:ext>
            </a:extLst>
          </p:cNvPr>
          <p:cNvSpPr txBox="1"/>
          <p:nvPr/>
        </p:nvSpPr>
        <p:spPr>
          <a:xfrm>
            <a:off x="1067361" y="4918770"/>
            <a:ext cx="5334355" cy="1645259"/>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Single Window Plus (PUESC.P4.2) </a:t>
            </a:r>
            <a:b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system PKWD-SINGLE WINDOW</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Integracja z systemem EU CSW-CERTEX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wydanie: 5.0 (2025 r.) oraz 5.1 (I kwartał 2026 r.)</a:t>
            </a:r>
          </a:p>
        </p:txBody>
      </p:sp>
      <p:sp>
        <p:nvSpPr>
          <p:cNvPr id="9" name="pole tekstowe 8">
            <a:extLst>
              <a:ext uri="{FF2B5EF4-FFF2-40B4-BE49-F238E27FC236}">
                <a16:creationId xmlns:a16="http://schemas.microsoft.com/office/drawing/2014/main" id="{8E9CB2C8-AE43-2E3E-B987-7CAA329ED8A3}"/>
              </a:ext>
            </a:extLst>
          </p:cNvPr>
          <p:cNvSpPr txBox="1"/>
          <p:nvPr/>
        </p:nvSpPr>
        <p:spPr>
          <a:xfrm>
            <a:off x="6772121" y="4930625"/>
            <a:ext cx="12145762" cy="2600648"/>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Integracja systemu PKWD-SINGLE WINDOW z wyższą wersją EU CSW-CERTEX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Release</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5.1) poszerzyła zestaw dokumentów UE wymaganych do zgłoszenia celnego, walidowanych automatycznie w trakcie odprawy celnej. Aktualnie sprawdzane są dokumenty: CHED-A, CHED-P, CHED-D, CHED-PP, COI, ODS, FGAS, dotyczące importu dóbr kultury (ICG) i CBAM.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 ponad 90% przypadków walidacja automatyczna przebiega pozytywnie (tzw. "happy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flow</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i nie wymaga konieczności manualnej interwencji ze strony funkcjonariuszy zaangażowanych w proces odprawy celnej towarów, a tym samym nie jest wymagane przez podmioty gospodarcze dostarczanie organom KAS dokumentów w formie papierowej (tradycyjnej).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Dzięki wdrożonej usłudze w okresie od 03.03.2025 r. do 30.06.2026 r. w sposób automatyczny sprawdzonych </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odsaldowanych</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zostało </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170 424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dokumentów UE: CHED-A, CHED-P, CHED-D, CHED-PP, COI, ODS, FGAS, CBAM i ICG. </a:t>
            </a:r>
          </a:p>
        </p:txBody>
      </p:sp>
      <p:sp>
        <p:nvSpPr>
          <p:cNvPr id="10" name="pole tekstowe 9">
            <a:extLst>
              <a:ext uri="{FF2B5EF4-FFF2-40B4-BE49-F238E27FC236}">
                <a16:creationId xmlns:a16="http://schemas.microsoft.com/office/drawing/2014/main" id="{D2D10151-2ECA-6DCD-B041-AC8A766AF22D}"/>
              </a:ext>
            </a:extLst>
          </p:cNvPr>
          <p:cNvSpPr txBox="1"/>
          <p:nvPr/>
        </p:nvSpPr>
        <p:spPr>
          <a:xfrm>
            <a:off x="1054558" y="7960777"/>
            <a:ext cx="5347158" cy="196105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TAX FREE (PUESC.P4.6) system TAX FREE2</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Uruchomienie dodatkowego kanału komunikacyjnego dla sprzedawców podczas niedostępności PUESC</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11" name="pole tekstowe 10">
            <a:extLst>
              <a:ext uri="{FF2B5EF4-FFF2-40B4-BE49-F238E27FC236}">
                <a16:creationId xmlns:a16="http://schemas.microsoft.com/office/drawing/2014/main" id="{3BBA2B00-CEB0-DCCF-DA4E-7CE7724A8EB6}"/>
              </a:ext>
            </a:extLst>
          </p:cNvPr>
          <p:cNvSpPr txBox="1"/>
          <p:nvPr/>
        </p:nvSpPr>
        <p:spPr>
          <a:xfrm>
            <a:off x="6772121" y="7879825"/>
            <a:ext cx="11803085" cy="1653273"/>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Funkcjonalność do wykorzystania przez klientów KAS podczas awarii PUESC.</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Zalety dedykowanej usługi awaryjnej:</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1. Umożliwienie ciągłości sprzedaży przez podmioty zarejestrowane jako sprzedawcy w procedurze TAX FREE.</a:t>
            </a:r>
            <a:b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 Umożliwienie podróżnym dokonywania zakupów w procedurze TAX FREE i uzyskiwania zwrotu podatku VAT niezależnie od niedostępności PUESC. </a:t>
            </a:r>
          </a:p>
        </p:txBody>
      </p:sp>
    </p:spTree>
    <p:extLst>
      <p:ext uri="{BB962C8B-B14F-4D97-AF65-F5344CB8AC3E}">
        <p14:creationId xmlns:p14="http://schemas.microsoft.com/office/powerpoint/2010/main" val="2874023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34</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5" name="object 10">
            <a:extLst>
              <a:ext uri="{FF2B5EF4-FFF2-40B4-BE49-F238E27FC236}">
                <a16:creationId xmlns:a16="http://schemas.microsoft.com/office/drawing/2014/main" id="{3C631BEA-460F-5028-CAB6-C3EF063A3C07}"/>
              </a:ext>
            </a:extLst>
          </p:cNvPr>
          <p:cNvSpPr txBox="1"/>
          <p:nvPr/>
        </p:nvSpPr>
        <p:spPr>
          <a:xfrm>
            <a:off x="7469941" y="1551667"/>
            <a:ext cx="5423290" cy="444994"/>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prstClr val="black"/>
                </a:solidFill>
                <a:effectLst/>
                <a:uLnTx/>
                <a:uFillTx/>
                <a:latin typeface="Calibri"/>
                <a:cs typeface="Lato Black"/>
              </a:rPr>
              <a:t>Jak</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0" normalizeH="0" baseline="0" noProof="0" dirty="0">
                <a:ln>
                  <a:noFill/>
                </a:ln>
                <a:solidFill>
                  <a:prstClr val="black"/>
                </a:solidFill>
                <a:effectLst/>
                <a:uLnTx/>
                <a:uFillTx/>
                <a:latin typeface="Calibri"/>
                <a:cs typeface="Lato Black"/>
              </a:rPr>
              <a:t>korzystają</a:t>
            </a:r>
            <a:r>
              <a:rPr kumimoji="0" lang="pl-PL" sz="2800" b="1" i="0" u="none" strike="noStrike" kern="0" cap="none" spc="-65" normalizeH="0" baseline="0" noProof="0" dirty="0">
                <a:ln>
                  <a:noFill/>
                </a:ln>
                <a:solidFill>
                  <a:prstClr val="black"/>
                </a:solidFill>
                <a:effectLst/>
                <a:uLnTx/>
                <a:uFillTx/>
                <a:latin typeface="Calibri"/>
                <a:cs typeface="Lato Black"/>
              </a:rPr>
              <a:t> </a:t>
            </a:r>
            <a:r>
              <a:rPr kumimoji="0" lang="pl-PL" sz="2800" b="1" i="0" u="none" strike="noStrike" kern="0" cap="none" spc="-10" normalizeH="0" baseline="0" noProof="0" dirty="0">
                <a:ln>
                  <a:noFill/>
                </a:ln>
                <a:solidFill>
                  <a:prstClr val="black"/>
                </a:solidFill>
                <a:effectLst/>
                <a:uLnTx/>
                <a:uFillTx/>
                <a:latin typeface="Calibri"/>
                <a:cs typeface="Lato Black"/>
              </a:rPr>
              <a:t>obywatele</a:t>
            </a:r>
            <a:endParaRPr kumimoji="0" lang="pl-PL" sz="2800" b="0" i="0" u="none" strike="noStrike" kern="0" cap="none" spc="0" normalizeH="0" baseline="0" noProof="0" dirty="0">
              <a:ln>
                <a:noFill/>
              </a:ln>
              <a:solidFill>
                <a:prstClr val="black"/>
              </a:solidFill>
              <a:effectLst/>
              <a:uLnTx/>
              <a:uFillTx/>
              <a:latin typeface="Calibri"/>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23117" y="222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3332972" y="5509272"/>
            <a:ext cx="8217812" cy="302603"/>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26" name="object 18">
            <a:extLst>
              <a:ext uri="{FF2B5EF4-FFF2-40B4-BE49-F238E27FC236}">
                <a16:creationId xmlns:a16="http://schemas.microsoft.com/office/drawing/2014/main" id="{E5FAA450-772A-29F6-E183-4CD4C097FBDB}"/>
              </a:ext>
            </a:extLst>
          </p:cNvPr>
          <p:cNvSpPr/>
          <p:nvPr/>
        </p:nvSpPr>
        <p:spPr>
          <a:xfrm>
            <a:off x="1023117" y="3978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2" name="object 18">
            <a:extLst>
              <a:ext uri="{FF2B5EF4-FFF2-40B4-BE49-F238E27FC236}">
                <a16:creationId xmlns:a16="http://schemas.microsoft.com/office/drawing/2014/main" id="{669D8EC7-37E0-7D4D-9A77-D4B03132F7B5}"/>
              </a:ext>
            </a:extLst>
          </p:cNvPr>
          <p:cNvSpPr/>
          <p:nvPr/>
        </p:nvSpPr>
        <p:spPr>
          <a:xfrm>
            <a:off x="1131138" y="7178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Calibri"/>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Calibri"/>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23117" y="564309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3" name="object 9">
            <a:extLst>
              <a:ext uri="{FF2B5EF4-FFF2-40B4-BE49-F238E27FC236}">
                <a16:creationId xmlns:a16="http://schemas.microsoft.com/office/drawing/2014/main" id="{99612A96-7249-45DF-ADFC-B7199310BD41}"/>
              </a:ext>
            </a:extLst>
          </p:cNvPr>
          <p:cNvSpPr txBox="1"/>
          <p:nvPr/>
        </p:nvSpPr>
        <p:spPr>
          <a:xfrm>
            <a:off x="1056558" y="1551667"/>
            <a:ext cx="5535614" cy="444994"/>
          </a:xfrm>
          <a:prstGeom prst="rect">
            <a:avLst/>
          </a:prstGeom>
        </p:spPr>
        <p:txBody>
          <a:bodyPr vert="horz" wrap="square" lIns="0" tIns="13970" rIns="0" bIns="0" rtlCol="0">
            <a:spAutoFit/>
          </a:bodyPr>
          <a:lstStyle>
            <a:defPPr>
              <a:defRPr kern="0"/>
            </a:defPPr>
          </a:lstStyle>
          <a:p>
            <a:pPr marL="12700" marR="0" lvl="0" indent="0" defTabSz="914400" eaLnBrk="1" fontAlgn="auto" latinLnBrk="0" hangingPunct="1">
              <a:lnSpc>
                <a:spcPct val="100000"/>
              </a:lnSpc>
              <a:spcBef>
                <a:spcPts val="110"/>
              </a:spcBef>
              <a:spcAft>
                <a:spcPts val="0"/>
              </a:spcAft>
              <a:buClrTx/>
              <a:buSzTx/>
              <a:buFontTx/>
              <a:buNone/>
              <a:tabLst/>
              <a:defRPr/>
            </a:pPr>
            <a:r>
              <a:rPr kumimoji="0" lang="pl-PL" sz="2800" b="1" i="0" u="none" strike="noStrike" kern="0" cap="none" spc="0" normalizeH="0" baseline="0" noProof="0" dirty="0">
                <a:ln>
                  <a:noFill/>
                </a:ln>
                <a:solidFill>
                  <a:sysClr val="windowText" lastClr="000000"/>
                </a:solidFill>
                <a:effectLst/>
                <a:uLnTx/>
                <a:uFillTx/>
                <a:latin typeface="Calibri"/>
                <a:cs typeface="Lato Black"/>
              </a:rPr>
              <a:t>Wdrożone</a:t>
            </a:r>
            <a:r>
              <a:rPr kumimoji="0" sz="2800" b="1" i="0" u="none" strike="noStrike" kern="0" cap="none" spc="-75" normalizeH="0" baseline="0" noProof="0" dirty="0">
                <a:ln>
                  <a:noFill/>
                </a:ln>
                <a:solidFill>
                  <a:sysClr val="windowText" lastClr="000000"/>
                </a:solidFill>
                <a:effectLst/>
                <a:uLnTx/>
                <a:uFillTx/>
                <a:latin typeface="Calibri"/>
                <a:cs typeface="Lato Black"/>
              </a:rPr>
              <a:t> </a:t>
            </a:r>
            <a:r>
              <a:rPr kumimoji="0" sz="2800" b="1" i="0" u="none" strike="noStrike" kern="0" cap="none" spc="-10" normalizeH="0" baseline="0" noProof="0" dirty="0">
                <a:ln>
                  <a:noFill/>
                </a:ln>
                <a:solidFill>
                  <a:sysClr val="windowText" lastClr="000000"/>
                </a:solidFill>
                <a:effectLst/>
                <a:uLnTx/>
                <a:uFillTx/>
                <a:latin typeface="Calibri"/>
                <a:cs typeface="Lato Black"/>
              </a:rPr>
              <a:t>funkcjonalności</a:t>
            </a:r>
            <a:endParaRPr kumimoji="0" sz="2800" b="0" i="0" u="none" strike="noStrike" kern="0" cap="none" spc="0" normalizeH="0" baseline="0" noProof="0" dirty="0">
              <a:ln>
                <a:noFill/>
              </a:ln>
              <a:solidFill>
                <a:sysClr val="windowText" lastClr="000000"/>
              </a:solidFill>
              <a:effectLst/>
              <a:uLnTx/>
              <a:uFillTx/>
              <a:latin typeface="Calibri"/>
              <a:cs typeface="Lato Black"/>
            </a:endParaRPr>
          </a:p>
        </p:txBody>
      </p:sp>
      <p:sp>
        <p:nvSpPr>
          <p:cNvPr id="2" name="pole tekstowe 1">
            <a:extLst>
              <a:ext uri="{FF2B5EF4-FFF2-40B4-BE49-F238E27FC236}">
                <a16:creationId xmlns:a16="http://schemas.microsoft.com/office/drawing/2014/main" id="{C5BEEDE8-909B-13C9-4891-D2A2AD7D1EF9}"/>
              </a:ext>
            </a:extLst>
          </p:cNvPr>
          <p:cNvSpPr txBox="1"/>
          <p:nvPr/>
        </p:nvSpPr>
        <p:spPr>
          <a:xfrm>
            <a:off x="1023117" y="2393187"/>
            <a:ext cx="5904733"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AES</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AES/</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PoUS</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3" name="pole tekstowe 2">
            <a:extLst>
              <a:ext uri="{FF2B5EF4-FFF2-40B4-BE49-F238E27FC236}">
                <a16:creationId xmlns:a16="http://schemas.microsoft.com/office/drawing/2014/main" id="{E0F73F34-A1EF-FE84-795D-0A48857B35CB}"/>
              </a:ext>
            </a:extLst>
          </p:cNvPr>
          <p:cNvSpPr txBox="1"/>
          <p:nvPr/>
        </p:nvSpPr>
        <p:spPr>
          <a:xfrm>
            <a:off x="7441878" y="2342086"/>
            <a:ext cx="11296972" cy="149137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Elektroniczne potwierdzenie unijnego statusu celnego towarów zgodnego z unijnymi zasadami systemu </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PoUS</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(Proof of Union Status) dla fazy 1.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30.06.2026 r. liczba wniosków o potwierdzenie unijnego statusu towarów, w statusie potwierdzony, wynosi </a:t>
            </a:r>
            <a:r>
              <a:rPr lang="pl-PL" b="1" dirty="0">
                <a:latin typeface="Calibri" panose="020F0502020204030204" pitchFamily="34" charset="0"/>
                <a:ea typeface="Calibri" panose="020F0502020204030204" pitchFamily="34" charset="0"/>
                <a:cs typeface="Calibri" panose="020F0502020204030204" pitchFamily="34" charset="0"/>
              </a:rPr>
              <a:t>57 213</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4" name="pole tekstowe 3">
            <a:extLst>
              <a:ext uri="{FF2B5EF4-FFF2-40B4-BE49-F238E27FC236}">
                <a16:creationId xmlns:a16="http://schemas.microsoft.com/office/drawing/2014/main" id="{73A17C5B-DF14-50A5-4C3E-370E572380DD}"/>
              </a:ext>
            </a:extLst>
          </p:cNvPr>
          <p:cNvSpPr txBox="1"/>
          <p:nvPr/>
        </p:nvSpPr>
        <p:spPr>
          <a:xfrm>
            <a:off x="1023117" y="4125571"/>
            <a:ext cx="5904733"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AIS/</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HUB</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7" name="pole tekstowe 6">
            <a:extLst>
              <a:ext uri="{FF2B5EF4-FFF2-40B4-BE49-F238E27FC236}">
                <a16:creationId xmlns:a16="http://schemas.microsoft.com/office/drawing/2014/main" id="{ED28D630-2786-88B6-549C-FF762DE67E40}"/>
              </a:ext>
            </a:extLst>
          </p:cNvPr>
          <p:cNvSpPr txBox="1"/>
          <p:nvPr/>
        </p:nvSpPr>
        <p:spPr>
          <a:xfrm>
            <a:off x="7441877" y="4085632"/>
            <a:ext cx="11296973" cy="1175578"/>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Płynna (elektroniczna) obsługa zgłoszeń dla podmiotów logistycznych zarządzających dużymi hubami dystrybucyjnymi w obszarze e-commerce (przesyłki o niskiej wartości zakupywane na platformach e-commerce). </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30.06.2026 r. w podsystemie AES/</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HUB dokonano </a:t>
            </a:r>
            <a:r>
              <a:rPr lang="pl-PL" b="1" dirty="0">
                <a:latin typeface="Calibri" panose="020F0502020204030204" pitchFamily="34" charset="0"/>
                <a:ea typeface="Calibri" panose="020F0502020204030204" pitchFamily="34" charset="0"/>
                <a:cs typeface="Calibri" panose="020F0502020204030204" pitchFamily="34" charset="0"/>
              </a:rPr>
              <a:t>52 285 091</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zgłoszeń.</a:t>
            </a:r>
          </a:p>
        </p:txBody>
      </p:sp>
      <p:sp>
        <p:nvSpPr>
          <p:cNvPr id="8" name="pole tekstowe 7">
            <a:extLst>
              <a:ext uri="{FF2B5EF4-FFF2-40B4-BE49-F238E27FC236}">
                <a16:creationId xmlns:a16="http://schemas.microsoft.com/office/drawing/2014/main" id="{BFF12499-B1EB-29F2-E676-577CAECE29AA}"/>
              </a:ext>
            </a:extLst>
          </p:cNvPr>
          <p:cNvSpPr txBox="1"/>
          <p:nvPr/>
        </p:nvSpPr>
        <p:spPr>
          <a:xfrm>
            <a:off x="1056558" y="5790392"/>
            <a:ext cx="5871292" cy="132946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AIS/IMPORT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2025 r.</a:t>
            </a:r>
          </a:p>
        </p:txBody>
      </p:sp>
      <p:sp>
        <p:nvSpPr>
          <p:cNvPr id="9" name="pole tekstowe 8">
            <a:extLst>
              <a:ext uri="{FF2B5EF4-FFF2-40B4-BE49-F238E27FC236}">
                <a16:creationId xmlns:a16="http://schemas.microsoft.com/office/drawing/2014/main" id="{620FD085-F2E5-E8A1-F492-507E689DA461}"/>
              </a:ext>
            </a:extLst>
          </p:cNvPr>
          <p:cNvSpPr txBox="1"/>
          <p:nvPr/>
        </p:nvSpPr>
        <p:spPr>
          <a:xfrm>
            <a:off x="7441877" y="5825726"/>
            <a:ext cx="9923144" cy="390107"/>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Elektroniczna obsługa wszystkich zgłoszeń importowych (100%). </a:t>
            </a:r>
          </a:p>
        </p:txBody>
      </p:sp>
      <p:sp>
        <p:nvSpPr>
          <p:cNvPr id="10" name="object 18">
            <a:extLst>
              <a:ext uri="{FF2B5EF4-FFF2-40B4-BE49-F238E27FC236}">
                <a16:creationId xmlns:a16="http://schemas.microsoft.com/office/drawing/2014/main" id="{0EBB48F5-561B-7FF2-C4E9-5B4EC665F417}"/>
              </a:ext>
            </a:extLst>
          </p:cNvPr>
          <p:cNvSpPr/>
          <p:nvPr/>
        </p:nvSpPr>
        <p:spPr>
          <a:xfrm>
            <a:off x="1117414" y="97694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latin typeface="Calibri"/>
            </a:endParaRPr>
          </a:p>
        </p:txBody>
      </p:sp>
      <p:sp>
        <p:nvSpPr>
          <p:cNvPr id="11" name="pole tekstowe 10">
            <a:extLst>
              <a:ext uri="{FF2B5EF4-FFF2-40B4-BE49-F238E27FC236}">
                <a16:creationId xmlns:a16="http://schemas.microsoft.com/office/drawing/2014/main" id="{43B2047A-C520-DEE4-5AF9-3EBB42902803}"/>
              </a:ext>
            </a:extLst>
          </p:cNvPr>
          <p:cNvSpPr txBox="1"/>
          <p:nvPr/>
        </p:nvSpPr>
        <p:spPr>
          <a:xfrm>
            <a:off x="1056558" y="7312192"/>
            <a:ext cx="5871292" cy="196105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AES</a:t>
            </a:r>
            <a:endPar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Wdrożenie podsystemu AES/ECS2 dostosowanego do wymogów UCC (model danych EU CDM), a następnie podsystemu AES/ECS2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2024 r.</a:t>
            </a:r>
          </a:p>
        </p:txBody>
      </p:sp>
      <p:sp>
        <p:nvSpPr>
          <p:cNvPr id="12" name="pole tekstowe 11">
            <a:extLst>
              <a:ext uri="{FF2B5EF4-FFF2-40B4-BE49-F238E27FC236}">
                <a16:creationId xmlns:a16="http://schemas.microsoft.com/office/drawing/2014/main" id="{F5596EB0-78AE-5E55-B8D4-C050F85BB14A}"/>
              </a:ext>
            </a:extLst>
          </p:cNvPr>
          <p:cNvSpPr txBox="1"/>
          <p:nvPr/>
        </p:nvSpPr>
        <p:spPr>
          <a:xfrm>
            <a:off x="7469940" y="7368907"/>
            <a:ext cx="10811709" cy="1491370"/>
          </a:xfrm>
          <a:prstGeom prst="rect">
            <a:avLst/>
          </a:prstGeom>
          <a:noFill/>
        </p:spPr>
        <p:txBody>
          <a:bodyPr wrap="square" rtlCol="0">
            <a:spAutoFit/>
          </a:bodyPr>
          <a:lstStyle/>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Elektroniczna obsługa wszystkich zgłoszeń wywozowych po wdrożeniu. Podsystem AES/ECS2 został zastąpiony przez AES/ECS2 PLUS.</a:t>
            </a:r>
          </a:p>
          <a:p>
            <a:pPr marL="0" marR="0" lvl="0" indent="0" defTabSz="914400" eaLnBrk="1" fontAlgn="auto" latinLnBrk="0" hangingPunct="1">
              <a:lnSpc>
                <a:spcPct val="114000"/>
              </a:lnSpc>
              <a:spcBef>
                <a:spcPts val="600"/>
              </a:spcBef>
              <a:spcAft>
                <a:spcPts val="60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Od dnia wdrożenia do 30.06.2026 r. w podsystemie AES/ECS2 PLUS zostało otwartych </a:t>
            </a:r>
            <a:r>
              <a:rPr lang="pl-PL" b="1" dirty="0">
                <a:latin typeface="Calibri" panose="020F0502020204030204" pitchFamily="34" charset="0"/>
                <a:ea typeface="Calibri" panose="020F0502020204030204" pitchFamily="34" charset="0"/>
                <a:cs typeface="Calibri" panose="020F0502020204030204" pitchFamily="34" charset="0"/>
              </a:rPr>
              <a:t>6 334 521</a:t>
            </a: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operacji wywozowych.</a:t>
            </a:r>
          </a:p>
        </p:txBody>
      </p:sp>
    </p:spTree>
    <p:extLst>
      <p:ext uri="{BB962C8B-B14F-4D97-AF65-F5344CB8AC3E}">
        <p14:creationId xmlns:p14="http://schemas.microsoft.com/office/powerpoint/2010/main" val="123466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e-TOLL</a:t>
            </a:r>
            <a:endParaRPr sz="4400" dirty="0">
              <a:latin typeface="+mn-lt"/>
              <a:cs typeface="Lato Black"/>
            </a:endParaRPr>
          </a:p>
        </p:txBody>
      </p:sp>
      <p:sp>
        <p:nvSpPr>
          <p:cNvPr id="9" name="object 9"/>
          <p:cNvSpPr txBox="1"/>
          <p:nvPr/>
        </p:nvSpPr>
        <p:spPr>
          <a:xfrm>
            <a:off x="1087436" y="2320761"/>
            <a:ext cx="4087813" cy="329577"/>
          </a:xfrm>
          <a:prstGeom prst="rect">
            <a:avLst/>
          </a:prstGeom>
        </p:spPr>
        <p:txBody>
          <a:bodyPr vert="horz" wrap="square" lIns="0" tIns="13970" rIns="0" bIns="0" rtlCol="0">
            <a:spAutoFit/>
          </a:bodyPr>
          <a:lstStyle/>
          <a:p>
            <a:pPr marL="12700">
              <a:lnSpc>
                <a:spcPct val="100000"/>
              </a:lnSpc>
              <a:spcBef>
                <a:spcPts val="110"/>
              </a:spcBef>
            </a:pPr>
            <a:r>
              <a:rPr lang="pl-PL" sz="2050" dirty="0">
                <a:latin typeface="Lato Black"/>
                <a:cs typeface="Lato Black"/>
              </a:rPr>
              <a:t>Wdrożone 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lang="pl-PL" sz="2050" b="1" spc="-10" dirty="0">
                <a:solidFill>
                  <a:schemeClr val="tx1"/>
                </a:solidFill>
                <a:latin typeface="Lato Black"/>
                <a:cs typeface="Lato Black"/>
              </a:rPr>
              <a:t>Jak korzystają obywatele</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35</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98852" y="4740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849031" y="3270376"/>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 </a:t>
            </a:r>
          </a:p>
        </p:txBody>
      </p:sp>
      <p:sp>
        <p:nvSpPr>
          <p:cNvPr id="25" name="object 18">
            <a:extLst>
              <a:ext uri="{FF2B5EF4-FFF2-40B4-BE49-F238E27FC236}">
                <a16:creationId xmlns:a16="http://schemas.microsoft.com/office/drawing/2014/main" id="{6F62129E-CE43-4AF2-BEF5-96160BB67297}"/>
              </a:ext>
            </a:extLst>
          </p:cNvPr>
          <p:cNvSpPr/>
          <p:nvPr/>
        </p:nvSpPr>
        <p:spPr>
          <a:xfrm>
            <a:off x="1083624" y="672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5" name="object 5">
            <a:extLst>
              <a:ext uri="{FF2B5EF4-FFF2-40B4-BE49-F238E27FC236}">
                <a16:creationId xmlns:a16="http://schemas.microsoft.com/office/drawing/2014/main" id="{858AB3AB-992F-453C-AF0A-C8056B678F26}"/>
              </a:ext>
            </a:extLst>
          </p:cNvPr>
          <p:cNvSpPr txBox="1"/>
          <p:nvPr/>
        </p:nvSpPr>
        <p:spPr>
          <a:xfrm>
            <a:off x="1165222" y="3406418"/>
            <a:ext cx="7029827" cy="874598"/>
          </a:xfrm>
          <a:prstGeom prst="rect">
            <a:avLst/>
          </a:prstGeom>
        </p:spPr>
        <p:txBody>
          <a:bodyPr vert="horz" wrap="square" lIns="0" tIns="12065" rIns="0" bIns="0" rtlCol="0">
            <a:spAutoFit/>
          </a:bodyPr>
          <a:lstStyle/>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Nowa wersja </a:t>
            </a: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aplikacji mobilnej e-TOLL PL</a:t>
            </a:r>
          </a:p>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a:lnSpc>
                <a:spcPts val="2180"/>
              </a:lnSpc>
              <a:spcBef>
                <a:spcPts val="95"/>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II kwartał 2025 r.</a:t>
            </a:r>
          </a:p>
        </p:txBody>
      </p:sp>
      <p:sp>
        <p:nvSpPr>
          <p:cNvPr id="16" name="pole tekstowe 15">
            <a:extLst>
              <a:ext uri="{FF2B5EF4-FFF2-40B4-BE49-F238E27FC236}">
                <a16:creationId xmlns:a16="http://schemas.microsoft.com/office/drawing/2014/main" id="{7159CEF8-1B65-43ED-8A45-E50DC81FB4BC}"/>
              </a:ext>
            </a:extLst>
          </p:cNvPr>
          <p:cNvSpPr txBox="1"/>
          <p:nvPr/>
        </p:nvSpPr>
        <p:spPr>
          <a:xfrm>
            <a:off x="8235947" y="3140075"/>
            <a:ext cx="10051142" cy="1200329"/>
          </a:xfrm>
          <a:prstGeom prst="rect">
            <a:avLst/>
          </a:prstGeom>
          <a:noFill/>
        </p:spPr>
        <p:txBody>
          <a:bodyPr wrap="square">
            <a:spAutoFit/>
          </a:bodyPr>
          <a:lstStyle/>
          <a:p>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Dzięki nowej szacie graficznej aplikacja e-TOLL PL jest prostsza w użytkowaniu, co ułatwia odnajdywanie potrzebnych informacji. Zmianie uległ wygląd niektórych ikon i animacji, a dzięki optymalizacji widoczności aplikacja płynnie działa na każdym urządzeniu mobilnym. Z aplikacji korzysta ok. pół miliona użytkowników – wszyscy pobrali jej nową wersję.</a:t>
            </a:r>
          </a:p>
        </p:txBody>
      </p:sp>
      <p:sp>
        <p:nvSpPr>
          <p:cNvPr id="17" name="pole tekstowe 16">
            <a:extLst>
              <a:ext uri="{FF2B5EF4-FFF2-40B4-BE49-F238E27FC236}">
                <a16:creationId xmlns:a16="http://schemas.microsoft.com/office/drawing/2014/main" id="{0DF6BBFE-EEA3-4700-8B0A-94302E3C7A83}"/>
              </a:ext>
            </a:extLst>
          </p:cNvPr>
          <p:cNvSpPr txBox="1"/>
          <p:nvPr/>
        </p:nvSpPr>
        <p:spPr>
          <a:xfrm>
            <a:off x="8234670" y="5075631"/>
            <a:ext cx="10873659" cy="1477328"/>
          </a:xfrm>
          <a:prstGeom prst="rect">
            <a:avLst/>
          </a:prstGeom>
          <a:noFill/>
        </p:spPr>
        <p:txBody>
          <a:bodyPr wrap="square">
            <a:spAutoFit/>
          </a:bodyPr>
          <a:lstStyle/>
          <a:p>
            <a:pPr algn="l"/>
            <a:r>
              <a:rPr lang="pl-P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Rozszerzenie sieci dróg płatnych o nowe odcinki wpłynęło na zwiększenie wpływów do Krajowego Funduszu Drogowego opłatami elektronicznymi, z którego finansowane są budowa i utrzymanie dróg krajowych w Polsce. Udział wpływów z dróg włączonych do sieci w 2024 roku stanowił ok.  37% całkowitych wpływów do KFD z tytułu poboru opłaty elektronicznej, rozszerzenie w 2026 roku spowodowało, już w pierwszych miesiącach, zwiększenie wpływów o kolejne 4,5 %.</a:t>
            </a:r>
          </a:p>
        </p:txBody>
      </p:sp>
      <p:sp>
        <p:nvSpPr>
          <p:cNvPr id="19" name="pole tekstowe 18">
            <a:extLst>
              <a:ext uri="{FF2B5EF4-FFF2-40B4-BE49-F238E27FC236}">
                <a16:creationId xmlns:a16="http://schemas.microsoft.com/office/drawing/2014/main" id="{4ADC88D2-99D5-4FBB-A0E7-F7F87834798B}"/>
              </a:ext>
            </a:extLst>
          </p:cNvPr>
          <p:cNvSpPr txBox="1"/>
          <p:nvPr/>
        </p:nvSpPr>
        <p:spPr>
          <a:xfrm>
            <a:off x="1083624" y="5114437"/>
            <a:ext cx="6592795" cy="1477328"/>
          </a:xfrm>
          <a:prstGeom prst="rect">
            <a:avLst/>
          </a:prstGeom>
          <a:noFill/>
        </p:spPr>
        <p:txBody>
          <a:bodyPr wrap="square">
            <a:spAutoFit/>
          </a:bodyPr>
          <a:lstStyle/>
          <a:p>
            <a:r>
              <a:rPr lang="pl-PL"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e-TOLL</a:t>
            </a:r>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Rozszerzenie sieci dróg płatnych dla samochodów ciężarowych - podmiotem odpowiedzialnym za legislację jest Ministerstwo Infrastruktury. </a:t>
            </a:r>
          </a:p>
          <a:p>
            <a:r>
              <a:rPr lang="pl-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Osiągnięcie jednego z kamieni milowych KPO nastąpiło </a:t>
            </a:r>
            <a:r>
              <a:rPr lang="pl-PL" dirty="0">
                <a:solidFill>
                  <a:schemeClr val="tx1"/>
                </a:solidFill>
                <a:latin typeface="Calibri" panose="020F0502020204030204" pitchFamily="34" charset="0"/>
                <a:ea typeface="Calibri" panose="020F0502020204030204" pitchFamily="34" charset="0"/>
                <a:cs typeface="Times New Roman" panose="02020603050405020304" pitchFamily="18" charset="0"/>
              </a:rPr>
              <a:t>1 listopada 2024 r. i 1 lutego 2026 r.</a:t>
            </a:r>
            <a:endParaRPr lang="pl-PL" dirty="0">
              <a:solidFill>
                <a:schemeClr val="tx1"/>
              </a:solidFill>
            </a:endParaRPr>
          </a:p>
        </p:txBody>
      </p:sp>
      <p:sp>
        <p:nvSpPr>
          <p:cNvPr id="2" name="pole tekstowe 1">
            <a:extLst>
              <a:ext uri="{FF2B5EF4-FFF2-40B4-BE49-F238E27FC236}">
                <a16:creationId xmlns:a16="http://schemas.microsoft.com/office/drawing/2014/main" id="{D0F58CA3-D917-4907-987D-CA749A962578}"/>
              </a:ext>
            </a:extLst>
          </p:cNvPr>
          <p:cNvSpPr txBox="1"/>
          <p:nvPr/>
        </p:nvSpPr>
        <p:spPr>
          <a:xfrm>
            <a:off x="1083624" y="6923643"/>
            <a:ext cx="5025735" cy="369332"/>
          </a:xfrm>
          <a:prstGeom prst="rect">
            <a:avLst/>
          </a:prstGeom>
          <a:noFill/>
        </p:spPr>
        <p:txBody>
          <a:bodyPr wrap="none" rtlCol="0">
            <a:spAutoFit/>
          </a:bodyPr>
          <a:lstStyle>
            <a:defPPr>
              <a:defRPr kern="0"/>
            </a:defPPr>
            <a:lvl1pPr>
              <a:defRPr b="1">
                <a:solidFill>
                  <a:srgbClr val="FF0000"/>
                </a:solidFill>
                <a:effectLst/>
                <a:latin typeface="Calibri" panose="020F0502020204030204" pitchFamily="34" charset="0"/>
                <a:ea typeface="Calibri" panose="020F0502020204030204" pitchFamily="34" charset="0"/>
                <a:cs typeface="Times New Roman" panose="02020603050405020304" pitchFamily="18" charset="0"/>
              </a:defRPr>
            </a:lvl1pPr>
          </a:lstStyle>
          <a:p>
            <a:r>
              <a:rPr lang="pl-PL" dirty="0">
                <a:solidFill>
                  <a:schemeClr val="tx1"/>
                </a:solidFill>
              </a:rPr>
              <a:t>e-TOLL </a:t>
            </a:r>
            <a:r>
              <a:rPr lang="pl-PL" b="0" dirty="0">
                <a:solidFill>
                  <a:schemeClr val="tx1"/>
                </a:solidFill>
              </a:rPr>
              <a:t>- Odejście od papierowych dokumentów </a:t>
            </a:r>
          </a:p>
        </p:txBody>
      </p:sp>
      <p:sp>
        <p:nvSpPr>
          <p:cNvPr id="3" name="pole tekstowe 2">
            <a:extLst>
              <a:ext uri="{FF2B5EF4-FFF2-40B4-BE49-F238E27FC236}">
                <a16:creationId xmlns:a16="http://schemas.microsoft.com/office/drawing/2014/main" id="{6054FA81-596A-45C4-8627-351562426CEB}"/>
              </a:ext>
            </a:extLst>
          </p:cNvPr>
          <p:cNvSpPr txBox="1"/>
          <p:nvPr/>
        </p:nvSpPr>
        <p:spPr>
          <a:xfrm>
            <a:off x="8195049" y="7044640"/>
            <a:ext cx="10530057" cy="1754326"/>
          </a:xfrm>
          <a:prstGeom prst="rect">
            <a:avLst/>
          </a:prstGeom>
          <a:noFill/>
        </p:spPr>
        <p:txBody>
          <a:bodyPr wrap="square" rtlCol="0">
            <a:spAutoFit/>
          </a:bodyPr>
          <a:lstStyle/>
          <a:p>
            <a:r>
              <a:rPr lang="pl-PL" dirty="0">
                <a:latin typeface="+mj-lt"/>
              </a:rPr>
              <a:t>Odejście od wysyłania papierowych dokumentów i udostępnianie ich do pobrania w Internetowym Koncie Klienta jest korzystane dla użytkowników z uwagi na szybką możliwość ich otrzymania.    </a:t>
            </a:r>
          </a:p>
          <a:p>
            <a:r>
              <a:rPr lang="pl-PL" dirty="0">
                <a:latin typeface="+mj-lt"/>
              </a:rPr>
              <a:t>Dla użytkownika jest to duże uproszczenie prowadzenia własnej księgowości, eliminując potrzebę zbierania papierowych druków. Dodatkowo użytkownik oszczędza swój czas na segregowanie dokumentów i zyskuje poczucie dbania o środowisko. Użytkownik w jednym miejscu ma pełny i nieograniczony dostęp do wystawionej w ramach konta rozliczeniowego dokumentacji.</a:t>
            </a:r>
          </a:p>
        </p:txBody>
      </p:sp>
    </p:spTree>
    <p:extLst>
      <p:ext uri="{BB962C8B-B14F-4D97-AF65-F5344CB8AC3E}">
        <p14:creationId xmlns:p14="http://schemas.microsoft.com/office/powerpoint/2010/main" val="23389512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36</a:t>
            </a:fld>
            <a:endParaRPr spc="-50" dirty="0"/>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3877200" y="5625921"/>
            <a:ext cx="8737984" cy="37153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9" name="object 18">
            <a:extLst>
              <a:ext uri="{FF2B5EF4-FFF2-40B4-BE49-F238E27FC236}">
                <a16:creationId xmlns:a16="http://schemas.microsoft.com/office/drawing/2014/main" id="{E7C9F31E-43A3-3BAC-F4C1-42E2948B5E81}"/>
              </a:ext>
            </a:extLst>
          </p:cNvPr>
          <p:cNvSpPr/>
          <p:nvPr/>
        </p:nvSpPr>
        <p:spPr>
          <a:xfrm>
            <a:off x="1174112" y="4740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object 18">
            <a:extLst>
              <a:ext uri="{FF2B5EF4-FFF2-40B4-BE49-F238E27FC236}">
                <a16:creationId xmlns:a16="http://schemas.microsoft.com/office/drawing/2014/main" id="{9CD3E683-E28C-3AB3-D0B3-6E8806FF1BE4}"/>
              </a:ext>
            </a:extLst>
          </p:cNvPr>
          <p:cNvSpPr/>
          <p:nvPr/>
        </p:nvSpPr>
        <p:spPr>
          <a:xfrm>
            <a:off x="1087436" y="10180676"/>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4" name="object 9">
            <a:extLst>
              <a:ext uri="{FF2B5EF4-FFF2-40B4-BE49-F238E27FC236}">
                <a16:creationId xmlns:a16="http://schemas.microsoft.com/office/drawing/2014/main" id="{FA9BB80D-EBE2-4541-AE9E-F29EF4F62598}"/>
              </a:ext>
            </a:extLst>
          </p:cNvPr>
          <p:cNvSpPr txBox="1"/>
          <p:nvPr/>
        </p:nvSpPr>
        <p:spPr>
          <a:xfrm>
            <a:off x="1438208" y="2348200"/>
            <a:ext cx="5535614" cy="444994"/>
          </a:xfrm>
          <a:prstGeom prst="rect">
            <a:avLst/>
          </a:prstGeom>
        </p:spPr>
        <p:txBody>
          <a:bodyPr vert="horz" wrap="square" lIns="0" tIns="13970" rIns="0" bIns="0" rtlCol="0">
            <a:spAutoFit/>
          </a:bodyPr>
          <a:lstStyle>
            <a:defPPr>
              <a:defRPr kern="0"/>
            </a:defPPr>
          </a:lstStyle>
          <a:p>
            <a:pPr marL="12700">
              <a:lnSpc>
                <a:spcPct val="100000"/>
              </a:lnSpc>
              <a:spcBef>
                <a:spcPts val="110"/>
              </a:spcBef>
            </a:pPr>
            <a:r>
              <a:rPr lang="pl-PL" sz="2800" b="1"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3" name="pole tekstowe 2">
            <a:extLst>
              <a:ext uri="{FF2B5EF4-FFF2-40B4-BE49-F238E27FC236}">
                <a16:creationId xmlns:a16="http://schemas.microsoft.com/office/drawing/2014/main" id="{E5212A3B-8EAD-4785-BFF1-AA403B9AE8C6}"/>
              </a:ext>
            </a:extLst>
          </p:cNvPr>
          <p:cNvSpPr txBox="1"/>
          <p:nvPr/>
        </p:nvSpPr>
        <p:spPr>
          <a:xfrm>
            <a:off x="1143632" y="2980409"/>
            <a:ext cx="4619628" cy="1477328"/>
          </a:xfrm>
          <a:prstGeom prst="rect">
            <a:avLst/>
          </a:prstGeom>
          <a:noFill/>
        </p:spPr>
        <p:txBody>
          <a:bodyPr wrap="square" rtlCol="0">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 Obowiązki Sprawozdawcze OP-OS </a:t>
            </a:r>
          </a:p>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Aplikacja WEB DPI</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lipca 2024 r. </a:t>
            </a:r>
          </a:p>
        </p:txBody>
      </p:sp>
      <p:sp>
        <p:nvSpPr>
          <p:cNvPr id="18" name="pole tekstowe 17">
            <a:extLst>
              <a:ext uri="{FF2B5EF4-FFF2-40B4-BE49-F238E27FC236}">
                <a16:creationId xmlns:a16="http://schemas.microsoft.com/office/drawing/2014/main" id="{3F2A60F9-99F0-4205-A952-EE3BBEE2E49E}"/>
              </a:ext>
            </a:extLst>
          </p:cNvPr>
          <p:cNvSpPr txBox="1"/>
          <p:nvPr/>
        </p:nvSpPr>
        <p:spPr>
          <a:xfrm>
            <a:off x="8257030" y="3049928"/>
            <a:ext cx="10683069" cy="1980670"/>
          </a:xfrm>
          <a:prstGeom prst="rect">
            <a:avLst/>
          </a:prstGeom>
          <a:noFill/>
        </p:spPr>
        <p:txBody>
          <a:bodyPr wrap="square">
            <a:spAutoFit/>
          </a:bodyPr>
          <a:lstStyle/>
          <a:p>
            <a:pPr lvl="3">
              <a:tabLst>
                <a:tab pos="518795" algn="l"/>
              </a:tabLst>
            </a:pP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sprzedażowych, którzy nie korzystają z interfejsu API, mogą wypełniać formularze DPI za pośrednictwem kreatora dokumentów.</a:t>
            </a:r>
          </a:p>
          <a:p>
            <a:pPr lvl="3">
              <a:tabLst>
                <a:tab pos="518795" algn="l"/>
              </a:tabLst>
            </a:pPr>
            <a:r>
              <a:rPr lang="pl-PL" sz="1800" spc="-10" dirty="0">
                <a:solidFill>
                  <a:schemeClr val="tx1"/>
                </a:solidFill>
                <a:latin typeface="Calibri" panose="020F0502020204030204" pitchFamily="34" charset="0"/>
                <a:ea typeface="Calibri" panose="020F0502020204030204" pitchFamily="34" charset="0"/>
                <a:cs typeface="Calibri" panose="020F0502020204030204" pitchFamily="34" charset="0"/>
              </a:rPr>
              <a:t>W 2024 roku uruchomiliśmy aplikację dla operatorów platform sprzedażowych, która umożliwia wypełnienie formularzy DPI-FR i DPI-IS – dzięki temu mniejsi operatorzy platform sprzedażowych, którzy nie korzystają z interfejsu API, mogą rozpocząć realizację zadań związanych z zaimplementowanymi przepisami dyrektywy DAC7. </a:t>
            </a: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3">
              <a:lnSpc>
                <a:spcPts val="4580"/>
              </a:lnSpc>
              <a:tabLst>
                <a:tab pos="518795" algn="l"/>
              </a:tabLst>
            </a:pPr>
            <a:endParaRPr lang="pl-PL" sz="1800" dirty="0">
              <a:solidFill>
                <a:schemeClr val="tx1"/>
              </a:solidFill>
              <a:latin typeface="+mn-lt"/>
            </a:endParaRPr>
          </a:p>
        </p:txBody>
      </p:sp>
      <p:sp>
        <p:nvSpPr>
          <p:cNvPr id="16" name="pole tekstowe 15">
            <a:extLst>
              <a:ext uri="{FF2B5EF4-FFF2-40B4-BE49-F238E27FC236}">
                <a16:creationId xmlns:a16="http://schemas.microsoft.com/office/drawing/2014/main" id="{2127DFFA-66A5-417F-A52A-2B431564824F}"/>
              </a:ext>
            </a:extLst>
          </p:cNvPr>
          <p:cNvSpPr txBox="1"/>
          <p:nvPr/>
        </p:nvSpPr>
        <p:spPr>
          <a:xfrm>
            <a:off x="1150474" y="4998029"/>
            <a:ext cx="4612786" cy="1477328"/>
          </a:xfrm>
          <a:prstGeom prst="rect">
            <a:avLst/>
          </a:prstGeom>
          <a:noFill/>
        </p:spPr>
        <p:txBody>
          <a:bodyPr wrap="square" rtlCol="0">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Operatorzy Platform – Obowiązki Sprawozdawcze OP-OS </a:t>
            </a:r>
          </a:p>
          <a:p>
            <a:r>
              <a:rPr lang="pl-PL" b="1" dirty="0">
                <a:latin typeface="Calibri" panose="020F0502020204030204" pitchFamily="34" charset="0"/>
                <a:ea typeface="Calibri" panose="020F0502020204030204" pitchFamily="34" charset="0"/>
                <a:cs typeface="Calibri" panose="020F0502020204030204" pitchFamily="34" charset="0"/>
              </a:rPr>
              <a:t>Komponent Wymiany Danych (KWD</a:t>
            </a:r>
            <a:r>
              <a:rPr lang="pl-PL" dirty="0">
                <a:latin typeface="Calibri" panose="020F0502020204030204" pitchFamily="34" charset="0"/>
                <a:ea typeface="Calibri" panose="020F0502020204030204" pitchFamily="34" charset="0"/>
                <a:cs typeface="Calibri" panose="020F0502020204030204" pitchFamily="34" charset="0"/>
              </a:rPr>
              <a:t>)</a:t>
            </a:r>
          </a:p>
          <a:p>
            <a:endParaRPr lang="pl-PL" dirty="0">
              <a:latin typeface="Calibri" panose="020F0502020204030204" pitchFamily="34" charset="0"/>
              <a:ea typeface="Calibri" panose="020F0502020204030204" pitchFamily="34" charset="0"/>
              <a:cs typeface="Calibri" panose="020F0502020204030204" pitchFamily="34" charset="0"/>
            </a:endParaRPr>
          </a:p>
          <a:p>
            <a:r>
              <a:rPr lang="pl-PL" dirty="0">
                <a:latin typeface="Calibri" panose="020F0502020204030204" pitchFamily="34" charset="0"/>
                <a:ea typeface="Calibri" panose="020F0502020204030204" pitchFamily="34" charset="0"/>
                <a:cs typeface="Calibri" panose="020F0502020204030204" pitchFamily="34" charset="0"/>
              </a:rPr>
              <a:t>1 lipca 2024 r.</a:t>
            </a:r>
          </a:p>
        </p:txBody>
      </p:sp>
      <p:sp>
        <p:nvSpPr>
          <p:cNvPr id="17" name="pole tekstowe 16">
            <a:extLst>
              <a:ext uri="{FF2B5EF4-FFF2-40B4-BE49-F238E27FC236}">
                <a16:creationId xmlns:a16="http://schemas.microsoft.com/office/drawing/2014/main" id="{664479D5-7690-4902-8D36-93FCDFD0117B}"/>
              </a:ext>
            </a:extLst>
          </p:cNvPr>
          <p:cNvSpPr txBox="1"/>
          <p:nvPr/>
        </p:nvSpPr>
        <p:spPr>
          <a:xfrm>
            <a:off x="8257030" y="4879470"/>
            <a:ext cx="11079587" cy="646331"/>
          </a:xfrm>
          <a:prstGeom prst="rect">
            <a:avLst/>
          </a:prstGeom>
          <a:noFill/>
        </p:spPr>
        <p:txBody>
          <a:bodyPr wrap="square">
            <a:spAutoFit/>
          </a:bodyPr>
          <a:lstStyle/>
          <a:p>
            <a:pPr lvl="3">
              <a:tabLst>
                <a:tab pos="518795" algn="l"/>
              </a:tabLst>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Narzędzie umożliwiające przygotowanie pliku formularza DPI do podpisu oraz jego wysyłkę do Szefa KAS po stosownej walidacji.</a:t>
            </a:r>
            <a:endPar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pole tekstowe 18">
            <a:extLst>
              <a:ext uri="{FF2B5EF4-FFF2-40B4-BE49-F238E27FC236}">
                <a16:creationId xmlns:a16="http://schemas.microsoft.com/office/drawing/2014/main" id="{FF0F6A88-4402-4F82-9CC8-11433D535C55}"/>
              </a:ext>
            </a:extLst>
          </p:cNvPr>
          <p:cNvSpPr txBox="1"/>
          <p:nvPr/>
        </p:nvSpPr>
        <p:spPr>
          <a:xfrm>
            <a:off x="1155010" y="7015649"/>
            <a:ext cx="6795436" cy="1839606"/>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Centrum Transparentności – JPK</a:t>
            </a:r>
            <a:r>
              <a:rPr lang="pl-PL" b="1" dirty="0">
                <a:solidFill>
                  <a:srgbClr val="00B050"/>
                </a:solidFill>
                <a:latin typeface="Calibri" panose="020F0502020204030204" pitchFamily="34" charset="0"/>
                <a:ea typeface="Calibri" panose="020F0502020204030204" pitchFamily="34" charset="0"/>
                <a:cs typeface="Calibri" panose="020F0502020204030204" pitchFamily="34" charset="0"/>
              </a:rPr>
              <a:t>_</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PD</a:t>
            </a:r>
          </a:p>
          <a:p>
            <a:pPr marR="5080">
              <a:lnSpc>
                <a:spcPts val="2180"/>
              </a:lnSpc>
              <a:spcBef>
                <a:spcPts val="100"/>
              </a:spcBef>
            </a:pPr>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Interaktywne Formularze w zakresie JPK_EWP, </a:t>
            </a:r>
            <a:r>
              <a:rPr lang="pl-PL" spc="-10" dirty="0" err="1">
                <a:solidFill>
                  <a:schemeClr val="tx1"/>
                </a:solidFill>
                <a:latin typeface="Calibri" panose="020F0502020204030204" pitchFamily="34" charset="0"/>
                <a:ea typeface="Calibri" panose="020F0502020204030204" pitchFamily="34" charset="0"/>
                <a:cs typeface="Calibri" panose="020F0502020204030204" pitchFamily="34" charset="0"/>
              </a:rPr>
              <a:t>JPK_PKPiR</a:t>
            </a: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i JPK_ST </a:t>
            </a:r>
          </a:p>
          <a:p>
            <a:pPr marR="5080">
              <a:lnSpc>
                <a:spcPts val="2180"/>
              </a:lnSpc>
              <a:spcBef>
                <a:spcPts val="100"/>
              </a:spcBef>
            </a:pPr>
            <a:endPar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5080">
              <a:lnSpc>
                <a:spcPts val="218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Grudzień 2025 r.</a:t>
            </a:r>
          </a:p>
        </p:txBody>
      </p:sp>
      <p:sp>
        <p:nvSpPr>
          <p:cNvPr id="20" name="pole tekstowe 19">
            <a:extLst>
              <a:ext uri="{FF2B5EF4-FFF2-40B4-BE49-F238E27FC236}">
                <a16:creationId xmlns:a16="http://schemas.microsoft.com/office/drawing/2014/main" id="{97672C11-BA11-4AD6-9EF9-DF5C0AB29097}"/>
              </a:ext>
            </a:extLst>
          </p:cNvPr>
          <p:cNvSpPr txBox="1"/>
          <p:nvPr/>
        </p:nvSpPr>
        <p:spPr>
          <a:xfrm>
            <a:off x="8345333" y="6916251"/>
            <a:ext cx="10143357" cy="2942472"/>
          </a:xfrm>
          <a:prstGeom prst="rect">
            <a:avLst/>
          </a:prstGeom>
          <a:noFill/>
        </p:spPr>
        <p:txBody>
          <a:bodyPr wrap="square">
            <a:spAutoFit/>
          </a:bodyPr>
          <a:lstStyle/>
          <a:p>
            <a:pPr marR="5080">
              <a:lnSpc>
                <a:spcPts val="2180"/>
              </a:lnSpc>
              <a:spcBef>
                <a:spcPts val="100"/>
              </a:spcBef>
            </a:pPr>
            <a:r>
              <a:rPr lang="pl-PL">
                <a:solidFill>
                  <a:schemeClr val="tx1"/>
                </a:solidFill>
                <a:latin typeface="Calibri" panose="020F0502020204030204" pitchFamily="34" charset="0"/>
                <a:ea typeface="Calibri" panose="020F0502020204030204" pitchFamily="34" charset="0"/>
                <a:cs typeface="Calibri" panose="020F0502020204030204" pitchFamily="34" charset="0"/>
              </a:rPr>
              <a:t>Interaktywne Formularze JPK_EWP /JPK_PKPiR/ JPK_ST umożliwiają w sposób intuicyjny złożenie formularzy  przez podmioty zobowiązane do prowadzenia ewidencji podatkowych w formie elektronicznej.</a:t>
            </a:r>
          </a:p>
          <a:p>
            <a:pPr marR="5080">
              <a:lnSpc>
                <a:spcPts val="2180"/>
              </a:lnSpc>
              <a:spcBef>
                <a:spcPts val="100"/>
              </a:spcBef>
            </a:pPr>
            <a:r>
              <a:rPr lang="pl-PL">
                <a:solidFill>
                  <a:schemeClr val="tx1"/>
                </a:solidFill>
                <a:latin typeface="Calibri" panose="020F0502020204030204" pitchFamily="34" charset="0"/>
                <a:ea typeface="Calibri" panose="020F0502020204030204" pitchFamily="34" charset="0"/>
                <a:cs typeface="Calibri" panose="020F0502020204030204" pitchFamily="34" charset="0"/>
              </a:rPr>
              <a:t>Nowoczesna, przyjazna, bezpieczna i wielokanałowa obsługa podatnika wynikająca z rozwoju digitalizacji organów podatkowych. </a:t>
            </a:r>
          </a:p>
          <a:p>
            <a:pPr marR="5080">
              <a:lnSpc>
                <a:spcPts val="2180"/>
              </a:lnSpc>
              <a:spcBef>
                <a:spcPts val="100"/>
              </a:spcBef>
            </a:pPr>
            <a:r>
              <a:rPr lang="pl-PL">
                <a:solidFill>
                  <a:schemeClr val="tx1"/>
                </a:solidFill>
                <a:latin typeface="Calibri" panose="020F0502020204030204" pitchFamily="34" charset="0"/>
                <a:ea typeface="Calibri" panose="020F0502020204030204" pitchFamily="34" charset="0"/>
                <a:cs typeface="Calibri" panose="020F0502020204030204" pitchFamily="34" charset="0"/>
              </a:rPr>
              <a:t>Ustrukturyzowana forma przekazywanych danych podatkowych, możliwość odtworzenia dokumentacji księgowej, przechowywanie złożonych plików JPK_PD minimum 6 lat. </a:t>
            </a:r>
            <a:br>
              <a:rPr lang="pl-PL">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a:solidFill>
                  <a:schemeClr val="tx1"/>
                </a:solidFill>
                <a:latin typeface="Calibri" panose="020F0502020204030204" pitchFamily="34" charset="0"/>
                <a:ea typeface="Calibri" panose="020F0502020204030204" pitchFamily="34" charset="0"/>
                <a:cs typeface="Calibri" panose="020F0502020204030204" pitchFamily="34" charset="0"/>
              </a:rPr>
              <a:t>Ograniczenie liczby kontroli w siedzibie podatnika. Zapewnienie uczciwej konkurencji na rynku poprzez kierowanie działań do podatników niewywiązujących się z obowiązków podatkowych, wzmacnianie pozycji rzetelnie rozliczających się przedsiębiorców. </a:t>
            </a:r>
          </a:p>
          <a:p>
            <a:pPr marR="5080">
              <a:lnSpc>
                <a:spcPts val="2180"/>
              </a:lnSpc>
              <a:spcBef>
                <a:spcPts val="100"/>
              </a:spcBef>
            </a:pPr>
            <a:r>
              <a:rPr lang="pl-PL">
                <a:solidFill>
                  <a:schemeClr val="tx1"/>
                </a:solidFill>
                <a:latin typeface="Calibri" panose="020F0502020204030204" pitchFamily="34" charset="0"/>
                <a:ea typeface="Calibri" panose="020F0502020204030204" pitchFamily="34" charset="0"/>
                <a:cs typeface="Calibri" panose="020F0502020204030204" pitchFamily="34" charset="0"/>
              </a:rPr>
              <a:t>Udostępnienie podatnikom i integratorom z odpowiednim wyprzedzeniem integracji z JPK_PD. </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object 18">
            <a:extLst>
              <a:ext uri="{FF2B5EF4-FFF2-40B4-BE49-F238E27FC236}">
                <a16:creationId xmlns:a16="http://schemas.microsoft.com/office/drawing/2014/main" id="{D77F55C0-29E9-450D-B2CE-EC9BD13B6662}"/>
              </a:ext>
            </a:extLst>
          </p:cNvPr>
          <p:cNvSpPr/>
          <p:nvPr/>
        </p:nvSpPr>
        <p:spPr>
          <a:xfrm>
            <a:off x="1225029" y="672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4181799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37</a:t>
            </a:fld>
            <a:endParaRPr spc="-50" dirty="0"/>
          </a:p>
        </p:txBody>
      </p:sp>
      <p:sp>
        <p:nvSpPr>
          <p:cNvPr id="52" name="object 24">
            <a:extLst>
              <a:ext uri="{FF2B5EF4-FFF2-40B4-BE49-F238E27FC236}">
                <a16:creationId xmlns:a16="http://schemas.microsoft.com/office/drawing/2014/main" id="{C34D2487-6520-4EA2-88DD-025D8BFA2DFC}"/>
              </a:ext>
            </a:extLst>
          </p:cNvPr>
          <p:cNvSpPr txBox="1"/>
          <p:nvPr/>
        </p:nvSpPr>
        <p:spPr>
          <a:xfrm>
            <a:off x="8345336" y="3042887"/>
            <a:ext cx="10238316" cy="868828"/>
          </a:xfrm>
          <a:prstGeom prst="rect">
            <a:avLst/>
          </a:prstGeom>
        </p:spPr>
        <p:txBody>
          <a:bodyPr vert="horz" wrap="square" lIns="0" tIns="12065" rIns="0" bIns="0" rtlCol="0">
            <a:spAutoFit/>
          </a:bodyPr>
          <a:lstStyle/>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2025 r. Klienci umówili 4 282 625 wizyt, z czego: Internet 1 769 468, Urzędnik 2 513 157. </a:t>
            </a:r>
          </a:p>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 I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i</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II kwartale 2026 r. Klienci umówili 2 335 901 wizyt, z czego: Internet 834 617, Urzędnik 1 501 284.</a:t>
            </a:r>
          </a:p>
          <a:p>
            <a:pPr marL="12700">
              <a:lnSpc>
                <a:spcPct val="100000"/>
              </a:lnSpc>
              <a:spcBef>
                <a:spcPts val="95"/>
              </a:spcBef>
            </a:pPr>
            <a:endParaRPr lang="pl-PL" dirty="0">
              <a:solidFill>
                <a:schemeClr val="tx1"/>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
        <p:nvSpPr>
          <p:cNvPr id="62" name="object 24">
            <a:extLst>
              <a:ext uri="{FF2B5EF4-FFF2-40B4-BE49-F238E27FC236}">
                <a16:creationId xmlns:a16="http://schemas.microsoft.com/office/drawing/2014/main" id="{D7128E54-0C50-4C8A-B875-F463F355B6F1}"/>
              </a:ext>
            </a:extLst>
          </p:cNvPr>
          <p:cNvSpPr txBox="1"/>
          <p:nvPr/>
        </p:nvSpPr>
        <p:spPr>
          <a:xfrm>
            <a:off x="8532509" y="3998524"/>
            <a:ext cx="7175500" cy="289182"/>
          </a:xfrm>
          <a:prstGeom prst="rect">
            <a:avLst/>
          </a:prstGeom>
        </p:spPr>
        <p:txBody>
          <a:bodyPr vert="horz" wrap="square" lIns="0" tIns="12065" rIns="0" bIns="0" rtlCol="0">
            <a:spAutoFit/>
          </a:bodyPr>
          <a:lstStyle/>
          <a:p>
            <a:pPr marL="12700">
              <a:lnSpc>
                <a:spcPct val="100000"/>
              </a:lnSpc>
              <a:spcBef>
                <a:spcPts val="95"/>
              </a:spcBef>
            </a:pPr>
            <a:endParaRPr dirty="0">
              <a:solidFill>
                <a:schemeClr val="tx1"/>
              </a:solidFill>
              <a:latin typeface="+mn-lt"/>
              <a:cs typeface="Lato"/>
            </a:endParaRPr>
          </a:p>
        </p:txBody>
      </p:sp>
      <p:sp>
        <p:nvSpPr>
          <p:cNvPr id="63" name="object 27">
            <a:extLst>
              <a:ext uri="{FF2B5EF4-FFF2-40B4-BE49-F238E27FC236}">
                <a16:creationId xmlns:a16="http://schemas.microsoft.com/office/drawing/2014/main" id="{A4E1AE09-A27B-4550-965C-C4BB5941F615}"/>
              </a:ext>
            </a:extLst>
          </p:cNvPr>
          <p:cNvSpPr txBox="1"/>
          <p:nvPr/>
        </p:nvSpPr>
        <p:spPr>
          <a:xfrm>
            <a:off x="1154648" y="3042887"/>
            <a:ext cx="5677218" cy="333425"/>
          </a:xfrm>
          <a:prstGeom prst="rect">
            <a:avLst/>
          </a:prstGeom>
        </p:spPr>
        <p:txBody>
          <a:bodyPr vert="horz" wrap="square" lIns="0" tIns="12700" rIns="0" bIns="0" rtlCol="0">
            <a:spAutoFit/>
          </a:bodyPr>
          <a:lstStyle/>
          <a:p>
            <a:pPr marL="12700" marR="5080">
              <a:lnSpc>
                <a:spcPct val="12490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Usługa </a:t>
            </a: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Umów wizytę. </a:t>
            </a:r>
            <a:endParaRPr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1156" y="2719112"/>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4576853" y="5869583"/>
            <a:ext cx="7271087" cy="26587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C0FE126D-F6A3-CB91-7C30-31DFFF804E29}"/>
              </a:ext>
            </a:extLst>
          </p:cNvPr>
          <p:cNvSpPr/>
          <p:nvPr/>
        </p:nvSpPr>
        <p:spPr>
          <a:xfrm>
            <a:off x="1165222" y="7254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9" name="object 18">
            <a:extLst>
              <a:ext uri="{FF2B5EF4-FFF2-40B4-BE49-F238E27FC236}">
                <a16:creationId xmlns:a16="http://schemas.microsoft.com/office/drawing/2014/main" id="{E7C9F31E-43A3-3BAC-F4C1-42E2948B5E81}"/>
              </a:ext>
            </a:extLst>
          </p:cNvPr>
          <p:cNvSpPr/>
          <p:nvPr/>
        </p:nvSpPr>
        <p:spPr>
          <a:xfrm>
            <a:off x="1057742" y="533564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0" name="object 18">
            <a:extLst>
              <a:ext uri="{FF2B5EF4-FFF2-40B4-BE49-F238E27FC236}">
                <a16:creationId xmlns:a16="http://schemas.microsoft.com/office/drawing/2014/main" id="{9093E577-A107-4865-9D79-A7890DDF07CC}"/>
              </a:ext>
            </a:extLst>
          </p:cNvPr>
          <p:cNvSpPr/>
          <p:nvPr/>
        </p:nvSpPr>
        <p:spPr>
          <a:xfrm>
            <a:off x="1165222" y="396962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7A4311A8-89BD-416B-AAEC-6DDB59C4E48E}"/>
              </a:ext>
            </a:extLst>
          </p:cNvPr>
          <p:cNvSpPr txBox="1"/>
          <p:nvPr/>
        </p:nvSpPr>
        <p:spPr>
          <a:xfrm>
            <a:off x="1120812" y="5390714"/>
            <a:ext cx="6602414" cy="2585323"/>
          </a:xfrm>
          <a:prstGeom prst="rect">
            <a:avLst/>
          </a:prstGeom>
          <a:noFill/>
        </p:spPr>
        <p:txBody>
          <a:bodyPr wrap="square">
            <a:spAutoFit/>
          </a:bodyPr>
          <a:lstStyle/>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Dostosowanie systemu </a:t>
            </a:r>
            <a:r>
              <a:rPr lang="pl-PL" b="1"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MDR do e-Doręczeń </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Z</a:t>
            </a: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realizowano ostatni etap - wprowadzenie adresu e-Doręczeń do formularzy MDR-1 i MDR-3, poprzez połączenie bramki MDR z </a:t>
            </a:r>
            <a:b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HED-em do e-Doręczeń - weryfikacja adresu.</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Marzec 2025 r.</a:t>
            </a:r>
          </a:p>
          <a:p>
            <a:endParaRPr lang="pl-PL" dirty="0">
              <a:latin typeface="+mn-lt"/>
            </a:endParaRPr>
          </a:p>
          <a:p>
            <a:endParaRPr lang="pl-PL" dirty="0">
              <a:latin typeface="+mn-lt"/>
            </a:endParaRPr>
          </a:p>
          <a:p>
            <a:endParaRPr lang="pl-PL" dirty="0">
              <a:latin typeface="+mn-lt"/>
            </a:endParaRPr>
          </a:p>
        </p:txBody>
      </p:sp>
      <p:sp>
        <p:nvSpPr>
          <p:cNvPr id="33" name="pole tekstowe 32">
            <a:extLst>
              <a:ext uri="{FF2B5EF4-FFF2-40B4-BE49-F238E27FC236}">
                <a16:creationId xmlns:a16="http://schemas.microsoft.com/office/drawing/2014/main" id="{188800C1-26EA-4BEB-A3EC-78C4A7D031A5}"/>
              </a:ext>
            </a:extLst>
          </p:cNvPr>
          <p:cNvSpPr txBox="1"/>
          <p:nvPr/>
        </p:nvSpPr>
        <p:spPr>
          <a:xfrm>
            <a:off x="8230817" y="5461722"/>
            <a:ext cx="10102437"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a:rPr>
              <a:t>W I kwartale 2026 r. wpłynęło 2 786 dokumentów, do których odnosiła się zmiana. </a:t>
            </a:r>
            <a:r>
              <a:rPr lang="pl-PL" dirty="0">
                <a:latin typeface="Calibri"/>
              </a:rPr>
              <a:t>Natomiast w II kwartale 2026 r. wpłynęło 1 183 takich dokumentów.</a:t>
            </a:r>
            <a:endParaRPr kumimoji="0" lang="pl-PL" sz="1800" b="0" i="0" u="none" strike="noStrike" kern="0" cap="none" spc="0" normalizeH="0" baseline="0" noProof="0" dirty="0">
              <a:ln>
                <a:noFill/>
              </a:ln>
              <a:solidFill>
                <a:sysClr val="windowText" lastClr="000000"/>
              </a:solidFill>
              <a:effectLst/>
              <a:uLnTx/>
              <a:uFillTx/>
            </a:endParaRPr>
          </a:p>
        </p:txBody>
      </p:sp>
      <p:sp>
        <p:nvSpPr>
          <p:cNvPr id="23" name="pole tekstowe 22">
            <a:extLst>
              <a:ext uri="{FF2B5EF4-FFF2-40B4-BE49-F238E27FC236}">
                <a16:creationId xmlns:a16="http://schemas.microsoft.com/office/drawing/2014/main" id="{E0B83A7B-2AC8-4F76-940D-A5CD579E09A8}"/>
              </a:ext>
            </a:extLst>
          </p:cNvPr>
          <p:cNvSpPr txBox="1"/>
          <p:nvPr/>
        </p:nvSpPr>
        <p:spPr>
          <a:xfrm>
            <a:off x="1067059" y="4002566"/>
            <a:ext cx="6795945" cy="1477328"/>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SENT-RMPD</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Przygotowanie formularzy do międzynarodowych przewozów drogowych (RMPD).</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listopada 2024 r.</a:t>
            </a:r>
          </a:p>
          <a:p>
            <a:endParaRPr lang="pl-PL" dirty="0">
              <a:latin typeface="+mn-lt"/>
            </a:endParaRPr>
          </a:p>
        </p:txBody>
      </p:sp>
      <p:sp>
        <p:nvSpPr>
          <p:cNvPr id="27" name="pole tekstowe 26">
            <a:extLst>
              <a:ext uri="{FF2B5EF4-FFF2-40B4-BE49-F238E27FC236}">
                <a16:creationId xmlns:a16="http://schemas.microsoft.com/office/drawing/2014/main" id="{BCCF3863-FA89-4ACC-AFF2-F6A13537D4AF}"/>
              </a:ext>
            </a:extLst>
          </p:cNvPr>
          <p:cNvSpPr txBox="1"/>
          <p:nvPr/>
        </p:nvSpPr>
        <p:spPr>
          <a:xfrm>
            <a:off x="8212396" y="3983565"/>
            <a:ext cx="10325767" cy="646331"/>
          </a:xfrm>
          <a:prstGeom prst="rect">
            <a:avLst/>
          </a:prstGeom>
          <a:noFill/>
        </p:spPr>
        <p:txBody>
          <a:bodyPr wrap="square">
            <a:spAutoFit/>
          </a:bodyPr>
          <a:lstStyle/>
          <a:p>
            <a:pPr marL="12700">
              <a:lnSpc>
                <a:spcPct val="100000"/>
              </a:lnSpc>
              <a:spcBef>
                <a:spcPts val="95"/>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Możliwość dokonywania zgłoszeń przewozów międzynarodowych – od  dnia wejścia w życie obowiązku, tj. od 1 listopada 2024 r. zagraniczne podmioty dokonały ponad 2,8 mln zgłoszeń przewozów.</a:t>
            </a:r>
          </a:p>
        </p:txBody>
      </p:sp>
      <p:sp>
        <p:nvSpPr>
          <p:cNvPr id="19" name="object 18">
            <a:extLst>
              <a:ext uri="{FF2B5EF4-FFF2-40B4-BE49-F238E27FC236}">
                <a16:creationId xmlns:a16="http://schemas.microsoft.com/office/drawing/2014/main" id="{B929A1E2-94BA-494C-BEFA-C10409A932BC}"/>
              </a:ext>
            </a:extLst>
          </p:cNvPr>
          <p:cNvSpPr/>
          <p:nvPr/>
        </p:nvSpPr>
        <p:spPr>
          <a:xfrm>
            <a:off x="1203006" y="9693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1" name="pole tekstowe 20">
            <a:extLst>
              <a:ext uri="{FF2B5EF4-FFF2-40B4-BE49-F238E27FC236}">
                <a16:creationId xmlns:a16="http://schemas.microsoft.com/office/drawing/2014/main" id="{849879E9-2620-4875-9523-49A987457F4C}"/>
              </a:ext>
            </a:extLst>
          </p:cNvPr>
          <p:cNvSpPr txBox="1"/>
          <p:nvPr/>
        </p:nvSpPr>
        <p:spPr>
          <a:xfrm>
            <a:off x="1067059" y="7408284"/>
            <a:ext cx="6524628" cy="1826782"/>
          </a:xfrm>
          <a:prstGeom prst="rect">
            <a:avLst/>
          </a:prstGeom>
          <a:noFill/>
        </p:spPr>
        <p:txBody>
          <a:bodyPr wrap="square">
            <a:spAutoFit/>
          </a:bodyPr>
          <a:lstStyle/>
          <a:p>
            <a:pPr marL="12700">
              <a:lnSpc>
                <a:spcPts val="2180"/>
              </a:lnSpc>
              <a:spcBef>
                <a:spcPts val="95"/>
              </a:spcBef>
            </a:pPr>
            <a:r>
              <a:rPr lang="pl-PL" b="1" dirty="0">
                <a:solidFill>
                  <a:schemeClr val="tx1"/>
                </a:solidFill>
                <a:latin typeface="+mj-lt"/>
                <a:ea typeface="Calibri" panose="020F0502020204030204" pitchFamily="34" charset="0"/>
                <a:cs typeface="Calibri" panose="020F0502020204030204" pitchFamily="34" charset="0"/>
              </a:rPr>
              <a:t>eSF – </a:t>
            </a:r>
            <a:r>
              <a:rPr lang="pl-PL" b="1" dirty="0" err="1">
                <a:solidFill>
                  <a:schemeClr val="tx1"/>
                </a:solidFill>
                <a:latin typeface="+mj-lt"/>
                <a:ea typeface="Calibri" panose="020F0502020204030204" pitchFamily="34" charset="0"/>
                <a:cs typeface="Calibri" panose="020F0502020204030204" pitchFamily="34" charset="0"/>
              </a:rPr>
              <a:t>eSprawozdania</a:t>
            </a:r>
            <a:r>
              <a:rPr lang="pl-PL" b="1" dirty="0">
                <a:solidFill>
                  <a:schemeClr val="tx1"/>
                </a:solidFill>
                <a:latin typeface="+mj-lt"/>
                <a:ea typeface="Calibri" panose="020F0502020204030204" pitchFamily="34" charset="0"/>
                <a:cs typeface="Calibri" panose="020F0502020204030204" pitchFamily="34" charset="0"/>
              </a:rPr>
              <a:t> Finansowe</a:t>
            </a:r>
          </a:p>
          <a:p>
            <a:pPr marL="12700">
              <a:lnSpc>
                <a:spcPts val="2180"/>
              </a:lnSpc>
              <a:spcBef>
                <a:spcPts val="95"/>
              </a:spcBef>
            </a:pPr>
            <a:r>
              <a:rPr lang="pl-PL" dirty="0">
                <a:solidFill>
                  <a:schemeClr val="tx1"/>
                </a:solidFill>
                <a:latin typeface="+mj-lt"/>
                <a:ea typeface="Calibri" panose="020F0502020204030204" pitchFamily="34" charset="0"/>
                <a:cs typeface="Calibri" panose="020F0502020204030204" pitchFamily="34" charset="0"/>
              </a:rPr>
              <a:t>Uruchomienie produkcyjne </a:t>
            </a:r>
            <a:r>
              <a:rPr lang="pl-PL" dirty="0" err="1">
                <a:solidFill>
                  <a:schemeClr val="tx1"/>
                </a:solidFill>
                <a:latin typeface="+mj-lt"/>
                <a:ea typeface="Calibri" panose="020F0502020204030204" pitchFamily="34" charset="0"/>
                <a:cs typeface="Calibri" panose="020F0502020204030204" pitchFamily="34" charset="0"/>
              </a:rPr>
              <a:t>schem</a:t>
            </a:r>
            <a:r>
              <a:rPr lang="pl-PL" dirty="0">
                <a:solidFill>
                  <a:schemeClr val="tx1"/>
                </a:solidFill>
                <a:latin typeface="+mj-lt"/>
                <a:ea typeface="Calibri" panose="020F0502020204030204" pitchFamily="34" charset="0"/>
                <a:cs typeface="Calibri" panose="020F0502020204030204" pitchFamily="34" charset="0"/>
              </a:rPr>
              <a:t>. </a:t>
            </a:r>
          </a:p>
          <a:p>
            <a:pPr marL="12700">
              <a:lnSpc>
                <a:spcPts val="2180"/>
              </a:lnSpc>
              <a:spcBef>
                <a:spcPts val="95"/>
              </a:spcBef>
            </a:pPr>
            <a:r>
              <a:rPr lang="pl-PL" dirty="0">
                <a:solidFill>
                  <a:schemeClr val="tx1"/>
                </a:solidFill>
                <a:latin typeface="+mj-lt"/>
                <a:ea typeface="Lato" panose="020F0502020204030203" pitchFamily="34" charset="0"/>
                <a:cs typeface="Lato" panose="020F0502020204030203" pitchFamily="34" charset="0"/>
              </a:rPr>
              <a:t>Aktualizacja aplikacji eSF pod kątem dostosowania do obsługi nowych struktur logicznych</a:t>
            </a:r>
          </a:p>
          <a:p>
            <a:pPr marL="12700">
              <a:lnSpc>
                <a:spcPts val="2180"/>
              </a:lnSpc>
              <a:spcBef>
                <a:spcPts val="95"/>
              </a:spcBef>
            </a:pPr>
            <a:endParaRPr lang="pl-PL" dirty="0">
              <a:solidFill>
                <a:schemeClr val="tx1"/>
              </a:solidFill>
              <a:latin typeface="+mj-lt"/>
              <a:ea typeface="Calibri" panose="020F0502020204030204" pitchFamily="34" charset="0"/>
              <a:cs typeface="Calibri" panose="020F0502020204030204" pitchFamily="34" charset="0"/>
            </a:endParaRPr>
          </a:p>
          <a:p>
            <a:pPr marL="12700">
              <a:lnSpc>
                <a:spcPts val="2180"/>
              </a:lnSpc>
              <a:spcBef>
                <a:spcPts val="95"/>
              </a:spcBef>
            </a:pPr>
            <a:r>
              <a:rPr lang="pl-PL" dirty="0">
                <a:solidFill>
                  <a:schemeClr val="tx1"/>
                </a:solidFill>
                <a:latin typeface="+mj-lt"/>
                <a:ea typeface="Calibri" panose="020F0502020204030204" pitchFamily="34" charset="0"/>
                <a:cs typeface="Calibri" panose="020F0502020204030204" pitchFamily="34" charset="0"/>
              </a:rPr>
              <a:t>Grudzień 2025 r. i marzec 2026 r.</a:t>
            </a:r>
          </a:p>
        </p:txBody>
      </p:sp>
      <p:sp>
        <p:nvSpPr>
          <p:cNvPr id="24" name="pole tekstowe 23">
            <a:extLst>
              <a:ext uri="{FF2B5EF4-FFF2-40B4-BE49-F238E27FC236}">
                <a16:creationId xmlns:a16="http://schemas.microsoft.com/office/drawing/2014/main" id="{5AEC0C51-BB59-4E72-8FA6-5FB104E2243E}"/>
              </a:ext>
            </a:extLst>
          </p:cNvPr>
          <p:cNvSpPr txBox="1"/>
          <p:nvPr/>
        </p:nvSpPr>
        <p:spPr>
          <a:xfrm>
            <a:off x="8230817" y="7327253"/>
            <a:ext cx="10686367" cy="2350002"/>
          </a:xfrm>
          <a:prstGeom prst="rect">
            <a:avLst/>
          </a:prstGeom>
          <a:noFill/>
        </p:spPr>
        <p:txBody>
          <a:bodyPr wrap="square">
            <a:spAutoFit/>
          </a:bodyPr>
          <a:lstStyle/>
          <a:p>
            <a:pPr marL="12700"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2026 r. obowiązują zmodyfikowane struktury logiczne sprawozdań finansowych. </a:t>
            </a:r>
          </a:p>
          <a:p>
            <a:pPr marL="12700" marR="5080">
              <a:lnSpc>
                <a:spcPts val="218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Ostateczne wersje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zostały opublikowane, tak aby klienci mogli się przygotować do sporządzania sprawozdań według nowych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od 2026 roku. Zmiany w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schemach</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polegały na ich uporządkowaniu </a:t>
            </a:r>
            <a:b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 uproszczeniu.</a:t>
            </a:r>
          </a:p>
          <a:p>
            <a:r>
              <a:rPr lang="pl-PL" dirty="0">
                <a:latin typeface="+mj-lt"/>
              </a:rPr>
              <a:t>W dniu 25.03.2026 r. Aplikacja e-Sprawozdania Finansowe została zaktualizowana, dzięki </a:t>
            </a:r>
          </a:p>
          <a:p>
            <a:r>
              <a:rPr lang="pl-PL" dirty="0">
                <a:latin typeface="+mj-lt"/>
              </a:rPr>
              <a:t>czemu możliwe jest sporządzanie, edytowanie, wizualizowanie oraz wysyłanie do Szefa KAS sprawozdań finansowych sporządzonych według najnowszych struktur logicznych, opublikowanych na CRWDE.</a:t>
            </a:r>
          </a:p>
          <a:p>
            <a:pPr marL="12700" marR="5080">
              <a:lnSpc>
                <a:spcPts val="2180"/>
              </a:lnSpc>
              <a:spcBef>
                <a:spcPts val="100"/>
              </a:spcBef>
            </a:pP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4417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128535" y="2906638"/>
            <a:ext cx="4355325" cy="1051570"/>
          </a:xfrm>
          <a:prstGeom prst="rect">
            <a:avLst/>
          </a:prstGeom>
        </p:spPr>
        <p:txBody>
          <a:bodyPr vert="horz" wrap="square" lIns="0" tIns="12700" rIns="0" bIns="0" rtlCol="0">
            <a:spAutoFit/>
          </a:bodyPr>
          <a:lstStyle/>
          <a:p>
            <a:pPr marL="12700" marR="5080">
              <a:lnSpc>
                <a:spcPct val="124900"/>
              </a:lnSpc>
              <a:spcBef>
                <a:spcPts val="100"/>
              </a:spcBef>
            </a:pPr>
            <a:r>
              <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rPr>
              <a:t>CESOP PL </a:t>
            </a:r>
          </a:p>
          <a:p>
            <a:pPr marL="12700" marR="5080">
              <a:lnSpc>
                <a:spcPct val="124900"/>
              </a:lnSpc>
              <a:spcBef>
                <a:spcPts val="100"/>
              </a:spcBef>
            </a:pPr>
            <a:endParaRPr lang="pl-PL" b="1" spc="-1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ct val="124900"/>
              </a:lnSpc>
              <a:spcBef>
                <a:spcPts val="100"/>
              </a:spcBef>
            </a:pPr>
            <a:r>
              <a:rPr lang="pl-PL" spc="-10" dirty="0">
                <a:solidFill>
                  <a:schemeClr val="tx1"/>
                </a:solidFill>
                <a:latin typeface="Calibri" panose="020F0502020204030204" pitchFamily="34" charset="0"/>
                <a:ea typeface="Calibri" panose="020F0502020204030204" pitchFamily="34" charset="0"/>
                <a:cs typeface="Calibri" panose="020F0502020204030204" pitchFamily="34" charset="0"/>
              </a:rPr>
              <a:t>Kwiecień 2024 r.</a:t>
            </a:r>
            <a:endParaRPr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38</a:t>
            </a:fld>
            <a:endParaRPr spc="-50" dirty="0"/>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5034839" y="5451532"/>
            <a:ext cx="621483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8" name="object 18">
            <a:extLst>
              <a:ext uri="{FF2B5EF4-FFF2-40B4-BE49-F238E27FC236}">
                <a16:creationId xmlns:a16="http://schemas.microsoft.com/office/drawing/2014/main" id="{A6FE3213-FC00-5073-26BF-4C27F393AAD3}"/>
              </a:ext>
            </a:extLst>
          </p:cNvPr>
          <p:cNvSpPr/>
          <p:nvPr/>
        </p:nvSpPr>
        <p:spPr>
          <a:xfrm>
            <a:off x="1165222" y="4230551"/>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6" name="pole tekstowe 35">
            <a:extLst>
              <a:ext uri="{FF2B5EF4-FFF2-40B4-BE49-F238E27FC236}">
                <a16:creationId xmlns:a16="http://schemas.microsoft.com/office/drawing/2014/main" id="{12548FD5-9C51-49A6-8F46-E0BE1470788A}"/>
              </a:ext>
            </a:extLst>
          </p:cNvPr>
          <p:cNvSpPr txBox="1"/>
          <p:nvPr/>
        </p:nvSpPr>
        <p:spPr>
          <a:xfrm>
            <a:off x="8246191" y="3025233"/>
            <a:ext cx="10211811" cy="1200329"/>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System dotyczy określonej grupy, tj. dostawców usług płatniczych.</a:t>
            </a: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Od dnia uruchomienia systemu, tj. 02.04.2024 roku do 31.12.2025 roku w systemie zostało złożonych 1 647 dokumentów rejestracyjnych, przesłano 13 791 raportów, z których 11 633 została przekazana na poziom CESOP UE (pozostałe to raporty tzw. zerowe i raporty odrzucone).</a:t>
            </a:r>
          </a:p>
        </p:txBody>
      </p:sp>
      <p:sp>
        <p:nvSpPr>
          <p:cNvPr id="19" name="pole tekstowe 18">
            <a:extLst>
              <a:ext uri="{FF2B5EF4-FFF2-40B4-BE49-F238E27FC236}">
                <a16:creationId xmlns:a16="http://schemas.microsoft.com/office/drawing/2014/main" id="{AA91F532-F10C-4D2F-8485-B49368B447E3}"/>
              </a:ext>
            </a:extLst>
          </p:cNvPr>
          <p:cNvSpPr txBox="1"/>
          <p:nvPr/>
        </p:nvSpPr>
        <p:spPr>
          <a:xfrm>
            <a:off x="1083624" y="4714831"/>
            <a:ext cx="5192417" cy="923330"/>
          </a:xfrm>
          <a:prstGeom prst="rect">
            <a:avLst/>
          </a:prstGeom>
          <a:noFill/>
        </p:spPr>
        <p:txBody>
          <a:bodyPr wrap="square">
            <a:spAutoFit/>
          </a:bodyPr>
          <a:lstStyle/>
          <a:p>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Aplikacja mobilna </a:t>
            </a:r>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eParagony</a:t>
            </a: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III i IV kwartał 2025 r.</a:t>
            </a:r>
          </a:p>
        </p:txBody>
      </p:sp>
      <p:sp>
        <p:nvSpPr>
          <p:cNvPr id="21" name="pole tekstowe 20">
            <a:extLst>
              <a:ext uri="{FF2B5EF4-FFF2-40B4-BE49-F238E27FC236}">
                <a16:creationId xmlns:a16="http://schemas.microsoft.com/office/drawing/2014/main" id="{FBC442EC-CFA3-4661-AA98-95384B0AF24D}"/>
              </a:ext>
            </a:extLst>
          </p:cNvPr>
          <p:cNvSpPr txBox="1"/>
          <p:nvPr/>
        </p:nvSpPr>
        <p:spPr>
          <a:xfrm>
            <a:off x="8266345" y="4508032"/>
            <a:ext cx="9958351" cy="1754326"/>
          </a:xfrm>
          <a:prstGeom prst="rect">
            <a:avLst/>
          </a:prstGeom>
          <a:noFill/>
        </p:spPr>
        <p:txBody>
          <a:bodyPr wrap="square">
            <a:spAutoFit/>
          </a:bodyPr>
          <a:lstStyle/>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Nowe funkcjonalności: współdzielenie KID (Przenoszenie / Kopiowanie), udostępnianie paragonu elektronicznego (np. podzielenie się paragonem elektronicznym z  domownikiem),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Widget</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z KID-em zostały wdrożone w I kwartale 2026 r. Nowa wersja aplikacji została wgrana do sklepów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App</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Store</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i Google Play.</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Liczba pobrań aplikacji od początku uruchomienia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HUBa</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Paragonowego: ponad 91 000.</a:t>
            </a:r>
          </a:p>
        </p:txBody>
      </p:sp>
      <p:sp>
        <p:nvSpPr>
          <p:cNvPr id="22" name="object 27">
            <a:extLst>
              <a:ext uri="{FF2B5EF4-FFF2-40B4-BE49-F238E27FC236}">
                <a16:creationId xmlns:a16="http://schemas.microsoft.com/office/drawing/2014/main" id="{9D28491E-DD92-4F73-876C-DEB46D6C48BA}"/>
              </a:ext>
            </a:extLst>
          </p:cNvPr>
          <p:cNvSpPr txBox="1"/>
          <p:nvPr/>
        </p:nvSpPr>
        <p:spPr>
          <a:xfrm>
            <a:off x="1198853" y="6641672"/>
            <a:ext cx="5872450" cy="1038746"/>
          </a:xfrm>
          <a:prstGeom prst="rect">
            <a:avLst/>
          </a:prstGeom>
        </p:spPr>
        <p:txBody>
          <a:bodyPr vert="horz" wrap="square" lIns="0" tIns="12700" rIns="0" bIns="0" rtlCol="0">
            <a:spAutoFit/>
          </a:bodyPr>
          <a:lstStyle/>
          <a:p>
            <a:pPr marL="12700" marR="5080">
              <a:lnSpc>
                <a:spcPct val="12490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Krajowy System e-Faktur </a:t>
            </a:r>
            <a:r>
              <a:rPr lang="pl-PL" b="1" dirty="0" err="1">
                <a:solidFill>
                  <a:schemeClr val="tx1"/>
                </a:solidFill>
                <a:latin typeface="Calibri" panose="020F0502020204030204" pitchFamily="34" charset="0"/>
                <a:ea typeface="Calibri" panose="020F0502020204030204" pitchFamily="34" charset="0"/>
                <a:cs typeface="Calibri" panose="020F0502020204030204" pitchFamily="34" charset="0"/>
              </a:rPr>
              <a:t>KSeF</a:t>
            </a:r>
            <a:endParaRPr lang="pl-PL"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2700" marR="5080">
              <a:lnSpc>
                <a:spcPct val="124900"/>
              </a:lnSpc>
              <a:spcBef>
                <a:spcPts val="100"/>
              </a:spcBef>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1 lutego 2026 r. – udostępnienie systemu </a:t>
            </a:r>
            <a:r>
              <a:rPr lang="pl-PL" dirty="0" err="1">
                <a:solidFill>
                  <a:schemeClr val="tx1"/>
                </a:solidFill>
                <a:latin typeface="Calibri" panose="020F0502020204030204" pitchFamily="34" charset="0"/>
                <a:ea typeface="Calibri" panose="020F0502020204030204" pitchFamily="34" charset="0"/>
                <a:cs typeface="Calibri" panose="020F0502020204030204" pitchFamily="34" charset="0"/>
              </a:rPr>
              <a:t>KSeF</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na środowisku produkcyjnym (etap 2)</a:t>
            </a:r>
          </a:p>
        </p:txBody>
      </p:sp>
      <p:sp>
        <p:nvSpPr>
          <p:cNvPr id="30" name="pole tekstowe 29">
            <a:extLst>
              <a:ext uri="{FF2B5EF4-FFF2-40B4-BE49-F238E27FC236}">
                <a16:creationId xmlns:a16="http://schemas.microsoft.com/office/drawing/2014/main" id="{73750CB8-2A25-45BE-A9CF-E88C6BA2BCAF}"/>
              </a:ext>
            </a:extLst>
          </p:cNvPr>
          <p:cNvSpPr txBox="1"/>
          <p:nvPr/>
        </p:nvSpPr>
        <p:spPr>
          <a:xfrm>
            <a:off x="8165113" y="6659345"/>
            <a:ext cx="10211811" cy="1754326"/>
          </a:xfrm>
          <a:prstGeom prst="rect">
            <a:avLst/>
          </a:prstGeom>
          <a:noFill/>
        </p:spPr>
        <p:txBody>
          <a:bodyPr wrap="square">
            <a:spAutoFit/>
          </a:bodyPr>
          <a:lstStyle/>
          <a:p>
            <a:pPr marL="285750" indent="-285750">
              <a:buFont typeface="Arial" panose="020B0604020202020204" pitchFamily="34" charset="0"/>
              <a:buChar char="•"/>
            </a:pPr>
            <a:r>
              <a:rPr lang="pl-PL" dirty="0">
                <a:solidFill>
                  <a:srgbClr val="000000"/>
                </a:solidFill>
                <a:latin typeface="Calibri" panose="020F0502020204030204" pitchFamily="34" charset="0"/>
              </a:rPr>
              <a:t>Wzmocnienie narzędzi umożliwiających dalsze zwalczanie oszustw związanych z podatkiem VAT głównie przestępstw „karuzelowych” i uchylania się od VAT.</a:t>
            </a:r>
          </a:p>
          <a:p>
            <a:pPr marL="285750" indent="-285750">
              <a:buFont typeface="Arial" panose="020B0604020202020204" pitchFamily="34" charset="0"/>
              <a:buChar char="•"/>
            </a:pPr>
            <a:r>
              <a:rPr lang="pl-PL" dirty="0">
                <a:solidFill>
                  <a:srgbClr val="000000"/>
                </a:solidFill>
                <a:latin typeface="Calibri" panose="020F0502020204030204" pitchFamily="34" charset="0"/>
              </a:rPr>
              <a:t>Wprowadzenie automatyzacji w procesie księgowania zredukuje liczbę pomyłek przy ręcznym wprowadzaniu danych.</a:t>
            </a:r>
          </a:p>
          <a:p>
            <a:endParaRPr lang="pl-PL" dirty="0">
              <a:solidFill>
                <a:srgbClr val="000000"/>
              </a:solidFill>
              <a:latin typeface="Calibri" panose="020F0502020204030204" pitchFamily="34" charset="0"/>
            </a:endParaRPr>
          </a:p>
          <a:p>
            <a:r>
              <a:rPr lang="pl-PL" dirty="0">
                <a:solidFill>
                  <a:srgbClr val="000000"/>
                </a:solidFill>
                <a:latin typeface="Calibri" panose="020F0502020204030204" pitchFamily="34" charset="0"/>
              </a:rPr>
              <a:t>liczba faktur: 420 966 274</a:t>
            </a:r>
          </a:p>
        </p:txBody>
      </p:sp>
      <p:sp>
        <p:nvSpPr>
          <p:cNvPr id="32" name="object 18">
            <a:extLst>
              <a:ext uri="{FF2B5EF4-FFF2-40B4-BE49-F238E27FC236}">
                <a16:creationId xmlns:a16="http://schemas.microsoft.com/office/drawing/2014/main" id="{8C2CDDAF-25D7-4E1C-B5D0-65CAD4662AB3}"/>
              </a:ext>
            </a:extLst>
          </p:cNvPr>
          <p:cNvSpPr/>
          <p:nvPr/>
        </p:nvSpPr>
        <p:spPr>
          <a:xfrm flipV="1">
            <a:off x="1145697" y="6361363"/>
            <a:ext cx="17972220" cy="66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3" name="object 18">
            <a:extLst>
              <a:ext uri="{FF2B5EF4-FFF2-40B4-BE49-F238E27FC236}">
                <a16:creationId xmlns:a16="http://schemas.microsoft.com/office/drawing/2014/main" id="{1B07CC1A-222C-44E4-BAF6-852F6E73E7CD}"/>
              </a:ext>
            </a:extLst>
          </p:cNvPr>
          <p:cNvSpPr/>
          <p:nvPr/>
        </p:nvSpPr>
        <p:spPr>
          <a:xfrm flipV="1">
            <a:off x="1221532" y="8514964"/>
            <a:ext cx="17972220" cy="66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1333434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3388" y="5415834"/>
            <a:ext cx="6968493" cy="1465145"/>
          </a:xfrm>
          <a:prstGeom prst="rect">
            <a:avLst/>
          </a:prstGeom>
        </p:spPr>
        <p:txBody>
          <a:bodyPr vert="horz" wrap="square" lIns="0" tIns="12700" rIns="0" bIns="0" rtlCol="0">
            <a:spAutoFit/>
          </a:bodyPr>
          <a:lstStyle/>
          <a:p>
            <a:pPr marR="5080">
              <a:lnSpc>
                <a:spcPts val="2180"/>
              </a:lnSpc>
              <a:spcBef>
                <a:spcPts val="100"/>
              </a:spcBef>
            </a:pPr>
            <a:r>
              <a:rPr lang="pl-PL" b="1" dirty="0">
                <a:solidFill>
                  <a:schemeClr val="tx1"/>
                </a:solidFill>
                <a:latin typeface="+mn-lt"/>
                <a:cs typeface="Lato"/>
              </a:rPr>
              <a:t>QR kody na upomnieniach </a:t>
            </a:r>
            <a:endParaRPr lang="pl-PL" dirty="0">
              <a:solidFill>
                <a:schemeClr val="tx1"/>
              </a:solidFill>
              <a:latin typeface="+mn-lt"/>
              <a:cs typeface="Lato"/>
            </a:endParaRPr>
          </a:p>
          <a:p>
            <a:pPr marR="5080">
              <a:lnSpc>
                <a:spcPts val="2180"/>
              </a:lnSpc>
              <a:spcBef>
                <a:spcPts val="100"/>
              </a:spcBef>
            </a:pPr>
            <a:r>
              <a:rPr lang="pl-PL" spc="-25" dirty="0">
                <a:solidFill>
                  <a:schemeClr val="tx1"/>
                </a:solidFill>
                <a:latin typeface="+mn-lt"/>
              </a:rPr>
              <a:t>Umieszczenie w szablonie upomnień kodu QR.</a:t>
            </a:r>
          </a:p>
          <a:p>
            <a:pPr marR="5080">
              <a:lnSpc>
                <a:spcPts val="2180"/>
              </a:lnSpc>
              <a:spcBef>
                <a:spcPts val="100"/>
              </a:spcBef>
            </a:pPr>
            <a:endParaRPr lang="pl-PL" spc="-25" dirty="0">
              <a:solidFill>
                <a:schemeClr val="tx1"/>
              </a:solidFill>
              <a:latin typeface="+mn-lt"/>
            </a:endParaRPr>
          </a:p>
          <a:p>
            <a:pPr marR="5080">
              <a:lnSpc>
                <a:spcPts val="2180"/>
              </a:lnSpc>
              <a:spcBef>
                <a:spcPts val="100"/>
              </a:spcBef>
            </a:pPr>
            <a:endParaRPr lang="pl-PL" spc="-25" dirty="0">
              <a:solidFill>
                <a:schemeClr val="tx1"/>
              </a:solidFill>
              <a:latin typeface="+mn-lt"/>
            </a:endParaRPr>
          </a:p>
          <a:p>
            <a:pPr marR="5080">
              <a:lnSpc>
                <a:spcPts val="2180"/>
              </a:lnSpc>
              <a:spcBef>
                <a:spcPts val="100"/>
              </a:spcBef>
            </a:pPr>
            <a:r>
              <a:rPr lang="pl-PL" spc="-25" dirty="0">
                <a:solidFill>
                  <a:schemeClr val="tx1"/>
                </a:solidFill>
                <a:latin typeface="+mn-lt"/>
              </a:rPr>
              <a:t>Styczeń 2025 r.</a:t>
            </a:r>
          </a:p>
        </p:txBody>
      </p:sp>
      <p:sp>
        <p:nvSpPr>
          <p:cNvPr id="11" name="object 11"/>
          <p:cNvSpPr txBox="1"/>
          <p:nvPr/>
        </p:nvSpPr>
        <p:spPr>
          <a:xfrm>
            <a:off x="8226863" y="5448501"/>
            <a:ext cx="10848419" cy="2016578"/>
          </a:xfrm>
          <a:prstGeom prst="rect">
            <a:avLst/>
          </a:prstGeom>
        </p:spPr>
        <p:txBody>
          <a:bodyPr vert="horz" wrap="square" lIns="0" tIns="12700" rIns="0" bIns="0" rtlCol="0">
            <a:spAutoFit/>
          </a:bodyPr>
          <a:lstStyle/>
          <a:p>
            <a:pPr marR="5080">
              <a:lnSpc>
                <a:spcPts val="2180"/>
              </a:lnSpc>
              <a:spcBef>
                <a:spcPts val="100"/>
              </a:spcBef>
            </a:pPr>
            <a:r>
              <a:rPr lang="pl-PL" spc="-25" dirty="0">
                <a:solidFill>
                  <a:schemeClr val="tx1"/>
                </a:solidFill>
                <a:latin typeface="+mn-lt"/>
              </a:rPr>
              <a:t>Funkcjonalność polegająca na umieszczeniu w szablonie upomnienia wzywającego podatnika do zapłaty zobowiązania,  statycznego kodu QR.</a:t>
            </a:r>
          </a:p>
          <a:p>
            <a:pPr marR="5080">
              <a:lnSpc>
                <a:spcPts val="2180"/>
              </a:lnSpc>
              <a:spcBef>
                <a:spcPts val="100"/>
              </a:spcBef>
            </a:pPr>
            <a:r>
              <a:rPr lang="pl-PL" spc="-25" dirty="0">
                <a:solidFill>
                  <a:schemeClr val="tx1"/>
                </a:solidFill>
                <a:latin typeface="+mn-lt"/>
              </a:rPr>
              <a:t>Od 01.01.2025 r. do 31.12.2025 r. urzędy skarbowe wystawiły 3 082 627 upomnień z kodami QR.</a:t>
            </a:r>
          </a:p>
          <a:p>
            <a:pPr marR="5080">
              <a:lnSpc>
                <a:spcPts val="2180"/>
              </a:lnSpc>
              <a:spcBef>
                <a:spcPts val="100"/>
              </a:spcBef>
            </a:pPr>
            <a:r>
              <a:rPr lang="pl-PL" dirty="0">
                <a:latin typeface="+mn-lt"/>
              </a:rPr>
              <a:t>Od 01.01.2026 r. do 30.06.2026 r. urzędy skarbowe wystawiły 1 896 163 upomnień z kodami QR.</a:t>
            </a:r>
          </a:p>
          <a:p>
            <a:pPr marR="5080">
              <a:lnSpc>
                <a:spcPts val="2180"/>
              </a:lnSpc>
              <a:spcBef>
                <a:spcPts val="100"/>
              </a:spcBef>
            </a:pPr>
            <a:r>
              <a:rPr lang="pl-PL" spc="-25" dirty="0">
                <a:solidFill>
                  <a:schemeClr val="tx1"/>
                </a:solidFill>
                <a:latin typeface="+mn-lt"/>
              </a:rPr>
              <a:t>Podatnik może sam sprawdzić stan swoich rozliczeń podatkowych. Po zeskanowaniu przez podatnika w szablonie upomnienia kodu QR, zostanie przekierowany do serwisu e-Urząd Skarbowy, gdzie po zalogowaniu się do swojego konta zostanie przekierowany bezpośrednio do zakładki ,,Rozliczenia”. </a:t>
            </a: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39</a:t>
            </a:fld>
            <a:endParaRPr spc="-50" dirty="0"/>
          </a:p>
        </p:txBody>
      </p:sp>
      <p:sp>
        <p:nvSpPr>
          <p:cNvPr id="7" name="object 18">
            <a:extLst>
              <a:ext uri="{FF2B5EF4-FFF2-40B4-BE49-F238E27FC236}">
                <a16:creationId xmlns:a16="http://schemas.microsoft.com/office/drawing/2014/main" id="{F8979EE3-974F-6859-A81F-606BF37EF347}"/>
              </a:ext>
            </a:extLst>
          </p:cNvPr>
          <p:cNvSpPr/>
          <p:nvPr/>
        </p:nvSpPr>
        <p:spPr>
          <a:xfrm>
            <a:off x="1087436" y="2454275"/>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8" name="object 18">
            <a:extLst>
              <a:ext uri="{FF2B5EF4-FFF2-40B4-BE49-F238E27FC236}">
                <a16:creationId xmlns:a16="http://schemas.microsoft.com/office/drawing/2014/main" id="{2EB51928-0E8B-FD91-FD53-36644A078AE6}"/>
              </a:ext>
            </a:extLst>
          </p:cNvPr>
          <p:cNvSpPr/>
          <p:nvPr/>
        </p:nvSpPr>
        <p:spPr>
          <a:xfrm rot="5400000" flipV="1">
            <a:off x="4095029" y="5538814"/>
            <a:ext cx="8355088" cy="251045"/>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3" name="object 18">
            <a:extLst>
              <a:ext uri="{FF2B5EF4-FFF2-40B4-BE49-F238E27FC236}">
                <a16:creationId xmlns:a16="http://schemas.microsoft.com/office/drawing/2014/main" id="{34099ED5-20E8-5C39-E1D8-8D725132DE6B}"/>
              </a:ext>
            </a:extLst>
          </p:cNvPr>
          <p:cNvSpPr/>
          <p:nvPr/>
        </p:nvSpPr>
        <p:spPr>
          <a:xfrm>
            <a:off x="1087436" y="5197475"/>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5" name="object 18">
            <a:extLst>
              <a:ext uri="{FF2B5EF4-FFF2-40B4-BE49-F238E27FC236}">
                <a16:creationId xmlns:a16="http://schemas.microsoft.com/office/drawing/2014/main" id="{67354849-EC5E-61A0-1CD1-04FF0819BA4B}"/>
              </a:ext>
            </a:extLst>
          </p:cNvPr>
          <p:cNvSpPr/>
          <p:nvPr/>
        </p:nvSpPr>
        <p:spPr>
          <a:xfrm>
            <a:off x="1087436" y="9841883"/>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8" name="object 9">
            <a:extLst>
              <a:ext uri="{FF2B5EF4-FFF2-40B4-BE49-F238E27FC236}">
                <a16:creationId xmlns:a16="http://schemas.microsoft.com/office/drawing/2014/main" id="{05F85A16-7991-408C-8489-3B6677E66A78}"/>
              </a:ext>
            </a:extLst>
          </p:cNvPr>
          <p:cNvSpPr txBox="1"/>
          <p:nvPr/>
        </p:nvSpPr>
        <p:spPr>
          <a:xfrm>
            <a:off x="1087436" y="1653728"/>
            <a:ext cx="4240214" cy="444994"/>
          </a:xfrm>
          <a:prstGeom prst="rect">
            <a:avLst/>
          </a:prstGeom>
        </p:spPr>
        <p:txBody>
          <a:bodyPr vert="horz" wrap="square" lIns="0" tIns="13970" rIns="0" bIns="0" rtlCol="0">
            <a:spAutoFit/>
          </a:bodyPr>
          <a:lstStyle/>
          <a:p>
            <a:pPr marL="12700">
              <a:lnSpc>
                <a:spcPct val="100000"/>
              </a:lnSpc>
              <a:spcBef>
                <a:spcPts val="110"/>
              </a:spcBef>
            </a:pPr>
            <a:r>
              <a:rPr lang="pl-PL" sz="2800" b="1" spc="-75" dirty="0">
                <a:latin typeface="+mn-lt"/>
                <a:cs typeface="Lato Black"/>
              </a:rPr>
              <a:t>Wdrożone </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19" name="object 10">
            <a:extLst>
              <a:ext uri="{FF2B5EF4-FFF2-40B4-BE49-F238E27FC236}">
                <a16:creationId xmlns:a16="http://schemas.microsoft.com/office/drawing/2014/main" id="{83CCE04E-A60E-49CE-B8A2-0DDD3779ACCD}"/>
              </a:ext>
            </a:extLst>
          </p:cNvPr>
          <p:cNvSpPr txBox="1"/>
          <p:nvPr/>
        </p:nvSpPr>
        <p:spPr>
          <a:xfrm>
            <a:off x="8386169" y="1628489"/>
            <a:ext cx="389393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0" name="pole tekstowe 19">
            <a:extLst>
              <a:ext uri="{FF2B5EF4-FFF2-40B4-BE49-F238E27FC236}">
                <a16:creationId xmlns:a16="http://schemas.microsoft.com/office/drawing/2014/main" id="{D9B02746-7787-465F-8F77-9E546D231F7C}"/>
              </a:ext>
            </a:extLst>
          </p:cNvPr>
          <p:cNvSpPr txBox="1"/>
          <p:nvPr/>
        </p:nvSpPr>
        <p:spPr>
          <a:xfrm>
            <a:off x="1087436" y="2613047"/>
            <a:ext cx="6795436" cy="2898229"/>
          </a:xfrm>
          <a:prstGeom prst="rect">
            <a:avLst/>
          </a:prstGeom>
          <a:noFill/>
        </p:spPr>
        <p:txBody>
          <a:bodyPr wrap="square">
            <a:spAutoFit/>
          </a:bodyPr>
          <a:lstStyle/>
          <a:p>
            <a:pPr marR="5080">
              <a:lnSpc>
                <a:spcPts val="2180"/>
              </a:lnSpc>
              <a:spcBef>
                <a:spcPts val="100"/>
              </a:spcBef>
            </a:pPr>
            <a:r>
              <a:rPr lang="pl-PL" b="1" dirty="0">
                <a:solidFill>
                  <a:schemeClr val="tx1"/>
                </a:solidFill>
                <a:latin typeface="Calibri" panose="020F0502020204030204" pitchFamily="34" charset="0"/>
                <a:ea typeface="Calibri" panose="020F0502020204030204" pitchFamily="34" charset="0"/>
                <a:cs typeface="Calibri" panose="020F0502020204030204" pitchFamily="34" charset="0"/>
              </a:rPr>
              <a:t>Chmura Instytucji Audytowej </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pc="-25"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Instytucja Audytowa w Polsce 24.03.2025 r. wdrożyła narzędzie informatyczne, które wykorzystywane jest do wymiany danych z instytucjami zewnętrznymi jak również do pozyskiwania dokumentów od instytucji zaangażowanych w dystrybucję środków UE/ beneficjentów programów i funduszy UE na potrzeby realizowanych audytów.</a:t>
            </a:r>
          </a:p>
          <a:p>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Marzec 2025 r.</a:t>
            </a:r>
          </a:p>
          <a:p>
            <a:endParaRPr lang="pl-PL" sz="2000" dirty="0">
              <a:latin typeface="+mn-lt"/>
            </a:endParaRPr>
          </a:p>
        </p:txBody>
      </p:sp>
      <p:sp>
        <p:nvSpPr>
          <p:cNvPr id="16" name="pole tekstowe 15">
            <a:extLst>
              <a:ext uri="{FF2B5EF4-FFF2-40B4-BE49-F238E27FC236}">
                <a16:creationId xmlns:a16="http://schemas.microsoft.com/office/drawing/2014/main" id="{43E3B862-88B3-4361-9B74-DA0B6FDD66BE}"/>
              </a:ext>
            </a:extLst>
          </p:cNvPr>
          <p:cNvSpPr txBox="1"/>
          <p:nvPr/>
        </p:nvSpPr>
        <p:spPr>
          <a:xfrm>
            <a:off x="1063640" y="7912277"/>
            <a:ext cx="6795436" cy="1826782"/>
          </a:xfrm>
          <a:prstGeom prst="rect">
            <a:avLst/>
          </a:prstGeom>
          <a:noFill/>
        </p:spPr>
        <p:txBody>
          <a:bodyPr wrap="square">
            <a:spAutoFit/>
          </a:bodyPr>
          <a:lstStyle/>
          <a:p>
            <a:pPr>
              <a:lnSpc>
                <a:spcPts val="2180"/>
              </a:lnSpc>
              <a:spcBef>
                <a:spcPts val="95"/>
              </a:spcBef>
            </a:pPr>
            <a:r>
              <a:rPr lang="pl-PL" b="1" spc="-10" dirty="0">
                <a:solidFill>
                  <a:schemeClr val="tx1"/>
                </a:solidFill>
                <a:latin typeface="+mn-lt"/>
                <a:cs typeface="Lato"/>
              </a:rPr>
              <a:t>QR kody do opłaty skarbowej</a:t>
            </a:r>
            <a:endParaRPr lang="pl-PL" spc="-10" dirty="0">
              <a:solidFill>
                <a:schemeClr val="tx1"/>
              </a:solidFill>
              <a:latin typeface="+mn-lt"/>
              <a:cs typeface="Lato"/>
            </a:endParaRPr>
          </a:p>
          <a:p>
            <a:pPr>
              <a:lnSpc>
                <a:spcPts val="2180"/>
              </a:lnSpc>
              <a:spcBef>
                <a:spcPts val="95"/>
              </a:spcBef>
            </a:pPr>
            <a:r>
              <a:rPr lang="pl-PL" spc="-25" dirty="0">
                <a:solidFill>
                  <a:schemeClr val="tx1"/>
                </a:solidFill>
                <a:latin typeface="+mn-lt"/>
              </a:rPr>
              <a:t>W urzędach skarbowych na terenie Miasta Stołecznego Warszawy pilotażowo wdrożono usługę płatności za opłatę skarbową na rzecz JST.</a:t>
            </a:r>
          </a:p>
          <a:p>
            <a:pPr>
              <a:lnSpc>
                <a:spcPts val="2180"/>
              </a:lnSpc>
              <a:spcBef>
                <a:spcPts val="95"/>
              </a:spcBef>
            </a:pPr>
            <a:endParaRPr lang="pl-PL" spc="-25" dirty="0">
              <a:solidFill>
                <a:schemeClr val="tx1"/>
              </a:solidFill>
              <a:latin typeface="+mn-lt"/>
            </a:endParaRPr>
          </a:p>
          <a:p>
            <a:pPr>
              <a:lnSpc>
                <a:spcPts val="2180"/>
              </a:lnSpc>
              <a:spcBef>
                <a:spcPts val="95"/>
              </a:spcBef>
            </a:pPr>
            <a:r>
              <a:rPr lang="pl-PL" spc="-25" dirty="0">
                <a:solidFill>
                  <a:schemeClr val="tx1"/>
                </a:solidFill>
                <a:latin typeface="+mn-lt"/>
              </a:rPr>
              <a:t>2024 r.</a:t>
            </a:r>
          </a:p>
          <a:p>
            <a:pPr>
              <a:lnSpc>
                <a:spcPts val="2180"/>
              </a:lnSpc>
              <a:spcBef>
                <a:spcPts val="95"/>
              </a:spcBef>
            </a:pPr>
            <a:endParaRPr lang="pl-PL" spc="-25" dirty="0">
              <a:solidFill>
                <a:schemeClr val="tx1"/>
              </a:solidFill>
              <a:latin typeface="+mn-lt"/>
            </a:endParaRPr>
          </a:p>
        </p:txBody>
      </p:sp>
      <p:sp>
        <p:nvSpPr>
          <p:cNvPr id="17" name="object 18">
            <a:extLst>
              <a:ext uri="{FF2B5EF4-FFF2-40B4-BE49-F238E27FC236}">
                <a16:creationId xmlns:a16="http://schemas.microsoft.com/office/drawing/2014/main" id="{5EFB416B-3EB1-4841-A8BD-06E002C11029}"/>
              </a:ext>
            </a:extLst>
          </p:cNvPr>
          <p:cNvSpPr/>
          <p:nvPr/>
        </p:nvSpPr>
        <p:spPr>
          <a:xfrm>
            <a:off x="1063640" y="7772265"/>
            <a:ext cx="18363430" cy="52582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2" name="pole tekstowe 21">
            <a:extLst>
              <a:ext uri="{FF2B5EF4-FFF2-40B4-BE49-F238E27FC236}">
                <a16:creationId xmlns:a16="http://schemas.microsoft.com/office/drawing/2014/main" id="{9A68DEAF-C3BB-4A3A-B676-BF414B07E6D6}"/>
              </a:ext>
            </a:extLst>
          </p:cNvPr>
          <p:cNvSpPr txBox="1"/>
          <p:nvPr/>
        </p:nvSpPr>
        <p:spPr>
          <a:xfrm>
            <a:off x="8226863" y="8054325"/>
            <a:ext cx="9266680" cy="2585323"/>
          </a:xfrm>
          <a:prstGeom prst="rect">
            <a:avLst/>
          </a:prstGeom>
          <a:noFill/>
        </p:spPr>
        <p:txBody>
          <a:bodyPr wrap="square">
            <a:spAutoFit/>
          </a:bodyPr>
          <a:lstStyle/>
          <a:p>
            <a:r>
              <a:rPr lang="pl-PL" spc="-25" dirty="0">
                <a:solidFill>
                  <a:schemeClr val="tx1"/>
                </a:solidFill>
                <a:latin typeface="+mn-lt"/>
              </a:rPr>
              <a:t>Za I kwartał 2025 r. – wybrane urzędy skarbowe zrealizowały około 3,6 tys. transakcji.  </a:t>
            </a:r>
          </a:p>
          <a:p>
            <a:r>
              <a:rPr lang="pl-PL" spc="-25" dirty="0">
                <a:solidFill>
                  <a:schemeClr val="tx1"/>
                </a:solidFill>
                <a:latin typeface="+mn-lt"/>
              </a:rPr>
              <a:t>Za II kwartał 2025 r. – wybrane urzędy skarbowe zrealizowały około 4,5 tys. transakcji.</a:t>
            </a:r>
          </a:p>
          <a:p>
            <a:r>
              <a:rPr lang="pl-PL" spc="-25" dirty="0">
                <a:solidFill>
                  <a:schemeClr val="tx1"/>
                </a:solidFill>
                <a:latin typeface="+mn-lt"/>
              </a:rPr>
              <a:t>Za III kwartał 2025 r. – wybrane urzędy skarbowe zrealizowały około 7,1 tys. transakcji.</a:t>
            </a:r>
          </a:p>
          <a:p>
            <a:r>
              <a:rPr lang="pl-PL" spc="-25" dirty="0">
                <a:solidFill>
                  <a:schemeClr val="tx1"/>
                </a:solidFill>
                <a:latin typeface="+mn-lt"/>
              </a:rPr>
              <a:t>Za IV kwartał 2025 r. – wybrane urzędy skarbowe zrealizowały około 8,3 tys. transakcji.</a:t>
            </a:r>
          </a:p>
          <a:p>
            <a:r>
              <a:rPr lang="pl-PL" spc="-25" dirty="0">
                <a:solidFill>
                  <a:schemeClr val="tx1"/>
                </a:solidFill>
                <a:latin typeface="+mn-lt"/>
              </a:rPr>
              <a:t>Za I kwartał 2026 r. – wybrane urzędy skarbowe zrealizowały około 9,9 tys. transakcji.</a:t>
            </a:r>
          </a:p>
          <a:p>
            <a:r>
              <a:rPr lang="pl-PL" spc="-25" dirty="0">
                <a:solidFill>
                  <a:schemeClr val="tx1"/>
                </a:solidFill>
                <a:latin typeface="+mn-lt"/>
              </a:rPr>
              <a:t>Za II kwartał 2026 r. – wybrane urzędy skarbowe zrealizowały około 9,8 tys. transakcji.</a:t>
            </a:r>
          </a:p>
          <a:p>
            <a:endParaRPr lang="pl-PL" spc="-25" dirty="0">
              <a:solidFill>
                <a:schemeClr val="tx1"/>
              </a:solidFill>
              <a:latin typeface="+mn-lt"/>
            </a:endParaRPr>
          </a:p>
          <a:p>
            <a:endParaRPr lang="pl-PL" spc="-25" dirty="0">
              <a:solidFill>
                <a:schemeClr val="tx1"/>
              </a:solidFill>
              <a:latin typeface="+mn-lt"/>
            </a:endParaRPr>
          </a:p>
          <a:p>
            <a:endParaRPr lang="pl-PL" spc="-25" dirty="0">
              <a:solidFill>
                <a:schemeClr val="tx1"/>
              </a:solidFill>
              <a:latin typeface="+mn-lt"/>
            </a:endParaRPr>
          </a:p>
        </p:txBody>
      </p:sp>
      <p:sp>
        <p:nvSpPr>
          <p:cNvPr id="23" name="pole tekstowe 22">
            <a:extLst>
              <a:ext uri="{FF2B5EF4-FFF2-40B4-BE49-F238E27FC236}">
                <a16:creationId xmlns:a16="http://schemas.microsoft.com/office/drawing/2014/main" id="{056BC273-C4CE-4F33-ABE0-C2EEA71AC6DE}"/>
              </a:ext>
            </a:extLst>
          </p:cNvPr>
          <p:cNvSpPr txBox="1"/>
          <p:nvPr/>
        </p:nvSpPr>
        <p:spPr>
          <a:xfrm>
            <a:off x="8226863" y="2809829"/>
            <a:ext cx="10844435" cy="1477328"/>
          </a:xfrm>
          <a:prstGeom prst="rect">
            <a:avLst/>
          </a:prstGeom>
          <a:noFill/>
        </p:spPr>
        <p:txBody>
          <a:bodyPr wrap="square">
            <a:spAutoFit/>
          </a:bodyPr>
          <a:lstStyle/>
          <a:p>
            <a:pPr algn="l">
              <a:spcAft>
                <a:spcPts val="800"/>
              </a:spcAft>
            </a:pPr>
            <a:r>
              <a:rPr lang="pl-PL"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Chmura IA jest narzędziem informatycznym, wykorzystywanym alternatywnie przez beneficjentów środków pochodzących z budżetu UE, instytucje publiczne odpowiadające za zarządzanie i wdrażanie programów/funduszy unijnych, jak również przedstawicieli innych podmiotów (w tym Komisji Europejskiej) do komunikacji z Instytucją Audytową. Narzędzie dostępne poprzez stronę WWW skraca czas wymiany/udostępniania danych i dokumentów niezbędnych do realizacji audytów/bieżącej współpracy.</a:t>
            </a:r>
          </a:p>
        </p:txBody>
      </p:sp>
    </p:spTree>
    <p:extLst>
      <p:ext uri="{BB962C8B-B14F-4D97-AF65-F5344CB8AC3E}">
        <p14:creationId xmlns:p14="http://schemas.microsoft.com/office/powerpoint/2010/main" val="386840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738" y="4774324"/>
            <a:ext cx="15762312" cy="900246"/>
          </a:xfrm>
          <a:prstGeom prst="rect">
            <a:avLst/>
          </a:prstGeom>
        </p:spPr>
        <p:txBody>
          <a:bodyPr vert="horz" wrap="square" lIns="0" tIns="15240" rIns="0" bIns="0" rtlCol="0">
            <a:spAutoFit/>
          </a:bodyPr>
          <a:lstStyle/>
          <a:p>
            <a:pPr marL="12700">
              <a:lnSpc>
                <a:spcPct val="100000"/>
              </a:lnSpc>
              <a:spcBef>
                <a:spcPts val="120"/>
              </a:spcBef>
            </a:pPr>
            <a:r>
              <a:rPr dirty="0">
                <a:solidFill>
                  <a:srgbClr val="000000"/>
                </a:solidFill>
                <a:latin typeface="+mn-lt"/>
              </a:rPr>
              <a:t>Co</a:t>
            </a:r>
            <a:r>
              <a:rPr spc="-125" dirty="0">
                <a:solidFill>
                  <a:srgbClr val="000000"/>
                </a:solidFill>
                <a:latin typeface="+mn-lt"/>
              </a:rPr>
              <a:t> </a:t>
            </a:r>
            <a:r>
              <a:rPr lang="pl-PL" dirty="0">
                <a:solidFill>
                  <a:srgbClr val="000000"/>
                </a:solidFill>
                <a:latin typeface="+mn-lt"/>
              </a:rPr>
              <a:t>chcemy</a:t>
            </a:r>
            <a:r>
              <a:rPr spc="-240" dirty="0">
                <a:solidFill>
                  <a:srgbClr val="000000"/>
                </a:solidFill>
                <a:latin typeface="+mn-lt"/>
              </a:rPr>
              <a:t> </a:t>
            </a:r>
            <a:r>
              <a:rPr lang="pl-PL" spc="-10" dirty="0">
                <a:solidFill>
                  <a:srgbClr val="000000"/>
                </a:solidFill>
                <a:latin typeface="+mn-lt"/>
              </a:rPr>
              <a:t>zrealizować w III - IV kwartale 2026 r. </a:t>
            </a:r>
            <a:endParaRPr spc="-10" dirty="0">
              <a:solidFill>
                <a:srgbClr val="000000"/>
              </a:solidFill>
              <a:latin typeface="+mn-lt"/>
            </a:endParaRPr>
          </a:p>
        </p:txBody>
      </p:sp>
      <p:grpSp>
        <p:nvGrpSpPr>
          <p:cNvPr id="3" name="object 3"/>
          <p:cNvGrpSpPr/>
          <p:nvPr/>
        </p:nvGrpSpPr>
        <p:grpSpPr>
          <a:xfrm>
            <a:off x="16071850" y="5959475"/>
            <a:ext cx="2523490" cy="400685"/>
            <a:chOff x="10790242" y="5105094"/>
            <a:chExt cx="2523490" cy="400685"/>
          </a:xfrm>
        </p:grpSpPr>
        <p:sp>
          <p:nvSpPr>
            <p:cNvPr id="4" name="object 4"/>
            <p:cNvSpPr/>
            <p:nvPr/>
          </p:nvSpPr>
          <p:spPr>
            <a:xfrm>
              <a:off x="13179623" y="5120801"/>
              <a:ext cx="118745" cy="368935"/>
            </a:xfrm>
            <a:custGeom>
              <a:avLst/>
              <a:gdLst/>
              <a:ahLst/>
              <a:cxnLst/>
              <a:rect l="l" t="t" r="r" b="b"/>
              <a:pathLst>
                <a:path w="118744" h="368935">
                  <a:moveTo>
                    <a:pt x="0" y="368815"/>
                  </a:moveTo>
                  <a:lnTo>
                    <a:pt x="118404" y="186224"/>
                  </a:lnTo>
                  <a:lnTo>
                    <a:pt x="2230" y="0"/>
                  </a:lnTo>
                </a:path>
              </a:pathLst>
            </a:custGeom>
            <a:ln w="31412">
              <a:solidFill>
                <a:srgbClr val="231F20"/>
              </a:solidFill>
            </a:ln>
          </p:spPr>
          <p:txBody>
            <a:bodyPr wrap="square" lIns="0" tIns="0" rIns="0" bIns="0" rtlCol="0"/>
            <a:lstStyle/>
            <a:p>
              <a:endParaRPr/>
            </a:p>
          </p:txBody>
        </p:sp>
        <p:sp>
          <p:nvSpPr>
            <p:cNvPr id="5" name="object 5"/>
            <p:cNvSpPr/>
            <p:nvPr/>
          </p:nvSpPr>
          <p:spPr>
            <a:xfrm>
              <a:off x="10790242" y="5305207"/>
              <a:ext cx="2479675" cy="0"/>
            </a:xfrm>
            <a:custGeom>
              <a:avLst/>
              <a:gdLst/>
              <a:ahLst/>
              <a:cxnLst/>
              <a:rect l="l" t="t" r="r" b="b"/>
              <a:pathLst>
                <a:path w="2479675">
                  <a:moveTo>
                    <a:pt x="2479191" y="0"/>
                  </a:moveTo>
                  <a:lnTo>
                    <a:pt x="0" y="0"/>
                  </a:lnTo>
                </a:path>
              </a:pathLst>
            </a:custGeom>
            <a:ln w="31412">
              <a:solidFill>
                <a:srgbClr val="231F20"/>
              </a:solidFill>
            </a:ln>
          </p:spPr>
          <p:txBody>
            <a:bodyPr wrap="square" lIns="0" tIns="0" rIns="0" bIns="0" rtlCol="0"/>
            <a:lstStyle/>
            <a:p>
              <a:endParaRPr/>
            </a:p>
          </p:txBody>
        </p:sp>
      </p:grpSp>
      <p:sp>
        <p:nvSpPr>
          <p:cNvPr id="6" name="object 6"/>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object 7"/>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8" name="object 8"/>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4</a:t>
            </a:fld>
            <a:endParaRPr spc="-50" dirty="0"/>
          </a:p>
        </p:txBody>
      </p:sp>
    </p:spTree>
    <p:extLst>
      <p:ext uri="{BB962C8B-B14F-4D97-AF65-F5344CB8AC3E}">
        <p14:creationId xmlns:p14="http://schemas.microsoft.com/office/powerpoint/2010/main" val="1333764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a:latin typeface="+mn-lt"/>
                <a:cs typeface="Lato Black"/>
              </a:rPr>
              <a:t>eUrząd</a:t>
            </a:r>
            <a:r>
              <a:rPr sz="4400" b="1" spc="-245">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5</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1087436" y="7712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6F62129E-CE43-4AF2-BEF5-96160BB67297}"/>
              </a:ext>
            </a:extLst>
          </p:cNvPr>
          <p:cNvSpPr/>
          <p:nvPr/>
        </p:nvSpPr>
        <p:spPr>
          <a:xfrm>
            <a:off x="1065846" y="626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2" name="pole tekstowe 21">
            <a:extLst>
              <a:ext uri="{FF2B5EF4-FFF2-40B4-BE49-F238E27FC236}">
                <a16:creationId xmlns:a16="http://schemas.microsoft.com/office/drawing/2014/main" id="{6EB2DFAC-1DAA-41A0-A38B-652EA86FC800}"/>
              </a:ext>
            </a:extLst>
          </p:cNvPr>
          <p:cNvSpPr txBox="1"/>
          <p:nvPr/>
        </p:nvSpPr>
        <p:spPr>
          <a:xfrm>
            <a:off x="1065846" y="3251203"/>
            <a:ext cx="6901779" cy="923330"/>
          </a:xfrm>
          <a:prstGeom prst="rect">
            <a:avLst/>
          </a:prstGeom>
          <a:noFill/>
        </p:spPr>
        <p:txBody>
          <a:bodyPr wrap="square">
            <a:spAutoFit/>
          </a:bodyPr>
          <a:lstStyle/>
          <a:p>
            <a:r>
              <a:rPr lang="pl-PL" sz="1800" b="1">
                <a:effectLst/>
                <a:latin typeface="Calibri" panose="020F0502020204030204" pitchFamily="34" charset="0"/>
                <a:ea typeface="Calibri" panose="020F0502020204030204" pitchFamily="34" charset="0"/>
              </a:rPr>
              <a:t>Wniosek o wydanie interpretacji ogólnej ORD-OG</a:t>
            </a:r>
          </a:p>
          <a:p>
            <a:endParaRPr lang="pl-PL" sz="1800">
              <a:effectLst/>
              <a:latin typeface="Calibri" panose="020F0502020204030204" pitchFamily="34" charset="0"/>
              <a:ea typeface="Calibri" panose="020F0502020204030204" pitchFamily="34" charset="0"/>
            </a:endParaRPr>
          </a:p>
          <a:p>
            <a:r>
              <a:rPr lang="pl-PL" sz="1800">
                <a:effectLst/>
                <a:latin typeface="Calibri" panose="020F0502020204030204" pitchFamily="34" charset="0"/>
                <a:ea typeface="Calibri" panose="020F0502020204030204" pitchFamily="34" charset="0"/>
              </a:rPr>
              <a:t>III kwartał 2026 r.  </a:t>
            </a:r>
          </a:p>
        </p:txBody>
      </p:sp>
      <p:sp>
        <p:nvSpPr>
          <p:cNvPr id="24" name="pole tekstowe 23">
            <a:extLst>
              <a:ext uri="{FF2B5EF4-FFF2-40B4-BE49-F238E27FC236}">
                <a16:creationId xmlns:a16="http://schemas.microsoft.com/office/drawing/2014/main" id="{1E67AB68-7E5A-4BC2-A453-FA0638F0C76E}"/>
              </a:ext>
            </a:extLst>
          </p:cNvPr>
          <p:cNvSpPr txBox="1"/>
          <p:nvPr/>
        </p:nvSpPr>
        <p:spPr>
          <a:xfrm>
            <a:off x="8339309" y="3206726"/>
            <a:ext cx="10046042" cy="923330"/>
          </a:xfrm>
          <a:prstGeom prst="rect">
            <a:avLst/>
          </a:prstGeom>
          <a:noFill/>
        </p:spPr>
        <p:txBody>
          <a:bodyPr wrap="square">
            <a:spAutoFit/>
          </a:bodyPr>
          <a:lstStyle/>
          <a:p>
            <a:r>
              <a:rPr lang="pl-PL">
                <a:solidFill>
                  <a:srgbClr val="000000"/>
                </a:solidFill>
                <a:latin typeface="Calibri" panose="020F0502020204030204" pitchFamily="34" charset="0"/>
              </a:rPr>
              <a:t>Szybkie, proste i wygodne złożenie wniosku o wydanie interpretacji ogólnej wraz z informacją o wymaganych załącznikach za pośrednictwem serwisu eUrząd Skarbowy oraz aplikacji mobilnej eUrząd Skarbowy.</a:t>
            </a:r>
          </a:p>
        </p:txBody>
      </p:sp>
      <p:sp>
        <p:nvSpPr>
          <p:cNvPr id="26" name="pole tekstowe 25">
            <a:extLst>
              <a:ext uri="{FF2B5EF4-FFF2-40B4-BE49-F238E27FC236}">
                <a16:creationId xmlns:a16="http://schemas.microsoft.com/office/drawing/2014/main" id="{B146E170-E3C3-4064-BBCF-686A3D50EEE3}"/>
              </a:ext>
            </a:extLst>
          </p:cNvPr>
          <p:cNvSpPr txBox="1"/>
          <p:nvPr/>
        </p:nvSpPr>
        <p:spPr>
          <a:xfrm>
            <a:off x="1135963" y="6630511"/>
            <a:ext cx="4952498" cy="923330"/>
          </a:xfrm>
          <a:prstGeom prst="rect">
            <a:avLst/>
          </a:prstGeom>
          <a:noFill/>
        </p:spPr>
        <p:txBody>
          <a:bodyPr wrap="square">
            <a:spAutoFit/>
          </a:bodyPr>
          <a:lstStyle/>
          <a:p>
            <a:r>
              <a:rPr lang="pl-PL" sz="1800" b="1" kern="100" dirty="0">
                <a:effectLst/>
                <a:latin typeface="Calibri" panose="020F0502020204030204" pitchFamily="34" charset="0"/>
                <a:ea typeface="NSimSun" panose="02010609030101010101" pitchFamily="49" charset="-122"/>
                <a:cs typeface="Arial" panose="020B0604020202020204" pitchFamily="34" charset="0"/>
              </a:rPr>
              <a:t>Wniosek o rozłożenie na raty mandatu karnego </a:t>
            </a:r>
          </a:p>
          <a:p>
            <a:endParaRPr lang="pl-PL" b="1" kern="100" dirty="0">
              <a:latin typeface="Calibri" panose="020F0502020204030204" pitchFamily="34" charset="0"/>
              <a:ea typeface="NSimSun" panose="02010609030101010101" pitchFamily="49" charset="-122"/>
              <a:cs typeface="Arial" panose="020B0604020202020204" pitchFamily="34" charset="0"/>
            </a:endParaRPr>
          </a:p>
          <a:p>
            <a:r>
              <a:rPr lang="pl-PL" kern="100" dirty="0">
                <a:latin typeface="Calibri" panose="020F0502020204030204" pitchFamily="34" charset="0"/>
                <a:ea typeface="NSimSun" panose="02010609030101010101" pitchFamily="49" charset="-122"/>
                <a:cs typeface="Arial" panose="020B0604020202020204" pitchFamily="34" charset="0"/>
              </a:rPr>
              <a:t>IV kwartał 2026</a:t>
            </a:r>
            <a:endParaRPr lang="pl-PL" dirty="0"/>
          </a:p>
        </p:txBody>
      </p:sp>
      <p:sp>
        <p:nvSpPr>
          <p:cNvPr id="27" name="pole tekstowe 26">
            <a:extLst>
              <a:ext uri="{FF2B5EF4-FFF2-40B4-BE49-F238E27FC236}">
                <a16:creationId xmlns:a16="http://schemas.microsoft.com/office/drawing/2014/main" id="{59B23E23-BFE7-4393-986F-8F701A769F0F}"/>
              </a:ext>
            </a:extLst>
          </p:cNvPr>
          <p:cNvSpPr txBox="1"/>
          <p:nvPr/>
        </p:nvSpPr>
        <p:spPr>
          <a:xfrm>
            <a:off x="8388986" y="6617118"/>
            <a:ext cx="10105107" cy="923330"/>
          </a:xfrm>
          <a:prstGeom prst="rect">
            <a:avLst/>
          </a:prstGeom>
          <a:noFill/>
        </p:spPr>
        <p:txBody>
          <a:bodyPr wrap="square">
            <a:spAutoFit/>
          </a:bodyPr>
          <a:lstStyle/>
          <a:p>
            <a:r>
              <a:rPr lang="pl-PL">
                <a:solidFill>
                  <a:srgbClr val="000000"/>
                </a:solidFill>
                <a:latin typeface="Calibri" panose="020F0502020204030204" pitchFamily="34" charset="0"/>
              </a:rPr>
              <a:t>Szybkie, proste i wygodne złożenie wniosku o rozłożenie na raty mandatu karnego </a:t>
            </a:r>
            <a:r>
              <a:rPr lang="pl-PL" sz="1800">
                <a:solidFill>
                  <a:srgbClr val="0A0A0A"/>
                </a:solidFill>
                <a:effectLst/>
                <a:latin typeface="Arial" panose="020B0604020202020204" pitchFamily="34" charset="0"/>
                <a:ea typeface="Calibri" panose="020F0502020204030204" pitchFamily="34" charset="0"/>
              </a:rPr>
              <a:t>do </a:t>
            </a:r>
            <a:r>
              <a:rPr lang="pl-PL">
                <a:solidFill>
                  <a:srgbClr val="0A0A0A"/>
                </a:solidFill>
                <a:effectLst/>
                <a:latin typeface="+mn-lt"/>
                <a:ea typeface="Calibri" panose="020F0502020204030204" pitchFamily="34" charset="0"/>
              </a:rPr>
              <a:t>Naczelnika Pierwszego Urzędu Skarbowego w Opolu </a:t>
            </a:r>
            <a:r>
              <a:rPr lang="pl-PL">
                <a:solidFill>
                  <a:srgbClr val="000000"/>
                </a:solidFill>
                <a:latin typeface="+mn-lt"/>
              </a:rPr>
              <a:t>za pośrednictwem serwisu eUrząd Skarbowy oraz aplikacji mobilnej eUrząd Skarbowy</a:t>
            </a:r>
            <a:endParaRPr lang="pl-PL"/>
          </a:p>
        </p:txBody>
      </p:sp>
      <p:sp>
        <p:nvSpPr>
          <p:cNvPr id="20" name="pole tekstowe 19">
            <a:extLst>
              <a:ext uri="{FF2B5EF4-FFF2-40B4-BE49-F238E27FC236}">
                <a16:creationId xmlns:a16="http://schemas.microsoft.com/office/drawing/2014/main" id="{91652732-4E83-4DB5-B3F3-563F9D798D49}"/>
              </a:ext>
            </a:extLst>
          </p:cNvPr>
          <p:cNvSpPr txBox="1"/>
          <p:nvPr/>
        </p:nvSpPr>
        <p:spPr>
          <a:xfrm>
            <a:off x="1135963" y="8213209"/>
            <a:ext cx="6248182" cy="923330"/>
          </a:xfrm>
          <a:prstGeom prst="rect">
            <a:avLst/>
          </a:prstGeom>
          <a:noFill/>
        </p:spPr>
        <p:txBody>
          <a:bodyPr wrap="square">
            <a:spAutoFit/>
          </a:bodyPr>
          <a:lstStyle/>
          <a:p>
            <a:r>
              <a:rPr lang="pl-PL" b="1">
                <a:solidFill>
                  <a:srgbClr val="000000"/>
                </a:solidFill>
                <a:latin typeface="+mn-lt"/>
              </a:rPr>
              <a:t>Apka mobilna eUS – tryb ciemny</a:t>
            </a:r>
          </a:p>
          <a:p>
            <a:endParaRPr lang="pl-PL" b="1">
              <a:solidFill>
                <a:srgbClr val="000000"/>
              </a:solidFill>
              <a:latin typeface="+mn-lt"/>
            </a:endParaRPr>
          </a:p>
          <a:p>
            <a:r>
              <a:rPr lang="pl-PL" kern="100">
                <a:latin typeface="Calibri" panose="020F0502020204030204" pitchFamily="34" charset="0"/>
                <a:ea typeface="NSimSun" panose="02010609030101010101" pitchFamily="49" charset="-122"/>
                <a:cs typeface="Arial" panose="020B0604020202020204" pitchFamily="34" charset="0"/>
              </a:rPr>
              <a:t>IV kwartał 2026</a:t>
            </a:r>
            <a:endParaRPr lang="pl-PL"/>
          </a:p>
        </p:txBody>
      </p:sp>
      <p:sp>
        <p:nvSpPr>
          <p:cNvPr id="28" name="pole tekstowe 27">
            <a:extLst>
              <a:ext uri="{FF2B5EF4-FFF2-40B4-BE49-F238E27FC236}">
                <a16:creationId xmlns:a16="http://schemas.microsoft.com/office/drawing/2014/main" id="{BF82E650-7E88-4BDF-8FDD-8DCC8CCF199B}"/>
              </a:ext>
            </a:extLst>
          </p:cNvPr>
          <p:cNvSpPr txBox="1"/>
          <p:nvPr/>
        </p:nvSpPr>
        <p:spPr>
          <a:xfrm>
            <a:off x="8388986" y="7895016"/>
            <a:ext cx="10164423" cy="1200329"/>
          </a:xfrm>
          <a:prstGeom prst="rect">
            <a:avLst/>
          </a:prstGeom>
          <a:noFill/>
        </p:spPr>
        <p:txBody>
          <a:bodyPr wrap="square">
            <a:spAutoFit/>
          </a:bodyPr>
          <a:lstStyle/>
          <a:p>
            <a:r>
              <a:rPr lang="pl-PL" b="0" i="0">
                <a:solidFill>
                  <a:srgbClr val="0F1115"/>
                </a:solidFill>
                <a:effectLst/>
                <a:latin typeface="quote-cjk-patch"/>
              </a:rPr>
              <a:t>Tryb ciemny w telefonie to nie tylko kwestia estetyki, ale przede wszystkim funkcja przynosząca wymierne korzyści – redukuje zmęczenie oczu, oszczędza baterię i poprawia czytelność interfejsu przy słabym oświetleniu. Ponadto obecność i prawidłowe działanie trybu ciemnego stało się już ogólnie przyjętym standardem w aplikacjach dostępnych na rynku.</a:t>
            </a:r>
            <a:endParaRPr lang="pl-PL"/>
          </a:p>
        </p:txBody>
      </p:sp>
      <p:sp>
        <p:nvSpPr>
          <p:cNvPr id="29" name="pole tekstowe 28">
            <a:extLst>
              <a:ext uri="{FF2B5EF4-FFF2-40B4-BE49-F238E27FC236}">
                <a16:creationId xmlns:a16="http://schemas.microsoft.com/office/drawing/2014/main" id="{088A7A1D-A12F-4D0E-85EC-F010B49BBC5A}"/>
              </a:ext>
            </a:extLst>
          </p:cNvPr>
          <p:cNvSpPr txBox="1"/>
          <p:nvPr/>
        </p:nvSpPr>
        <p:spPr>
          <a:xfrm>
            <a:off x="1094533" y="4942917"/>
            <a:ext cx="6747717" cy="923330"/>
          </a:xfrm>
          <a:prstGeom prst="rect">
            <a:avLst/>
          </a:prstGeom>
          <a:noFill/>
        </p:spPr>
        <p:txBody>
          <a:bodyPr wrap="square">
            <a:spAutoFit/>
          </a:bodyPr>
          <a:lstStyle/>
          <a:p>
            <a:r>
              <a:rPr lang="pl-PL" b="1" dirty="0">
                <a:latin typeface="Calibri" panose="020F0502020204030204" pitchFamily="34" charset="0"/>
                <a:ea typeface="Calibri" panose="020F0502020204030204" pitchFamily="34" charset="0"/>
              </a:rPr>
              <a:t>Wniosek wspólny o wydanie interpretacji indywidualnej ORD-WS </a:t>
            </a:r>
          </a:p>
          <a:p>
            <a:endParaRPr lang="pl-PL" dirty="0">
              <a:latin typeface="Calibri" panose="020F0502020204030204" pitchFamily="34" charset="0"/>
              <a:ea typeface="Calibri" panose="020F0502020204030204" pitchFamily="34" charset="0"/>
            </a:endParaRPr>
          </a:p>
          <a:p>
            <a:r>
              <a:rPr lang="pl-PL" dirty="0">
                <a:latin typeface="Calibri" panose="020F0502020204030204" pitchFamily="34" charset="0"/>
                <a:ea typeface="Calibri" panose="020F0502020204030204" pitchFamily="34" charset="0"/>
              </a:rPr>
              <a:t>IV kwartał 2026 r. </a:t>
            </a:r>
            <a:endParaRPr lang="pl-PL" dirty="0"/>
          </a:p>
        </p:txBody>
      </p:sp>
      <p:sp>
        <p:nvSpPr>
          <p:cNvPr id="30" name="pole tekstowe 29">
            <a:extLst>
              <a:ext uri="{FF2B5EF4-FFF2-40B4-BE49-F238E27FC236}">
                <a16:creationId xmlns:a16="http://schemas.microsoft.com/office/drawing/2014/main" id="{1EE81411-383F-4952-8314-E1E61411C2C2}"/>
              </a:ext>
            </a:extLst>
          </p:cNvPr>
          <p:cNvSpPr txBox="1"/>
          <p:nvPr/>
        </p:nvSpPr>
        <p:spPr>
          <a:xfrm>
            <a:off x="8370323" y="4787810"/>
            <a:ext cx="10051676" cy="923330"/>
          </a:xfrm>
          <a:prstGeom prst="rect">
            <a:avLst/>
          </a:prstGeom>
          <a:noFill/>
        </p:spPr>
        <p:txBody>
          <a:bodyPr wrap="square">
            <a:spAutoFit/>
          </a:bodyPr>
          <a:lstStyle/>
          <a:p>
            <a:r>
              <a:rPr lang="pl-PL">
                <a:solidFill>
                  <a:srgbClr val="000000"/>
                </a:solidFill>
                <a:latin typeface="Calibri" panose="020F0502020204030204" pitchFamily="34" charset="0"/>
              </a:rPr>
              <a:t>Szybkie, proste i wygodne złożenie wniosku wspólnego o wydanie interpretacji orgólnej wraz z informacją o wymaganych załącznikach za pośrednictwem serwisu eUrząd Skarbowy oraz aplikacji mobilnej eUrząd Skarbowy.</a:t>
            </a:r>
          </a:p>
        </p:txBody>
      </p:sp>
    </p:spTree>
    <p:extLst>
      <p:ext uri="{BB962C8B-B14F-4D97-AF65-F5344CB8AC3E}">
        <p14:creationId xmlns:p14="http://schemas.microsoft.com/office/powerpoint/2010/main" val="973214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a:latin typeface="+mn-lt"/>
                <a:cs typeface="Lato Black"/>
              </a:rPr>
              <a:t>eUrząd</a:t>
            </a:r>
            <a:r>
              <a:rPr sz="4400" b="1" spc="-245">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183271" y="2281503"/>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6</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66730" y="2911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1010431" y="404919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6F62129E-CE43-4AF2-BEF5-96160BB67297}"/>
              </a:ext>
            </a:extLst>
          </p:cNvPr>
          <p:cNvSpPr/>
          <p:nvPr/>
        </p:nvSpPr>
        <p:spPr>
          <a:xfrm flipV="1">
            <a:off x="1010431" y="5331098"/>
            <a:ext cx="17841824" cy="417376"/>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1" name="object 18">
            <a:extLst>
              <a:ext uri="{FF2B5EF4-FFF2-40B4-BE49-F238E27FC236}">
                <a16:creationId xmlns:a16="http://schemas.microsoft.com/office/drawing/2014/main" id="{C47C1FD6-317F-4999-B6CF-D32BE142878E}"/>
              </a:ext>
            </a:extLst>
          </p:cNvPr>
          <p:cNvSpPr/>
          <p:nvPr/>
        </p:nvSpPr>
        <p:spPr>
          <a:xfrm>
            <a:off x="1065846" y="9901891"/>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3" name="pole tekstowe 22">
            <a:extLst>
              <a:ext uri="{FF2B5EF4-FFF2-40B4-BE49-F238E27FC236}">
                <a16:creationId xmlns:a16="http://schemas.microsoft.com/office/drawing/2014/main" id="{060C71CF-109A-408E-947C-7DDA6F7565E2}"/>
              </a:ext>
            </a:extLst>
          </p:cNvPr>
          <p:cNvSpPr txBox="1"/>
          <p:nvPr/>
        </p:nvSpPr>
        <p:spPr>
          <a:xfrm>
            <a:off x="1094265" y="4287559"/>
            <a:ext cx="6901779" cy="923330"/>
          </a:xfrm>
          <a:prstGeom prst="rect">
            <a:avLst/>
          </a:prstGeom>
          <a:noFill/>
        </p:spPr>
        <p:txBody>
          <a:bodyPr wrap="square">
            <a:spAutoFit/>
          </a:bodyPr>
          <a:lstStyle/>
          <a:p>
            <a:r>
              <a:rPr lang="pl-PL" b="1">
                <a:solidFill>
                  <a:srgbClr val="000000"/>
                </a:solidFill>
                <a:latin typeface="Calibri" panose="020F0502020204030204" pitchFamily="34" charset="0"/>
              </a:rPr>
              <a:t>WN-SD – Wniosek o przywrócenie terminu do złożenia SD-Z2/SD-ZP</a:t>
            </a:r>
          </a:p>
          <a:p>
            <a:endParaRPr lang="pl-PL" b="1">
              <a:solidFill>
                <a:srgbClr val="000000"/>
              </a:solidFill>
              <a:latin typeface="Calibri" panose="020F0502020204030204" pitchFamily="34" charset="0"/>
            </a:endParaRPr>
          </a:p>
          <a:p>
            <a:r>
              <a:rPr lang="pl-PL">
                <a:solidFill>
                  <a:srgbClr val="000000"/>
                </a:solidFill>
                <a:latin typeface="Calibri" panose="020F0502020204030204" pitchFamily="34" charset="0"/>
              </a:rPr>
              <a:t>III/IV kwartał 2026</a:t>
            </a:r>
          </a:p>
        </p:txBody>
      </p:sp>
      <p:sp>
        <p:nvSpPr>
          <p:cNvPr id="29" name="pole tekstowe 28">
            <a:extLst>
              <a:ext uri="{FF2B5EF4-FFF2-40B4-BE49-F238E27FC236}">
                <a16:creationId xmlns:a16="http://schemas.microsoft.com/office/drawing/2014/main" id="{C5AC4ECD-0C40-461F-A14E-B7A5A6797024}"/>
              </a:ext>
            </a:extLst>
          </p:cNvPr>
          <p:cNvSpPr txBox="1"/>
          <p:nvPr/>
        </p:nvSpPr>
        <p:spPr>
          <a:xfrm>
            <a:off x="8333534" y="4159669"/>
            <a:ext cx="10051676" cy="1477328"/>
          </a:xfrm>
          <a:prstGeom prst="rect">
            <a:avLst/>
          </a:prstGeom>
          <a:noFill/>
        </p:spPr>
        <p:txBody>
          <a:bodyPr wrap="square">
            <a:spAutoFit/>
          </a:bodyPr>
          <a:lstStyle/>
          <a:p>
            <a:r>
              <a:rPr lang="pl-PL">
                <a:latin typeface="+mn-lt"/>
              </a:rPr>
              <a:t>Usługa przeznaczona dla podatników, którzy w niezawiniony sposób przekroczyli termin do złożenia zgłoszenia SD-Z2/SD-ZP i chcieliby skorzystać ze zwolnienia w podatku od spadów i darowizn. Celem jest umożliwienie składania wniosku o przywrócenie terminu do złożenia zgłoszenia SD-Z2/SD-ZP w ramach dedykowanego formularza w eUrzędzie Skarbowym, z możliwością dołączenia kopii dokumentów potwierdzających, że przekroczenie terminu nastąpiło bez winy podatnika.</a:t>
            </a:r>
          </a:p>
        </p:txBody>
      </p:sp>
      <p:sp>
        <p:nvSpPr>
          <p:cNvPr id="30" name="pole tekstowe 29">
            <a:extLst>
              <a:ext uri="{FF2B5EF4-FFF2-40B4-BE49-F238E27FC236}">
                <a16:creationId xmlns:a16="http://schemas.microsoft.com/office/drawing/2014/main" id="{67DB2C93-0FA0-4A86-B37B-66F353468493}"/>
              </a:ext>
            </a:extLst>
          </p:cNvPr>
          <p:cNvSpPr txBox="1"/>
          <p:nvPr/>
        </p:nvSpPr>
        <p:spPr>
          <a:xfrm>
            <a:off x="8357224" y="3104907"/>
            <a:ext cx="10051676" cy="923330"/>
          </a:xfrm>
          <a:prstGeom prst="rect">
            <a:avLst/>
          </a:prstGeom>
          <a:noFill/>
        </p:spPr>
        <p:txBody>
          <a:bodyPr wrap="square">
            <a:spAutoFit/>
          </a:bodyPr>
          <a:lstStyle/>
          <a:p>
            <a:r>
              <a:rPr lang="pl-PL">
                <a:latin typeface="+mn-lt"/>
              </a:rPr>
              <a:t>Opracowanie formularza PCC-3 w formie kreatora ułatwi proces składania formularza poprzez wyświetlanie dedykowanych pól dla określonej czynności cywilnoprawnej. </a:t>
            </a:r>
          </a:p>
          <a:p>
            <a:r>
              <a:rPr lang="pl-PL">
                <a:latin typeface="+mn-lt"/>
              </a:rPr>
              <a:t>Korzyści: przyspieszenie procesu składania formularza PCC-3 w formie elektronicznej.</a:t>
            </a:r>
          </a:p>
        </p:txBody>
      </p:sp>
      <p:sp>
        <p:nvSpPr>
          <p:cNvPr id="33" name="pole tekstowe 32">
            <a:extLst>
              <a:ext uri="{FF2B5EF4-FFF2-40B4-BE49-F238E27FC236}">
                <a16:creationId xmlns:a16="http://schemas.microsoft.com/office/drawing/2014/main" id="{C7ED80C3-0CCD-448A-A036-8E25E05C8E7D}"/>
              </a:ext>
            </a:extLst>
          </p:cNvPr>
          <p:cNvSpPr txBox="1"/>
          <p:nvPr/>
        </p:nvSpPr>
        <p:spPr>
          <a:xfrm>
            <a:off x="1158245" y="3053307"/>
            <a:ext cx="4697414" cy="923330"/>
          </a:xfrm>
          <a:prstGeom prst="rect">
            <a:avLst/>
          </a:prstGeom>
          <a:noFill/>
        </p:spPr>
        <p:txBody>
          <a:bodyPr wrap="square">
            <a:spAutoFit/>
          </a:bodyPr>
          <a:lstStyle/>
          <a:p>
            <a:r>
              <a:rPr lang="pl-PL" b="1">
                <a:latin typeface="+mn-lt"/>
              </a:rPr>
              <a:t>Kreator PCC-3</a:t>
            </a:r>
          </a:p>
          <a:p>
            <a:endParaRPr lang="pl-PL"/>
          </a:p>
          <a:p>
            <a:r>
              <a:rPr lang="pl-PL"/>
              <a:t>III/IV kwartał 2026</a:t>
            </a:r>
          </a:p>
        </p:txBody>
      </p:sp>
      <p:sp>
        <p:nvSpPr>
          <p:cNvPr id="35" name="pole tekstowe 34">
            <a:extLst>
              <a:ext uri="{FF2B5EF4-FFF2-40B4-BE49-F238E27FC236}">
                <a16:creationId xmlns:a16="http://schemas.microsoft.com/office/drawing/2014/main" id="{72119460-9BF2-4882-B7BE-95C17519E096}"/>
              </a:ext>
            </a:extLst>
          </p:cNvPr>
          <p:cNvSpPr txBox="1"/>
          <p:nvPr/>
        </p:nvSpPr>
        <p:spPr>
          <a:xfrm>
            <a:off x="1010431" y="6002752"/>
            <a:ext cx="7014032" cy="1477328"/>
          </a:xfrm>
          <a:prstGeom prst="rect">
            <a:avLst/>
          </a:prstGeom>
          <a:noFill/>
        </p:spPr>
        <p:txBody>
          <a:bodyPr wrap="square">
            <a:spAutoFit/>
          </a:bodyPr>
          <a:lstStyle/>
          <a:p>
            <a:r>
              <a:rPr lang="pl-PL" sz="1800" b="1" i="0" u="none" strike="noStrike">
                <a:solidFill>
                  <a:srgbClr val="000000"/>
                </a:solidFill>
                <a:effectLst/>
                <a:latin typeface="Calibri" panose="020F0502020204030204" pitchFamily="34" charset="0"/>
              </a:rPr>
              <a:t>Twój e-PIT </a:t>
            </a:r>
            <a:r>
              <a:rPr lang="pl-PL" sz="1800" b="0" i="0" u="none" strike="noStrike">
                <a:solidFill>
                  <a:srgbClr val="000000"/>
                </a:solidFill>
                <a:effectLst/>
                <a:latin typeface="Calibri" panose="020F0502020204030204" pitchFamily="34" charset="0"/>
              </a:rPr>
              <a:t>– prace nad przygotowaniem wymagań dla IX edycji usługi obejmującej rozliczenia za 2026 rok, prace nad przygotowaniem nowej odsłony usługi Twój e-PIT w serwisie eUrząd Skarbowy i aplikacji mobilnej</a:t>
            </a:r>
          </a:p>
          <a:p>
            <a:endParaRPr lang="pl-PL">
              <a:solidFill>
                <a:srgbClr val="000000"/>
              </a:solidFill>
              <a:latin typeface="Calibri" panose="020F0502020204030204" pitchFamily="34" charset="0"/>
            </a:endParaRPr>
          </a:p>
          <a:p>
            <a:r>
              <a:rPr lang="pl-PL" sz="1800" b="0" i="0" u="none" strike="noStrike">
                <a:solidFill>
                  <a:srgbClr val="000000"/>
                </a:solidFill>
                <a:effectLst/>
                <a:latin typeface="Calibri" panose="020F0502020204030204" pitchFamily="34" charset="0"/>
              </a:rPr>
              <a:t>IV kwartał 2026 r.</a:t>
            </a:r>
            <a:endParaRPr lang="pl-PL" sz="1800" b="0" i="0" u="none" strike="noStrike" dirty="0">
              <a:solidFill>
                <a:srgbClr val="000000"/>
              </a:solidFill>
              <a:effectLst/>
              <a:latin typeface="Calibri" panose="020F0502020204030204" pitchFamily="34" charset="0"/>
            </a:endParaRPr>
          </a:p>
        </p:txBody>
      </p:sp>
      <p:sp>
        <p:nvSpPr>
          <p:cNvPr id="37" name="pole tekstowe 36">
            <a:extLst>
              <a:ext uri="{FF2B5EF4-FFF2-40B4-BE49-F238E27FC236}">
                <a16:creationId xmlns:a16="http://schemas.microsoft.com/office/drawing/2014/main" id="{1D2CAECD-EA3A-4B8D-934F-048E2AEF5415}"/>
              </a:ext>
            </a:extLst>
          </p:cNvPr>
          <p:cNvSpPr txBox="1"/>
          <p:nvPr/>
        </p:nvSpPr>
        <p:spPr>
          <a:xfrm>
            <a:off x="8322702" y="5868683"/>
            <a:ext cx="10051676" cy="3970318"/>
          </a:xfrm>
          <a:prstGeom prst="rect">
            <a:avLst/>
          </a:prstGeom>
          <a:noFill/>
        </p:spPr>
        <p:txBody>
          <a:bodyPr wrap="square">
            <a:spAutoFit/>
          </a:bodyPr>
          <a:lstStyle/>
          <a:p>
            <a:r>
              <a:rPr lang="pl-PL" spc="-10">
                <a:latin typeface="+mn-lt"/>
                <a:cs typeface="Lato"/>
              </a:rPr>
              <a:t>U</a:t>
            </a:r>
            <a:r>
              <a:rPr lang="pl-PL" b="0" spc="-10">
                <a:latin typeface="+mn-lt"/>
                <a:cs typeface="Lato"/>
              </a:rPr>
              <a:t>dostępnienie uzupełnionych rozliczeń w usłudze Twój e-PIT </a:t>
            </a:r>
            <a:r>
              <a:rPr lang="pl-PL" spc="-10">
                <a:latin typeface="+mn-lt"/>
                <a:cs typeface="Lato"/>
              </a:rPr>
              <a:t>upraszcza podatnikom</a:t>
            </a:r>
            <a:r>
              <a:rPr lang="pl-PL" b="0" spc="-10">
                <a:latin typeface="+mn-lt"/>
                <a:cs typeface="Lato"/>
              </a:rPr>
              <a:t>:</a:t>
            </a:r>
          </a:p>
          <a:p>
            <a:pPr marL="596265" indent="-285750">
              <a:lnSpc>
                <a:spcPct val="100000"/>
              </a:lnSpc>
              <a:buFontTx/>
              <a:buChar char="-"/>
              <a:tabLst>
                <a:tab pos="510540" algn="l"/>
              </a:tabLst>
            </a:pPr>
            <a:r>
              <a:rPr lang="pl-PL" b="0" spc="-10">
                <a:latin typeface="+mn-lt"/>
                <a:cs typeface="Lato"/>
              </a:rPr>
              <a:t>szybkie i łatwe wypełnienia obowiązku złożenia rozliczenia dzięki przygotowanym rozliczeniom </a:t>
            </a:r>
            <a:br>
              <a:rPr lang="pl-PL" b="0" spc="-10">
                <a:latin typeface="+mn-lt"/>
                <a:cs typeface="Lato"/>
              </a:rPr>
            </a:br>
            <a:r>
              <a:rPr lang="pl-PL">
                <a:latin typeface="+mn-lt"/>
              </a:rPr>
              <a:t>w oparciu o dane z systemów KAS </a:t>
            </a:r>
            <a:r>
              <a:rPr lang="pl-PL" b="0" spc="-10">
                <a:latin typeface="+mn-lt"/>
                <a:cs typeface="Lato"/>
              </a:rPr>
              <a:t>, </a:t>
            </a:r>
          </a:p>
          <a:p>
            <a:pPr marL="596265" indent="-285750">
              <a:lnSpc>
                <a:spcPct val="100000"/>
              </a:lnSpc>
              <a:buFontTx/>
              <a:buChar char="-"/>
              <a:tabLst>
                <a:tab pos="510540" algn="l"/>
              </a:tabLst>
            </a:pPr>
            <a:r>
              <a:rPr lang="pl-PL" spc="-10">
                <a:latin typeface="+mn-lt"/>
                <a:cs typeface="Lato"/>
              </a:rPr>
              <a:t>korygowania rozliczeń poprzez złożenie korekty,</a:t>
            </a:r>
          </a:p>
          <a:p>
            <a:pPr marL="596265" indent="-285750">
              <a:lnSpc>
                <a:spcPct val="100000"/>
              </a:lnSpc>
              <a:buFontTx/>
              <a:buChar char="-"/>
              <a:tabLst>
                <a:tab pos="510540" algn="l"/>
              </a:tabLst>
            </a:pPr>
            <a:r>
              <a:rPr lang="pl-PL" spc="-10">
                <a:latin typeface="+mn-lt"/>
                <a:cs typeface="Lato"/>
              </a:rPr>
              <a:t>dostęp do złożonego rozliczenia i potwierdzenia poświadczenia odbioru UPO bezpośrednio po złożeniu rozliczenia,</a:t>
            </a:r>
          </a:p>
          <a:p>
            <a:pPr marL="596265" indent="-285750">
              <a:lnSpc>
                <a:spcPct val="100000"/>
              </a:lnSpc>
              <a:buFontTx/>
              <a:buChar char="-"/>
              <a:tabLst>
                <a:tab pos="510540" algn="l"/>
              </a:tabLst>
            </a:pPr>
            <a:r>
              <a:rPr lang="pl-PL" spc="-10">
                <a:latin typeface="+mn-lt"/>
                <a:cs typeface="Lato"/>
              </a:rPr>
              <a:t>przekazanie 1,5% podatku należnego do OPP,</a:t>
            </a:r>
          </a:p>
          <a:p>
            <a:pPr marL="596265" indent="-285750">
              <a:lnSpc>
                <a:spcPct val="100000"/>
              </a:lnSpc>
              <a:buFontTx/>
              <a:buChar char="-"/>
              <a:tabLst>
                <a:tab pos="510540" algn="l"/>
              </a:tabLst>
            </a:pPr>
            <a:r>
              <a:rPr lang="pl-PL" b="0" spc="-10">
                <a:latin typeface="+mn-lt"/>
                <a:cs typeface="Lato"/>
              </a:rPr>
              <a:t>podgląd, eksport do PDF i xml swoich rozliczeń i UPO,</a:t>
            </a:r>
          </a:p>
          <a:p>
            <a:pPr marL="596265" indent="-285750">
              <a:lnSpc>
                <a:spcPct val="100000"/>
              </a:lnSpc>
              <a:buFontTx/>
              <a:buChar char="-"/>
              <a:tabLst>
                <a:tab pos="510540" algn="l"/>
              </a:tabLst>
            </a:pPr>
            <a:r>
              <a:rPr lang="pl-PL" spc="-10">
                <a:latin typeface="+mn-lt"/>
                <a:cs typeface="Lato"/>
              </a:rPr>
              <a:t>podglądu informacji źródłowych, na podstawie których zostało przygotowane rozliczenie, oraz do wpłat dokonanych samodzielnie,</a:t>
            </a:r>
          </a:p>
          <a:p>
            <a:pPr marL="596265" indent="-285750">
              <a:lnSpc>
                <a:spcPct val="100000"/>
              </a:lnSpc>
              <a:buFontTx/>
              <a:buChar char="-"/>
              <a:tabLst>
                <a:tab pos="510540" algn="l"/>
              </a:tabLst>
            </a:pPr>
            <a:r>
              <a:rPr lang="pl-PL" b="0" spc="-10">
                <a:latin typeface="+mn-lt"/>
                <a:cs typeface="Lato"/>
              </a:rPr>
              <a:t>skorzystanie z trybu automatycznego złożenia zeznania PIT-37 i PIT-38 oraz oświadczenia PIT-OP,</a:t>
            </a:r>
          </a:p>
          <a:p>
            <a:pPr marL="596265" indent="-285750">
              <a:lnSpc>
                <a:spcPct val="100000"/>
              </a:lnSpc>
              <a:buFontTx/>
              <a:buChar char="-"/>
              <a:tabLst>
                <a:tab pos="510540" algn="l"/>
              </a:tabLst>
            </a:pPr>
            <a:r>
              <a:rPr lang="pl-PL" b="0" spc="-10">
                <a:latin typeface="+mn-lt"/>
                <a:cs typeface="Lato"/>
              </a:rPr>
              <a:t>skorzystanie z treści informacyjny</a:t>
            </a:r>
            <a:r>
              <a:rPr lang="pl-PL" spc="-10">
                <a:latin typeface="+mn-lt"/>
                <a:cs typeface="Lato"/>
              </a:rPr>
              <a:t>ch w prezentowanych komunikatach i linkach Czytaj więcej</a:t>
            </a:r>
            <a:r>
              <a:rPr lang="pl-PL" b="0" spc="-10">
                <a:latin typeface="+mn-lt"/>
                <a:cs typeface="Lato"/>
              </a:rPr>
              <a:t>.</a:t>
            </a:r>
            <a:endParaRPr lang="pl-PL">
              <a:latin typeface="+mn-lt"/>
            </a:endParaRPr>
          </a:p>
          <a:p>
            <a:r>
              <a:rPr lang="pl-PL">
                <a:latin typeface="+mn-lt"/>
              </a:rPr>
              <a:t>Nowa odsłona usługi uprości złożenie rozliczenia. Zastosowane uproszczenia podczas składania zeznań mają na celu chronić podatnika przed popełnieniem ewentualnych błędów. </a:t>
            </a:r>
          </a:p>
        </p:txBody>
      </p:sp>
    </p:spTree>
    <p:extLst>
      <p:ext uri="{BB962C8B-B14F-4D97-AF65-F5344CB8AC3E}">
        <p14:creationId xmlns:p14="http://schemas.microsoft.com/office/powerpoint/2010/main" val="2414469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7</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8764EF2F-C324-A8E0-DAB8-2BE6CCF8E529}"/>
              </a:ext>
            </a:extLst>
          </p:cNvPr>
          <p:cNvSpPr txBox="1"/>
          <p:nvPr/>
        </p:nvSpPr>
        <p:spPr>
          <a:xfrm>
            <a:off x="1171838" y="176224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B8D11E1B-CDBA-662B-5689-87A219FDA34C}"/>
              </a:ext>
            </a:extLst>
          </p:cNvPr>
          <p:cNvSpPr txBox="1"/>
          <p:nvPr/>
        </p:nvSpPr>
        <p:spPr>
          <a:xfrm>
            <a:off x="8160385" y="1758102"/>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DFEA2C0D-D9EE-3786-2ECC-A2B82E606F6D}"/>
              </a:ext>
            </a:extLst>
          </p:cNvPr>
          <p:cNvSpPr/>
          <p:nvPr/>
        </p:nvSpPr>
        <p:spPr>
          <a:xfrm>
            <a:off x="1131138" y="2301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F160D41D-BC6B-137B-C79B-E03F3AC4065E}"/>
              </a:ext>
            </a:extLst>
          </p:cNvPr>
          <p:cNvSpPr txBox="1"/>
          <p:nvPr/>
        </p:nvSpPr>
        <p:spPr>
          <a:xfrm>
            <a:off x="8388986" y="3157315"/>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7" name="object 18">
            <a:extLst>
              <a:ext uri="{FF2B5EF4-FFF2-40B4-BE49-F238E27FC236}">
                <a16:creationId xmlns:a16="http://schemas.microsoft.com/office/drawing/2014/main" id="{B490E2B3-6D6B-04AC-43F5-8EC0C3233CB7}"/>
              </a:ext>
            </a:extLst>
          </p:cNvPr>
          <p:cNvSpPr/>
          <p:nvPr/>
        </p:nvSpPr>
        <p:spPr>
          <a:xfrm rot="5400000">
            <a:off x="3678103" y="5870360"/>
            <a:ext cx="8354066" cy="137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D2F06D39-9422-4D45-9EE5-69D4D9AE46D0}"/>
              </a:ext>
            </a:extLst>
          </p:cNvPr>
          <p:cNvSpPr/>
          <p:nvPr/>
        </p:nvSpPr>
        <p:spPr>
          <a:xfrm>
            <a:off x="1215162" y="395743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6" name="pole tekstowe 5">
            <a:extLst>
              <a:ext uri="{FF2B5EF4-FFF2-40B4-BE49-F238E27FC236}">
                <a16:creationId xmlns:a16="http://schemas.microsoft.com/office/drawing/2014/main" id="{D4020E95-26A3-3582-D0C5-E077BD3C1528}"/>
              </a:ext>
            </a:extLst>
          </p:cNvPr>
          <p:cNvSpPr txBox="1"/>
          <p:nvPr/>
        </p:nvSpPr>
        <p:spPr>
          <a:xfrm>
            <a:off x="1140715" y="2405238"/>
            <a:ext cx="6714201"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Projekt Rozwój Portalu PUESC (PUESC.P4.4.1) system SEAP</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Zwiększenie dostępności cyfrowej portalu PUESC i ujednolicenie wyglądu e-maili przesyłanych do użytkowników zewnętrznych</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9" name="pole tekstowe 8">
            <a:extLst>
              <a:ext uri="{FF2B5EF4-FFF2-40B4-BE49-F238E27FC236}">
                <a16:creationId xmlns:a16="http://schemas.microsoft.com/office/drawing/2014/main" id="{4C01F992-4B2F-4F1C-025D-9B55EA8E6684}"/>
              </a:ext>
            </a:extLst>
          </p:cNvPr>
          <p:cNvSpPr txBox="1"/>
          <p:nvPr/>
        </p:nvSpPr>
        <p:spPr>
          <a:xfrm>
            <a:off x="8083477" y="2385527"/>
            <a:ext cx="9714337"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zmian na portalu PUESC we wskazanym zakresie pozwoli m.in. na:</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ujednolicenie wyglądu e-maili przesyłanych do użytkowników zewnętrznych,</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zapewnienie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responsywności</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 dostępności cyfrowej portalu,</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utrzymanie zgodności z przeglądarkami</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object 2">
            <a:extLst>
              <a:ext uri="{FF2B5EF4-FFF2-40B4-BE49-F238E27FC236}">
                <a16:creationId xmlns:a16="http://schemas.microsoft.com/office/drawing/2014/main" id="{C90FE14E-1D59-2A91-E777-D2089494D267}"/>
              </a:ext>
            </a:extLst>
          </p:cNvPr>
          <p:cNvSpPr txBox="1"/>
          <p:nvPr/>
        </p:nvSpPr>
        <p:spPr>
          <a:xfrm>
            <a:off x="1212531" y="4115631"/>
            <a:ext cx="6589517" cy="401712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AIS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Rozpoczęcie stosowania podsystemu AIS/ICS2 przez podmioty gospodarcze obsługujące przywóz przesyłek transportem drogowym i kolejowym</a:t>
            </a: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Dostosowanie podsystemu AIS/IMPORT PLUS do potrzeb związanych z wdrożeniem Rejestru wpisów (prowadzonego na portalu PUESC)</a:t>
            </a:r>
            <a:endParaRPr lang="pl-PL"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285750" marR="5080" lvl="0" indent="-285750" defTabSz="914400" eaLnBrk="1" fontAlgn="auto" latinLnBrk="0" hangingPunct="1">
              <a:lnSpc>
                <a:spcPts val="2180"/>
              </a:lnSpc>
              <a:spcBef>
                <a:spcPts val="10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Dostosowanie podsystemu AIS/</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do zmian prawnych związanych ze zniesieniem zwolnienia z należności celnych dla przesyłek e-commerce i wprowadzeniem od 1.07.2026 r. cła w wysokości 3 EUR za pozycję w przesyłce, której wartość rzeczywista nie przekracza łącznie 150 EUR</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15" name="object 18">
            <a:extLst>
              <a:ext uri="{FF2B5EF4-FFF2-40B4-BE49-F238E27FC236}">
                <a16:creationId xmlns:a16="http://schemas.microsoft.com/office/drawing/2014/main" id="{5FA1DF71-3FEF-DFC2-49E6-6FDF99FAE4DE}"/>
              </a:ext>
            </a:extLst>
          </p:cNvPr>
          <p:cNvSpPr/>
          <p:nvPr/>
        </p:nvSpPr>
        <p:spPr>
          <a:xfrm>
            <a:off x="1068796" y="1011631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8" name="pole tekstowe 17">
            <a:extLst>
              <a:ext uri="{FF2B5EF4-FFF2-40B4-BE49-F238E27FC236}">
                <a16:creationId xmlns:a16="http://schemas.microsoft.com/office/drawing/2014/main" id="{503A432A-2557-FB1A-3FF2-A8BD82058D3E}"/>
              </a:ext>
            </a:extLst>
          </p:cNvPr>
          <p:cNvSpPr txBox="1"/>
          <p:nvPr/>
        </p:nvSpPr>
        <p:spPr>
          <a:xfrm>
            <a:off x="8083477" y="4110436"/>
            <a:ext cx="10973509" cy="369331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Dzięki wprowadzeniu systemu AIS/ICS2 organy celne będą mogły analizować ładunki pod kątem bezpieczeństwa jeszcze przed ich przybyciem na granicę, co pozwala na wcześniejsze identyfikowanie potencjalnych zagrożeń.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Zwiększy to bezpieczeństwo zarówno na poziomie UE, jak i globalnym, poprzez zapobieganie przemytowi nielegalnych towarów, broni, czy materiałów niebezpiecznych.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Wprowadzona zostanie funkcjonalność do zapisywania i przechowywania wszystkich nr MRN typu House i Master w AIS/ICS2.</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 ramach uproszczenia polegającego na wpisie do rejestru ze względu na rozszerzony zakres danych w PWD-W tożsamych z danymi ze zgłoszenia celnego powstanie możliwość ujmowania towarów, które wcześniej były wyłączone ze stosowania tego typu uproszczenia, np. towary objęte CBAM, CERTEX.</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 ramach komponentu AIS/</a:t>
            </a:r>
            <a:r>
              <a:rPr kumimoji="0" lang="pl-PL" sz="1800" b="0" i="0" u="none" strike="noStrike" kern="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e-COMMERCE</a:t>
            </a: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 rozbudowana zostanie funkcjonalność w kalkulatorze e-Commerce w związku z wprowadzeniem cła zryczałtowanego 3 EUR dla przesyłek o wartości do 150 EUR (termin wdrożenia 1.07.2026 r.).</a:t>
            </a:r>
          </a:p>
        </p:txBody>
      </p:sp>
      <p:sp>
        <p:nvSpPr>
          <p:cNvPr id="21" name="object 18">
            <a:extLst>
              <a:ext uri="{FF2B5EF4-FFF2-40B4-BE49-F238E27FC236}">
                <a16:creationId xmlns:a16="http://schemas.microsoft.com/office/drawing/2014/main" id="{2F15C762-D24B-40D2-8C7F-BBC1B1F52CCD}"/>
              </a:ext>
            </a:extLst>
          </p:cNvPr>
          <p:cNvSpPr/>
          <p:nvPr/>
        </p:nvSpPr>
        <p:spPr>
          <a:xfrm flipV="1">
            <a:off x="1140715" y="8176101"/>
            <a:ext cx="17949969"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22" name="pole tekstowe 21">
            <a:extLst>
              <a:ext uri="{FF2B5EF4-FFF2-40B4-BE49-F238E27FC236}">
                <a16:creationId xmlns:a16="http://schemas.microsoft.com/office/drawing/2014/main" id="{CFEF4D61-8CEB-4E96-B5F1-F284C31C72E6}"/>
              </a:ext>
            </a:extLst>
          </p:cNvPr>
          <p:cNvSpPr txBox="1"/>
          <p:nvPr/>
        </p:nvSpPr>
        <p:spPr>
          <a:xfrm>
            <a:off x="1171838" y="8354180"/>
            <a:ext cx="6714201"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a:t>
            </a:r>
            <a:r>
              <a:rPr lang="pl-PL" b="1" dirty="0">
                <a:solidFill>
                  <a:prstClr val="black"/>
                </a:solidFill>
                <a:latin typeface="Calibri" panose="020F0502020204030204" pitchFamily="34" charset="0"/>
                <a:ea typeface="Calibri" panose="020F0502020204030204" pitchFamily="34" charset="0"/>
                <a:cs typeface="Calibri" panose="020F0502020204030204" pitchFamily="34" charset="0"/>
              </a:rPr>
              <a:t>AES</a:t>
            </a:r>
            <a:endPar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Modernizacja podsystemu AES/ECS2 PLUS - weryfikacja </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nr EORI</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23" name="pole tekstowe 22">
            <a:extLst>
              <a:ext uri="{FF2B5EF4-FFF2-40B4-BE49-F238E27FC236}">
                <a16:creationId xmlns:a16="http://schemas.microsoft.com/office/drawing/2014/main" id="{67265477-835B-4770-9BC3-7543D623F0F3}"/>
              </a:ext>
            </a:extLst>
          </p:cNvPr>
          <p:cNvSpPr txBox="1"/>
          <p:nvPr/>
        </p:nvSpPr>
        <p:spPr>
          <a:xfrm>
            <a:off x="8059921" y="8362886"/>
            <a:ext cx="10831648"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Obecnie w podsystemie AES/ECS2 PLUS weryfikacja poprawności numeru EORI odbywa się tylko na podstawie danych będących w systemie PDR PL/UE. Występują przypadki, kiedy podmiot ma nadany numer EORI, ale nie zostały jeszcze zaktualizowane dane w PDR PL/UE i zgłoszenie jest błędnie odrzucane. Modyfikacja w AES/ECS2 PLUS polega na rozszerzeniu weryfikacji numeru EORI o weryfikację EORI za pośrednictwem funkcji </a:t>
            </a:r>
            <a:r>
              <a:rPr kumimoji="0" lang="pl-PL" sz="1800" b="0" i="0" u="none" strike="noStrike" kern="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checkEORI</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z PDR PL/UE. </a:t>
            </a:r>
          </a:p>
        </p:txBody>
      </p:sp>
    </p:spTree>
    <p:extLst>
      <p:ext uri="{BB962C8B-B14F-4D97-AF65-F5344CB8AC3E}">
        <p14:creationId xmlns:p14="http://schemas.microsoft.com/office/powerpoint/2010/main" val="207817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01A41-5F69-852E-0EA3-3152F4CB37F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AA983D-B621-A34B-9C25-2F54518E8803}"/>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73745261-15AB-F5A2-9FF5-9A3AEB84D9F9}"/>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C3A41DB7-58FF-1A43-9F0D-A1D211A439AC}"/>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DC7A9D36-7409-263E-E62E-4F3F023BAEA8}"/>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35903FEC-5518-EFA6-1C6C-46D2B6DDDE85}"/>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8</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E2864E2B-092B-C3A0-5602-F281DB87013F}"/>
              </a:ext>
            </a:extLst>
          </p:cNvPr>
          <p:cNvSpPr txBox="1"/>
          <p:nvPr/>
        </p:nvSpPr>
        <p:spPr>
          <a:xfrm>
            <a:off x="1087437" y="2320761"/>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5E6227A2-ECF1-4AFA-272C-CD68D7B12C1A}"/>
              </a:ext>
            </a:extLst>
          </p:cNvPr>
          <p:cNvSpPr txBox="1"/>
          <p:nvPr/>
        </p:nvSpPr>
        <p:spPr>
          <a:xfrm>
            <a:off x="8388986" y="2320761"/>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6473A639-7360-B7B1-DF84-AE37213044D4}"/>
              </a:ext>
            </a:extLst>
          </p:cNvPr>
          <p:cNvSpPr/>
          <p:nvPr/>
        </p:nvSpPr>
        <p:spPr>
          <a:xfrm>
            <a:off x="925886" y="290006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25EA6DDE-B3F9-895B-CC3C-6EE2EE5DE033}"/>
              </a:ext>
            </a:extLst>
          </p:cNvPr>
          <p:cNvSpPr txBox="1"/>
          <p:nvPr/>
        </p:nvSpPr>
        <p:spPr>
          <a:xfrm>
            <a:off x="8388986" y="3157315"/>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4" name="object 18">
            <a:extLst>
              <a:ext uri="{FF2B5EF4-FFF2-40B4-BE49-F238E27FC236}">
                <a16:creationId xmlns:a16="http://schemas.microsoft.com/office/drawing/2014/main" id="{61EF5782-237D-222F-DD9D-1FF7E5C7FB0B}"/>
              </a:ext>
            </a:extLst>
          </p:cNvPr>
          <p:cNvSpPr/>
          <p:nvPr/>
        </p:nvSpPr>
        <p:spPr>
          <a:xfrm>
            <a:off x="963781" y="7909489"/>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E660C3FD-3A3A-ED93-CD0F-3B3304D18A1A}"/>
              </a:ext>
            </a:extLst>
          </p:cNvPr>
          <p:cNvSpPr/>
          <p:nvPr/>
        </p:nvSpPr>
        <p:spPr>
          <a:xfrm rot="5400000">
            <a:off x="4061673" y="6066618"/>
            <a:ext cx="7554903" cy="155618"/>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C04AA9F5-C135-0C9D-F2DD-9D76217E0649}"/>
              </a:ext>
            </a:extLst>
          </p:cNvPr>
          <p:cNvSpPr/>
          <p:nvPr/>
        </p:nvSpPr>
        <p:spPr>
          <a:xfrm flipV="1">
            <a:off x="970879" y="4623672"/>
            <a:ext cx="17962398"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C0FC2577-ECE2-A1E0-6274-AD93ACAC67EC}"/>
              </a:ext>
            </a:extLst>
          </p:cNvPr>
          <p:cNvSpPr/>
          <p:nvPr/>
        </p:nvSpPr>
        <p:spPr>
          <a:xfrm>
            <a:off x="834881" y="9921875"/>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3" name="pole tekstowe 2">
            <a:extLst>
              <a:ext uri="{FF2B5EF4-FFF2-40B4-BE49-F238E27FC236}">
                <a16:creationId xmlns:a16="http://schemas.microsoft.com/office/drawing/2014/main" id="{101462A2-A885-5134-74E0-06CB9DB7DDBA}"/>
              </a:ext>
            </a:extLst>
          </p:cNvPr>
          <p:cNvSpPr txBox="1"/>
          <p:nvPr/>
        </p:nvSpPr>
        <p:spPr>
          <a:xfrm>
            <a:off x="943056" y="3026562"/>
            <a:ext cx="6763892" cy="147732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Granica (PUESC.P4.5) system CYFROWA GRANICA i aplikacja mobilna e-Awizacja</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Pilotaż II - uruchomienie usługi e-Awizacja</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 kwartał 2026 r.</a:t>
            </a:r>
          </a:p>
        </p:txBody>
      </p:sp>
      <p:sp>
        <p:nvSpPr>
          <p:cNvPr id="16" name="pole tekstowe 15">
            <a:extLst>
              <a:ext uri="{FF2B5EF4-FFF2-40B4-BE49-F238E27FC236}">
                <a16:creationId xmlns:a16="http://schemas.microsoft.com/office/drawing/2014/main" id="{006EBA70-DE85-4C95-79F3-40B60621A4E6}"/>
              </a:ext>
            </a:extLst>
          </p:cNvPr>
          <p:cNvSpPr txBox="1"/>
          <p:nvPr/>
        </p:nvSpPr>
        <p:spPr>
          <a:xfrm>
            <a:off x="8024697" y="3025216"/>
            <a:ext cx="10941284" cy="170816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Przygotowanie rozwiązania (nowej usługi i aplikacji mobilnej e-Awizacja) do uruchomienia na środowisku produkcyjnym – zebranie uwag od użytkowników zewnętrznych w celu zwiększenia użyteczności.</a:t>
            </a: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Przeprowadzenie drugiego pilotażu w środowisku testowym</a:t>
            </a:r>
            <a:r>
              <a:rPr lang="pl-PL"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terminie 31 sierpnia - 10 września 2026 r.</a:t>
            </a: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500" b="0" i="0" u="none" strike="noStrike" kern="0" cap="none" spc="0" normalizeH="0" baseline="0" noProof="0" dirty="0">
              <a:ln>
                <a:noFill/>
              </a:ln>
              <a:solidFill>
                <a:srgbClr val="FF0000"/>
              </a:solidFill>
              <a:effectLst/>
              <a:uLnTx/>
              <a:uFillTx/>
              <a:latin typeface="Lato" panose="020F0502020204030203" pitchFamily="34" charset="-1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ndParaRPr>
          </a:p>
        </p:txBody>
      </p:sp>
      <p:sp>
        <p:nvSpPr>
          <p:cNvPr id="20" name="pole tekstowe 19">
            <a:extLst>
              <a:ext uri="{FF2B5EF4-FFF2-40B4-BE49-F238E27FC236}">
                <a16:creationId xmlns:a16="http://schemas.microsoft.com/office/drawing/2014/main" id="{19F51108-160F-463D-2E9F-8BE49B8E9A79}"/>
              </a:ext>
            </a:extLst>
          </p:cNvPr>
          <p:cNvSpPr txBox="1"/>
          <p:nvPr/>
        </p:nvSpPr>
        <p:spPr>
          <a:xfrm>
            <a:off x="943056" y="4829575"/>
            <a:ext cx="6999482" cy="2916439"/>
          </a:xfrm>
          <a:prstGeom prst="rect">
            <a:avLst/>
          </a:prstGeom>
          <a:noFill/>
        </p:spPr>
        <p:txBody>
          <a:bodyPr wrap="square" rtlCol="0">
            <a:spAutoFit/>
          </a:bodyPr>
          <a:lstStyle/>
          <a:p>
            <a:pPr marL="0" marR="0" lvl="0" indent="0" defTabSz="914400" eaLnBrk="1" fontAlgn="auto" latinLnBrk="0" hangingPunct="1">
              <a:lnSpc>
                <a:spcPct val="114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Procedur Specjalnych (PUESC.P13) system RPS</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Wdrożenie dwóch nowych e-usług publicznych:</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automatyczne bilansowanie towarów objętych czasowym składowaniem w systemie RPS</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udostępnienie formularza na PUESC do elektronicznej komunikacji z organami celnymi w zakresie rozliczenia deklaracji do czasowego składowania</a:t>
            </a:r>
          </a:p>
          <a:p>
            <a:pPr marL="285750" marR="0" lvl="0" indent="-285750" defTabSz="914400" eaLnBrk="1" fontAlgn="auto" latinLnBrk="0" hangingPunct="1">
              <a:lnSpc>
                <a:spcPct val="114000"/>
              </a:lnSpc>
              <a:spcBef>
                <a:spcPts val="0"/>
              </a:spcBef>
              <a:spcAft>
                <a:spcPts val="0"/>
              </a:spcAft>
              <a:buClrTx/>
              <a:buSzTx/>
              <a:buFont typeface="Arial" panose="020B0604020202020204" pitchFamily="34" charset="0"/>
              <a:buChar char="•"/>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14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 kwartał 2026 r.</a:t>
            </a:r>
          </a:p>
        </p:txBody>
      </p:sp>
      <p:sp>
        <p:nvSpPr>
          <p:cNvPr id="21" name="pole tekstowe 20">
            <a:extLst>
              <a:ext uri="{FF2B5EF4-FFF2-40B4-BE49-F238E27FC236}">
                <a16:creationId xmlns:a16="http://schemas.microsoft.com/office/drawing/2014/main" id="{A5E9F645-106A-ABCC-C230-2283492F6EFF}"/>
              </a:ext>
            </a:extLst>
          </p:cNvPr>
          <p:cNvSpPr txBox="1"/>
          <p:nvPr/>
        </p:nvSpPr>
        <p:spPr>
          <a:xfrm>
            <a:off x="8071610" y="4850980"/>
            <a:ext cx="10985375" cy="2951642"/>
          </a:xfrm>
          <a:prstGeom prst="rect">
            <a:avLst/>
          </a:prstGeom>
          <a:noFill/>
        </p:spPr>
        <p:txBody>
          <a:bodyPr wrap="square">
            <a:spAutoFit/>
          </a:bodyPr>
          <a:lstStyle/>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Automatyczne bilansowanie dokumentów DSK złożonych w systemie AIS/IMPORT PLUS zapewni bieżącą elektroniczną komunikację posiadacza pozwolenia z urzędem sprawującym dozór celny nad towarami czasowo składowanymi. Po zbilansowaniu dokumentu DSK prowadzący magazyn czasowego składowania otrzyma automatycznie komunikat informujący o rozliczeniu danej pozycji DSK.</a:t>
            </a:r>
          </a:p>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Zaplanowano funkcjonalność umożliwiającą elektroniczną komunikację posiadacza pozwolenia na magazyn czasowego składowania z urzędem sprawującym kontrolę na każdym etapie czasowego składowania towarów w magazynie.</a:t>
            </a:r>
          </a:p>
          <a:p>
            <a:pPr marL="285750" marR="0" lvl="0" indent="-285750" defTabSz="91440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pl-PL" sz="1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Umożliwienie wysyłania komunikatów elektronicznych bezpośrednio z systemów operacyjnych przedsiębiorcy w celu poinformowania urzędu kontrolnego o statusie towarów czasowo składowanych.</a:t>
            </a:r>
          </a:p>
        </p:txBody>
      </p:sp>
      <p:sp>
        <p:nvSpPr>
          <p:cNvPr id="6" name="pole tekstowe 5">
            <a:extLst>
              <a:ext uri="{FF2B5EF4-FFF2-40B4-BE49-F238E27FC236}">
                <a16:creationId xmlns:a16="http://schemas.microsoft.com/office/drawing/2014/main" id="{B02D38B8-D5CF-FE6F-95F0-EA9543A5EB3A}"/>
              </a:ext>
            </a:extLst>
          </p:cNvPr>
          <p:cNvSpPr txBox="1"/>
          <p:nvPr/>
        </p:nvSpPr>
        <p:spPr>
          <a:xfrm>
            <a:off x="970879" y="8061378"/>
            <a:ext cx="6714201" cy="175432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Rejestracji i Wniosków (PUESC.P4.4.2) system SZPROT</a:t>
            </a:r>
          </a:p>
          <a:p>
            <a:pPr marR="0" lvl="0" defTabSz="914400" eaLnBrk="1" fontAlgn="auto" latinLnBrk="0" hangingPunct="1">
              <a:lnSpc>
                <a:spcPct val="100000"/>
              </a:lnSpc>
              <a:spcBef>
                <a:spcPts val="0"/>
              </a:spcBef>
              <a:spcAft>
                <a:spcPts val="0"/>
              </a:spcAft>
              <a:buClrTx/>
              <a:buSzTx/>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Wprowadzenie zmian funkcjonalnych dotyczących komunikacji z klientem oraz zmian w formularzach na PUESC</a:t>
            </a:r>
            <a:endPar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9" name="pole tekstowe 8">
            <a:extLst>
              <a:ext uri="{FF2B5EF4-FFF2-40B4-BE49-F238E27FC236}">
                <a16:creationId xmlns:a16="http://schemas.microsoft.com/office/drawing/2014/main" id="{3EEC31B1-B1A6-8188-6059-2F4DAB5C05CF}"/>
              </a:ext>
            </a:extLst>
          </p:cNvPr>
          <p:cNvSpPr txBox="1"/>
          <p:nvPr/>
        </p:nvSpPr>
        <p:spPr>
          <a:xfrm>
            <a:off x="8083478" y="8160130"/>
            <a:ext cx="9714337" cy="1477328"/>
          </a:xfrm>
          <a:prstGeom prst="rect">
            <a:avLst/>
          </a:prstGeom>
          <a:noFill/>
        </p:spPr>
        <p:txBody>
          <a:bodyPr wrap="square" rtlCol="0">
            <a:spAutoFit/>
          </a:bodyPr>
          <a:lstStyle/>
          <a:p>
            <a:pPr marR="0" lvl="0" defTabSz="914400" eaLnBrk="1" fontAlgn="auto" latinLnBrk="0" hangingPunct="1">
              <a:lnSpc>
                <a:spcPct val="100000"/>
              </a:lnSpc>
              <a:spcBef>
                <a:spcPts val="0"/>
              </a:spcBef>
              <a:spcAft>
                <a:spcPts val="0"/>
              </a:spcAft>
              <a:buClrTx/>
              <a:buSzTx/>
              <a:tabLst/>
              <a:defRPr/>
            </a:pPr>
            <a:r>
              <a:rPr kumimoji="0" lang="pl-PL"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Klient KAS</a:t>
            </a:r>
            <a:r>
              <a:rPr kumimoji="0" lang="pl-PL" b="0" i="0" u="none" strike="noStrike" kern="0" cap="none" spc="0" normalizeH="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uzyska możliwość:</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b="0" i="0" u="none" strike="noStrike" kern="0" cap="none" spc="0" normalizeH="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przesyłania podpisanych dokumentów przez więcej niż jedną osobę,</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baseline="0" dirty="0">
                <a:solidFill>
                  <a:schemeClr val="tx1"/>
                </a:solidFill>
                <a:latin typeface="Calibri" panose="020F0502020204030204" pitchFamily="34" charset="0"/>
                <a:ea typeface="Calibri" panose="020F0502020204030204" pitchFamily="34" charset="0"/>
                <a:cs typeface="Calibri" panose="020F0502020204030204" pitchFamily="34" charset="0"/>
              </a:rPr>
              <a:t>wysyłania wniosku o korektę</a:t>
            </a: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 wniosku o wydanie pozwolenia AEO,</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dirty="0">
                <a:solidFill>
                  <a:schemeClr val="tx1"/>
                </a:solidFill>
                <a:latin typeface="Calibri" panose="020F0502020204030204" pitchFamily="34" charset="0"/>
                <a:ea typeface="Calibri" panose="020F0502020204030204" pitchFamily="34" charset="0"/>
                <a:cs typeface="Calibri" panose="020F0502020204030204" pitchFamily="34" charset="0"/>
              </a:rPr>
              <a:t>przesłania wniosku o wycofanie lub korektę składanych wniosków.</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3556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92E5-8F5D-1577-C6B1-852DC07730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127C98-2092-D9ED-CB4A-DD00435DFE54}"/>
              </a:ext>
            </a:extLst>
          </p:cNvPr>
          <p:cNvSpPr txBox="1"/>
          <p:nvPr/>
        </p:nvSpPr>
        <p:spPr>
          <a:xfrm>
            <a:off x="1124157" y="3088425"/>
            <a:ext cx="6858000" cy="285335"/>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object 8">
            <a:extLst>
              <a:ext uri="{FF2B5EF4-FFF2-40B4-BE49-F238E27FC236}">
                <a16:creationId xmlns:a16="http://schemas.microsoft.com/office/drawing/2014/main" id="{2F5A92D8-0BF2-58A9-C9A6-18A02D8E7752}"/>
              </a:ext>
            </a:extLst>
          </p:cNvPr>
          <p:cNvSpPr txBox="1"/>
          <p:nvPr/>
        </p:nvSpPr>
        <p:spPr>
          <a:xfrm>
            <a:off x="1060450" y="649545"/>
            <a:ext cx="17514756" cy="689291"/>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lang="pl-PL" sz="4400" b="1" i="0" u="none" strike="noStrike" kern="0" cap="none" spc="0" normalizeH="0" baseline="0" noProof="0" dirty="0">
                <a:ln>
                  <a:noFill/>
                </a:ln>
                <a:solidFill>
                  <a:prstClr val="black"/>
                </a:solidFill>
                <a:effectLst/>
                <a:uLnTx/>
                <a:uFillTx/>
                <a:latin typeface="Lato Black"/>
                <a:cs typeface="Lato Black"/>
              </a:rPr>
              <a:t>PUESC – Platforma Usług Elektronicznych Skarbowo-Celnych </a:t>
            </a:r>
            <a:endParaRPr kumimoji="0" sz="4400" b="0" i="0" u="none" strike="noStrike" kern="0" cap="none" spc="0" normalizeH="0" baseline="0" noProof="0" dirty="0">
              <a:ln>
                <a:noFill/>
              </a:ln>
              <a:solidFill>
                <a:prstClr val="black"/>
              </a:solidFill>
              <a:effectLst/>
              <a:uLnTx/>
              <a:uFillTx/>
              <a:latin typeface="Lato Black"/>
              <a:cs typeface="Lato Black"/>
            </a:endParaRPr>
          </a:p>
        </p:txBody>
      </p:sp>
      <p:sp>
        <p:nvSpPr>
          <p:cNvPr id="44" name="object 44">
            <a:extLst>
              <a:ext uri="{FF2B5EF4-FFF2-40B4-BE49-F238E27FC236}">
                <a16:creationId xmlns:a16="http://schemas.microsoft.com/office/drawing/2014/main" id="{C2607E12-AA34-FED6-E952-CFC4A2BDC4C5}"/>
              </a:ext>
            </a:extLst>
          </p:cNvPr>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2276475" algn="l"/>
                <a:tab pos="2463165" algn="l"/>
              </a:tabLst>
              <a:defRPr/>
            </a:pPr>
            <a:r>
              <a:rPr kumimoji="0" sz="1200" b="1" i="0" u="none" strike="noStrike" kern="0" cap="none" spc="120" normalizeH="0" baseline="0" noProof="0" dirty="0">
                <a:ln>
                  <a:noFill/>
                </a:ln>
                <a:solidFill>
                  <a:srgbClr val="696D6E"/>
                </a:solidFill>
                <a:effectLst/>
                <a:uLnTx/>
                <a:uFillTx/>
                <a:latin typeface="Open Sans"/>
                <a:cs typeface="Open Sans"/>
              </a:rPr>
              <a:t>Ministerstwo</a:t>
            </a:r>
            <a:r>
              <a:rPr kumimoji="0" sz="1200" b="1" i="0" u="none" strike="noStrike" kern="0" cap="none" spc="290" normalizeH="0" baseline="0" noProof="0" dirty="0">
                <a:ln>
                  <a:noFill/>
                </a:ln>
                <a:solidFill>
                  <a:srgbClr val="696D6E"/>
                </a:solidFill>
                <a:effectLst/>
                <a:uLnTx/>
                <a:uFillTx/>
                <a:latin typeface="Open Sans"/>
                <a:cs typeface="Open Sans"/>
              </a:rPr>
              <a:t> </a:t>
            </a:r>
            <a:r>
              <a:rPr kumimoji="0" sz="1200" b="1" i="0" u="none" strike="noStrike" kern="0" cap="none" spc="114" normalizeH="0" baseline="0" noProof="0" dirty="0">
                <a:ln>
                  <a:noFill/>
                </a:ln>
                <a:solidFill>
                  <a:srgbClr val="696D6E"/>
                </a:solidFill>
                <a:effectLst/>
                <a:uLnTx/>
                <a:uFillTx/>
                <a:latin typeface="Open Sans"/>
                <a:cs typeface="Open Sans"/>
              </a:rPr>
              <a:t>Finansów</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0" normalizeH="0" baseline="0" noProof="0" dirty="0">
                <a:ln>
                  <a:noFill/>
                </a:ln>
                <a:solidFill>
                  <a:srgbClr val="696D6E"/>
                </a:solidFill>
                <a:effectLst/>
                <a:uLnTx/>
                <a:uFillTx/>
                <a:latin typeface="Open Sans"/>
                <a:cs typeface="Open Sans"/>
              </a:rPr>
              <a:t>gov.pl/finanse </a:t>
            </a:r>
          </a:p>
        </p:txBody>
      </p:sp>
      <p:sp>
        <p:nvSpPr>
          <p:cNvPr id="45" name="object 45">
            <a:extLst>
              <a:ext uri="{FF2B5EF4-FFF2-40B4-BE49-F238E27FC236}">
                <a16:creationId xmlns:a16="http://schemas.microsoft.com/office/drawing/2014/main" id="{70FCD609-2938-038B-C1D3-7AA7125B57C7}"/>
              </a:ext>
            </a:extLst>
          </p:cNvPr>
          <p:cNvSpPr txBox="1">
            <a:spLocks noGrp="1"/>
          </p:cNvSpPr>
          <p:nvPr>
            <p:ph type="ftr" sz="quarter" idx="5"/>
          </p:nvPr>
        </p:nvSpPr>
        <p:spPr>
          <a:prstGeom prst="rect">
            <a:avLst/>
          </a:prstGeom>
        </p:spPr>
        <p:txBody>
          <a:bodyPr vert="horz" wrap="square" lIns="0" tIns="27940" rIns="0" bIns="0" rtlCol="0">
            <a:spAutoFit/>
          </a:bodyPr>
          <a:lstStyle/>
          <a:p>
            <a:pPr marL="12700" marR="0" lvl="0" indent="0" defTabSz="914400" eaLnBrk="1" fontAlgn="auto" latinLnBrk="0" hangingPunct="1">
              <a:lnSpc>
                <a:spcPct val="100000"/>
              </a:lnSpc>
              <a:spcBef>
                <a:spcPts val="220"/>
              </a:spcBef>
              <a:spcAft>
                <a:spcPts val="0"/>
              </a:spcAft>
              <a:buClrTx/>
              <a:buSzTx/>
              <a:buFontTx/>
              <a:buNone/>
              <a:tabLst>
                <a:tab pos="3196590" algn="l"/>
                <a:tab pos="3382645" algn="l"/>
              </a:tabLst>
              <a:defRPr/>
            </a:pPr>
            <a:r>
              <a:rPr kumimoji="0" sz="1200" b="1" i="0" u="none" strike="noStrike" kern="0" cap="none" spc="120" normalizeH="0" baseline="0" noProof="0" dirty="0">
                <a:ln>
                  <a:noFill/>
                </a:ln>
                <a:solidFill>
                  <a:srgbClr val="696D6E"/>
                </a:solidFill>
                <a:effectLst/>
                <a:uLnTx/>
                <a:uFillTx/>
                <a:latin typeface="Open Sans"/>
                <a:cs typeface="Open Sans"/>
              </a:rPr>
              <a:t>Krajowa</a:t>
            </a:r>
            <a:r>
              <a:rPr kumimoji="0" sz="1200" b="1" i="0" u="none" strike="noStrike" kern="0" cap="none" spc="265" normalizeH="0" baseline="0" noProof="0" dirty="0">
                <a:ln>
                  <a:noFill/>
                </a:ln>
                <a:solidFill>
                  <a:srgbClr val="696D6E"/>
                </a:solidFill>
                <a:effectLst/>
                <a:uLnTx/>
                <a:uFillTx/>
                <a:latin typeface="Open Sans"/>
                <a:cs typeface="Open Sans"/>
              </a:rPr>
              <a:t> </a:t>
            </a:r>
            <a:r>
              <a:rPr kumimoji="0" sz="1200" b="1" i="0" u="none" strike="noStrike" kern="0" cap="none" spc="130" normalizeH="0" baseline="0" noProof="0" dirty="0">
                <a:ln>
                  <a:noFill/>
                </a:ln>
                <a:solidFill>
                  <a:srgbClr val="696D6E"/>
                </a:solidFill>
                <a:effectLst/>
                <a:uLnTx/>
                <a:uFillTx/>
                <a:latin typeface="Open Sans"/>
                <a:cs typeface="Open Sans"/>
              </a:rPr>
              <a:t>Administracja</a:t>
            </a:r>
            <a:r>
              <a:rPr kumimoji="0" sz="1200" b="1" i="0" u="none" strike="noStrike" kern="0" cap="none" spc="270" normalizeH="0" baseline="0" noProof="0" dirty="0">
                <a:ln>
                  <a:noFill/>
                </a:ln>
                <a:solidFill>
                  <a:srgbClr val="696D6E"/>
                </a:solidFill>
                <a:effectLst/>
                <a:uLnTx/>
                <a:uFillTx/>
                <a:latin typeface="Open Sans"/>
                <a:cs typeface="Open Sans"/>
              </a:rPr>
              <a:t> </a:t>
            </a:r>
            <a:r>
              <a:rPr kumimoji="0" sz="1200" b="1" i="0" u="none" strike="noStrike" kern="0" cap="none" spc="105" normalizeH="0" baseline="0" noProof="0" dirty="0">
                <a:ln>
                  <a:noFill/>
                </a:ln>
                <a:solidFill>
                  <a:srgbClr val="696D6E"/>
                </a:solidFill>
                <a:effectLst/>
                <a:uLnTx/>
                <a:uFillTx/>
                <a:latin typeface="Open Sans"/>
                <a:cs typeface="Open Sans"/>
              </a:rPr>
              <a:t>Skarbowa</a:t>
            </a:r>
            <a:r>
              <a:rPr kumimoji="0" sz="1200" b="1"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50" normalizeH="0" baseline="0" noProof="0" dirty="0">
                <a:ln>
                  <a:noFill/>
                </a:ln>
                <a:solidFill>
                  <a:srgbClr val="696D6E"/>
                </a:solidFill>
                <a:effectLst/>
                <a:uLnTx/>
                <a:uFillTx/>
                <a:latin typeface="Open Sans"/>
                <a:cs typeface="Open Sans"/>
              </a:rPr>
              <a:t>/</a:t>
            </a:r>
            <a:r>
              <a:rPr kumimoji="0" sz="1200" b="0" i="0" u="none" strike="noStrike" kern="0" cap="none" spc="0" normalizeH="0" baseline="0" noProof="0" dirty="0">
                <a:ln>
                  <a:noFill/>
                </a:ln>
                <a:solidFill>
                  <a:srgbClr val="696D6E"/>
                </a:solidFill>
                <a:effectLst/>
                <a:uLnTx/>
                <a:uFillTx/>
                <a:latin typeface="Open Sans"/>
                <a:cs typeface="Open Sans"/>
              </a:rPr>
              <a:t>	</a:t>
            </a:r>
            <a:r>
              <a:rPr kumimoji="0" sz="1200" b="0" i="0" u="none" strike="noStrike" kern="0" cap="none" spc="114" normalizeH="0" baseline="0" noProof="0" dirty="0">
                <a:ln>
                  <a:noFill/>
                </a:ln>
                <a:solidFill>
                  <a:srgbClr val="696D6E"/>
                </a:solidFill>
                <a:effectLst/>
                <a:uLnTx/>
                <a:uFillTx/>
                <a:latin typeface="Open Sans"/>
                <a:cs typeface="Open Sans"/>
              </a:rPr>
              <a:t>gov.pl/kas </a:t>
            </a:r>
          </a:p>
        </p:txBody>
      </p:sp>
      <p:sp>
        <p:nvSpPr>
          <p:cNvPr id="46" name="object 46">
            <a:extLst>
              <a:ext uri="{FF2B5EF4-FFF2-40B4-BE49-F238E27FC236}">
                <a16:creationId xmlns:a16="http://schemas.microsoft.com/office/drawing/2014/main" id="{33BA2A8E-054E-A70E-F455-C515CC847C9D}"/>
              </a:ext>
            </a:extLst>
          </p:cNvPr>
          <p:cNvSpPr txBox="1">
            <a:spLocks noGrp="1"/>
          </p:cNvSpPr>
          <p:nvPr>
            <p:ph type="sldNum" sz="quarter" idx="7"/>
          </p:nvPr>
        </p:nvSpPr>
        <p:spPr>
          <a:prstGeom prst="rect">
            <a:avLst/>
          </a:prstGeom>
        </p:spPr>
        <p:txBody>
          <a:bodyPr vert="horz" wrap="square" lIns="0" tIns="27940" rIns="0" bIns="0" rtlCol="0">
            <a:spAutoFit/>
          </a:bodyPr>
          <a:lstStyle/>
          <a:p>
            <a:pPr marL="38100" marR="0" lvl="0" indent="0" defTabSz="914400" eaLnBrk="1" fontAlgn="auto" latinLnBrk="0" hangingPunct="1">
              <a:lnSpc>
                <a:spcPct val="100000"/>
              </a:lnSpc>
              <a:spcBef>
                <a:spcPts val="220"/>
              </a:spcBef>
              <a:spcAft>
                <a:spcPts val="0"/>
              </a:spcAft>
              <a:buClrTx/>
              <a:buSzTx/>
              <a:buFontTx/>
              <a:buNone/>
              <a:tabLst/>
              <a:defRPr/>
            </a:pPr>
            <a:fld id="{81D60167-4931-47E6-BA6A-407CBD079E47}" type="slidenum">
              <a:rPr kumimoji="0" sz="1200" b="1" i="0" u="none" strike="noStrike" kern="0" cap="none" spc="-50" normalizeH="0" baseline="0" noProof="0" dirty="0">
                <a:ln>
                  <a:noFill/>
                </a:ln>
                <a:solidFill>
                  <a:srgbClr val="696D6E"/>
                </a:solidFill>
                <a:effectLst/>
                <a:uLnTx/>
                <a:uFillTx/>
                <a:latin typeface="Open Sans"/>
                <a:cs typeface="Open Sans"/>
              </a:rPr>
              <a:pPr marL="38100" marR="0" lvl="0" indent="0" defTabSz="914400" eaLnBrk="1" fontAlgn="auto" latinLnBrk="0" hangingPunct="1">
                <a:lnSpc>
                  <a:spcPct val="100000"/>
                </a:lnSpc>
                <a:spcBef>
                  <a:spcPts val="220"/>
                </a:spcBef>
                <a:spcAft>
                  <a:spcPts val="0"/>
                </a:spcAft>
                <a:buClrTx/>
                <a:buSzTx/>
                <a:buFontTx/>
                <a:buNone/>
                <a:tabLst/>
                <a:defRPr/>
              </a:pPr>
              <a:t>9</a:t>
            </a:fld>
            <a:endParaRPr kumimoji="0" sz="1200" b="1" i="0" u="none" strike="noStrike" kern="0" cap="none" spc="-50" normalizeH="0" baseline="0" noProof="0" dirty="0">
              <a:ln>
                <a:noFill/>
              </a:ln>
              <a:solidFill>
                <a:srgbClr val="696D6E"/>
              </a:solidFill>
              <a:effectLst/>
              <a:uLnTx/>
              <a:uFillTx/>
              <a:latin typeface="Open Sans"/>
              <a:cs typeface="Open Sans"/>
            </a:endParaRPr>
          </a:p>
        </p:txBody>
      </p:sp>
      <p:sp>
        <p:nvSpPr>
          <p:cNvPr id="4" name="object 9">
            <a:extLst>
              <a:ext uri="{FF2B5EF4-FFF2-40B4-BE49-F238E27FC236}">
                <a16:creationId xmlns:a16="http://schemas.microsoft.com/office/drawing/2014/main" id="{099C9E26-679F-635A-1964-6837DEC644F8}"/>
              </a:ext>
            </a:extLst>
          </p:cNvPr>
          <p:cNvSpPr txBox="1"/>
          <p:nvPr/>
        </p:nvSpPr>
        <p:spPr>
          <a:xfrm>
            <a:off x="1083576" y="1949587"/>
            <a:ext cx="2639060" cy="339725"/>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sysClr val="windowText" lastClr="000000"/>
                </a:solidFill>
                <a:effectLst/>
                <a:uLnTx/>
                <a:uFillTx/>
                <a:latin typeface="Lato Black"/>
                <a:cs typeface="Lato Black"/>
              </a:rPr>
              <a:t>Nowe</a:t>
            </a:r>
            <a:r>
              <a:rPr kumimoji="0" sz="2050" b="1" i="0" u="none" strike="noStrike" kern="0" cap="none" spc="-75" normalizeH="0" baseline="0" noProof="0" dirty="0">
                <a:ln>
                  <a:noFill/>
                </a:ln>
                <a:solidFill>
                  <a:sysClr val="windowText" lastClr="000000"/>
                </a:solidFill>
                <a:effectLst/>
                <a:uLnTx/>
                <a:uFillTx/>
                <a:latin typeface="Lato Black"/>
                <a:cs typeface="Lato Black"/>
              </a:rPr>
              <a:t> </a:t>
            </a:r>
            <a:r>
              <a:rPr kumimoji="0" sz="2050" b="1" i="0" u="none" strike="noStrike" kern="0" cap="none" spc="-10" normalizeH="0" baseline="0" noProof="0" dirty="0">
                <a:ln>
                  <a:noFill/>
                </a:ln>
                <a:solidFill>
                  <a:sysClr val="windowText" lastClr="000000"/>
                </a:solidFill>
                <a:effectLst/>
                <a:uLnTx/>
                <a:uFillTx/>
                <a:latin typeface="Lato Black"/>
                <a:cs typeface="Lato Black"/>
              </a:rPr>
              <a:t>funkcjonalności</a:t>
            </a:r>
            <a:endParaRPr kumimoji="0" sz="2050" b="0" i="0" u="none" strike="noStrike" kern="0" cap="none" spc="0" normalizeH="0" baseline="0" noProof="0" dirty="0">
              <a:ln>
                <a:noFill/>
              </a:ln>
              <a:solidFill>
                <a:sysClr val="windowText" lastClr="000000"/>
              </a:solidFill>
              <a:effectLst/>
              <a:uLnTx/>
              <a:uFillTx/>
              <a:latin typeface="Lato Black"/>
              <a:cs typeface="Lato Black"/>
            </a:endParaRPr>
          </a:p>
        </p:txBody>
      </p:sp>
      <p:sp>
        <p:nvSpPr>
          <p:cNvPr id="5" name="object 10">
            <a:extLst>
              <a:ext uri="{FF2B5EF4-FFF2-40B4-BE49-F238E27FC236}">
                <a16:creationId xmlns:a16="http://schemas.microsoft.com/office/drawing/2014/main" id="{F51A8CAB-3DDE-ABF2-C3B3-C0FF4A6786A1}"/>
              </a:ext>
            </a:extLst>
          </p:cNvPr>
          <p:cNvSpPr txBox="1"/>
          <p:nvPr/>
        </p:nvSpPr>
        <p:spPr>
          <a:xfrm>
            <a:off x="8388986" y="1951842"/>
            <a:ext cx="3783330" cy="329577"/>
          </a:xfrm>
          <a:prstGeom prst="rect">
            <a:avLst/>
          </a:prstGeom>
        </p:spPr>
        <p:txBody>
          <a:bodyPr vert="horz" wrap="square" lIns="0" tIns="13970" rIns="0" bIns="0" rtlCol="0">
            <a:spAutoFit/>
          </a:bodyPr>
          <a:lstStyle/>
          <a:p>
            <a:pPr marL="12700" marR="0" lvl="0" indent="0" defTabSz="914400" eaLnBrk="1" fontAlgn="auto" latinLnBrk="0" hangingPunct="1">
              <a:lnSpc>
                <a:spcPct val="100000"/>
              </a:lnSpc>
              <a:spcBef>
                <a:spcPts val="110"/>
              </a:spcBef>
              <a:spcAft>
                <a:spcPts val="0"/>
              </a:spcAft>
              <a:buClrTx/>
              <a:buSzTx/>
              <a:buFontTx/>
              <a:buNone/>
              <a:tabLst/>
              <a:defRPr/>
            </a:pPr>
            <a:r>
              <a:rPr kumimoji="0" sz="2050" b="1" i="0" u="none" strike="noStrike" kern="0" cap="none" spc="0" normalizeH="0" baseline="0" noProof="0" dirty="0">
                <a:ln>
                  <a:noFill/>
                </a:ln>
                <a:solidFill>
                  <a:prstClr val="black"/>
                </a:solidFill>
                <a:effectLst/>
                <a:uLnTx/>
                <a:uFillTx/>
                <a:latin typeface="Lato Black"/>
                <a:cs typeface="Lato Black"/>
              </a:rPr>
              <a:t>Korzyści</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0" normalizeH="0" baseline="0" noProof="0" dirty="0">
                <a:ln>
                  <a:noFill/>
                </a:ln>
                <a:solidFill>
                  <a:prstClr val="black"/>
                </a:solidFill>
                <a:effectLst/>
                <a:uLnTx/>
                <a:uFillTx/>
                <a:latin typeface="Lato Black"/>
                <a:cs typeface="Lato Black"/>
              </a:rPr>
              <a:t>dla</a:t>
            </a:r>
            <a:r>
              <a:rPr kumimoji="0" sz="2050" b="1" i="0" u="none" strike="noStrike" kern="0" cap="none" spc="-55" normalizeH="0" baseline="0" noProof="0" dirty="0">
                <a:ln>
                  <a:noFill/>
                </a:ln>
                <a:solidFill>
                  <a:prstClr val="black"/>
                </a:solidFill>
                <a:effectLst/>
                <a:uLnTx/>
                <a:uFillTx/>
                <a:latin typeface="Lato Black"/>
                <a:cs typeface="Lato Black"/>
              </a:rPr>
              <a:t> </a:t>
            </a:r>
            <a:r>
              <a:rPr kumimoji="0" sz="2050" b="1" i="0" u="none" strike="noStrike" kern="0" cap="none" spc="-10" normalizeH="0" baseline="0" noProof="0" dirty="0">
                <a:ln>
                  <a:noFill/>
                </a:ln>
                <a:solidFill>
                  <a:prstClr val="black"/>
                </a:solidFill>
                <a:effectLst/>
                <a:uLnTx/>
                <a:uFillTx/>
                <a:latin typeface="Lato Black"/>
                <a:cs typeface="Lato Black"/>
              </a:rPr>
              <a:t>obywateli</a:t>
            </a:r>
            <a:endParaRPr kumimoji="0" sz="2050" b="0" i="0" u="none" strike="noStrike" kern="0" cap="none" spc="0" normalizeH="0" baseline="0" noProof="0" dirty="0">
              <a:ln>
                <a:noFill/>
              </a:ln>
              <a:solidFill>
                <a:prstClr val="black"/>
              </a:solidFill>
              <a:effectLst/>
              <a:uLnTx/>
              <a:uFillTx/>
              <a:latin typeface="Lato Black"/>
              <a:cs typeface="Lato Black"/>
            </a:endParaRPr>
          </a:p>
        </p:txBody>
      </p:sp>
      <p:sp>
        <p:nvSpPr>
          <p:cNvPr id="7" name="object 18">
            <a:extLst>
              <a:ext uri="{FF2B5EF4-FFF2-40B4-BE49-F238E27FC236}">
                <a16:creationId xmlns:a16="http://schemas.microsoft.com/office/drawing/2014/main" id="{C6ECDEA0-C9DD-2587-BEC1-DFB36505531C}"/>
              </a:ext>
            </a:extLst>
          </p:cNvPr>
          <p:cNvSpPr/>
          <p:nvPr/>
        </p:nvSpPr>
        <p:spPr>
          <a:xfrm>
            <a:off x="958715" y="2443924"/>
            <a:ext cx="1800337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1E395313-2B30-AB97-A626-26A381F6216F}"/>
              </a:ext>
            </a:extLst>
          </p:cNvPr>
          <p:cNvSpPr txBox="1"/>
          <p:nvPr/>
        </p:nvSpPr>
        <p:spPr>
          <a:xfrm>
            <a:off x="8434760" y="3138916"/>
            <a:ext cx="10668000" cy="285335"/>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a:t>
            </a:r>
          </a:p>
        </p:txBody>
      </p:sp>
      <p:sp>
        <p:nvSpPr>
          <p:cNvPr id="14" name="object 18">
            <a:extLst>
              <a:ext uri="{FF2B5EF4-FFF2-40B4-BE49-F238E27FC236}">
                <a16:creationId xmlns:a16="http://schemas.microsoft.com/office/drawing/2014/main" id="{601A94FB-8AC0-1B07-E5E9-C2A89C93A99B}"/>
              </a:ext>
            </a:extLst>
          </p:cNvPr>
          <p:cNvSpPr/>
          <p:nvPr/>
        </p:nvSpPr>
        <p:spPr>
          <a:xfrm>
            <a:off x="1083576" y="4578066"/>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7" name="object 18">
            <a:extLst>
              <a:ext uri="{FF2B5EF4-FFF2-40B4-BE49-F238E27FC236}">
                <a16:creationId xmlns:a16="http://schemas.microsoft.com/office/drawing/2014/main" id="{616323EF-6B1A-4F31-D9F0-87C5495BB3A1}"/>
              </a:ext>
            </a:extLst>
          </p:cNvPr>
          <p:cNvSpPr/>
          <p:nvPr/>
        </p:nvSpPr>
        <p:spPr>
          <a:xfrm rot="5400000">
            <a:off x="3821795" y="5761518"/>
            <a:ext cx="8099882" cy="22084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5" name="object 18">
            <a:extLst>
              <a:ext uri="{FF2B5EF4-FFF2-40B4-BE49-F238E27FC236}">
                <a16:creationId xmlns:a16="http://schemas.microsoft.com/office/drawing/2014/main" id="{058BCA52-C7D7-3B03-E66F-70E61632B3F5}"/>
              </a:ext>
            </a:extLst>
          </p:cNvPr>
          <p:cNvSpPr/>
          <p:nvPr/>
        </p:nvSpPr>
        <p:spPr>
          <a:xfrm>
            <a:off x="834881" y="9921875"/>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
        <p:nvSpPr>
          <p:cNvPr id="10" name="object 2">
            <a:extLst>
              <a:ext uri="{FF2B5EF4-FFF2-40B4-BE49-F238E27FC236}">
                <a16:creationId xmlns:a16="http://schemas.microsoft.com/office/drawing/2014/main" id="{FD97D8A4-6854-6E89-40FF-CE8E2D94E448}"/>
              </a:ext>
            </a:extLst>
          </p:cNvPr>
          <p:cNvSpPr txBox="1"/>
          <p:nvPr/>
        </p:nvSpPr>
        <p:spPr>
          <a:xfrm>
            <a:off x="1087437" y="2644255"/>
            <a:ext cx="6673878" cy="173444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NCTS2 </a:t>
            </a: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Integracja systemów NCTS2 PLUS i AIS/ICS2 w zakresie składania </a:t>
            </a:r>
            <a:b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 obsługi w zgłoszeniach tranzytowych danych bezpieczeństwa </a:t>
            </a:r>
            <a:b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 ochrony </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 kwartał 2026 r.</a:t>
            </a:r>
          </a:p>
        </p:txBody>
      </p:sp>
      <p:sp>
        <p:nvSpPr>
          <p:cNvPr id="11" name="object 11">
            <a:extLst>
              <a:ext uri="{FF2B5EF4-FFF2-40B4-BE49-F238E27FC236}">
                <a16:creationId xmlns:a16="http://schemas.microsoft.com/office/drawing/2014/main" id="{D7817C3E-F506-40CA-0E5D-CC4E2386AB42}"/>
              </a:ext>
            </a:extLst>
          </p:cNvPr>
          <p:cNvSpPr txBox="1"/>
          <p:nvPr/>
        </p:nvSpPr>
        <p:spPr>
          <a:xfrm>
            <a:off x="8391349" y="2609021"/>
            <a:ext cx="10601058" cy="1413849"/>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Korzyścią dla podmiotów gospodarczych ze składania danych bezpieczeństwa i ochrony w zgłoszeniach tranzytowych </a:t>
            </a:r>
            <a:r>
              <a:rPr lang="pl-PL" dirty="0">
                <a:solidFill>
                  <a:srgbClr val="000000"/>
                </a:solidFill>
                <a:latin typeface="Calibri" panose="020F0502020204030204" pitchFamily="34" charset="0"/>
              </a:rPr>
              <a:t>będzie</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to, że dane bezpieczeństwa składane </a:t>
            </a:r>
            <a:r>
              <a:rPr lang="pl-PL" dirty="0">
                <a:solidFill>
                  <a:srgbClr val="000000"/>
                </a:solidFill>
                <a:latin typeface="Calibri" panose="020F0502020204030204" pitchFamily="34" charset="0"/>
              </a:rPr>
              <a:t>będą</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tylko do systemu NCTS2 PLUS (faza 6), a następnie dane te </a:t>
            </a:r>
            <a:r>
              <a:rPr lang="pl-PL" dirty="0">
                <a:solidFill>
                  <a:srgbClr val="000000"/>
                </a:solidFill>
                <a:latin typeface="Calibri" panose="020F0502020204030204" pitchFamily="34" charset="0"/>
              </a:rPr>
              <a:t>będą</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wykorzystywane przez podsystem AIS/ICS2 w celu prowadzenia analizy ryzyka. Dane bezpieczeństwa i ochrony składane </a:t>
            </a:r>
            <a:r>
              <a:rPr lang="pl-PL" dirty="0">
                <a:solidFill>
                  <a:srgbClr val="000000"/>
                </a:solidFill>
                <a:latin typeface="Calibri" panose="020F0502020204030204" pitchFamily="34" charset="0"/>
              </a:rPr>
              <a:t>będą</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przez podmioty jeden raz, a następnie </a:t>
            </a:r>
            <a:r>
              <a:rPr lang="pl-PL" dirty="0">
                <a:solidFill>
                  <a:srgbClr val="000000"/>
                </a:solidFill>
                <a:latin typeface="Calibri" panose="020F0502020204030204" pitchFamily="34" charset="0"/>
              </a:rPr>
              <a:t>będą</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powtórnie wykorzystane przez inny system. </a:t>
            </a:r>
          </a:p>
        </p:txBody>
      </p:sp>
      <p:sp>
        <p:nvSpPr>
          <p:cNvPr id="3" name="object 2">
            <a:extLst>
              <a:ext uri="{FF2B5EF4-FFF2-40B4-BE49-F238E27FC236}">
                <a16:creationId xmlns:a16="http://schemas.microsoft.com/office/drawing/2014/main" id="{0CB73446-E3D4-9BC3-4823-1ED4190F9515}"/>
              </a:ext>
            </a:extLst>
          </p:cNvPr>
          <p:cNvSpPr txBox="1"/>
          <p:nvPr/>
        </p:nvSpPr>
        <p:spPr>
          <a:xfrm>
            <a:off x="1121613" y="4813366"/>
            <a:ext cx="6642246" cy="1734449"/>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a:t>
            </a:r>
            <a:b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l-PL" sz="18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system ZEFIR2</a:t>
            </a: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Modernizacja systemu, w tym nowe wzory deklaracji akcyzowych </a:t>
            </a:r>
            <a:b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 podatku VAT w zakresie importu oraz zwiększenie użyteczności</a:t>
            </a:r>
          </a:p>
          <a:p>
            <a:pPr marL="342900" marR="5080" lvl="0" indent="-342900" defTabSz="914400" eaLnBrk="1" fontAlgn="auto" latinLnBrk="0" hangingPunct="1">
              <a:lnSpc>
                <a:spcPts val="2180"/>
              </a:lnSpc>
              <a:spcBef>
                <a:spcPts val="100"/>
              </a:spcBef>
              <a:spcAft>
                <a:spcPts val="0"/>
              </a:spcAft>
              <a:buClrTx/>
              <a:buSzTx/>
              <a:buFontTx/>
              <a:buAutoNum type="arabicPeriod"/>
              <a:tabLst/>
              <a:defRPr/>
            </a:pPr>
            <a:endPar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III-IV kwartał 2026 r.</a:t>
            </a:r>
          </a:p>
        </p:txBody>
      </p:sp>
      <p:sp>
        <p:nvSpPr>
          <p:cNvPr id="6" name="pole tekstowe 5">
            <a:extLst>
              <a:ext uri="{FF2B5EF4-FFF2-40B4-BE49-F238E27FC236}">
                <a16:creationId xmlns:a16="http://schemas.microsoft.com/office/drawing/2014/main" id="{9436A1F0-7107-691A-AD5E-8ABB89EDB350}"/>
              </a:ext>
            </a:extLst>
          </p:cNvPr>
          <p:cNvSpPr txBox="1"/>
          <p:nvPr/>
        </p:nvSpPr>
        <p:spPr>
          <a:xfrm>
            <a:off x="8305020" y="4702919"/>
            <a:ext cx="10713774" cy="2165145"/>
          </a:xfrm>
          <a:prstGeom prst="rect">
            <a:avLst/>
          </a:prstGeom>
          <a:noFill/>
        </p:spPr>
        <p:txBody>
          <a:bodyPr wrap="square">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Zwiększenie bezpieczeństwa systemu ZEFIR2 i jego interfejsów. </a:t>
            </a:r>
          </a:p>
          <a:p>
            <a:pPr marL="0" marR="0" lvl="0" indent="0" defTabSz="914400" eaLnBrk="1" fontAlgn="auto" latinLnBrk="0" hangingPunct="1">
              <a:lnSpc>
                <a:spcPct val="107000"/>
              </a:lnSpc>
              <a:spcBef>
                <a:spcPts val="0"/>
              </a:spcBef>
              <a:spcAft>
                <a:spcPts val="800"/>
              </a:spcAft>
              <a:buClrTx/>
              <a:buSzTx/>
              <a:buFontTx/>
              <a:buNone/>
              <a:tabLst/>
              <a:defRPr/>
            </a:pP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Umożliwienie podatnikom składania elektronicznie nowych deklaracji dotyczących podatku akcyzowego i podatku VAT importowego poprzez udostępnienie na Platformie Usług Elektronicznych Skarbowo-Celnych (PUESC) nowych wzorów interaktywnych formularzy deklaracji podatkowych.</a:t>
            </a:r>
          </a:p>
          <a:p>
            <a:pPr marL="0" marR="0" lvl="0" indent="0" defTabSz="914400" eaLnBrk="1" fontAlgn="auto" latinLnBrk="0" hangingPunct="1">
              <a:lnSpc>
                <a:spcPct val="107000"/>
              </a:lnSpc>
              <a:spcBef>
                <a:spcPts val="0"/>
              </a:spcBef>
              <a:spcAft>
                <a:spcPts val="80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Times New Roman" panose="02020603050405020304" pitchFamily="18" charset="0"/>
              </a:rPr>
              <a:t>U</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jednolicenie komunikatów typu e-mail przesyłanych do podatników/klientów KAS za pośrednictwem PUESC.</a:t>
            </a:r>
          </a:p>
          <a:p>
            <a:pPr marL="0" marR="0" lvl="0" indent="0" defTabSz="914400" eaLnBrk="1" fontAlgn="auto" latinLnBrk="0" hangingPunct="1">
              <a:lnSpc>
                <a:spcPct val="107000"/>
              </a:lnSpc>
              <a:spcBef>
                <a:spcPts val="0"/>
              </a:spcBef>
              <a:spcAft>
                <a:spcPts val="800"/>
              </a:spcAft>
              <a:buClrTx/>
              <a:buSzTx/>
              <a:buFontTx/>
              <a:buNone/>
              <a:tabLst/>
              <a:defRPr/>
            </a:pPr>
            <a:r>
              <a:rPr lang="pl-PL" dirty="0">
                <a:solidFill>
                  <a:prstClr val="black"/>
                </a:solidFill>
                <a:latin typeface="Calibri" panose="020F0502020204030204" pitchFamily="34" charset="0"/>
                <a:ea typeface="Calibri" panose="020F0502020204030204" pitchFamily="34" charset="0"/>
                <a:cs typeface="Times New Roman" panose="02020603050405020304" pitchFamily="18" charset="0"/>
              </a:rPr>
              <a:t>P</a:t>
            </a:r>
            <a:r>
              <a:rPr kumimoji="0" lang="pl-PL" sz="18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oprawa formularzy i dokumentacji pod kątem dostępności cyfrowej.</a:t>
            </a:r>
          </a:p>
        </p:txBody>
      </p:sp>
      <p:sp>
        <p:nvSpPr>
          <p:cNvPr id="9" name="object 2">
            <a:extLst>
              <a:ext uri="{FF2B5EF4-FFF2-40B4-BE49-F238E27FC236}">
                <a16:creationId xmlns:a16="http://schemas.microsoft.com/office/drawing/2014/main" id="{24CD5092-86CA-B472-BC6D-28B781957272}"/>
              </a:ext>
            </a:extLst>
          </p:cNvPr>
          <p:cNvSpPr txBox="1"/>
          <p:nvPr/>
        </p:nvSpPr>
        <p:spPr>
          <a:xfrm>
            <a:off x="1121613" y="7684902"/>
            <a:ext cx="6565585" cy="1170192"/>
          </a:xfrm>
          <a:prstGeom prst="rect">
            <a:avLst/>
          </a:prstGeom>
        </p:spPr>
        <p:txBody>
          <a:bodyPr vert="horz" wrap="square" lIns="0" tIns="12700" rIns="0" bIns="0" rtlCol="0">
            <a:spAutoFit/>
          </a:bodyPr>
          <a:lstStyle/>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Projekt Cyfrowa Obsługa Zgłoszeń (PUESC.P4.1) system ISZTAR4</a:t>
            </a:r>
          </a:p>
          <a:p>
            <a:pPr marL="0" marR="5080" lvl="0" indent="0" algn="l"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Modernizacja funkcjonalności serwisu Taryfy Celnej</a:t>
            </a:r>
          </a:p>
          <a:p>
            <a:pPr marL="0" marR="5080" lvl="0" indent="0" defTabSz="914400" eaLnBrk="1" fontAlgn="auto" latinLnBrk="0" hangingPunct="1">
              <a:lnSpc>
                <a:spcPts val="2180"/>
              </a:lnSpc>
              <a:spcBef>
                <a:spcPts val="100"/>
              </a:spcBef>
              <a:spcAft>
                <a:spcPts val="0"/>
              </a:spcAft>
              <a:buClrTx/>
              <a:buSzTx/>
              <a:buFontTx/>
              <a:buNone/>
              <a:tabLst/>
              <a:defRPr/>
            </a:pPr>
            <a:endPar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5080" lvl="0" indent="0" defTabSz="914400" eaLnBrk="1" fontAlgn="auto" latinLnBrk="0" hangingPunct="1">
              <a:lnSpc>
                <a:spcPts val="2180"/>
              </a:lnSpc>
              <a:spcBef>
                <a:spcPts val="100"/>
              </a:spcBef>
              <a:spcAft>
                <a:spcPts val="0"/>
              </a:spcAft>
              <a:buClrTx/>
              <a:buSzTx/>
              <a:buFontTx/>
              <a:buNone/>
              <a:tabLst/>
              <a:defRPr/>
            </a:pPr>
            <a:r>
              <a:rPr kumimoji="0" lang="pl-PL" sz="1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III-IV kwartał 2026 r.</a:t>
            </a:r>
          </a:p>
        </p:txBody>
      </p:sp>
      <p:sp>
        <p:nvSpPr>
          <p:cNvPr id="23" name="object 11">
            <a:extLst>
              <a:ext uri="{FF2B5EF4-FFF2-40B4-BE49-F238E27FC236}">
                <a16:creationId xmlns:a16="http://schemas.microsoft.com/office/drawing/2014/main" id="{BE6852BA-5906-5E11-6D72-A17043BD2956}"/>
              </a:ext>
            </a:extLst>
          </p:cNvPr>
          <p:cNvSpPr txBox="1"/>
          <p:nvPr/>
        </p:nvSpPr>
        <p:spPr>
          <a:xfrm>
            <a:off x="8396590" y="7693403"/>
            <a:ext cx="10601058" cy="1695977"/>
          </a:xfrm>
          <a:prstGeom prst="rect">
            <a:avLst/>
          </a:prstGeom>
        </p:spPr>
        <p:txBody>
          <a:bodyPr vert="horz" wrap="square" lIns="0" tIns="12700" rIns="0" bIns="0" rtlCol="0">
            <a:spAutoFit/>
          </a:bodyPr>
          <a:lstStyle/>
          <a:p>
            <a:pPr marL="0" marR="0" lvl="0" indent="0" defTabSz="914400" eaLnBrk="1" fontAlgn="auto" latinLnBrk="0" hangingPunct="1">
              <a:lnSpc>
                <a:spcPts val="2180"/>
              </a:lnSpc>
              <a:spcBef>
                <a:spcPts val="0"/>
              </a:spcBef>
              <a:spcAft>
                <a:spcPts val="0"/>
              </a:spcAft>
              <a:buClrTx/>
              <a:buSzTx/>
              <a:buFontTx/>
              <a:buNone/>
              <a:tabLst/>
              <a:defRPr/>
            </a:pPr>
            <a:r>
              <a:rPr lang="pl-PL" dirty="0">
                <a:solidFill>
                  <a:srgbClr val="000000"/>
                </a:solidFill>
                <a:latin typeface="Calibri" panose="020F0502020204030204" pitchFamily="34" charset="0"/>
              </a:rPr>
              <a:t>Umożliwienie:</a:t>
            </a:r>
          </a:p>
          <a:p>
            <a:pPr marL="285750" marR="0" lvl="0" indent="-285750" defTabSz="914400" eaLnBrk="1" fontAlgn="auto" latinLnBrk="0" hangingPunct="1">
              <a:lnSpc>
                <a:spcPts val="2180"/>
              </a:lnSpc>
              <a:spcBef>
                <a:spcPts val="0"/>
              </a:spcBef>
              <a:spcAft>
                <a:spcPts val="0"/>
              </a:spcAft>
              <a:buClrTx/>
              <a:buSzTx/>
              <a:buFont typeface="Arial" panose="020B0604020202020204" pitchFamily="34" charset="0"/>
              <a:buChar char="•"/>
              <a:tabLst/>
              <a:defRPr/>
            </a:pPr>
            <a:r>
              <a:rPr lang="pl-PL" dirty="0">
                <a:solidFill>
                  <a:srgbClr val="000000"/>
                </a:solidFill>
                <a:latin typeface="Calibri" panose="020F0502020204030204" pitchFamily="34" charset="0"/>
              </a:rPr>
              <a:t>o</a:t>
            </a:r>
            <a:r>
              <a:rPr kumimoji="0" lang="pl-PL" sz="1800" b="0" i="0" u="none" strike="noStrike" kern="0" cap="none" spc="0" normalizeH="0" baseline="0" noProof="0" dirty="0" err="1">
                <a:ln>
                  <a:noFill/>
                </a:ln>
                <a:solidFill>
                  <a:srgbClr val="000000"/>
                </a:solidFill>
                <a:effectLst/>
                <a:uLnTx/>
                <a:uFillTx/>
                <a:latin typeface="Calibri" panose="020F0502020204030204" pitchFamily="34" charset="0"/>
              </a:rPr>
              <a:t>bliczania</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cła w oparciu o stawkę ryczałtową,</a:t>
            </a:r>
          </a:p>
          <a:p>
            <a:pPr marL="285750" marR="0" lvl="0" indent="-285750" defTabSz="914400" eaLnBrk="1" fontAlgn="auto" latinLnBrk="0" hangingPunct="1">
              <a:lnSpc>
                <a:spcPts val="2180"/>
              </a:lnSpc>
              <a:spcBef>
                <a:spcPts val="0"/>
              </a:spcBef>
              <a:spcAft>
                <a:spcPts val="0"/>
              </a:spcAft>
              <a:buClrTx/>
              <a:buSzTx/>
              <a:buFont typeface="Arial" panose="020B0604020202020204" pitchFamily="34" charset="0"/>
              <a:buChar char="•"/>
              <a:tabLst/>
              <a:defRPr/>
            </a:pPr>
            <a:r>
              <a:rPr lang="pl-PL" dirty="0">
                <a:solidFill>
                  <a:srgbClr val="000000"/>
                </a:solidFill>
                <a:latin typeface="Calibri" panose="020F0502020204030204" pitchFamily="34" charset="0"/>
              </a:rPr>
              <a:t>o</a:t>
            </a:r>
            <a:r>
              <a:rPr kumimoji="0" lang="pl-PL" sz="1800" b="0" i="0" u="none" strike="noStrike" kern="0" cap="none" spc="0" normalizeH="0" baseline="0" noProof="0" dirty="0" err="1">
                <a:ln>
                  <a:noFill/>
                </a:ln>
                <a:solidFill>
                  <a:srgbClr val="000000"/>
                </a:solidFill>
                <a:effectLst/>
                <a:uLnTx/>
                <a:uFillTx/>
                <a:latin typeface="Calibri" panose="020F0502020204030204" pitchFamily="34" charset="0"/>
              </a:rPr>
              <a:t>bliczania</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cła w przypadku przywozu na obszar UE towarów z Turcji, Andory i San Marino w ramach umowy o unii celnej w sytuacji, w której kraj pochodzenia tych towarów jest inny niż Turcja, Andora i San Marino,</a:t>
            </a:r>
          </a:p>
          <a:p>
            <a:pPr marL="285750" marR="0" lvl="0" indent="-285750" defTabSz="914400" eaLnBrk="1" fontAlgn="auto" latinLnBrk="0" hangingPunct="1">
              <a:lnSpc>
                <a:spcPts val="2180"/>
              </a:lnSpc>
              <a:spcBef>
                <a:spcPts val="0"/>
              </a:spcBef>
              <a:spcAft>
                <a:spcPts val="0"/>
              </a:spcAft>
              <a:buClrTx/>
              <a:buSzTx/>
              <a:buFont typeface="Arial" panose="020B0604020202020204" pitchFamily="34" charset="0"/>
              <a:buChar char="•"/>
              <a:tabLst/>
              <a:defRPr/>
            </a:pPr>
            <a:r>
              <a:rPr lang="pl-PL" dirty="0">
                <a:solidFill>
                  <a:srgbClr val="000000"/>
                </a:solidFill>
                <a:latin typeface="Calibri" panose="020F0502020204030204" pitchFamily="34" charset="0"/>
              </a:rPr>
              <a:t>w</a:t>
            </a:r>
            <a:r>
              <a:rPr kumimoji="0" lang="pl-PL" sz="1800" b="0" i="0" u="none" strike="noStrike" kern="0" cap="none" spc="0" normalizeH="0" baseline="0" noProof="0" dirty="0" err="1">
                <a:ln>
                  <a:noFill/>
                </a:ln>
                <a:solidFill>
                  <a:srgbClr val="000000"/>
                </a:solidFill>
                <a:effectLst/>
                <a:uLnTx/>
                <a:uFillTx/>
                <a:latin typeface="Calibri" panose="020F0502020204030204" pitchFamily="34" charset="0"/>
              </a:rPr>
              <a:t>yszukiwania</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kontyngentów po numerze niezależnie od ustawionej daty symulacji,</a:t>
            </a:r>
          </a:p>
          <a:p>
            <a:pPr marL="285750" marR="0" lvl="0" indent="-285750" defTabSz="914400" eaLnBrk="1" fontAlgn="auto" latinLnBrk="0" hangingPunct="1">
              <a:lnSpc>
                <a:spcPts val="2180"/>
              </a:lnSpc>
              <a:spcBef>
                <a:spcPts val="0"/>
              </a:spcBef>
              <a:spcAft>
                <a:spcPts val="0"/>
              </a:spcAft>
              <a:buClrTx/>
              <a:buSzTx/>
              <a:buFont typeface="Arial" panose="020B0604020202020204" pitchFamily="34" charset="0"/>
              <a:buChar char="•"/>
              <a:tabLst/>
              <a:defRPr/>
            </a:pPr>
            <a:r>
              <a:rPr lang="pl-PL" dirty="0">
                <a:solidFill>
                  <a:srgbClr val="000000"/>
                </a:solidFill>
                <a:latin typeface="Calibri" panose="020F0502020204030204" pitchFamily="34" charset="0"/>
              </a:rPr>
              <a:t>p</a:t>
            </a:r>
            <a:r>
              <a:rPr kumimoji="0" lang="pl-PL" sz="1800" b="0" i="0" u="none" strike="noStrike" kern="0" cap="none" spc="0" normalizeH="0" baseline="0" noProof="0" dirty="0" err="1">
                <a:ln>
                  <a:noFill/>
                </a:ln>
                <a:solidFill>
                  <a:srgbClr val="000000"/>
                </a:solidFill>
                <a:effectLst/>
                <a:uLnTx/>
                <a:uFillTx/>
                <a:latin typeface="Calibri" panose="020F0502020204030204" pitchFamily="34" charset="0"/>
              </a:rPr>
              <a:t>rezentacji</a:t>
            </a:r>
            <a:r>
              <a:rPr kumimoji="0" lang="pl-PL" sz="1800" b="0" i="0" u="none" strike="noStrike" kern="0" cap="none" spc="0" normalizeH="0" baseline="0" noProof="0" dirty="0">
                <a:ln>
                  <a:noFill/>
                </a:ln>
                <a:solidFill>
                  <a:srgbClr val="000000"/>
                </a:solidFill>
                <a:effectLst/>
                <a:uLnTx/>
                <a:uFillTx/>
                <a:latin typeface="Calibri" panose="020F0502020204030204" pitchFamily="34" charset="0"/>
              </a:rPr>
              <a:t> dat obowiązywania środków taryfowych.</a:t>
            </a:r>
          </a:p>
        </p:txBody>
      </p:sp>
      <p:sp>
        <p:nvSpPr>
          <p:cNvPr id="13" name="object 18">
            <a:extLst>
              <a:ext uri="{FF2B5EF4-FFF2-40B4-BE49-F238E27FC236}">
                <a16:creationId xmlns:a16="http://schemas.microsoft.com/office/drawing/2014/main" id="{E4BBE0DF-8937-A84A-4F6A-AF44CFF71D9E}"/>
              </a:ext>
            </a:extLst>
          </p:cNvPr>
          <p:cNvSpPr/>
          <p:nvPr/>
        </p:nvSpPr>
        <p:spPr>
          <a:xfrm>
            <a:off x="1083576" y="7507441"/>
            <a:ext cx="18131100"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marL="0" marR="0" lvl="0" indent="0" defTabSz="914400" eaLnBrk="1" fontAlgn="auto" latinLnBrk="0" hangingPunct="1">
              <a:lnSpc>
                <a:spcPts val="2140"/>
              </a:lnSpc>
              <a:spcBef>
                <a:spcPts val="0"/>
              </a:spcBef>
              <a:spcAft>
                <a:spcPts val="0"/>
              </a:spcAft>
              <a:buClrTx/>
              <a:buSzTx/>
              <a:buFontTx/>
              <a:buNone/>
              <a:tabLst/>
              <a:defRPr/>
            </a:pPr>
            <a:endParaRPr kumimoji="0" sz="17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642462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5F897999834694DA95B4F001EF4C667" ma:contentTypeVersion="" ma:contentTypeDescription="Utwórz nowy dokument." ma:contentTypeScope="" ma:versionID="66adacb56390d603a4ca1ec59970b108">
  <xsd:schema xmlns:xsd="http://www.w3.org/2001/XMLSchema" xmlns:xs="http://www.w3.org/2001/XMLSchema" xmlns:p="http://schemas.microsoft.com/office/2006/metadata/properties" targetNamespace="http://schemas.microsoft.com/office/2006/metadata/properties" ma:root="true" ma:fieldsID="cec4c7b05c76d60ee97006aba598cf4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40C01A-A52B-491D-BE10-8E9AB8FC8346}">
  <ds:schemaRefs>
    <ds:schemaRef ds:uri="http://schemas.microsoft.com/sharepoint/v3/contenttype/forms"/>
  </ds:schemaRefs>
</ds:datastoreItem>
</file>

<file path=customXml/itemProps2.xml><?xml version="1.0" encoding="utf-8"?>
<ds:datastoreItem xmlns:ds="http://schemas.openxmlformats.org/officeDocument/2006/customXml" ds:itemID="{F2D059AF-4A5A-4890-B6FB-2C8BD03B6CE4}">
  <ds:schemaRefs>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dcmitype/"/>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B053C463-EB0E-4F02-BD7E-2BB342D056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7288</TotalTime>
  <Words>10186</Words>
  <PresentationFormat>Niestandardowy</PresentationFormat>
  <Paragraphs>951</Paragraphs>
  <Slides>39</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39</vt:i4>
      </vt:variant>
    </vt:vector>
  </HeadingPairs>
  <TitlesOfParts>
    <vt:vector size="48" baseType="lpstr">
      <vt:lpstr>Arial</vt:lpstr>
      <vt:lpstr>Calibri</vt:lpstr>
      <vt:lpstr>Lato</vt:lpstr>
      <vt:lpstr>Lato Black</vt:lpstr>
      <vt:lpstr>Montserrat ExtraBold</vt:lpstr>
      <vt:lpstr>Open Sans</vt:lpstr>
      <vt:lpstr>quote-cjk-patch</vt:lpstr>
      <vt:lpstr>Wingdings</vt:lpstr>
      <vt:lpstr>Office Theme</vt:lpstr>
      <vt:lpstr>Prezentacja programu PowerPoint</vt:lpstr>
      <vt:lpstr>Założenia</vt:lpstr>
      <vt:lpstr>Prezentacja programu PowerPoint</vt:lpstr>
      <vt:lpstr>Co chcemy zrealizować w III - IV kwartale 2026 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wdrażania usług dla klientów Krajowej Administracji Skarbowej w latach 2024-2028. Stan na 30.06.2026 r.</dc:title>
  <dc:creator>MF</dc:creator>
  <cp:lastPrinted>2026-01-08T13:54:00Z</cp:lastPrinted>
  <dcterms:created xsi:type="dcterms:W3CDTF">2024-11-13T15:09:37Z</dcterms:created>
  <dcterms:modified xsi:type="dcterms:W3CDTF">2026-07-15T11:37:23Z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2024-11-13T00:00:00Z</vt:filetime>
  </property>
  <property fmtid="{D5CDD505-2E9C-101B-9397-08002B2CF9AE}" pid="3" name="Creator">
    <vt:lpwstr>Adobe InDesign 20.0 (Macintosh)</vt:lpwstr>
  </property>
  <property fmtid="{D5CDD505-2E9C-101B-9397-08002B2CF9AE}" pid="4" name="LastSaved">
    <vt:filetime>2024-11-13T00:00:00Z</vt:filetime>
  </property>
  <property fmtid="{D5CDD505-2E9C-101B-9397-08002B2CF9AE}" pid="5" name="Producer">
    <vt:lpwstr>Adobe PDF Library 17.0</vt:lpwstr>
  </property>
  <property fmtid="{D5CDD505-2E9C-101B-9397-08002B2CF9AE}" pid="6" name="ContentTypeId">
    <vt:lpwstr>0x010100F5F897999834694DA95B4F001EF4C667</vt:lpwstr>
  </property>
  <property fmtid="{D5CDD505-2E9C-101B-9397-08002B2CF9AE}" pid="7" name="MFCATEGORY">
    <vt:lpwstr>InformacjePubliczneInformacjeSektoraPublicznego</vt:lpwstr>
  </property>
  <property fmtid="{D5CDD505-2E9C-101B-9397-08002B2CF9AE}" pid="8" name="MFClassifiedBy">
    <vt:lpwstr>UxC4dwLulzfINJ8nQH+xvX5LNGipWa4BRSZhPgxsCvm3UJKGRplwm+lMld7dC3wyJReXcnsH/nkDSyWX5M33Ig==</vt:lpwstr>
  </property>
  <property fmtid="{D5CDD505-2E9C-101B-9397-08002B2CF9AE}" pid="9" name="MFClassificationDate">
    <vt:lpwstr>2024-11-13T17:25:36.5517924+01:00</vt:lpwstr>
  </property>
  <property fmtid="{D5CDD505-2E9C-101B-9397-08002B2CF9AE}" pid="10" name="MFClassifiedBySID">
    <vt:lpwstr>UxC4dwLulzfINJ8nQH+xvX5LNGipWa4BRSZhPgxsCvm42mrIC/DSDv0ggS+FjUN/2v1BBotkLlY5aAiEhoi6uaqiiOB/P4zl5E7TpD1HZz2Zw5nNJmYYULvoD1fktE+w</vt:lpwstr>
  </property>
  <property fmtid="{D5CDD505-2E9C-101B-9397-08002B2CF9AE}" pid="11" name="MFGRNItemId">
    <vt:lpwstr>GRN-c0f02d73-f155-48a5-b027-b0add65c9d23</vt:lpwstr>
  </property>
  <property fmtid="{D5CDD505-2E9C-101B-9397-08002B2CF9AE}" pid="12" name="MFHash">
    <vt:lpwstr>+NaBlgS+raIQBFtFwruQ4k2AK5DLys1J7fDWv3HNVtY=</vt:lpwstr>
  </property>
  <property fmtid="{D5CDD505-2E9C-101B-9397-08002B2CF9AE}" pid="13" name="MFVisualMarkingsSettings">
    <vt:lpwstr>HeaderAlignment=1;FooterAlignment=1</vt:lpwstr>
  </property>
  <property fmtid="{D5CDD505-2E9C-101B-9397-08002B2CF9AE}" pid="14" name="DLPManualFileClassification">
    <vt:lpwstr>{2755b7d9-e53d-4779-a40c-03797dcf43b3}</vt:lpwstr>
  </property>
  <property fmtid="{D5CDD505-2E9C-101B-9397-08002B2CF9AE}" pid="15" name="MFRefresh">
    <vt:lpwstr>False</vt:lpwstr>
  </property>
</Properties>
</file>