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281" r:id="rId13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 snapToGrid="0">
      <p:cViewPr varScale="1">
        <p:scale>
          <a:sx n="51" d="100"/>
          <a:sy n="51" d="100"/>
        </p:scale>
        <p:origin x="-2874" y="-84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410E89-FA41-4749-BA3E-8A3267BCDB02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BE4416-4CD6-4BEA-896B-154B63E05A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2391A-2C13-4D1E-97AD-9E6F2CF303B3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5DD0D8-F2A7-4DE7-89A8-91F39D59B4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DC9ED7-8645-4943-9686-3E655037CAA9}" type="slidenum">
              <a:rPr lang="pl-PL" altLang="pl-PL" sz="1200"/>
              <a:pPr algn="r"/>
              <a:t>1</a:t>
            </a:fld>
            <a:endParaRPr lang="pl-PL" altLang="pl-PL" sz="1200"/>
          </a:p>
        </p:txBody>
      </p:sp>
      <p:sp>
        <p:nvSpPr>
          <p:cNvPr id="250883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50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8199A-A882-44D2-8239-9676A12E499A}" type="slidenum">
              <a:rPr lang="pl-PL" altLang="pl-PL" sz="1200"/>
              <a:pPr algn="r"/>
              <a:t>10</a:t>
            </a:fld>
            <a:endParaRPr lang="pl-PL" altLang="pl-PL" sz="1200"/>
          </a:p>
        </p:txBody>
      </p:sp>
      <p:sp>
        <p:nvSpPr>
          <p:cNvPr id="269315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69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A7F879-7E8B-4489-86DF-6D657343C34B}" type="slidenum">
              <a:rPr lang="pl-PL" altLang="pl-PL" sz="1200"/>
              <a:pPr algn="r"/>
              <a:t>11</a:t>
            </a:fld>
            <a:endParaRPr lang="pl-PL" altLang="pl-PL" sz="1200"/>
          </a:p>
        </p:txBody>
      </p:sp>
      <p:sp>
        <p:nvSpPr>
          <p:cNvPr id="271363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71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29F82E-9C0E-4E49-AEDB-35D1A4F56D2D}" type="slidenum">
              <a:rPr lang="pl-PL" altLang="pl-PL" sz="1200"/>
              <a:pPr algn="r"/>
              <a:t>2</a:t>
            </a:fld>
            <a:endParaRPr lang="pl-PL" altLang="pl-PL" sz="1200"/>
          </a:p>
        </p:txBody>
      </p:sp>
      <p:sp>
        <p:nvSpPr>
          <p:cNvPr id="252931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A02B65-70B4-409D-A380-D17975DD4451}" type="slidenum">
              <a:rPr lang="pl-PL" altLang="pl-PL" sz="1200"/>
              <a:pPr algn="r"/>
              <a:t>3</a:t>
            </a:fld>
            <a:endParaRPr lang="pl-PL" altLang="pl-PL" sz="1200"/>
          </a:p>
        </p:txBody>
      </p:sp>
      <p:sp>
        <p:nvSpPr>
          <p:cNvPr id="254979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60F0BB55-19AC-4A64-9AE7-F4F9F9B7700D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3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980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981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982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983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54984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3C2624-4082-43E7-8948-E7FEE0A84AD4}" type="slidenum">
              <a:rPr lang="pl-PL" altLang="pl-PL" sz="1200"/>
              <a:pPr algn="r"/>
              <a:t>4</a:t>
            </a:fld>
            <a:endParaRPr lang="pl-PL" altLang="pl-PL" sz="1200"/>
          </a:p>
        </p:txBody>
      </p:sp>
      <p:sp>
        <p:nvSpPr>
          <p:cNvPr id="257027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BB67FFB7-A9EE-4688-90C1-CEE972B6938C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4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7028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7029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7030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7031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57032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11C94D-6575-4558-9EF2-D3A915FB0493}" type="slidenum">
              <a:rPr lang="pl-PL" altLang="pl-PL" sz="1200"/>
              <a:pPr algn="r"/>
              <a:t>5</a:t>
            </a:fld>
            <a:endParaRPr lang="pl-PL" altLang="pl-PL" sz="1200"/>
          </a:p>
        </p:txBody>
      </p:sp>
      <p:sp>
        <p:nvSpPr>
          <p:cNvPr id="259075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B026C303-DE24-421E-B1B4-8E92C24A0D9F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5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9076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9077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9078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9079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59080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6F3076-6CF9-4D67-A4BD-94F99E019DB5}" type="slidenum">
              <a:rPr lang="pl-PL" altLang="pl-PL" sz="1200"/>
              <a:pPr algn="r"/>
              <a:t>6</a:t>
            </a:fld>
            <a:endParaRPr lang="pl-PL" altLang="pl-PL" sz="1200"/>
          </a:p>
        </p:txBody>
      </p:sp>
      <p:sp>
        <p:nvSpPr>
          <p:cNvPr id="261123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9BDE3B88-C869-4CFE-8DD7-72355A15ECE7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6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1124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1125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1126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1127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61128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EDE39C-D598-4269-A1A9-9F890A774002}" type="slidenum">
              <a:rPr lang="pl-PL" altLang="pl-PL" sz="1200"/>
              <a:pPr algn="r"/>
              <a:t>7</a:t>
            </a:fld>
            <a:endParaRPr lang="pl-PL" altLang="pl-PL" sz="1200"/>
          </a:p>
        </p:txBody>
      </p:sp>
      <p:sp>
        <p:nvSpPr>
          <p:cNvPr id="263171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D5DB3A2A-70FD-44C8-A6DE-19589B1B643C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7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3172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3173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3174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3175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63176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519DD6-758A-4B80-8016-1D9E944493CC}" type="slidenum">
              <a:rPr lang="pl-PL" altLang="pl-PL" sz="1200"/>
              <a:pPr algn="r"/>
              <a:t>8</a:t>
            </a:fld>
            <a:endParaRPr lang="pl-PL" altLang="pl-PL" sz="1200"/>
          </a:p>
        </p:txBody>
      </p:sp>
      <p:sp>
        <p:nvSpPr>
          <p:cNvPr id="265219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43281503-5F14-4EAF-870F-998849C8D845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8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5221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5222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5223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65224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4B531A-AE00-45D3-A5B7-96E39BC0D4F2}" type="slidenum">
              <a:rPr lang="pl-PL" altLang="pl-PL" sz="1200"/>
              <a:pPr algn="r"/>
              <a:t>9</a:t>
            </a:fld>
            <a:endParaRPr lang="pl-PL" altLang="pl-PL" sz="1200"/>
          </a:p>
        </p:txBody>
      </p:sp>
      <p:sp>
        <p:nvSpPr>
          <p:cNvPr id="267267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7856B36D-648F-4D61-9D3B-5FBD905FC054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9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7268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7269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7270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7271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67272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1DA1-FDF9-476D-A3A1-A667E50C7FCF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DDC1-AC0B-4CEA-8ED9-C5647BC9E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52C2-551E-4825-9AA9-284A47D3A26F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7F47-651B-4D69-95FD-A86774553E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E83D-7635-4F2D-95C4-D5D903E031C0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D442-9375-47AB-9705-56E98B9914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E461-DA9E-43E4-9225-A2D82F0D472D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7796-39E8-4770-80CD-94E3603086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E79A-C95A-4E8F-9267-AD358597595B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01E8-5BCB-406C-8317-7787E89256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370C-CD1F-402F-9715-1F00840CA5AE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D75B-D2D5-425F-85ED-8AC27C3FFE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3465-5FB3-49CD-AC5C-E78154AA07F4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6A46-CC47-40A4-81DD-9612DBEB69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ACEF-DAA3-4262-96C3-3213AC55E658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812B-3911-424C-999E-CFAC2C1E0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9195-94EA-4F56-AB98-3C79CE00B08C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E0CD-F9EF-4C7E-871B-8BDC00A07C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5675-3ED9-4071-BABC-9B4D62200B8A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1D07-6370-4F71-ABAD-0A4331D078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96A5-98CC-4FC3-9229-DA5D8FA900B3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353E-DF3D-4C43-9A21-80E5449F30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7322E-CA5D-4369-9787-011BC70272B6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19224-F6D9-41E6-BFA4-358CE25417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342900" y="2524125"/>
            <a:ext cx="11468100" cy="1943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</a:t>
            </a:r>
            <a:br>
              <a:rPr lang="pl-PL" altLang="pl-PL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ZARZĄDZANIA KRYZYSOWEGO </a:t>
            </a:r>
            <a:br>
              <a:rPr lang="pl-PL" altLang="pl-PL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NATO</a:t>
            </a:r>
            <a:endParaRPr lang="pl-PL" altLang="pl-PL" sz="4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985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E4AD573B-2BFE-490B-8FA5-FC2C586934C9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</a:t>
            </a:fld>
            <a:endParaRPr lang="pl-PL" altLang="pl-PL" sz="900"/>
          </a:p>
        </p:txBody>
      </p:sp>
      <p:pic>
        <p:nvPicPr>
          <p:cNvPr id="24985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10"/>
          <p:cNvSpPr>
            <a:spLocks noChangeArrowheads="1"/>
          </p:cNvSpPr>
          <p:nvPr/>
        </p:nvSpPr>
        <p:spPr bwMode="auto">
          <a:xfrm>
            <a:off x="685800" y="2454275"/>
            <a:ext cx="10896600" cy="3355975"/>
          </a:xfrm>
          <a:prstGeom prst="rect">
            <a:avLst/>
          </a:prstGeom>
          <a:noFill/>
          <a:ln w="2844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Arial" charset="0"/>
              <a:buNone/>
            </a:pPr>
            <a:r>
              <a:rPr lang="pl-PL" altLang="pl-PL">
                <a:latin typeface="Arial" charset="0"/>
              </a:rPr>
              <a:t>Zadania realizowane w ramach poszczególnych komponentów określono szczegółowo w Instrukcji Systemu Reagowania Kryzysowego NATO </a:t>
            </a:r>
            <a:r>
              <a:rPr lang="pl-PL" altLang="pl-PL" i="1">
                <a:latin typeface="Arial" charset="0"/>
              </a:rPr>
              <a:t>(NATO Crisis Response System Manual, NCRSM).</a:t>
            </a:r>
            <a:r>
              <a:rPr lang="pl-PL" altLang="pl-PL">
                <a:latin typeface="Arial" charset="0"/>
              </a:rPr>
              <a:t> W Polsce zadania wynikające z Instrukcji NATO są ujęte w odpowiednim okresowo nowelizowanym Zarządzeniu Prezesa Rady Ministrów (sporządzanym zgodnie z art. 7 ust. 4 ustawy o zarządzaniu kryzysowym)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na jego podstawie realizowane. </a:t>
            </a:r>
          </a:p>
          <a:p>
            <a:pPr algn="just">
              <a:lnSpc>
                <a:spcPct val="110000"/>
              </a:lnSpc>
              <a:buFont typeface="Arial" charset="0"/>
              <a:buNone/>
            </a:pPr>
            <a:endParaRPr lang="pl-PL" altLang="pl-PL">
              <a:latin typeface="Arial" charset="0"/>
            </a:endParaRPr>
          </a:p>
          <a:p>
            <a:pPr algn="just">
              <a:lnSpc>
                <a:spcPct val="110000"/>
              </a:lnSpc>
              <a:buFont typeface="Arial" charset="0"/>
              <a:buNone/>
            </a:pPr>
            <a:r>
              <a:rPr lang="pl-PL" altLang="pl-PL">
                <a:latin typeface="Arial" charset="0"/>
              </a:rPr>
              <a:t>Prezes Rady Ministrów – z zachowaniem przepisów o ochronie informacji niejawnych – określa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w drodze zarządzenia wykaz przedsięwzięć i procedur systemu zarządzania kryzysowego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z uwzględnieniem zobowiązań wynikających z członkostwa RP w Organizacji Traktatu Północnoatlantyckiego oraz organy odpowiedzialne za ich uruchamianie.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pl-PL" altLang="pl-PL">
              <a:latin typeface="Arial" charset="0"/>
            </a:endParaRPr>
          </a:p>
        </p:txBody>
      </p:sp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647700" y="1312863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  <p:sp>
        <p:nvSpPr>
          <p:cNvPr id="268291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4D0A7F43-FBFD-4151-9B2C-D8DD26D3FC28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10</a:t>
            </a:fld>
            <a:endParaRPr lang="pl-PL" altLang="pl-PL" sz="900"/>
          </a:p>
        </p:txBody>
      </p:sp>
      <p:pic>
        <p:nvPicPr>
          <p:cNvPr id="26829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914400"/>
            <a:ext cx="10085387" cy="5649913"/>
          </a:xfrm>
          <a:prstGeom prst="rect">
            <a:avLst/>
          </a:prstGeom>
          <a:noFill/>
          <a:ln w="28440" algn="ctr">
            <a:noFill/>
            <a:miter lim="800000"/>
            <a:headEnd/>
            <a:tailEnd/>
          </a:ln>
        </p:spPr>
      </p:pic>
      <p:sp>
        <p:nvSpPr>
          <p:cNvPr id="27033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804890D6-EC01-46F7-A4B4-B8B4246322FD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11</a:t>
            </a:fld>
            <a:endParaRPr lang="pl-PL" altLang="pl-PL" sz="900"/>
          </a:p>
        </p:txBody>
      </p:sp>
      <p:pic>
        <p:nvPicPr>
          <p:cNvPr id="270339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974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535113" y="3230563"/>
            <a:ext cx="9121775" cy="27320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pl-PL" sz="600" b="1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pl-PL" sz="600" b="1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__________________________________________________________________</a:t>
            </a: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Mazowiecki Urząd Wojewódzki w Warszawie</a:t>
            </a: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pl. Bankowy 3/5</a:t>
            </a: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00-950 Warszawa</a:t>
            </a:r>
          </a:p>
          <a:p>
            <a:pPr eaLnBrk="1" hangingPunct="1">
              <a:lnSpc>
                <a:spcPct val="70000"/>
              </a:lnSpc>
            </a:pPr>
            <a:endParaRPr lang="pl-PL" sz="600" dirty="0">
              <a:solidFill>
                <a:srgbClr val="0000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272386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38" y="414338"/>
            <a:ext cx="62055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7" name="Rectangle 5"/>
          <p:cNvSpPr>
            <a:spLocks noChangeArrowheads="1"/>
          </p:cNvSpPr>
          <p:nvPr/>
        </p:nvSpPr>
        <p:spPr bwMode="auto">
          <a:xfrm>
            <a:off x="1058863" y="2578100"/>
            <a:ext cx="10045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pl-PL" sz="3600" b="1">
                <a:solidFill>
                  <a:srgbClr val="0000FF"/>
                </a:solidFill>
                <a:latin typeface="Arial Unicode MS" pitchFamily="34" charset="-128"/>
              </a:rPr>
              <a:t>Dziękuję za uwagę</a:t>
            </a:r>
            <a:endParaRPr lang="pl-PL" sz="2400" b="1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27238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34995E-755A-4746-BE8C-5F9EFBAF557B}" type="slidenum">
              <a:rPr lang="pl-PL" sz="1000">
                <a:latin typeface="Arial" charset="0"/>
              </a:rPr>
              <a:pPr algn="r"/>
              <a:t>12</a:t>
            </a:fld>
            <a:endParaRPr lang="pl-PL" sz="10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EA77BA14-0C59-45F3-9F9D-4E696AE74153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</a:t>
            </a:fld>
            <a:endParaRPr lang="pl-PL" altLang="pl-PL" sz="900"/>
          </a:p>
        </p:txBody>
      </p:sp>
      <p:pic>
        <p:nvPicPr>
          <p:cNvPr id="2519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263650"/>
            <a:ext cx="11137900" cy="5362575"/>
          </a:xfrm>
          <a:prstGeom prst="rect">
            <a:avLst/>
          </a:prstGeom>
          <a:noFill/>
          <a:ln w="28440" algn="ctr">
            <a:noFill/>
            <a:miter lim="800000"/>
            <a:headEnd/>
            <a:tailEnd/>
          </a:ln>
        </p:spPr>
      </p:pic>
      <p:sp>
        <p:nvSpPr>
          <p:cNvPr id="251907" name="Symbol zastępczy numeru slajdu 3"/>
          <p:cNvSpPr txBox="1">
            <a:spLocks noGrp="1"/>
          </p:cNvSpPr>
          <p:nvPr/>
        </p:nvSpPr>
        <p:spPr bwMode="auto">
          <a:xfrm>
            <a:off x="11133138" y="64611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D03DEC0E-3432-4210-9C88-A80472349C35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</a:t>
            </a:fld>
            <a:endParaRPr lang="pl-PL" altLang="pl-PL" sz="900"/>
          </a:p>
        </p:txBody>
      </p:sp>
      <p:pic>
        <p:nvPicPr>
          <p:cNvPr id="251908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ext Box 2"/>
          <p:cNvSpPr txBox="1">
            <a:spLocks noChangeArrowheads="1"/>
          </p:cNvSpPr>
          <p:nvPr/>
        </p:nvSpPr>
        <p:spPr bwMode="auto">
          <a:xfrm>
            <a:off x="304800" y="2636838"/>
            <a:ext cx="11607800" cy="345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8542338" algn="l"/>
                <a:tab pos="8991600" algn="l"/>
                <a:tab pos="9440863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Kluczowy element szybkiego i sprawnego funkcjonowania Sojuszu</a:t>
            </a:r>
            <a:r>
              <a:rPr lang="pl-PL" altLang="pl-PL">
                <a:latin typeface="Arial" charset="0"/>
              </a:rPr>
              <a:t> w różnych sytuacjach, wspomagający podejmowanie decyzji politycznych i wojskowych. </a:t>
            </a:r>
          </a:p>
          <a:p>
            <a:pPr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8542338" algn="l"/>
                <a:tab pos="8991600" algn="l"/>
                <a:tab pos="9440863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Główny cel</a:t>
            </a:r>
            <a:r>
              <a:rPr lang="pl-PL" altLang="pl-PL">
                <a:latin typeface="Arial" charset="0"/>
              </a:rPr>
              <a:t> - zapewnienie skoordynowanych, spójnych działań państw członkowskich w zapobieganiu oraz reagowaniu na zagrożenia. </a:t>
            </a:r>
          </a:p>
          <a:p>
            <a:pPr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8542338" algn="l"/>
                <a:tab pos="8991600" algn="l"/>
                <a:tab pos="9440863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Zastosowanie</a:t>
            </a:r>
            <a:r>
              <a:rPr lang="pl-PL" altLang="pl-PL">
                <a:latin typeface="Arial" charset="0"/>
              </a:rPr>
              <a:t> - zarówno w przypadku operacji prowadzonej z mocy art. 5 Traktatu Waszyngtońskiego, jak również w przypadku operacji spoza art. 5. System przyczynia się do wzmocnienia współpracy cywilno – wojskowej. Uzupełnia inne sojusznicze systemy: System Ostrzegania Wywiadowczego NATO </a:t>
            </a:r>
            <a:r>
              <a:rPr lang="pl-PL" altLang="pl-PL" i="1">
                <a:latin typeface="Arial" charset="0"/>
              </a:rPr>
              <a:t>(NATO Intelligence</a:t>
            </a:r>
            <a:r>
              <a:rPr lang="pl-PL" altLang="pl-PL">
                <a:latin typeface="Arial" charset="0"/>
              </a:rPr>
              <a:t> </a:t>
            </a:r>
            <a:r>
              <a:rPr lang="pl-PL" altLang="pl-PL" i="1">
                <a:latin typeface="Arial" charset="0"/>
              </a:rPr>
              <a:t>Warning System, NIWS) oraz</a:t>
            </a:r>
            <a:r>
              <a:rPr lang="pl-PL" altLang="pl-PL">
                <a:latin typeface="Arial" charset="0"/>
              </a:rPr>
              <a:t> System Planowania Operacyjnego NATO </a:t>
            </a:r>
            <a:r>
              <a:rPr lang="pl-PL" altLang="pl-PL" i="1">
                <a:latin typeface="Arial" charset="0"/>
              </a:rPr>
              <a:t>(NATO Operational Planning System, NOPS).</a:t>
            </a:r>
            <a:endParaRPr lang="pl-PL" altLang="pl-PL" b="1">
              <a:latin typeface="Arial" charset="0"/>
            </a:endParaRP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623888" y="1484313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  <p:sp>
        <p:nvSpPr>
          <p:cNvPr id="253955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3956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D885CC10-81E9-4087-9DA6-1DBC720E72A2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3</a:t>
            </a:fld>
            <a:endParaRPr lang="pl-PL" altLang="pl-PL" sz="900"/>
          </a:p>
        </p:txBody>
      </p:sp>
      <p:pic>
        <p:nvPicPr>
          <p:cNvPr id="25395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ext Box 2"/>
          <p:cNvSpPr txBox="1">
            <a:spLocks noChangeArrowheads="1"/>
          </p:cNvSpPr>
          <p:nvPr/>
        </p:nvSpPr>
        <p:spPr bwMode="auto">
          <a:xfrm>
            <a:off x="596900" y="2732088"/>
            <a:ext cx="10961688" cy="245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 b="1">
                <a:latin typeface="Arial" charset="0"/>
              </a:rPr>
              <a:t>Opcje Zapobiegania </a:t>
            </a:r>
            <a:r>
              <a:rPr lang="pl-PL" altLang="pl-PL" sz="2000" i="1">
                <a:latin typeface="Arial" charset="0"/>
              </a:rPr>
              <a:t>(Preventive Options);</a:t>
            </a:r>
            <a:endParaRPr lang="pl-PL" altLang="pl-PL" sz="2000">
              <a:latin typeface="Arial" charset="0"/>
            </a:endParaRPr>
          </a:p>
          <a:p>
            <a:pPr marL="457200" indent="-457200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 b="1">
                <a:latin typeface="Arial" charset="0"/>
              </a:rPr>
              <a:t>Środki Reagowania Kryzysowego </a:t>
            </a:r>
            <a:r>
              <a:rPr lang="pl-PL" altLang="pl-PL" sz="2000" i="1">
                <a:latin typeface="Arial" charset="0"/>
              </a:rPr>
              <a:t>(Crisis Response Measures);</a:t>
            </a:r>
          </a:p>
          <a:p>
            <a:pPr marL="457200" indent="-457200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 b="1">
                <a:latin typeface="Arial" charset="0"/>
              </a:rPr>
              <a:t>Przeciwdziałanie Zaskoczeniu</a:t>
            </a:r>
            <a:r>
              <a:rPr lang="pl-PL" altLang="pl-PL" sz="2000">
                <a:latin typeface="Arial" charset="0"/>
              </a:rPr>
              <a:t> </a:t>
            </a:r>
            <a:r>
              <a:rPr lang="pl-PL" altLang="pl-PL" sz="2000" i="1">
                <a:latin typeface="Arial" charset="0"/>
              </a:rPr>
              <a:t>(Counter Surprise);</a:t>
            </a:r>
          </a:p>
          <a:p>
            <a:pPr marL="457200" indent="-457200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 b="1">
                <a:latin typeface="Arial" charset="0"/>
              </a:rPr>
              <a:t>Przeciwdziałanie Agresji</a:t>
            </a:r>
            <a:r>
              <a:rPr lang="pl-PL" altLang="pl-PL" sz="2000">
                <a:latin typeface="Arial" charset="0"/>
              </a:rPr>
              <a:t> </a:t>
            </a:r>
            <a:r>
              <a:rPr lang="pl-PL" altLang="pl-PL" sz="2000" i="1">
                <a:latin typeface="Arial" charset="0"/>
              </a:rPr>
              <a:t>(Counter Aggression); </a:t>
            </a:r>
          </a:p>
          <a:p>
            <a:pPr marL="457200" indent="-457200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 b="1">
                <a:latin typeface="Arial" charset="0"/>
              </a:rPr>
              <a:t>Stopnie Alarmowe</a:t>
            </a:r>
            <a:r>
              <a:rPr lang="pl-PL" altLang="pl-PL" sz="2000">
                <a:latin typeface="Arial" charset="0"/>
              </a:rPr>
              <a:t> (NATO Security Alert States). 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623888" y="1493838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  <p:sp>
        <p:nvSpPr>
          <p:cNvPr id="256003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004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39A52D0F-FA6A-42F8-AB3F-7239C61156BE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4</a:t>
            </a:fld>
            <a:endParaRPr lang="pl-PL" altLang="pl-PL" sz="900"/>
          </a:p>
        </p:txBody>
      </p:sp>
      <p:pic>
        <p:nvPicPr>
          <p:cNvPr id="25600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ext Box 2"/>
          <p:cNvSpPr txBox="1">
            <a:spLocks noChangeArrowheads="1"/>
          </p:cNvSpPr>
          <p:nvPr/>
        </p:nvSpPr>
        <p:spPr bwMode="auto">
          <a:xfrm>
            <a:off x="304800" y="2284413"/>
            <a:ext cx="11607800" cy="336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 sz="2000" b="1">
                <a:solidFill>
                  <a:srgbClr val="CC0000"/>
                </a:solidFill>
              </a:rPr>
              <a:t>Opcje Zapobiegania </a:t>
            </a:r>
            <a:r>
              <a:rPr lang="pl-PL" altLang="pl-PL" sz="2000" i="1">
                <a:solidFill>
                  <a:srgbClr val="CC0000"/>
                </a:solidFill>
              </a:rPr>
              <a:t>(Preventive Options) </a:t>
            </a:r>
          </a:p>
          <a:p>
            <a:pPr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>
                <a:latin typeface="Arial" charset="0"/>
              </a:rPr>
              <a:t>Katalog przedsięwzięć, jakie mogą zostać podjęte zarówno przez poszczególne państwa członkowskie, jak i Sojusz (po akceptacji Rady Północnoatlantyckiej) w początkowej fazie kryzysu. Działania te mają charakter zapobiegawczy i ostrzegawczy, a ich podstawowym celem jest niedopuszczenie do rozprzestrzenienia się kryzysu. </a:t>
            </a:r>
          </a:p>
          <a:p>
            <a:pPr algn="just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pl-PL" altLang="pl-PL">
                <a:latin typeface="Arial" charset="0"/>
              </a:rPr>
              <a:t>Opcje zapobiegania obejmują przedsięwzięcia o charakterze: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1900"/>
              </a:spcBef>
              <a:buClr>
                <a:srgbClr val="000000"/>
              </a:buClr>
              <a:buFont typeface="Arial Unicode MS" pitchFamily="34" charset="-128"/>
              <a:buChar char="-"/>
            </a:pPr>
            <a:r>
              <a:rPr lang="pl-PL" altLang="pl-PL">
                <a:latin typeface="Arial" charset="0"/>
              </a:rPr>
              <a:t>   dyplomatycznym, 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1900"/>
              </a:spcBef>
              <a:buClr>
                <a:srgbClr val="000000"/>
              </a:buClr>
              <a:buFont typeface="Arial Unicode MS" pitchFamily="34" charset="-128"/>
              <a:buChar char="-"/>
            </a:pPr>
            <a:r>
              <a:rPr lang="pl-PL" altLang="pl-PL">
                <a:latin typeface="Arial" charset="0"/>
              </a:rPr>
              <a:t>   ekonomicznym,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1900"/>
              </a:spcBef>
              <a:buClr>
                <a:srgbClr val="000000"/>
              </a:buClr>
              <a:buFont typeface="Arial Unicode MS" pitchFamily="34" charset="-128"/>
              <a:buChar char="-"/>
            </a:pPr>
            <a:r>
              <a:rPr lang="pl-PL" altLang="pl-PL">
                <a:latin typeface="Arial" charset="0"/>
              </a:rPr>
              <a:t>   wojskowym.</a:t>
            </a:r>
            <a:r>
              <a:rPr lang="pl-PL" altLang="pl-PL" b="1">
                <a:latin typeface="Arial" charset="0"/>
              </a:rPr>
              <a:t> </a:t>
            </a:r>
            <a:endParaRPr lang="pl-PL" altLang="pl-PL">
              <a:latin typeface="Arial" charset="0"/>
            </a:endParaRPr>
          </a:p>
        </p:txBody>
      </p:sp>
      <p:sp>
        <p:nvSpPr>
          <p:cNvPr id="258050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8051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7E917ADD-F8DD-4838-9778-7D2F908741AE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5</a:t>
            </a:fld>
            <a:endParaRPr lang="pl-PL" altLang="pl-PL" sz="900"/>
          </a:p>
        </p:txBody>
      </p:sp>
      <p:pic>
        <p:nvPicPr>
          <p:cNvPr id="25805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647700" y="1379538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ext Box 2"/>
          <p:cNvSpPr txBox="1">
            <a:spLocks noChangeArrowheads="1"/>
          </p:cNvSpPr>
          <p:nvPr/>
        </p:nvSpPr>
        <p:spPr bwMode="auto">
          <a:xfrm>
            <a:off x="395288" y="1925638"/>
            <a:ext cx="11517312" cy="150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Środki Reagowania Kryzysowego </a:t>
            </a:r>
            <a:r>
              <a:rPr lang="pl-PL" altLang="pl-PL" i="1">
                <a:solidFill>
                  <a:srgbClr val="CC0000"/>
                </a:solidFill>
                <a:latin typeface="Arial" charset="0"/>
              </a:rPr>
              <a:t>(Crisis Response Measures) </a:t>
            </a:r>
          </a:p>
          <a:p>
            <a:pPr algn="just" defTabSz="449263" eaLnBrk="0" hangingPunct="0">
              <a:lnSpc>
                <a:spcPct val="90000"/>
              </a:lnSpc>
              <a:spcBef>
                <a:spcPts val="800"/>
              </a:spcBef>
              <a:spcAft>
                <a:spcPct val="25000"/>
              </a:spcAft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latin typeface="Arial" charset="0"/>
              </a:rPr>
              <a:t>Ponad 200 zestawów działań, które w przypadku kryzysu, po zaakceptowaniu przez Radę Północnoatlantycką (NAC), mogą zostać zrealizowane przez państwa członkowskie i/lub sojusznicze dowództwa. Mogą mieć na celu zarówno przygotowanie i podniesienie gotowości, jak również reagowanie w przypadku wystąpienia sytuacji kryzysowej. Zestawy zostały pogrupowane w obszary tematyczne: </a:t>
            </a: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647700" y="1131888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  <p:sp>
        <p:nvSpPr>
          <p:cNvPr id="260099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0100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0FEF06F9-3808-4B03-858B-D90638C67A88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6</a:t>
            </a:fld>
            <a:endParaRPr lang="pl-PL" altLang="pl-PL" sz="900"/>
          </a:p>
        </p:txBody>
      </p:sp>
      <p:graphicFrame>
        <p:nvGraphicFramePr>
          <p:cNvPr id="472362" name="Group 298"/>
          <p:cNvGraphicFramePr>
            <a:graphicFrameLocks noGrp="1"/>
          </p:cNvGraphicFramePr>
          <p:nvPr/>
        </p:nvGraphicFramePr>
        <p:xfrm>
          <a:off x="976313" y="3654425"/>
          <a:ext cx="10198100" cy="2820988"/>
        </p:xfrm>
        <a:graphic>
          <a:graphicData uri="http://schemas.openxmlformats.org/drawingml/2006/table">
            <a:tbl>
              <a:tblPr/>
              <a:tblGrid>
                <a:gridCol w="463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zasoby osobowe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meteorologia/oceanografia/hydrografia,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wywiad, 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obrona przed bronią masowego rażenia,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kontrwywiad, 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logistyka, 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ochrona wojsk,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zasoby nuklearne,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operacje ogólne, 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gotowość sił zbrojnych,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operacje lądowe, 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łączność i informatyka,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operacje powietrzne, 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infrastruktura krytyczna,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operacje morskie,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ochrona ludności cywilnej,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operacje psychologiczne,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informowanie publiczne.</a:t>
                      </a: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walka radioelektroniczna, </a:t>
                      </a:r>
                    </a:p>
                  </a:txBody>
                  <a:tcPr marL="90000" marR="90000" marT="54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"/>
                        </a:lnSpc>
                        <a:spcBef>
                          <a:spcPts val="1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4000" marB="18000" anchor="ctr" horzOverflow="overflow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6013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ext Box 2"/>
          <p:cNvSpPr txBox="1">
            <a:spLocks noChangeArrowheads="1"/>
          </p:cNvSpPr>
          <p:nvPr/>
        </p:nvSpPr>
        <p:spPr bwMode="auto">
          <a:xfrm>
            <a:off x="304800" y="2881313"/>
            <a:ext cx="11607800" cy="189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Przeciwdziałanie Zaskoczeniu </a:t>
            </a:r>
            <a:r>
              <a:rPr lang="pl-PL" altLang="pl-PL" i="1">
                <a:solidFill>
                  <a:srgbClr val="CC0000"/>
                </a:solidFill>
                <a:latin typeface="Arial" charset="0"/>
              </a:rPr>
              <a:t>(Counter-Surprise) 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latin typeface="Arial" charset="0"/>
              </a:rPr>
              <a:t>Działania obronne podejmowane zarówno w sferze wojskowej jak i cywilnej w momencie otrzymania informacji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o możliwym ataku lub w przypadku jego wystąpienia. Przedsięwzięcia te mają na celu zapewnienie przetrwania siłom zbrojnym, umożliwienie im skutecznego działania oraz wzmocnienie ochrony instytucji cywilnych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wojskowych, jak również ludności cywilnej oraz infrastruktury. </a:t>
            </a:r>
          </a:p>
        </p:txBody>
      </p:sp>
      <p:sp>
        <p:nvSpPr>
          <p:cNvPr id="262146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2147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D84E833B-FB20-44DD-9C2D-534689E66A60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7</a:t>
            </a:fld>
            <a:endParaRPr lang="pl-PL" altLang="pl-PL" sz="900"/>
          </a:p>
        </p:txBody>
      </p:sp>
      <p:pic>
        <p:nvPicPr>
          <p:cNvPr id="262148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647700" y="1868488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ext Box 2"/>
          <p:cNvSpPr txBox="1">
            <a:spLocks noChangeArrowheads="1"/>
          </p:cNvSpPr>
          <p:nvPr/>
        </p:nvSpPr>
        <p:spPr bwMode="auto">
          <a:xfrm>
            <a:off x="292100" y="2827338"/>
            <a:ext cx="116078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lnSpc>
                <a:spcPct val="7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Przeciwdziałanie Agresji </a:t>
            </a:r>
            <a:r>
              <a:rPr lang="pl-PL" altLang="pl-PL" i="1">
                <a:solidFill>
                  <a:srgbClr val="CC0000"/>
                </a:solidFill>
                <a:latin typeface="Arial" charset="0"/>
              </a:rPr>
              <a:t>(Counter-Aggression) </a:t>
            </a:r>
          </a:p>
          <a:p>
            <a:pPr algn="just" defTabSz="449263" eaLnBrk="0" hangingPunct="0">
              <a:lnSpc>
                <a:spcPct val="12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latin typeface="Arial" charset="0"/>
              </a:rPr>
              <a:t>Działania podejmowane przeciwko wrogim państwom i ich siłom zbrojnym w przypadku ataku zbrojnego na terytorium państwa członkowskiego NATO lub jego siły zbrojne. </a:t>
            </a:r>
          </a:p>
        </p:txBody>
      </p:sp>
      <p:sp>
        <p:nvSpPr>
          <p:cNvPr id="264194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419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0FD06A81-1AC2-432F-BE10-5BE63F42ACF3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8</a:t>
            </a:fld>
            <a:endParaRPr lang="pl-PL" altLang="pl-PL" sz="900"/>
          </a:p>
        </p:txBody>
      </p:sp>
      <p:pic>
        <p:nvPicPr>
          <p:cNvPr id="26419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647700" y="1703388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ext Box 2"/>
          <p:cNvSpPr txBox="1">
            <a:spLocks noChangeArrowheads="1"/>
          </p:cNvSpPr>
          <p:nvPr/>
        </p:nvSpPr>
        <p:spPr bwMode="auto">
          <a:xfrm>
            <a:off x="292100" y="2341563"/>
            <a:ext cx="11607800" cy="326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lnSpc>
                <a:spcPct val="13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Stopnie Alarmowe </a:t>
            </a:r>
            <a:r>
              <a:rPr lang="pl-PL" altLang="pl-PL" i="1">
                <a:solidFill>
                  <a:srgbClr val="CC0000"/>
                </a:solidFill>
                <a:latin typeface="Arial" charset="0"/>
              </a:rPr>
              <a:t>(NATO Security Alert States) </a:t>
            </a:r>
          </a:p>
          <a:p>
            <a:pPr defTabSz="449263" eaLnBrk="0" hangingPunct="0">
              <a:lnSpc>
                <a:spcPct val="11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pl-PL" altLang="pl-PL">
                <a:latin typeface="Arial" charset="0"/>
              </a:rPr>
              <a:t>Ujednolicenie działań podejmowanych w ramach Sojuszu w przypadku zagrożenia atakiem terrorystycznym lub sabotażem. W zależności od skali zagrożenia może być wprowadzony jeden z czterech stopni alarmowych: </a:t>
            </a:r>
          </a:p>
          <a:p>
            <a:pPr defTabSz="449263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tabLst>
                <a:tab pos="0" algn="l"/>
              </a:tabLst>
            </a:pPr>
            <a:r>
              <a:rPr lang="pl-PL" altLang="pl-PL">
                <a:solidFill>
                  <a:srgbClr val="CC0000"/>
                </a:solidFill>
                <a:latin typeface="Arial" charset="0"/>
              </a:rPr>
              <a:t>ALPHA </a:t>
            </a:r>
            <a:r>
              <a:rPr lang="pl-PL" altLang="pl-PL">
                <a:latin typeface="Arial" charset="0"/>
              </a:rPr>
              <a:t>		– w sytuacji ogólnego zagrożenia możliwością ataku terrorystycznego lub aktu sabotażu; </a:t>
            </a:r>
          </a:p>
          <a:p>
            <a:pPr defTabSz="449263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tabLst>
                <a:tab pos="0" algn="l"/>
              </a:tabLst>
            </a:pPr>
            <a:r>
              <a:rPr lang="pl-PL" altLang="pl-PL">
                <a:solidFill>
                  <a:srgbClr val="CC0000"/>
                </a:solidFill>
                <a:latin typeface="Arial" charset="0"/>
              </a:rPr>
              <a:t>BRAVO</a:t>
            </a:r>
            <a:r>
              <a:rPr lang="pl-PL" altLang="pl-PL">
                <a:latin typeface="Arial" charset="0"/>
              </a:rPr>
              <a:t> 		– w sytuacji zwiększonej możliwości ataku; </a:t>
            </a:r>
          </a:p>
          <a:p>
            <a:pPr defTabSz="449263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tabLst>
                <a:tab pos="0" algn="l"/>
              </a:tabLst>
            </a:pPr>
            <a:r>
              <a:rPr lang="pl-PL" altLang="pl-PL">
                <a:solidFill>
                  <a:srgbClr val="CC0000"/>
                </a:solidFill>
                <a:latin typeface="Arial" charset="0"/>
              </a:rPr>
              <a:t>CHARLIE</a:t>
            </a:r>
            <a:r>
              <a:rPr lang="pl-PL" altLang="pl-PL">
                <a:latin typeface="Arial" charset="0"/>
              </a:rPr>
              <a:t>	– w sytuacji, kiedy doszło do incydentów lub uzyskano informacje o przygotowywanym ataku; </a:t>
            </a:r>
          </a:p>
          <a:p>
            <a:pPr defTabSz="449263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tabLst>
                <a:tab pos="0" algn="l"/>
              </a:tabLst>
            </a:pPr>
            <a:r>
              <a:rPr lang="pl-PL" altLang="pl-PL">
                <a:solidFill>
                  <a:srgbClr val="CC0000"/>
                </a:solidFill>
                <a:latin typeface="Arial" charset="0"/>
              </a:rPr>
              <a:t>DELTA</a:t>
            </a:r>
            <a:r>
              <a:rPr lang="pl-PL" altLang="pl-PL">
                <a:latin typeface="Arial" charset="0"/>
              </a:rPr>
              <a:t> 		– w sytuacji, kiedy wiadomo, że atak może nastąpić w najbliższym czasie, a jego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                         prawdopodobieństwo jest bardzo wysokie. </a:t>
            </a:r>
          </a:p>
        </p:txBody>
      </p:sp>
      <p:sp>
        <p:nvSpPr>
          <p:cNvPr id="266242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6243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CEE60A54-4242-4430-B5FE-DAD680B24E3E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9</a:t>
            </a:fld>
            <a:endParaRPr lang="pl-PL" altLang="pl-PL" sz="900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647700" y="1703388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 ZARZĄDZANIA KRYZYSOWEGO NATO</a:t>
            </a:r>
          </a:p>
        </p:txBody>
      </p:sp>
      <p:pic>
        <p:nvPicPr>
          <p:cNvPr id="26624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740</Words>
  <Application>Microsoft Office PowerPoint</Application>
  <PresentationFormat>Panoramiczny</PresentationFormat>
  <Paragraphs>95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przewidziane w ramach programu „Mazowieckie – historia Niepodległości</dc:title>
  <dc:creator>Igor Piwowarski</dc:creator>
  <cp:lastModifiedBy>Mirosław Wiktorowski</cp:lastModifiedBy>
  <cp:revision>187</cp:revision>
  <cp:lastPrinted>2019-11-27T10:03:17Z</cp:lastPrinted>
  <dcterms:created xsi:type="dcterms:W3CDTF">2018-04-20T14:47:56Z</dcterms:created>
  <dcterms:modified xsi:type="dcterms:W3CDTF">2020-12-09T11:33:49Z</dcterms:modified>
</cp:coreProperties>
</file>