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76" r:id="rId9"/>
    <p:sldId id="275" r:id="rId10"/>
    <p:sldId id="277" r:id="rId11"/>
    <p:sldId id="273" r:id="rId12"/>
    <p:sldId id="274" r:id="rId13"/>
    <p:sldId id="263" r:id="rId14"/>
    <p:sldId id="265" r:id="rId15"/>
    <p:sldId id="266" r:id="rId16"/>
    <p:sldId id="268" r:id="rId17"/>
    <p:sldId id="269" r:id="rId18"/>
    <p:sldId id="271" r:id="rId19"/>
    <p:sldId id="272" r:id="rId20"/>
    <p:sldId id="270" r:id="rId2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94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3" autoAdjust="0"/>
    <p:restoredTop sz="93792" autoAdjust="0"/>
  </p:normalViewPr>
  <p:slideViewPr>
    <p:cSldViewPr snapToGrid="0">
      <p:cViewPr varScale="1">
        <p:scale>
          <a:sx n="82" d="100"/>
          <a:sy n="82" d="100"/>
        </p:scale>
        <p:origin x="715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D0BCD8-0CFD-45BB-8BDC-5F4655C8426F}" type="datetimeFigureOut">
              <a:rPr lang="pl-PL" smtClean="0"/>
              <a:t>09.08.2023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C23F0-E69D-4836-B98F-09523197C8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6831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C23F0-E69D-4836-B98F-09523197C847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4861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C23F0-E69D-4836-B98F-09523197C847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1144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pl-PL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800" b="1" dirty="0"/>
          </a:p>
          <a:p>
            <a:pPr algn="l"/>
            <a:endParaRPr lang="pl-PL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800" b="1" i="0" u="none" strike="noStrike" baseline="0" dirty="0"/>
          </a:p>
          <a:p>
            <a:pPr algn="l"/>
            <a:endParaRPr lang="pl-PL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b="1" i="0" u="none" strike="noStrike" baseline="0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C23F0-E69D-4836-B98F-09523197C847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9830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C23F0-E69D-4836-B98F-09523197C847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7871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C23F0-E69D-4836-B98F-09523197C847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5400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C23F0-E69D-4836-B98F-09523197C847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4806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D5AC5D9-996A-B962-7E60-D1C35DC658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171C935-05BF-14A8-199D-E8A5DD7372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A6C86ED-6F8C-F130-308B-11AC9C8CE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7F74B-608A-49CB-9939-762F2C53F5A4}" type="datetimeFigureOut">
              <a:rPr lang="pl-PL" smtClean="0"/>
              <a:t>09.08.2023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80164B2-BCC2-3109-3E16-9BFC4B76E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9D398C1-50DB-6501-A29B-E8EC80FDB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A72FA-CB9C-48A6-AFF3-3D66943EDD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3651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ABE8036-A27D-BAC0-ED47-A38B6B004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CA7F0EF-24D3-330F-D44B-71B8D483ED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EC0BD15-ACF9-8643-D352-F59499E02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7F74B-608A-49CB-9939-762F2C53F5A4}" type="datetimeFigureOut">
              <a:rPr lang="pl-PL" smtClean="0"/>
              <a:t>09.08.2023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96BDBCF-87C4-E046-2C05-72C8D8C5B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B2948D6-BDBE-E40C-7B4F-C05DEAFCA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A72FA-CB9C-48A6-AFF3-3D66943EDD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6854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ACB5875D-28D1-9EF8-F004-39EA4502E6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4F3F101-FC59-418A-7424-BF538AAAD9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ABA31B8-4955-D8F0-5DFD-FA3732079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7F74B-608A-49CB-9939-762F2C53F5A4}" type="datetimeFigureOut">
              <a:rPr lang="pl-PL" smtClean="0"/>
              <a:t>09.08.2023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E539A7F-3E3F-6B82-BAF5-86394A1D8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D2CDA9A-5F1B-6A9D-5C83-7885AF894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A72FA-CB9C-48A6-AFF3-3D66943EDD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268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a 2">
            <a:extLst>
              <a:ext uri="{FF2B5EF4-FFF2-40B4-BE49-F238E27FC236}">
                <a16:creationId xmlns:a16="http://schemas.microsoft.com/office/drawing/2014/main" id="{F6A4E759-E65F-F40E-4BF3-EAB4E99168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6276" y="6194426"/>
            <a:ext cx="10639424" cy="13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380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9F3C3A-AB8E-19AD-EBF2-AAAE76E53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2477906-FDE7-9223-C43F-AD310C244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B78C99D-3F9A-ADFE-AF2E-8262EB55A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7F74B-608A-49CB-9939-762F2C53F5A4}" type="datetimeFigureOut">
              <a:rPr lang="pl-PL" smtClean="0"/>
              <a:t>09.08.2023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27DFB51-9370-D338-424E-7055B1B21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43114D1-2EB5-2C10-6C4D-6C847F000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A72FA-CB9C-48A6-AFF3-3D66943EDD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635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4A9046-1162-23EA-CCE1-529F3E126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A284BAD-61C1-D13E-C75C-9D3A07A7CC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B1F62F4-0F66-BE68-4EA2-B70EFA693B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0C1D79D-5991-53E3-BA33-04D9FD3D3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7F74B-608A-49CB-9939-762F2C53F5A4}" type="datetimeFigureOut">
              <a:rPr lang="pl-PL" smtClean="0"/>
              <a:t>09.08.2023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9883785-7126-190E-E665-352DCA390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76E0753-6703-FF39-EC10-6A00F7039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A72FA-CB9C-48A6-AFF3-3D66943EDD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5897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3D812E-3F22-5DA9-95B2-357766452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D7334AB-82B1-C240-BA72-690F63811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FF80E9F-581D-FC77-018D-C3B1DEE420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D1BCB997-6751-9597-1F78-A395614CD6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BCF1E390-3846-9BA3-297E-FAC46836CF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AA8A0D4C-C75F-9D5F-C4EE-46746309D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7F74B-608A-49CB-9939-762F2C53F5A4}" type="datetimeFigureOut">
              <a:rPr lang="pl-PL" smtClean="0"/>
              <a:t>09.08.2023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1A611D69-FDA0-FA2A-4E34-D6A42693D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BEEC1A83-2E1D-0CC9-C0FC-D00AA116C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A72FA-CB9C-48A6-AFF3-3D66943EDD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7893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0B62C1-6CAD-02A3-461F-93B0A3B16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8F21FBD7-B14E-FD13-35D5-56E5B1F37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7F74B-608A-49CB-9939-762F2C53F5A4}" type="datetimeFigureOut">
              <a:rPr lang="pl-PL" smtClean="0"/>
              <a:t>09.08.2023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6FF8AAE4-D1B5-1F51-8F82-455C1E137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EC81039A-D8B2-D89E-7383-8674F3ADC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A72FA-CB9C-48A6-AFF3-3D66943EDD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5830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C1C2D487-8E2B-E202-706D-ABDD02748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7F74B-608A-49CB-9939-762F2C53F5A4}" type="datetimeFigureOut">
              <a:rPr lang="pl-PL" smtClean="0"/>
              <a:t>09.08.2023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97FCFEE3-1636-8965-22A8-A2435C800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CD862DA-23A4-6AC2-9328-99F288506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A72FA-CB9C-48A6-AFF3-3D66943EDD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0166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092D20-5ABD-EFEA-D5CE-47D58B988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9FBD6C8-7C1F-CDD1-6D3F-7A9D2B592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0184F10-6FC9-34C4-FE2E-FF63A04BD4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0C57401-E081-6AD3-7E17-69184F25C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7F74B-608A-49CB-9939-762F2C53F5A4}" type="datetimeFigureOut">
              <a:rPr lang="pl-PL" smtClean="0"/>
              <a:t>09.08.2023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72A2AA2-EE65-960E-276E-40BD170B7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456A021-1884-7B83-9358-7579A5F40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A72FA-CB9C-48A6-AFF3-3D66943EDD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7396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85F768-5390-92A8-AD37-F1BAA1FB3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1101D5CE-42F8-B8E4-9C2B-AE789E5FF8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582E228-450F-7941-896A-43C12AEE30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AF4E38D-73AD-9408-5BC5-EBDAB0FB2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7F74B-608A-49CB-9939-762F2C53F5A4}" type="datetimeFigureOut">
              <a:rPr lang="pl-PL" smtClean="0"/>
              <a:t>09.08.2023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6D0837D-9A35-748B-16AC-43FA5A56B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6A11CDE-F240-535B-2B58-8F77FD2D4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A72FA-CB9C-48A6-AFF3-3D66943EDD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77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8E78078A-B474-3140-11C2-70BDA4B83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7414ED7-3B0A-D73A-9431-4E0FB99617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3190467-FB0F-02C0-38FE-5972FBD68F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7F74B-608A-49CB-9939-762F2C53F5A4}" type="datetimeFigureOut">
              <a:rPr lang="pl-PL" smtClean="0"/>
              <a:t>09.08.2023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46E669D-32E2-66C4-5F82-60D321F699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0302782-313D-3719-564E-A23CF1389B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A72FA-CB9C-48A6-AFF3-3D66943EDD9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9702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cyfrowe@dostepneurzedy.p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cyfrowe@dostepneurzedy.p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89C98A-AEA0-8AF9-28BF-9C3F5A1364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537" y="1647825"/>
            <a:ext cx="10610850" cy="1011064"/>
          </a:xfrm>
        </p:spPr>
        <p:txBody>
          <a:bodyPr>
            <a:normAutofit/>
          </a:bodyPr>
          <a:lstStyle/>
          <a:p>
            <a:r>
              <a:rPr lang="pl-PL" sz="5000" b="1" dirty="0">
                <a:latin typeface="+mn-lt"/>
              </a:rPr>
              <a:t>Szkolenia e-learningowe w projekcie: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694A282-D310-8188-8BD3-DE4A8CA86B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2788" y="2967335"/>
            <a:ext cx="10400347" cy="1011063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pl-PL" sz="3400" dirty="0">
                <a:effectLst/>
                <a:ea typeface="Calibri" panose="020F0502020204030204" pitchFamily="34" charset="0"/>
              </a:rPr>
              <a:t>„</a:t>
            </a:r>
            <a:r>
              <a:rPr lang="pl-PL" sz="3400" dirty="0">
                <a:effectLst/>
                <a:ea typeface="Times New Roman" panose="02020603050405020304" pitchFamily="18" charset="0"/>
              </a:rPr>
              <a:t>Dostępność cyfrowa stron jednostek samorządu terytorialnego – zasoby, szkolenia, </a:t>
            </a:r>
            <a:r>
              <a:rPr lang="pl-PL" sz="3400" dirty="0" err="1">
                <a:effectLst/>
                <a:ea typeface="Times New Roman" panose="02020603050405020304" pitchFamily="18" charset="0"/>
              </a:rPr>
              <a:t>walidatory</a:t>
            </a:r>
            <a:r>
              <a:rPr lang="pl-PL" sz="3400" dirty="0">
                <a:effectLst/>
                <a:ea typeface="Calibri" panose="020F0502020204030204" pitchFamily="34" charset="0"/>
              </a:rPr>
              <a:t>”</a:t>
            </a:r>
          </a:p>
        </p:txBody>
      </p:sp>
      <p:pic>
        <p:nvPicPr>
          <p:cNvPr id="10" name="Obraz 9" descr="Logo Ministerstwa Cyfryzacji: godło Polski i flaga Polski oraz napis Ministerstwo Cyfryzacji">
            <a:extLst>
              <a:ext uri="{FF2B5EF4-FFF2-40B4-BE49-F238E27FC236}">
                <a16:creationId xmlns:a16="http://schemas.microsoft.com/office/drawing/2014/main" id="{C242B056-5C89-7714-38DA-4095CD6EA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992" y="385935"/>
            <a:ext cx="2833411" cy="1261890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3E49388F-2A0B-8E9C-5080-5751FD0AC0D2}"/>
              </a:ext>
            </a:extLst>
          </p:cNvPr>
          <p:cNvSpPr txBox="1"/>
          <p:nvPr/>
        </p:nvSpPr>
        <p:spPr>
          <a:xfrm>
            <a:off x="522764" y="4286845"/>
            <a:ext cx="1100248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pl-PL" sz="2000" dirty="0">
                <a:effectLst/>
                <a:ea typeface="Calibri" panose="020F0502020204030204" pitchFamily="34" charset="0"/>
              </a:rPr>
              <a:t>współfinansowanym ze środków Europejskiego Funduszu Społecznego w ramach Programu Operacyjnego Wiedza Edukacja Rozwój 2014-2020 (PO WER), Oś Priorytetowa II Efektywne polityki publiczne dla rynku pracy, gospodarki i edukacji, Działanie 2.18 Wysokiej jakości usługo administracyjne</a:t>
            </a:r>
            <a:endParaRPr lang="pl-PL" sz="2000" dirty="0"/>
          </a:p>
        </p:txBody>
      </p:sp>
      <p:pic>
        <p:nvPicPr>
          <p:cNvPr id="15" name="Obraz 14" descr="Od lewej strony: logo Funduszy Europejskich Programu Operacyjnego Wiedza Edukacja Rozwój, flaga Polski oraz flaga Unii Europejskiej">
            <a:extLst>
              <a:ext uri="{FF2B5EF4-FFF2-40B4-BE49-F238E27FC236}">
                <a16:creationId xmlns:a16="http://schemas.microsoft.com/office/drawing/2014/main" id="{DCCCDECC-6650-F93B-0FD7-31C12FAA555C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568" y="5840921"/>
            <a:ext cx="6610863" cy="8466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4357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C01C29E9-02CD-91D4-F80B-032DEBD98F92}"/>
              </a:ext>
            </a:extLst>
          </p:cNvPr>
          <p:cNvSpPr txBox="1">
            <a:spLocks/>
          </p:cNvSpPr>
          <p:nvPr/>
        </p:nvSpPr>
        <p:spPr>
          <a:xfrm>
            <a:off x="2235716" y="646023"/>
            <a:ext cx="7720568" cy="13236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5000" b="1" dirty="0">
                <a:latin typeface="+mn-lt"/>
              </a:rPr>
              <a:t>Szkolenia e-learningowe – rekrutacja (4)</a:t>
            </a:r>
          </a:p>
        </p:txBody>
      </p:sp>
      <p:sp>
        <p:nvSpPr>
          <p:cNvPr id="2" name="Podtytuł 2">
            <a:extLst>
              <a:ext uri="{FF2B5EF4-FFF2-40B4-BE49-F238E27FC236}">
                <a16:creationId xmlns:a16="http://schemas.microsoft.com/office/drawing/2014/main" id="{9E14DDAA-754C-FCFC-2A0D-92463CDDEF3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6900" y="2962275"/>
            <a:ext cx="8458200" cy="4667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+mn-cs"/>
              </a:rPr>
              <a:t>Panel rekrutacyjny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40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+mn-cs"/>
              </a:rPr>
              <a:t>https://dostepneurzedy.pl/rejestracja</a:t>
            </a:r>
          </a:p>
        </p:txBody>
      </p:sp>
    </p:spTree>
    <p:extLst>
      <p:ext uri="{BB962C8B-B14F-4D97-AF65-F5344CB8AC3E}">
        <p14:creationId xmlns:p14="http://schemas.microsoft.com/office/powerpoint/2010/main" val="1258755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C01C29E9-02CD-91D4-F80B-032DEBD98F9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486347" y="575836"/>
            <a:ext cx="7720013" cy="13239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5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Szkolenia e-learningowe – rekrutacja (5)</a:t>
            </a:r>
          </a:p>
        </p:txBody>
      </p:sp>
      <p:sp>
        <p:nvSpPr>
          <p:cNvPr id="2" name="Podtytuł 2">
            <a:extLst>
              <a:ext uri="{FF2B5EF4-FFF2-40B4-BE49-F238E27FC236}">
                <a16:creationId xmlns:a16="http://schemas.microsoft.com/office/drawing/2014/main" id="{9E14DDAA-754C-FCFC-2A0D-92463CDDEF3F}"/>
              </a:ext>
            </a:extLst>
          </p:cNvPr>
          <p:cNvSpPr txBox="1">
            <a:spLocks/>
          </p:cNvSpPr>
          <p:nvPr/>
        </p:nvSpPr>
        <p:spPr>
          <a:xfrm>
            <a:off x="399236" y="2193502"/>
            <a:ext cx="5138996" cy="4665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200" dirty="0">
                <a:effectLst/>
                <a:ea typeface="Calibri" panose="020F0502020204030204" pitchFamily="34" charset="0"/>
              </a:rPr>
              <a:t>KONTAKT: cyfrowe@dostepneurzedy.pl</a:t>
            </a:r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C83F9C1A-C822-81D9-B3CD-633FBB4C75D8}"/>
              </a:ext>
            </a:extLst>
          </p:cNvPr>
          <p:cNvSpPr/>
          <p:nvPr/>
        </p:nvSpPr>
        <p:spPr>
          <a:xfrm>
            <a:off x="925284" y="3247407"/>
            <a:ext cx="9971315" cy="2554678"/>
          </a:xfrm>
          <a:prstGeom prst="roundRect">
            <a:avLst>
              <a:gd name="adj" fmla="val 2533"/>
            </a:avLst>
          </a:prstGeom>
          <a:gradFill>
            <a:gsLst>
              <a:gs pos="0">
                <a:srgbClr val="04113E"/>
              </a:gs>
              <a:gs pos="100000">
                <a:srgbClr val="04113E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 marL="457200" indent="-457200"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2"/>
            </a:pPr>
            <a:r>
              <a:rPr lang="pl-PL" sz="3000" b="1" dirty="0">
                <a:ea typeface="Calibri" panose="020F0502020204030204" pitchFamily="34" charset="0"/>
              </a:rPr>
              <a:t>Uczestnicy – formularze gromadzenia danych + Oświadczenie uczestnika</a:t>
            </a:r>
          </a:p>
          <a:p>
            <a:pPr marL="914400" lvl="1" indent="-457200"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ea typeface="Calibri" panose="020F0502020204030204" pitchFamily="34" charset="0"/>
              </a:rPr>
              <a:t>wybór modułów</a:t>
            </a:r>
          </a:p>
          <a:p>
            <a:pPr marL="914400" lvl="1" indent="-457200"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ea typeface="Calibri" panose="020F0502020204030204" pitchFamily="34" charset="0"/>
              </a:rPr>
              <a:t>podpis kwalifikowany/Profil zaufany lub własnoręczny podpis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endParaRPr lang="pl-PL" sz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21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C01C29E9-02CD-91D4-F80B-032DEBD98F9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486346" y="533400"/>
            <a:ext cx="7720013" cy="13239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5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Szkolenia e-learningowe – rekrutacja (6)</a:t>
            </a:r>
          </a:p>
        </p:txBody>
      </p:sp>
      <p:sp>
        <p:nvSpPr>
          <p:cNvPr id="2" name="Podtytuł 2">
            <a:extLst>
              <a:ext uri="{FF2B5EF4-FFF2-40B4-BE49-F238E27FC236}">
                <a16:creationId xmlns:a16="http://schemas.microsoft.com/office/drawing/2014/main" id="{9E14DDAA-754C-FCFC-2A0D-92463CDDEF3F}"/>
              </a:ext>
            </a:extLst>
          </p:cNvPr>
          <p:cNvSpPr txBox="1">
            <a:spLocks/>
          </p:cNvSpPr>
          <p:nvPr/>
        </p:nvSpPr>
        <p:spPr>
          <a:xfrm>
            <a:off x="399236" y="2193502"/>
            <a:ext cx="5138996" cy="4665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200" dirty="0">
                <a:effectLst/>
                <a:ea typeface="Calibri" panose="020F0502020204030204" pitchFamily="34" charset="0"/>
              </a:rPr>
              <a:t>KONTAKT: cyfrowe@dostepneurzedy.pl</a:t>
            </a:r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CC9A536A-B2F8-E358-154B-8CA1B27D936B}"/>
              </a:ext>
            </a:extLst>
          </p:cNvPr>
          <p:cNvSpPr/>
          <p:nvPr/>
        </p:nvSpPr>
        <p:spPr>
          <a:xfrm>
            <a:off x="1170214" y="3245505"/>
            <a:ext cx="9851572" cy="1015339"/>
          </a:xfrm>
          <a:prstGeom prst="roundRect">
            <a:avLst>
              <a:gd name="adj" fmla="val 2533"/>
            </a:avLst>
          </a:prstGeom>
          <a:gradFill>
            <a:gsLst>
              <a:gs pos="0">
                <a:srgbClr val="A91358"/>
              </a:gs>
              <a:gs pos="100000">
                <a:srgbClr val="212C5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 marL="457200" indent="-457200"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3"/>
            </a:pPr>
            <a:r>
              <a:rPr lang="pl-PL" sz="3000" b="1" dirty="0">
                <a:ea typeface="Calibri" panose="020F0502020204030204" pitchFamily="34" charset="0"/>
              </a:rPr>
              <a:t>Link do szkoleń e-learningowych</a:t>
            </a:r>
          </a:p>
        </p:txBody>
      </p:sp>
    </p:spTree>
    <p:extLst>
      <p:ext uri="{BB962C8B-B14F-4D97-AF65-F5344CB8AC3E}">
        <p14:creationId xmlns:p14="http://schemas.microsoft.com/office/powerpoint/2010/main" val="3630587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C01C29E9-02CD-91D4-F80B-032DEBD98F9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231453" y="581378"/>
            <a:ext cx="7720013" cy="6715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5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Platforma e-learningowa (1)</a:t>
            </a:r>
          </a:p>
        </p:txBody>
      </p:sp>
      <p:sp>
        <p:nvSpPr>
          <p:cNvPr id="2" name="Podtytuł 2">
            <a:extLst>
              <a:ext uri="{FF2B5EF4-FFF2-40B4-BE49-F238E27FC236}">
                <a16:creationId xmlns:a16="http://schemas.microsoft.com/office/drawing/2014/main" id="{9E14DDAA-754C-FCFC-2A0D-92463CDDEF3F}"/>
              </a:ext>
            </a:extLst>
          </p:cNvPr>
          <p:cNvSpPr txBox="1">
            <a:spLocks/>
          </p:cNvSpPr>
          <p:nvPr/>
        </p:nvSpPr>
        <p:spPr>
          <a:xfrm>
            <a:off x="776029" y="1554009"/>
            <a:ext cx="5138996" cy="4665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200" dirty="0">
                <a:effectLst/>
                <a:ea typeface="Calibri" panose="020F0502020204030204" pitchFamily="34" charset="0"/>
              </a:rPr>
              <a:t>REJESTRACJA na: </a:t>
            </a:r>
            <a:r>
              <a:rPr lang="pl-PL" sz="3000" b="1" dirty="0">
                <a:effectLst/>
                <a:ea typeface="Calibri" panose="020F0502020204030204" pitchFamily="34" charset="0"/>
              </a:rPr>
              <a:t>szkolenia.gov.pl</a:t>
            </a:r>
          </a:p>
        </p:txBody>
      </p:sp>
      <p:pic>
        <p:nvPicPr>
          <p:cNvPr id="7" name="Obraz 6" descr="zrzut ekranu: okno serwisu gov.pl z przyciskami Zarejestruj się i Zaloguj się">
            <a:extLst>
              <a:ext uri="{FF2B5EF4-FFF2-40B4-BE49-F238E27FC236}">
                <a16:creationId xmlns:a16="http://schemas.microsoft.com/office/drawing/2014/main" id="{167879EB-A6E5-6418-C939-198221DA7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453" y="2321651"/>
            <a:ext cx="7367144" cy="371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23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C01C29E9-02CD-91D4-F80B-032DEBD98F9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17168" y="533400"/>
            <a:ext cx="7720013" cy="6715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5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Platforma e-learningowa (2)</a:t>
            </a:r>
          </a:p>
        </p:txBody>
      </p:sp>
      <p:sp>
        <p:nvSpPr>
          <p:cNvPr id="2" name="Podtytuł 2">
            <a:extLst>
              <a:ext uri="{FF2B5EF4-FFF2-40B4-BE49-F238E27FC236}">
                <a16:creationId xmlns:a16="http://schemas.microsoft.com/office/drawing/2014/main" id="{9E14DDAA-754C-FCFC-2A0D-92463CDDEF3F}"/>
              </a:ext>
            </a:extLst>
          </p:cNvPr>
          <p:cNvSpPr txBox="1">
            <a:spLocks/>
          </p:cNvSpPr>
          <p:nvPr/>
        </p:nvSpPr>
        <p:spPr>
          <a:xfrm>
            <a:off x="776029" y="1554009"/>
            <a:ext cx="3853121" cy="4665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200" dirty="0">
                <a:effectLst/>
                <a:ea typeface="Calibri" panose="020F0502020204030204" pitchFamily="34" charset="0"/>
              </a:rPr>
              <a:t>LOGOWANIE do platformy (1)</a:t>
            </a:r>
          </a:p>
        </p:txBody>
      </p:sp>
      <p:pic>
        <p:nvPicPr>
          <p:cNvPr id="5" name="Obraz 4" descr="zrzut ekranu: okno serwisu platformy edukacyjnej gov.pl z przyciskiem Zaloguj się przez login.gov.pl">
            <a:extLst>
              <a:ext uri="{FF2B5EF4-FFF2-40B4-BE49-F238E27FC236}">
                <a16:creationId xmlns:a16="http://schemas.microsoft.com/office/drawing/2014/main" id="{BA635700-B66F-2D82-7BAE-72094807B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281399"/>
            <a:ext cx="8520422" cy="369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741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C01C29E9-02CD-91D4-F80B-032DEBD98F9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235993" y="536471"/>
            <a:ext cx="7720013" cy="6715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5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Platforma e-learningowa (3)</a:t>
            </a:r>
          </a:p>
        </p:txBody>
      </p:sp>
      <p:sp>
        <p:nvSpPr>
          <p:cNvPr id="2" name="Podtytuł 2">
            <a:extLst>
              <a:ext uri="{FF2B5EF4-FFF2-40B4-BE49-F238E27FC236}">
                <a16:creationId xmlns:a16="http://schemas.microsoft.com/office/drawing/2014/main" id="{9E14DDAA-754C-FCFC-2A0D-92463CDDEF3F}"/>
              </a:ext>
            </a:extLst>
          </p:cNvPr>
          <p:cNvSpPr txBox="1">
            <a:spLocks/>
          </p:cNvSpPr>
          <p:nvPr/>
        </p:nvSpPr>
        <p:spPr>
          <a:xfrm>
            <a:off x="776029" y="1554009"/>
            <a:ext cx="3853121" cy="4665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200" dirty="0">
                <a:effectLst/>
                <a:ea typeface="Calibri" panose="020F0502020204030204" pitchFamily="34" charset="0"/>
              </a:rPr>
              <a:t>LOGOWANIE do platformy (2)</a:t>
            </a:r>
          </a:p>
        </p:txBody>
      </p:sp>
      <p:pic>
        <p:nvPicPr>
          <p:cNvPr id="5" name="Obraz 4" descr="Logo Profilu zaufanego: zielona i biała twarz">
            <a:extLst>
              <a:ext uri="{FF2B5EF4-FFF2-40B4-BE49-F238E27FC236}">
                <a16:creationId xmlns:a16="http://schemas.microsoft.com/office/drawing/2014/main" id="{AE3E73C1-3C08-66EE-F997-381A1061F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404" y="2712583"/>
            <a:ext cx="3905250" cy="1171575"/>
          </a:xfrm>
          <a:prstGeom prst="rect">
            <a:avLst/>
          </a:prstGeom>
        </p:spPr>
      </p:pic>
      <p:pic>
        <p:nvPicPr>
          <p:cNvPr id="7" name="Obraz 6" descr="zrzut ekranu: okno serwisu gov.pl z wybranymi polami do zalogowania się na platformie szkoleniowej">
            <a:extLst>
              <a:ext uri="{FF2B5EF4-FFF2-40B4-BE49-F238E27FC236}">
                <a16:creationId xmlns:a16="http://schemas.microsoft.com/office/drawing/2014/main" id="{543F3064-1A5E-1C30-BAE4-C411DEA81D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4025" y="1456577"/>
            <a:ext cx="4610100" cy="462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C01C29E9-02CD-91D4-F80B-032DEBD98F9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235993" y="657194"/>
            <a:ext cx="7720013" cy="6715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5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Platforma e-learningowa (4)</a:t>
            </a:r>
          </a:p>
        </p:txBody>
      </p:sp>
      <p:sp>
        <p:nvSpPr>
          <p:cNvPr id="2" name="Podtytuł 2">
            <a:extLst>
              <a:ext uri="{FF2B5EF4-FFF2-40B4-BE49-F238E27FC236}">
                <a16:creationId xmlns:a16="http://schemas.microsoft.com/office/drawing/2014/main" id="{9E14DDAA-754C-FCFC-2A0D-92463CDDEF3F}"/>
              </a:ext>
            </a:extLst>
          </p:cNvPr>
          <p:cNvSpPr txBox="1">
            <a:spLocks/>
          </p:cNvSpPr>
          <p:nvPr/>
        </p:nvSpPr>
        <p:spPr>
          <a:xfrm>
            <a:off x="776029" y="1554009"/>
            <a:ext cx="3853121" cy="4665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200" dirty="0">
                <a:effectLst/>
                <a:ea typeface="Calibri" panose="020F0502020204030204" pitchFamily="34" charset="0"/>
              </a:rPr>
              <a:t>LOGOWANIE do platformy (3)</a:t>
            </a:r>
          </a:p>
        </p:txBody>
      </p:sp>
      <p:pic>
        <p:nvPicPr>
          <p:cNvPr id="5" name="Obraz 4" descr="zrzut ekranu: okno serwisu platformy edukacyjnej gov.pl z wybranymi opcjami do zalogowania w oparciu o nazwę użytkownika lub adres e-mail lub w oparciu o bankowość elektroniczną">
            <a:extLst>
              <a:ext uri="{FF2B5EF4-FFF2-40B4-BE49-F238E27FC236}">
                <a16:creationId xmlns:a16="http://schemas.microsoft.com/office/drawing/2014/main" id="{76D52040-6EB4-732B-C23C-C5DE72E06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1774917"/>
            <a:ext cx="7543799" cy="403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368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C01C29E9-02CD-91D4-F80B-032DEBD98F9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235993" y="655560"/>
            <a:ext cx="7720013" cy="6715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5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Platforma e-learningowa (5)</a:t>
            </a:r>
          </a:p>
        </p:txBody>
      </p:sp>
      <p:sp>
        <p:nvSpPr>
          <p:cNvPr id="2" name="Podtytuł 2">
            <a:extLst>
              <a:ext uri="{FF2B5EF4-FFF2-40B4-BE49-F238E27FC236}">
                <a16:creationId xmlns:a16="http://schemas.microsoft.com/office/drawing/2014/main" id="{9E14DDAA-754C-FCFC-2A0D-92463CDDEF3F}"/>
              </a:ext>
            </a:extLst>
          </p:cNvPr>
          <p:cNvSpPr txBox="1">
            <a:spLocks/>
          </p:cNvSpPr>
          <p:nvPr/>
        </p:nvSpPr>
        <p:spPr>
          <a:xfrm>
            <a:off x="776029" y="1554009"/>
            <a:ext cx="3853121" cy="4665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200" dirty="0">
                <a:effectLst/>
                <a:ea typeface="Calibri" panose="020F0502020204030204" pitchFamily="34" charset="0"/>
              </a:rPr>
              <a:t>Wybó</a:t>
            </a:r>
            <a:r>
              <a:rPr lang="pl-PL" sz="2200" dirty="0">
                <a:ea typeface="Calibri" panose="020F0502020204030204" pitchFamily="34" charset="0"/>
              </a:rPr>
              <a:t>r kursów</a:t>
            </a:r>
            <a:endParaRPr lang="pl-PL" sz="2200" dirty="0">
              <a:effectLst/>
              <a:ea typeface="Calibri" panose="020F0502020204030204" pitchFamily="34" charset="0"/>
            </a:endParaRPr>
          </a:p>
        </p:txBody>
      </p:sp>
      <p:pic>
        <p:nvPicPr>
          <p:cNvPr id="7" name="Obraz 6" descr="zrzut ekranu: okno serwisu platformy edukacyjnej gov.pl z wybranymi modułami szkoleniowymi">
            <a:extLst>
              <a:ext uri="{FF2B5EF4-FFF2-40B4-BE49-F238E27FC236}">
                <a16:creationId xmlns:a16="http://schemas.microsoft.com/office/drawing/2014/main" id="{1383AE37-6BFE-526D-8446-CCA2F2173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6605" y="1771650"/>
            <a:ext cx="8142519" cy="3886301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3ECED33C-F371-54B4-3E2E-1BD1244F349A}"/>
              </a:ext>
            </a:extLst>
          </p:cNvPr>
          <p:cNvSpPr txBox="1"/>
          <p:nvPr/>
        </p:nvSpPr>
        <p:spPr>
          <a:xfrm>
            <a:off x="2879333" y="3236628"/>
            <a:ext cx="62107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(5)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26138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C01C29E9-02CD-91D4-F80B-032DEBD98F9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676275"/>
            <a:ext cx="7720013" cy="6715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5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Testy</a:t>
            </a:r>
          </a:p>
        </p:txBody>
      </p:sp>
      <p:sp>
        <p:nvSpPr>
          <p:cNvPr id="2" name="Podtytuł 2">
            <a:extLst>
              <a:ext uri="{FF2B5EF4-FFF2-40B4-BE49-F238E27FC236}">
                <a16:creationId xmlns:a16="http://schemas.microsoft.com/office/drawing/2014/main" id="{9E14DDAA-754C-FCFC-2A0D-92463CDDEF3F}"/>
              </a:ext>
            </a:extLst>
          </p:cNvPr>
          <p:cNvSpPr txBox="1">
            <a:spLocks/>
          </p:cNvSpPr>
          <p:nvPr/>
        </p:nvSpPr>
        <p:spPr>
          <a:xfrm>
            <a:off x="1292631" y="1673499"/>
            <a:ext cx="3853121" cy="4665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pl-PL" sz="2200" dirty="0">
                <a:effectLst/>
                <a:ea typeface="Calibri" panose="020F0502020204030204" pitchFamily="34" charset="0"/>
              </a:rPr>
              <a:t>Początkowy</a:t>
            </a:r>
          </a:p>
          <a:p>
            <a:pPr marL="457200" indent="-457200"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pl-PL" sz="2200" dirty="0">
                <a:ea typeface="Calibri" panose="020F0502020204030204" pitchFamily="34" charset="0"/>
              </a:rPr>
              <a:t>Końcowy</a:t>
            </a:r>
            <a:endParaRPr lang="pl-PL" sz="2200" dirty="0">
              <a:effectLst/>
              <a:ea typeface="Calibri" panose="020F0502020204030204" pitchFamily="34" charset="0"/>
            </a:endParaRP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FAAB4A76-ED3A-9434-D26F-0168F43D026B}"/>
              </a:ext>
            </a:extLst>
          </p:cNvPr>
          <p:cNvSpPr txBox="1">
            <a:spLocks/>
          </p:cNvSpPr>
          <p:nvPr/>
        </p:nvSpPr>
        <p:spPr>
          <a:xfrm>
            <a:off x="1592778" y="3319979"/>
            <a:ext cx="9006443" cy="6719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5000" b="1" dirty="0">
                <a:latin typeface="+mn-lt"/>
              </a:rPr>
              <a:t>Certyfikat ukończenia szkolenia</a:t>
            </a:r>
          </a:p>
        </p:txBody>
      </p:sp>
      <p:sp>
        <p:nvSpPr>
          <p:cNvPr id="8" name="Podtytuł 2">
            <a:extLst>
              <a:ext uri="{FF2B5EF4-FFF2-40B4-BE49-F238E27FC236}">
                <a16:creationId xmlns:a16="http://schemas.microsoft.com/office/drawing/2014/main" id="{AFFC932D-C099-6B73-6B74-0A2067652CD8}"/>
              </a:ext>
            </a:extLst>
          </p:cNvPr>
          <p:cNvSpPr txBox="1">
            <a:spLocks/>
          </p:cNvSpPr>
          <p:nvPr/>
        </p:nvSpPr>
        <p:spPr>
          <a:xfrm>
            <a:off x="1099879" y="4484716"/>
            <a:ext cx="6662996" cy="4665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200" b="1" dirty="0">
                <a:ea typeface="Calibri" panose="020F0502020204030204" pitchFamily="34" charset="0"/>
              </a:rPr>
              <a:t>Test końcowy </a:t>
            </a:r>
            <a:r>
              <a:rPr lang="pl-PL" sz="2200" dirty="0" smtClean="0">
                <a:ea typeface="Calibri" panose="020F0502020204030204" pitchFamily="34" charset="0"/>
              </a:rPr>
              <a:t>– </a:t>
            </a:r>
            <a:r>
              <a:rPr lang="pl-PL" sz="2200" b="1" dirty="0" smtClean="0">
                <a:solidFill>
                  <a:srgbClr val="00B050"/>
                </a:solidFill>
                <a:ea typeface="Calibri" panose="020F0502020204030204" pitchFamily="34" charset="0"/>
              </a:rPr>
              <a:t>ponad 50% </a:t>
            </a:r>
            <a:r>
              <a:rPr lang="pl-PL" sz="2200" dirty="0" smtClean="0">
                <a:ea typeface="Calibri" panose="020F0502020204030204" pitchFamily="34" charset="0"/>
              </a:rPr>
              <a:t>poprawnych odpowiedzi</a:t>
            </a:r>
            <a:endParaRPr lang="pl-PL" sz="2200" dirty="0">
              <a:effectLst/>
              <a:ea typeface="Calibri" panose="020F0502020204030204" pitchFamily="34" charset="0"/>
            </a:endParaRPr>
          </a:p>
        </p:txBody>
      </p:sp>
      <p:pic>
        <p:nvPicPr>
          <p:cNvPr id="11" name="Grafika 10" descr="Ikonka testu">
            <a:extLst>
              <a:ext uri="{FF2B5EF4-FFF2-40B4-BE49-F238E27FC236}">
                <a16:creationId xmlns:a16="http://schemas.microsoft.com/office/drawing/2014/main" id="{02E62691-42A2-B2AE-C1D4-B6AEC66A70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2216" y="1131107"/>
            <a:ext cx="1185183" cy="118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7226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C01C29E9-02CD-91D4-F80B-032DEBD98F92}"/>
              </a:ext>
            </a:extLst>
          </p:cNvPr>
          <p:cNvSpPr txBox="1">
            <a:spLocks/>
          </p:cNvSpPr>
          <p:nvPr/>
        </p:nvSpPr>
        <p:spPr>
          <a:xfrm>
            <a:off x="1349781" y="923875"/>
            <a:ext cx="9584918" cy="6719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5000" b="1" dirty="0">
                <a:latin typeface="+mn-lt"/>
              </a:rPr>
              <a:t>Zakończenie udziału w szkoleniach</a:t>
            </a:r>
          </a:p>
        </p:txBody>
      </p:sp>
      <p:sp>
        <p:nvSpPr>
          <p:cNvPr id="2" name="Podtytuł 2">
            <a:extLst>
              <a:ext uri="{FF2B5EF4-FFF2-40B4-BE49-F238E27FC236}">
                <a16:creationId xmlns:a16="http://schemas.microsoft.com/office/drawing/2014/main" id="{9E14DDAA-754C-FCFC-2A0D-92463CDDEF3F}"/>
              </a:ext>
            </a:extLst>
          </p:cNvPr>
          <p:cNvSpPr txBox="1">
            <a:spLocks/>
          </p:cNvSpPr>
          <p:nvPr/>
        </p:nvSpPr>
        <p:spPr>
          <a:xfrm>
            <a:off x="1349781" y="2054499"/>
            <a:ext cx="6470244" cy="4665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200" dirty="0">
                <a:ea typeface="Calibri" panose="020F0502020204030204" pitchFamily="34" charset="0"/>
              </a:rPr>
              <a:t>Mail na </a:t>
            </a:r>
            <a:r>
              <a:rPr lang="pl-PL" sz="2200" u="sng" dirty="0">
                <a:ea typeface="Calibri" panose="020F0502020204030204" pitchFamily="34" charset="0"/>
                <a:hlinkClick r:id="rId2"/>
              </a:rPr>
              <a:t>cyfrowe@dostepneurzedy.pl</a:t>
            </a:r>
            <a:r>
              <a:rPr lang="pl-PL" sz="2200" u="sng" dirty="0">
                <a:ea typeface="Calibri" panose="020F0502020204030204" pitchFamily="34" charset="0"/>
              </a:rPr>
              <a:t>:</a:t>
            </a:r>
          </a:p>
          <a:p>
            <a:pPr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pl-PL" sz="2200" u="sng" dirty="0">
              <a:effectLst/>
              <a:ea typeface="Calibri" panose="020F0502020204030204" pitchFamily="34" charset="0"/>
            </a:endParaRPr>
          </a:p>
        </p:txBody>
      </p:sp>
      <p:sp>
        <p:nvSpPr>
          <p:cNvPr id="7" name="Tytuł 6">
            <a:extLst>
              <a:ext uri="{FF2B5EF4-FFF2-40B4-BE49-F238E27FC236}">
                <a16:creationId xmlns:a16="http://schemas.microsoft.com/office/drawing/2014/main" id="{30E22FA4-1311-A686-ED49-A2DB2201AE3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60550" y="3246527"/>
            <a:ext cx="8270875" cy="1903413"/>
          </a:xfrm>
          <a:prstGeom prst="roundRect">
            <a:avLst>
              <a:gd name="adj" fmla="val 2533"/>
            </a:avLst>
          </a:prstGeom>
          <a:gradFill>
            <a:gsLst>
              <a:gs pos="0">
                <a:srgbClr val="A91358"/>
              </a:gs>
              <a:gs pos="100000">
                <a:srgbClr val="212C52"/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0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+mn-cs"/>
              </a:rPr>
              <a:t>Potwierdzenie pozytywnego ukończenia szkoleń wraz z certyfikatem wygenerowanym z platformy szkoleniowej</a:t>
            </a:r>
          </a:p>
        </p:txBody>
      </p:sp>
    </p:spTree>
    <p:extLst>
      <p:ext uri="{BB962C8B-B14F-4D97-AF65-F5344CB8AC3E}">
        <p14:creationId xmlns:p14="http://schemas.microsoft.com/office/powerpoint/2010/main" val="3086867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89C98A-AEA0-8AF9-28BF-9C3F5A13644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18732" y="522568"/>
            <a:ext cx="3763963" cy="1011238"/>
          </a:xfrm>
        </p:spPr>
        <p:txBody>
          <a:bodyPr>
            <a:normAutofit/>
          </a:bodyPr>
          <a:lstStyle/>
          <a:p>
            <a:r>
              <a:rPr lang="pl-PL" sz="5000" b="1" dirty="0">
                <a:latin typeface="+mn-lt"/>
              </a:rPr>
              <a:t>Wykonawca</a:t>
            </a:r>
          </a:p>
        </p:txBody>
      </p:sp>
      <p:pic>
        <p:nvPicPr>
          <p:cNvPr id="1026" name="x__x0000_i1025" descr="Logo Polskiego Instytutu Rozwoju">
            <a:extLst>
              <a:ext uri="{FF2B5EF4-FFF2-40B4-BE49-F238E27FC236}">
                <a16:creationId xmlns:a16="http://schemas.microsoft.com/office/drawing/2014/main" id="{30C3F455-B40A-290E-64FD-7BD4EB427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4" y="1692866"/>
            <a:ext cx="3343640" cy="157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dtytuł 2">
            <a:extLst>
              <a:ext uri="{FF2B5EF4-FFF2-40B4-BE49-F238E27FC236}">
                <a16:creationId xmlns:a16="http://schemas.microsoft.com/office/drawing/2014/main" id="{C694A282-D310-8188-8BD3-DE4A8CA86B3A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722813" y="2135188"/>
            <a:ext cx="7469187" cy="603250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pl-PL" sz="4000" dirty="0">
                <a:ea typeface="Times New Roman" panose="02020603050405020304" pitchFamily="18" charset="0"/>
              </a:rPr>
              <a:t>Polski Instytut Rozwoju sp. z o. o.</a:t>
            </a:r>
            <a:endParaRPr lang="pl-PL" sz="4000" dirty="0">
              <a:effectLst/>
              <a:ea typeface="Calibri" panose="020F0502020204030204" pitchFamily="34" charset="0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3E49388F-2A0B-8E9C-5080-5751FD0AC0D2}"/>
              </a:ext>
            </a:extLst>
          </p:cNvPr>
          <p:cNvSpPr txBox="1"/>
          <p:nvPr/>
        </p:nvSpPr>
        <p:spPr>
          <a:xfrm>
            <a:off x="427514" y="3945332"/>
            <a:ext cx="38582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pl-PL" sz="2000" dirty="0">
                <a:effectLst/>
                <a:ea typeface="Calibri" panose="020F0502020204030204" pitchFamily="34" charset="0"/>
              </a:rPr>
              <a:t>We współpracy z Partnerem:</a:t>
            </a:r>
            <a:endParaRPr lang="pl-PL" sz="2000" dirty="0"/>
          </a:p>
        </p:txBody>
      </p:sp>
      <p:pic>
        <p:nvPicPr>
          <p:cNvPr id="9" name="Obraz 8" descr="Logo Instytutu ADN">
            <a:extLst>
              <a:ext uri="{FF2B5EF4-FFF2-40B4-BE49-F238E27FC236}">
                <a16:creationId xmlns:a16="http://schemas.microsoft.com/office/drawing/2014/main" id="{F2F790E8-C6FD-1AC2-ACDC-D738F049CD4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50" y="4506657"/>
            <a:ext cx="1594645" cy="1012815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36A414D9-20F3-33D4-BFF4-D7419A74867D}"/>
              </a:ext>
            </a:extLst>
          </p:cNvPr>
          <p:cNvSpPr txBox="1"/>
          <p:nvPr/>
        </p:nvSpPr>
        <p:spPr>
          <a:xfrm>
            <a:off x="4838700" y="4762554"/>
            <a:ext cx="60960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400" dirty="0"/>
              <a:t>Instytut ADN sp. z o.o. sp. k. </a:t>
            </a:r>
          </a:p>
        </p:txBody>
      </p:sp>
    </p:spTree>
    <p:extLst>
      <p:ext uri="{BB962C8B-B14F-4D97-AF65-F5344CB8AC3E}">
        <p14:creationId xmlns:p14="http://schemas.microsoft.com/office/powerpoint/2010/main" val="31983649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>
            <a:extLst>
              <a:ext uri="{FF2B5EF4-FFF2-40B4-BE49-F238E27FC236}">
                <a16:creationId xmlns:a16="http://schemas.microsoft.com/office/drawing/2014/main" id="{3C8377F2-6FBF-7DF1-4A72-7407D70F2C2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592262" y="1362075"/>
            <a:ext cx="9007475" cy="6715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5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Dziękuję za uwagę!</a:t>
            </a: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C01C29E9-02CD-91D4-F80B-032DEBD98F92}"/>
              </a:ext>
            </a:extLst>
          </p:cNvPr>
          <p:cNvSpPr txBox="1">
            <a:spLocks/>
          </p:cNvSpPr>
          <p:nvPr/>
        </p:nvSpPr>
        <p:spPr>
          <a:xfrm>
            <a:off x="1871102" y="3924646"/>
            <a:ext cx="9006443" cy="6719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000" b="1" dirty="0">
                <a:latin typeface="+mn-lt"/>
              </a:rPr>
              <a:t>KONTAKT</a:t>
            </a:r>
          </a:p>
        </p:txBody>
      </p:sp>
      <p:sp>
        <p:nvSpPr>
          <p:cNvPr id="2" name="Podtytuł 2">
            <a:extLst>
              <a:ext uri="{FF2B5EF4-FFF2-40B4-BE49-F238E27FC236}">
                <a16:creationId xmlns:a16="http://schemas.microsoft.com/office/drawing/2014/main" id="{9E14DDAA-754C-FCFC-2A0D-92463CDDEF3F}"/>
              </a:ext>
            </a:extLst>
          </p:cNvPr>
          <p:cNvSpPr txBox="1">
            <a:spLocks/>
          </p:cNvSpPr>
          <p:nvPr/>
        </p:nvSpPr>
        <p:spPr>
          <a:xfrm>
            <a:off x="3329342" y="4807224"/>
            <a:ext cx="6089961" cy="4665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3600" u="sng" dirty="0">
                <a:ea typeface="Calibri" panose="020F0502020204030204" pitchFamily="34" charset="0"/>
                <a:hlinkClick r:id="rId2"/>
              </a:rPr>
              <a:t>cyfrowe@dostepneurzedy.pl</a:t>
            </a:r>
            <a:endParaRPr lang="pl-PL" sz="3600" u="sng" dirty="0">
              <a:ea typeface="Calibri" panose="020F0502020204030204" pitchFamily="34" charset="0"/>
            </a:endParaRPr>
          </a:p>
          <a:p>
            <a:pPr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pl-PL" sz="3600" u="sng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303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1D721F36-28E3-E280-E4B0-F91973C49B3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013742" y="861530"/>
            <a:ext cx="8164513" cy="9175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5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Okres realizacji szkoleń</a:t>
            </a:r>
          </a:p>
        </p:txBody>
      </p:sp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id="{30E83967-E11F-3E39-0D2C-355E0292FCC8}"/>
              </a:ext>
            </a:extLst>
          </p:cNvPr>
          <p:cNvSpPr/>
          <p:nvPr/>
        </p:nvSpPr>
        <p:spPr>
          <a:xfrm>
            <a:off x="1885948" y="2370056"/>
            <a:ext cx="8420100" cy="829430"/>
          </a:xfrm>
          <a:prstGeom prst="roundRect">
            <a:avLst>
              <a:gd name="adj" fmla="val 2533"/>
            </a:avLst>
          </a:prstGeom>
          <a:gradFill flip="none" rotWithShape="1">
            <a:gsLst>
              <a:gs pos="0">
                <a:srgbClr val="AA2E00"/>
              </a:gs>
              <a:gs pos="100000">
                <a:srgbClr val="F0841A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 algn="ctr">
              <a:spcAft>
                <a:spcPts val="1200"/>
              </a:spcAft>
            </a:pPr>
            <a:r>
              <a:rPr lang="pl-PL" sz="3000" b="1" dirty="0">
                <a:ea typeface="Times New Roman" panose="02020603050405020304" pitchFamily="18" charset="0"/>
              </a:rPr>
              <a:t>2 sierpnia – 31 sierpnia 2023 r.</a:t>
            </a:r>
            <a:endParaRPr lang="pl-PL" sz="3000" b="1" dirty="0">
              <a:ea typeface="Calibri" panose="020F0502020204030204" pitchFamily="34" charset="0"/>
            </a:endParaRPr>
          </a:p>
        </p:txBody>
      </p: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06CEAABE-39E5-76FF-76B8-7BB6C88ADAC0}"/>
              </a:ext>
            </a:extLst>
          </p:cNvPr>
          <p:cNvSpPr/>
          <p:nvPr/>
        </p:nvSpPr>
        <p:spPr>
          <a:xfrm>
            <a:off x="1027485" y="4619868"/>
            <a:ext cx="9936319" cy="1015339"/>
          </a:xfrm>
          <a:prstGeom prst="roundRect">
            <a:avLst>
              <a:gd name="adj" fmla="val 2533"/>
            </a:avLst>
          </a:prstGeom>
          <a:gradFill>
            <a:gsLst>
              <a:gs pos="0">
                <a:srgbClr val="A91358"/>
              </a:gs>
              <a:gs pos="100000">
                <a:srgbClr val="212C5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3000" b="1" dirty="0">
                <a:ea typeface="Calibri" panose="020F0502020204030204" pitchFamily="34" charset="0"/>
              </a:rPr>
              <a:t>Liczba miejsc jest ograniczona. Decyduje kolejność zgłoszeń</a:t>
            </a:r>
          </a:p>
        </p:txBody>
      </p:sp>
    </p:spTree>
    <p:extLst>
      <p:ext uri="{BB962C8B-B14F-4D97-AF65-F5344CB8AC3E}">
        <p14:creationId xmlns:p14="http://schemas.microsoft.com/office/powerpoint/2010/main" val="45618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1D721F36-28E3-E280-E4B0-F91973C49B3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487363"/>
            <a:ext cx="8162925" cy="9175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5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Grupa docelowa</a:t>
            </a:r>
          </a:p>
        </p:txBody>
      </p:sp>
      <p:sp>
        <p:nvSpPr>
          <p:cNvPr id="8" name="Podtytuł 2">
            <a:extLst>
              <a:ext uri="{FF2B5EF4-FFF2-40B4-BE49-F238E27FC236}">
                <a16:creationId xmlns:a16="http://schemas.microsoft.com/office/drawing/2014/main" id="{FA779644-8D89-2980-AB4B-1CCCC0A645B9}"/>
              </a:ext>
            </a:extLst>
          </p:cNvPr>
          <p:cNvSpPr txBox="1">
            <a:spLocks/>
          </p:cNvSpPr>
          <p:nvPr/>
        </p:nvSpPr>
        <p:spPr>
          <a:xfrm>
            <a:off x="1247773" y="3238500"/>
            <a:ext cx="8420101" cy="2023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800" b="1" dirty="0">
                <a:latin typeface="Arial" panose="020B0604020202020204" pitchFamily="34" charset="0"/>
                <a:ea typeface="Calibri" panose="020F0502020204030204" pitchFamily="34" charset="0"/>
              </a:rPr>
              <a:t>w KPRM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 ministerstwach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800" b="1" dirty="0">
                <a:latin typeface="Arial" panose="020B0604020202020204" pitchFamily="34" charset="0"/>
                <a:ea typeface="Calibri" panose="020F0502020204030204" pitchFamily="34" charset="0"/>
              </a:rPr>
              <a:t>urzędach centralnych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800" b="1" dirty="0">
                <a:latin typeface="Arial" panose="020B0604020202020204" pitchFamily="34" charset="0"/>
                <a:ea typeface="Calibri" panose="020F0502020204030204" pitchFamily="34" charset="0"/>
              </a:rPr>
              <a:t>urzędach wojewódzkich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800" b="1" dirty="0">
                <a:latin typeface="Arial" panose="020B0604020202020204" pitchFamily="34" charset="0"/>
                <a:ea typeface="Calibri" panose="020F0502020204030204" pitchFamily="34" charset="0"/>
              </a:rPr>
              <a:t>jednostkach samorządu terytorialnego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800" b="1" dirty="0">
                <a:latin typeface="Arial" panose="020B0604020202020204" pitchFamily="34" charset="0"/>
                <a:ea typeface="Calibri" panose="020F0502020204030204" pitchFamily="34" charset="0"/>
              </a:rPr>
              <a:t>urzędach administracji zespolonej i niezespolonej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800" b="1" dirty="0">
                <a:latin typeface="Arial" panose="020B0604020202020204" pitchFamily="34" charset="0"/>
                <a:ea typeface="Calibri" panose="020F0502020204030204" pitchFamily="34" charset="0"/>
              </a:rPr>
              <a:t>komendach policji i straży pożarnej, oddziałach straży granicznej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sz="18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Podtytuł 2">
            <a:extLst>
              <a:ext uri="{FF2B5EF4-FFF2-40B4-BE49-F238E27FC236}">
                <a16:creationId xmlns:a16="http://schemas.microsoft.com/office/drawing/2014/main" id="{0051F5C8-BD90-5BD3-B233-2B9A4006C89D}"/>
              </a:ext>
            </a:extLst>
          </p:cNvPr>
          <p:cNvSpPr txBox="1">
            <a:spLocks/>
          </p:cNvSpPr>
          <p:nvPr/>
        </p:nvSpPr>
        <p:spPr>
          <a:xfrm>
            <a:off x="552451" y="1733751"/>
            <a:ext cx="10915650" cy="13668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Projekt skierowany jest do wszystkich pracowników administracji publicznej, którzy są zaangażowani </a:t>
            </a:r>
            <a:r>
              <a:rPr lang="pl-PL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 redagowanie treści informacyjnych, pism, udostępnianie treści tekstowych i multimedialnych na stronach internetowych oraz tych, którzy są odpowiedzialni za zarządzanie dostępnością cyfrową:</a:t>
            </a:r>
          </a:p>
        </p:txBody>
      </p:sp>
    </p:spTree>
    <p:extLst>
      <p:ext uri="{BB962C8B-B14F-4D97-AF65-F5344CB8AC3E}">
        <p14:creationId xmlns:p14="http://schemas.microsoft.com/office/powerpoint/2010/main" val="1656754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1D721F36-28E3-E280-E4B0-F91973C49B3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465138"/>
            <a:ext cx="8162925" cy="6731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5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Moduły szkoleniowe (1)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CF2E4C7-9D68-1A0E-9D47-B9B33263BF13}"/>
              </a:ext>
            </a:extLst>
          </p:cNvPr>
          <p:cNvSpPr txBox="1">
            <a:spLocks/>
          </p:cNvSpPr>
          <p:nvPr/>
        </p:nvSpPr>
        <p:spPr>
          <a:xfrm>
            <a:off x="485519" y="1325998"/>
            <a:ext cx="2636346" cy="4665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effectLst/>
                <a:ea typeface="Calibri" panose="020F0502020204030204" pitchFamily="34" charset="0"/>
              </a:rPr>
              <a:t>Moduł ogólny</a:t>
            </a:r>
          </a:p>
        </p:txBody>
      </p:sp>
      <p:sp>
        <p:nvSpPr>
          <p:cNvPr id="2" name="Podtytuł 2">
            <a:extLst>
              <a:ext uri="{FF2B5EF4-FFF2-40B4-BE49-F238E27FC236}">
                <a16:creationId xmlns:a16="http://schemas.microsoft.com/office/drawing/2014/main" id="{0051F5C8-BD90-5BD3-B233-2B9A4006C89D}"/>
              </a:ext>
            </a:extLst>
          </p:cNvPr>
          <p:cNvSpPr txBox="1">
            <a:spLocks/>
          </p:cNvSpPr>
          <p:nvPr/>
        </p:nvSpPr>
        <p:spPr>
          <a:xfrm>
            <a:off x="1323973" y="1846913"/>
            <a:ext cx="6076952" cy="4665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b="1" dirty="0">
                <a:effectLst/>
                <a:ea typeface="Calibri" panose="020F0502020204030204" pitchFamily="34" charset="0"/>
              </a:rPr>
              <a:t>Wprowadzenie do dostępności cyfrowej</a:t>
            </a:r>
            <a:endParaRPr lang="pl-PL" dirty="0">
              <a:effectLst/>
              <a:ea typeface="Calibri" panose="020F0502020204030204" pitchFamily="34" charset="0"/>
            </a:endParaRPr>
          </a:p>
        </p:txBody>
      </p:sp>
      <p:sp>
        <p:nvSpPr>
          <p:cNvPr id="4" name="Podtytuł 2">
            <a:extLst>
              <a:ext uri="{FF2B5EF4-FFF2-40B4-BE49-F238E27FC236}">
                <a16:creationId xmlns:a16="http://schemas.microsoft.com/office/drawing/2014/main" id="{65871C41-32CB-9E7C-0416-7FF081A3A68E}"/>
              </a:ext>
            </a:extLst>
          </p:cNvPr>
          <p:cNvSpPr txBox="1">
            <a:spLocks/>
          </p:cNvSpPr>
          <p:nvPr/>
        </p:nvSpPr>
        <p:spPr>
          <a:xfrm>
            <a:off x="742948" y="2546333"/>
            <a:ext cx="3867152" cy="4665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effectLst/>
                <a:ea typeface="Calibri" panose="020F0502020204030204" pitchFamily="34" charset="0"/>
              </a:rPr>
              <a:t>Moduł specjalistyczny – cz. 1</a:t>
            </a:r>
          </a:p>
        </p:txBody>
      </p:sp>
      <p:sp>
        <p:nvSpPr>
          <p:cNvPr id="8" name="Podtytuł 2">
            <a:extLst>
              <a:ext uri="{FF2B5EF4-FFF2-40B4-BE49-F238E27FC236}">
                <a16:creationId xmlns:a16="http://schemas.microsoft.com/office/drawing/2014/main" id="{FA779644-8D89-2980-AB4B-1CCCC0A645B9}"/>
              </a:ext>
            </a:extLst>
          </p:cNvPr>
          <p:cNvSpPr txBox="1">
            <a:spLocks/>
          </p:cNvSpPr>
          <p:nvPr/>
        </p:nvSpPr>
        <p:spPr>
          <a:xfrm>
            <a:off x="1545556" y="3200400"/>
            <a:ext cx="8420101" cy="26114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2"/>
            </a:pPr>
            <a:r>
              <a:rPr lang="pl-PL" b="1" i="0" u="none" strike="noStrike" baseline="0" dirty="0">
                <a:cs typeface="Arial" panose="020B0604020202020204" pitchFamily="34" charset="0"/>
              </a:rPr>
              <a:t>Dostępne prezentacje</a:t>
            </a:r>
          </a:p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2"/>
            </a:pPr>
            <a:r>
              <a:rPr lang="pl-PL" b="1" dirty="0">
                <a:ea typeface="Calibri" panose="020F0502020204030204" pitchFamily="34" charset="0"/>
                <a:cs typeface="Arial" panose="020B0604020202020204" pitchFamily="34" charset="0"/>
              </a:rPr>
              <a:t>Teksty alternatywne</a:t>
            </a:r>
          </a:p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2"/>
            </a:pPr>
            <a:r>
              <a:rPr lang="pl-PL" b="1" i="0" u="none" strike="noStrike" baseline="0" dirty="0"/>
              <a:t>Dostępne dokumenty</a:t>
            </a:r>
            <a:endParaRPr lang="pl-PL" b="1" dirty="0">
              <a:cs typeface="Arial" panose="020B0604020202020204" pitchFamily="34" charset="0"/>
            </a:endParaRPr>
          </a:p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2"/>
            </a:pPr>
            <a:r>
              <a:rPr lang="pl-PL" b="1" i="0" u="none" strike="noStrike" baseline="0" dirty="0"/>
              <a:t>Dostępne media społecznościowe</a:t>
            </a:r>
            <a:endParaRPr lang="pl-PL" b="1" dirty="0">
              <a:cs typeface="Arial" panose="020B0604020202020204" pitchFamily="34" charset="0"/>
            </a:endParaRPr>
          </a:p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2"/>
            </a:pPr>
            <a:r>
              <a:rPr lang="pl-PL" b="1" i="0" u="none" strike="noStrike" baseline="0" dirty="0"/>
              <a:t>Samodzielna ocena dostępności cyfrowej</a:t>
            </a:r>
          </a:p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2"/>
            </a:pPr>
            <a:r>
              <a:rPr lang="pl-PL" b="1" i="0" u="none" strike="noStrike" baseline="0" dirty="0"/>
              <a:t>Alternatywne metody komunikowania</a:t>
            </a:r>
            <a:endParaRPr lang="pl-PL" b="1" dirty="0"/>
          </a:p>
          <a:p>
            <a:pPr algn="l">
              <a:spcBef>
                <a:spcPts val="600"/>
              </a:spcBef>
              <a:spcAft>
                <a:spcPts val="600"/>
              </a:spcAft>
            </a:pPr>
            <a:endParaRPr lang="pl-PL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404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C01C29E9-02CD-91D4-F80B-032DEBD98F9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722313"/>
            <a:ext cx="8162925" cy="67151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5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Moduły szkoleniowe (2)</a:t>
            </a:r>
          </a:p>
        </p:txBody>
      </p:sp>
      <p:sp>
        <p:nvSpPr>
          <p:cNvPr id="4" name="Podtytuł 2">
            <a:extLst>
              <a:ext uri="{FF2B5EF4-FFF2-40B4-BE49-F238E27FC236}">
                <a16:creationId xmlns:a16="http://schemas.microsoft.com/office/drawing/2014/main" id="{65871C41-32CB-9E7C-0416-7FF081A3A68E}"/>
              </a:ext>
            </a:extLst>
          </p:cNvPr>
          <p:cNvSpPr txBox="1">
            <a:spLocks/>
          </p:cNvSpPr>
          <p:nvPr/>
        </p:nvSpPr>
        <p:spPr>
          <a:xfrm>
            <a:off x="899854" y="2099726"/>
            <a:ext cx="4138871" cy="4665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effectLst/>
                <a:ea typeface="Calibri" panose="020F0502020204030204" pitchFamily="34" charset="0"/>
              </a:rPr>
              <a:t>Moduł specjalistyczny – cz. 2</a:t>
            </a:r>
          </a:p>
        </p:txBody>
      </p:sp>
      <p:sp>
        <p:nvSpPr>
          <p:cNvPr id="8" name="Podtytuł 2">
            <a:extLst>
              <a:ext uri="{FF2B5EF4-FFF2-40B4-BE49-F238E27FC236}">
                <a16:creationId xmlns:a16="http://schemas.microsoft.com/office/drawing/2014/main" id="{FA779644-8D89-2980-AB4B-1CCCC0A645B9}"/>
              </a:ext>
            </a:extLst>
          </p:cNvPr>
          <p:cNvSpPr txBox="1">
            <a:spLocks/>
          </p:cNvSpPr>
          <p:nvPr/>
        </p:nvSpPr>
        <p:spPr>
          <a:xfrm>
            <a:off x="1485898" y="2728830"/>
            <a:ext cx="8420101" cy="26114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8"/>
            </a:pPr>
            <a:r>
              <a:rPr lang="pl-PL" sz="2200" b="1" i="0" u="none" strike="noStrike" baseline="0" dirty="0"/>
              <a:t>Przygotowanie i publikacja deklaracji dostępności</a:t>
            </a: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8"/>
            </a:pPr>
            <a:r>
              <a:rPr lang="pl-PL" sz="2200" b="1" i="0" u="none" strike="noStrike" baseline="0" dirty="0"/>
              <a:t>Multimedia dostępne cyfrowo</a:t>
            </a: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8"/>
            </a:pPr>
            <a:r>
              <a:rPr lang="pl-PL" sz="2200" b="1" i="0" u="none" strike="noStrike" baseline="0" dirty="0"/>
              <a:t>Organizacja wydarzeń dostępnych cyfrowo</a:t>
            </a:r>
            <a:endParaRPr lang="pl-PL" sz="2200" b="1" dirty="0"/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8"/>
            </a:pPr>
            <a:r>
              <a:rPr lang="pl-PL" sz="2200" b="1" i="0" u="none" strike="noStrike" baseline="0" dirty="0"/>
              <a:t>Tworzenie treści dostępnych cyfrowo na stronach internetowych</a:t>
            </a: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8"/>
            </a:pPr>
            <a:r>
              <a:rPr lang="pl-PL" sz="2200" b="1" i="0" u="none" strike="noStrike" baseline="0" dirty="0"/>
              <a:t>Zarządzanie dostępnością cyfrową</a:t>
            </a:r>
            <a:endParaRPr lang="pl-PL" sz="2200" b="1" dirty="0">
              <a:ea typeface="Calibri" panose="020F050202020403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endParaRPr lang="pl-PL" sz="2200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741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C01C29E9-02CD-91D4-F80B-032DEBD98F9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235993" y="540961"/>
            <a:ext cx="7720013" cy="13239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5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Szkolenia e-learningowe – rekrutacja (1)</a:t>
            </a:r>
          </a:p>
        </p:txBody>
      </p:sp>
      <p:sp>
        <p:nvSpPr>
          <p:cNvPr id="2" name="Podtytuł 2">
            <a:extLst>
              <a:ext uri="{FF2B5EF4-FFF2-40B4-BE49-F238E27FC236}">
                <a16:creationId xmlns:a16="http://schemas.microsoft.com/office/drawing/2014/main" id="{9E14DDAA-754C-FCFC-2A0D-92463CDDEF3F}"/>
              </a:ext>
            </a:extLst>
          </p:cNvPr>
          <p:cNvSpPr txBox="1">
            <a:spLocks/>
          </p:cNvSpPr>
          <p:nvPr/>
        </p:nvSpPr>
        <p:spPr>
          <a:xfrm>
            <a:off x="399236" y="2193502"/>
            <a:ext cx="5138996" cy="4665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200" dirty="0">
                <a:effectLst/>
                <a:ea typeface="Calibri" panose="020F0502020204030204" pitchFamily="34" charset="0"/>
              </a:rPr>
              <a:t>KONTAKT: cyfrowe@dostepneurzedy.pl</a:t>
            </a:r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9612651F-3709-266D-E6B8-B781EE27835C}"/>
              </a:ext>
            </a:extLst>
          </p:cNvPr>
          <p:cNvSpPr/>
          <p:nvPr/>
        </p:nvSpPr>
        <p:spPr>
          <a:xfrm>
            <a:off x="1104139" y="3317158"/>
            <a:ext cx="9672718" cy="1501285"/>
          </a:xfrm>
          <a:prstGeom prst="roundRect">
            <a:avLst>
              <a:gd name="adj" fmla="val 2533"/>
            </a:avLst>
          </a:prstGeom>
          <a:gradFill flip="none" rotWithShape="1">
            <a:gsLst>
              <a:gs pos="0">
                <a:srgbClr val="AA2E00"/>
              </a:gs>
              <a:gs pos="100000">
                <a:srgbClr val="F0841A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 marL="514350" indent="-514350"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3000" b="1" dirty="0">
                <a:ea typeface="Calibri" panose="020F0502020204030204" pitchFamily="34" charset="0"/>
              </a:rPr>
              <a:t>Instytucje - formularze zgłoszeniowe</a:t>
            </a:r>
          </a:p>
          <a:p>
            <a:pPr marL="800100" lvl="1" indent="-342900"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200" dirty="0">
                <a:ea typeface="Calibri" panose="020F0502020204030204" pitchFamily="34" charset="0"/>
              </a:rPr>
              <a:t>podpis elektroniczny lub własnoręczny podpis kierownika/dyrektora</a:t>
            </a:r>
          </a:p>
        </p:txBody>
      </p:sp>
    </p:spTree>
    <p:extLst>
      <p:ext uri="{BB962C8B-B14F-4D97-AF65-F5344CB8AC3E}">
        <p14:creationId xmlns:p14="http://schemas.microsoft.com/office/powerpoint/2010/main" val="2027800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C01C29E9-02CD-91D4-F80B-032DEBD98F9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235993" y="460977"/>
            <a:ext cx="7720013" cy="13239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5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Szkolenia e-learningowe – rekrutacja (2)</a:t>
            </a:r>
          </a:p>
        </p:txBody>
      </p:sp>
      <p:sp>
        <p:nvSpPr>
          <p:cNvPr id="2" name="Podtytuł 2">
            <a:extLst>
              <a:ext uri="{FF2B5EF4-FFF2-40B4-BE49-F238E27FC236}">
                <a16:creationId xmlns:a16="http://schemas.microsoft.com/office/drawing/2014/main" id="{9E14DDAA-754C-FCFC-2A0D-92463CDDEF3F}"/>
              </a:ext>
            </a:extLst>
          </p:cNvPr>
          <p:cNvSpPr txBox="1">
            <a:spLocks/>
          </p:cNvSpPr>
          <p:nvPr/>
        </p:nvSpPr>
        <p:spPr>
          <a:xfrm>
            <a:off x="399236" y="1954016"/>
            <a:ext cx="3476078" cy="4665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200" dirty="0">
                <a:effectLst/>
                <a:ea typeface="Calibri" panose="020F0502020204030204" pitchFamily="34" charset="0"/>
              </a:rPr>
              <a:t>KONTAKT: cyfrowe@dostepneurzedy.pl</a:t>
            </a:r>
          </a:p>
        </p:txBody>
      </p:sp>
      <p:pic>
        <p:nvPicPr>
          <p:cNvPr id="7" name="Obraz 6" descr="Zrzut ekranu maila wysyłanego do instytucji: w treści link do platformy rekrutacyjnej, załączniki informujące o założeniach projektu oraz logotypy unijne">
            <a:extLst>
              <a:ext uri="{FF2B5EF4-FFF2-40B4-BE49-F238E27FC236}">
                <a16:creationId xmlns:a16="http://schemas.microsoft.com/office/drawing/2014/main" id="{B260C524-9E11-2447-D6BD-F72997851068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3461" y="1954016"/>
            <a:ext cx="7661928" cy="397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037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C01C29E9-02CD-91D4-F80B-032DEBD98F9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095928" y="526696"/>
            <a:ext cx="7720013" cy="13239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5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Szkolenia e-learningowe – rekrutacja (3)</a:t>
            </a:r>
          </a:p>
        </p:txBody>
      </p:sp>
      <p:pic>
        <p:nvPicPr>
          <p:cNvPr id="7" name="Obraz 6" descr="Podgląd okna do załączania Formularza zgłoszeniowego">
            <a:extLst>
              <a:ext uri="{FF2B5EF4-FFF2-40B4-BE49-F238E27FC236}">
                <a16:creationId xmlns:a16="http://schemas.microsoft.com/office/drawing/2014/main" id="{93FDD87D-2453-AF99-68A9-76AD8D2D1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1045" y="1850671"/>
            <a:ext cx="6489910" cy="428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07902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420</Words>
  <Application>Microsoft Office PowerPoint</Application>
  <PresentationFormat>Panoramiczny</PresentationFormat>
  <Paragraphs>87</Paragraphs>
  <Slides>20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Roboto</vt:lpstr>
      <vt:lpstr>Times New Roman</vt:lpstr>
      <vt:lpstr>Motyw pakietu Office</vt:lpstr>
      <vt:lpstr>Szkolenia e-learningowe w projekcie:</vt:lpstr>
      <vt:lpstr>Wykonawca</vt:lpstr>
      <vt:lpstr>Okres realizacji szkoleń</vt:lpstr>
      <vt:lpstr>Grupa docelowa</vt:lpstr>
      <vt:lpstr>Moduły szkoleniowe (1)</vt:lpstr>
      <vt:lpstr>Moduły szkoleniowe (2)</vt:lpstr>
      <vt:lpstr>Szkolenia e-learningowe – rekrutacja (1)</vt:lpstr>
      <vt:lpstr>Szkolenia e-learningowe – rekrutacja (2)</vt:lpstr>
      <vt:lpstr>Szkolenia e-learningowe – rekrutacja (3)</vt:lpstr>
      <vt:lpstr>Panel rekrutacyjny https://dostepneurzedy.pl/rejestracja</vt:lpstr>
      <vt:lpstr>Szkolenia e-learningowe – rekrutacja (5)</vt:lpstr>
      <vt:lpstr>Szkolenia e-learningowe – rekrutacja (6)</vt:lpstr>
      <vt:lpstr>Platforma e-learningowa (1)</vt:lpstr>
      <vt:lpstr>Platforma e-learningowa (2)</vt:lpstr>
      <vt:lpstr>Platforma e-learningowa (3)</vt:lpstr>
      <vt:lpstr>Platforma e-learningowa (4)</vt:lpstr>
      <vt:lpstr>Platforma e-learningowa (5)</vt:lpstr>
      <vt:lpstr>Testy</vt:lpstr>
      <vt:lpstr>Potwierdzenie pozytywnego ukończenia szkoleń wraz z certyfikatem wygenerowanym z platformy szkoleniowej</vt:lpstr>
      <vt:lpstr>Dziękuję za uwagę!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2023-08-09T10:48:04Z</dcterms:created>
  <dcterms:modified xsi:type="dcterms:W3CDTF">2023-08-09T10:48:12Z</dcterms:modified>
</cp:coreProperties>
</file>