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2" r:id="rId2"/>
    <p:sldId id="265" r:id="rId3"/>
    <p:sldId id="324" r:id="rId4"/>
    <p:sldId id="323" r:id="rId5"/>
    <p:sldId id="319" r:id="rId6"/>
    <p:sldId id="325" r:id="rId7"/>
    <p:sldId id="322" r:id="rId8"/>
    <p:sldId id="279" r:id="rId9"/>
  </p:sldIdLst>
  <p:sldSz cx="15171738" cy="8534400"/>
  <p:notesSz cx="6858000" cy="9144000"/>
  <p:defaultTextStyle>
    <a:defPPr>
      <a:defRPr lang="pl-PL"/>
    </a:defPPr>
    <a:lvl1pPr marL="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1pPr>
    <a:lvl2pPr marL="56894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2pPr>
    <a:lvl3pPr marL="113787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3pPr>
    <a:lvl4pPr marL="170681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4pPr>
    <a:lvl5pPr marL="227575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5pPr>
    <a:lvl6pPr marL="284469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6pPr>
    <a:lvl7pPr marL="341363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7pPr>
    <a:lvl8pPr marL="398257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8pPr>
    <a:lvl9pPr marL="4551517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DBAED0-8BA0-BBC1-32FC-5C6C08BA28C8}" name="Marczak Joanna" initials="JM" userId="S::joanna.marczak@cyfra.gov.pl::2eaf09f3-aaeb-486c-aecb-e3f97e0676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7"/>
    <a:srgbClr val="B9B9B9"/>
    <a:srgbClr val="FE0000"/>
    <a:srgbClr val="DF983E"/>
    <a:srgbClr val="DEE3E5"/>
    <a:srgbClr val="1D9BF0"/>
    <a:srgbClr val="0077B7"/>
    <a:srgbClr val="0F90F3"/>
    <a:srgbClr val="C42F63"/>
    <a:srgbClr val="712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A90FB-F9BC-9799-D8BC-FA3CE48E9E08}" v="3" dt="2025-02-11T14:08:53.9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5" d="100"/>
          <a:sy n="125" d="100"/>
        </p:scale>
        <p:origin x="48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47A487C-729C-AD1F-42A7-A9039D20D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105C992-B99F-7710-E30E-E4A9DB7870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FD83-611A-4AB3-B531-97F09E3A0FEB}" type="datetimeFigureOut">
              <a:rPr lang="pl-PL" smtClean="0"/>
              <a:t>11.02.2025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2B7041-AC51-FED2-C26C-73A0A17AD2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97589D-59A2-1633-4A2A-353527EB1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AD7B-533A-4FB2-95A1-B3DAD104C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4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837C-7502-43AC-A442-710A005398EB}" type="datetimeFigureOut">
              <a:rPr lang="pl-PL" smtClean="0"/>
              <a:t>11.02.2025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947F-1BE6-43EE-A375-32ED6D552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80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icons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kcj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1477410-F6E0-4A09-D012-F4D414621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9641" y="1257300"/>
            <a:ext cx="5852097" cy="6523038"/>
          </a:xfrm>
          <a:prstGeom prst="rect">
            <a:avLst/>
          </a:prstGeom>
        </p:spPr>
      </p:pic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Instrukcja korzystania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BA7AAD5-B6DD-4A21-BC91-3580685C723E}"/>
              </a:ext>
            </a:extLst>
          </p:cNvPr>
          <p:cNvSpPr/>
          <p:nvPr userDrawn="1"/>
        </p:nvSpPr>
        <p:spPr>
          <a:xfrm>
            <a:off x="9319640" y="2727325"/>
            <a:ext cx="5852097" cy="505301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7274175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600" dirty="0"/>
              <a:t>Niniejszy szablon zawiera </a:t>
            </a:r>
            <a:r>
              <a:rPr lang="pl-PL" sz="1600" b="1" dirty="0"/>
              <a:t>ponad 30 różnych układów slajdów.</a:t>
            </a:r>
          </a:p>
          <a:p>
            <a:pPr marL="0" lvl="4" indent="0">
              <a:spcAft>
                <a:spcPts val="600"/>
              </a:spcAft>
            </a:pPr>
            <a:r>
              <a:rPr lang="pl-PL" sz="1600" b="1" dirty="0">
                <a:solidFill>
                  <a:schemeClr val="accent3"/>
                </a:solidFill>
              </a:rPr>
              <a:t>Aby dodać slajd należy kliknąć jak na obrazku obok &gt;&gt;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Każdy układ posiada odpowiednie „ramki” (</a:t>
            </a:r>
            <a:r>
              <a:rPr lang="pl-PL" sz="1600" dirty="0" err="1"/>
              <a:t>placeholder’y</a:t>
            </a:r>
            <a:r>
              <a:rPr lang="pl-PL" sz="1600" dirty="0"/>
              <a:t>) </a:t>
            </a:r>
            <a:br>
              <a:rPr lang="pl-PL" sz="1600" dirty="0"/>
            </a:br>
            <a:r>
              <a:rPr lang="pl-PL" sz="1600" dirty="0"/>
              <a:t>na </a:t>
            </a:r>
            <a:r>
              <a:rPr lang="pl-PL" sz="1600" dirty="0" err="1"/>
              <a:t>content</a:t>
            </a:r>
            <a:r>
              <a:rPr lang="pl-PL" sz="1600" dirty="0"/>
              <a:t> oraz linie pomocnicze (prowadnice), wyznaczające obszary do umieszczania </a:t>
            </a:r>
            <a:r>
              <a:rPr lang="pl-PL" sz="1600" dirty="0" err="1"/>
              <a:t>contentu</a:t>
            </a:r>
            <a:r>
              <a:rPr lang="pl-PL" sz="1600" dirty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Prowadnice włączamy klikając prawym przyciskiem myszy </a:t>
            </a:r>
            <a:br>
              <a:rPr lang="pl-PL" sz="1600" dirty="0"/>
            </a:br>
            <a:r>
              <a:rPr lang="pl-PL" sz="1600" dirty="0"/>
              <a:t>w puste tło -&gt; „Siatka i prowadnice” -&gt; „Prowadnice”.</a:t>
            </a:r>
          </a:p>
          <a:p>
            <a:pPr marL="0" indent="0">
              <a:spcAft>
                <a:spcPts val="600"/>
              </a:spcAft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5064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6"/>
            <a:ext cx="6113464" cy="2314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4625" y="2522225"/>
            <a:ext cx="6113463" cy="50502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44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471FB6-4E54-4AB2-9362-A7DFDDEC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050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528238"/>
            <a:ext cx="6113463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94625" y="2528238"/>
            <a:ext cx="6126358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4625" y="3553552"/>
            <a:ext cx="6126358" cy="4018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063606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062306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4843463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3650" y="3566202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649" y="356490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</p:spTree>
    <p:extLst>
      <p:ext uri="{BB962C8B-B14F-4D97-AF65-F5344CB8AC3E}">
        <p14:creationId xmlns:p14="http://schemas.microsoft.com/office/powerpoint/2010/main" val="13083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B4D616E8-5BEF-4790-BDB2-63A4F2711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25225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5271276"/>
            <a:ext cx="1276354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50405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982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BD9158-AE36-424A-9ABE-0F90908A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1257300"/>
            <a:ext cx="5062539" cy="25146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F2A95253-DCF5-493D-87F8-144499D8A3D2}"/>
              </a:ext>
            </a:extLst>
          </p:cNvPr>
          <p:cNvCxnSpPr>
            <a:cxnSpLocks/>
          </p:cNvCxnSpPr>
          <p:nvPr userDrawn="1"/>
        </p:nvCxnSpPr>
        <p:spPr>
          <a:xfrm>
            <a:off x="1249363" y="5048119"/>
            <a:ext cx="12673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8">
            <a:extLst>
              <a:ext uri="{FF2B5EF4-FFF2-40B4-BE49-F238E27FC236}">
                <a16:creationId xmlns:a16="http://schemas.microsoft.com/office/drawing/2014/main" id="{0C9ECA00-DFD8-4C3D-A6D3-799D4FD8FCF3}"/>
              </a:ext>
            </a:extLst>
          </p:cNvPr>
          <p:cNvCxnSpPr>
            <a:cxnSpLocks/>
          </p:cNvCxnSpPr>
          <p:nvPr userDrawn="1"/>
        </p:nvCxnSpPr>
        <p:spPr>
          <a:xfrm>
            <a:off x="2530475" y="5048119"/>
            <a:ext cx="25304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E065F37E-AC25-46E6-BA9A-41D58A20A9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94625" y="1257300"/>
            <a:ext cx="6113463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BF1A6BDC-2058-4B9B-9E05-F13A5355ED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63651" y="6013922"/>
            <a:ext cx="3794124" cy="15494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5" name="Symbol zastępczy zawartości 13">
            <a:extLst>
              <a:ext uri="{FF2B5EF4-FFF2-40B4-BE49-F238E27FC236}">
                <a16:creationId xmlns:a16="http://schemas.microsoft.com/office/drawing/2014/main" id="{31E2D831-ACE9-4491-A6C8-218BF8C8F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95253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zawartości 13">
            <a:extLst>
              <a:ext uri="{FF2B5EF4-FFF2-40B4-BE49-F238E27FC236}">
                <a16:creationId xmlns:a16="http://schemas.microsoft.com/office/drawing/2014/main" id="{607D7CEB-5E89-4B25-8639-369FAE5F873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126857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6B3F4488-89E4-48E6-A6D0-30B2D30FA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46322" y="2727325"/>
            <a:ext cx="12673011" cy="1044575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355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073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3792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30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9AEE16AE-97DF-0491-25FE-AA8CA29867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67774" y="0"/>
            <a:ext cx="63039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63230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49" y="2727325"/>
            <a:ext cx="6322219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6130A99F-32AF-42D5-AD68-4D52B1E373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Symbol zastępczy obrazu 5">
            <a:extLst>
              <a:ext uri="{FF2B5EF4-FFF2-40B4-BE49-F238E27FC236}">
                <a16:creationId xmlns:a16="http://schemas.microsoft.com/office/drawing/2014/main" id="{A742E1FC-5F19-47D6-A9D8-A38CDBA363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4" name="Symbol zastępczy obrazu 5">
            <a:extLst>
              <a:ext uri="{FF2B5EF4-FFF2-40B4-BE49-F238E27FC236}">
                <a16:creationId xmlns:a16="http://schemas.microsoft.com/office/drawing/2014/main" id="{280B5B37-B3BC-42C4-8AE6-C421B81586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5" name="Symbol zastępczy tekstu 21">
            <a:extLst>
              <a:ext uri="{FF2B5EF4-FFF2-40B4-BE49-F238E27FC236}">
                <a16:creationId xmlns:a16="http://schemas.microsoft.com/office/drawing/2014/main" id="{F77E03A5-0D51-4696-AB01-062E3F4191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EF5DCC12-3D02-4551-A8D5-65631951B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97E852-3F7B-4579-8C94-D2B4F72D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683" y="-1"/>
            <a:ext cx="5300299" cy="251888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223B16-7278-4E35-B20F-E7D692BBEA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507" y="1241426"/>
            <a:ext cx="3814762" cy="63261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4307F31-F0DD-40A6-A14A-7CE1104778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66270" y="5041900"/>
            <a:ext cx="2518806" cy="2524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9D32B747-62E3-413C-9637-DA0D4985DD48}"/>
              </a:ext>
            </a:extLst>
          </p:cNvPr>
          <p:cNvSpPr/>
          <p:nvPr userDrawn="1"/>
        </p:nvSpPr>
        <p:spPr>
          <a:xfrm>
            <a:off x="5066269" y="1241427"/>
            <a:ext cx="2519362" cy="3163092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DDE6313-0AC6-44CA-B7D1-EFCA322F38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90951" y="1309927"/>
            <a:ext cx="12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050"/>
            </a:lvl1pPr>
          </a:lstStyle>
          <a:p>
            <a:r>
              <a:rPr lang="pl-PL" dirty="0"/>
              <a:t>Kliknij w ikonę </a:t>
            </a:r>
            <a:br>
              <a:rPr lang="pl-PL" dirty="0"/>
            </a:br>
            <a:r>
              <a:rPr lang="pl-PL" dirty="0"/>
              <a:t>by dodać piktogram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D3D2291A-15DF-4A57-BCFC-109559E5582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20682" y="3145267"/>
            <a:ext cx="5300299" cy="4420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BD434779-FDDC-48C6-B8C6-8F59DF228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7963" y="2638426"/>
            <a:ext cx="2074862" cy="16465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56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89DD3C-19CF-46F2-9CC4-B107A54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119" y="0"/>
            <a:ext cx="546239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obrazu 35">
            <a:extLst>
              <a:ext uri="{FF2B5EF4-FFF2-40B4-BE49-F238E27FC236}">
                <a16:creationId xmlns:a16="http://schemas.microsoft.com/office/drawing/2014/main" id="{748EE252-0DF7-48FB-A51C-9297B8DCE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382374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obrazu 35">
            <a:extLst>
              <a:ext uri="{FF2B5EF4-FFF2-40B4-BE49-F238E27FC236}">
                <a16:creationId xmlns:a16="http://schemas.microsoft.com/office/drawing/2014/main" id="{2D4D9B47-83B9-4812-ABB2-C7977BED00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BF5042-C572-41E3-B4F5-DA540F18F3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8217" y="2727325"/>
            <a:ext cx="5462604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274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11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5"/>
            <a:ext cx="5070476" cy="2313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D86D6C0-6CEF-496D-BC58-534CB1F94E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46330" y="1243013"/>
            <a:ext cx="3795408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A11E48E-427D-488F-BFE0-C60CAFA93C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85870" y="1243013"/>
            <a:ext cx="2530460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165B04EF-F038-486C-BF57-7FEC98CFD2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1" y="5251012"/>
            <a:ext cx="3800476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E98F89B4-370A-47D0-A0C9-358C494A46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9A6556B4-53E3-4653-88AB-D52AE5D743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6B59C19C-854B-4351-A503-5435C726F9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1" y="6562311"/>
            <a:ext cx="3800476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CC1AE7FA-DF74-4AB2-9251-D1036CA3D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6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5171738" cy="75666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7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re prakty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Dobre praktyki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 dirty="0">
                <a:solidFill>
                  <a:schemeClr val="accent4"/>
                </a:solidFill>
              </a:rPr>
              <a:t>Zalecane praktyki: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Dodawanie swoich zdjęć, schematów, treści, wykresów etc.  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Zmienianie wielkości czcionki w tekście podstawowym </a:t>
            </a:r>
            <a:br>
              <a:rPr lang="pl-PL" sz="1400" dirty="0"/>
            </a:br>
            <a:r>
              <a:rPr lang="pl-PL" sz="1400" dirty="0"/>
              <a:t>(możliwie jak najmniej).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Przesuwanie </a:t>
            </a:r>
            <a:r>
              <a:rPr lang="pl-PL" sz="1400" dirty="0" err="1"/>
              <a:t>placeholderów</a:t>
            </a:r>
            <a:r>
              <a:rPr lang="pl-PL" sz="1400" dirty="0"/>
              <a:t>, ale tylko w ramach wyznaczonych prowadnicami linii (zachowujemy marginesy i odstępy!), </a:t>
            </a:r>
            <a:br>
              <a:rPr lang="pl-PL" sz="1400" dirty="0"/>
            </a:br>
            <a:r>
              <a:rPr lang="pl-PL" sz="1400" dirty="0"/>
              <a:t>np. zamiast dwóch kolumn zrobić jedną szeroką, </a:t>
            </a:r>
            <a:br>
              <a:rPr lang="pl-PL" sz="1400" dirty="0"/>
            </a:br>
            <a:r>
              <a:rPr lang="pl-PL" sz="1400" dirty="0"/>
              <a:t>albo zrobić tylko dwie kolumny bez nagłówków.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Utrzymanie spójności w odległościach między elementami, wielkości czcionek.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Dbanie o odpowiednią ilość „powietrza” w prezentacji.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Używanie jak najmniejszej ilości treści pisanej </a:t>
            </a:r>
            <a:br>
              <a:rPr lang="pl-PL" sz="1400" dirty="0"/>
            </a:br>
            <a:r>
              <a:rPr lang="pl-PL" sz="1400" dirty="0"/>
              <a:t>i stosowanie </a:t>
            </a:r>
            <a:r>
              <a:rPr lang="pl-PL" sz="1400" dirty="0" err="1"/>
              <a:t>bullet</a:t>
            </a:r>
            <a:r>
              <a:rPr lang="pl-PL" sz="1400" dirty="0"/>
              <a:t> </a:t>
            </a:r>
            <a:r>
              <a:rPr lang="pl-PL" sz="1400" dirty="0" err="1"/>
              <a:t>pointów</a:t>
            </a:r>
            <a:r>
              <a:rPr lang="pl-PL" sz="1400" dirty="0"/>
              <a:t>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Używanie nie tylko zdjęć ale i ikon. </a:t>
            </a:r>
            <a:endParaRPr lang="pl-PL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2D44053-6685-4B5B-AE0C-E7EA44A1B45E}"/>
              </a:ext>
            </a:extLst>
          </p:cNvPr>
          <p:cNvSpPr txBox="1"/>
          <p:nvPr userDrawn="1"/>
        </p:nvSpPr>
        <p:spPr>
          <a:xfrm>
            <a:off x="7807519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 dirty="0">
                <a:solidFill>
                  <a:schemeClr val="accent1"/>
                </a:solidFill>
              </a:rPr>
              <a:t>Nie powinno się: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wielkości czcionki nagłówków.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kolorów na „przypadkowe”.  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Wychodzić poza wskazane prowadnice (marginesy).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Modyfikować wzorca szablonu.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Umieszczać dużej ilości tekstu na jednym slajdzie. Dużo lepszą praktyką jest rozbijanie jej na wiele slajdów z animacjami przejścia.</a:t>
            </a:r>
          </a:p>
        </p:txBody>
      </p:sp>
    </p:spTree>
    <p:extLst>
      <p:ext uri="{BB962C8B-B14F-4D97-AF65-F5344CB8AC3E}">
        <p14:creationId xmlns:p14="http://schemas.microsoft.com/office/powerpoint/2010/main" val="36722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22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6903E8-57E7-4197-8090-F57CAA8837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461901C-FE1E-468E-BB81-6EC5882864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339654" y="5251450"/>
            <a:ext cx="2095233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2845B7-61BB-4429-8C71-CD0E49D1A2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68542" y="5251450"/>
            <a:ext cx="2095234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C48CF01-BFE7-4615-B12C-099A9782C1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5171738" cy="4837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lvl="0" algn="ctr"/>
            <a:endParaRPr lang="en-US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E271E24-6BE7-450B-9B12-14A2FF5E20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7511" y="5253038"/>
            <a:ext cx="6959602" cy="210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706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58BC709-C3F7-B592-B025-22BFE4B6C5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2727324"/>
            <a:ext cx="7585868" cy="58070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ACC697-85D2-4036-9177-C642F671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3" y="0"/>
            <a:ext cx="7156450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1ACB8F-A660-44CA-AB33-C35470E180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23513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DCE8D1F-CA69-4A8B-B277-833BA16AA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0505EEC-5716-4B37-8A9C-02DED5B26D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52400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ECDF5F6B-C311-4324-99A1-474CC34B2A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94625" y="198438"/>
            <a:ext cx="7156450" cy="463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452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2B0E65-8F1C-4B30-A34C-BDE3EA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5" y="0"/>
            <a:ext cx="758685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176AF9-5274-4A15-B071-6F009DF12D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" y="1"/>
            <a:ext cx="5057774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BAAD440-9F0B-4B1D-ADB6-5402012676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0963" y="4687613"/>
            <a:ext cx="2408447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EC6ECBB-0842-4C4C-9E35-CAF1BEF7C2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34198" y="4687613"/>
            <a:ext cx="2353180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83D23C4-4A71-445D-B39C-6634D53BFD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492165" y="4687613"/>
            <a:ext cx="2413209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3F998030-55A2-4EE8-A111-6D6E81F6AD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34125" y="2727325"/>
            <a:ext cx="7570788" cy="1539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073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C8B16C-72CD-46A4-A9E7-63721536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2B8326-72F4-4A65-BC1D-A1E1AFD79D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763BDBD-BDEC-4F77-AA54-FF924210D25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64292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E0E618A-9726-4593-818E-8C7D3B77EF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28585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44249CE-A216-4748-85B9-9FA245D0D69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92878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B588AC4-AED5-45C7-B678-F46A9D4B39C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267156" y="5041900"/>
            <a:ext cx="2904582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BA68EFA0-39A4-40D0-87E7-4976BF59F64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50950" y="2727325"/>
            <a:ext cx="12657138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58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3689AC2F-A65C-4B3A-A80B-94606A70E8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0"/>
            <a:ext cx="6516461" cy="8534400"/>
          </a:xfrm>
          <a:custGeom>
            <a:avLst/>
            <a:gdLst>
              <a:gd name="connsiteX0" fmla="*/ 1092094 w 6516461"/>
              <a:gd name="connsiteY0" fmla="*/ 0 h 8534400"/>
              <a:gd name="connsiteX1" fmla="*/ 6516461 w 6516461"/>
              <a:gd name="connsiteY1" fmla="*/ 0 h 8534400"/>
              <a:gd name="connsiteX2" fmla="*/ 5424367 w 6516461"/>
              <a:gd name="connsiteY2" fmla="*/ 8534400 h 8534400"/>
              <a:gd name="connsiteX3" fmla="*/ 0 w 6516461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6461" h="8534400">
                <a:moveTo>
                  <a:pt x="1092094" y="0"/>
                </a:moveTo>
                <a:lnTo>
                  <a:pt x="6516461" y="0"/>
                </a:lnTo>
                <a:lnTo>
                  <a:pt x="5424367" y="8534400"/>
                </a:lnTo>
                <a:lnTo>
                  <a:pt x="0" y="8534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AC1BD7-85D4-4163-8D62-298BB3B7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6434BECB-5DBD-4115-A054-EB493ADDE4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50950" y="2727325"/>
            <a:ext cx="6335713" cy="355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474347C-47C5-4EB8-A47B-EF2DEF1B5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0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775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4787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91978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4787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B40ECDD-21AE-47BF-A938-2DC1EC1643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1978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67775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64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obrazu 21">
            <a:extLst>
              <a:ext uri="{FF2B5EF4-FFF2-40B4-BE49-F238E27FC236}">
                <a16:creationId xmlns:a16="http://schemas.microsoft.com/office/drawing/2014/main" id="{4F8707AB-7B01-4DA4-B9FD-124A7F2D7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86662" y="0"/>
            <a:ext cx="7585075" cy="8534400"/>
          </a:xfrm>
          <a:custGeom>
            <a:avLst/>
            <a:gdLst>
              <a:gd name="connsiteX0" fmla="*/ 0 w 7585075"/>
              <a:gd name="connsiteY0" fmla="*/ 0 h 8534400"/>
              <a:gd name="connsiteX1" fmla="*/ 7585075 w 7585075"/>
              <a:gd name="connsiteY1" fmla="*/ 0 h 8534400"/>
              <a:gd name="connsiteX2" fmla="*/ 7585075 w 7585075"/>
              <a:gd name="connsiteY2" fmla="*/ 8534400 h 8534400"/>
              <a:gd name="connsiteX3" fmla="*/ 5062732 w 7585075"/>
              <a:gd name="connsiteY3" fmla="*/ 8534400 h 8534400"/>
              <a:gd name="connsiteX4" fmla="*/ 0 w 7585075"/>
              <a:gd name="connsiteY4" fmla="*/ 1337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5075" h="8534400">
                <a:moveTo>
                  <a:pt x="0" y="0"/>
                </a:moveTo>
                <a:lnTo>
                  <a:pt x="7585075" y="0"/>
                </a:lnTo>
                <a:lnTo>
                  <a:pt x="7585075" y="8534400"/>
                </a:lnTo>
                <a:lnTo>
                  <a:pt x="5062732" y="8534400"/>
                </a:lnTo>
                <a:lnTo>
                  <a:pt x="0" y="13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7D752C-EEBE-4FAD-B344-D85B0D8E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-678"/>
            <a:ext cx="5070475" cy="2313426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982A0255-6C83-4E31-B89C-6EB3D36D7B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650" y="2694214"/>
            <a:ext cx="7585075" cy="4873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4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136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238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8A83951-2D4A-5D0A-114C-484FCF85817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4568" r="2149" b="5702"/>
          <a:stretch/>
        </p:blipFill>
        <p:spPr bwMode="auto">
          <a:xfrm>
            <a:off x="-1" y="1740262"/>
            <a:ext cx="7605713" cy="45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ytuł 2">
            <a:extLst>
              <a:ext uri="{FF2B5EF4-FFF2-40B4-BE49-F238E27FC236}">
                <a16:creationId xmlns:a16="http://schemas.microsoft.com/office/drawing/2014/main" id="{A050A70A-1000-E9D1-95C3-F4AA62237152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1257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Ikony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1E74448-4EDF-2C6B-A5E0-71BCE3300B02}"/>
              </a:ext>
            </a:extLst>
          </p:cNvPr>
          <p:cNvSpPr txBox="1"/>
          <p:nvPr userDrawn="1"/>
        </p:nvSpPr>
        <p:spPr>
          <a:xfrm>
            <a:off x="7813675" y="1740262"/>
            <a:ext cx="7150100" cy="454623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Dobrą praktyką jest korzystanie z ikon. Wykorzystujemy ikony 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3"/>
              </a:rPr>
              <a:t>https://fonts.google.com/icons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Aby skorzystać z takich ikon: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Wchodzimy na powyższy adres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Ustawiamy „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Customization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” jak na obrazku po lewej.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pożądaną ikonę.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dole po prawej przycisk „SVG” – pobierze nam się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plik wektorowy 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z ikoną.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Przeciągamy plik 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na prezentację i zmieniamy mu dowolnie kolor,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rozmiar i położenie.</a:t>
            </a:r>
          </a:p>
        </p:txBody>
      </p:sp>
    </p:spTree>
    <p:extLst>
      <p:ext uri="{BB962C8B-B14F-4D97-AF65-F5344CB8AC3E}">
        <p14:creationId xmlns:p14="http://schemas.microsoft.com/office/powerpoint/2010/main" val="5424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4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33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3649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77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20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6648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92315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3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45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8DE5B-A762-434A-872B-A4780A47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E6E92996-407C-4F15-B98B-1DAF8B1DB7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9063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Symbol zastępczy zawartości 10">
            <a:extLst>
              <a:ext uri="{FF2B5EF4-FFF2-40B4-BE49-F238E27FC236}">
                <a16:creationId xmlns:a16="http://schemas.microsoft.com/office/drawing/2014/main" id="{B64C200A-5F6C-43AF-9263-1AD4ECAFC4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69591" y="3975100"/>
            <a:ext cx="2827337" cy="3382963"/>
          </a:xfrm>
          <a:prstGeom prst="rect">
            <a:avLst/>
          </a:prstGeo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zawartości 10">
            <a:extLst>
              <a:ext uri="{FF2B5EF4-FFF2-40B4-BE49-F238E27FC236}">
                <a16:creationId xmlns:a16="http://schemas.microsoft.com/office/drawing/2014/main" id="{DA93F077-B943-44C9-8703-E3B76BFAC4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8544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0">
            <a:extLst>
              <a:ext uri="{FF2B5EF4-FFF2-40B4-BE49-F238E27FC236}">
                <a16:creationId xmlns:a16="http://schemas.microsoft.com/office/drawing/2014/main" id="{EE3C5EE9-31A8-4694-A000-2CBF467D7F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12749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DC46E9EE-5ED7-486A-AF26-BBA8052B9B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0638" y="2727325"/>
            <a:ext cx="12630150" cy="103346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41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0F6D9737-FD64-45B0-8298-FA4E970270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4125" y="535501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7" name="Symbol zastępczy obrazu 5">
            <a:extLst>
              <a:ext uri="{FF2B5EF4-FFF2-40B4-BE49-F238E27FC236}">
                <a16:creationId xmlns:a16="http://schemas.microsoft.com/office/drawing/2014/main" id="{CB30ECC0-CDFB-4BA5-A5DF-50B3E0D251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34125" y="6667613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8AC462B3-1E85-4A06-AA9E-9A48284EE8C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85875" y="2726025"/>
            <a:ext cx="3976688" cy="484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5209232-9FA0-466D-B9D4-9A19BFDF35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04127" y="535834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097C20A1-7400-4169-8F4A-15A1F0EDCC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04127" y="6670676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901C5E39-C272-48B5-B0BA-59B5EE77F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436474" y="0"/>
            <a:ext cx="2527301" cy="75676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7" name="Tytuł 16">
            <a:extLst>
              <a:ext uri="{FF2B5EF4-FFF2-40B4-BE49-F238E27FC236}">
                <a16:creationId xmlns:a16="http://schemas.microsoft.com/office/drawing/2014/main" id="{3BDCDD33-CD11-4D11-AB40-2B1BE540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39989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8" name="Symbol zastępczy obrazu 5">
            <a:extLst>
              <a:ext uri="{FF2B5EF4-FFF2-40B4-BE49-F238E27FC236}">
                <a16:creationId xmlns:a16="http://schemas.microsoft.com/office/drawing/2014/main" id="{474D5F8F-0D61-4328-A38F-446CAD92DB9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34125" y="403935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11">
            <a:extLst>
              <a:ext uri="{FF2B5EF4-FFF2-40B4-BE49-F238E27FC236}">
                <a16:creationId xmlns:a16="http://schemas.microsoft.com/office/drawing/2014/main" id="{44138CE3-1120-4CDE-BFF9-08340774D7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04127" y="4042678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57F2176C-7786-46BC-9838-C683CCD764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34125" y="272036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1" name="Symbol zastępczy tekstu 11">
            <a:extLst>
              <a:ext uri="{FF2B5EF4-FFF2-40B4-BE49-F238E27FC236}">
                <a16:creationId xmlns:a16="http://schemas.microsoft.com/office/drawing/2014/main" id="{69D68553-DA5D-4BAB-BEC1-4948718C07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04127" y="272369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8FD96300-8D85-4EAD-BE2D-C029AB341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17CFEA-7CFB-4AF2-9365-5EF02E1D52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871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C2BD6D0-5A43-424E-9392-26E6F88ABF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257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4">
            <a:extLst>
              <a:ext uri="{FF2B5EF4-FFF2-40B4-BE49-F238E27FC236}">
                <a16:creationId xmlns:a16="http://schemas.microsoft.com/office/drawing/2014/main" id="{AE1F3C30-1016-443E-845A-1F14DF800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871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1" name="Symbol zastępczy tekstu 6">
            <a:extLst>
              <a:ext uri="{FF2B5EF4-FFF2-40B4-BE49-F238E27FC236}">
                <a16:creationId xmlns:a16="http://schemas.microsoft.com/office/drawing/2014/main" id="{F2FB83CD-2D05-4E07-879F-DB295ABF24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1257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BF55F777-BB34-4C26-8E89-2FC6E945F3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871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09A580D4-80A8-42C9-92C7-1970C6DFDA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1257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tekstu 4">
            <a:extLst>
              <a:ext uri="{FF2B5EF4-FFF2-40B4-BE49-F238E27FC236}">
                <a16:creationId xmlns:a16="http://schemas.microsoft.com/office/drawing/2014/main" id="{B9AD5C0E-22AB-493C-AC02-DB04D1D719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7962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FED49278-359F-462A-A425-2E900FB633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31348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4">
            <a:extLst>
              <a:ext uri="{FF2B5EF4-FFF2-40B4-BE49-F238E27FC236}">
                <a16:creationId xmlns:a16="http://schemas.microsoft.com/office/drawing/2014/main" id="{1727EF53-CF4A-4D61-B02C-64954D02D2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962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tekstu 6">
            <a:extLst>
              <a:ext uri="{FF2B5EF4-FFF2-40B4-BE49-F238E27FC236}">
                <a16:creationId xmlns:a16="http://schemas.microsoft.com/office/drawing/2014/main" id="{3839AAED-DC88-48C3-A0CA-99E47168F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31348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9" name="Symbol zastępczy tekstu 6">
            <a:extLst>
              <a:ext uri="{FF2B5EF4-FFF2-40B4-BE49-F238E27FC236}">
                <a16:creationId xmlns:a16="http://schemas.microsoft.com/office/drawing/2014/main" id="{6ECF1563-0AFF-4564-9AE1-540C434C92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31348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0" name="Symbol zastępczy tekstu 4">
            <a:extLst>
              <a:ext uri="{FF2B5EF4-FFF2-40B4-BE49-F238E27FC236}">
                <a16:creationId xmlns:a16="http://schemas.microsoft.com/office/drawing/2014/main" id="{294FD350-7EB5-4C81-B7AF-FDAB53754A5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47962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9032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793038"/>
            <a:ext cx="2946400" cy="1779337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793038"/>
            <a:ext cx="2944800" cy="177933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16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253038"/>
            <a:ext cx="29464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253038"/>
            <a:ext cx="29448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17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581680" y="1257300"/>
            <a:ext cx="3382095" cy="23555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578640" y="3943680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91449" y="1257300"/>
            <a:ext cx="3382095" cy="61330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FB8B9FBA-A39E-4633-BAAC-021316A45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4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69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0638" y="6894286"/>
            <a:ext cx="126301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438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tx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1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1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1B2B265-E361-4268-A660-45DD9C8BF582}"/>
              </a:ext>
            </a:extLst>
          </p:cNvPr>
          <p:cNvSpPr/>
          <p:nvPr userDrawn="1"/>
        </p:nvSpPr>
        <p:spPr>
          <a:xfrm>
            <a:off x="-1" y="-2"/>
            <a:ext cx="5057776" cy="8534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D91FCAE-07A9-4C0C-AB77-DAB034D517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" y="841011"/>
            <a:ext cx="3805200" cy="1696435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89EA6FE4-D1D5-74B1-EA3A-72A3E6DB2D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36" name="Symbol zastępczy obrazu 35">
            <a:extLst>
              <a:ext uri="{FF2B5EF4-FFF2-40B4-BE49-F238E27FC236}">
                <a16:creationId xmlns:a16="http://schemas.microsoft.com/office/drawing/2014/main" id="{853F735F-28E4-4066-9C2E-88923727A1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7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KADR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C959F0E9-F20A-449D-B180-F9D6ABA4B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0" y="840320"/>
            <a:ext cx="3806752" cy="1697127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B29F9DCA-FB12-E6CA-DF63-2816A58105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A64F1D22-ECCB-50D3-8E79-39A0EA1263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62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08" name="pole tekstowe 207">
            <a:extLst>
              <a:ext uri="{FF2B5EF4-FFF2-40B4-BE49-F238E27FC236}">
                <a16:creationId xmlns:a16="http://schemas.microsoft.com/office/drawing/2014/main" id="{6BFD35D4-8685-48FA-A657-69D7A35A7DEF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132" name="Obraz 131">
            <a:extLst>
              <a:ext uri="{FF2B5EF4-FFF2-40B4-BE49-F238E27FC236}">
                <a16:creationId xmlns:a16="http://schemas.microsoft.com/office/drawing/2014/main" id="{60D1E7BF-BF01-4F01-9FD5-C7E327A35F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88759"/>
            <a:ext cx="3076733" cy="137167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36E90D10-4D1C-47BA-AAF6-22A215159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2" y="1580859"/>
            <a:ext cx="5493485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ID Shape">
            <a:extLst>
              <a:ext uri="{FF2B5EF4-FFF2-40B4-BE49-F238E27FC236}">
                <a16:creationId xmlns:a16="http://schemas.microsoft.com/office/drawing/2014/main" id="{FC77B0AC-2DF7-9BAB-3095-0E01ACD5167E}"/>
              </a:ext>
            </a:extLst>
          </p:cNvPr>
          <p:cNvSpPr/>
          <p:nvPr userDrawn="1"/>
        </p:nvSpPr>
        <p:spPr>
          <a:xfrm>
            <a:off x="-1" y="1339"/>
            <a:ext cx="15166661" cy="8533245"/>
          </a:xfrm>
          <a:custGeom>
            <a:avLst/>
            <a:gdLst>
              <a:gd name="connsiteX0" fmla="*/ 15166661 w 15166661"/>
              <a:gd name="connsiteY0" fmla="*/ 7569110 h 8533245"/>
              <a:gd name="connsiteX1" fmla="*/ 15166661 w 15166661"/>
              <a:gd name="connsiteY1" fmla="*/ 7559588 h 8533245"/>
              <a:gd name="connsiteX2" fmla="*/ 12643202 w 15166661"/>
              <a:gd name="connsiteY2" fmla="*/ 7559588 h 8533245"/>
              <a:gd name="connsiteX3" fmla="*/ 12643202 w 15166661"/>
              <a:gd name="connsiteY3" fmla="*/ 5047682 h 8533245"/>
              <a:gd name="connsiteX4" fmla="*/ 15166661 w 15166661"/>
              <a:gd name="connsiteY4" fmla="*/ 5047682 h 8533245"/>
              <a:gd name="connsiteX5" fmla="*/ 15166661 w 15166661"/>
              <a:gd name="connsiteY5" fmla="*/ 5038160 h 8533245"/>
              <a:gd name="connsiteX6" fmla="*/ 12643202 w 15166661"/>
              <a:gd name="connsiteY6" fmla="*/ 5038160 h 8533245"/>
              <a:gd name="connsiteX7" fmla="*/ 12643202 w 15166661"/>
              <a:gd name="connsiteY7" fmla="*/ 2526253 h 8533245"/>
              <a:gd name="connsiteX8" fmla="*/ 15166661 w 15166661"/>
              <a:gd name="connsiteY8" fmla="*/ 2526253 h 8533245"/>
              <a:gd name="connsiteX9" fmla="*/ 15166661 w 15166661"/>
              <a:gd name="connsiteY9" fmla="*/ 2516731 h 8533245"/>
              <a:gd name="connsiteX10" fmla="*/ 12643202 w 15166661"/>
              <a:gd name="connsiteY10" fmla="*/ 2516731 h 8533245"/>
              <a:gd name="connsiteX11" fmla="*/ 12643202 w 15166661"/>
              <a:gd name="connsiteY11" fmla="*/ 0 h 8533245"/>
              <a:gd name="connsiteX12" fmla="*/ 12633680 w 15166661"/>
              <a:gd name="connsiteY12" fmla="*/ 0 h 8533245"/>
              <a:gd name="connsiteX13" fmla="*/ 12633680 w 15166661"/>
              <a:gd name="connsiteY13" fmla="*/ 2516731 h 8533245"/>
              <a:gd name="connsiteX14" fmla="*/ 10115678 w 15166661"/>
              <a:gd name="connsiteY14" fmla="*/ 2516731 h 8533245"/>
              <a:gd name="connsiteX15" fmla="*/ 10115678 w 15166661"/>
              <a:gd name="connsiteY15" fmla="*/ 0 h 8533245"/>
              <a:gd name="connsiteX16" fmla="*/ 10106156 w 15166661"/>
              <a:gd name="connsiteY16" fmla="*/ 0 h 8533245"/>
              <a:gd name="connsiteX17" fmla="*/ 10106156 w 15166661"/>
              <a:gd name="connsiteY17" fmla="*/ 2516731 h 8533245"/>
              <a:gd name="connsiteX18" fmla="*/ 7588155 w 15166661"/>
              <a:gd name="connsiteY18" fmla="*/ 2516731 h 8533245"/>
              <a:gd name="connsiteX19" fmla="*/ 7588155 w 15166661"/>
              <a:gd name="connsiteY19" fmla="*/ 0 h 8533245"/>
              <a:gd name="connsiteX20" fmla="*/ 7578633 w 15166661"/>
              <a:gd name="connsiteY20" fmla="*/ 0 h 8533245"/>
              <a:gd name="connsiteX21" fmla="*/ 7578633 w 15166661"/>
              <a:gd name="connsiteY21" fmla="*/ 2516731 h 8533245"/>
              <a:gd name="connsiteX22" fmla="*/ 5059109 w 15166661"/>
              <a:gd name="connsiteY22" fmla="*/ 2516731 h 8533245"/>
              <a:gd name="connsiteX23" fmla="*/ 5059109 w 15166661"/>
              <a:gd name="connsiteY23" fmla="*/ 0 h 8533245"/>
              <a:gd name="connsiteX24" fmla="*/ 5049587 w 15166661"/>
              <a:gd name="connsiteY24" fmla="*/ 0 h 8533245"/>
              <a:gd name="connsiteX25" fmla="*/ 5049587 w 15166661"/>
              <a:gd name="connsiteY25" fmla="*/ 2516731 h 8533245"/>
              <a:gd name="connsiteX26" fmla="*/ 2531586 w 15166661"/>
              <a:gd name="connsiteY26" fmla="*/ 2516731 h 8533245"/>
              <a:gd name="connsiteX27" fmla="*/ 2531586 w 15166661"/>
              <a:gd name="connsiteY27" fmla="*/ 0 h 8533245"/>
              <a:gd name="connsiteX28" fmla="*/ 2522064 w 15166661"/>
              <a:gd name="connsiteY28" fmla="*/ 0 h 8533245"/>
              <a:gd name="connsiteX29" fmla="*/ 2522064 w 15166661"/>
              <a:gd name="connsiteY29" fmla="*/ 2516731 h 8533245"/>
              <a:gd name="connsiteX30" fmla="*/ 0 w 15166661"/>
              <a:gd name="connsiteY30" fmla="*/ 2516731 h 8533245"/>
              <a:gd name="connsiteX31" fmla="*/ 0 w 15166661"/>
              <a:gd name="connsiteY31" fmla="*/ 2526253 h 8533245"/>
              <a:gd name="connsiteX32" fmla="*/ 2521937 w 15166661"/>
              <a:gd name="connsiteY32" fmla="*/ 2526253 h 8533245"/>
              <a:gd name="connsiteX33" fmla="*/ 2521937 w 15166661"/>
              <a:gd name="connsiteY33" fmla="*/ 5038160 h 8533245"/>
              <a:gd name="connsiteX34" fmla="*/ 0 w 15166661"/>
              <a:gd name="connsiteY34" fmla="*/ 5038160 h 8533245"/>
              <a:gd name="connsiteX35" fmla="*/ 0 w 15166661"/>
              <a:gd name="connsiteY35" fmla="*/ 5047682 h 8533245"/>
              <a:gd name="connsiteX36" fmla="*/ 2521937 w 15166661"/>
              <a:gd name="connsiteY36" fmla="*/ 5047682 h 8533245"/>
              <a:gd name="connsiteX37" fmla="*/ 2521937 w 15166661"/>
              <a:gd name="connsiteY37" fmla="*/ 7559588 h 8533245"/>
              <a:gd name="connsiteX38" fmla="*/ 0 w 15166661"/>
              <a:gd name="connsiteY38" fmla="*/ 7559588 h 8533245"/>
              <a:gd name="connsiteX39" fmla="*/ 0 w 15166661"/>
              <a:gd name="connsiteY39" fmla="*/ 7569110 h 8533245"/>
              <a:gd name="connsiteX40" fmla="*/ 2521937 w 15166661"/>
              <a:gd name="connsiteY40" fmla="*/ 7569110 h 8533245"/>
              <a:gd name="connsiteX41" fmla="*/ 2521937 w 15166661"/>
              <a:gd name="connsiteY41" fmla="*/ 8533245 h 8533245"/>
              <a:gd name="connsiteX42" fmla="*/ 2531459 w 15166661"/>
              <a:gd name="connsiteY42" fmla="*/ 8533245 h 8533245"/>
              <a:gd name="connsiteX43" fmla="*/ 2531459 w 15166661"/>
              <a:gd name="connsiteY43" fmla="*/ 7569110 h 8533245"/>
              <a:gd name="connsiteX44" fmla="*/ 5049460 w 15166661"/>
              <a:gd name="connsiteY44" fmla="*/ 7569110 h 8533245"/>
              <a:gd name="connsiteX45" fmla="*/ 5049460 w 15166661"/>
              <a:gd name="connsiteY45" fmla="*/ 8533245 h 8533245"/>
              <a:gd name="connsiteX46" fmla="*/ 5058982 w 15166661"/>
              <a:gd name="connsiteY46" fmla="*/ 8533245 h 8533245"/>
              <a:gd name="connsiteX47" fmla="*/ 5058982 w 15166661"/>
              <a:gd name="connsiteY47" fmla="*/ 7569110 h 8533245"/>
              <a:gd name="connsiteX48" fmla="*/ 7578506 w 15166661"/>
              <a:gd name="connsiteY48" fmla="*/ 7569110 h 8533245"/>
              <a:gd name="connsiteX49" fmla="*/ 7578506 w 15166661"/>
              <a:gd name="connsiteY49" fmla="*/ 8533245 h 8533245"/>
              <a:gd name="connsiteX50" fmla="*/ 7588028 w 15166661"/>
              <a:gd name="connsiteY50" fmla="*/ 8533245 h 8533245"/>
              <a:gd name="connsiteX51" fmla="*/ 7588028 w 15166661"/>
              <a:gd name="connsiteY51" fmla="*/ 7569110 h 8533245"/>
              <a:gd name="connsiteX52" fmla="*/ 10106029 w 15166661"/>
              <a:gd name="connsiteY52" fmla="*/ 7569110 h 8533245"/>
              <a:gd name="connsiteX53" fmla="*/ 10106029 w 15166661"/>
              <a:gd name="connsiteY53" fmla="*/ 8533245 h 8533245"/>
              <a:gd name="connsiteX54" fmla="*/ 10115551 w 15166661"/>
              <a:gd name="connsiteY54" fmla="*/ 8533245 h 8533245"/>
              <a:gd name="connsiteX55" fmla="*/ 10115551 w 15166661"/>
              <a:gd name="connsiteY55" fmla="*/ 7569110 h 8533245"/>
              <a:gd name="connsiteX56" fmla="*/ 12633553 w 15166661"/>
              <a:gd name="connsiteY56" fmla="*/ 7569110 h 8533245"/>
              <a:gd name="connsiteX57" fmla="*/ 12633553 w 15166661"/>
              <a:gd name="connsiteY57" fmla="*/ 8533245 h 8533245"/>
              <a:gd name="connsiteX58" fmla="*/ 12643075 w 15166661"/>
              <a:gd name="connsiteY58" fmla="*/ 8533245 h 8533245"/>
              <a:gd name="connsiteX59" fmla="*/ 12643075 w 15166661"/>
              <a:gd name="connsiteY59" fmla="*/ 7569110 h 8533245"/>
              <a:gd name="connsiteX60" fmla="*/ 15166534 w 15166661"/>
              <a:gd name="connsiteY60" fmla="*/ 7569110 h 8533245"/>
              <a:gd name="connsiteX61" fmla="*/ 5049587 w 15166661"/>
              <a:gd name="connsiteY61" fmla="*/ 7559588 h 8533245"/>
              <a:gd name="connsiteX62" fmla="*/ 2531586 w 15166661"/>
              <a:gd name="connsiteY62" fmla="*/ 7559588 h 8533245"/>
              <a:gd name="connsiteX63" fmla="*/ 2531586 w 15166661"/>
              <a:gd name="connsiteY63" fmla="*/ 5047682 h 8533245"/>
              <a:gd name="connsiteX64" fmla="*/ 5049587 w 15166661"/>
              <a:gd name="connsiteY64" fmla="*/ 5047682 h 8533245"/>
              <a:gd name="connsiteX65" fmla="*/ 5049587 w 15166661"/>
              <a:gd name="connsiteY65" fmla="*/ 7559588 h 8533245"/>
              <a:gd name="connsiteX66" fmla="*/ 5049587 w 15166661"/>
              <a:gd name="connsiteY66" fmla="*/ 5038160 h 8533245"/>
              <a:gd name="connsiteX67" fmla="*/ 2531586 w 15166661"/>
              <a:gd name="connsiteY67" fmla="*/ 5038160 h 8533245"/>
              <a:gd name="connsiteX68" fmla="*/ 2531586 w 15166661"/>
              <a:gd name="connsiteY68" fmla="*/ 2526253 h 8533245"/>
              <a:gd name="connsiteX69" fmla="*/ 5049587 w 15166661"/>
              <a:gd name="connsiteY69" fmla="*/ 2526253 h 8533245"/>
              <a:gd name="connsiteX70" fmla="*/ 5049587 w 15166661"/>
              <a:gd name="connsiteY70" fmla="*/ 5038160 h 8533245"/>
              <a:gd name="connsiteX71" fmla="*/ 7578633 w 15166661"/>
              <a:gd name="connsiteY71" fmla="*/ 7559588 h 8533245"/>
              <a:gd name="connsiteX72" fmla="*/ 5059109 w 15166661"/>
              <a:gd name="connsiteY72" fmla="*/ 7559588 h 8533245"/>
              <a:gd name="connsiteX73" fmla="*/ 5059109 w 15166661"/>
              <a:gd name="connsiteY73" fmla="*/ 5047682 h 8533245"/>
              <a:gd name="connsiteX74" fmla="*/ 7578633 w 15166661"/>
              <a:gd name="connsiteY74" fmla="*/ 5047682 h 8533245"/>
              <a:gd name="connsiteX75" fmla="*/ 7578633 w 15166661"/>
              <a:gd name="connsiteY75" fmla="*/ 7559588 h 8533245"/>
              <a:gd name="connsiteX76" fmla="*/ 7578633 w 15166661"/>
              <a:gd name="connsiteY76" fmla="*/ 5038160 h 8533245"/>
              <a:gd name="connsiteX77" fmla="*/ 5059109 w 15166661"/>
              <a:gd name="connsiteY77" fmla="*/ 5038160 h 8533245"/>
              <a:gd name="connsiteX78" fmla="*/ 5059109 w 15166661"/>
              <a:gd name="connsiteY78" fmla="*/ 2526253 h 8533245"/>
              <a:gd name="connsiteX79" fmla="*/ 7578633 w 15166661"/>
              <a:gd name="connsiteY79" fmla="*/ 2526253 h 8533245"/>
              <a:gd name="connsiteX80" fmla="*/ 7578633 w 15166661"/>
              <a:gd name="connsiteY80" fmla="*/ 5038160 h 8533245"/>
              <a:gd name="connsiteX81" fmla="*/ 10106156 w 15166661"/>
              <a:gd name="connsiteY81" fmla="*/ 7559588 h 8533245"/>
              <a:gd name="connsiteX82" fmla="*/ 7588155 w 15166661"/>
              <a:gd name="connsiteY82" fmla="*/ 7559588 h 8533245"/>
              <a:gd name="connsiteX83" fmla="*/ 7588155 w 15166661"/>
              <a:gd name="connsiteY83" fmla="*/ 5047682 h 8533245"/>
              <a:gd name="connsiteX84" fmla="*/ 10106156 w 15166661"/>
              <a:gd name="connsiteY84" fmla="*/ 5047682 h 8533245"/>
              <a:gd name="connsiteX85" fmla="*/ 10106156 w 15166661"/>
              <a:gd name="connsiteY85" fmla="*/ 7559588 h 8533245"/>
              <a:gd name="connsiteX86" fmla="*/ 10106156 w 15166661"/>
              <a:gd name="connsiteY86" fmla="*/ 5038160 h 8533245"/>
              <a:gd name="connsiteX87" fmla="*/ 7588155 w 15166661"/>
              <a:gd name="connsiteY87" fmla="*/ 5038160 h 8533245"/>
              <a:gd name="connsiteX88" fmla="*/ 7588155 w 15166661"/>
              <a:gd name="connsiteY88" fmla="*/ 2526253 h 8533245"/>
              <a:gd name="connsiteX89" fmla="*/ 10106156 w 15166661"/>
              <a:gd name="connsiteY89" fmla="*/ 2526253 h 8533245"/>
              <a:gd name="connsiteX90" fmla="*/ 10106156 w 15166661"/>
              <a:gd name="connsiteY90" fmla="*/ 5038160 h 8533245"/>
              <a:gd name="connsiteX91" fmla="*/ 12633680 w 15166661"/>
              <a:gd name="connsiteY91" fmla="*/ 7559588 h 8533245"/>
              <a:gd name="connsiteX92" fmla="*/ 10115678 w 15166661"/>
              <a:gd name="connsiteY92" fmla="*/ 7559588 h 8533245"/>
              <a:gd name="connsiteX93" fmla="*/ 10115678 w 15166661"/>
              <a:gd name="connsiteY93" fmla="*/ 5047682 h 8533245"/>
              <a:gd name="connsiteX94" fmla="*/ 12633680 w 15166661"/>
              <a:gd name="connsiteY94" fmla="*/ 5047682 h 8533245"/>
              <a:gd name="connsiteX95" fmla="*/ 12633680 w 15166661"/>
              <a:gd name="connsiteY95" fmla="*/ 7559588 h 8533245"/>
              <a:gd name="connsiteX96" fmla="*/ 12633680 w 15166661"/>
              <a:gd name="connsiteY96" fmla="*/ 5038160 h 8533245"/>
              <a:gd name="connsiteX97" fmla="*/ 10115678 w 15166661"/>
              <a:gd name="connsiteY97" fmla="*/ 5038160 h 8533245"/>
              <a:gd name="connsiteX98" fmla="*/ 10115678 w 15166661"/>
              <a:gd name="connsiteY98" fmla="*/ 2526253 h 8533245"/>
              <a:gd name="connsiteX99" fmla="*/ 12633680 w 15166661"/>
              <a:gd name="connsiteY99" fmla="*/ 2526253 h 8533245"/>
              <a:gd name="connsiteX100" fmla="*/ 12633680 w 15166661"/>
              <a:gd name="connsiteY100" fmla="*/ 5038160 h 853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5166661" h="8533245">
                <a:moveTo>
                  <a:pt x="15166661" y="7569110"/>
                </a:moveTo>
                <a:lnTo>
                  <a:pt x="15166661" y="7559588"/>
                </a:lnTo>
                <a:lnTo>
                  <a:pt x="12643202" y="7559588"/>
                </a:lnTo>
                <a:lnTo>
                  <a:pt x="12643202" y="5047682"/>
                </a:lnTo>
                <a:lnTo>
                  <a:pt x="15166661" y="5047682"/>
                </a:lnTo>
                <a:lnTo>
                  <a:pt x="15166661" y="5038160"/>
                </a:lnTo>
                <a:lnTo>
                  <a:pt x="12643202" y="5038160"/>
                </a:lnTo>
                <a:lnTo>
                  <a:pt x="12643202" y="2526253"/>
                </a:lnTo>
                <a:lnTo>
                  <a:pt x="15166661" y="2526253"/>
                </a:lnTo>
                <a:lnTo>
                  <a:pt x="15166661" y="2516731"/>
                </a:lnTo>
                <a:lnTo>
                  <a:pt x="12643202" y="2516731"/>
                </a:lnTo>
                <a:lnTo>
                  <a:pt x="12643202" y="0"/>
                </a:lnTo>
                <a:lnTo>
                  <a:pt x="12633680" y="0"/>
                </a:lnTo>
                <a:lnTo>
                  <a:pt x="12633680" y="2516731"/>
                </a:lnTo>
                <a:lnTo>
                  <a:pt x="10115678" y="2516731"/>
                </a:lnTo>
                <a:lnTo>
                  <a:pt x="10115678" y="0"/>
                </a:lnTo>
                <a:lnTo>
                  <a:pt x="10106156" y="0"/>
                </a:lnTo>
                <a:lnTo>
                  <a:pt x="10106156" y="2516731"/>
                </a:lnTo>
                <a:lnTo>
                  <a:pt x="7588155" y="2516731"/>
                </a:lnTo>
                <a:lnTo>
                  <a:pt x="7588155" y="0"/>
                </a:lnTo>
                <a:lnTo>
                  <a:pt x="7578633" y="0"/>
                </a:lnTo>
                <a:lnTo>
                  <a:pt x="7578633" y="2516731"/>
                </a:lnTo>
                <a:lnTo>
                  <a:pt x="5059109" y="2516731"/>
                </a:lnTo>
                <a:lnTo>
                  <a:pt x="5059109" y="0"/>
                </a:lnTo>
                <a:lnTo>
                  <a:pt x="5049587" y="0"/>
                </a:lnTo>
                <a:lnTo>
                  <a:pt x="5049587" y="2516731"/>
                </a:lnTo>
                <a:lnTo>
                  <a:pt x="2531586" y="2516731"/>
                </a:lnTo>
                <a:lnTo>
                  <a:pt x="2531586" y="0"/>
                </a:lnTo>
                <a:lnTo>
                  <a:pt x="2522064" y="0"/>
                </a:lnTo>
                <a:lnTo>
                  <a:pt x="2522064" y="2516731"/>
                </a:lnTo>
                <a:lnTo>
                  <a:pt x="0" y="2516731"/>
                </a:lnTo>
                <a:lnTo>
                  <a:pt x="0" y="2526253"/>
                </a:lnTo>
                <a:lnTo>
                  <a:pt x="2521937" y="2526253"/>
                </a:lnTo>
                <a:lnTo>
                  <a:pt x="2521937" y="5038160"/>
                </a:lnTo>
                <a:lnTo>
                  <a:pt x="0" y="5038160"/>
                </a:lnTo>
                <a:lnTo>
                  <a:pt x="0" y="5047682"/>
                </a:lnTo>
                <a:lnTo>
                  <a:pt x="2521937" y="5047682"/>
                </a:lnTo>
                <a:lnTo>
                  <a:pt x="2521937" y="7559588"/>
                </a:lnTo>
                <a:lnTo>
                  <a:pt x="0" y="7559588"/>
                </a:lnTo>
                <a:lnTo>
                  <a:pt x="0" y="7569110"/>
                </a:lnTo>
                <a:lnTo>
                  <a:pt x="2521937" y="7569110"/>
                </a:lnTo>
                <a:lnTo>
                  <a:pt x="2521937" y="8533245"/>
                </a:lnTo>
                <a:lnTo>
                  <a:pt x="2531459" y="8533245"/>
                </a:lnTo>
                <a:lnTo>
                  <a:pt x="2531459" y="7569110"/>
                </a:lnTo>
                <a:lnTo>
                  <a:pt x="5049460" y="7569110"/>
                </a:lnTo>
                <a:lnTo>
                  <a:pt x="5049460" y="8533245"/>
                </a:lnTo>
                <a:lnTo>
                  <a:pt x="5058982" y="8533245"/>
                </a:lnTo>
                <a:lnTo>
                  <a:pt x="5058982" y="7569110"/>
                </a:lnTo>
                <a:lnTo>
                  <a:pt x="7578506" y="7569110"/>
                </a:lnTo>
                <a:lnTo>
                  <a:pt x="7578506" y="8533245"/>
                </a:lnTo>
                <a:lnTo>
                  <a:pt x="7588028" y="8533245"/>
                </a:lnTo>
                <a:lnTo>
                  <a:pt x="7588028" y="7569110"/>
                </a:lnTo>
                <a:lnTo>
                  <a:pt x="10106029" y="7569110"/>
                </a:lnTo>
                <a:lnTo>
                  <a:pt x="10106029" y="8533245"/>
                </a:lnTo>
                <a:lnTo>
                  <a:pt x="10115551" y="8533245"/>
                </a:lnTo>
                <a:lnTo>
                  <a:pt x="10115551" y="7569110"/>
                </a:lnTo>
                <a:lnTo>
                  <a:pt x="12633553" y="7569110"/>
                </a:lnTo>
                <a:lnTo>
                  <a:pt x="12633553" y="8533245"/>
                </a:lnTo>
                <a:lnTo>
                  <a:pt x="12643075" y="8533245"/>
                </a:lnTo>
                <a:lnTo>
                  <a:pt x="12643075" y="7569110"/>
                </a:lnTo>
                <a:lnTo>
                  <a:pt x="15166534" y="7569110"/>
                </a:lnTo>
                <a:close/>
                <a:moveTo>
                  <a:pt x="5049587" y="7559588"/>
                </a:moveTo>
                <a:lnTo>
                  <a:pt x="2531586" y="7559588"/>
                </a:lnTo>
                <a:lnTo>
                  <a:pt x="2531586" y="5047682"/>
                </a:lnTo>
                <a:lnTo>
                  <a:pt x="5049587" y="5047682"/>
                </a:lnTo>
                <a:lnTo>
                  <a:pt x="5049587" y="7559588"/>
                </a:lnTo>
                <a:close/>
                <a:moveTo>
                  <a:pt x="5049587" y="5038160"/>
                </a:moveTo>
                <a:lnTo>
                  <a:pt x="2531586" y="5038160"/>
                </a:lnTo>
                <a:lnTo>
                  <a:pt x="2531586" y="2526253"/>
                </a:lnTo>
                <a:lnTo>
                  <a:pt x="5049587" y="2526253"/>
                </a:lnTo>
                <a:lnTo>
                  <a:pt x="5049587" y="5038160"/>
                </a:lnTo>
                <a:close/>
                <a:moveTo>
                  <a:pt x="7578633" y="7559588"/>
                </a:moveTo>
                <a:lnTo>
                  <a:pt x="5059109" y="7559588"/>
                </a:lnTo>
                <a:lnTo>
                  <a:pt x="5059109" y="5047682"/>
                </a:lnTo>
                <a:lnTo>
                  <a:pt x="7578633" y="5047682"/>
                </a:lnTo>
                <a:lnTo>
                  <a:pt x="7578633" y="7559588"/>
                </a:lnTo>
                <a:close/>
                <a:moveTo>
                  <a:pt x="7578633" y="5038160"/>
                </a:moveTo>
                <a:lnTo>
                  <a:pt x="5059109" y="5038160"/>
                </a:lnTo>
                <a:lnTo>
                  <a:pt x="5059109" y="2526253"/>
                </a:lnTo>
                <a:lnTo>
                  <a:pt x="7578633" y="2526253"/>
                </a:lnTo>
                <a:lnTo>
                  <a:pt x="7578633" y="5038160"/>
                </a:lnTo>
                <a:close/>
                <a:moveTo>
                  <a:pt x="10106156" y="7559588"/>
                </a:moveTo>
                <a:lnTo>
                  <a:pt x="7588155" y="7559588"/>
                </a:lnTo>
                <a:lnTo>
                  <a:pt x="7588155" y="5047682"/>
                </a:lnTo>
                <a:lnTo>
                  <a:pt x="10106156" y="5047682"/>
                </a:lnTo>
                <a:lnTo>
                  <a:pt x="10106156" y="7559588"/>
                </a:lnTo>
                <a:close/>
                <a:moveTo>
                  <a:pt x="10106156" y="5038160"/>
                </a:moveTo>
                <a:lnTo>
                  <a:pt x="7588155" y="5038160"/>
                </a:lnTo>
                <a:lnTo>
                  <a:pt x="7588155" y="2526253"/>
                </a:lnTo>
                <a:lnTo>
                  <a:pt x="10106156" y="2526253"/>
                </a:lnTo>
                <a:lnTo>
                  <a:pt x="10106156" y="5038160"/>
                </a:lnTo>
                <a:close/>
                <a:moveTo>
                  <a:pt x="12633680" y="7559588"/>
                </a:moveTo>
                <a:lnTo>
                  <a:pt x="10115678" y="7559588"/>
                </a:lnTo>
                <a:lnTo>
                  <a:pt x="10115678" y="5047682"/>
                </a:lnTo>
                <a:lnTo>
                  <a:pt x="12633680" y="5047682"/>
                </a:lnTo>
                <a:lnTo>
                  <a:pt x="12633680" y="7559588"/>
                </a:lnTo>
                <a:close/>
                <a:moveTo>
                  <a:pt x="12633680" y="5038160"/>
                </a:moveTo>
                <a:lnTo>
                  <a:pt x="10115678" y="5038160"/>
                </a:lnTo>
                <a:lnTo>
                  <a:pt x="10115678" y="2526253"/>
                </a:lnTo>
                <a:lnTo>
                  <a:pt x="12633680" y="2526253"/>
                </a:lnTo>
                <a:lnTo>
                  <a:pt x="12633680" y="5038160"/>
                </a:lnTo>
                <a:close/>
              </a:path>
            </a:pathLst>
          </a:custGeom>
          <a:solidFill>
            <a:schemeClr val="bg2">
              <a:alpha val="25000"/>
            </a:schemeClr>
          </a:solidFill>
          <a:ln w="12689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99" name="pole tekstowe 298">
            <a:extLst>
              <a:ext uri="{FF2B5EF4-FFF2-40B4-BE49-F238E27FC236}">
                <a16:creationId xmlns:a16="http://schemas.microsoft.com/office/drawing/2014/main" id="{35B4A991-4EA0-40C2-8516-0AC8171E48C4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104" name="Obraz 103">
            <a:extLst>
              <a:ext uri="{FF2B5EF4-FFF2-40B4-BE49-F238E27FC236}">
                <a16:creationId xmlns:a16="http://schemas.microsoft.com/office/drawing/2014/main" id="{072F3430-4182-4C4D-BAD3-F98C83FC6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62675"/>
            <a:ext cx="3076733" cy="137167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69920F3C-1D7D-4E59-8147-1A856AA5BB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3" y="1580860"/>
            <a:ext cx="5493484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649" y="2522225"/>
            <a:ext cx="12657333" cy="5042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85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ID" hidden="1">
            <a:extLst>
              <a:ext uri="{FF2B5EF4-FFF2-40B4-BE49-F238E27FC236}">
                <a16:creationId xmlns:a16="http://schemas.microsoft.com/office/drawing/2014/main" id="{0BEB84DB-7DDF-4A33-8D9B-DC0A3136674A}"/>
              </a:ext>
            </a:extLst>
          </p:cNvPr>
          <p:cNvGrpSpPr/>
          <p:nvPr userDrawn="1"/>
        </p:nvGrpSpPr>
        <p:grpSpPr>
          <a:xfrm>
            <a:off x="-5079" y="0"/>
            <a:ext cx="15171738" cy="10088250"/>
            <a:chOff x="0" y="0"/>
            <a:chExt cx="15171738" cy="10088250"/>
          </a:xfrm>
        </p:grpSpPr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A1473A18-4659-4ED6-BFA0-C89FC230B7DE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2F3E9095-B177-4BA3-8350-CB1A6C0C0C74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E48720F4-5DCB-46E4-A0CD-C626CE80718B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E2225F48-3376-4A19-AF7C-AC9F8B9FF222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936404FF-9FE5-4B42-B9EE-4CE90CD347A4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91C83D64-94ED-4EBB-8AC7-BB62EE3426AA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3249A1F9-EB78-4AC8-9FE9-3B4FE23CA35D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DCA78C99-DB06-4D80-B929-6C512DB60304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67C12DF7-F6B6-462C-A180-7C503A94FF6F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75E78941-8943-4E2C-A5C6-5CC336B8C90D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49634737-1026-4405-A7DE-AD355BB2A697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80D1CC4A-8801-4B62-9ADF-3E015F8B7105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658DC26D-9A46-4E25-9E62-53D1E0DBB97E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F9676F12-2CAF-40DE-B451-26B0583046F5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50A91D79-8E03-4B3D-AB86-F427E808D0C3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193857D7-E410-41C9-B70E-DC80E9D0F3D6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251B7A70-7A2A-42A9-BFEB-E3FF763B24E9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7DDCEE97-3EA5-4515-8293-1987BE618BDC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3BC02B52-1B14-4DA8-B8F4-7DFC0DD741F1}"/>
                </a:ext>
              </a:extLst>
            </p:cNvPr>
            <p:cNvSpPr/>
            <p:nvPr userDrawn="1"/>
          </p:nvSpPr>
          <p:spPr>
            <a:xfrm>
              <a:off x="0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Prostokąt 51">
              <a:extLst>
                <a:ext uri="{FF2B5EF4-FFF2-40B4-BE49-F238E27FC236}">
                  <a16:creationId xmlns:a16="http://schemas.microsoft.com/office/drawing/2014/main" id="{81992859-5FBA-4746-B670-C815C4E3FA7C}"/>
                </a:ext>
              </a:extLst>
            </p:cNvPr>
            <p:cNvSpPr/>
            <p:nvPr userDrawn="1"/>
          </p:nvSpPr>
          <p:spPr>
            <a:xfrm>
              <a:off x="2528623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Prostokąt 52">
              <a:extLst>
                <a:ext uri="{FF2B5EF4-FFF2-40B4-BE49-F238E27FC236}">
                  <a16:creationId xmlns:a16="http://schemas.microsoft.com/office/drawing/2014/main" id="{2F478883-7A8C-4BBB-8006-3A830795B918}"/>
                </a:ext>
              </a:extLst>
            </p:cNvPr>
            <p:cNvSpPr/>
            <p:nvPr userDrawn="1"/>
          </p:nvSpPr>
          <p:spPr>
            <a:xfrm>
              <a:off x="5057246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A09C3436-6242-4098-95FB-9D58F55E27FB}"/>
                </a:ext>
              </a:extLst>
            </p:cNvPr>
            <p:cNvSpPr/>
            <p:nvPr userDrawn="1"/>
          </p:nvSpPr>
          <p:spPr>
            <a:xfrm>
              <a:off x="7585869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BAAEBEE7-9DDC-4724-BFB2-13BE1E226B64}"/>
                </a:ext>
              </a:extLst>
            </p:cNvPr>
            <p:cNvSpPr/>
            <p:nvPr userDrawn="1"/>
          </p:nvSpPr>
          <p:spPr>
            <a:xfrm>
              <a:off x="10114492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Prostokąt 55">
              <a:extLst>
                <a:ext uri="{FF2B5EF4-FFF2-40B4-BE49-F238E27FC236}">
                  <a16:creationId xmlns:a16="http://schemas.microsoft.com/office/drawing/2014/main" id="{1297EF1D-017E-4AB8-8F96-DEF3C9667ADE}"/>
                </a:ext>
              </a:extLst>
            </p:cNvPr>
            <p:cNvSpPr/>
            <p:nvPr userDrawn="1"/>
          </p:nvSpPr>
          <p:spPr>
            <a:xfrm>
              <a:off x="12643115" y="75660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738285"/>
            <a:ext cx="12657332" cy="4829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69D0970B-FEAA-090E-B7B4-A1F381118AAD}"/>
              </a:ext>
            </a:extLst>
          </p:cNvPr>
          <p:cNvCxnSpPr>
            <a:cxnSpLocks/>
          </p:cNvCxnSpPr>
          <p:nvPr userDrawn="1"/>
        </p:nvCxnSpPr>
        <p:spPr>
          <a:xfrm>
            <a:off x="2523544" y="8288568"/>
            <a:ext cx="12648194" cy="0"/>
          </a:xfrm>
          <a:prstGeom prst="line">
            <a:avLst/>
          </a:prstGeom>
          <a:ln w="666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5A784179-F958-2842-BE9D-07EB01C800E9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" y="7654649"/>
            <a:ext cx="1772442" cy="79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55" r:id="rId4"/>
    <p:sldLayoutId id="2147483649" r:id="rId5"/>
    <p:sldLayoutId id="2147483682" r:id="rId6"/>
    <p:sldLayoutId id="2147483656" r:id="rId7"/>
    <p:sldLayoutId id="2147483657" r:id="rId8"/>
    <p:sldLayoutId id="2147483650" r:id="rId9"/>
    <p:sldLayoutId id="2147483652" r:id="rId10"/>
    <p:sldLayoutId id="2147483653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4" r:id="rId36"/>
    <p:sldLayoutId id="2147483685" r:id="rId37"/>
    <p:sldLayoutId id="2147483687" r:id="rId38"/>
    <p:sldLayoutId id="2147483686" r:id="rId39"/>
    <p:sldLayoutId id="2147483688" r:id="rId40"/>
    <p:sldLayoutId id="2147483689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Century Gothic" panose="020B0502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+mj-lt"/>
        <a:buAutoNum type="arabi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" userDrawn="1">
          <p15:clr>
            <a:srgbClr val="5ACBF0"/>
          </p15:clr>
        </p15:guide>
        <p15:guide id="2" orient="horz" pos="1452" userDrawn="1">
          <p15:clr>
            <a:srgbClr val="5ACBF0"/>
          </p15:clr>
        </p15:guide>
        <p15:guide id="3" orient="horz" pos="1589" userDrawn="1">
          <p15:clr>
            <a:srgbClr val="000000"/>
          </p15:clr>
        </p15:guide>
        <p15:guide id="4" orient="horz" pos="1718" userDrawn="1">
          <p15:clr>
            <a:srgbClr val="5ACBF0"/>
          </p15:clr>
        </p15:guide>
        <p15:guide id="5" orient="horz" pos="3047" userDrawn="1">
          <p15:clr>
            <a:srgbClr val="5ACBF0"/>
          </p15:clr>
        </p15:guide>
        <p15:guide id="6" orient="horz" pos="3177" userDrawn="1">
          <p15:clr>
            <a:srgbClr val="000000"/>
          </p15:clr>
        </p15:guide>
        <p15:guide id="7" orient="horz" pos="3309" userDrawn="1">
          <p15:clr>
            <a:srgbClr val="5ACBF0"/>
          </p15:clr>
        </p15:guide>
        <p15:guide id="8" orient="horz" pos="4635" userDrawn="1">
          <p15:clr>
            <a:srgbClr val="5ACBF0"/>
          </p15:clr>
        </p15:guide>
        <p15:guide id="9" orient="horz" pos="4767" userDrawn="1">
          <p15:clr>
            <a:srgbClr val="000000"/>
          </p15:clr>
        </p15:guide>
        <p15:guide id="11" orient="horz" pos="4901" userDrawn="1">
          <p15:clr>
            <a:srgbClr val="5ACBF0"/>
          </p15:clr>
        </p15:guide>
        <p15:guide id="12" pos="1722" userDrawn="1">
          <p15:clr>
            <a:srgbClr val="5ACBF0"/>
          </p15:clr>
        </p15:guide>
        <p15:guide id="13" pos="1463" userDrawn="1">
          <p15:clr>
            <a:srgbClr val="5ACBF0"/>
          </p15:clr>
        </p15:guide>
        <p15:guide id="14" pos="129" userDrawn="1">
          <p15:clr>
            <a:srgbClr val="5ACBF0"/>
          </p15:clr>
        </p15:guide>
        <p15:guide id="15" pos="4647" userDrawn="1">
          <p15:clr>
            <a:srgbClr val="5ACBF0"/>
          </p15:clr>
        </p15:guide>
        <p15:guide id="16" pos="3056" userDrawn="1">
          <p15:clr>
            <a:srgbClr val="5ACBF0"/>
          </p15:clr>
        </p15:guide>
        <p15:guide id="17" pos="3315" userDrawn="1">
          <p15:clr>
            <a:srgbClr val="5ACBF0"/>
          </p15:clr>
        </p15:guide>
        <p15:guide id="18" pos="1592" userDrawn="1">
          <p15:clr>
            <a:srgbClr val="000000"/>
          </p15:clr>
        </p15:guide>
        <p15:guide id="19" pos="3186" userDrawn="1">
          <p15:clr>
            <a:srgbClr val="000000"/>
          </p15:clr>
        </p15:guide>
        <p15:guide id="20" pos="4779" userDrawn="1">
          <p15:clr>
            <a:srgbClr val="000000"/>
          </p15:clr>
        </p15:guide>
        <p15:guide id="21" pos="4910" userDrawn="1">
          <p15:clr>
            <a:srgbClr val="5ACBF0"/>
          </p15:clr>
        </p15:guide>
        <p15:guide id="22" pos="6240" userDrawn="1">
          <p15:clr>
            <a:srgbClr val="5ACBF0"/>
          </p15:clr>
        </p15:guide>
        <p15:guide id="23" pos="6371" userDrawn="1">
          <p15:clr>
            <a:srgbClr val="000000"/>
          </p15:clr>
        </p15:guide>
        <p15:guide id="24" pos="6503" userDrawn="1">
          <p15:clr>
            <a:srgbClr val="5ACBF0"/>
          </p15:clr>
        </p15:guide>
        <p15:guide id="25" pos="7834" userDrawn="1">
          <p15:clr>
            <a:srgbClr val="5ACBF0"/>
          </p15:clr>
        </p15:guide>
        <p15:guide id="26" pos="7964" userDrawn="1">
          <p15:clr>
            <a:srgbClr val="000000"/>
          </p15:clr>
        </p15:guide>
        <p15:guide id="27" pos="8098" userDrawn="1">
          <p15:clr>
            <a:srgbClr val="5ACBF0"/>
          </p15:clr>
        </p15:guide>
        <p15:guide id="28" pos="9426" userDrawn="1">
          <p15:clr>
            <a:srgbClr val="5ACBF0"/>
          </p15:clr>
        </p15:guide>
        <p15:guide id="29" pos="796" userDrawn="1">
          <p15:clr>
            <a:srgbClr val="5ACBF0"/>
          </p15:clr>
        </p15:guide>
        <p15:guide id="30" pos="2392" userDrawn="1">
          <p15:clr>
            <a:srgbClr val="5ACBF0"/>
          </p15:clr>
        </p15:guide>
        <p15:guide id="31" pos="3990" userDrawn="1">
          <p15:clr>
            <a:srgbClr val="5ACBF0"/>
          </p15:clr>
        </p15:guide>
        <p15:guide id="32" pos="5586" userDrawn="1">
          <p15:clr>
            <a:srgbClr val="5ACBF0"/>
          </p15:clr>
        </p15:guide>
        <p15:guide id="33" pos="7170" userDrawn="1">
          <p15:clr>
            <a:srgbClr val="5ACBF0"/>
          </p15:clr>
        </p15:guide>
        <p15:guide id="34" pos="8769" userDrawn="1">
          <p15:clr>
            <a:srgbClr val="5ACBF0"/>
          </p15:clr>
        </p15:guide>
        <p15:guide id="35" orient="horz" pos="792" userDrawn="1">
          <p15:clr>
            <a:srgbClr val="5ACBF0"/>
          </p15:clr>
        </p15:guide>
        <p15:guide id="36" orient="horz" pos="2376" userDrawn="1">
          <p15:clr>
            <a:srgbClr val="5ACBF0"/>
          </p15:clr>
        </p15:guide>
        <p15:guide id="37" orient="horz" pos="3960" userDrawn="1">
          <p15:clr>
            <a:srgbClr val="5ACBF0"/>
          </p15:clr>
        </p15:guide>
        <p15:guide id="38" pos="9557" userDrawn="1">
          <p15:clr>
            <a:srgbClr val="5ACBF0"/>
          </p15:clr>
        </p15:guide>
        <p15:guide id="39" orient="horz" userDrawn="1">
          <p15:clr>
            <a:srgbClr val="5ACBF0"/>
          </p15:clr>
        </p15:guide>
        <p15:guide id="40" orient="horz" pos="5376" userDrawn="1">
          <p15:clr>
            <a:srgbClr val="5ACBF0"/>
          </p15:clr>
        </p15:guide>
        <p15:guide id="41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92EFA-5288-6FA8-5093-D9E1CA66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476" y="3698725"/>
            <a:ext cx="10304820" cy="1504950"/>
          </a:xfrm>
        </p:spPr>
        <p:txBody>
          <a:bodyPr/>
          <a:lstStyle/>
          <a:p>
            <a:pPr algn="ctr"/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ZINTEGROWANY SYSTEM OGRANICZANIA NISKIEJ EMISJI (ZONE)</a:t>
            </a:r>
            <a:endParaRPr lang="pl-PL" sz="3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16EBB02-67CC-0AC5-12DF-BE288B829856}"/>
              </a:ext>
            </a:extLst>
          </p:cNvPr>
          <p:cNvSpPr txBox="1"/>
          <p:nvPr/>
        </p:nvSpPr>
        <p:spPr>
          <a:xfrm>
            <a:off x="1920240" y="2154971"/>
            <a:ext cx="621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Komitet Rady Ministrów do spraw Cyfryzacji</a:t>
            </a:r>
          </a:p>
        </p:txBody>
      </p:sp>
    </p:spTree>
    <p:extLst>
      <p:ext uri="{BB962C8B-B14F-4D97-AF65-F5344CB8AC3E}">
        <p14:creationId xmlns:p14="http://schemas.microsoft.com/office/powerpoint/2010/main" val="8989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FC4D8CC-2F76-3A8B-5486-41D4ABB548E4}"/>
              </a:ext>
            </a:extLst>
          </p:cNvPr>
          <p:cNvSpPr txBox="1"/>
          <p:nvPr/>
        </p:nvSpPr>
        <p:spPr>
          <a:xfrm>
            <a:off x="388606" y="782942"/>
            <a:ext cx="13928642" cy="1331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Wnioskodawca: Ministerstwo Rozwoju i Technologii</a:t>
            </a:r>
            <a:endParaRPr lang="pl-PL" sz="900" i="1" dirty="0">
              <a:solidFill>
                <a:srgbClr val="0070C0"/>
              </a:solidFill>
            </a:endParaRP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Beneficjent: Główny Urząd Nadzoru Budowlanego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Partnerzy: nie dotyczy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356BBB57-F7A8-8489-C90F-0A0D2A666C2C}"/>
              </a:ext>
            </a:extLst>
          </p:cNvPr>
          <p:cNvSpPr txBox="1">
            <a:spLocks/>
          </p:cNvSpPr>
          <p:nvPr/>
        </p:nvSpPr>
        <p:spPr>
          <a:xfrm>
            <a:off x="3606039" y="2523771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2800" b="1" dirty="0">
                <a:solidFill>
                  <a:srgbClr val="002060"/>
                </a:solidFill>
                <a:cs typeface="Times New Roman" pitchFamily="18" charset="0"/>
              </a:rPr>
              <a:t>Okres realizacji projektu</a:t>
            </a:r>
            <a:endParaRPr lang="pl-PL" sz="2800"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1025DBB-7638-7220-3CC5-B3DB23651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431940"/>
              </p:ext>
            </p:extLst>
          </p:nvPr>
        </p:nvGraphicFramePr>
        <p:xfrm>
          <a:off x="796449" y="3210240"/>
          <a:ext cx="13578839" cy="16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33">
                <a:tc>
                  <a:txBody>
                    <a:bodyPr/>
                    <a:lstStyle/>
                    <a:p>
                      <a:pPr algn="r"/>
                      <a:endParaRPr lang="pl-PL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 rozpoczęcia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 zakończenia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559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Planowany, aktualny: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01.09.2019 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31.08.2023 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56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01.09.2019 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30.11.2023 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Podtytuł 2">
            <a:extLst>
              <a:ext uri="{FF2B5EF4-FFF2-40B4-BE49-F238E27FC236}">
                <a16:creationId xmlns:a16="http://schemas.microsoft.com/office/drawing/2014/main" id="{048B82EF-6BE4-44B1-31BF-4C6025419A3D}"/>
              </a:ext>
            </a:extLst>
          </p:cNvPr>
          <p:cNvSpPr txBox="1">
            <a:spLocks/>
          </p:cNvSpPr>
          <p:nvPr/>
        </p:nvSpPr>
        <p:spPr>
          <a:xfrm>
            <a:off x="3750978" y="5307369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2800" b="1" dirty="0">
                <a:solidFill>
                  <a:srgbClr val="002060"/>
                </a:solidFill>
                <a:cs typeface="Times New Roman" pitchFamily="18" charset="0"/>
              </a:rPr>
              <a:t>Koszt i źródło finansowania projektu</a:t>
            </a:r>
            <a:endParaRPr lang="pl-PL" sz="2800" dirty="0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B0DF8BB2-8AA2-DA77-9C9F-919CEF372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051237"/>
              </p:ext>
            </p:extLst>
          </p:nvPr>
        </p:nvGraphicFramePr>
        <p:xfrm>
          <a:off x="829849" y="5930619"/>
          <a:ext cx="13578839" cy="16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33">
                <a:tc>
                  <a:txBody>
                    <a:bodyPr/>
                    <a:lstStyle/>
                    <a:p>
                      <a:pPr algn="r"/>
                      <a:endParaRPr lang="pl-PL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Koszt ogółem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 tym środki UE (główne źródło finansowania)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559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Planowany, aktualny: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30 985 923,56 zł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26 223 387,11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56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22 367 643,31 zł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18 929 736,53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5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0"/>
            <a:ext cx="12657333" cy="1081668"/>
          </a:xfrm>
        </p:spPr>
        <p:txBody>
          <a:bodyPr/>
          <a:lstStyle/>
          <a:p>
            <a:r>
              <a:rPr lang="pl-PL" sz="3200" b="1" dirty="0"/>
              <a:t>Cel i produkty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1" y="1237785"/>
            <a:ext cx="13752120" cy="966796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Cel główny: Wsparcie procesów pozyskiwania środków publicznych na wymianę/likwidację źródeł ciepła i/lub termomodernizację budynków oraz poprawa wydajności i ujednolicenie standardów w zakresie monitoringu środowiska i kontroli budynków, w których eksploatowane są źródła ciepła na poziomie centralnym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155D735-A21D-1415-B04B-FD29BA016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75353"/>
              </p:ext>
            </p:extLst>
          </p:nvPr>
        </p:nvGraphicFramePr>
        <p:xfrm>
          <a:off x="695400" y="2204581"/>
          <a:ext cx="13752121" cy="5296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2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0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Zapisz się do wykazu osób Uprawnionych (A2C)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</a:rPr>
                        <a:t>2023-08-31</a:t>
                      </a:r>
                      <a:endParaRPr lang="pl-PL" sz="12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</a:rPr>
                        <a:t>2023-09-30</a:t>
                      </a:r>
                      <a:endParaRPr lang="pl-PL" sz="12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0" i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Zamów przegląd kominiarski (A2C)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</a:rPr>
                        <a:t>2023-08-31</a:t>
                      </a:r>
                      <a:endParaRPr lang="pl-PL" sz="12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</a:rPr>
                        <a:t>2023-09-30</a:t>
                      </a:r>
                      <a:endParaRPr lang="pl-PL" sz="12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95519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Zamów inwentaryzację budynku (A2C)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</a:rPr>
                        <a:t>2023-08-31</a:t>
                      </a:r>
                      <a:endParaRPr lang="pl-PL" sz="12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</a:rPr>
                        <a:t>2023-09-30</a:t>
                      </a:r>
                      <a:endParaRPr lang="pl-PL" sz="12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81589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Obsługa CEEB (A2A)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</a:rPr>
                        <a:t>2023-08-31</a:t>
                      </a:r>
                      <a:endParaRPr lang="pl-PL" sz="12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</a:rPr>
                        <a:t>2023-09-30</a:t>
                      </a:r>
                      <a:endParaRPr lang="pl-PL" sz="12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Centralna Ewidencja budynków (CEB)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</a:rPr>
                        <a:t>2023-08-31</a:t>
                      </a:r>
                      <a:endParaRPr lang="pl-PL" sz="12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</a:rPr>
                        <a:t>2023-09-30</a:t>
                      </a:r>
                      <a:endParaRPr lang="pl-PL" sz="12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Utworzony nowy rejestr publiczny – Centralna Ewidencja Emisyjności Budynków, w których eksploatowane są źródła ciepła lub spalania paliw o nominalnej mocy cieplnej mniejszej niż 1 MW, prowadzony w formie elektronicznej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</a:rPr>
                        <a:t>2023-08-31</a:t>
                      </a:r>
                      <a:endParaRPr lang="pl-PL" sz="12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</a:rPr>
                        <a:t>2023-09-30</a:t>
                      </a:r>
                      <a:endParaRPr lang="pl-PL" sz="12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394569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 teleinformatyczny ZONE (implementacja e-usług A2A i A2C, obsługa rejestru CEB, API)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</a:rPr>
                        <a:t>2023-08-31</a:t>
                      </a:r>
                      <a:endParaRPr lang="pl-PL" sz="12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70C0"/>
                          </a:solidFill>
                          <a:effectLst/>
                        </a:rPr>
                        <a:t>2023-09-30</a:t>
                      </a:r>
                      <a:endParaRPr lang="pl-PL" sz="12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71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36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7" y="-7764"/>
            <a:ext cx="13818164" cy="1081668"/>
          </a:xfrm>
        </p:spPr>
        <p:txBody>
          <a:bodyPr/>
          <a:lstStyle/>
          <a:p>
            <a:r>
              <a:rPr lang="pl-PL" sz="3200" b="1" dirty="0"/>
              <a:t>Produkty projektu (systemy teleinformatyczne) – interoperacyjność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40" y="1286342"/>
            <a:ext cx="13183871" cy="394245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240" dirty="0">
                <a:solidFill>
                  <a:srgbClr val="002060"/>
                </a:solidFill>
              </a:rPr>
              <a:t>PLAN:</a:t>
            </a: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9B1B9AD-8A1B-F79F-5A6E-EF551C94E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09" y="1286342"/>
            <a:ext cx="5760720" cy="6470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7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16" y="-17613"/>
            <a:ext cx="13818164" cy="1081668"/>
          </a:xfrm>
        </p:spPr>
        <p:txBody>
          <a:bodyPr/>
          <a:lstStyle/>
          <a:p>
            <a:r>
              <a:rPr lang="pl-PL" sz="3200" b="1" dirty="0"/>
              <a:t>Produkty projektu (systemy teleinformatyczne) – interoperacyjność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16" y="1237786"/>
            <a:ext cx="13183871" cy="405820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240" dirty="0">
                <a:solidFill>
                  <a:srgbClr val="002060"/>
                </a:solidFill>
              </a:rPr>
              <a:t>REALIZACJA:</a:t>
            </a: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0F4D1DE-F339-475F-8814-964303E83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35" y="1282292"/>
            <a:ext cx="5782469" cy="649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2" y="0"/>
            <a:ext cx="12657333" cy="1081668"/>
          </a:xfrm>
        </p:spPr>
        <p:txBody>
          <a:bodyPr/>
          <a:lstStyle/>
          <a:p>
            <a:r>
              <a:rPr lang="pl-PL" sz="3200" b="1" dirty="0"/>
              <a:t>Wskaźniki produktu projektu (odstępstwa od założeń)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77684FE-BBFF-A8CA-40CC-83A4E0039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638663"/>
              </p:ext>
            </p:extLst>
          </p:nvPr>
        </p:nvGraphicFramePr>
        <p:xfrm>
          <a:off x="687452" y="1235474"/>
          <a:ext cx="13792636" cy="2662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1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6428">
                  <a:extLst>
                    <a:ext uri="{9D8B030D-6E8A-4147-A177-3AD203B41FA5}">
                      <a16:colId xmlns:a16="http://schemas.microsoft.com/office/drawing/2014/main" val="1515653739"/>
                    </a:ext>
                  </a:extLst>
                </a:gridCol>
              </a:tblGrid>
              <a:tr h="691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wskaźnika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Planowana wartość</a:t>
                      </a:r>
                      <a:r>
                        <a:rPr lang="pl-PL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osiągnięta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Liczba pracowników podmiotów wykonujących zadania publiczne niebędących pracownikami IT, objętych wsparciem szkoleniowym – mężczyźni [osoby]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5 000,00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2 852,00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Nieosiągnięcie zakładanej liczby przeszkolonych mężczyzn (57% wartości docelowej) przy jednoczesnym przekroczeniu wskaźnika dla kobiet. Przyczyną był niższy od zakładanego udział mężczyzn wśród pracowników podmiotów wykonujących zadania publiczne zgłoszonych na szkolenia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ytuł 1">
            <a:extLst>
              <a:ext uri="{FF2B5EF4-FFF2-40B4-BE49-F238E27FC236}">
                <a16:creationId xmlns:a16="http://schemas.microsoft.com/office/drawing/2014/main" id="{4EA98181-CEB5-2DDE-C53C-32D9B2E9FCC8}"/>
              </a:ext>
            </a:extLst>
          </p:cNvPr>
          <p:cNvSpPr txBox="1">
            <a:spLocks/>
          </p:cNvSpPr>
          <p:nvPr/>
        </p:nvSpPr>
        <p:spPr>
          <a:xfrm>
            <a:off x="687452" y="4095734"/>
            <a:ext cx="12657333" cy="10816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/>
              <a:t>Wskaźniki rezultatu projektu (odstępstwa od założeń)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AC40532-9DA5-3747-2FF7-1388BC34B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495288"/>
              </p:ext>
            </p:extLst>
          </p:nvPr>
        </p:nvGraphicFramePr>
        <p:xfrm>
          <a:off x="687452" y="5405912"/>
          <a:ext cx="13794358" cy="2223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39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4820">
                  <a:extLst>
                    <a:ext uri="{9D8B030D-6E8A-4147-A177-3AD203B41FA5}">
                      <a16:colId xmlns:a16="http://schemas.microsoft.com/office/drawing/2014/main" val="1515653739"/>
                    </a:ext>
                  </a:extLst>
                </a:gridCol>
              </a:tblGrid>
              <a:tr h="783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wskaźnika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Planowana wartość</a:t>
                      </a:r>
                      <a:r>
                        <a:rPr lang="pl-PL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osiągnięta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86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2" y="0"/>
            <a:ext cx="12657333" cy="1081668"/>
          </a:xfrm>
        </p:spPr>
        <p:txBody>
          <a:bodyPr/>
          <a:lstStyle/>
          <a:p>
            <a:r>
              <a:rPr lang="pl-PL" sz="3200" b="1" dirty="0"/>
              <a:t>Utrzymanie efektów projektu: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B68E375-0650-161A-CFD8-1636B35674DE}"/>
              </a:ext>
            </a:extLst>
          </p:cNvPr>
          <p:cNvSpPr txBox="1"/>
          <p:nvPr/>
        </p:nvSpPr>
        <p:spPr>
          <a:xfrm>
            <a:off x="971550" y="1508760"/>
            <a:ext cx="13578840" cy="416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Zagrożenia: </a:t>
            </a:r>
            <a:r>
              <a:rPr lang="pl-PL" sz="1200" i="1" dirty="0">
                <a:solidFill>
                  <a:srgbClr val="0070C0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Uzależnienie od zewnętrznych dostawców usług utrzymaniowych i rozwojowych </a:t>
            </a:r>
            <a:endParaRPr lang="pl-PL" sz="1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Trudności w pozyskaniu i utrzymaniu wykwalifikowanej kadry IT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Rosnące koszty infrastruktury i licencji oprogramowania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Starzenie się wykorzystanych technologii i konieczność modernizacji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Zagrożenia </a:t>
            </a:r>
            <a:r>
              <a:rPr lang="pl-PL" dirty="0" err="1"/>
              <a:t>cyberbezpieczeństwa</a:t>
            </a:r>
            <a:r>
              <a:rPr lang="pl-PL" dirty="0"/>
              <a:t> wymagające dodatkowych nakładów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Zmiany legislacyjne wymuszające modyfikacje systemu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Ryzyko pogorszenia jakości danych w systemie</a:t>
            </a:r>
          </a:p>
        </p:txBody>
      </p:sp>
    </p:spTree>
    <p:extLst>
      <p:ext uri="{BB962C8B-B14F-4D97-AF65-F5344CB8AC3E}">
        <p14:creationId xmlns:p14="http://schemas.microsoft.com/office/powerpoint/2010/main" val="14770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92EFA-5288-6FA8-5093-D9E1CA66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639" y="4521896"/>
            <a:ext cx="7592690" cy="745681"/>
          </a:xfrm>
        </p:spPr>
        <p:txBody>
          <a:bodyPr/>
          <a:lstStyle/>
          <a:p>
            <a:r>
              <a:rPr lang="pl-PL" dirty="0"/>
              <a:t>Dziękuję za uwagę</a:t>
            </a:r>
            <a:endParaRPr lang="pl-PL" sz="24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663AB9D-39B3-0F3C-10A0-9FC0C57ACE38}"/>
              </a:ext>
            </a:extLst>
          </p:cNvPr>
          <p:cNvSpPr txBox="1"/>
          <p:nvPr/>
        </p:nvSpPr>
        <p:spPr>
          <a:xfrm>
            <a:off x="1920240" y="2154971"/>
            <a:ext cx="621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Komitet Rady Ministrów do spraw Cyfryzacji</a:t>
            </a:r>
          </a:p>
        </p:txBody>
      </p:sp>
    </p:spTree>
    <p:extLst>
      <p:ext uri="{BB962C8B-B14F-4D97-AF65-F5344CB8AC3E}">
        <p14:creationId xmlns:p14="http://schemas.microsoft.com/office/powerpoint/2010/main" val="8297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C">
  <a:themeElements>
    <a:clrScheme name="MC">
      <a:dk1>
        <a:srgbClr val="000000"/>
      </a:dk1>
      <a:lt1>
        <a:srgbClr val="FFFFFF"/>
      </a:lt1>
      <a:dk2>
        <a:srgbClr val="002F67"/>
      </a:dk2>
      <a:lt2>
        <a:srgbClr val="FFFFFF"/>
      </a:lt2>
      <a:accent1>
        <a:srgbClr val="E30613"/>
      </a:accent1>
      <a:accent2>
        <a:srgbClr val="FFCC00"/>
      </a:accent2>
      <a:accent3>
        <a:srgbClr val="1EA6D9"/>
      </a:accent3>
      <a:accent4>
        <a:srgbClr val="29A645"/>
      </a:accent4>
      <a:accent5>
        <a:srgbClr val="49DCB1"/>
      </a:accent5>
      <a:accent6>
        <a:srgbClr val="A379C9"/>
      </a:accent6>
      <a:hlink>
        <a:srgbClr val="1EA6D9"/>
      </a:hlink>
      <a:folHlink>
        <a:srgbClr val="0070C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_SzablonPrezentacji_2023" id="{45708C68-12F9-4750-ABE7-590042D231CD}" vid="{816548DE-9F2E-4396-82F8-A2F93FAF343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9083</TotalTime>
  <Words>614</Words>
  <Application>Microsoft Office PowerPoint</Application>
  <PresentationFormat>Custom</PresentationFormat>
  <Paragraphs>117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MC</vt:lpstr>
      <vt:lpstr>ZINTEGROWANY SYSTEM OGRANICZANIA NISKIEJ EMISJI (ZONE)</vt:lpstr>
      <vt:lpstr>PowerPoint Presentation</vt:lpstr>
      <vt:lpstr>Cel i produkty projektu</vt:lpstr>
      <vt:lpstr>Produkty projektu (systemy teleinformatyczne) – interoperacyjność</vt:lpstr>
      <vt:lpstr>Produkty projektu (systemy teleinformatyczne) – interoperacyjność</vt:lpstr>
      <vt:lpstr>Wskaźniki produktu projektu (odstępstwa od założeń)</vt:lpstr>
      <vt:lpstr>Utrzymanie efektów projektu: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Makowska</dc:creator>
  <cp:lastModifiedBy>Karol Wilczyński</cp:lastModifiedBy>
  <cp:revision>247</cp:revision>
  <dcterms:created xsi:type="dcterms:W3CDTF">2023-05-26T06:26:43Z</dcterms:created>
  <dcterms:modified xsi:type="dcterms:W3CDTF">2025-02-11T14:09:43Z</dcterms:modified>
</cp:coreProperties>
</file>