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29" r:id="rId2"/>
    <p:sldId id="319" r:id="rId3"/>
    <p:sldId id="323" r:id="rId4"/>
    <p:sldId id="325" r:id="rId5"/>
    <p:sldId id="324" r:id="rId6"/>
    <p:sldId id="326" r:id="rId7"/>
    <p:sldId id="327" r:id="rId8"/>
    <p:sldId id="328" r:id="rId9"/>
    <p:sldId id="330" r:id="rId10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7E4CA7-2AFD-3883-29BE-B8EB484BA648}" name="Wojtysiak Paweł" initials="" userId="S::pawel.wojtysiak@cyfra.gov.pl::09e827ff-1cc0-4926-8477-6420047c1ab9" providerId="AD"/>
  <p188:author id="{F5D80FD1-2208-B8D7-9130-EEC52EB9BE2A}" name="Chorążykiewicz Elwira" initials="CE" userId="S::elwira.chorazykiewicz@cyfra.gov.pl::a6374856-e63e-4002-8c99-1336d5e376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FBC"/>
    <a:srgbClr val="01105D"/>
    <a:srgbClr val="30BDEE"/>
    <a:srgbClr val="68A5FF"/>
    <a:srgbClr val="7AAFE3"/>
    <a:srgbClr val="BF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8"/>
    <p:restoredTop sz="94610"/>
  </p:normalViewPr>
  <p:slideViewPr>
    <p:cSldViewPr snapToGrid="0" snapToObjects="1">
      <p:cViewPr>
        <p:scale>
          <a:sx n="53" d="100"/>
          <a:sy n="53" d="100"/>
        </p:scale>
        <p:origin x="2360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19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8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7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5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9D3653CD-A165-B6B8-58BE-C86CC5A1AA2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6736722-8EFF-4FFB-7A92-6B0966BD39E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E5B54665-83F0-1C33-B714-07E12F7FE5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EF112341-4B31-F87E-28F9-6809F12713EC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F5DFFD67-6C1D-28A4-F68B-B339FECAA6D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AAC0B195-0242-8805-318D-55436110D77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07E77174-125F-290A-A941-9FD7102D6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4C652B31-FC3F-9084-A9CF-1288620631E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42D22B20-6AD4-2646-2A3A-3245E28AF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C7611AE-3883-E404-9F48-8872FD2D6B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13" name="Obraz 12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564EA844-E155-9FE8-9FF5-B5EAA1C348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2" name="Podtytuł 2">
            <a:extLst>
              <a:ext uri="{FF2B5EF4-FFF2-40B4-BE49-F238E27FC236}">
                <a16:creationId xmlns:a16="http://schemas.microsoft.com/office/drawing/2014/main" id="{7488A40D-0490-F171-C554-D156953F55B7}"/>
              </a:ext>
            </a:extLst>
          </p:cNvPr>
          <p:cNvSpPr txBox="1">
            <a:spLocks/>
          </p:cNvSpPr>
          <p:nvPr/>
        </p:nvSpPr>
        <p:spPr>
          <a:xfrm>
            <a:off x="943797" y="6388902"/>
            <a:ext cx="5035898" cy="4370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Departament Projektów i Strategii 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EFCB2CE6-E047-6D2C-5A4D-16899CE6BE55}"/>
              </a:ext>
            </a:extLst>
          </p:cNvPr>
          <p:cNvSpPr txBox="1">
            <a:spLocks/>
          </p:cNvSpPr>
          <p:nvPr/>
        </p:nvSpPr>
        <p:spPr>
          <a:xfrm>
            <a:off x="943796" y="3801524"/>
            <a:ext cx="6272742" cy="2400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Cyfrowe państwo</a:t>
            </a:r>
            <a:endParaRPr lang="pl-PL" sz="7200" dirty="0">
              <a:solidFill>
                <a:srgbClr val="68A5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7AFFC744-FE29-663A-21E7-E78FA81EB22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168C0B22-DB12-9D45-9B1A-976911209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4BCCDD4-9595-0325-75FB-55B35B65B4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pic>
        <p:nvPicPr>
          <p:cNvPr id="5" name="Obraz 4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BE80CD00-A2F1-ADA6-4BB9-78B58A9E9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4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ubrania, obuwie, osoba, dziewczyna&#10;&#10;Opis wygenerowany automatycznie">
            <a:extLst>
              <a:ext uri="{FF2B5EF4-FFF2-40B4-BE49-F238E27FC236}">
                <a16:creationId xmlns:a16="http://schemas.microsoft.com/office/drawing/2014/main" id="{7DAC9C43-30A7-769F-A21F-34A772E34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02" t="7539" r="11614" b="28126"/>
          <a:stretch/>
        </p:blipFill>
        <p:spPr>
          <a:xfrm>
            <a:off x="12347544" y="0"/>
            <a:ext cx="5940455" cy="8823960"/>
          </a:xfrm>
          <a:prstGeom prst="rect">
            <a:avLst/>
          </a:prstGeom>
        </p:spPr>
      </p:pic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D476FA75-A9D7-3C4F-4138-287212F502E0}"/>
              </a:ext>
            </a:extLst>
          </p:cNvPr>
          <p:cNvSpPr txBox="1">
            <a:spLocks/>
          </p:cNvSpPr>
          <p:nvPr/>
        </p:nvSpPr>
        <p:spPr>
          <a:xfrm>
            <a:off x="962423" y="3158980"/>
            <a:ext cx="10039874" cy="2987588"/>
          </a:xfrm>
          <a:prstGeom prst="rect">
            <a:avLst/>
          </a:prstGeom>
        </p:spPr>
        <p:txBody>
          <a:bodyPr vert="horz" lIns="0" tIns="0" rIns="0" bIns="0" numCol="2" spcCol="108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usprawnić koordynację cyfryzacji kraju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 powinien być model tworzenia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finansowania rozwiązań cyfrowych dla administracji publicznej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Czego potrzeba do skuteczniejszej cyfryzacji instytucji publicznych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poprawy jakości e-usług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 powinien być model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wdrażania chmury w administracji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Jakie są oczekiwania wobec  procesów cyfryzacyjnych administracji publicznej</a:t>
            </a: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89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58202352-3F71-9BD9-9C89-104DF9ACCD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D435433A-F35F-A266-F2B8-31A493AC4EE5}"/>
              </a:ext>
            </a:extLst>
          </p:cNvPr>
          <p:cNvSpPr txBox="1">
            <a:spLocks/>
          </p:cNvSpPr>
          <p:nvPr/>
        </p:nvSpPr>
        <p:spPr>
          <a:xfrm>
            <a:off x="962424" y="652423"/>
            <a:ext cx="9984976" cy="1680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Tworzymy usługi cyfrowe dla Ciebie</a:t>
            </a:r>
            <a:b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milionów użytkowników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7D768510-0147-212C-0BFA-B13AFD2E8B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C8F0753A-011F-B810-559B-1F67899D0F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ACC1E385-02F2-6E24-ED6B-04698B7D452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pic>
        <p:nvPicPr>
          <p:cNvPr id="31" name="Obraz 30">
            <a:extLst>
              <a:ext uri="{FF2B5EF4-FFF2-40B4-BE49-F238E27FC236}">
                <a16:creationId xmlns:a16="http://schemas.microsoft.com/office/drawing/2014/main" id="{56A520BC-3A4C-CB72-5259-0BACBCDAB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4" t="16187" r="7990" b="3736"/>
          <a:stretch/>
        </p:blipFill>
        <p:spPr>
          <a:xfrm>
            <a:off x="12347544" y="0"/>
            <a:ext cx="5940455" cy="882396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7555D9FF-BFF7-C403-086B-5D64DF305CF6}"/>
              </a:ext>
            </a:extLst>
          </p:cNvPr>
          <p:cNvSpPr txBox="1">
            <a:spLocks/>
          </p:cNvSpPr>
          <p:nvPr/>
        </p:nvSpPr>
        <p:spPr>
          <a:xfrm>
            <a:off x="2902393" y="3664704"/>
            <a:ext cx="2756514" cy="8020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17,5 mln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pobrań mObywatel 2.0</a:t>
            </a:r>
          </a:p>
        </p:txBody>
      </p:sp>
      <p:sp>
        <p:nvSpPr>
          <p:cNvPr id="27" name="Podtytuł 2">
            <a:extLst>
              <a:ext uri="{FF2B5EF4-FFF2-40B4-BE49-F238E27FC236}">
                <a16:creationId xmlns:a16="http://schemas.microsoft.com/office/drawing/2014/main" id="{7B827002-BE81-DA00-D709-42BAFA0D905B}"/>
              </a:ext>
            </a:extLst>
          </p:cNvPr>
          <p:cNvSpPr txBox="1">
            <a:spLocks/>
          </p:cNvSpPr>
          <p:nvPr/>
        </p:nvSpPr>
        <p:spPr>
          <a:xfrm>
            <a:off x="7227623" y="3664705"/>
            <a:ext cx="2803084" cy="8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6,5 mln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wydanych mDowodów</a:t>
            </a:r>
          </a:p>
        </p:txBody>
      </p:sp>
      <p:sp>
        <p:nvSpPr>
          <p:cNvPr id="28" name="Podtytuł 2">
            <a:extLst>
              <a:ext uri="{FF2B5EF4-FFF2-40B4-BE49-F238E27FC236}">
                <a16:creationId xmlns:a16="http://schemas.microsoft.com/office/drawing/2014/main" id="{A04ADA5E-D8AA-7F39-AD1E-7847ADFD75F9}"/>
              </a:ext>
            </a:extLst>
          </p:cNvPr>
          <p:cNvSpPr txBox="1">
            <a:spLocks/>
          </p:cNvSpPr>
          <p:nvPr/>
        </p:nvSpPr>
        <p:spPr>
          <a:xfrm>
            <a:off x="2902393" y="5943643"/>
            <a:ext cx="2331445" cy="1132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3,5 mln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wydanych wniosków 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paszport</a:t>
            </a:r>
          </a:p>
        </p:txBody>
      </p:sp>
      <p:sp>
        <p:nvSpPr>
          <p:cNvPr id="29" name="Podtytuł 2">
            <a:extLst>
              <a:ext uri="{FF2B5EF4-FFF2-40B4-BE49-F238E27FC236}">
                <a16:creationId xmlns:a16="http://schemas.microsoft.com/office/drawing/2014/main" id="{1A0D2D68-90EF-A8E4-462C-7B4E312CC9ED}"/>
              </a:ext>
            </a:extLst>
          </p:cNvPr>
          <p:cNvSpPr txBox="1">
            <a:spLocks/>
          </p:cNvSpPr>
          <p:nvPr/>
        </p:nvSpPr>
        <p:spPr>
          <a:xfrm>
            <a:off x="7227623" y="5943643"/>
            <a:ext cx="2283498" cy="8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14 mln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profili zaufanych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572C150A-F989-4128-F766-D35005B7E22C}"/>
              </a:ext>
            </a:extLst>
          </p:cNvPr>
          <p:cNvCxnSpPr/>
          <p:nvPr/>
        </p:nvCxnSpPr>
        <p:spPr>
          <a:xfrm>
            <a:off x="6306036" y="3253212"/>
            <a:ext cx="0" cy="4026626"/>
          </a:xfrm>
          <a:prstGeom prst="line">
            <a:avLst/>
          </a:prstGeom>
          <a:ln w="19050">
            <a:solidFill>
              <a:srgbClr val="011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7F6CFDEB-2DCA-D2F6-FAFA-D75F671B2425}"/>
              </a:ext>
            </a:extLst>
          </p:cNvPr>
          <p:cNvCxnSpPr>
            <a:cxnSpLocks/>
          </p:cNvCxnSpPr>
          <p:nvPr/>
        </p:nvCxnSpPr>
        <p:spPr>
          <a:xfrm>
            <a:off x="2902393" y="5227627"/>
            <a:ext cx="6874847" cy="0"/>
          </a:xfrm>
          <a:prstGeom prst="line">
            <a:avLst/>
          </a:prstGeom>
          <a:ln w="19050">
            <a:solidFill>
              <a:srgbClr val="011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3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 descr="Obraz zawierający budynek, ubrania, osoba, człowiek&#10;&#10;Opis wygenerowany automatycznie">
            <a:extLst>
              <a:ext uri="{FF2B5EF4-FFF2-40B4-BE49-F238E27FC236}">
                <a16:creationId xmlns:a16="http://schemas.microsoft.com/office/drawing/2014/main" id="{0ABFF73E-DFBB-F54C-AC3E-719825783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92" r="20868"/>
          <a:stretch/>
        </p:blipFill>
        <p:spPr>
          <a:xfrm>
            <a:off x="12347544" y="-3"/>
            <a:ext cx="5940455" cy="8823960"/>
          </a:xfrm>
          <a:prstGeom prst="rect">
            <a:avLst/>
          </a:prstGeom>
        </p:spPr>
      </p:pic>
      <p:pic>
        <p:nvPicPr>
          <p:cNvPr id="46" name="Obraz 45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B4AA0883-FB3E-E99D-5FB9-5FAE9032F3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3A6EE71F-44E4-2F31-E063-500DBF2AB658}"/>
              </a:ext>
            </a:extLst>
          </p:cNvPr>
          <p:cNvSpPr txBox="1">
            <a:spLocks/>
          </p:cNvSpPr>
          <p:nvPr/>
        </p:nvSpPr>
        <p:spPr>
          <a:xfrm>
            <a:off x="2562739" y="3590848"/>
            <a:ext cx="2249107" cy="48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Systemy i rejestry</a:t>
            </a:r>
            <a:endParaRPr lang="pl-PL" sz="1400" dirty="0">
              <a:solidFill>
                <a:srgbClr val="01105D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7774EA-D74C-CEBA-8AD2-D2418918F0FE}"/>
              </a:ext>
            </a:extLst>
          </p:cNvPr>
          <p:cNvSpPr txBox="1">
            <a:spLocks/>
          </p:cNvSpPr>
          <p:nvPr/>
        </p:nvSpPr>
        <p:spPr>
          <a:xfrm>
            <a:off x="2768310" y="2596767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EAE975BB-8FD0-4E54-A922-F0B08053D14D}"/>
              </a:ext>
            </a:extLst>
          </p:cNvPr>
          <p:cNvSpPr/>
          <p:nvPr/>
        </p:nvSpPr>
        <p:spPr>
          <a:xfrm>
            <a:off x="2562737" y="2520274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Podtytuł 2">
            <a:extLst>
              <a:ext uri="{FF2B5EF4-FFF2-40B4-BE49-F238E27FC236}">
                <a16:creationId xmlns:a16="http://schemas.microsoft.com/office/drawing/2014/main" id="{FE054C76-19BB-F984-9F5E-6708EFA027B5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9361879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Cyfrowe państwo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0A68906-2F8A-E594-7404-B9B4565B7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A03AD85F-4B28-5713-7D74-724DDF5549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BBA15ABB-F814-F2A1-9DC8-F0355B8B50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19" name="Podtytuł 2">
            <a:extLst>
              <a:ext uri="{FF2B5EF4-FFF2-40B4-BE49-F238E27FC236}">
                <a16:creationId xmlns:a16="http://schemas.microsoft.com/office/drawing/2014/main" id="{A1BA028C-00E4-98A6-5C06-B8E5F6C06F4B}"/>
              </a:ext>
            </a:extLst>
          </p:cNvPr>
          <p:cNvSpPr txBox="1">
            <a:spLocks/>
          </p:cNvSpPr>
          <p:nvPr/>
        </p:nvSpPr>
        <p:spPr>
          <a:xfrm>
            <a:off x="7021063" y="3590847"/>
            <a:ext cx="3547004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Cyfrowa transformacja instytucji publicznych</a:t>
            </a:r>
          </a:p>
        </p:txBody>
      </p:sp>
      <p:sp>
        <p:nvSpPr>
          <p:cNvPr id="20" name="Podtytuł 2">
            <a:extLst>
              <a:ext uri="{FF2B5EF4-FFF2-40B4-BE49-F238E27FC236}">
                <a16:creationId xmlns:a16="http://schemas.microsoft.com/office/drawing/2014/main" id="{8F7F25E1-5D48-6912-8F97-A834BAA1878E}"/>
              </a:ext>
            </a:extLst>
          </p:cNvPr>
          <p:cNvSpPr txBox="1">
            <a:spLocks/>
          </p:cNvSpPr>
          <p:nvPr/>
        </p:nvSpPr>
        <p:spPr>
          <a:xfrm>
            <a:off x="7226634" y="2596767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08DB0FB9-73FD-53E7-B9DE-3B72F70D4F5A}"/>
              </a:ext>
            </a:extLst>
          </p:cNvPr>
          <p:cNvSpPr/>
          <p:nvPr/>
        </p:nvSpPr>
        <p:spPr>
          <a:xfrm>
            <a:off x="7021061" y="2520274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A627F3A1-575E-59B3-CE91-5C51DD98E0C4}"/>
              </a:ext>
            </a:extLst>
          </p:cNvPr>
          <p:cNvSpPr txBox="1">
            <a:spLocks/>
          </p:cNvSpPr>
          <p:nvPr/>
        </p:nvSpPr>
        <p:spPr>
          <a:xfrm>
            <a:off x="2562739" y="6523743"/>
            <a:ext cx="2713802" cy="48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Cyfrowa tożsamość</a:t>
            </a:r>
          </a:p>
        </p:txBody>
      </p:sp>
      <p:sp>
        <p:nvSpPr>
          <p:cNvPr id="23" name="Podtytuł 2">
            <a:extLst>
              <a:ext uri="{FF2B5EF4-FFF2-40B4-BE49-F238E27FC236}">
                <a16:creationId xmlns:a16="http://schemas.microsoft.com/office/drawing/2014/main" id="{B030A65A-0536-9252-5FCD-E10B576443E4}"/>
              </a:ext>
            </a:extLst>
          </p:cNvPr>
          <p:cNvSpPr txBox="1">
            <a:spLocks/>
          </p:cNvSpPr>
          <p:nvPr/>
        </p:nvSpPr>
        <p:spPr>
          <a:xfrm>
            <a:off x="2768310" y="5529662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2883C191-B8ED-A9A0-B79B-09CE5954475A}"/>
              </a:ext>
            </a:extLst>
          </p:cNvPr>
          <p:cNvSpPr/>
          <p:nvPr/>
        </p:nvSpPr>
        <p:spPr>
          <a:xfrm>
            <a:off x="2562737" y="5453169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8153CF1B-FC09-A987-649D-049A83B620FE}"/>
              </a:ext>
            </a:extLst>
          </p:cNvPr>
          <p:cNvSpPr txBox="1">
            <a:spLocks/>
          </p:cNvSpPr>
          <p:nvPr/>
        </p:nvSpPr>
        <p:spPr>
          <a:xfrm>
            <a:off x="7021063" y="6523743"/>
            <a:ext cx="3547004" cy="7456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Cyfrowe usługi publiczne</a:t>
            </a:r>
          </a:p>
        </p:txBody>
      </p:sp>
      <p:sp>
        <p:nvSpPr>
          <p:cNvPr id="26" name="Podtytuł 2">
            <a:extLst>
              <a:ext uri="{FF2B5EF4-FFF2-40B4-BE49-F238E27FC236}">
                <a16:creationId xmlns:a16="http://schemas.microsoft.com/office/drawing/2014/main" id="{D582D7A5-4976-BE44-FC40-FF6316D57F21}"/>
              </a:ext>
            </a:extLst>
          </p:cNvPr>
          <p:cNvSpPr txBox="1">
            <a:spLocks/>
          </p:cNvSpPr>
          <p:nvPr/>
        </p:nvSpPr>
        <p:spPr>
          <a:xfrm>
            <a:off x="7226634" y="5529662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C737A3D2-2326-CDA1-3A9E-F1232B979132}"/>
              </a:ext>
            </a:extLst>
          </p:cNvPr>
          <p:cNvSpPr/>
          <p:nvPr/>
        </p:nvSpPr>
        <p:spPr>
          <a:xfrm>
            <a:off x="7021061" y="5453169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185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B4AA0883-FB3E-E99D-5FB9-5FAE9032F3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FE054C76-19BB-F984-9F5E-6708EFA027B5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9361879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Nad czym pracujemy? (1/2)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0A68906-2F8A-E594-7404-B9B4565B7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A03AD85F-4B28-5713-7D74-724DDF5549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BBA15ABB-F814-F2A1-9DC8-F0355B8B50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28" name="Podtytuł 2">
            <a:extLst>
              <a:ext uri="{FF2B5EF4-FFF2-40B4-BE49-F238E27FC236}">
                <a16:creationId xmlns:a16="http://schemas.microsoft.com/office/drawing/2014/main" id="{2A41793C-D91E-1C34-6D85-6B9B5F771840}"/>
              </a:ext>
            </a:extLst>
          </p:cNvPr>
          <p:cNvSpPr txBox="1">
            <a:spLocks/>
          </p:cNvSpPr>
          <p:nvPr/>
        </p:nvSpPr>
        <p:spPr>
          <a:xfrm>
            <a:off x="1403869" y="2125278"/>
            <a:ext cx="11412721" cy="109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Nowelizacja ustawy o informatyzacji działalności podmiotów realizujących zadania publiczne Systemy i rejestry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 descr="Obraz zawierający symbol, design&#10;&#10;Opis wygenerowany automatycznie">
            <a:extLst>
              <a:ext uri="{FF2B5EF4-FFF2-40B4-BE49-F238E27FC236}">
                <a16:creationId xmlns:a16="http://schemas.microsoft.com/office/drawing/2014/main" id="{7CA5457A-0944-4B16-5EF8-ED747FC235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CF9475E7-4EFB-B0FB-BD86-571A3F8EA2A4}"/>
              </a:ext>
            </a:extLst>
          </p:cNvPr>
          <p:cNvSpPr/>
          <p:nvPr/>
        </p:nvSpPr>
        <p:spPr>
          <a:xfrm>
            <a:off x="972064" y="1864995"/>
            <a:ext cx="11589694" cy="1633928"/>
          </a:xfrm>
          <a:prstGeom prst="rect">
            <a:avLst/>
          </a:prstGeom>
          <a:noFill/>
          <a:ln w="19050">
            <a:solidFill>
              <a:srgbClr val="3F5F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58606F05-4A25-02E3-8365-0F1F35115781}"/>
              </a:ext>
            </a:extLst>
          </p:cNvPr>
          <p:cNvSpPr txBox="1">
            <a:spLocks/>
          </p:cNvSpPr>
          <p:nvPr/>
        </p:nvSpPr>
        <p:spPr>
          <a:xfrm>
            <a:off x="972065" y="5185201"/>
            <a:ext cx="3651693" cy="2652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Podstawa prawna dla Strategii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Pierwszy kompleksowy dokument dot. cyfryzacji państwa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 z</a:t>
            </a: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astąpi PZIP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2877FE7B-BA9F-CCAB-665B-B6A70A6FE995}"/>
              </a:ext>
            </a:extLst>
          </p:cNvPr>
          <p:cNvSpPr txBox="1">
            <a:spLocks/>
          </p:cNvSpPr>
          <p:nvPr/>
        </p:nvSpPr>
        <p:spPr>
          <a:xfrm>
            <a:off x="1177637" y="4191121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02D71BCD-267C-4922-87B8-888F4086285C}"/>
              </a:ext>
            </a:extLst>
          </p:cNvPr>
          <p:cNvSpPr/>
          <p:nvPr/>
        </p:nvSpPr>
        <p:spPr>
          <a:xfrm>
            <a:off x="972064" y="4114628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7125262C-52A2-9E65-5F5A-B59125D44386}"/>
              </a:ext>
            </a:extLst>
          </p:cNvPr>
          <p:cNvSpPr txBox="1">
            <a:spLocks/>
          </p:cNvSpPr>
          <p:nvPr/>
        </p:nvSpPr>
        <p:spPr>
          <a:xfrm>
            <a:off x="6323262" y="5185201"/>
            <a:ext cx="4289208" cy="2652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Komitet do spraw Cyfryzacji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oordynacja i wsparcie działań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związanych z informatyzacją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Komitet z</a:t>
            </a: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astąpi KRMC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9D0A6DDC-11E4-41AE-B2FD-13702DF665BA}"/>
              </a:ext>
            </a:extLst>
          </p:cNvPr>
          <p:cNvSpPr txBox="1">
            <a:spLocks/>
          </p:cNvSpPr>
          <p:nvPr/>
        </p:nvSpPr>
        <p:spPr>
          <a:xfrm>
            <a:off x="6528834" y="4191121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9CC36B26-EBAC-58A0-B4E0-9D8C4564755B}"/>
              </a:ext>
            </a:extLst>
          </p:cNvPr>
          <p:cNvSpPr/>
          <p:nvPr/>
        </p:nvSpPr>
        <p:spPr>
          <a:xfrm>
            <a:off x="6323261" y="4114628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E6FACE5F-AF12-298E-431D-31BAEC3369E0}"/>
              </a:ext>
            </a:extLst>
          </p:cNvPr>
          <p:cNvSpPr txBox="1">
            <a:spLocks/>
          </p:cNvSpPr>
          <p:nvPr/>
        </p:nvSpPr>
        <p:spPr>
          <a:xfrm>
            <a:off x="11810574" y="5185201"/>
            <a:ext cx="4790381" cy="2652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Pełnomocnicy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spraw informatyzacji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Koordynowanie wdrażania strategii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resortach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Wspieranie  przedsięwzięć informatycznych </a:t>
            </a:r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BB236C02-A96E-EDCF-5575-C77F84A3A679}"/>
              </a:ext>
            </a:extLst>
          </p:cNvPr>
          <p:cNvSpPr txBox="1">
            <a:spLocks/>
          </p:cNvSpPr>
          <p:nvPr/>
        </p:nvSpPr>
        <p:spPr>
          <a:xfrm>
            <a:off x="12016147" y="4191121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DFE2C5BF-2E52-4FCE-366D-DB29FCC0D5FE}"/>
              </a:ext>
            </a:extLst>
          </p:cNvPr>
          <p:cNvSpPr/>
          <p:nvPr/>
        </p:nvSpPr>
        <p:spPr>
          <a:xfrm>
            <a:off x="11810574" y="4114628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027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B4AA0883-FB3E-E99D-5FB9-5FAE9032F3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FE054C76-19BB-F984-9F5E-6708EFA027B5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9361879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Nad czym pracujemy? (2/2)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0A68906-2F8A-E594-7404-B9B4565B7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A03AD85F-4B28-5713-7D74-724DDF5549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BBA15ABB-F814-F2A1-9DC8-F0355B8B50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sp>
        <p:nvSpPr>
          <p:cNvPr id="28" name="Podtytuł 2">
            <a:extLst>
              <a:ext uri="{FF2B5EF4-FFF2-40B4-BE49-F238E27FC236}">
                <a16:creationId xmlns:a16="http://schemas.microsoft.com/office/drawing/2014/main" id="{2A41793C-D91E-1C34-6D85-6B9B5F771840}"/>
              </a:ext>
            </a:extLst>
          </p:cNvPr>
          <p:cNvSpPr txBox="1">
            <a:spLocks/>
          </p:cNvSpPr>
          <p:nvPr/>
        </p:nvSpPr>
        <p:spPr>
          <a:xfrm>
            <a:off x="1403869" y="2125278"/>
            <a:ext cx="11412721" cy="109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Nowelizacja ustawy o informatyzacji działalności podmiotów realizujących zadania publiczne Systemy i rejestry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 descr="Obraz zawierający symbol, design&#10;&#10;Opis wygenerowany automatycznie">
            <a:extLst>
              <a:ext uri="{FF2B5EF4-FFF2-40B4-BE49-F238E27FC236}">
                <a16:creationId xmlns:a16="http://schemas.microsoft.com/office/drawing/2014/main" id="{7CA5457A-0944-4B16-5EF8-ED747FC235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CF9475E7-4EFB-B0FB-BD86-571A3F8EA2A4}"/>
              </a:ext>
            </a:extLst>
          </p:cNvPr>
          <p:cNvSpPr/>
          <p:nvPr/>
        </p:nvSpPr>
        <p:spPr>
          <a:xfrm>
            <a:off x="972064" y="1864995"/>
            <a:ext cx="11589694" cy="1633928"/>
          </a:xfrm>
          <a:prstGeom prst="rect">
            <a:avLst/>
          </a:prstGeom>
          <a:noFill/>
          <a:ln w="19050">
            <a:solidFill>
              <a:srgbClr val="3F5F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58606F05-4A25-02E3-8365-0F1F35115781}"/>
              </a:ext>
            </a:extLst>
          </p:cNvPr>
          <p:cNvSpPr txBox="1">
            <a:spLocks/>
          </p:cNvSpPr>
          <p:nvPr/>
        </p:nvSpPr>
        <p:spPr>
          <a:xfrm>
            <a:off x="972065" y="5185201"/>
            <a:ext cx="4289208" cy="2652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Architektura Informacyjna Państwa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Definicja i repozytorium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godność z pryncypiami, wytycznymi, rekomendacjami i standardami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2877FE7B-BA9F-CCAB-665B-B6A70A6FE995}"/>
              </a:ext>
            </a:extLst>
          </p:cNvPr>
          <p:cNvSpPr txBox="1">
            <a:spLocks/>
          </p:cNvSpPr>
          <p:nvPr/>
        </p:nvSpPr>
        <p:spPr>
          <a:xfrm>
            <a:off x="1177637" y="4191121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02D71BCD-267C-4922-87B8-888F4086285C}"/>
              </a:ext>
            </a:extLst>
          </p:cNvPr>
          <p:cNvSpPr/>
          <p:nvPr/>
        </p:nvSpPr>
        <p:spPr>
          <a:xfrm>
            <a:off x="972064" y="4114628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F75130-ECF7-B918-C2AE-AAE938C28EC3}"/>
              </a:ext>
            </a:extLst>
          </p:cNvPr>
          <p:cNvSpPr txBox="1">
            <a:spLocks/>
          </p:cNvSpPr>
          <p:nvPr/>
        </p:nvSpPr>
        <p:spPr>
          <a:xfrm>
            <a:off x="6323261" y="5185201"/>
            <a:ext cx="4289208" cy="2652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Interoperacyjność krajowa i europejska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Wdrożenie EIA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Nowe KRI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3B022AC-AAB1-6216-8A9C-4B8D2EA7186E}"/>
              </a:ext>
            </a:extLst>
          </p:cNvPr>
          <p:cNvSpPr txBox="1">
            <a:spLocks/>
          </p:cNvSpPr>
          <p:nvPr/>
        </p:nvSpPr>
        <p:spPr>
          <a:xfrm>
            <a:off x="6528833" y="4191121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F13DC7CB-1EF8-5A36-FF62-5A266C19291F}"/>
              </a:ext>
            </a:extLst>
          </p:cNvPr>
          <p:cNvSpPr/>
          <p:nvPr/>
        </p:nvSpPr>
        <p:spPr>
          <a:xfrm>
            <a:off x="6323260" y="4114628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A353A959-E87F-5823-DB47-13169C6FE511}"/>
              </a:ext>
            </a:extLst>
          </p:cNvPr>
          <p:cNvSpPr txBox="1">
            <a:spLocks/>
          </p:cNvSpPr>
          <p:nvPr/>
        </p:nvSpPr>
        <p:spPr>
          <a:xfrm>
            <a:off x="11810574" y="5185201"/>
            <a:ext cx="5026313" cy="2976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System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Inwentaryzacji</a:t>
            </a:r>
            <a:b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Systemów Teleinformatycznych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Poprawa jakości informacji na temat rejestrów i systemów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5AAC813E-10F4-5DF4-8B17-A4BB7A742FAE}"/>
              </a:ext>
            </a:extLst>
          </p:cNvPr>
          <p:cNvSpPr txBox="1">
            <a:spLocks/>
          </p:cNvSpPr>
          <p:nvPr/>
        </p:nvSpPr>
        <p:spPr>
          <a:xfrm>
            <a:off x="12016147" y="4191121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77736E31-D32D-8AA1-6486-030A45542E69}"/>
              </a:ext>
            </a:extLst>
          </p:cNvPr>
          <p:cNvSpPr/>
          <p:nvPr/>
        </p:nvSpPr>
        <p:spPr>
          <a:xfrm>
            <a:off x="11810574" y="4114628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06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ubrania, obuwie, osoba, dziewczyna&#10;&#10;Opis wygenerowany automatycznie">
            <a:extLst>
              <a:ext uri="{FF2B5EF4-FFF2-40B4-BE49-F238E27FC236}">
                <a16:creationId xmlns:a16="http://schemas.microsoft.com/office/drawing/2014/main" id="{7DAC9C43-30A7-769F-A21F-34A772E34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02" t="7539" r="11614" b="28126"/>
          <a:stretch/>
        </p:blipFill>
        <p:spPr>
          <a:xfrm>
            <a:off x="12347544" y="0"/>
            <a:ext cx="5940455" cy="8823960"/>
          </a:xfrm>
          <a:prstGeom prst="rect">
            <a:avLst/>
          </a:prstGeom>
        </p:spPr>
      </p:pic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/>
          <p:nvPr/>
        </p:nvPicPr>
        <p:blipFill rotWithShape="1">
          <a:blip r:embed="rId4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D476FA75-A9D7-3C4F-4138-287212F502E0}"/>
              </a:ext>
            </a:extLst>
          </p:cNvPr>
          <p:cNvSpPr txBox="1">
            <a:spLocks/>
          </p:cNvSpPr>
          <p:nvPr/>
        </p:nvSpPr>
        <p:spPr>
          <a:xfrm>
            <a:off x="962424" y="2337763"/>
            <a:ext cx="7626940" cy="5310274"/>
          </a:xfrm>
          <a:prstGeom prst="rect">
            <a:avLst/>
          </a:prstGeom>
        </p:spPr>
        <p:txBody>
          <a:bodyPr vert="horz" lIns="0" tIns="0" rIns="0" bIns="0" numCol="1" spcCol="72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Jakich form wsparcia oczekują podmioty publiczne w procesie cyfrowej transformacji?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stymulować korzystanie przez podmioty publiczne z chmury obliczeniowej? Jaki jest poziom gotowości do korzystania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systemów chmurowych?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Czy należy wprowadzić zmiany w regulacjach dot. zamówień publicznych w obszarze IT, subskrypcji oprogramowania?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Jakie są główne wyzwania dotyczące korzystania ze środków identyfikacji elektronicznej?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 powinien być kierunek rozwoju usług cyfrowych? 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D25D4A3C-9DBD-B451-2FF5-BED3A27ABDD7}"/>
              </a:ext>
            </a:extLst>
          </p:cNvPr>
          <p:cNvSpPr txBox="1">
            <a:spLocks/>
          </p:cNvSpPr>
          <p:nvPr/>
        </p:nvSpPr>
        <p:spPr>
          <a:xfrm>
            <a:off x="962424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Porozmawiajmy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/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/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/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76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9D3653CD-A165-B6B8-58BE-C86CC5A1AA2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6736722-8EFF-4FFB-7A92-6B0966BD39E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E5B54665-83F0-1C33-B714-07E12F7FE5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EF112341-4B31-F87E-28F9-6809F12713EC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F5DFFD67-6C1D-28A4-F68B-B339FECAA6D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AAC0B195-0242-8805-318D-55436110D77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07E77174-125F-290A-A941-9FD7102D6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4C652B31-FC3F-9084-A9CF-1288620631E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024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331</Words>
  <Application>Microsoft Macintosh PowerPoint</Application>
  <PresentationFormat>Niestandardowy</PresentationFormat>
  <Paragraphs>71</Paragraphs>
  <Slides>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Courier New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Wojtysiak Paweł</cp:lastModifiedBy>
  <cp:revision>362</cp:revision>
  <dcterms:created xsi:type="dcterms:W3CDTF">2024-05-01T18:44:37Z</dcterms:created>
  <dcterms:modified xsi:type="dcterms:W3CDTF">2024-06-17T15:16:37Z</dcterms:modified>
</cp:coreProperties>
</file>