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9" r:id="rId4"/>
    <p:sldId id="275" r:id="rId5"/>
    <p:sldId id="260" r:id="rId6"/>
    <p:sldId id="287" r:id="rId7"/>
    <p:sldId id="269" r:id="rId8"/>
    <p:sldId id="290" r:id="rId9"/>
    <p:sldId id="285" r:id="rId10"/>
    <p:sldId id="267" r:id="rId11"/>
    <p:sldId id="286" r:id="rId12"/>
    <p:sldId id="268" r:id="rId13"/>
    <p:sldId id="276" r:id="rId14"/>
    <p:sldId id="262" r:id="rId15"/>
    <p:sldId id="277" r:id="rId16"/>
    <p:sldId id="283" r:id="rId17"/>
    <p:sldId id="281" r:id="rId18"/>
    <p:sldId id="288" r:id="rId19"/>
    <p:sldId id="263" r:id="rId20"/>
    <p:sldId id="273" r:id="rId21"/>
    <p:sldId id="274" r:id="rId22"/>
    <p:sldId id="284" r:id="rId23"/>
    <p:sldId id="289" r:id="rId24"/>
    <p:sldId id="271" r:id="rId25"/>
    <p:sldId id="279" r:id="rId26"/>
  </p:sldIdLst>
  <p:sldSz cx="20104100" cy="11309350"/>
  <p:notesSz cx="9874250" cy="6797675"/>
  <p:defaultTextStyle>
    <a:defPPr>
      <a:defRPr kern="0"/>
    </a:defPPr>
  </p:defaultTextStyle>
  <p:extLst>
    <p:ext uri="{EFAFB233-063F-42B5-8137-9DF3F51BA10A}">
      <p15:sldGuideLst xmlns:p15="http://schemas.microsoft.com/office/powerpoint/2012/main">
        <p15:guide id="1" orient="horz" pos="490" userDrawn="1">
          <p15:clr>
            <a:srgbClr val="A4A3A4"/>
          </p15:clr>
        </p15:guide>
        <p15:guide id="2" pos="668" userDrawn="1">
          <p15:clr>
            <a:srgbClr val="A4A3A4"/>
          </p15:clr>
        </p15:guide>
        <p15:guide id="3" orient="horz" pos="1491" userDrawn="1">
          <p15:clr>
            <a:srgbClr val="A4A3A4"/>
          </p15:clr>
        </p15:guide>
        <p15:guide id="4" pos="51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żdżyńska Katarzyna" initials="MK" lastIdx="3" clrIdx="0">
    <p:extLst>
      <p:ext uri="{19B8F6BF-5375-455C-9EA6-DF929625EA0E}">
        <p15:presenceInfo xmlns:p15="http://schemas.microsoft.com/office/powerpoint/2012/main" userId="S::katarzyna.mozdzynska@mf.gov.pl::57b49e24-3dc5-461d-a22c-fecbfa90085f" providerId="AD"/>
      </p:ext>
    </p:extLst>
  </p:cmAuthor>
  <p:cmAuthor id="2" name="Andrzejak Marcin" initials="AM" lastIdx="47" clrIdx="1">
    <p:extLst>
      <p:ext uri="{19B8F6BF-5375-455C-9EA6-DF929625EA0E}">
        <p15:presenceInfo xmlns:p15="http://schemas.microsoft.com/office/powerpoint/2012/main" userId="S::Marcin.Andrzejak@mf.gov.pl::380c8791-cba2-487e-92fc-cd81997f6dd9" providerId="AD"/>
      </p:ext>
    </p:extLst>
  </p:cmAuthor>
  <p:cmAuthor id="3" name="Jaworski Marcin 2" initials="JM2" lastIdx="15" clrIdx="2">
    <p:extLst>
      <p:ext uri="{19B8F6BF-5375-455C-9EA6-DF929625EA0E}">
        <p15:presenceInfo xmlns:p15="http://schemas.microsoft.com/office/powerpoint/2012/main" userId="S::marcin.jaworski2@mf.gov.pl::2b4eb9bf-bb30-4886-88a0-5df4899ec556" providerId="AD"/>
      </p:ext>
    </p:extLst>
  </p:cmAuthor>
  <p:cmAuthor id="4" name="Zachariasz Aneta" initials="ZA" lastIdx="73" clrIdx="3">
    <p:extLst>
      <p:ext uri="{19B8F6BF-5375-455C-9EA6-DF929625EA0E}">
        <p15:presenceInfo xmlns:p15="http://schemas.microsoft.com/office/powerpoint/2012/main" userId="S::Aneta.Zachariasz@mf.gov.pl::7bdcf956-2d42-45d4-81ad-9ad530d7c839" providerId="AD"/>
      </p:ext>
    </p:extLst>
  </p:cmAuthor>
  <p:cmAuthor id="5" name="Grudzińska Katarzyna" initials="GK" lastIdx="1" clrIdx="4">
    <p:extLst>
      <p:ext uri="{19B8F6BF-5375-455C-9EA6-DF929625EA0E}">
        <p15:presenceInfo xmlns:p15="http://schemas.microsoft.com/office/powerpoint/2012/main" userId="S::katarzyna.grudzinska@mf.gov.pl::6d46054e-1dfb-45b4-b7e0-7ae9bc605bb4" providerId="AD"/>
      </p:ext>
    </p:extLst>
  </p:cmAuthor>
  <p:cmAuthor id="6" name="Hryciuk Magdalena" initials="HM" lastIdx="6" clrIdx="5">
    <p:extLst>
      <p:ext uri="{19B8F6BF-5375-455C-9EA6-DF929625EA0E}">
        <p15:presenceInfo xmlns:p15="http://schemas.microsoft.com/office/powerpoint/2012/main" userId="S::Magdalena.Hryciuk@mf.gov.pl::0b37bf0a-a272-427f-82c8-8db39280d86c" providerId="AD"/>
      </p:ext>
    </p:extLst>
  </p:cmAuthor>
  <p:cmAuthor id="7" name="Szymkowiak Edyta" initials="SE" lastIdx="4" clrIdx="6">
    <p:extLst>
      <p:ext uri="{19B8F6BF-5375-455C-9EA6-DF929625EA0E}">
        <p15:presenceInfo xmlns:p15="http://schemas.microsoft.com/office/powerpoint/2012/main" userId="S::edyta.szymkowiak@mf.gov.pl::71445336-3534-4ded-84df-29e58af316f7" providerId="AD"/>
      </p:ext>
    </p:extLst>
  </p:cmAuthor>
  <p:cmAuthor id="8" name="Skwierczyńska-Wiatrów Izabela" initials="IS" lastIdx="2" clrIdx="7">
    <p:extLst>
      <p:ext uri="{19B8F6BF-5375-455C-9EA6-DF929625EA0E}">
        <p15:presenceInfo xmlns:p15="http://schemas.microsoft.com/office/powerpoint/2012/main" userId="S::izabela.skwierczynska-wiatrow@mf.gov.pl::0c9d7046-b3df-46d8-9bec-ba1de9ae8747" providerId="AD"/>
      </p:ext>
    </p:extLst>
  </p:cmAuthor>
  <p:cmAuthor id="9" name="Kowalewski Grzegorz" initials="KG" lastIdx="1" clrIdx="8">
    <p:extLst>
      <p:ext uri="{19B8F6BF-5375-455C-9EA6-DF929625EA0E}">
        <p15:presenceInfo xmlns:p15="http://schemas.microsoft.com/office/powerpoint/2012/main" userId="S::grzegorz.kowalewski@mf.gov.pl::7f28bf3d-4337-4fb4-acc7-36e1d4e0935a" providerId="AD"/>
      </p:ext>
    </p:extLst>
  </p:cmAuthor>
  <p:cmAuthor id="10" name="Kozarzewska Justyna" initials="KJ" lastIdx="2" clrIdx="9">
    <p:extLst>
      <p:ext uri="{19B8F6BF-5375-455C-9EA6-DF929625EA0E}">
        <p15:presenceInfo xmlns:p15="http://schemas.microsoft.com/office/powerpoint/2012/main" userId="S::Justyna.Kozarzewska@mf.gov.pl::ffcece18-340a-488c-8113-529f8154e9bc" providerId="AD"/>
      </p:ext>
    </p:extLst>
  </p:cmAuthor>
  <p:cmAuthor id="11" name="Sielaszuk Michał" initials="SM" lastIdx="1" clrIdx="10">
    <p:extLst>
      <p:ext uri="{19B8F6BF-5375-455C-9EA6-DF929625EA0E}">
        <p15:presenceInfo xmlns:p15="http://schemas.microsoft.com/office/powerpoint/2012/main" userId="S::michal.sielaszuk@mf.gov.pl::e8b6184d-5837-4099-b718-b42baf7a328f" providerId="AD"/>
      </p:ext>
    </p:extLst>
  </p:cmAuthor>
  <p:cmAuthor id="12" name="Mystkowska Sylwia" initials="SM" lastIdx="10" clrIdx="11">
    <p:extLst>
      <p:ext uri="{19B8F6BF-5375-455C-9EA6-DF929625EA0E}">
        <p15:presenceInfo xmlns:p15="http://schemas.microsoft.com/office/powerpoint/2012/main" userId="S::Sylwia.Mystkowska@mf.gov.pl::19a23149-1c25-421b-848c-964276785b74" providerId="AD"/>
      </p:ext>
    </p:extLst>
  </p:cmAuthor>
  <p:cmAuthor id="13" name="Szlasa Karolina" initials="SK" lastIdx="28" clrIdx="12">
    <p:extLst>
      <p:ext uri="{19B8F6BF-5375-455C-9EA6-DF929625EA0E}">
        <p15:presenceInfo xmlns:p15="http://schemas.microsoft.com/office/powerpoint/2012/main" userId="S::karolina.szlasa@mf.gov.pl::453f78d4-3bb4-4ef9-83f5-c317e00541af" providerId="AD"/>
      </p:ext>
    </p:extLst>
  </p:cmAuthor>
  <p:cmAuthor id="14" name="Pasternak-Winiarska Katarzyna" initials="PWK" lastIdx="5" clrIdx="13">
    <p:extLst>
      <p:ext uri="{19B8F6BF-5375-455C-9EA6-DF929625EA0E}">
        <p15:presenceInfo xmlns:p15="http://schemas.microsoft.com/office/powerpoint/2012/main" userId="S::katarzyna.pasternak-winiarska@mf.gov.pl::3c1b65b6-0bff-4686-a872-9a7ffcf6b648" providerId="AD"/>
      </p:ext>
    </p:extLst>
  </p:cmAuthor>
  <p:cmAuthor id="15" name="Kaliszewski Konrad" initials="KK" lastIdx="2" clrIdx="14">
    <p:extLst>
      <p:ext uri="{19B8F6BF-5375-455C-9EA6-DF929625EA0E}">
        <p15:presenceInfo xmlns:p15="http://schemas.microsoft.com/office/powerpoint/2012/main" userId="S::konrad.kaliszewski@mf.gov.pl::48014e5b-184d-405a-be63-a147538516bf" providerId="AD"/>
      </p:ext>
    </p:extLst>
  </p:cmAuthor>
  <p:cmAuthor id="16" name="Tarasewicz Agnieszka 3" initials="TA3" lastIdx="1" clrIdx="15">
    <p:extLst>
      <p:ext uri="{19B8F6BF-5375-455C-9EA6-DF929625EA0E}">
        <p15:presenceInfo xmlns:p15="http://schemas.microsoft.com/office/powerpoint/2012/main" userId="S::agnieszka.tarasewicz3@mf.gov.pl::2d90f44c-e1aa-4f1f-b840-01a65e2bf3f1" providerId="AD"/>
      </p:ext>
    </p:extLst>
  </p:cmAuthor>
  <p:cmAuthor id="17" name="Zalewski Dominik" initials="ZD" lastIdx="1" clrIdx="16">
    <p:extLst>
      <p:ext uri="{19B8F6BF-5375-455C-9EA6-DF929625EA0E}">
        <p15:presenceInfo xmlns:p15="http://schemas.microsoft.com/office/powerpoint/2012/main" userId="S::Dominik.Zalewski@mf.gov.pl::ec89c532-317f-4c09-b06c-300feb4a1b93" providerId="AD"/>
      </p:ext>
    </p:extLst>
  </p:cmAuthor>
  <p:cmAuthor id="18" name="Maliborska Małgorzata" initials="MM" lastIdx="3" clrIdx="17">
    <p:extLst>
      <p:ext uri="{19B8F6BF-5375-455C-9EA6-DF929625EA0E}">
        <p15:presenceInfo xmlns:p15="http://schemas.microsoft.com/office/powerpoint/2012/main" userId="S::malgorzata.maliborska@mf.gov.pl::6633706b-f506-465f-ae3b-9a515a751476" providerId="AD"/>
      </p:ext>
    </p:extLst>
  </p:cmAuthor>
  <p:cmAuthor id="19" name="Buda Agnieszka" initials="BA" lastIdx="2" clrIdx="18">
    <p:extLst>
      <p:ext uri="{19B8F6BF-5375-455C-9EA6-DF929625EA0E}">
        <p15:presenceInfo xmlns:p15="http://schemas.microsoft.com/office/powerpoint/2012/main" userId="S::agnieszka.buda@mf.gov.pl::cca8caa1-e6db-41ff-836d-81cb6e08d4c2" providerId="AD"/>
      </p:ext>
    </p:extLst>
  </p:cmAuthor>
  <p:cmAuthor id="20" name="Miller Anna" initials="MA" lastIdx="1" clrIdx="19">
    <p:extLst>
      <p:ext uri="{19B8F6BF-5375-455C-9EA6-DF929625EA0E}">
        <p15:presenceInfo xmlns:p15="http://schemas.microsoft.com/office/powerpoint/2012/main" userId="S::anna.miller@mf.gov.pl::118f3ad8-1f48-466f-a4a0-b9205aaeb924" providerId="AD"/>
      </p:ext>
    </p:extLst>
  </p:cmAuthor>
  <p:cmAuthor id="21" name="Dąbrowska Iwona" initials="DI" lastIdx="10" clrIdx="20">
    <p:extLst>
      <p:ext uri="{19B8F6BF-5375-455C-9EA6-DF929625EA0E}">
        <p15:presenceInfo xmlns:p15="http://schemas.microsoft.com/office/powerpoint/2012/main" userId="S::Iwona.Dabrowska@mf.gov.pl::04c59821-281d-48c3-a354-2afd6d1a7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4674"/>
  </p:normalViewPr>
  <p:slideViewPr>
    <p:cSldViewPr>
      <p:cViewPr varScale="1">
        <p:scale>
          <a:sx n="96" d="100"/>
          <a:sy n="96" d="100"/>
        </p:scale>
        <p:origin x="786" y="90"/>
      </p:cViewPr>
      <p:guideLst>
        <p:guide orient="horz" pos="490"/>
        <p:guide pos="668"/>
        <p:guide orient="horz" pos="1491"/>
        <p:guide pos="51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F23278CB-4886-413D-96F7-A2C5C0A2BAFD}"/>
              </a:ext>
            </a:extLst>
          </p:cNvPr>
          <p:cNvSpPr>
            <a:spLocks noGrp="1"/>
          </p:cNvSpPr>
          <p:nvPr>
            <p:ph type="hdr" sz="quarter"/>
          </p:nvPr>
        </p:nvSpPr>
        <p:spPr>
          <a:xfrm>
            <a:off x="0" y="0"/>
            <a:ext cx="4279050" cy="340647"/>
          </a:xfrm>
          <a:prstGeom prst="rect">
            <a:avLst/>
          </a:prstGeom>
        </p:spPr>
        <p:txBody>
          <a:bodyPr vert="horz" lIns="48527" tIns="24264" rIns="48527" bIns="24264" rtlCol="0"/>
          <a:lstStyle>
            <a:lvl1pPr algn="l">
              <a:defRPr sz="600"/>
            </a:lvl1pPr>
          </a:lstStyle>
          <a:p>
            <a:endParaRPr lang="pl-PL"/>
          </a:p>
        </p:txBody>
      </p:sp>
      <p:sp>
        <p:nvSpPr>
          <p:cNvPr id="3" name="Symbol zastępczy daty 2">
            <a:extLst>
              <a:ext uri="{FF2B5EF4-FFF2-40B4-BE49-F238E27FC236}">
                <a16:creationId xmlns:a16="http://schemas.microsoft.com/office/drawing/2014/main" id="{DF0197E4-AE85-46A9-B68F-CBACCBE43A0D}"/>
              </a:ext>
            </a:extLst>
          </p:cNvPr>
          <p:cNvSpPr>
            <a:spLocks noGrp="1"/>
          </p:cNvSpPr>
          <p:nvPr>
            <p:ph type="dt" sz="quarter" idx="1"/>
          </p:nvPr>
        </p:nvSpPr>
        <p:spPr>
          <a:xfrm>
            <a:off x="5592861" y="0"/>
            <a:ext cx="4279050" cy="340647"/>
          </a:xfrm>
          <a:prstGeom prst="rect">
            <a:avLst/>
          </a:prstGeom>
        </p:spPr>
        <p:txBody>
          <a:bodyPr vert="horz" lIns="48527" tIns="24264" rIns="48527" bIns="24264" rtlCol="0"/>
          <a:lstStyle>
            <a:lvl1pPr algn="r">
              <a:defRPr sz="600"/>
            </a:lvl1pPr>
          </a:lstStyle>
          <a:p>
            <a:fld id="{7019D7FE-EB6E-4E93-90A8-E42D4873CF22}" type="datetimeFigureOut">
              <a:rPr lang="pl-PL" smtClean="0"/>
              <a:t>30.07.2025</a:t>
            </a:fld>
            <a:endParaRPr lang="pl-PL"/>
          </a:p>
        </p:txBody>
      </p:sp>
      <p:sp>
        <p:nvSpPr>
          <p:cNvPr id="4" name="Symbol zastępczy stopki 3">
            <a:extLst>
              <a:ext uri="{FF2B5EF4-FFF2-40B4-BE49-F238E27FC236}">
                <a16:creationId xmlns:a16="http://schemas.microsoft.com/office/drawing/2014/main" id="{8C334DB2-6970-4E50-9603-DF1F18420D1C}"/>
              </a:ext>
            </a:extLst>
          </p:cNvPr>
          <p:cNvSpPr>
            <a:spLocks noGrp="1"/>
          </p:cNvSpPr>
          <p:nvPr>
            <p:ph type="ftr" sz="quarter" idx="2"/>
          </p:nvPr>
        </p:nvSpPr>
        <p:spPr>
          <a:xfrm>
            <a:off x="0" y="6457028"/>
            <a:ext cx="4279050" cy="340647"/>
          </a:xfrm>
          <a:prstGeom prst="rect">
            <a:avLst/>
          </a:prstGeom>
        </p:spPr>
        <p:txBody>
          <a:bodyPr vert="horz" lIns="48527" tIns="24264" rIns="48527" bIns="24264" rtlCol="0" anchor="b"/>
          <a:lstStyle>
            <a:lvl1pPr algn="l">
              <a:defRPr sz="600"/>
            </a:lvl1pPr>
          </a:lstStyle>
          <a:p>
            <a:endParaRPr lang="pl-PL"/>
          </a:p>
        </p:txBody>
      </p:sp>
      <p:sp>
        <p:nvSpPr>
          <p:cNvPr id="5" name="Symbol zastępczy numeru slajdu 4">
            <a:extLst>
              <a:ext uri="{FF2B5EF4-FFF2-40B4-BE49-F238E27FC236}">
                <a16:creationId xmlns:a16="http://schemas.microsoft.com/office/drawing/2014/main" id="{334B47C4-105E-4C7D-954F-E59D9B19D101}"/>
              </a:ext>
            </a:extLst>
          </p:cNvPr>
          <p:cNvSpPr>
            <a:spLocks noGrp="1"/>
          </p:cNvSpPr>
          <p:nvPr>
            <p:ph type="sldNum" sz="quarter" idx="3"/>
          </p:nvPr>
        </p:nvSpPr>
        <p:spPr>
          <a:xfrm>
            <a:off x="5592861" y="6457028"/>
            <a:ext cx="4279050" cy="340647"/>
          </a:xfrm>
          <a:prstGeom prst="rect">
            <a:avLst/>
          </a:prstGeom>
        </p:spPr>
        <p:txBody>
          <a:bodyPr vert="horz" lIns="48527" tIns="24264" rIns="48527" bIns="24264" rtlCol="0" anchor="b"/>
          <a:lstStyle>
            <a:lvl1pPr algn="r">
              <a:defRPr sz="600"/>
            </a:lvl1pPr>
          </a:lstStyle>
          <a:p>
            <a:fld id="{B79F8D38-0F5E-4572-9430-1E2343AC6A1A}" type="slidenum">
              <a:rPr lang="pl-PL" smtClean="0"/>
              <a:t>‹#›</a:t>
            </a:fld>
            <a:endParaRPr lang="pl-PL"/>
          </a:p>
        </p:txBody>
      </p:sp>
    </p:spTree>
    <p:extLst>
      <p:ext uri="{BB962C8B-B14F-4D97-AF65-F5344CB8AC3E}">
        <p14:creationId xmlns:p14="http://schemas.microsoft.com/office/powerpoint/2010/main" val="25492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279050" cy="340647"/>
          </a:xfrm>
          <a:prstGeom prst="rect">
            <a:avLst/>
          </a:prstGeom>
        </p:spPr>
        <p:txBody>
          <a:bodyPr vert="horz" lIns="48527" tIns="24264" rIns="48527" bIns="24264" rtlCol="0"/>
          <a:lstStyle>
            <a:lvl1pPr algn="l">
              <a:defRPr sz="600"/>
            </a:lvl1pPr>
          </a:lstStyle>
          <a:p>
            <a:endParaRPr lang="pl-PL"/>
          </a:p>
        </p:txBody>
      </p:sp>
      <p:sp>
        <p:nvSpPr>
          <p:cNvPr id="3" name="Symbol zastępczy daty 2"/>
          <p:cNvSpPr>
            <a:spLocks noGrp="1"/>
          </p:cNvSpPr>
          <p:nvPr>
            <p:ph type="dt" idx="1"/>
          </p:nvPr>
        </p:nvSpPr>
        <p:spPr>
          <a:xfrm>
            <a:off x="5592861" y="0"/>
            <a:ext cx="4279050" cy="340647"/>
          </a:xfrm>
          <a:prstGeom prst="rect">
            <a:avLst/>
          </a:prstGeom>
        </p:spPr>
        <p:txBody>
          <a:bodyPr vert="horz" lIns="48527" tIns="24264" rIns="48527" bIns="24264" rtlCol="0"/>
          <a:lstStyle>
            <a:lvl1pPr algn="r">
              <a:defRPr sz="600"/>
            </a:lvl1pPr>
          </a:lstStyle>
          <a:p>
            <a:fld id="{C9E80F2D-FC4B-4ABE-92EC-0237AE7FE98E}" type="datetimeFigureOut">
              <a:rPr lang="pl-PL" smtClean="0"/>
              <a:t>30.07.2025</a:t>
            </a:fld>
            <a:endParaRPr lang="pl-PL"/>
          </a:p>
        </p:txBody>
      </p:sp>
      <p:sp>
        <p:nvSpPr>
          <p:cNvPr id="4" name="Symbol zastępczy obrazu slajdu 3"/>
          <p:cNvSpPr>
            <a:spLocks noGrp="1" noRot="1" noChangeAspect="1"/>
          </p:cNvSpPr>
          <p:nvPr>
            <p:ph type="sldImg" idx="2"/>
          </p:nvPr>
        </p:nvSpPr>
        <p:spPr>
          <a:xfrm>
            <a:off x="2898775" y="850900"/>
            <a:ext cx="4076700" cy="2293938"/>
          </a:xfrm>
          <a:prstGeom prst="rect">
            <a:avLst/>
          </a:prstGeom>
          <a:noFill/>
          <a:ln w="12700">
            <a:solidFill>
              <a:prstClr val="black"/>
            </a:solidFill>
          </a:ln>
        </p:spPr>
        <p:txBody>
          <a:bodyPr vert="horz" lIns="48527" tIns="24264" rIns="48527" bIns="24264" rtlCol="0" anchor="ctr"/>
          <a:lstStyle/>
          <a:p>
            <a:endParaRPr lang="pl-PL"/>
          </a:p>
        </p:txBody>
      </p:sp>
      <p:sp>
        <p:nvSpPr>
          <p:cNvPr id="5" name="Symbol zastępczy notatek 4"/>
          <p:cNvSpPr>
            <a:spLocks noGrp="1"/>
          </p:cNvSpPr>
          <p:nvPr>
            <p:ph type="body" sz="quarter" idx="3"/>
          </p:nvPr>
        </p:nvSpPr>
        <p:spPr>
          <a:xfrm>
            <a:off x="987113" y="3270976"/>
            <a:ext cx="7900024" cy="2677467"/>
          </a:xfrm>
          <a:prstGeom prst="rect">
            <a:avLst/>
          </a:prstGeom>
        </p:spPr>
        <p:txBody>
          <a:bodyPr vert="horz" lIns="48527" tIns="24264" rIns="48527" bIns="24264"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7028"/>
            <a:ext cx="4279050" cy="340647"/>
          </a:xfrm>
          <a:prstGeom prst="rect">
            <a:avLst/>
          </a:prstGeom>
        </p:spPr>
        <p:txBody>
          <a:bodyPr vert="horz" lIns="48527" tIns="24264" rIns="48527" bIns="24264" rtlCol="0" anchor="b"/>
          <a:lstStyle>
            <a:lvl1pPr algn="l">
              <a:defRPr sz="600"/>
            </a:lvl1pPr>
          </a:lstStyle>
          <a:p>
            <a:endParaRPr lang="pl-PL"/>
          </a:p>
        </p:txBody>
      </p:sp>
      <p:sp>
        <p:nvSpPr>
          <p:cNvPr id="7" name="Symbol zastępczy numeru slajdu 6"/>
          <p:cNvSpPr>
            <a:spLocks noGrp="1"/>
          </p:cNvSpPr>
          <p:nvPr>
            <p:ph type="sldNum" sz="quarter" idx="5"/>
          </p:nvPr>
        </p:nvSpPr>
        <p:spPr>
          <a:xfrm>
            <a:off x="5592861" y="6457028"/>
            <a:ext cx="4279050" cy="340647"/>
          </a:xfrm>
          <a:prstGeom prst="rect">
            <a:avLst/>
          </a:prstGeom>
        </p:spPr>
        <p:txBody>
          <a:bodyPr vert="horz" lIns="48527" tIns="24264" rIns="48527" bIns="24264" rtlCol="0" anchor="b"/>
          <a:lstStyle>
            <a:lvl1pPr algn="r">
              <a:defRPr sz="600"/>
            </a:lvl1pPr>
          </a:lstStyle>
          <a:p>
            <a:fld id="{A706FAC0-FF73-4C4D-997E-D65B09C419DC}" type="slidenum">
              <a:rPr lang="pl-PL" smtClean="0"/>
              <a:t>‹#›</a:t>
            </a:fld>
            <a:endParaRPr lang="pl-PL"/>
          </a:p>
        </p:txBody>
      </p:sp>
    </p:spTree>
    <p:extLst>
      <p:ext uri="{BB962C8B-B14F-4D97-AF65-F5344CB8AC3E}">
        <p14:creationId xmlns:p14="http://schemas.microsoft.com/office/powerpoint/2010/main" val="36247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706FAC0-FF73-4C4D-997E-D65B09C419DC}" type="slidenum">
              <a:rPr lang="pl-PL" smtClean="0"/>
              <a:t>10</a:t>
            </a:fld>
            <a:endParaRPr lang="pl-PL"/>
          </a:p>
        </p:txBody>
      </p:sp>
    </p:spTree>
    <p:extLst>
      <p:ext uri="{BB962C8B-B14F-4D97-AF65-F5344CB8AC3E}">
        <p14:creationId xmlns:p14="http://schemas.microsoft.com/office/powerpoint/2010/main" val="71547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750" b="1" i="0">
                <a:solidFill>
                  <a:srgbClr val="ED1C24"/>
                </a:solidFill>
                <a:latin typeface="Lato Black"/>
                <a:cs typeface="Lato Black"/>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450" b="0" i="0">
                <a:solidFill>
                  <a:schemeClr val="tx1"/>
                </a:solidFill>
                <a:latin typeface="Lato"/>
                <a:cs typeface="Lato"/>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5" name="Holder 5"/>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6" name="Holder 6"/>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ED1C24"/>
                </a:solidFill>
                <a:latin typeface="Lato Black"/>
                <a:cs typeface="Lato Black"/>
              </a:defRPr>
            </a:lvl1pPr>
          </a:lstStyle>
          <a:p>
            <a:endParaRPr/>
          </a:p>
        </p:txBody>
      </p:sp>
      <p:sp>
        <p:nvSpPr>
          <p:cNvPr id="3" name="Holder 3"/>
          <p:cNvSpPr>
            <a:spLocks noGrp="1"/>
          </p:cNvSpPr>
          <p:nvPr>
            <p:ph type="body" idx="1"/>
          </p:nvPr>
        </p:nvSpPr>
        <p:spPr/>
        <p:txBody>
          <a:bodyPr lIns="0" tIns="0" rIns="0" bIns="0"/>
          <a:lstStyle>
            <a:lvl1pPr>
              <a:defRPr sz="2450" b="0" i="0">
                <a:solidFill>
                  <a:schemeClr val="tx1"/>
                </a:solidFill>
                <a:latin typeface="Lato"/>
                <a:cs typeface="Lato"/>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5" name="Holder 5"/>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6" name="Holder 6"/>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ED1C24"/>
                </a:solidFill>
                <a:latin typeface="Lato Black"/>
                <a:cs typeface="Lato Black"/>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6" name="Holder 6"/>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7" name="Holder 7"/>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ED1C24"/>
                </a:solidFill>
                <a:latin typeface="Lato Black"/>
                <a:cs typeface="Lato Black"/>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 name="Holder 4"/>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5" name="Holder 5"/>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 name="Holder 3"/>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 name="Holder 4"/>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0450195"/>
          </a:xfrm>
          <a:custGeom>
            <a:avLst/>
            <a:gdLst/>
            <a:ahLst/>
            <a:cxnLst/>
            <a:rect l="l" t="t" r="r" b="b"/>
            <a:pathLst>
              <a:path w="20104100" h="10450195">
                <a:moveTo>
                  <a:pt x="20104099" y="0"/>
                </a:moveTo>
                <a:lnTo>
                  <a:pt x="0" y="0"/>
                </a:lnTo>
                <a:lnTo>
                  <a:pt x="0" y="10449943"/>
                </a:lnTo>
                <a:lnTo>
                  <a:pt x="20104099" y="10449943"/>
                </a:lnTo>
                <a:lnTo>
                  <a:pt x="20104099" y="0"/>
                </a:lnTo>
                <a:close/>
              </a:path>
            </a:pathLst>
          </a:custGeom>
          <a:solidFill>
            <a:srgbClr val="F3F3F2"/>
          </a:solidFill>
        </p:spPr>
        <p:txBody>
          <a:bodyPr wrap="square" lIns="0" tIns="0" rIns="0" bIns="0" rtlCol="0"/>
          <a:lstStyle/>
          <a:p>
            <a:endParaRPr/>
          </a:p>
        </p:txBody>
      </p:sp>
      <p:sp>
        <p:nvSpPr>
          <p:cNvPr id="2" name="Holder 2"/>
          <p:cNvSpPr>
            <a:spLocks noGrp="1"/>
          </p:cNvSpPr>
          <p:nvPr>
            <p:ph type="title"/>
          </p:nvPr>
        </p:nvSpPr>
        <p:spPr>
          <a:xfrm>
            <a:off x="2290738" y="4774324"/>
            <a:ext cx="9165712" cy="905510"/>
          </a:xfrm>
          <a:prstGeom prst="rect">
            <a:avLst/>
          </a:prstGeom>
        </p:spPr>
        <p:txBody>
          <a:bodyPr wrap="square" lIns="0" tIns="0" rIns="0" bIns="0">
            <a:spAutoFit/>
          </a:bodyPr>
          <a:lstStyle>
            <a:lvl1pPr>
              <a:defRPr sz="5750" b="1" i="0">
                <a:solidFill>
                  <a:srgbClr val="ED1C24"/>
                </a:solidFill>
                <a:latin typeface="Lato Black"/>
                <a:cs typeface="Lato Black"/>
              </a:defRPr>
            </a:lvl1pPr>
          </a:lstStyle>
          <a:p>
            <a:endParaRPr/>
          </a:p>
        </p:txBody>
      </p:sp>
      <p:sp>
        <p:nvSpPr>
          <p:cNvPr id="3" name="Holder 3"/>
          <p:cNvSpPr>
            <a:spLocks noGrp="1"/>
          </p:cNvSpPr>
          <p:nvPr>
            <p:ph type="body" idx="1"/>
          </p:nvPr>
        </p:nvSpPr>
        <p:spPr>
          <a:xfrm>
            <a:off x="2290894" y="3769223"/>
            <a:ext cx="15229840" cy="4528184"/>
          </a:xfrm>
          <a:prstGeom prst="rect">
            <a:avLst/>
          </a:prstGeom>
        </p:spPr>
        <p:txBody>
          <a:bodyPr wrap="square" lIns="0" tIns="0" rIns="0" bIns="0">
            <a:spAutoFit/>
          </a:bodyPr>
          <a:lstStyle>
            <a:lvl1pPr>
              <a:defRPr sz="2450" b="0" i="0">
                <a:solidFill>
                  <a:schemeClr val="tx1"/>
                </a:solidFill>
                <a:latin typeface="Lato"/>
                <a:cs typeface="Lato"/>
              </a:defRPr>
            </a:lvl1pPr>
          </a:lstStyle>
          <a:p>
            <a:endParaRPr/>
          </a:p>
        </p:txBody>
      </p:sp>
      <p:sp>
        <p:nvSpPr>
          <p:cNvPr id="4" name="Holder 4"/>
          <p:cNvSpPr>
            <a:spLocks noGrp="1"/>
          </p:cNvSpPr>
          <p:nvPr>
            <p:ph type="ftr" sz="quarter" idx="5"/>
          </p:nvPr>
        </p:nvSpPr>
        <p:spPr>
          <a:xfrm>
            <a:off x="6501446" y="10751027"/>
            <a:ext cx="4292600" cy="239395"/>
          </a:xfrm>
          <a:prstGeom prst="rect">
            <a:avLst/>
          </a:prstGeom>
        </p:spPr>
        <p:txBody>
          <a:bodyPr wrap="square" lIns="0" tIns="0" rIns="0" bIns="0">
            <a:spAutoFit/>
          </a:bodyPr>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5" name="Holder 5"/>
          <p:cNvSpPr>
            <a:spLocks noGrp="1"/>
          </p:cNvSpPr>
          <p:nvPr>
            <p:ph type="dt" sz="half" idx="6"/>
          </p:nvPr>
        </p:nvSpPr>
        <p:spPr>
          <a:xfrm>
            <a:off x="2290894" y="10751027"/>
            <a:ext cx="3727450" cy="239395"/>
          </a:xfrm>
          <a:prstGeom prst="rect">
            <a:avLst/>
          </a:prstGeom>
        </p:spPr>
        <p:txBody>
          <a:bodyPr wrap="square" lIns="0" tIns="0" rIns="0" bIns="0">
            <a:spAutoFit/>
          </a:bodyPr>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6" name="Holder 6"/>
          <p:cNvSpPr>
            <a:spLocks noGrp="1"/>
          </p:cNvSpPr>
          <p:nvPr>
            <p:ph type="sldNum" sz="quarter" idx="7"/>
          </p:nvPr>
        </p:nvSpPr>
        <p:spPr>
          <a:xfrm>
            <a:off x="18929260" y="10751027"/>
            <a:ext cx="179069" cy="239395"/>
          </a:xfrm>
          <a:prstGeom prst="rect">
            <a:avLst/>
          </a:prstGeom>
        </p:spPr>
        <p:txBody>
          <a:bodyPr wrap="square" lIns="0" tIns="0" rIns="0" bIns="0">
            <a:spAutoFit/>
          </a:bodyPr>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v.pl/web/finanse/publikacja-dokumentacji-api-ksef-20-oraz-struktury-logicznej-fa3"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pl/web/finanse/rozliczenie-pit-za-2024-rok---proste-szybkie-rozliczenie-podatku-i-rekordowa-liczba-e-pit-ow"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podatki.gov.p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pl/web/finanse/krajowy-system-e-faktur--plan-wdrozeni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81533"/>
            <a:ext cx="20104099" cy="10449942"/>
          </a:xfrm>
          <a:prstGeom prst="rect">
            <a:avLst/>
          </a:prstGeom>
        </p:spPr>
      </p:pic>
      <p:sp>
        <p:nvSpPr>
          <p:cNvPr id="3" name="object 3"/>
          <p:cNvSpPr txBox="1"/>
          <p:nvPr/>
        </p:nvSpPr>
        <p:spPr>
          <a:xfrm>
            <a:off x="2051050" y="3631825"/>
            <a:ext cx="7517765" cy="5752216"/>
          </a:xfrm>
          <a:prstGeom prst="rect">
            <a:avLst/>
          </a:prstGeom>
        </p:spPr>
        <p:txBody>
          <a:bodyPr vert="horz" wrap="square" lIns="0" tIns="12065" rIns="0" bIns="0" rtlCol="0">
            <a:spAutoFit/>
          </a:bodyPr>
          <a:lstStyle/>
          <a:p>
            <a:pPr marL="12700" marR="528320">
              <a:lnSpc>
                <a:spcPct val="105400"/>
              </a:lnSpc>
              <a:spcBef>
                <a:spcPts val="95"/>
              </a:spcBef>
            </a:pPr>
            <a:r>
              <a:rPr sz="5750" b="1" dirty="0">
                <a:latin typeface="+mn-lt"/>
                <a:cs typeface="Lato Black"/>
              </a:rPr>
              <a:t>Plan</a:t>
            </a:r>
            <a:r>
              <a:rPr sz="5750" b="1" spc="-165" dirty="0">
                <a:latin typeface="+mn-lt"/>
                <a:cs typeface="Lato Black"/>
              </a:rPr>
              <a:t> </a:t>
            </a:r>
            <a:r>
              <a:rPr sz="5750" b="1" dirty="0">
                <a:latin typeface="+mn-lt"/>
                <a:cs typeface="Lato Black"/>
              </a:rPr>
              <a:t>wdrażania</a:t>
            </a:r>
            <a:r>
              <a:rPr sz="5750" b="1" spc="-60" dirty="0">
                <a:latin typeface="+mn-lt"/>
                <a:cs typeface="Lato Black"/>
              </a:rPr>
              <a:t> </a:t>
            </a:r>
            <a:r>
              <a:rPr sz="5750" b="1" spc="-10" dirty="0">
                <a:latin typeface="+mn-lt"/>
                <a:cs typeface="Lato Black"/>
              </a:rPr>
              <a:t>usług </a:t>
            </a:r>
            <a:r>
              <a:rPr sz="5750" b="1" dirty="0">
                <a:latin typeface="+mn-lt"/>
                <a:cs typeface="Lato Black"/>
              </a:rPr>
              <a:t>dla</a:t>
            </a:r>
            <a:r>
              <a:rPr sz="5750" b="1" spc="-10" dirty="0">
                <a:latin typeface="+mn-lt"/>
                <a:cs typeface="Lato Black"/>
              </a:rPr>
              <a:t> klientów</a:t>
            </a:r>
            <a:endParaRPr sz="5750" dirty="0">
              <a:latin typeface="+mn-lt"/>
              <a:cs typeface="Lato Black"/>
            </a:endParaRPr>
          </a:p>
          <a:p>
            <a:pPr marL="12700" marR="5080">
              <a:lnSpc>
                <a:spcPct val="105400"/>
              </a:lnSpc>
            </a:pPr>
            <a:r>
              <a:rPr sz="5750" b="1" spc="-10" dirty="0">
                <a:latin typeface="+mn-lt"/>
                <a:cs typeface="Lato Black"/>
              </a:rPr>
              <a:t>Krajowej</a:t>
            </a:r>
            <a:r>
              <a:rPr sz="5750" b="1" spc="-260" dirty="0">
                <a:latin typeface="+mn-lt"/>
                <a:cs typeface="Lato Black"/>
              </a:rPr>
              <a:t> </a:t>
            </a:r>
            <a:r>
              <a:rPr sz="5750" b="1" spc="-10" dirty="0">
                <a:latin typeface="+mn-lt"/>
                <a:cs typeface="Lato Black"/>
              </a:rPr>
              <a:t>Administracji Skarbowej</a:t>
            </a:r>
            <a:endParaRPr sz="5750" dirty="0">
              <a:latin typeface="+mn-lt"/>
              <a:cs typeface="Lato Black"/>
            </a:endParaRPr>
          </a:p>
          <a:p>
            <a:pPr marL="12700">
              <a:lnSpc>
                <a:spcPct val="100000"/>
              </a:lnSpc>
              <a:spcBef>
                <a:spcPts val="370"/>
              </a:spcBef>
            </a:pPr>
            <a:r>
              <a:rPr sz="5750" b="1" dirty="0">
                <a:solidFill>
                  <a:srgbClr val="ED1C24"/>
                </a:solidFill>
                <a:latin typeface="+mn-lt"/>
                <a:cs typeface="Lato Black"/>
              </a:rPr>
              <a:t>w</a:t>
            </a:r>
            <a:r>
              <a:rPr sz="5750" b="1" spc="-145" dirty="0">
                <a:solidFill>
                  <a:srgbClr val="ED1C24"/>
                </a:solidFill>
                <a:latin typeface="+mn-lt"/>
                <a:cs typeface="Lato Black"/>
              </a:rPr>
              <a:t> </a:t>
            </a:r>
            <a:r>
              <a:rPr lang="pl-PL" sz="5750" b="1" dirty="0">
                <a:solidFill>
                  <a:srgbClr val="ED1C24"/>
                </a:solidFill>
                <a:latin typeface="+mn-lt"/>
                <a:cs typeface="Lato Black"/>
              </a:rPr>
              <a:t>latach</a:t>
            </a:r>
            <a:r>
              <a:rPr sz="5750" b="1" spc="-25" dirty="0">
                <a:solidFill>
                  <a:srgbClr val="ED1C24"/>
                </a:solidFill>
                <a:latin typeface="+mn-lt"/>
                <a:cs typeface="Lato Black"/>
              </a:rPr>
              <a:t> </a:t>
            </a:r>
            <a:r>
              <a:rPr sz="5750" b="1" dirty="0">
                <a:solidFill>
                  <a:srgbClr val="ED1C24"/>
                </a:solidFill>
                <a:latin typeface="+mn-lt"/>
                <a:cs typeface="Lato Black"/>
              </a:rPr>
              <a:t>2024-</a:t>
            </a:r>
            <a:r>
              <a:rPr sz="5750" b="1" spc="-20" dirty="0">
                <a:solidFill>
                  <a:srgbClr val="ED1C24"/>
                </a:solidFill>
                <a:latin typeface="+mn-lt"/>
                <a:cs typeface="Lato Black"/>
              </a:rPr>
              <a:t>2028</a:t>
            </a:r>
            <a:endParaRPr lang="pl-PL" sz="5750" b="1" spc="-20" dirty="0">
              <a:solidFill>
                <a:srgbClr val="ED1C24"/>
              </a:solidFill>
              <a:latin typeface="+mn-lt"/>
              <a:cs typeface="Lato Black"/>
            </a:endParaRPr>
          </a:p>
          <a:p>
            <a:pPr marL="12700">
              <a:lnSpc>
                <a:spcPct val="100000"/>
              </a:lnSpc>
              <a:spcBef>
                <a:spcPts val="370"/>
              </a:spcBef>
            </a:pPr>
            <a:endParaRPr lang="pl-PL" sz="3200" b="1" spc="-20" dirty="0">
              <a:solidFill>
                <a:schemeClr val="tx1"/>
              </a:solidFill>
              <a:latin typeface="+mn-lt"/>
              <a:cs typeface="Lato Black"/>
            </a:endParaRPr>
          </a:p>
          <a:p>
            <a:pPr marL="12700">
              <a:lnSpc>
                <a:spcPct val="100000"/>
              </a:lnSpc>
              <a:spcBef>
                <a:spcPts val="370"/>
              </a:spcBef>
            </a:pPr>
            <a:r>
              <a:rPr lang="pl-PL" sz="3200" b="1" spc="-20" dirty="0">
                <a:solidFill>
                  <a:schemeClr val="tx1"/>
                </a:solidFill>
                <a:latin typeface="+mn-lt"/>
                <a:cs typeface="Lato Black"/>
              </a:rPr>
              <a:t>Stan na 30.06.2025 r.</a:t>
            </a:r>
            <a:endParaRPr sz="5750" dirty="0">
              <a:solidFill>
                <a:schemeClr val="tx1"/>
              </a:solidFill>
              <a:latin typeface="+mn-lt"/>
              <a:cs typeface="Lato Black"/>
            </a:endParaRPr>
          </a:p>
        </p:txBody>
      </p:sp>
      <p:grpSp>
        <p:nvGrpSpPr>
          <p:cNvPr id="4" name="object 4"/>
          <p:cNvGrpSpPr/>
          <p:nvPr/>
        </p:nvGrpSpPr>
        <p:grpSpPr>
          <a:xfrm>
            <a:off x="2303590" y="1730735"/>
            <a:ext cx="4502785" cy="573405"/>
            <a:chOff x="2303590" y="1730735"/>
            <a:chExt cx="4502785" cy="573405"/>
          </a:xfrm>
        </p:grpSpPr>
        <p:pic>
          <p:nvPicPr>
            <p:cNvPr id="5" name="object 5"/>
            <p:cNvPicPr/>
            <p:nvPr/>
          </p:nvPicPr>
          <p:blipFill>
            <a:blip r:embed="rId3" cstate="print"/>
            <a:stretch>
              <a:fillRect/>
            </a:stretch>
          </p:blipFill>
          <p:spPr>
            <a:xfrm>
              <a:off x="5211187" y="2006280"/>
              <a:ext cx="1594892" cy="268293"/>
            </a:xfrm>
            <a:prstGeom prst="rect">
              <a:avLst/>
            </a:prstGeom>
          </p:spPr>
        </p:pic>
        <p:sp>
          <p:nvSpPr>
            <p:cNvPr id="6" name="object 6"/>
            <p:cNvSpPr/>
            <p:nvPr/>
          </p:nvSpPr>
          <p:spPr>
            <a:xfrm>
              <a:off x="4402252" y="1752250"/>
              <a:ext cx="485775" cy="530225"/>
            </a:xfrm>
            <a:custGeom>
              <a:avLst/>
              <a:gdLst/>
              <a:ahLst/>
              <a:cxnLst/>
              <a:rect l="l" t="t" r="r" b="b"/>
              <a:pathLst>
                <a:path w="485775" h="530225">
                  <a:moveTo>
                    <a:pt x="87769" y="220586"/>
                  </a:moveTo>
                  <a:lnTo>
                    <a:pt x="0" y="220586"/>
                  </a:lnTo>
                  <a:lnTo>
                    <a:pt x="0" y="352933"/>
                  </a:lnTo>
                  <a:lnTo>
                    <a:pt x="87769" y="352933"/>
                  </a:lnTo>
                  <a:lnTo>
                    <a:pt x="87769" y="220586"/>
                  </a:lnTo>
                  <a:close/>
                </a:path>
                <a:path w="485775" h="530225">
                  <a:moveTo>
                    <a:pt x="87769" y="0"/>
                  </a:moveTo>
                  <a:lnTo>
                    <a:pt x="0" y="0"/>
                  </a:lnTo>
                  <a:lnTo>
                    <a:pt x="0" y="131902"/>
                  </a:lnTo>
                  <a:lnTo>
                    <a:pt x="87769" y="131902"/>
                  </a:lnTo>
                  <a:lnTo>
                    <a:pt x="87769" y="0"/>
                  </a:lnTo>
                  <a:close/>
                </a:path>
                <a:path w="485775" h="530225">
                  <a:moveTo>
                    <a:pt x="270535" y="228688"/>
                  </a:moveTo>
                  <a:lnTo>
                    <a:pt x="259562" y="214325"/>
                  </a:lnTo>
                  <a:lnTo>
                    <a:pt x="247523" y="200545"/>
                  </a:lnTo>
                  <a:lnTo>
                    <a:pt x="234391" y="187794"/>
                  </a:lnTo>
                  <a:lnTo>
                    <a:pt x="220116" y="176466"/>
                  </a:lnTo>
                  <a:lnTo>
                    <a:pt x="191147" y="194754"/>
                  </a:lnTo>
                  <a:lnTo>
                    <a:pt x="159181" y="208648"/>
                  </a:lnTo>
                  <a:lnTo>
                    <a:pt x="124599" y="217487"/>
                  </a:lnTo>
                  <a:lnTo>
                    <a:pt x="87782" y="220586"/>
                  </a:lnTo>
                  <a:lnTo>
                    <a:pt x="129717" y="227253"/>
                  </a:lnTo>
                  <a:lnTo>
                    <a:pt x="166052" y="245910"/>
                  </a:lnTo>
                  <a:lnTo>
                    <a:pt x="194665" y="274447"/>
                  </a:lnTo>
                  <a:lnTo>
                    <a:pt x="213398" y="310807"/>
                  </a:lnTo>
                  <a:lnTo>
                    <a:pt x="220116" y="352920"/>
                  </a:lnTo>
                  <a:lnTo>
                    <a:pt x="223697" y="317677"/>
                  </a:lnTo>
                  <a:lnTo>
                    <a:pt x="233845" y="284721"/>
                  </a:lnTo>
                  <a:lnTo>
                    <a:pt x="249745" y="254800"/>
                  </a:lnTo>
                  <a:lnTo>
                    <a:pt x="270535" y="228688"/>
                  </a:lnTo>
                  <a:close/>
                </a:path>
                <a:path w="485775" h="530225">
                  <a:moveTo>
                    <a:pt x="485254" y="441159"/>
                  </a:moveTo>
                  <a:lnTo>
                    <a:pt x="396582" y="441159"/>
                  </a:lnTo>
                  <a:lnTo>
                    <a:pt x="396582" y="529831"/>
                  </a:lnTo>
                  <a:lnTo>
                    <a:pt x="485254" y="529831"/>
                  </a:lnTo>
                  <a:lnTo>
                    <a:pt x="485254" y="441159"/>
                  </a:lnTo>
                  <a:close/>
                </a:path>
                <a:path w="485775" h="530225">
                  <a:moveTo>
                    <a:pt x="485254" y="264248"/>
                  </a:moveTo>
                  <a:lnTo>
                    <a:pt x="396582" y="264248"/>
                  </a:lnTo>
                  <a:lnTo>
                    <a:pt x="396582" y="352933"/>
                  </a:lnTo>
                  <a:lnTo>
                    <a:pt x="485254" y="352933"/>
                  </a:lnTo>
                  <a:lnTo>
                    <a:pt x="485254" y="264248"/>
                  </a:lnTo>
                  <a:close/>
                </a:path>
              </a:pathLst>
            </a:custGeom>
            <a:solidFill>
              <a:srgbClr val="BBC0C3"/>
            </a:solidFill>
          </p:spPr>
          <p:txBody>
            <a:bodyPr wrap="square" lIns="0" tIns="0" rIns="0" bIns="0" rtlCol="0"/>
            <a:lstStyle/>
            <a:p>
              <a:endParaRPr/>
            </a:p>
          </p:txBody>
        </p:sp>
        <p:pic>
          <p:nvPicPr>
            <p:cNvPr id="7" name="object 7"/>
            <p:cNvPicPr/>
            <p:nvPr/>
          </p:nvPicPr>
          <p:blipFill>
            <a:blip r:embed="rId4" cstate="print"/>
            <a:stretch>
              <a:fillRect/>
            </a:stretch>
          </p:blipFill>
          <p:spPr>
            <a:xfrm>
              <a:off x="4842955" y="1752252"/>
              <a:ext cx="132341" cy="131891"/>
            </a:xfrm>
            <a:prstGeom prst="rect">
              <a:avLst/>
            </a:prstGeom>
          </p:spPr>
        </p:pic>
        <p:sp>
          <p:nvSpPr>
            <p:cNvPr id="8" name="object 8"/>
            <p:cNvSpPr/>
            <p:nvPr/>
          </p:nvSpPr>
          <p:spPr>
            <a:xfrm>
              <a:off x="4672788" y="1928711"/>
              <a:ext cx="126364" cy="176530"/>
            </a:xfrm>
            <a:custGeom>
              <a:avLst/>
              <a:gdLst/>
              <a:ahLst/>
              <a:cxnLst/>
              <a:rect l="l" t="t" r="r" b="b"/>
              <a:pathLst>
                <a:path w="126364" h="176530">
                  <a:moveTo>
                    <a:pt x="126048" y="0"/>
                  </a:moveTo>
                  <a:lnTo>
                    <a:pt x="89958" y="3600"/>
                  </a:lnTo>
                  <a:lnTo>
                    <a:pt x="56443" y="13952"/>
                  </a:lnTo>
                  <a:lnTo>
                    <a:pt x="26218" y="30382"/>
                  </a:lnTo>
                  <a:lnTo>
                    <a:pt x="0" y="52218"/>
                  </a:lnTo>
                  <a:lnTo>
                    <a:pt x="16237" y="80238"/>
                  </a:lnTo>
                  <a:lnTo>
                    <a:pt x="28253" y="110622"/>
                  </a:lnTo>
                  <a:lnTo>
                    <a:pt x="35710" y="142863"/>
                  </a:lnTo>
                  <a:lnTo>
                    <a:pt x="38271" y="176455"/>
                  </a:lnTo>
                  <a:lnTo>
                    <a:pt x="45149" y="141709"/>
                  </a:lnTo>
                  <a:lnTo>
                    <a:pt x="63928" y="113547"/>
                  </a:lnTo>
                  <a:lnTo>
                    <a:pt x="91823" y="94670"/>
                  </a:lnTo>
                  <a:lnTo>
                    <a:pt x="126048" y="87777"/>
                  </a:lnTo>
                  <a:lnTo>
                    <a:pt x="126048" y="0"/>
                  </a:lnTo>
                  <a:close/>
                </a:path>
              </a:pathLst>
            </a:custGeom>
            <a:solidFill>
              <a:srgbClr val="BBC0C3"/>
            </a:solidFill>
          </p:spPr>
          <p:txBody>
            <a:bodyPr wrap="square" lIns="0" tIns="0" rIns="0" bIns="0" rtlCol="0"/>
            <a:lstStyle/>
            <a:p>
              <a:endParaRPr/>
            </a:p>
          </p:txBody>
        </p:sp>
        <p:sp>
          <p:nvSpPr>
            <p:cNvPr id="9" name="object 9"/>
            <p:cNvSpPr/>
            <p:nvPr/>
          </p:nvSpPr>
          <p:spPr>
            <a:xfrm>
              <a:off x="4622374" y="1980929"/>
              <a:ext cx="88900" cy="124460"/>
            </a:xfrm>
            <a:custGeom>
              <a:avLst/>
              <a:gdLst/>
              <a:ahLst/>
              <a:cxnLst/>
              <a:rect l="l" t="t" r="r" b="b"/>
              <a:pathLst>
                <a:path w="88900" h="124460">
                  <a:moveTo>
                    <a:pt x="50417" y="0"/>
                  </a:moveTo>
                  <a:lnTo>
                    <a:pt x="29627" y="26120"/>
                  </a:lnTo>
                  <a:lnTo>
                    <a:pt x="13731" y="56040"/>
                  </a:lnTo>
                  <a:lnTo>
                    <a:pt x="3573" y="88998"/>
                  </a:lnTo>
                  <a:lnTo>
                    <a:pt x="0" y="124237"/>
                  </a:lnTo>
                  <a:lnTo>
                    <a:pt x="88677" y="124237"/>
                  </a:lnTo>
                  <a:lnTo>
                    <a:pt x="86118" y="90645"/>
                  </a:lnTo>
                  <a:lnTo>
                    <a:pt x="78665" y="58403"/>
                  </a:lnTo>
                  <a:lnTo>
                    <a:pt x="66652" y="28020"/>
                  </a:lnTo>
                  <a:lnTo>
                    <a:pt x="50417" y="0"/>
                  </a:lnTo>
                  <a:close/>
                </a:path>
              </a:pathLst>
            </a:custGeom>
            <a:solidFill>
              <a:srgbClr val="A2A7A8"/>
            </a:solidFill>
          </p:spPr>
          <p:txBody>
            <a:bodyPr wrap="square" lIns="0" tIns="0" rIns="0" bIns="0" rtlCol="0"/>
            <a:lstStyle/>
            <a:p>
              <a:endParaRPr/>
            </a:p>
          </p:txBody>
        </p:sp>
        <p:sp>
          <p:nvSpPr>
            <p:cNvPr id="10" name="object 10"/>
            <p:cNvSpPr/>
            <p:nvPr/>
          </p:nvSpPr>
          <p:spPr>
            <a:xfrm>
              <a:off x="4490034" y="1752250"/>
              <a:ext cx="221615" cy="530225"/>
            </a:xfrm>
            <a:custGeom>
              <a:avLst/>
              <a:gdLst/>
              <a:ahLst/>
              <a:cxnLst/>
              <a:rect l="l" t="t" r="r" b="b"/>
              <a:pathLst>
                <a:path w="221614" h="530225">
                  <a:moveTo>
                    <a:pt x="221005" y="441159"/>
                  </a:moveTo>
                  <a:lnTo>
                    <a:pt x="132334" y="441159"/>
                  </a:lnTo>
                  <a:lnTo>
                    <a:pt x="132334" y="529831"/>
                  </a:lnTo>
                  <a:lnTo>
                    <a:pt x="221005" y="529831"/>
                  </a:lnTo>
                  <a:lnTo>
                    <a:pt x="221005" y="441159"/>
                  </a:lnTo>
                  <a:close/>
                </a:path>
                <a:path w="221614" h="530225">
                  <a:moveTo>
                    <a:pt x="221018" y="0"/>
                  </a:moveTo>
                  <a:lnTo>
                    <a:pt x="132334" y="0"/>
                  </a:lnTo>
                  <a:lnTo>
                    <a:pt x="125615" y="41732"/>
                  </a:lnTo>
                  <a:lnTo>
                    <a:pt x="106883" y="77939"/>
                  </a:lnTo>
                  <a:lnTo>
                    <a:pt x="78270" y="106476"/>
                  </a:lnTo>
                  <a:lnTo>
                    <a:pt x="41935" y="125183"/>
                  </a:lnTo>
                  <a:lnTo>
                    <a:pt x="0" y="131902"/>
                  </a:lnTo>
                  <a:lnTo>
                    <a:pt x="36817" y="134937"/>
                  </a:lnTo>
                  <a:lnTo>
                    <a:pt x="71399" y="143713"/>
                  </a:lnTo>
                  <a:lnTo>
                    <a:pt x="103365" y="157734"/>
                  </a:lnTo>
                  <a:lnTo>
                    <a:pt x="132334" y="176466"/>
                  </a:lnTo>
                  <a:lnTo>
                    <a:pt x="168605" y="142125"/>
                  </a:lnTo>
                  <a:lnTo>
                    <a:pt x="196596" y="100215"/>
                  </a:lnTo>
                  <a:lnTo>
                    <a:pt x="214630" y="52324"/>
                  </a:lnTo>
                  <a:lnTo>
                    <a:pt x="221018" y="0"/>
                  </a:lnTo>
                  <a:close/>
                </a:path>
              </a:pathLst>
            </a:custGeom>
            <a:solidFill>
              <a:srgbClr val="BBC0C3"/>
            </a:solidFill>
          </p:spPr>
          <p:txBody>
            <a:bodyPr wrap="square" lIns="0" tIns="0" rIns="0" bIns="0" rtlCol="0"/>
            <a:lstStyle/>
            <a:p>
              <a:endParaRPr/>
            </a:p>
          </p:txBody>
        </p:sp>
        <p:sp>
          <p:nvSpPr>
            <p:cNvPr id="11" name="object 11"/>
            <p:cNvSpPr/>
            <p:nvPr/>
          </p:nvSpPr>
          <p:spPr>
            <a:xfrm>
              <a:off x="4402252" y="1884152"/>
              <a:ext cx="706120" cy="309880"/>
            </a:xfrm>
            <a:custGeom>
              <a:avLst/>
              <a:gdLst/>
              <a:ahLst/>
              <a:cxnLst/>
              <a:rect l="l" t="t" r="r" b="b"/>
              <a:pathLst>
                <a:path w="706120" h="309880">
                  <a:moveTo>
                    <a:pt x="220116" y="44564"/>
                  </a:moveTo>
                  <a:lnTo>
                    <a:pt x="191147" y="25831"/>
                  </a:lnTo>
                  <a:lnTo>
                    <a:pt x="159181" y="11811"/>
                  </a:lnTo>
                  <a:lnTo>
                    <a:pt x="124599" y="3035"/>
                  </a:lnTo>
                  <a:lnTo>
                    <a:pt x="87769" y="0"/>
                  </a:lnTo>
                  <a:lnTo>
                    <a:pt x="0" y="0"/>
                  </a:lnTo>
                  <a:lnTo>
                    <a:pt x="0" y="88671"/>
                  </a:lnTo>
                  <a:lnTo>
                    <a:pt x="87769" y="88671"/>
                  </a:lnTo>
                  <a:lnTo>
                    <a:pt x="124599" y="85585"/>
                  </a:lnTo>
                  <a:lnTo>
                    <a:pt x="159181" y="76746"/>
                  </a:lnTo>
                  <a:lnTo>
                    <a:pt x="191147" y="62852"/>
                  </a:lnTo>
                  <a:lnTo>
                    <a:pt x="220116" y="44564"/>
                  </a:lnTo>
                  <a:close/>
                </a:path>
                <a:path w="706120" h="309880">
                  <a:moveTo>
                    <a:pt x="396582" y="221030"/>
                  </a:moveTo>
                  <a:lnTo>
                    <a:pt x="308800" y="221030"/>
                  </a:lnTo>
                  <a:lnTo>
                    <a:pt x="308800" y="309257"/>
                  </a:lnTo>
                  <a:lnTo>
                    <a:pt x="396582" y="309257"/>
                  </a:lnTo>
                  <a:lnTo>
                    <a:pt x="396582" y="221030"/>
                  </a:lnTo>
                  <a:close/>
                </a:path>
                <a:path w="706120" h="309880">
                  <a:moveTo>
                    <a:pt x="705827" y="176453"/>
                  </a:moveTo>
                  <a:lnTo>
                    <a:pt x="699020" y="134734"/>
                  </a:lnTo>
                  <a:lnTo>
                    <a:pt x="680085" y="98526"/>
                  </a:lnTo>
                  <a:lnTo>
                    <a:pt x="651281" y="69989"/>
                  </a:lnTo>
                  <a:lnTo>
                    <a:pt x="614845" y="51282"/>
                  </a:lnTo>
                  <a:lnTo>
                    <a:pt x="573036" y="44564"/>
                  </a:lnTo>
                  <a:lnTo>
                    <a:pt x="555955" y="40957"/>
                  </a:lnTo>
                  <a:lnTo>
                    <a:pt x="542086" y="31229"/>
                  </a:lnTo>
                  <a:lnTo>
                    <a:pt x="532777" y="17030"/>
                  </a:lnTo>
                  <a:lnTo>
                    <a:pt x="529374" y="0"/>
                  </a:lnTo>
                  <a:lnTo>
                    <a:pt x="440702" y="0"/>
                  </a:lnTo>
                  <a:lnTo>
                    <a:pt x="447459" y="42113"/>
                  </a:lnTo>
                  <a:lnTo>
                    <a:pt x="466280" y="78473"/>
                  </a:lnTo>
                  <a:lnTo>
                    <a:pt x="494944" y="107022"/>
                  </a:lnTo>
                  <a:lnTo>
                    <a:pt x="531266" y="125666"/>
                  </a:lnTo>
                  <a:lnTo>
                    <a:pt x="573036" y="132346"/>
                  </a:lnTo>
                  <a:lnTo>
                    <a:pt x="590181" y="135813"/>
                  </a:lnTo>
                  <a:lnTo>
                    <a:pt x="604215" y="145288"/>
                  </a:lnTo>
                  <a:lnTo>
                    <a:pt x="613676" y="159308"/>
                  </a:lnTo>
                  <a:lnTo>
                    <a:pt x="617156" y="176453"/>
                  </a:lnTo>
                  <a:lnTo>
                    <a:pt x="613676" y="193675"/>
                  </a:lnTo>
                  <a:lnTo>
                    <a:pt x="604215" y="207860"/>
                  </a:lnTo>
                  <a:lnTo>
                    <a:pt x="590181" y="217474"/>
                  </a:lnTo>
                  <a:lnTo>
                    <a:pt x="573036" y="221018"/>
                  </a:lnTo>
                  <a:lnTo>
                    <a:pt x="485267" y="221018"/>
                  </a:lnTo>
                  <a:lnTo>
                    <a:pt x="485267" y="309245"/>
                  </a:lnTo>
                  <a:lnTo>
                    <a:pt x="573036" y="309245"/>
                  </a:lnTo>
                  <a:lnTo>
                    <a:pt x="614845" y="302526"/>
                  </a:lnTo>
                  <a:lnTo>
                    <a:pt x="651281" y="283768"/>
                  </a:lnTo>
                  <a:lnTo>
                    <a:pt x="680085" y="255092"/>
                  </a:lnTo>
                  <a:lnTo>
                    <a:pt x="699020" y="218617"/>
                  </a:lnTo>
                  <a:lnTo>
                    <a:pt x="705827" y="176453"/>
                  </a:lnTo>
                  <a:close/>
                </a:path>
              </a:pathLst>
            </a:custGeom>
            <a:solidFill>
              <a:srgbClr val="A2A7A8"/>
            </a:solidFill>
          </p:spPr>
          <p:txBody>
            <a:bodyPr wrap="square" lIns="0" tIns="0" rIns="0" bIns="0" rtlCol="0"/>
            <a:lstStyle/>
            <a:p>
              <a:endParaRPr/>
            </a:p>
          </p:txBody>
        </p:sp>
        <p:sp>
          <p:nvSpPr>
            <p:cNvPr id="12" name="object 12"/>
            <p:cNvSpPr/>
            <p:nvPr/>
          </p:nvSpPr>
          <p:spPr>
            <a:xfrm>
              <a:off x="4622368" y="2105183"/>
              <a:ext cx="265430" cy="88265"/>
            </a:xfrm>
            <a:custGeom>
              <a:avLst/>
              <a:gdLst/>
              <a:ahLst/>
              <a:cxnLst/>
              <a:rect l="l" t="t" r="r" b="b"/>
              <a:pathLst>
                <a:path w="265429" h="88264">
                  <a:moveTo>
                    <a:pt x="88671" y="0"/>
                  </a:moveTo>
                  <a:lnTo>
                    <a:pt x="0" y="0"/>
                  </a:lnTo>
                  <a:lnTo>
                    <a:pt x="0" y="88226"/>
                  </a:lnTo>
                  <a:lnTo>
                    <a:pt x="88671" y="88226"/>
                  </a:lnTo>
                  <a:lnTo>
                    <a:pt x="88671" y="0"/>
                  </a:lnTo>
                  <a:close/>
                </a:path>
                <a:path w="265429" h="88264">
                  <a:moveTo>
                    <a:pt x="265137" y="0"/>
                  </a:moveTo>
                  <a:lnTo>
                    <a:pt x="176466" y="0"/>
                  </a:lnTo>
                  <a:lnTo>
                    <a:pt x="176466" y="88226"/>
                  </a:lnTo>
                  <a:lnTo>
                    <a:pt x="265137" y="88226"/>
                  </a:lnTo>
                  <a:lnTo>
                    <a:pt x="265137" y="0"/>
                  </a:lnTo>
                  <a:close/>
                </a:path>
              </a:pathLst>
            </a:custGeom>
            <a:solidFill>
              <a:srgbClr val="84898D"/>
            </a:solidFill>
          </p:spPr>
          <p:txBody>
            <a:bodyPr wrap="square" lIns="0" tIns="0" rIns="0" bIns="0" rtlCol="0"/>
            <a:lstStyle/>
            <a:p>
              <a:endParaRPr/>
            </a:p>
          </p:txBody>
        </p:sp>
        <p:sp>
          <p:nvSpPr>
            <p:cNvPr id="13" name="object 13"/>
            <p:cNvSpPr/>
            <p:nvPr/>
          </p:nvSpPr>
          <p:spPr>
            <a:xfrm>
              <a:off x="2305531" y="2267533"/>
              <a:ext cx="1154430" cy="36195"/>
            </a:xfrm>
            <a:custGeom>
              <a:avLst/>
              <a:gdLst/>
              <a:ahLst/>
              <a:cxnLst/>
              <a:rect l="l" t="t" r="r" b="b"/>
              <a:pathLst>
                <a:path w="1154429" h="36194">
                  <a:moveTo>
                    <a:pt x="1154090" y="0"/>
                  </a:moveTo>
                  <a:lnTo>
                    <a:pt x="0" y="0"/>
                  </a:lnTo>
                  <a:lnTo>
                    <a:pt x="0" y="36061"/>
                  </a:lnTo>
                  <a:lnTo>
                    <a:pt x="1154090" y="36061"/>
                  </a:lnTo>
                  <a:lnTo>
                    <a:pt x="1154090" y="0"/>
                  </a:lnTo>
                  <a:close/>
                </a:path>
              </a:pathLst>
            </a:custGeom>
            <a:solidFill>
              <a:srgbClr val="EC1E26"/>
            </a:solidFill>
          </p:spPr>
          <p:txBody>
            <a:bodyPr wrap="square" lIns="0" tIns="0" rIns="0" bIns="0" rtlCol="0"/>
            <a:lstStyle/>
            <a:p>
              <a:endParaRPr/>
            </a:p>
          </p:txBody>
        </p:sp>
        <p:sp>
          <p:nvSpPr>
            <p:cNvPr id="14" name="object 14"/>
            <p:cNvSpPr/>
            <p:nvPr/>
          </p:nvSpPr>
          <p:spPr>
            <a:xfrm>
              <a:off x="2305542" y="2231460"/>
              <a:ext cx="1154430" cy="36195"/>
            </a:xfrm>
            <a:custGeom>
              <a:avLst/>
              <a:gdLst/>
              <a:ahLst/>
              <a:cxnLst/>
              <a:rect l="l" t="t" r="r" b="b"/>
              <a:pathLst>
                <a:path w="1154429" h="36194">
                  <a:moveTo>
                    <a:pt x="1154080" y="0"/>
                  </a:moveTo>
                  <a:lnTo>
                    <a:pt x="0" y="0"/>
                  </a:lnTo>
                  <a:lnTo>
                    <a:pt x="0" y="36061"/>
                  </a:lnTo>
                  <a:lnTo>
                    <a:pt x="1154080" y="36061"/>
                  </a:lnTo>
                  <a:lnTo>
                    <a:pt x="1154080" y="0"/>
                  </a:lnTo>
                  <a:close/>
                </a:path>
              </a:pathLst>
            </a:custGeom>
            <a:solidFill>
              <a:srgbClr val="FFFFFF"/>
            </a:solidFill>
          </p:spPr>
          <p:txBody>
            <a:bodyPr wrap="square" lIns="0" tIns="0" rIns="0" bIns="0" rtlCol="0"/>
            <a:lstStyle/>
            <a:p>
              <a:endParaRPr/>
            </a:p>
          </p:txBody>
        </p:sp>
        <p:sp>
          <p:nvSpPr>
            <p:cNvPr id="15" name="object 15"/>
            <p:cNvSpPr/>
            <p:nvPr/>
          </p:nvSpPr>
          <p:spPr>
            <a:xfrm>
              <a:off x="2305531" y="2228958"/>
              <a:ext cx="1154430" cy="2540"/>
            </a:xfrm>
            <a:custGeom>
              <a:avLst/>
              <a:gdLst/>
              <a:ahLst/>
              <a:cxnLst/>
              <a:rect l="l" t="t" r="r" b="b"/>
              <a:pathLst>
                <a:path w="1154429" h="2539">
                  <a:moveTo>
                    <a:pt x="1154090" y="0"/>
                  </a:moveTo>
                  <a:lnTo>
                    <a:pt x="0" y="0"/>
                  </a:lnTo>
                  <a:lnTo>
                    <a:pt x="0" y="2502"/>
                  </a:lnTo>
                  <a:lnTo>
                    <a:pt x="1154090" y="2502"/>
                  </a:lnTo>
                  <a:lnTo>
                    <a:pt x="1154090" y="0"/>
                  </a:lnTo>
                  <a:close/>
                </a:path>
              </a:pathLst>
            </a:custGeom>
            <a:solidFill>
              <a:srgbClr val="111518"/>
            </a:solidFill>
          </p:spPr>
          <p:txBody>
            <a:bodyPr wrap="square" lIns="0" tIns="0" rIns="0" bIns="0" rtlCol="0"/>
            <a:lstStyle/>
            <a:p>
              <a:endParaRPr/>
            </a:p>
          </p:txBody>
        </p:sp>
        <p:pic>
          <p:nvPicPr>
            <p:cNvPr id="16" name="object 16"/>
            <p:cNvPicPr/>
            <p:nvPr/>
          </p:nvPicPr>
          <p:blipFill>
            <a:blip r:embed="rId5" cstate="print"/>
            <a:stretch>
              <a:fillRect/>
            </a:stretch>
          </p:blipFill>
          <p:spPr>
            <a:xfrm>
              <a:off x="2303838" y="1730735"/>
              <a:ext cx="1155722" cy="148840"/>
            </a:xfrm>
            <a:prstGeom prst="rect">
              <a:avLst/>
            </a:prstGeom>
          </p:spPr>
        </p:pic>
        <p:sp>
          <p:nvSpPr>
            <p:cNvPr id="17" name="object 17"/>
            <p:cNvSpPr/>
            <p:nvPr/>
          </p:nvSpPr>
          <p:spPr>
            <a:xfrm>
              <a:off x="2303589" y="1956364"/>
              <a:ext cx="135890" cy="147955"/>
            </a:xfrm>
            <a:custGeom>
              <a:avLst/>
              <a:gdLst/>
              <a:ahLst/>
              <a:cxnLst/>
              <a:rect l="l" t="t" r="r" b="b"/>
              <a:pathLst>
                <a:path w="135889" h="147955">
                  <a:moveTo>
                    <a:pt x="89103" y="2616"/>
                  </a:moveTo>
                  <a:lnTo>
                    <a:pt x="0" y="2616"/>
                  </a:lnTo>
                  <a:lnTo>
                    <a:pt x="0" y="19126"/>
                  </a:lnTo>
                  <a:lnTo>
                    <a:pt x="0" y="68656"/>
                  </a:lnTo>
                  <a:lnTo>
                    <a:pt x="0" y="85166"/>
                  </a:lnTo>
                  <a:lnTo>
                    <a:pt x="0" y="147396"/>
                  </a:lnTo>
                  <a:lnTo>
                    <a:pt x="19685" y="147396"/>
                  </a:lnTo>
                  <a:lnTo>
                    <a:pt x="19685" y="85166"/>
                  </a:lnTo>
                  <a:lnTo>
                    <a:pt x="79006" y="85166"/>
                  </a:lnTo>
                  <a:lnTo>
                    <a:pt x="79006" y="68656"/>
                  </a:lnTo>
                  <a:lnTo>
                    <a:pt x="19685" y="68656"/>
                  </a:lnTo>
                  <a:lnTo>
                    <a:pt x="19685" y="19126"/>
                  </a:lnTo>
                  <a:lnTo>
                    <a:pt x="89103" y="19126"/>
                  </a:lnTo>
                  <a:lnTo>
                    <a:pt x="89103" y="2616"/>
                  </a:lnTo>
                  <a:close/>
                </a:path>
                <a:path w="135889" h="147955">
                  <a:moveTo>
                    <a:pt x="131381" y="44996"/>
                  </a:moveTo>
                  <a:lnTo>
                    <a:pt x="113423" y="44996"/>
                  </a:lnTo>
                  <a:lnTo>
                    <a:pt x="113423" y="147218"/>
                  </a:lnTo>
                  <a:lnTo>
                    <a:pt x="131381" y="147218"/>
                  </a:lnTo>
                  <a:lnTo>
                    <a:pt x="131381" y="44996"/>
                  </a:lnTo>
                  <a:close/>
                </a:path>
                <a:path w="135889" h="147955">
                  <a:moveTo>
                    <a:pt x="135420" y="11163"/>
                  </a:moveTo>
                  <a:lnTo>
                    <a:pt x="124244" y="0"/>
                  </a:lnTo>
                  <a:lnTo>
                    <a:pt x="120751" y="0"/>
                  </a:lnTo>
                  <a:lnTo>
                    <a:pt x="109778" y="11163"/>
                  </a:lnTo>
                  <a:lnTo>
                    <a:pt x="109778" y="14655"/>
                  </a:lnTo>
                  <a:lnTo>
                    <a:pt x="120751" y="25628"/>
                  </a:lnTo>
                  <a:lnTo>
                    <a:pt x="124244" y="25628"/>
                  </a:lnTo>
                  <a:lnTo>
                    <a:pt x="135420" y="14655"/>
                  </a:lnTo>
                  <a:lnTo>
                    <a:pt x="135420" y="11163"/>
                  </a:lnTo>
                  <a:close/>
                </a:path>
              </a:pathLst>
            </a:custGeom>
            <a:solidFill>
              <a:srgbClr val="111518"/>
            </a:solidFill>
          </p:spPr>
          <p:txBody>
            <a:bodyPr wrap="square" lIns="0" tIns="0" rIns="0" bIns="0" rtlCol="0"/>
            <a:lstStyle/>
            <a:p>
              <a:endParaRPr/>
            </a:p>
          </p:txBody>
        </p:sp>
        <p:pic>
          <p:nvPicPr>
            <p:cNvPr id="18" name="object 18"/>
            <p:cNvPicPr/>
            <p:nvPr/>
          </p:nvPicPr>
          <p:blipFill>
            <a:blip r:embed="rId6" cstate="print"/>
            <a:stretch>
              <a:fillRect/>
            </a:stretch>
          </p:blipFill>
          <p:spPr>
            <a:xfrm>
              <a:off x="2466667" y="1999744"/>
              <a:ext cx="85055" cy="103839"/>
            </a:xfrm>
            <a:prstGeom prst="rect">
              <a:avLst/>
            </a:prstGeom>
          </p:spPr>
        </p:pic>
        <p:pic>
          <p:nvPicPr>
            <p:cNvPr id="19" name="object 19"/>
            <p:cNvPicPr/>
            <p:nvPr/>
          </p:nvPicPr>
          <p:blipFill>
            <a:blip r:embed="rId7" cstate="print"/>
            <a:stretch>
              <a:fillRect/>
            </a:stretch>
          </p:blipFill>
          <p:spPr>
            <a:xfrm>
              <a:off x="2573424" y="1999545"/>
              <a:ext cx="80531" cy="105651"/>
            </a:xfrm>
            <a:prstGeom prst="rect">
              <a:avLst/>
            </a:prstGeom>
          </p:spPr>
        </p:pic>
        <p:pic>
          <p:nvPicPr>
            <p:cNvPr id="20" name="object 20"/>
            <p:cNvPicPr/>
            <p:nvPr/>
          </p:nvPicPr>
          <p:blipFill>
            <a:blip r:embed="rId8" cstate="print"/>
            <a:stretch>
              <a:fillRect/>
            </a:stretch>
          </p:blipFill>
          <p:spPr>
            <a:xfrm>
              <a:off x="2681197" y="1957367"/>
              <a:ext cx="450558" cy="147831"/>
            </a:xfrm>
            <a:prstGeom prst="rect">
              <a:avLst/>
            </a:prstGeom>
          </p:spPr>
        </p:pic>
      </p:grpSp>
      <p:sp>
        <p:nvSpPr>
          <p:cNvPr id="21" name="object 21"/>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22" name="object 22"/>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23" name="object 23"/>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a:t>
            </a:fld>
            <a:endParaRPr spc="-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766885" y="643674"/>
            <a:ext cx="16910765" cy="689290"/>
          </a:xfrm>
          <a:prstGeom prst="rect">
            <a:avLst/>
          </a:prstGeom>
        </p:spPr>
        <p:txBody>
          <a:bodyPr vert="horz" wrap="square" lIns="0" tIns="12064" rIns="0" bIns="0" rtlCol="0">
            <a:spAutoFit/>
          </a:bodyPr>
          <a:lstStyle/>
          <a:p>
            <a:pPr marL="12699">
              <a:spcBef>
                <a:spcPts val="96"/>
              </a:spcBef>
            </a:pPr>
            <a:r>
              <a:rPr lang="pl-PL" sz="4400" b="1" dirty="0">
                <a:latin typeface="Lato Black"/>
                <a:cs typeface="Lato Black"/>
              </a:rPr>
              <a:t>KSeF – Krajowy System </a:t>
            </a:r>
            <a:r>
              <a:rPr lang="pl-PL" sz="4400" b="1" dirty="0" err="1">
                <a:latin typeface="Lato Black"/>
                <a:cs typeface="Lato Black"/>
              </a:rPr>
              <a:t>eFaktur</a:t>
            </a:r>
            <a:r>
              <a:rPr lang="pl-PL" sz="4400" b="1" dirty="0">
                <a:latin typeface="Lato Black"/>
                <a:cs typeface="Lato Black"/>
              </a:rPr>
              <a:t> – korzyści dla obywateli</a:t>
            </a:r>
            <a:endParaRPr sz="4400" dirty="0">
              <a:latin typeface="Lato Black"/>
              <a:cs typeface="Lato Black"/>
            </a:endParaRPr>
          </a:p>
        </p:txBody>
      </p:sp>
      <p:sp>
        <p:nvSpPr>
          <p:cNvPr id="14" name="pole tekstowe 13">
            <a:extLst>
              <a:ext uri="{FF2B5EF4-FFF2-40B4-BE49-F238E27FC236}">
                <a16:creationId xmlns:a16="http://schemas.microsoft.com/office/drawing/2014/main" id="{5626DCD2-6BA9-4C68-818C-C4ED5736871D}"/>
              </a:ext>
            </a:extLst>
          </p:cNvPr>
          <p:cNvSpPr txBox="1"/>
          <p:nvPr/>
        </p:nvSpPr>
        <p:spPr>
          <a:xfrm>
            <a:off x="1827646" y="2208800"/>
            <a:ext cx="17027563" cy="9717853"/>
          </a:xfrm>
          <a:prstGeom prst="rect">
            <a:avLst/>
          </a:prstGeom>
          <a:noFill/>
        </p:spPr>
        <p:txBody>
          <a:bodyPr wrap="square" numCol="2" rtlCol="0">
            <a:spAutoFit/>
          </a:bodyPr>
          <a:lstStyle/>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możliwość uzyskania zwrotu podatku VAT naliczonego w krótszym terminie (40 dni zamiast standardowych 60 dni),</a:t>
            </a: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brak konieczności samodzielnego przechowywania i archiwizacji większości faktur,</a:t>
            </a: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brak konieczności przygotowywania duplikatów faktur – w KSeF faktura nie zaginie,</a:t>
            </a: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mniejsze ryzyko popełnienia błędów przy wystawianiu faktur,</a:t>
            </a: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możliwość szybkiej zautomatyzowanej wymiany faktur elektronicznych między firmami,</a:t>
            </a: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transparentność obrotu gospodarczego,</a:t>
            </a: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możliwość automatycznego importowania danych z dokumentów zakupowych do systemu finansowo-księgowego,</a:t>
            </a: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wprowadzenie jednolitego formatu faktury,</a:t>
            </a:r>
          </a:p>
          <a:p>
            <a:pPr marL="471202" indent="-471202" algn="l" fontAlgn="base">
              <a:lnSpc>
                <a:spcPct val="150000"/>
              </a:lnSpc>
              <a:buFont typeface="Arial" panose="020B0604020202020204" pitchFamily="34" charset="0"/>
              <a:buChar char="•"/>
            </a:pPr>
            <a:endParaRPr lang="pl-PL" sz="2000" dirty="0">
              <a:solidFill>
                <a:srgbClr val="1B1B1B"/>
              </a:solidFill>
              <a:latin typeface="+mn-lt"/>
              <a:ea typeface="Cambria" panose="02040503050406030204" pitchFamily="18" charset="0"/>
            </a:endParaRPr>
          </a:p>
          <a:p>
            <a:pPr marL="471202" indent="-471202" algn="l" fontAlgn="base">
              <a:lnSpc>
                <a:spcPct val="150000"/>
              </a:lnSpc>
              <a:buFont typeface="Arial" panose="020B0604020202020204" pitchFamily="34" charset="0"/>
              <a:buChar char="•"/>
            </a:pPr>
            <a:endParaRPr lang="pl-PL" sz="2000" dirty="0">
              <a:solidFill>
                <a:srgbClr val="1B1B1B"/>
              </a:solidFill>
              <a:latin typeface="+mn-lt"/>
              <a:ea typeface="Cambria" panose="02040503050406030204" pitchFamily="18" charset="0"/>
            </a:endParaRPr>
          </a:p>
          <a:p>
            <a:pPr marL="471202" indent="-471202" algn="l" fontAlgn="base">
              <a:lnSpc>
                <a:spcPct val="150000"/>
              </a:lnSpc>
              <a:buFont typeface="Arial" panose="020B0604020202020204" pitchFamily="34" charset="0"/>
              <a:buChar char="•"/>
            </a:pPr>
            <a:endParaRPr lang="pl-PL" sz="2000" dirty="0">
              <a:solidFill>
                <a:srgbClr val="1B1B1B"/>
              </a:solidFill>
              <a:latin typeface="+mn-lt"/>
              <a:ea typeface="Cambria" panose="02040503050406030204" pitchFamily="18" charset="0"/>
            </a:endParaRPr>
          </a:p>
          <a:p>
            <a:pPr marL="471202" indent="-471202" algn="l" fontAlgn="base">
              <a:lnSpc>
                <a:spcPct val="150000"/>
              </a:lnSpc>
              <a:buFont typeface="Arial" panose="020B0604020202020204" pitchFamily="34" charset="0"/>
              <a:buChar char="•"/>
            </a:pPr>
            <a:endParaRPr lang="pl-PL" sz="2000" dirty="0">
              <a:solidFill>
                <a:srgbClr val="1B1B1B"/>
              </a:solidFill>
              <a:latin typeface="+mn-lt"/>
              <a:ea typeface="Cambria" panose="02040503050406030204" pitchFamily="18" charset="0"/>
            </a:endParaRPr>
          </a:p>
          <a:p>
            <a:pPr marL="471202" indent="-471202" algn="l" fontAlgn="base">
              <a:lnSpc>
                <a:spcPct val="150000"/>
              </a:lnSpc>
              <a:buFont typeface="Arial" panose="020B0604020202020204" pitchFamily="34" charset="0"/>
              <a:buChar char="•"/>
            </a:pPr>
            <a:endParaRPr lang="pl-PL" sz="2000" dirty="0">
              <a:solidFill>
                <a:srgbClr val="1B1B1B"/>
              </a:solidFill>
              <a:latin typeface="+mn-lt"/>
              <a:ea typeface="Cambria" panose="02040503050406030204" pitchFamily="18" charset="0"/>
            </a:endParaRPr>
          </a:p>
          <a:p>
            <a:pPr marL="471202" indent="-471202" algn="l" fontAlgn="base">
              <a:lnSpc>
                <a:spcPct val="150000"/>
              </a:lnSpc>
              <a:buFont typeface="Arial" panose="020B0604020202020204" pitchFamily="34" charset="0"/>
              <a:buChar char="•"/>
            </a:pPr>
            <a:endParaRPr lang="pl-PL" sz="2000" dirty="0">
              <a:solidFill>
                <a:srgbClr val="1B1B1B"/>
              </a:solidFill>
              <a:latin typeface="+mn-lt"/>
              <a:ea typeface="Cambria" panose="02040503050406030204" pitchFamily="18" charset="0"/>
            </a:endParaRPr>
          </a:p>
          <a:p>
            <a:pPr algn="l" fontAlgn="base">
              <a:lnSpc>
                <a:spcPct val="150000"/>
              </a:lnSpc>
            </a:pPr>
            <a:endParaRPr lang="pl-PL" sz="2000" dirty="0">
              <a:solidFill>
                <a:srgbClr val="1B1B1B"/>
              </a:solidFill>
              <a:latin typeface="+mn-lt"/>
              <a:ea typeface="Cambria" panose="02040503050406030204" pitchFamily="18" charset="0"/>
            </a:endParaRPr>
          </a:p>
          <a:p>
            <a:pPr marL="471202" indent="-471202" algn="l" fontAlgn="base">
              <a:lnSpc>
                <a:spcPct val="150000"/>
              </a:lnSpc>
              <a:buFont typeface="Arial" panose="020B0604020202020204" pitchFamily="34" charset="0"/>
              <a:buChar char="•"/>
            </a:pPr>
            <a:endParaRPr lang="pl-PL" sz="2000" dirty="0">
              <a:solidFill>
                <a:srgbClr val="1B1B1B"/>
              </a:solidFill>
              <a:latin typeface="+mn-lt"/>
              <a:ea typeface="Cambria" panose="02040503050406030204" pitchFamily="18" charset="0"/>
            </a:endParaRP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brak obowiązku dostarczania do urzędu faktur, w tym w formie JPK_FA, w trakcie kontroli lub czynności sprawdzających,</a:t>
            </a: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uszczelnienie systemu podatkowego przez domniemanie autentyczności pochodzenia faktury,</a:t>
            </a:r>
          </a:p>
          <a:p>
            <a:pPr marL="471202" indent="-471202" algn="l" fontAlgn="base">
              <a:lnSpc>
                <a:spcPct val="150000"/>
              </a:lnSpc>
              <a:buFont typeface="Arial" panose="020B0604020202020204" pitchFamily="34" charset="0"/>
              <a:buChar char="•"/>
            </a:pPr>
            <a:r>
              <a:rPr lang="pl-PL" sz="2000" dirty="0">
                <a:solidFill>
                  <a:srgbClr val="1B1B1B"/>
                </a:solidFill>
                <a:latin typeface="+mn-lt"/>
                <a:ea typeface="Cambria" panose="02040503050406030204" pitchFamily="18" charset="0"/>
              </a:rPr>
              <a:t>bezpieczeństwo i nienaruszalność danych - gwarancja, że treść faktury znajdującej się w KSeF nie ulegnie zmianie.</a:t>
            </a:r>
          </a:p>
        </p:txBody>
      </p:sp>
      <p:sp>
        <p:nvSpPr>
          <p:cNvPr id="4" name="object 44">
            <a:extLst>
              <a:ext uri="{FF2B5EF4-FFF2-40B4-BE49-F238E27FC236}">
                <a16:creationId xmlns:a16="http://schemas.microsoft.com/office/drawing/2014/main" id="{41FC8CE0-C10C-4210-A3BD-5EBB6D53BCBF}"/>
              </a:ext>
            </a:extLst>
          </p:cNvPr>
          <p:cNvSpPr txBox="1">
            <a:spLocks noGrp="1"/>
          </p:cNvSpPr>
          <p:nvPr>
            <p:ph type="dt" sz="half" idx="6"/>
          </p:nvPr>
        </p:nvSpPr>
        <p:spPr>
          <a:xfrm>
            <a:off x="2290894" y="10751027"/>
            <a:ext cx="3727450" cy="239395"/>
          </a:xfrm>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5" name="object 45">
            <a:extLst>
              <a:ext uri="{FF2B5EF4-FFF2-40B4-BE49-F238E27FC236}">
                <a16:creationId xmlns:a16="http://schemas.microsoft.com/office/drawing/2014/main" id="{E33CE60E-7563-4870-8ABA-073BB79615CA}"/>
              </a:ext>
            </a:extLst>
          </p:cNvPr>
          <p:cNvSpPr txBox="1">
            <a:spLocks noGrp="1"/>
          </p:cNvSpPr>
          <p:nvPr>
            <p:ph type="ftr" sz="quarter" idx="5"/>
          </p:nvPr>
        </p:nvSpPr>
        <p:spPr>
          <a:xfrm>
            <a:off x="6501446" y="10751027"/>
            <a:ext cx="4292600" cy="239395"/>
          </a:xfrm>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6" name="object 46">
            <a:extLst>
              <a:ext uri="{FF2B5EF4-FFF2-40B4-BE49-F238E27FC236}">
                <a16:creationId xmlns:a16="http://schemas.microsoft.com/office/drawing/2014/main" id="{05514CDD-8750-4FB0-92B7-C6F145668A64}"/>
              </a:ext>
            </a:extLst>
          </p:cNvPr>
          <p:cNvSpPr txBox="1">
            <a:spLocks noGrp="1"/>
          </p:cNvSpPr>
          <p:nvPr>
            <p:ph type="sldNum" sz="quarter" idx="7"/>
          </p:nvPr>
        </p:nvSpPr>
        <p:spPr>
          <a:xfrm>
            <a:off x="18929260" y="10751027"/>
            <a:ext cx="179069" cy="239395"/>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10</a:t>
            </a:fld>
            <a:endParaRPr spc="-50" dirty="0"/>
          </a:p>
        </p:txBody>
      </p:sp>
    </p:spTree>
    <p:extLst>
      <p:ext uri="{BB962C8B-B14F-4D97-AF65-F5344CB8AC3E}">
        <p14:creationId xmlns:p14="http://schemas.microsoft.com/office/powerpoint/2010/main" val="24827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3726942" y="637248"/>
            <a:ext cx="11722733" cy="689290"/>
          </a:xfrm>
          <a:prstGeom prst="rect">
            <a:avLst/>
          </a:prstGeom>
        </p:spPr>
        <p:txBody>
          <a:bodyPr vert="horz" wrap="square" lIns="0" tIns="12064" rIns="0" bIns="0" rtlCol="0">
            <a:spAutoFit/>
          </a:bodyPr>
          <a:lstStyle/>
          <a:p>
            <a:pPr marL="12699" algn="ctr">
              <a:spcBef>
                <a:spcPts val="96"/>
              </a:spcBef>
            </a:pPr>
            <a:r>
              <a:rPr lang="pl-PL" sz="4400" b="1" dirty="0">
                <a:latin typeface="Lato Black"/>
                <a:cs typeface="Lato Black"/>
              </a:rPr>
              <a:t>KSeF – Krajowy System </a:t>
            </a:r>
            <a:r>
              <a:rPr lang="pl-PL" sz="4400" b="1" dirty="0" err="1">
                <a:latin typeface="Lato Black"/>
                <a:cs typeface="Lato Black"/>
              </a:rPr>
              <a:t>eFaktur</a:t>
            </a:r>
            <a:r>
              <a:rPr lang="pl-PL" sz="4400" b="1" dirty="0">
                <a:latin typeface="Lato Black"/>
                <a:cs typeface="Lato Black"/>
              </a:rPr>
              <a:t> – wdrożenie </a:t>
            </a:r>
            <a:endParaRPr sz="4400" dirty="0">
              <a:latin typeface="Lato Black"/>
              <a:cs typeface="Lato Black"/>
            </a:endParaRPr>
          </a:p>
        </p:txBody>
      </p:sp>
      <p:sp>
        <p:nvSpPr>
          <p:cNvPr id="15" name="object 2">
            <a:extLst>
              <a:ext uri="{FF2B5EF4-FFF2-40B4-BE49-F238E27FC236}">
                <a16:creationId xmlns:a16="http://schemas.microsoft.com/office/drawing/2014/main" id="{517CD79E-AAF4-4211-B0F7-0FB153873D20}"/>
              </a:ext>
            </a:extLst>
          </p:cNvPr>
          <p:cNvSpPr txBox="1"/>
          <p:nvPr/>
        </p:nvSpPr>
        <p:spPr>
          <a:xfrm>
            <a:off x="843856" y="7322978"/>
            <a:ext cx="18085404" cy="2782812"/>
          </a:xfrm>
          <a:prstGeom prst="rect">
            <a:avLst/>
          </a:prstGeom>
        </p:spPr>
        <p:txBody>
          <a:bodyPr vert="horz" wrap="square" lIns="0" tIns="12699" rIns="0" bIns="0" rtlCol="0">
            <a:spAutoFit/>
          </a:bodyPr>
          <a:lstStyle/>
          <a:p>
            <a:pPr marL="282721" indent="-282721" algn="l" fontAlgn="base">
              <a:buFont typeface="Arial" panose="020B0604020202020204" pitchFamily="34" charset="0"/>
              <a:buChar char="•"/>
            </a:pPr>
            <a:r>
              <a:rPr lang="pl-PL" dirty="0">
                <a:latin typeface="Cambria" panose="02040503050406030204" pitchFamily="18" charset="0"/>
                <a:ea typeface="Cambria" panose="02040503050406030204" pitchFamily="18" charset="0"/>
              </a:rPr>
              <a:t> </a:t>
            </a:r>
            <a:r>
              <a:rPr lang="pl-PL" b="1" dirty="0">
                <a:latin typeface="+mn-lt"/>
                <a:ea typeface="Cambria" panose="02040503050406030204" pitchFamily="18" charset="0"/>
              </a:rPr>
              <a:t>Czerwiec 2025 r. </a:t>
            </a:r>
            <a:r>
              <a:rPr lang="pl-PL" dirty="0">
                <a:latin typeface="+mn-lt"/>
                <a:ea typeface="Cambria" panose="02040503050406030204" pitchFamily="18" charset="0"/>
              </a:rPr>
              <a:t>udostępniono (</a:t>
            </a:r>
            <a:r>
              <a:rPr lang="pl-PL" dirty="0">
                <a:latin typeface="+mn-lt"/>
                <a:ea typeface="Cambria" panose="02040503050406030204" pitchFamily="18" charset="0"/>
                <a:hlinkClick r:id="rId2"/>
              </a:rPr>
              <a:t>https://www.gov.pl/web/finanse/publikacja-dokumentacji-api-ksef-20-oraz-struktury-logicznej-fa3</a:t>
            </a:r>
            <a:r>
              <a:rPr lang="pl-PL" dirty="0">
                <a:latin typeface="+mn-lt"/>
                <a:ea typeface="Cambria" panose="02040503050406030204" pitchFamily="18" charset="0"/>
              </a:rPr>
              <a:t>):</a:t>
            </a:r>
          </a:p>
          <a:p>
            <a:pPr marL="1036644" lvl="1" indent="-282721" fontAlgn="base">
              <a:buFont typeface="Arial" panose="020B0604020202020204" pitchFamily="34" charset="0"/>
              <a:buChar char="•"/>
            </a:pPr>
            <a:r>
              <a:rPr lang="pl-PL" dirty="0">
                <a:latin typeface="+mn-lt"/>
                <a:ea typeface="Cambria" panose="02040503050406030204" pitchFamily="18" charset="0"/>
              </a:rPr>
              <a:t>strukturę logiczną FA(3), czyli wzór faktury ustrukturyzowanej (tzw. </a:t>
            </a:r>
            <a:r>
              <a:rPr lang="pl-PL" dirty="0" err="1">
                <a:latin typeface="+mn-lt"/>
                <a:ea typeface="Cambria" panose="02040503050406030204" pitchFamily="18" charset="0"/>
              </a:rPr>
              <a:t>schemy</a:t>
            </a:r>
            <a:r>
              <a:rPr lang="pl-PL" dirty="0">
                <a:latin typeface="+mn-lt"/>
                <a:ea typeface="Cambria" panose="02040503050406030204" pitchFamily="18" charset="0"/>
              </a:rPr>
              <a:t>),</a:t>
            </a:r>
          </a:p>
          <a:p>
            <a:pPr marL="1036644" lvl="1" indent="-282721" fontAlgn="base">
              <a:buFont typeface="Arial" panose="020B0604020202020204" pitchFamily="34" charset="0"/>
              <a:buChar char="•"/>
            </a:pPr>
            <a:r>
              <a:rPr lang="pl-PL" dirty="0">
                <a:latin typeface="+mn-lt"/>
                <a:ea typeface="Cambria" panose="02040503050406030204" pitchFamily="18" charset="0"/>
              </a:rPr>
              <a:t>dokumentację interfejsu programistycznego (API), szczegółową dokumentację techniczną w zakresie implementacji </a:t>
            </a:r>
            <a:r>
              <a:rPr lang="pl-PL" dirty="0" err="1">
                <a:latin typeface="+mn-lt"/>
                <a:ea typeface="Cambria" panose="02040503050406030204" pitchFamily="18" charset="0"/>
              </a:rPr>
              <a:t>KSeF</a:t>
            </a:r>
            <a:r>
              <a:rPr lang="pl-PL" dirty="0">
                <a:latin typeface="+mn-lt"/>
                <a:ea typeface="Cambria" panose="02040503050406030204" pitchFamily="18" charset="0"/>
              </a:rPr>
              <a:t> 2.0 z narzędziami wspierającymi integrację.   </a:t>
            </a:r>
          </a:p>
          <a:p>
            <a:pPr marL="282721" indent="-282721" fontAlgn="base">
              <a:buFont typeface="Arial" panose="020B0604020202020204" pitchFamily="34" charset="0"/>
              <a:buChar char="•"/>
            </a:pPr>
            <a:r>
              <a:rPr lang="pl-PL" b="1" dirty="0">
                <a:latin typeface="+mn-lt"/>
                <a:ea typeface="Cambria" panose="02040503050406030204" pitchFamily="18" charset="0"/>
              </a:rPr>
              <a:t>Wrzesień 2025 r. </a:t>
            </a:r>
            <a:r>
              <a:rPr lang="pl-PL" dirty="0">
                <a:latin typeface="+mn-lt"/>
                <a:ea typeface="Cambria" panose="02040503050406030204" pitchFamily="18" charset="0"/>
              </a:rPr>
              <a:t>- rozpoczęcie testowania interfejsu programistycznego (API) z KSeF 2.0 w sposób otwarty przez wszystkich integratorów i duże firmy.</a:t>
            </a:r>
          </a:p>
          <a:p>
            <a:pPr marL="282721" indent="-282721" fontAlgn="base">
              <a:buFont typeface="Arial" panose="020B0604020202020204" pitchFamily="34" charset="0"/>
              <a:buChar char="•"/>
            </a:pPr>
            <a:r>
              <a:rPr lang="pl-PL" b="1" dirty="0">
                <a:latin typeface="+mn-lt"/>
                <a:ea typeface="Cambria" panose="02040503050406030204" pitchFamily="18" charset="0"/>
              </a:rPr>
              <a:t>Listopad 2025 r. </a:t>
            </a:r>
            <a:r>
              <a:rPr lang="pl-PL" dirty="0">
                <a:latin typeface="+mn-lt"/>
                <a:ea typeface="Cambria" panose="02040503050406030204" pitchFamily="18" charset="0"/>
              </a:rPr>
              <a:t>– udostepnienie certyfikatów </a:t>
            </a:r>
            <a:r>
              <a:rPr lang="pl-PL" dirty="0" err="1">
                <a:latin typeface="+mn-lt"/>
                <a:ea typeface="Cambria" panose="02040503050406030204" pitchFamily="18" charset="0"/>
              </a:rPr>
              <a:t>KSeF</a:t>
            </a:r>
            <a:r>
              <a:rPr lang="pl-PL" dirty="0">
                <a:latin typeface="+mn-lt"/>
                <a:ea typeface="Cambria" panose="02040503050406030204" pitchFamily="18" charset="0"/>
              </a:rPr>
              <a:t> 2.0.</a:t>
            </a:r>
          </a:p>
          <a:p>
            <a:pPr marL="282721" indent="-282721" fontAlgn="base">
              <a:buFont typeface="Arial" panose="020B0604020202020204" pitchFamily="34" charset="0"/>
              <a:buChar char="•"/>
            </a:pPr>
            <a:r>
              <a:rPr lang="pl-PL" b="1" dirty="0">
                <a:latin typeface="+mn-lt"/>
                <a:ea typeface="Cambria" panose="02040503050406030204" pitchFamily="18" charset="0"/>
              </a:rPr>
              <a:t>Listopad 2025 r. </a:t>
            </a:r>
            <a:r>
              <a:rPr lang="pl-PL" dirty="0">
                <a:latin typeface="+mn-lt"/>
                <a:ea typeface="Cambria" panose="02040503050406030204" pitchFamily="18" charset="0"/>
              </a:rPr>
              <a:t>-  udostępnienie testowej wersji Aplikacji Podatnika KSeF 2.0,</a:t>
            </a:r>
          </a:p>
          <a:p>
            <a:pPr fontAlgn="base"/>
            <a:r>
              <a:rPr lang="pl-PL" b="1" dirty="0">
                <a:latin typeface="+mn-lt"/>
                <a:ea typeface="Cambria" panose="02040503050406030204" pitchFamily="18" charset="0"/>
              </a:rPr>
              <a:t>	</a:t>
            </a:r>
            <a:r>
              <a:rPr lang="pl-PL" b="1" i="1" dirty="0">
                <a:latin typeface="+mn-lt"/>
                <a:ea typeface="Cambria" panose="02040503050406030204" pitchFamily="18" charset="0"/>
              </a:rPr>
              <a:t>WAŻNE: </a:t>
            </a:r>
            <a:r>
              <a:rPr lang="pl-PL" i="1" dirty="0">
                <a:latin typeface="+mn-lt"/>
                <a:ea typeface="Cambria" panose="02040503050406030204" pitchFamily="18" charset="0"/>
              </a:rPr>
              <a:t>Faktury wystawione w środowisku testowym KSeF 2.0 (interfejs API i Aplikacji Podatnika KSeF) nie będą wywoływały skutków prawnych.</a:t>
            </a:r>
          </a:p>
          <a:p>
            <a:pPr marL="282721" indent="-282721" fontAlgn="base">
              <a:buFont typeface="Arial" panose="020B0604020202020204" pitchFamily="34" charset="0"/>
              <a:buChar char="•"/>
            </a:pPr>
            <a:endParaRPr lang="pl-PL" b="1" dirty="0">
              <a:latin typeface="+mn-lt"/>
              <a:ea typeface="Cambria" panose="02040503050406030204" pitchFamily="18" charset="0"/>
            </a:endParaRPr>
          </a:p>
          <a:p>
            <a:pPr marL="282721" indent="-282721" fontAlgn="base">
              <a:buFont typeface="Arial" panose="020B0604020202020204" pitchFamily="34" charset="0"/>
              <a:buChar char="•"/>
            </a:pPr>
            <a:r>
              <a:rPr lang="pl-PL" b="1" dirty="0">
                <a:latin typeface="+mn-lt"/>
                <a:ea typeface="Cambria" panose="02040503050406030204" pitchFamily="18" charset="0"/>
              </a:rPr>
              <a:t>1 lutego 2026 r. </a:t>
            </a:r>
            <a:r>
              <a:rPr lang="pl-PL" dirty="0">
                <a:latin typeface="+mn-lt"/>
                <a:ea typeface="Cambria" panose="02040503050406030204" pitchFamily="18" charset="0"/>
              </a:rPr>
              <a:t>– udostępnienie produkcyjnej wersji systemu Etap I. </a:t>
            </a:r>
          </a:p>
          <a:p>
            <a:pPr marL="282721" indent="-282721" fontAlgn="base">
              <a:buFont typeface="Arial" panose="020B0604020202020204" pitchFamily="34" charset="0"/>
              <a:buChar char="•"/>
            </a:pPr>
            <a:r>
              <a:rPr lang="pl-PL" b="1" spc="-49" dirty="0">
                <a:latin typeface="+mn-lt"/>
                <a:ea typeface="Cambria" panose="02040503050406030204" pitchFamily="18" charset="0"/>
              </a:rPr>
              <a:t>1 kwietnia 2026 r. </a:t>
            </a:r>
            <a:r>
              <a:rPr lang="pl-PL" spc="-49" dirty="0">
                <a:latin typeface="+mn-lt"/>
                <a:ea typeface="Cambria" panose="02040503050406030204" pitchFamily="18" charset="0"/>
              </a:rPr>
              <a:t>- </a:t>
            </a:r>
            <a:r>
              <a:rPr lang="pl-PL" dirty="0">
                <a:latin typeface="+mn-lt"/>
                <a:ea typeface="Cambria" panose="02040503050406030204" pitchFamily="18" charset="0"/>
              </a:rPr>
              <a:t>udostępnienie produkcyjnej wersji systemu Etap II. </a:t>
            </a:r>
            <a:endParaRPr lang="pl-PL" spc="-49" dirty="0">
              <a:latin typeface="+mn-lt"/>
              <a:ea typeface="Cambria" panose="02040503050406030204" pitchFamily="18" charset="0"/>
            </a:endParaRPr>
          </a:p>
        </p:txBody>
      </p:sp>
      <p:sp>
        <p:nvSpPr>
          <p:cNvPr id="5" name="object 44">
            <a:extLst>
              <a:ext uri="{FF2B5EF4-FFF2-40B4-BE49-F238E27FC236}">
                <a16:creationId xmlns:a16="http://schemas.microsoft.com/office/drawing/2014/main" id="{A66A4205-B921-45B3-BDC3-1B06B01A367D}"/>
              </a:ext>
            </a:extLst>
          </p:cNvPr>
          <p:cNvSpPr txBox="1">
            <a:spLocks noGrp="1"/>
          </p:cNvSpPr>
          <p:nvPr>
            <p:ph type="dt" sz="half" idx="6"/>
          </p:nvPr>
        </p:nvSpPr>
        <p:spPr>
          <a:xfrm>
            <a:off x="2290894" y="10751027"/>
            <a:ext cx="3727450" cy="239395"/>
          </a:xfrm>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7" name="object 45">
            <a:extLst>
              <a:ext uri="{FF2B5EF4-FFF2-40B4-BE49-F238E27FC236}">
                <a16:creationId xmlns:a16="http://schemas.microsoft.com/office/drawing/2014/main" id="{6DD4A7B4-D3CB-409E-B3CA-8C5B2C62DA8B}"/>
              </a:ext>
            </a:extLst>
          </p:cNvPr>
          <p:cNvSpPr txBox="1">
            <a:spLocks noGrp="1"/>
          </p:cNvSpPr>
          <p:nvPr>
            <p:ph type="ftr" sz="quarter" idx="5"/>
          </p:nvPr>
        </p:nvSpPr>
        <p:spPr>
          <a:xfrm>
            <a:off x="6501446" y="10751027"/>
            <a:ext cx="4292600" cy="239395"/>
          </a:xfrm>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9" name="object 46">
            <a:extLst>
              <a:ext uri="{FF2B5EF4-FFF2-40B4-BE49-F238E27FC236}">
                <a16:creationId xmlns:a16="http://schemas.microsoft.com/office/drawing/2014/main" id="{5128AFFE-E100-488C-A324-7E32D8A84CF5}"/>
              </a:ext>
            </a:extLst>
          </p:cNvPr>
          <p:cNvSpPr txBox="1">
            <a:spLocks noGrp="1"/>
          </p:cNvSpPr>
          <p:nvPr>
            <p:ph type="sldNum" sz="quarter" idx="7"/>
          </p:nvPr>
        </p:nvSpPr>
        <p:spPr>
          <a:xfrm>
            <a:off x="18929260" y="10751027"/>
            <a:ext cx="179069" cy="239395"/>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11</a:t>
            </a:fld>
            <a:endParaRPr spc="-50" dirty="0"/>
          </a:p>
        </p:txBody>
      </p:sp>
      <p:pic>
        <p:nvPicPr>
          <p:cNvPr id="3" name="Obraz 2">
            <a:extLst>
              <a:ext uri="{FF2B5EF4-FFF2-40B4-BE49-F238E27FC236}">
                <a16:creationId xmlns:a16="http://schemas.microsoft.com/office/drawing/2014/main" id="{56334657-0985-4509-B41C-C755C0D17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050" y="1717458"/>
            <a:ext cx="11555438" cy="5268060"/>
          </a:xfrm>
          <a:prstGeom prst="rect">
            <a:avLst/>
          </a:prstGeom>
        </p:spPr>
      </p:pic>
    </p:spTree>
    <p:extLst>
      <p:ext uri="{BB962C8B-B14F-4D97-AF65-F5344CB8AC3E}">
        <p14:creationId xmlns:p14="http://schemas.microsoft.com/office/powerpoint/2010/main" val="51697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12</a:t>
            </a:fld>
            <a:endParaRPr spc="-50" dirty="0"/>
          </a:p>
        </p:txBody>
      </p:sp>
      <p:sp>
        <p:nvSpPr>
          <p:cNvPr id="6" name="object 9">
            <a:extLst>
              <a:ext uri="{FF2B5EF4-FFF2-40B4-BE49-F238E27FC236}">
                <a16:creationId xmlns:a16="http://schemas.microsoft.com/office/drawing/2014/main" id="{7B0323EB-0370-F2EB-66C4-55D86C03435C}"/>
              </a:ext>
            </a:extLst>
          </p:cNvPr>
          <p:cNvSpPr txBox="1"/>
          <p:nvPr/>
        </p:nvSpPr>
        <p:spPr>
          <a:xfrm>
            <a:off x="1087437" y="2320761"/>
            <a:ext cx="2639060" cy="321883"/>
          </a:xfrm>
          <a:prstGeom prst="rect">
            <a:avLst/>
          </a:prstGeom>
        </p:spPr>
        <p:txBody>
          <a:bodyPr vert="horz" wrap="square" lIns="0" tIns="13970" rIns="0" bIns="0" rtlCol="0">
            <a:spAutoFit/>
          </a:bodyPr>
          <a:lstStyle/>
          <a:p>
            <a:pPr marL="12700">
              <a:lnSpc>
                <a:spcPct val="100000"/>
              </a:lnSpc>
              <a:spcBef>
                <a:spcPts val="110"/>
              </a:spcBef>
            </a:pPr>
            <a:r>
              <a:rPr sz="2000" b="1" dirty="0">
                <a:latin typeface="+mn-lt"/>
                <a:cs typeface="Lato Black"/>
              </a:rPr>
              <a:t>Nowe</a:t>
            </a:r>
            <a:r>
              <a:rPr sz="2000" b="1" spc="-75" dirty="0">
                <a:latin typeface="+mn-lt"/>
                <a:cs typeface="Lato Black"/>
              </a:rPr>
              <a:t> </a:t>
            </a:r>
            <a:r>
              <a:rPr sz="2000" b="1" spc="-10" dirty="0">
                <a:latin typeface="+mn-lt"/>
                <a:cs typeface="Lato Black"/>
              </a:rPr>
              <a:t>funkcjonalności</a:t>
            </a:r>
            <a:endParaRPr sz="2000" dirty="0">
              <a:latin typeface="+mn-lt"/>
              <a:cs typeface="Lato Black"/>
            </a:endParaRPr>
          </a:p>
        </p:txBody>
      </p:sp>
      <p:sp>
        <p:nvSpPr>
          <p:cNvPr id="7" name="object 10">
            <a:extLst>
              <a:ext uri="{FF2B5EF4-FFF2-40B4-BE49-F238E27FC236}">
                <a16:creationId xmlns:a16="http://schemas.microsoft.com/office/drawing/2014/main" id="{2411D731-E774-7848-48C4-A76AC9A5C6D3}"/>
              </a:ext>
            </a:extLst>
          </p:cNvPr>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00" b="1" dirty="0">
                <a:solidFill>
                  <a:schemeClr val="tx1"/>
                </a:solidFill>
                <a:latin typeface="+mn-lt"/>
                <a:cs typeface="Lato Black"/>
              </a:rPr>
              <a:t>Korzyści</a:t>
            </a:r>
            <a:r>
              <a:rPr sz="2000" b="1" spc="-55" dirty="0">
                <a:solidFill>
                  <a:schemeClr val="tx1"/>
                </a:solidFill>
                <a:latin typeface="+mn-lt"/>
                <a:cs typeface="Lato Black"/>
              </a:rPr>
              <a:t> </a:t>
            </a:r>
            <a:r>
              <a:rPr sz="2000" b="1" dirty="0">
                <a:solidFill>
                  <a:schemeClr val="tx1"/>
                </a:solidFill>
                <a:latin typeface="+mn-lt"/>
                <a:cs typeface="Lato Black"/>
              </a:rPr>
              <a:t>dla</a:t>
            </a:r>
            <a:r>
              <a:rPr sz="2000" b="1" spc="-55" dirty="0">
                <a:solidFill>
                  <a:schemeClr val="tx1"/>
                </a:solidFill>
                <a:latin typeface="+mn-lt"/>
                <a:cs typeface="Lato Black"/>
              </a:rPr>
              <a:t> </a:t>
            </a:r>
            <a:r>
              <a:rPr sz="2000" b="1" spc="-10" dirty="0">
                <a:solidFill>
                  <a:schemeClr val="tx1"/>
                </a:solidFill>
                <a:latin typeface="+mn-lt"/>
                <a:cs typeface="Lato Black"/>
              </a:rPr>
              <a:t>obywateli</a:t>
            </a:r>
            <a:endParaRPr sz="2000" dirty="0">
              <a:solidFill>
                <a:schemeClr val="tx1"/>
              </a:solidFill>
              <a:latin typeface="+mn-lt"/>
              <a:cs typeface="Lato Black"/>
            </a:endParaRPr>
          </a:p>
        </p:txBody>
      </p:sp>
      <p:sp>
        <p:nvSpPr>
          <p:cNvPr id="8" name="object 18">
            <a:extLst>
              <a:ext uri="{FF2B5EF4-FFF2-40B4-BE49-F238E27FC236}">
                <a16:creationId xmlns:a16="http://schemas.microsoft.com/office/drawing/2014/main" id="{9A65C6C7-4F62-D5DE-4BAB-80928436943F}"/>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2" name="object 18">
            <a:extLst>
              <a:ext uri="{FF2B5EF4-FFF2-40B4-BE49-F238E27FC236}">
                <a16:creationId xmlns:a16="http://schemas.microsoft.com/office/drawing/2014/main" id="{CE3E74CB-0155-64B2-926E-9C9CAFE764EC}"/>
              </a:ext>
            </a:extLst>
          </p:cNvPr>
          <p:cNvSpPr/>
          <p:nvPr/>
        </p:nvSpPr>
        <p:spPr>
          <a:xfrm rot="5400000" flipV="1">
            <a:off x="4824377" y="5697198"/>
            <a:ext cx="6814505" cy="15406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7" name="object 18">
            <a:extLst>
              <a:ext uri="{FF2B5EF4-FFF2-40B4-BE49-F238E27FC236}">
                <a16:creationId xmlns:a16="http://schemas.microsoft.com/office/drawing/2014/main" id="{6688D5D8-5FC9-4DE1-458C-B243138A7855}"/>
              </a:ext>
            </a:extLst>
          </p:cNvPr>
          <p:cNvSpPr/>
          <p:nvPr/>
        </p:nvSpPr>
        <p:spPr>
          <a:xfrm>
            <a:off x="1087436" y="47872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58" name="object 18">
            <a:extLst>
              <a:ext uri="{FF2B5EF4-FFF2-40B4-BE49-F238E27FC236}">
                <a16:creationId xmlns:a16="http://schemas.microsoft.com/office/drawing/2014/main" id="{DABB7B23-52B2-2BD8-543C-517A50592BEA}"/>
              </a:ext>
            </a:extLst>
          </p:cNvPr>
          <p:cNvSpPr/>
          <p:nvPr/>
        </p:nvSpPr>
        <p:spPr>
          <a:xfrm>
            <a:off x="1087436" y="91814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5" name="pole tekstowe 24">
            <a:extLst>
              <a:ext uri="{FF2B5EF4-FFF2-40B4-BE49-F238E27FC236}">
                <a16:creationId xmlns:a16="http://schemas.microsoft.com/office/drawing/2014/main" id="{BFE670FD-A2CB-416A-ABB3-CE1A142184AC}"/>
              </a:ext>
            </a:extLst>
          </p:cNvPr>
          <p:cNvSpPr txBox="1"/>
          <p:nvPr/>
        </p:nvSpPr>
        <p:spPr>
          <a:xfrm>
            <a:off x="984249" y="6189189"/>
            <a:ext cx="7059543" cy="369332"/>
          </a:xfrm>
          <a:prstGeom prst="rect">
            <a:avLst/>
          </a:prstGeom>
          <a:noFill/>
        </p:spPr>
        <p:txBody>
          <a:bodyPr wrap="square">
            <a:spAutoFit/>
          </a:bodyPr>
          <a:lstStyle/>
          <a:p>
            <a:r>
              <a:rPr lang="pl-PL" b="1" dirty="0">
                <a:solidFill>
                  <a:srgbClr val="000000"/>
                </a:solidFill>
                <a:latin typeface="Calibri" panose="020F0502020204030204" pitchFamily="34" charset="0"/>
              </a:rPr>
              <a:t>Aplikacja </a:t>
            </a:r>
            <a:r>
              <a:rPr lang="pl-PL" b="1" dirty="0" err="1">
                <a:solidFill>
                  <a:srgbClr val="000000"/>
                </a:solidFill>
                <a:latin typeface="Calibri" panose="020F0502020204030204" pitchFamily="34" charset="0"/>
              </a:rPr>
              <a:t>eParagony</a:t>
            </a:r>
            <a:r>
              <a:rPr lang="pl-PL" b="1" dirty="0">
                <a:solidFill>
                  <a:srgbClr val="000000"/>
                </a:solidFill>
                <a:latin typeface="Calibri" panose="020F0502020204030204" pitchFamily="34" charset="0"/>
              </a:rPr>
              <a:t> </a:t>
            </a:r>
            <a:r>
              <a:rPr lang="pl-PL" dirty="0">
                <a:solidFill>
                  <a:srgbClr val="000000"/>
                </a:solidFill>
                <a:latin typeface="Calibri" panose="020F0502020204030204" pitchFamily="34" charset="0"/>
              </a:rPr>
              <a:t>– III/IV kwartał 2025 r.</a:t>
            </a:r>
          </a:p>
        </p:txBody>
      </p:sp>
      <p:sp>
        <p:nvSpPr>
          <p:cNvPr id="27" name="pole tekstowe 26">
            <a:extLst>
              <a:ext uri="{FF2B5EF4-FFF2-40B4-BE49-F238E27FC236}">
                <a16:creationId xmlns:a16="http://schemas.microsoft.com/office/drawing/2014/main" id="{E2455A57-EDE1-4F37-9E4B-843887C9681B}"/>
              </a:ext>
            </a:extLst>
          </p:cNvPr>
          <p:cNvSpPr txBox="1"/>
          <p:nvPr/>
        </p:nvSpPr>
        <p:spPr>
          <a:xfrm>
            <a:off x="8231629" y="6215536"/>
            <a:ext cx="10050780" cy="954107"/>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Dodano nowe funkcjonalności</a:t>
            </a:r>
            <a:r>
              <a:rPr lang="pl-PL" sz="1800" b="0" i="0" u="none" strike="noStrike">
                <a:solidFill>
                  <a:srgbClr val="000000"/>
                </a:solidFill>
                <a:effectLst/>
                <a:latin typeface="Calibri" panose="020F0502020204030204" pitchFamily="34" charset="0"/>
              </a:rPr>
              <a:t>: </a:t>
            </a:r>
            <a:r>
              <a:rPr lang="pl-PL" b="0"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w</a:t>
            </a:r>
            <a:r>
              <a:rPr lang="pl-PL" sz="1800">
                <a:effectLst/>
                <a:latin typeface="Calibri" panose="020F0502020204030204" pitchFamily="34" charset="0"/>
                <a:ea typeface="Calibri" panose="020F0502020204030204" pitchFamily="34" charset="0"/>
                <a:cs typeface="Calibri" panose="020F0502020204030204" pitchFamily="34" charset="0"/>
              </a:rPr>
              <a:t>spółdzielenie </a:t>
            </a:r>
            <a:r>
              <a:rPr lang="pl-PL" sz="1800" dirty="0">
                <a:effectLst/>
                <a:latin typeface="Calibri" panose="020F0502020204030204" pitchFamily="34" charset="0"/>
                <a:ea typeface="Calibri" panose="020F0502020204030204" pitchFamily="34" charset="0"/>
                <a:cs typeface="Calibri" panose="020F0502020204030204" pitchFamily="34" charset="0"/>
              </a:rPr>
              <a:t>KID (Przenoszenie / Kopiowanie</a:t>
            </a:r>
            <a:r>
              <a:rPr lang="pl-PL" sz="1800">
                <a:effectLst/>
                <a:latin typeface="Calibri" panose="020F0502020204030204" pitchFamily="34" charset="0"/>
                <a:ea typeface="Calibri" panose="020F0502020204030204" pitchFamily="34" charset="0"/>
                <a:cs typeface="Calibri" panose="020F0502020204030204" pitchFamily="34" charset="0"/>
              </a:rPr>
              <a:t>, udostępnianie </a:t>
            </a:r>
            <a:r>
              <a:rPr lang="pl-PL" sz="1800" dirty="0">
                <a:effectLst/>
                <a:latin typeface="Calibri" panose="020F0502020204030204" pitchFamily="34" charset="0"/>
                <a:ea typeface="Calibri" panose="020F0502020204030204" pitchFamily="34" charset="0"/>
                <a:cs typeface="Calibri" panose="020F0502020204030204" pitchFamily="34" charset="0"/>
              </a:rPr>
              <a:t>paragonu elektronicznego (np. podzielenie się paragonem elektronicznym z  domownikiem), </a:t>
            </a:r>
            <a:r>
              <a:rPr lang="pl-PL" sz="1800" dirty="0" err="1">
                <a:effectLst/>
                <a:latin typeface="Calibri" panose="020F0502020204030204" pitchFamily="34" charset="0"/>
                <a:ea typeface="Calibri" panose="020F0502020204030204" pitchFamily="34" charset="0"/>
                <a:cs typeface="Calibri" panose="020F0502020204030204" pitchFamily="34" charset="0"/>
              </a:rPr>
              <a:t>Widget</a:t>
            </a:r>
            <a:r>
              <a:rPr lang="pl-PL" sz="1800" dirty="0">
                <a:effectLst/>
                <a:latin typeface="Calibri" panose="020F0502020204030204" pitchFamily="34" charset="0"/>
                <a:ea typeface="Calibri" panose="020F0502020204030204" pitchFamily="34" charset="0"/>
                <a:cs typeface="Calibri" panose="020F0502020204030204" pitchFamily="34" charset="0"/>
              </a:rPr>
              <a:t> z KID-em</a:t>
            </a:r>
            <a:r>
              <a:rPr lang="pl-PL" sz="1800" dirty="0">
                <a:effectLst/>
                <a:latin typeface="Times New Roman" panose="02020603050405020304" pitchFamily="18" charset="0"/>
                <a:ea typeface="Times New Roman" panose="02020603050405020304" pitchFamily="18" charset="0"/>
              </a:rPr>
              <a:t>.</a:t>
            </a:r>
            <a:r>
              <a:rPr lang="pl-PL" sz="1800" b="0" i="0" u="none" strike="noStrike" dirty="0">
                <a:solidFill>
                  <a:srgbClr val="000000"/>
                </a:solidFill>
                <a:effectLst/>
                <a:latin typeface="Calibri" panose="020F0502020204030204" pitchFamily="34" charset="0"/>
              </a:rPr>
              <a:t> </a:t>
            </a:r>
          </a:p>
          <a:p>
            <a:r>
              <a:rPr lang="pl-PL" dirty="0">
                <a:solidFill>
                  <a:srgbClr val="000000"/>
                </a:solidFill>
                <a:latin typeface="Calibri" panose="020F0502020204030204" pitchFamily="34" charset="0"/>
              </a:rPr>
              <a:t>D</a:t>
            </a:r>
            <a:r>
              <a:rPr lang="pl-PL" sz="1800" b="0" i="0" u="none" strike="noStrike" dirty="0">
                <a:solidFill>
                  <a:srgbClr val="000000"/>
                </a:solidFill>
                <a:effectLst/>
                <a:latin typeface="Calibri" panose="020F0502020204030204" pitchFamily="34" charset="0"/>
              </a:rPr>
              <a:t>ostosowano aplikację do wymagań WCAG.</a:t>
            </a:r>
            <a:r>
              <a:rPr lang="pl-PL" sz="2000" dirty="0"/>
              <a:t> </a:t>
            </a:r>
            <a:endParaRPr lang="pl-PL" sz="2000" dirty="0">
              <a:latin typeface="+mn-lt"/>
            </a:endParaRPr>
          </a:p>
        </p:txBody>
      </p:sp>
      <p:sp>
        <p:nvSpPr>
          <p:cNvPr id="28" name="object 2">
            <a:extLst>
              <a:ext uri="{FF2B5EF4-FFF2-40B4-BE49-F238E27FC236}">
                <a16:creationId xmlns:a16="http://schemas.microsoft.com/office/drawing/2014/main" id="{CB11FAB5-BB13-478A-9DF5-855BFABE3909}"/>
              </a:ext>
            </a:extLst>
          </p:cNvPr>
          <p:cNvSpPr txBox="1"/>
          <p:nvPr/>
        </p:nvSpPr>
        <p:spPr>
          <a:xfrm>
            <a:off x="1111566" y="3429548"/>
            <a:ext cx="6770556" cy="872034"/>
          </a:xfrm>
          <a:prstGeom prst="rect">
            <a:avLst/>
          </a:prstGeom>
        </p:spPr>
        <p:txBody>
          <a:bodyPr vert="horz" wrap="square" lIns="0" tIns="12700" rIns="0" bIns="0" rtlCol="0">
            <a:spAutoFit/>
          </a:bodyPr>
          <a:lstStyle/>
          <a:p>
            <a:pPr marR="5080">
              <a:lnSpc>
                <a:spcPts val="2180"/>
              </a:lnSpc>
              <a:spcBef>
                <a:spcPts val="100"/>
              </a:spcBef>
            </a:pPr>
            <a:r>
              <a:rPr lang="pl-PL" b="1" dirty="0" err="1">
                <a:solidFill>
                  <a:srgbClr val="000000"/>
                </a:solidFill>
                <a:latin typeface="Calibri" panose="020F0502020204030204" pitchFamily="34" charset="0"/>
              </a:rPr>
              <a:t>eMCeK</a:t>
            </a:r>
            <a:r>
              <a:rPr lang="pl-PL" b="1" dirty="0">
                <a:solidFill>
                  <a:srgbClr val="000000"/>
                </a:solidFill>
                <a:latin typeface="Calibri" panose="020F0502020204030204" pitchFamily="34" charset="0"/>
              </a:rPr>
              <a:t> - </a:t>
            </a:r>
            <a:r>
              <a:rPr lang="pl-PL" b="1" dirty="0" err="1">
                <a:solidFill>
                  <a:srgbClr val="000000"/>
                </a:solidFill>
                <a:latin typeface="Calibri" panose="020F0502020204030204" pitchFamily="34" charset="0"/>
              </a:rPr>
              <a:t>Multikanałowe</a:t>
            </a:r>
            <a:r>
              <a:rPr lang="pl-PL" b="1" dirty="0">
                <a:solidFill>
                  <a:srgbClr val="000000"/>
                </a:solidFill>
                <a:latin typeface="Calibri" panose="020F0502020204030204" pitchFamily="34" charset="0"/>
              </a:rPr>
              <a:t> Centrum Komunikacji </a:t>
            </a:r>
          </a:p>
          <a:p>
            <a:pPr marL="12700" marR="5080">
              <a:lnSpc>
                <a:spcPts val="2180"/>
              </a:lnSpc>
              <a:spcBef>
                <a:spcPts val="95"/>
              </a:spcBef>
            </a:pPr>
            <a:r>
              <a:rPr lang="pl-PL" dirty="0">
                <a:solidFill>
                  <a:srgbClr val="000000"/>
                </a:solidFill>
                <a:latin typeface="Calibri" panose="020F0502020204030204" pitchFamily="34" charset="0"/>
              </a:rPr>
              <a:t>Usługa </a:t>
            </a:r>
            <a:r>
              <a:rPr lang="pl-PL" dirty="0" err="1">
                <a:solidFill>
                  <a:srgbClr val="000000"/>
                </a:solidFill>
                <a:latin typeface="Calibri" panose="020F0502020204030204" pitchFamily="34" charset="0"/>
              </a:rPr>
              <a:t>wideorozmowa</a:t>
            </a:r>
            <a:r>
              <a:rPr lang="pl-PL" dirty="0">
                <a:solidFill>
                  <a:srgbClr val="000000"/>
                </a:solidFill>
                <a:latin typeface="Calibri" panose="020F0502020204030204" pitchFamily="34" charset="0"/>
              </a:rPr>
              <a:t> dla osób posługujących się językiem migowym – III kwartał 2025 r .</a:t>
            </a:r>
          </a:p>
        </p:txBody>
      </p:sp>
      <p:sp>
        <p:nvSpPr>
          <p:cNvPr id="29" name="object 11">
            <a:extLst>
              <a:ext uri="{FF2B5EF4-FFF2-40B4-BE49-F238E27FC236}">
                <a16:creationId xmlns:a16="http://schemas.microsoft.com/office/drawing/2014/main" id="{1A4CB2DF-D2E4-422B-9FA9-849647C9BAFC}"/>
              </a:ext>
            </a:extLst>
          </p:cNvPr>
          <p:cNvSpPr txBox="1"/>
          <p:nvPr/>
        </p:nvSpPr>
        <p:spPr>
          <a:xfrm>
            <a:off x="8419466" y="3429548"/>
            <a:ext cx="10540274" cy="1144544"/>
          </a:xfrm>
          <a:prstGeom prst="rect">
            <a:avLst/>
          </a:prstGeom>
        </p:spPr>
        <p:txBody>
          <a:bodyPr vert="horz" wrap="square" lIns="0" tIns="12700" rIns="0" bIns="0" rtlCol="0">
            <a:spAutoFit/>
          </a:bodyPr>
          <a:lstStyle/>
          <a:p>
            <a:pPr marR="5080">
              <a:lnSpc>
                <a:spcPts val="2180"/>
              </a:lnSpc>
              <a:spcBef>
                <a:spcPts val="100"/>
              </a:spcBef>
            </a:pPr>
            <a:r>
              <a:rPr lang="pl-PL" sz="1800" b="0" i="0" u="none" strike="noStrike" dirty="0">
                <a:solidFill>
                  <a:srgbClr val="000000"/>
                </a:solidFill>
                <a:effectLst/>
                <a:latin typeface="Calibri" panose="020F0502020204030204" pitchFamily="34" charset="0"/>
              </a:rPr>
              <a:t>Usługa </a:t>
            </a:r>
            <a:r>
              <a:rPr lang="pl-PL" sz="1800" b="0" i="0" u="none" strike="noStrike" dirty="0" err="1">
                <a:solidFill>
                  <a:srgbClr val="000000"/>
                </a:solidFill>
                <a:effectLst/>
                <a:latin typeface="Calibri" panose="020F0502020204030204" pitchFamily="34" charset="0"/>
              </a:rPr>
              <a:t>wideorozmowy</a:t>
            </a:r>
            <a:r>
              <a:rPr lang="pl-PL" sz="1800" b="0" i="0" u="none" strike="noStrike" dirty="0">
                <a:solidFill>
                  <a:srgbClr val="000000"/>
                </a:solidFill>
                <a:effectLst/>
                <a:latin typeface="Calibri" panose="020F0502020204030204" pitchFamily="34" charset="0"/>
              </a:rPr>
              <a:t> będzie skierowana wyłącznie do osób głuchych i niedosłyszących, które chcą skorzystać z usługi tłumacza języka migowego podczas konsultacji swoich spraw podatkowych z pracownikiem Krajowej Administracji Skarbowej (KAS) w zakresie podatku od spadku i darowizn oraz podatku od czynności cywilnoprawnych</a:t>
            </a:r>
            <a:r>
              <a:rPr lang="pl-PL" sz="2000" b="0" i="0" u="none" strike="noStrike" dirty="0">
                <a:solidFill>
                  <a:srgbClr val="000000"/>
                </a:solidFill>
                <a:effectLst/>
                <a:latin typeface="Calibri" panose="020F0502020204030204" pitchFamily="34" charset="0"/>
              </a:rPr>
              <a:t>.</a:t>
            </a:r>
            <a:endParaRPr lang="pl-PL" sz="2000" dirty="0">
              <a:solidFill>
                <a:schemeClr val="tx1"/>
              </a:solidFill>
              <a:latin typeface="+mn-lt"/>
            </a:endParaRPr>
          </a:p>
        </p:txBody>
      </p:sp>
      <p:sp>
        <p:nvSpPr>
          <p:cNvPr id="15" name="object 18">
            <a:extLst>
              <a:ext uri="{FF2B5EF4-FFF2-40B4-BE49-F238E27FC236}">
                <a16:creationId xmlns:a16="http://schemas.microsoft.com/office/drawing/2014/main" id="{4D3E07AF-2ADD-44AA-A1D9-0BF0473C1461}"/>
              </a:ext>
            </a:extLst>
          </p:cNvPr>
          <p:cNvSpPr/>
          <p:nvPr/>
        </p:nvSpPr>
        <p:spPr>
          <a:xfrm>
            <a:off x="1087436" y="6111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6" name="object 2">
            <a:extLst>
              <a:ext uri="{FF2B5EF4-FFF2-40B4-BE49-F238E27FC236}">
                <a16:creationId xmlns:a16="http://schemas.microsoft.com/office/drawing/2014/main" id="{35D5D45E-A7D6-4E8B-AD0C-DA0DE893E6CE}"/>
              </a:ext>
            </a:extLst>
          </p:cNvPr>
          <p:cNvSpPr txBox="1"/>
          <p:nvPr/>
        </p:nvSpPr>
        <p:spPr>
          <a:xfrm>
            <a:off x="1087436" y="5052219"/>
            <a:ext cx="6794686" cy="589905"/>
          </a:xfrm>
          <a:prstGeom prst="rect">
            <a:avLst/>
          </a:prstGeom>
        </p:spPr>
        <p:txBody>
          <a:bodyPr vert="horz" wrap="square" lIns="0" tIns="12700" rIns="0" bIns="0" rtlCol="0">
            <a:spAutoFit/>
          </a:bodyPr>
          <a:lstStyle/>
          <a:p>
            <a:pPr marL="12700" marR="5080">
              <a:lnSpc>
                <a:spcPts val="2180"/>
              </a:lnSpc>
              <a:spcBef>
                <a:spcPts val="100"/>
              </a:spcBef>
            </a:pPr>
            <a:r>
              <a:rPr lang="pl-PL" b="1" dirty="0" err="1">
                <a:solidFill>
                  <a:srgbClr val="000000"/>
                </a:solidFill>
                <a:latin typeface="Calibri" panose="020F0502020204030204" pitchFamily="34" charset="0"/>
              </a:rPr>
              <a:t>eMCeK</a:t>
            </a:r>
            <a:r>
              <a:rPr lang="pl-PL" b="1" dirty="0">
                <a:solidFill>
                  <a:srgbClr val="000000"/>
                </a:solidFill>
                <a:latin typeface="Calibri" panose="020F0502020204030204" pitchFamily="34" charset="0"/>
              </a:rPr>
              <a:t> – </a:t>
            </a:r>
            <a:r>
              <a:rPr lang="pl-PL" b="1" dirty="0" err="1">
                <a:solidFill>
                  <a:srgbClr val="000000"/>
                </a:solidFill>
                <a:latin typeface="Calibri" panose="020F0502020204030204" pitchFamily="34" charset="0"/>
              </a:rPr>
              <a:t>Multikanałowe</a:t>
            </a:r>
            <a:r>
              <a:rPr lang="pl-PL" b="1" dirty="0">
                <a:solidFill>
                  <a:srgbClr val="000000"/>
                </a:solidFill>
                <a:latin typeface="Calibri" panose="020F0502020204030204" pitchFamily="34" charset="0"/>
              </a:rPr>
              <a:t> Centrum Komunikacji </a:t>
            </a:r>
          </a:p>
          <a:p>
            <a:pPr marL="12700" marR="5080">
              <a:lnSpc>
                <a:spcPts val="2180"/>
              </a:lnSpc>
              <a:spcBef>
                <a:spcPts val="100"/>
              </a:spcBef>
            </a:pPr>
            <a:r>
              <a:rPr lang="pl-PL" dirty="0">
                <a:solidFill>
                  <a:srgbClr val="000000"/>
                </a:solidFill>
                <a:latin typeface="Calibri" panose="020F0502020204030204" pitchFamily="34" charset="0"/>
              </a:rPr>
              <a:t>Udostępnienie </a:t>
            </a:r>
            <a:r>
              <a:rPr lang="pl-PL" dirty="0" err="1">
                <a:solidFill>
                  <a:srgbClr val="000000"/>
                </a:solidFill>
                <a:latin typeface="Calibri" panose="020F0502020204030204" pitchFamily="34" charset="0"/>
              </a:rPr>
              <a:t>chatbot</a:t>
            </a:r>
            <a:r>
              <a:rPr lang="pl-PL" dirty="0">
                <a:solidFill>
                  <a:srgbClr val="000000"/>
                </a:solidFill>
                <a:latin typeface="Calibri" panose="020F0502020204030204" pitchFamily="34" charset="0"/>
              </a:rPr>
              <a:t>-a w serwisie e-US – III kwartał 2025 r.</a:t>
            </a:r>
          </a:p>
        </p:txBody>
      </p:sp>
      <p:sp>
        <p:nvSpPr>
          <p:cNvPr id="18" name="pole tekstowe 17">
            <a:extLst>
              <a:ext uri="{FF2B5EF4-FFF2-40B4-BE49-F238E27FC236}">
                <a16:creationId xmlns:a16="http://schemas.microsoft.com/office/drawing/2014/main" id="{D46F9E42-0B0E-4815-A20C-0B126F8FAEDA}"/>
              </a:ext>
            </a:extLst>
          </p:cNvPr>
          <p:cNvSpPr txBox="1"/>
          <p:nvPr/>
        </p:nvSpPr>
        <p:spPr>
          <a:xfrm>
            <a:off x="8331618" y="4987447"/>
            <a:ext cx="10053144" cy="656590"/>
          </a:xfrm>
          <a:prstGeom prst="rect">
            <a:avLst/>
          </a:prstGeom>
          <a:noFill/>
        </p:spPr>
        <p:txBody>
          <a:bodyPr wrap="square">
            <a:spAutoFit/>
          </a:bodyPr>
          <a:lstStyle/>
          <a:p>
            <a:pPr marL="12700">
              <a:lnSpc>
                <a:spcPts val="2180"/>
              </a:lnSpc>
              <a:spcBef>
                <a:spcPts val="95"/>
              </a:spcBef>
            </a:pPr>
            <a:r>
              <a:rPr lang="pl-PL" dirty="0">
                <a:solidFill>
                  <a:srgbClr val="000000"/>
                </a:solidFill>
                <a:latin typeface="Calibri" panose="020F0502020204030204" pitchFamily="34" charset="0"/>
              </a:rPr>
              <a:t>Automatyczne narzędzie komunikacyjne oferujące wspieranie użytkowników e-US w nawigacji po serwisie. </a:t>
            </a:r>
          </a:p>
        </p:txBody>
      </p:sp>
      <p:sp>
        <p:nvSpPr>
          <p:cNvPr id="19" name="object 18">
            <a:extLst>
              <a:ext uri="{FF2B5EF4-FFF2-40B4-BE49-F238E27FC236}">
                <a16:creationId xmlns:a16="http://schemas.microsoft.com/office/drawing/2014/main" id="{ECA8F881-3BE0-4EB3-9C65-3638E507FBF8}"/>
              </a:ext>
            </a:extLst>
          </p:cNvPr>
          <p:cNvSpPr/>
          <p:nvPr/>
        </p:nvSpPr>
        <p:spPr>
          <a:xfrm>
            <a:off x="1087436" y="7254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0" name="pole tekstowe 19">
            <a:extLst>
              <a:ext uri="{FF2B5EF4-FFF2-40B4-BE49-F238E27FC236}">
                <a16:creationId xmlns:a16="http://schemas.microsoft.com/office/drawing/2014/main" id="{BE967C68-2E1C-47BB-B70D-352E27D834C8}"/>
              </a:ext>
            </a:extLst>
          </p:cNvPr>
          <p:cNvSpPr txBox="1"/>
          <p:nvPr/>
        </p:nvSpPr>
        <p:spPr>
          <a:xfrm>
            <a:off x="992954" y="7544987"/>
            <a:ext cx="6087296" cy="369332"/>
          </a:xfrm>
          <a:prstGeom prst="rect">
            <a:avLst/>
          </a:prstGeom>
          <a:noFill/>
        </p:spPr>
        <p:txBody>
          <a:bodyPr wrap="square">
            <a:spAutoFit/>
          </a:bodyPr>
          <a:lstStyle/>
          <a:p>
            <a:r>
              <a:rPr lang="pl-PL" sz="1800" b="1" i="0" u="none" strike="noStrike" dirty="0">
                <a:solidFill>
                  <a:srgbClr val="000000"/>
                </a:solidFill>
                <a:effectLst/>
                <a:latin typeface="Calibri" panose="020F0502020204030204" pitchFamily="34" charset="0"/>
              </a:rPr>
              <a:t>Portal e-Licytacje KAS </a:t>
            </a:r>
            <a:r>
              <a:rPr lang="pl-PL" sz="1800" b="0" i="0" u="none" strike="noStrike" dirty="0">
                <a:solidFill>
                  <a:srgbClr val="000000"/>
                </a:solidFill>
                <a:effectLst/>
                <a:latin typeface="Calibri" panose="020F0502020204030204" pitchFamily="34" charset="0"/>
              </a:rPr>
              <a:t>– IV kwartał 2025 r.</a:t>
            </a:r>
            <a:endParaRPr lang="pl-PL" dirty="0"/>
          </a:p>
        </p:txBody>
      </p:sp>
      <p:sp>
        <p:nvSpPr>
          <p:cNvPr id="22" name="pole tekstowe 21">
            <a:extLst>
              <a:ext uri="{FF2B5EF4-FFF2-40B4-BE49-F238E27FC236}">
                <a16:creationId xmlns:a16="http://schemas.microsoft.com/office/drawing/2014/main" id="{EF268857-2380-40C9-83FD-22019C90BC09}"/>
              </a:ext>
            </a:extLst>
          </p:cNvPr>
          <p:cNvSpPr txBox="1"/>
          <p:nvPr/>
        </p:nvSpPr>
        <p:spPr>
          <a:xfrm>
            <a:off x="8194799" y="7379040"/>
            <a:ext cx="10050780" cy="1754326"/>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KAS udostępni </a:t>
            </a:r>
            <a:r>
              <a:rPr lang="pl-PL" dirty="0">
                <a:solidFill>
                  <a:srgbClr val="000000"/>
                </a:solidFill>
                <a:latin typeface="Calibri" panose="020F0502020204030204" pitchFamily="34" charset="0"/>
              </a:rPr>
              <a:t>Portal, </a:t>
            </a:r>
            <a:r>
              <a:rPr lang="pl-PL" sz="1800" b="0" i="0" u="none" strike="noStrike" dirty="0">
                <a:solidFill>
                  <a:srgbClr val="000000"/>
                </a:solidFill>
                <a:effectLst/>
                <a:latin typeface="Calibri" panose="020F0502020204030204" pitchFamily="34" charset="0"/>
              </a:rPr>
              <a:t>za pośrednictwem którego będzie możliwe nabywanie on-line ruchomości </a:t>
            </a:r>
          </a:p>
          <a:p>
            <a:r>
              <a:rPr lang="pl-PL" sz="1800" b="0" i="0" u="none" strike="noStrike" dirty="0">
                <a:solidFill>
                  <a:srgbClr val="000000"/>
                </a:solidFill>
                <a:effectLst/>
                <a:latin typeface="Calibri" panose="020F0502020204030204" pitchFamily="34" charset="0"/>
              </a:rPr>
              <a:t>(w I etapie) i nieruchomości (w II etapie), w ramach prowadzonych postępowań egzekucyjnych.</a:t>
            </a:r>
          </a:p>
          <a:p>
            <a:endParaRPr lang="pl-PL" dirty="0">
              <a:solidFill>
                <a:srgbClr val="000000"/>
              </a:solidFill>
              <a:latin typeface="Calibri" panose="020F0502020204030204" pitchFamily="34" charset="0"/>
            </a:endParaRPr>
          </a:p>
          <a:p>
            <a:r>
              <a:rPr lang="pl-PL" sz="1800" b="0" i="0" u="none" strike="noStrike" dirty="0">
                <a:solidFill>
                  <a:srgbClr val="000000"/>
                </a:solidFill>
                <a:effectLst/>
                <a:latin typeface="Calibri" panose="020F0502020204030204" pitchFamily="34" charset="0"/>
              </a:rPr>
              <a:t>Uruchomienie portalu umożliwi: 1. przeglądanie ofert sprzedaży ruchomości i nieruchomości prowadzonych przez naczelników urzędów skarbowych z całego kraju w jednym miejscu, 2. zakup ruchomości (w I etapie wdrożenia) oraz nieruchomości (w II etapie wdrożenia) on-line. </a:t>
            </a:r>
            <a:endParaRPr lang="pl-PL" dirty="0"/>
          </a:p>
        </p:txBody>
      </p:sp>
    </p:spTree>
    <p:extLst>
      <p:ext uri="{BB962C8B-B14F-4D97-AF65-F5344CB8AC3E}">
        <p14:creationId xmlns:p14="http://schemas.microsoft.com/office/powerpoint/2010/main" val="284912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3121975"/>
            <a:ext cx="6770556" cy="1179810"/>
          </a:xfrm>
          <a:prstGeom prst="rect">
            <a:avLst/>
          </a:prstGeom>
        </p:spPr>
        <p:txBody>
          <a:bodyPr vert="horz" wrap="square" lIns="0" tIns="12700" rIns="0" bIns="0" rtlCol="0">
            <a:spAutoFit/>
          </a:bodyPr>
          <a:lstStyle/>
          <a:p>
            <a:pPr marR="5080">
              <a:lnSpc>
                <a:spcPts val="2180"/>
              </a:lnSpc>
              <a:spcBef>
                <a:spcPts val="100"/>
              </a:spcBef>
            </a:pPr>
            <a:r>
              <a:rPr lang="pl-PL" b="1" dirty="0">
                <a:latin typeface="+mn-lt"/>
                <a:cs typeface="Lato"/>
              </a:rPr>
              <a:t>Centrum Transparentności – JPK_PD</a:t>
            </a:r>
          </a:p>
          <a:p>
            <a:pPr marR="5080">
              <a:lnSpc>
                <a:spcPts val="2180"/>
              </a:lnSpc>
              <a:spcBef>
                <a:spcPts val="100"/>
              </a:spcBef>
            </a:pPr>
            <a:endParaRPr lang="pl-PL" b="1" dirty="0">
              <a:latin typeface="+mn-lt"/>
              <a:cs typeface="Lato"/>
            </a:endParaRPr>
          </a:p>
          <a:p>
            <a:pPr marR="5080">
              <a:lnSpc>
                <a:spcPts val="2180"/>
              </a:lnSpc>
              <a:spcBef>
                <a:spcPts val="100"/>
              </a:spcBef>
            </a:pPr>
            <a:r>
              <a:rPr lang="pl-PL" spc="-10" dirty="0">
                <a:latin typeface="+mn-lt"/>
              </a:rPr>
              <a:t>Interaktywne Formularze w zakresie JPK_EWP, </a:t>
            </a:r>
            <a:r>
              <a:rPr lang="pl-PL" spc="-10" dirty="0" err="1">
                <a:latin typeface="+mn-lt"/>
              </a:rPr>
              <a:t>JPK_PKPiR</a:t>
            </a:r>
            <a:r>
              <a:rPr lang="pl-PL" spc="-10" dirty="0">
                <a:latin typeface="+mn-lt"/>
              </a:rPr>
              <a:t> </a:t>
            </a:r>
          </a:p>
          <a:p>
            <a:pPr marR="5080">
              <a:lnSpc>
                <a:spcPts val="2180"/>
              </a:lnSpc>
              <a:spcBef>
                <a:spcPts val="100"/>
              </a:spcBef>
            </a:pPr>
            <a:r>
              <a:rPr lang="pl-PL" spc="-10" dirty="0">
                <a:latin typeface="+mn-lt"/>
              </a:rPr>
              <a:t>i JPK_ST – grudzień 2025 r.</a:t>
            </a:r>
          </a:p>
        </p:txBody>
      </p:sp>
      <p:sp>
        <p:nvSpPr>
          <p:cNvPr id="11" name="object 11"/>
          <p:cNvSpPr txBox="1"/>
          <p:nvPr/>
        </p:nvSpPr>
        <p:spPr>
          <a:xfrm>
            <a:off x="8388986" y="3039167"/>
            <a:ext cx="10540274" cy="2862963"/>
          </a:xfrm>
          <a:prstGeom prst="rect">
            <a:avLst/>
          </a:prstGeom>
        </p:spPr>
        <p:txBody>
          <a:bodyPr vert="horz" wrap="square" lIns="0" tIns="12700" rIns="0" bIns="0" rtlCol="0">
            <a:spAutoFit/>
          </a:bodyPr>
          <a:lstStyle/>
          <a:p>
            <a:pPr marR="5080">
              <a:lnSpc>
                <a:spcPts val="2180"/>
              </a:lnSpc>
              <a:spcBef>
                <a:spcPts val="100"/>
              </a:spcBef>
            </a:pPr>
            <a:r>
              <a:rPr lang="pl-PL" dirty="0">
                <a:solidFill>
                  <a:schemeClr val="tx1"/>
                </a:solidFill>
                <a:latin typeface="+mn-lt"/>
              </a:rPr>
              <a:t>Nowoczesna, przyjazna, bezpieczna i wielokanałowa obsługa podatnika wynikająca z rozwoju digitalizacji organów podatkowych. </a:t>
            </a:r>
          </a:p>
          <a:p>
            <a:pPr marR="5080">
              <a:lnSpc>
                <a:spcPts val="2180"/>
              </a:lnSpc>
              <a:spcBef>
                <a:spcPts val="100"/>
              </a:spcBef>
            </a:pPr>
            <a:r>
              <a:rPr lang="pl-PL" dirty="0">
                <a:solidFill>
                  <a:schemeClr val="tx1"/>
                </a:solidFill>
                <a:latin typeface="+mn-lt"/>
              </a:rPr>
              <a:t>Ustrukturyzowana forma przekazywanych danych podatkowych, możliwość odtworzenia dokumentacji księgowej, przechowywanie złożonych plików JPK_PD minimum 6 lat. </a:t>
            </a:r>
            <a:br>
              <a:rPr lang="pl-PL" dirty="0">
                <a:solidFill>
                  <a:schemeClr val="tx1"/>
                </a:solidFill>
                <a:latin typeface="+mn-lt"/>
              </a:rPr>
            </a:br>
            <a:r>
              <a:rPr lang="pl-PL" dirty="0">
                <a:solidFill>
                  <a:schemeClr val="tx1"/>
                </a:solidFill>
                <a:latin typeface="+mn-lt"/>
              </a:rPr>
              <a:t>Ograniczenie liczby kontroli w siedzibie podatnika. Zapewnienie uczciwej konkurencji na rynku poprzez kierowanie działań do podatników niewywiązujących się z obowiązków podatkowych, wzmacnianie pozycji rzetelnie rozliczających się przedsiębiorców. </a:t>
            </a:r>
          </a:p>
          <a:p>
            <a:pPr marR="5080">
              <a:lnSpc>
                <a:spcPts val="2180"/>
              </a:lnSpc>
              <a:spcBef>
                <a:spcPts val="100"/>
              </a:spcBef>
            </a:pPr>
            <a:r>
              <a:rPr lang="pl-PL" dirty="0">
                <a:solidFill>
                  <a:schemeClr val="tx1"/>
                </a:solidFill>
                <a:latin typeface="+mn-lt"/>
              </a:rPr>
              <a:t>Udostępnienie podatnikom i integratorom z odpowiednim wyprzedzeniem integracji z JPK_PD. </a:t>
            </a:r>
          </a:p>
          <a:p>
            <a:pPr marR="5080">
              <a:lnSpc>
                <a:spcPts val="2180"/>
              </a:lnSpc>
              <a:spcBef>
                <a:spcPts val="100"/>
              </a:spcBef>
            </a:pPr>
            <a:r>
              <a:rPr lang="pl-PL" dirty="0">
                <a:solidFill>
                  <a:schemeClr val="tx1"/>
                </a:solidFill>
                <a:latin typeface="+mn-lt"/>
              </a:rPr>
              <a:t>Interaktywne Formularze JPK_EWP /</a:t>
            </a:r>
            <a:r>
              <a:rPr lang="pl-PL" dirty="0" err="1">
                <a:solidFill>
                  <a:schemeClr val="tx1"/>
                </a:solidFill>
                <a:latin typeface="+mn-lt"/>
              </a:rPr>
              <a:t>JPK_PKPiR</a:t>
            </a:r>
            <a:r>
              <a:rPr lang="pl-PL" dirty="0">
                <a:solidFill>
                  <a:schemeClr val="tx1"/>
                </a:solidFill>
                <a:latin typeface="+mn-lt"/>
              </a:rPr>
              <a:t>/ JPK_ST umożliwią w sposób intuicyjny złożenie formularzy  przez podmioty zobowiązane do prowadzenia ewidencji podatkowych w formie elektronicznej.</a:t>
            </a: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13</a:t>
            </a:fld>
            <a:endParaRPr spc="-50" dirty="0"/>
          </a:p>
        </p:txBody>
      </p:sp>
      <p:sp>
        <p:nvSpPr>
          <p:cNvPr id="5" name="object 9">
            <a:extLst>
              <a:ext uri="{FF2B5EF4-FFF2-40B4-BE49-F238E27FC236}">
                <a16:creationId xmlns:a16="http://schemas.microsoft.com/office/drawing/2014/main" id="{A468E783-4475-8084-7468-35E595845819}"/>
              </a:ext>
            </a:extLst>
          </p:cNvPr>
          <p:cNvSpPr txBox="1"/>
          <p:nvPr/>
        </p:nvSpPr>
        <p:spPr>
          <a:xfrm>
            <a:off x="1087436" y="2320761"/>
            <a:ext cx="3783329"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6" name="object 10">
            <a:extLst>
              <a:ext uri="{FF2B5EF4-FFF2-40B4-BE49-F238E27FC236}">
                <a16:creationId xmlns:a16="http://schemas.microsoft.com/office/drawing/2014/main" id="{44B38263-3BE5-1F86-56BA-BC31884BECB1}"/>
              </a:ext>
            </a:extLst>
          </p:cNvPr>
          <p:cNvSpPr txBox="1"/>
          <p:nvPr/>
        </p:nvSpPr>
        <p:spPr>
          <a:xfrm>
            <a:off x="8388986" y="2320761"/>
            <a:ext cx="3783330" cy="444994"/>
          </a:xfrm>
          <a:prstGeom prst="rect">
            <a:avLst/>
          </a:prstGeom>
        </p:spPr>
        <p:txBody>
          <a:bodyPr vert="horz" wrap="square" lIns="0" tIns="13970" rIns="0" bIns="0" rtlCol="0">
            <a:spAutoFit/>
          </a:bodyPr>
          <a:lstStyle/>
          <a:p>
            <a:pPr marL="12700">
              <a:lnSpc>
                <a:spcPct val="100000"/>
              </a:lnSpc>
              <a:spcBef>
                <a:spcPts val="110"/>
              </a:spcBef>
            </a:pPr>
            <a:r>
              <a:rPr sz="2800" b="1" dirty="0">
                <a:solidFill>
                  <a:schemeClr val="tx1"/>
                </a:solidFill>
                <a:latin typeface="+mn-lt"/>
                <a:cs typeface="Lato Black"/>
              </a:rPr>
              <a:t>Korzyści</a:t>
            </a:r>
            <a:r>
              <a:rPr sz="2800" b="1" spc="-55" dirty="0">
                <a:solidFill>
                  <a:schemeClr val="tx1"/>
                </a:solidFill>
                <a:latin typeface="+mn-lt"/>
                <a:cs typeface="Lato Black"/>
              </a:rPr>
              <a:t> </a:t>
            </a:r>
            <a:r>
              <a:rPr sz="2800" b="1" dirty="0">
                <a:solidFill>
                  <a:schemeClr val="tx1"/>
                </a:solidFill>
                <a:latin typeface="+mn-lt"/>
                <a:cs typeface="Lato Black"/>
              </a:rPr>
              <a:t>dla</a:t>
            </a:r>
            <a:r>
              <a:rPr sz="2800" b="1" spc="-55" dirty="0">
                <a:solidFill>
                  <a:schemeClr val="tx1"/>
                </a:solidFill>
                <a:latin typeface="+mn-lt"/>
                <a:cs typeface="Lato Black"/>
              </a:rPr>
              <a:t> </a:t>
            </a:r>
            <a:r>
              <a:rPr sz="2800" b="1" spc="-10" dirty="0">
                <a:solidFill>
                  <a:schemeClr val="tx1"/>
                </a:solidFill>
                <a:latin typeface="+mn-lt"/>
                <a:cs typeface="Lato Black"/>
              </a:rPr>
              <a:t>obywateli</a:t>
            </a:r>
            <a:endParaRPr sz="2800" dirty="0">
              <a:solidFill>
                <a:schemeClr val="tx1"/>
              </a:solidFill>
              <a:latin typeface="+mn-lt"/>
              <a:cs typeface="Lato Black"/>
            </a:endParaRPr>
          </a:p>
        </p:txBody>
      </p:sp>
      <p:sp>
        <p:nvSpPr>
          <p:cNvPr id="7" name="object 18">
            <a:extLst>
              <a:ext uri="{FF2B5EF4-FFF2-40B4-BE49-F238E27FC236}">
                <a16:creationId xmlns:a16="http://schemas.microsoft.com/office/drawing/2014/main" id="{D87695F8-C332-E6CC-0428-2094AD126052}"/>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8" name="object 18">
            <a:extLst>
              <a:ext uri="{FF2B5EF4-FFF2-40B4-BE49-F238E27FC236}">
                <a16:creationId xmlns:a16="http://schemas.microsoft.com/office/drawing/2014/main" id="{2ACDC35E-2E12-152D-24FD-CA51B0614A49}"/>
              </a:ext>
            </a:extLst>
          </p:cNvPr>
          <p:cNvSpPr/>
          <p:nvPr/>
        </p:nvSpPr>
        <p:spPr>
          <a:xfrm rot="5400000" flipV="1">
            <a:off x="5640096" y="4721528"/>
            <a:ext cx="5040299" cy="33119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3" name="object 18">
            <a:extLst>
              <a:ext uri="{FF2B5EF4-FFF2-40B4-BE49-F238E27FC236}">
                <a16:creationId xmlns:a16="http://schemas.microsoft.com/office/drawing/2014/main" id="{6E625BF1-3811-1852-E258-B86126022B9C}"/>
              </a:ext>
            </a:extLst>
          </p:cNvPr>
          <p:cNvSpPr/>
          <p:nvPr/>
        </p:nvSpPr>
        <p:spPr>
          <a:xfrm>
            <a:off x="1066800" y="603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8" name="object 5">
            <a:extLst>
              <a:ext uri="{FF2B5EF4-FFF2-40B4-BE49-F238E27FC236}">
                <a16:creationId xmlns:a16="http://schemas.microsoft.com/office/drawing/2014/main" id="{DC115987-6D4B-4C9F-B93B-694B18E689C7}"/>
              </a:ext>
            </a:extLst>
          </p:cNvPr>
          <p:cNvSpPr txBox="1"/>
          <p:nvPr/>
        </p:nvSpPr>
        <p:spPr>
          <a:xfrm>
            <a:off x="1087436" y="6176722"/>
            <a:ext cx="5434646" cy="874598"/>
          </a:xfrm>
          <a:prstGeom prst="rect">
            <a:avLst/>
          </a:prstGeom>
        </p:spPr>
        <p:txBody>
          <a:bodyPr vert="horz" wrap="square" lIns="0" tIns="12065" rIns="0" bIns="0" rtlCol="0">
            <a:spAutoFit/>
          </a:bodyPr>
          <a:lstStyle/>
          <a:p>
            <a:pPr marL="12700">
              <a:lnSpc>
                <a:spcPts val="2180"/>
              </a:lnSpc>
              <a:spcBef>
                <a:spcPts val="95"/>
              </a:spcBef>
            </a:pPr>
            <a:r>
              <a:rPr lang="pl-PL" dirty="0" err="1">
                <a:latin typeface="+mn-lt"/>
              </a:rPr>
              <a:t>eSF</a:t>
            </a:r>
            <a:r>
              <a:rPr lang="pl-PL" dirty="0">
                <a:latin typeface="+mn-lt"/>
              </a:rPr>
              <a:t> – </a:t>
            </a:r>
            <a:r>
              <a:rPr lang="pl-PL" b="1" dirty="0" err="1">
                <a:latin typeface="+mn-lt"/>
              </a:rPr>
              <a:t>eSprawozdania</a:t>
            </a:r>
            <a:r>
              <a:rPr lang="pl-PL" b="1" dirty="0">
                <a:latin typeface="+mn-lt"/>
              </a:rPr>
              <a:t> Finansowe </a:t>
            </a:r>
            <a:r>
              <a:rPr lang="pl-PL" dirty="0">
                <a:latin typeface="+mn-lt"/>
              </a:rPr>
              <a:t> </a:t>
            </a:r>
          </a:p>
          <a:p>
            <a:pPr marL="12700">
              <a:lnSpc>
                <a:spcPts val="2180"/>
              </a:lnSpc>
              <a:spcBef>
                <a:spcPts val="95"/>
              </a:spcBef>
            </a:pPr>
            <a:r>
              <a:rPr lang="pl-PL" dirty="0">
                <a:latin typeface="+mn-lt"/>
                <a:ea typeface="Lato" panose="020F0502020204030203" pitchFamily="34" charset="0"/>
                <a:cs typeface="Lato" panose="020F0502020204030203" pitchFamily="34" charset="0"/>
              </a:rPr>
              <a:t>Opracowanie formularzy – wrzesień 2025 r. </a:t>
            </a:r>
          </a:p>
          <a:p>
            <a:pPr marL="12700">
              <a:lnSpc>
                <a:spcPts val="2180"/>
              </a:lnSpc>
              <a:spcBef>
                <a:spcPts val="95"/>
              </a:spcBef>
            </a:pPr>
            <a:r>
              <a:rPr lang="pl-PL" dirty="0">
                <a:latin typeface="+mn-lt"/>
                <a:ea typeface="Lato" panose="020F0502020204030203" pitchFamily="34" charset="0"/>
                <a:cs typeface="Lato" panose="020F0502020204030203" pitchFamily="34" charset="0"/>
              </a:rPr>
              <a:t>Uruchomienie produkcyjne formularzy – grudzień 2025 r. </a:t>
            </a:r>
            <a:endParaRPr dirty="0">
              <a:latin typeface="+mn-lt"/>
              <a:ea typeface="Lato" panose="020F0502020204030203" pitchFamily="34" charset="0"/>
              <a:cs typeface="Lato" panose="020F0502020204030203" pitchFamily="34" charset="0"/>
            </a:endParaRPr>
          </a:p>
        </p:txBody>
      </p:sp>
      <p:sp>
        <p:nvSpPr>
          <p:cNvPr id="19" name="object 14">
            <a:extLst>
              <a:ext uri="{FF2B5EF4-FFF2-40B4-BE49-F238E27FC236}">
                <a16:creationId xmlns:a16="http://schemas.microsoft.com/office/drawing/2014/main" id="{4242B940-A41C-4E7B-8385-E61C847F92E1}"/>
              </a:ext>
            </a:extLst>
          </p:cNvPr>
          <p:cNvSpPr txBox="1"/>
          <p:nvPr/>
        </p:nvSpPr>
        <p:spPr>
          <a:xfrm>
            <a:off x="8388986" y="6176722"/>
            <a:ext cx="9907562" cy="1144544"/>
          </a:xfrm>
          <a:prstGeom prst="rect">
            <a:avLst/>
          </a:prstGeom>
        </p:spPr>
        <p:txBody>
          <a:bodyPr vert="horz" wrap="square" lIns="0" tIns="12700" rIns="0" bIns="0" rtlCol="0">
            <a:spAutoFit/>
          </a:bodyPr>
          <a:lstStyle/>
          <a:p>
            <a:pPr marL="12700" marR="5080">
              <a:lnSpc>
                <a:spcPts val="2180"/>
              </a:lnSpc>
              <a:spcBef>
                <a:spcPts val="100"/>
              </a:spcBef>
            </a:pPr>
            <a:r>
              <a:rPr lang="pl-PL" dirty="0">
                <a:latin typeface="+mn-lt"/>
              </a:rPr>
              <a:t>Od 2026 r. zaczną obowiązywać zmodyfikowane struktury logiczne sprawozdań finansowych. </a:t>
            </a:r>
          </a:p>
          <a:p>
            <a:pPr marL="12700" marR="5080">
              <a:lnSpc>
                <a:spcPts val="2180"/>
              </a:lnSpc>
              <a:spcBef>
                <a:spcPts val="100"/>
              </a:spcBef>
            </a:pPr>
            <a:r>
              <a:rPr lang="pl-PL" dirty="0">
                <a:latin typeface="+mn-lt"/>
              </a:rPr>
              <a:t>W II kwartale przeprowadzono konsultacje nowych </a:t>
            </a:r>
            <a:r>
              <a:rPr lang="pl-PL" dirty="0" err="1">
                <a:latin typeface="+mn-lt"/>
              </a:rPr>
              <a:t>schem</a:t>
            </a:r>
            <a:r>
              <a:rPr lang="pl-PL" dirty="0">
                <a:latin typeface="+mn-lt"/>
              </a:rPr>
              <a:t>. Ostateczne wersje </a:t>
            </a:r>
            <a:r>
              <a:rPr lang="pl-PL" dirty="0" err="1">
                <a:latin typeface="+mn-lt"/>
              </a:rPr>
              <a:t>schem</a:t>
            </a:r>
            <a:r>
              <a:rPr lang="pl-PL" dirty="0">
                <a:latin typeface="+mn-lt"/>
              </a:rPr>
              <a:t> zostaną opublikowane do września 2025 r., tak aby klienci mogli się przygotować do sporządzania sprawozdań według nowych </a:t>
            </a:r>
            <a:r>
              <a:rPr lang="pl-PL" dirty="0" err="1">
                <a:latin typeface="+mn-lt"/>
              </a:rPr>
              <a:t>schem</a:t>
            </a:r>
            <a:r>
              <a:rPr lang="pl-PL" dirty="0">
                <a:latin typeface="+mn-lt"/>
              </a:rPr>
              <a:t> od 2026 roku. Zmiany w </a:t>
            </a:r>
            <a:r>
              <a:rPr lang="pl-PL" dirty="0" err="1">
                <a:latin typeface="+mn-lt"/>
              </a:rPr>
              <a:t>schemach</a:t>
            </a:r>
            <a:r>
              <a:rPr lang="pl-PL" dirty="0">
                <a:latin typeface="+mn-lt"/>
              </a:rPr>
              <a:t> polegają na ich uporządkowaniu i uproszczeniu.</a:t>
            </a:r>
            <a:endParaRPr lang="pl-PL" dirty="0">
              <a:solidFill>
                <a:schemeClr val="tx1"/>
              </a:solidFill>
              <a:latin typeface="+mn-lt"/>
              <a:ea typeface="Lato" panose="020F0502020204030203" pitchFamily="34" charset="0"/>
              <a:cs typeface="Lato" panose="020F0502020204030203" pitchFamily="34" charset="0"/>
            </a:endParaRPr>
          </a:p>
        </p:txBody>
      </p:sp>
      <p:sp>
        <p:nvSpPr>
          <p:cNvPr id="15" name="object 18">
            <a:extLst>
              <a:ext uri="{FF2B5EF4-FFF2-40B4-BE49-F238E27FC236}">
                <a16:creationId xmlns:a16="http://schemas.microsoft.com/office/drawing/2014/main" id="{1CBD0C1C-D27B-4CE5-B2B9-AE2300325CFF}"/>
              </a:ext>
            </a:extLst>
          </p:cNvPr>
          <p:cNvSpPr/>
          <p:nvPr/>
        </p:nvSpPr>
        <p:spPr>
          <a:xfrm>
            <a:off x="1066800" y="7407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Tree>
    <p:extLst>
      <p:ext uri="{BB962C8B-B14F-4D97-AF65-F5344CB8AC3E}">
        <p14:creationId xmlns:p14="http://schemas.microsoft.com/office/powerpoint/2010/main" val="99707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19" name="object 19"/>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20" name="object 20"/>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14</a:t>
            </a:fld>
            <a:endParaRPr spc="-50" dirty="0"/>
          </a:p>
        </p:txBody>
      </p:sp>
      <p:sp>
        <p:nvSpPr>
          <p:cNvPr id="22" name="object 2">
            <a:extLst>
              <a:ext uri="{FF2B5EF4-FFF2-40B4-BE49-F238E27FC236}">
                <a16:creationId xmlns:a16="http://schemas.microsoft.com/office/drawing/2014/main" id="{C0D2B424-5F21-29D1-ED99-0260443EC93E}"/>
              </a:ext>
            </a:extLst>
          </p:cNvPr>
          <p:cNvSpPr txBox="1"/>
          <p:nvPr/>
        </p:nvSpPr>
        <p:spPr>
          <a:xfrm>
            <a:off x="7004050" y="2974697"/>
            <a:ext cx="11114182" cy="8200515"/>
          </a:xfrm>
          <a:prstGeom prst="rect">
            <a:avLst/>
          </a:prstGeom>
        </p:spPr>
        <p:txBody>
          <a:bodyPr vert="horz" wrap="square" lIns="0" tIns="12700" rIns="0" bIns="0" rtlCol="0">
            <a:spAutoFit/>
          </a:bodyPr>
          <a:lstStyle/>
          <a:p>
            <a:pPr lvl="3" indent="-488025">
              <a:lnSpc>
                <a:spcPts val="4580"/>
              </a:lnSpc>
              <a:buChar char="•"/>
              <a:tabLst>
                <a:tab pos="518795" algn="l"/>
              </a:tabLst>
            </a:pPr>
            <a:r>
              <a:rPr lang="pl-PL" sz="2800" dirty="0">
                <a:solidFill>
                  <a:schemeClr val="tx1"/>
                </a:solidFill>
                <a:latin typeface="+mn-lt"/>
                <a:cs typeface="Lato"/>
              </a:rPr>
              <a:t>e-Urząd</a:t>
            </a:r>
            <a:r>
              <a:rPr lang="pl-PL" sz="2800" spc="15" dirty="0">
                <a:solidFill>
                  <a:schemeClr val="tx1"/>
                </a:solidFill>
                <a:latin typeface="+mn-lt"/>
                <a:cs typeface="Lato"/>
              </a:rPr>
              <a:t> </a:t>
            </a:r>
            <a:r>
              <a:rPr lang="pl-PL" sz="2800" spc="-10" dirty="0">
                <a:solidFill>
                  <a:schemeClr val="tx1"/>
                </a:solidFill>
                <a:latin typeface="+mn-lt"/>
                <a:cs typeface="Lato"/>
              </a:rPr>
              <a:t>Skarbowy</a:t>
            </a:r>
          </a:p>
          <a:p>
            <a:pPr indent="-488025">
              <a:lnSpc>
                <a:spcPts val="4580"/>
              </a:lnSpc>
              <a:buFontTx/>
              <a:buChar char="•"/>
              <a:tabLst>
                <a:tab pos="518795" algn="l"/>
              </a:tabLst>
            </a:pPr>
            <a:r>
              <a:rPr lang="pl-PL" sz="2800" spc="-10" dirty="0">
                <a:solidFill>
                  <a:schemeClr val="tx1"/>
                </a:solidFill>
                <a:latin typeface="+mn-lt"/>
                <a:cs typeface="Lato"/>
              </a:rPr>
              <a:t>Twój</a:t>
            </a:r>
            <a:r>
              <a:rPr lang="pl-PL" sz="2800" spc="-55" dirty="0">
                <a:solidFill>
                  <a:schemeClr val="tx1"/>
                </a:solidFill>
                <a:latin typeface="+mn-lt"/>
                <a:cs typeface="Lato"/>
              </a:rPr>
              <a:t> </a:t>
            </a:r>
            <a:r>
              <a:rPr lang="pl-PL" sz="2800" spc="-20" dirty="0">
                <a:solidFill>
                  <a:schemeClr val="tx1"/>
                </a:solidFill>
                <a:latin typeface="+mn-lt"/>
                <a:cs typeface="Lato"/>
              </a:rPr>
              <a:t>e-PIT</a:t>
            </a:r>
          </a:p>
          <a:p>
            <a:pPr indent="-488025">
              <a:lnSpc>
                <a:spcPts val="4580"/>
              </a:lnSpc>
              <a:buChar char="•"/>
              <a:tabLst>
                <a:tab pos="518795" algn="l"/>
              </a:tabLst>
            </a:pPr>
            <a:r>
              <a:rPr lang="pl-PL" sz="2800" dirty="0" err="1">
                <a:solidFill>
                  <a:schemeClr val="tx1"/>
                </a:solidFill>
                <a:latin typeface="+mn-lt"/>
                <a:cs typeface="Lato"/>
              </a:rPr>
              <a:t>eMCeK</a:t>
            </a:r>
            <a:r>
              <a:rPr lang="pl-PL" sz="2800" dirty="0">
                <a:solidFill>
                  <a:schemeClr val="tx1"/>
                </a:solidFill>
                <a:latin typeface="+mn-lt"/>
                <a:cs typeface="Lato"/>
              </a:rPr>
              <a:t> – </a:t>
            </a:r>
            <a:r>
              <a:rPr lang="pl-PL" sz="2800" dirty="0" err="1">
                <a:solidFill>
                  <a:schemeClr val="tx1"/>
                </a:solidFill>
                <a:latin typeface="+mn-lt"/>
                <a:cs typeface="Lato"/>
              </a:rPr>
              <a:t>Multikanałowe</a:t>
            </a:r>
            <a:r>
              <a:rPr lang="pl-PL" sz="2800" dirty="0">
                <a:solidFill>
                  <a:schemeClr val="tx1"/>
                </a:solidFill>
                <a:latin typeface="+mn-lt"/>
                <a:cs typeface="Lato"/>
              </a:rPr>
              <a:t> Centrum Komunikacji </a:t>
            </a:r>
          </a:p>
          <a:p>
            <a:pPr indent="-488025">
              <a:lnSpc>
                <a:spcPts val="4580"/>
              </a:lnSpc>
              <a:buFontTx/>
              <a:buChar char="•"/>
              <a:tabLst>
                <a:tab pos="518795" algn="l"/>
              </a:tabLst>
            </a:pPr>
            <a:r>
              <a:rPr lang="pl-PL" sz="2800" spc="-20" dirty="0">
                <a:solidFill>
                  <a:schemeClr val="tx1"/>
                </a:solidFill>
                <a:latin typeface="+mn-lt"/>
                <a:cs typeface="Lato"/>
              </a:rPr>
              <a:t>PUESC</a:t>
            </a:r>
          </a:p>
          <a:p>
            <a:pPr indent="-488025">
              <a:lnSpc>
                <a:spcPts val="4580"/>
              </a:lnSpc>
              <a:buChar char="•"/>
              <a:tabLst>
                <a:tab pos="518795" algn="l"/>
              </a:tabLst>
            </a:pPr>
            <a:r>
              <a:rPr lang="pl-PL" sz="2800" spc="-20" dirty="0" err="1">
                <a:solidFill>
                  <a:schemeClr val="tx1"/>
                </a:solidFill>
                <a:latin typeface="+mn-lt"/>
                <a:cs typeface="Lato"/>
              </a:rPr>
              <a:t>eTOLL</a:t>
            </a:r>
            <a:r>
              <a:rPr lang="pl-PL" sz="2800" spc="-20" dirty="0">
                <a:solidFill>
                  <a:schemeClr val="tx1"/>
                </a:solidFill>
                <a:latin typeface="+mn-lt"/>
                <a:cs typeface="Lato"/>
              </a:rPr>
              <a:t> – rozszerzenie sieci dróg płatnych</a:t>
            </a:r>
          </a:p>
          <a:p>
            <a:pPr indent="-488025">
              <a:lnSpc>
                <a:spcPts val="4580"/>
              </a:lnSpc>
              <a:buChar char="•"/>
              <a:tabLst>
                <a:tab pos="518795" algn="l"/>
              </a:tabLst>
            </a:pPr>
            <a:r>
              <a:rPr lang="pl-PL" sz="2800" dirty="0">
                <a:solidFill>
                  <a:schemeClr val="tx1"/>
                </a:solidFill>
                <a:latin typeface="+mn-lt"/>
                <a:cs typeface="Lato"/>
              </a:rPr>
              <a:t>Umów wizytę</a:t>
            </a:r>
          </a:p>
          <a:p>
            <a:pPr indent="-488025">
              <a:lnSpc>
                <a:spcPts val="4580"/>
              </a:lnSpc>
              <a:buChar char="•"/>
              <a:tabLst>
                <a:tab pos="518795" algn="l"/>
              </a:tabLst>
            </a:pPr>
            <a:r>
              <a:rPr lang="pl-PL" sz="2800" dirty="0">
                <a:solidFill>
                  <a:schemeClr val="tx1"/>
                </a:solidFill>
                <a:latin typeface="+mn-lt"/>
                <a:cs typeface="Lato"/>
              </a:rPr>
              <a:t>SENT</a:t>
            </a:r>
          </a:p>
          <a:p>
            <a:pPr indent="-488025">
              <a:lnSpc>
                <a:spcPts val="4580"/>
              </a:lnSpc>
              <a:buChar char="•"/>
              <a:tabLst>
                <a:tab pos="518795" algn="l"/>
              </a:tabLst>
            </a:pPr>
            <a:r>
              <a:rPr lang="pl-PL" sz="2800" dirty="0">
                <a:solidFill>
                  <a:schemeClr val="tx1"/>
                </a:solidFill>
                <a:latin typeface="+mn-lt"/>
              </a:rPr>
              <a:t>CESOP PL </a:t>
            </a:r>
          </a:p>
          <a:p>
            <a:pPr indent="-488025">
              <a:lnSpc>
                <a:spcPts val="4580"/>
              </a:lnSpc>
              <a:buChar char="•"/>
              <a:tabLst>
                <a:tab pos="518795" algn="l"/>
              </a:tabLst>
            </a:pPr>
            <a:r>
              <a:rPr lang="pl-PL" sz="2800" dirty="0">
                <a:solidFill>
                  <a:schemeClr val="tx1"/>
                </a:solidFill>
                <a:latin typeface="+mn-lt"/>
              </a:rPr>
              <a:t>MDR</a:t>
            </a:r>
          </a:p>
          <a:p>
            <a:pPr indent="-488025">
              <a:lnSpc>
                <a:spcPts val="4580"/>
              </a:lnSpc>
              <a:buChar char="•"/>
              <a:tabLst>
                <a:tab pos="518795" algn="l"/>
              </a:tabLst>
            </a:pPr>
            <a:r>
              <a:rPr lang="pl-PL" sz="2800" dirty="0">
                <a:solidFill>
                  <a:schemeClr val="tx1"/>
                </a:solidFill>
                <a:latin typeface="+mn-lt"/>
              </a:rPr>
              <a:t>Chmura Instytucji Audytowej</a:t>
            </a:r>
          </a:p>
          <a:p>
            <a:pPr indent="-488025">
              <a:lnSpc>
                <a:spcPts val="4580"/>
              </a:lnSpc>
              <a:buChar char="•"/>
              <a:tabLst>
                <a:tab pos="518795" algn="l"/>
              </a:tabLst>
            </a:pPr>
            <a:r>
              <a:rPr lang="pl-PL" sz="2800" dirty="0">
                <a:solidFill>
                  <a:schemeClr val="tx1"/>
                </a:solidFill>
                <a:latin typeface="+mn-lt"/>
              </a:rPr>
              <a:t>QR kody na upomnieniach</a:t>
            </a:r>
          </a:p>
          <a:p>
            <a:pPr indent="-488025">
              <a:lnSpc>
                <a:spcPts val="4580"/>
              </a:lnSpc>
              <a:buChar char="•"/>
              <a:tabLst>
                <a:tab pos="518795" algn="l"/>
              </a:tabLst>
            </a:pPr>
            <a:r>
              <a:rPr lang="pl-PL" sz="2800" dirty="0">
                <a:solidFill>
                  <a:schemeClr val="tx1"/>
                </a:solidFill>
                <a:latin typeface="+mn-lt"/>
              </a:rPr>
              <a:t>QR kody opłata skarbowa</a:t>
            </a:r>
          </a:p>
          <a:p>
            <a:pPr indent="-488025">
              <a:lnSpc>
                <a:spcPts val="4580"/>
              </a:lnSpc>
              <a:buChar char="•"/>
              <a:tabLst>
                <a:tab pos="518795" algn="l"/>
              </a:tabLst>
            </a:pPr>
            <a:endParaRPr lang="pl-PL" sz="2800" spc="-10" dirty="0">
              <a:solidFill>
                <a:schemeClr val="tx1"/>
              </a:solidFill>
              <a:latin typeface="+mn-lt"/>
              <a:cs typeface="Lato"/>
            </a:endParaRPr>
          </a:p>
          <a:p>
            <a:pPr indent="-488025">
              <a:lnSpc>
                <a:spcPts val="4580"/>
              </a:lnSpc>
              <a:buChar char="•"/>
              <a:tabLst>
                <a:tab pos="518795" algn="l"/>
              </a:tabLst>
            </a:pPr>
            <a:endParaRPr lang="pl-PL" sz="2800" dirty="0">
              <a:solidFill>
                <a:schemeClr val="tx1"/>
              </a:solidFill>
              <a:latin typeface="+mn-lt"/>
              <a:ea typeface="Lato" panose="020F0502020204030203" pitchFamily="34" charset="0"/>
              <a:cs typeface="Lato" panose="020F0502020204030203" pitchFamily="34" charset="0"/>
            </a:endParaRPr>
          </a:p>
        </p:txBody>
      </p:sp>
      <p:grpSp>
        <p:nvGrpSpPr>
          <p:cNvPr id="23" name="object 3">
            <a:extLst>
              <a:ext uri="{FF2B5EF4-FFF2-40B4-BE49-F238E27FC236}">
                <a16:creationId xmlns:a16="http://schemas.microsoft.com/office/drawing/2014/main" id="{ADD7EBDF-A2B0-2F83-4F20-6035C2B4618D}"/>
              </a:ext>
            </a:extLst>
          </p:cNvPr>
          <p:cNvGrpSpPr/>
          <p:nvPr/>
        </p:nvGrpSpPr>
        <p:grpSpPr>
          <a:xfrm>
            <a:off x="2319132" y="5105094"/>
            <a:ext cx="2524125" cy="400685"/>
            <a:chOff x="2319132" y="5105094"/>
            <a:chExt cx="2524125" cy="400685"/>
          </a:xfrm>
        </p:grpSpPr>
        <p:sp>
          <p:nvSpPr>
            <p:cNvPr id="24" name="object 4">
              <a:extLst>
                <a:ext uri="{FF2B5EF4-FFF2-40B4-BE49-F238E27FC236}">
                  <a16:creationId xmlns:a16="http://schemas.microsoft.com/office/drawing/2014/main" id="{5D919CFE-1521-08F7-E439-4BC75B4484F7}"/>
                </a:ext>
              </a:extLst>
            </p:cNvPr>
            <p:cNvSpPr/>
            <p:nvPr/>
          </p:nvSpPr>
          <p:spPr>
            <a:xfrm>
              <a:off x="4708521" y="5120801"/>
              <a:ext cx="118745" cy="368935"/>
            </a:xfrm>
            <a:custGeom>
              <a:avLst/>
              <a:gdLst/>
              <a:ahLst/>
              <a:cxnLst/>
              <a:rect l="l" t="t" r="r" b="b"/>
              <a:pathLst>
                <a:path w="118745" h="368935">
                  <a:moveTo>
                    <a:pt x="0" y="368815"/>
                  </a:moveTo>
                  <a:lnTo>
                    <a:pt x="118404" y="186224"/>
                  </a:lnTo>
                  <a:lnTo>
                    <a:pt x="2230" y="0"/>
                  </a:lnTo>
                </a:path>
              </a:pathLst>
            </a:custGeom>
            <a:ln w="31412">
              <a:solidFill>
                <a:schemeClr val="tx1"/>
              </a:solidFill>
            </a:ln>
          </p:spPr>
          <p:txBody>
            <a:bodyPr wrap="square" lIns="0" tIns="0" rIns="0" bIns="0" rtlCol="0"/>
            <a:lstStyle/>
            <a:p>
              <a:endParaRPr>
                <a:latin typeface="+mn-lt"/>
              </a:endParaRPr>
            </a:p>
          </p:txBody>
        </p:sp>
        <p:sp>
          <p:nvSpPr>
            <p:cNvPr id="25" name="object 5">
              <a:extLst>
                <a:ext uri="{FF2B5EF4-FFF2-40B4-BE49-F238E27FC236}">
                  <a16:creationId xmlns:a16="http://schemas.microsoft.com/office/drawing/2014/main" id="{5365342C-0F27-1B5C-586D-C695ECABDB9D}"/>
                </a:ext>
              </a:extLst>
            </p:cNvPr>
            <p:cNvSpPr/>
            <p:nvPr/>
          </p:nvSpPr>
          <p:spPr>
            <a:xfrm>
              <a:off x="2319132" y="5305207"/>
              <a:ext cx="2479675" cy="0"/>
            </a:xfrm>
            <a:custGeom>
              <a:avLst/>
              <a:gdLst/>
              <a:ahLst/>
              <a:cxnLst/>
              <a:rect l="l" t="t" r="r" b="b"/>
              <a:pathLst>
                <a:path w="2479675">
                  <a:moveTo>
                    <a:pt x="2479191" y="0"/>
                  </a:moveTo>
                  <a:lnTo>
                    <a:pt x="0" y="0"/>
                  </a:lnTo>
                </a:path>
              </a:pathLst>
            </a:custGeom>
            <a:ln w="31412">
              <a:solidFill>
                <a:schemeClr val="tx1"/>
              </a:solidFill>
            </a:ln>
          </p:spPr>
          <p:txBody>
            <a:bodyPr wrap="square" lIns="0" tIns="0" rIns="0" bIns="0" rtlCol="0"/>
            <a:lstStyle/>
            <a:p>
              <a:endParaRPr>
                <a:latin typeface="+mn-lt"/>
              </a:endParaRPr>
            </a:p>
          </p:txBody>
        </p:sp>
      </p:grpSp>
      <p:sp>
        <p:nvSpPr>
          <p:cNvPr id="9" name="object 8">
            <a:extLst>
              <a:ext uri="{FF2B5EF4-FFF2-40B4-BE49-F238E27FC236}">
                <a16:creationId xmlns:a16="http://schemas.microsoft.com/office/drawing/2014/main" id="{AB1C6F9D-4ED2-4281-AEEF-4DF3AD013525}"/>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mn-lt"/>
                <a:cs typeface="Lato Black"/>
              </a:rPr>
              <a:t>Co już zrobiliśmy</a:t>
            </a:r>
            <a:endParaRPr sz="4400" dirty="0">
              <a:latin typeface="+mn-lt"/>
              <a:cs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15</a:t>
            </a:fld>
            <a:endParaRPr spc="-50" dirty="0"/>
          </a:p>
        </p:txBody>
      </p:sp>
      <p:sp>
        <p:nvSpPr>
          <p:cNvPr id="2" name="pole tekstowe 1">
            <a:extLst>
              <a:ext uri="{FF2B5EF4-FFF2-40B4-BE49-F238E27FC236}">
                <a16:creationId xmlns:a16="http://schemas.microsoft.com/office/drawing/2014/main" id="{AFB645D6-DB20-401D-8536-906745D04785}"/>
              </a:ext>
            </a:extLst>
          </p:cNvPr>
          <p:cNvSpPr txBox="1"/>
          <p:nvPr/>
        </p:nvSpPr>
        <p:spPr>
          <a:xfrm>
            <a:off x="8475390" y="5522736"/>
            <a:ext cx="10074171" cy="1211229"/>
          </a:xfrm>
          <a:prstGeom prst="rect">
            <a:avLst/>
          </a:prstGeom>
          <a:noFill/>
        </p:spPr>
        <p:txBody>
          <a:bodyPr wrap="square" rtlCol="0">
            <a:spAutoFit/>
          </a:bodyPr>
          <a:lstStyle/>
          <a:p>
            <a:pPr marL="12700">
              <a:lnSpc>
                <a:spcPts val="2180"/>
              </a:lnSpc>
            </a:pPr>
            <a:r>
              <a:rPr lang="pl-PL" sz="2000" dirty="0">
                <a:solidFill>
                  <a:schemeClr val="tx1"/>
                </a:solidFill>
                <a:latin typeface="+mn-lt"/>
                <a:cs typeface="Lato"/>
              </a:rPr>
              <a:t>W 2024 roku zostało złożonych 13,8 mln rozliczeń za 2023 r. poprzez usługę Twój e-PIT, w tym: </a:t>
            </a:r>
          </a:p>
          <a:p>
            <a:pPr marL="298450" indent="-285750">
              <a:lnSpc>
                <a:spcPts val="2180"/>
              </a:lnSpc>
              <a:buFont typeface="Arial" panose="020B0604020202020204" pitchFamily="34" charset="0"/>
              <a:buChar char="•"/>
            </a:pPr>
            <a:r>
              <a:rPr lang="pl-PL" sz="2000" dirty="0">
                <a:solidFill>
                  <a:schemeClr val="tx1"/>
                </a:solidFill>
                <a:latin typeface="+mn-lt"/>
                <a:cs typeface="Lato"/>
              </a:rPr>
              <a:t>7,6 mln rozliczeń złożonych samodzielnie,</a:t>
            </a:r>
          </a:p>
          <a:p>
            <a:pPr marL="298450" indent="-285750">
              <a:lnSpc>
                <a:spcPts val="2180"/>
              </a:lnSpc>
              <a:buFont typeface="Arial" panose="020B0604020202020204" pitchFamily="34" charset="0"/>
              <a:buChar char="•"/>
            </a:pPr>
            <a:r>
              <a:rPr lang="pl-PL" sz="2000" dirty="0">
                <a:solidFill>
                  <a:schemeClr val="tx1"/>
                </a:solidFill>
                <a:latin typeface="+mn-lt"/>
                <a:cs typeface="Lato"/>
              </a:rPr>
              <a:t>6,2 mln rozliczeń zaakceptowanych automatycznie.</a:t>
            </a:r>
          </a:p>
          <a:p>
            <a:pPr marL="12700">
              <a:lnSpc>
                <a:spcPts val="2180"/>
              </a:lnSpc>
            </a:pPr>
            <a:r>
              <a:rPr lang="pl-PL" sz="2000" dirty="0">
                <a:solidFill>
                  <a:schemeClr val="tx1"/>
                </a:solidFill>
                <a:latin typeface="+mn-lt"/>
                <a:cs typeface="Lato"/>
              </a:rPr>
              <a:t>19,6 mln logowań  do usługi Twój e-PIT w trakcie trwania akcji rozliczeń za 2023 r.</a:t>
            </a:r>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843180"/>
          </a:xfrm>
          <a:prstGeom prst="rect">
            <a:avLst/>
          </a:prstGeom>
        </p:spPr>
        <p:txBody>
          <a:bodyPr vert="horz" wrap="square" lIns="0" tIns="12065" rIns="0" bIns="0" rtlCol="0">
            <a:spAutoFit/>
          </a:bodyPr>
          <a:lstStyle/>
          <a:p>
            <a:pPr marL="12700">
              <a:lnSpc>
                <a:spcPct val="100000"/>
              </a:lnSpc>
              <a:spcBef>
                <a:spcPts val="95"/>
              </a:spcBef>
            </a:pPr>
            <a:r>
              <a:rPr sz="5400" b="1" dirty="0">
                <a:latin typeface="+mn-lt"/>
                <a:cs typeface="Lato Black"/>
              </a:rPr>
              <a:t>e-Urząd</a:t>
            </a:r>
            <a:r>
              <a:rPr sz="5400" b="1" spc="-245" dirty="0">
                <a:latin typeface="+mn-lt"/>
                <a:cs typeface="Lato Black"/>
              </a:rPr>
              <a:t> </a:t>
            </a:r>
            <a:r>
              <a:rPr sz="5400" b="1" spc="-10" dirty="0">
                <a:latin typeface="+mn-lt"/>
                <a:cs typeface="Lato Black"/>
              </a:rPr>
              <a:t>Skarbowy</a:t>
            </a:r>
            <a:endParaRPr sz="5400" dirty="0">
              <a:latin typeface="+mn-lt"/>
              <a:cs typeface="Lato Black"/>
            </a:endParaRPr>
          </a:p>
        </p:txBody>
      </p:sp>
      <p:sp>
        <p:nvSpPr>
          <p:cNvPr id="6" name="object 9">
            <a:extLst>
              <a:ext uri="{FF2B5EF4-FFF2-40B4-BE49-F238E27FC236}">
                <a16:creationId xmlns:a16="http://schemas.microsoft.com/office/drawing/2014/main" id="{16F298BA-92B1-620E-8BA3-39839EF66FE2}"/>
              </a:ext>
            </a:extLst>
          </p:cNvPr>
          <p:cNvSpPr txBox="1"/>
          <p:nvPr/>
        </p:nvSpPr>
        <p:spPr>
          <a:xfrm>
            <a:off x="1087436" y="2320761"/>
            <a:ext cx="3783329"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320761"/>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a:off x="4266411" y="6187922"/>
            <a:ext cx="7701587" cy="5969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40" name="object 27">
            <a:extLst>
              <a:ext uri="{FF2B5EF4-FFF2-40B4-BE49-F238E27FC236}">
                <a16:creationId xmlns:a16="http://schemas.microsoft.com/office/drawing/2014/main" id="{F7DEBFF6-89ED-2C06-0761-8546631BFA88}"/>
              </a:ext>
            </a:extLst>
          </p:cNvPr>
          <p:cNvSpPr txBox="1"/>
          <p:nvPr/>
        </p:nvSpPr>
        <p:spPr>
          <a:xfrm>
            <a:off x="1173840" y="5697046"/>
            <a:ext cx="6150753" cy="294953"/>
          </a:xfrm>
          <a:prstGeom prst="rect">
            <a:avLst/>
          </a:prstGeom>
        </p:spPr>
        <p:txBody>
          <a:bodyPr vert="horz" wrap="square" lIns="0" tIns="12700" rIns="0" bIns="0" rtlCol="0">
            <a:spAutoFit/>
          </a:bodyPr>
          <a:lstStyle/>
          <a:p>
            <a:pPr>
              <a:lnSpc>
                <a:spcPts val="2180"/>
              </a:lnSpc>
            </a:pPr>
            <a:r>
              <a:rPr lang="pl-PL" sz="2000" b="1" u="none" strike="noStrike" dirty="0">
                <a:solidFill>
                  <a:schemeClr val="tx1"/>
                </a:solidFill>
                <a:effectLst/>
                <a:latin typeface="+mn-lt"/>
                <a:ea typeface="Lato Heavy" panose="020F0502020204030203" pitchFamily="34" charset="0"/>
                <a:cs typeface="Lato Heavy" panose="020F0502020204030203" pitchFamily="34" charset="0"/>
              </a:rPr>
              <a:t>Twój e-PIT – usługa Twój e-PIT za 2023 r.</a:t>
            </a:r>
            <a:r>
              <a:rPr lang="pl-PL" sz="2000" u="none" strike="noStrike" dirty="0">
                <a:solidFill>
                  <a:schemeClr val="tx1"/>
                </a:solidFill>
                <a:effectLst/>
                <a:latin typeface="+mn-lt"/>
                <a:ea typeface="Lato Heavy" panose="020F0502020204030203" pitchFamily="34" charset="0"/>
                <a:cs typeface="Lato Heavy" panose="020F0502020204030203" pitchFamily="34" charset="0"/>
              </a:rPr>
              <a:t> – luty 2024 r.</a:t>
            </a:r>
          </a:p>
        </p:txBody>
      </p:sp>
      <p:sp>
        <p:nvSpPr>
          <p:cNvPr id="53" name="object 18">
            <a:extLst>
              <a:ext uri="{FF2B5EF4-FFF2-40B4-BE49-F238E27FC236}">
                <a16:creationId xmlns:a16="http://schemas.microsoft.com/office/drawing/2014/main" id="{6633DB7C-6588-0270-8379-024313DC0208}"/>
              </a:ext>
            </a:extLst>
          </p:cNvPr>
          <p:cNvSpPr/>
          <p:nvPr/>
        </p:nvSpPr>
        <p:spPr>
          <a:xfrm>
            <a:off x="1087436" y="4968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1" name="object 18">
            <a:extLst>
              <a:ext uri="{FF2B5EF4-FFF2-40B4-BE49-F238E27FC236}">
                <a16:creationId xmlns:a16="http://schemas.microsoft.com/office/drawing/2014/main" id="{7257B1C8-D3E0-4573-BC17-6B331F7E2B9D}"/>
              </a:ext>
            </a:extLst>
          </p:cNvPr>
          <p:cNvSpPr/>
          <p:nvPr/>
        </p:nvSpPr>
        <p:spPr>
          <a:xfrm>
            <a:off x="1239836" y="10226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2" name="object 27">
            <a:extLst>
              <a:ext uri="{FF2B5EF4-FFF2-40B4-BE49-F238E27FC236}">
                <a16:creationId xmlns:a16="http://schemas.microsoft.com/office/drawing/2014/main" id="{E9818CAA-724A-4585-864A-3AF380943EF7}"/>
              </a:ext>
            </a:extLst>
          </p:cNvPr>
          <p:cNvSpPr txBox="1"/>
          <p:nvPr/>
        </p:nvSpPr>
        <p:spPr>
          <a:xfrm>
            <a:off x="1173840" y="8434335"/>
            <a:ext cx="6367465" cy="1154162"/>
          </a:xfrm>
          <a:prstGeom prst="rect">
            <a:avLst/>
          </a:prstGeom>
        </p:spPr>
        <p:txBody>
          <a:bodyPr vert="horz" wrap="square" lIns="0" tIns="12700" rIns="0" bIns="0" rtlCol="0">
            <a:spAutoFit/>
          </a:bodyPr>
          <a:lstStyle/>
          <a:p>
            <a:pPr>
              <a:lnSpc>
                <a:spcPts val="2180"/>
              </a:lnSpc>
            </a:pPr>
            <a:r>
              <a:rPr lang="pl-PL" sz="2000" b="1" u="none" strike="noStrike" dirty="0">
                <a:solidFill>
                  <a:schemeClr val="tx1"/>
                </a:solidFill>
                <a:effectLst/>
                <a:latin typeface="+mn-lt"/>
                <a:ea typeface="Lato Heavy" panose="020F0502020204030203" pitchFamily="34" charset="0"/>
                <a:cs typeface="Lato Heavy" panose="020F0502020204030203" pitchFamily="34" charset="0"/>
              </a:rPr>
              <a:t>Twój e-PIT – usługa Twój e-PIT za 2024 r. </a:t>
            </a:r>
            <a:r>
              <a:rPr lang="pl-PL" sz="2000" spc="-10" dirty="0">
                <a:latin typeface="+mn-lt"/>
                <a:cs typeface="Lato"/>
              </a:rPr>
              <a:t>- luty 2025 r.</a:t>
            </a:r>
            <a:endParaRPr lang="pl-PL" sz="2000" b="1" u="none" strike="noStrike" dirty="0">
              <a:solidFill>
                <a:schemeClr val="tx1"/>
              </a:solidFill>
              <a:effectLst/>
              <a:latin typeface="+mn-lt"/>
              <a:ea typeface="Lato Heavy" panose="020F0502020204030203" pitchFamily="34" charset="0"/>
              <a:cs typeface="Lato Heavy" panose="020F0502020204030203" pitchFamily="34" charset="0"/>
            </a:endParaRPr>
          </a:p>
          <a:p>
            <a:pPr>
              <a:lnSpc>
                <a:spcPts val="2180"/>
              </a:lnSpc>
            </a:pPr>
            <a:endParaRPr lang="pl-PL" sz="2000" b="1" dirty="0">
              <a:solidFill>
                <a:schemeClr val="tx1"/>
              </a:solidFill>
              <a:latin typeface="+mn-lt"/>
              <a:ea typeface="Lato Heavy" panose="020F0502020204030203" pitchFamily="34" charset="0"/>
              <a:cs typeface="Lato Heavy" panose="020F0502020204030203" pitchFamily="34" charset="0"/>
            </a:endParaRPr>
          </a:p>
          <a:p>
            <a:pPr>
              <a:lnSpc>
                <a:spcPts val="2180"/>
              </a:lnSpc>
              <a:spcBef>
                <a:spcPts val="95"/>
              </a:spcBef>
            </a:pPr>
            <a:r>
              <a:rPr lang="pl-PL" sz="2000" spc="-10" dirty="0">
                <a:latin typeface="+mn-lt"/>
                <a:cs typeface="Lato"/>
              </a:rPr>
              <a:t>Usługa Twój e-PIT – udostępniliśmy wstępnie wypełnione rozliczenia za rok 2024.</a:t>
            </a:r>
          </a:p>
        </p:txBody>
      </p:sp>
      <p:sp>
        <p:nvSpPr>
          <p:cNvPr id="23" name="pole tekstowe 22">
            <a:extLst>
              <a:ext uri="{FF2B5EF4-FFF2-40B4-BE49-F238E27FC236}">
                <a16:creationId xmlns:a16="http://schemas.microsoft.com/office/drawing/2014/main" id="{0A1590DC-04B7-4737-8DF5-F62659BFB5D4}"/>
              </a:ext>
            </a:extLst>
          </p:cNvPr>
          <p:cNvSpPr txBox="1"/>
          <p:nvPr/>
        </p:nvSpPr>
        <p:spPr>
          <a:xfrm>
            <a:off x="8397240" y="8122791"/>
            <a:ext cx="10074171" cy="2067233"/>
          </a:xfrm>
          <a:prstGeom prst="rect">
            <a:avLst/>
          </a:prstGeom>
          <a:noFill/>
        </p:spPr>
        <p:txBody>
          <a:bodyPr wrap="square" rtlCol="0">
            <a:spAutoFit/>
          </a:bodyPr>
          <a:lstStyle/>
          <a:p>
            <a:pPr marL="12700">
              <a:lnSpc>
                <a:spcPts val="2180"/>
              </a:lnSpc>
            </a:pPr>
            <a:r>
              <a:rPr lang="pl-PL" sz="1800" b="0" i="0" u="none" strike="noStrike" dirty="0">
                <a:solidFill>
                  <a:srgbClr val="000000"/>
                </a:solidFill>
                <a:effectLst/>
                <a:latin typeface="Calibri" panose="020F0502020204030204" pitchFamily="34" charset="0"/>
              </a:rPr>
              <a:t>Od 15 lutego do 30 kwietnia 2025 zostało złożonych ponad 14,25 mln zeznań przez użytkowników oraz odnotowaliśmy prawie 19 mln logowań do usługi, od momentu jej uruchomienia. </a:t>
            </a:r>
            <a:endParaRPr lang="pl-PL" sz="2000" i="1" dirty="0">
              <a:solidFill>
                <a:schemeClr val="tx1"/>
              </a:solidFill>
              <a:latin typeface="+mn-lt"/>
            </a:endParaRPr>
          </a:p>
          <a:p>
            <a:pPr marL="12700">
              <a:lnSpc>
                <a:spcPts val="2180"/>
              </a:lnSpc>
            </a:pPr>
            <a:r>
              <a:rPr lang="pl-PL" sz="2000" i="1" dirty="0">
                <a:solidFill>
                  <a:schemeClr val="tx1"/>
                </a:solidFill>
                <a:latin typeface="+mn-lt"/>
              </a:rPr>
              <a:t>Pełne podsumowanie rozliczeń za rok 2024 dostępne pod następującym linkiem:</a:t>
            </a:r>
          </a:p>
          <a:p>
            <a:pPr marL="12700">
              <a:lnSpc>
                <a:spcPts val="2180"/>
              </a:lnSpc>
            </a:pPr>
            <a:endParaRPr lang="pl-PL" sz="2000" i="1" dirty="0">
              <a:solidFill>
                <a:schemeClr val="tx1"/>
              </a:solidFill>
              <a:latin typeface="+mn-lt"/>
            </a:endParaRPr>
          </a:p>
          <a:p>
            <a:pPr marL="12700">
              <a:lnSpc>
                <a:spcPts val="2180"/>
              </a:lnSpc>
            </a:pPr>
            <a:r>
              <a:rPr lang="pl-PL" sz="2000" dirty="0">
                <a:solidFill>
                  <a:schemeClr val="tx1"/>
                </a:solidFill>
                <a:latin typeface="+mn-lt"/>
                <a:hlinkClick r:id="rId2"/>
              </a:rPr>
              <a:t>https://www.gov.pl/web/finanse/rozliczenie-pit-za-2024-rok---proste-szybkie-rozliczenie-podatku-i-rekordowa-liczba-e-pit-ow</a:t>
            </a:r>
            <a:endParaRPr lang="pl-PL" sz="2000" dirty="0">
              <a:solidFill>
                <a:schemeClr val="tx1"/>
              </a:solidFill>
              <a:latin typeface="+mn-lt"/>
            </a:endParaRPr>
          </a:p>
          <a:p>
            <a:pPr marL="12700">
              <a:lnSpc>
                <a:spcPts val="2180"/>
              </a:lnSpc>
            </a:pPr>
            <a:endParaRPr lang="pl-PL" sz="2000" dirty="0">
              <a:solidFill>
                <a:schemeClr val="tx1"/>
              </a:solidFill>
              <a:latin typeface="+mn-lt"/>
            </a:endParaRPr>
          </a:p>
        </p:txBody>
      </p:sp>
      <p:sp>
        <p:nvSpPr>
          <p:cNvPr id="27" name="object 18">
            <a:extLst>
              <a:ext uri="{FF2B5EF4-FFF2-40B4-BE49-F238E27FC236}">
                <a16:creationId xmlns:a16="http://schemas.microsoft.com/office/drawing/2014/main" id="{EACAA175-DEBA-4466-AA04-56084E24958F}"/>
              </a:ext>
            </a:extLst>
          </p:cNvPr>
          <p:cNvSpPr/>
          <p:nvPr/>
        </p:nvSpPr>
        <p:spPr>
          <a:xfrm>
            <a:off x="1087436" y="7864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8" name="pole tekstowe 27">
            <a:extLst>
              <a:ext uri="{FF2B5EF4-FFF2-40B4-BE49-F238E27FC236}">
                <a16:creationId xmlns:a16="http://schemas.microsoft.com/office/drawing/2014/main" id="{F12E2942-624C-49C6-855E-9DB8FB51BDE5}"/>
              </a:ext>
            </a:extLst>
          </p:cNvPr>
          <p:cNvSpPr txBox="1"/>
          <p:nvPr/>
        </p:nvSpPr>
        <p:spPr>
          <a:xfrm>
            <a:off x="1015091" y="3256772"/>
            <a:ext cx="6526214" cy="707886"/>
          </a:xfrm>
          <a:prstGeom prst="rect">
            <a:avLst/>
          </a:prstGeom>
          <a:noFill/>
        </p:spPr>
        <p:txBody>
          <a:bodyPr wrap="square">
            <a:spAutoFit/>
          </a:bodyPr>
          <a:lstStyle/>
          <a:p>
            <a:r>
              <a:rPr lang="pl-PL" sz="2000" b="1" i="0" u="none" strike="noStrike" dirty="0">
                <a:solidFill>
                  <a:srgbClr val="000000"/>
                </a:solidFill>
                <a:effectLst/>
                <a:latin typeface="+mn-lt"/>
              </a:rPr>
              <a:t>Aplikacja mobilna e-Urząd Skarbowy </a:t>
            </a:r>
            <a:r>
              <a:rPr lang="pl-PL" sz="2000" b="0" i="0" u="none" strike="noStrike" dirty="0">
                <a:solidFill>
                  <a:srgbClr val="000000"/>
                </a:solidFill>
                <a:effectLst/>
                <a:latin typeface="+mn-lt"/>
              </a:rPr>
              <a:t>– styczeń 2025 r.</a:t>
            </a:r>
          </a:p>
          <a:p>
            <a:r>
              <a:rPr lang="pl-PL" sz="2000" b="0" i="0" u="none" strike="noStrike" dirty="0">
                <a:solidFill>
                  <a:srgbClr val="000000"/>
                </a:solidFill>
                <a:effectLst/>
                <a:latin typeface="+mn-lt"/>
              </a:rPr>
              <a:t>I etap - usługi na koncie osoby fizycznej</a:t>
            </a:r>
            <a:r>
              <a:rPr lang="pl-PL" sz="2000" dirty="0">
                <a:latin typeface="+mn-lt"/>
              </a:rPr>
              <a:t> </a:t>
            </a:r>
          </a:p>
        </p:txBody>
      </p:sp>
      <p:sp>
        <p:nvSpPr>
          <p:cNvPr id="29" name="pole tekstowe 28">
            <a:extLst>
              <a:ext uri="{FF2B5EF4-FFF2-40B4-BE49-F238E27FC236}">
                <a16:creationId xmlns:a16="http://schemas.microsoft.com/office/drawing/2014/main" id="{550E79B9-1972-4009-8A2A-6A29D652981B}"/>
              </a:ext>
            </a:extLst>
          </p:cNvPr>
          <p:cNvSpPr txBox="1"/>
          <p:nvPr/>
        </p:nvSpPr>
        <p:spPr>
          <a:xfrm>
            <a:off x="8418830" y="3190723"/>
            <a:ext cx="10050780" cy="400110"/>
          </a:xfrm>
          <a:prstGeom prst="rect">
            <a:avLst/>
          </a:prstGeom>
          <a:noFill/>
        </p:spPr>
        <p:txBody>
          <a:bodyPr wrap="square">
            <a:spAutoFit/>
          </a:bodyPr>
          <a:lstStyle/>
          <a:p>
            <a:r>
              <a:rPr lang="pl-PL" sz="2000" dirty="0">
                <a:latin typeface="+mn-lt"/>
              </a:rPr>
              <a:t>Od momentu uruchomienia - aplikację mobilną zarejestrowano na 443 630 urządzeniach.</a:t>
            </a:r>
          </a:p>
        </p:txBody>
      </p:sp>
    </p:spTree>
    <p:extLst>
      <p:ext uri="{BB962C8B-B14F-4D97-AF65-F5344CB8AC3E}">
        <p14:creationId xmlns:p14="http://schemas.microsoft.com/office/powerpoint/2010/main" val="160701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1087436" y="3129904"/>
            <a:ext cx="6916242" cy="3946208"/>
          </a:xfrm>
          <a:prstGeom prst="rect">
            <a:avLst/>
          </a:prstGeom>
        </p:spPr>
        <p:txBody>
          <a:bodyPr vert="horz" wrap="square" lIns="0" tIns="12700" rIns="0" bIns="0" rtlCol="0">
            <a:spAutoFit/>
          </a:bodyPr>
          <a:lstStyle/>
          <a:p>
            <a:pPr marR="5080">
              <a:lnSpc>
                <a:spcPts val="2180"/>
              </a:lnSpc>
            </a:pPr>
            <a:r>
              <a:rPr lang="pl-PL" sz="1600" dirty="0">
                <a:solidFill>
                  <a:schemeClr val="tx1"/>
                </a:solidFill>
                <a:latin typeface="+mn-lt"/>
                <a:cs typeface="Lato"/>
              </a:rPr>
              <a:t>Kluczowe usługi utrzymywane oraz wdrożone w ramach projektu e-US od 2024 r.:</a:t>
            </a:r>
          </a:p>
          <a:p>
            <a:pPr marR="5080">
              <a:lnSpc>
                <a:spcPts val="2180"/>
              </a:lnSpc>
            </a:pPr>
            <a:endParaRPr lang="pl-PL" sz="1600" dirty="0">
              <a:solidFill>
                <a:schemeClr val="tx1"/>
              </a:solidFill>
              <a:latin typeface="+mn-lt"/>
              <a:cs typeface="Lato"/>
            </a:endParaRPr>
          </a:p>
          <a:p>
            <a:pPr marL="342900" marR="5080" indent="-342900">
              <a:lnSpc>
                <a:spcPts val="2180"/>
              </a:lnSpc>
              <a:buAutoNum type="arabicPeriod"/>
            </a:pPr>
            <a:r>
              <a:rPr lang="pl-PL" sz="1600" dirty="0">
                <a:solidFill>
                  <a:schemeClr val="tx1"/>
                </a:solidFill>
                <a:latin typeface="+mn-lt"/>
                <a:cs typeface="Lato"/>
              </a:rPr>
              <a:t>Pismo WIS</a:t>
            </a:r>
          </a:p>
          <a:p>
            <a:pPr marL="342900" marR="5080" indent="-342900">
              <a:lnSpc>
                <a:spcPts val="2180"/>
              </a:lnSpc>
              <a:buAutoNum type="arabicPeriod"/>
            </a:pPr>
            <a:endParaRPr lang="pl-PL" sz="1600" dirty="0">
              <a:solidFill>
                <a:schemeClr val="tx1"/>
              </a:solidFill>
              <a:latin typeface="+mn-lt"/>
              <a:cs typeface="Lato"/>
            </a:endParaRPr>
          </a:p>
          <a:p>
            <a:pPr marL="342900" marR="5080" indent="-342900">
              <a:lnSpc>
                <a:spcPts val="2180"/>
              </a:lnSpc>
              <a:buAutoNum type="arabicPeriod"/>
            </a:pPr>
            <a:r>
              <a:rPr lang="pl-PL" sz="1600" dirty="0">
                <a:solidFill>
                  <a:schemeClr val="tx1"/>
                </a:solidFill>
                <a:latin typeface="+mn-lt"/>
                <a:cs typeface="Lato"/>
              </a:rPr>
              <a:t>Bramka płatności: Integracja z e-PIT</a:t>
            </a:r>
          </a:p>
          <a:p>
            <a:pPr marL="342900" marR="5080" indent="-342900">
              <a:lnSpc>
                <a:spcPts val="2180"/>
              </a:lnSpc>
              <a:buAutoNum type="arabicPeriod"/>
            </a:pPr>
            <a:endParaRPr lang="pl-PL" sz="1600" dirty="0">
              <a:solidFill>
                <a:schemeClr val="tx1"/>
              </a:solidFill>
              <a:latin typeface="+mn-lt"/>
              <a:cs typeface="Lato"/>
            </a:endParaRPr>
          </a:p>
          <a:p>
            <a:pPr marL="342900" marR="5080" indent="-342900">
              <a:lnSpc>
                <a:spcPts val="2180"/>
              </a:lnSpc>
              <a:buAutoNum type="arabicPeriod"/>
            </a:pPr>
            <a:r>
              <a:rPr lang="pl-PL" sz="1600" dirty="0">
                <a:solidFill>
                  <a:schemeClr val="tx1"/>
                </a:solidFill>
                <a:latin typeface="+mn-lt"/>
                <a:cs typeface="Lato"/>
              </a:rPr>
              <a:t>Szybka ścieżka płatności: e-Deklaracje</a:t>
            </a:r>
          </a:p>
          <a:p>
            <a:pPr marL="342900" marR="5080" indent="-342900">
              <a:lnSpc>
                <a:spcPts val="2180"/>
              </a:lnSpc>
              <a:buAutoNum type="arabicPeriod"/>
            </a:pPr>
            <a:endParaRPr lang="pl-PL" sz="1600" dirty="0">
              <a:solidFill>
                <a:schemeClr val="tx1"/>
              </a:solidFill>
              <a:latin typeface="+mn-lt"/>
              <a:cs typeface="Lato"/>
            </a:endParaRPr>
          </a:p>
          <a:p>
            <a:pPr marL="342900" marR="5080" indent="-342900">
              <a:lnSpc>
                <a:spcPts val="2180"/>
              </a:lnSpc>
              <a:buAutoNum type="arabicPeriod"/>
            </a:pPr>
            <a:r>
              <a:rPr lang="pl-PL" sz="1600" dirty="0">
                <a:solidFill>
                  <a:schemeClr val="tx1"/>
                </a:solidFill>
                <a:latin typeface="+mn-lt"/>
                <a:cs typeface="Lato"/>
              </a:rPr>
              <a:t>Płatności z usługi Rozliczenia</a:t>
            </a:r>
          </a:p>
          <a:p>
            <a:pPr marL="342900" marR="5080" indent="-342900">
              <a:lnSpc>
                <a:spcPts val="2180"/>
              </a:lnSpc>
              <a:buAutoNum type="arabicPeriod"/>
            </a:pPr>
            <a:endParaRPr lang="pl-PL" sz="1600" dirty="0">
              <a:solidFill>
                <a:schemeClr val="tx1"/>
              </a:solidFill>
              <a:latin typeface="+mn-lt"/>
              <a:cs typeface="Lato"/>
            </a:endParaRPr>
          </a:p>
          <a:p>
            <a:pPr marL="342900" marR="5080" indent="-342900">
              <a:lnSpc>
                <a:spcPts val="2180"/>
              </a:lnSpc>
              <a:buAutoNum type="arabicPeriod"/>
            </a:pPr>
            <a:r>
              <a:rPr lang="pl-PL" sz="1600" dirty="0">
                <a:solidFill>
                  <a:schemeClr val="tx1"/>
                </a:solidFill>
                <a:latin typeface="+mn-lt"/>
                <a:cs typeface="Lato"/>
              </a:rPr>
              <a:t>e-deklaracje na koncie organizacji</a:t>
            </a:r>
          </a:p>
          <a:p>
            <a:pPr marL="342900" marR="5080" indent="-342900">
              <a:lnSpc>
                <a:spcPts val="2180"/>
              </a:lnSpc>
              <a:buAutoNum type="arabicPeriod"/>
            </a:pPr>
            <a:endParaRPr lang="pl-PL" sz="1600" dirty="0">
              <a:solidFill>
                <a:schemeClr val="tx1"/>
              </a:solidFill>
              <a:latin typeface="+mn-lt"/>
              <a:cs typeface="Lato"/>
            </a:endParaRPr>
          </a:p>
          <a:p>
            <a:pPr marL="342900" marR="5080" indent="-342900">
              <a:lnSpc>
                <a:spcPts val="2180"/>
              </a:lnSpc>
              <a:buAutoNum type="arabicPeriod"/>
            </a:pPr>
            <a:r>
              <a:rPr lang="pl-PL" sz="1600" dirty="0">
                <a:solidFill>
                  <a:schemeClr val="tx1"/>
                </a:solidFill>
                <a:latin typeface="+mn-lt"/>
                <a:cs typeface="Lato"/>
              </a:rPr>
              <a:t>Wniosek o wydanie wypisu lub zaświadczenia z Rejestru Zastawów Skarbowych (WW-1) na koncie organizacji</a:t>
            </a:r>
          </a:p>
        </p:txBody>
      </p:sp>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16</a:t>
            </a:fld>
            <a:endParaRPr spc="-50" dirty="0"/>
          </a:p>
        </p:txBody>
      </p:sp>
      <p:sp>
        <p:nvSpPr>
          <p:cNvPr id="3" name="object 8">
            <a:extLst>
              <a:ext uri="{FF2B5EF4-FFF2-40B4-BE49-F238E27FC236}">
                <a16:creationId xmlns:a16="http://schemas.microsoft.com/office/drawing/2014/main" id="{7E296046-3516-CED9-9D39-7E9B76B1506D}"/>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mn-lt"/>
                <a:cs typeface="Lato Black"/>
              </a:rPr>
              <a:t>e-Urząd</a:t>
            </a:r>
            <a:r>
              <a:rPr sz="4400" b="1" spc="-245" dirty="0">
                <a:latin typeface="+mn-lt"/>
                <a:cs typeface="Lato Black"/>
              </a:rPr>
              <a:t> </a:t>
            </a:r>
            <a:r>
              <a:rPr sz="4400" b="1" spc="-10" dirty="0">
                <a:latin typeface="+mn-lt"/>
                <a:cs typeface="Lato Black"/>
              </a:rPr>
              <a:t>Skarbowy</a:t>
            </a:r>
            <a:endParaRPr sz="4400" dirty="0">
              <a:latin typeface="+mn-lt"/>
              <a:cs typeface="Lato Black"/>
            </a:endParaRPr>
          </a:p>
        </p:txBody>
      </p:sp>
      <p:sp>
        <p:nvSpPr>
          <p:cNvPr id="5" name="object 9">
            <a:extLst>
              <a:ext uri="{FF2B5EF4-FFF2-40B4-BE49-F238E27FC236}">
                <a16:creationId xmlns:a16="http://schemas.microsoft.com/office/drawing/2014/main" id="{040B149C-57AB-5B7B-C676-5E7DB2361999}"/>
              </a:ext>
            </a:extLst>
          </p:cNvPr>
          <p:cNvSpPr txBox="1"/>
          <p:nvPr/>
        </p:nvSpPr>
        <p:spPr>
          <a:xfrm>
            <a:off x="1087436" y="2320761"/>
            <a:ext cx="4011613" cy="260328"/>
          </a:xfrm>
          <a:prstGeom prst="rect">
            <a:avLst/>
          </a:prstGeom>
        </p:spPr>
        <p:txBody>
          <a:bodyPr vert="horz" wrap="square" lIns="0" tIns="13970" rIns="0" bIns="0" rtlCol="0">
            <a:spAutoFit/>
          </a:bodyPr>
          <a:lstStyle/>
          <a:p>
            <a:pPr marL="12700">
              <a:lnSpc>
                <a:spcPct val="100000"/>
              </a:lnSpc>
              <a:spcBef>
                <a:spcPts val="110"/>
              </a:spcBef>
            </a:pPr>
            <a:r>
              <a:rPr sz="1600" b="1" dirty="0">
                <a:latin typeface="+mn-lt"/>
                <a:cs typeface="Lato Black"/>
              </a:rPr>
              <a:t>Nowe</a:t>
            </a:r>
            <a:r>
              <a:rPr sz="1600" b="1" spc="-75" dirty="0">
                <a:latin typeface="+mn-lt"/>
                <a:cs typeface="Lato Black"/>
              </a:rPr>
              <a:t> </a:t>
            </a:r>
            <a:r>
              <a:rPr sz="1600" b="1" spc="-10" dirty="0">
                <a:latin typeface="+mn-lt"/>
                <a:cs typeface="Lato Black"/>
              </a:rPr>
              <a:t>funkcjonalności</a:t>
            </a:r>
            <a:endParaRPr sz="1600" dirty="0">
              <a:latin typeface="+mn-lt"/>
              <a:cs typeface="Lato Black"/>
            </a:endParaRPr>
          </a:p>
        </p:txBody>
      </p:sp>
      <p:sp>
        <p:nvSpPr>
          <p:cNvPr id="6" name="object 10">
            <a:extLst>
              <a:ext uri="{FF2B5EF4-FFF2-40B4-BE49-F238E27FC236}">
                <a16:creationId xmlns:a16="http://schemas.microsoft.com/office/drawing/2014/main" id="{C6F361C7-C8D8-2A57-DBD1-F026150F82A9}"/>
              </a:ext>
            </a:extLst>
          </p:cNvPr>
          <p:cNvSpPr txBox="1"/>
          <p:nvPr/>
        </p:nvSpPr>
        <p:spPr>
          <a:xfrm>
            <a:off x="8388986" y="2320761"/>
            <a:ext cx="3783330" cy="260328"/>
          </a:xfrm>
          <a:prstGeom prst="rect">
            <a:avLst/>
          </a:prstGeom>
        </p:spPr>
        <p:txBody>
          <a:bodyPr vert="horz" wrap="square" lIns="0" tIns="13970" rIns="0" bIns="0" rtlCol="0">
            <a:spAutoFit/>
          </a:bodyPr>
          <a:lstStyle/>
          <a:p>
            <a:pPr marL="12700">
              <a:lnSpc>
                <a:spcPct val="100000"/>
              </a:lnSpc>
              <a:spcBef>
                <a:spcPts val="110"/>
              </a:spcBef>
            </a:pPr>
            <a:r>
              <a:rPr lang="pl-PL" sz="1600" b="1" dirty="0">
                <a:solidFill>
                  <a:schemeClr val="tx1"/>
                </a:solidFill>
                <a:latin typeface="+mn-lt"/>
                <a:cs typeface="Lato Black"/>
              </a:rPr>
              <a:t>Jak</a:t>
            </a:r>
            <a:r>
              <a:rPr lang="pl-PL" sz="1600" b="1" spc="-65" dirty="0">
                <a:solidFill>
                  <a:schemeClr val="tx1"/>
                </a:solidFill>
                <a:latin typeface="+mn-lt"/>
                <a:cs typeface="Lato Black"/>
              </a:rPr>
              <a:t> </a:t>
            </a:r>
            <a:r>
              <a:rPr lang="pl-PL" sz="1600" b="1" dirty="0">
                <a:solidFill>
                  <a:schemeClr val="tx1"/>
                </a:solidFill>
                <a:latin typeface="+mn-lt"/>
                <a:cs typeface="Lato Black"/>
              </a:rPr>
              <a:t>korzystają</a:t>
            </a:r>
            <a:r>
              <a:rPr lang="pl-PL" sz="1600" b="1" spc="-65" dirty="0">
                <a:solidFill>
                  <a:schemeClr val="tx1"/>
                </a:solidFill>
                <a:latin typeface="+mn-lt"/>
                <a:cs typeface="Lato Black"/>
              </a:rPr>
              <a:t> </a:t>
            </a:r>
            <a:r>
              <a:rPr lang="pl-PL" sz="1600" b="1" spc="-10" dirty="0">
                <a:solidFill>
                  <a:schemeClr val="tx1"/>
                </a:solidFill>
                <a:latin typeface="+mn-lt"/>
                <a:cs typeface="Lato Black"/>
              </a:rPr>
              <a:t>obywatele</a:t>
            </a:r>
            <a:endParaRPr lang="pl-PL" sz="1600" dirty="0">
              <a:solidFill>
                <a:schemeClr val="tx1"/>
              </a:solidFill>
              <a:latin typeface="+mn-lt"/>
              <a:cs typeface="Lato Black"/>
            </a:endParaRPr>
          </a:p>
        </p:txBody>
      </p:sp>
      <p:sp>
        <p:nvSpPr>
          <p:cNvPr id="24" name="object 18">
            <a:extLst>
              <a:ext uri="{FF2B5EF4-FFF2-40B4-BE49-F238E27FC236}">
                <a16:creationId xmlns:a16="http://schemas.microsoft.com/office/drawing/2014/main" id="{2EC3339A-DB3A-7805-D36C-B0B3BC741109}"/>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5" name="object 18">
            <a:extLst>
              <a:ext uri="{FF2B5EF4-FFF2-40B4-BE49-F238E27FC236}">
                <a16:creationId xmlns:a16="http://schemas.microsoft.com/office/drawing/2014/main" id="{1D4E84AC-FE6D-869F-283C-11E02E8BE1A9}"/>
              </a:ext>
            </a:extLst>
          </p:cNvPr>
          <p:cNvSpPr/>
          <p:nvPr/>
        </p:nvSpPr>
        <p:spPr>
          <a:xfrm rot="5400000">
            <a:off x="3916913" y="6072736"/>
            <a:ext cx="8316902" cy="14337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49" name="object 18">
            <a:extLst>
              <a:ext uri="{FF2B5EF4-FFF2-40B4-BE49-F238E27FC236}">
                <a16:creationId xmlns:a16="http://schemas.microsoft.com/office/drawing/2014/main" id="{8D46C215-0654-F5FF-9FA3-C2B052840327}"/>
              </a:ext>
            </a:extLst>
          </p:cNvPr>
          <p:cNvSpPr/>
          <p:nvPr/>
        </p:nvSpPr>
        <p:spPr>
          <a:xfrm>
            <a:off x="1131138" y="10302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19" name="object 27">
            <a:extLst>
              <a:ext uri="{FF2B5EF4-FFF2-40B4-BE49-F238E27FC236}">
                <a16:creationId xmlns:a16="http://schemas.microsoft.com/office/drawing/2014/main" id="{17424B71-C101-422D-9880-ABB8CFC92FE8}"/>
              </a:ext>
            </a:extLst>
          </p:cNvPr>
          <p:cNvSpPr txBox="1"/>
          <p:nvPr/>
        </p:nvSpPr>
        <p:spPr>
          <a:xfrm>
            <a:off x="1096326" y="4816475"/>
            <a:ext cx="6551490" cy="562398"/>
          </a:xfrm>
          <a:prstGeom prst="rect">
            <a:avLst/>
          </a:prstGeom>
        </p:spPr>
        <p:txBody>
          <a:bodyPr vert="horz" wrap="square" lIns="0" tIns="12700" rIns="0" bIns="0" rtlCol="0">
            <a:spAutoFit/>
          </a:bodyPr>
          <a:lstStyle/>
          <a:p>
            <a:pPr marR="5080">
              <a:lnSpc>
                <a:spcPts val="2180"/>
              </a:lnSpc>
            </a:pPr>
            <a:endParaRPr lang="pl-PL" sz="1600" dirty="0">
              <a:solidFill>
                <a:schemeClr val="tx1"/>
              </a:solidFill>
              <a:latin typeface="+mn-lt"/>
              <a:cs typeface="Lato"/>
            </a:endParaRPr>
          </a:p>
          <a:p>
            <a:pPr marR="5080">
              <a:lnSpc>
                <a:spcPts val="2180"/>
              </a:lnSpc>
            </a:pPr>
            <a:endParaRPr lang="pl-PL" sz="1600" dirty="0">
              <a:solidFill>
                <a:schemeClr val="tx1"/>
              </a:solidFill>
              <a:latin typeface="+mn-lt"/>
              <a:cs typeface="Lato"/>
            </a:endParaRPr>
          </a:p>
        </p:txBody>
      </p:sp>
      <p:sp>
        <p:nvSpPr>
          <p:cNvPr id="30" name="object 18">
            <a:extLst>
              <a:ext uri="{FF2B5EF4-FFF2-40B4-BE49-F238E27FC236}">
                <a16:creationId xmlns:a16="http://schemas.microsoft.com/office/drawing/2014/main" id="{22875AF1-01F8-49DD-9E09-A6A8F2FC1AAF}"/>
              </a:ext>
            </a:extLst>
          </p:cNvPr>
          <p:cNvSpPr/>
          <p:nvPr/>
        </p:nvSpPr>
        <p:spPr>
          <a:xfrm>
            <a:off x="1096326" y="7483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31" name="object 27">
            <a:extLst>
              <a:ext uri="{FF2B5EF4-FFF2-40B4-BE49-F238E27FC236}">
                <a16:creationId xmlns:a16="http://schemas.microsoft.com/office/drawing/2014/main" id="{8F39DB5D-A007-469C-B2E1-92F03FFCE564}"/>
              </a:ext>
            </a:extLst>
          </p:cNvPr>
          <p:cNvSpPr txBox="1"/>
          <p:nvPr/>
        </p:nvSpPr>
        <p:spPr>
          <a:xfrm>
            <a:off x="1087436" y="7691686"/>
            <a:ext cx="6826706" cy="562398"/>
          </a:xfrm>
          <a:prstGeom prst="rect">
            <a:avLst/>
          </a:prstGeom>
        </p:spPr>
        <p:txBody>
          <a:bodyPr vert="horz" wrap="square" lIns="0" tIns="12700" rIns="0" bIns="0" rtlCol="0">
            <a:spAutoFit/>
          </a:bodyPr>
          <a:lstStyle/>
          <a:p>
            <a:pPr algn="l">
              <a:lnSpc>
                <a:spcPts val="2180"/>
              </a:lnSpc>
            </a:pPr>
            <a:r>
              <a:rPr lang="pl-PL" sz="1600" b="1" dirty="0">
                <a:solidFill>
                  <a:schemeClr val="tx1"/>
                </a:solidFill>
                <a:effectLst/>
                <a:latin typeface="+mn-lt"/>
                <a:ea typeface="Lato" panose="020F0502020204030203" pitchFamily="34" charset="0"/>
                <a:cs typeface="Lato" panose="020F0502020204030203" pitchFamily="34" charset="0"/>
              </a:rPr>
              <a:t>Usługa historia deklaracji</a:t>
            </a:r>
            <a:r>
              <a:rPr lang="pl-PL" sz="1600" dirty="0">
                <a:solidFill>
                  <a:schemeClr val="tx1"/>
                </a:solidFill>
                <a:effectLst/>
                <a:latin typeface="+mn-lt"/>
                <a:ea typeface="Lato" panose="020F0502020204030203" pitchFamily="34" charset="0"/>
                <a:cs typeface="Lato" panose="020F0502020204030203" pitchFamily="34" charset="0"/>
              </a:rPr>
              <a:t> – usługa zyskała nowe funkcjonalności </a:t>
            </a:r>
            <a:br>
              <a:rPr lang="pl-PL" sz="1600" dirty="0">
                <a:solidFill>
                  <a:schemeClr val="tx1"/>
                </a:solidFill>
                <a:effectLst/>
                <a:latin typeface="+mn-lt"/>
                <a:ea typeface="Lato" panose="020F0502020204030203" pitchFamily="34" charset="0"/>
                <a:cs typeface="Lato" panose="020F0502020204030203" pitchFamily="34" charset="0"/>
              </a:rPr>
            </a:br>
            <a:r>
              <a:rPr lang="pl-PL" sz="1600" dirty="0">
                <a:solidFill>
                  <a:schemeClr val="tx1"/>
                </a:solidFill>
                <a:effectLst/>
                <a:latin typeface="+mn-lt"/>
                <a:ea typeface="Lato" panose="020F0502020204030203" pitchFamily="34" charset="0"/>
                <a:cs typeface="Lato" panose="020F0502020204030203" pitchFamily="34" charset="0"/>
              </a:rPr>
              <a:t>w postaci eksportu plików do .pdf oraz .</a:t>
            </a:r>
            <a:r>
              <a:rPr lang="pl-PL" sz="1600" dirty="0" err="1">
                <a:solidFill>
                  <a:schemeClr val="tx1"/>
                </a:solidFill>
                <a:effectLst/>
                <a:latin typeface="+mn-lt"/>
                <a:ea typeface="Lato" panose="020F0502020204030203" pitchFamily="34" charset="0"/>
                <a:cs typeface="Lato" panose="020F0502020204030203" pitchFamily="34" charset="0"/>
              </a:rPr>
              <a:t>xlsx</a:t>
            </a:r>
            <a:endParaRPr lang="pl-PL" sz="1600" dirty="0">
              <a:solidFill>
                <a:schemeClr val="tx1"/>
              </a:solidFill>
              <a:effectLst/>
              <a:latin typeface="+mn-lt"/>
              <a:ea typeface="Lato" panose="020F0502020204030203" pitchFamily="34" charset="0"/>
              <a:cs typeface="Lato" panose="020F0502020204030203" pitchFamily="34" charset="0"/>
            </a:endParaRPr>
          </a:p>
        </p:txBody>
      </p:sp>
      <p:sp>
        <p:nvSpPr>
          <p:cNvPr id="41" name="object 27">
            <a:extLst>
              <a:ext uri="{FF2B5EF4-FFF2-40B4-BE49-F238E27FC236}">
                <a16:creationId xmlns:a16="http://schemas.microsoft.com/office/drawing/2014/main" id="{D4D3F41F-D5FE-4AF6-9FD8-6DA8D0A9BCE7}"/>
              </a:ext>
            </a:extLst>
          </p:cNvPr>
          <p:cNvSpPr txBox="1"/>
          <p:nvPr/>
        </p:nvSpPr>
        <p:spPr>
          <a:xfrm>
            <a:off x="1084772" y="8467975"/>
            <a:ext cx="6551490" cy="567463"/>
          </a:xfrm>
          <a:prstGeom prst="rect">
            <a:avLst/>
          </a:prstGeom>
        </p:spPr>
        <p:txBody>
          <a:bodyPr vert="horz" wrap="square" lIns="0" tIns="12700" rIns="0" bIns="0" rtlCol="0">
            <a:spAutoFit/>
          </a:bodyPr>
          <a:lstStyle/>
          <a:p>
            <a:pPr marR="5080">
              <a:lnSpc>
                <a:spcPts val="2180"/>
              </a:lnSpc>
            </a:pPr>
            <a:r>
              <a:rPr lang="pl-PL" sz="1600" b="1" dirty="0">
                <a:solidFill>
                  <a:schemeClr val="tx1"/>
                </a:solidFill>
                <a:latin typeface="+mn-lt"/>
                <a:cs typeface="Lato"/>
              </a:rPr>
              <a:t>Umawianie wizyt </a:t>
            </a:r>
            <a:r>
              <a:rPr lang="pl-PL" sz="1600" dirty="0">
                <a:solidFill>
                  <a:schemeClr val="tx1"/>
                </a:solidFill>
                <a:latin typeface="+mn-lt"/>
                <a:cs typeface="Lato"/>
              </a:rPr>
              <a:t>(integracja z e-Urzędem Skarbowym; przekierowanie </a:t>
            </a:r>
          </a:p>
          <a:p>
            <a:pPr marR="5080">
              <a:lnSpc>
                <a:spcPts val="2180"/>
              </a:lnSpc>
            </a:pPr>
            <a:r>
              <a:rPr lang="pl-PL" sz="1600" dirty="0">
                <a:solidFill>
                  <a:schemeClr val="tx1"/>
                </a:solidFill>
                <a:latin typeface="+mn-lt"/>
                <a:cs typeface="Lato"/>
              </a:rPr>
              <a:t>i wstępne wypełnienie formularza wizyty) – 18.12.2024 </a:t>
            </a:r>
          </a:p>
        </p:txBody>
      </p:sp>
      <p:sp>
        <p:nvSpPr>
          <p:cNvPr id="42" name="object 24">
            <a:extLst>
              <a:ext uri="{FF2B5EF4-FFF2-40B4-BE49-F238E27FC236}">
                <a16:creationId xmlns:a16="http://schemas.microsoft.com/office/drawing/2014/main" id="{2B092191-CCA1-4866-96D4-BEF17371B6FD}"/>
              </a:ext>
            </a:extLst>
          </p:cNvPr>
          <p:cNvSpPr txBox="1"/>
          <p:nvPr/>
        </p:nvSpPr>
        <p:spPr>
          <a:xfrm>
            <a:off x="8388986" y="8559266"/>
            <a:ext cx="10097264" cy="572849"/>
          </a:xfrm>
          <a:prstGeom prst="rect">
            <a:avLst/>
          </a:prstGeom>
        </p:spPr>
        <p:txBody>
          <a:bodyPr vert="horz" wrap="square" lIns="0" tIns="12065" rIns="0" bIns="0" rtlCol="0">
            <a:spAutoFit/>
          </a:bodyPr>
          <a:lstStyle/>
          <a:p>
            <a:pPr marL="12700" algn="l">
              <a:lnSpc>
                <a:spcPts val="2180"/>
              </a:lnSpc>
              <a:spcBef>
                <a:spcPts val="95"/>
              </a:spcBef>
            </a:pPr>
            <a:r>
              <a:rPr lang="pl-PL" sz="1600" dirty="0">
                <a:solidFill>
                  <a:schemeClr val="tx1"/>
                </a:solidFill>
                <a:latin typeface="+mn-lt"/>
              </a:rPr>
              <a:t>Od początku uruchomienia usługi użytkownicy urzędu </a:t>
            </a:r>
            <a:r>
              <a:rPr lang="pl-PL" sz="1600" dirty="0">
                <a:solidFill>
                  <a:schemeClr val="tx1"/>
                </a:solidFill>
                <a:latin typeface="+mn-lt"/>
                <a:cs typeface="Times New Roman" panose="02020603050405020304" pitchFamily="18" charset="0"/>
              </a:rPr>
              <a:t>skarbowego umówili wizytę 20 623 razy. </a:t>
            </a:r>
          </a:p>
          <a:p>
            <a:pPr marL="12700" algn="l">
              <a:lnSpc>
                <a:spcPts val="2180"/>
              </a:lnSpc>
              <a:spcBef>
                <a:spcPts val="95"/>
              </a:spcBef>
            </a:pPr>
            <a:r>
              <a:rPr lang="pl-PL" sz="1600" dirty="0">
                <a:solidFill>
                  <a:schemeClr val="tx1"/>
                </a:solidFill>
                <a:latin typeface="+mn-lt"/>
                <a:cs typeface="Times New Roman" panose="02020603050405020304" pitchFamily="18" charset="0"/>
              </a:rPr>
              <a:t>Natomiast w II kwartale  2025 r. umówiono 10 604 wizyt.</a:t>
            </a:r>
          </a:p>
        </p:txBody>
      </p:sp>
      <p:sp>
        <p:nvSpPr>
          <p:cNvPr id="43" name="object 18">
            <a:extLst>
              <a:ext uri="{FF2B5EF4-FFF2-40B4-BE49-F238E27FC236}">
                <a16:creationId xmlns:a16="http://schemas.microsoft.com/office/drawing/2014/main" id="{A2AF4BFD-5B47-4248-A78B-0CC7586FF52B}"/>
              </a:ext>
            </a:extLst>
          </p:cNvPr>
          <p:cNvSpPr/>
          <p:nvPr/>
        </p:nvSpPr>
        <p:spPr>
          <a:xfrm>
            <a:off x="1084772" y="8397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0" name="pole tekstowe 19">
            <a:extLst>
              <a:ext uri="{FF2B5EF4-FFF2-40B4-BE49-F238E27FC236}">
                <a16:creationId xmlns:a16="http://schemas.microsoft.com/office/drawing/2014/main" id="{8484D255-02AE-4AE9-8065-8C4C907388AC}"/>
              </a:ext>
            </a:extLst>
          </p:cNvPr>
          <p:cNvSpPr txBox="1"/>
          <p:nvPr/>
        </p:nvSpPr>
        <p:spPr>
          <a:xfrm>
            <a:off x="8287784" y="7645579"/>
            <a:ext cx="9404897" cy="641907"/>
          </a:xfrm>
          <a:prstGeom prst="rect">
            <a:avLst/>
          </a:prstGeom>
          <a:noFill/>
        </p:spPr>
        <p:txBody>
          <a:bodyPr wrap="square" rtlCol="0">
            <a:spAutoFit/>
          </a:bodyPr>
          <a:lstStyle/>
          <a:p>
            <a:pPr algn="l">
              <a:lnSpc>
                <a:spcPts val="2180"/>
              </a:lnSpc>
            </a:pPr>
            <a:r>
              <a:rPr lang="pl-PL" sz="1600" dirty="0">
                <a:solidFill>
                  <a:schemeClr val="tx1"/>
                </a:solidFill>
                <a:effectLst/>
                <a:latin typeface="+mn-lt"/>
                <a:ea typeface="Times New Roman" panose="02020603050405020304" pitchFamily="18" charset="0"/>
                <a:cs typeface="Times New Roman" panose="02020603050405020304" pitchFamily="18" charset="0"/>
              </a:rPr>
              <a:t>Rozwiązanie to jest niezwykle </a:t>
            </a:r>
            <a:r>
              <a:rPr lang="pl-PL" sz="1600" dirty="0">
                <a:solidFill>
                  <a:schemeClr val="tx1"/>
                </a:solidFill>
                <a:latin typeface="+mn-lt"/>
                <a:cs typeface="Times New Roman" panose="02020603050405020304" pitchFamily="18" charset="0"/>
              </a:rPr>
              <a:t>popularne – w 2024 r. skorzystano z niego  9 887 735 razy. </a:t>
            </a:r>
          </a:p>
          <a:p>
            <a:pPr algn="l">
              <a:lnSpc>
                <a:spcPts val="2180"/>
              </a:lnSpc>
            </a:pPr>
            <a:r>
              <a:rPr lang="pl-PL" sz="1600" dirty="0">
                <a:solidFill>
                  <a:schemeClr val="tx1"/>
                </a:solidFill>
                <a:latin typeface="+mn-lt"/>
                <a:cs typeface="Times New Roman" panose="02020603050405020304" pitchFamily="18" charset="0"/>
              </a:rPr>
              <a:t>Natomiast w  2025 r. skorzystano 8 742 826  razy.</a:t>
            </a:r>
          </a:p>
        </p:txBody>
      </p:sp>
      <p:sp>
        <p:nvSpPr>
          <p:cNvPr id="21" name="object 18">
            <a:extLst>
              <a:ext uri="{FF2B5EF4-FFF2-40B4-BE49-F238E27FC236}">
                <a16:creationId xmlns:a16="http://schemas.microsoft.com/office/drawing/2014/main" id="{B0FDA457-F21C-4240-AAAB-712551CE9D5E}"/>
              </a:ext>
            </a:extLst>
          </p:cNvPr>
          <p:cNvSpPr/>
          <p:nvPr/>
        </p:nvSpPr>
        <p:spPr>
          <a:xfrm>
            <a:off x="1096326" y="9184862"/>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3" name="object 4">
            <a:extLst>
              <a:ext uri="{FF2B5EF4-FFF2-40B4-BE49-F238E27FC236}">
                <a16:creationId xmlns:a16="http://schemas.microsoft.com/office/drawing/2014/main" id="{7137BD61-58DB-47EB-83AF-903A2B064852}"/>
              </a:ext>
            </a:extLst>
          </p:cNvPr>
          <p:cNvSpPr txBox="1"/>
          <p:nvPr/>
        </p:nvSpPr>
        <p:spPr>
          <a:xfrm>
            <a:off x="1116252" y="9366319"/>
            <a:ext cx="5779956" cy="856709"/>
          </a:xfrm>
          <a:prstGeom prst="rect">
            <a:avLst/>
          </a:prstGeom>
        </p:spPr>
        <p:txBody>
          <a:bodyPr vert="horz" wrap="square" lIns="0" tIns="12065" rIns="0" bIns="0" rtlCol="0">
            <a:spAutoFit/>
          </a:bodyPr>
          <a:lstStyle/>
          <a:p>
            <a:pPr marL="12700">
              <a:lnSpc>
                <a:spcPts val="2180"/>
              </a:lnSpc>
              <a:spcBef>
                <a:spcPts val="95"/>
              </a:spcBef>
            </a:pPr>
            <a:r>
              <a:rPr lang="pl-PL" sz="1600" spc="-10" dirty="0">
                <a:latin typeface="+mn-lt"/>
                <a:cs typeface="Lato"/>
              </a:rPr>
              <a:t>Globalny podatek minimalny (</a:t>
            </a:r>
            <a:r>
              <a:rPr lang="pl-PL" sz="1600" b="1" spc="-10" dirty="0">
                <a:latin typeface="+mn-lt"/>
                <a:cs typeface="Lato"/>
              </a:rPr>
              <a:t>Globe</a:t>
            </a:r>
            <a:r>
              <a:rPr lang="pl-PL" sz="1600" spc="-10" dirty="0">
                <a:latin typeface="+mn-lt"/>
                <a:cs typeface="Lato"/>
              </a:rPr>
              <a:t>) – styczeń 2025 r.</a:t>
            </a:r>
          </a:p>
          <a:p>
            <a:pPr marL="12700">
              <a:lnSpc>
                <a:spcPts val="2180"/>
              </a:lnSpc>
              <a:spcBef>
                <a:spcPts val="95"/>
              </a:spcBef>
            </a:pPr>
            <a:r>
              <a:rPr lang="pl-PL" sz="1600" dirty="0">
                <a:solidFill>
                  <a:schemeClr val="tx1"/>
                </a:solidFill>
                <a:latin typeface="+mn-lt"/>
                <a:cs typeface="Lato"/>
              </a:rPr>
              <a:t>Ułatwienie procesu wypełnienia i przekazania do KAS formularzy Globe.</a:t>
            </a:r>
            <a:endParaRPr sz="1600" dirty="0">
              <a:latin typeface="+mn-lt"/>
              <a:cs typeface="Lato"/>
            </a:endParaRPr>
          </a:p>
        </p:txBody>
      </p:sp>
      <p:sp>
        <p:nvSpPr>
          <p:cNvPr id="26" name="object 13">
            <a:extLst>
              <a:ext uri="{FF2B5EF4-FFF2-40B4-BE49-F238E27FC236}">
                <a16:creationId xmlns:a16="http://schemas.microsoft.com/office/drawing/2014/main" id="{C81D58E5-48E7-4618-B8E2-E028F6DF62A2}"/>
              </a:ext>
            </a:extLst>
          </p:cNvPr>
          <p:cNvSpPr txBox="1"/>
          <p:nvPr/>
        </p:nvSpPr>
        <p:spPr>
          <a:xfrm>
            <a:off x="8431452" y="9365999"/>
            <a:ext cx="8333727" cy="278538"/>
          </a:xfrm>
          <a:prstGeom prst="rect">
            <a:avLst/>
          </a:prstGeom>
        </p:spPr>
        <p:txBody>
          <a:bodyPr vert="horz" wrap="square" lIns="0" tIns="12700" rIns="0" bIns="0" rtlCol="0">
            <a:spAutoFit/>
          </a:bodyPr>
          <a:lstStyle/>
          <a:p>
            <a:pPr marR="5080">
              <a:lnSpc>
                <a:spcPts val="2180"/>
              </a:lnSpc>
            </a:pPr>
            <a:r>
              <a:rPr lang="pl-PL" sz="1600" b="0" i="0" u="none" strike="noStrike" dirty="0">
                <a:solidFill>
                  <a:srgbClr val="000000"/>
                </a:solidFill>
                <a:effectLst/>
                <a:latin typeface="+mn-lt"/>
              </a:rPr>
              <a:t>W I </a:t>
            </a:r>
            <a:r>
              <a:rPr lang="pl-PL" sz="1600" dirty="0">
                <a:solidFill>
                  <a:srgbClr val="000000"/>
                </a:solidFill>
                <a:latin typeface="+mn-lt"/>
              </a:rPr>
              <a:t>półroczu</a:t>
            </a:r>
            <a:r>
              <a:rPr lang="pl-PL" sz="1600" b="0" i="0" u="none" strike="noStrike" dirty="0">
                <a:solidFill>
                  <a:srgbClr val="000000"/>
                </a:solidFill>
                <a:effectLst/>
                <a:latin typeface="+mn-lt"/>
              </a:rPr>
              <a:t> 2025 r. użytkownicy skorzystali z tej </a:t>
            </a:r>
            <a:r>
              <a:rPr lang="pl-PL" sz="1600" dirty="0">
                <a:solidFill>
                  <a:srgbClr val="000000"/>
                </a:solidFill>
                <a:latin typeface="+mn-lt"/>
              </a:rPr>
              <a:t>funkcjonalności 37 razy.  </a:t>
            </a:r>
            <a:endParaRPr sz="1600" dirty="0">
              <a:solidFill>
                <a:srgbClr val="000000"/>
              </a:solidFill>
              <a:latin typeface="+mn-lt"/>
            </a:endParaRPr>
          </a:p>
        </p:txBody>
      </p:sp>
      <p:sp>
        <p:nvSpPr>
          <p:cNvPr id="28" name="pole tekstowe 27">
            <a:extLst>
              <a:ext uri="{FF2B5EF4-FFF2-40B4-BE49-F238E27FC236}">
                <a16:creationId xmlns:a16="http://schemas.microsoft.com/office/drawing/2014/main" id="{27528493-907E-4BBC-875A-834F22A24E5E}"/>
              </a:ext>
            </a:extLst>
          </p:cNvPr>
          <p:cNvSpPr txBox="1"/>
          <p:nvPr/>
        </p:nvSpPr>
        <p:spPr>
          <a:xfrm>
            <a:off x="8474603" y="3188515"/>
            <a:ext cx="10050780" cy="1773691"/>
          </a:xfrm>
          <a:prstGeom prst="rect">
            <a:avLst/>
          </a:prstGeom>
          <a:noFill/>
        </p:spPr>
        <p:txBody>
          <a:bodyPr wrap="square">
            <a:spAutoFit/>
          </a:bodyPr>
          <a:lstStyle/>
          <a:p>
            <a:pPr marL="12700" algn="l">
              <a:lnSpc>
                <a:spcPts val="2180"/>
              </a:lnSpc>
              <a:spcBef>
                <a:spcPts val="95"/>
              </a:spcBef>
            </a:pPr>
            <a:r>
              <a:rPr lang="pl-PL" sz="1600" dirty="0">
                <a:solidFill>
                  <a:schemeClr val="tx1"/>
                </a:solidFill>
                <a:latin typeface="+mn-lt"/>
                <a:cs typeface="Times New Roman" panose="02020603050405020304" pitchFamily="18" charset="0"/>
              </a:rPr>
              <a:t>1. W 2024 roku użytkownicy skorzystali z tej funkcjonalności ok. 9.386 razy. W 2025 r. 4.976 razy.</a:t>
            </a:r>
            <a:br>
              <a:rPr lang="pl-PL" sz="1600" dirty="0">
                <a:solidFill>
                  <a:schemeClr val="tx1"/>
                </a:solidFill>
                <a:latin typeface="+mn-lt"/>
                <a:cs typeface="Times New Roman" panose="02020603050405020304" pitchFamily="18" charset="0"/>
              </a:rPr>
            </a:br>
            <a:r>
              <a:rPr lang="pl-PL" sz="1600" dirty="0">
                <a:solidFill>
                  <a:schemeClr val="tx1"/>
                </a:solidFill>
                <a:latin typeface="+mn-lt"/>
                <a:cs typeface="Times New Roman" panose="02020603050405020304" pitchFamily="18" charset="0"/>
              </a:rPr>
              <a:t>2. W 2024 roku użytkownicy skorzystali z tej funkcjonalności 554.751 razy. W 2025 r. ponad 799 tys. razy.</a:t>
            </a:r>
            <a:br>
              <a:rPr lang="pl-PL" sz="1600" dirty="0">
                <a:solidFill>
                  <a:schemeClr val="tx1"/>
                </a:solidFill>
                <a:latin typeface="+mn-lt"/>
                <a:cs typeface="Times New Roman" panose="02020603050405020304" pitchFamily="18" charset="0"/>
              </a:rPr>
            </a:br>
            <a:r>
              <a:rPr lang="pl-PL" sz="1600" dirty="0">
                <a:solidFill>
                  <a:schemeClr val="tx1"/>
                </a:solidFill>
                <a:latin typeface="+mn-lt"/>
                <a:cs typeface="Times New Roman" panose="02020603050405020304" pitchFamily="18" charset="0"/>
              </a:rPr>
              <a:t>3. W 2024 roku użytkownicy skorzystali z tej funkcjonalności 15.336 razy. W 2025 r. 75 tys. razy.</a:t>
            </a:r>
            <a:br>
              <a:rPr lang="pl-PL" sz="1600" dirty="0">
                <a:solidFill>
                  <a:schemeClr val="tx1"/>
                </a:solidFill>
                <a:latin typeface="+mn-lt"/>
                <a:cs typeface="Times New Roman" panose="02020603050405020304" pitchFamily="18" charset="0"/>
              </a:rPr>
            </a:br>
            <a:r>
              <a:rPr lang="pl-PL" sz="1600" dirty="0">
                <a:solidFill>
                  <a:schemeClr val="tx1"/>
                </a:solidFill>
                <a:latin typeface="+mn-lt"/>
                <a:cs typeface="Times New Roman" panose="02020603050405020304" pitchFamily="18" charset="0"/>
              </a:rPr>
              <a:t>4. W 2024 roku użytkownicy skorzystali z tej funkcjonalności 2.646 razy. W 2025 r. ponad 287 tys. razy.</a:t>
            </a:r>
            <a:br>
              <a:rPr lang="pl-PL" sz="1600" dirty="0">
                <a:solidFill>
                  <a:schemeClr val="tx1"/>
                </a:solidFill>
                <a:latin typeface="+mn-lt"/>
                <a:cs typeface="Times New Roman" panose="02020603050405020304" pitchFamily="18" charset="0"/>
              </a:rPr>
            </a:br>
            <a:r>
              <a:rPr lang="pl-PL" sz="1600" dirty="0">
                <a:solidFill>
                  <a:schemeClr val="tx1"/>
                </a:solidFill>
                <a:latin typeface="+mn-lt"/>
                <a:cs typeface="Times New Roman" panose="02020603050405020304" pitchFamily="18" charset="0"/>
              </a:rPr>
              <a:t>5. W 2024 roku użytkownicy skorzystali z tej funkcjonalności 21.220 razy. W 2025 r. ponad 69 tys. razy.</a:t>
            </a:r>
            <a:br>
              <a:rPr lang="pl-PL" sz="1600" dirty="0">
                <a:solidFill>
                  <a:schemeClr val="tx1"/>
                </a:solidFill>
                <a:latin typeface="+mn-lt"/>
                <a:cs typeface="Times New Roman" panose="02020603050405020304" pitchFamily="18" charset="0"/>
              </a:rPr>
            </a:br>
            <a:r>
              <a:rPr lang="pl-PL" sz="1600" dirty="0">
                <a:solidFill>
                  <a:schemeClr val="tx1"/>
                </a:solidFill>
                <a:latin typeface="+mn-lt"/>
                <a:cs typeface="Times New Roman" panose="02020603050405020304" pitchFamily="18" charset="0"/>
              </a:rPr>
              <a:t>6. W 2024 roku użytkownicy skorzystali z tej funkcjonalności 219 razy. W 2025 r. 409 razy.</a:t>
            </a:r>
          </a:p>
        </p:txBody>
      </p:sp>
    </p:spTree>
    <p:extLst>
      <p:ext uri="{BB962C8B-B14F-4D97-AF65-F5344CB8AC3E}">
        <p14:creationId xmlns:p14="http://schemas.microsoft.com/office/powerpoint/2010/main" val="336318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17</a:t>
            </a:fld>
            <a:endParaRPr spc="-50" dirty="0"/>
          </a:p>
        </p:txBody>
      </p:sp>
      <p:sp>
        <p:nvSpPr>
          <p:cNvPr id="47" name="pole tekstowe 46">
            <a:extLst>
              <a:ext uri="{FF2B5EF4-FFF2-40B4-BE49-F238E27FC236}">
                <a16:creationId xmlns:a16="http://schemas.microsoft.com/office/drawing/2014/main" id="{80809738-2FF5-44AA-88CB-356E240DA0E9}"/>
              </a:ext>
            </a:extLst>
          </p:cNvPr>
          <p:cNvSpPr txBox="1"/>
          <p:nvPr/>
        </p:nvSpPr>
        <p:spPr>
          <a:xfrm>
            <a:off x="8375649" y="3229148"/>
            <a:ext cx="8779509" cy="641907"/>
          </a:xfrm>
          <a:prstGeom prst="rect">
            <a:avLst/>
          </a:prstGeom>
          <a:noFill/>
        </p:spPr>
        <p:txBody>
          <a:bodyPr wrap="square" rtlCol="0">
            <a:spAutoFit/>
          </a:bodyPr>
          <a:lstStyle/>
          <a:p>
            <a:pPr algn="l">
              <a:lnSpc>
                <a:spcPts val="2180"/>
              </a:lnSpc>
            </a:pPr>
            <a:r>
              <a:rPr lang="pl-PL" dirty="0">
                <a:solidFill>
                  <a:srgbClr val="000000"/>
                </a:solidFill>
                <a:latin typeface="Calibri" panose="020F0502020204030204" pitchFamily="34" charset="0"/>
              </a:rPr>
              <a:t>W 2024 r. użytkownicy złożyli ok. 6 700 wniosków. </a:t>
            </a:r>
          </a:p>
          <a:p>
            <a:pPr algn="l">
              <a:lnSpc>
                <a:spcPts val="2180"/>
              </a:lnSpc>
            </a:pPr>
            <a:r>
              <a:rPr lang="pl-PL" dirty="0">
                <a:solidFill>
                  <a:srgbClr val="000000"/>
                </a:solidFill>
                <a:latin typeface="Calibri" panose="020F0502020204030204" pitchFamily="34" charset="0"/>
              </a:rPr>
              <a:t>W 2025 r. użytkownicy złożyli 4 140 wniosków.</a:t>
            </a:r>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Lato Black"/>
                <a:cs typeface="Lato Black"/>
              </a:rPr>
              <a:t>e-Urząd</a:t>
            </a:r>
            <a:r>
              <a:rPr sz="4400" b="1" spc="-245" dirty="0">
                <a:latin typeface="Lato Black"/>
                <a:cs typeface="Lato Black"/>
              </a:rPr>
              <a:t> </a:t>
            </a:r>
            <a:r>
              <a:rPr sz="4400" b="1" spc="-10" dirty="0">
                <a:latin typeface="Lato Black"/>
                <a:cs typeface="Lato Black"/>
              </a:rPr>
              <a:t>Skarbowy</a:t>
            </a:r>
            <a:endParaRPr sz="4400" dirty="0">
              <a:latin typeface="Lato Black"/>
              <a:cs typeface="Lato Black"/>
            </a:endParaRPr>
          </a:p>
        </p:txBody>
      </p:sp>
      <p:sp>
        <p:nvSpPr>
          <p:cNvPr id="6" name="object 9">
            <a:extLst>
              <a:ext uri="{FF2B5EF4-FFF2-40B4-BE49-F238E27FC236}">
                <a16:creationId xmlns:a16="http://schemas.microsoft.com/office/drawing/2014/main" id="{16F298BA-92B1-620E-8BA3-39839EF66FE2}"/>
              </a:ext>
            </a:extLst>
          </p:cNvPr>
          <p:cNvSpPr txBox="1"/>
          <p:nvPr/>
        </p:nvSpPr>
        <p:spPr>
          <a:xfrm>
            <a:off x="1087436" y="2320761"/>
            <a:ext cx="3723321"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320761"/>
            <a:ext cx="533771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a:off x="4266411" y="6187922"/>
            <a:ext cx="7701587" cy="5969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1" name="object 27">
            <a:extLst>
              <a:ext uri="{FF2B5EF4-FFF2-40B4-BE49-F238E27FC236}">
                <a16:creationId xmlns:a16="http://schemas.microsoft.com/office/drawing/2014/main" id="{7ABB109A-364C-21FC-CE9A-FBD8484AC1E3}"/>
              </a:ext>
            </a:extLst>
          </p:cNvPr>
          <p:cNvSpPr txBox="1"/>
          <p:nvPr/>
        </p:nvSpPr>
        <p:spPr>
          <a:xfrm>
            <a:off x="1057541" y="3239296"/>
            <a:ext cx="6826707" cy="1962204"/>
          </a:xfrm>
          <a:prstGeom prst="rect">
            <a:avLst/>
          </a:prstGeom>
        </p:spPr>
        <p:txBody>
          <a:bodyPr vert="horz" wrap="square" lIns="0" tIns="12700" rIns="0" bIns="0" rtlCol="0">
            <a:spAutoFit/>
          </a:bodyPr>
          <a:lstStyle/>
          <a:p>
            <a:pPr algn="l">
              <a:lnSpc>
                <a:spcPts val="2180"/>
              </a:lnSpc>
            </a:pPr>
            <a:r>
              <a:rPr lang="pl-PL" dirty="0">
                <a:solidFill>
                  <a:schemeClr val="tx1"/>
                </a:solidFill>
                <a:effectLst/>
                <a:latin typeface="+mn-lt"/>
                <a:ea typeface="Times New Roman" panose="02020603050405020304" pitchFamily="18" charset="0"/>
                <a:cs typeface="Times New Roman" panose="02020603050405020304" pitchFamily="18" charset="0"/>
              </a:rPr>
              <a:t>Zaktualizowaliśmy </a:t>
            </a:r>
            <a:r>
              <a:rPr lang="pl-PL" b="1" dirty="0">
                <a:solidFill>
                  <a:schemeClr val="tx1"/>
                </a:solidFill>
                <a:effectLst/>
                <a:latin typeface="+mn-lt"/>
                <a:ea typeface="Times New Roman" panose="02020603050405020304" pitchFamily="18" charset="0"/>
                <a:cs typeface="Times New Roman" panose="02020603050405020304" pitchFamily="18" charset="0"/>
              </a:rPr>
              <a:t>wniosek o zwrot kosztów za zakup kasy fiskalnej</a:t>
            </a:r>
            <a:r>
              <a:rPr lang="pl-PL" dirty="0">
                <a:solidFill>
                  <a:schemeClr val="tx1"/>
                </a:solidFill>
                <a:effectLst/>
                <a:latin typeface="+mn-lt"/>
                <a:ea typeface="Times New Roman" panose="02020603050405020304" pitchFamily="18" charset="0"/>
                <a:cs typeface="Times New Roman" panose="02020603050405020304" pitchFamily="18" charset="0"/>
              </a:rPr>
              <a:t>. Wprowadziliśmy zmiany, które ułatwiają ubieganie się o zwrot kosztów na zakup kasy (w zakresie wyboru rachunku bankowego oraz ubiegania się o zwrot za zakup więcej niż jednej kasy) oraz dostosowały wniosek </a:t>
            </a:r>
            <a:br>
              <a:rPr lang="pl-PL" dirty="0">
                <a:solidFill>
                  <a:schemeClr val="tx1"/>
                </a:solidFill>
                <a:effectLst/>
                <a:latin typeface="+mn-lt"/>
                <a:ea typeface="Times New Roman" panose="02020603050405020304" pitchFamily="18" charset="0"/>
                <a:cs typeface="Times New Roman" panose="02020603050405020304" pitchFamily="18" charset="0"/>
              </a:rPr>
            </a:br>
            <a:r>
              <a:rPr lang="pl-PL" dirty="0">
                <a:solidFill>
                  <a:schemeClr val="tx1"/>
                </a:solidFill>
                <a:effectLst/>
                <a:latin typeface="+mn-lt"/>
                <a:ea typeface="Times New Roman" panose="02020603050405020304" pitchFamily="18" charset="0"/>
                <a:cs typeface="Times New Roman" panose="02020603050405020304" pitchFamily="18" charset="0"/>
              </a:rPr>
              <a:t>do rozporządzenia Ministra Finansów w sprawie odliczania lub zwrotu wydatków poniesionych na zakup kas rejestrujących w przypadku wystąpienia klęski żywiołowej na skutek powodzi.</a:t>
            </a:r>
            <a:endParaRPr lang="pl-PL" dirty="0">
              <a:solidFill>
                <a:schemeClr val="tx1"/>
              </a:solidFill>
              <a:effectLst/>
              <a:latin typeface="+mn-lt"/>
              <a:ea typeface="Calibri" panose="020F0502020204030204" pitchFamily="34" charset="0"/>
              <a:cs typeface="Times New Roman" panose="02020603050405020304" pitchFamily="18" charset="0"/>
            </a:endParaRPr>
          </a:p>
        </p:txBody>
      </p:sp>
      <p:sp>
        <p:nvSpPr>
          <p:cNvPr id="51" name="object 18">
            <a:extLst>
              <a:ext uri="{FF2B5EF4-FFF2-40B4-BE49-F238E27FC236}">
                <a16:creationId xmlns:a16="http://schemas.microsoft.com/office/drawing/2014/main" id="{BC21E5C8-A41E-C966-E9A2-C6990E81B8B1}"/>
              </a:ext>
            </a:extLst>
          </p:cNvPr>
          <p:cNvSpPr/>
          <p:nvPr/>
        </p:nvSpPr>
        <p:spPr>
          <a:xfrm>
            <a:off x="1057541" y="5502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52" name="object 18">
            <a:extLst>
              <a:ext uri="{FF2B5EF4-FFF2-40B4-BE49-F238E27FC236}">
                <a16:creationId xmlns:a16="http://schemas.microsoft.com/office/drawing/2014/main" id="{BFA1142C-06C0-D692-CAE7-382F42351300}"/>
              </a:ext>
            </a:extLst>
          </p:cNvPr>
          <p:cNvSpPr/>
          <p:nvPr/>
        </p:nvSpPr>
        <p:spPr>
          <a:xfrm>
            <a:off x="1131138" y="7281439"/>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53" name="object 18">
            <a:extLst>
              <a:ext uri="{FF2B5EF4-FFF2-40B4-BE49-F238E27FC236}">
                <a16:creationId xmlns:a16="http://schemas.microsoft.com/office/drawing/2014/main" id="{6633DB7C-6588-0270-8379-024313DC0208}"/>
              </a:ext>
            </a:extLst>
          </p:cNvPr>
          <p:cNvSpPr/>
          <p:nvPr/>
        </p:nvSpPr>
        <p:spPr>
          <a:xfrm>
            <a:off x="1081671" y="106976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1" name="object 3">
            <a:extLst>
              <a:ext uri="{FF2B5EF4-FFF2-40B4-BE49-F238E27FC236}">
                <a16:creationId xmlns:a16="http://schemas.microsoft.com/office/drawing/2014/main" id="{9C93D80F-E8F8-47D3-A1A0-1FC467657B52}"/>
              </a:ext>
            </a:extLst>
          </p:cNvPr>
          <p:cNvSpPr txBox="1"/>
          <p:nvPr/>
        </p:nvSpPr>
        <p:spPr>
          <a:xfrm>
            <a:off x="1081671" y="5796185"/>
            <a:ext cx="6742886" cy="1439497"/>
          </a:xfrm>
          <a:prstGeom prst="rect">
            <a:avLst/>
          </a:prstGeom>
        </p:spPr>
        <p:txBody>
          <a:bodyPr vert="horz" wrap="square" lIns="0" tIns="12700" rIns="0" bIns="0" rtlCol="0">
            <a:spAutoFit/>
          </a:bodyPr>
          <a:lstStyle/>
          <a:p>
            <a:pPr marL="12700" marR="5080">
              <a:lnSpc>
                <a:spcPts val="2180"/>
              </a:lnSpc>
              <a:spcBef>
                <a:spcPts val="100"/>
              </a:spcBef>
            </a:pPr>
            <a:r>
              <a:rPr b="1" dirty="0">
                <a:latin typeface="+mn-lt"/>
                <a:cs typeface="Lato"/>
              </a:rPr>
              <a:t>Płatność</a:t>
            </a:r>
            <a:r>
              <a:rPr b="1" spc="-45" dirty="0">
                <a:latin typeface="+mn-lt"/>
                <a:cs typeface="Lato"/>
              </a:rPr>
              <a:t> </a:t>
            </a:r>
            <a:r>
              <a:rPr b="1" spc="-10" dirty="0">
                <a:latin typeface="+mn-lt"/>
                <a:cs typeface="Lato"/>
              </a:rPr>
              <a:t>zobowiązań</a:t>
            </a:r>
            <a:r>
              <a:rPr b="1" spc="-45" dirty="0">
                <a:latin typeface="+mn-lt"/>
                <a:cs typeface="Lato"/>
              </a:rPr>
              <a:t> </a:t>
            </a:r>
            <a:r>
              <a:rPr b="1" spc="-10" dirty="0">
                <a:latin typeface="+mn-lt"/>
                <a:cs typeface="Lato"/>
              </a:rPr>
              <a:t>podatkowych</a:t>
            </a:r>
            <a:r>
              <a:rPr b="1" spc="-40" dirty="0">
                <a:latin typeface="+mn-lt"/>
                <a:cs typeface="Lato"/>
              </a:rPr>
              <a:t> </a:t>
            </a:r>
            <a:r>
              <a:rPr b="1" dirty="0">
                <a:latin typeface="+mn-lt"/>
                <a:cs typeface="Lato"/>
              </a:rPr>
              <a:t>kartą</a:t>
            </a:r>
            <a:r>
              <a:rPr b="1" spc="-45" dirty="0">
                <a:latin typeface="+mn-lt"/>
                <a:cs typeface="Lato"/>
              </a:rPr>
              <a:t> </a:t>
            </a:r>
            <a:r>
              <a:rPr b="1" spc="-10" dirty="0">
                <a:latin typeface="+mn-lt"/>
                <a:cs typeface="Lato"/>
              </a:rPr>
              <a:t>płatniczą</a:t>
            </a:r>
            <a:r>
              <a:rPr b="1" spc="-75" dirty="0">
                <a:latin typeface="+mn-lt"/>
                <a:cs typeface="Lato"/>
              </a:rPr>
              <a:t> </a:t>
            </a:r>
            <a:r>
              <a:rPr b="1" dirty="0">
                <a:latin typeface="+mn-lt"/>
                <a:cs typeface="Lato"/>
              </a:rPr>
              <a:t>w</a:t>
            </a:r>
            <a:r>
              <a:rPr b="1" spc="-70" dirty="0">
                <a:latin typeface="+mn-lt"/>
                <a:cs typeface="Lato"/>
              </a:rPr>
              <a:t> </a:t>
            </a:r>
            <a:r>
              <a:rPr b="1" dirty="0">
                <a:latin typeface="+mn-lt"/>
                <a:cs typeface="Lato"/>
              </a:rPr>
              <a:t>serwisie</a:t>
            </a:r>
            <a:r>
              <a:rPr b="1" spc="-45" dirty="0">
                <a:latin typeface="+mn-lt"/>
                <a:cs typeface="Lato"/>
              </a:rPr>
              <a:t> </a:t>
            </a:r>
            <a:r>
              <a:rPr b="1" spc="-20" dirty="0">
                <a:latin typeface="+mn-lt"/>
                <a:cs typeface="Lato"/>
              </a:rPr>
              <a:t>e-</a:t>
            </a:r>
            <a:r>
              <a:rPr b="1" spc="-25" dirty="0">
                <a:latin typeface="+mn-lt"/>
                <a:cs typeface="Lato"/>
              </a:rPr>
              <a:t>US</a:t>
            </a:r>
            <a:r>
              <a:rPr spc="-25" dirty="0">
                <a:latin typeface="+mn-lt"/>
                <a:cs typeface="Lato"/>
              </a:rPr>
              <a:t> </a:t>
            </a:r>
            <a:br>
              <a:rPr lang="pl-PL" spc="-25" dirty="0">
                <a:latin typeface="+mn-lt"/>
                <a:cs typeface="Lato"/>
              </a:rPr>
            </a:br>
            <a:r>
              <a:rPr dirty="0">
                <a:latin typeface="+mn-lt"/>
                <a:cs typeface="Lato"/>
              </a:rPr>
              <a:t>–</a:t>
            </a:r>
            <a:r>
              <a:rPr spc="-35" dirty="0">
                <a:latin typeface="+mn-lt"/>
                <a:cs typeface="Lato"/>
              </a:rPr>
              <a:t> </a:t>
            </a:r>
            <a:r>
              <a:rPr lang="pl-PL" dirty="0">
                <a:latin typeface="+mn-lt"/>
                <a:cs typeface="Lato"/>
              </a:rPr>
              <a:t>marzec </a:t>
            </a:r>
            <a:r>
              <a:rPr dirty="0">
                <a:latin typeface="+mn-lt"/>
                <a:cs typeface="Lato"/>
              </a:rPr>
              <a:t>2025</a:t>
            </a:r>
            <a:r>
              <a:rPr spc="-35" dirty="0">
                <a:latin typeface="+mn-lt"/>
                <a:cs typeface="Lato"/>
              </a:rPr>
              <a:t> </a:t>
            </a:r>
            <a:r>
              <a:rPr spc="-25" dirty="0">
                <a:latin typeface="+mn-lt"/>
                <a:cs typeface="Lato"/>
              </a:rPr>
              <a:t>r.</a:t>
            </a:r>
            <a:endParaRPr lang="pl-PL" spc="-25" dirty="0">
              <a:latin typeface="+mn-lt"/>
              <a:cs typeface="Lato"/>
            </a:endParaRPr>
          </a:p>
          <a:p>
            <a:pPr marL="12700" marR="5080">
              <a:lnSpc>
                <a:spcPts val="2180"/>
              </a:lnSpc>
              <a:spcBef>
                <a:spcPts val="100"/>
              </a:spcBef>
            </a:pPr>
            <a:r>
              <a:rPr lang="pl-PL" spc="-10" dirty="0">
                <a:solidFill>
                  <a:schemeClr val="tx1"/>
                </a:solidFill>
                <a:latin typeface="+mn-lt"/>
                <a:cs typeface="Lato"/>
              </a:rPr>
              <a:t>Rozszerzenie</a:t>
            </a:r>
            <a:r>
              <a:rPr lang="pl-PL" spc="-85" dirty="0">
                <a:solidFill>
                  <a:schemeClr val="tx1"/>
                </a:solidFill>
                <a:latin typeface="+mn-lt"/>
                <a:cs typeface="Lato"/>
              </a:rPr>
              <a:t> </a:t>
            </a:r>
            <a:r>
              <a:rPr lang="pl-PL" dirty="0">
                <a:solidFill>
                  <a:schemeClr val="tx1"/>
                </a:solidFill>
                <a:latin typeface="+mn-lt"/>
                <a:cs typeface="Lato"/>
              </a:rPr>
              <a:t>katalogu</a:t>
            </a:r>
            <a:r>
              <a:rPr lang="pl-PL" spc="-90" dirty="0">
                <a:solidFill>
                  <a:schemeClr val="tx1"/>
                </a:solidFill>
                <a:latin typeface="+mn-lt"/>
                <a:cs typeface="Lato"/>
              </a:rPr>
              <a:t>  </a:t>
            </a:r>
            <a:r>
              <a:rPr lang="pl-PL" dirty="0">
                <a:solidFill>
                  <a:schemeClr val="tx1"/>
                </a:solidFill>
                <a:latin typeface="+mn-lt"/>
                <a:cs typeface="Lato"/>
              </a:rPr>
              <a:t>szybkich</a:t>
            </a:r>
            <a:r>
              <a:rPr lang="pl-PL" b="1" dirty="0">
                <a:solidFill>
                  <a:schemeClr val="tx1"/>
                </a:solidFill>
                <a:latin typeface="+mn-lt"/>
                <a:cs typeface="Lato"/>
              </a:rPr>
              <a:t> </a:t>
            </a:r>
            <a:r>
              <a:rPr lang="pl-PL" b="1" spc="-60" dirty="0">
                <a:solidFill>
                  <a:schemeClr val="tx1"/>
                </a:solidFill>
                <a:latin typeface="+mn-lt"/>
                <a:cs typeface="Lato"/>
              </a:rPr>
              <a:t> </a:t>
            </a:r>
            <a:r>
              <a:rPr lang="pl-PL" spc="-10" dirty="0">
                <a:solidFill>
                  <a:schemeClr val="tx1"/>
                </a:solidFill>
                <a:latin typeface="+mn-lt"/>
                <a:cs typeface="Lato"/>
              </a:rPr>
              <a:t>płatności o płatność kartą </a:t>
            </a:r>
            <a:r>
              <a:rPr lang="pl-PL" dirty="0">
                <a:solidFill>
                  <a:schemeClr val="tx1"/>
                </a:solidFill>
                <a:latin typeface="+mn-lt"/>
                <a:cs typeface="Lato"/>
              </a:rPr>
              <a:t>(obok</a:t>
            </a:r>
            <a:r>
              <a:rPr lang="pl-PL" spc="-45" dirty="0">
                <a:solidFill>
                  <a:schemeClr val="tx1"/>
                </a:solidFill>
                <a:latin typeface="+mn-lt"/>
                <a:cs typeface="Lato"/>
              </a:rPr>
              <a:t> </a:t>
            </a:r>
            <a:r>
              <a:rPr lang="pl-PL" spc="-20" dirty="0" err="1">
                <a:solidFill>
                  <a:schemeClr val="tx1"/>
                </a:solidFill>
                <a:latin typeface="+mn-lt"/>
                <a:cs typeface="Lato"/>
              </a:rPr>
              <a:t>PayByNet</a:t>
            </a:r>
            <a:r>
              <a:rPr lang="pl-PL" spc="-45" dirty="0">
                <a:solidFill>
                  <a:schemeClr val="tx1"/>
                </a:solidFill>
                <a:latin typeface="+mn-lt"/>
                <a:cs typeface="Lato"/>
              </a:rPr>
              <a:t> </a:t>
            </a:r>
            <a:r>
              <a:rPr lang="pl-PL" dirty="0">
                <a:solidFill>
                  <a:schemeClr val="tx1"/>
                </a:solidFill>
                <a:latin typeface="+mn-lt"/>
                <a:cs typeface="Lato"/>
              </a:rPr>
              <a:t>i</a:t>
            </a:r>
            <a:r>
              <a:rPr lang="pl-PL" spc="-45" dirty="0">
                <a:solidFill>
                  <a:schemeClr val="tx1"/>
                </a:solidFill>
                <a:latin typeface="+mn-lt"/>
                <a:cs typeface="Lato"/>
              </a:rPr>
              <a:t> </a:t>
            </a:r>
            <a:r>
              <a:rPr lang="pl-PL" spc="-10" dirty="0">
                <a:solidFill>
                  <a:schemeClr val="tx1"/>
                </a:solidFill>
                <a:latin typeface="+mn-lt"/>
                <a:cs typeface="Lato"/>
              </a:rPr>
              <a:t>BLIK)</a:t>
            </a:r>
            <a:endParaRPr lang="pl-PL" dirty="0">
              <a:solidFill>
                <a:schemeClr val="tx1"/>
              </a:solidFill>
              <a:latin typeface="+mn-lt"/>
              <a:cs typeface="Lato"/>
            </a:endParaRPr>
          </a:p>
          <a:p>
            <a:pPr marL="12700" marR="5080">
              <a:lnSpc>
                <a:spcPts val="2180"/>
              </a:lnSpc>
              <a:spcBef>
                <a:spcPts val="100"/>
              </a:spcBef>
            </a:pPr>
            <a:endParaRPr dirty="0">
              <a:latin typeface="+mn-lt"/>
              <a:cs typeface="Lato"/>
            </a:endParaRPr>
          </a:p>
        </p:txBody>
      </p:sp>
      <p:sp>
        <p:nvSpPr>
          <p:cNvPr id="23" name="object 6">
            <a:extLst>
              <a:ext uri="{FF2B5EF4-FFF2-40B4-BE49-F238E27FC236}">
                <a16:creationId xmlns:a16="http://schemas.microsoft.com/office/drawing/2014/main" id="{5C8BF47A-2815-4F9F-B3E6-00E4009B5C5F}"/>
              </a:ext>
            </a:extLst>
          </p:cNvPr>
          <p:cNvSpPr txBox="1"/>
          <p:nvPr/>
        </p:nvSpPr>
        <p:spPr>
          <a:xfrm>
            <a:off x="1057822" y="7441824"/>
            <a:ext cx="6781800" cy="861774"/>
          </a:xfrm>
          <a:prstGeom prst="rect">
            <a:avLst/>
          </a:prstGeom>
        </p:spPr>
        <p:txBody>
          <a:bodyPr vert="horz" wrap="square" lIns="0" tIns="12065" rIns="0" bIns="0" rtlCol="0">
            <a:spAutoFit/>
          </a:bodyPr>
          <a:lstStyle/>
          <a:p>
            <a:pPr marL="12700">
              <a:lnSpc>
                <a:spcPts val="2180"/>
              </a:lnSpc>
              <a:spcBef>
                <a:spcPts val="95"/>
              </a:spcBef>
            </a:pPr>
            <a:r>
              <a:rPr lang="pl-PL" b="1" i="0" u="none" strike="noStrike" dirty="0">
                <a:solidFill>
                  <a:srgbClr val="000000"/>
                </a:solidFill>
                <a:effectLst/>
                <a:latin typeface="+mn-lt"/>
                <a:ea typeface="Lato" panose="020F0502020204030203" pitchFamily="34" charset="0"/>
                <a:cs typeface="Lato" panose="020F0502020204030203" pitchFamily="34" charset="0"/>
              </a:rPr>
              <a:t>Spis z natury (VAT-SI) </a:t>
            </a:r>
            <a:r>
              <a:rPr lang="pl-PL" b="0" i="0" u="none" strike="noStrike" dirty="0">
                <a:solidFill>
                  <a:srgbClr val="000000"/>
                </a:solidFill>
                <a:effectLst/>
                <a:latin typeface="+mn-lt"/>
                <a:ea typeface="Lato" panose="020F0502020204030203" pitchFamily="34" charset="0"/>
                <a:cs typeface="Lato" panose="020F0502020204030203" pitchFamily="34" charset="0"/>
              </a:rPr>
              <a:t>– formularz dostępny na koncie osoby </a:t>
            </a:r>
            <a:r>
              <a:rPr lang="pl-PL" dirty="0">
                <a:solidFill>
                  <a:srgbClr val="000000"/>
                </a:solidFill>
                <a:latin typeface="+mn-lt"/>
                <a:ea typeface="Lato" panose="020F0502020204030203" pitchFamily="34" charset="0"/>
                <a:cs typeface="Lato" panose="020F0502020204030203" pitchFamily="34" charset="0"/>
              </a:rPr>
              <a:t>fizycznej </a:t>
            </a:r>
            <a:br>
              <a:rPr lang="pl-PL" dirty="0">
                <a:solidFill>
                  <a:srgbClr val="000000"/>
                </a:solidFill>
                <a:latin typeface="+mn-lt"/>
                <a:ea typeface="Lato" panose="020F0502020204030203" pitchFamily="34" charset="0"/>
                <a:cs typeface="Lato" panose="020F0502020204030203" pitchFamily="34" charset="0"/>
              </a:rPr>
            </a:br>
            <a:r>
              <a:rPr lang="pl-PL" dirty="0">
                <a:solidFill>
                  <a:srgbClr val="000000"/>
                </a:solidFill>
                <a:latin typeface="+mn-lt"/>
                <a:ea typeface="Lato" panose="020F0502020204030203" pitchFamily="34" charset="0"/>
                <a:cs typeface="Lato" panose="020F0502020204030203" pitchFamily="34" charset="0"/>
              </a:rPr>
              <a:t>i organizacji</a:t>
            </a:r>
            <a:r>
              <a:rPr spc="-65" dirty="0">
                <a:solidFill>
                  <a:schemeClr val="tx1"/>
                </a:solidFill>
                <a:latin typeface="+mn-lt"/>
                <a:ea typeface="Lato" panose="020F0502020204030203" pitchFamily="34" charset="0"/>
                <a:cs typeface="Lato" panose="020F0502020204030203" pitchFamily="34" charset="0"/>
              </a:rPr>
              <a:t> </a:t>
            </a:r>
            <a:endParaRPr lang="pl-PL" spc="-65" dirty="0">
              <a:solidFill>
                <a:schemeClr val="tx1"/>
              </a:solidFill>
              <a:latin typeface="+mn-lt"/>
              <a:ea typeface="Lato" panose="020F0502020204030203" pitchFamily="34" charset="0"/>
              <a:cs typeface="Lato" panose="020F0502020204030203" pitchFamily="34" charset="0"/>
            </a:endParaRPr>
          </a:p>
          <a:p>
            <a:pPr marL="12700">
              <a:lnSpc>
                <a:spcPts val="2180"/>
              </a:lnSpc>
              <a:spcBef>
                <a:spcPts val="95"/>
              </a:spcBef>
            </a:pPr>
            <a:r>
              <a:rPr lang="pl-PL" dirty="0">
                <a:solidFill>
                  <a:schemeClr val="tx1"/>
                </a:solidFill>
                <a:latin typeface="+mn-lt"/>
                <a:ea typeface="Lato" panose="020F0502020204030203" pitchFamily="34" charset="0"/>
                <a:cs typeface="Lato" panose="020F0502020204030203" pitchFamily="34" charset="0"/>
              </a:rPr>
              <a:t>– styczeń 2025 r.</a:t>
            </a:r>
            <a:endParaRPr dirty="0">
              <a:solidFill>
                <a:schemeClr val="tx1"/>
              </a:solidFill>
              <a:latin typeface="+mn-lt"/>
              <a:ea typeface="Lato" panose="020F0502020204030203" pitchFamily="34" charset="0"/>
              <a:cs typeface="Lato" panose="020F0502020204030203" pitchFamily="34" charset="0"/>
            </a:endParaRPr>
          </a:p>
        </p:txBody>
      </p:sp>
      <p:sp>
        <p:nvSpPr>
          <p:cNvPr id="27" name="object 15">
            <a:extLst>
              <a:ext uri="{FF2B5EF4-FFF2-40B4-BE49-F238E27FC236}">
                <a16:creationId xmlns:a16="http://schemas.microsoft.com/office/drawing/2014/main" id="{92B8F293-4146-4C97-8D8E-2BABE9CA17E2}"/>
              </a:ext>
            </a:extLst>
          </p:cNvPr>
          <p:cNvSpPr txBox="1"/>
          <p:nvPr/>
        </p:nvSpPr>
        <p:spPr>
          <a:xfrm>
            <a:off x="8357957" y="7483475"/>
            <a:ext cx="8688362" cy="285335"/>
          </a:xfrm>
          <a:prstGeom prst="rect">
            <a:avLst/>
          </a:prstGeom>
        </p:spPr>
        <p:txBody>
          <a:bodyPr vert="horz" wrap="square" lIns="0" tIns="12700" rIns="0" bIns="0" rtlCol="0">
            <a:spAutoFit/>
          </a:bodyPr>
          <a:lstStyle/>
          <a:p>
            <a:pPr marR="5080">
              <a:lnSpc>
                <a:spcPts val="2180"/>
              </a:lnSpc>
            </a:pPr>
            <a:r>
              <a:rPr lang="pl-PL" spc="-10" dirty="0">
                <a:solidFill>
                  <a:schemeClr val="tx1"/>
                </a:solidFill>
                <a:latin typeface="+mn-lt"/>
                <a:cs typeface="Lato"/>
              </a:rPr>
              <a:t>W 2025 r. użytkownicy </a:t>
            </a:r>
            <a:r>
              <a:rPr lang="pl-PL" spc="-10" dirty="0">
                <a:solidFill>
                  <a:schemeClr val="tx1"/>
                </a:solidFill>
                <a:latin typeface="+mn-lt"/>
              </a:rPr>
              <a:t>złożyli 601 formularzy.</a:t>
            </a:r>
          </a:p>
        </p:txBody>
      </p:sp>
      <p:sp>
        <p:nvSpPr>
          <p:cNvPr id="28" name="pole tekstowe 27">
            <a:extLst>
              <a:ext uri="{FF2B5EF4-FFF2-40B4-BE49-F238E27FC236}">
                <a16:creationId xmlns:a16="http://schemas.microsoft.com/office/drawing/2014/main" id="{EF09A146-4F71-47B5-BC71-7F3E9641EC28}"/>
              </a:ext>
            </a:extLst>
          </p:cNvPr>
          <p:cNvSpPr txBox="1"/>
          <p:nvPr/>
        </p:nvSpPr>
        <p:spPr>
          <a:xfrm>
            <a:off x="1079225" y="8519961"/>
            <a:ext cx="6841491" cy="1775486"/>
          </a:xfrm>
          <a:prstGeom prst="rect">
            <a:avLst/>
          </a:prstGeom>
          <a:noFill/>
        </p:spPr>
        <p:txBody>
          <a:bodyPr wrap="square">
            <a:spAutoFit/>
          </a:bodyPr>
          <a:lstStyle/>
          <a:p>
            <a:pPr>
              <a:lnSpc>
                <a:spcPts val="2180"/>
              </a:lnSpc>
            </a:pPr>
            <a:r>
              <a:rPr lang="pl-PL" b="1" spc="-10" dirty="0">
                <a:latin typeface="+mn-lt"/>
              </a:rPr>
              <a:t>SME (zwolnienie z VAT w EU)</a:t>
            </a:r>
            <a:r>
              <a:rPr lang="pl-PL" spc="-10" dirty="0">
                <a:latin typeface="+mn-lt"/>
              </a:rPr>
              <a:t> –  styczeń 2025 r.</a:t>
            </a:r>
          </a:p>
          <a:p>
            <a:pPr>
              <a:lnSpc>
                <a:spcPts val="2180"/>
              </a:lnSpc>
            </a:pPr>
            <a:r>
              <a:rPr lang="pl-PL" b="0" i="0" u="none" strike="noStrike" dirty="0">
                <a:solidFill>
                  <a:srgbClr val="000000"/>
                </a:solidFill>
                <a:effectLst/>
                <a:latin typeface="+mn-lt"/>
              </a:rPr>
              <a:t>udostępniliśmy w e-US formularze SME, które umożliwiają podatnikowi załatwienie wszystkich spraw w zakresie procedury szczególnej dla małych przedsiębiorców (SME), w tym przede wszystkim zgłoszenia do procedury ze wskazaniem państw, w których podatnik zamierza korzystać ze zwolnienia.</a:t>
            </a:r>
            <a:r>
              <a:rPr lang="pl-PL" dirty="0">
                <a:latin typeface="+mn-lt"/>
              </a:rPr>
              <a:t> </a:t>
            </a:r>
            <a:r>
              <a:rPr lang="pl-PL" spc="-10" dirty="0">
                <a:latin typeface="+mn-lt"/>
              </a:rPr>
              <a:t> </a:t>
            </a:r>
          </a:p>
        </p:txBody>
      </p:sp>
      <p:sp>
        <p:nvSpPr>
          <p:cNvPr id="29" name="object 13">
            <a:extLst>
              <a:ext uri="{FF2B5EF4-FFF2-40B4-BE49-F238E27FC236}">
                <a16:creationId xmlns:a16="http://schemas.microsoft.com/office/drawing/2014/main" id="{29667806-0205-4B5D-B40F-DD887A6D28DB}"/>
              </a:ext>
            </a:extLst>
          </p:cNvPr>
          <p:cNvSpPr txBox="1"/>
          <p:nvPr/>
        </p:nvSpPr>
        <p:spPr>
          <a:xfrm>
            <a:off x="8350161" y="8582081"/>
            <a:ext cx="10176598" cy="1695977"/>
          </a:xfrm>
          <a:prstGeom prst="rect">
            <a:avLst/>
          </a:prstGeom>
        </p:spPr>
        <p:txBody>
          <a:bodyPr vert="horz" wrap="square" lIns="0" tIns="12700" rIns="0" bIns="0" rtlCol="0">
            <a:spAutoFit/>
          </a:bodyPr>
          <a:lstStyle/>
          <a:p>
            <a:pPr marR="5080">
              <a:lnSpc>
                <a:spcPts val="2180"/>
              </a:lnSpc>
            </a:pPr>
            <a:r>
              <a:rPr lang="pl-PL" dirty="0">
                <a:solidFill>
                  <a:srgbClr val="000000"/>
                </a:solidFill>
                <a:latin typeface="+mn-lt"/>
              </a:rPr>
              <a:t>W 2025 r. użytkownicy z</a:t>
            </a:r>
            <a:r>
              <a:rPr lang="pl-PL" b="0" i="0" u="none" strike="noStrike" dirty="0">
                <a:solidFill>
                  <a:srgbClr val="000000"/>
                </a:solidFill>
                <a:effectLst/>
                <a:latin typeface="+mn-lt"/>
              </a:rPr>
              <a:t>łożyli 843 dokumenty, w tym: </a:t>
            </a:r>
          </a:p>
          <a:p>
            <a:pPr marL="285750" marR="5080" indent="-285750">
              <a:lnSpc>
                <a:spcPts val="2180"/>
              </a:lnSpc>
              <a:buFontTx/>
              <a:buChar char="-"/>
            </a:pPr>
            <a:r>
              <a:rPr lang="pl-PL" b="0" i="0" u="none" strike="noStrike" dirty="0">
                <a:solidFill>
                  <a:srgbClr val="000000"/>
                </a:solidFill>
                <a:effectLst/>
                <a:latin typeface="+mn-lt"/>
              </a:rPr>
              <a:t>567 - powiadomień SME-P,</a:t>
            </a:r>
          </a:p>
          <a:p>
            <a:pPr marL="285750" marR="5080" indent="-285750">
              <a:lnSpc>
                <a:spcPts val="2180"/>
              </a:lnSpc>
              <a:buFontTx/>
              <a:buChar char="-"/>
            </a:pPr>
            <a:r>
              <a:rPr lang="pl-PL" b="0" i="0" u="none" strike="noStrike" dirty="0">
                <a:solidFill>
                  <a:srgbClr val="000000"/>
                </a:solidFill>
                <a:effectLst/>
                <a:latin typeface="+mn-lt"/>
              </a:rPr>
              <a:t>126 - Informacji kwartalnej SME-IK,</a:t>
            </a:r>
          </a:p>
          <a:p>
            <a:pPr marL="285750" marR="5080" indent="-285750">
              <a:lnSpc>
                <a:spcPts val="2180"/>
              </a:lnSpc>
              <a:buFontTx/>
              <a:buChar char="-"/>
            </a:pPr>
            <a:r>
              <a:rPr lang="pl-PL" b="0" i="0" u="none" strike="noStrike" dirty="0">
                <a:solidFill>
                  <a:srgbClr val="000000"/>
                </a:solidFill>
                <a:effectLst/>
                <a:latin typeface="+mn-lt"/>
              </a:rPr>
              <a:t>49 - pism POE-EU, </a:t>
            </a:r>
          </a:p>
          <a:p>
            <a:pPr marL="285750" marR="5080" indent="-285750">
              <a:lnSpc>
                <a:spcPts val="2180"/>
              </a:lnSpc>
              <a:buFontTx/>
              <a:buChar char="-"/>
            </a:pPr>
            <a:r>
              <a:rPr lang="pl-PL" b="0" i="0" u="none" strike="noStrike" dirty="0">
                <a:solidFill>
                  <a:srgbClr val="000000"/>
                </a:solidFill>
                <a:effectLst/>
                <a:latin typeface="+mn-lt"/>
              </a:rPr>
              <a:t>97 - pełnomocnictw szczególnych PPS-1EU,</a:t>
            </a:r>
          </a:p>
          <a:p>
            <a:pPr marL="285750" marR="5080" indent="-285750">
              <a:lnSpc>
                <a:spcPts val="2180"/>
              </a:lnSpc>
              <a:buFontTx/>
              <a:buChar char="-"/>
            </a:pPr>
            <a:r>
              <a:rPr lang="pl-PL" b="0" i="0" u="none" strike="noStrike" dirty="0">
                <a:solidFill>
                  <a:srgbClr val="000000"/>
                </a:solidFill>
                <a:effectLst/>
                <a:latin typeface="+mn-lt"/>
              </a:rPr>
              <a:t>4 - zawiadomienia o zmianie / odwołaniu / wypowiedzeniu pełnomocnictwa szczególnego OPS-1EU. </a:t>
            </a:r>
          </a:p>
        </p:txBody>
      </p:sp>
      <p:sp>
        <p:nvSpPr>
          <p:cNvPr id="30" name="object 18">
            <a:extLst>
              <a:ext uri="{FF2B5EF4-FFF2-40B4-BE49-F238E27FC236}">
                <a16:creationId xmlns:a16="http://schemas.microsoft.com/office/drawing/2014/main" id="{6F5C9F76-C151-4246-970B-747B1E6699E3}"/>
              </a:ext>
            </a:extLst>
          </p:cNvPr>
          <p:cNvSpPr/>
          <p:nvPr/>
        </p:nvSpPr>
        <p:spPr>
          <a:xfrm>
            <a:off x="1087436" y="8397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2" name="pole tekstowe 31">
            <a:extLst>
              <a:ext uri="{FF2B5EF4-FFF2-40B4-BE49-F238E27FC236}">
                <a16:creationId xmlns:a16="http://schemas.microsoft.com/office/drawing/2014/main" id="{3C657579-F729-47E7-A81D-40EB51D242FE}"/>
              </a:ext>
            </a:extLst>
          </p:cNvPr>
          <p:cNvSpPr txBox="1"/>
          <p:nvPr/>
        </p:nvSpPr>
        <p:spPr>
          <a:xfrm>
            <a:off x="8313693" y="5775906"/>
            <a:ext cx="10050780" cy="646331"/>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Od uruchomienia usługi (20 marca 2025 r.) zarejestrowano łącznie 86 470 płatności na łączną kwotę ponad 271 mln zł. </a:t>
            </a:r>
            <a:endParaRPr lang="pl-PL" dirty="0"/>
          </a:p>
        </p:txBody>
      </p:sp>
    </p:spTree>
    <p:extLst>
      <p:ext uri="{BB962C8B-B14F-4D97-AF65-F5344CB8AC3E}">
        <p14:creationId xmlns:p14="http://schemas.microsoft.com/office/powerpoint/2010/main" val="343229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18</a:t>
            </a:fld>
            <a:endParaRPr spc="-50" dirty="0"/>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Lato Black"/>
                <a:cs typeface="Lato Black"/>
              </a:rPr>
              <a:t>e-Urząd</a:t>
            </a:r>
            <a:r>
              <a:rPr sz="4400" b="1" spc="-245" dirty="0">
                <a:latin typeface="Lato Black"/>
                <a:cs typeface="Lato Black"/>
              </a:rPr>
              <a:t> </a:t>
            </a:r>
            <a:r>
              <a:rPr sz="4400" b="1" spc="-10" dirty="0">
                <a:latin typeface="Lato Black"/>
                <a:cs typeface="Lato Black"/>
              </a:rPr>
              <a:t>Skarbowy</a:t>
            </a:r>
            <a:endParaRPr sz="4400" dirty="0">
              <a:latin typeface="Lato Black"/>
              <a:cs typeface="Lato Black"/>
            </a:endParaRPr>
          </a:p>
        </p:txBody>
      </p:sp>
      <p:sp>
        <p:nvSpPr>
          <p:cNvPr id="6" name="object 9">
            <a:extLst>
              <a:ext uri="{FF2B5EF4-FFF2-40B4-BE49-F238E27FC236}">
                <a16:creationId xmlns:a16="http://schemas.microsoft.com/office/drawing/2014/main" id="{16F298BA-92B1-620E-8BA3-39839EF66FE2}"/>
              </a:ext>
            </a:extLst>
          </p:cNvPr>
          <p:cNvSpPr txBox="1"/>
          <p:nvPr/>
        </p:nvSpPr>
        <p:spPr>
          <a:xfrm>
            <a:off x="1087436" y="2320761"/>
            <a:ext cx="3723321"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320761"/>
            <a:ext cx="533771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a:off x="5184938" y="5283366"/>
            <a:ext cx="5878503"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1" name="object 18">
            <a:extLst>
              <a:ext uri="{FF2B5EF4-FFF2-40B4-BE49-F238E27FC236}">
                <a16:creationId xmlns:a16="http://schemas.microsoft.com/office/drawing/2014/main" id="{BC21E5C8-A41E-C966-E9A2-C6990E81B8B1}"/>
              </a:ext>
            </a:extLst>
          </p:cNvPr>
          <p:cNvSpPr/>
          <p:nvPr/>
        </p:nvSpPr>
        <p:spPr>
          <a:xfrm>
            <a:off x="1057541" y="5502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53" name="object 18">
            <a:extLst>
              <a:ext uri="{FF2B5EF4-FFF2-40B4-BE49-F238E27FC236}">
                <a16:creationId xmlns:a16="http://schemas.microsoft.com/office/drawing/2014/main" id="{6633DB7C-6588-0270-8379-024313DC0208}"/>
              </a:ext>
            </a:extLst>
          </p:cNvPr>
          <p:cNvSpPr/>
          <p:nvPr/>
        </p:nvSpPr>
        <p:spPr>
          <a:xfrm>
            <a:off x="1081671" y="106976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0" name="object 18">
            <a:extLst>
              <a:ext uri="{FF2B5EF4-FFF2-40B4-BE49-F238E27FC236}">
                <a16:creationId xmlns:a16="http://schemas.microsoft.com/office/drawing/2014/main" id="{6F5C9F76-C151-4246-970B-747B1E6699E3}"/>
              </a:ext>
            </a:extLst>
          </p:cNvPr>
          <p:cNvSpPr/>
          <p:nvPr/>
        </p:nvSpPr>
        <p:spPr>
          <a:xfrm>
            <a:off x="1081671" y="8245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pole tekstowe 30">
            <a:extLst>
              <a:ext uri="{FF2B5EF4-FFF2-40B4-BE49-F238E27FC236}">
                <a16:creationId xmlns:a16="http://schemas.microsoft.com/office/drawing/2014/main" id="{72035448-26FF-4CFB-A18C-A9E2D73676B9}"/>
              </a:ext>
            </a:extLst>
          </p:cNvPr>
          <p:cNvSpPr txBox="1"/>
          <p:nvPr/>
        </p:nvSpPr>
        <p:spPr>
          <a:xfrm>
            <a:off x="1051191" y="3167986"/>
            <a:ext cx="6543036" cy="646331"/>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Udostępnienie możliwości dodawania załączników do deklaracji PCC-3 i wdrożenie możliwości ich obsługi.</a:t>
            </a:r>
            <a:r>
              <a:rPr lang="pl-PL" dirty="0"/>
              <a:t> </a:t>
            </a:r>
          </a:p>
        </p:txBody>
      </p:sp>
      <p:sp>
        <p:nvSpPr>
          <p:cNvPr id="33" name="pole tekstowe 32">
            <a:extLst>
              <a:ext uri="{FF2B5EF4-FFF2-40B4-BE49-F238E27FC236}">
                <a16:creationId xmlns:a16="http://schemas.microsoft.com/office/drawing/2014/main" id="{D5AFAEE8-174E-4479-9DD0-DB2C7AD54D4C}"/>
              </a:ext>
            </a:extLst>
          </p:cNvPr>
          <p:cNvSpPr txBox="1"/>
          <p:nvPr/>
        </p:nvSpPr>
        <p:spPr>
          <a:xfrm>
            <a:off x="8292103" y="3064954"/>
            <a:ext cx="9822180" cy="646331"/>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Usprawnienie obsługi składania deklaracji PCC-3 (w szczególności objęcie procesem obsługi załączników). </a:t>
            </a:r>
            <a:r>
              <a:rPr lang="pl-PL" dirty="0">
                <a:solidFill>
                  <a:srgbClr val="000000"/>
                </a:solidFill>
                <a:latin typeface="Calibri" panose="020F0502020204030204" pitchFamily="34" charset="0"/>
              </a:rPr>
              <a:t>W</a:t>
            </a:r>
            <a:r>
              <a:rPr lang="pl-PL" sz="1800" b="0" i="0" u="none" strike="noStrike" dirty="0">
                <a:solidFill>
                  <a:srgbClr val="000000"/>
                </a:solidFill>
                <a:effectLst/>
                <a:latin typeface="Calibri" panose="020F0502020204030204" pitchFamily="34" charset="0"/>
              </a:rPr>
              <a:t> czerwcu 2025 r. złożono ponad 50 tys. tych deklaracji. </a:t>
            </a:r>
            <a:endParaRPr lang="pl-PL" dirty="0"/>
          </a:p>
        </p:txBody>
      </p:sp>
      <p:sp>
        <p:nvSpPr>
          <p:cNvPr id="34" name="pole tekstowe 33">
            <a:extLst>
              <a:ext uri="{FF2B5EF4-FFF2-40B4-BE49-F238E27FC236}">
                <a16:creationId xmlns:a16="http://schemas.microsoft.com/office/drawing/2014/main" id="{6AC18AB6-468A-40AC-96DF-E5A53A131781}"/>
              </a:ext>
            </a:extLst>
          </p:cNvPr>
          <p:cNvSpPr txBox="1"/>
          <p:nvPr/>
        </p:nvSpPr>
        <p:spPr>
          <a:xfrm>
            <a:off x="987740" y="5799561"/>
            <a:ext cx="6606487" cy="1200329"/>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Usprawnienie procesu płatności z kontekstu sald i rozliczeń (wizualizacja kwot do zapłaty na stronie głównej - opcja "Do zapłaty" oraz automatyczne wypełnianie formularza płatności wraz z aktualną kwotą odsetek).</a:t>
            </a:r>
            <a:endParaRPr lang="pl-PL" dirty="0"/>
          </a:p>
        </p:txBody>
      </p:sp>
      <p:sp>
        <p:nvSpPr>
          <p:cNvPr id="35" name="pole tekstowe 34">
            <a:extLst>
              <a:ext uri="{FF2B5EF4-FFF2-40B4-BE49-F238E27FC236}">
                <a16:creationId xmlns:a16="http://schemas.microsoft.com/office/drawing/2014/main" id="{35A5F45D-6997-493B-A47E-30D09BEE6498}"/>
              </a:ext>
            </a:extLst>
          </p:cNvPr>
          <p:cNvSpPr txBox="1"/>
          <p:nvPr/>
        </p:nvSpPr>
        <p:spPr>
          <a:xfrm>
            <a:off x="8491467" y="5783825"/>
            <a:ext cx="9439663" cy="1200329"/>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Usprawnienie procesów płatności, między innymi wdrożenie płatności z kontekstu rozliczeń i automatycznego wypełniania formularzy płatności. Zmiany przyczyniły do wzrostu popularności usługi w </a:t>
            </a:r>
            <a:r>
              <a:rPr lang="pl-PL" sz="1800" b="0" i="0" u="none" strike="noStrike" dirty="0" err="1">
                <a:solidFill>
                  <a:srgbClr val="000000"/>
                </a:solidFill>
                <a:effectLst/>
                <a:latin typeface="Calibri" panose="020F0502020204030204" pitchFamily="34" charset="0"/>
              </a:rPr>
              <a:t>eUS</a:t>
            </a:r>
            <a:r>
              <a:rPr lang="pl-PL" sz="1800" b="0" i="0" u="none" strike="noStrike" dirty="0">
                <a:solidFill>
                  <a:srgbClr val="000000"/>
                </a:solidFill>
                <a:effectLst/>
                <a:latin typeface="Calibri" panose="020F0502020204030204" pitchFamily="34" charset="0"/>
              </a:rPr>
              <a:t>. </a:t>
            </a:r>
          </a:p>
          <a:p>
            <a:r>
              <a:rPr lang="pl-PL" sz="1800" b="0" i="0" u="none" strike="noStrike" dirty="0">
                <a:solidFill>
                  <a:srgbClr val="000000"/>
                </a:solidFill>
                <a:effectLst/>
                <a:latin typeface="Calibri" panose="020F0502020204030204" pitchFamily="34" charset="0"/>
              </a:rPr>
              <a:t>Na 30 czerwca 2025 r. - brak danych statystycznych. </a:t>
            </a:r>
            <a:endParaRPr lang="pl-PL" dirty="0"/>
          </a:p>
        </p:txBody>
      </p:sp>
    </p:spTree>
    <p:extLst>
      <p:ext uri="{BB962C8B-B14F-4D97-AF65-F5344CB8AC3E}">
        <p14:creationId xmlns:p14="http://schemas.microsoft.com/office/powerpoint/2010/main" val="2170928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1087436" y="6030324"/>
            <a:ext cx="6922454" cy="2808654"/>
          </a:xfrm>
          <a:prstGeom prst="rect">
            <a:avLst/>
          </a:prstGeom>
        </p:spPr>
        <p:txBody>
          <a:bodyPr vert="horz" wrap="square" lIns="0" tIns="12700" rIns="0" bIns="0" rtlCol="0">
            <a:spAutoFit/>
          </a:bodyPr>
          <a:lstStyle/>
          <a:p>
            <a:pPr marR="5080">
              <a:lnSpc>
                <a:spcPts val="2180"/>
              </a:lnSpc>
            </a:pPr>
            <a:r>
              <a:rPr spc="-10" dirty="0">
                <a:latin typeface="+mn-lt"/>
                <a:cs typeface="Lato"/>
              </a:rPr>
              <a:t>Centralna</a:t>
            </a:r>
            <a:r>
              <a:rPr spc="-40" dirty="0">
                <a:latin typeface="+mn-lt"/>
                <a:cs typeface="Lato"/>
              </a:rPr>
              <a:t> </a:t>
            </a:r>
            <a:r>
              <a:rPr spc="-10" dirty="0">
                <a:latin typeface="+mn-lt"/>
                <a:cs typeface="Lato"/>
              </a:rPr>
              <a:t>infolinia</a:t>
            </a:r>
            <a:r>
              <a:rPr spc="-35" dirty="0">
                <a:latin typeface="+mn-lt"/>
                <a:cs typeface="Lato"/>
              </a:rPr>
              <a:t> </a:t>
            </a:r>
            <a:r>
              <a:rPr dirty="0">
                <a:latin typeface="+mn-lt"/>
                <a:cs typeface="Lato"/>
              </a:rPr>
              <a:t>KAS</a:t>
            </a:r>
            <a:r>
              <a:rPr spc="-35" dirty="0">
                <a:latin typeface="+mn-lt"/>
                <a:cs typeface="Lato"/>
              </a:rPr>
              <a:t> </a:t>
            </a:r>
            <a:r>
              <a:rPr dirty="0">
                <a:latin typeface="+mn-lt"/>
                <a:cs typeface="Lato"/>
              </a:rPr>
              <a:t>pod</a:t>
            </a:r>
            <a:r>
              <a:rPr spc="-30" dirty="0">
                <a:latin typeface="+mn-lt"/>
                <a:cs typeface="Lato"/>
              </a:rPr>
              <a:t> </a:t>
            </a:r>
            <a:r>
              <a:rPr dirty="0">
                <a:latin typeface="+mn-lt"/>
                <a:cs typeface="Lato"/>
              </a:rPr>
              <a:t>jednym</a:t>
            </a:r>
            <a:r>
              <a:rPr spc="-35" dirty="0">
                <a:latin typeface="+mn-lt"/>
                <a:cs typeface="Lato"/>
              </a:rPr>
              <a:t> </a:t>
            </a:r>
            <a:r>
              <a:rPr spc="-10" dirty="0">
                <a:latin typeface="+mn-lt"/>
                <a:cs typeface="Lato"/>
              </a:rPr>
              <a:t>numerem </a:t>
            </a:r>
            <a:r>
              <a:rPr dirty="0">
                <a:latin typeface="+mn-lt"/>
                <a:cs typeface="Lato"/>
              </a:rPr>
              <a:t>–</a:t>
            </a:r>
            <a:r>
              <a:rPr spc="-20" dirty="0">
                <a:latin typeface="+mn-lt"/>
                <a:cs typeface="Lato"/>
              </a:rPr>
              <a:t> </a:t>
            </a:r>
            <a:r>
              <a:rPr dirty="0">
                <a:latin typeface="+mn-lt"/>
                <a:cs typeface="Lato"/>
              </a:rPr>
              <a:t>od</a:t>
            </a:r>
            <a:r>
              <a:rPr spc="-20" dirty="0">
                <a:latin typeface="+mn-lt"/>
                <a:cs typeface="Lato"/>
              </a:rPr>
              <a:t> </a:t>
            </a:r>
            <a:r>
              <a:rPr dirty="0">
                <a:latin typeface="+mn-lt"/>
                <a:cs typeface="Lato"/>
              </a:rPr>
              <a:t>1</a:t>
            </a:r>
            <a:r>
              <a:rPr spc="-20" dirty="0">
                <a:latin typeface="+mn-lt"/>
                <a:cs typeface="Lato"/>
              </a:rPr>
              <a:t> </a:t>
            </a:r>
            <a:r>
              <a:rPr spc="-10" dirty="0">
                <a:latin typeface="+mn-lt"/>
                <a:cs typeface="Lato"/>
              </a:rPr>
              <a:t>października</a:t>
            </a:r>
            <a:r>
              <a:rPr spc="-20" dirty="0">
                <a:latin typeface="+mn-lt"/>
                <a:cs typeface="Lato"/>
              </a:rPr>
              <a:t> </a:t>
            </a:r>
            <a:r>
              <a:rPr dirty="0">
                <a:latin typeface="+mn-lt"/>
                <a:cs typeface="Lato"/>
              </a:rPr>
              <a:t>2024</a:t>
            </a:r>
            <a:r>
              <a:rPr spc="-20" dirty="0">
                <a:latin typeface="+mn-lt"/>
                <a:cs typeface="Lato"/>
              </a:rPr>
              <a:t> </a:t>
            </a:r>
            <a:r>
              <a:rPr spc="-25" dirty="0">
                <a:latin typeface="+mn-lt"/>
                <a:cs typeface="Lato"/>
              </a:rPr>
              <a:t>r.</a:t>
            </a:r>
            <a:endParaRPr lang="pl-PL" spc="-25" dirty="0">
              <a:latin typeface="+mn-lt"/>
              <a:cs typeface="Lato"/>
            </a:endParaRPr>
          </a:p>
          <a:p>
            <a:pPr marR="5080">
              <a:lnSpc>
                <a:spcPts val="2180"/>
              </a:lnSpc>
            </a:pPr>
            <a:endParaRPr lang="pl-PL" spc="-25" dirty="0">
              <a:latin typeface="+mn-lt"/>
              <a:cs typeface="Lato"/>
            </a:endParaRPr>
          </a:p>
          <a:p>
            <a:pPr marR="5080">
              <a:lnSpc>
                <a:spcPts val="2180"/>
              </a:lnSpc>
            </a:pPr>
            <a:r>
              <a:rPr lang="pl-PL" dirty="0">
                <a:latin typeface="+mn-lt"/>
                <a:cs typeface="Lato"/>
              </a:rPr>
              <a:t>Kluczowe usługi w ramach e-</a:t>
            </a:r>
            <a:r>
              <a:rPr lang="pl-PL" dirty="0" err="1">
                <a:latin typeface="+mn-lt"/>
                <a:cs typeface="Lato"/>
              </a:rPr>
              <a:t>MCeK</a:t>
            </a:r>
            <a:r>
              <a:rPr lang="pl-PL" dirty="0">
                <a:latin typeface="+mn-lt"/>
                <a:cs typeface="Lato"/>
              </a:rPr>
              <a:t> od 2024 r.:</a:t>
            </a:r>
          </a:p>
          <a:p>
            <a:pPr marR="5080">
              <a:lnSpc>
                <a:spcPts val="2180"/>
              </a:lnSpc>
            </a:pPr>
            <a:r>
              <a:rPr lang="pl-PL" dirty="0">
                <a:latin typeface="+mn-lt"/>
                <a:cs typeface="Lato"/>
              </a:rPr>
              <a:t> </a:t>
            </a:r>
          </a:p>
          <a:p>
            <a:pPr marR="5080">
              <a:lnSpc>
                <a:spcPts val="2180"/>
              </a:lnSpc>
            </a:pPr>
            <a:r>
              <a:rPr lang="pl-PL" dirty="0">
                <a:latin typeface="+mn-lt"/>
                <a:cs typeface="Lato"/>
              </a:rPr>
              <a:t>1. Jeden numer telefonu dla wszystkich urzędów skarbowych – Infolinia KAS </a:t>
            </a:r>
            <a:r>
              <a:rPr lang="pl-PL" dirty="0" err="1">
                <a:latin typeface="+mn-lt"/>
                <a:cs typeface="Lato"/>
              </a:rPr>
              <a:t>eMCeK</a:t>
            </a:r>
            <a:r>
              <a:rPr lang="pl-PL" dirty="0">
                <a:latin typeface="+mn-lt"/>
                <a:cs typeface="Lato"/>
              </a:rPr>
              <a:t>.</a:t>
            </a:r>
          </a:p>
          <a:p>
            <a:pPr marR="5080">
              <a:lnSpc>
                <a:spcPts val="2180"/>
              </a:lnSpc>
            </a:pPr>
            <a:r>
              <a:rPr lang="pl-PL" dirty="0">
                <a:latin typeface="+mn-lt"/>
                <a:cs typeface="Lato"/>
              </a:rPr>
              <a:t>2. Uwierzytelnienie na infolinii KAS oraz podczas rozmowy z pracownikiem urzędu skarbowego.</a:t>
            </a:r>
          </a:p>
          <a:p>
            <a:pPr marR="5080">
              <a:lnSpc>
                <a:spcPts val="2180"/>
              </a:lnSpc>
            </a:pPr>
            <a:r>
              <a:rPr lang="pl-PL" dirty="0">
                <a:latin typeface="+mn-lt"/>
                <a:cs typeface="Lato"/>
              </a:rPr>
              <a:t>3. Wirtualny Asystent Klienta </a:t>
            </a:r>
            <a:r>
              <a:rPr lang="pl-PL" dirty="0" err="1">
                <a:latin typeface="+mn-lt"/>
                <a:cs typeface="Lato"/>
              </a:rPr>
              <a:t>Kaspro</a:t>
            </a:r>
            <a:r>
              <a:rPr lang="pl-PL" dirty="0">
                <a:latin typeface="+mn-lt"/>
                <a:cs typeface="Lato"/>
              </a:rPr>
              <a:t>.</a:t>
            </a:r>
          </a:p>
          <a:p>
            <a:pPr marR="5080">
              <a:lnSpc>
                <a:spcPts val="2180"/>
              </a:lnSpc>
            </a:pPr>
            <a:r>
              <a:rPr lang="pl-PL" dirty="0">
                <a:latin typeface="+mn-lt"/>
                <a:cs typeface="Lato"/>
              </a:rPr>
              <a:t>4. Usługa czat - informacja podatkowa online.</a:t>
            </a:r>
            <a:endParaRPr dirty="0">
              <a:latin typeface="+mn-lt"/>
              <a:cs typeface="Lato"/>
            </a:endParaRPr>
          </a:p>
        </p:txBody>
      </p:sp>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19</a:t>
            </a:fld>
            <a:endParaRPr spc="-50" dirty="0"/>
          </a:p>
        </p:txBody>
      </p:sp>
      <p:sp>
        <p:nvSpPr>
          <p:cNvPr id="25" name="object 9">
            <a:extLst>
              <a:ext uri="{FF2B5EF4-FFF2-40B4-BE49-F238E27FC236}">
                <a16:creationId xmlns:a16="http://schemas.microsoft.com/office/drawing/2014/main" id="{DEDDCF7B-26E4-1B27-AE07-FDB124A9E0E3}"/>
              </a:ext>
            </a:extLst>
          </p:cNvPr>
          <p:cNvSpPr txBox="1"/>
          <p:nvPr/>
        </p:nvSpPr>
        <p:spPr>
          <a:xfrm>
            <a:off x="1087436" y="5197475"/>
            <a:ext cx="4316413"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6" name="object 10">
            <a:extLst>
              <a:ext uri="{FF2B5EF4-FFF2-40B4-BE49-F238E27FC236}">
                <a16:creationId xmlns:a16="http://schemas.microsoft.com/office/drawing/2014/main" id="{C7D9AC88-D820-D3D2-76D6-434E878BFBDB}"/>
              </a:ext>
            </a:extLst>
          </p:cNvPr>
          <p:cNvSpPr txBox="1"/>
          <p:nvPr/>
        </p:nvSpPr>
        <p:spPr>
          <a:xfrm>
            <a:off x="8388986" y="5197475"/>
            <a:ext cx="618796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43" name="object 18">
            <a:extLst>
              <a:ext uri="{FF2B5EF4-FFF2-40B4-BE49-F238E27FC236}">
                <a16:creationId xmlns:a16="http://schemas.microsoft.com/office/drawing/2014/main" id="{BE76C0D6-9368-6684-5473-D151A453D595}"/>
              </a:ext>
            </a:extLst>
          </p:cNvPr>
          <p:cNvSpPr/>
          <p:nvPr/>
        </p:nvSpPr>
        <p:spPr>
          <a:xfrm>
            <a:off x="1087436" y="582249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46" name="object 18">
            <a:extLst>
              <a:ext uri="{FF2B5EF4-FFF2-40B4-BE49-F238E27FC236}">
                <a16:creationId xmlns:a16="http://schemas.microsoft.com/office/drawing/2014/main" id="{644F2996-6A8A-AD77-6BD9-EA9DB11BFD80}"/>
              </a:ext>
            </a:extLst>
          </p:cNvPr>
          <p:cNvSpPr/>
          <p:nvPr/>
        </p:nvSpPr>
        <p:spPr>
          <a:xfrm rot="5400000">
            <a:off x="5571491" y="7574918"/>
            <a:ext cx="5105398"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pic>
        <p:nvPicPr>
          <p:cNvPr id="49" name="Obraz 48">
            <a:extLst>
              <a:ext uri="{FF2B5EF4-FFF2-40B4-BE49-F238E27FC236}">
                <a16:creationId xmlns:a16="http://schemas.microsoft.com/office/drawing/2014/main" id="{B170CB2B-A272-7163-0B0C-286187EEEA5D}"/>
              </a:ext>
            </a:extLst>
          </p:cNvPr>
          <p:cNvPicPr>
            <a:picLocks noChangeAspect="1"/>
          </p:cNvPicPr>
          <p:nvPr/>
        </p:nvPicPr>
        <p:blipFill>
          <a:blip r:embed="rId2"/>
          <a:stretch>
            <a:fillRect/>
          </a:stretch>
        </p:blipFill>
        <p:spPr>
          <a:xfrm>
            <a:off x="1060450" y="1150670"/>
            <a:ext cx="4525310" cy="2740025"/>
          </a:xfrm>
          <a:prstGeom prst="rect">
            <a:avLst/>
          </a:prstGeom>
        </p:spPr>
      </p:pic>
      <p:sp>
        <p:nvSpPr>
          <p:cNvPr id="50" name="object 18">
            <a:extLst>
              <a:ext uri="{FF2B5EF4-FFF2-40B4-BE49-F238E27FC236}">
                <a16:creationId xmlns:a16="http://schemas.microsoft.com/office/drawing/2014/main" id="{01E0315A-4582-E929-134B-57B05143AD71}"/>
              </a:ext>
            </a:extLst>
          </p:cNvPr>
          <p:cNvSpPr/>
          <p:nvPr/>
        </p:nvSpPr>
        <p:spPr>
          <a:xfrm>
            <a:off x="1087436" y="948009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4" name="object 18">
            <a:extLst>
              <a:ext uri="{FF2B5EF4-FFF2-40B4-BE49-F238E27FC236}">
                <a16:creationId xmlns:a16="http://schemas.microsoft.com/office/drawing/2014/main" id="{FB97D770-A82B-4752-8B25-0E3D9E5946C9}"/>
              </a:ext>
            </a:extLst>
          </p:cNvPr>
          <p:cNvSpPr/>
          <p:nvPr/>
        </p:nvSpPr>
        <p:spPr>
          <a:xfrm>
            <a:off x="1060450" y="10150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6" name="pole tekstowe 15">
            <a:extLst>
              <a:ext uri="{FF2B5EF4-FFF2-40B4-BE49-F238E27FC236}">
                <a16:creationId xmlns:a16="http://schemas.microsoft.com/office/drawing/2014/main" id="{ACD864BA-9C72-4A47-BCE2-2CD08C7C1EF2}"/>
              </a:ext>
            </a:extLst>
          </p:cNvPr>
          <p:cNvSpPr txBox="1"/>
          <p:nvPr/>
        </p:nvSpPr>
        <p:spPr>
          <a:xfrm>
            <a:off x="1084580" y="9529090"/>
            <a:ext cx="6995160" cy="646331"/>
          </a:xfrm>
          <a:prstGeom prst="rect">
            <a:avLst/>
          </a:prstGeom>
          <a:noFill/>
        </p:spPr>
        <p:txBody>
          <a:bodyPr wrap="square">
            <a:spAutoFit/>
          </a:bodyPr>
          <a:lstStyle/>
          <a:p>
            <a:r>
              <a:rPr lang="pl-PL" b="0" i="0" u="none" strike="noStrike" dirty="0">
                <a:solidFill>
                  <a:srgbClr val="000000"/>
                </a:solidFill>
                <a:effectLst/>
                <a:latin typeface="+mn-lt"/>
              </a:rPr>
              <a:t>Usługa </a:t>
            </a:r>
            <a:r>
              <a:rPr lang="pl-PL" b="0" i="0" u="none" strike="noStrike" dirty="0" err="1">
                <a:solidFill>
                  <a:srgbClr val="000000"/>
                </a:solidFill>
                <a:effectLst/>
                <a:latin typeface="+mn-lt"/>
              </a:rPr>
              <a:t>wideorozmowy</a:t>
            </a:r>
            <a:r>
              <a:rPr lang="pl-PL" b="0" i="0" u="none" strike="noStrike" dirty="0">
                <a:solidFill>
                  <a:srgbClr val="000000"/>
                </a:solidFill>
                <a:effectLst/>
                <a:latin typeface="+mn-lt"/>
              </a:rPr>
              <a:t> dla osób posługujących się językiem migowym </a:t>
            </a:r>
          </a:p>
          <a:p>
            <a:r>
              <a:rPr lang="pl-PL" b="0" i="0" u="none" strike="noStrike" dirty="0">
                <a:solidFill>
                  <a:srgbClr val="000000"/>
                </a:solidFill>
                <a:effectLst/>
                <a:latin typeface="+mn-lt"/>
              </a:rPr>
              <a:t>– </a:t>
            </a:r>
            <a:r>
              <a:rPr lang="pl-PL" dirty="0">
                <a:solidFill>
                  <a:srgbClr val="000000"/>
                </a:solidFill>
                <a:latin typeface="+mn-lt"/>
              </a:rPr>
              <a:t>marzec 2025 r.</a:t>
            </a:r>
            <a:r>
              <a:rPr lang="pl-PL" b="0" i="0" u="none" strike="noStrike" dirty="0">
                <a:solidFill>
                  <a:srgbClr val="000000"/>
                </a:solidFill>
                <a:effectLst/>
                <a:latin typeface="+mn-lt"/>
              </a:rPr>
              <a:t> </a:t>
            </a:r>
            <a:endParaRPr lang="pl-PL" dirty="0">
              <a:latin typeface="+mn-lt"/>
            </a:endParaRPr>
          </a:p>
        </p:txBody>
      </p:sp>
      <p:sp>
        <p:nvSpPr>
          <p:cNvPr id="18" name="pole tekstowe 17">
            <a:extLst>
              <a:ext uri="{FF2B5EF4-FFF2-40B4-BE49-F238E27FC236}">
                <a16:creationId xmlns:a16="http://schemas.microsoft.com/office/drawing/2014/main" id="{2D17ECC8-F164-4E42-9153-B140FEDEC422}"/>
              </a:ext>
            </a:extLst>
          </p:cNvPr>
          <p:cNvSpPr txBox="1"/>
          <p:nvPr/>
        </p:nvSpPr>
        <p:spPr>
          <a:xfrm>
            <a:off x="8257856" y="9511832"/>
            <a:ext cx="10050780" cy="646331"/>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Liczba umówionych konsultacji w zakresie zeznań podatkowych i usługi Twój e-PIT w okresie od 4 marca do 30 czerwca 2025 r.: 48</a:t>
            </a:r>
            <a:endParaRPr lang="pl-PL" dirty="0">
              <a:latin typeface="+mn-lt"/>
            </a:endParaRPr>
          </a:p>
        </p:txBody>
      </p:sp>
      <p:sp>
        <p:nvSpPr>
          <p:cNvPr id="19" name="pole tekstowe 18">
            <a:extLst>
              <a:ext uri="{FF2B5EF4-FFF2-40B4-BE49-F238E27FC236}">
                <a16:creationId xmlns:a16="http://schemas.microsoft.com/office/drawing/2014/main" id="{FCD2FA47-F157-4A7E-A0BC-6CD30776ABDB}"/>
              </a:ext>
            </a:extLst>
          </p:cNvPr>
          <p:cNvSpPr txBox="1"/>
          <p:nvPr/>
        </p:nvSpPr>
        <p:spPr>
          <a:xfrm>
            <a:off x="8375605" y="6002526"/>
            <a:ext cx="10050780" cy="3139321"/>
          </a:xfrm>
          <a:prstGeom prst="rect">
            <a:avLst/>
          </a:prstGeom>
          <a:noFill/>
        </p:spPr>
        <p:txBody>
          <a:bodyPr wrap="square">
            <a:spAutoFit/>
          </a:bodyPr>
          <a:lstStyle/>
          <a:p>
            <a:r>
              <a:rPr lang="pl-PL" b="0" i="0" u="none" strike="noStrike" dirty="0">
                <a:solidFill>
                  <a:srgbClr val="000000"/>
                </a:solidFill>
                <a:effectLst/>
                <a:latin typeface="Calibri" panose="020F0502020204030204" pitchFamily="34" charset="0"/>
              </a:rPr>
              <a:t>1. Liczba odebranych połączeń od 1 października 2024 do 30 czerwca 2025 r.:  </a:t>
            </a:r>
            <a:br>
              <a:rPr lang="pl-PL" b="0" i="0" u="none" strike="noStrike" dirty="0">
                <a:solidFill>
                  <a:srgbClr val="000000"/>
                </a:solidFill>
                <a:effectLst/>
                <a:latin typeface="Calibri" panose="020F0502020204030204" pitchFamily="34" charset="0"/>
              </a:rPr>
            </a:br>
            <a:r>
              <a:rPr lang="pl-PL" b="0" i="0" u="none" strike="noStrike" dirty="0">
                <a:solidFill>
                  <a:srgbClr val="000000"/>
                </a:solidFill>
                <a:effectLst/>
                <a:latin typeface="Calibri" panose="020F0502020204030204" pitchFamily="34" charset="0"/>
              </a:rPr>
              <a:t>- na infolinii KAS obsługiwanej przez Krajową Informację Skarbową – 1 357 466,</a:t>
            </a:r>
            <a:br>
              <a:rPr lang="pl-PL" b="0" i="0" u="none" strike="noStrike" dirty="0">
                <a:solidFill>
                  <a:srgbClr val="000000"/>
                </a:solidFill>
                <a:effectLst/>
                <a:latin typeface="Calibri" panose="020F0502020204030204" pitchFamily="34" charset="0"/>
              </a:rPr>
            </a:br>
            <a:r>
              <a:rPr lang="pl-PL" b="0" i="0" u="none" strike="noStrike" dirty="0">
                <a:solidFill>
                  <a:srgbClr val="000000"/>
                </a:solidFill>
                <a:effectLst/>
                <a:latin typeface="Calibri" panose="020F0502020204030204" pitchFamily="34" charset="0"/>
              </a:rPr>
              <a:t>- na infolinii KAS obsługiwanej przez pracowników urzędów skarbowych – 2 012 499,</a:t>
            </a:r>
            <a:br>
              <a:rPr lang="pl-PL" b="0" i="0" u="none" strike="noStrike" dirty="0">
                <a:solidFill>
                  <a:srgbClr val="000000"/>
                </a:solidFill>
                <a:effectLst/>
                <a:latin typeface="Calibri" panose="020F0502020204030204" pitchFamily="34" charset="0"/>
              </a:rPr>
            </a:br>
            <a:r>
              <a:rPr lang="pl-PL" b="0" i="0" u="none" strike="noStrike" dirty="0">
                <a:solidFill>
                  <a:srgbClr val="000000"/>
                </a:solidFill>
                <a:effectLst/>
                <a:latin typeface="Calibri" panose="020F0502020204030204" pitchFamily="34" charset="0"/>
              </a:rPr>
              <a:t>RAZEM 3 369 965.</a:t>
            </a:r>
            <a:br>
              <a:rPr lang="pl-PL" b="0" i="0" u="none" strike="noStrike" dirty="0">
                <a:solidFill>
                  <a:srgbClr val="000000"/>
                </a:solidFill>
                <a:effectLst/>
                <a:latin typeface="Calibri" panose="020F0502020204030204" pitchFamily="34" charset="0"/>
              </a:rPr>
            </a:br>
            <a:r>
              <a:rPr lang="pl-PL" b="0" i="0" u="none" strike="noStrike" dirty="0">
                <a:solidFill>
                  <a:srgbClr val="000000"/>
                </a:solidFill>
                <a:effectLst/>
                <a:latin typeface="Calibri" panose="020F0502020204030204" pitchFamily="34" charset="0"/>
              </a:rPr>
              <a:t>2. Liczba uwierzytelnień dokonanych w okresie od 1 października 2024 r. do 30 czerwca 2025 r.:</a:t>
            </a:r>
            <a:br>
              <a:rPr lang="pl-PL" b="0" i="0" u="none" strike="noStrike" dirty="0">
                <a:solidFill>
                  <a:srgbClr val="000000"/>
                </a:solidFill>
                <a:effectLst/>
                <a:latin typeface="Calibri" panose="020F0502020204030204" pitchFamily="34" charset="0"/>
              </a:rPr>
            </a:br>
            <a:r>
              <a:rPr lang="pl-PL" b="0" i="0" u="none" strike="noStrike" dirty="0">
                <a:solidFill>
                  <a:srgbClr val="000000"/>
                </a:solidFill>
                <a:effectLst/>
                <a:latin typeface="Calibri" panose="020F0502020204030204" pitchFamily="34" charset="0"/>
              </a:rPr>
              <a:t>- na infolinii (połączenia odebrane klient uwierzytelniony): 142 407,</a:t>
            </a:r>
            <a:br>
              <a:rPr lang="pl-PL" b="0" i="0" u="none" strike="noStrike" dirty="0">
                <a:solidFill>
                  <a:srgbClr val="000000"/>
                </a:solidFill>
                <a:effectLst/>
                <a:latin typeface="Calibri" panose="020F0502020204030204" pitchFamily="34" charset="0"/>
              </a:rPr>
            </a:br>
            <a:r>
              <a:rPr lang="pl-PL" b="0" i="0" u="none" strike="noStrike" dirty="0">
                <a:solidFill>
                  <a:srgbClr val="000000"/>
                </a:solidFill>
                <a:effectLst/>
                <a:latin typeface="Calibri" panose="020F0502020204030204" pitchFamily="34" charset="0"/>
              </a:rPr>
              <a:t>- podczas rozmowy z pracownikiem urzędu skarbowego (pozytywnie zweryfikowany): 52 560,</a:t>
            </a:r>
            <a:br>
              <a:rPr lang="pl-PL" b="0" i="0" u="none" strike="noStrike" dirty="0">
                <a:solidFill>
                  <a:srgbClr val="000000"/>
                </a:solidFill>
                <a:effectLst/>
                <a:latin typeface="Calibri" panose="020F0502020204030204" pitchFamily="34" charset="0"/>
              </a:rPr>
            </a:br>
            <a:r>
              <a:rPr lang="pl-PL" b="0" i="0" u="none" strike="noStrike" dirty="0">
                <a:solidFill>
                  <a:srgbClr val="000000"/>
                </a:solidFill>
                <a:effectLst/>
                <a:latin typeface="Calibri" panose="020F0502020204030204" pitchFamily="34" charset="0"/>
              </a:rPr>
              <a:t>RAZEM 194 967.</a:t>
            </a:r>
            <a:br>
              <a:rPr lang="pl-PL" b="0" i="0" u="none" strike="noStrike" dirty="0">
                <a:solidFill>
                  <a:srgbClr val="000000"/>
                </a:solidFill>
                <a:effectLst/>
                <a:latin typeface="Calibri" panose="020F0502020204030204" pitchFamily="34" charset="0"/>
              </a:rPr>
            </a:br>
            <a:r>
              <a:rPr lang="pl-PL" b="0" i="0" u="none" strike="noStrike" dirty="0">
                <a:solidFill>
                  <a:srgbClr val="000000"/>
                </a:solidFill>
                <a:effectLst/>
                <a:latin typeface="Calibri" panose="020F0502020204030204" pitchFamily="34" charset="0"/>
              </a:rPr>
              <a:t>3. Liczba wszystkich rozmów (wejść w kontrolkę czat) w okresie od 1 października 2024 r. do 30 czerwca 2025 r – 283 174.</a:t>
            </a:r>
            <a:br>
              <a:rPr lang="pl-PL" b="0" i="0" u="none" strike="noStrike" dirty="0">
                <a:solidFill>
                  <a:srgbClr val="000000"/>
                </a:solidFill>
                <a:effectLst/>
                <a:latin typeface="Calibri" panose="020F0502020204030204" pitchFamily="34" charset="0"/>
              </a:rPr>
            </a:br>
            <a:r>
              <a:rPr lang="pl-PL" b="0" i="0" u="none" strike="noStrike" dirty="0">
                <a:solidFill>
                  <a:srgbClr val="000000"/>
                </a:solidFill>
                <a:effectLst/>
                <a:latin typeface="Calibri" panose="020F0502020204030204" pitchFamily="34" charset="0"/>
              </a:rPr>
              <a:t>4. Liczba obsłużonych rozmów chat (KIS) w okresie od 1 stycznia 2024 r. do 30 czerwca 2025 r. – 216 681.</a:t>
            </a:r>
            <a:r>
              <a:rPr lang="pl-PL"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0894" y="1367487"/>
            <a:ext cx="4789356" cy="905510"/>
          </a:xfrm>
          <a:prstGeom prst="rect">
            <a:avLst/>
          </a:prstGeom>
        </p:spPr>
        <p:txBody>
          <a:bodyPr vert="horz" wrap="square" lIns="0" tIns="15240" rIns="0" bIns="0" rtlCol="0">
            <a:spAutoFit/>
          </a:bodyPr>
          <a:lstStyle/>
          <a:p>
            <a:pPr marL="12700">
              <a:lnSpc>
                <a:spcPct val="100000"/>
              </a:lnSpc>
              <a:spcBef>
                <a:spcPts val="120"/>
              </a:spcBef>
            </a:pPr>
            <a:r>
              <a:rPr spc="-10" dirty="0">
                <a:solidFill>
                  <a:srgbClr val="000000"/>
                </a:solidFill>
                <a:latin typeface="+mn-lt"/>
              </a:rPr>
              <a:t>Założenia</a:t>
            </a:r>
          </a:p>
        </p:txBody>
      </p:sp>
      <p:sp>
        <p:nvSpPr>
          <p:cNvPr id="4" name="object 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5" name="object 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6" name="object 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a:t>
            </a:fld>
            <a:endParaRPr spc="-50" dirty="0"/>
          </a:p>
        </p:txBody>
      </p:sp>
      <p:sp>
        <p:nvSpPr>
          <p:cNvPr id="3" name="object 3"/>
          <p:cNvSpPr txBox="1">
            <a:spLocks noGrp="1"/>
          </p:cNvSpPr>
          <p:nvPr>
            <p:ph type="body" idx="1"/>
          </p:nvPr>
        </p:nvSpPr>
        <p:spPr>
          <a:xfrm>
            <a:off x="2290894" y="3063875"/>
            <a:ext cx="15229840" cy="5622693"/>
          </a:xfrm>
          <a:prstGeom prst="rect">
            <a:avLst/>
          </a:prstGeom>
        </p:spPr>
        <p:txBody>
          <a:bodyPr vert="horz" wrap="square" lIns="0" tIns="0" rIns="0" bIns="0" rtlCol="0">
            <a:spAutoFit/>
          </a:bodyPr>
          <a:lstStyle/>
          <a:p>
            <a:pPr marL="755650" indent="-742950">
              <a:lnSpc>
                <a:spcPts val="3970"/>
              </a:lnSpc>
              <a:buFont typeface="+mj-lt"/>
              <a:buAutoNum type="arabicPeriod"/>
              <a:tabLst>
                <a:tab pos="776605" algn="l"/>
              </a:tabLst>
            </a:pPr>
            <a:r>
              <a:rPr lang="pl-PL" sz="3200" dirty="0">
                <a:latin typeface="+mn-lt"/>
                <a:cs typeface="Lato Black"/>
              </a:rPr>
              <a:t>Plan jest aktualizowany i publikowany co kwartał, tak by klienci KAS na bieżąco uzyskiwali wiedzę o terminie i zakresie udostępnianych zmian. Informacje szczegółowe podawane są w perspektywie półrocznej. </a:t>
            </a:r>
          </a:p>
          <a:p>
            <a:pPr marL="755650" indent="-742950">
              <a:lnSpc>
                <a:spcPts val="3970"/>
              </a:lnSpc>
              <a:buFont typeface="+mj-lt"/>
              <a:buAutoNum type="arabicPeriod"/>
              <a:tabLst>
                <a:tab pos="776605" algn="l"/>
              </a:tabLst>
            </a:pPr>
            <a:endParaRPr lang="pl-PL" sz="3200" dirty="0">
              <a:latin typeface="+mn-lt"/>
              <a:cs typeface="Lato Black"/>
            </a:endParaRPr>
          </a:p>
          <a:p>
            <a:pPr marL="755650" indent="-742950">
              <a:lnSpc>
                <a:spcPts val="3970"/>
              </a:lnSpc>
              <a:buFont typeface="+mj-lt"/>
              <a:buAutoNum type="arabicPeriod"/>
              <a:tabLst>
                <a:tab pos="776605" algn="l"/>
              </a:tabLst>
            </a:pPr>
            <a:r>
              <a:rPr lang="pl-PL" sz="3200" dirty="0">
                <a:latin typeface="+mn-lt"/>
                <a:cs typeface="Lato Black"/>
              </a:rPr>
              <a:t>W przypadku pojawienia się nowych propozycji zmian prawnych, skutkujących budową bądź modyfikacją systemów klienta KAS, mają one pierwszeństwo przed innymi wcześniej zaplanowanymi w Planie pracami. W przypadku pojawienia się takich zmian Plan może ulec modyfikacji.</a:t>
            </a:r>
          </a:p>
          <a:p>
            <a:pPr marL="755650" indent="-742950">
              <a:lnSpc>
                <a:spcPts val="3970"/>
              </a:lnSpc>
              <a:buFont typeface="+mj-lt"/>
              <a:buAutoNum type="arabicPeriod"/>
              <a:tabLst>
                <a:tab pos="776605" algn="l"/>
              </a:tabLst>
            </a:pPr>
            <a:endParaRPr lang="pl-PL" sz="3200" dirty="0">
              <a:latin typeface="+mn-lt"/>
              <a:cs typeface="Lato Black"/>
            </a:endParaRPr>
          </a:p>
          <a:p>
            <a:pPr marL="755650" indent="-742950">
              <a:lnSpc>
                <a:spcPts val="3970"/>
              </a:lnSpc>
              <a:buFont typeface="+mj-lt"/>
              <a:buAutoNum type="arabicPeriod"/>
              <a:tabLst>
                <a:tab pos="776605" algn="l"/>
              </a:tabLst>
            </a:pPr>
            <a:r>
              <a:rPr lang="pl-PL" sz="3200" dirty="0">
                <a:latin typeface="+mn-lt"/>
                <a:cs typeface="Lato Black"/>
              </a:rPr>
              <a:t>Realizacja Planu zależna jest od posiadanego finansowania prac wytwórczych oraz sprawności sił IT resortu finansów i może ulec zmianom.</a:t>
            </a:r>
            <a:endParaRPr lang="pl-PL" sz="3200" spc="-1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1087436" y="3165971"/>
            <a:ext cx="6453057" cy="875240"/>
          </a:xfrm>
          <a:prstGeom prst="rect">
            <a:avLst/>
          </a:prstGeom>
        </p:spPr>
        <p:txBody>
          <a:bodyPr vert="horz" wrap="square" lIns="0" tIns="12700" rIns="0" bIns="0" rtlCol="0">
            <a:spAutoFit/>
          </a:bodyPr>
          <a:lstStyle/>
          <a:p>
            <a:pPr marR="5080">
              <a:lnSpc>
                <a:spcPts val="2180"/>
              </a:lnSpc>
              <a:spcBef>
                <a:spcPts val="100"/>
              </a:spcBef>
            </a:pPr>
            <a:r>
              <a:rPr lang="pl-PL" b="0" i="0" u="none" strike="noStrike" dirty="0">
                <a:solidFill>
                  <a:srgbClr val="000000"/>
                </a:solidFill>
                <a:effectLst/>
                <a:latin typeface="+mn-lt"/>
              </a:rPr>
              <a:t>Projekt </a:t>
            </a:r>
            <a:r>
              <a:rPr lang="pl-PL" b="0" i="0" u="none" strike="noStrike" dirty="0">
                <a:solidFill>
                  <a:srgbClr val="000000"/>
                </a:solidFill>
                <a:effectLst/>
                <a:latin typeface="+mn-lt"/>
                <a:ea typeface="Calibri" panose="020F0502020204030204" pitchFamily="34" charset="0"/>
                <a:cs typeface="Calibri" panose="020F0502020204030204" pitchFamily="34" charset="0"/>
              </a:rPr>
              <a:t>Single Window Plus (PUESC.P4.2)/ </a:t>
            </a:r>
          </a:p>
          <a:p>
            <a:pPr marR="5080">
              <a:lnSpc>
                <a:spcPts val="2180"/>
              </a:lnSpc>
              <a:spcBef>
                <a:spcPts val="100"/>
              </a:spcBef>
            </a:pPr>
            <a:r>
              <a:rPr lang="pl-PL" b="0" i="0" u="none" strike="noStrike" dirty="0">
                <a:solidFill>
                  <a:srgbClr val="000000"/>
                </a:solidFill>
                <a:effectLst/>
                <a:latin typeface="+mn-lt"/>
                <a:ea typeface="Calibri" panose="020F0502020204030204" pitchFamily="34" charset="0"/>
                <a:cs typeface="Calibri" panose="020F0502020204030204" pitchFamily="34" charset="0"/>
              </a:rPr>
              <a:t>system PKWD-SINGLE WINDOW</a:t>
            </a:r>
            <a:r>
              <a:rPr lang="pl-PL" dirty="0">
                <a:latin typeface="+mn-lt"/>
                <a:ea typeface="Calibri" panose="020F0502020204030204" pitchFamily="34" charset="0"/>
                <a:cs typeface="Calibri" panose="020F0502020204030204" pitchFamily="34" charset="0"/>
              </a:rPr>
              <a:t> </a:t>
            </a:r>
          </a:p>
          <a:p>
            <a:pPr marR="5080">
              <a:lnSpc>
                <a:spcPts val="2180"/>
              </a:lnSpc>
              <a:spcBef>
                <a:spcPts val="100"/>
              </a:spcBef>
            </a:pPr>
            <a:r>
              <a:rPr lang="pl-PL" dirty="0">
                <a:latin typeface="+mn-lt"/>
                <a:ea typeface="Calibri" panose="020F0502020204030204" pitchFamily="34" charset="0"/>
                <a:cs typeface="Calibri" panose="020F0502020204030204" pitchFamily="34" charset="0"/>
              </a:rPr>
              <a:t>– 2025 r.</a:t>
            </a:r>
            <a:endParaRPr dirty="0">
              <a:latin typeface="+mn-lt"/>
              <a:ea typeface="Calibri" panose="020F0502020204030204" pitchFamily="34" charset="0"/>
              <a:cs typeface="Calibri" panose="020F0502020204030204" pitchFamily="34" charset="0"/>
            </a:endParaRPr>
          </a:p>
        </p:txBody>
      </p:sp>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5715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20</a:t>
            </a:fld>
            <a:endParaRPr spc="-50" dirty="0"/>
          </a:p>
        </p:txBody>
      </p:sp>
      <p:sp>
        <p:nvSpPr>
          <p:cNvPr id="40" name="object 24">
            <a:extLst>
              <a:ext uri="{FF2B5EF4-FFF2-40B4-BE49-F238E27FC236}">
                <a16:creationId xmlns:a16="http://schemas.microsoft.com/office/drawing/2014/main" id="{E917623B-1991-4493-99A0-7EB62CE4CAE4}"/>
              </a:ext>
            </a:extLst>
          </p:cNvPr>
          <p:cNvSpPr txBox="1"/>
          <p:nvPr/>
        </p:nvSpPr>
        <p:spPr>
          <a:xfrm>
            <a:off x="8392796" y="3165971"/>
            <a:ext cx="10652989" cy="2821350"/>
          </a:xfrm>
          <a:prstGeom prst="rect">
            <a:avLst/>
          </a:prstGeom>
        </p:spPr>
        <p:txBody>
          <a:bodyPr vert="horz" wrap="square" lIns="0" tIns="12065" rIns="0" bIns="0" rtlCol="0">
            <a:spAutoFit/>
          </a:bodyPr>
          <a:lstStyle/>
          <a:p>
            <a:pPr>
              <a:lnSpc>
                <a:spcPts val="2180"/>
              </a:lnSpc>
            </a:pPr>
            <a:r>
              <a:rPr lang="pl-PL" sz="1800" b="0" i="0" u="none" strike="noStrike" dirty="0">
                <a:solidFill>
                  <a:srgbClr val="000000"/>
                </a:solidFill>
                <a:effectLst/>
                <a:latin typeface="+mn-lt"/>
              </a:rPr>
              <a:t>Wdrożenie umożliwiło poszerzenie zestawu dokumentów UE wymaganych do odprawy celnej towaru, które są walidowane automatycznie (włącznie z saldowaniem ilości towarów z dokumentów) w procesie obsługi zgłoszeń celnych z wykorzystaniem wdrożonej integracji krajowego systemu PKWD-SINGLE WINDOW z unijnym systemem EU CSW-CERTEX. Wdrożona funkcjonalność pozwala na automatyczną obsługę wszystkich deklarowanych przy odprawach dokumentów UE: CHED-A, CHED-P, CHED-D, CHED-PP, COI, ODS, FGAS. W ok. 90% przypadków walidacja automatyczna przebiega pozytywnie (tzw. "happy </a:t>
            </a:r>
            <a:r>
              <a:rPr lang="pl-PL" sz="1800" b="0" i="0" u="none" strike="noStrike" dirty="0" err="1">
                <a:solidFill>
                  <a:srgbClr val="000000"/>
                </a:solidFill>
                <a:effectLst/>
                <a:latin typeface="+mn-lt"/>
              </a:rPr>
              <a:t>flow</a:t>
            </a:r>
            <a:r>
              <a:rPr lang="pl-PL" sz="1800" b="0" i="0" u="none" strike="noStrike" dirty="0">
                <a:solidFill>
                  <a:srgbClr val="000000"/>
                </a:solidFill>
                <a:effectLst/>
                <a:latin typeface="+mn-lt"/>
              </a:rPr>
              <a:t>") i nie wymaga konieczności manualnej interwencji ze strony funkcjonariuszy zaangażowanych w proces odprawy celnej towarów, a tym samym nie jest wymagane dostarczanie organom KAS dokumentów w formie papierowej. </a:t>
            </a:r>
            <a:br>
              <a:rPr lang="pl-PL" sz="1800" b="0" i="0" u="none" strike="noStrike" dirty="0">
                <a:solidFill>
                  <a:srgbClr val="000000"/>
                </a:solidFill>
                <a:effectLst/>
                <a:latin typeface="+mn-lt"/>
              </a:rPr>
            </a:br>
            <a:r>
              <a:rPr lang="pl-PL" sz="1800" b="0" i="0" u="none" strike="noStrike" dirty="0">
                <a:solidFill>
                  <a:srgbClr val="000000"/>
                </a:solidFill>
                <a:effectLst/>
                <a:latin typeface="+mn-lt"/>
              </a:rPr>
              <a:t>Dzięki wdrożonej usłudze w okresie od 03.03.2025 r. do 30.06.2025 r. w sposób automatyczny </a:t>
            </a:r>
            <a:r>
              <a:rPr lang="pl-PL" sz="1800" b="0" i="0" u="none" strike="noStrike" dirty="0" err="1">
                <a:solidFill>
                  <a:srgbClr val="000000"/>
                </a:solidFill>
                <a:effectLst/>
                <a:latin typeface="+mn-lt"/>
              </a:rPr>
              <a:t>zwalidowanych</a:t>
            </a:r>
            <a:r>
              <a:rPr lang="pl-PL" sz="1800" b="0" i="0" u="none" strike="noStrike" dirty="0">
                <a:solidFill>
                  <a:srgbClr val="000000"/>
                </a:solidFill>
                <a:effectLst/>
                <a:latin typeface="+mn-lt"/>
              </a:rPr>
              <a:t> i zbilansowanych </a:t>
            </a:r>
            <a:r>
              <a:rPr lang="pl-PL" dirty="0">
                <a:solidFill>
                  <a:srgbClr val="000000"/>
                </a:solidFill>
                <a:latin typeface="+mn-lt"/>
              </a:rPr>
              <a:t>zostało 30 701 dokumentów </a:t>
            </a:r>
            <a:r>
              <a:rPr lang="pl-PL" sz="1800" b="0" i="0" u="none" strike="noStrike" dirty="0">
                <a:solidFill>
                  <a:srgbClr val="000000"/>
                </a:solidFill>
                <a:effectLst/>
                <a:latin typeface="+mn-lt"/>
              </a:rPr>
              <a:t>UE z obszarów CHED-A, CHED-P, CHED-D, CHED-PP, COI, ODS, FGAS. </a:t>
            </a:r>
            <a:endParaRPr lang="pl-PL" sz="1650" dirty="0">
              <a:solidFill>
                <a:schemeClr val="tx1"/>
              </a:solidFill>
              <a:latin typeface="+mn-lt"/>
              <a:cs typeface="Lato"/>
            </a:endParaRPr>
          </a:p>
        </p:txBody>
      </p:sp>
      <p:sp>
        <p:nvSpPr>
          <p:cNvPr id="47" name="object 27">
            <a:extLst>
              <a:ext uri="{FF2B5EF4-FFF2-40B4-BE49-F238E27FC236}">
                <a16:creationId xmlns:a16="http://schemas.microsoft.com/office/drawing/2014/main" id="{5EBE0881-27C8-4E56-9A9C-7BD91232B564}"/>
              </a:ext>
            </a:extLst>
          </p:cNvPr>
          <p:cNvSpPr txBox="1"/>
          <p:nvPr/>
        </p:nvSpPr>
        <p:spPr>
          <a:xfrm>
            <a:off x="1060450" y="6611278"/>
            <a:ext cx="6602414" cy="862416"/>
          </a:xfrm>
          <a:prstGeom prst="rect">
            <a:avLst/>
          </a:prstGeom>
        </p:spPr>
        <p:txBody>
          <a:bodyPr vert="horz" wrap="square" lIns="0" tIns="12700" rIns="0" bIns="0" rtlCol="0">
            <a:spAutoFit/>
          </a:bodyPr>
          <a:lstStyle/>
          <a:p>
            <a:pPr marR="5080">
              <a:lnSpc>
                <a:spcPts val="2180"/>
              </a:lnSpc>
              <a:spcBef>
                <a:spcPts val="100"/>
              </a:spcBef>
            </a:pPr>
            <a:r>
              <a:rPr lang="pl-PL" sz="1800" b="0" i="0" u="none" strike="noStrike" dirty="0">
                <a:solidFill>
                  <a:srgbClr val="000000"/>
                </a:solidFill>
                <a:effectLst/>
                <a:latin typeface="+mn-lt"/>
              </a:rPr>
              <a:t>Projekt Cyfrowa Obsługa Zgłoszeń (PUESC.P4.1)/ </a:t>
            </a:r>
            <a:br>
              <a:rPr lang="pl-PL" sz="1800" b="0" i="0" u="none" strike="noStrike" dirty="0">
                <a:solidFill>
                  <a:srgbClr val="000000"/>
                </a:solidFill>
                <a:effectLst/>
                <a:latin typeface="+mn-lt"/>
              </a:rPr>
            </a:br>
            <a:r>
              <a:rPr lang="pl-PL" sz="1800" b="0" i="0" u="none" strike="noStrike" dirty="0">
                <a:solidFill>
                  <a:srgbClr val="000000"/>
                </a:solidFill>
                <a:effectLst/>
                <a:latin typeface="+mn-lt"/>
              </a:rPr>
              <a:t>system AES</a:t>
            </a:r>
            <a:r>
              <a:rPr lang="pl-PL" sz="1600" dirty="0">
                <a:latin typeface="+mn-lt"/>
              </a:rPr>
              <a:t> </a:t>
            </a:r>
            <a:r>
              <a:rPr lang="pl-PL" sz="1800" b="0" i="0" u="none" strike="noStrike" dirty="0">
                <a:solidFill>
                  <a:srgbClr val="000000"/>
                </a:solidFill>
                <a:effectLst/>
                <a:latin typeface="+mn-lt"/>
              </a:rPr>
              <a:t>Wdrożenie podsystemu AES/</a:t>
            </a:r>
            <a:r>
              <a:rPr lang="pl-PL" sz="1800" b="0" i="0" u="none" strike="noStrike" dirty="0" err="1">
                <a:solidFill>
                  <a:srgbClr val="000000"/>
                </a:solidFill>
                <a:effectLst/>
                <a:latin typeface="+mn-lt"/>
              </a:rPr>
              <a:t>PoUS</a:t>
            </a:r>
            <a:r>
              <a:rPr lang="pl-PL" dirty="0">
                <a:solidFill>
                  <a:srgbClr val="000000"/>
                </a:solidFill>
                <a:latin typeface="+mn-lt"/>
              </a:rPr>
              <a:t> </a:t>
            </a:r>
          </a:p>
          <a:p>
            <a:pPr marR="5080">
              <a:lnSpc>
                <a:spcPts val="2180"/>
              </a:lnSpc>
              <a:spcBef>
                <a:spcPts val="100"/>
              </a:spcBef>
            </a:pPr>
            <a:r>
              <a:rPr lang="pl-PL" dirty="0">
                <a:solidFill>
                  <a:srgbClr val="000000"/>
                </a:solidFill>
                <a:latin typeface="+mn-lt"/>
              </a:rPr>
              <a:t>– 2024 r.</a:t>
            </a:r>
            <a:endParaRPr lang="pl-PL" sz="1650" spc="-10" dirty="0">
              <a:latin typeface="+mn-lt"/>
            </a:endParaRPr>
          </a:p>
        </p:txBody>
      </p:sp>
      <p:sp>
        <p:nvSpPr>
          <p:cNvPr id="48" name="object 24">
            <a:extLst>
              <a:ext uri="{FF2B5EF4-FFF2-40B4-BE49-F238E27FC236}">
                <a16:creationId xmlns:a16="http://schemas.microsoft.com/office/drawing/2014/main" id="{2DFD5558-61C3-4203-A069-1F3CA835A9D1}"/>
              </a:ext>
            </a:extLst>
          </p:cNvPr>
          <p:cNvSpPr txBox="1"/>
          <p:nvPr/>
        </p:nvSpPr>
        <p:spPr>
          <a:xfrm>
            <a:off x="8378210" y="6445810"/>
            <a:ext cx="10188790" cy="1131079"/>
          </a:xfrm>
          <a:prstGeom prst="rect">
            <a:avLst/>
          </a:prstGeom>
        </p:spPr>
        <p:txBody>
          <a:bodyPr vert="horz" wrap="square" lIns="0" tIns="12065" rIns="0" bIns="0" rtlCol="0">
            <a:spAutoFit/>
          </a:bodyPr>
          <a:lstStyle/>
          <a:p>
            <a:pPr>
              <a:lnSpc>
                <a:spcPts val="2180"/>
              </a:lnSpc>
            </a:pPr>
            <a:r>
              <a:rPr lang="pl-PL" sz="1800" b="0" i="0" u="none" strike="noStrike" dirty="0">
                <a:solidFill>
                  <a:srgbClr val="000000"/>
                </a:solidFill>
                <a:effectLst/>
                <a:latin typeface="+mn-lt"/>
              </a:rPr>
              <a:t>Elektroniczne potwierdzenie unijnego statusu celnego towarów zgodnego z unijnymi zasadami systemu </a:t>
            </a:r>
            <a:r>
              <a:rPr lang="pl-PL" sz="1800" b="0" i="0" u="none" strike="noStrike" dirty="0" err="1">
                <a:solidFill>
                  <a:srgbClr val="000000"/>
                </a:solidFill>
                <a:effectLst/>
                <a:latin typeface="+mn-lt"/>
              </a:rPr>
              <a:t>PoUS</a:t>
            </a:r>
            <a:r>
              <a:rPr lang="pl-PL" sz="1800" b="0" i="0" u="none" strike="noStrike" dirty="0">
                <a:solidFill>
                  <a:srgbClr val="000000"/>
                </a:solidFill>
                <a:effectLst/>
                <a:latin typeface="+mn-lt"/>
              </a:rPr>
              <a:t> (Proof of Union Status) dla fazy 1. </a:t>
            </a:r>
          </a:p>
          <a:p>
            <a:pPr>
              <a:lnSpc>
                <a:spcPts val="2180"/>
              </a:lnSpc>
            </a:pPr>
            <a:r>
              <a:rPr lang="pl-PL" sz="1800" b="0" i="0" u="none" strike="noStrike" dirty="0">
                <a:solidFill>
                  <a:srgbClr val="000000"/>
                </a:solidFill>
                <a:effectLst/>
                <a:latin typeface="+mn-lt"/>
              </a:rPr>
              <a:t>Od dnia wdrożenia do 30.06.2025 r. </a:t>
            </a:r>
            <a:r>
              <a:rPr lang="pl-PL" dirty="0">
                <a:solidFill>
                  <a:srgbClr val="000000"/>
                </a:solidFill>
                <a:latin typeface="+mn-lt"/>
              </a:rPr>
              <a:t>liczba</a:t>
            </a:r>
            <a:r>
              <a:rPr lang="pl-PL" sz="1800" b="0" i="0" u="none" strike="noStrike" dirty="0">
                <a:solidFill>
                  <a:srgbClr val="000000"/>
                </a:solidFill>
                <a:effectLst/>
                <a:latin typeface="+mn-lt"/>
              </a:rPr>
              <a:t> wniosków o potwierdzenie unijnego statusu towarów, w statusie potwierdzony</a:t>
            </a:r>
            <a:r>
              <a:rPr lang="pl-PL" dirty="0">
                <a:solidFill>
                  <a:srgbClr val="000000"/>
                </a:solidFill>
                <a:latin typeface="+mn-lt"/>
              </a:rPr>
              <a:t>, wynosi 24 313.</a:t>
            </a:r>
          </a:p>
        </p:txBody>
      </p:sp>
      <p:sp>
        <p:nvSpPr>
          <p:cNvPr id="4" name="object 9">
            <a:extLst>
              <a:ext uri="{FF2B5EF4-FFF2-40B4-BE49-F238E27FC236}">
                <a16:creationId xmlns:a16="http://schemas.microsoft.com/office/drawing/2014/main" id="{5064007D-57AA-D74B-38D0-F2A87607F74C}"/>
              </a:ext>
            </a:extLst>
          </p:cNvPr>
          <p:cNvSpPr txBox="1"/>
          <p:nvPr/>
        </p:nvSpPr>
        <p:spPr>
          <a:xfrm>
            <a:off x="1087436" y="2320761"/>
            <a:ext cx="3783013"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5" name="object 10">
            <a:extLst>
              <a:ext uri="{FF2B5EF4-FFF2-40B4-BE49-F238E27FC236}">
                <a16:creationId xmlns:a16="http://schemas.microsoft.com/office/drawing/2014/main" id="{3C631BEA-460F-5028-CAB6-C3EF063A3C07}"/>
              </a:ext>
            </a:extLst>
          </p:cNvPr>
          <p:cNvSpPr txBox="1"/>
          <p:nvPr/>
        </p:nvSpPr>
        <p:spPr>
          <a:xfrm>
            <a:off x="8388986" y="2320761"/>
            <a:ext cx="542329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6" name="object 18">
            <a:extLst>
              <a:ext uri="{FF2B5EF4-FFF2-40B4-BE49-F238E27FC236}">
                <a16:creationId xmlns:a16="http://schemas.microsoft.com/office/drawing/2014/main" id="{D364FE20-FF30-AD17-AF8C-7BA3ED06B593}"/>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4" name="object 18">
            <a:extLst>
              <a:ext uri="{FF2B5EF4-FFF2-40B4-BE49-F238E27FC236}">
                <a16:creationId xmlns:a16="http://schemas.microsoft.com/office/drawing/2014/main" id="{6C363B90-0E41-F74C-2213-1C3EA1544BF7}"/>
              </a:ext>
            </a:extLst>
          </p:cNvPr>
          <p:cNvSpPr/>
          <p:nvPr/>
        </p:nvSpPr>
        <p:spPr>
          <a:xfrm rot="5400000" flipV="1">
            <a:off x="4536564" y="5984544"/>
            <a:ext cx="7402513" cy="167354"/>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6" name="object 18">
            <a:extLst>
              <a:ext uri="{FF2B5EF4-FFF2-40B4-BE49-F238E27FC236}">
                <a16:creationId xmlns:a16="http://schemas.microsoft.com/office/drawing/2014/main" id="{E5FAA450-772A-29F6-E183-4CD4C097FBDB}"/>
              </a:ext>
            </a:extLst>
          </p:cNvPr>
          <p:cNvSpPr/>
          <p:nvPr/>
        </p:nvSpPr>
        <p:spPr>
          <a:xfrm>
            <a:off x="1131138" y="6264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32" name="object 18">
            <a:extLst>
              <a:ext uri="{FF2B5EF4-FFF2-40B4-BE49-F238E27FC236}">
                <a16:creationId xmlns:a16="http://schemas.microsoft.com/office/drawing/2014/main" id="{669D8EC7-37E0-7D4D-9A77-D4B03132F7B5}"/>
              </a:ext>
            </a:extLst>
          </p:cNvPr>
          <p:cNvSpPr/>
          <p:nvPr/>
        </p:nvSpPr>
        <p:spPr>
          <a:xfrm>
            <a:off x="1087436" y="9769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33" name="object 8">
            <a:extLst>
              <a:ext uri="{FF2B5EF4-FFF2-40B4-BE49-F238E27FC236}">
                <a16:creationId xmlns:a16="http://schemas.microsoft.com/office/drawing/2014/main" id="{913DD0A1-5D83-6B7E-89C2-1B1974BCD09A}"/>
              </a:ext>
            </a:extLst>
          </p:cNvPr>
          <p:cNvSpPr txBox="1"/>
          <p:nvPr/>
        </p:nvSpPr>
        <p:spPr>
          <a:xfrm>
            <a:off x="1060450" y="649545"/>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mn-lt"/>
                <a:cs typeface="Lato Black"/>
              </a:rPr>
              <a:t>PUESC – Platforma Usług Elektronicznych Skarbowo-Celnych </a:t>
            </a:r>
            <a:endParaRPr sz="4400" dirty="0">
              <a:latin typeface="+mn-lt"/>
              <a:cs typeface="Lato Black"/>
            </a:endParaRPr>
          </a:p>
        </p:txBody>
      </p:sp>
      <p:sp>
        <p:nvSpPr>
          <p:cNvPr id="19" name="object 18">
            <a:extLst>
              <a:ext uri="{FF2B5EF4-FFF2-40B4-BE49-F238E27FC236}">
                <a16:creationId xmlns:a16="http://schemas.microsoft.com/office/drawing/2014/main" id="{D25DA1F3-3137-4681-8ED3-86DA4AAA2ED5}"/>
              </a:ext>
            </a:extLst>
          </p:cNvPr>
          <p:cNvSpPr/>
          <p:nvPr/>
        </p:nvSpPr>
        <p:spPr>
          <a:xfrm>
            <a:off x="1023002" y="7788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1" name="pole tekstowe 20">
            <a:extLst>
              <a:ext uri="{FF2B5EF4-FFF2-40B4-BE49-F238E27FC236}">
                <a16:creationId xmlns:a16="http://schemas.microsoft.com/office/drawing/2014/main" id="{10CE506E-980B-4745-BEBC-A87A2C3197FA}"/>
              </a:ext>
            </a:extLst>
          </p:cNvPr>
          <p:cNvSpPr txBox="1"/>
          <p:nvPr/>
        </p:nvSpPr>
        <p:spPr>
          <a:xfrm>
            <a:off x="947545" y="8132544"/>
            <a:ext cx="7135300" cy="923330"/>
          </a:xfrm>
          <a:prstGeom prst="rect">
            <a:avLst/>
          </a:prstGeom>
          <a:noFill/>
        </p:spPr>
        <p:txBody>
          <a:bodyPr wrap="square">
            <a:spAutoFit/>
          </a:bodyPr>
          <a:lstStyle/>
          <a:p>
            <a:r>
              <a:rPr lang="pl-PL" sz="1800" b="0" i="0" u="none" strike="noStrike" dirty="0">
                <a:solidFill>
                  <a:srgbClr val="000000"/>
                </a:solidFill>
                <a:effectLst/>
                <a:latin typeface="+mn-lt"/>
              </a:rPr>
              <a:t>Projekt Cyfrowa Obsługa Zgłoszeń (PUESC.P4.1)/ </a:t>
            </a:r>
            <a:br>
              <a:rPr lang="pl-PL" sz="1800" b="0" i="0" u="none" strike="noStrike" dirty="0">
                <a:solidFill>
                  <a:srgbClr val="000000"/>
                </a:solidFill>
                <a:effectLst/>
                <a:latin typeface="+mn-lt"/>
              </a:rPr>
            </a:br>
            <a:r>
              <a:rPr lang="pl-PL" sz="1800" b="0" i="0" u="none" strike="noStrike" dirty="0">
                <a:solidFill>
                  <a:srgbClr val="000000"/>
                </a:solidFill>
                <a:effectLst/>
                <a:latin typeface="+mn-lt"/>
              </a:rPr>
              <a:t>system AIS</a:t>
            </a:r>
            <a:r>
              <a:rPr lang="pl-PL" dirty="0">
                <a:latin typeface="+mn-lt"/>
              </a:rPr>
              <a:t> </a:t>
            </a:r>
            <a:r>
              <a:rPr lang="pl-PL" sz="1800" b="0" i="0" u="none" strike="noStrike" dirty="0">
                <a:solidFill>
                  <a:srgbClr val="000000"/>
                </a:solidFill>
                <a:effectLst/>
                <a:latin typeface="+mn-lt"/>
              </a:rPr>
              <a:t>Wdrożenie podsystemu AIS/</a:t>
            </a:r>
            <a:r>
              <a:rPr lang="pl-PL" sz="1800" b="0" i="0" u="none" strike="noStrike" dirty="0" err="1">
                <a:solidFill>
                  <a:srgbClr val="000000"/>
                </a:solidFill>
                <a:effectLst/>
                <a:latin typeface="+mn-lt"/>
              </a:rPr>
              <a:t>e-COMMERCE</a:t>
            </a:r>
            <a:r>
              <a:rPr lang="pl-PL" sz="1800" b="0" i="0" u="none" strike="noStrike" dirty="0">
                <a:solidFill>
                  <a:srgbClr val="000000"/>
                </a:solidFill>
                <a:effectLst/>
                <a:latin typeface="+mn-lt"/>
              </a:rPr>
              <a:t> HUB </a:t>
            </a:r>
          </a:p>
          <a:p>
            <a:r>
              <a:rPr lang="pl-PL" sz="1800" b="0" i="0" u="none" strike="noStrike" dirty="0">
                <a:solidFill>
                  <a:srgbClr val="000000"/>
                </a:solidFill>
                <a:effectLst/>
                <a:latin typeface="+mn-lt"/>
              </a:rPr>
              <a:t>– 2024 r.</a:t>
            </a:r>
            <a:r>
              <a:rPr lang="pl-PL" dirty="0">
                <a:latin typeface="+mn-lt"/>
              </a:rPr>
              <a:t> </a:t>
            </a:r>
          </a:p>
        </p:txBody>
      </p:sp>
      <p:sp>
        <p:nvSpPr>
          <p:cNvPr id="23" name="pole tekstowe 22">
            <a:extLst>
              <a:ext uri="{FF2B5EF4-FFF2-40B4-BE49-F238E27FC236}">
                <a16:creationId xmlns:a16="http://schemas.microsoft.com/office/drawing/2014/main" id="{36732378-84DA-4451-B84C-1D90FB5DF1E0}"/>
              </a:ext>
            </a:extLst>
          </p:cNvPr>
          <p:cNvSpPr txBox="1"/>
          <p:nvPr/>
        </p:nvSpPr>
        <p:spPr>
          <a:xfrm>
            <a:off x="8321498" y="8046682"/>
            <a:ext cx="10050780" cy="1200329"/>
          </a:xfrm>
          <a:prstGeom prst="rect">
            <a:avLst/>
          </a:prstGeom>
          <a:noFill/>
        </p:spPr>
        <p:txBody>
          <a:bodyPr wrap="square">
            <a:spAutoFit/>
          </a:bodyPr>
          <a:lstStyle/>
          <a:p>
            <a:r>
              <a:rPr lang="pl-PL" sz="1800" b="0" i="0" u="none" strike="noStrike" dirty="0">
                <a:solidFill>
                  <a:srgbClr val="000000"/>
                </a:solidFill>
                <a:effectLst/>
                <a:latin typeface="+mn-lt"/>
              </a:rPr>
              <a:t>Płynna (elektroniczna) obsługa zgłoszeń dla podmiotów logistycznych zarządzających dużymi hubami dystrybucyjnymi w obszarze e-commerce (przesyłki o niskiej wartości </a:t>
            </a:r>
            <a:r>
              <a:rPr lang="pl-PL" b="0" i="0" u="none" strike="noStrike" dirty="0">
                <a:solidFill>
                  <a:srgbClr val="000000"/>
                </a:solidFill>
                <a:effectLst/>
                <a:latin typeface="+mn-lt"/>
                <a:ea typeface="Calibri" panose="020F0502020204030204" pitchFamily="34" charset="0"/>
                <a:cs typeface="Calibri" panose="020F0502020204030204" pitchFamily="34" charset="0"/>
              </a:rPr>
              <a:t>zakupywane na platformach e-commerce).</a:t>
            </a:r>
            <a:r>
              <a:rPr lang="pl-PL" dirty="0">
                <a:latin typeface="+mn-lt"/>
                <a:ea typeface="Calibri" panose="020F0502020204030204" pitchFamily="34" charset="0"/>
                <a:cs typeface="Calibri" panose="020F0502020204030204" pitchFamily="34" charset="0"/>
              </a:rPr>
              <a:t> </a:t>
            </a:r>
          </a:p>
          <a:p>
            <a:r>
              <a:rPr lang="pl-PL" dirty="0">
                <a:latin typeface="+mn-lt"/>
                <a:ea typeface="Calibri" panose="020F0502020204030204" pitchFamily="34" charset="0"/>
                <a:cs typeface="Calibri" panose="020F0502020204030204" pitchFamily="34" charset="0"/>
              </a:rPr>
              <a:t>Od dnia wdrożenia do 30.06.2025 r. w AES/</a:t>
            </a:r>
            <a:r>
              <a:rPr lang="pl-PL" dirty="0" err="1">
                <a:latin typeface="+mn-lt"/>
                <a:ea typeface="Calibri" panose="020F0502020204030204" pitchFamily="34" charset="0"/>
                <a:cs typeface="Calibri" panose="020F0502020204030204" pitchFamily="34" charset="0"/>
              </a:rPr>
              <a:t>e-COMMERCE</a:t>
            </a:r>
            <a:r>
              <a:rPr lang="pl-PL" dirty="0">
                <a:latin typeface="+mn-lt"/>
                <a:ea typeface="Calibri" panose="020F0502020204030204" pitchFamily="34" charset="0"/>
                <a:cs typeface="Calibri" panose="020F0502020204030204" pitchFamily="34" charset="0"/>
              </a:rPr>
              <a:t> HUB </a:t>
            </a:r>
            <a:r>
              <a:rPr lang="pl-PL" dirty="0">
                <a:solidFill>
                  <a:srgbClr val="000000"/>
                </a:solidFill>
                <a:latin typeface="+mn-lt"/>
              </a:rPr>
              <a:t>dokonano 14 852 558 zgłoszeń.</a:t>
            </a:r>
          </a:p>
        </p:txBody>
      </p:sp>
    </p:spTree>
    <p:extLst>
      <p:ext uri="{BB962C8B-B14F-4D97-AF65-F5344CB8AC3E}">
        <p14:creationId xmlns:p14="http://schemas.microsoft.com/office/powerpoint/2010/main" val="395933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21</a:t>
            </a:fld>
            <a:endParaRPr spc="-50" dirty="0"/>
          </a:p>
        </p:txBody>
      </p:sp>
      <p:sp>
        <p:nvSpPr>
          <p:cNvPr id="47" name="object 27">
            <a:extLst>
              <a:ext uri="{FF2B5EF4-FFF2-40B4-BE49-F238E27FC236}">
                <a16:creationId xmlns:a16="http://schemas.microsoft.com/office/drawing/2014/main" id="{5EBE0881-27C8-4E56-9A9C-7BD91232B564}"/>
              </a:ext>
            </a:extLst>
          </p:cNvPr>
          <p:cNvSpPr txBox="1"/>
          <p:nvPr/>
        </p:nvSpPr>
        <p:spPr>
          <a:xfrm>
            <a:off x="1076006" y="5389683"/>
            <a:ext cx="7026355" cy="1221488"/>
          </a:xfrm>
          <a:prstGeom prst="rect">
            <a:avLst/>
          </a:prstGeom>
        </p:spPr>
        <p:txBody>
          <a:bodyPr vert="horz" wrap="square" lIns="0" tIns="12700" rIns="0" bIns="0" rtlCol="0">
            <a:spAutoFit/>
          </a:bodyPr>
          <a:lstStyle/>
          <a:p>
            <a:pPr marR="5080">
              <a:lnSpc>
                <a:spcPts val="2180"/>
              </a:lnSpc>
              <a:spcBef>
                <a:spcPts val="700"/>
              </a:spcBef>
            </a:pPr>
            <a:r>
              <a:rPr lang="pl-PL" sz="1800" b="0" i="0" u="none" strike="noStrike" dirty="0">
                <a:solidFill>
                  <a:srgbClr val="000000"/>
                </a:solidFill>
                <a:effectLst/>
                <a:latin typeface="+mn-lt"/>
              </a:rPr>
              <a:t>Projekt Cyfrowa Obsługa Zgłoszeń (PUESC.P4.1)/</a:t>
            </a:r>
            <a:br>
              <a:rPr lang="pl-PL" sz="1800" b="0" i="0" u="none" strike="noStrike" dirty="0">
                <a:solidFill>
                  <a:srgbClr val="000000"/>
                </a:solidFill>
                <a:effectLst/>
                <a:latin typeface="+mn-lt"/>
              </a:rPr>
            </a:br>
            <a:r>
              <a:rPr lang="pl-PL" sz="1800" b="0" i="0" u="none" strike="noStrike" dirty="0">
                <a:solidFill>
                  <a:srgbClr val="000000"/>
                </a:solidFill>
                <a:effectLst/>
                <a:latin typeface="+mn-lt"/>
              </a:rPr>
              <a:t>system AES</a:t>
            </a:r>
            <a:r>
              <a:rPr lang="pl-PL" sz="1600" dirty="0">
                <a:latin typeface="+mn-lt"/>
              </a:rPr>
              <a:t> </a:t>
            </a:r>
            <a:r>
              <a:rPr lang="pl-PL" sz="1800" b="0" i="0" u="none" strike="noStrike" dirty="0">
                <a:solidFill>
                  <a:srgbClr val="000000"/>
                </a:solidFill>
                <a:effectLst/>
                <a:latin typeface="+mn-lt"/>
              </a:rPr>
              <a:t>Wdrożenie podsystemu AES/ECS2 dostosowanego do wymogów UCC (model danych EU CDM) </a:t>
            </a:r>
          </a:p>
          <a:p>
            <a:pPr marR="5080">
              <a:lnSpc>
                <a:spcPts val="2180"/>
              </a:lnSpc>
              <a:spcBef>
                <a:spcPts val="700"/>
              </a:spcBef>
            </a:pPr>
            <a:r>
              <a:rPr lang="pl-PL" sz="1800" b="0" i="0" u="none" strike="noStrike" dirty="0">
                <a:solidFill>
                  <a:srgbClr val="000000"/>
                </a:solidFill>
                <a:effectLst/>
                <a:latin typeface="+mn-lt"/>
              </a:rPr>
              <a:t>– 2024 r.</a:t>
            </a:r>
            <a:endParaRPr lang="pl-PL" sz="1650" spc="-10" dirty="0">
              <a:latin typeface="+mn-lt"/>
              <a:cs typeface="Lato"/>
            </a:endParaRPr>
          </a:p>
        </p:txBody>
      </p:sp>
      <p:sp>
        <p:nvSpPr>
          <p:cNvPr id="48" name="object 24">
            <a:extLst>
              <a:ext uri="{FF2B5EF4-FFF2-40B4-BE49-F238E27FC236}">
                <a16:creationId xmlns:a16="http://schemas.microsoft.com/office/drawing/2014/main" id="{2DFD5558-61C3-4203-A069-1F3CA835A9D1}"/>
              </a:ext>
            </a:extLst>
          </p:cNvPr>
          <p:cNvSpPr txBox="1"/>
          <p:nvPr/>
        </p:nvSpPr>
        <p:spPr>
          <a:xfrm>
            <a:off x="8388986" y="5383556"/>
            <a:ext cx="10015220" cy="1408142"/>
          </a:xfrm>
          <a:prstGeom prst="rect">
            <a:avLst/>
          </a:prstGeom>
        </p:spPr>
        <p:txBody>
          <a:bodyPr vert="horz" wrap="square" lIns="0" tIns="12065" rIns="0" bIns="0" rtlCol="0">
            <a:spAutoFit/>
          </a:bodyPr>
          <a:lstStyle/>
          <a:p>
            <a:pPr>
              <a:lnSpc>
                <a:spcPts val="2180"/>
              </a:lnSpc>
            </a:pPr>
            <a:r>
              <a:rPr lang="pl-PL" sz="1800" b="0" i="0" u="none" strike="noStrike" dirty="0">
                <a:solidFill>
                  <a:srgbClr val="000000"/>
                </a:solidFill>
                <a:effectLst/>
                <a:latin typeface="+mn-lt"/>
              </a:rPr>
              <a:t>Elektroniczna obsługa wszystkich zgłoszeń wywozowych po wdrożeniu. Obecnie system nie przyjmuje nowych </a:t>
            </a:r>
            <a:r>
              <a:rPr lang="pl-PL" b="0" i="0" u="none" strike="noStrike" dirty="0">
                <a:solidFill>
                  <a:srgbClr val="000000"/>
                </a:solidFill>
                <a:effectLst/>
                <a:latin typeface="+mn-lt"/>
                <a:ea typeface="Calibri" panose="020F0502020204030204" pitchFamily="34" charset="0"/>
                <a:cs typeface="Calibri" panose="020F0502020204030204" pitchFamily="34" charset="0"/>
              </a:rPr>
              <a:t>zgłoszeń - zastąpiony jest przez AES/ECS2 PLUS.</a:t>
            </a:r>
          </a:p>
          <a:p>
            <a:pPr>
              <a:lnSpc>
                <a:spcPts val="2180"/>
              </a:lnSpc>
            </a:pPr>
            <a:r>
              <a:rPr lang="pl-PL" dirty="0">
                <a:latin typeface="+mn-lt"/>
                <a:ea typeface="Calibri" panose="020F0502020204030204" pitchFamily="34" charset="0"/>
                <a:cs typeface="Calibri" panose="020F0502020204030204" pitchFamily="34" charset="0"/>
              </a:rPr>
              <a:t>Od dnia wdrożenia do 30.06.2025 r. w systemie AES/ECS2 PLUS zostało otwartych 2 542 524 operacji wywozowych.</a:t>
            </a:r>
          </a:p>
          <a:p>
            <a:pPr>
              <a:lnSpc>
                <a:spcPts val="2180"/>
              </a:lnSpc>
            </a:pPr>
            <a:endParaRPr sz="1650" dirty="0">
              <a:solidFill>
                <a:schemeClr val="tx1"/>
              </a:solidFill>
              <a:latin typeface="+mn-lt"/>
            </a:endParaRPr>
          </a:p>
        </p:txBody>
      </p:sp>
      <p:sp>
        <p:nvSpPr>
          <p:cNvPr id="2" name="object 2">
            <a:extLst>
              <a:ext uri="{FF2B5EF4-FFF2-40B4-BE49-F238E27FC236}">
                <a16:creationId xmlns:a16="http://schemas.microsoft.com/office/drawing/2014/main" id="{CE64255A-6E19-CB33-55F6-9ABF5894AFB8}"/>
              </a:ext>
            </a:extLst>
          </p:cNvPr>
          <p:cNvSpPr txBox="1"/>
          <p:nvPr/>
        </p:nvSpPr>
        <p:spPr>
          <a:xfrm>
            <a:off x="1087436" y="2835275"/>
            <a:ext cx="5764214" cy="1695977"/>
          </a:xfrm>
          <a:prstGeom prst="rect">
            <a:avLst/>
          </a:prstGeom>
        </p:spPr>
        <p:txBody>
          <a:bodyPr vert="horz" wrap="square" lIns="0" tIns="12700" rIns="0" bIns="0" rtlCol="0">
            <a:spAutoFit/>
          </a:bodyPr>
          <a:lstStyle/>
          <a:p>
            <a:pPr marR="5080">
              <a:lnSpc>
                <a:spcPts val="2180"/>
              </a:lnSpc>
            </a:pPr>
            <a:r>
              <a:rPr lang="pl-PL" sz="1800" b="0" i="0" u="none" strike="noStrike" dirty="0">
                <a:solidFill>
                  <a:srgbClr val="000000"/>
                </a:solidFill>
                <a:effectLst/>
                <a:latin typeface="+mn-lt"/>
              </a:rPr>
              <a:t>Projekt Cyfrowa Obsługa Zgłoszeń (PUESC.P4.1)/</a:t>
            </a:r>
            <a:br>
              <a:rPr lang="pl-PL" sz="1800" b="0" i="0" u="none" strike="noStrike" dirty="0">
                <a:solidFill>
                  <a:srgbClr val="000000"/>
                </a:solidFill>
                <a:effectLst/>
                <a:latin typeface="+mn-lt"/>
              </a:rPr>
            </a:br>
            <a:r>
              <a:rPr lang="pl-PL" sz="1800" b="0" i="0" u="none" strike="noStrike" dirty="0">
                <a:solidFill>
                  <a:srgbClr val="000000"/>
                </a:solidFill>
                <a:effectLst/>
                <a:latin typeface="+mn-lt"/>
              </a:rPr>
              <a:t>system AIS</a:t>
            </a:r>
            <a:r>
              <a:rPr lang="pl-PL" sz="1600" dirty="0">
                <a:latin typeface="+mn-lt"/>
              </a:rPr>
              <a:t> </a:t>
            </a:r>
            <a:r>
              <a:rPr lang="pl-PL" sz="1800" b="0" i="0" u="none" strike="noStrike" dirty="0">
                <a:solidFill>
                  <a:srgbClr val="000000"/>
                </a:solidFill>
                <a:effectLst/>
                <a:latin typeface="+mn-lt"/>
              </a:rPr>
              <a:t>Wdrożenie podsystemu AIS/IMPORT- 2024 r. dostosowanego do wymogów UCC (model danych EU CDM), w tym m.in. modyfikacja procesów: procedur importowych, powiadomienia o przybyciu, przedstawienia towarów do kontroli, czasowego składowania towarów.</a:t>
            </a:r>
            <a:r>
              <a:rPr lang="pl-PL" sz="1600" dirty="0">
                <a:latin typeface="+mn-lt"/>
              </a:rPr>
              <a:t> </a:t>
            </a:r>
            <a:endParaRPr lang="pl-PL" sz="1650" spc="-10" dirty="0">
              <a:latin typeface="+mn-lt"/>
            </a:endParaRPr>
          </a:p>
        </p:txBody>
      </p:sp>
      <p:sp>
        <p:nvSpPr>
          <p:cNvPr id="3" name="object 15">
            <a:extLst>
              <a:ext uri="{FF2B5EF4-FFF2-40B4-BE49-F238E27FC236}">
                <a16:creationId xmlns:a16="http://schemas.microsoft.com/office/drawing/2014/main" id="{9A0DDEA8-34CD-1F90-4E6A-DC065013153C}"/>
              </a:ext>
            </a:extLst>
          </p:cNvPr>
          <p:cNvSpPr txBox="1"/>
          <p:nvPr/>
        </p:nvSpPr>
        <p:spPr>
          <a:xfrm>
            <a:off x="8372502" y="2835275"/>
            <a:ext cx="10556758" cy="285335"/>
          </a:xfrm>
          <a:prstGeom prst="rect">
            <a:avLst/>
          </a:prstGeom>
        </p:spPr>
        <p:txBody>
          <a:bodyPr vert="horz" wrap="square" lIns="0" tIns="12700" rIns="0" bIns="0" rtlCol="0">
            <a:spAutoFit/>
          </a:bodyPr>
          <a:lstStyle/>
          <a:p>
            <a:pPr marR="5080">
              <a:lnSpc>
                <a:spcPts val="2180"/>
              </a:lnSpc>
            </a:pPr>
            <a:r>
              <a:rPr lang="pl-PL" sz="1800" b="0" i="0" u="none" strike="noStrike" dirty="0">
                <a:solidFill>
                  <a:srgbClr val="000000"/>
                </a:solidFill>
                <a:effectLst/>
                <a:latin typeface="+mn-lt"/>
              </a:rPr>
              <a:t>Elektroniczna obsługa wszystkich zgłoszeń importowych (100%).</a:t>
            </a:r>
            <a:r>
              <a:rPr lang="pl-PL" sz="1600" dirty="0">
                <a:latin typeface="+mn-lt"/>
              </a:rPr>
              <a:t> </a:t>
            </a:r>
            <a:endParaRPr sz="1650" dirty="0">
              <a:solidFill>
                <a:schemeClr val="tx1"/>
              </a:solidFill>
              <a:latin typeface="+mn-lt"/>
            </a:endParaRPr>
          </a:p>
        </p:txBody>
      </p:sp>
      <p:sp>
        <p:nvSpPr>
          <p:cNvPr id="6" name="object 9">
            <a:extLst>
              <a:ext uri="{FF2B5EF4-FFF2-40B4-BE49-F238E27FC236}">
                <a16:creationId xmlns:a16="http://schemas.microsoft.com/office/drawing/2014/main" id="{88DA6E46-1A17-5FB8-100B-705669B792DA}"/>
              </a:ext>
            </a:extLst>
          </p:cNvPr>
          <p:cNvSpPr txBox="1"/>
          <p:nvPr/>
        </p:nvSpPr>
        <p:spPr>
          <a:xfrm>
            <a:off x="1087436" y="2037386"/>
            <a:ext cx="4087813"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4" name="object 10">
            <a:extLst>
              <a:ext uri="{FF2B5EF4-FFF2-40B4-BE49-F238E27FC236}">
                <a16:creationId xmlns:a16="http://schemas.microsoft.com/office/drawing/2014/main" id="{1F34247B-9A04-21D2-0ED9-5A39070FF1CA}"/>
              </a:ext>
            </a:extLst>
          </p:cNvPr>
          <p:cNvSpPr txBox="1"/>
          <p:nvPr/>
        </p:nvSpPr>
        <p:spPr>
          <a:xfrm>
            <a:off x="8388986" y="2037386"/>
            <a:ext cx="5860248"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6" name="object 18">
            <a:extLst>
              <a:ext uri="{FF2B5EF4-FFF2-40B4-BE49-F238E27FC236}">
                <a16:creationId xmlns:a16="http://schemas.microsoft.com/office/drawing/2014/main" id="{052B0EC9-02B8-E937-20BC-E35659C26BDD}"/>
              </a:ext>
            </a:extLst>
          </p:cNvPr>
          <p:cNvSpPr/>
          <p:nvPr/>
        </p:nvSpPr>
        <p:spPr>
          <a:xfrm rot="5400000" flipV="1">
            <a:off x="4353754" y="5876895"/>
            <a:ext cx="7762073" cy="17548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7" name="object 18">
            <a:extLst>
              <a:ext uri="{FF2B5EF4-FFF2-40B4-BE49-F238E27FC236}">
                <a16:creationId xmlns:a16="http://schemas.microsoft.com/office/drawing/2014/main" id="{4AC591E1-30E8-6A70-2EFD-6C81C2534AD8}"/>
              </a:ext>
            </a:extLst>
          </p:cNvPr>
          <p:cNvSpPr/>
          <p:nvPr/>
        </p:nvSpPr>
        <p:spPr>
          <a:xfrm>
            <a:off x="1087436" y="5121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32" name="object 18">
            <a:extLst>
              <a:ext uri="{FF2B5EF4-FFF2-40B4-BE49-F238E27FC236}">
                <a16:creationId xmlns:a16="http://schemas.microsoft.com/office/drawing/2014/main" id="{8BF38CD8-36C7-34C0-813E-2B7D82EDA708}"/>
              </a:ext>
            </a:extLst>
          </p:cNvPr>
          <p:cNvSpPr/>
          <p:nvPr/>
        </p:nvSpPr>
        <p:spPr>
          <a:xfrm>
            <a:off x="1087436" y="984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33" name="object 8">
            <a:extLst>
              <a:ext uri="{FF2B5EF4-FFF2-40B4-BE49-F238E27FC236}">
                <a16:creationId xmlns:a16="http://schemas.microsoft.com/office/drawing/2014/main" id="{E11B95D2-10C0-E762-7934-22F623500C2F}"/>
              </a:ext>
            </a:extLst>
          </p:cNvPr>
          <p:cNvSpPr txBox="1"/>
          <p:nvPr/>
        </p:nvSpPr>
        <p:spPr>
          <a:xfrm>
            <a:off x="1060450" y="649545"/>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mn-lt"/>
                <a:cs typeface="Lato Black"/>
              </a:rPr>
              <a:t>PUESC – Platforma Usług Elektronicznych Skarbowo-Celnych </a:t>
            </a:r>
            <a:endParaRPr sz="4400" dirty="0">
              <a:latin typeface="+mn-lt"/>
              <a:cs typeface="Lato Black"/>
            </a:endParaRPr>
          </a:p>
        </p:txBody>
      </p:sp>
      <p:sp>
        <p:nvSpPr>
          <p:cNvPr id="40" name="object 18">
            <a:extLst>
              <a:ext uri="{FF2B5EF4-FFF2-40B4-BE49-F238E27FC236}">
                <a16:creationId xmlns:a16="http://schemas.microsoft.com/office/drawing/2014/main" id="{34CA8580-A8E7-28D2-CF00-1456EFA49BAD}"/>
              </a:ext>
            </a:extLst>
          </p:cNvPr>
          <p:cNvSpPr/>
          <p:nvPr/>
        </p:nvSpPr>
        <p:spPr>
          <a:xfrm>
            <a:off x="1087436" y="266240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16" name="object 18">
            <a:extLst>
              <a:ext uri="{FF2B5EF4-FFF2-40B4-BE49-F238E27FC236}">
                <a16:creationId xmlns:a16="http://schemas.microsoft.com/office/drawing/2014/main" id="{904C2998-14CA-46DB-AD11-716177766F56}"/>
              </a:ext>
            </a:extLst>
          </p:cNvPr>
          <p:cNvSpPr/>
          <p:nvPr/>
        </p:nvSpPr>
        <p:spPr>
          <a:xfrm>
            <a:off x="1087436" y="678595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18" name="pole tekstowe 17">
            <a:extLst>
              <a:ext uri="{FF2B5EF4-FFF2-40B4-BE49-F238E27FC236}">
                <a16:creationId xmlns:a16="http://schemas.microsoft.com/office/drawing/2014/main" id="{59B7E42C-F196-4E78-BA59-24518368A36D}"/>
              </a:ext>
            </a:extLst>
          </p:cNvPr>
          <p:cNvSpPr txBox="1"/>
          <p:nvPr/>
        </p:nvSpPr>
        <p:spPr>
          <a:xfrm>
            <a:off x="1060450" y="6916357"/>
            <a:ext cx="5566094" cy="1200329"/>
          </a:xfrm>
          <a:prstGeom prst="rect">
            <a:avLst/>
          </a:prstGeom>
          <a:noFill/>
        </p:spPr>
        <p:txBody>
          <a:bodyPr wrap="square">
            <a:spAutoFit/>
          </a:bodyPr>
          <a:lstStyle/>
          <a:p>
            <a:r>
              <a:rPr lang="pl-PL" sz="1800" b="0" i="0" u="none" strike="noStrike" dirty="0">
                <a:solidFill>
                  <a:srgbClr val="000000"/>
                </a:solidFill>
                <a:effectLst/>
                <a:latin typeface="+mn-lt"/>
              </a:rPr>
              <a:t>Projekt Cyfrowa Obsługa Zgłoszeń (PUESC.P4.1)/</a:t>
            </a:r>
            <a:br>
              <a:rPr lang="pl-PL" sz="1800" b="0" i="0" u="none" strike="noStrike" dirty="0">
                <a:solidFill>
                  <a:srgbClr val="000000"/>
                </a:solidFill>
                <a:effectLst/>
                <a:latin typeface="+mn-lt"/>
              </a:rPr>
            </a:br>
            <a:r>
              <a:rPr lang="pl-PL" sz="1800" b="0" i="0" u="none" strike="noStrike" dirty="0">
                <a:solidFill>
                  <a:srgbClr val="000000"/>
                </a:solidFill>
                <a:effectLst/>
                <a:latin typeface="+mn-lt"/>
              </a:rPr>
              <a:t>system NCTS2</a:t>
            </a:r>
            <a:r>
              <a:rPr lang="pl-PL" dirty="0">
                <a:latin typeface="+mn-lt"/>
              </a:rPr>
              <a:t> </a:t>
            </a:r>
            <a:r>
              <a:rPr lang="pl-PL" sz="1800" b="0" i="0" u="none" strike="noStrike" dirty="0">
                <a:solidFill>
                  <a:srgbClr val="000000"/>
                </a:solidFill>
                <a:effectLst/>
                <a:latin typeface="+mn-lt"/>
              </a:rPr>
              <a:t>Wdrożenie systemu NCTS2 dostosowanego do wymogów UCC (model danych EU CDM) </a:t>
            </a:r>
          </a:p>
          <a:p>
            <a:r>
              <a:rPr lang="pl-PL" sz="1800" b="0" i="0" u="none" strike="noStrike" dirty="0">
                <a:solidFill>
                  <a:srgbClr val="000000"/>
                </a:solidFill>
                <a:effectLst/>
                <a:latin typeface="+mn-lt"/>
              </a:rPr>
              <a:t>– 2024 r.</a:t>
            </a:r>
            <a:endParaRPr lang="pl-PL" dirty="0">
              <a:latin typeface="+mn-lt"/>
            </a:endParaRPr>
          </a:p>
        </p:txBody>
      </p:sp>
      <p:sp>
        <p:nvSpPr>
          <p:cNvPr id="20" name="pole tekstowe 19">
            <a:extLst>
              <a:ext uri="{FF2B5EF4-FFF2-40B4-BE49-F238E27FC236}">
                <a16:creationId xmlns:a16="http://schemas.microsoft.com/office/drawing/2014/main" id="{DF7DF623-839D-4F66-8A6E-06EBE5A4680E}"/>
              </a:ext>
            </a:extLst>
          </p:cNvPr>
          <p:cNvSpPr txBox="1"/>
          <p:nvPr/>
        </p:nvSpPr>
        <p:spPr>
          <a:xfrm>
            <a:off x="8322808" y="6908997"/>
            <a:ext cx="10050780" cy="2031325"/>
          </a:xfrm>
          <a:prstGeom prst="rect">
            <a:avLst/>
          </a:prstGeom>
          <a:noFill/>
        </p:spPr>
        <p:txBody>
          <a:bodyPr wrap="square">
            <a:spAutoFit/>
          </a:bodyPr>
          <a:lstStyle/>
          <a:p>
            <a:r>
              <a:rPr lang="pl-PL" sz="1800" b="0" i="0" u="none" strike="noStrike" dirty="0">
                <a:solidFill>
                  <a:srgbClr val="000000"/>
                </a:solidFill>
                <a:effectLst/>
                <a:latin typeface="+mn-lt"/>
              </a:rPr>
              <a:t>Nowe funkcjonalności zapewniają obsługę operacji tranzytowych w tranzycie unijnym (T1 i T2) oraz TIR według wymagań unijnej fazy 5 NCTS oraz dodatkowych wymagań krajowych (pełna elektroniczna obsługa zdarzeń podczas przewozu oraz usprawnienia interfejsów z systemem wywozowym [AES/ECS2 PLUS] i systemem importowym [AIS/IMPORT PLUS]).</a:t>
            </a:r>
            <a:r>
              <a:rPr lang="pl-PL" dirty="0">
                <a:latin typeface="+mn-lt"/>
              </a:rPr>
              <a:t> </a:t>
            </a:r>
          </a:p>
          <a:p>
            <a:r>
              <a:rPr lang="pl-PL" dirty="0">
                <a:latin typeface="+mn-lt"/>
                <a:ea typeface="Calibri" panose="020F0502020204030204" pitchFamily="34" charset="0"/>
                <a:cs typeface="Calibri" panose="020F0502020204030204" pitchFamily="34" charset="0"/>
              </a:rPr>
              <a:t>Od dnia wdrożenia do dnia 30.06.2025 r. w systemie NCTS2 PLUS zostało:</a:t>
            </a:r>
          </a:p>
          <a:p>
            <a:pPr marL="285750" indent="-285750">
              <a:buFont typeface="Arial" panose="020B0604020202020204" pitchFamily="34" charset="0"/>
              <a:buChar char="•"/>
            </a:pPr>
            <a:r>
              <a:rPr lang="pl-PL" dirty="0">
                <a:solidFill>
                  <a:srgbClr val="000000"/>
                </a:solidFill>
                <a:latin typeface="+mn-lt"/>
              </a:rPr>
              <a:t>otwartych 802 951 operacji,</a:t>
            </a:r>
          </a:p>
          <a:p>
            <a:pPr marL="285750" indent="-285750">
              <a:buFont typeface="Arial" panose="020B0604020202020204" pitchFamily="34" charset="0"/>
              <a:buChar char="•"/>
            </a:pPr>
            <a:r>
              <a:rPr lang="pl-PL" dirty="0">
                <a:solidFill>
                  <a:srgbClr val="000000"/>
                </a:solidFill>
                <a:latin typeface="+mn-lt"/>
              </a:rPr>
              <a:t>zamkniętych 837 879 operacji.</a:t>
            </a:r>
          </a:p>
        </p:txBody>
      </p:sp>
      <p:sp>
        <p:nvSpPr>
          <p:cNvPr id="21" name="object 18">
            <a:extLst>
              <a:ext uri="{FF2B5EF4-FFF2-40B4-BE49-F238E27FC236}">
                <a16:creationId xmlns:a16="http://schemas.microsoft.com/office/drawing/2014/main" id="{89573B2D-031F-44F4-99CE-0136150BBFFB}"/>
              </a:ext>
            </a:extLst>
          </p:cNvPr>
          <p:cNvSpPr/>
          <p:nvPr/>
        </p:nvSpPr>
        <p:spPr>
          <a:xfrm>
            <a:off x="1087436" y="984567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Tree>
    <p:extLst>
      <p:ext uri="{BB962C8B-B14F-4D97-AF65-F5344CB8AC3E}">
        <p14:creationId xmlns:p14="http://schemas.microsoft.com/office/powerpoint/2010/main" val="246474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22</a:t>
            </a:fld>
            <a:endParaRPr spc="-50" dirty="0"/>
          </a:p>
        </p:txBody>
      </p:sp>
      <p:sp>
        <p:nvSpPr>
          <p:cNvPr id="2" name="object 2">
            <a:extLst>
              <a:ext uri="{FF2B5EF4-FFF2-40B4-BE49-F238E27FC236}">
                <a16:creationId xmlns:a16="http://schemas.microsoft.com/office/drawing/2014/main" id="{CE64255A-6E19-CB33-55F6-9ABF5894AFB8}"/>
              </a:ext>
            </a:extLst>
          </p:cNvPr>
          <p:cNvSpPr txBox="1"/>
          <p:nvPr/>
        </p:nvSpPr>
        <p:spPr>
          <a:xfrm>
            <a:off x="1087435" y="2835275"/>
            <a:ext cx="6993505" cy="2542363"/>
          </a:xfrm>
          <a:prstGeom prst="rect">
            <a:avLst/>
          </a:prstGeom>
        </p:spPr>
        <p:txBody>
          <a:bodyPr vert="horz" wrap="square" lIns="0" tIns="12700" rIns="0" bIns="0" rtlCol="0">
            <a:spAutoFit/>
          </a:bodyPr>
          <a:lstStyle/>
          <a:p>
            <a:pPr marR="5080">
              <a:lnSpc>
                <a:spcPts val="2180"/>
              </a:lnSpc>
            </a:pPr>
            <a:r>
              <a:rPr lang="pl-PL" b="0" i="0" u="none" strike="noStrike" dirty="0">
                <a:solidFill>
                  <a:srgbClr val="000000"/>
                </a:solidFill>
                <a:effectLst/>
                <a:latin typeface="+mn-lt"/>
                <a:ea typeface="Calibri" panose="020F0502020204030204" pitchFamily="34" charset="0"/>
                <a:cs typeface="Calibri" panose="020F0502020204030204" pitchFamily="34" charset="0"/>
              </a:rPr>
              <a:t>Projekt Cyfrowa Obsługa Rejestracji i Wniosków (PUESC.P4.4.2)/</a:t>
            </a:r>
            <a:br>
              <a:rPr lang="pl-PL" b="0" i="0" u="none" strike="noStrike" dirty="0">
                <a:solidFill>
                  <a:srgbClr val="000000"/>
                </a:solidFill>
                <a:effectLst/>
                <a:latin typeface="+mn-lt"/>
                <a:ea typeface="Calibri" panose="020F0502020204030204" pitchFamily="34" charset="0"/>
                <a:cs typeface="Calibri" panose="020F0502020204030204" pitchFamily="34" charset="0"/>
              </a:rPr>
            </a:br>
            <a:r>
              <a:rPr lang="pl-PL" b="0" i="0" u="none" strike="noStrike" dirty="0">
                <a:solidFill>
                  <a:srgbClr val="000000"/>
                </a:solidFill>
                <a:effectLst/>
                <a:latin typeface="+mn-lt"/>
                <a:ea typeface="Calibri" panose="020F0502020204030204" pitchFamily="34" charset="0"/>
                <a:cs typeface="Calibri" panose="020F0502020204030204" pitchFamily="34" charset="0"/>
              </a:rPr>
              <a:t>system SZPROT</a:t>
            </a:r>
            <a:r>
              <a:rPr lang="pl-PL" dirty="0">
                <a:latin typeface="+mn-lt"/>
                <a:ea typeface="Calibri" panose="020F0502020204030204" pitchFamily="34" charset="0"/>
                <a:cs typeface="Calibri" panose="020F0502020204030204" pitchFamily="34" charset="0"/>
              </a:rPr>
              <a:t> </a:t>
            </a:r>
            <a:r>
              <a:rPr lang="pl-PL" b="0" i="0" u="none" strike="noStrike" dirty="0">
                <a:solidFill>
                  <a:srgbClr val="000000"/>
                </a:solidFill>
                <a:effectLst/>
                <a:latin typeface="+mn-lt"/>
                <a:ea typeface="Calibri" panose="020F0502020204030204" pitchFamily="34" charset="0"/>
                <a:cs typeface="Calibri" panose="020F0502020204030204" pitchFamily="34" charset="0"/>
              </a:rPr>
              <a:t>Wdrożenie zmodernizowanych i dostosowanych do zmian wynikających z nowego załącznika A do rozporządzenia wykonawczego i rozporządzenia delegowanego) e-usług:</a:t>
            </a:r>
            <a:br>
              <a:rPr lang="pl-PL" b="0" i="0" u="none" strike="noStrike" dirty="0">
                <a:solidFill>
                  <a:srgbClr val="000000"/>
                </a:solidFill>
                <a:effectLst/>
                <a:latin typeface="+mn-lt"/>
                <a:ea typeface="Calibri" panose="020F0502020204030204" pitchFamily="34" charset="0"/>
                <a:cs typeface="Calibri" panose="020F0502020204030204" pitchFamily="34" charset="0"/>
              </a:rPr>
            </a:br>
            <a:r>
              <a:rPr lang="pl-PL" b="0" i="0" u="none" strike="noStrike" dirty="0">
                <a:solidFill>
                  <a:srgbClr val="000000"/>
                </a:solidFill>
                <a:effectLst/>
                <a:latin typeface="+mn-lt"/>
                <a:ea typeface="Calibri" panose="020F0502020204030204" pitchFamily="34" charset="0"/>
                <a:cs typeface="Calibri" panose="020F0502020204030204" pitchFamily="34" charset="0"/>
              </a:rPr>
              <a:t>1. Uzyskaj pozwolenie na odroczenie płatności należności celnych (DPO).</a:t>
            </a:r>
            <a:br>
              <a:rPr lang="pl-PL" b="0" i="0" u="none" strike="noStrike" dirty="0">
                <a:solidFill>
                  <a:srgbClr val="000000"/>
                </a:solidFill>
                <a:effectLst/>
                <a:latin typeface="+mn-lt"/>
                <a:ea typeface="Calibri" panose="020F0502020204030204" pitchFamily="34" charset="0"/>
                <a:cs typeface="Calibri" panose="020F0502020204030204" pitchFamily="34" charset="0"/>
              </a:rPr>
            </a:br>
            <a:r>
              <a:rPr lang="pl-PL" b="0" i="0" u="none" strike="noStrike" dirty="0">
                <a:solidFill>
                  <a:srgbClr val="000000"/>
                </a:solidFill>
                <a:effectLst/>
                <a:latin typeface="+mn-lt"/>
                <a:ea typeface="Calibri" panose="020F0502020204030204" pitchFamily="34" charset="0"/>
                <a:cs typeface="Calibri" panose="020F0502020204030204" pitchFamily="34" charset="0"/>
              </a:rPr>
              <a:t>2. Uzyskaj status upoważnionego przedsiębiorcy (AEO).</a:t>
            </a:r>
            <a:br>
              <a:rPr lang="pl-PL" b="0" i="0" u="none" strike="noStrike" dirty="0">
                <a:solidFill>
                  <a:srgbClr val="000000"/>
                </a:solidFill>
                <a:effectLst/>
                <a:latin typeface="+mn-lt"/>
                <a:ea typeface="Calibri" panose="020F0502020204030204" pitchFamily="34" charset="0"/>
                <a:cs typeface="Calibri" panose="020F0502020204030204" pitchFamily="34" charset="0"/>
              </a:rPr>
            </a:br>
            <a:r>
              <a:rPr lang="pl-PL" b="0" i="0" u="none" strike="noStrike" dirty="0">
                <a:solidFill>
                  <a:srgbClr val="000000"/>
                </a:solidFill>
                <a:effectLst/>
                <a:latin typeface="+mn-lt"/>
                <a:ea typeface="Calibri" panose="020F0502020204030204" pitchFamily="34" charset="0"/>
                <a:cs typeface="Calibri" panose="020F0502020204030204" pitchFamily="34" charset="0"/>
              </a:rPr>
              <a:t>3. Uzyskaj pozwolenie na odprawę czasową (TEA).</a:t>
            </a:r>
            <a:r>
              <a:rPr lang="pl-PL" dirty="0">
                <a:latin typeface="+mn-lt"/>
                <a:ea typeface="Calibri" panose="020F0502020204030204" pitchFamily="34" charset="0"/>
                <a:cs typeface="Calibri" panose="020F0502020204030204" pitchFamily="34" charset="0"/>
              </a:rPr>
              <a:t> </a:t>
            </a:r>
          </a:p>
          <a:p>
            <a:pPr marR="5080">
              <a:lnSpc>
                <a:spcPts val="2180"/>
              </a:lnSpc>
            </a:pPr>
            <a:endParaRPr lang="pl-PL" spc="-10" dirty="0">
              <a:latin typeface="+mn-lt"/>
              <a:ea typeface="Calibri" panose="020F0502020204030204" pitchFamily="34" charset="0"/>
              <a:cs typeface="Calibri" panose="020F0502020204030204" pitchFamily="34" charset="0"/>
            </a:endParaRPr>
          </a:p>
          <a:p>
            <a:pPr marR="5080">
              <a:lnSpc>
                <a:spcPts val="2180"/>
              </a:lnSpc>
            </a:pPr>
            <a:r>
              <a:rPr lang="pl-PL" spc="-10" dirty="0">
                <a:latin typeface="+mn-lt"/>
                <a:ea typeface="Calibri" panose="020F0502020204030204" pitchFamily="34" charset="0"/>
                <a:cs typeface="Calibri" panose="020F0502020204030204" pitchFamily="34" charset="0"/>
              </a:rPr>
              <a:t>- 2025 r.</a:t>
            </a:r>
          </a:p>
        </p:txBody>
      </p:sp>
      <p:sp>
        <p:nvSpPr>
          <p:cNvPr id="3" name="object 15">
            <a:extLst>
              <a:ext uri="{FF2B5EF4-FFF2-40B4-BE49-F238E27FC236}">
                <a16:creationId xmlns:a16="http://schemas.microsoft.com/office/drawing/2014/main" id="{9A0DDEA8-34CD-1F90-4E6A-DC065013153C}"/>
              </a:ext>
            </a:extLst>
          </p:cNvPr>
          <p:cNvSpPr txBox="1"/>
          <p:nvPr/>
        </p:nvSpPr>
        <p:spPr>
          <a:xfrm>
            <a:off x="8372502" y="2835275"/>
            <a:ext cx="9832948" cy="565668"/>
          </a:xfrm>
          <a:prstGeom prst="rect">
            <a:avLst/>
          </a:prstGeom>
        </p:spPr>
        <p:txBody>
          <a:bodyPr vert="horz" wrap="square" lIns="0" tIns="12700" rIns="0" bIns="0" rtlCol="0">
            <a:spAutoFit/>
          </a:bodyPr>
          <a:lstStyle/>
          <a:p>
            <a:pPr marR="5080">
              <a:lnSpc>
                <a:spcPts val="2180"/>
              </a:lnSpc>
            </a:pPr>
            <a:r>
              <a:rPr lang="pl-PL" sz="1800" b="0" i="0" u="none" strike="noStrike" dirty="0">
                <a:solidFill>
                  <a:srgbClr val="000000"/>
                </a:solidFill>
                <a:effectLst/>
                <a:latin typeface="+mn-lt"/>
              </a:rPr>
              <a:t>Po wdrożeniu zmodernizowanych e-usług publicznych od 13.03.2025 do 30.06.2025 zarejestrowano </a:t>
            </a:r>
          </a:p>
          <a:p>
            <a:pPr marR="5080">
              <a:lnSpc>
                <a:spcPts val="2180"/>
              </a:lnSpc>
            </a:pPr>
            <a:r>
              <a:rPr lang="pl-PL" dirty="0">
                <a:solidFill>
                  <a:srgbClr val="000000"/>
                </a:solidFill>
                <a:latin typeface="+mn-lt"/>
              </a:rPr>
              <a:t>48 nowych </a:t>
            </a:r>
            <a:r>
              <a:rPr lang="pl-PL" sz="1800" b="0" i="0" u="none" strike="noStrike" dirty="0">
                <a:solidFill>
                  <a:srgbClr val="000000"/>
                </a:solidFill>
                <a:effectLst/>
                <a:latin typeface="+mn-lt"/>
              </a:rPr>
              <a:t>spraw.</a:t>
            </a:r>
            <a:r>
              <a:rPr lang="pl-PL" dirty="0">
                <a:latin typeface="+mn-lt"/>
              </a:rPr>
              <a:t> </a:t>
            </a:r>
            <a:endParaRPr sz="1650" dirty="0">
              <a:solidFill>
                <a:schemeClr val="tx1"/>
              </a:solidFill>
              <a:latin typeface="+mn-lt"/>
            </a:endParaRPr>
          </a:p>
        </p:txBody>
      </p:sp>
      <p:sp>
        <p:nvSpPr>
          <p:cNvPr id="6" name="object 9">
            <a:extLst>
              <a:ext uri="{FF2B5EF4-FFF2-40B4-BE49-F238E27FC236}">
                <a16:creationId xmlns:a16="http://schemas.microsoft.com/office/drawing/2014/main" id="{88DA6E46-1A17-5FB8-100B-705669B792DA}"/>
              </a:ext>
            </a:extLst>
          </p:cNvPr>
          <p:cNvSpPr txBox="1"/>
          <p:nvPr/>
        </p:nvSpPr>
        <p:spPr>
          <a:xfrm>
            <a:off x="1087436" y="2037386"/>
            <a:ext cx="4240213"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4" name="object 10">
            <a:extLst>
              <a:ext uri="{FF2B5EF4-FFF2-40B4-BE49-F238E27FC236}">
                <a16:creationId xmlns:a16="http://schemas.microsoft.com/office/drawing/2014/main" id="{1F34247B-9A04-21D2-0ED9-5A39070FF1CA}"/>
              </a:ext>
            </a:extLst>
          </p:cNvPr>
          <p:cNvSpPr txBox="1"/>
          <p:nvPr/>
        </p:nvSpPr>
        <p:spPr>
          <a:xfrm>
            <a:off x="8388985" y="2037386"/>
            <a:ext cx="6078727"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6" name="object 18">
            <a:extLst>
              <a:ext uri="{FF2B5EF4-FFF2-40B4-BE49-F238E27FC236}">
                <a16:creationId xmlns:a16="http://schemas.microsoft.com/office/drawing/2014/main" id="{052B0EC9-02B8-E937-20BC-E35659C26BDD}"/>
              </a:ext>
            </a:extLst>
          </p:cNvPr>
          <p:cNvSpPr/>
          <p:nvPr/>
        </p:nvSpPr>
        <p:spPr>
          <a:xfrm rot="5400000" flipV="1">
            <a:off x="4129533" y="6101463"/>
            <a:ext cx="8210861" cy="175136"/>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33" name="object 8">
            <a:extLst>
              <a:ext uri="{FF2B5EF4-FFF2-40B4-BE49-F238E27FC236}">
                <a16:creationId xmlns:a16="http://schemas.microsoft.com/office/drawing/2014/main" id="{E11B95D2-10C0-E762-7934-22F623500C2F}"/>
              </a:ext>
            </a:extLst>
          </p:cNvPr>
          <p:cNvSpPr txBox="1"/>
          <p:nvPr/>
        </p:nvSpPr>
        <p:spPr>
          <a:xfrm>
            <a:off x="1484956" y="670242"/>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mn-lt"/>
                <a:cs typeface="Lato Black"/>
              </a:rPr>
              <a:t>PUESC – Platforma Usług Elektronicznych Skarbowo-Celnych </a:t>
            </a:r>
            <a:endParaRPr sz="4400" dirty="0">
              <a:latin typeface="+mn-lt"/>
              <a:cs typeface="Lato Black"/>
            </a:endParaRPr>
          </a:p>
        </p:txBody>
      </p:sp>
      <p:sp>
        <p:nvSpPr>
          <p:cNvPr id="40" name="object 18">
            <a:extLst>
              <a:ext uri="{FF2B5EF4-FFF2-40B4-BE49-F238E27FC236}">
                <a16:creationId xmlns:a16="http://schemas.microsoft.com/office/drawing/2014/main" id="{34CA8580-A8E7-28D2-CF00-1456EFA49BAD}"/>
              </a:ext>
            </a:extLst>
          </p:cNvPr>
          <p:cNvSpPr/>
          <p:nvPr/>
        </p:nvSpPr>
        <p:spPr>
          <a:xfrm>
            <a:off x="1087436" y="266240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16" name="object 18">
            <a:extLst>
              <a:ext uri="{FF2B5EF4-FFF2-40B4-BE49-F238E27FC236}">
                <a16:creationId xmlns:a16="http://schemas.microsoft.com/office/drawing/2014/main" id="{904C2998-14CA-46DB-AD11-716177766F56}"/>
              </a:ext>
            </a:extLst>
          </p:cNvPr>
          <p:cNvSpPr/>
          <p:nvPr/>
        </p:nvSpPr>
        <p:spPr>
          <a:xfrm>
            <a:off x="1076006" y="6569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18" name="pole tekstowe 17">
            <a:extLst>
              <a:ext uri="{FF2B5EF4-FFF2-40B4-BE49-F238E27FC236}">
                <a16:creationId xmlns:a16="http://schemas.microsoft.com/office/drawing/2014/main" id="{59B7E42C-F196-4E78-BA59-24518368A36D}"/>
              </a:ext>
            </a:extLst>
          </p:cNvPr>
          <p:cNvSpPr txBox="1"/>
          <p:nvPr/>
        </p:nvSpPr>
        <p:spPr>
          <a:xfrm>
            <a:off x="1060450" y="6816546"/>
            <a:ext cx="6781800" cy="3139321"/>
          </a:xfrm>
          <a:prstGeom prst="rect">
            <a:avLst/>
          </a:prstGeom>
          <a:noFill/>
        </p:spPr>
        <p:txBody>
          <a:bodyPr wrap="square">
            <a:spAutoFit/>
          </a:bodyPr>
          <a:lstStyle/>
          <a:p>
            <a:r>
              <a:rPr lang="pl-PL" b="0" i="0" u="none" strike="noStrike" dirty="0">
                <a:solidFill>
                  <a:srgbClr val="000000"/>
                </a:solidFill>
                <a:effectLst/>
                <a:latin typeface="+mn-lt"/>
                <a:ea typeface="Calibri" panose="020F0502020204030204" pitchFamily="34" charset="0"/>
                <a:cs typeface="Calibri" panose="020F0502020204030204" pitchFamily="34" charset="0"/>
              </a:rPr>
              <a:t>Projekt TAX FREE (PUESC.P4.6)/ </a:t>
            </a:r>
            <a:br>
              <a:rPr lang="pl-PL" b="0" i="0" u="none" strike="noStrike" dirty="0">
                <a:solidFill>
                  <a:srgbClr val="000000"/>
                </a:solidFill>
                <a:effectLst/>
                <a:latin typeface="+mn-lt"/>
                <a:ea typeface="Calibri" panose="020F0502020204030204" pitchFamily="34" charset="0"/>
                <a:cs typeface="Calibri" panose="020F0502020204030204" pitchFamily="34" charset="0"/>
              </a:rPr>
            </a:br>
            <a:r>
              <a:rPr lang="pl-PL" b="0" i="0" u="none" strike="noStrike" dirty="0">
                <a:solidFill>
                  <a:srgbClr val="000000"/>
                </a:solidFill>
                <a:effectLst/>
                <a:latin typeface="+mn-lt"/>
                <a:ea typeface="Calibri" panose="020F0502020204030204" pitchFamily="34" charset="0"/>
                <a:cs typeface="Calibri" panose="020F0502020204030204" pitchFamily="34" charset="0"/>
              </a:rPr>
              <a:t>system TAX FREE2</a:t>
            </a:r>
            <a:r>
              <a:rPr lang="pl-PL" dirty="0">
                <a:latin typeface="+mn-lt"/>
                <a:ea typeface="Calibri" panose="020F0502020204030204" pitchFamily="34" charset="0"/>
                <a:cs typeface="Calibri" panose="020F0502020204030204" pitchFamily="34" charset="0"/>
              </a:rPr>
              <a:t> </a:t>
            </a:r>
            <a:r>
              <a:rPr lang="pl-PL" b="0" i="0" u="none" strike="noStrike" dirty="0">
                <a:solidFill>
                  <a:srgbClr val="000000"/>
                </a:solidFill>
                <a:effectLst/>
                <a:latin typeface="+mn-lt"/>
                <a:ea typeface="Calibri" panose="020F0502020204030204" pitchFamily="34" charset="0"/>
                <a:cs typeface="Calibri" panose="020F0502020204030204" pitchFamily="34" charset="0"/>
              </a:rPr>
              <a:t>Uruchomiono dodatkowy kanał komunikacyjny dla sprzedawców podczas niedostępności PUESC.</a:t>
            </a:r>
            <a:br>
              <a:rPr lang="pl-PL" b="0" i="0" u="none" strike="noStrike" dirty="0">
                <a:solidFill>
                  <a:srgbClr val="000000"/>
                </a:solidFill>
                <a:effectLst/>
                <a:latin typeface="+mn-lt"/>
                <a:ea typeface="Calibri" panose="020F0502020204030204" pitchFamily="34" charset="0"/>
                <a:cs typeface="Calibri" panose="020F0502020204030204" pitchFamily="34" charset="0"/>
              </a:rPr>
            </a:br>
            <a:r>
              <a:rPr lang="pl-PL" b="0" i="0" u="none" strike="noStrike" dirty="0">
                <a:solidFill>
                  <a:srgbClr val="000000"/>
                </a:solidFill>
                <a:effectLst/>
                <a:latin typeface="+mn-lt"/>
                <a:ea typeface="Calibri" panose="020F0502020204030204" pitchFamily="34" charset="0"/>
                <a:cs typeface="Calibri" panose="020F0502020204030204" pitchFamily="34" charset="0"/>
              </a:rPr>
              <a:t>Zalety dedykowanej usługi awaryjnej:</a:t>
            </a:r>
            <a:br>
              <a:rPr lang="pl-PL" b="0" i="0" u="none" strike="noStrike" dirty="0">
                <a:solidFill>
                  <a:srgbClr val="000000"/>
                </a:solidFill>
                <a:effectLst/>
                <a:latin typeface="+mn-lt"/>
                <a:ea typeface="Calibri" panose="020F0502020204030204" pitchFamily="34" charset="0"/>
                <a:cs typeface="Calibri" panose="020F0502020204030204" pitchFamily="34" charset="0"/>
              </a:rPr>
            </a:br>
            <a:r>
              <a:rPr lang="pl-PL" b="0" i="0" u="none" strike="noStrike" dirty="0">
                <a:solidFill>
                  <a:srgbClr val="000000"/>
                </a:solidFill>
                <a:effectLst/>
                <a:latin typeface="+mn-lt"/>
                <a:ea typeface="Calibri" panose="020F0502020204030204" pitchFamily="34" charset="0"/>
                <a:cs typeface="Calibri" panose="020F0502020204030204" pitchFamily="34" charset="0"/>
              </a:rPr>
              <a:t>1. Umożliwienie ciągłości sprzedaży przez podmioty zarejestrowane jako sprzedawcy w procedurze TAX FREE.</a:t>
            </a:r>
            <a:br>
              <a:rPr lang="pl-PL" b="0" i="0" u="none" strike="noStrike" dirty="0">
                <a:solidFill>
                  <a:srgbClr val="000000"/>
                </a:solidFill>
                <a:effectLst/>
                <a:latin typeface="+mn-lt"/>
                <a:ea typeface="Calibri" panose="020F0502020204030204" pitchFamily="34" charset="0"/>
                <a:cs typeface="Calibri" panose="020F0502020204030204" pitchFamily="34" charset="0"/>
              </a:rPr>
            </a:br>
            <a:r>
              <a:rPr lang="pl-PL" b="0" i="0" u="none" strike="noStrike" dirty="0">
                <a:solidFill>
                  <a:srgbClr val="000000"/>
                </a:solidFill>
                <a:effectLst/>
                <a:latin typeface="+mn-lt"/>
                <a:ea typeface="Calibri" panose="020F0502020204030204" pitchFamily="34" charset="0"/>
                <a:cs typeface="Calibri" panose="020F0502020204030204" pitchFamily="34" charset="0"/>
              </a:rPr>
              <a:t>2. Umożliwienie podróżnym dokonywania zakupów w procedurze TAX FREE i uzyskiwania zwrotu podatku VAT niezależnie od niedostępności PUESC. </a:t>
            </a:r>
          </a:p>
          <a:p>
            <a:endParaRPr lang="pl-PL" dirty="0">
              <a:solidFill>
                <a:srgbClr val="000000"/>
              </a:solidFill>
              <a:latin typeface="+mn-lt"/>
              <a:ea typeface="Calibri" panose="020F0502020204030204" pitchFamily="34" charset="0"/>
              <a:cs typeface="Calibri" panose="020F0502020204030204" pitchFamily="34" charset="0"/>
            </a:endParaRPr>
          </a:p>
          <a:p>
            <a:r>
              <a:rPr lang="pl-PL" dirty="0">
                <a:solidFill>
                  <a:srgbClr val="000000"/>
                </a:solidFill>
                <a:latin typeface="+mn-lt"/>
                <a:ea typeface="Calibri" panose="020F0502020204030204" pitchFamily="34" charset="0"/>
                <a:cs typeface="Calibri" panose="020F0502020204030204" pitchFamily="34" charset="0"/>
              </a:rPr>
              <a:t>- 2024 r.</a:t>
            </a:r>
            <a:endParaRPr lang="pl-PL" dirty="0">
              <a:latin typeface="+mn-lt"/>
              <a:ea typeface="Calibri" panose="020F0502020204030204" pitchFamily="34" charset="0"/>
              <a:cs typeface="Calibri" panose="020F0502020204030204" pitchFamily="34" charset="0"/>
            </a:endParaRPr>
          </a:p>
        </p:txBody>
      </p:sp>
      <p:sp>
        <p:nvSpPr>
          <p:cNvPr id="20" name="pole tekstowe 19">
            <a:extLst>
              <a:ext uri="{FF2B5EF4-FFF2-40B4-BE49-F238E27FC236}">
                <a16:creationId xmlns:a16="http://schemas.microsoft.com/office/drawing/2014/main" id="{DF7DF623-839D-4F66-8A6E-06EBE5A4680E}"/>
              </a:ext>
            </a:extLst>
          </p:cNvPr>
          <p:cNvSpPr txBox="1"/>
          <p:nvPr/>
        </p:nvSpPr>
        <p:spPr>
          <a:xfrm>
            <a:off x="8362316" y="6786643"/>
            <a:ext cx="10050780" cy="646331"/>
          </a:xfrm>
          <a:prstGeom prst="rect">
            <a:avLst/>
          </a:prstGeom>
          <a:noFill/>
        </p:spPr>
        <p:txBody>
          <a:bodyPr wrap="square">
            <a:spAutoFit/>
          </a:bodyPr>
          <a:lstStyle/>
          <a:p>
            <a:r>
              <a:rPr lang="pl-PL" sz="1800" b="0" i="0" u="none" strike="noStrike" dirty="0">
                <a:solidFill>
                  <a:srgbClr val="000000"/>
                </a:solidFill>
                <a:effectLst/>
                <a:latin typeface="+mn-lt"/>
              </a:rPr>
              <a:t>Funkcjonalność do wykorzystania przez klientów KAS podczas awarii PUESC – od wdrożenia nowej funkcjonalności nie zaistniała konieczność uruchomienia dodatkowego kanału komunikacyjnego.</a:t>
            </a:r>
            <a:endParaRPr lang="pl-PL" dirty="0">
              <a:latin typeface="+mn-lt"/>
            </a:endParaRPr>
          </a:p>
        </p:txBody>
      </p:sp>
      <p:sp>
        <p:nvSpPr>
          <p:cNvPr id="21" name="object 18">
            <a:extLst>
              <a:ext uri="{FF2B5EF4-FFF2-40B4-BE49-F238E27FC236}">
                <a16:creationId xmlns:a16="http://schemas.microsoft.com/office/drawing/2014/main" id="{89573B2D-031F-44F4-99CE-0136150BBFFB}"/>
              </a:ext>
            </a:extLst>
          </p:cNvPr>
          <p:cNvSpPr/>
          <p:nvPr/>
        </p:nvSpPr>
        <p:spPr>
          <a:xfrm>
            <a:off x="1060450" y="10294459"/>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Tree>
    <p:extLst>
      <p:ext uri="{BB962C8B-B14F-4D97-AF65-F5344CB8AC3E}">
        <p14:creationId xmlns:p14="http://schemas.microsoft.com/office/powerpoint/2010/main" val="3258017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23</a:t>
            </a:fld>
            <a:endParaRPr spc="-50" dirty="0"/>
          </a:p>
        </p:txBody>
      </p:sp>
      <p:sp>
        <p:nvSpPr>
          <p:cNvPr id="52" name="object 24">
            <a:extLst>
              <a:ext uri="{FF2B5EF4-FFF2-40B4-BE49-F238E27FC236}">
                <a16:creationId xmlns:a16="http://schemas.microsoft.com/office/drawing/2014/main" id="{C34D2487-6520-4EA2-88DD-025D8BFA2DFC}"/>
              </a:ext>
            </a:extLst>
          </p:cNvPr>
          <p:cNvSpPr txBox="1"/>
          <p:nvPr/>
        </p:nvSpPr>
        <p:spPr>
          <a:xfrm>
            <a:off x="8628206" y="3042887"/>
            <a:ext cx="9653443" cy="566181"/>
          </a:xfrm>
          <a:prstGeom prst="rect">
            <a:avLst/>
          </a:prstGeom>
        </p:spPr>
        <p:txBody>
          <a:bodyPr vert="horz" wrap="square" lIns="0" tIns="12065" rIns="0" bIns="0" rtlCol="0">
            <a:spAutoFit/>
          </a:bodyPr>
          <a:lstStyle/>
          <a:p>
            <a:pPr marL="12700">
              <a:lnSpc>
                <a:spcPct val="100000"/>
              </a:lnSpc>
              <a:spcBef>
                <a:spcPts val="95"/>
              </a:spcBef>
            </a:pPr>
            <a:r>
              <a:rPr lang="pl-PL" dirty="0">
                <a:solidFill>
                  <a:schemeClr val="tx1"/>
                </a:solidFill>
                <a:latin typeface="+mn-lt"/>
              </a:rPr>
              <a:t>W I-II kwartale 2025 r. Klienci umówili 2 336 983 wizyt, z czego 1 014 962 poprzez formularz internetowy.</a:t>
            </a:r>
          </a:p>
        </p:txBody>
      </p:sp>
      <p:sp>
        <p:nvSpPr>
          <p:cNvPr id="55" name="object 27">
            <a:extLst>
              <a:ext uri="{FF2B5EF4-FFF2-40B4-BE49-F238E27FC236}">
                <a16:creationId xmlns:a16="http://schemas.microsoft.com/office/drawing/2014/main" id="{0C76BAA5-F1F9-4FFE-893D-C1039BE96689}"/>
              </a:ext>
            </a:extLst>
          </p:cNvPr>
          <p:cNvSpPr txBox="1"/>
          <p:nvPr/>
        </p:nvSpPr>
        <p:spPr>
          <a:xfrm>
            <a:off x="1151078" y="4019438"/>
            <a:ext cx="5677218" cy="679673"/>
          </a:xfrm>
          <a:prstGeom prst="rect">
            <a:avLst/>
          </a:prstGeom>
        </p:spPr>
        <p:txBody>
          <a:bodyPr vert="horz" wrap="square" lIns="0" tIns="12700" rIns="0" bIns="0" rtlCol="0">
            <a:spAutoFit/>
          </a:bodyPr>
          <a:lstStyle/>
          <a:p>
            <a:pPr marL="12700" marR="5080">
              <a:lnSpc>
                <a:spcPct val="124900"/>
              </a:lnSpc>
              <a:spcBef>
                <a:spcPts val="100"/>
              </a:spcBef>
            </a:pPr>
            <a:r>
              <a:rPr lang="pl-PL" spc="-10" dirty="0">
                <a:latin typeface="+mn-lt"/>
                <a:ea typeface="Lato" panose="020F0502020204030203" pitchFamily="34" charset="0"/>
                <a:cs typeface="Lato" panose="020F0502020204030203" pitchFamily="34" charset="0"/>
              </a:rPr>
              <a:t>Rozwój </a:t>
            </a:r>
            <a:r>
              <a:rPr lang="pl-PL" b="1" spc="-10" dirty="0">
                <a:latin typeface="+mn-lt"/>
                <a:ea typeface="Lato" panose="020F0502020204030203" pitchFamily="34" charset="0"/>
                <a:cs typeface="Lato" panose="020F0502020204030203" pitchFamily="34" charset="0"/>
              </a:rPr>
              <a:t>SENT </a:t>
            </a:r>
            <a:r>
              <a:rPr lang="pl-PL" spc="-10" dirty="0">
                <a:latin typeface="+mn-lt"/>
                <a:ea typeface="Lato" panose="020F0502020204030203" pitchFamily="34" charset="0"/>
                <a:cs typeface="Lato" panose="020F0502020204030203" pitchFamily="34" charset="0"/>
              </a:rPr>
              <a:t>– Rejestr Międzynarodowych Przewozów Drogowych (RMPD) – od </a:t>
            </a:r>
            <a:r>
              <a:rPr lang="pl-PL" b="1" i="0" u="none" strike="noStrike" dirty="0">
                <a:solidFill>
                  <a:srgbClr val="000000"/>
                </a:solidFill>
                <a:effectLst/>
                <a:latin typeface="+mn-lt"/>
                <a:ea typeface="Lato" panose="020F0502020204030203" pitchFamily="34" charset="0"/>
                <a:cs typeface="Lato" panose="020F0502020204030203" pitchFamily="34" charset="0"/>
              </a:rPr>
              <a:t> </a:t>
            </a:r>
            <a:r>
              <a:rPr lang="pl-PL" b="0" i="0" u="none" strike="noStrike" dirty="0">
                <a:solidFill>
                  <a:srgbClr val="000000"/>
                </a:solidFill>
                <a:effectLst/>
                <a:latin typeface="+mn-lt"/>
                <a:ea typeface="Lato" panose="020F0502020204030203" pitchFamily="34" charset="0"/>
                <a:cs typeface="Lato" panose="020F0502020204030203" pitchFamily="34" charset="0"/>
              </a:rPr>
              <a:t>1 listopada 2024 r.</a:t>
            </a:r>
            <a:endParaRPr dirty="0">
              <a:latin typeface="+mn-lt"/>
              <a:ea typeface="Lato" panose="020F0502020204030203" pitchFamily="34" charset="0"/>
              <a:cs typeface="Lato" panose="020F0502020204030203" pitchFamily="34" charset="0"/>
            </a:endParaRPr>
          </a:p>
        </p:txBody>
      </p:sp>
      <p:sp>
        <p:nvSpPr>
          <p:cNvPr id="62" name="object 24">
            <a:extLst>
              <a:ext uri="{FF2B5EF4-FFF2-40B4-BE49-F238E27FC236}">
                <a16:creationId xmlns:a16="http://schemas.microsoft.com/office/drawing/2014/main" id="{D7128E54-0C50-4C8A-B875-F463F355B6F1}"/>
              </a:ext>
            </a:extLst>
          </p:cNvPr>
          <p:cNvSpPr txBox="1"/>
          <p:nvPr/>
        </p:nvSpPr>
        <p:spPr>
          <a:xfrm>
            <a:off x="8532509" y="3998524"/>
            <a:ext cx="7175500" cy="856004"/>
          </a:xfrm>
          <a:prstGeom prst="rect">
            <a:avLst/>
          </a:prstGeom>
        </p:spPr>
        <p:txBody>
          <a:bodyPr vert="horz" wrap="square" lIns="0" tIns="12065" rIns="0" bIns="0" rtlCol="0">
            <a:spAutoFit/>
          </a:bodyPr>
          <a:lstStyle/>
          <a:p>
            <a:pPr marL="12700">
              <a:lnSpc>
                <a:spcPct val="100000"/>
              </a:lnSpc>
              <a:spcBef>
                <a:spcPts val="95"/>
              </a:spcBef>
            </a:pPr>
            <a:r>
              <a:rPr lang="pl-PL" sz="1800" b="0" i="0" u="none" strike="noStrike" dirty="0">
                <a:solidFill>
                  <a:srgbClr val="000000"/>
                </a:solidFill>
                <a:effectLst/>
                <a:latin typeface="Calibri" panose="020F0502020204030204" pitchFamily="34" charset="0"/>
              </a:rPr>
              <a:t>Udostępniono formularze do zgłaszania międzynarodowych przewozów do rejestru SENT - obowiązków wynikających z ustawy </a:t>
            </a:r>
            <a:r>
              <a:rPr lang="pl-PL" sz="1800" b="0" i="1" u="none" strike="noStrike" dirty="0">
                <a:solidFill>
                  <a:srgbClr val="000000"/>
                </a:solidFill>
                <a:effectLst/>
                <a:latin typeface="Calibri" panose="020F0502020204030204" pitchFamily="34" charset="0"/>
              </a:rPr>
              <a:t>o transporcie drogowym.</a:t>
            </a:r>
          </a:p>
          <a:p>
            <a:pPr marL="12700">
              <a:lnSpc>
                <a:spcPct val="100000"/>
              </a:lnSpc>
              <a:spcBef>
                <a:spcPts val="95"/>
              </a:spcBef>
            </a:pPr>
            <a:r>
              <a:rPr lang="pl-PL" dirty="0">
                <a:solidFill>
                  <a:srgbClr val="000000"/>
                </a:solidFill>
                <a:latin typeface="Calibri" panose="020F0502020204030204" pitchFamily="34" charset="0"/>
              </a:rPr>
              <a:t>D</a:t>
            </a:r>
            <a:r>
              <a:rPr lang="pl-PL" sz="1800" b="0" i="0" u="none" strike="noStrike" dirty="0">
                <a:solidFill>
                  <a:srgbClr val="000000"/>
                </a:solidFill>
                <a:effectLst/>
                <a:latin typeface="Calibri" panose="020F0502020204030204" pitchFamily="34" charset="0"/>
              </a:rPr>
              <a:t>o końca II kwartału 2025 r. </a:t>
            </a:r>
            <a:r>
              <a:rPr lang="pl-PL" dirty="0">
                <a:solidFill>
                  <a:srgbClr val="000000"/>
                </a:solidFill>
                <a:latin typeface="Calibri" panose="020F0502020204030204" pitchFamily="34" charset="0"/>
              </a:rPr>
              <a:t>w</a:t>
            </a:r>
            <a:r>
              <a:rPr lang="pl-PL" sz="1800" b="0" i="0" u="none" strike="noStrike" dirty="0">
                <a:solidFill>
                  <a:srgbClr val="000000"/>
                </a:solidFill>
                <a:effectLst/>
                <a:latin typeface="Calibri" panose="020F0502020204030204" pitchFamily="34" charset="0"/>
              </a:rPr>
              <a:t>płynęło 1 072 630 zgłoszeń.</a:t>
            </a:r>
            <a:endParaRPr dirty="0">
              <a:solidFill>
                <a:schemeClr val="tx1"/>
              </a:solidFill>
              <a:latin typeface="+mn-lt"/>
              <a:cs typeface="Lato"/>
            </a:endParaRPr>
          </a:p>
        </p:txBody>
      </p:sp>
      <p:sp>
        <p:nvSpPr>
          <p:cNvPr id="63" name="object 27">
            <a:extLst>
              <a:ext uri="{FF2B5EF4-FFF2-40B4-BE49-F238E27FC236}">
                <a16:creationId xmlns:a16="http://schemas.microsoft.com/office/drawing/2014/main" id="{A4E1AE09-A27B-4550-965C-C4BB5941F615}"/>
              </a:ext>
            </a:extLst>
          </p:cNvPr>
          <p:cNvSpPr txBox="1"/>
          <p:nvPr/>
        </p:nvSpPr>
        <p:spPr>
          <a:xfrm>
            <a:off x="1154648" y="3042887"/>
            <a:ext cx="5677218" cy="333425"/>
          </a:xfrm>
          <a:prstGeom prst="rect">
            <a:avLst/>
          </a:prstGeom>
        </p:spPr>
        <p:txBody>
          <a:bodyPr vert="horz" wrap="square" lIns="0" tIns="12700" rIns="0" bIns="0" rtlCol="0">
            <a:spAutoFit/>
          </a:bodyPr>
          <a:lstStyle/>
          <a:p>
            <a:pPr marL="12700" marR="5080">
              <a:lnSpc>
                <a:spcPct val="124900"/>
              </a:lnSpc>
              <a:spcBef>
                <a:spcPts val="100"/>
              </a:spcBef>
            </a:pPr>
            <a:r>
              <a:rPr lang="pl-PL" spc="-10" dirty="0">
                <a:latin typeface="+mn-lt"/>
                <a:cs typeface="Lato"/>
              </a:rPr>
              <a:t>Usługa </a:t>
            </a:r>
            <a:r>
              <a:rPr lang="pl-PL" b="1" spc="-10" dirty="0">
                <a:latin typeface="+mn-lt"/>
                <a:cs typeface="Lato"/>
              </a:rPr>
              <a:t>Umów wizytę</a:t>
            </a:r>
            <a:endParaRPr b="1" dirty="0">
              <a:latin typeface="+mn-lt"/>
              <a:cs typeface="Lato"/>
            </a:endParaRPr>
          </a:p>
        </p:txBody>
      </p:sp>
      <p:sp>
        <p:nvSpPr>
          <p:cNvPr id="64" name="object 27">
            <a:extLst>
              <a:ext uri="{FF2B5EF4-FFF2-40B4-BE49-F238E27FC236}">
                <a16:creationId xmlns:a16="http://schemas.microsoft.com/office/drawing/2014/main" id="{A005A10A-6DFE-4913-BE8C-980227E30306}"/>
              </a:ext>
            </a:extLst>
          </p:cNvPr>
          <p:cNvSpPr txBox="1"/>
          <p:nvPr/>
        </p:nvSpPr>
        <p:spPr>
          <a:xfrm>
            <a:off x="1151078" y="5604561"/>
            <a:ext cx="6086892" cy="566822"/>
          </a:xfrm>
          <a:prstGeom prst="rect">
            <a:avLst/>
          </a:prstGeom>
        </p:spPr>
        <p:txBody>
          <a:bodyPr vert="horz" wrap="square" lIns="0" tIns="12700" rIns="0" bIns="0" rtlCol="0">
            <a:spAutoFit/>
          </a:bodyPr>
          <a:lstStyle/>
          <a:p>
            <a:pPr marL="12700">
              <a:lnSpc>
                <a:spcPct val="100000"/>
              </a:lnSpc>
              <a:spcBef>
                <a:spcPts val="95"/>
              </a:spcBef>
            </a:pPr>
            <a:r>
              <a:rPr lang="pl-PL" b="1" i="0" u="none" strike="noStrike" dirty="0" err="1">
                <a:solidFill>
                  <a:schemeClr val="tx1"/>
                </a:solidFill>
                <a:effectLst/>
                <a:latin typeface="+mn-lt"/>
                <a:ea typeface="Lato" panose="020F0502020204030203" pitchFamily="34" charset="0"/>
                <a:cs typeface="Lato" panose="020F0502020204030203" pitchFamily="34" charset="0"/>
              </a:rPr>
              <a:t>eTOLL</a:t>
            </a:r>
            <a:r>
              <a:rPr lang="pl-PL" b="1" i="0" u="none" strike="noStrike" dirty="0">
                <a:solidFill>
                  <a:schemeClr val="tx1"/>
                </a:solidFill>
                <a:effectLst/>
                <a:latin typeface="+mn-lt"/>
                <a:ea typeface="Lato" panose="020F0502020204030203" pitchFamily="34" charset="0"/>
                <a:cs typeface="Lato" panose="020F0502020204030203" pitchFamily="34" charset="0"/>
              </a:rPr>
              <a:t> _ </a:t>
            </a:r>
            <a:r>
              <a:rPr lang="pl-PL" spc="-10" dirty="0">
                <a:solidFill>
                  <a:schemeClr val="tx1"/>
                </a:solidFill>
                <a:latin typeface="+mn-lt"/>
                <a:ea typeface="Lato" panose="020F0502020204030203" pitchFamily="34" charset="0"/>
                <a:cs typeface="Lato" panose="020F0502020204030203" pitchFamily="34" charset="0"/>
              </a:rPr>
              <a:t>Rozszerzenie sieci dróg płatnych  dla samochodów ciężarowych nastąpiło 1 listopada 2024 r. </a:t>
            </a:r>
          </a:p>
        </p:txBody>
      </p:sp>
      <p:sp>
        <p:nvSpPr>
          <p:cNvPr id="43" name="pole tekstowe 42">
            <a:extLst>
              <a:ext uri="{FF2B5EF4-FFF2-40B4-BE49-F238E27FC236}">
                <a16:creationId xmlns:a16="http://schemas.microsoft.com/office/drawing/2014/main" id="{0E5B38D0-F32A-4C91-B22F-EAC05B79B4CA}"/>
              </a:ext>
            </a:extLst>
          </p:cNvPr>
          <p:cNvSpPr txBox="1"/>
          <p:nvPr/>
        </p:nvSpPr>
        <p:spPr>
          <a:xfrm>
            <a:off x="8391525" y="5446672"/>
            <a:ext cx="9004300" cy="923330"/>
          </a:xfrm>
          <a:prstGeom prst="rect">
            <a:avLst/>
          </a:prstGeom>
          <a:noFill/>
        </p:spPr>
        <p:txBody>
          <a:bodyPr wrap="square">
            <a:spAutoFit/>
          </a:bodyPr>
          <a:lstStyle/>
          <a:p>
            <a:pPr marL="12700">
              <a:lnSpc>
                <a:spcPct val="100000"/>
              </a:lnSpc>
              <a:spcBef>
                <a:spcPts val="95"/>
              </a:spcBef>
            </a:pPr>
            <a:r>
              <a:rPr lang="pl-PL" b="0" i="0" u="none" strike="noStrike" dirty="0">
                <a:solidFill>
                  <a:srgbClr val="000000"/>
                </a:solidFill>
                <a:effectLst/>
                <a:latin typeface="+mn-lt"/>
              </a:rPr>
              <a:t>Rozszerzenie sieci dróg płatnych dla samochodów ciężarowych o ok. 1635 km: w tym 140 km autostrad, 1 495 km dróg ekspresowych. Środki pobrane z tytułu opłaty elektronicznej zasilają Krajowy Fundusz Drogowy (KFD), z którego modernizowane i budowane są drogi.</a:t>
            </a:r>
            <a:r>
              <a:rPr lang="pl-PL" dirty="0">
                <a:latin typeface="+mn-lt"/>
              </a:rPr>
              <a:t> </a:t>
            </a:r>
            <a:endParaRPr lang="pl-PL" dirty="0">
              <a:solidFill>
                <a:schemeClr val="tx1"/>
              </a:solidFill>
              <a:latin typeface="+mn-lt"/>
            </a:endParaRPr>
          </a:p>
        </p:txBody>
      </p:sp>
      <p:sp>
        <p:nvSpPr>
          <p:cNvPr id="3" name="object 9">
            <a:extLst>
              <a:ext uri="{FF2B5EF4-FFF2-40B4-BE49-F238E27FC236}">
                <a16:creationId xmlns:a16="http://schemas.microsoft.com/office/drawing/2014/main" id="{C9339AE6-69E8-0796-D453-9291AE0432F8}"/>
              </a:ext>
            </a:extLst>
          </p:cNvPr>
          <p:cNvSpPr txBox="1"/>
          <p:nvPr/>
        </p:nvSpPr>
        <p:spPr>
          <a:xfrm>
            <a:off x="1165222" y="2274118"/>
            <a:ext cx="4010027"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4" name="object 10">
            <a:extLst>
              <a:ext uri="{FF2B5EF4-FFF2-40B4-BE49-F238E27FC236}">
                <a16:creationId xmlns:a16="http://schemas.microsoft.com/office/drawing/2014/main" id="{2952C755-142B-6501-987F-A088F537CC4A}"/>
              </a:ext>
            </a:extLst>
          </p:cNvPr>
          <p:cNvSpPr txBox="1"/>
          <p:nvPr/>
        </p:nvSpPr>
        <p:spPr>
          <a:xfrm>
            <a:off x="8388985" y="2320761"/>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4801482" y="5712545"/>
            <a:ext cx="6889419" cy="19828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5" name="object 18">
            <a:extLst>
              <a:ext uri="{FF2B5EF4-FFF2-40B4-BE49-F238E27FC236}">
                <a16:creationId xmlns:a16="http://schemas.microsoft.com/office/drawing/2014/main" id="{C0FE126D-F6A3-CB91-7C30-31DFFF804E29}"/>
              </a:ext>
            </a:extLst>
          </p:cNvPr>
          <p:cNvSpPr/>
          <p:nvPr/>
        </p:nvSpPr>
        <p:spPr>
          <a:xfrm>
            <a:off x="974569" y="925639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6" name="object 18">
            <a:extLst>
              <a:ext uri="{FF2B5EF4-FFF2-40B4-BE49-F238E27FC236}">
                <a16:creationId xmlns:a16="http://schemas.microsoft.com/office/drawing/2014/main" id="{9F187140-F36B-A65F-7E61-9589170BF238}"/>
              </a:ext>
            </a:extLst>
          </p:cNvPr>
          <p:cNvSpPr/>
          <p:nvPr/>
        </p:nvSpPr>
        <p:spPr>
          <a:xfrm>
            <a:off x="1165222" y="5273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9" name="object 18">
            <a:extLst>
              <a:ext uri="{FF2B5EF4-FFF2-40B4-BE49-F238E27FC236}">
                <a16:creationId xmlns:a16="http://schemas.microsoft.com/office/drawing/2014/main" id="{E7C9F31E-43A3-3BAC-F4C1-42E2948B5E81}"/>
              </a:ext>
            </a:extLst>
          </p:cNvPr>
          <p:cNvSpPr/>
          <p:nvPr/>
        </p:nvSpPr>
        <p:spPr>
          <a:xfrm>
            <a:off x="1050606" y="6873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object 18">
            <a:extLst>
              <a:ext uri="{FF2B5EF4-FFF2-40B4-BE49-F238E27FC236}">
                <a16:creationId xmlns:a16="http://schemas.microsoft.com/office/drawing/2014/main" id="{9CD3E683-E28C-3AB3-D0B3-6E8806FF1BE4}"/>
              </a:ext>
            </a:extLst>
          </p:cNvPr>
          <p:cNvSpPr/>
          <p:nvPr/>
        </p:nvSpPr>
        <p:spPr>
          <a:xfrm>
            <a:off x="1087436" y="925639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0" name="object 18">
            <a:extLst>
              <a:ext uri="{FF2B5EF4-FFF2-40B4-BE49-F238E27FC236}">
                <a16:creationId xmlns:a16="http://schemas.microsoft.com/office/drawing/2014/main" id="{9093E577-A107-4865-9D79-A7890DDF07CC}"/>
              </a:ext>
            </a:extLst>
          </p:cNvPr>
          <p:cNvSpPr/>
          <p:nvPr/>
        </p:nvSpPr>
        <p:spPr>
          <a:xfrm>
            <a:off x="1087436" y="3749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2" name="pole tekstowe 31">
            <a:extLst>
              <a:ext uri="{FF2B5EF4-FFF2-40B4-BE49-F238E27FC236}">
                <a16:creationId xmlns:a16="http://schemas.microsoft.com/office/drawing/2014/main" id="{7A4311A8-89BD-416B-AAEC-6DDB59C4E48E}"/>
              </a:ext>
            </a:extLst>
          </p:cNvPr>
          <p:cNvSpPr txBox="1"/>
          <p:nvPr/>
        </p:nvSpPr>
        <p:spPr>
          <a:xfrm>
            <a:off x="1050606" y="7260382"/>
            <a:ext cx="6532238" cy="1477328"/>
          </a:xfrm>
          <a:prstGeom prst="rect">
            <a:avLst/>
          </a:prstGeom>
          <a:noFill/>
        </p:spPr>
        <p:txBody>
          <a:bodyPr wrap="square">
            <a:spAutoFit/>
          </a:bodyPr>
          <a:lstStyle/>
          <a:p>
            <a:r>
              <a:rPr lang="pl-PL" b="0" i="0" u="none" strike="noStrike" dirty="0">
                <a:solidFill>
                  <a:srgbClr val="000000"/>
                </a:solidFill>
                <a:effectLst/>
                <a:latin typeface="+mn-lt"/>
              </a:rPr>
              <a:t>Dostosowanie systemu </a:t>
            </a:r>
            <a:r>
              <a:rPr lang="pl-PL" b="1" i="0" u="none" strike="noStrike" dirty="0">
                <a:solidFill>
                  <a:srgbClr val="000000"/>
                </a:solidFill>
                <a:effectLst/>
                <a:latin typeface="+mn-lt"/>
              </a:rPr>
              <a:t>MDR do e-Doręczeń </a:t>
            </a:r>
            <a:r>
              <a:rPr lang="pl-PL" b="0" i="0" u="none" strike="noStrike" dirty="0">
                <a:solidFill>
                  <a:srgbClr val="000000"/>
                </a:solidFill>
                <a:effectLst/>
                <a:latin typeface="+mn-lt"/>
              </a:rPr>
              <a:t>– marzec 2025 r.</a:t>
            </a:r>
          </a:p>
          <a:p>
            <a:endParaRPr lang="pl-PL" b="0" i="0" u="none" strike="noStrike" dirty="0">
              <a:solidFill>
                <a:srgbClr val="000000"/>
              </a:solidFill>
              <a:effectLst/>
              <a:latin typeface="+mn-lt"/>
            </a:endParaRPr>
          </a:p>
          <a:p>
            <a:r>
              <a:rPr lang="pl-PL" dirty="0">
                <a:solidFill>
                  <a:srgbClr val="000000"/>
                </a:solidFill>
                <a:latin typeface="+mn-lt"/>
              </a:rPr>
              <a:t>Z</a:t>
            </a:r>
            <a:r>
              <a:rPr lang="pl-PL" b="0" i="0" u="none" strike="noStrike" dirty="0">
                <a:solidFill>
                  <a:srgbClr val="000000"/>
                </a:solidFill>
                <a:effectLst/>
                <a:latin typeface="+mn-lt"/>
              </a:rPr>
              <a:t>realizowano ostatni etap - wprowadzenie adresu e-Doręczeń do formularzy MDR-1 i MDR-3, poprzez połączenie bramki MDR z </a:t>
            </a:r>
            <a:br>
              <a:rPr lang="pl-PL" b="0" i="0" u="none" strike="noStrike" dirty="0">
                <a:solidFill>
                  <a:srgbClr val="000000"/>
                </a:solidFill>
                <a:effectLst/>
                <a:latin typeface="+mn-lt"/>
              </a:rPr>
            </a:br>
            <a:r>
              <a:rPr lang="pl-PL" b="0" i="0" u="none" strike="noStrike" dirty="0">
                <a:solidFill>
                  <a:srgbClr val="000000"/>
                </a:solidFill>
                <a:effectLst/>
                <a:latin typeface="+mn-lt"/>
              </a:rPr>
              <a:t>HED-em do e-Doręczeń - weryfikacja adresu.</a:t>
            </a:r>
            <a:r>
              <a:rPr lang="pl-PL" dirty="0">
                <a:latin typeface="+mn-lt"/>
              </a:rPr>
              <a:t>  </a:t>
            </a:r>
          </a:p>
        </p:txBody>
      </p:sp>
      <p:sp>
        <p:nvSpPr>
          <p:cNvPr id="33" name="pole tekstowe 32">
            <a:extLst>
              <a:ext uri="{FF2B5EF4-FFF2-40B4-BE49-F238E27FC236}">
                <a16:creationId xmlns:a16="http://schemas.microsoft.com/office/drawing/2014/main" id="{188800C1-26EA-4BEB-A3EC-78C4A7D031A5}"/>
              </a:ext>
            </a:extLst>
          </p:cNvPr>
          <p:cNvSpPr txBox="1"/>
          <p:nvPr/>
        </p:nvSpPr>
        <p:spPr>
          <a:xfrm>
            <a:off x="8408946" y="7186002"/>
            <a:ext cx="10050780" cy="646331"/>
          </a:xfrm>
          <a:prstGeom prst="rect">
            <a:avLst/>
          </a:prstGeom>
          <a:noFill/>
        </p:spPr>
        <p:txBody>
          <a:bodyPr wrap="square">
            <a:spAutoFit/>
          </a:bodyPr>
          <a:lstStyle/>
          <a:p>
            <a:r>
              <a:rPr lang="pl-PL" dirty="0">
                <a:solidFill>
                  <a:srgbClr val="000000"/>
                </a:solidFill>
                <a:latin typeface="+mn-lt"/>
              </a:rPr>
              <a:t>Na dzień 30.06.2025 r. wpłynęły 2222 dokumenty, do których odnosiła się zmiana. </a:t>
            </a:r>
          </a:p>
          <a:p>
            <a:endParaRPr lang="pl-PL" dirty="0">
              <a:latin typeface="+mn-lt"/>
            </a:endParaRPr>
          </a:p>
        </p:txBody>
      </p:sp>
    </p:spTree>
    <p:extLst>
      <p:ext uri="{BB962C8B-B14F-4D97-AF65-F5344CB8AC3E}">
        <p14:creationId xmlns:p14="http://schemas.microsoft.com/office/powerpoint/2010/main" val="3814417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1289050" y="2906638"/>
            <a:ext cx="4194810" cy="333425"/>
          </a:xfrm>
          <a:prstGeom prst="rect">
            <a:avLst/>
          </a:prstGeom>
        </p:spPr>
        <p:txBody>
          <a:bodyPr vert="horz" wrap="square" lIns="0" tIns="12700" rIns="0" bIns="0" rtlCol="0">
            <a:spAutoFit/>
          </a:bodyPr>
          <a:lstStyle/>
          <a:p>
            <a:pPr marL="12700" marR="5080">
              <a:lnSpc>
                <a:spcPct val="124900"/>
              </a:lnSpc>
              <a:spcBef>
                <a:spcPts val="100"/>
              </a:spcBef>
            </a:pPr>
            <a:r>
              <a:rPr lang="pl-PL" b="1" spc="-10" dirty="0">
                <a:latin typeface="+mn-lt"/>
                <a:cs typeface="Lato"/>
              </a:rPr>
              <a:t>CESOP PL </a:t>
            </a:r>
            <a:r>
              <a:rPr lang="pl-PL" spc="-10" dirty="0">
                <a:latin typeface="+mn-lt"/>
                <a:cs typeface="Lato"/>
              </a:rPr>
              <a:t>– kwiecień 2024 r.</a:t>
            </a:r>
            <a:endParaRPr dirty="0">
              <a:latin typeface="+mn-lt"/>
              <a:cs typeface="Lato"/>
            </a:endParaRPr>
          </a:p>
        </p:txBody>
      </p:sp>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24</a:t>
            </a:fld>
            <a:endParaRPr spc="-50" dirty="0"/>
          </a:p>
        </p:txBody>
      </p:sp>
      <p:sp>
        <p:nvSpPr>
          <p:cNvPr id="3" name="object 9">
            <a:extLst>
              <a:ext uri="{FF2B5EF4-FFF2-40B4-BE49-F238E27FC236}">
                <a16:creationId xmlns:a16="http://schemas.microsoft.com/office/drawing/2014/main" id="{C9339AE6-69E8-0796-D453-9291AE0432F8}"/>
              </a:ext>
            </a:extLst>
          </p:cNvPr>
          <p:cNvSpPr txBox="1"/>
          <p:nvPr/>
        </p:nvSpPr>
        <p:spPr>
          <a:xfrm>
            <a:off x="1165222" y="2274118"/>
            <a:ext cx="4010027"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4" name="object 10">
            <a:extLst>
              <a:ext uri="{FF2B5EF4-FFF2-40B4-BE49-F238E27FC236}">
                <a16:creationId xmlns:a16="http://schemas.microsoft.com/office/drawing/2014/main" id="{2952C755-142B-6501-987F-A088F537CC4A}"/>
              </a:ext>
            </a:extLst>
          </p:cNvPr>
          <p:cNvSpPr txBox="1"/>
          <p:nvPr/>
        </p:nvSpPr>
        <p:spPr>
          <a:xfrm>
            <a:off x="8388985" y="2320761"/>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4801482" y="5712545"/>
            <a:ext cx="6889419" cy="19828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5" name="object 18">
            <a:extLst>
              <a:ext uri="{FF2B5EF4-FFF2-40B4-BE49-F238E27FC236}">
                <a16:creationId xmlns:a16="http://schemas.microsoft.com/office/drawing/2014/main" id="{C0FE126D-F6A3-CB91-7C30-31DFFF804E29}"/>
              </a:ext>
            </a:extLst>
          </p:cNvPr>
          <p:cNvSpPr/>
          <p:nvPr/>
        </p:nvSpPr>
        <p:spPr>
          <a:xfrm>
            <a:off x="974569" y="925639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8" name="object 18">
            <a:extLst>
              <a:ext uri="{FF2B5EF4-FFF2-40B4-BE49-F238E27FC236}">
                <a16:creationId xmlns:a16="http://schemas.microsoft.com/office/drawing/2014/main" id="{A6FE3213-FC00-5073-26BF-4C27F393AAD3}"/>
              </a:ext>
            </a:extLst>
          </p:cNvPr>
          <p:cNvSpPr/>
          <p:nvPr/>
        </p:nvSpPr>
        <p:spPr>
          <a:xfrm>
            <a:off x="1087436" y="5502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object 18">
            <a:extLst>
              <a:ext uri="{FF2B5EF4-FFF2-40B4-BE49-F238E27FC236}">
                <a16:creationId xmlns:a16="http://schemas.microsoft.com/office/drawing/2014/main" id="{9CD3E683-E28C-3AB3-D0B3-6E8806FF1BE4}"/>
              </a:ext>
            </a:extLst>
          </p:cNvPr>
          <p:cNvSpPr/>
          <p:nvPr/>
        </p:nvSpPr>
        <p:spPr>
          <a:xfrm>
            <a:off x="1087436" y="925639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5" name="pole tekstowe 34">
            <a:extLst>
              <a:ext uri="{FF2B5EF4-FFF2-40B4-BE49-F238E27FC236}">
                <a16:creationId xmlns:a16="http://schemas.microsoft.com/office/drawing/2014/main" id="{521EA917-0C24-42B4-87B5-173B7BEFC532}"/>
              </a:ext>
            </a:extLst>
          </p:cNvPr>
          <p:cNvSpPr txBox="1"/>
          <p:nvPr/>
        </p:nvSpPr>
        <p:spPr>
          <a:xfrm>
            <a:off x="8474074" y="4269777"/>
            <a:ext cx="9502776" cy="923330"/>
          </a:xfrm>
          <a:prstGeom prst="rect">
            <a:avLst/>
          </a:prstGeom>
          <a:noFill/>
        </p:spPr>
        <p:txBody>
          <a:bodyPr wrap="square">
            <a:spAutoFit/>
          </a:bodyPr>
          <a:lstStyle/>
          <a:p>
            <a:r>
              <a:rPr lang="pl-PL" dirty="0">
                <a:solidFill>
                  <a:srgbClr val="000000"/>
                </a:solidFill>
                <a:latin typeface="Calibri" panose="020F0502020204030204" pitchFamily="34" charset="0"/>
              </a:rPr>
              <a:t>W</a:t>
            </a:r>
            <a:r>
              <a:rPr lang="pl-PL" sz="1800" b="0" i="0" u="none" strike="noStrike" dirty="0">
                <a:solidFill>
                  <a:srgbClr val="000000"/>
                </a:solidFill>
                <a:effectLst/>
                <a:latin typeface="Calibri" panose="020F0502020204030204" pitchFamily="34" charset="0"/>
              </a:rPr>
              <a:t> I kwartale 2025 r. zapewniono dostawcom usług płatniczych możliwości wysyłania plików w formacie XML, zgodnych z nową </a:t>
            </a:r>
            <a:r>
              <a:rPr lang="pl-PL" sz="1800" b="0" i="0" u="none" strike="noStrike" dirty="0" err="1">
                <a:solidFill>
                  <a:srgbClr val="000000"/>
                </a:solidFill>
                <a:effectLst/>
                <a:latin typeface="Calibri" panose="020F0502020204030204" pitchFamily="34" charset="0"/>
              </a:rPr>
              <a:t>schemą</a:t>
            </a:r>
            <a:r>
              <a:rPr lang="pl-PL" sz="1800" b="0" i="0" u="none" strike="noStrike" dirty="0">
                <a:solidFill>
                  <a:srgbClr val="000000"/>
                </a:solidFill>
                <a:effectLst/>
                <a:latin typeface="Calibri" panose="020F0502020204030204" pitchFamily="34" charset="0"/>
              </a:rPr>
              <a:t> XSD. Wdrożenie nowej wersji </a:t>
            </a:r>
            <a:r>
              <a:rPr lang="pl-PL" sz="1800" b="0" i="0" u="none" strike="noStrike" dirty="0" err="1">
                <a:solidFill>
                  <a:srgbClr val="000000"/>
                </a:solidFill>
                <a:effectLst/>
                <a:latin typeface="Calibri" panose="020F0502020204030204" pitchFamily="34" charset="0"/>
              </a:rPr>
              <a:t>Walidatora</a:t>
            </a:r>
            <a:r>
              <a:rPr lang="pl-PL" sz="1800" b="0" i="0" u="none" strike="noStrike" dirty="0">
                <a:solidFill>
                  <a:srgbClr val="000000"/>
                </a:solidFill>
                <a:effectLst/>
                <a:latin typeface="Calibri" panose="020F0502020204030204" pitchFamily="34" charset="0"/>
              </a:rPr>
              <a:t> Komisji Europejskiej w wersji 1.6.</a:t>
            </a:r>
            <a:r>
              <a:rPr lang="pl-PL" dirty="0"/>
              <a:t> </a:t>
            </a:r>
          </a:p>
        </p:txBody>
      </p:sp>
      <p:sp>
        <p:nvSpPr>
          <p:cNvPr id="36" name="pole tekstowe 35">
            <a:extLst>
              <a:ext uri="{FF2B5EF4-FFF2-40B4-BE49-F238E27FC236}">
                <a16:creationId xmlns:a16="http://schemas.microsoft.com/office/drawing/2014/main" id="{12548FD5-9C51-49A6-8F46-E0BE1470788A}"/>
              </a:ext>
            </a:extLst>
          </p:cNvPr>
          <p:cNvSpPr txBox="1"/>
          <p:nvPr/>
        </p:nvSpPr>
        <p:spPr>
          <a:xfrm>
            <a:off x="8407222" y="3025233"/>
            <a:ext cx="10050780" cy="1200329"/>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Dotyczy określonej grupy, tj. dostawców usług płatniczych.</a:t>
            </a:r>
            <a:br>
              <a:rPr lang="pl-PL" sz="1800" b="0" i="0" u="none" strike="noStrike" dirty="0">
                <a:solidFill>
                  <a:srgbClr val="000000"/>
                </a:solidFill>
                <a:effectLst/>
                <a:latin typeface="Calibri" panose="020F0502020204030204" pitchFamily="34" charset="0"/>
              </a:rPr>
            </a:br>
            <a:r>
              <a:rPr lang="pl-PL" sz="1800" b="0" i="0" u="none" strike="noStrike" dirty="0">
                <a:solidFill>
                  <a:srgbClr val="000000"/>
                </a:solidFill>
                <a:effectLst/>
                <a:latin typeface="Calibri" panose="020F0502020204030204" pitchFamily="34" charset="0"/>
              </a:rPr>
              <a:t>Od dnia uruchomienia systemu, tj. 02.04.2024 r. do 30.06.2025 r. w systemie zostało złożonych 1566 dokumentów rejestracyjnych, przesłano 9494 raportów, z których 7775 została przekazana na poziom CESOP UE (pozostałe to raporty tzw. zerowe i raporty odrzucone).</a:t>
            </a:r>
            <a:r>
              <a:rPr lang="pl-PL" dirty="0"/>
              <a:t> </a:t>
            </a:r>
          </a:p>
        </p:txBody>
      </p:sp>
      <p:sp>
        <p:nvSpPr>
          <p:cNvPr id="15" name="object 5">
            <a:extLst>
              <a:ext uri="{FF2B5EF4-FFF2-40B4-BE49-F238E27FC236}">
                <a16:creationId xmlns:a16="http://schemas.microsoft.com/office/drawing/2014/main" id="{334CBB3C-D5E6-4F66-BD80-1B86D4ECAF9F}"/>
              </a:ext>
            </a:extLst>
          </p:cNvPr>
          <p:cNvSpPr txBox="1"/>
          <p:nvPr/>
        </p:nvSpPr>
        <p:spPr>
          <a:xfrm>
            <a:off x="1055965" y="6107245"/>
            <a:ext cx="6945946" cy="284693"/>
          </a:xfrm>
          <a:prstGeom prst="rect">
            <a:avLst/>
          </a:prstGeom>
        </p:spPr>
        <p:txBody>
          <a:bodyPr vert="horz" wrap="square" lIns="0" tIns="12065" rIns="0" bIns="0" rtlCol="0">
            <a:spAutoFit/>
          </a:bodyPr>
          <a:lstStyle/>
          <a:p>
            <a:pPr>
              <a:lnSpc>
                <a:spcPts val="2180"/>
              </a:lnSpc>
              <a:spcBef>
                <a:spcPts val="95"/>
              </a:spcBef>
            </a:pPr>
            <a:r>
              <a:rPr lang="pl-PL" spc="-10" dirty="0">
                <a:latin typeface="+mn-lt"/>
              </a:rPr>
              <a:t>Nowa wersja </a:t>
            </a:r>
            <a:r>
              <a:rPr lang="pl-PL" b="1" spc="-10" dirty="0">
                <a:latin typeface="+mn-lt"/>
              </a:rPr>
              <a:t>aplikacji mobilnej e-TOLL PL</a:t>
            </a:r>
            <a:r>
              <a:rPr lang="pl-PL" spc="-10" dirty="0">
                <a:latin typeface="+mn-lt"/>
              </a:rPr>
              <a:t> – II kwartał 2025 r.</a:t>
            </a:r>
          </a:p>
        </p:txBody>
      </p:sp>
      <p:sp>
        <p:nvSpPr>
          <p:cNvPr id="16" name="pole tekstowe 15">
            <a:extLst>
              <a:ext uri="{FF2B5EF4-FFF2-40B4-BE49-F238E27FC236}">
                <a16:creationId xmlns:a16="http://schemas.microsoft.com/office/drawing/2014/main" id="{BD60E94B-193A-450C-964F-6B0863B6F929}"/>
              </a:ext>
            </a:extLst>
          </p:cNvPr>
          <p:cNvSpPr txBox="1"/>
          <p:nvPr/>
        </p:nvSpPr>
        <p:spPr>
          <a:xfrm>
            <a:off x="8555605" y="5929397"/>
            <a:ext cx="10050516" cy="849592"/>
          </a:xfrm>
          <a:prstGeom prst="rect">
            <a:avLst/>
          </a:prstGeom>
        </p:spPr>
        <p:txBody>
          <a:bodyPr vert="horz" wrap="square" lIns="0" tIns="12700" rIns="0" bIns="0" rtlCol="0">
            <a:spAutoFit/>
          </a:bodyPr>
          <a:lstStyle>
            <a:defPPr>
              <a:defRPr kern="0"/>
            </a:defPPr>
            <a:lvl1pPr marR="5080">
              <a:lnSpc>
                <a:spcPts val="2180"/>
              </a:lnSpc>
              <a:spcBef>
                <a:spcPts val="100"/>
              </a:spcBef>
              <a:defRPr sz="1650">
                <a:solidFill>
                  <a:schemeClr val="tx1"/>
                </a:solidFill>
                <a:latin typeface="Lato"/>
              </a:defRPr>
            </a:lvl1pPr>
          </a:lstStyle>
          <a:p>
            <a:r>
              <a:rPr lang="pl-PL" sz="1800" dirty="0">
                <a:solidFill>
                  <a:srgbClr val="000000"/>
                </a:solidFill>
                <a:latin typeface="Calibri" panose="020F0502020204030204" pitchFamily="34" charset="0"/>
              </a:rPr>
              <a:t>Dzięki nowej szacie graficznej aplikacja e-TOLL PL jest prostsza w użytkowaniu, co ułatwi odnajdywanie potrzebnych informacji. W nowej wersji zmianie ulegnie wygląd niektórych ikon i animacji, a dzięki optymalizacji widoczności aplikacja płynnie działa na każdym urządzeniu mobilnym.</a:t>
            </a:r>
          </a:p>
        </p:txBody>
      </p:sp>
    </p:spTree>
    <p:extLst>
      <p:ext uri="{BB962C8B-B14F-4D97-AF65-F5344CB8AC3E}">
        <p14:creationId xmlns:p14="http://schemas.microsoft.com/office/powerpoint/2010/main" val="368872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5614" y="5695411"/>
            <a:ext cx="6968493" cy="575222"/>
          </a:xfrm>
          <a:prstGeom prst="rect">
            <a:avLst/>
          </a:prstGeom>
        </p:spPr>
        <p:txBody>
          <a:bodyPr vert="horz" wrap="square" lIns="0" tIns="12700" rIns="0" bIns="0" rtlCol="0">
            <a:spAutoFit/>
          </a:bodyPr>
          <a:lstStyle/>
          <a:p>
            <a:pPr marR="5080">
              <a:lnSpc>
                <a:spcPts val="2180"/>
              </a:lnSpc>
              <a:spcBef>
                <a:spcPts val="100"/>
              </a:spcBef>
            </a:pPr>
            <a:r>
              <a:rPr lang="pl-PL" b="1" dirty="0">
                <a:latin typeface="+mn-lt"/>
                <a:cs typeface="Lato"/>
              </a:rPr>
              <a:t>QR kody na upomnieniach  </a:t>
            </a:r>
            <a:r>
              <a:rPr lang="pl-PL" dirty="0">
                <a:latin typeface="+mn-lt"/>
                <a:cs typeface="Lato"/>
              </a:rPr>
              <a:t>- styczeń 2025 r.</a:t>
            </a:r>
          </a:p>
          <a:p>
            <a:pPr marR="5080">
              <a:lnSpc>
                <a:spcPts val="2180"/>
              </a:lnSpc>
              <a:spcBef>
                <a:spcPts val="100"/>
              </a:spcBef>
            </a:pPr>
            <a:r>
              <a:rPr lang="pl-PL" spc="-25" dirty="0">
                <a:solidFill>
                  <a:schemeClr val="tx1"/>
                </a:solidFill>
                <a:latin typeface="+mn-lt"/>
              </a:rPr>
              <a:t>Umieszczenie w szablonie upomnień kodu QR.</a:t>
            </a:r>
          </a:p>
        </p:txBody>
      </p:sp>
      <p:sp>
        <p:nvSpPr>
          <p:cNvPr id="11" name="object 11"/>
          <p:cNvSpPr txBox="1"/>
          <p:nvPr/>
        </p:nvSpPr>
        <p:spPr>
          <a:xfrm>
            <a:off x="8246009" y="5695411"/>
            <a:ext cx="10848419" cy="1721625"/>
          </a:xfrm>
          <a:prstGeom prst="rect">
            <a:avLst/>
          </a:prstGeom>
        </p:spPr>
        <p:txBody>
          <a:bodyPr vert="horz" wrap="square" lIns="0" tIns="12700" rIns="0" bIns="0" rtlCol="0">
            <a:spAutoFit/>
          </a:bodyPr>
          <a:lstStyle/>
          <a:p>
            <a:pPr marR="5080">
              <a:lnSpc>
                <a:spcPts val="2180"/>
              </a:lnSpc>
              <a:spcBef>
                <a:spcPts val="100"/>
              </a:spcBef>
            </a:pPr>
            <a:r>
              <a:rPr lang="pl-PL" spc="-25" dirty="0">
                <a:solidFill>
                  <a:schemeClr val="tx1"/>
                </a:solidFill>
                <a:latin typeface="+mn-lt"/>
              </a:rPr>
              <a:t>Funkcjonalność polegająca na umieszczeniu w szablonie upomnienia wzywającego podatnika do zapłaty zobowiązania,  statycznego kodu QR.</a:t>
            </a:r>
          </a:p>
          <a:p>
            <a:pPr marR="5080">
              <a:lnSpc>
                <a:spcPts val="2180"/>
              </a:lnSpc>
              <a:spcBef>
                <a:spcPts val="100"/>
              </a:spcBef>
            </a:pPr>
            <a:r>
              <a:rPr lang="pl-PL" spc="-25" dirty="0">
                <a:solidFill>
                  <a:schemeClr val="tx1"/>
                </a:solidFill>
                <a:latin typeface="+mn-lt"/>
              </a:rPr>
              <a:t>W I półroczu 2025 r. urzędy skarbowe wystawiły 1 877 686 upomnień z kodami QR.</a:t>
            </a:r>
          </a:p>
          <a:p>
            <a:pPr marR="5080">
              <a:lnSpc>
                <a:spcPts val="2180"/>
              </a:lnSpc>
              <a:spcBef>
                <a:spcPts val="100"/>
              </a:spcBef>
            </a:pPr>
            <a:r>
              <a:rPr lang="pl-PL" spc="-25" dirty="0">
                <a:solidFill>
                  <a:schemeClr val="tx1"/>
                </a:solidFill>
                <a:latin typeface="+mn-lt"/>
              </a:rPr>
              <a:t>Podatnik może sam sprawdzić stan swoich rozliczeń podatkowych. Po zeskanowaniu przez podatnika w szablonie upomnienia kodu QR, zostanie przekierowany do serwisu e-Urząd Skarbowy, gdzie po zalogowaniu się do swojego konta zostanie przekierowany bezpośrednio do zakładki ,,Rozliczenia”. </a:t>
            </a: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25</a:t>
            </a:fld>
            <a:endParaRPr spc="-50" dirty="0"/>
          </a:p>
        </p:txBody>
      </p:sp>
      <p:sp>
        <p:nvSpPr>
          <p:cNvPr id="7" name="object 18">
            <a:extLst>
              <a:ext uri="{FF2B5EF4-FFF2-40B4-BE49-F238E27FC236}">
                <a16:creationId xmlns:a16="http://schemas.microsoft.com/office/drawing/2014/main" id="{F8979EE3-974F-6859-A81F-606BF37EF347}"/>
              </a:ext>
            </a:extLst>
          </p:cNvPr>
          <p:cNvSpPr/>
          <p:nvPr/>
        </p:nvSpPr>
        <p:spPr>
          <a:xfrm>
            <a:off x="1087436" y="2945783"/>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8" name="object 18">
            <a:extLst>
              <a:ext uri="{FF2B5EF4-FFF2-40B4-BE49-F238E27FC236}">
                <a16:creationId xmlns:a16="http://schemas.microsoft.com/office/drawing/2014/main" id="{2EB51928-0E8B-FD91-FD53-36644A078AE6}"/>
              </a:ext>
            </a:extLst>
          </p:cNvPr>
          <p:cNvSpPr/>
          <p:nvPr/>
        </p:nvSpPr>
        <p:spPr>
          <a:xfrm rot="5400000" flipV="1">
            <a:off x="4535117" y="5978909"/>
            <a:ext cx="7474911" cy="251045"/>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3" name="object 18">
            <a:extLst>
              <a:ext uri="{FF2B5EF4-FFF2-40B4-BE49-F238E27FC236}">
                <a16:creationId xmlns:a16="http://schemas.microsoft.com/office/drawing/2014/main" id="{34099ED5-20E8-5C39-E1D8-8D725132DE6B}"/>
              </a:ext>
            </a:extLst>
          </p:cNvPr>
          <p:cNvSpPr/>
          <p:nvPr/>
        </p:nvSpPr>
        <p:spPr>
          <a:xfrm>
            <a:off x="1087436" y="5426075"/>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5" name="object 18">
            <a:extLst>
              <a:ext uri="{FF2B5EF4-FFF2-40B4-BE49-F238E27FC236}">
                <a16:creationId xmlns:a16="http://schemas.microsoft.com/office/drawing/2014/main" id="{67354849-EC5E-61A0-1CD1-04FF0819BA4B}"/>
              </a:ext>
            </a:extLst>
          </p:cNvPr>
          <p:cNvSpPr/>
          <p:nvPr/>
        </p:nvSpPr>
        <p:spPr>
          <a:xfrm>
            <a:off x="1087436" y="9841883"/>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8" name="object 9">
            <a:extLst>
              <a:ext uri="{FF2B5EF4-FFF2-40B4-BE49-F238E27FC236}">
                <a16:creationId xmlns:a16="http://schemas.microsoft.com/office/drawing/2014/main" id="{05F85A16-7991-408C-8489-3B6677E66A78}"/>
              </a:ext>
            </a:extLst>
          </p:cNvPr>
          <p:cNvSpPr txBox="1"/>
          <p:nvPr/>
        </p:nvSpPr>
        <p:spPr>
          <a:xfrm>
            <a:off x="1087436" y="2317955"/>
            <a:ext cx="3554414"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19" name="object 10">
            <a:extLst>
              <a:ext uri="{FF2B5EF4-FFF2-40B4-BE49-F238E27FC236}">
                <a16:creationId xmlns:a16="http://schemas.microsoft.com/office/drawing/2014/main" id="{83CCE04E-A60E-49CE-B8A2-0DDD3779ACCD}"/>
              </a:ext>
            </a:extLst>
          </p:cNvPr>
          <p:cNvSpPr txBox="1"/>
          <p:nvPr/>
        </p:nvSpPr>
        <p:spPr>
          <a:xfrm>
            <a:off x="8388986" y="2320761"/>
            <a:ext cx="389393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0" name="pole tekstowe 19">
            <a:extLst>
              <a:ext uri="{FF2B5EF4-FFF2-40B4-BE49-F238E27FC236}">
                <a16:creationId xmlns:a16="http://schemas.microsoft.com/office/drawing/2014/main" id="{D9B02746-7787-465F-8F77-9E546D231F7C}"/>
              </a:ext>
            </a:extLst>
          </p:cNvPr>
          <p:cNvSpPr txBox="1"/>
          <p:nvPr/>
        </p:nvSpPr>
        <p:spPr>
          <a:xfrm>
            <a:off x="1087436" y="3125415"/>
            <a:ext cx="6795436" cy="2092881"/>
          </a:xfrm>
          <a:prstGeom prst="rect">
            <a:avLst/>
          </a:prstGeom>
          <a:noFill/>
        </p:spPr>
        <p:txBody>
          <a:bodyPr wrap="square">
            <a:spAutoFit/>
          </a:bodyPr>
          <a:lstStyle/>
          <a:p>
            <a:pPr marR="5080">
              <a:lnSpc>
                <a:spcPts val="2180"/>
              </a:lnSpc>
              <a:spcBef>
                <a:spcPts val="100"/>
              </a:spcBef>
            </a:pPr>
            <a:r>
              <a:rPr lang="pl-PL" b="1" dirty="0">
                <a:latin typeface="+mn-lt"/>
              </a:rPr>
              <a:t>Chmura Instytucji Audytowej </a:t>
            </a:r>
            <a:r>
              <a:rPr lang="pl-PL" dirty="0">
                <a:latin typeface="+mn-lt"/>
              </a:rPr>
              <a:t>– marzec 2025 r.</a:t>
            </a:r>
          </a:p>
          <a:p>
            <a:endParaRPr lang="pl-PL" spc="-25" dirty="0">
              <a:solidFill>
                <a:schemeClr val="tx1"/>
              </a:solidFill>
              <a:latin typeface="+mn-lt"/>
            </a:endParaRPr>
          </a:p>
          <a:p>
            <a:r>
              <a:rPr lang="pl-PL" spc="-25" dirty="0">
                <a:solidFill>
                  <a:schemeClr val="tx1"/>
                </a:solidFill>
                <a:latin typeface="+mn-lt"/>
              </a:rPr>
              <a:t>Instytucja Audytowa w Polsce 24.03.2025 r. wdrożyła</a:t>
            </a:r>
            <a:br>
              <a:rPr lang="pl-PL" spc="-25" dirty="0">
                <a:solidFill>
                  <a:schemeClr val="tx1"/>
                </a:solidFill>
                <a:latin typeface="+mn-lt"/>
              </a:rPr>
            </a:br>
            <a:r>
              <a:rPr lang="pl-PL" spc="-25" dirty="0">
                <a:solidFill>
                  <a:schemeClr val="tx1"/>
                </a:solidFill>
                <a:latin typeface="+mn-lt"/>
              </a:rPr>
              <a:t>narzędzie informatyczne służące do przekazywania dokumentów na potrzeby audytu przez instytucje zaangażowane w dystrybucję środków UE jak również beneficjentów programów/ funduszy UE. </a:t>
            </a:r>
          </a:p>
          <a:p>
            <a:r>
              <a:rPr lang="pl-PL" sz="2000" dirty="0">
                <a:latin typeface="+mn-lt"/>
              </a:rPr>
              <a:t> </a:t>
            </a:r>
          </a:p>
        </p:txBody>
      </p:sp>
      <p:sp>
        <p:nvSpPr>
          <p:cNvPr id="21" name="pole tekstowe 20">
            <a:extLst>
              <a:ext uri="{FF2B5EF4-FFF2-40B4-BE49-F238E27FC236}">
                <a16:creationId xmlns:a16="http://schemas.microsoft.com/office/drawing/2014/main" id="{B3C1B870-4B0F-4962-83EF-9F43FD36F4C7}"/>
              </a:ext>
            </a:extLst>
          </p:cNvPr>
          <p:cNvSpPr txBox="1"/>
          <p:nvPr/>
        </p:nvSpPr>
        <p:spPr>
          <a:xfrm>
            <a:off x="8279620" y="3561525"/>
            <a:ext cx="10788534" cy="1493358"/>
          </a:xfrm>
          <a:prstGeom prst="rect">
            <a:avLst/>
          </a:prstGeom>
          <a:noFill/>
        </p:spPr>
        <p:txBody>
          <a:bodyPr wrap="square">
            <a:spAutoFit/>
          </a:bodyPr>
          <a:lstStyle/>
          <a:p>
            <a:pPr marR="5080">
              <a:lnSpc>
                <a:spcPts val="2180"/>
              </a:lnSpc>
              <a:spcBef>
                <a:spcPts val="100"/>
              </a:spcBef>
              <a:spcAft>
                <a:spcPts val="800"/>
              </a:spcAft>
            </a:pPr>
            <a:r>
              <a:rPr lang="pl-PL" spc="-25" dirty="0">
                <a:solidFill>
                  <a:schemeClr val="tx1"/>
                </a:solidFill>
                <a:latin typeface="+mn-lt"/>
              </a:rPr>
              <a:t>Z systemu korzysta obecnie ponad 500 użytkowników. System wykorzystywany jest jako narzędzie wspomagające realizację bieżących zadań pracowników Instytucji Audytowej. Dzięki systemowi pozyskiwane są dokumenty niezbędne do realizacji audytu zarówno od beneficjentów jak i instytucji zewnętrznych. Usługa znalazła zastosowanie również w zakresie udostępniania dokumentów przedstawicielom organów zewnętrznych, w tym Komisji Europejskiej. Według stanu na 30.06.2025 r. w systemie znajdowało się 88GB danych.</a:t>
            </a:r>
          </a:p>
        </p:txBody>
      </p:sp>
      <p:sp>
        <p:nvSpPr>
          <p:cNvPr id="16" name="pole tekstowe 15">
            <a:extLst>
              <a:ext uri="{FF2B5EF4-FFF2-40B4-BE49-F238E27FC236}">
                <a16:creationId xmlns:a16="http://schemas.microsoft.com/office/drawing/2014/main" id="{43E3B862-88B3-4361-9B74-DA0B6FDD66BE}"/>
              </a:ext>
            </a:extLst>
          </p:cNvPr>
          <p:cNvSpPr txBox="1"/>
          <p:nvPr/>
        </p:nvSpPr>
        <p:spPr>
          <a:xfrm>
            <a:off x="1087436" y="8252047"/>
            <a:ext cx="6795436" cy="935128"/>
          </a:xfrm>
          <a:prstGeom prst="rect">
            <a:avLst/>
          </a:prstGeom>
          <a:noFill/>
        </p:spPr>
        <p:txBody>
          <a:bodyPr wrap="square">
            <a:spAutoFit/>
          </a:bodyPr>
          <a:lstStyle/>
          <a:p>
            <a:pPr>
              <a:lnSpc>
                <a:spcPts val="2180"/>
              </a:lnSpc>
              <a:spcBef>
                <a:spcPts val="95"/>
              </a:spcBef>
            </a:pPr>
            <a:r>
              <a:rPr lang="pl-PL" b="1" spc="-10" dirty="0">
                <a:solidFill>
                  <a:schemeClr val="tx1"/>
                </a:solidFill>
                <a:latin typeface="+mn-lt"/>
                <a:cs typeface="Lato"/>
              </a:rPr>
              <a:t>QR kody do opłaty skarbowej </a:t>
            </a:r>
            <a:r>
              <a:rPr lang="pl-PL" spc="-10" dirty="0">
                <a:solidFill>
                  <a:schemeClr val="tx1"/>
                </a:solidFill>
                <a:latin typeface="+mn-lt"/>
                <a:cs typeface="Lato"/>
              </a:rPr>
              <a:t>– 2024 r. </a:t>
            </a:r>
          </a:p>
          <a:p>
            <a:pPr>
              <a:lnSpc>
                <a:spcPts val="2180"/>
              </a:lnSpc>
              <a:spcBef>
                <a:spcPts val="95"/>
              </a:spcBef>
            </a:pPr>
            <a:r>
              <a:rPr lang="pl-PL" spc="-25" dirty="0">
                <a:solidFill>
                  <a:schemeClr val="tx1"/>
                </a:solidFill>
                <a:latin typeface="+mn-lt"/>
              </a:rPr>
              <a:t>W urzędach skarbowych na terenie Miasta Stołecznego Warszawy pilotażowo wdrożono usługę płatności za opłatę skarbową na rzecz JST.</a:t>
            </a:r>
            <a:endParaRPr lang="pl-PL" u="sng" spc="-25" dirty="0">
              <a:solidFill>
                <a:schemeClr val="tx1"/>
              </a:solidFill>
              <a:latin typeface="+mn-lt"/>
            </a:endParaRPr>
          </a:p>
        </p:txBody>
      </p:sp>
      <p:sp>
        <p:nvSpPr>
          <p:cNvPr id="17" name="object 18">
            <a:extLst>
              <a:ext uri="{FF2B5EF4-FFF2-40B4-BE49-F238E27FC236}">
                <a16:creationId xmlns:a16="http://schemas.microsoft.com/office/drawing/2014/main" id="{5EFB416B-3EB1-4841-A8BD-06E002C11029}"/>
              </a:ext>
            </a:extLst>
          </p:cNvPr>
          <p:cNvSpPr/>
          <p:nvPr/>
        </p:nvSpPr>
        <p:spPr>
          <a:xfrm>
            <a:off x="1087436" y="8022894"/>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2" name="pole tekstowe 21">
            <a:extLst>
              <a:ext uri="{FF2B5EF4-FFF2-40B4-BE49-F238E27FC236}">
                <a16:creationId xmlns:a16="http://schemas.microsoft.com/office/drawing/2014/main" id="{9A68DEAF-C3BB-4A3A-B676-BF414B07E6D6}"/>
              </a:ext>
            </a:extLst>
          </p:cNvPr>
          <p:cNvSpPr txBox="1"/>
          <p:nvPr/>
        </p:nvSpPr>
        <p:spPr>
          <a:xfrm>
            <a:off x="8252970" y="8540844"/>
            <a:ext cx="7883856" cy="923330"/>
          </a:xfrm>
          <a:prstGeom prst="rect">
            <a:avLst/>
          </a:prstGeom>
          <a:noFill/>
        </p:spPr>
        <p:txBody>
          <a:bodyPr wrap="square">
            <a:spAutoFit/>
          </a:bodyPr>
          <a:lstStyle/>
          <a:p>
            <a:r>
              <a:rPr lang="pl-PL" spc="-25" dirty="0">
                <a:solidFill>
                  <a:schemeClr val="tx1"/>
                </a:solidFill>
                <a:latin typeface="+mn-lt"/>
              </a:rPr>
              <a:t>Za I kwartał 2025 r. – wybrane urzędy skarbowe zrealizowały około 3,6 tys. transakcji.  </a:t>
            </a:r>
          </a:p>
          <a:p>
            <a:r>
              <a:rPr lang="pl-PL" spc="-25" dirty="0">
                <a:solidFill>
                  <a:schemeClr val="tx1"/>
                </a:solidFill>
                <a:latin typeface="+mn-lt"/>
              </a:rPr>
              <a:t>Za II kwartał 2025 r. – wybrane urzędy skarbowe zrealizowały około 4,5 tys. transakcji.  </a:t>
            </a:r>
          </a:p>
        </p:txBody>
      </p:sp>
    </p:spTree>
    <p:extLst>
      <p:ext uri="{BB962C8B-B14F-4D97-AF65-F5344CB8AC3E}">
        <p14:creationId xmlns:p14="http://schemas.microsoft.com/office/powerpoint/2010/main" val="386840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226749809"/>
              </p:ext>
            </p:extLst>
          </p:nvPr>
        </p:nvGraphicFramePr>
        <p:xfrm>
          <a:off x="1592495" y="1692274"/>
          <a:ext cx="16612955" cy="8120938"/>
        </p:xfrm>
        <a:graphic>
          <a:graphicData uri="http://schemas.openxmlformats.org/drawingml/2006/table">
            <a:tbl>
              <a:tblPr firstRow="1" bandRow="1">
                <a:tableStyleId>{2D5ABB26-0587-4C30-8999-92F81FD0307C}</a:tableStyleId>
              </a:tblPr>
              <a:tblGrid>
                <a:gridCol w="4152624">
                  <a:extLst>
                    <a:ext uri="{9D8B030D-6E8A-4147-A177-3AD203B41FA5}">
                      <a16:colId xmlns:a16="http://schemas.microsoft.com/office/drawing/2014/main" val="20000"/>
                    </a:ext>
                  </a:extLst>
                </a:gridCol>
                <a:gridCol w="4155903">
                  <a:extLst>
                    <a:ext uri="{9D8B030D-6E8A-4147-A177-3AD203B41FA5}">
                      <a16:colId xmlns:a16="http://schemas.microsoft.com/office/drawing/2014/main" val="20002"/>
                    </a:ext>
                  </a:extLst>
                </a:gridCol>
                <a:gridCol w="4149345">
                  <a:extLst>
                    <a:ext uri="{9D8B030D-6E8A-4147-A177-3AD203B41FA5}">
                      <a16:colId xmlns:a16="http://schemas.microsoft.com/office/drawing/2014/main" val="20003"/>
                    </a:ext>
                  </a:extLst>
                </a:gridCol>
                <a:gridCol w="4155083">
                  <a:extLst>
                    <a:ext uri="{9D8B030D-6E8A-4147-A177-3AD203B41FA5}">
                      <a16:colId xmlns:a16="http://schemas.microsoft.com/office/drawing/2014/main" val="20004"/>
                    </a:ext>
                  </a:extLst>
                </a:gridCol>
              </a:tblGrid>
              <a:tr h="645718">
                <a:tc>
                  <a:txBody>
                    <a:bodyPr/>
                    <a:lstStyle/>
                    <a:p>
                      <a:pPr marL="1927860">
                        <a:lnSpc>
                          <a:spcPct val="100000"/>
                        </a:lnSpc>
                        <a:spcBef>
                          <a:spcPts val="1055"/>
                        </a:spcBef>
                      </a:pPr>
                      <a:r>
                        <a:rPr sz="1650" b="1" spc="-20" dirty="0">
                          <a:solidFill>
                            <a:srgbClr val="231F20"/>
                          </a:solidFill>
                          <a:latin typeface="+mn-lt"/>
                          <a:cs typeface="Montserrat ExtraBold"/>
                        </a:rPr>
                        <a:t>202</a:t>
                      </a:r>
                      <a:r>
                        <a:rPr lang="pl-PL" sz="1650" b="1" spc="-20" dirty="0">
                          <a:solidFill>
                            <a:srgbClr val="231F20"/>
                          </a:solidFill>
                          <a:latin typeface="+mn-lt"/>
                          <a:cs typeface="Montserrat ExtraBold"/>
                        </a:rPr>
                        <a:t>5</a:t>
                      </a:r>
                      <a:endParaRPr sz="1650" dirty="0">
                        <a:latin typeface="+mn-lt"/>
                        <a:cs typeface="Montserrat ExtraBold"/>
                      </a:endParaRPr>
                    </a:p>
                  </a:txBody>
                  <a:tcPr marL="0" marR="0" marT="133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marL="1928495">
                        <a:lnSpc>
                          <a:spcPct val="100000"/>
                        </a:lnSpc>
                        <a:spcBef>
                          <a:spcPts val="1055"/>
                        </a:spcBef>
                      </a:pPr>
                      <a:r>
                        <a:rPr sz="1650" b="1" spc="-20" dirty="0">
                          <a:solidFill>
                            <a:srgbClr val="231F20"/>
                          </a:solidFill>
                          <a:latin typeface="+mn-lt"/>
                          <a:cs typeface="Montserrat ExtraBold"/>
                        </a:rPr>
                        <a:t>2026</a:t>
                      </a:r>
                      <a:endParaRPr sz="1650" dirty="0">
                        <a:latin typeface="+mn-lt"/>
                        <a:cs typeface="Montserrat ExtraBold"/>
                      </a:endParaRPr>
                    </a:p>
                  </a:txBody>
                  <a:tcPr marL="0" marR="0" marT="133985"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F3F3F2"/>
                    </a:solidFill>
                  </a:tcPr>
                </a:tc>
                <a:tc>
                  <a:txBody>
                    <a:bodyPr/>
                    <a:lstStyle/>
                    <a:p>
                      <a:pPr marL="1924685">
                        <a:lnSpc>
                          <a:spcPct val="100000"/>
                        </a:lnSpc>
                        <a:spcBef>
                          <a:spcPts val="1055"/>
                        </a:spcBef>
                      </a:pPr>
                      <a:r>
                        <a:rPr sz="1650" b="1" spc="-20" dirty="0">
                          <a:solidFill>
                            <a:srgbClr val="231F20"/>
                          </a:solidFill>
                          <a:latin typeface="+mn-lt"/>
                          <a:cs typeface="Montserrat ExtraBold"/>
                        </a:rPr>
                        <a:t>2027</a:t>
                      </a:r>
                      <a:endParaRPr sz="1650" dirty="0">
                        <a:latin typeface="+mn-lt"/>
                        <a:cs typeface="Montserrat ExtraBold"/>
                      </a:endParaRPr>
                    </a:p>
                  </a:txBody>
                  <a:tcPr marL="0" marR="0" marT="133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marL="1926589">
                        <a:lnSpc>
                          <a:spcPct val="100000"/>
                        </a:lnSpc>
                        <a:spcBef>
                          <a:spcPts val="1055"/>
                        </a:spcBef>
                      </a:pPr>
                      <a:r>
                        <a:rPr sz="1650" b="1" spc="-20" dirty="0">
                          <a:solidFill>
                            <a:srgbClr val="231F20"/>
                          </a:solidFill>
                          <a:latin typeface="+mn-lt"/>
                          <a:cs typeface="Montserrat ExtraBold"/>
                        </a:rPr>
                        <a:t>2028</a:t>
                      </a:r>
                      <a:endParaRPr sz="1650">
                        <a:latin typeface="+mn-lt"/>
                        <a:cs typeface="Montserrat ExtraBold"/>
                      </a:endParaRPr>
                    </a:p>
                  </a:txBody>
                  <a:tcPr marL="0" marR="0" marT="133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extLst>
                  <a:ext uri="{0D108BD9-81ED-4DB2-BD59-A6C34878D82A}">
                    <a16:rowId xmlns:a16="http://schemas.microsoft.com/office/drawing/2014/main" val="10000"/>
                  </a:ext>
                </a:extLst>
              </a:tr>
              <a:tr h="7058423">
                <a:tc>
                  <a:txBody>
                    <a:bodyPr/>
                    <a:lstStyle/>
                    <a:p>
                      <a:pPr>
                        <a:lnSpc>
                          <a:spcPct val="100000"/>
                        </a:lnSpc>
                      </a:pPr>
                      <a:endParaRPr sz="1300" dirty="0">
                        <a:latin typeface="+mn-lt"/>
                        <a:cs typeface="Times New Roman"/>
                      </a:endParaRPr>
                    </a:p>
                    <a:p>
                      <a:pPr>
                        <a:lnSpc>
                          <a:spcPct val="100000"/>
                        </a:lnSpc>
                      </a:pPr>
                      <a:endParaRPr sz="1300" dirty="0">
                        <a:latin typeface="+mn-lt"/>
                        <a:cs typeface="Times New Roman"/>
                      </a:endParaRPr>
                    </a:p>
                    <a:p>
                      <a:pPr>
                        <a:lnSpc>
                          <a:spcPct val="100000"/>
                        </a:lnSpc>
                      </a:pPr>
                      <a:endParaRPr lang="pl-PL" sz="1300" dirty="0">
                        <a:latin typeface="+mn-lt"/>
                        <a:cs typeface="Times New Roman"/>
                      </a:endParaRPr>
                    </a:p>
                    <a:p>
                      <a:pPr>
                        <a:lnSpc>
                          <a:spcPct val="100000"/>
                        </a:lnSpc>
                      </a:pPr>
                      <a:endParaRPr lang="pl-PL" sz="1300" dirty="0">
                        <a:latin typeface="+mn-lt"/>
                        <a:cs typeface="Times New Roman"/>
                      </a:endParaRPr>
                    </a:p>
                    <a:p>
                      <a:pPr marL="515620" indent="-200025">
                        <a:lnSpc>
                          <a:spcPct val="100000"/>
                        </a:lnSpc>
                        <a:buChar char="•"/>
                        <a:tabLst>
                          <a:tab pos="515620" algn="l"/>
                        </a:tabLst>
                      </a:pPr>
                      <a:r>
                        <a:rPr lang="pl-PL" sz="1600" dirty="0">
                          <a:latin typeface="+mn-lt"/>
                          <a:cs typeface="Lato"/>
                        </a:rPr>
                        <a:t>e-Urząd</a:t>
                      </a:r>
                      <a:r>
                        <a:rPr lang="pl-PL" sz="1600" spc="15" dirty="0">
                          <a:latin typeface="+mn-lt"/>
                          <a:cs typeface="Lato"/>
                        </a:rPr>
                        <a:t> </a:t>
                      </a:r>
                      <a:r>
                        <a:rPr lang="pl-PL" sz="1600" spc="-10" dirty="0">
                          <a:latin typeface="+mn-lt"/>
                          <a:cs typeface="Lato"/>
                        </a:rPr>
                        <a:t>Skarbowy</a:t>
                      </a:r>
                    </a:p>
                    <a:p>
                      <a:pPr marL="515620" indent="-200025">
                        <a:lnSpc>
                          <a:spcPct val="100000"/>
                        </a:lnSpc>
                        <a:buChar char="•"/>
                        <a:tabLst>
                          <a:tab pos="515620" algn="l"/>
                        </a:tabLst>
                      </a:pPr>
                      <a:endParaRPr lang="pl-PL" sz="1600" spc="-10" dirty="0">
                        <a:latin typeface="+mn-lt"/>
                        <a:cs typeface="Lato"/>
                      </a:endParaRPr>
                    </a:p>
                    <a:p>
                      <a:pPr marL="515620" indent="-200025">
                        <a:lnSpc>
                          <a:spcPct val="100000"/>
                        </a:lnSpc>
                        <a:buChar char="•"/>
                        <a:tabLst>
                          <a:tab pos="515620" algn="l"/>
                        </a:tabLst>
                      </a:pPr>
                      <a:r>
                        <a:rPr lang="pl-PL" sz="1600" spc="-10" dirty="0">
                          <a:latin typeface="+mn-lt"/>
                          <a:cs typeface="Lato"/>
                        </a:rPr>
                        <a:t>Aplikacja e-Urząd Skarbowy</a:t>
                      </a:r>
                      <a:endParaRPr lang="pl-PL" sz="1600" dirty="0">
                        <a:latin typeface="+mn-lt"/>
                        <a:cs typeface="Lato"/>
                      </a:endParaRPr>
                    </a:p>
                    <a:p>
                      <a:pPr marL="515620" indent="-200025">
                        <a:lnSpc>
                          <a:spcPct val="100000"/>
                        </a:lnSpc>
                        <a:spcBef>
                          <a:spcPts val="915"/>
                        </a:spcBef>
                        <a:buChar char="•"/>
                        <a:tabLst>
                          <a:tab pos="515620" algn="l"/>
                        </a:tabLst>
                      </a:pPr>
                      <a:r>
                        <a:rPr lang="pl-PL" sz="1600" dirty="0" err="1">
                          <a:latin typeface="+mn-lt"/>
                          <a:cs typeface="Lato"/>
                        </a:rPr>
                        <a:t>KSeF</a:t>
                      </a:r>
                      <a:r>
                        <a:rPr lang="pl-PL" sz="1600" dirty="0">
                          <a:latin typeface="+mn-lt"/>
                          <a:cs typeface="Lato"/>
                        </a:rPr>
                        <a:t> (Krajowy System </a:t>
                      </a:r>
                      <a:r>
                        <a:rPr lang="pl-PL" sz="1600" dirty="0" err="1">
                          <a:latin typeface="+mn-lt"/>
                          <a:cs typeface="Lato"/>
                        </a:rPr>
                        <a:t>eFaktur</a:t>
                      </a:r>
                      <a:r>
                        <a:rPr lang="pl-PL" sz="1600" dirty="0">
                          <a:latin typeface="+mn-lt"/>
                          <a:cs typeface="Lato"/>
                        </a:rPr>
                        <a:t>)</a:t>
                      </a:r>
                    </a:p>
                    <a:p>
                      <a:pPr marL="515620" indent="-200025">
                        <a:lnSpc>
                          <a:spcPct val="100000"/>
                        </a:lnSpc>
                        <a:spcBef>
                          <a:spcPts val="915"/>
                        </a:spcBef>
                        <a:buChar char="•"/>
                        <a:tabLst>
                          <a:tab pos="515620" algn="l"/>
                        </a:tabLst>
                      </a:pPr>
                      <a:r>
                        <a:rPr lang="pl-PL" sz="1600" u="none" spc="-10" dirty="0">
                          <a:latin typeface="+mn-lt"/>
                          <a:cs typeface="Lato"/>
                          <a:hlinkClick r:id="rId2"/>
                        </a:rPr>
                        <a:t>www.podatki.gov.pl</a:t>
                      </a:r>
                      <a:endParaRPr lang="pl-PL" sz="1600" u="none" spc="-10" dirty="0">
                        <a:latin typeface="+mn-lt"/>
                        <a:cs typeface="Lato"/>
                      </a:endParaRPr>
                    </a:p>
                    <a:p>
                      <a:pPr marL="515620" indent="-200025">
                        <a:lnSpc>
                          <a:spcPct val="100000"/>
                        </a:lnSpc>
                        <a:spcBef>
                          <a:spcPts val="915"/>
                        </a:spcBef>
                        <a:buChar char="•"/>
                        <a:tabLst>
                          <a:tab pos="515620" algn="l"/>
                        </a:tabLst>
                      </a:pPr>
                      <a:r>
                        <a:rPr lang="pl-PL" sz="1600" u="none" spc="-10" dirty="0">
                          <a:latin typeface="+mn-lt"/>
                          <a:cs typeface="Lato"/>
                        </a:rPr>
                        <a:t>PUESC</a:t>
                      </a:r>
                    </a:p>
                    <a:p>
                      <a:pPr marL="515620" indent="-200025">
                        <a:lnSpc>
                          <a:spcPct val="100000"/>
                        </a:lnSpc>
                        <a:spcBef>
                          <a:spcPts val="915"/>
                        </a:spcBef>
                        <a:buChar char="•"/>
                        <a:tabLst>
                          <a:tab pos="515620" algn="l"/>
                        </a:tabLst>
                      </a:pPr>
                      <a:r>
                        <a:rPr lang="pl-PL" sz="1600" spc="-10" dirty="0">
                          <a:latin typeface="+mn-lt"/>
                          <a:cs typeface="Lato"/>
                        </a:rPr>
                        <a:t>Serwis </a:t>
                      </a:r>
                      <a:r>
                        <a:rPr lang="pl-PL" sz="1600" spc="-10" dirty="0">
                          <a:solidFill>
                            <a:schemeClr val="tx1"/>
                          </a:solidFill>
                          <a:latin typeface="+mn-lt"/>
                          <a:ea typeface="+mn-ea"/>
                          <a:cs typeface="Lato"/>
                        </a:rPr>
                        <a:t>Sprawdź status NIP</a:t>
                      </a:r>
                    </a:p>
                    <a:p>
                      <a:pPr marL="515620" marR="0" lvl="0" indent="-200025" defTabSz="914400" eaLnBrk="1" fontAlgn="auto" latinLnBrk="0" hangingPunct="1">
                        <a:lnSpc>
                          <a:spcPct val="100000"/>
                        </a:lnSpc>
                        <a:spcBef>
                          <a:spcPts val="915"/>
                        </a:spcBef>
                        <a:spcAft>
                          <a:spcPts val="0"/>
                        </a:spcAft>
                        <a:buClrTx/>
                        <a:buSzTx/>
                        <a:buFontTx/>
                        <a:buChar char="•"/>
                        <a:tabLst>
                          <a:tab pos="515620" algn="l"/>
                        </a:tabLst>
                        <a:defRPr/>
                      </a:pPr>
                      <a:r>
                        <a:rPr lang="pl-PL" sz="1600" spc="-10" dirty="0" err="1">
                          <a:solidFill>
                            <a:schemeClr val="tx1"/>
                          </a:solidFill>
                          <a:latin typeface="+mn-lt"/>
                          <a:ea typeface="+mn-ea"/>
                          <a:cs typeface="Lato"/>
                        </a:rPr>
                        <a:t>eMCeK</a:t>
                      </a:r>
                      <a:r>
                        <a:rPr lang="pl-PL" sz="1600" spc="-10" dirty="0">
                          <a:solidFill>
                            <a:schemeClr val="tx1"/>
                          </a:solidFill>
                          <a:latin typeface="+mn-lt"/>
                          <a:ea typeface="+mn-ea"/>
                          <a:cs typeface="Lato"/>
                        </a:rPr>
                        <a:t> - </a:t>
                      </a:r>
                      <a:r>
                        <a:rPr lang="pl-PL" sz="1600" spc="-10" dirty="0" err="1">
                          <a:solidFill>
                            <a:schemeClr val="tx1"/>
                          </a:solidFill>
                          <a:latin typeface="+mn-lt"/>
                          <a:ea typeface="+mn-ea"/>
                          <a:cs typeface="Lato"/>
                        </a:rPr>
                        <a:t>Multikanałowe</a:t>
                      </a:r>
                      <a:r>
                        <a:rPr lang="pl-PL" sz="1600" spc="-10" dirty="0">
                          <a:solidFill>
                            <a:schemeClr val="tx1"/>
                          </a:solidFill>
                          <a:latin typeface="+mn-lt"/>
                          <a:ea typeface="+mn-ea"/>
                          <a:cs typeface="Lato"/>
                        </a:rPr>
                        <a:t> Centrum Komunikacji</a:t>
                      </a:r>
                    </a:p>
                    <a:p>
                      <a:pPr marL="515620" marR="0" lvl="0" indent="-200025" defTabSz="914400" eaLnBrk="1" fontAlgn="auto" latinLnBrk="0" hangingPunct="1">
                        <a:lnSpc>
                          <a:spcPct val="100000"/>
                        </a:lnSpc>
                        <a:spcBef>
                          <a:spcPts val="915"/>
                        </a:spcBef>
                        <a:spcAft>
                          <a:spcPts val="0"/>
                        </a:spcAft>
                        <a:buClrTx/>
                        <a:buSzTx/>
                        <a:buFontTx/>
                        <a:buChar char="•"/>
                        <a:tabLst>
                          <a:tab pos="515620" algn="l"/>
                        </a:tabLst>
                        <a:defRPr/>
                      </a:pPr>
                      <a:r>
                        <a:rPr lang="pl-PL" sz="1600" spc="-10" dirty="0">
                          <a:latin typeface="+mn-lt"/>
                          <a:cs typeface="Lato"/>
                        </a:rPr>
                        <a:t>Aplikacja </a:t>
                      </a:r>
                      <a:r>
                        <a:rPr lang="pl-PL" sz="1600" spc="-10" dirty="0" err="1">
                          <a:latin typeface="+mn-lt"/>
                          <a:cs typeface="Lato"/>
                        </a:rPr>
                        <a:t>eParagony</a:t>
                      </a:r>
                      <a:endParaRPr lang="pl-PL" sz="1600" spc="-10" dirty="0">
                        <a:latin typeface="+mn-lt"/>
                        <a:cs typeface="Lato"/>
                      </a:endParaRPr>
                    </a:p>
                    <a:p>
                      <a:pPr marL="515620" marR="0" lvl="0" indent="-200025" defTabSz="914400" eaLnBrk="1" fontAlgn="auto" latinLnBrk="0" hangingPunct="1">
                        <a:lnSpc>
                          <a:spcPct val="100000"/>
                        </a:lnSpc>
                        <a:spcBef>
                          <a:spcPts val="915"/>
                        </a:spcBef>
                        <a:spcAft>
                          <a:spcPts val="0"/>
                        </a:spcAft>
                        <a:buClrTx/>
                        <a:buSzTx/>
                        <a:buFontTx/>
                        <a:buChar char="•"/>
                        <a:tabLst>
                          <a:tab pos="515620" algn="l"/>
                        </a:tabLst>
                        <a:defRPr/>
                      </a:pPr>
                      <a:r>
                        <a:rPr lang="pl-PL" sz="1600" spc="-10" dirty="0">
                          <a:solidFill>
                            <a:schemeClr val="tx1"/>
                          </a:solidFill>
                          <a:latin typeface="+mn-lt"/>
                          <a:ea typeface="+mn-ea"/>
                          <a:cs typeface="Lato"/>
                        </a:rPr>
                        <a:t>Portal </a:t>
                      </a:r>
                      <a:r>
                        <a:rPr lang="pl-PL" sz="1600" spc="-10" dirty="0" err="1">
                          <a:solidFill>
                            <a:schemeClr val="tx1"/>
                          </a:solidFill>
                          <a:latin typeface="+mn-lt"/>
                          <a:ea typeface="+mn-ea"/>
                          <a:cs typeface="Lato"/>
                        </a:rPr>
                        <a:t>eLicytacje</a:t>
                      </a:r>
                      <a:endParaRPr lang="pl-PL" sz="1600" spc="-10" dirty="0">
                        <a:solidFill>
                          <a:schemeClr val="tx1"/>
                        </a:solidFill>
                        <a:latin typeface="+mn-lt"/>
                        <a:ea typeface="+mn-ea"/>
                        <a:cs typeface="Lato"/>
                      </a:endParaRPr>
                    </a:p>
                    <a:p>
                      <a:pPr marL="515620" indent="-200025">
                        <a:lnSpc>
                          <a:spcPct val="100000"/>
                        </a:lnSpc>
                        <a:spcBef>
                          <a:spcPts val="915"/>
                        </a:spcBef>
                        <a:buChar char="•"/>
                        <a:tabLst>
                          <a:tab pos="515620" algn="l"/>
                        </a:tabLst>
                      </a:pPr>
                      <a:r>
                        <a:rPr lang="pl-PL" sz="1600" dirty="0">
                          <a:solidFill>
                            <a:schemeClr val="tx1"/>
                          </a:solidFill>
                          <a:latin typeface="+mn-lt"/>
                          <a:ea typeface="+mn-ea"/>
                          <a:cs typeface="Lato"/>
                        </a:rPr>
                        <a:t>Centrum Transparentności </a:t>
                      </a:r>
                    </a:p>
                    <a:p>
                      <a:pPr marL="515620" indent="-200025">
                        <a:lnSpc>
                          <a:spcPct val="100000"/>
                        </a:lnSpc>
                        <a:spcBef>
                          <a:spcPts val="915"/>
                        </a:spcBef>
                        <a:buChar char="•"/>
                        <a:tabLst>
                          <a:tab pos="515620" algn="l"/>
                        </a:tabLst>
                      </a:pPr>
                      <a:r>
                        <a:rPr lang="pl-PL" sz="1600" spc="-10" dirty="0" err="1">
                          <a:solidFill>
                            <a:schemeClr val="tx1"/>
                          </a:solidFill>
                          <a:latin typeface="+mn-lt"/>
                          <a:ea typeface="+mn-ea"/>
                          <a:cs typeface="Lato"/>
                        </a:rPr>
                        <a:t>eSF</a:t>
                      </a:r>
                      <a:r>
                        <a:rPr lang="pl-PL" sz="1600" spc="-10" dirty="0">
                          <a:solidFill>
                            <a:schemeClr val="tx1"/>
                          </a:solidFill>
                          <a:latin typeface="+mn-lt"/>
                          <a:ea typeface="+mn-ea"/>
                          <a:cs typeface="Lato"/>
                        </a:rPr>
                        <a:t> (System </a:t>
                      </a:r>
                      <a:r>
                        <a:rPr lang="pl-PL" sz="1600" spc="-10" dirty="0" err="1">
                          <a:solidFill>
                            <a:schemeClr val="tx1"/>
                          </a:solidFill>
                          <a:latin typeface="+mn-lt"/>
                          <a:ea typeface="+mn-ea"/>
                          <a:cs typeface="Lato"/>
                        </a:rPr>
                        <a:t>eSprawozdań</a:t>
                      </a:r>
                      <a:r>
                        <a:rPr lang="pl-PL" sz="1600" spc="-10" dirty="0">
                          <a:solidFill>
                            <a:schemeClr val="tx1"/>
                          </a:solidFill>
                          <a:latin typeface="+mn-lt"/>
                          <a:ea typeface="+mn-ea"/>
                          <a:cs typeface="Lato"/>
                        </a:rPr>
                        <a:t> Finansowych)</a:t>
                      </a:r>
                    </a:p>
                    <a:p>
                      <a:pPr marL="515620" marR="0" lvl="0" indent="-200025" defTabSz="914400" eaLnBrk="1" fontAlgn="auto" latinLnBrk="0" hangingPunct="1">
                        <a:lnSpc>
                          <a:spcPct val="100000"/>
                        </a:lnSpc>
                        <a:spcBef>
                          <a:spcPts val="915"/>
                        </a:spcBef>
                        <a:spcAft>
                          <a:spcPts val="0"/>
                        </a:spcAft>
                        <a:buClrTx/>
                        <a:buSzTx/>
                        <a:buFontTx/>
                        <a:buChar char="•"/>
                        <a:tabLst>
                          <a:tab pos="515620" algn="l"/>
                        </a:tabLst>
                        <a:defRPr/>
                      </a:pPr>
                      <a:endParaRPr lang="pl-PL" sz="1600" spc="-10" dirty="0">
                        <a:solidFill>
                          <a:schemeClr val="tx1"/>
                        </a:solidFill>
                        <a:latin typeface="+mn-lt"/>
                        <a:ea typeface="+mn-ea"/>
                        <a:cs typeface="Lato"/>
                      </a:endParaRPr>
                    </a:p>
                    <a:p>
                      <a:pPr>
                        <a:lnSpc>
                          <a:spcPct val="100000"/>
                        </a:lnSpc>
                        <a:spcBef>
                          <a:spcPts val="605"/>
                        </a:spcBef>
                      </a:pPr>
                      <a:endParaRPr lang="pl-PL" sz="1300" dirty="0">
                        <a:latin typeface="+mn-lt"/>
                        <a:cs typeface="Lato"/>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a:lnSpc>
                          <a:spcPct val="100000"/>
                        </a:lnSpc>
                      </a:pPr>
                      <a:endParaRPr sz="1300" dirty="0">
                        <a:latin typeface="+mn-lt"/>
                        <a:cs typeface="Times New Roman"/>
                      </a:endParaRPr>
                    </a:p>
                    <a:p>
                      <a:pPr>
                        <a:lnSpc>
                          <a:spcPct val="100000"/>
                        </a:lnSpc>
                      </a:pPr>
                      <a:endParaRPr sz="1600" b="0" dirty="0">
                        <a:latin typeface="+mn-lt"/>
                        <a:cs typeface="Times New Roman"/>
                      </a:endParaRPr>
                    </a:p>
                    <a:p>
                      <a:pPr marL="515620" indent="-200025">
                        <a:lnSpc>
                          <a:spcPct val="100000"/>
                        </a:lnSpc>
                        <a:buChar char="•"/>
                        <a:tabLst>
                          <a:tab pos="515620" algn="l"/>
                        </a:tabLst>
                      </a:pPr>
                      <a:r>
                        <a:rPr lang="pl-PL" sz="1600" b="0" dirty="0">
                          <a:latin typeface="+mn-lt"/>
                          <a:cs typeface="Lato"/>
                        </a:rPr>
                        <a:t>KSeF (Krajowy System </a:t>
                      </a:r>
                      <a:r>
                        <a:rPr lang="pl-PL" sz="1600" b="0" dirty="0" err="1">
                          <a:latin typeface="+mn-lt"/>
                          <a:cs typeface="Lato"/>
                        </a:rPr>
                        <a:t>eFaktur</a:t>
                      </a:r>
                      <a:r>
                        <a:rPr lang="pl-PL" sz="1600" b="0" dirty="0">
                          <a:latin typeface="+mn-lt"/>
                          <a:cs typeface="Lato"/>
                        </a:rPr>
                        <a:t>)</a:t>
                      </a:r>
                    </a:p>
                    <a:p>
                      <a:pPr marL="515620" indent="-200025">
                        <a:lnSpc>
                          <a:spcPct val="100000"/>
                        </a:lnSpc>
                        <a:buChar char="•"/>
                        <a:tabLst>
                          <a:tab pos="515620" algn="l"/>
                        </a:tabLst>
                      </a:pPr>
                      <a:r>
                        <a:rPr lang="pl-PL" sz="1600" b="0" dirty="0">
                          <a:latin typeface="+mn-lt"/>
                          <a:cs typeface="Lato"/>
                        </a:rPr>
                        <a:t>e-Urząd Skarbowy</a:t>
                      </a:r>
                      <a:endParaRPr sz="1600" b="0" dirty="0">
                        <a:latin typeface="+mn-lt"/>
                        <a:cs typeface="Lato"/>
                      </a:endParaRPr>
                    </a:p>
                    <a:p>
                      <a:pPr marL="515620" indent="-200025">
                        <a:lnSpc>
                          <a:spcPct val="100000"/>
                        </a:lnSpc>
                        <a:spcBef>
                          <a:spcPts val="910"/>
                        </a:spcBef>
                        <a:buChar char="•"/>
                        <a:tabLst>
                          <a:tab pos="515620" algn="l"/>
                        </a:tabLst>
                      </a:pPr>
                      <a:r>
                        <a:rPr sz="1600" b="0" spc="-10" dirty="0" err="1">
                          <a:latin typeface="+mn-lt"/>
                          <a:cs typeface="Lato"/>
                        </a:rPr>
                        <a:t>Twój</a:t>
                      </a:r>
                      <a:r>
                        <a:rPr sz="1600" b="0" spc="-55" dirty="0">
                          <a:latin typeface="+mn-lt"/>
                          <a:cs typeface="Lato"/>
                        </a:rPr>
                        <a:t> </a:t>
                      </a:r>
                      <a:r>
                        <a:rPr sz="1600" b="0" spc="-20" dirty="0">
                          <a:latin typeface="+mn-lt"/>
                          <a:cs typeface="Lato"/>
                        </a:rPr>
                        <a:t>e</a:t>
                      </a:r>
                      <a:r>
                        <a:rPr lang="pl-PL" sz="1600" b="0" spc="-20" dirty="0">
                          <a:latin typeface="+mn-lt"/>
                          <a:cs typeface="Lato"/>
                        </a:rPr>
                        <a:t>-</a:t>
                      </a:r>
                      <a:r>
                        <a:rPr sz="1600" b="0" spc="-20" dirty="0">
                          <a:latin typeface="+mn-lt"/>
                          <a:cs typeface="Lato"/>
                        </a:rPr>
                        <a:t>PIT</a:t>
                      </a:r>
                      <a:endParaRPr sz="1600" b="0" dirty="0">
                        <a:latin typeface="+mn-lt"/>
                        <a:cs typeface="Lato"/>
                      </a:endParaRPr>
                    </a:p>
                    <a:p>
                      <a:pPr marL="515620" indent="-200025">
                        <a:lnSpc>
                          <a:spcPct val="100000"/>
                        </a:lnSpc>
                        <a:spcBef>
                          <a:spcPts val="915"/>
                        </a:spcBef>
                        <a:buChar char="•"/>
                        <a:tabLst>
                          <a:tab pos="515620" algn="l"/>
                        </a:tabLst>
                      </a:pPr>
                      <a:r>
                        <a:rPr sz="1600" b="0" spc="-10" dirty="0">
                          <a:latin typeface="+mn-lt"/>
                          <a:cs typeface="Lato"/>
                        </a:rPr>
                        <a:t>PUESC</a:t>
                      </a:r>
                      <a:endParaRPr lang="pl-PL" sz="1600" b="0" spc="-10" dirty="0">
                        <a:latin typeface="+mn-lt"/>
                        <a:cs typeface="Lato"/>
                      </a:endParaRPr>
                    </a:p>
                    <a:p>
                      <a:pPr marL="515620" indent="-200025">
                        <a:lnSpc>
                          <a:spcPct val="100000"/>
                        </a:lnSpc>
                        <a:spcBef>
                          <a:spcPts val="915"/>
                        </a:spcBef>
                        <a:buChar char="•"/>
                        <a:tabLst>
                          <a:tab pos="515620" algn="l"/>
                        </a:tabLst>
                      </a:pPr>
                      <a:r>
                        <a:rPr lang="pl-PL" sz="1600" b="0" spc="-10" dirty="0">
                          <a:latin typeface="+mn-lt"/>
                          <a:cs typeface="Lato"/>
                        </a:rPr>
                        <a:t>DAC8</a:t>
                      </a:r>
                    </a:p>
                    <a:p>
                      <a:pPr marL="515620" indent="-200025">
                        <a:lnSpc>
                          <a:spcPct val="100000"/>
                        </a:lnSpc>
                        <a:spcBef>
                          <a:spcPts val="915"/>
                        </a:spcBef>
                        <a:buChar char="•"/>
                        <a:tabLst>
                          <a:tab pos="515620" algn="l"/>
                        </a:tabLst>
                      </a:pPr>
                      <a:r>
                        <a:rPr lang="pl-PL" sz="1600" b="0" dirty="0" err="1">
                          <a:latin typeface="+mn-lt"/>
                          <a:cs typeface="Lato"/>
                        </a:rPr>
                        <a:t>GloBE</a:t>
                      </a:r>
                      <a:r>
                        <a:rPr lang="pl-PL" sz="1600" b="0" dirty="0">
                          <a:latin typeface="+mn-lt"/>
                          <a:cs typeface="Lato"/>
                        </a:rPr>
                        <a:t> (globalny podatek minimalny)</a:t>
                      </a:r>
                    </a:p>
                    <a:p>
                      <a:pPr marL="510540" indent="-200025">
                        <a:lnSpc>
                          <a:spcPct val="100000"/>
                        </a:lnSpc>
                        <a:spcBef>
                          <a:spcPts val="915"/>
                        </a:spcBef>
                        <a:buChar char="•"/>
                        <a:tabLst>
                          <a:tab pos="510540" algn="l"/>
                        </a:tabLst>
                      </a:pPr>
                      <a:r>
                        <a:rPr lang="pl-PL" sz="1600" b="0" spc="-10" dirty="0">
                          <a:latin typeface="+mn-lt"/>
                          <a:cs typeface="Lato"/>
                        </a:rPr>
                        <a:t>JSP Moduł Rejestracji Podmiotów</a:t>
                      </a:r>
                    </a:p>
                    <a:p>
                      <a:pPr marL="510540" indent="-200025">
                        <a:lnSpc>
                          <a:spcPct val="100000"/>
                        </a:lnSpc>
                        <a:spcBef>
                          <a:spcPts val="915"/>
                        </a:spcBef>
                        <a:buChar char="•"/>
                        <a:tabLst>
                          <a:tab pos="510540" algn="l"/>
                        </a:tabLst>
                      </a:pPr>
                      <a:r>
                        <a:rPr lang="pl-PL" sz="1600" b="0" spc="-10" dirty="0">
                          <a:latin typeface="+mn-lt"/>
                          <a:cs typeface="Lato"/>
                        </a:rPr>
                        <a:t>JSP Moduł Egzekucja</a:t>
                      </a:r>
                    </a:p>
                    <a:p>
                      <a:pPr marL="510540" indent="-200025">
                        <a:lnSpc>
                          <a:spcPct val="100000"/>
                        </a:lnSpc>
                        <a:spcBef>
                          <a:spcPts val="915"/>
                        </a:spcBef>
                        <a:buChar char="•"/>
                        <a:tabLst>
                          <a:tab pos="510540" algn="l"/>
                        </a:tabLst>
                      </a:pPr>
                      <a:r>
                        <a:rPr lang="pl-PL" sz="1600" b="0" spc="-10" dirty="0">
                          <a:latin typeface="+mn-lt"/>
                          <a:cs typeface="Lato"/>
                        </a:rPr>
                        <a:t>Portal </a:t>
                      </a:r>
                      <a:r>
                        <a:rPr lang="pl-PL" sz="1600" b="0" spc="-10" dirty="0" err="1">
                          <a:latin typeface="+mn-lt"/>
                          <a:cs typeface="Lato"/>
                        </a:rPr>
                        <a:t>eLicytacje</a:t>
                      </a:r>
                      <a:endParaRPr lang="pl-PL" sz="1600" b="0" spc="-10" dirty="0">
                        <a:latin typeface="+mn-lt"/>
                        <a:cs typeface="Lato"/>
                      </a:endParaRPr>
                    </a:p>
                    <a:p>
                      <a:pPr marL="515620" indent="-200025">
                        <a:lnSpc>
                          <a:spcPct val="100000"/>
                        </a:lnSpc>
                        <a:spcBef>
                          <a:spcPts val="915"/>
                        </a:spcBef>
                        <a:buChar char="•"/>
                        <a:tabLst>
                          <a:tab pos="515620" algn="l"/>
                        </a:tabLst>
                      </a:pPr>
                      <a:r>
                        <a:rPr lang="pl-PL" sz="1600" b="0" strike="noStrike" dirty="0">
                          <a:latin typeface="+mn-lt"/>
                          <a:cs typeface="Lato"/>
                        </a:rPr>
                        <a:t>Wdrożenie w SPOE KAS opłaty z tytułu zanieczyszczeń</a:t>
                      </a:r>
                      <a:endParaRPr lang="pl-PL" sz="1600" b="0" strike="sngStrike" dirty="0">
                        <a:latin typeface="+mn-lt"/>
                        <a:cs typeface="Lato"/>
                      </a:endParaRPr>
                    </a:p>
                    <a:p>
                      <a:pPr marL="515620" indent="-200025">
                        <a:lnSpc>
                          <a:spcPct val="100000"/>
                        </a:lnSpc>
                        <a:spcBef>
                          <a:spcPts val="915"/>
                        </a:spcBef>
                        <a:buChar char="•"/>
                        <a:tabLst>
                          <a:tab pos="515620" algn="l"/>
                        </a:tabLst>
                      </a:pPr>
                      <a:r>
                        <a:rPr lang="pl-PL" sz="1600" b="0" spc="-10" dirty="0" err="1">
                          <a:latin typeface="+mn-lt"/>
                          <a:cs typeface="Lato"/>
                        </a:rPr>
                        <a:t>eSprawozdania</a:t>
                      </a:r>
                      <a:r>
                        <a:rPr lang="pl-PL" sz="1600" b="0" spc="-10" dirty="0">
                          <a:latin typeface="+mn-lt"/>
                          <a:cs typeface="Lato"/>
                        </a:rPr>
                        <a:t> Finansowe</a:t>
                      </a:r>
                    </a:p>
                    <a:p>
                      <a:pPr marL="515620" indent="-200025">
                        <a:lnSpc>
                          <a:spcPct val="100000"/>
                        </a:lnSpc>
                        <a:spcBef>
                          <a:spcPts val="915"/>
                        </a:spcBef>
                        <a:buChar char="•"/>
                        <a:tabLst>
                          <a:tab pos="515620" algn="l"/>
                        </a:tabLst>
                      </a:pPr>
                      <a:r>
                        <a:rPr lang="pl-PL" sz="1600" b="0" spc="-10" dirty="0">
                          <a:latin typeface="+mn-lt"/>
                          <a:cs typeface="Lato"/>
                        </a:rPr>
                        <a:t>CEWA 1.0 (</a:t>
                      </a:r>
                      <a:r>
                        <a:rPr lang="pl-PL" sz="1600" b="0" dirty="0">
                          <a:latin typeface="+mn-lt"/>
                          <a:cs typeface="Lato"/>
                        </a:rPr>
                        <a:t>Centralna Ewidencja Wyrobów Akcyzowych)</a:t>
                      </a:r>
                      <a:endParaRPr lang="pl-PL" sz="1600" b="0" spc="-10" dirty="0">
                        <a:latin typeface="+mn-lt"/>
                        <a:cs typeface="Lato"/>
                      </a:endParaRPr>
                    </a:p>
                    <a:p>
                      <a:pPr marL="515620" indent="-200025">
                        <a:lnSpc>
                          <a:spcPct val="100000"/>
                        </a:lnSpc>
                        <a:spcBef>
                          <a:spcPts val="915"/>
                        </a:spcBef>
                        <a:buChar char="•"/>
                        <a:tabLst>
                          <a:tab pos="515620" algn="l"/>
                        </a:tabLst>
                      </a:pPr>
                      <a:r>
                        <a:rPr lang="pl-PL" sz="1600" b="0" spc="-10" dirty="0">
                          <a:latin typeface="+mn-lt"/>
                          <a:cs typeface="Lato"/>
                        </a:rPr>
                        <a:t>Rejestr domen służących do oferowania gier hazardowych niezgodnie z ustawą</a:t>
                      </a:r>
                    </a:p>
                    <a:p>
                      <a:pPr marL="515620" indent="-200025">
                        <a:lnSpc>
                          <a:spcPct val="100000"/>
                        </a:lnSpc>
                        <a:spcBef>
                          <a:spcPts val="915"/>
                        </a:spcBef>
                        <a:buChar char="•"/>
                        <a:tabLst>
                          <a:tab pos="515620" algn="l"/>
                        </a:tabLst>
                      </a:pPr>
                      <a:r>
                        <a:rPr lang="pl-PL" sz="1600" b="0" spc="-10" dirty="0">
                          <a:latin typeface="+mn-lt"/>
                          <a:cs typeface="Lato"/>
                        </a:rPr>
                        <a:t>MDR (Schematy podatkowe - Implementacja zmian przepisów działu III rozdziału 11a Ordynacji Podatkowej)</a:t>
                      </a:r>
                    </a:p>
                    <a:p>
                      <a:pPr marL="515620" indent="-200025">
                        <a:lnSpc>
                          <a:spcPct val="100000"/>
                        </a:lnSpc>
                        <a:spcBef>
                          <a:spcPts val="915"/>
                        </a:spcBef>
                        <a:buChar char="•"/>
                        <a:tabLst>
                          <a:tab pos="515620" algn="l"/>
                        </a:tabLst>
                      </a:pPr>
                      <a:r>
                        <a:rPr lang="pl-PL" sz="1600" b="0" spc="-10" dirty="0">
                          <a:latin typeface="+mn-lt"/>
                          <a:cs typeface="Lato"/>
                        </a:rPr>
                        <a:t>CESOP PL</a:t>
                      </a:r>
                    </a:p>
                    <a:p>
                      <a:pPr marL="515620" marR="0" lvl="0" indent="-200025" defTabSz="914400" eaLnBrk="1" fontAlgn="auto" latinLnBrk="0" hangingPunct="1">
                        <a:lnSpc>
                          <a:spcPct val="100000"/>
                        </a:lnSpc>
                        <a:spcBef>
                          <a:spcPts val="915"/>
                        </a:spcBef>
                        <a:spcAft>
                          <a:spcPts val="0"/>
                        </a:spcAft>
                        <a:buClrTx/>
                        <a:buSzTx/>
                        <a:buFontTx/>
                        <a:buChar char="•"/>
                        <a:tabLst>
                          <a:tab pos="515620" algn="l"/>
                        </a:tabLst>
                        <a:defRPr/>
                      </a:pPr>
                      <a:r>
                        <a:rPr lang="pl-PL" sz="1600" b="0" spc="-10" dirty="0">
                          <a:solidFill>
                            <a:schemeClr val="tx1"/>
                          </a:solidFill>
                          <a:latin typeface="+mn-lt"/>
                          <a:ea typeface="+mn-ea"/>
                          <a:cs typeface="Lato"/>
                        </a:rPr>
                        <a:t>Centrum Transparentności (JPK_PD)</a:t>
                      </a:r>
                    </a:p>
                    <a:p>
                      <a:pPr marL="315595" indent="0">
                        <a:lnSpc>
                          <a:spcPct val="100000"/>
                        </a:lnSpc>
                        <a:spcBef>
                          <a:spcPts val="915"/>
                        </a:spcBef>
                        <a:buNone/>
                        <a:tabLst>
                          <a:tab pos="515620" algn="l"/>
                        </a:tabLst>
                      </a:pPr>
                      <a:endParaRPr lang="pl-PL" sz="1300" spc="-10" dirty="0">
                        <a:latin typeface="+mn-lt"/>
                        <a:cs typeface="Lato"/>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F3F3F2"/>
                    </a:solidFill>
                  </a:tcPr>
                </a:tc>
                <a:tc>
                  <a:txBody>
                    <a:bodyPr/>
                    <a:lstStyle/>
                    <a:p>
                      <a:pPr>
                        <a:lnSpc>
                          <a:spcPct val="100000"/>
                        </a:lnSpc>
                      </a:pPr>
                      <a:endParaRPr sz="1300" dirty="0">
                        <a:latin typeface="+mn-lt"/>
                        <a:cs typeface="Times New Roman"/>
                      </a:endParaRPr>
                    </a:p>
                    <a:p>
                      <a:pPr>
                        <a:lnSpc>
                          <a:spcPct val="100000"/>
                        </a:lnSpc>
                      </a:pPr>
                      <a:endParaRPr sz="1300" dirty="0">
                        <a:latin typeface="+mn-lt"/>
                        <a:cs typeface="Times New Roman"/>
                      </a:endParaRPr>
                    </a:p>
                    <a:p>
                      <a:pPr marL="510540" indent="-200025">
                        <a:lnSpc>
                          <a:spcPct val="100000"/>
                        </a:lnSpc>
                        <a:buChar char="•"/>
                        <a:tabLst>
                          <a:tab pos="510540" algn="l"/>
                        </a:tabLst>
                      </a:pPr>
                      <a:r>
                        <a:rPr sz="1600" dirty="0">
                          <a:latin typeface="+mn-lt"/>
                          <a:cs typeface="Lato"/>
                        </a:rPr>
                        <a:t>e-</a:t>
                      </a:r>
                      <a:r>
                        <a:rPr sz="1600" dirty="0" err="1">
                          <a:latin typeface="+mn-lt"/>
                          <a:cs typeface="Lato"/>
                        </a:rPr>
                        <a:t>Urząd</a:t>
                      </a:r>
                      <a:r>
                        <a:rPr sz="1600" spc="15" dirty="0">
                          <a:latin typeface="+mn-lt"/>
                          <a:cs typeface="Lato"/>
                        </a:rPr>
                        <a:t> </a:t>
                      </a:r>
                      <a:r>
                        <a:rPr sz="1600" spc="-10" dirty="0">
                          <a:latin typeface="+mn-lt"/>
                          <a:cs typeface="Lato"/>
                        </a:rPr>
                        <a:t>Skarbowy</a:t>
                      </a:r>
                      <a:endParaRPr sz="1600" dirty="0">
                        <a:latin typeface="+mn-lt"/>
                        <a:cs typeface="Lato"/>
                      </a:endParaRPr>
                    </a:p>
                    <a:p>
                      <a:pPr marL="510540" indent="-200025">
                        <a:lnSpc>
                          <a:spcPct val="100000"/>
                        </a:lnSpc>
                        <a:spcBef>
                          <a:spcPts val="910"/>
                        </a:spcBef>
                        <a:buChar char="•"/>
                        <a:tabLst>
                          <a:tab pos="510540" algn="l"/>
                        </a:tabLst>
                      </a:pPr>
                      <a:r>
                        <a:rPr sz="1600" spc="-10" dirty="0" err="1">
                          <a:latin typeface="+mn-lt"/>
                          <a:cs typeface="Lato"/>
                        </a:rPr>
                        <a:t>Twój</a:t>
                      </a:r>
                      <a:r>
                        <a:rPr sz="1600" spc="-55" dirty="0">
                          <a:latin typeface="+mn-lt"/>
                          <a:cs typeface="Lato"/>
                        </a:rPr>
                        <a:t> </a:t>
                      </a:r>
                      <a:r>
                        <a:rPr sz="1600" spc="-20" dirty="0">
                          <a:latin typeface="+mn-lt"/>
                          <a:cs typeface="Lato"/>
                        </a:rPr>
                        <a:t>e</a:t>
                      </a:r>
                      <a:r>
                        <a:rPr lang="pl-PL" sz="1600" spc="-20" dirty="0">
                          <a:latin typeface="+mn-lt"/>
                          <a:cs typeface="Lato"/>
                        </a:rPr>
                        <a:t>-</a:t>
                      </a:r>
                      <a:r>
                        <a:rPr sz="1600" spc="-20" dirty="0">
                          <a:latin typeface="+mn-lt"/>
                          <a:cs typeface="Lato"/>
                        </a:rPr>
                        <a:t>PIT</a:t>
                      </a:r>
                      <a:endParaRPr sz="1600" dirty="0">
                        <a:latin typeface="+mn-lt"/>
                        <a:cs typeface="Lato"/>
                      </a:endParaRPr>
                    </a:p>
                    <a:p>
                      <a:pPr marL="510540" marR="0" lvl="0" indent="-200025" defTabSz="914400" eaLnBrk="1" fontAlgn="auto" latinLnBrk="0" hangingPunct="1">
                        <a:lnSpc>
                          <a:spcPct val="100000"/>
                        </a:lnSpc>
                        <a:spcBef>
                          <a:spcPts val="915"/>
                        </a:spcBef>
                        <a:spcAft>
                          <a:spcPts val="0"/>
                        </a:spcAft>
                        <a:buClrTx/>
                        <a:buSzTx/>
                        <a:buFontTx/>
                        <a:buChar char="•"/>
                        <a:tabLst>
                          <a:tab pos="510540" algn="l"/>
                        </a:tabLst>
                        <a:defRPr/>
                      </a:pPr>
                      <a:r>
                        <a:rPr lang="pl-PL" sz="1600" spc="-10" dirty="0">
                          <a:latin typeface="+mn-lt"/>
                          <a:cs typeface="Lato"/>
                        </a:rPr>
                        <a:t>PUESC</a:t>
                      </a:r>
                    </a:p>
                    <a:p>
                      <a:pPr marL="510540" indent="-200025">
                        <a:lnSpc>
                          <a:spcPct val="100000"/>
                        </a:lnSpc>
                        <a:spcBef>
                          <a:spcPts val="915"/>
                        </a:spcBef>
                        <a:buChar char="•"/>
                        <a:tabLst>
                          <a:tab pos="510540" algn="l"/>
                        </a:tabLst>
                      </a:pPr>
                      <a:r>
                        <a:rPr lang="pl-PL" sz="1600" dirty="0">
                          <a:latin typeface="+mn-lt"/>
                          <a:cs typeface="Lato"/>
                        </a:rPr>
                        <a:t>zmodernizowany </a:t>
                      </a:r>
                      <a:r>
                        <a:rPr sz="1600" dirty="0" err="1">
                          <a:latin typeface="+mn-lt"/>
                          <a:cs typeface="Lato"/>
                        </a:rPr>
                        <a:t>Wykaz</a:t>
                      </a:r>
                      <a:r>
                        <a:rPr sz="1600" spc="15" dirty="0">
                          <a:latin typeface="+mn-lt"/>
                          <a:cs typeface="Lato"/>
                        </a:rPr>
                        <a:t> </a:t>
                      </a:r>
                      <a:r>
                        <a:rPr sz="1600" dirty="0">
                          <a:latin typeface="+mn-lt"/>
                          <a:cs typeface="Lato"/>
                        </a:rPr>
                        <a:t>podatników</a:t>
                      </a:r>
                      <a:r>
                        <a:rPr sz="1600" spc="-65" dirty="0">
                          <a:latin typeface="+mn-lt"/>
                          <a:cs typeface="Lato"/>
                        </a:rPr>
                        <a:t> </a:t>
                      </a:r>
                      <a:r>
                        <a:rPr sz="1600" spc="-25" dirty="0">
                          <a:latin typeface="+mn-lt"/>
                          <a:cs typeface="Lato"/>
                        </a:rPr>
                        <a:t>VAT</a:t>
                      </a:r>
                      <a:endParaRPr sz="1600" dirty="0">
                        <a:latin typeface="+mn-lt"/>
                        <a:cs typeface="Lato"/>
                      </a:endParaRPr>
                    </a:p>
                    <a:p>
                      <a:pPr marL="510540" marR="0" lvl="0" indent="-200025" defTabSz="914400" eaLnBrk="1" fontAlgn="auto" latinLnBrk="0" hangingPunct="1">
                        <a:lnSpc>
                          <a:spcPct val="100000"/>
                        </a:lnSpc>
                        <a:spcBef>
                          <a:spcPts val="915"/>
                        </a:spcBef>
                        <a:spcAft>
                          <a:spcPts val="0"/>
                        </a:spcAft>
                        <a:buClrTx/>
                        <a:buSzTx/>
                        <a:buFontTx/>
                        <a:buChar char="•"/>
                        <a:tabLst>
                          <a:tab pos="510540" algn="l"/>
                        </a:tabLst>
                        <a:defRPr/>
                      </a:pPr>
                      <a:r>
                        <a:rPr lang="pl-PL" sz="1600" dirty="0">
                          <a:latin typeface="+mn-lt"/>
                          <a:cs typeface="Lato"/>
                        </a:rPr>
                        <a:t>CRM2.0 - rozbudowa systemu zarządzania relacjami z klientem KAS</a:t>
                      </a:r>
                    </a:p>
                    <a:p>
                      <a:pPr marL="510540" marR="0" lvl="0" indent="-200025" defTabSz="914400" eaLnBrk="1" fontAlgn="auto" latinLnBrk="0" hangingPunct="1">
                        <a:lnSpc>
                          <a:spcPct val="100000"/>
                        </a:lnSpc>
                        <a:spcBef>
                          <a:spcPts val="915"/>
                        </a:spcBef>
                        <a:spcAft>
                          <a:spcPts val="0"/>
                        </a:spcAft>
                        <a:buClrTx/>
                        <a:buSzTx/>
                        <a:buFontTx/>
                        <a:buChar char="•"/>
                        <a:tabLst>
                          <a:tab pos="510540" algn="l"/>
                        </a:tabLst>
                        <a:defRPr/>
                      </a:pPr>
                      <a:r>
                        <a:rPr lang="pl-PL" sz="1600" b="0" spc="-10" dirty="0">
                          <a:latin typeface="+mn-lt"/>
                          <a:cs typeface="Lato"/>
                        </a:rPr>
                        <a:t>dodatkowe usługi </a:t>
                      </a:r>
                      <a:r>
                        <a:rPr lang="pl-PL" sz="1600" b="0" spc="-10" dirty="0" err="1">
                          <a:latin typeface="+mn-lt"/>
                          <a:cs typeface="Lato"/>
                        </a:rPr>
                        <a:t>eMCeK</a:t>
                      </a:r>
                      <a:r>
                        <a:rPr lang="pl-PL" sz="1600" b="0" spc="-10" dirty="0">
                          <a:latin typeface="+mn-lt"/>
                          <a:cs typeface="Lato"/>
                        </a:rPr>
                        <a:t> </a:t>
                      </a:r>
                    </a:p>
                    <a:p>
                      <a:pPr marL="510540" marR="0" lvl="0" indent="-200025" defTabSz="914400" eaLnBrk="1" fontAlgn="auto" latinLnBrk="0" hangingPunct="1">
                        <a:lnSpc>
                          <a:spcPct val="100000"/>
                        </a:lnSpc>
                        <a:spcBef>
                          <a:spcPts val="915"/>
                        </a:spcBef>
                        <a:spcAft>
                          <a:spcPts val="0"/>
                        </a:spcAft>
                        <a:buClrTx/>
                        <a:buSzTx/>
                        <a:buFontTx/>
                        <a:buChar char="•"/>
                        <a:tabLst>
                          <a:tab pos="510540" algn="l"/>
                        </a:tabLst>
                        <a:defRPr/>
                      </a:pPr>
                      <a:endParaRPr lang="pl-PL" sz="1600" dirty="0">
                        <a:latin typeface="+mn-lt"/>
                        <a:cs typeface="Lato"/>
                      </a:endParaRPr>
                    </a:p>
                    <a:p>
                      <a:pPr marL="510540" indent="-200025">
                        <a:lnSpc>
                          <a:spcPct val="100000"/>
                        </a:lnSpc>
                        <a:spcBef>
                          <a:spcPts val="915"/>
                        </a:spcBef>
                        <a:buChar char="•"/>
                        <a:tabLst>
                          <a:tab pos="510540" algn="l"/>
                        </a:tabLst>
                      </a:pPr>
                      <a:endParaRPr lang="pl-PL" sz="1300" spc="-10" dirty="0">
                        <a:latin typeface="+mn-lt"/>
                        <a:cs typeface="Lato"/>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a:lnSpc>
                          <a:spcPct val="100000"/>
                        </a:lnSpc>
                      </a:pPr>
                      <a:endParaRPr sz="1300" dirty="0">
                        <a:latin typeface="+mn-lt"/>
                        <a:cs typeface="Times New Roman"/>
                      </a:endParaRPr>
                    </a:p>
                    <a:p>
                      <a:pPr>
                        <a:lnSpc>
                          <a:spcPct val="100000"/>
                        </a:lnSpc>
                      </a:pPr>
                      <a:endParaRPr sz="1300" dirty="0">
                        <a:latin typeface="+mn-lt"/>
                        <a:cs typeface="Times New Roman"/>
                      </a:endParaRPr>
                    </a:p>
                    <a:p>
                      <a:pPr marL="510540" indent="-200025">
                        <a:lnSpc>
                          <a:spcPct val="100000"/>
                        </a:lnSpc>
                        <a:buChar char="•"/>
                        <a:tabLst>
                          <a:tab pos="510540" algn="l"/>
                        </a:tabLst>
                      </a:pPr>
                      <a:r>
                        <a:rPr sz="1600" dirty="0">
                          <a:latin typeface="+mn-lt"/>
                          <a:cs typeface="Lato"/>
                        </a:rPr>
                        <a:t>e-</a:t>
                      </a:r>
                      <a:r>
                        <a:rPr sz="1600" dirty="0" err="1">
                          <a:latin typeface="+mn-lt"/>
                          <a:cs typeface="Lato"/>
                        </a:rPr>
                        <a:t>Urząd</a:t>
                      </a:r>
                      <a:r>
                        <a:rPr sz="1600" spc="15" dirty="0">
                          <a:latin typeface="+mn-lt"/>
                          <a:cs typeface="Lato"/>
                        </a:rPr>
                        <a:t> </a:t>
                      </a:r>
                      <a:r>
                        <a:rPr sz="1600" spc="-10" dirty="0">
                          <a:latin typeface="+mn-lt"/>
                          <a:cs typeface="Lato"/>
                        </a:rPr>
                        <a:t>Skarbowy</a:t>
                      </a:r>
                      <a:endParaRPr sz="1600" dirty="0">
                        <a:latin typeface="+mn-lt"/>
                        <a:cs typeface="Lato"/>
                      </a:endParaRPr>
                    </a:p>
                    <a:p>
                      <a:pPr marL="510540" indent="-200025">
                        <a:lnSpc>
                          <a:spcPct val="100000"/>
                        </a:lnSpc>
                        <a:spcBef>
                          <a:spcPts val="910"/>
                        </a:spcBef>
                        <a:buChar char="•"/>
                        <a:tabLst>
                          <a:tab pos="510540" algn="l"/>
                        </a:tabLst>
                      </a:pPr>
                      <a:r>
                        <a:rPr sz="1600" spc="-10" dirty="0" err="1">
                          <a:latin typeface="+mn-lt"/>
                          <a:cs typeface="Lato"/>
                        </a:rPr>
                        <a:t>Twój</a:t>
                      </a:r>
                      <a:r>
                        <a:rPr sz="1600" spc="-55" dirty="0">
                          <a:latin typeface="+mn-lt"/>
                          <a:cs typeface="Lato"/>
                        </a:rPr>
                        <a:t> </a:t>
                      </a:r>
                      <a:r>
                        <a:rPr sz="1600" spc="-20" dirty="0">
                          <a:latin typeface="+mn-lt"/>
                          <a:cs typeface="Lato"/>
                        </a:rPr>
                        <a:t>e</a:t>
                      </a:r>
                      <a:r>
                        <a:rPr lang="pl-PL" sz="1600" spc="-20" dirty="0">
                          <a:latin typeface="+mn-lt"/>
                          <a:cs typeface="Lato"/>
                        </a:rPr>
                        <a:t>-</a:t>
                      </a:r>
                      <a:r>
                        <a:rPr sz="1600" spc="-20" dirty="0">
                          <a:latin typeface="+mn-lt"/>
                          <a:cs typeface="Lato"/>
                        </a:rPr>
                        <a:t>PIT</a:t>
                      </a:r>
                      <a:endParaRPr sz="1600" dirty="0">
                        <a:latin typeface="+mn-lt"/>
                        <a:cs typeface="Lato"/>
                      </a:endParaRPr>
                    </a:p>
                    <a:p>
                      <a:pPr marL="510540" indent="-200025">
                        <a:lnSpc>
                          <a:spcPct val="100000"/>
                        </a:lnSpc>
                        <a:spcBef>
                          <a:spcPts val="915"/>
                        </a:spcBef>
                        <a:buChar char="•"/>
                        <a:tabLst>
                          <a:tab pos="510540" algn="l"/>
                        </a:tabLst>
                      </a:pPr>
                      <a:r>
                        <a:rPr sz="1600" spc="-10" dirty="0">
                          <a:latin typeface="+mn-lt"/>
                          <a:cs typeface="Lato"/>
                        </a:rPr>
                        <a:t>PUESC</a:t>
                      </a:r>
                      <a:endParaRPr lang="pl-PL" sz="1600" spc="-10" dirty="0">
                        <a:latin typeface="+mn-lt"/>
                        <a:cs typeface="Lato"/>
                      </a:endParaRPr>
                    </a:p>
                    <a:p>
                      <a:pPr marL="510540" indent="-200025">
                        <a:lnSpc>
                          <a:spcPct val="100000"/>
                        </a:lnSpc>
                        <a:spcBef>
                          <a:spcPts val="915"/>
                        </a:spcBef>
                        <a:buChar char="•"/>
                        <a:tabLst>
                          <a:tab pos="510540" algn="l"/>
                        </a:tabLst>
                      </a:pPr>
                      <a:r>
                        <a:rPr lang="pl-PL" sz="1600" spc="-10" dirty="0">
                          <a:latin typeface="+mn-lt"/>
                          <a:cs typeface="Lato"/>
                        </a:rPr>
                        <a:t>JSP (Jednolity System Podatkowy)</a:t>
                      </a:r>
                    </a:p>
                    <a:p>
                      <a:pPr marL="510540" indent="-200025">
                        <a:lnSpc>
                          <a:spcPct val="100000"/>
                        </a:lnSpc>
                        <a:spcBef>
                          <a:spcPts val="915"/>
                        </a:spcBef>
                        <a:buChar char="•"/>
                        <a:tabLst>
                          <a:tab pos="510540" algn="l"/>
                        </a:tabLst>
                      </a:pPr>
                      <a:r>
                        <a:rPr lang="pl-PL" sz="1600" spc="-10" dirty="0">
                          <a:latin typeface="+mn-lt"/>
                          <a:cs typeface="Lato"/>
                        </a:rPr>
                        <a:t>JPK na żądanie - aktualizacja struktur</a:t>
                      </a:r>
                    </a:p>
                    <a:p>
                      <a:pPr marL="510540" indent="-200025">
                        <a:lnSpc>
                          <a:spcPct val="100000"/>
                        </a:lnSpc>
                        <a:spcBef>
                          <a:spcPts val="915"/>
                        </a:spcBef>
                        <a:buChar char="•"/>
                        <a:tabLst>
                          <a:tab pos="510540" algn="l"/>
                        </a:tabLst>
                      </a:pPr>
                      <a:r>
                        <a:rPr lang="pl-PL" sz="1600" b="0" dirty="0">
                          <a:latin typeface="+mn-lt"/>
                          <a:cs typeface="Lato"/>
                        </a:rPr>
                        <a:t>e-TOLL - rozszerzenie sieci dróg płatnych </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extLst>
                  <a:ext uri="{0D108BD9-81ED-4DB2-BD59-A6C34878D82A}">
                    <a16:rowId xmlns:a16="http://schemas.microsoft.com/office/drawing/2014/main" val="10001"/>
                  </a:ext>
                </a:extLst>
              </a:tr>
            </a:tbl>
          </a:graphicData>
        </a:graphic>
      </p:graphicFrame>
      <p:sp>
        <p:nvSpPr>
          <p:cNvPr id="18" name="object 18"/>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19" name="object 19"/>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20" name="object 20"/>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3</a:t>
            </a:fld>
            <a:endParaRPr spc="-50" dirty="0"/>
          </a:p>
        </p:txBody>
      </p:sp>
      <p:sp>
        <p:nvSpPr>
          <p:cNvPr id="21" name="object 40">
            <a:extLst>
              <a:ext uri="{FF2B5EF4-FFF2-40B4-BE49-F238E27FC236}">
                <a16:creationId xmlns:a16="http://schemas.microsoft.com/office/drawing/2014/main" id="{5CFDA91C-A664-4FBF-AEF1-CDB57354F60A}"/>
              </a:ext>
            </a:extLst>
          </p:cNvPr>
          <p:cNvSpPr txBox="1"/>
          <p:nvPr/>
        </p:nvSpPr>
        <p:spPr>
          <a:xfrm>
            <a:off x="404456" y="2379822"/>
            <a:ext cx="3680765" cy="314830"/>
          </a:xfrm>
          <a:prstGeom prst="rect">
            <a:avLst/>
          </a:prstGeom>
        </p:spPr>
        <p:txBody>
          <a:bodyPr vert="horz" wrap="square" lIns="0" tIns="14605" rIns="0" bIns="0" rtlCol="0">
            <a:spAutoFit/>
          </a:bodyPr>
          <a:lstStyle/>
          <a:p>
            <a:pPr marL="1878330">
              <a:lnSpc>
                <a:spcPct val="100000"/>
              </a:lnSpc>
              <a:spcBef>
                <a:spcPts val="115"/>
              </a:spcBef>
            </a:pPr>
            <a:r>
              <a:rPr lang="pl-PL" sz="1950" b="1" spc="-20" dirty="0">
                <a:solidFill>
                  <a:schemeClr val="tx1"/>
                </a:solidFill>
                <a:latin typeface="Montserrat ExtraBold"/>
                <a:cs typeface="Montserrat ExtraBold"/>
              </a:rPr>
              <a:t>III i IV kwartał</a:t>
            </a:r>
          </a:p>
        </p:txBody>
      </p:sp>
      <p:grpSp>
        <p:nvGrpSpPr>
          <p:cNvPr id="23" name="object 12">
            <a:extLst>
              <a:ext uri="{FF2B5EF4-FFF2-40B4-BE49-F238E27FC236}">
                <a16:creationId xmlns:a16="http://schemas.microsoft.com/office/drawing/2014/main" id="{E6FAE8A4-5127-421E-926F-AEB7F8548F83}"/>
              </a:ext>
            </a:extLst>
          </p:cNvPr>
          <p:cNvGrpSpPr/>
          <p:nvPr/>
        </p:nvGrpSpPr>
        <p:grpSpPr>
          <a:xfrm>
            <a:off x="14580282" y="1947365"/>
            <a:ext cx="1047750" cy="86360"/>
            <a:chOff x="15776344" y="2531397"/>
            <a:chExt cx="1047750" cy="86360"/>
          </a:xfrm>
        </p:grpSpPr>
        <p:sp>
          <p:nvSpPr>
            <p:cNvPr id="24" name="object 13">
              <a:extLst>
                <a:ext uri="{FF2B5EF4-FFF2-40B4-BE49-F238E27FC236}">
                  <a16:creationId xmlns:a16="http://schemas.microsoft.com/office/drawing/2014/main" id="{F2A72560-CDEF-4A06-B528-1036811017DF}"/>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25" name="object 14">
              <a:extLst>
                <a:ext uri="{FF2B5EF4-FFF2-40B4-BE49-F238E27FC236}">
                  <a16:creationId xmlns:a16="http://schemas.microsoft.com/office/drawing/2014/main" id="{D758F2E9-D962-402F-8F26-0EBA2606E2B1}"/>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grpSp>
        <p:nvGrpSpPr>
          <p:cNvPr id="26" name="object 12">
            <a:extLst>
              <a:ext uri="{FF2B5EF4-FFF2-40B4-BE49-F238E27FC236}">
                <a16:creationId xmlns:a16="http://schemas.microsoft.com/office/drawing/2014/main" id="{095BFD11-35FE-457F-8A14-AD02AE6D7ED6}"/>
              </a:ext>
            </a:extLst>
          </p:cNvPr>
          <p:cNvGrpSpPr/>
          <p:nvPr/>
        </p:nvGrpSpPr>
        <p:grpSpPr>
          <a:xfrm>
            <a:off x="10447515" y="1943350"/>
            <a:ext cx="1047750" cy="86360"/>
            <a:chOff x="15776344" y="2531397"/>
            <a:chExt cx="1047750" cy="86360"/>
          </a:xfrm>
        </p:grpSpPr>
        <p:sp>
          <p:nvSpPr>
            <p:cNvPr id="27" name="object 13">
              <a:extLst>
                <a:ext uri="{FF2B5EF4-FFF2-40B4-BE49-F238E27FC236}">
                  <a16:creationId xmlns:a16="http://schemas.microsoft.com/office/drawing/2014/main" id="{EFFE4DEC-909C-4878-AB78-52AC2B1EF5C2}"/>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28" name="object 14">
              <a:extLst>
                <a:ext uri="{FF2B5EF4-FFF2-40B4-BE49-F238E27FC236}">
                  <a16:creationId xmlns:a16="http://schemas.microsoft.com/office/drawing/2014/main" id="{914D4988-CC42-4A5E-B191-D87904FCF679}"/>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grpSp>
        <p:nvGrpSpPr>
          <p:cNvPr id="29" name="object 12">
            <a:extLst>
              <a:ext uri="{FF2B5EF4-FFF2-40B4-BE49-F238E27FC236}">
                <a16:creationId xmlns:a16="http://schemas.microsoft.com/office/drawing/2014/main" id="{B7A1F143-1EDF-4F9B-83E5-0AD80ABEB3E3}"/>
              </a:ext>
            </a:extLst>
          </p:cNvPr>
          <p:cNvGrpSpPr/>
          <p:nvPr/>
        </p:nvGrpSpPr>
        <p:grpSpPr>
          <a:xfrm>
            <a:off x="6253749" y="1935577"/>
            <a:ext cx="1047750" cy="86360"/>
            <a:chOff x="15776344" y="2531397"/>
            <a:chExt cx="1047750" cy="86360"/>
          </a:xfrm>
        </p:grpSpPr>
        <p:sp>
          <p:nvSpPr>
            <p:cNvPr id="30" name="object 13">
              <a:extLst>
                <a:ext uri="{FF2B5EF4-FFF2-40B4-BE49-F238E27FC236}">
                  <a16:creationId xmlns:a16="http://schemas.microsoft.com/office/drawing/2014/main" id="{7EE31E51-2A71-4B50-9DB2-F0CA0C3EA627}"/>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31" name="object 14">
              <a:extLst>
                <a:ext uri="{FF2B5EF4-FFF2-40B4-BE49-F238E27FC236}">
                  <a16:creationId xmlns:a16="http://schemas.microsoft.com/office/drawing/2014/main" id="{417F060B-6D21-486E-81D4-DDDD60AFB025}"/>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grpSp>
        <p:nvGrpSpPr>
          <p:cNvPr id="32" name="object 12">
            <a:extLst>
              <a:ext uri="{FF2B5EF4-FFF2-40B4-BE49-F238E27FC236}">
                <a16:creationId xmlns:a16="http://schemas.microsoft.com/office/drawing/2014/main" id="{C0B46EA4-5B0F-45AA-B51C-A01B6FFE5768}"/>
              </a:ext>
            </a:extLst>
          </p:cNvPr>
          <p:cNvGrpSpPr/>
          <p:nvPr/>
        </p:nvGrpSpPr>
        <p:grpSpPr>
          <a:xfrm>
            <a:off x="2387441" y="1904499"/>
            <a:ext cx="1047750" cy="86360"/>
            <a:chOff x="15776344" y="2531397"/>
            <a:chExt cx="1047750" cy="86360"/>
          </a:xfrm>
        </p:grpSpPr>
        <p:sp>
          <p:nvSpPr>
            <p:cNvPr id="33" name="object 13">
              <a:extLst>
                <a:ext uri="{FF2B5EF4-FFF2-40B4-BE49-F238E27FC236}">
                  <a16:creationId xmlns:a16="http://schemas.microsoft.com/office/drawing/2014/main" id="{D9EE694C-D963-4B35-8633-DF74F6B41CEA}"/>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34" name="object 14">
              <a:extLst>
                <a:ext uri="{FF2B5EF4-FFF2-40B4-BE49-F238E27FC236}">
                  <a16:creationId xmlns:a16="http://schemas.microsoft.com/office/drawing/2014/main" id="{F0FA5102-D0BF-42D9-9FC2-B37F668BC3A4}"/>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sp>
        <p:nvSpPr>
          <p:cNvPr id="22" name="object 8">
            <a:extLst>
              <a:ext uri="{FF2B5EF4-FFF2-40B4-BE49-F238E27FC236}">
                <a16:creationId xmlns:a16="http://schemas.microsoft.com/office/drawing/2014/main" id="{A358F010-BF01-44A2-9130-81851BBBC522}"/>
              </a:ext>
            </a:extLst>
          </p:cNvPr>
          <p:cNvSpPr txBox="1"/>
          <p:nvPr/>
        </p:nvSpPr>
        <p:spPr>
          <a:xfrm>
            <a:off x="1087436" y="625475"/>
            <a:ext cx="14070013" cy="689291"/>
          </a:xfrm>
          <a:prstGeom prst="rect">
            <a:avLst/>
          </a:prstGeom>
        </p:spPr>
        <p:txBody>
          <a:bodyPr vert="horz" wrap="square" lIns="0" tIns="12065" rIns="0" bIns="0" rtlCol="0">
            <a:spAutoFit/>
          </a:bodyPr>
          <a:lstStyle/>
          <a:p>
            <a:pPr marL="12700">
              <a:spcBef>
                <a:spcPts val="95"/>
              </a:spcBef>
            </a:pPr>
            <a:r>
              <a:rPr lang="pl-PL" sz="4400" b="1" dirty="0">
                <a:latin typeface="+mn-lt"/>
              </a:rPr>
              <a:t>Co chcemy zrealizować do 2028 r. </a:t>
            </a:r>
            <a:endParaRPr sz="4400" b="1"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0738" y="4774324"/>
            <a:ext cx="9165712" cy="1785104"/>
          </a:xfrm>
          <a:prstGeom prst="rect">
            <a:avLst/>
          </a:prstGeom>
        </p:spPr>
        <p:txBody>
          <a:bodyPr vert="horz" wrap="square" lIns="0" tIns="15240" rIns="0" bIns="0" rtlCol="0">
            <a:spAutoFit/>
          </a:bodyPr>
          <a:lstStyle/>
          <a:p>
            <a:pPr marL="12700">
              <a:lnSpc>
                <a:spcPct val="100000"/>
              </a:lnSpc>
              <a:spcBef>
                <a:spcPts val="120"/>
              </a:spcBef>
            </a:pPr>
            <a:r>
              <a:rPr dirty="0">
                <a:solidFill>
                  <a:srgbClr val="000000"/>
                </a:solidFill>
                <a:latin typeface="+mn-lt"/>
              </a:rPr>
              <a:t>Co</a:t>
            </a:r>
            <a:r>
              <a:rPr spc="-125" dirty="0">
                <a:solidFill>
                  <a:srgbClr val="000000"/>
                </a:solidFill>
                <a:latin typeface="+mn-lt"/>
              </a:rPr>
              <a:t> </a:t>
            </a:r>
            <a:r>
              <a:rPr lang="pl-PL" dirty="0">
                <a:solidFill>
                  <a:srgbClr val="000000"/>
                </a:solidFill>
                <a:latin typeface="+mn-lt"/>
              </a:rPr>
              <a:t>chcemy</a:t>
            </a:r>
            <a:r>
              <a:rPr spc="-240" dirty="0">
                <a:solidFill>
                  <a:srgbClr val="000000"/>
                </a:solidFill>
                <a:latin typeface="+mn-lt"/>
              </a:rPr>
              <a:t> </a:t>
            </a:r>
            <a:r>
              <a:rPr lang="pl-PL" spc="-10" dirty="0">
                <a:solidFill>
                  <a:srgbClr val="000000"/>
                </a:solidFill>
                <a:latin typeface="+mn-lt"/>
              </a:rPr>
              <a:t>zrealizować </a:t>
            </a:r>
            <a:br>
              <a:rPr lang="pl-PL" spc="-10" dirty="0">
                <a:solidFill>
                  <a:srgbClr val="000000"/>
                </a:solidFill>
                <a:latin typeface="+mn-lt"/>
              </a:rPr>
            </a:br>
            <a:r>
              <a:rPr lang="pl-PL" spc="-10" dirty="0">
                <a:solidFill>
                  <a:srgbClr val="000000"/>
                </a:solidFill>
                <a:latin typeface="+mn-lt"/>
              </a:rPr>
              <a:t>w III i IV kwartale 2025 r. </a:t>
            </a:r>
            <a:endParaRPr spc="-10" dirty="0">
              <a:solidFill>
                <a:srgbClr val="000000"/>
              </a:solidFill>
              <a:latin typeface="+mn-lt"/>
            </a:endParaRPr>
          </a:p>
        </p:txBody>
      </p:sp>
      <p:grpSp>
        <p:nvGrpSpPr>
          <p:cNvPr id="3" name="object 3"/>
          <p:cNvGrpSpPr/>
          <p:nvPr/>
        </p:nvGrpSpPr>
        <p:grpSpPr>
          <a:xfrm>
            <a:off x="10757216" y="5466533"/>
            <a:ext cx="2523490" cy="400685"/>
            <a:chOff x="10790242" y="5105094"/>
            <a:chExt cx="2523490" cy="400685"/>
          </a:xfrm>
        </p:grpSpPr>
        <p:sp>
          <p:nvSpPr>
            <p:cNvPr id="4" name="object 4"/>
            <p:cNvSpPr/>
            <p:nvPr/>
          </p:nvSpPr>
          <p:spPr>
            <a:xfrm>
              <a:off x="13179623" y="5120801"/>
              <a:ext cx="118745" cy="368935"/>
            </a:xfrm>
            <a:custGeom>
              <a:avLst/>
              <a:gdLst/>
              <a:ahLst/>
              <a:cxnLst/>
              <a:rect l="l" t="t" r="r" b="b"/>
              <a:pathLst>
                <a:path w="118744" h="368935">
                  <a:moveTo>
                    <a:pt x="0" y="368815"/>
                  </a:moveTo>
                  <a:lnTo>
                    <a:pt x="118404" y="186224"/>
                  </a:lnTo>
                  <a:lnTo>
                    <a:pt x="2230" y="0"/>
                  </a:lnTo>
                </a:path>
              </a:pathLst>
            </a:custGeom>
            <a:ln w="31412">
              <a:solidFill>
                <a:srgbClr val="231F20"/>
              </a:solidFill>
            </a:ln>
          </p:spPr>
          <p:txBody>
            <a:bodyPr wrap="square" lIns="0" tIns="0" rIns="0" bIns="0" rtlCol="0"/>
            <a:lstStyle/>
            <a:p>
              <a:endParaRPr/>
            </a:p>
          </p:txBody>
        </p:sp>
        <p:sp>
          <p:nvSpPr>
            <p:cNvPr id="5" name="object 5"/>
            <p:cNvSpPr/>
            <p:nvPr/>
          </p:nvSpPr>
          <p:spPr>
            <a:xfrm>
              <a:off x="10790242" y="5305207"/>
              <a:ext cx="2479675" cy="0"/>
            </a:xfrm>
            <a:custGeom>
              <a:avLst/>
              <a:gdLst/>
              <a:ahLst/>
              <a:cxnLst/>
              <a:rect l="l" t="t" r="r" b="b"/>
              <a:pathLst>
                <a:path w="2479675">
                  <a:moveTo>
                    <a:pt x="2479191" y="0"/>
                  </a:moveTo>
                  <a:lnTo>
                    <a:pt x="0" y="0"/>
                  </a:lnTo>
                </a:path>
              </a:pathLst>
            </a:custGeom>
            <a:ln w="31412">
              <a:solidFill>
                <a:srgbClr val="231F20"/>
              </a:solidFill>
            </a:ln>
          </p:spPr>
          <p:txBody>
            <a:bodyPr wrap="square" lIns="0" tIns="0" rIns="0" bIns="0" rtlCol="0"/>
            <a:lstStyle/>
            <a:p>
              <a:endParaRPr/>
            </a:p>
          </p:txBody>
        </p:sp>
      </p:grpSp>
      <p:sp>
        <p:nvSpPr>
          <p:cNvPr id="6" name="object 6"/>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7" name="object 7"/>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8" name="object 8"/>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4</a:t>
            </a:fld>
            <a:endParaRPr spc="-50" dirty="0"/>
          </a:p>
        </p:txBody>
      </p:sp>
    </p:spTree>
    <p:extLst>
      <p:ext uri="{BB962C8B-B14F-4D97-AF65-F5344CB8AC3E}">
        <p14:creationId xmlns:p14="http://schemas.microsoft.com/office/powerpoint/2010/main" val="133376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7437" y="3137552"/>
            <a:ext cx="6770556" cy="269497"/>
          </a:xfrm>
          <a:prstGeom prst="rect">
            <a:avLst/>
          </a:prstGeom>
        </p:spPr>
        <p:txBody>
          <a:bodyPr vert="horz" wrap="square" lIns="0" tIns="12700" rIns="0" bIns="0" rtlCol="0">
            <a:spAutoFit/>
          </a:bodyPr>
          <a:lstStyle/>
          <a:p>
            <a:pPr marR="5080">
              <a:lnSpc>
                <a:spcPts val="2180"/>
              </a:lnSpc>
              <a:spcBef>
                <a:spcPts val="100"/>
              </a:spcBef>
            </a:pPr>
            <a:r>
              <a:rPr lang="pl-PL" sz="1650" spc="-25" dirty="0">
                <a:latin typeface="Lato"/>
              </a:rPr>
              <a:t>Aplikacja mobilna serwisu e-US (</a:t>
            </a:r>
            <a:r>
              <a:rPr lang="pl-PL" sz="1650" b="1" spc="-25" dirty="0">
                <a:latin typeface="Lato"/>
              </a:rPr>
              <a:t>konto organizacji</a:t>
            </a:r>
            <a:r>
              <a:rPr lang="pl-PL" sz="1650" spc="-25" dirty="0">
                <a:latin typeface="Lato"/>
              </a:rPr>
              <a:t>) – III kwartał 2025 r.  </a:t>
            </a:r>
            <a:endParaRPr sz="1650" spc="-25" dirty="0">
              <a:latin typeface="Lato"/>
            </a:endParaRPr>
          </a:p>
        </p:txBody>
      </p:sp>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mn-lt"/>
                <a:cs typeface="Lato Black"/>
              </a:rPr>
              <a:t>e-Urząd</a:t>
            </a:r>
            <a:r>
              <a:rPr sz="4400" b="1" spc="-245" dirty="0">
                <a:latin typeface="+mn-lt"/>
                <a:cs typeface="Lato Black"/>
              </a:rPr>
              <a:t> </a:t>
            </a:r>
            <a:r>
              <a:rPr sz="4400" b="1" spc="-10" dirty="0">
                <a:latin typeface="+mn-lt"/>
                <a:cs typeface="Lato Black"/>
              </a:rPr>
              <a:t>Skarbowy</a:t>
            </a:r>
            <a:endParaRPr sz="4400" dirty="0">
              <a:latin typeface="+mn-lt"/>
              <a:cs typeface="Lato Black"/>
            </a:endParaRPr>
          </a:p>
        </p:txBody>
      </p:sp>
      <p:sp>
        <p:nvSpPr>
          <p:cNvPr id="9" name="object 9"/>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10" name="object 10"/>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11" name="object 11"/>
          <p:cNvSpPr txBox="1"/>
          <p:nvPr/>
        </p:nvSpPr>
        <p:spPr>
          <a:xfrm>
            <a:off x="8378825" y="3143250"/>
            <a:ext cx="10550435" cy="1115883"/>
          </a:xfrm>
          <a:prstGeom prst="rect">
            <a:avLst/>
          </a:prstGeom>
        </p:spPr>
        <p:txBody>
          <a:bodyPr vert="horz" wrap="square" lIns="0" tIns="12700" rIns="0" bIns="0" rtlCol="0">
            <a:spAutoFit/>
          </a:bodyPr>
          <a:lstStyle/>
          <a:p>
            <a:pPr marR="5080">
              <a:lnSpc>
                <a:spcPts val="2180"/>
              </a:lnSpc>
            </a:pPr>
            <a:r>
              <a:rPr lang="pl-PL" sz="1650" dirty="0">
                <a:solidFill>
                  <a:schemeClr val="tx1"/>
                </a:solidFill>
                <a:latin typeface="Lato"/>
              </a:rPr>
              <a:t>Uruchomienie konta organizacji w aplikacji mobilnej e-Urząd Skarbowy. 	</a:t>
            </a:r>
          </a:p>
          <a:p>
            <a:pPr marR="5080">
              <a:lnSpc>
                <a:spcPts val="2180"/>
              </a:lnSpc>
            </a:pPr>
            <a:r>
              <a:rPr lang="pl-PL" sz="1650" dirty="0">
                <a:solidFill>
                  <a:schemeClr val="tx1"/>
                </a:solidFill>
                <a:latin typeface="Lato"/>
              </a:rPr>
              <a:t>25 lipca 2025 r. w aplikacji mobilnej udostępnione zostały usługi e-Urzędu Skarbowego dla organizacji zwiększając wygodę z korzystania z konta dla reprezentantów organizacji.</a:t>
            </a:r>
          </a:p>
          <a:p>
            <a:pPr marR="5080">
              <a:lnSpc>
                <a:spcPts val="2180"/>
              </a:lnSpc>
            </a:pPr>
            <a:r>
              <a:rPr lang="pl-PL" sz="1650" dirty="0">
                <a:solidFill>
                  <a:schemeClr val="tx1"/>
                </a:solidFill>
                <a:latin typeface="Lato"/>
              </a:rPr>
              <a:t> Aplikacja obejmie wszystkie usługi dostępne w portalu e-Urząd Skarbowy.	</a:t>
            </a:r>
            <a:endParaRPr sz="1650" dirty="0">
              <a:solidFill>
                <a:schemeClr val="tx1"/>
              </a:solidFill>
              <a:latin typeface="Lato"/>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5</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object 18">
            <a:extLst>
              <a:ext uri="{FF2B5EF4-FFF2-40B4-BE49-F238E27FC236}">
                <a16:creationId xmlns:a16="http://schemas.microsoft.com/office/drawing/2014/main" id="{5F2374C0-4DBA-8C8B-5426-C88A029C2A35}"/>
              </a:ext>
            </a:extLst>
          </p:cNvPr>
          <p:cNvSpPr/>
          <p:nvPr/>
        </p:nvSpPr>
        <p:spPr>
          <a:xfrm>
            <a:off x="974722" y="4435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9" name="object 18">
            <a:extLst>
              <a:ext uri="{FF2B5EF4-FFF2-40B4-BE49-F238E27FC236}">
                <a16:creationId xmlns:a16="http://schemas.microsoft.com/office/drawing/2014/main" id="{57C2D6D0-E23A-654E-BB41-86D0E68544CB}"/>
              </a:ext>
            </a:extLst>
          </p:cNvPr>
          <p:cNvSpPr/>
          <p:nvPr/>
        </p:nvSpPr>
        <p:spPr>
          <a:xfrm>
            <a:off x="1087436" y="7712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a:off x="4363387" y="6083464"/>
            <a:ext cx="747870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1" name="pole tekstowe 20">
            <a:extLst>
              <a:ext uri="{FF2B5EF4-FFF2-40B4-BE49-F238E27FC236}">
                <a16:creationId xmlns:a16="http://schemas.microsoft.com/office/drawing/2014/main" id="{B01C02E4-83C2-40A0-87E8-F88A5440CB34}"/>
              </a:ext>
            </a:extLst>
          </p:cNvPr>
          <p:cNvSpPr txBox="1"/>
          <p:nvPr/>
        </p:nvSpPr>
        <p:spPr>
          <a:xfrm>
            <a:off x="1022982" y="6570292"/>
            <a:ext cx="7293408" cy="646331"/>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Prezentowanie i naliczanie należności do zapłaty z uwzględnieniem </a:t>
            </a:r>
          </a:p>
          <a:p>
            <a:r>
              <a:rPr lang="pl-PL" sz="1800" b="0" i="0" u="none" strike="noStrike" dirty="0">
                <a:solidFill>
                  <a:srgbClr val="000000"/>
                </a:solidFill>
                <a:effectLst/>
                <a:latin typeface="Calibri" panose="020F0502020204030204" pitchFamily="34" charset="0"/>
              </a:rPr>
              <a:t>odsetek w serwisie e-Urząd Skarbowy</a:t>
            </a:r>
            <a:r>
              <a:rPr lang="pl-PL" dirty="0"/>
              <a:t> </a:t>
            </a:r>
            <a:r>
              <a:rPr lang="pl-PL" sz="1800" b="0" i="0" u="none" strike="noStrike" dirty="0">
                <a:solidFill>
                  <a:srgbClr val="000000"/>
                </a:solidFill>
                <a:effectLst/>
                <a:latin typeface="Calibri" panose="020F0502020204030204" pitchFamily="34" charset="0"/>
              </a:rPr>
              <a:t>– III kwartał 2025 r.</a:t>
            </a:r>
          </a:p>
        </p:txBody>
      </p:sp>
      <p:sp>
        <p:nvSpPr>
          <p:cNvPr id="23" name="pole tekstowe 22">
            <a:extLst>
              <a:ext uri="{FF2B5EF4-FFF2-40B4-BE49-F238E27FC236}">
                <a16:creationId xmlns:a16="http://schemas.microsoft.com/office/drawing/2014/main" id="{3AD05FEA-023A-464E-AA93-5A20E277B6FE}"/>
              </a:ext>
            </a:extLst>
          </p:cNvPr>
          <p:cNvSpPr txBox="1"/>
          <p:nvPr/>
        </p:nvSpPr>
        <p:spPr>
          <a:xfrm>
            <a:off x="8341133" y="6528754"/>
            <a:ext cx="10050780" cy="646331"/>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Reprezentanci organizacji otrzymają dostęp </a:t>
            </a:r>
            <a:r>
              <a:rPr lang="pl-PL" dirty="0">
                <a:solidFill>
                  <a:srgbClr val="000000"/>
                </a:solidFill>
                <a:latin typeface="Calibri" panose="020F0502020204030204" pitchFamily="34" charset="0"/>
              </a:rPr>
              <a:t>do usługi podsumowującej stan ich </a:t>
            </a:r>
            <a:r>
              <a:rPr lang="pl-PL" sz="1800" b="0" i="0" u="none" strike="noStrike" dirty="0">
                <a:solidFill>
                  <a:srgbClr val="000000"/>
                </a:solidFill>
                <a:effectLst/>
                <a:latin typeface="Calibri" panose="020F0502020204030204" pitchFamily="34" charset="0"/>
              </a:rPr>
              <a:t>należności wraz z odsetkami.</a:t>
            </a:r>
            <a:r>
              <a:rPr lang="pl-PL" dirty="0"/>
              <a:t> </a:t>
            </a:r>
          </a:p>
        </p:txBody>
      </p:sp>
      <p:sp>
        <p:nvSpPr>
          <p:cNvPr id="22" name="pole tekstowe 21">
            <a:extLst>
              <a:ext uri="{FF2B5EF4-FFF2-40B4-BE49-F238E27FC236}">
                <a16:creationId xmlns:a16="http://schemas.microsoft.com/office/drawing/2014/main" id="{7D95927C-003D-4485-AECF-4B0B03AA8B99}"/>
              </a:ext>
            </a:extLst>
          </p:cNvPr>
          <p:cNvSpPr txBox="1"/>
          <p:nvPr/>
        </p:nvSpPr>
        <p:spPr>
          <a:xfrm>
            <a:off x="955672" y="4582640"/>
            <a:ext cx="7293408" cy="369332"/>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Udostępnienie wniosków CRPO (PPO-1, OPO-1) w e-US – IV kwartał 2025 r. </a:t>
            </a:r>
            <a:endParaRPr lang="pl-PL" dirty="0"/>
          </a:p>
        </p:txBody>
      </p:sp>
      <p:sp>
        <p:nvSpPr>
          <p:cNvPr id="24" name="pole tekstowe 23">
            <a:extLst>
              <a:ext uri="{FF2B5EF4-FFF2-40B4-BE49-F238E27FC236}">
                <a16:creationId xmlns:a16="http://schemas.microsoft.com/office/drawing/2014/main" id="{8D31B0D7-B947-45CB-B64C-F77B8CAF82B4}"/>
              </a:ext>
            </a:extLst>
          </p:cNvPr>
          <p:cNvSpPr txBox="1"/>
          <p:nvPr/>
        </p:nvSpPr>
        <p:spPr>
          <a:xfrm>
            <a:off x="8365761" y="4611818"/>
            <a:ext cx="9839689" cy="1477328"/>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Prezentowanie pełnej informacji o pełnomocnikach i mocodawcach. Wygodna obsługa pełnomocnictw w e-Urzędzie Skarbowym. Dostęp do pełnej i aktualnej informacji o pełnomocnikach i mocodawcach. Przyspieszenie procesu załatwiania spraw poprzez zintegrowanie kanałów komunikacji na jednej e-platformie (interesariusze nie będą zmuszeni do korzystania z kilku różnych systemów, jak ma to miejsce dotychczas - portal podatkowy, e-US).</a:t>
            </a:r>
            <a:r>
              <a:rPr lang="pl-PL" dirty="0"/>
              <a:t> </a:t>
            </a:r>
          </a:p>
        </p:txBody>
      </p:sp>
      <p:sp>
        <p:nvSpPr>
          <p:cNvPr id="25" name="object 18">
            <a:extLst>
              <a:ext uri="{FF2B5EF4-FFF2-40B4-BE49-F238E27FC236}">
                <a16:creationId xmlns:a16="http://schemas.microsoft.com/office/drawing/2014/main" id="{6F62129E-CE43-4AF2-BEF5-96160BB67297}"/>
              </a:ext>
            </a:extLst>
          </p:cNvPr>
          <p:cNvSpPr/>
          <p:nvPr/>
        </p:nvSpPr>
        <p:spPr>
          <a:xfrm>
            <a:off x="1065846" y="6264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0" name="object 4">
            <a:extLst>
              <a:ext uri="{FF2B5EF4-FFF2-40B4-BE49-F238E27FC236}">
                <a16:creationId xmlns:a16="http://schemas.microsoft.com/office/drawing/2014/main" id="{5B6CBE8A-1587-45C4-929E-10F3394E693F}"/>
              </a:ext>
            </a:extLst>
          </p:cNvPr>
          <p:cNvSpPr txBox="1"/>
          <p:nvPr/>
        </p:nvSpPr>
        <p:spPr>
          <a:xfrm>
            <a:off x="1089976" y="7984725"/>
            <a:ext cx="5779956" cy="284693"/>
          </a:xfrm>
          <a:prstGeom prst="rect">
            <a:avLst/>
          </a:prstGeom>
        </p:spPr>
        <p:txBody>
          <a:bodyPr vert="horz" wrap="square" lIns="0" tIns="12065" rIns="0" bIns="0" rtlCol="0">
            <a:spAutoFit/>
          </a:bodyPr>
          <a:lstStyle/>
          <a:p>
            <a:pPr marL="12700">
              <a:lnSpc>
                <a:spcPts val="2180"/>
              </a:lnSpc>
              <a:spcBef>
                <a:spcPts val="95"/>
              </a:spcBef>
            </a:pPr>
            <a:r>
              <a:rPr lang="pl-PL" sz="1800" b="0" i="0" u="none" strike="noStrike" dirty="0">
                <a:solidFill>
                  <a:srgbClr val="000000"/>
                </a:solidFill>
                <a:effectLst/>
                <a:latin typeface="Calibri" panose="020F0502020204030204" pitchFamily="34" charset="0"/>
              </a:rPr>
              <a:t>Umów wizytę w serwisie e-US – III kwartał 2025 r.</a:t>
            </a:r>
            <a:r>
              <a:rPr lang="pl-PL" sz="1600" dirty="0"/>
              <a:t> </a:t>
            </a:r>
            <a:endParaRPr sz="1650" dirty="0">
              <a:latin typeface="Lato"/>
              <a:cs typeface="Lato"/>
            </a:endParaRPr>
          </a:p>
        </p:txBody>
      </p:sp>
      <p:sp>
        <p:nvSpPr>
          <p:cNvPr id="31" name="object 18">
            <a:extLst>
              <a:ext uri="{FF2B5EF4-FFF2-40B4-BE49-F238E27FC236}">
                <a16:creationId xmlns:a16="http://schemas.microsoft.com/office/drawing/2014/main" id="{C47C1FD6-317F-4999-B6CF-D32BE142878E}"/>
              </a:ext>
            </a:extLst>
          </p:cNvPr>
          <p:cNvSpPr/>
          <p:nvPr/>
        </p:nvSpPr>
        <p:spPr>
          <a:xfrm>
            <a:off x="998852" y="984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3" name="pole tekstowe 32">
            <a:extLst>
              <a:ext uri="{FF2B5EF4-FFF2-40B4-BE49-F238E27FC236}">
                <a16:creationId xmlns:a16="http://schemas.microsoft.com/office/drawing/2014/main" id="{81802539-237A-4A33-8065-49F869EDB685}"/>
              </a:ext>
            </a:extLst>
          </p:cNvPr>
          <p:cNvSpPr txBox="1"/>
          <p:nvPr/>
        </p:nvSpPr>
        <p:spPr>
          <a:xfrm>
            <a:off x="8378372" y="8043755"/>
            <a:ext cx="10050780" cy="1477328"/>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Umawianie wizyt w e-Urząd Skarbowy. </a:t>
            </a:r>
            <a:br>
              <a:rPr lang="pl-PL" sz="1800" b="0" i="0" u="none" strike="noStrike" dirty="0">
                <a:solidFill>
                  <a:srgbClr val="000000"/>
                </a:solidFill>
                <a:effectLst/>
                <a:latin typeface="Calibri" panose="020F0502020204030204" pitchFamily="34" charset="0"/>
              </a:rPr>
            </a:br>
            <a:r>
              <a:rPr lang="pl-PL" sz="1800" b="0" i="0" u="none" strike="noStrike" dirty="0">
                <a:solidFill>
                  <a:srgbClr val="000000"/>
                </a:solidFill>
                <a:effectLst/>
                <a:latin typeface="Calibri" panose="020F0502020204030204" pitchFamily="34" charset="0"/>
              </a:rPr>
              <a:t>Od momentu integracji serwisu Umów Wizytę z serwisem e-Urząd Skarbowy liczba rezerwacji (nieodwołanych) wizyt w okresie od 07 stycznia 2025 r. do 30 czerwca 2025 r. wyniosła 20 623. Umieszczenie tej usługi w e-US pozwoli na dalsze ułatwienia, w szczególności podpowiadanie Urzędu Skarbowego i podpowiadanie usług online z poziomu tematów rozmowy.</a:t>
            </a:r>
            <a:r>
              <a:rPr lang="pl-PL" dirty="0"/>
              <a:t> </a:t>
            </a:r>
          </a:p>
        </p:txBody>
      </p:sp>
      <p:sp>
        <p:nvSpPr>
          <p:cNvPr id="34" name="object 7">
            <a:extLst>
              <a:ext uri="{FF2B5EF4-FFF2-40B4-BE49-F238E27FC236}">
                <a16:creationId xmlns:a16="http://schemas.microsoft.com/office/drawing/2014/main" id="{270762F2-5A60-4368-BA01-A554027E3364}"/>
              </a:ext>
            </a:extLst>
          </p:cNvPr>
          <p:cNvSpPr txBox="1"/>
          <p:nvPr/>
        </p:nvSpPr>
        <p:spPr>
          <a:xfrm>
            <a:off x="955672" y="10024081"/>
            <a:ext cx="16817435" cy="443070"/>
          </a:xfrm>
          <a:prstGeom prst="rect">
            <a:avLst/>
          </a:prstGeom>
        </p:spPr>
        <p:txBody>
          <a:bodyPr vert="horz" wrap="square" lIns="0" tIns="12065" rIns="0" bIns="0" rtlCol="0">
            <a:spAutoFit/>
          </a:bodyPr>
          <a:lstStyle/>
          <a:p>
            <a:pPr marL="12700">
              <a:lnSpc>
                <a:spcPct val="100000"/>
              </a:lnSpc>
              <a:spcBef>
                <a:spcPts val="95"/>
              </a:spcBef>
            </a:pPr>
            <a:r>
              <a:rPr sz="2800" b="1" spc="-10" dirty="0">
                <a:latin typeface="+mn-lt"/>
                <a:cs typeface="Lato Black"/>
              </a:rPr>
              <a:t>Ważne!</a:t>
            </a:r>
            <a:r>
              <a:rPr sz="2800" b="1" spc="5" dirty="0">
                <a:latin typeface="+mn-lt"/>
                <a:cs typeface="Lato Black"/>
              </a:rPr>
              <a:t> </a:t>
            </a:r>
            <a:r>
              <a:rPr lang="pl-PL" sz="2800" dirty="0">
                <a:latin typeface="+mn-lt"/>
                <a:cs typeface="Lato"/>
              </a:rPr>
              <a:t>Trwa modernizacja serwisu </a:t>
            </a:r>
            <a:r>
              <a:rPr lang="pl-PL" sz="2800" b="1" dirty="0">
                <a:latin typeface="+mn-lt"/>
                <a:cs typeface="Lato"/>
              </a:rPr>
              <a:t>podatki.gov.pl </a:t>
            </a:r>
            <a:r>
              <a:rPr lang="pl-PL" sz="2800" dirty="0">
                <a:latin typeface="+mn-lt"/>
                <a:cs typeface="Lato"/>
              </a:rPr>
              <a:t>– październik 2025 r. odsłona przebudowanego serwisu </a:t>
            </a:r>
            <a:endParaRPr sz="2800" dirty="0">
              <a:latin typeface="+mn-lt"/>
              <a:cs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mn-lt"/>
                <a:cs typeface="Lato Black"/>
              </a:rPr>
              <a:t>e-Urząd</a:t>
            </a:r>
            <a:r>
              <a:rPr sz="4400" b="1" spc="-245" dirty="0">
                <a:latin typeface="+mn-lt"/>
                <a:cs typeface="Lato Black"/>
              </a:rPr>
              <a:t> </a:t>
            </a:r>
            <a:r>
              <a:rPr sz="4400" b="1" spc="-10" dirty="0">
                <a:latin typeface="+mn-lt"/>
                <a:cs typeface="Lato Black"/>
              </a:rPr>
              <a:t>Skarbowy</a:t>
            </a:r>
            <a:endParaRPr sz="4400" dirty="0">
              <a:latin typeface="+mn-lt"/>
              <a:cs typeface="Lato Black"/>
            </a:endParaRPr>
          </a:p>
        </p:txBody>
      </p:sp>
      <p:sp>
        <p:nvSpPr>
          <p:cNvPr id="9" name="object 9"/>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10" name="object 10"/>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6</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object 18">
            <a:extLst>
              <a:ext uri="{FF2B5EF4-FFF2-40B4-BE49-F238E27FC236}">
                <a16:creationId xmlns:a16="http://schemas.microsoft.com/office/drawing/2014/main" id="{5F2374C0-4DBA-8C8B-5426-C88A029C2A35}"/>
              </a:ext>
            </a:extLst>
          </p:cNvPr>
          <p:cNvSpPr/>
          <p:nvPr/>
        </p:nvSpPr>
        <p:spPr>
          <a:xfrm>
            <a:off x="974722" y="4435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9" name="object 18">
            <a:extLst>
              <a:ext uri="{FF2B5EF4-FFF2-40B4-BE49-F238E27FC236}">
                <a16:creationId xmlns:a16="http://schemas.microsoft.com/office/drawing/2014/main" id="{57C2D6D0-E23A-654E-BB41-86D0E68544CB}"/>
              </a:ext>
            </a:extLst>
          </p:cNvPr>
          <p:cNvSpPr/>
          <p:nvPr/>
        </p:nvSpPr>
        <p:spPr>
          <a:xfrm>
            <a:off x="1131138" y="8855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flipV="1">
            <a:off x="4904405" y="5588165"/>
            <a:ext cx="6488104"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5" name="object 18">
            <a:extLst>
              <a:ext uri="{FF2B5EF4-FFF2-40B4-BE49-F238E27FC236}">
                <a16:creationId xmlns:a16="http://schemas.microsoft.com/office/drawing/2014/main" id="{6F62129E-CE43-4AF2-BEF5-96160BB67297}"/>
              </a:ext>
            </a:extLst>
          </p:cNvPr>
          <p:cNvSpPr/>
          <p:nvPr/>
        </p:nvSpPr>
        <p:spPr>
          <a:xfrm>
            <a:off x="1065846" y="6264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4" name="object 7">
            <a:extLst>
              <a:ext uri="{FF2B5EF4-FFF2-40B4-BE49-F238E27FC236}">
                <a16:creationId xmlns:a16="http://schemas.microsoft.com/office/drawing/2014/main" id="{270762F2-5A60-4368-BA01-A554027E3364}"/>
              </a:ext>
            </a:extLst>
          </p:cNvPr>
          <p:cNvSpPr txBox="1"/>
          <p:nvPr/>
        </p:nvSpPr>
        <p:spPr>
          <a:xfrm>
            <a:off x="955672" y="10024081"/>
            <a:ext cx="16817435" cy="443070"/>
          </a:xfrm>
          <a:prstGeom prst="rect">
            <a:avLst/>
          </a:prstGeom>
        </p:spPr>
        <p:txBody>
          <a:bodyPr vert="horz" wrap="square" lIns="0" tIns="12065" rIns="0" bIns="0" rtlCol="0">
            <a:spAutoFit/>
          </a:bodyPr>
          <a:lstStyle/>
          <a:p>
            <a:pPr marL="12700">
              <a:lnSpc>
                <a:spcPct val="100000"/>
              </a:lnSpc>
              <a:spcBef>
                <a:spcPts val="95"/>
              </a:spcBef>
            </a:pPr>
            <a:r>
              <a:rPr sz="2800" b="1" spc="-10" dirty="0">
                <a:latin typeface="+mn-lt"/>
                <a:cs typeface="Lato Black"/>
              </a:rPr>
              <a:t>Ważne!</a:t>
            </a:r>
            <a:r>
              <a:rPr sz="2800" b="1" spc="5" dirty="0">
                <a:latin typeface="+mn-lt"/>
                <a:cs typeface="Lato Black"/>
              </a:rPr>
              <a:t> </a:t>
            </a:r>
            <a:r>
              <a:rPr lang="pl-PL" sz="2800" dirty="0">
                <a:latin typeface="+mn-lt"/>
                <a:cs typeface="Lato"/>
              </a:rPr>
              <a:t>Trwa modernizacja serwisu </a:t>
            </a:r>
            <a:r>
              <a:rPr lang="pl-PL" sz="2800" b="1" dirty="0">
                <a:latin typeface="+mn-lt"/>
                <a:cs typeface="Lato"/>
              </a:rPr>
              <a:t>podatki.gov.pl </a:t>
            </a:r>
            <a:r>
              <a:rPr lang="pl-PL" sz="2800" dirty="0">
                <a:latin typeface="+mn-lt"/>
                <a:cs typeface="Lato"/>
              </a:rPr>
              <a:t>– październik 2025 r. odsłona przebudowanego serwisu </a:t>
            </a:r>
            <a:endParaRPr sz="2800" dirty="0">
              <a:latin typeface="+mn-lt"/>
              <a:cs typeface="Lato"/>
            </a:endParaRPr>
          </a:p>
        </p:txBody>
      </p:sp>
      <p:sp>
        <p:nvSpPr>
          <p:cNvPr id="32" name="object 6">
            <a:extLst>
              <a:ext uri="{FF2B5EF4-FFF2-40B4-BE49-F238E27FC236}">
                <a16:creationId xmlns:a16="http://schemas.microsoft.com/office/drawing/2014/main" id="{9EAF281C-1EB8-4C19-9DCB-3D35BE28581F}"/>
              </a:ext>
            </a:extLst>
          </p:cNvPr>
          <p:cNvSpPr txBox="1"/>
          <p:nvPr/>
        </p:nvSpPr>
        <p:spPr>
          <a:xfrm>
            <a:off x="1007742" y="4622109"/>
            <a:ext cx="6148708" cy="579646"/>
          </a:xfrm>
          <a:prstGeom prst="rect">
            <a:avLst/>
          </a:prstGeom>
        </p:spPr>
        <p:txBody>
          <a:bodyPr vert="horz" wrap="square" lIns="0" tIns="12065" rIns="0" bIns="0" rtlCol="0">
            <a:spAutoFit/>
          </a:bodyPr>
          <a:lstStyle/>
          <a:p>
            <a:pPr>
              <a:lnSpc>
                <a:spcPts val="2180"/>
              </a:lnSpc>
              <a:spcBef>
                <a:spcPts val="95"/>
              </a:spcBef>
            </a:pPr>
            <a:r>
              <a:rPr lang="pl-PL" spc="-10" dirty="0">
                <a:latin typeface="+mn-lt"/>
                <a:cs typeface="Lato"/>
              </a:rPr>
              <a:t>Serwis </a:t>
            </a:r>
            <a:r>
              <a:rPr lang="pl-PL" b="1" spc="-10" dirty="0">
                <a:latin typeface="+mn-lt"/>
              </a:rPr>
              <a:t>Sprawdź status </a:t>
            </a:r>
            <a:r>
              <a:rPr lang="pl-PL" b="1" spc="-10" dirty="0">
                <a:latin typeface="+mn-lt"/>
                <a:cs typeface="Lato"/>
              </a:rPr>
              <a:t>NIP </a:t>
            </a:r>
            <a:r>
              <a:rPr lang="pl-PL" spc="-10" dirty="0">
                <a:latin typeface="+mn-lt"/>
                <a:cs typeface="Lato"/>
              </a:rPr>
              <a:t>– wrzesień 2025 r.</a:t>
            </a:r>
          </a:p>
          <a:p>
            <a:pPr>
              <a:lnSpc>
                <a:spcPts val="2180"/>
              </a:lnSpc>
              <a:spcBef>
                <a:spcPts val="95"/>
              </a:spcBef>
            </a:pPr>
            <a:r>
              <a:rPr lang="pl-PL" dirty="0">
                <a:solidFill>
                  <a:schemeClr val="tx1"/>
                </a:solidFill>
                <a:latin typeface="+mn-lt"/>
              </a:rPr>
              <a:t>Przeniesienie usługi Sprawdź </a:t>
            </a:r>
            <a:r>
              <a:rPr lang="pl-PL" spc="-10" dirty="0">
                <a:latin typeface="+mn-lt"/>
              </a:rPr>
              <a:t>status NIP na </a:t>
            </a:r>
            <a:r>
              <a:rPr lang="pl-PL" dirty="0">
                <a:solidFill>
                  <a:schemeClr val="tx1"/>
                </a:solidFill>
                <a:latin typeface="+mn-lt"/>
              </a:rPr>
              <a:t>serwis e-US.</a:t>
            </a:r>
            <a:r>
              <a:rPr lang="pl-PL" b="1" spc="-10" dirty="0">
                <a:latin typeface="+mn-lt"/>
                <a:cs typeface="Lato"/>
              </a:rPr>
              <a:t> </a:t>
            </a:r>
          </a:p>
        </p:txBody>
      </p:sp>
      <p:sp>
        <p:nvSpPr>
          <p:cNvPr id="35" name="object 15">
            <a:extLst>
              <a:ext uri="{FF2B5EF4-FFF2-40B4-BE49-F238E27FC236}">
                <a16:creationId xmlns:a16="http://schemas.microsoft.com/office/drawing/2014/main" id="{AF001FB3-75FC-46BB-B4B8-F3900FA383CA}"/>
              </a:ext>
            </a:extLst>
          </p:cNvPr>
          <p:cNvSpPr txBox="1"/>
          <p:nvPr/>
        </p:nvSpPr>
        <p:spPr>
          <a:xfrm>
            <a:off x="8338301" y="4571860"/>
            <a:ext cx="10053612" cy="1426673"/>
          </a:xfrm>
          <a:prstGeom prst="rect">
            <a:avLst/>
          </a:prstGeom>
        </p:spPr>
        <p:txBody>
          <a:bodyPr vert="horz" wrap="square" lIns="0" tIns="12700" rIns="0" bIns="0" rtlCol="0">
            <a:spAutoFit/>
          </a:bodyPr>
          <a:lstStyle/>
          <a:p>
            <a:pPr marR="5080">
              <a:lnSpc>
                <a:spcPts val="2180"/>
              </a:lnSpc>
              <a:spcBef>
                <a:spcPts val="100"/>
              </a:spcBef>
            </a:pPr>
            <a:r>
              <a:rPr lang="pl-PL" dirty="0">
                <a:solidFill>
                  <a:schemeClr val="tx1"/>
                </a:solidFill>
                <a:latin typeface="+mn-lt"/>
              </a:rPr>
              <a:t>Udostępnienie usługi na bardziej efektywnym, bezpiecznym i niezawodnym środowisku serwisu e-US. Zmodernizowany serwis  zwiększy sprawność działania, ujednolici dostępność (z uwagi na przeniesienie do e-US), a co za tym idzie zwiększy komfort użytkowania.</a:t>
            </a:r>
          </a:p>
          <a:p>
            <a:pPr marR="5080">
              <a:lnSpc>
                <a:spcPts val="2180"/>
              </a:lnSpc>
              <a:spcBef>
                <a:spcPts val="100"/>
              </a:spcBef>
            </a:pPr>
            <a:r>
              <a:rPr lang="pl-PL" dirty="0">
                <a:solidFill>
                  <a:schemeClr val="tx1"/>
                </a:solidFill>
                <a:latin typeface="+mn-lt"/>
              </a:rPr>
              <a:t>Dodatkowo pozwoli to na unifikację kanałów dostępu do usług KAS, zwiększenie dostępności cyfrowej usług  świadczonych przez KAS. </a:t>
            </a:r>
          </a:p>
        </p:txBody>
      </p:sp>
      <p:sp>
        <p:nvSpPr>
          <p:cNvPr id="36" name="pole tekstowe 35">
            <a:extLst>
              <a:ext uri="{FF2B5EF4-FFF2-40B4-BE49-F238E27FC236}">
                <a16:creationId xmlns:a16="http://schemas.microsoft.com/office/drawing/2014/main" id="{D60542F1-7FB7-415F-B96B-9B4B0DF47B1E}"/>
              </a:ext>
            </a:extLst>
          </p:cNvPr>
          <p:cNvSpPr txBox="1"/>
          <p:nvPr/>
        </p:nvSpPr>
        <p:spPr>
          <a:xfrm>
            <a:off x="8301471" y="6354948"/>
            <a:ext cx="10050780" cy="1754326"/>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Wdrożenie w e-US usługi polegającej na możliwości uzyskania przez podatnika VAT oraz podatnika VAT-UE potwierdzenia zarejestrowania jako podatnik VAT lub podatnik VAT-UE. </a:t>
            </a:r>
          </a:p>
          <a:p>
            <a:r>
              <a:rPr lang="pl-PL" sz="1800" b="0" i="0" u="none" strike="noStrike" dirty="0">
                <a:solidFill>
                  <a:srgbClr val="000000"/>
                </a:solidFill>
                <a:effectLst/>
                <a:latin typeface="Calibri" panose="020F0502020204030204" pitchFamily="34" charset="0"/>
              </a:rPr>
              <a:t>Funkcjonalność docelowo ma zastąpić wydawane przez naczelników urzędów skarbowych papierowe potwierdzenia VAT-5 oraz VAT-5UE. </a:t>
            </a:r>
          </a:p>
          <a:p>
            <a:r>
              <a:rPr lang="pl-PL" sz="1800" dirty="0">
                <a:effectLst/>
                <a:latin typeface="Calibri" panose="020F0502020204030204" pitchFamily="34" charset="0"/>
                <a:ea typeface="Calibri" panose="020F0502020204030204" pitchFamily="34" charset="0"/>
                <a:cs typeface="Times New Roman" panose="02020603050405020304" pitchFamily="18" charset="0"/>
              </a:rPr>
              <a:t>Podatnik chcący pozyskać potwierdzenie o statusie podatnika VAT (swoim bądź kontrahenta) lub VAT-UE będzie mógł przy pomocy e-US otrzymać takie potwierdzenie automatycznie i bezpłatnie</a:t>
            </a:r>
            <a:r>
              <a:rPr lang="pl-PL" sz="1800" b="0" i="0" u="none" strike="noStrike" dirty="0">
                <a:solidFill>
                  <a:srgbClr val="000000"/>
                </a:solidFill>
                <a:effectLst/>
                <a:latin typeface="Calibri" panose="020F0502020204030204" pitchFamily="34" charset="0"/>
              </a:rPr>
              <a:t>.</a:t>
            </a:r>
            <a:endParaRPr lang="pl-PL" dirty="0"/>
          </a:p>
        </p:txBody>
      </p:sp>
      <p:sp>
        <p:nvSpPr>
          <p:cNvPr id="37" name="pole tekstowe 36">
            <a:extLst>
              <a:ext uri="{FF2B5EF4-FFF2-40B4-BE49-F238E27FC236}">
                <a16:creationId xmlns:a16="http://schemas.microsoft.com/office/drawing/2014/main" id="{8333E9FA-9784-4EA1-BE0E-B7DFD0DDA24B}"/>
              </a:ext>
            </a:extLst>
          </p:cNvPr>
          <p:cNvSpPr txBox="1"/>
          <p:nvPr/>
        </p:nvSpPr>
        <p:spPr>
          <a:xfrm>
            <a:off x="918842" y="6492432"/>
            <a:ext cx="6649088" cy="646331"/>
          </a:xfrm>
          <a:prstGeom prst="rect">
            <a:avLst/>
          </a:prstGeom>
          <a:noFill/>
        </p:spPr>
        <p:txBody>
          <a:bodyPr wrap="square">
            <a:spAutoFit/>
          </a:bodyPr>
          <a:lstStyle/>
          <a:p>
            <a:r>
              <a:rPr lang="pl-PL" sz="1800" b="1" i="0" u="none" strike="noStrike" dirty="0">
                <a:solidFill>
                  <a:srgbClr val="000000"/>
                </a:solidFill>
                <a:effectLst/>
                <a:latin typeface="Calibri" panose="020F0502020204030204" pitchFamily="34" charset="0"/>
              </a:rPr>
              <a:t>Potwierdzenia</a:t>
            </a:r>
            <a:r>
              <a:rPr lang="pl-PL" sz="1800" b="0" i="0" u="none" strike="noStrike" dirty="0">
                <a:solidFill>
                  <a:srgbClr val="000000"/>
                </a:solidFill>
                <a:effectLst/>
                <a:latin typeface="Calibri" panose="020F0502020204030204" pitchFamily="34" charset="0"/>
              </a:rPr>
              <a:t> zarejestrowania jako </a:t>
            </a:r>
            <a:r>
              <a:rPr lang="pl-PL" sz="1800" b="1" i="0" u="none" strike="noStrike" dirty="0">
                <a:solidFill>
                  <a:srgbClr val="000000"/>
                </a:solidFill>
                <a:effectLst/>
                <a:latin typeface="Calibri" panose="020F0502020204030204" pitchFamily="34" charset="0"/>
              </a:rPr>
              <a:t>podatnik VAT </a:t>
            </a:r>
          </a:p>
          <a:p>
            <a:r>
              <a:rPr lang="pl-PL" sz="1800" b="0" i="0" u="none" strike="noStrike" dirty="0">
                <a:solidFill>
                  <a:srgbClr val="000000"/>
                </a:solidFill>
                <a:effectLst/>
                <a:latin typeface="Calibri" panose="020F0502020204030204" pitchFamily="34" charset="0"/>
              </a:rPr>
              <a:t>lub </a:t>
            </a:r>
            <a:r>
              <a:rPr lang="pl-PL" sz="1800" b="1" i="0" u="none" strike="noStrike" dirty="0">
                <a:solidFill>
                  <a:srgbClr val="000000"/>
                </a:solidFill>
                <a:effectLst/>
                <a:latin typeface="Calibri" panose="020F0502020204030204" pitchFamily="34" charset="0"/>
              </a:rPr>
              <a:t>podatnik VAT-UE </a:t>
            </a:r>
            <a:r>
              <a:rPr lang="pl-PL" sz="1800" b="0" i="0" u="none" strike="noStrike" dirty="0">
                <a:solidFill>
                  <a:srgbClr val="000000"/>
                </a:solidFill>
                <a:effectLst/>
                <a:latin typeface="Calibri" panose="020F0502020204030204" pitchFamily="34" charset="0"/>
              </a:rPr>
              <a:t>na e-US – IV kwartał 2025 r.</a:t>
            </a:r>
            <a:endParaRPr lang="pl-PL" dirty="0"/>
          </a:p>
        </p:txBody>
      </p:sp>
      <p:sp>
        <p:nvSpPr>
          <p:cNvPr id="38" name="pole tekstowe 37">
            <a:extLst>
              <a:ext uri="{FF2B5EF4-FFF2-40B4-BE49-F238E27FC236}">
                <a16:creationId xmlns:a16="http://schemas.microsoft.com/office/drawing/2014/main" id="{96CF9B93-2D3D-4332-9F07-7C42AFCCEE8E}"/>
              </a:ext>
            </a:extLst>
          </p:cNvPr>
          <p:cNvSpPr txBox="1"/>
          <p:nvPr/>
        </p:nvSpPr>
        <p:spPr>
          <a:xfrm>
            <a:off x="1010785" y="3074575"/>
            <a:ext cx="6596365" cy="923330"/>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Udostępnienie ulepszonych formularzy do obsługi WIS w I instancji: 1) Wniosku o wydanie WIS; 2) Pisma w sprawie WIS</a:t>
            </a:r>
          </a:p>
          <a:p>
            <a:r>
              <a:rPr lang="pl-PL" sz="1800" b="0" i="0" u="none" strike="noStrike" dirty="0">
                <a:solidFill>
                  <a:srgbClr val="000000"/>
                </a:solidFill>
                <a:effectLst/>
                <a:latin typeface="Calibri" panose="020F0502020204030204" pitchFamily="34" charset="0"/>
              </a:rPr>
              <a:t>– IV kwartał 2025 r.</a:t>
            </a:r>
            <a:endParaRPr lang="pl-PL" dirty="0"/>
          </a:p>
        </p:txBody>
      </p:sp>
      <p:sp>
        <p:nvSpPr>
          <p:cNvPr id="39" name="pole tekstowe 38">
            <a:extLst>
              <a:ext uri="{FF2B5EF4-FFF2-40B4-BE49-F238E27FC236}">
                <a16:creationId xmlns:a16="http://schemas.microsoft.com/office/drawing/2014/main" id="{BA6AF6B8-7F32-4EF5-9DC9-3CBE03B67CF0}"/>
              </a:ext>
            </a:extLst>
          </p:cNvPr>
          <p:cNvSpPr txBox="1"/>
          <p:nvPr/>
        </p:nvSpPr>
        <p:spPr>
          <a:xfrm>
            <a:off x="8346774" y="3051093"/>
            <a:ext cx="10050780" cy="646331"/>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Wygodna obsługa wniosków i pism związanych z Wiążącą Informacją Stawkową.</a:t>
            </a:r>
            <a:r>
              <a:rPr lang="pl-PL" dirty="0"/>
              <a:t> </a:t>
            </a:r>
          </a:p>
          <a:p>
            <a:r>
              <a:rPr lang="pl-PL" dirty="0">
                <a:solidFill>
                  <a:srgbClr val="000000"/>
                </a:solidFill>
                <a:latin typeface="Calibri" panose="020F0502020204030204" pitchFamily="34" charset="0"/>
              </a:rPr>
              <a:t>U</a:t>
            </a:r>
            <a:r>
              <a:rPr lang="pl-PL" sz="1800" b="0" i="0" u="none" strike="noStrike" dirty="0">
                <a:solidFill>
                  <a:srgbClr val="000000"/>
                </a:solidFill>
                <a:effectLst/>
                <a:latin typeface="Calibri" panose="020F0502020204030204" pitchFamily="34" charset="0"/>
              </a:rPr>
              <a:t>łatwienie składania pism - ulepszone formularze do obsługi WIS.</a:t>
            </a:r>
            <a:endParaRPr lang="pl-PL" dirty="0"/>
          </a:p>
        </p:txBody>
      </p:sp>
    </p:spTree>
    <p:extLst>
      <p:ext uri="{BB962C8B-B14F-4D97-AF65-F5344CB8AC3E}">
        <p14:creationId xmlns:p14="http://schemas.microsoft.com/office/powerpoint/2010/main" val="303305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4157" y="3088425"/>
            <a:ext cx="6858000" cy="1142044"/>
          </a:xfrm>
          <a:prstGeom prst="rect">
            <a:avLst/>
          </a:prstGeom>
        </p:spPr>
        <p:txBody>
          <a:bodyPr vert="horz" wrap="square" lIns="0" tIns="12700" rIns="0" bIns="0" rtlCol="0">
            <a:spAutoFit/>
          </a:bodyPr>
          <a:lstStyle/>
          <a:p>
            <a:pPr marR="5080">
              <a:lnSpc>
                <a:spcPts val="2180"/>
              </a:lnSpc>
              <a:spcBef>
                <a:spcPts val="100"/>
              </a:spcBef>
            </a:pP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Projekt Cyfrowa Obsługa Zgłoszeń (PUESC.P4.1)/</a:t>
            </a:r>
            <a:b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system AIS i AES</a:t>
            </a:r>
            <a:r>
              <a:rPr lang="pl-PL" dirty="0">
                <a:latin typeface="Calibri" panose="020F0502020204030204" pitchFamily="34" charset="0"/>
                <a:ea typeface="Calibri" panose="020F0502020204030204" pitchFamily="34" charset="0"/>
                <a:cs typeface="Calibri" panose="020F0502020204030204" pitchFamily="34" charset="0"/>
              </a:rPr>
              <a:t> – III kwartał 2025 r.</a:t>
            </a:r>
          </a:p>
          <a:p>
            <a:pPr marR="5080">
              <a:lnSpc>
                <a:spcPts val="2180"/>
              </a:lnSpc>
              <a:spcBef>
                <a:spcPts val="100"/>
              </a:spcBef>
            </a:pP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Wdrożenie pilnych zmian ujętych w harmonogramie "UCC </a:t>
            </a:r>
            <a:r>
              <a:rPr lang="pl-PL"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Work</a:t>
            </a: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pl-PL"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object 8"/>
          <p:cNvSpPr txBox="1"/>
          <p:nvPr/>
        </p:nvSpPr>
        <p:spPr>
          <a:xfrm>
            <a:off x="1060450" y="649545"/>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Lato Black"/>
                <a:cs typeface="Lato Black"/>
              </a:rPr>
              <a:t>PUESC – Platforma Usług Elektronicznych Skarbowo-Celnych </a:t>
            </a:r>
            <a:endParaRPr sz="4400" dirty="0">
              <a:latin typeface="Lato Black"/>
              <a:cs typeface="Lato Black"/>
            </a:endParaRPr>
          </a:p>
        </p:txBody>
      </p:sp>
      <p:sp>
        <p:nvSpPr>
          <p:cNvPr id="44" name="object 44"/>
          <p:cNvSpPr txBox="1">
            <a:spLocks noGrp="1"/>
          </p:cNvSpPr>
          <p:nvPr>
            <p:ph type="dt" sz="half" idx="6"/>
          </p:nvPr>
        </p:nvSpPr>
        <p:spPr>
          <a:xfrm>
            <a:off x="2355850" y="10751026"/>
            <a:ext cx="3727450" cy="239395"/>
          </a:xfrm>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7</a:t>
            </a:fld>
            <a:endParaRPr spc="-50" dirty="0"/>
          </a:p>
        </p:txBody>
      </p:sp>
      <p:sp>
        <p:nvSpPr>
          <p:cNvPr id="4" name="object 9">
            <a:extLst>
              <a:ext uri="{FF2B5EF4-FFF2-40B4-BE49-F238E27FC236}">
                <a16:creationId xmlns:a16="http://schemas.microsoft.com/office/drawing/2014/main" id="{8764EF2F-C324-A8E0-DAB8-2BE6CCF8E529}"/>
              </a:ext>
            </a:extLst>
          </p:cNvPr>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5" name="object 10">
            <a:extLst>
              <a:ext uri="{FF2B5EF4-FFF2-40B4-BE49-F238E27FC236}">
                <a16:creationId xmlns:a16="http://schemas.microsoft.com/office/drawing/2014/main" id="{B8D11E1B-CDBA-662B-5689-87A219FDA34C}"/>
              </a:ext>
            </a:extLst>
          </p:cNvPr>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7" name="object 18">
            <a:extLst>
              <a:ext uri="{FF2B5EF4-FFF2-40B4-BE49-F238E27FC236}">
                <a16:creationId xmlns:a16="http://schemas.microsoft.com/office/drawing/2014/main" id="{DFEA2C0D-D9EE-3786-2ECC-A2B82E606F6D}"/>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2" name="object 11">
            <a:extLst>
              <a:ext uri="{FF2B5EF4-FFF2-40B4-BE49-F238E27FC236}">
                <a16:creationId xmlns:a16="http://schemas.microsoft.com/office/drawing/2014/main" id="{F160D41D-BC6B-137B-C79B-E03F3AC4065E}"/>
              </a:ext>
            </a:extLst>
          </p:cNvPr>
          <p:cNvSpPr txBox="1"/>
          <p:nvPr/>
        </p:nvSpPr>
        <p:spPr>
          <a:xfrm>
            <a:off x="8388986" y="3157315"/>
            <a:ext cx="10668000" cy="567463"/>
          </a:xfrm>
          <a:prstGeom prst="rect">
            <a:avLst/>
          </a:prstGeom>
        </p:spPr>
        <p:txBody>
          <a:bodyPr vert="horz" wrap="square" lIns="0" tIns="12700" rIns="0" bIns="0" rtlCol="0">
            <a:spAutoFit/>
          </a:bodyPr>
          <a:lstStyle/>
          <a:p>
            <a:pPr>
              <a:lnSpc>
                <a:spcPts val="2180"/>
              </a:lnSpc>
            </a:pPr>
            <a:r>
              <a:rPr lang="pl-PL" sz="1800" b="0" i="0" u="none" strike="noStrike" dirty="0">
                <a:solidFill>
                  <a:srgbClr val="000000"/>
                </a:solidFill>
                <a:effectLst/>
                <a:latin typeface="Calibri" panose="020F0502020204030204" pitchFamily="34" charset="0"/>
              </a:rPr>
              <a:t>W pełni automatyczna obsługa procedur wywozowych i procedur przywozowych. Funkcjonalności w niektórych aspektach zostaną  zmodyfikowane, aby jak najprościej i najszybciej obsłużyć klientów KAS.   </a:t>
            </a:r>
          </a:p>
        </p:txBody>
      </p:sp>
      <p:sp>
        <p:nvSpPr>
          <p:cNvPr id="14" name="object 18">
            <a:extLst>
              <a:ext uri="{FF2B5EF4-FFF2-40B4-BE49-F238E27FC236}">
                <a16:creationId xmlns:a16="http://schemas.microsoft.com/office/drawing/2014/main" id="{620022F4-2B6D-FE83-250D-38C94D560F50}"/>
              </a:ext>
            </a:extLst>
          </p:cNvPr>
          <p:cNvSpPr/>
          <p:nvPr/>
        </p:nvSpPr>
        <p:spPr>
          <a:xfrm>
            <a:off x="1060450" y="7559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7" name="object 18">
            <a:extLst>
              <a:ext uri="{FF2B5EF4-FFF2-40B4-BE49-F238E27FC236}">
                <a16:creationId xmlns:a16="http://schemas.microsoft.com/office/drawing/2014/main" id="{B490E2B3-6D6B-04AC-43F5-8EC0C3233CB7}"/>
              </a:ext>
            </a:extLst>
          </p:cNvPr>
          <p:cNvSpPr/>
          <p:nvPr/>
        </p:nvSpPr>
        <p:spPr>
          <a:xfrm rot="5400000" flipV="1">
            <a:off x="5399776" y="4940463"/>
            <a:ext cx="5192701"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9" name="object 18">
            <a:extLst>
              <a:ext uri="{FF2B5EF4-FFF2-40B4-BE49-F238E27FC236}">
                <a16:creationId xmlns:a16="http://schemas.microsoft.com/office/drawing/2014/main" id="{D2F06D39-9422-4D45-9EE5-69D4D9AE46D0}"/>
              </a:ext>
            </a:extLst>
          </p:cNvPr>
          <p:cNvSpPr/>
          <p:nvPr/>
        </p:nvSpPr>
        <p:spPr>
          <a:xfrm>
            <a:off x="1060450" y="4740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3" name="pole tekstowe 22">
            <a:extLst>
              <a:ext uri="{FF2B5EF4-FFF2-40B4-BE49-F238E27FC236}">
                <a16:creationId xmlns:a16="http://schemas.microsoft.com/office/drawing/2014/main" id="{E56A3D44-3A9B-4555-8883-31AF776E908F}"/>
              </a:ext>
            </a:extLst>
          </p:cNvPr>
          <p:cNvSpPr txBox="1"/>
          <p:nvPr/>
        </p:nvSpPr>
        <p:spPr>
          <a:xfrm>
            <a:off x="8377872" y="5226274"/>
            <a:ext cx="10050780" cy="1200329"/>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Dzięki wprowadzeniu tej usługi organy celne mogą analizować ładunki jeszcze przed ich przybyciem na granicę, co pozwala na wcześniejsze identyfikowanie potencjalnych zagrożeń. Zwiększa to bezpieczeństwo zarówno na poziomie UE, jak i globalnym, poprzez zapobieganie przemytowi nielegalnych towarów, broni czy materiałów niebezpiecznych.</a:t>
            </a:r>
          </a:p>
        </p:txBody>
      </p:sp>
      <p:sp>
        <p:nvSpPr>
          <p:cNvPr id="16" name="pole tekstowe 15">
            <a:extLst>
              <a:ext uri="{FF2B5EF4-FFF2-40B4-BE49-F238E27FC236}">
                <a16:creationId xmlns:a16="http://schemas.microsoft.com/office/drawing/2014/main" id="{CCB93DCF-A184-402C-B8B6-08C83C44D1FD}"/>
              </a:ext>
            </a:extLst>
          </p:cNvPr>
          <p:cNvSpPr txBox="1"/>
          <p:nvPr/>
        </p:nvSpPr>
        <p:spPr>
          <a:xfrm>
            <a:off x="1160824" y="5456788"/>
            <a:ext cx="6763892" cy="1200329"/>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Projekt Cyfrowa Obsługa Zgłoszeń (PUESC.P4.1)/</a:t>
            </a:r>
            <a:br>
              <a:rPr lang="pl-PL" sz="1800" b="0" i="0" u="none" strike="noStrike" dirty="0">
                <a:solidFill>
                  <a:srgbClr val="000000"/>
                </a:solidFill>
                <a:effectLst/>
                <a:latin typeface="Calibri" panose="020F0502020204030204" pitchFamily="34" charset="0"/>
              </a:rPr>
            </a:br>
            <a:r>
              <a:rPr lang="pl-PL" dirty="0">
                <a:solidFill>
                  <a:srgbClr val="000000"/>
                </a:solidFill>
                <a:latin typeface="Calibri" panose="020F0502020204030204" pitchFamily="34" charset="0"/>
              </a:rPr>
              <a:t>system AIS – </a:t>
            </a:r>
            <a:r>
              <a:rPr lang="pl-PL" sz="1800" b="0" i="0" u="none" strike="noStrike" dirty="0">
                <a:solidFill>
                  <a:srgbClr val="000000"/>
                </a:solidFill>
                <a:effectLst/>
                <a:latin typeface="Calibri" panose="020F0502020204030204" pitchFamily="34" charset="0"/>
              </a:rPr>
              <a:t>III kwartał 2025 r.</a:t>
            </a:r>
            <a:endParaRPr lang="pl-PL" dirty="0"/>
          </a:p>
          <a:p>
            <a:r>
              <a:rPr lang="pl-PL" sz="1800" b="0" i="0" u="none" strike="noStrike" dirty="0">
                <a:solidFill>
                  <a:srgbClr val="000000"/>
                </a:solidFill>
                <a:effectLst/>
                <a:latin typeface="Calibri" panose="020F0502020204030204" pitchFamily="34" charset="0"/>
              </a:rPr>
              <a:t>Wdrożenie fazy 3 w systemie AIS/ICS2 dla podmiotów obsługujących przywóz przesyłek transportem drogowym i kolejowym.</a:t>
            </a:r>
            <a:endParaRPr lang="pl-PL" dirty="0"/>
          </a:p>
        </p:txBody>
      </p:sp>
    </p:spTree>
    <p:extLst>
      <p:ext uri="{BB962C8B-B14F-4D97-AF65-F5344CB8AC3E}">
        <p14:creationId xmlns:p14="http://schemas.microsoft.com/office/powerpoint/2010/main" val="340707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4157" y="3088425"/>
            <a:ext cx="6858000" cy="1584088"/>
          </a:xfrm>
          <a:prstGeom prst="rect">
            <a:avLst/>
          </a:prstGeom>
        </p:spPr>
        <p:txBody>
          <a:bodyPr vert="horz" wrap="square" lIns="0" tIns="12700" rIns="0" bIns="0" rtlCol="0">
            <a:spAutoFit/>
          </a:bodyPr>
          <a:lstStyle/>
          <a:p>
            <a:pPr>
              <a:lnSpc>
                <a:spcPct val="107000"/>
              </a:lnSpc>
              <a:spcAft>
                <a:spcPts val="800"/>
              </a:spcAft>
            </a:pPr>
            <a:r>
              <a:rPr lang="pl-PL" sz="1800" dirty="0">
                <a:effectLst/>
                <a:latin typeface="Calibri" panose="020F0502020204030204" pitchFamily="34" charset="0"/>
                <a:ea typeface="Calibri" panose="020F0502020204030204" pitchFamily="34" charset="0"/>
                <a:cs typeface="Calibri" panose="020F0502020204030204" pitchFamily="34" charset="0"/>
              </a:rPr>
              <a:t>Projekt Cyfrowa Obsługa Deklaracji i Płatności (PUESC.P12)/ system ZEFIR2 – III kwartał 2025 r.</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a:effectLst/>
                <a:latin typeface="Calibri" panose="020F0502020204030204" pitchFamily="34" charset="0"/>
                <a:ea typeface="Calibri" panose="020F0502020204030204" pitchFamily="34" charset="0"/>
                <a:cs typeface="Calibri" panose="020F0502020204030204" pitchFamily="34" charset="0"/>
              </a:rPr>
              <a:t>W ramach  obecnej e-usługi publicznej e-Płatności zostanie rozszerzona forma płatności o możliwość skorzystania przez klientów KAS z usługi zewnętrznej BLIK.</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bject 8"/>
          <p:cNvSpPr txBox="1"/>
          <p:nvPr/>
        </p:nvSpPr>
        <p:spPr>
          <a:xfrm>
            <a:off x="1502188" y="581783"/>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Lato Black"/>
              </a:rPr>
              <a:t>PUESC – Platforma Usług Elektronicznych Skarbowo-Celnych </a:t>
            </a:r>
            <a:endParaRPr sz="4400" b="1" dirty="0">
              <a:latin typeface="Lato Black"/>
            </a:endParaRPr>
          </a:p>
        </p:txBody>
      </p:sp>
      <p:sp>
        <p:nvSpPr>
          <p:cNvPr id="44" name="object 44"/>
          <p:cNvSpPr txBox="1">
            <a:spLocks noGrp="1"/>
          </p:cNvSpPr>
          <p:nvPr>
            <p:ph type="dt" sz="half" idx="6"/>
          </p:nvPr>
        </p:nvSpPr>
        <p:spPr>
          <a:xfrm>
            <a:off x="2406967" y="10751026"/>
            <a:ext cx="3727450" cy="239395"/>
          </a:xfrm>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8</a:t>
            </a:fld>
            <a:endParaRPr spc="-50" dirty="0"/>
          </a:p>
        </p:txBody>
      </p:sp>
      <p:sp>
        <p:nvSpPr>
          <p:cNvPr id="4" name="object 9">
            <a:extLst>
              <a:ext uri="{FF2B5EF4-FFF2-40B4-BE49-F238E27FC236}">
                <a16:creationId xmlns:a16="http://schemas.microsoft.com/office/drawing/2014/main" id="{8764EF2F-C324-A8E0-DAB8-2BE6CCF8E529}"/>
              </a:ext>
            </a:extLst>
          </p:cNvPr>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5" name="object 10">
            <a:extLst>
              <a:ext uri="{FF2B5EF4-FFF2-40B4-BE49-F238E27FC236}">
                <a16:creationId xmlns:a16="http://schemas.microsoft.com/office/drawing/2014/main" id="{B8D11E1B-CDBA-662B-5689-87A219FDA34C}"/>
              </a:ext>
            </a:extLst>
          </p:cNvPr>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7" name="object 18">
            <a:extLst>
              <a:ext uri="{FF2B5EF4-FFF2-40B4-BE49-F238E27FC236}">
                <a16:creationId xmlns:a16="http://schemas.microsoft.com/office/drawing/2014/main" id="{DFEA2C0D-D9EE-3786-2ECC-A2B82E606F6D}"/>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2" name="object 11">
            <a:extLst>
              <a:ext uri="{FF2B5EF4-FFF2-40B4-BE49-F238E27FC236}">
                <a16:creationId xmlns:a16="http://schemas.microsoft.com/office/drawing/2014/main" id="{F160D41D-BC6B-137B-C79B-E03F3AC4065E}"/>
              </a:ext>
            </a:extLst>
          </p:cNvPr>
          <p:cNvSpPr txBox="1"/>
          <p:nvPr/>
        </p:nvSpPr>
        <p:spPr>
          <a:xfrm>
            <a:off x="8388986" y="3157315"/>
            <a:ext cx="10668000" cy="1131720"/>
          </a:xfrm>
          <a:prstGeom prst="rect">
            <a:avLst/>
          </a:prstGeom>
        </p:spPr>
        <p:txBody>
          <a:bodyPr vert="horz" wrap="square" lIns="0" tIns="12700" rIns="0" bIns="0" rtlCol="0">
            <a:spAutoFit/>
          </a:bodyPr>
          <a:lstStyle/>
          <a:p>
            <a:pPr>
              <a:lnSpc>
                <a:spcPts val="2180"/>
              </a:lnSpc>
            </a:pPr>
            <a:r>
              <a:rPr lang="pl-PL" sz="1800" b="0" i="0" u="none" strike="noStrike" dirty="0">
                <a:solidFill>
                  <a:srgbClr val="000000"/>
                </a:solidFill>
                <a:effectLst/>
                <a:latin typeface="Calibri" panose="020F0502020204030204" pitchFamily="34" charset="0"/>
              </a:rPr>
              <a:t>Dostarczenie klientom Krajowej Administracji Skarbowej (KAS) nowoczesnych rozwiązań informatycznych w zakresie możliwości uregulowania należności w formie płatności elektronicznych w czasie rzeczywistym oraz otrzymanie przez klienta stanu rozliczenia w trybie online. </a:t>
            </a:r>
          </a:p>
          <a:p>
            <a:pPr>
              <a:lnSpc>
                <a:spcPts val="2180"/>
              </a:lnSpc>
            </a:pPr>
            <a:endParaRPr lang="pl-PL" sz="1800" b="0" i="0" u="none" strike="noStrike" dirty="0">
              <a:solidFill>
                <a:srgbClr val="000000"/>
              </a:solidFill>
              <a:effectLst/>
              <a:latin typeface="Calibri" panose="020F0502020204030204" pitchFamily="34" charset="0"/>
            </a:endParaRPr>
          </a:p>
        </p:txBody>
      </p:sp>
      <p:sp>
        <p:nvSpPr>
          <p:cNvPr id="14" name="object 18">
            <a:extLst>
              <a:ext uri="{FF2B5EF4-FFF2-40B4-BE49-F238E27FC236}">
                <a16:creationId xmlns:a16="http://schemas.microsoft.com/office/drawing/2014/main" id="{620022F4-2B6D-FE83-250D-38C94D560F50}"/>
              </a:ext>
            </a:extLst>
          </p:cNvPr>
          <p:cNvSpPr/>
          <p:nvPr/>
        </p:nvSpPr>
        <p:spPr>
          <a:xfrm>
            <a:off x="1060450" y="7559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7" name="object 18">
            <a:extLst>
              <a:ext uri="{FF2B5EF4-FFF2-40B4-BE49-F238E27FC236}">
                <a16:creationId xmlns:a16="http://schemas.microsoft.com/office/drawing/2014/main" id="{B490E2B3-6D6B-04AC-43F5-8EC0C3233CB7}"/>
              </a:ext>
            </a:extLst>
          </p:cNvPr>
          <p:cNvSpPr/>
          <p:nvPr/>
        </p:nvSpPr>
        <p:spPr>
          <a:xfrm rot="5400000" flipV="1">
            <a:off x="5399776" y="4940463"/>
            <a:ext cx="5192701"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9" name="object 18">
            <a:extLst>
              <a:ext uri="{FF2B5EF4-FFF2-40B4-BE49-F238E27FC236}">
                <a16:creationId xmlns:a16="http://schemas.microsoft.com/office/drawing/2014/main" id="{D2F06D39-9422-4D45-9EE5-69D4D9AE46D0}"/>
              </a:ext>
            </a:extLst>
          </p:cNvPr>
          <p:cNvSpPr/>
          <p:nvPr/>
        </p:nvSpPr>
        <p:spPr>
          <a:xfrm>
            <a:off x="1060450" y="4740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3" name="pole tekstowe 22">
            <a:extLst>
              <a:ext uri="{FF2B5EF4-FFF2-40B4-BE49-F238E27FC236}">
                <a16:creationId xmlns:a16="http://schemas.microsoft.com/office/drawing/2014/main" id="{E56A3D44-3A9B-4555-8883-31AF776E908F}"/>
              </a:ext>
            </a:extLst>
          </p:cNvPr>
          <p:cNvSpPr txBox="1"/>
          <p:nvPr/>
        </p:nvSpPr>
        <p:spPr>
          <a:xfrm>
            <a:off x="8377872" y="5226274"/>
            <a:ext cx="10050780" cy="1200329"/>
          </a:xfrm>
          <a:prstGeom prst="rect">
            <a:avLst/>
          </a:prstGeom>
          <a:noFill/>
        </p:spPr>
        <p:txBody>
          <a:bodyPr wrap="square">
            <a:spAutoFit/>
          </a:bodyPr>
          <a:lstStyle/>
          <a:p>
            <a:r>
              <a:rPr lang="pl-PL" sz="1800" b="0" i="0" u="none" strike="noStrike" dirty="0">
                <a:solidFill>
                  <a:srgbClr val="000000"/>
                </a:solidFill>
                <a:effectLst/>
                <a:latin typeface="Calibri" panose="020F0502020204030204" pitchFamily="34" charset="0"/>
              </a:rPr>
              <a:t>Zwiększenia użyteczności formularzy i usług dostępnych na Platformie Usług Elektronicznych</a:t>
            </a:r>
          </a:p>
          <a:p>
            <a:r>
              <a:rPr lang="pl-PL" sz="1800" b="0" i="0" u="none" strike="noStrike" dirty="0">
                <a:solidFill>
                  <a:srgbClr val="000000"/>
                </a:solidFill>
                <a:effectLst/>
                <a:latin typeface="Calibri" panose="020F0502020204030204" pitchFamily="34" charset="0"/>
              </a:rPr>
              <a:t>Skarbowo-Celnych (PUESC) oraz dostosowanie do wymagań PUESC i wymogów dostępności</a:t>
            </a:r>
          </a:p>
          <a:p>
            <a:r>
              <a:rPr lang="pl-PL" sz="1800" b="0" i="0" u="none" strike="noStrike" dirty="0">
                <a:solidFill>
                  <a:srgbClr val="000000"/>
                </a:solidFill>
                <a:effectLst/>
                <a:latin typeface="Calibri" panose="020F0502020204030204" pitchFamily="34" charset="0"/>
              </a:rPr>
              <a:t>cyfrowej, zmian przepisów prawa, zgłaszanych potrzeb przez użytkowników zewnętrznych i zwiększenia automatyzacji procesów obsługi deklaracji w systemie ZEFIR2.</a:t>
            </a:r>
          </a:p>
        </p:txBody>
      </p:sp>
      <p:sp>
        <p:nvSpPr>
          <p:cNvPr id="16" name="pole tekstowe 15">
            <a:extLst>
              <a:ext uri="{FF2B5EF4-FFF2-40B4-BE49-F238E27FC236}">
                <a16:creationId xmlns:a16="http://schemas.microsoft.com/office/drawing/2014/main" id="{CCB93DCF-A184-402C-B8B6-08C83C44D1FD}"/>
              </a:ext>
            </a:extLst>
          </p:cNvPr>
          <p:cNvSpPr txBox="1"/>
          <p:nvPr/>
        </p:nvSpPr>
        <p:spPr>
          <a:xfrm>
            <a:off x="1160824" y="5456788"/>
            <a:ext cx="6763892" cy="1200329"/>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Projekt Cyfrowa Obsługa Deklaracji i Płatności (PUESC.P12)/ system ZEFIR2 – III kwartał 2025 r.</a:t>
            </a:r>
          </a:p>
          <a:p>
            <a:r>
              <a:rPr lang="pl-PL" dirty="0">
                <a:latin typeface="Calibri" panose="020F0502020204030204" pitchFamily="34" charset="0"/>
                <a:ea typeface="Calibri" panose="020F0502020204030204" pitchFamily="34" charset="0"/>
                <a:cs typeface="Calibri" panose="020F0502020204030204" pitchFamily="34" charset="0"/>
              </a:rPr>
              <a:t>Udostępnienie zmodernizowanych formularzy elektronicznych deklaracji i wniosków z grupy pierwszej.</a:t>
            </a:r>
          </a:p>
        </p:txBody>
      </p:sp>
    </p:spTree>
    <p:extLst>
      <p:ext uri="{BB962C8B-B14F-4D97-AF65-F5344CB8AC3E}">
        <p14:creationId xmlns:p14="http://schemas.microsoft.com/office/powerpoint/2010/main" val="8947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813050" y="657207"/>
            <a:ext cx="15202318" cy="689290"/>
          </a:xfrm>
          <a:prstGeom prst="rect">
            <a:avLst/>
          </a:prstGeom>
        </p:spPr>
        <p:txBody>
          <a:bodyPr vert="horz" wrap="square" lIns="0" tIns="12064" rIns="0" bIns="0" rtlCol="0">
            <a:spAutoFit/>
          </a:bodyPr>
          <a:lstStyle/>
          <a:p>
            <a:pPr marL="12699" algn="ctr">
              <a:spcBef>
                <a:spcPts val="96"/>
              </a:spcBef>
            </a:pPr>
            <a:r>
              <a:rPr lang="pl-PL" sz="4400" b="1" dirty="0">
                <a:latin typeface="Lato Black"/>
                <a:cs typeface="Lato Black"/>
              </a:rPr>
              <a:t>KSeF – Krajowy System </a:t>
            </a:r>
            <a:r>
              <a:rPr lang="pl-PL" sz="4400" b="1" dirty="0" err="1">
                <a:latin typeface="Lato Black"/>
                <a:cs typeface="Lato Black"/>
              </a:rPr>
              <a:t>eFaktur</a:t>
            </a:r>
            <a:r>
              <a:rPr lang="pl-PL" sz="4400" b="1" dirty="0">
                <a:latin typeface="Lato Black"/>
                <a:cs typeface="Lato Black"/>
              </a:rPr>
              <a:t> – najważniejsze informacje</a:t>
            </a:r>
            <a:endParaRPr sz="4400" dirty="0">
              <a:latin typeface="Lato Black"/>
              <a:cs typeface="Lato Black"/>
            </a:endParaRPr>
          </a:p>
        </p:txBody>
      </p:sp>
      <p:sp>
        <p:nvSpPr>
          <p:cNvPr id="15" name="object 2">
            <a:extLst>
              <a:ext uri="{FF2B5EF4-FFF2-40B4-BE49-F238E27FC236}">
                <a16:creationId xmlns:a16="http://schemas.microsoft.com/office/drawing/2014/main" id="{517CD79E-AAF4-4211-B0F7-0FB153873D20}"/>
              </a:ext>
            </a:extLst>
          </p:cNvPr>
          <p:cNvSpPr txBox="1"/>
          <p:nvPr/>
        </p:nvSpPr>
        <p:spPr>
          <a:xfrm>
            <a:off x="1391919" y="2530475"/>
            <a:ext cx="17270731" cy="5060359"/>
          </a:xfrm>
          <a:prstGeom prst="rect">
            <a:avLst/>
          </a:prstGeom>
        </p:spPr>
        <p:txBody>
          <a:bodyPr vert="horz" wrap="square" lIns="0" tIns="12699" rIns="0" bIns="0" rtlCol="0">
            <a:spAutoFit/>
          </a:bodyPr>
          <a:lstStyle/>
          <a:p>
            <a:pPr algn="l" fontAlgn="base"/>
            <a:r>
              <a:rPr lang="pl-PL" sz="2400" b="1" dirty="0">
                <a:solidFill>
                  <a:srgbClr val="1B1B1B"/>
                </a:solidFill>
                <a:latin typeface="+mn-lt"/>
                <a:ea typeface="Cambria" panose="02040503050406030204" pitchFamily="18" charset="0"/>
              </a:rPr>
              <a:t>Etapowe wdrożenie obowiązku wystawiania e-faktur:</a:t>
            </a:r>
            <a:br>
              <a:rPr lang="pl-PL" sz="2400" b="1" dirty="0">
                <a:solidFill>
                  <a:srgbClr val="1B1B1B"/>
                </a:solidFill>
                <a:latin typeface="+mn-lt"/>
                <a:ea typeface="Cambria" panose="02040503050406030204" pitchFamily="18" charset="0"/>
              </a:rPr>
            </a:br>
            <a:endParaRPr lang="pl-PL" sz="2400" b="1" dirty="0">
              <a:solidFill>
                <a:srgbClr val="1B1B1B"/>
              </a:solidFill>
              <a:latin typeface="+mn-lt"/>
              <a:ea typeface="Cambria" panose="02040503050406030204" pitchFamily="18" charset="0"/>
            </a:endParaRPr>
          </a:p>
          <a:p>
            <a:pPr marL="471202" indent="-471202" algn="l" fontAlgn="base">
              <a:buFont typeface="Arial" panose="020B0604020202020204" pitchFamily="34" charset="0"/>
              <a:buChar char="•"/>
            </a:pPr>
            <a:r>
              <a:rPr lang="pl-PL" sz="2000" b="1" dirty="0">
                <a:solidFill>
                  <a:srgbClr val="1B1B1B"/>
                </a:solidFill>
                <a:latin typeface="+mn-lt"/>
                <a:ea typeface="Cambria" panose="02040503050406030204" pitchFamily="18" charset="0"/>
              </a:rPr>
              <a:t>od 1 lutego 2026 r. </a:t>
            </a:r>
            <a:r>
              <a:rPr lang="pl-PL" sz="2000" dirty="0">
                <a:solidFill>
                  <a:srgbClr val="1B1B1B"/>
                </a:solidFill>
                <a:latin typeface="+mn-lt"/>
                <a:ea typeface="Cambria" panose="02040503050406030204" pitchFamily="18" charset="0"/>
              </a:rPr>
              <a:t>dla dużych podatników (o wartości sprzedaży za 2024 r. przekraczającej 200 mln zł wraz z podatkiem),</a:t>
            </a:r>
          </a:p>
          <a:p>
            <a:pPr marL="471202" indent="-471202" algn="l" fontAlgn="base">
              <a:buFont typeface="Arial" panose="020B0604020202020204" pitchFamily="34" charset="0"/>
              <a:buChar char="•"/>
            </a:pPr>
            <a:r>
              <a:rPr lang="pl-PL" sz="2000" b="1" dirty="0">
                <a:solidFill>
                  <a:srgbClr val="1B1B1B"/>
                </a:solidFill>
                <a:latin typeface="+mn-lt"/>
                <a:ea typeface="Cambria" panose="02040503050406030204" pitchFamily="18" charset="0"/>
              </a:rPr>
              <a:t>od 1 kwietnia 2026 r. </a:t>
            </a:r>
            <a:r>
              <a:rPr lang="pl-PL" sz="2000" dirty="0">
                <a:solidFill>
                  <a:srgbClr val="1B1B1B"/>
                </a:solidFill>
                <a:latin typeface="+mn-lt"/>
                <a:ea typeface="Cambria" panose="02040503050406030204" pitchFamily="18" charset="0"/>
              </a:rPr>
              <a:t>dla pozostałych przedsiębiorców, z wyjątkiem najmniejszych podatników „wykluczonych cyfrowo”, których transakcje obejmują niewielkie kwoty (do łącznej wartości sprzedaży do 10 tys. zł miesięcznie) i którzy będą objęci tym obowiązkiem od 1 stycznia 2027r.</a:t>
            </a:r>
          </a:p>
          <a:p>
            <a:pPr algn="l" fontAlgn="base"/>
            <a:endParaRPr lang="pl-PL" sz="2000" dirty="0">
              <a:solidFill>
                <a:srgbClr val="1B1B1B"/>
              </a:solidFill>
              <a:latin typeface="+mn-lt"/>
              <a:ea typeface="Cambria" panose="02040503050406030204" pitchFamily="18" charset="0"/>
            </a:endParaRPr>
          </a:p>
          <a:p>
            <a:pPr algn="l" fontAlgn="base"/>
            <a:r>
              <a:rPr lang="pl-PL" sz="2000" b="1" dirty="0">
                <a:solidFill>
                  <a:srgbClr val="1B1B1B"/>
                </a:solidFill>
                <a:latin typeface="+mn-lt"/>
                <a:ea typeface="Cambria" panose="02040503050406030204" pitchFamily="18" charset="0"/>
              </a:rPr>
              <a:t>Dodatkowo:</a:t>
            </a:r>
          </a:p>
          <a:p>
            <a:pPr algn="l" fontAlgn="base"/>
            <a:r>
              <a:rPr lang="pl-PL" sz="2000" dirty="0">
                <a:solidFill>
                  <a:srgbClr val="1B1B1B"/>
                </a:solidFill>
                <a:latin typeface="+mn-lt"/>
                <a:ea typeface="Cambria" panose="02040503050406030204" pitchFamily="18" charset="0"/>
              </a:rPr>
              <a:t>Faktury VAT RR dokumentujące nabycie produktów rolnych od rolników ryczałtowych nie będą objęte obowiązkiem wystawiania w KSeF. Możliwość wystawienia tych dokumentów w systemie będzie dostępna od 1 kwietnia 2026 r., a nie jak wcześniej planowano od 1 lutego 2026 r.</a:t>
            </a:r>
          </a:p>
          <a:p>
            <a:pPr algn="l" fontAlgn="base"/>
            <a:endParaRPr lang="pl-PL" sz="2000" dirty="0">
              <a:solidFill>
                <a:srgbClr val="1B1B1B"/>
              </a:solidFill>
              <a:latin typeface="+mn-lt"/>
              <a:ea typeface="Cambria" panose="02040503050406030204" pitchFamily="18" charset="0"/>
            </a:endParaRPr>
          </a:p>
          <a:p>
            <a:pPr algn="l" fontAlgn="base"/>
            <a:r>
              <a:rPr lang="pl-PL" sz="2000" b="1" dirty="0">
                <a:solidFill>
                  <a:srgbClr val="1B1B1B"/>
                </a:solidFill>
                <a:latin typeface="+mn-lt"/>
                <a:ea typeface="Cambria" panose="02040503050406030204" pitchFamily="18" charset="0"/>
              </a:rPr>
              <a:t>Do końca 2026 r.:</a:t>
            </a:r>
          </a:p>
          <a:p>
            <a:pPr marL="471202" indent="-471202" algn="l" fontAlgn="base">
              <a:buFont typeface="Arial" panose="020B0604020202020204" pitchFamily="34" charset="0"/>
              <a:buChar char="•"/>
            </a:pPr>
            <a:r>
              <a:rPr lang="pl-PL" sz="2000" dirty="0">
                <a:solidFill>
                  <a:srgbClr val="1B1B1B"/>
                </a:solidFill>
                <a:latin typeface="+mn-lt"/>
                <a:ea typeface="Cambria" panose="02040503050406030204" pitchFamily="18" charset="0"/>
              </a:rPr>
              <a:t>będzie utrzymana możliwość wystawiania faktur z kas rejestrujących,</a:t>
            </a:r>
          </a:p>
          <a:p>
            <a:pPr marL="471202" indent="-471202" algn="l" fontAlgn="base">
              <a:buFont typeface="Arial" panose="020B0604020202020204" pitchFamily="34" charset="0"/>
              <a:buChar char="•"/>
            </a:pPr>
            <a:r>
              <a:rPr lang="pl-PL" sz="2000" dirty="0">
                <a:solidFill>
                  <a:srgbClr val="1B1B1B"/>
                </a:solidFill>
                <a:latin typeface="+mn-lt"/>
                <a:ea typeface="Cambria" panose="02040503050406030204" pitchFamily="18" charset="0"/>
              </a:rPr>
              <a:t>nie będzie kar za błędy związane z fakturowaniem za pośrednictwem KSeF,</a:t>
            </a:r>
          </a:p>
          <a:p>
            <a:pPr marL="471202" indent="-471202" algn="l" fontAlgn="base">
              <a:buFont typeface="Arial" panose="020B0604020202020204" pitchFamily="34" charset="0"/>
              <a:buChar char="•"/>
            </a:pPr>
            <a:r>
              <a:rPr lang="pl-PL" sz="2000" dirty="0">
                <a:solidFill>
                  <a:srgbClr val="1B1B1B"/>
                </a:solidFill>
                <a:latin typeface="+mn-lt"/>
                <a:ea typeface="Cambria" panose="02040503050406030204" pitchFamily="18" charset="0"/>
              </a:rPr>
              <a:t>nie będzie obowiązku podawania numeru KSeF w płatnościach za e-faktury (również tych wykonanych w mechanizmie podzielonej płatności (MPP)).</a:t>
            </a:r>
          </a:p>
          <a:p>
            <a:pPr marL="471202" indent="-471202" algn="l" fontAlgn="base">
              <a:buFont typeface="Arial" panose="020B0604020202020204" pitchFamily="34" charset="0"/>
              <a:buChar char="•"/>
            </a:pPr>
            <a:endParaRPr lang="pl-PL" sz="2000" dirty="0">
              <a:solidFill>
                <a:srgbClr val="1B1B1B"/>
              </a:solidFill>
              <a:latin typeface="+mn-lt"/>
              <a:ea typeface="Cambria" panose="02040503050406030204" pitchFamily="18" charset="0"/>
            </a:endParaRPr>
          </a:p>
          <a:p>
            <a:pPr algn="l" fontAlgn="base"/>
            <a:r>
              <a:rPr lang="pl-PL" sz="2000" dirty="0">
                <a:solidFill>
                  <a:srgbClr val="1B1B1B"/>
                </a:solidFill>
                <a:latin typeface="+mn-lt"/>
                <a:ea typeface="Cambria" panose="02040503050406030204" pitchFamily="18" charset="0"/>
              </a:rPr>
              <a:t>Więcej szczegółów: </a:t>
            </a:r>
            <a:r>
              <a:rPr lang="pl-PL" sz="2000" dirty="0">
                <a:solidFill>
                  <a:srgbClr val="1B1B1B"/>
                </a:solidFill>
                <a:latin typeface="+mn-lt"/>
                <a:ea typeface="Cambria" panose="02040503050406030204" pitchFamily="18" charset="0"/>
                <a:hlinkClick r:id="rId2">
                  <a:extLst>
                    <a:ext uri="{A12FA001-AC4F-418D-AE19-62706E023703}">
                      <ahyp:hlinkClr xmlns:ahyp="http://schemas.microsoft.com/office/drawing/2018/hyperlinkcolor" val="tx"/>
                    </a:ext>
                  </a:extLst>
                </a:hlinkClick>
              </a:rPr>
              <a:t>https://www.gov.pl/web/finanse/krajowy-system-e-faktur--plan-wdrozenia</a:t>
            </a:r>
            <a:endParaRPr lang="pl-PL" sz="2000" dirty="0">
              <a:solidFill>
                <a:srgbClr val="1B1B1B"/>
              </a:solidFill>
              <a:latin typeface="+mn-lt"/>
              <a:ea typeface="Cambria" panose="02040503050406030204" pitchFamily="18" charset="0"/>
            </a:endParaRPr>
          </a:p>
        </p:txBody>
      </p:sp>
      <p:sp>
        <p:nvSpPr>
          <p:cNvPr id="4" name="object 44">
            <a:extLst>
              <a:ext uri="{FF2B5EF4-FFF2-40B4-BE49-F238E27FC236}">
                <a16:creationId xmlns:a16="http://schemas.microsoft.com/office/drawing/2014/main" id="{0A7A66CE-D574-4E1E-A65B-33FFDF20EF04}"/>
              </a:ext>
            </a:extLst>
          </p:cNvPr>
          <p:cNvSpPr txBox="1">
            <a:spLocks noGrp="1"/>
          </p:cNvSpPr>
          <p:nvPr>
            <p:ph type="dt" sz="half" idx="6"/>
          </p:nvPr>
        </p:nvSpPr>
        <p:spPr>
          <a:xfrm>
            <a:off x="2290894" y="10751027"/>
            <a:ext cx="3727450" cy="239395"/>
          </a:xfrm>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5" name="object 45">
            <a:extLst>
              <a:ext uri="{FF2B5EF4-FFF2-40B4-BE49-F238E27FC236}">
                <a16:creationId xmlns:a16="http://schemas.microsoft.com/office/drawing/2014/main" id="{F60A62C8-A6A7-481A-AD8D-8311A7988C83}"/>
              </a:ext>
            </a:extLst>
          </p:cNvPr>
          <p:cNvSpPr txBox="1">
            <a:spLocks noGrp="1"/>
          </p:cNvSpPr>
          <p:nvPr>
            <p:ph type="ftr" sz="quarter" idx="5"/>
          </p:nvPr>
        </p:nvSpPr>
        <p:spPr>
          <a:xfrm>
            <a:off x="6501446" y="10751027"/>
            <a:ext cx="4292600" cy="239395"/>
          </a:xfrm>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6" name="object 46">
            <a:extLst>
              <a:ext uri="{FF2B5EF4-FFF2-40B4-BE49-F238E27FC236}">
                <a16:creationId xmlns:a16="http://schemas.microsoft.com/office/drawing/2014/main" id="{6DE377CC-773E-49F7-AFBF-1A9279F3A7D0}"/>
              </a:ext>
            </a:extLst>
          </p:cNvPr>
          <p:cNvSpPr txBox="1">
            <a:spLocks noGrp="1"/>
          </p:cNvSpPr>
          <p:nvPr>
            <p:ph type="sldNum" sz="quarter" idx="7"/>
          </p:nvPr>
        </p:nvSpPr>
        <p:spPr>
          <a:xfrm>
            <a:off x="18929260" y="10751027"/>
            <a:ext cx="179069" cy="239395"/>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9</a:t>
            </a:fld>
            <a:endParaRPr spc="-50" dirty="0"/>
          </a:p>
        </p:txBody>
      </p:sp>
    </p:spTree>
    <p:extLst>
      <p:ext uri="{BB962C8B-B14F-4D97-AF65-F5344CB8AC3E}">
        <p14:creationId xmlns:p14="http://schemas.microsoft.com/office/powerpoint/2010/main" val="2475450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4024</TotalTime>
  <Words>5170</Words>
  <PresentationFormat>Niestandardowy</PresentationFormat>
  <Paragraphs>450</Paragraphs>
  <Slides>25</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25</vt:i4>
      </vt:variant>
    </vt:vector>
  </HeadingPairs>
  <TitlesOfParts>
    <vt:vector size="34" baseType="lpstr">
      <vt:lpstr>Arial</vt:lpstr>
      <vt:lpstr>Calibri</vt:lpstr>
      <vt:lpstr>Cambria</vt:lpstr>
      <vt:lpstr>Lato</vt:lpstr>
      <vt:lpstr>Lato Black</vt:lpstr>
      <vt:lpstr>Montserrat ExtraBold</vt:lpstr>
      <vt:lpstr>Open Sans</vt:lpstr>
      <vt:lpstr>Times New Roman</vt:lpstr>
      <vt:lpstr>Office Theme</vt:lpstr>
      <vt:lpstr>Prezentacja programu PowerPoint</vt:lpstr>
      <vt:lpstr>Założenia</vt:lpstr>
      <vt:lpstr>Prezentacja programu PowerPoint</vt:lpstr>
      <vt:lpstr>Co chcemy zrealizować  w III i IV kwartale 2025 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Plan wdrażania usług dla klientów Krajowej Administracji Skarbowej w latach 2024-2028. Stan na 30.06.2025 r.</dc:title>
  <dc:creator>MF</dc:creator>
  <cp:lastPrinted>2025-05-13T09:22:08Z</cp:lastPrinted>
  <dcterms:created xsi:type="dcterms:W3CDTF">2024-11-13T15:09:37Z</dcterms:created>
  <dcterms:modified xsi:type="dcterms:W3CDTF">2025-07-30T10:42:10Z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2024-11-13T00:00:00Z</vt:filetime>
  </property>
  <property fmtid="{D5CDD505-2E9C-101B-9397-08002B2CF9AE}" pid="3" name="Creator">
    <vt:lpwstr>Adobe InDesign 20.0 (Macintosh)</vt:lpwstr>
  </property>
  <property fmtid="{D5CDD505-2E9C-101B-9397-08002B2CF9AE}" pid="4" name="LastSaved">
    <vt:filetime>2024-11-13T00:00:00Z</vt:filetime>
  </property>
  <property fmtid="{D5CDD505-2E9C-101B-9397-08002B2CF9AE}" pid="5" name="Producer">
    <vt:lpwstr>Adobe PDF Library 17.0</vt:lpwstr>
  </property>
  <property fmtid="{D5CDD505-2E9C-101B-9397-08002B2CF9AE}" pid="6" name="MFCATEGORY">
    <vt:lpwstr>InformacjePubliczneInformacjeSektoraPublicznego</vt:lpwstr>
  </property>
  <property fmtid="{D5CDD505-2E9C-101B-9397-08002B2CF9AE}" pid="7" name="MFClassifiedBy">
    <vt:lpwstr>UxC4dwLulzfINJ8nQH+xvX5LNGipWa4BRSZhPgxsCvm3UJKGRplwm+lMld7dC3wyJReXcnsH/nkDSyWX5M33Ig==</vt:lpwstr>
  </property>
  <property fmtid="{D5CDD505-2E9C-101B-9397-08002B2CF9AE}" pid="8" name="MFClassificationDate">
    <vt:lpwstr>2024-11-13T17:25:36.5517924+01:00</vt:lpwstr>
  </property>
  <property fmtid="{D5CDD505-2E9C-101B-9397-08002B2CF9AE}" pid="9" name="MFClassifiedBySID">
    <vt:lpwstr>UxC4dwLulzfINJ8nQH+xvX5LNGipWa4BRSZhPgxsCvm42mrIC/DSDv0ggS+FjUN/2v1BBotkLlY5aAiEhoi6uaqiiOB/P4zl5E7TpD1HZz2Zw5nNJmYYULvoD1fktE+w</vt:lpwstr>
  </property>
  <property fmtid="{D5CDD505-2E9C-101B-9397-08002B2CF9AE}" pid="10" name="MFGRNItemId">
    <vt:lpwstr>GRN-c0f02d73-f155-48a5-b027-b0add65c9d23</vt:lpwstr>
  </property>
  <property fmtid="{D5CDD505-2E9C-101B-9397-08002B2CF9AE}" pid="11" name="MFHash">
    <vt:lpwstr>+NaBlgS+raIQBFtFwruQ4k2AK5DLys1J7fDWv3HNVtY=</vt:lpwstr>
  </property>
  <property fmtid="{D5CDD505-2E9C-101B-9397-08002B2CF9AE}" pid="12" name="MFVisualMarkingsSettings">
    <vt:lpwstr>HeaderAlignment=1;FooterAlignment=1</vt:lpwstr>
  </property>
  <property fmtid="{D5CDD505-2E9C-101B-9397-08002B2CF9AE}" pid="13" name="DLPManualFileClassification">
    <vt:lpwstr>{2755b7d9-e53d-4779-a40c-03797dcf43b3}</vt:lpwstr>
  </property>
  <property fmtid="{D5CDD505-2E9C-101B-9397-08002B2CF9AE}" pid="14" name="MFRefresh">
    <vt:lpwstr>False</vt:lpwstr>
  </property>
</Properties>
</file>