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BF1AC0-D6B5-4788-B4B0-808741F2F532}" v="26" dt="2023-06-12T12:27:45.56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żarowska Justyna" userId="5204c21b-e5c8-4c75-9fd5-b3232e7b67b8" providerId="ADAL" clId="{C4BF1AC0-D6B5-4788-B4B0-808741F2F532}"/>
    <pc:docChg chg="undo redo custSel modSld">
      <pc:chgData name="Pożarowska Justyna" userId="5204c21b-e5c8-4c75-9fd5-b3232e7b67b8" providerId="ADAL" clId="{C4BF1AC0-D6B5-4788-B4B0-808741F2F532}" dt="2023-06-15T13:45:54.902" v="501" actId="14734"/>
      <pc:docMkLst>
        <pc:docMk/>
      </pc:docMkLst>
      <pc:sldChg chg="modSp mod">
        <pc:chgData name="Pożarowska Justyna" userId="5204c21b-e5c8-4c75-9fd5-b3232e7b67b8" providerId="ADAL" clId="{C4BF1AC0-D6B5-4788-B4B0-808741F2F532}" dt="2023-06-15T13:45:54.902" v="501" actId="14734"/>
        <pc:sldMkLst>
          <pc:docMk/>
          <pc:sldMk cId="0" sldId="258"/>
        </pc:sldMkLst>
        <pc:graphicFrameChg chg="modGraphic">
          <ac:chgData name="Pożarowska Justyna" userId="5204c21b-e5c8-4c75-9fd5-b3232e7b67b8" providerId="ADAL" clId="{C4BF1AC0-D6B5-4788-B4B0-808741F2F532}" dt="2023-06-12T12:27:08.676" v="426" actId="20577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 modGraphic">
          <ac:chgData name="Pożarowska Justyna" userId="5204c21b-e5c8-4c75-9fd5-b3232e7b67b8" providerId="ADAL" clId="{C4BF1AC0-D6B5-4788-B4B0-808741F2F532}" dt="2023-06-15T13:45:54.902" v="501" actId="14734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Graphic">
          <ac:chgData name="Pożarowska Justyna" userId="5204c21b-e5c8-4c75-9fd5-b3232e7b67b8" providerId="ADAL" clId="{C4BF1AC0-D6B5-4788-B4B0-808741F2F532}" dt="2023-06-12T12:34:24.158" v="496" actId="113"/>
          <ac:graphicFrameMkLst>
            <pc:docMk/>
            <pc:sldMk cId="0" sldId="258"/>
            <ac:graphicFrameMk id="169" creationId="{00000000-0000-0000-0000-000000000000}"/>
          </ac:graphicFrameMkLst>
        </pc:graphicFrameChg>
        <pc:graphicFrameChg chg="mod modGraphic">
          <ac:chgData name="Pożarowska Justyna" userId="5204c21b-e5c8-4c75-9fd5-b3232e7b67b8" providerId="ADAL" clId="{C4BF1AC0-D6B5-4788-B4B0-808741F2F532}" dt="2023-06-12T12:04:27.664" v="309" actId="14100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915009552_2264x1509.jpg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740519873_3318x2212.jpg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Image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Image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ustyna.Pozarowska@uzp.gov.p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Table"/>
          <p:cNvGraphicFramePr/>
          <p:nvPr>
            <p:extLst>
              <p:ext uri="{D42A27DB-BD31-4B8C-83A1-F6EECF244321}">
                <p14:modId xmlns:p14="http://schemas.microsoft.com/office/powerpoint/2010/main" val="1571309512"/>
              </p:ext>
            </p:extLst>
          </p:nvPr>
        </p:nvGraphicFramePr>
        <p:xfrm>
          <a:off x="2216727" y="623454"/>
          <a:ext cx="9975730" cy="12771493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9975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7403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sytuacji (tło/kontekst)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4838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000" noProof="0" dirty="0"/>
                        <a:t>Wiele mówi się o stosowaniu BIM w inwestycjach publicznych i o tym jakie korzyści może to przynieść całemu rynkowi. Stosowanie BIM powinno poprawić efektywność inwestycji  publicznych (harmonogram, budżet, jakość), a więc poprawić efektywność wydawania funduszy publicznych.</a:t>
                      </a:r>
                    </a:p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noProof="0"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403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problemu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2612">
                <a:tc>
                  <a:txBody>
                    <a:bodyPr/>
                    <a:lstStyle/>
                    <a:p>
                      <a:pPr algn="l"/>
                      <a:r>
                        <a:rPr lang="pl-PL" sz="2000" noProof="0" dirty="0"/>
                        <a:t>Zamawiający opisują swoje wymogi odnoszące się do </a:t>
                      </a:r>
                      <a:r>
                        <a:rPr lang="pl-PL" sz="2000" noProof="0" dirty="0">
                          <a:solidFill>
                            <a:schemeClr val="tx1"/>
                          </a:solidFill>
                        </a:rPr>
                        <a:t>BIM według własnych zasad i reguł. Dokumenty przetargowe zawierają odniesienia do</a:t>
                      </a:r>
                      <a:r>
                        <a:rPr lang="pl-PL" sz="2000" noProof="0" dirty="0"/>
                        <a:t> BIM </a:t>
                      </a:r>
                      <a:r>
                        <a:rPr lang="pl-PL" sz="2000" b="0" i="0" u="none" strike="noStrike" noProof="0" dirty="0">
                          <a:latin typeface="Graphik"/>
                        </a:rPr>
                        <a:t>w wielu miejscach. Zdarza się, że</a:t>
                      </a:r>
                      <a:r>
                        <a:rPr lang="pl-PL" sz="2000" noProof="0" dirty="0"/>
                        <a:t> bywają one sprzeczne lub niekompletne. Analiza takich dokumentów jest trudna i pozwala na manipulowanie uzgodnieniami co w efekcie prowadzi do wybiórczego lub niepoprawnego stosowania BIM na etapie realizacji inwestycji.  </a:t>
                      </a:r>
                      <a:br>
                        <a:rPr lang="pl-PL" sz="2000" noProof="0" dirty="0"/>
                      </a:br>
                      <a:r>
                        <a:rPr lang="pl-PL" sz="2000" noProof="0" dirty="0"/>
                        <a:t>Uwaga! - powyższe nie dotyczy kwestii stosowania szeroko pojętych standardów BIM, a tylko uporządkowania odniesień do BIM w dokumentacji przetargowej. </a:t>
                      </a:r>
                      <a:endParaRPr lang="pl-PL" noProof="0" dirty="0"/>
                    </a:p>
                    <a:p>
                      <a:pPr algn="l"/>
                      <a:r>
                        <a:rPr lang="pl-PL" sz="2000" noProof="0" dirty="0"/>
                        <a:t>Oczekiwania zamawiającego w zakresie BIM mogą obejmować różne cele i aspekty BIM, ale bez względu na ich zakres powinny być opisane spójnie i w sposób pozwalający na łatwą analizę.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403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Cele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43160">
                <a:tc>
                  <a:txBody>
                    <a:bodyPr/>
                    <a:lstStyle/>
                    <a:p>
                      <a:pPr marL="457200" indent="-457200" algn="l" defTabSz="825500">
                        <a:buClr>
                          <a:srgbClr val="000000"/>
                        </a:buClr>
                        <a:buSzPct val="100000"/>
                        <a:buAutoNum type="arabicPeriod"/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r>
                        <a:rPr lang="pl-PL" sz="2000" noProof="0" dirty="0"/>
                        <a:t>Zaproponowanie możliwych sposobów odniesień w dokumentach przetargowych (OPZ, SWZ, inne) do wymogów związanych z BIM co ułatwiłoby analizę dokumentów przez oferentów, ale również pomogłoby zamawiającym w analizie złożonych ofert.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40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Analiza powodów konieczności zadania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1271">
                <a:tc>
                  <a:txBody>
                    <a:bodyPr/>
                    <a:lstStyle/>
                    <a:p>
                      <a:pPr algn="l"/>
                      <a:r>
                        <a:rPr lang="pl-PL" noProof="0" dirty="0"/>
                        <a:t>Wyżej wskazane problemy stanowią przeszkodę w spójnym posługiwaniu się metodyką BIM. </a:t>
                      </a:r>
                    </a:p>
                    <a:p>
                      <a:pPr lvl="0" algn="l">
                        <a:buNone/>
                      </a:pPr>
                      <a:r>
                        <a:rPr lang="pl-PL" noProof="0" dirty="0"/>
                        <a:t>Aktualnie na rynku funkcjonuje BIM Standard PL, ale nie wypełnia on wszystkich braków w zakresie skutecznego i efektywnego opisywania oczekiwań w zakresie BIM przez zamawiającego. Oferenci pracujący dla różnych zamawiających każdorazowo zderzają się z całkowicie różnym, często niekompletnym lub wręcz niepoprawnym opisem wymagań BIM definiowanych przez zamawiającego co w połączeniu ze stosowaniem trybu przetargu nieograniczonego powoduje z jednej strony niepewność uczestników postępowań co do rzeczywistych intencji i oczekiwań zamawiającego, a z drugiej strony zwiększa ryzyko zwycięstwa w postępowaniu podmiotów które wcale nie gwarantują właściwej jakości prac w oparciu o BIM. Oferenci znający metodykę BIM i związane z nią ryzyka i nakład pracy tracą dużo czasu już na etapie postępowania, żeby przeanalizować nieumiejętnie opisane wymagania BIM zamawiającego.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68" name="Table"/>
          <p:cNvGraphicFramePr/>
          <p:nvPr>
            <p:extLst>
              <p:ext uri="{D42A27DB-BD31-4B8C-83A1-F6EECF244321}">
                <p14:modId xmlns:p14="http://schemas.microsoft.com/office/powerpoint/2010/main" val="3137208745"/>
              </p:ext>
            </p:extLst>
          </p:nvPr>
        </p:nvGraphicFramePr>
        <p:xfrm>
          <a:off x="12265049" y="723650"/>
          <a:ext cx="11014560" cy="12658242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2753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3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194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Działania naprawcze (uzyskanie stanu docelowego)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756">
                <a:tc gridSpan="4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2000" b="0" i="0" u="none" strike="noStrike" noProof="0" dirty="0">
                          <a:latin typeface="Graphik"/>
                        </a:rPr>
                        <a:t>Zaproponowanie reguł dotyczących opisu w dokumentach przetargowych (OPZ, SWZ, inne) wymogów związanych z BIM co znacząco ułatwi analizę dokumentów przez oferentów, ale również pomoże zamawiającym w analizie złożonych ofert.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194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Plan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19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Kto?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Kiedy?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Gdzie?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54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</a:rPr>
                        <a:t>1. Publikacja książki „</a:t>
                      </a:r>
                      <a:r>
                        <a:rPr kumimoji="0" lang="pl-PL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BIM dla sektora publicznego – zagadnienia związane z wymaganiami informacyjnymi zamawiającego</a:t>
                      </a:r>
                      <a:r>
                        <a:rPr kumimoji="0" lang="pl-PL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</a:rPr>
                        <a:t>”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noProof="0" dirty="0"/>
                    </a:p>
                    <a:p>
                      <a:pPr lvl="0">
                        <a:buNone/>
                      </a:pPr>
                      <a:r>
                        <a:rPr lang="pl-PL" sz="1600" noProof="0" dirty="0"/>
                        <a:t>2023</a:t>
                      </a:r>
                    </a:p>
                    <a:p>
                      <a:pPr lvl="0">
                        <a:buNone/>
                      </a:pPr>
                      <a:endParaRPr lang="pl-PL" sz="1600" noProof="0"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321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noProof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chemeClr val="tx1"/>
                          </a:solidFill>
                          <a:uFillTx/>
                          <a:latin typeface="Graphik"/>
                          <a:sym typeface="Graphik"/>
                        </a:rPr>
                        <a:t>Publikacja książki „BIM według ISO 19650 a procedura zamówienia publicznego”</a:t>
                      </a:r>
                      <a:endParaRPr kumimoji="0" lang="pl-PL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raphik"/>
                        <a:sym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noProof="0" dirty="0"/>
                    </a:p>
                    <a:p>
                      <a:pPr lvl="0">
                        <a:buNone/>
                      </a:pPr>
                      <a:r>
                        <a:rPr lang="pl-PL" sz="1600" noProof="0" dirty="0"/>
                        <a:t>2023/2024</a:t>
                      </a: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lvl="0">
                        <a:buNone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080641"/>
                  </a:ext>
                </a:extLst>
              </a:tr>
              <a:tr h="118321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</a:rPr>
                        <a:t>3. Praca w ramach podgrupy Zamawiających w celu konsultacji możliwych odniesień do BIM w dokumentacji przetargowej</a:t>
                      </a: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noProof="0" dirty="0"/>
                    </a:p>
                    <a:p>
                      <a:pPr lvl="0">
                        <a:buNone/>
                      </a:pPr>
                      <a:r>
                        <a:rPr lang="pl-PL" sz="1600" noProof="0" dirty="0"/>
                        <a:t>Zadanie ciągłe</a:t>
                      </a: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842716"/>
                  </a:ext>
                </a:extLst>
              </a:tr>
              <a:tr h="118321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</a:rPr>
                        <a:t>4. Opracowywanie i aktualizacja możliwych odniesień do BIM w dokumentacji przetargowej</a:t>
                      </a: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noProof="0" dirty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noProof="0" dirty="0"/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noProof="0" dirty="0"/>
                        <a:t>Zadanie ciągłe</a:t>
                      </a:r>
                    </a:p>
                    <a:p>
                      <a:pPr lvl="0">
                        <a:buNone/>
                      </a:pPr>
                      <a:endParaRPr lang="pl-PL" sz="1600" noProof="0" dirty="0"/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noProof="0">
                          <a:latin typeface="Graphik"/>
                        </a:rPr>
                        <a:t>Urząd Zamówień Publicznych</a:t>
                      </a:r>
                    </a:p>
                    <a:p>
                      <a:pPr lvl="0">
                        <a:buNone/>
                      </a:pPr>
                      <a:endParaRPr lang="pl-PL" sz="1600" b="0" i="0" u="none" strike="noStrike" noProof="0" dirty="0">
                        <a:latin typeface="Graphik"/>
                      </a:endParaRPr>
                    </a:p>
                  </a:txBody>
                  <a:tcPr marL="0" marR="0" marT="0" marB="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840702"/>
                  </a:ext>
                </a:extLst>
              </a:tr>
              <a:tr h="375194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Rezultaty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6438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noProof="0"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194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Dalsze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5106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69" name="Table"/>
          <p:cNvGraphicFramePr/>
          <p:nvPr>
            <p:extLst>
              <p:ext uri="{D42A27DB-BD31-4B8C-83A1-F6EECF244321}">
                <p14:modId xmlns:p14="http://schemas.microsoft.com/office/powerpoint/2010/main" val="1374079306"/>
              </p:ext>
            </p:extLst>
          </p:nvPr>
        </p:nvGraphicFramePr>
        <p:xfrm>
          <a:off x="2209141" y="172334"/>
          <a:ext cx="9975731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9975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lang="pl-PL" sz="2200" b="1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Tytuł A3: Potrzeba uporządkowania odniesień do BIM w dokumentacji przetargowej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0" name="Table"/>
          <p:cNvGraphicFramePr/>
          <p:nvPr>
            <p:extLst>
              <p:ext uri="{D42A27DB-BD31-4B8C-83A1-F6EECF244321}">
                <p14:modId xmlns:p14="http://schemas.microsoft.com/office/powerpoint/2010/main" val="1247749956"/>
              </p:ext>
            </p:extLst>
          </p:nvPr>
        </p:nvGraphicFramePr>
        <p:xfrm>
          <a:off x="12265049" y="205490"/>
          <a:ext cx="11052152" cy="5181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526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6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Data:</a:t>
                      </a:r>
                      <a:r>
                        <a:rPr kumimoji="0" lang="pl-PL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venir Next Condensed Demi Bold"/>
                          <a:ea typeface="Avenir Next Condensed Demi Bold"/>
                          <a:cs typeface="Avenir Next Condensed Demi Bold"/>
                          <a:sym typeface="Graphik"/>
                        </a:rPr>
                        <a:t> 12.06.2023</a:t>
                      </a:r>
                      <a:endParaRPr kumimoji="0" lang="pl-PL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venir Next Condensed Demi Bold"/>
                        <a:ea typeface="Avenir Next Condensed Demi Bold"/>
                        <a:cs typeface="Avenir Next Condensed Demi Bold"/>
                        <a:sym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</a:rPr>
                        <a:t>Autorzy: </a:t>
                      </a:r>
                      <a:r>
                        <a:rPr kumimoji="0" lang="pl-PL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  <a:hlinkClick r:id="rId2"/>
                        </a:rPr>
                        <a:t>Justyna.Pozarowska@uzp.gov.pl</a:t>
                      </a:r>
                      <a:r>
                        <a:rPr kumimoji="0" lang="pl-PL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raphik"/>
                          <a:sym typeface="Graphik"/>
                        </a:rPr>
                        <a:t>    </a:t>
                      </a:r>
                    </a:p>
                    <a:p>
                      <a:pPr lvl="0" algn="l">
                        <a:buNone/>
                      </a:pPr>
                      <a:endParaRPr lang="pl-PL" sz="1400" noProof="0" dirty="0">
                        <a:latin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Table"/>
          <p:cNvGraphicFramePr/>
          <p:nvPr/>
        </p:nvGraphicFramePr>
        <p:xfrm>
          <a:off x="1955141" y="624558"/>
          <a:ext cx="10166231" cy="12962671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101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760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sytuacji (tło/kontekst)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569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problemu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911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Cele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548409" indent="-548409" algn="l" defTabSz="825500">
                        <a:buClr>
                          <a:srgbClr val="000000"/>
                        </a:buClr>
                        <a:buSzPct val="100000"/>
                        <a:buAutoNum type="arabicPeriod"/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98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Analiza powodów konieczności zadania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8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73" name="Table"/>
          <p:cNvGraphicFramePr/>
          <p:nvPr/>
        </p:nvGraphicFramePr>
        <p:xfrm>
          <a:off x="12267473" y="617704"/>
          <a:ext cx="10161384" cy="12972564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2540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283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Działania naprawcze (uzyskanie stanu docelowego)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2336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59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Plan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0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Kto?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Kiedy?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Gdzie?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0"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730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Rezultaty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0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343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Dalsze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3215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74" name="Table"/>
          <p:cNvGraphicFramePr/>
          <p:nvPr/>
        </p:nvGraphicFramePr>
        <p:xfrm>
          <a:off x="1955141" y="172334"/>
          <a:ext cx="10166231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01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Tytuł diagramu A3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5" name="Table"/>
          <p:cNvGraphicFramePr/>
          <p:nvPr/>
        </p:nvGraphicFramePr>
        <p:xfrm>
          <a:off x="12265050" y="172334"/>
          <a:ext cx="10166230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83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Mentor, data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Właściciel / autor, data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6" name="Analiza"/>
          <p:cNvSpPr/>
          <p:nvPr/>
        </p:nvSpPr>
        <p:spPr>
          <a:xfrm>
            <a:off x="1969087" y="7989096"/>
            <a:ext cx="10138339" cy="5590190"/>
          </a:xfrm>
          <a:prstGeom prst="rect">
            <a:avLst/>
          </a:prstGeom>
          <a:solidFill>
            <a:srgbClr val="6CD0B9">
              <a:alpha val="50000"/>
            </a:srgbClr>
          </a:solidFill>
          <a:ln w="25400">
            <a:solidFill>
              <a:schemeClr val="accent2">
                <a:alpha val="50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12000">
                <a:solidFill>
                  <a:schemeClr val="accent2">
                    <a:hueOff val="261693"/>
                    <a:satOff val="40971"/>
                    <a:lumOff val="-28931"/>
                  </a:schemeClr>
                </a:solidFill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r>
              <a:rPr dirty="0" err="1"/>
              <a:t>Analiza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556</Words>
  <Application>Microsoft Office PowerPoint</Application>
  <PresentationFormat>Niestandardowy</PresentationFormat>
  <Paragraphs>68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13" baseType="lpstr">
      <vt:lpstr>Avenir Next Condensed Demi Bold</vt:lpstr>
      <vt:lpstr>Avenir Next Condensed Regular</vt:lpstr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DareK</dc:creator>
  <cp:lastModifiedBy>Pożarowska Justyna</cp:lastModifiedBy>
  <cp:revision>207</cp:revision>
  <dcterms:modified xsi:type="dcterms:W3CDTF">2023-06-15T13:45:56Z</dcterms:modified>
</cp:coreProperties>
</file>