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1744" r:id="rId2"/>
    <p:sldId id="743" r:id="rId3"/>
    <p:sldId id="744" r:id="rId4"/>
    <p:sldId id="1751" r:id="rId5"/>
    <p:sldId id="1732" r:id="rId6"/>
    <p:sldId id="1731" r:id="rId7"/>
    <p:sldId id="1872" r:id="rId8"/>
    <p:sldId id="1721" r:id="rId9"/>
    <p:sldId id="1722" r:id="rId10"/>
    <p:sldId id="752" r:id="rId11"/>
    <p:sldId id="1873" r:id="rId12"/>
    <p:sldId id="1807" r:id="rId13"/>
    <p:sldId id="1808" r:id="rId14"/>
    <p:sldId id="1812" r:id="rId15"/>
    <p:sldId id="1865" r:id="rId16"/>
    <p:sldId id="1847" r:id="rId17"/>
    <p:sldId id="1813" r:id="rId18"/>
    <p:sldId id="1816" r:id="rId19"/>
    <p:sldId id="1870" r:id="rId20"/>
    <p:sldId id="1839" r:id="rId21"/>
    <p:sldId id="1871" r:id="rId22"/>
    <p:sldId id="1866" r:id="rId23"/>
    <p:sldId id="1867" r:id="rId24"/>
    <p:sldId id="1840" r:id="rId25"/>
    <p:sldId id="1826" r:id="rId26"/>
    <p:sldId id="1827" r:id="rId27"/>
    <p:sldId id="1849" r:id="rId28"/>
    <p:sldId id="1869" r:id="rId29"/>
    <p:sldId id="1874" r:id="rId30"/>
    <p:sldId id="1868" r:id="rId31"/>
    <p:sldId id="1746" r:id="rId32"/>
    <p:sldId id="174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pczyk Veranika" initials="SV" lastIdx="72" clrIdx="0">
    <p:extLst>
      <p:ext uri="{19B8F6BF-5375-455C-9EA6-DF929625EA0E}">
        <p15:presenceInfo xmlns:p15="http://schemas.microsoft.com/office/powerpoint/2012/main" userId="Stopczyk Veranika" providerId="None"/>
      </p:ext>
    </p:extLst>
  </p:cmAuthor>
  <p:cmAuthor id="2" name="Danae" initials="Danae" lastIdx="76" clrIdx="1">
    <p:extLst>
      <p:ext uri="{19B8F6BF-5375-455C-9EA6-DF929625EA0E}">
        <p15:presenceInfo xmlns:p15="http://schemas.microsoft.com/office/powerpoint/2012/main" userId="Danae" providerId="None"/>
      </p:ext>
    </p:extLst>
  </p:cmAuthor>
  <p:cmAuthor id="3" name="KS" initials="KS" lastIdx="1" clrIdx="2">
    <p:extLst>
      <p:ext uri="{19B8F6BF-5375-455C-9EA6-DF929625EA0E}">
        <p15:presenceInfo xmlns:p15="http://schemas.microsoft.com/office/powerpoint/2012/main" userId="KS" providerId="None"/>
      </p:ext>
    </p:extLst>
  </p:cmAuthor>
  <p:cmAuthor id="4" name="Małgorzata Licznerska" initials="ML" lastIdx="2" clrIdx="3"/>
  <p:cmAuthor id="5" name="Augustowski Wojciech" initials="AW" lastIdx="105" clrIdx="4">
    <p:extLst>
      <p:ext uri="{19B8F6BF-5375-455C-9EA6-DF929625EA0E}">
        <p15:presenceInfo xmlns:p15="http://schemas.microsoft.com/office/powerpoint/2012/main" userId="Augustowski Wojci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1D"/>
    <a:srgbClr val="EAB800"/>
    <a:srgbClr val="FFCB06"/>
    <a:srgbClr val="FFD53B"/>
    <a:srgbClr val="FFE279"/>
    <a:srgbClr val="4B656D"/>
    <a:srgbClr val="D9D9D9"/>
    <a:srgbClr val="E6E6E6"/>
    <a:srgbClr val="6D8F9A"/>
    <a:srgbClr val="C4D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8" autoAdjust="0"/>
    <p:restoredTop sz="93537" autoAdjust="0"/>
  </p:normalViewPr>
  <p:slideViewPr>
    <p:cSldViewPr snapToGrid="0" showGuides="1">
      <p:cViewPr varScale="1">
        <p:scale>
          <a:sx n="108" d="100"/>
          <a:sy n="108" d="100"/>
        </p:scale>
        <p:origin x="192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Arkusz_programu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Arkusz_programu_Microsoft_Excel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Arkusz_programu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41807103723804"/>
          <c:y val="7.7429469298400486E-2"/>
          <c:w val="0.69248451231045516"/>
          <c:h val="0.7670119934559749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CB0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5D6-4F74-93B3-F76E160285E5}"/>
              </c:ext>
            </c:extLst>
          </c:dPt>
          <c:dPt>
            <c:idx val="1"/>
            <c:bubble3D val="0"/>
            <c:spPr>
              <a:solidFill>
                <a:srgbClr val="FFE279"/>
              </a:solidFill>
            </c:spPr>
            <c:extLst>
              <c:ext xmlns:c16="http://schemas.microsoft.com/office/drawing/2014/chart" uri="{C3380CC4-5D6E-409C-BE32-E72D297353CC}">
                <c16:uniqueId val="{00000003-F5D6-4F74-93B3-F76E160285E5}"/>
              </c:ext>
            </c:extLst>
          </c:dPt>
          <c:dPt>
            <c:idx val="2"/>
            <c:bubble3D val="0"/>
            <c:spPr>
              <a:solidFill>
                <a:srgbClr val="6D8F9A"/>
              </a:solidFill>
            </c:spPr>
            <c:extLst>
              <c:ext xmlns:c16="http://schemas.microsoft.com/office/drawing/2014/chart" uri="{C3380CC4-5D6E-409C-BE32-E72D297353CC}">
                <c16:uniqueId val="{00000005-F5D6-4F74-93B3-F76E160285E5}"/>
              </c:ext>
            </c:extLst>
          </c:dPt>
          <c:dPt>
            <c:idx val="3"/>
            <c:bubble3D val="0"/>
            <c:spPr>
              <a:solidFill>
                <a:srgbClr val="4B656D"/>
              </a:solidFill>
            </c:spPr>
            <c:extLst>
              <c:ext xmlns:c16="http://schemas.microsoft.com/office/drawing/2014/chart" uri="{C3380CC4-5D6E-409C-BE32-E72D297353CC}">
                <c16:uniqueId val="{00000007-F5D6-4F74-93B3-F76E160285E5}"/>
              </c:ext>
            </c:extLst>
          </c:dPt>
          <c:dPt>
            <c:idx val="4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9-F5D6-4F74-93B3-F76E160285E5}"/>
              </c:ext>
            </c:extLst>
          </c:dPt>
          <c:dLbls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5D6-4F74-93B3-F76E160285E5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5D6-4F74-93B3-F76E160285E5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5D6-4F74-93B3-F76E160285E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15-24 lat</c:v>
                </c:pt>
                <c:pt idx="1">
                  <c:v>25-34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</c:strCache>
            </c:strRef>
          </c:cat>
          <c:val>
            <c:numRef>
              <c:f>Arkusz1!$B$2:$B$6</c:f>
              <c:numCache>
                <c:formatCode>0.0</c:formatCode>
                <c:ptCount val="5"/>
                <c:pt idx="0">
                  <c:v>12.4</c:v>
                </c:pt>
                <c:pt idx="1">
                  <c:v>16.899999999999999</c:v>
                </c:pt>
                <c:pt idx="2">
                  <c:v>18.399999999999999</c:v>
                </c:pt>
                <c:pt idx="3">
                  <c:v>23</c:v>
                </c:pt>
                <c:pt idx="4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D6-4F74-93B3-F76E160285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252699607117512E-3"/>
          <c:y val="0.12307427939220601"/>
          <c:w val="0.2585188707894478"/>
          <c:h val="0.69755352329837694"/>
        </c:manualLayout>
      </c:layout>
      <c:overlay val="0"/>
      <c:txPr>
        <a:bodyPr/>
        <a:lstStyle/>
        <a:p>
          <a:pPr algn="l" rtl="0">
            <a:defRPr lang="pl-PL"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marL="540000">
        <a:defRPr/>
      </a:pPr>
      <a:endParaRPr lang="pl-P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6D8F9A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78-4AC9-853E-0F8331B9D429}"/>
              </c:ext>
            </c:extLst>
          </c:dPt>
          <c:dPt>
            <c:idx val="2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78-4AC9-853E-0F8331B9D429}"/>
              </c:ext>
            </c:extLst>
          </c:dPt>
          <c:dPt>
            <c:idx val="3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78-4AC9-853E-0F8331B9D429}"/>
              </c:ext>
            </c:extLst>
          </c:dPt>
          <c:dPt>
            <c:idx val="4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78-4AC9-853E-0F8331B9D429}"/>
              </c:ext>
            </c:extLst>
          </c:dPt>
          <c:dPt>
            <c:idx val="5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778-4AC9-853E-0F8331B9D429}"/>
              </c:ext>
            </c:extLst>
          </c:dPt>
          <c:dPt>
            <c:idx val="7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778-4AC9-853E-0F8331B9D429}"/>
              </c:ext>
            </c:extLst>
          </c:dPt>
          <c:dPt>
            <c:idx val="8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778-4AC9-853E-0F8331B9D429}"/>
              </c:ext>
            </c:extLst>
          </c:dPt>
          <c:dPt>
            <c:idx val="9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778-4AC9-853E-0F8331B9D429}"/>
              </c:ext>
            </c:extLst>
          </c:dPt>
          <c:dPt>
            <c:idx val="10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778-4AC9-853E-0F8331B9D429}"/>
              </c:ext>
            </c:extLst>
          </c:dPt>
          <c:dPt>
            <c:idx val="11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778-4AC9-853E-0F8331B9D429}"/>
              </c:ext>
            </c:extLst>
          </c:dPt>
          <c:dPt>
            <c:idx val="13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778-4AC9-853E-0F8331B9D429}"/>
              </c:ext>
            </c:extLst>
          </c:dPt>
          <c:dPt>
            <c:idx val="14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778-4AC9-853E-0F8331B9D429}"/>
              </c:ext>
            </c:extLst>
          </c:dPt>
          <c:dPt>
            <c:idx val="15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778-4AC9-853E-0F8331B9D429}"/>
              </c:ext>
            </c:extLst>
          </c:dPt>
          <c:dLbls>
            <c:dLbl>
              <c:idx val="2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778-4AC9-853E-0F8331B9D429}"/>
                </c:ext>
              </c:extLst>
            </c:dLbl>
            <c:dLbl>
              <c:idx val="8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778-4AC9-853E-0F8331B9D429}"/>
                </c:ext>
              </c:extLst>
            </c:dLbl>
            <c:dLbl>
              <c:idx val="13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778-4AC9-853E-0F8331B9D4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ogółem</c:v>
                </c:pt>
                <c:pt idx="2">
                  <c:v>podstawowe</c:v>
                </c:pt>
                <c:pt idx="3">
                  <c:v>zawodowe</c:v>
                </c:pt>
                <c:pt idx="4">
                  <c:v>średnie</c:v>
                </c:pt>
                <c:pt idx="5">
                  <c:v>wyższe</c:v>
                </c:pt>
                <c:pt idx="7">
                  <c:v>15-25 lat</c:v>
                </c:pt>
                <c:pt idx="8">
                  <c:v>26-34 lat</c:v>
                </c:pt>
                <c:pt idx="9">
                  <c:v>35-44 lat</c:v>
                </c:pt>
                <c:pt idx="10">
                  <c:v>45-59 lat</c:v>
                </c:pt>
                <c:pt idx="11">
                  <c:v>60 lat i więcej</c:v>
                </c:pt>
                <c:pt idx="13">
                  <c:v>do 1500 PLN</c:v>
                </c:pt>
                <c:pt idx="14">
                  <c:v>1501-2500 PLN</c:v>
                </c:pt>
                <c:pt idx="15">
                  <c:v>pow.2500 PLN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 formatCode="0.0">
                  <c:v>47</c:v>
                </c:pt>
                <c:pt idx="2" formatCode="0.0">
                  <c:v>55.172413793103445</c:v>
                </c:pt>
                <c:pt idx="3" formatCode="0.0">
                  <c:v>46.859903381642518</c:v>
                </c:pt>
                <c:pt idx="4" formatCode="0.0">
                  <c:v>45.794392523364486</c:v>
                </c:pt>
                <c:pt idx="5" formatCode="0.0">
                  <c:v>49.618320610687022</c:v>
                </c:pt>
                <c:pt idx="7" formatCode="0.0">
                  <c:v>50</c:v>
                </c:pt>
                <c:pt idx="8" formatCode="0.0">
                  <c:v>51.428571428571423</c:v>
                </c:pt>
                <c:pt idx="9" formatCode="0.0">
                  <c:v>40.54054054054054</c:v>
                </c:pt>
                <c:pt idx="10" formatCode="0.0">
                  <c:v>48.50299401197605</c:v>
                </c:pt>
                <c:pt idx="11" formatCode="0.0">
                  <c:v>46.086956521739133</c:v>
                </c:pt>
                <c:pt idx="13" formatCode="0.0">
                  <c:v>60.483870967741936</c:v>
                </c:pt>
                <c:pt idx="14" formatCode="0.0">
                  <c:v>44.2159383033419</c:v>
                </c:pt>
                <c:pt idx="15" formatCode="0.0">
                  <c:v>42.083333333333336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778-4AC9-853E-0F8331B9D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349380520"/>
        <c:axId val="349380912"/>
      </c:barChart>
      <c:catAx>
        <c:axId val="3493805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49380912"/>
        <c:crosses val="autoZero"/>
        <c:auto val="1"/>
        <c:lblAlgn val="ctr"/>
        <c:lblOffset val="100"/>
        <c:noMultiLvlLbl val="0"/>
      </c:catAx>
      <c:valAx>
        <c:axId val="349380912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34938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6D8F9A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F3-4E63-9D14-35AEA980EA7A}"/>
              </c:ext>
            </c:extLst>
          </c:dPt>
          <c:dPt>
            <c:idx val="2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F3-4E63-9D14-35AEA980EA7A}"/>
              </c:ext>
            </c:extLst>
          </c:dPt>
          <c:dPt>
            <c:idx val="3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F3-4E63-9D14-35AEA980EA7A}"/>
              </c:ext>
            </c:extLst>
          </c:dPt>
          <c:dPt>
            <c:idx val="4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DF3-4E63-9D14-35AEA980EA7A}"/>
              </c:ext>
            </c:extLst>
          </c:dPt>
          <c:dPt>
            <c:idx val="5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DF3-4E63-9D14-35AEA980EA7A}"/>
              </c:ext>
            </c:extLst>
          </c:dPt>
          <c:dPt>
            <c:idx val="7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DF3-4E63-9D14-35AEA980EA7A}"/>
              </c:ext>
            </c:extLst>
          </c:dPt>
          <c:dPt>
            <c:idx val="8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DF3-4E63-9D14-35AEA980EA7A}"/>
              </c:ext>
            </c:extLst>
          </c:dPt>
          <c:dPt>
            <c:idx val="9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DF3-4E63-9D14-35AEA980EA7A}"/>
              </c:ext>
            </c:extLst>
          </c:dPt>
          <c:dPt>
            <c:idx val="10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DF3-4E63-9D14-35AEA980EA7A}"/>
              </c:ext>
            </c:extLst>
          </c:dPt>
          <c:dPt>
            <c:idx val="11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DF3-4E63-9D14-35AEA980EA7A}"/>
              </c:ext>
            </c:extLst>
          </c:dPt>
          <c:dPt>
            <c:idx val="13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DF3-4E63-9D14-35AEA980EA7A}"/>
              </c:ext>
            </c:extLst>
          </c:dPt>
          <c:dPt>
            <c:idx val="14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DF3-4E63-9D14-35AEA980EA7A}"/>
              </c:ext>
            </c:extLst>
          </c:dPt>
          <c:dPt>
            <c:idx val="15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DF3-4E63-9D14-35AEA980EA7A}"/>
              </c:ext>
            </c:extLst>
          </c:dPt>
          <c:dLbls>
            <c:dLbl>
              <c:idx val="5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DF3-4E63-9D14-35AEA980EA7A}"/>
                </c:ext>
              </c:extLst>
            </c:dLbl>
            <c:dLbl>
              <c:idx val="7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DF3-4E63-9D14-35AEA980EA7A}"/>
                </c:ext>
              </c:extLst>
            </c:dLbl>
            <c:dLbl>
              <c:idx val="11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3DF3-4E63-9D14-35AEA980E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ogółem</c:v>
                </c:pt>
                <c:pt idx="2">
                  <c:v>podstawowe</c:v>
                </c:pt>
                <c:pt idx="3">
                  <c:v>zawodowe</c:v>
                </c:pt>
                <c:pt idx="4">
                  <c:v>średnie</c:v>
                </c:pt>
                <c:pt idx="5">
                  <c:v>wyższe</c:v>
                </c:pt>
                <c:pt idx="7">
                  <c:v>15-25 lat</c:v>
                </c:pt>
                <c:pt idx="8">
                  <c:v>26-34 lat</c:v>
                </c:pt>
                <c:pt idx="9">
                  <c:v>35-44 lat</c:v>
                </c:pt>
                <c:pt idx="10">
                  <c:v>45-59 lat</c:v>
                </c:pt>
                <c:pt idx="11">
                  <c:v>60 lat i więcej</c:v>
                </c:pt>
                <c:pt idx="13">
                  <c:v>do 1500 PLN</c:v>
                </c:pt>
                <c:pt idx="14">
                  <c:v>1501-2500 PLN</c:v>
                </c:pt>
                <c:pt idx="15">
                  <c:v>pow.2500 PLN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 formatCode="0.0">
                  <c:v>35.200000000000003</c:v>
                </c:pt>
                <c:pt idx="2" formatCode="0.0">
                  <c:v>31.03448275862069</c:v>
                </c:pt>
                <c:pt idx="3" formatCode="0.0">
                  <c:v>23.188405797101449</c:v>
                </c:pt>
                <c:pt idx="4" formatCode="0.0">
                  <c:v>33.878504672897201</c:v>
                </c:pt>
                <c:pt idx="5" formatCode="0.0">
                  <c:v>59.541984732824424</c:v>
                </c:pt>
                <c:pt idx="7" formatCode="0.0">
                  <c:v>41.818181818181813</c:v>
                </c:pt>
                <c:pt idx="8" formatCode="0.0">
                  <c:v>34.285714285714285</c:v>
                </c:pt>
                <c:pt idx="9" formatCode="0.0">
                  <c:v>43.243243243243242</c:v>
                </c:pt>
                <c:pt idx="10" formatCode="0.0">
                  <c:v>42.514970059880241</c:v>
                </c:pt>
                <c:pt idx="11" formatCode="0.0">
                  <c:v>22.173913043478262</c:v>
                </c:pt>
                <c:pt idx="13" formatCode="0.0">
                  <c:v>35.483870967741936</c:v>
                </c:pt>
                <c:pt idx="14" formatCode="0.0">
                  <c:v>37.789203084832906</c:v>
                </c:pt>
                <c:pt idx="15" formatCode="0.0">
                  <c:v>33.75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DF3-4E63-9D14-35AEA980E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349380520"/>
        <c:axId val="349380912"/>
      </c:barChart>
      <c:catAx>
        <c:axId val="3493805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49380912"/>
        <c:crosses val="autoZero"/>
        <c:auto val="1"/>
        <c:lblAlgn val="ctr"/>
        <c:lblOffset val="100"/>
        <c:noMultiLvlLbl val="0"/>
      </c:catAx>
      <c:valAx>
        <c:axId val="349380912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34938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FFCB0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05-4B2A-BBDA-603AA5624B67}"/>
              </c:ext>
            </c:extLst>
          </c:dPt>
          <c:dPt>
            <c:idx val="2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05-4B2A-BBDA-603AA5624B67}"/>
              </c:ext>
            </c:extLst>
          </c:dPt>
          <c:dPt>
            <c:idx val="3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05-4B2A-BBDA-603AA5624B67}"/>
              </c:ext>
            </c:extLst>
          </c:dPt>
          <c:dPt>
            <c:idx val="4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AB4-40E1-89AB-07201352B3C6}"/>
              </c:ext>
            </c:extLst>
          </c:dPt>
          <c:dPt>
            <c:idx val="5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05-4B2A-BBDA-603AA5624B67}"/>
              </c:ext>
            </c:extLst>
          </c:dPt>
          <c:dPt>
            <c:idx val="6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F05-4B2A-BBDA-603AA5624B67}"/>
              </c:ext>
            </c:extLst>
          </c:dPt>
          <c:dPt>
            <c:idx val="7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F05-4B2A-BBDA-603AA5624B67}"/>
              </c:ext>
            </c:extLst>
          </c:dPt>
          <c:dPt>
            <c:idx val="8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F05-4B2A-BBDA-603AA5624B67}"/>
              </c:ext>
            </c:extLst>
          </c:dPt>
          <c:dPt>
            <c:idx val="9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AB4-40E1-89AB-07201352B3C6}"/>
              </c:ext>
            </c:extLst>
          </c:dPt>
          <c:dPt>
            <c:idx val="10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F05-4B2A-BBDA-603AA5624B67}"/>
              </c:ext>
            </c:extLst>
          </c:dPt>
          <c:dPt>
            <c:idx val="11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F05-4B2A-BBDA-603AA5624B67}"/>
              </c:ext>
            </c:extLst>
          </c:dPt>
          <c:dPt>
            <c:idx val="12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F05-4B2A-BBDA-603AA5624B67}"/>
              </c:ext>
            </c:extLst>
          </c:dPt>
          <c:dPt>
            <c:idx val="13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AB4-40E1-89AB-07201352B3C6}"/>
              </c:ext>
            </c:extLst>
          </c:dPt>
          <c:dPt>
            <c:idx val="14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F05-4B2A-BBDA-603AA5624B67}"/>
              </c:ext>
            </c:extLst>
          </c:dPt>
          <c:dPt>
            <c:idx val="15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F05-4B2A-BBDA-603AA5624B67}"/>
              </c:ext>
            </c:extLst>
          </c:dPt>
          <c:dLbls>
            <c:dLbl>
              <c:idx val="2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F05-4B2A-BBDA-603AA5624B67}"/>
                </c:ext>
              </c:extLst>
            </c:dLbl>
            <c:dLbl>
              <c:idx val="8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F05-4B2A-BBDA-603AA5624B67}"/>
                </c:ext>
              </c:extLst>
            </c:dLbl>
            <c:dLbl>
              <c:idx val="10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F05-4B2A-BBDA-603AA5624B67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F05-4B2A-BBDA-603AA5624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ogółem</c:v>
                </c:pt>
                <c:pt idx="2">
                  <c:v>kobieta</c:v>
                </c:pt>
                <c:pt idx="3">
                  <c:v>mężczyzna</c:v>
                </c:pt>
                <c:pt idx="5">
                  <c:v>podstawowe</c:v>
                </c:pt>
                <c:pt idx="6">
                  <c:v>zawodowe</c:v>
                </c:pt>
                <c:pt idx="7">
                  <c:v>średnie</c:v>
                </c:pt>
                <c:pt idx="8">
                  <c:v>wyższe</c:v>
                </c:pt>
                <c:pt idx="10">
                  <c:v>do 1500 PLN</c:v>
                </c:pt>
                <c:pt idx="11">
                  <c:v>1501-2500 PLN</c:v>
                </c:pt>
                <c:pt idx="12">
                  <c:v>pow.2500 PLN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 formatCode="0.0">
                  <c:v>49.6</c:v>
                </c:pt>
                <c:pt idx="2" formatCode="0.0">
                  <c:v>52.969121140142519</c:v>
                </c:pt>
                <c:pt idx="3" formatCode="0.0">
                  <c:v>45.721925133689837</c:v>
                </c:pt>
                <c:pt idx="5" formatCode="0.0">
                  <c:v>41.379310344827587</c:v>
                </c:pt>
                <c:pt idx="6" formatCode="0.0">
                  <c:v>41.545893719806763</c:v>
                </c:pt>
                <c:pt idx="7" formatCode="0.0">
                  <c:v>50</c:v>
                </c:pt>
                <c:pt idx="8" formatCode="0.0">
                  <c:v>62.595419847328252</c:v>
                </c:pt>
                <c:pt idx="10" formatCode="0.0">
                  <c:v>36.29032258064516</c:v>
                </c:pt>
                <c:pt idx="11" formatCode="0.0">
                  <c:v>53.470437017994854</c:v>
                </c:pt>
                <c:pt idx="12" formatCode="0.0">
                  <c:v>51.666666666666671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9F05-4B2A-BBDA-603AA5624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349380520"/>
        <c:axId val="349380912"/>
      </c:barChart>
      <c:catAx>
        <c:axId val="349380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349380912"/>
        <c:crosses val="autoZero"/>
        <c:auto val="1"/>
        <c:lblAlgn val="ctr"/>
        <c:lblOffset val="100"/>
        <c:noMultiLvlLbl val="0"/>
      </c:catAx>
      <c:valAx>
        <c:axId val="349380912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34938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FFCB0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83-4D0D-A8A6-07E4818C8858}"/>
              </c:ext>
            </c:extLst>
          </c:dPt>
          <c:dPt>
            <c:idx val="2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83-4D0D-A8A6-07E4818C8858}"/>
              </c:ext>
            </c:extLst>
          </c:dPt>
          <c:dPt>
            <c:idx val="3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83-4D0D-A8A6-07E4818C8858}"/>
              </c:ext>
            </c:extLst>
          </c:dPt>
          <c:dPt>
            <c:idx val="4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83-4D0D-A8A6-07E4818C8858}"/>
              </c:ext>
            </c:extLst>
          </c:dPt>
          <c:dPt>
            <c:idx val="5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D83-4D0D-A8A6-07E4818C8858}"/>
              </c:ext>
            </c:extLst>
          </c:dPt>
          <c:dPt>
            <c:idx val="6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D83-4D0D-A8A6-07E4818C8858}"/>
              </c:ext>
            </c:extLst>
          </c:dPt>
          <c:dPt>
            <c:idx val="7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D83-4D0D-A8A6-07E4818C8858}"/>
              </c:ext>
            </c:extLst>
          </c:dPt>
          <c:dPt>
            <c:idx val="8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D83-4D0D-A8A6-07E4818C8858}"/>
              </c:ext>
            </c:extLst>
          </c:dPt>
          <c:dPt>
            <c:idx val="9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D83-4D0D-A8A6-07E4818C8858}"/>
              </c:ext>
            </c:extLst>
          </c:dPt>
          <c:dPt>
            <c:idx val="10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D83-4D0D-A8A6-07E4818C8858}"/>
              </c:ext>
            </c:extLst>
          </c:dPt>
          <c:dPt>
            <c:idx val="11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D83-4D0D-A8A6-07E4818C8858}"/>
              </c:ext>
            </c:extLst>
          </c:dPt>
          <c:dPt>
            <c:idx val="12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D83-4D0D-A8A6-07E4818C8858}"/>
              </c:ext>
            </c:extLst>
          </c:dPt>
          <c:dPt>
            <c:idx val="13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D83-4D0D-A8A6-07E4818C8858}"/>
              </c:ext>
            </c:extLst>
          </c:dPt>
          <c:dPt>
            <c:idx val="14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D83-4D0D-A8A6-07E4818C8858}"/>
              </c:ext>
            </c:extLst>
          </c:dPt>
          <c:dPt>
            <c:idx val="15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D83-4D0D-A8A6-07E4818C8858}"/>
              </c:ext>
            </c:extLst>
          </c:dPt>
          <c:dLbls>
            <c:dLbl>
              <c:idx val="2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D83-4D0D-A8A6-07E4818C8858}"/>
                </c:ext>
              </c:extLst>
            </c:dLbl>
            <c:dLbl>
              <c:idx val="7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D83-4D0D-A8A6-07E4818C8858}"/>
                </c:ext>
              </c:extLst>
            </c:dLbl>
            <c:dLbl>
              <c:idx val="8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D83-4D0D-A8A6-07E4818C8858}"/>
                </c:ext>
              </c:extLst>
            </c:dLbl>
            <c:dLbl>
              <c:idx val="10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D83-4D0D-A8A6-07E4818C885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6D83-4D0D-A8A6-07E4818C8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ogółem</c:v>
                </c:pt>
                <c:pt idx="2">
                  <c:v>kobieta</c:v>
                </c:pt>
                <c:pt idx="3">
                  <c:v>mężczyzna</c:v>
                </c:pt>
                <c:pt idx="5">
                  <c:v>podstawowe</c:v>
                </c:pt>
                <c:pt idx="6">
                  <c:v>zawodowe</c:v>
                </c:pt>
                <c:pt idx="7">
                  <c:v>średnie</c:v>
                </c:pt>
                <c:pt idx="8">
                  <c:v>wyższe</c:v>
                </c:pt>
                <c:pt idx="10">
                  <c:v>do 1500 PLN</c:v>
                </c:pt>
                <c:pt idx="11">
                  <c:v>1501-2500 PLN</c:v>
                </c:pt>
                <c:pt idx="12">
                  <c:v>pow.2500 PLN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 formatCode="0.0">
                  <c:v>42.6</c:v>
                </c:pt>
                <c:pt idx="2" formatCode="0.0">
                  <c:v>46.318289786223275</c:v>
                </c:pt>
                <c:pt idx="3" formatCode="0.0">
                  <c:v>38.502673796791441</c:v>
                </c:pt>
                <c:pt idx="5" formatCode="0.0">
                  <c:v>31.03448275862069</c:v>
                </c:pt>
                <c:pt idx="6" formatCode="0.0">
                  <c:v>24.637681159420293</c:v>
                </c:pt>
                <c:pt idx="7" formatCode="0.0">
                  <c:v>49.299065420560751</c:v>
                </c:pt>
                <c:pt idx="8" formatCode="0.0">
                  <c:v>51.908396946564885</c:v>
                </c:pt>
                <c:pt idx="10" formatCode="0.0">
                  <c:v>62.096774193548384</c:v>
                </c:pt>
                <c:pt idx="11" formatCode="0.0">
                  <c:v>48.329048843187664</c:v>
                </c:pt>
                <c:pt idx="12" formatCode="0.0">
                  <c:v>25.833333333333336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6D83-4D0D-A8A6-07E4818C8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349380520"/>
        <c:axId val="349380912"/>
      </c:barChart>
      <c:catAx>
        <c:axId val="349380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349380912"/>
        <c:crosses val="autoZero"/>
        <c:auto val="1"/>
        <c:lblAlgn val="ctr"/>
        <c:lblOffset val="100"/>
        <c:noMultiLvlLbl val="0"/>
      </c:catAx>
      <c:valAx>
        <c:axId val="349380912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34938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FFCB0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10-44E7-9DD5-33BABDA0CF1B}"/>
              </c:ext>
            </c:extLst>
          </c:dPt>
          <c:dPt>
            <c:idx val="2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10-44E7-9DD5-33BABDA0CF1B}"/>
              </c:ext>
            </c:extLst>
          </c:dPt>
          <c:dPt>
            <c:idx val="3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10-44E7-9DD5-33BABDA0CF1B}"/>
              </c:ext>
            </c:extLst>
          </c:dPt>
          <c:dPt>
            <c:idx val="4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10-44E7-9DD5-33BABDA0CF1B}"/>
              </c:ext>
            </c:extLst>
          </c:dPt>
          <c:dPt>
            <c:idx val="5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D10-44E7-9DD5-33BABDA0CF1B}"/>
              </c:ext>
            </c:extLst>
          </c:dPt>
          <c:dPt>
            <c:idx val="6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D10-44E7-9DD5-33BABDA0CF1B}"/>
              </c:ext>
            </c:extLst>
          </c:dPt>
          <c:dPt>
            <c:idx val="7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D10-44E7-9DD5-33BABDA0CF1B}"/>
              </c:ext>
            </c:extLst>
          </c:dPt>
          <c:dPt>
            <c:idx val="8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D10-44E7-9DD5-33BABDA0CF1B}"/>
              </c:ext>
            </c:extLst>
          </c:dPt>
          <c:dPt>
            <c:idx val="9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D10-44E7-9DD5-33BABDA0CF1B}"/>
              </c:ext>
            </c:extLst>
          </c:dPt>
          <c:dPt>
            <c:idx val="10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D10-44E7-9DD5-33BABDA0CF1B}"/>
              </c:ext>
            </c:extLst>
          </c:dPt>
          <c:dPt>
            <c:idx val="11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D10-44E7-9DD5-33BABDA0CF1B}"/>
              </c:ext>
            </c:extLst>
          </c:dPt>
          <c:dPt>
            <c:idx val="12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D10-44E7-9DD5-33BABDA0CF1B}"/>
              </c:ext>
            </c:extLst>
          </c:dPt>
          <c:dPt>
            <c:idx val="13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D10-44E7-9DD5-33BABDA0CF1B}"/>
              </c:ext>
            </c:extLst>
          </c:dPt>
          <c:dPt>
            <c:idx val="14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D10-44E7-9DD5-33BABDA0CF1B}"/>
              </c:ext>
            </c:extLst>
          </c:dPt>
          <c:dPt>
            <c:idx val="15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ED10-44E7-9DD5-33BABDA0CF1B}"/>
              </c:ext>
            </c:extLst>
          </c:dPt>
          <c:dLbls>
            <c:dLbl>
              <c:idx val="3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D10-44E7-9DD5-33BABDA0CF1B}"/>
                </c:ext>
              </c:extLst>
            </c:dLbl>
            <c:dLbl>
              <c:idx val="5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D10-44E7-9DD5-33BABDA0CF1B}"/>
                </c:ext>
              </c:extLst>
            </c:dLbl>
            <c:dLbl>
              <c:idx val="1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B2BDD793-D7B0-4542-AE1C-7C82E645C425}" type="VALUE">
                      <a:rPr lang="en-US" b="1" u="sng"/>
                      <a:pPr>
                        <a:defRPr sz="1100"/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ED10-44E7-9DD5-33BABDA0CF1B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ED10-44E7-9DD5-33BABDA0C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ogółem</c:v>
                </c:pt>
                <c:pt idx="2">
                  <c:v>kobieta</c:v>
                </c:pt>
                <c:pt idx="3">
                  <c:v>mężczyzna</c:v>
                </c:pt>
                <c:pt idx="5">
                  <c:v>podstawowe</c:v>
                </c:pt>
                <c:pt idx="6">
                  <c:v>zawodowe</c:v>
                </c:pt>
                <c:pt idx="7">
                  <c:v>średnie</c:v>
                </c:pt>
                <c:pt idx="8">
                  <c:v>wyższe</c:v>
                </c:pt>
                <c:pt idx="10">
                  <c:v>do 1500 PLN</c:v>
                </c:pt>
                <c:pt idx="11">
                  <c:v>1501-2500 PLN</c:v>
                </c:pt>
                <c:pt idx="12">
                  <c:v>pow.2500 PLN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 formatCode="0.0">
                  <c:v>18.5</c:v>
                </c:pt>
                <c:pt idx="2" formatCode="0.0">
                  <c:v>14.489311163895488</c:v>
                </c:pt>
                <c:pt idx="3" formatCode="0.0">
                  <c:v>22.994652406417114</c:v>
                </c:pt>
                <c:pt idx="5" formatCode="0.0">
                  <c:v>41.379310344827587</c:v>
                </c:pt>
                <c:pt idx="6" formatCode="0.0">
                  <c:v>15.458937198067632</c:v>
                </c:pt>
                <c:pt idx="7" formatCode="0.0">
                  <c:v>16.355140186915886</c:v>
                </c:pt>
                <c:pt idx="8" formatCode="0.0">
                  <c:v>25.190839694656486</c:v>
                </c:pt>
                <c:pt idx="10" formatCode="0.0">
                  <c:v>9.67741935483871</c:v>
                </c:pt>
                <c:pt idx="11" formatCode="0.0">
                  <c:v>16.452442159383033</c:v>
                </c:pt>
                <c:pt idx="12" formatCode="0.0">
                  <c:v>25.416666666666664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D10-44E7-9DD5-33BABDA0C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349380520"/>
        <c:axId val="349380912"/>
      </c:barChart>
      <c:catAx>
        <c:axId val="349380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349380912"/>
        <c:crosses val="autoZero"/>
        <c:auto val="1"/>
        <c:lblAlgn val="ctr"/>
        <c:lblOffset val="100"/>
        <c:noMultiLvlLbl val="0"/>
      </c:catAx>
      <c:valAx>
        <c:axId val="349380912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34938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26892528402572"/>
          <c:y val="1.6219827175856294E-2"/>
          <c:w val="0.49511089692046251"/>
          <c:h val="0.98068033089073137"/>
        </c:manualLayout>
      </c:layout>
      <c:barChart>
        <c:barDir val="col"/>
        <c:grouping val="percentStacked"/>
        <c:varyColors val="0"/>
        <c:ser>
          <c:idx val="3"/>
          <c:order val="0"/>
          <c:tx>
            <c:strRef>
              <c:f>Arkusz1!$E$1</c:f>
              <c:strCache>
                <c:ptCount val="1"/>
                <c:pt idx="0">
                  <c:v>nie wiem/trudno powiedzieć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plastikowe butelki</c:v>
                </c:pt>
              </c:strCache>
            </c:strRef>
          </c:cat>
          <c:val>
            <c:numRef>
              <c:f>Arkusz1!$E$2</c:f>
              <c:numCache>
                <c:formatCode>0.0</c:formatCode>
                <c:ptCount val="1"/>
                <c:pt idx="0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6-4BD3-B2CD-EEC1C9ED25B3}"/>
            </c:ext>
          </c:extLst>
        </c:ser>
        <c:ser>
          <c:idx val="2"/>
          <c:order val="1"/>
          <c:tx>
            <c:strRef>
              <c:f>Arkusz1!$D$1</c:f>
              <c:strCache>
                <c:ptCount val="1"/>
                <c:pt idx="0">
                  <c:v>nie, nie robił/abym tego</c:v>
                </c:pt>
              </c:strCache>
            </c:strRef>
          </c:tx>
          <c:spPr>
            <a:solidFill>
              <a:srgbClr val="6D8F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plastikowe butelki</c:v>
                </c:pt>
              </c:strCache>
            </c:strRef>
          </c:cat>
          <c:val>
            <c:numRef>
              <c:f>Arkusz1!$D$2</c:f>
              <c:numCache>
                <c:formatCode>0.0</c:formatCode>
                <c:ptCount val="1"/>
                <c:pt idx="0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76-4BD3-B2CD-EEC1C9ED25B3}"/>
            </c:ext>
          </c:extLst>
        </c:ser>
        <c:ser>
          <c:idx val="1"/>
          <c:order val="2"/>
          <c:tx>
            <c:strRef>
              <c:f>Arkusz1!$C$1</c:f>
              <c:strCache>
                <c:ptCount val="1"/>
                <c:pt idx="0">
                  <c:v>tak, ale rzadko</c:v>
                </c:pt>
              </c:strCache>
            </c:strRef>
          </c:tx>
          <c:spPr>
            <a:solidFill>
              <a:srgbClr val="FFE279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76-4BD3-B2CD-EEC1C9ED25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plastikowe butelki</c:v>
                </c:pt>
              </c:strCache>
            </c:strRef>
          </c:cat>
          <c:val>
            <c:numRef>
              <c:f>Arkusz1!$C$2</c:f>
              <c:numCache>
                <c:formatCode>0.0</c:formatCode>
                <c:ptCount val="1"/>
                <c:pt idx="0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76-4BD3-B2CD-EEC1C9ED25B3}"/>
            </c:ext>
          </c:extLst>
        </c:ser>
        <c:ser>
          <c:idx val="0"/>
          <c:order val="3"/>
          <c:tx>
            <c:strRef>
              <c:f>Arkusz1!$B$1</c:f>
              <c:strCache>
                <c:ptCount val="1"/>
                <c:pt idx="0">
                  <c:v>tak, zawsze</c:v>
                </c:pt>
              </c:strCache>
            </c:strRef>
          </c:tx>
          <c:spPr>
            <a:solidFill>
              <a:srgbClr val="FFCB0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plastikowe butelki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76-4BD3-B2CD-EEC1C9ED2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681568"/>
        <c:axId val="298681960"/>
      </c:barChart>
      <c:catAx>
        <c:axId val="298681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8681960"/>
        <c:crosses val="autoZero"/>
        <c:auto val="1"/>
        <c:lblAlgn val="ctr"/>
        <c:lblOffset val="100"/>
        <c:noMultiLvlLbl val="0"/>
      </c:catAx>
      <c:valAx>
        <c:axId val="2986819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868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218324758510123E-2"/>
          <c:y val="0.45249107697034496"/>
          <c:w val="0.55696998597087743"/>
          <c:h val="0.497715382299632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l-PL"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0122600522176"/>
          <c:y val="2.4608452524342746E-2"/>
          <c:w val="0.58503965035595207"/>
          <c:h val="0.916464989495969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tak, zawsze</c:v>
                </c:pt>
              </c:strCache>
            </c:strRef>
          </c:tx>
          <c:spPr>
            <a:solidFill>
              <a:srgbClr val="FFCB06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8BA-4A4A-8365-97F47511B3B8}"/>
                </c:ext>
              </c:extLst>
            </c:dLbl>
            <c:dLbl>
              <c:idx val="6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8BA-4A4A-8365-97F47511B3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do 1500 PLN</c:v>
                </c:pt>
                <c:pt idx="7">
                  <c:v>1501-2500 PLN</c:v>
                </c:pt>
                <c:pt idx="8">
                  <c:v>pow.2500 PLN</c:v>
                </c:pt>
              </c:strCache>
            </c:strRef>
          </c:cat>
          <c:val>
            <c:numRef>
              <c:f>Arkusz1!$B$2:$B$10</c:f>
              <c:numCache>
                <c:formatCode>0.0</c:formatCode>
                <c:ptCount val="9"/>
                <c:pt idx="0">
                  <c:v>19.35483870967742</c:v>
                </c:pt>
                <c:pt idx="1">
                  <c:v>19.526627218934912</c:v>
                </c:pt>
                <c:pt idx="2">
                  <c:v>25</c:v>
                </c:pt>
                <c:pt idx="3">
                  <c:v>34.782608695652172</c:v>
                </c:pt>
                <c:pt idx="4">
                  <c:v>24.914675767918087</c:v>
                </c:pt>
                <c:pt idx="6">
                  <c:v>34.355828220858896</c:v>
                </c:pt>
                <c:pt idx="7">
                  <c:v>21.794871794871796</c:v>
                </c:pt>
                <c:pt idx="8">
                  <c:v>23.52941176470588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BA-4A4A-8365-97F47511B3B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ale rzadko</c:v>
                </c:pt>
              </c:strCache>
            </c:strRef>
          </c:tx>
          <c:spPr>
            <a:solidFill>
              <a:srgbClr val="FFE27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6AA9353-125D-4897-AB77-9AFEE0679198}" type="VALUE">
                      <a:rPr lang="en-US" b="0" u="non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8BA-4A4A-8365-97F47511B3B8}"/>
                </c:ext>
              </c:extLst>
            </c:dLbl>
            <c:dLbl>
              <c:idx val="4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BA-4A4A-8365-97F47511B3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do 1500 PLN</c:v>
                </c:pt>
                <c:pt idx="7">
                  <c:v>1501-2500 PLN</c:v>
                </c:pt>
                <c:pt idx="8">
                  <c:v>pow.2500 PLN</c:v>
                </c:pt>
              </c:strCache>
            </c:strRef>
          </c:cat>
          <c:val>
            <c:numRef>
              <c:f>Arkusz1!$C$2:$C$10</c:f>
              <c:numCache>
                <c:formatCode>0.0</c:formatCode>
                <c:ptCount val="9"/>
                <c:pt idx="0">
                  <c:v>31.451612903225808</c:v>
                </c:pt>
                <c:pt idx="1">
                  <c:v>26.035502958579883</c:v>
                </c:pt>
                <c:pt idx="2">
                  <c:v>20.108695652173914</c:v>
                </c:pt>
                <c:pt idx="3">
                  <c:v>20.434782608695652</c:v>
                </c:pt>
                <c:pt idx="4">
                  <c:v>37.542662116040951</c:v>
                </c:pt>
                <c:pt idx="6">
                  <c:v>20.245398773006134</c:v>
                </c:pt>
                <c:pt idx="7">
                  <c:v>30.341880341880341</c:v>
                </c:pt>
                <c:pt idx="8">
                  <c:v>31.045751633986928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BA-4A4A-8365-97F47511B3B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nie, nigdy tego nie robię</c:v>
                </c:pt>
              </c:strCache>
            </c:strRef>
          </c:tx>
          <c:spPr>
            <a:solidFill>
              <a:srgbClr val="6D8F9A"/>
            </a:solidFill>
            <a:ln>
              <a:noFill/>
            </a:ln>
            <a:effectLst/>
          </c:spPr>
          <c:invertIfNegative val="0"/>
          <c:dLbls>
            <c:dLbl>
              <c:idx val="8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8BA-4A4A-8365-97F47511B3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do 1500 PLN</c:v>
                </c:pt>
                <c:pt idx="7">
                  <c:v>1501-2500 PLN</c:v>
                </c:pt>
                <c:pt idx="8">
                  <c:v>pow.2500 PLN</c:v>
                </c:pt>
              </c:strCache>
            </c:strRef>
          </c:cat>
          <c:val>
            <c:numRef>
              <c:f>Arkusz1!$D$2:$D$10</c:f>
              <c:numCache>
                <c:formatCode>0.0</c:formatCode>
                <c:ptCount val="9"/>
                <c:pt idx="0">
                  <c:v>20.161290322580644</c:v>
                </c:pt>
                <c:pt idx="1">
                  <c:v>18.934911242603551</c:v>
                </c:pt>
                <c:pt idx="2">
                  <c:v>21.195652173913043</c:v>
                </c:pt>
                <c:pt idx="3">
                  <c:v>20</c:v>
                </c:pt>
                <c:pt idx="4">
                  <c:v>14.334470989761092</c:v>
                </c:pt>
                <c:pt idx="6">
                  <c:v>6.7484662576687118</c:v>
                </c:pt>
                <c:pt idx="7">
                  <c:v>20.085470085470085</c:v>
                </c:pt>
                <c:pt idx="8">
                  <c:v>23.202614379084967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8BA-4A4A-8365-97F47511B3B8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8BA-4A4A-8365-97F47511B3B8}"/>
                </c:ext>
              </c:extLst>
            </c:dLbl>
            <c:dLbl>
              <c:idx val="2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8BA-4A4A-8365-97F47511B3B8}"/>
                </c:ext>
              </c:extLst>
            </c:dLbl>
            <c:dLbl>
              <c:idx val="6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8BA-4A4A-8365-97F47511B3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do 1500 PLN</c:v>
                </c:pt>
                <c:pt idx="7">
                  <c:v>1501-2500 PLN</c:v>
                </c:pt>
                <c:pt idx="8">
                  <c:v>pow.2500 PLN</c:v>
                </c:pt>
              </c:strCache>
            </c:strRef>
          </c:cat>
          <c:val>
            <c:numRef>
              <c:f>Arkusz1!$E$2:$E$10</c:f>
              <c:numCache>
                <c:formatCode>0.0</c:formatCode>
                <c:ptCount val="9"/>
                <c:pt idx="0">
                  <c:v>29.032258064516132</c:v>
                </c:pt>
                <c:pt idx="1">
                  <c:v>35.502958579881657</c:v>
                </c:pt>
                <c:pt idx="2">
                  <c:v>33.695652173913047</c:v>
                </c:pt>
                <c:pt idx="3">
                  <c:v>24.782608695652176</c:v>
                </c:pt>
                <c:pt idx="4">
                  <c:v>23.208191126279864</c:v>
                </c:pt>
                <c:pt idx="6">
                  <c:v>38.650306748466257</c:v>
                </c:pt>
                <c:pt idx="7">
                  <c:v>27.777777777777779</c:v>
                </c:pt>
                <c:pt idx="8">
                  <c:v>22.222222222222221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BA-4A4A-8365-97F47511B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98682744"/>
        <c:axId val="298683136"/>
      </c:barChart>
      <c:catAx>
        <c:axId val="298682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298683136"/>
        <c:crosses val="autoZero"/>
        <c:auto val="1"/>
        <c:lblAlgn val="ctr"/>
        <c:lblOffset val="100"/>
        <c:noMultiLvlLbl val="0"/>
      </c:catAx>
      <c:valAx>
        <c:axId val="29868313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9868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526957723486532"/>
          <c:y val="3.0155672544545892E-2"/>
          <c:w val="0.5490607685748794"/>
          <c:h val="0.9799603309104569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podstawowe</c:v>
                </c:pt>
              </c:strCache>
            </c:strRef>
          </c:tx>
          <c:spPr>
            <a:solidFill>
              <a:srgbClr val="C4D7DD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1"/>
              <c:numFmt formatCode="#,##0.0" sourceLinked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926-4C21-AF65-A919EA31F5E2}"/>
                </c:ext>
              </c:extLst>
            </c:dLbl>
            <c:dLbl>
              <c:idx val="4"/>
              <c:numFmt formatCode="#,##0.0" sourceLinked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926-4C21-AF65-A919EA31F5E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Tak, ale tylko jeśli automat byłby w pobliżu miejsca mojego zmieszkania</c:v>
                </c:pt>
                <c:pt idx="1">
                  <c:v>Tak, jeśli automat dokonywałby zwrotu pieniędzy</c:v>
                </c:pt>
                <c:pt idx="2">
                  <c:v>Tak, natomiast równie dobrze mogę oddawać te opakowania w sklepie</c:v>
                </c:pt>
                <c:pt idx="3">
                  <c:v>Tak, gdybym miał/a z tego korzyści materialne (np. zbieranie punktów wymienialnych na nagrody)</c:v>
                </c:pt>
                <c:pt idx="4">
                  <c:v>Tak, jeśli dochód byłby przeznaczany na jakiś cel społeczny</c:v>
                </c:pt>
                <c:pt idx="5">
                  <c:v>Tak, nawet gdybym nie miała z tego żadnych korzyści</c:v>
                </c:pt>
                <c:pt idx="6">
                  <c:v>Nie wiem/trudno powiedzieć</c:v>
                </c:pt>
                <c:pt idx="7">
                  <c:v>Nie</c:v>
                </c:pt>
              </c:strCache>
            </c:strRef>
          </c:cat>
          <c:val>
            <c:numRef>
              <c:f>Arkusz1!$C$2:$C$9</c:f>
              <c:numCache>
                <c:formatCode>0.0</c:formatCode>
                <c:ptCount val="8"/>
                <c:pt idx="0">
                  <c:v>48.484848484848484</c:v>
                </c:pt>
                <c:pt idx="1">
                  <c:v>42.424242424242422</c:v>
                </c:pt>
                <c:pt idx="2">
                  <c:v>21.212121212121211</c:v>
                </c:pt>
                <c:pt idx="3">
                  <c:v>9.0909090909090917</c:v>
                </c:pt>
                <c:pt idx="4">
                  <c:v>30.303030303030305</c:v>
                </c:pt>
                <c:pt idx="5">
                  <c:v>3.0303030303030303</c:v>
                </c:pt>
                <c:pt idx="6">
                  <c:v>6.0606060606060606</c:v>
                </c:pt>
                <c:pt idx="7">
                  <c:v>6.0606060606060606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649-4870-9336-1EE046794B5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zawodowe</c:v>
                </c:pt>
              </c:strCache>
            </c:strRef>
          </c:tx>
          <c:spPr>
            <a:solidFill>
              <a:srgbClr val="98BAC4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926-4C21-AF65-A919EA31F5E2}"/>
                </c:ext>
              </c:extLst>
            </c:dLbl>
            <c:dLbl>
              <c:idx val="2"/>
              <c:numFmt formatCode="#,##0.0" sourceLinked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843-466B-99AF-85FD0185D50F}"/>
                </c:ext>
              </c:extLst>
            </c:dLbl>
            <c:dLbl>
              <c:idx val="6"/>
              <c:numFmt formatCode="#,##0.0" sourceLinked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926-4C21-AF65-A919EA31F5E2}"/>
                </c:ext>
              </c:extLst>
            </c:dLbl>
            <c:dLbl>
              <c:idx val="7"/>
              <c:numFmt formatCode="#,##0.0" sourceLinked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843-466B-99AF-85FD0185D50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Tak, ale tylko jeśli automat byłby w pobliżu miejsca mojego zmieszkania</c:v>
                </c:pt>
                <c:pt idx="1">
                  <c:v>Tak, jeśli automat dokonywałby zwrotu pieniędzy</c:v>
                </c:pt>
                <c:pt idx="2">
                  <c:v>Tak, natomiast równie dobrze mogę oddawać te opakowania w sklepie</c:v>
                </c:pt>
                <c:pt idx="3">
                  <c:v>Tak, gdybym miał/a z tego korzyści materialne (np. zbieranie punktów wymienialnych na nagrody)</c:v>
                </c:pt>
                <c:pt idx="4">
                  <c:v>Tak, jeśli dochód byłby przeznaczany na jakiś cel społeczny</c:v>
                </c:pt>
                <c:pt idx="5">
                  <c:v>Tak, nawet gdybym nie miała z tego żadnych korzyści</c:v>
                </c:pt>
                <c:pt idx="6">
                  <c:v>Nie wiem/trudno powiedzieć</c:v>
                </c:pt>
                <c:pt idx="7">
                  <c:v>Nie</c:v>
                </c:pt>
              </c:strCache>
            </c:strRef>
          </c:cat>
          <c:val>
            <c:numRef>
              <c:f>Arkusz1!$D$2:$D$9</c:f>
              <c:numCache>
                <c:formatCode>0.0</c:formatCode>
                <c:ptCount val="8"/>
                <c:pt idx="0">
                  <c:v>38.257575757575758</c:v>
                </c:pt>
                <c:pt idx="1">
                  <c:v>28.787878787878789</c:v>
                </c:pt>
                <c:pt idx="2">
                  <c:v>31.818181818181817</c:v>
                </c:pt>
                <c:pt idx="3">
                  <c:v>11.363636363636363</c:v>
                </c:pt>
                <c:pt idx="4">
                  <c:v>12.121212121212121</c:v>
                </c:pt>
                <c:pt idx="5">
                  <c:v>11.363636363636363</c:v>
                </c:pt>
                <c:pt idx="6">
                  <c:v>15.530303030303031</c:v>
                </c:pt>
                <c:pt idx="7">
                  <c:v>10.984848484848484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49-4870-9336-1EE046794B59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średnie </c:v>
                </c:pt>
              </c:strCache>
            </c:strRef>
          </c:tx>
          <c:spPr>
            <a:solidFill>
              <a:srgbClr val="6395A5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Tak, ale tylko jeśli automat byłby w pobliżu miejsca mojego zmieszkania</c:v>
                </c:pt>
                <c:pt idx="1">
                  <c:v>Tak, jeśli automat dokonywałby zwrotu pieniędzy</c:v>
                </c:pt>
                <c:pt idx="2">
                  <c:v>Tak, natomiast równie dobrze mogę oddawać te opakowania w sklepie</c:v>
                </c:pt>
                <c:pt idx="3">
                  <c:v>Tak, gdybym miał/a z tego korzyści materialne (np. zbieranie punktów wymienialnych na nagrody)</c:v>
                </c:pt>
                <c:pt idx="4">
                  <c:v>Tak, jeśli dochód byłby przeznaczany na jakiś cel społeczny</c:v>
                </c:pt>
                <c:pt idx="5">
                  <c:v>Tak, nawet gdybym nie miała z tego żadnych korzyści</c:v>
                </c:pt>
                <c:pt idx="6">
                  <c:v>Nie wiem/trudno powiedzieć</c:v>
                </c:pt>
                <c:pt idx="7">
                  <c:v>Nie</c:v>
                </c:pt>
              </c:strCache>
            </c:strRef>
          </c:cat>
          <c:val>
            <c:numRef>
              <c:f>Arkusz1!$E$2:$E$9</c:f>
              <c:numCache>
                <c:formatCode>0.0</c:formatCode>
                <c:ptCount val="8"/>
                <c:pt idx="0">
                  <c:v>52.371916508538895</c:v>
                </c:pt>
                <c:pt idx="1">
                  <c:v>26.755218216318788</c:v>
                </c:pt>
                <c:pt idx="2">
                  <c:v>17.836812144212523</c:v>
                </c:pt>
                <c:pt idx="3">
                  <c:v>18.59582542694497</c:v>
                </c:pt>
                <c:pt idx="4">
                  <c:v>17.4573055028463</c:v>
                </c:pt>
                <c:pt idx="5">
                  <c:v>17.647058823529413</c:v>
                </c:pt>
                <c:pt idx="6">
                  <c:v>9.2979127134724848</c:v>
                </c:pt>
                <c:pt idx="7">
                  <c:v>4.7438330170777991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43-466B-99AF-85FD0185D50F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wyższe</c:v>
                </c:pt>
              </c:strCache>
            </c:strRef>
          </c:tx>
          <c:spPr>
            <a:solidFill>
              <a:srgbClr val="4B656D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843-466B-99AF-85FD0185D50F}"/>
                </c:ext>
              </c:extLst>
            </c:dLbl>
            <c:dLbl>
              <c:idx val="3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843-466B-99AF-85FD0185D50F}"/>
                </c:ext>
              </c:extLst>
            </c:dLbl>
            <c:dLbl>
              <c:idx val="4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542-4E09-84BA-97C60863DFE8}"/>
                </c:ext>
              </c:extLst>
            </c:dLbl>
            <c:dLbl>
              <c:idx val="5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542-4E09-84BA-97C60863D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Tak, ale tylko jeśli automat byłby w pobliżu miejsca mojego zmieszkania</c:v>
                </c:pt>
                <c:pt idx="1">
                  <c:v>Tak, jeśli automat dokonywałby zwrotu pieniędzy</c:v>
                </c:pt>
                <c:pt idx="2">
                  <c:v>Tak, natomiast równie dobrze mogę oddawać te opakowania w sklepie</c:v>
                </c:pt>
                <c:pt idx="3">
                  <c:v>Tak, gdybym miał/a z tego korzyści materialne (np. zbieranie punktów wymienialnych na nagrody)</c:v>
                </c:pt>
                <c:pt idx="4">
                  <c:v>Tak, jeśli dochód byłby przeznaczany na jakiś cel społeczny</c:v>
                </c:pt>
                <c:pt idx="5">
                  <c:v>Tak, nawet gdybym nie miała z tego żadnych korzyści</c:v>
                </c:pt>
                <c:pt idx="6">
                  <c:v>Nie wiem/trudno powiedzieć</c:v>
                </c:pt>
                <c:pt idx="7">
                  <c:v>Nie</c:v>
                </c:pt>
              </c:strCache>
            </c:strRef>
          </c:cat>
          <c:val>
            <c:numRef>
              <c:f>Arkusz1!$F$2:$F$9</c:f>
              <c:numCache>
                <c:formatCode>0.0</c:formatCode>
                <c:ptCount val="8"/>
                <c:pt idx="0">
                  <c:v>61.93181818181818</c:v>
                </c:pt>
                <c:pt idx="1">
                  <c:v>39.204545454545453</c:v>
                </c:pt>
                <c:pt idx="2">
                  <c:v>28.97727272727273</c:v>
                </c:pt>
                <c:pt idx="3">
                  <c:v>32.954545454545453</c:v>
                </c:pt>
                <c:pt idx="4">
                  <c:v>30.113636363636363</c:v>
                </c:pt>
                <c:pt idx="5">
                  <c:v>32.954545454545453</c:v>
                </c:pt>
                <c:pt idx="6">
                  <c:v>4.5454545454545459</c:v>
                </c:pt>
                <c:pt idx="7">
                  <c:v>5.1136363636363642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843-466B-99AF-85FD0185D5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8"/>
        <c:axId val="383821656"/>
        <c:axId val="3838220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Arkusz1!$B$1</c15:sqref>
                        </c15:formulaRef>
                      </c:ext>
                    </c:extLst>
                    <c:strCache>
                      <c:ptCount val="1"/>
                      <c:pt idx="0">
                        <c:v>ogółem</c:v>
                      </c:pt>
                    </c:strCache>
                  </c:strRef>
                </c:tx>
                <c:spPr>
                  <a:pattFill prst="wdUpDiag">
                    <a:fgClr>
                      <a:sysClr val="window" lastClr="FFFFFF">
                        <a:lumMod val="65000"/>
                      </a:sysClr>
                    </a:fgClr>
                    <a:bgClr>
                      <a:sysClr val="window" lastClr="FFFFFF"/>
                    </a:bgClr>
                  </a:pattFill>
                  <a:ln>
                    <a:solidFill>
                      <a:sysClr val="window" lastClr="FFFFFF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pattFill prst="wdUpDiag">
                      <a:fgClr>
                        <a:sysClr val="window" lastClr="FFFFFF">
                          <a:lumMod val="65000"/>
                        </a:sysClr>
                      </a:fgClr>
                      <a:bgClr>
                        <a:sysClr val="window" lastClr="FFFFFF"/>
                      </a:bgClr>
                    </a:pattFill>
                    <a:ln>
                      <a:solidFill>
                        <a:sysClr val="window" lastClr="FFFFFF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1-3542-4E09-84BA-97C60863DFE8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pattFill prst="wdUpDiag">
                      <a:fgClr>
                        <a:sysClr val="window" lastClr="FFFFFF">
                          <a:lumMod val="65000"/>
                        </a:sysClr>
                      </a:fgClr>
                      <a:bgClr>
                        <a:sysClr val="window" lastClr="FFFFFF"/>
                      </a:bgClr>
                    </a:pattFill>
                    <a:ln>
                      <a:solidFill>
                        <a:sysClr val="window" lastClr="FFFFFF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3-B649-4870-9336-1EE046794B59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pattFill prst="wdUpDiag">
                      <a:fgClr>
                        <a:sysClr val="window" lastClr="FFFFFF">
                          <a:lumMod val="65000"/>
                        </a:sysClr>
                      </a:fgClr>
                      <a:bgClr>
                        <a:sysClr val="window" lastClr="FFFFFF"/>
                      </a:bgClr>
                    </a:pattFill>
                    <a:ln>
                      <a:solidFill>
                        <a:sysClr val="window" lastClr="FFFFFF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5-B649-4870-9336-1EE046794B59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pattFill prst="wdUpDiag">
                      <a:fgClr>
                        <a:sysClr val="window" lastClr="FFFFFF">
                          <a:lumMod val="65000"/>
                        </a:sysClr>
                      </a:fgClr>
                      <a:bgClr>
                        <a:sysClr val="window" lastClr="FFFFFF"/>
                      </a:bgClr>
                    </a:pattFill>
                    <a:ln>
                      <a:solidFill>
                        <a:sysClr val="window" lastClr="FFFFFF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7-B649-4870-9336-1EE046794B59}"/>
                    </c:ext>
                  </c:extLst>
                </c:dPt>
                <c:dLbls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Arkusz1!$A$2:$A$9</c15:sqref>
                        </c15:formulaRef>
                      </c:ext>
                    </c:extLst>
                    <c:strCache>
                      <c:ptCount val="8"/>
                      <c:pt idx="0">
                        <c:v>Tak, ale tylko jeśli automat byłby w pobliżu miejsca mojego zmieszkania</c:v>
                      </c:pt>
                      <c:pt idx="1">
                        <c:v>Tak, jeśli automat dokonywałby zwrotu pieniędzy</c:v>
                      </c:pt>
                      <c:pt idx="2">
                        <c:v>Tak, natomiast równie dobrze mogę oddawać te opakowania w sklepie</c:v>
                      </c:pt>
                      <c:pt idx="3">
                        <c:v>Tak, gdybym miał/a z tego korzyści materialne (np. zbieranie punktów wymienialnych na nagrody)</c:v>
                      </c:pt>
                      <c:pt idx="4">
                        <c:v>Tak, jeśli dochód byłby przeznaczany na jakiś cel społeczny</c:v>
                      </c:pt>
                      <c:pt idx="5">
                        <c:v>Tak, nawet gdybym nie miała z tego żadnych korzyści</c:v>
                      </c:pt>
                      <c:pt idx="6">
                        <c:v>Nie wiem/trudno powiedzieć</c:v>
                      </c:pt>
                      <c:pt idx="7">
                        <c:v>Nie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Arkusz1!$B$2:$B$9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50.2</c:v>
                      </c:pt>
                      <c:pt idx="1">
                        <c:v>30</c:v>
                      </c:pt>
                      <c:pt idx="2">
                        <c:v>23.599999999999998</c:v>
                      </c:pt>
                      <c:pt idx="3">
                        <c:v>18.899999999999999</c:v>
                      </c:pt>
                      <c:pt idx="4">
                        <c:v>18.7</c:v>
                      </c:pt>
                      <c:pt idx="5">
                        <c:v>18.2</c:v>
                      </c:pt>
                      <c:pt idx="6">
                        <c:v>10</c:v>
                      </c:pt>
                      <c:pt idx="7">
                        <c:v>6.5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B649-4870-9336-1EE046794B59}"/>
                  </c:ext>
                </c:extLst>
              </c15:ser>
            </c15:filteredBarSeries>
          </c:ext>
        </c:extLst>
      </c:barChart>
      <c:catAx>
        <c:axId val="3838216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83822048"/>
        <c:crosses val="autoZero"/>
        <c:auto val="1"/>
        <c:lblAlgn val="ctr"/>
        <c:lblOffset val="100"/>
        <c:noMultiLvlLbl val="0"/>
      </c:catAx>
      <c:valAx>
        <c:axId val="383822048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38382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41865667309095"/>
          <c:y val="0.78831775065947218"/>
          <c:w val="0.23058134332690902"/>
          <c:h val="0.17048661984821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565073571095979"/>
          <c:y val="3.0155672544545892E-2"/>
          <c:w val="0.41108998823258747"/>
          <c:h val="0.9799603309104569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rgbClr val="FFFAE7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5"/>
              <c:numFmt formatCode="#,##0.0" sourceLinked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491-4AF7-95DF-156E4C036318}"/>
                </c:ext>
              </c:extLst>
            </c:dLbl>
            <c:dLbl>
              <c:idx val="6"/>
              <c:numFmt formatCode="#,##0.0" sourceLinked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491-4AF7-95DF-156E4C03631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Tak, ale tylko jeśli automat byłby w pobliżu miejsca mojego zmieszkania</c:v>
                </c:pt>
                <c:pt idx="1">
                  <c:v>Tak, jeśli automat dokonywałby zwrotu pieniędzy</c:v>
                </c:pt>
                <c:pt idx="2">
                  <c:v>Tak, natomiast równie dobrze mogę oddawać te opakowania w sklepie</c:v>
                </c:pt>
                <c:pt idx="3">
                  <c:v>Tak, gdybym miał/a z tego korzyści materialne (np. zbieranie punktów wymienialnych na nagrody)</c:v>
                </c:pt>
                <c:pt idx="4">
                  <c:v>Tak, jeśli dochód byłby przeznaczany na jakiś cel społeczny</c:v>
                </c:pt>
                <c:pt idx="5">
                  <c:v>Tak, nawet gdybym nie miała z tego żadnych korzyści</c:v>
                </c:pt>
                <c:pt idx="6">
                  <c:v>Nie wiem/trudno powiedzieć</c:v>
                </c:pt>
                <c:pt idx="7">
                  <c:v>Nie</c:v>
                </c:pt>
              </c:strCache>
            </c:strRef>
          </c:cat>
          <c:val>
            <c:numRef>
              <c:f>Arkusz1!$C$2:$C$9</c:f>
              <c:numCache>
                <c:formatCode>0.0</c:formatCode>
                <c:ptCount val="8"/>
                <c:pt idx="0">
                  <c:v>46.529562982005139</c:v>
                </c:pt>
                <c:pt idx="1">
                  <c:v>22.879177377892031</c:v>
                </c:pt>
                <c:pt idx="2">
                  <c:v>29.048843187660665</c:v>
                </c:pt>
                <c:pt idx="3">
                  <c:v>17.223650385604113</c:v>
                </c:pt>
                <c:pt idx="4">
                  <c:v>13.881748071979436</c:v>
                </c:pt>
                <c:pt idx="5">
                  <c:v>13.881748071979436</c:v>
                </c:pt>
                <c:pt idx="6">
                  <c:v>14.138817480719796</c:v>
                </c:pt>
                <c:pt idx="7">
                  <c:v>7.1979434447300772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59-4FD2-A91B-6B6DC8EE44A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m.do 50 tys. </c:v>
                </c:pt>
              </c:strCache>
            </c:strRef>
          </c:tx>
          <c:spPr>
            <a:solidFill>
              <a:srgbClr val="FFEEAF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-1.4509734987606488E-2"/>
                  <c:y val="1.217459436191087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CE-4DB0-8B02-FBCEDFA26E5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Tak, ale tylko jeśli automat byłby w pobliżu miejsca mojego zmieszkania</c:v>
                </c:pt>
                <c:pt idx="1">
                  <c:v>Tak, jeśli automat dokonywałby zwrotu pieniędzy</c:v>
                </c:pt>
                <c:pt idx="2">
                  <c:v>Tak, natomiast równie dobrze mogę oddawać te opakowania w sklepie</c:v>
                </c:pt>
                <c:pt idx="3">
                  <c:v>Tak, gdybym miał/a z tego korzyści materialne (np. zbieranie punktów wymienialnych na nagrody)</c:v>
                </c:pt>
                <c:pt idx="4">
                  <c:v>Tak, jeśli dochód byłby przeznaczany na jakiś cel społeczny</c:v>
                </c:pt>
                <c:pt idx="5">
                  <c:v>Tak, nawet gdybym nie miała z tego żadnych korzyści</c:v>
                </c:pt>
                <c:pt idx="6">
                  <c:v>Nie wiem/trudno powiedzieć</c:v>
                </c:pt>
                <c:pt idx="7">
                  <c:v>Nie</c:v>
                </c:pt>
              </c:strCache>
            </c:strRef>
          </c:cat>
          <c:val>
            <c:numRef>
              <c:f>Arkusz1!$D$2:$D$9</c:f>
              <c:numCache>
                <c:formatCode>0.0</c:formatCode>
                <c:ptCount val="8"/>
                <c:pt idx="0">
                  <c:v>50.826446280991732</c:v>
                </c:pt>
                <c:pt idx="1">
                  <c:v>30.578512396694212</c:v>
                </c:pt>
                <c:pt idx="2">
                  <c:v>22.314049586776861</c:v>
                </c:pt>
                <c:pt idx="3">
                  <c:v>16.942148760330578</c:v>
                </c:pt>
                <c:pt idx="4">
                  <c:v>17.768595041322314</c:v>
                </c:pt>
                <c:pt idx="5">
                  <c:v>19.008264462809919</c:v>
                </c:pt>
                <c:pt idx="6">
                  <c:v>12.396694214876034</c:v>
                </c:pt>
                <c:pt idx="7">
                  <c:v>7.8512396694214877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59-4FD2-A91B-6B6DC8EE44A7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m.50-200 tys. </c:v>
                </c:pt>
              </c:strCache>
            </c:strRef>
          </c:tx>
          <c:spPr>
            <a:solidFill>
              <a:srgbClr val="FFE279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491-4AF7-95DF-156E4C0363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Tak, ale tylko jeśli automat byłby w pobliżu miejsca mojego zmieszkania</c:v>
                </c:pt>
                <c:pt idx="1">
                  <c:v>Tak, jeśli automat dokonywałby zwrotu pieniędzy</c:v>
                </c:pt>
                <c:pt idx="2">
                  <c:v>Tak, natomiast równie dobrze mogę oddawać te opakowania w sklepie</c:v>
                </c:pt>
                <c:pt idx="3">
                  <c:v>Tak, gdybym miał/a z tego korzyści materialne (np. zbieranie punktów wymienialnych na nagrody)</c:v>
                </c:pt>
                <c:pt idx="4">
                  <c:v>Tak, jeśli dochód byłby przeznaczany na jakiś cel społeczny</c:v>
                </c:pt>
                <c:pt idx="5">
                  <c:v>Tak, nawet gdybym nie miała z tego żadnych korzyści</c:v>
                </c:pt>
                <c:pt idx="6">
                  <c:v>Nie wiem/trudno powiedzieć</c:v>
                </c:pt>
                <c:pt idx="7">
                  <c:v>Nie</c:v>
                </c:pt>
              </c:strCache>
            </c:strRef>
          </c:cat>
          <c:val>
            <c:numRef>
              <c:f>Arkusz1!$E$2:$E$9</c:f>
              <c:numCache>
                <c:formatCode>0.0</c:formatCode>
                <c:ptCount val="8"/>
                <c:pt idx="0">
                  <c:v>55.757575757575765</c:v>
                </c:pt>
                <c:pt idx="1">
                  <c:v>31.515151515151512</c:v>
                </c:pt>
                <c:pt idx="2">
                  <c:v>20.606060606060606</c:v>
                </c:pt>
                <c:pt idx="3">
                  <c:v>15.151515151515152</c:v>
                </c:pt>
                <c:pt idx="4">
                  <c:v>22.424242424242426</c:v>
                </c:pt>
                <c:pt idx="5">
                  <c:v>24.242424242424242</c:v>
                </c:pt>
                <c:pt idx="6">
                  <c:v>7.878787878787878</c:v>
                </c:pt>
                <c:pt idx="7">
                  <c:v>5.4545454545454541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0EE-48D5-BAA5-2C577B1488A4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m.200-500 tys. </c:v>
                </c:pt>
              </c:strCache>
            </c:strRef>
          </c:tx>
          <c:spPr>
            <a:solidFill>
              <a:srgbClr val="FFD53B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4.7930261846417096E-3"/>
                </c:manualLayout>
              </c:layout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91-4AF7-95DF-156E4C036318}"/>
                </c:ext>
              </c:extLst>
            </c:dLbl>
            <c:dLbl>
              <c:idx val="4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B0EE-48D5-BAA5-2C577B1488A4}"/>
                </c:ext>
              </c:extLst>
            </c:dLbl>
            <c:dLbl>
              <c:idx val="5"/>
              <c:layout>
                <c:manualLayout>
                  <c:x val="-1.03640964197188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CE-4DB0-8B02-FBCEDFA26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Tak, ale tylko jeśli automat byłby w pobliżu miejsca mojego zmieszkania</c:v>
                </c:pt>
                <c:pt idx="1">
                  <c:v>Tak, jeśli automat dokonywałby zwrotu pieniędzy</c:v>
                </c:pt>
                <c:pt idx="2">
                  <c:v>Tak, natomiast równie dobrze mogę oddawać te opakowania w sklepie</c:v>
                </c:pt>
                <c:pt idx="3">
                  <c:v>Tak, gdybym miał/a z tego korzyści materialne (np. zbieranie punktów wymienialnych na nagrody)</c:v>
                </c:pt>
                <c:pt idx="4">
                  <c:v>Tak, jeśli dochód byłby przeznaczany na jakiś cel społeczny</c:v>
                </c:pt>
                <c:pt idx="5">
                  <c:v>Tak, nawet gdybym nie miała z tego żadnych korzyści</c:v>
                </c:pt>
                <c:pt idx="6">
                  <c:v>Nie wiem/trudno powiedzieć</c:v>
                </c:pt>
                <c:pt idx="7">
                  <c:v>Nie</c:v>
                </c:pt>
              </c:strCache>
            </c:strRef>
          </c:cat>
          <c:val>
            <c:numRef>
              <c:f>Arkusz1!$F$2:$F$9</c:f>
              <c:numCache>
                <c:formatCode>0.0</c:formatCode>
                <c:ptCount val="8"/>
                <c:pt idx="0">
                  <c:v>50</c:v>
                </c:pt>
                <c:pt idx="1">
                  <c:v>40.909090909090914</c:v>
                </c:pt>
                <c:pt idx="2">
                  <c:v>19.318181818181817</c:v>
                </c:pt>
                <c:pt idx="3">
                  <c:v>28.40909090909091</c:v>
                </c:pt>
                <c:pt idx="4">
                  <c:v>31.818181818181817</c:v>
                </c:pt>
                <c:pt idx="5">
                  <c:v>19.318181818181817</c:v>
                </c:pt>
                <c:pt idx="6">
                  <c:v>1.1363636363636365</c:v>
                </c:pt>
                <c:pt idx="7">
                  <c:v>2.2727272727272729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EE-48D5-BAA5-2C577B1488A4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m.pow.500 tys. </c:v>
                </c:pt>
              </c:strCache>
            </c:strRef>
          </c:tx>
          <c:spPr>
            <a:solidFill>
              <a:srgbClr val="FEC800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4.1456385678876762E-3"/>
                  <c:y val="-4.792837482823417E-3"/>
                </c:manualLayout>
              </c:layout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0EE-48D5-BAA5-2C577B1488A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sng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1D5D0761-FDC0-470E-A052-4A716F7301E4}" type="VALUE">
                      <a:rPr lang="en-US" b="1"/>
                      <a:pPr>
                        <a:defRPr sz="800" u="sng">
                          <a:latin typeface="Century Gothic" panose="020B0502020202020204" pitchFamily="34" charset="0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B0EE-48D5-BAA5-2C577B1488A4}"/>
                </c:ext>
              </c:extLst>
            </c:dLbl>
            <c:dLbl>
              <c:idx val="3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B0EE-48D5-BAA5-2C577B148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Tak, ale tylko jeśli automat byłby w pobliżu miejsca mojego zmieszkania</c:v>
                </c:pt>
                <c:pt idx="1">
                  <c:v>Tak, jeśli automat dokonywałby zwrotu pieniędzy</c:v>
                </c:pt>
                <c:pt idx="2">
                  <c:v>Tak, natomiast równie dobrze mogę oddawać te opakowania w sklepie</c:v>
                </c:pt>
                <c:pt idx="3">
                  <c:v>Tak, gdybym miał/a z tego korzyści materialne (np. zbieranie punktów wymienialnych na nagrody)</c:v>
                </c:pt>
                <c:pt idx="4">
                  <c:v>Tak, jeśli dochód byłby przeznaczany na jakiś cel społeczny</c:v>
                </c:pt>
                <c:pt idx="5">
                  <c:v>Tak, nawet gdybym nie miała z tego żadnych korzyści</c:v>
                </c:pt>
                <c:pt idx="6">
                  <c:v>Nie wiem/trudno powiedzieć</c:v>
                </c:pt>
                <c:pt idx="7">
                  <c:v>Nie</c:v>
                </c:pt>
              </c:strCache>
            </c:strRef>
          </c:cat>
          <c:val>
            <c:numRef>
              <c:f>Arkusz1!$G$2:$G$9</c:f>
              <c:numCache>
                <c:formatCode>0.0</c:formatCode>
                <c:ptCount val="8"/>
                <c:pt idx="0">
                  <c:v>53.448275862068961</c:v>
                </c:pt>
                <c:pt idx="1">
                  <c:v>42.241379310344826</c:v>
                </c:pt>
                <c:pt idx="2">
                  <c:v>15.517241379310345</c:v>
                </c:pt>
                <c:pt idx="3">
                  <c:v>26.72413793103448</c:v>
                </c:pt>
                <c:pt idx="4">
                  <c:v>21.551724137931032</c:v>
                </c:pt>
                <c:pt idx="5">
                  <c:v>21.551724137931032</c:v>
                </c:pt>
                <c:pt idx="6">
                  <c:v>0.86206896551724133</c:v>
                </c:pt>
                <c:pt idx="7">
                  <c:v>6.0344827586206895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0EE-48D5-BAA5-2C577B1488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8"/>
        <c:axId val="383821656"/>
        <c:axId val="3838220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Arkusz1!$B$1</c15:sqref>
                        </c15:formulaRef>
                      </c:ext>
                    </c:extLst>
                    <c:strCache>
                      <c:ptCount val="1"/>
                      <c:pt idx="0">
                        <c:v>ogółem</c:v>
                      </c:pt>
                    </c:strCache>
                  </c:strRef>
                </c:tx>
                <c:spPr>
                  <a:pattFill prst="wdUpDiag">
                    <a:fgClr>
                      <a:sysClr val="window" lastClr="FFFFFF">
                        <a:lumMod val="65000"/>
                      </a:sysClr>
                    </a:fgClr>
                    <a:bgClr>
                      <a:sysClr val="window" lastClr="FFFFFF"/>
                    </a:bgClr>
                  </a:pattFill>
                  <a:ln>
                    <a:solidFill>
                      <a:sysClr val="window" lastClr="FFFFFF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pattFill prst="wdUpDiag">
                      <a:fgClr>
                        <a:sysClr val="window" lastClr="FFFFFF">
                          <a:lumMod val="65000"/>
                        </a:sysClr>
                      </a:fgClr>
                      <a:bgClr>
                        <a:sysClr val="window" lastClr="FFFFFF"/>
                      </a:bgClr>
                    </a:pattFill>
                    <a:ln>
                      <a:solidFill>
                        <a:sysClr val="window" lastClr="FFFFFF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1-60CE-4DB0-8B02-FBCEDFA26E5C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pattFill prst="wdUpDiag">
                      <a:fgClr>
                        <a:sysClr val="window" lastClr="FFFFFF">
                          <a:lumMod val="65000"/>
                        </a:sysClr>
                      </a:fgClr>
                      <a:bgClr>
                        <a:sysClr val="window" lastClr="FFFFFF"/>
                      </a:bgClr>
                    </a:pattFill>
                    <a:ln>
                      <a:solidFill>
                        <a:sysClr val="window" lastClr="FFFFFF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3-2D59-4FD2-A91B-6B6DC8EE44A7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pattFill prst="wdUpDiag">
                      <a:fgClr>
                        <a:sysClr val="window" lastClr="FFFFFF">
                          <a:lumMod val="65000"/>
                        </a:sysClr>
                      </a:fgClr>
                      <a:bgClr>
                        <a:sysClr val="window" lastClr="FFFFFF"/>
                      </a:bgClr>
                    </a:pattFill>
                    <a:ln>
                      <a:solidFill>
                        <a:sysClr val="window" lastClr="FFFFFF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5-2D59-4FD2-A91B-6B6DC8EE44A7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pattFill prst="wdUpDiag">
                      <a:fgClr>
                        <a:sysClr val="window" lastClr="FFFFFF">
                          <a:lumMod val="65000"/>
                        </a:sysClr>
                      </a:fgClr>
                      <a:bgClr>
                        <a:sysClr val="window" lastClr="FFFFFF"/>
                      </a:bgClr>
                    </a:pattFill>
                    <a:ln>
                      <a:solidFill>
                        <a:sysClr val="window" lastClr="FFFFFF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7-2D59-4FD2-A91B-6B6DC8EE44A7}"/>
                    </c:ext>
                  </c:extLst>
                </c:dPt>
                <c:dLbls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Arkusz1!$A$2:$A$9</c15:sqref>
                        </c15:formulaRef>
                      </c:ext>
                    </c:extLst>
                    <c:strCache>
                      <c:ptCount val="8"/>
                      <c:pt idx="0">
                        <c:v>Tak, ale tylko jeśli automat byłby w pobliżu miejsca mojego zmieszkania</c:v>
                      </c:pt>
                      <c:pt idx="1">
                        <c:v>Tak, jeśli automat dokonywałby zwrotu pieniędzy</c:v>
                      </c:pt>
                      <c:pt idx="2">
                        <c:v>Tak, natomiast równie dobrze mogę oddawać te opakowania w sklepie</c:v>
                      </c:pt>
                      <c:pt idx="3">
                        <c:v>Tak, gdybym miał/a z tego korzyści materialne (np. zbieranie punktów wymienialnych na nagrody)</c:v>
                      </c:pt>
                      <c:pt idx="4">
                        <c:v>Tak, jeśli dochód byłby przeznaczany na jakiś cel społeczny</c:v>
                      </c:pt>
                      <c:pt idx="5">
                        <c:v>Tak, nawet gdybym nie miała z tego żadnych korzyści</c:v>
                      </c:pt>
                      <c:pt idx="6">
                        <c:v>Nie wiem/trudno powiedzieć</c:v>
                      </c:pt>
                      <c:pt idx="7">
                        <c:v>Nie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Arkusz1!$B$2:$B$9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50.2</c:v>
                      </c:pt>
                      <c:pt idx="1">
                        <c:v>30</c:v>
                      </c:pt>
                      <c:pt idx="2" formatCode="General">
                        <c:v>23.599999999999998</c:v>
                      </c:pt>
                      <c:pt idx="3">
                        <c:v>18.899999999999999</c:v>
                      </c:pt>
                      <c:pt idx="4">
                        <c:v>18.7</c:v>
                      </c:pt>
                      <c:pt idx="5">
                        <c:v>18.2</c:v>
                      </c:pt>
                      <c:pt idx="6">
                        <c:v>10</c:v>
                      </c:pt>
                      <c:pt idx="7">
                        <c:v>6.5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2D59-4FD2-A91B-6B6DC8EE44A7}"/>
                  </c:ext>
                </c:extLst>
              </c15:ser>
            </c15:filteredBarSeries>
          </c:ext>
        </c:extLst>
      </c:barChart>
      <c:catAx>
        <c:axId val="3838216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83822048"/>
        <c:crosses val="autoZero"/>
        <c:auto val="1"/>
        <c:lblAlgn val="ctr"/>
        <c:lblOffset val="100"/>
        <c:noMultiLvlLbl val="0"/>
      </c:catAx>
      <c:valAx>
        <c:axId val="383822048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38382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604865314894712"/>
          <c:y val="0.80776700458130279"/>
          <c:w val="0.18837569474129012"/>
          <c:h val="0.17785391686477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782459468793106"/>
          <c:y val="0.11134505307086555"/>
          <c:w val="0.38625146190067416"/>
          <c:h val="0.86293713187157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do 500 PLN</c:v>
                </c:pt>
              </c:strCache>
            </c:strRef>
          </c:tx>
          <c:spPr>
            <a:solidFill>
              <a:srgbClr val="F2594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2594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1ED-4D7A-A99E-A86FE3EDF5A1}"/>
              </c:ext>
            </c:extLst>
          </c:dPt>
          <c:dLbls>
            <c:dLbl>
              <c:idx val="0"/>
              <c:layout>
                <c:manualLayout>
                  <c:x val="7.9310708756714088E-3"/>
                  <c:y val="2.3257415394135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D-4D7A-A99E-A86FE3EDF5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1ED-4D7A-A99E-A86FE3EDF5A1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501 – 1000 PLN</c:v>
                </c:pt>
              </c:strCache>
            </c:strRef>
          </c:tx>
          <c:spPr>
            <a:solidFill>
              <a:srgbClr val="F4847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CA1-4A5B-AF78-4C81F0B6E40B}"/>
              </c:ext>
            </c:extLst>
          </c:dPt>
          <c:dLbls>
            <c:dLbl>
              <c:idx val="0"/>
              <c:layout>
                <c:manualLayout>
                  <c:x val="1.5103631126990142E-2"/>
                  <c:y val="-1.096772939934408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A1-4A5B-AF78-4C81F0B6E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F53-4AA9-B435-EC5F5D36D5CC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1001 – 1500 PLN</c:v>
                </c:pt>
              </c:strCache>
            </c:strRef>
          </c:tx>
          <c:spPr>
            <a:solidFill>
              <a:srgbClr val="FFCB0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CA1-4A5B-AF78-4C81F0B6E40B}"/>
              </c:ext>
            </c:extLst>
          </c:dPt>
          <c:dLbls>
            <c:dLbl>
              <c:idx val="0"/>
              <c:layout>
                <c:manualLayout>
                  <c:x val="1.5103631126990031E-2"/>
                  <c:y val="1.096772939934409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A1-4A5B-AF78-4C81F0B6E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0.0</c:formatCode>
                <c:ptCount val="1"/>
                <c:pt idx="0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F53-4AA9-B435-EC5F5D36D5CC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1501 – 2000 PLN</c:v>
                </c:pt>
              </c:strCache>
            </c:strRef>
          </c:tx>
          <c:spPr>
            <a:solidFill>
              <a:srgbClr val="FFE279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CA1-4A5B-AF78-4C81F0B6E40B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A1-4A5B-AF78-4C81F0B6E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0.0</c:formatCode>
                <c:ptCount val="1"/>
                <c:pt idx="0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F53-4AA9-B435-EC5F5D36D5CC}"/>
            </c:ext>
          </c:extLst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2001 – 2500 PLN</c:v>
                </c:pt>
              </c:strCache>
            </c:strRef>
          </c:tx>
          <c:spPr>
            <a:solidFill>
              <a:srgbClr val="C4D7D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CA1-4A5B-AF78-4C81F0B6E40B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A1-4A5B-AF78-4C81F0B6E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0.0</c:formatCode>
                <c:ptCount val="1"/>
                <c:pt idx="0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F53-4AA9-B435-EC5F5D36D5CC}"/>
            </c:ext>
          </c:extLst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2501 – 3000PLN</c:v>
                </c:pt>
              </c:strCache>
            </c:strRef>
          </c:tx>
          <c:spPr>
            <a:solidFill>
              <a:srgbClr val="6D8F9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CA1-4A5B-AF78-4C81F0B6E4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Arkusz1!$B$7</c:f>
              <c:numCache>
                <c:formatCode>0.0</c:formatCode>
                <c:ptCount val="1"/>
                <c:pt idx="0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F53-4AA9-B435-EC5F5D36D5CC}"/>
            </c:ext>
          </c:extLst>
        </c:ser>
        <c:ser>
          <c:idx val="6"/>
          <c:order val="6"/>
          <c:tx>
            <c:strRef>
              <c:f>Arkusz1!$A$8</c:f>
              <c:strCache>
                <c:ptCount val="1"/>
                <c:pt idx="0">
                  <c:v>powyżej 3000 PLN</c:v>
                </c:pt>
              </c:strCache>
            </c:strRef>
          </c:tx>
          <c:spPr>
            <a:solidFill>
              <a:srgbClr val="4B656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8CA1-4A5B-AF78-4C81F0B6E4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Arkusz1!$B$8</c:f>
              <c:numCache>
                <c:formatCode>0.0</c:formatCode>
                <c:ptCount val="1"/>
                <c:pt idx="0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F53-4AA9-B435-EC5F5D36D5CC}"/>
            </c:ext>
          </c:extLst>
        </c:ser>
        <c:ser>
          <c:idx val="7"/>
          <c:order val="7"/>
          <c:tx>
            <c:strRef>
              <c:f>Arkusz1!$A$9</c:f>
              <c:strCache>
                <c:ptCount val="1"/>
                <c:pt idx="0">
                  <c:v>nie wiem/trudno powiedzieć</c:v>
                </c:pt>
              </c:strCache>
            </c:strRef>
          </c:tx>
          <c:spPr>
            <a:solidFill>
              <a:srgbClr val="D9D9D9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8CA1-4A5B-AF78-4C81F0B6E40B}"/>
              </c:ext>
            </c:extLst>
          </c:dPt>
          <c:dLbls>
            <c:dLbl>
              <c:idx val="0"/>
              <c:layout>
                <c:manualLayout>
                  <c:x val="3.606139273351394E-3"/>
                  <c:y val="-1.379455745350406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CA1-4A5B-AF78-4C81F0B6E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Arkusz1!$B$9</c:f>
              <c:numCache>
                <c:formatCode>0.0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F53-4AA9-B435-EC5F5D36D5CC}"/>
            </c:ext>
          </c:extLst>
        </c:ser>
        <c:ser>
          <c:idx val="8"/>
          <c:order val="8"/>
          <c:tx>
            <c:strRef>
              <c:f>Arkusz1!$A$10</c:f>
              <c:strCache>
                <c:ptCount val="1"/>
                <c:pt idx="0">
                  <c:v>odmowa odpowiedzi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2B2B2"/>
              </a:solidFill>
            </c:spPr>
            <c:extLst>
              <c:ext xmlns:c16="http://schemas.microsoft.com/office/drawing/2014/chart" uri="{C3380CC4-5D6E-409C-BE32-E72D297353CC}">
                <c16:uniqueId val="{00000011-8CA1-4A5B-AF78-4C81F0B6E40B}"/>
              </c:ext>
            </c:extLst>
          </c:dPt>
          <c:dLbls>
            <c:dLbl>
              <c:idx val="0"/>
              <c:layout>
                <c:manualLayout>
                  <c:x val="-3.0206763642222525E-3"/>
                  <c:y val="-4.838447983759901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CA1-4A5B-AF78-4C81F0B6E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Arkusz1!$B$10</c:f>
              <c:numCache>
                <c:formatCode>0.0</c:formatCode>
                <c:ptCount val="1"/>
                <c:pt idx="0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CF53-4AA9-B435-EC5F5D36D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81528680"/>
        <c:axId val="581529008"/>
      </c:barChart>
      <c:catAx>
        <c:axId val="581528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1529008"/>
        <c:crosses val="autoZero"/>
        <c:auto val="1"/>
        <c:lblAlgn val="ctr"/>
        <c:lblOffset val="100"/>
        <c:noMultiLvlLbl val="0"/>
      </c:catAx>
      <c:valAx>
        <c:axId val="5815290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81528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4.3620889816192748E-2"/>
          <c:y val="9.5550669187202619E-2"/>
          <c:w val="0.52864240674902896"/>
          <c:h val="0.89874911800107904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marL="540000">
        <a:defRPr/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CB06"/>
            </a:solidFill>
            <a:ln>
              <a:noFill/>
            </a:ln>
            <a:effectLst/>
          </c:spPr>
          <c:invertIfNegative val="0"/>
          <c:cat>
            <c:numRef>
              <c:f>Arkusz1!$A$2:$A$9</c:f>
              <c:numCache>
                <c:formatCode>General</c:formatCode>
                <c:ptCount val="8"/>
              </c:numCache>
            </c:numRef>
          </c:cat>
          <c:val>
            <c:numRef>
              <c:f>Arkusz1!$B$2:$B$9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0-9FBB-48CE-9E1C-FD7DD6EC084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6D8F9A"/>
            </a:solidFill>
            <a:ln>
              <a:noFill/>
            </a:ln>
            <a:effectLst/>
          </c:spPr>
          <c:invertIfNegative val="0"/>
          <c:cat>
            <c:numRef>
              <c:f>Arkusz1!$A$2:$A$9</c:f>
              <c:numCache>
                <c:formatCode>General</c:formatCode>
                <c:ptCount val="8"/>
              </c:numCache>
            </c:numRef>
          </c:cat>
          <c:val>
            <c:numRef>
              <c:f>Arkusz1!$C$2:$C$9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9FBB-48CE-9E1C-FD7DD6EC084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C1BFBF"/>
            </a:solidFill>
            <a:ln>
              <a:noFill/>
            </a:ln>
            <a:effectLst/>
          </c:spPr>
          <c:invertIfNegative val="0"/>
          <c:cat>
            <c:numRef>
              <c:f>Arkusz1!$A$2:$A$9</c:f>
              <c:numCache>
                <c:formatCode>General</c:formatCode>
                <c:ptCount val="8"/>
              </c:numCache>
            </c:numRef>
          </c:cat>
          <c:val>
            <c:numRef>
              <c:f>Arkusz1!$D$2:$D$9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9FBB-48CE-9E1C-FD7DD6EC0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490279"/>
        <c:axId val="113494215"/>
      </c:barChart>
      <c:catAx>
        <c:axId val="1134902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494215"/>
        <c:crosses val="autoZero"/>
        <c:auto val="1"/>
        <c:lblAlgn val="ctr"/>
        <c:lblOffset val="100"/>
        <c:noMultiLvlLbl val="0"/>
      </c:catAx>
      <c:valAx>
        <c:axId val="11349421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34902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3.7839991832621434E-2"/>
          <c:y val="0.11872007163569336"/>
          <c:w val="0.86595866252589371"/>
          <c:h val="0.83298063481070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0122600522176"/>
          <c:y val="2.4608452524342746E-2"/>
          <c:w val="0.58503965035595207"/>
          <c:h val="0.916464989495969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CB06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9E6-4BC2-ADCF-E481BD08FDEC}"/>
                </c:ext>
              </c:extLst>
            </c:dLbl>
            <c:dLbl>
              <c:idx val="9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9E6-4BC2-ADCF-E481BD08FDEC}"/>
                </c:ext>
              </c:extLst>
            </c:dLbl>
            <c:dLbl>
              <c:idx val="11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9E6-4BC2-ADCF-E481BD08FD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podstawowe</c:v>
                </c:pt>
                <c:pt idx="7">
                  <c:v>zawodowe</c:v>
                </c:pt>
                <c:pt idx="8">
                  <c:v>średnie</c:v>
                </c:pt>
                <c:pt idx="9">
                  <c:v>wyższe</c:v>
                </c:pt>
                <c:pt idx="11">
                  <c:v>do 1500 PLN</c:v>
                </c:pt>
                <c:pt idx="12">
                  <c:v>1501-2500 PLN</c:v>
                </c:pt>
                <c:pt idx="13">
                  <c:v>pow.2500 PLN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16.93548387096774</c:v>
                </c:pt>
                <c:pt idx="1">
                  <c:v>18.34319526627219</c:v>
                </c:pt>
                <c:pt idx="2">
                  <c:v>24.456521739130434</c:v>
                </c:pt>
                <c:pt idx="3">
                  <c:v>35.217391304347828</c:v>
                </c:pt>
                <c:pt idx="4">
                  <c:v>30.716723549488055</c:v>
                </c:pt>
                <c:pt idx="6">
                  <c:v>21.5</c:v>
                </c:pt>
                <c:pt idx="7">
                  <c:v>26.5</c:v>
                </c:pt>
                <c:pt idx="8">
                  <c:v>25.2</c:v>
                </c:pt>
                <c:pt idx="9">
                  <c:v>33</c:v>
                </c:pt>
                <c:pt idx="11">
                  <c:v>34.355828220858896</c:v>
                </c:pt>
                <c:pt idx="12">
                  <c:v>24.358974358974358</c:v>
                </c:pt>
                <c:pt idx="13">
                  <c:v>26.143790849673206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EA-4021-8AF2-DD118CFA84B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6D8F9A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B6AA9353-125D-4897-AB77-9AFEE0679198}" type="VALUE">
                      <a:rPr lang="en-US" b="1" u="sng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100"/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E6-4BC2-ADCF-E481BD08FDEC}"/>
                </c:ext>
              </c:extLst>
            </c:dLbl>
            <c:dLbl>
              <c:idx val="1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9E6-4BC2-ADCF-E481BD08FD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podstawowe</c:v>
                </c:pt>
                <c:pt idx="7">
                  <c:v>zawodowe</c:v>
                </c:pt>
                <c:pt idx="8">
                  <c:v>średnie</c:v>
                </c:pt>
                <c:pt idx="9">
                  <c:v>wyższe</c:v>
                </c:pt>
                <c:pt idx="11">
                  <c:v>do 1500 PLN</c:v>
                </c:pt>
                <c:pt idx="12">
                  <c:v>1501-2500 PLN</c:v>
                </c:pt>
                <c:pt idx="13">
                  <c:v>pow.2500 PLN</c:v>
                </c:pt>
              </c:strCache>
            </c:strRef>
          </c:cat>
          <c:val>
            <c:numRef>
              <c:f>Arkusz1!$C$2:$C$15</c:f>
              <c:numCache>
                <c:formatCode>0.0</c:formatCode>
                <c:ptCount val="14"/>
                <c:pt idx="0">
                  <c:v>82.258064516129039</c:v>
                </c:pt>
                <c:pt idx="1">
                  <c:v>79.289940828402365</c:v>
                </c:pt>
                <c:pt idx="2">
                  <c:v>73.91304347826086</c:v>
                </c:pt>
                <c:pt idx="3">
                  <c:v>62.608695652173921</c:v>
                </c:pt>
                <c:pt idx="4">
                  <c:v>63.481228668941981</c:v>
                </c:pt>
                <c:pt idx="6">
                  <c:v>75.8</c:v>
                </c:pt>
                <c:pt idx="7">
                  <c:v>67.400000000000006</c:v>
                </c:pt>
                <c:pt idx="8">
                  <c:v>73.400000000000006</c:v>
                </c:pt>
                <c:pt idx="9">
                  <c:v>63.6</c:v>
                </c:pt>
                <c:pt idx="11">
                  <c:v>61.963190184049076</c:v>
                </c:pt>
                <c:pt idx="12">
                  <c:v>73.290598290598282</c:v>
                </c:pt>
                <c:pt idx="13">
                  <c:v>70.588235294117652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EA-4021-8AF2-DD118CFA84B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 wiem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1.6675977550707471E-2"/>
                  <c:y val="0"/>
                </c:manualLayout>
              </c:layout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E6-4BC2-ADCF-E481BD08FD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podstawowe</c:v>
                </c:pt>
                <c:pt idx="7">
                  <c:v>zawodowe</c:v>
                </c:pt>
                <c:pt idx="8">
                  <c:v>średnie</c:v>
                </c:pt>
                <c:pt idx="9">
                  <c:v>wyższe</c:v>
                </c:pt>
                <c:pt idx="11">
                  <c:v>do 1500 PLN</c:v>
                </c:pt>
                <c:pt idx="12">
                  <c:v>1501-2500 PLN</c:v>
                </c:pt>
                <c:pt idx="13">
                  <c:v>pow.2500 PLN</c:v>
                </c:pt>
              </c:strCache>
            </c:strRef>
          </c:cat>
          <c:val>
            <c:numRef>
              <c:f>Arkusz1!$D$2:$D$15</c:f>
              <c:numCache>
                <c:formatCode>0.0</c:formatCode>
                <c:ptCount val="14"/>
                <c:pt idx="0">
                  <c:v>0.80645161290322576</c:v>
                </c:pt>
                <c:pt idx="1">
                  <c:v>2.3668639053254439</c:v>
                </c:pt>
                <c:pt idx="2">
                  <c:v>1.6304347826086956</c:v>
                </c:pt>
                <c:pt idx="3">
                  <c:v>2.1739130434782608</c:v>
                </c:pt>
                <c:pt idx="4">
                  <c:v>5.802047781569966</c:v>
                </c:pt>
                <c:pt idx="6">
                  <c:v>3</c:v>
                </c:pt>
                <c:pt idx="7">
                  <c:v>6.1</c:v>
                </c:pt>
                <c:pt idx="8">
                  <c:v>1.3</c:v>
                </c:pt>
                <c:pt idx="9">
                  <c:v>3.4</c:v>
                </c:pt>
                <c:pt idx="11">
                  <c:v>3.6809815950920246</c:v>
                </c:pt>
                <c:pt idx="12">
                  <c:v>2.3504273504273505</c:v>
                </c:pt>
                <c:pt idx="13">
                  <c:v>3.2679738562091507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EA-4021-8AF2-DD118CFA8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98682744"/>
        <c:axId val="298683136"/>
      </c:barChart>
      <c:catAx>
        <c:axId val="298682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298683136"/>
        <c:crosses val="autoZero"/>
        <c:auto val="1"/>
        <c:lblAlgn val="ctr"/>
        <c:lblOffset val="100"/>
        <c:noMultiLvlLbl val="0"/>
      </c:catAx>
      <c:valAx>
        <c:axId val="29868313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9868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05532483766302"/>
          <c:y val="6.64618493578049E-2"/>
          <c:w val="0.5889580963472224"/>
          <c:h val="0.8931410670218943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Pt>
            <c:idx val="0"/>
            <c:bubble3D val="0"/>
            <c:spPr>
              <a:solidFill>
                <a:srgbClr val="FFCB06"/>
              </a:solidFill>
              <a:ln>
                <a:solidFill>
                  <a:srgbClr val="FFCB0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9A2-4EE7-9FE6-A3465F0CC449}"/>
              </c:ext>
            </c:extLst>
          </c:dPt>
          <c:dPt>
            <c:idx val="1"/>
            <c:bubble3D val="0"/>
            <c:spPr>
              <a:solidFill>
                <a:srgbClr val="6D8F9A"/>
              </a:solidFill>
              <a:ln>
                <a:solidFill>
                  <a:srgbClr val="6D8F9A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9A2-4EE7-9FE6-A3465F0CC449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>
                <a:solidFill>
                  <a:srgbClr val="D9D9D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9A2-4EE7-9FE6-A3465F0CC449}"/>
              </c:ext>
            </c:extLst>
          </c:dPt>
          <c:dLbls>
            <c:delete val="1"/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0.0</c:formatCode>
                <c:ptCount val="3"/>
                <c:pt idx="0">
                  <c:v>26.8</c:v>
                </c:pt>
                <c:pt idx="1">
                  <c:v>70.2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A2-4EE7-9FE6-A3465F0CC44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4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marL="540000">
        <a:defRPr/>
      </a:pPr>
      <a:endParaRPr lang="pl-P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70683406117652"/>
          <c:y val="1.6219827175856294E-2"/>
          <c:w val="0.53167295872497711"/>
          <c:h val="0.98068033089073137"/>
        </c:manualLayout>
      </c:layout>
      <c:barChart>
        <c:barDir val="col"/>
        <c:grouping val="percentStacked"/>
        <c:varyColors val="0"/>
        <c:ser>
          <c:idx val="3"/>
          <c:order val="0"/>
          <c:tx>
            <c:strRef>
              <c:f>Arkusz1!$E$1</c:f>
              <c:strCache>
                <c:ptCount val="1"/>
                <c:pt idx="0">
                  <c:v>nie wiem/trudno powiedzieć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szklane butelki</c:v>
                </c:pt>
              </c:strCache>
            </c:strRef>
          </c:cat>
          <c:val>
            <c:numRef>
              <c:f>Arkusz1!$E$2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1F-40CC-9620-24B17D14CA54}"/>
            </c:ext>
          </c:extLst>
        </c:ser>
        <c:ser>
          <c:idx val="2"/>
          <c:order val="1"/>
          <c:tx>
            <c:strRef>
              <c:f>Arkusz1!$D$1</c:f>
              <c:strCache>
                <c:ptCount val="1"/>
                <c:pt idx="0">
                  <c:v>nie, nigdy tego nie robię</c:v>
                </c:pt>
              </c:strCache>
            </c:strRef>
          </c:tx>
          <c:spPr>
            <a:solidFill>
              <a:srgbClr val="6D8F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szklane butelki</c:v>
                </c:pt>
              </c:strCache>
            </c:strRef>
          </c:cat>
          <c:val>
            <c:numRef>
              <c:f>Arkusz1!$D$2</c:f>
              <c:numCache>
                <c:formatCode>0.0</c:formatCode>
                <c:ptCount val="1"/>
                <c:pt idx="0">
                  <c:v>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1F-40CC-9620-24B17D14CA54}"/>
            </c:ext>
          </c:extLst>
        </c:ser>
        <c:ser>
          <c:idx val="1"/>
          <c:order val="2"/>
          <c:tx>
            <c:strRef>
              <c:f>Arkusz1!$C$1</c:f>
              <c:strCache>
                <c:ptCount val="1"/>
                <c:pt idx="0">
                  <c:v>tak, ale rzadko</c:v>
                </c:pt>
              </c:strCache>
            </c:strRef>
          </c:tx>
          <c:spPr>
            <a:solidFill>
              <a:srgbClr val="FFE279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1F-40CC-9620-24B17D14CA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szklane butelki</c:v>
                </c:pt>
              </c:strCache>
            </c:strRef>
          </c:cat>
          <c:val>
            <c:numRef>
              <c:f>Arkusz1!$C$2</c:f>
              <c:numCache>
                <c:formatCode>0.0</c:formatCode>
                <c:ptCount val="1"/>
                <c:pt idx="0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1F-40CC-9620-24B17D14CA54}"/>
            </c:ext>
          </c:extLst>
        </c:ser>
        <c:ser>
          <c:idx val="0"/>
          <c:order val="3"/>
          <c:tx>
            <c:strRef>
              <c:f>Arkusz1!$B$1</c:f>
              <c:strCache>
                <c:ptCount val="1"/>
                <c:pt idx="0">
                  <c:v>tak, zawsze</c:v>
                </c:pt>
              </c:strCache>
            </c:strRef>
          </c:tx>
          <c:spPr>
            <a:solidFill>
              <a:srgbClr val="FFCB0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szklane butelki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F-40CC-9620-24B17D14C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681568"/>
        <c:axId val="298681960"/>
      </c:barChart>
      <c:catAx>
        <c:axId val="298681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8681960"/>
        <c:crosses val="autoZero"/>
        <c:auto val="1"/>
        <c:lblAlgn val="ctr"/>
        <c:lblOffset val="100"/>
        <c:noMultiLvlLbl val="0"/>
      </c:catAx>
      <c:valAx>
        <c:axId val="2986819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868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49025211094812721"/>
          <c:w val="0.59287524133169234"/>
          <c:h val="0.49456853431199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l-PL"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0122600522176"/>
          <c:y val="2.4608452524342746E-2"/>
          <c:w val="0.58503965035595207"/>
          <c:h val="0.916464989495969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tak, zawsze</c:v>
                </c:pt>
              </c:strCache>
            </c:strRef>
          </c:tx>
          <c:spPr>
            <a:solidFill>
              <a:srgbClr val="FFCB06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AFC-4C0F-BE51-90FAABDA7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do 1500 PLN</c:v>
                </c:pt>
                <c:pt idx="7">
                  <c:v>1501-2500 PLN</c:v>
                </c:pt>
                <c:pt idx="8">
                  <c:v>pow.2500 PLN</c:v>
                </c:pt>
              </c:strCache>
            </c:strRef>
          </c:cat>
          <c:val>
            <c:numRef>
              <c:f>Arkusz1!$B$2:$B$10</c:f>
              <c:numCache>
                <c:formatCode>0.0</c:formatCode>
                <c:ptCount val="9"/>
                <c:pt idx="0">
                  <c:v>11.29032258064516</c:v>
                </c:pt>
                <c:pt idx="1">
                  <c:v>17.159763313609467</c:v>
                </c:pt>
                <c:pt idx="2">
                  <c:v>19.565217391304348</c:v>
                </c:pt>
                <c:pt idx="3">
                  <c:v>27.391304347826086</c:v>
                </c:pt>
                <c:pt idx="4">
                  <c:v>21.501706484641637</c:v>
                </c:pt>
                <c:pt idx="6">
                  <c:v>23.926380368098162</c:v>
                </c:pt>
                <c:pt idx="7">
                  <c:v>16.880341880341881</c:v>
                </c:pt>
                <c:pt idx="8">
                  <c:v>21.568627450980394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FC-4C0F-BE51-90FAABDA752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ale rzadko</c:v>
                </c:pt>
              </c:strCache>
            </c:strRef>
          </c:tx>
          <c:spPr>
            <a:solidFill>
              <a:srgbClr val="FFE27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sng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B6AA9353-125D-4897-AB77-9AFEE0679198}" type="VALUE">
                      <a:rPr lang="en-US" b="1" u="sng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100" b="1" u="sng"/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AFC-4C0F-BE51-90FAABDA752F}"/>
                </c:ext>
              </c:extLst>
            </c:dLbl>
            <c:dLbl>
              <c:idx val="4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AFC-4C0F-BE51-90FAABDA752F}"/>
                </c:ext>
              </c:extLst>
            </c:dLbl>
            <c:dLbl>
              <c:idx val="7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AFC-4C0F-BE51-90FAABDA7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do 1500 PLN</c:v>
                </c:pt>
                <c:pt idx="7">
                  <c:v>1501-2500 PLN</c:v>
                </c:pt>
                <c:pt idx="8">
                  <c:v>pow.2500 PLN</c:v>
                </c:pt>
              </c:strCache>
            </c:strRef>
          </c:cat>
          <c:val>
            <c:numRef>
              <c:f>Arkusz1!$C$2:$C$10</c:f>
              <c:numCache>
                <c:formatCode>0.0</c:formatCode>
                <c:ptCount val="9"/>
                <c:pt idx="0">
                  <c:v>48.387096774193552</c:v>
                </c:pt>
                <c:pt idx="1">
                  <c:v>43.786982248520715</c:v>
                </c:pt>
                <c:pt idx="2">
                  <c:v>33.695652173913047</c:v>
                </c:pt>
                <c:pt idx="3">
                  <c:v>42.173913043478265</c:v>
                </c:pt>
                <c:pt idx="4">
                  <c:v>49.829351535836174</c:v>
                </c:pt>
                <c:pt idx="6">
                  <c:v>36.196319018404907</c:v>
                </c:pt>
                <c:pt idx="7">
                  <c:v>47.649572649572647</c:v>
                </c:pt>
                <c:pt idx="8">
                  <c:v>45.424836601307192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FC-4C0F-BE51-90FAABDA752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nie, nigdy tego nie robię</c:v>
                </c:pt>
              </c:strCache>
            </c:strRef>
          </c:tx>
          <c:spPr>
            <a:solidFill>
              <a:srgbClr val="6D8F9A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AFC-4C0F-BE51-90FAABDA752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sng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53882747-6E18-42C6-9266-A58A3BC3E274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100" b="1" u="sng"/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AFC-4C0F-BE51-90FAABDA752F}"/>
                </c:ext>
              </c:extLst>
            </c:dLbl>
            <c:dLbl>
              <c:idx val="6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AFC-4C0F-BE51-90FAABDA7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do 1500 PLN</c:v>
                </c:pt>
                <c:pt idx="7">
                  <c:v>1501-2500 PLN</c:v>
                </c:pt>
                <c:pt idx="8">
                  <c:v>pow.2500 PLN</c:v>
                </c:pt>
              </c:strCache>
            </c:strRef>
          </c:cat>
          <c:val>
            <c:numRef>
              <c:f>Arkusz1!$D$2:$D$10</c:f>
              <c:numCache>
                <c:formatCode>0.0</c:formatCode>
                <c:ptCount val="9"/>
                <c:pt idx="0">
                  <c:v>40.322580645161288</c:v>
                </c:pt>
                <c:pt idx="1">
                  <c:v>39.053254437869825</c:v>
                </c:pt>
                <c:pt idx="2">
                  <c:v>46.739130434782609</c:v>
                </c:pt>
                <c:pt idx="3">
                  <c:v>30.434782608695656</c:v>
                </c:pt>
                <c:pt idx="4">
                  <c:v>28.668941979522184</c:v>
                </c:pt>
                <c:pt idx="6">
                  <c:v>39.877300613496928</c:v>
                </c:pt>
                <c:pt idx="7">
                  <c:v>35.470085470085472</c:v>
                </c:pt>
                <c:pt idx="8">
                  <c:v>33.006535947712415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FC-4C0F-BE51-90FAABDA7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98682744"/>
        <c:axId val="298683136"/>
      </c:barChart>
      <c:catAx>
        <c:axId val="298682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298683136"/>
        <c:crosses val="autoZero"/>
        <c:auto val="1"/>
        <c:lblAlgn val="ctr"/>
        <c:lblOffset val="100"/>
        <c:noMultiLvlLbl val="0"/>
      </c:catAx>
      <c:valAx>
        <c:axId val="29868313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9868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582519199802046"/>
          <c:y val="0"/>
          <c:w val="0.4691791338582677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FFCB0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B06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24-4F35-9037-EC32EA527116}"/>
              </c:ext>
            </c:extLst>
          </c:dPt>
          <c:dPt>
            <c:idx val="3"/>
            <c:invertIfNegative val="0"/>
            <c:bubble3D val="0"/>
            <c:spPr>
              <a:solidFill>
                <a:srgbClr val="FFCB06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DF-4A7A-A25C-5B77FB9BF896}"/>
              </c:ext>
            </c:extLst>
          </c:dPt>
          <c:dPt>
            <c:idx val="4"/>
            <c:invertIfNegative val="0"/>
            <c:bubble3D val="0"/>
            <c:spPr>
              <a:solidFill>
                <a:srgbClr val="FFCB06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DF-4A7A-A25C-5B77FB9BF896}"/>
              </c:ext>
            </c:extLst>
          </c:dPt>
          <c:dPt>
            <c:idx val="5"/>
            <c:invertIfNegative val="0"/>
            <c:bubble3D val="0"/>
            <c:spPr>
              <a:solidFill>
                <a:srgbClr val="FFCB06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DF-4A7A-A25C-5B77FB9BF89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jest to uciążliwe i niewygodne</c:v>
                </c:pt>
                <c:pt idx="1">
                  <c:v>nigdy nie jest mi po drodze/nie mam na to czasu/ nie mam przyzwyczajenia</c:v>
                </c:pt>
                <c:pt idx="2">
                  <c:v>konieczność posiadania paragonu, żeby zwrócić butelkę</c:v>
                </c:pt>
                <c:pt idx="3">
                  <c:v>zbyt niska kaucja</c:v>
                </c:pt>
                <c:pt idx="4">
                  <c:v>wstydzę się</c:v>
                </c:pt>
                <c:pt idx="5">
                  <c:v>nie wiem, trudno powiedzieć</c:v>
                </c:pt>
              </c:strCache>
            </c:strRef>
          </c:cat>
          <c:val>
            <c:numRef>
              <c:f>Arkusz1!$B$2:$B$7</c:f>
              <c:numCache>
                <c:formatCode>0.0</c:formatCode>
                <c:ptCount val="6"/>
                <c:pt idx="0">
                  <c:v>51.1</c:v>
                </c:pt>
                <c:pt idx="1">
                  <c:v>47</c:v>
                </c:pt>
                <c:pt idx="2">
                  <c:v>35.229999999999997</c:v>
                </c:pt>
                <c:pt idx="3">
                  <c:v>10.1</c:v>
                </c:pt>
                <c:pt idx="4">
                  <c:v>8.8000000000000007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DF-4A7A-A25C-5B77FB9BF8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8"/>
        <c:axId val="383821656"/>
        <c:axId val="383822048"/>
      </c:barChart>
      <c:catAx>
        <c:axId val="383821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383822048"/>
        <c:crosses val="autoZero"/>
        <c:auto val="1"/>
        <c:lblAlgn val="ctr"/>
        <c:lblOffset val="100"/>
        <c:noMultiLvlLbl val="0"/>
      </c:catAx>
      <c:valAx>
        <c:axId val="383822048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383821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6D8F9A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05-4B2A-BBDA-603AA5624B67}"/>
              </c:ext>
            </c:extLst>
          </c:dPt>
          <c:dPt>
            <c:idx val="2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05-4B2A-BBDA-603AA5624B67}"/>
              </c:ext>
            </c:extLst>
          </c:dPt>
          <c:dPt>
            <c:idx val="3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05-4B2A-BBDA-603AA5624B67}"/>
              </c:ext>
            </c:extLst>
          </c:dPt>
          <c:dPt>
            <c:idx val="4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20-48E5-91FA-38733D50BB85}"/>
              </c:ext>
            </c:extLst>
          </c:dPt>
          <c:dPt>
            <c:idx val="5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05-4B2A-BBDA-603AA5624B67}"/>
              </c:ext>
            </c:extLst>
          </c:dPt>
          <c:dPt>
            <c:idx val="7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F05-4B2A-BBDA-603AA5624B67}"/>
              </c:ext>
            </c:extLst>
          </c:dPt>
          <c:dPt>
            <c:idx val="8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F05-4B2A-BBDA-603AA5624B67}"/>
              </c:ext>
            </c:extLst>
          </c:dPt>
          <c:dPt>
            <c:idx val="9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720-48E5-91FA-38733D50BB85}"/>
              </c:ext>
            </c:extLst>
          </c:dPt>
          <c:dPt>
            <c:idx val="10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F05-4B2A-BBDA-603AA5624B67}"/>
              </c:ext>
            </c:extLst>
          </c:dPt>
          <c:dPt>
            <c:idx val="11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F05-4B2A-BBDA-603AA5624B67}"/>
              </c:ext>
            </c:extLst>
          </c:dPt>
          <c:dPt>
            <c:idx val="13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720-48E5-91FA-38733D50BB85}"/>
              </c:ext>
            </c:extLst>
          </c:dPt>
          <c:dPt>
            <c:idx val="14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F05-4B2A-BBDA-603AA5624B67}"/>
              </c:ext>
            </c:extLst>
          </c:dPt>
          <c:dPt>
            <c:idx val="15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F05-4B2A-BBDA-603AA5624B67}"/>
              </c:ext>
            </c:extLst>
          </c:dPt>
          <c:dLbls>
            <c:dLbl>
              <c:idx val="2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F05-4B2A-BBDA-603AA5624B67}"/>
                </c:ext>
              </c:extLst>
            </c:dLbl>
            <c:dLbl>
              <c:idx val="8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F05-4B2A-BBDA-603AA5624B67}"/>
                </c:ext>
              </c:extLst>
            </c:dLbl>
            <c:dLbl>
              <c:idx val="14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F05-4B2A-BBDA-603AA5624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ogółem</c:v>
                </c:pt>
                <c:pt idx="2">
                  <c:v>podstawowe</c:v>
                </c:pt>
                <c:pt idx="3">
                  <c:v>zawodowe</c:v>
                </c:pt>
                <c:pt idx="4">
                  <c:v>średnie</c:v>
                </c:pt>
                <c:pt idx="5">
                  <c:v>wyższe</c:v>
                </c:pt>
                <c:pt idx="7">
                  <c:v>15-25 lat</c:v>
                </c:pt>
                <c:pt idx="8">
                  <c:v>26-34 lat</c:v>
                </c:pt>
                <c:pt idx="9">
                  <c:v>35-44 lat</c:v>
                </c:pt>
                <c:pt idx="10">
                  <c:v>45-59 lat</c:v>
                </c:pt>
                <c:pt idx="11">
                  <c:v>60 lat i więcej</c:v>
                </c:pt>
                <c:pt idx="13">
                  <c:v>do 1500 PLN</c:v>
                </c:pt>
                <c:pt idx="14">
                  <c:v>1501-2500 PLN</c:v>
                </c:pt>
                <c:pt idx="15">
                  <c:v>pow.2500 PLN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 formatCode="0.0">
                  <c:v>51.1</c:v>
                </c:pt>
                <c:pt idx="2" formatCode="0.0">
                  <c:v>44.827586206896555</c:v>
                </c:pt>
                <c:pt idx="3" formatCode="0.0">
                  <c:v>47.826086956521742</c:v>
                </c:pt>
                <c:pt idx="4" formatCode="0.0">
                  <c:v>52.570093457943926</c:v>
                </c:pt>
                <c:pt idx="5" formatCode="0.0">
                  <c:v>52.671755725190842</c:v>
                </c:pt>
                <c:pt idx="7" formatCode="0.0">
                  <c:v>53.63636363636364</c:v>
                </c:pt>
                <c:pt idx="8" formatCode="0.0">
                  <c:v>60.714285714285708</c:v>
                </c:pt>
                <c:pt idx="9" formatCode="0.0">
                  <c:v>54.054054054054056</c:v>
                </c:pt>
                <c:pt idx="10" formatCode="0.0">
                  <c:v>43.712574850299404</c:v>
                </c:pt>
                <c:pt idx="11" formatCode="0.0">
                  <c:v>47.391304347826086</c:v>
                </c:pt>
                <c:pt idx="13" formatCode="0.0">
                  <c:v>45.161290322580641</c:v>
                </c:pt>
                <c:pt idx="14" formatCode="0.0">
                  <c:v>55.784061696658092</c:v>
                </c:pt>
                <c:pt idx="15" formatCode="0.0">
                  <c:v>48.333333333333336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9F05-4B2A-BBDA-603AA5624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349380520"/>
        <c:axId val="349380912"/>
      </c:barChart>
      <c:catAx>
        <c:axId val="349380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349380912"/>
        <c:crosses val="autoZero"/>
        <c:auto val="1"/>
        <c:lblAlgn val="ctr"/>
        <c:lblOffset val="100"/>
        <c:noMultiLvlLbl val="0"/>
      </c:catAx>
      <c:valAx>
        <c:axId val="349380912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34938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74AE7BEE-49B1-4009-BFE5-EAD403AF3B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B90B79E-37A6-4B6F-A658-5BF4A9FAEA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ACA98-299E-4CDC-8585-18D0F0A17D20}" type="datetimeFigureOut">
              <a:rPr lang="pl-PL" smtClean="0"/>
              <a:t>16.12.2019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75037FA-0B43-419D-98AC-16AA7A7652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DF5012A-FACE-4F64-9069-ADAE8D122A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6363A-BEB2-4FCF-90EB-21A83D41EAE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365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C7A93-FA39-4AAF-8CA0-3AC107956426}" type="datetimeFigureOut">
              <a:rPr lang="pl-PL" smtClean="0"/>
              <a:t>16.12.2019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FF2D5-1546-4DD8-B0F0-5565E0A5010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41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C0994-7969-4466-AD6D-496854D6077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18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C0994-7969-4466-AD6D-496854D6077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02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C0994-7969-4466-AD6D-496854D6077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89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FF2D5-1546-4DD8-B0F0-5565E0A5010E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038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FF2D5-1546-4DD8-B0F0-5565E0A5010E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4152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C0994-7969-4466-AD6D-496854D6077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39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66A3-C08D-4BB9-9355-F4221DCBA982}" type="datetime1">
              <a:rPr lang="pl-PL" smtClean="0"/>
              <a:t>16.12.2019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9930" y="6356350"/>
            <a:ext cx="2057400" cy="365125"/>
          </a:xfrm>
        </p:spPr>
        <p:txBody>
          <a:bodyPr/>
          <a:lstStyle>
            <a:lvl1pPr>
              <a:defRPr sz="1400" b="1">
                <a:latin typeface="Century Gothic" panose="020B0502020202020204" pitchFamily="34" charset="0"/>
              </a:defRPr>
            </a:lvl1pPr>
          </a:lstStyle>
          <a:p>
            <a:fld id="{63495140-8AF3-44B3-8E8F-973C040A3C9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267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5A90-7B60-463C-8A2E-89C8D688805D}" type="datetime1">
              <a:rPr lang="pl-PL" smtClean="0"/>
              <a:t>16.12.2019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843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9EF2-D399-458B-BC1C-AD8B17B72D9F}" type="datetime1">
              <a:rPr lang="pl-PL" smtClean="0"/>
              <a:t>16.12.2019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2225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54C2476-0432-4E30-9808-8473FEB2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9930" y="6356350"/>
            <a:ext cx="2057400" cy="365125"/>
          </a:xfrm>
        </p:spPr>
        <p:txBody>
          <a:bodyPr/>
          <a:lstStyle>
            <a:lvl1pPr>
              <a:defRPr sz="1400" b="1">
                <a:latin typeface="Century Gothic" panose="020B0502020202020204" pitchFamily="34" charset="0"/>
              </a:defRPr>
            </a:lvl1pPr>
          </a:lstStyle>
          <a:p>
            <a:fld id="{63495140-8AF3-44B3-8E8F-973C040A3C9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9DEB821-3BAE-49AC-857D-F60D0C9F81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" b="12681"/>
          <a:stretch/>
        </p:blipFill>
        <p:spPr>
          <a:xfrm>
            <a:off x="897467" y="6152211"/>
            <a:ext cx="7246833" cy="6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8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3C5D5CC9-F941-4278-86AA-527D41166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515" y="235573"/>
            <a:ext cx="8317191" cy="45678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ABB2B7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6431F0CD-3274-4D35-A617-609E1968E86C}"/>
              </a:ext>
            </a:extLst>
          </p:cNvPr>
          <p:cNvCxnSpPr/>
          <p:nvPr userDrawn="1"/>
        </p:nvCxnSpPr>
        <p:spPr>
          <a:xfrm>
            <a:off x="5234609" y="692355"/>
            <a:ext cx="3660098" cy="0"/>
          </a:xfrm>
          <a:prstGeom prst="line">
            <a:avLst/>
          </a:prstGeom>
          <a:ln>
            <a:solidFill>
              <a:srgbClr val="ABB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1061A5A3-20B0-4BAE-8D11-086CC2F061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" b="12681"/>
          <a:stretch/>
        </p:blipFill>
        <p:spPr>
          <a:xfrm>
            <a:off x="897467" y="6152211"/>
            <a:ext cx="7246833" cy="6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68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067">
          <p15:clr>
            <a:srgbClr val="FBAE40"/>
          </p15:clr>
        </p15:guide>
        <p15:guide id="5" orient="horz" pos="1253">
          <p15:clr>
            <a:srgbClr val="FBAE40"/>
          </p15:clr>
        </p15:guide>
        <p15:guide id="6" pos="2880">
          <p15:clr>
            <a:srgbClr val="FBAE40"/>
          </p15:clr>
        </p15:guide>
        <p15:guide id="7" pos="5602">
          <p15:clr>
            <a:srgbClr val="FBAE40"/>
          </p15:clr>
        </p15:guide>
        <p15:guide id="8" pos="15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010C4CF1-0193-4074-AA6E-1B5AEC83D8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4381025" y="-4056591"/>
            <a:ext cx="428040" cy="919009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1E60561-FCF3-41EA-84B9-89B6729D4E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4381025" y="1429809"/>
            <a:ext cx="428040" cy="919009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A46E005-601B-45FE-89C3-E29261AF6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" b="12681"/>
          <a:stretch/>
        </p:blipFill>
        <p:spPr>
          <a:xfrm>
            <a:off x="897467" y="6152211"/>
            <a:ext cx="7246833" cy="6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6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A4D9-627E-45EF-BA68-A17143176A41}" type="datetime1">
              <a:rPr lang="pl-PL" smtClean="0"/>
              <a:t>16.12.2019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5942" y="6356351"/>
            <a:ext cx="2057400" cy="365125"/>
          </a:xfrm>
        </p:spPr>
        <p:txBody>
          <a:bodyPr/>
          <a:lstStyle>
            <a:lvl1pPr>
              <a:defRPr sz="1400" b="1">
                <a:latin typeface="Century Gothic" panose="020B0502020202020204" pitchFamily="34" charset="0"/>
              </a:defRPr>
            </a:lvl1pPr>
          </a:lstStyle>
          <a:p>
            <a:fld id="{63495140-8AF3-44B3-8E8F-973C040A3C9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973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E2C-8DF9-45E1-8AD3-00567ECF8B82}" type="datetime1">
              <a:rPr lang="pl-PL" smtClean="0"/>
              <a:t>16.12.2019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129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4127-691F-43AC-8269-4C3BD0870807}" type="datetime1">
              <a:rPr lang="pl-PL" smtClean="0"/>
              <a:t>16.12.2019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961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BD8A-3155-47AC-AE11-F8337F384798}" type="datetime1">
              <a:rPr lang="pl-PL" smtClean="0"/>
              <a:t>16.12.2019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231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6100-0566-4F9A-9483-AD5904E9FFEA}" type="datetime1">
              <a:rPr lang="pl-PL" smtClean="0"/>
              <a:t>16.12.2019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579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BB5F-B5AD-42F3-8E00-03CE21720471}" type="datetime1">
              <a:rPr lang="pl-PL" smtClean="0"/>
              <a:t>16.12.2019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413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8094-F516-4A4B-984D-216D03D2F45A}" type="datetime1">
              <a:rPr lang="pl-PL" smtClean="0"/>
              <a:t>16.12.2019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947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C538-DFAB-4764-BBBD-9266BDCFC617}" type="datetime1">
              <a:rPr lang="pl-PL" smtClean="0"/>
              <a:t>16.12.2019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822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E1888-F5CF-483A-B565-89B7979B336F}" type="datetime1">
              <a:rPr lang="pl-PL" smtClean="0"/>
              <a:t>16.12.2019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A31F79C8-7A44-445A-A16F-31891D6B6D4C}"/>
              </a:ext>
            </a:extLst>
          </p:cNvPr>
          <p:cNvSpPr/>
          <p:nvPr userDrawn="1"/>
        </p:nvSpPr>
        <p:spPr>
          <a:xfrm>
            <a:off x="-1343115" y="1458513"/>
            <a:ext cx="393107" cy="487110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60271330-25D2-4F8E-8D58-56C6C746265A}"/>
              </a:ext>
            </a:extLst>
          </p:cNvPr>
          <p:cNvSpPr/>
          <p:nvPr userDrawn="1"/>
        </p:nvSpPr>
        <p:spPr>
          <a:xfrm>
            <a:off x="-1343115" y="2038218"/>
            <a:ext cx="393107" cy="487110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D01E8761-5DCA-4A9C-9F70-74727E1FF1CC}"/>
              </a:ext>
            </a:extLst>
          </p:cNvPr>
          <p:cNvSpPr/>
          <p:nvPr userDrawn="1"/>
        </p:nvSpPr>
        <p:spPr>
          <a:xfrm>
            <a:off x="-2066520" y="889451"/>
            <a:ext cx="601904" cy="569062"/>
          </a:xfrm>
          <a:prstGeom prst="rect">
            <a:avLst/>
          </a:prstGeom>
          <a:solidFill>
            <a:srgbClr val="F484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A59DE514-81CA-46FD-873B-879A23C2B79B}"/>
              </a:ext>
            </a:extLst>
          </p:cNvPr>
          <p:cNvSpPr/>
          <p:nvPr userDrawn="1"/>
        </p:nvSpPr>
        <p:spPr>
          <a:xfrm>
            <a:off x="-2066520" y="1618180"/>
            <a:ext cx="601904" cy="569062"/>
          </a:xfrm>
          <a:prstGeom prst="rect">
            <a:avLst/>
          </a:prstGeom>
          <a:solidFill>
            <a:srgbClr val="FFE2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38A23A90-4305-44A4-83F5-7E70DFC0CCFD}"/>
              </a:ext>
            </a:extLst>
          </p:cNvPr>
          <p:cNvSpPr/>
          <p:nvPr userDrawn="1"/>
        </p:nvSpPr>
        <p:spPr>
          <a:xfrm>
            <a:off x="-2066520" y="2346909"/>
            <a:ext cx="601904" cy="569062"/>
          </a:xfrm>
          <a:prstGeom prst="rect">
            <a:avLst/>
          </a:prstGeom>
          <a:solidFill>
            <a:srgbClr val="C4D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B6E2D0C4-92D0-4CE4-B010-BA037AF6A863}"/>
              </a:ext>
            </a:extLst>
          </p:cNvPr>
          <p:cNvSpPr/>
          <p:nvPr userDrawn="1"/>
        </p:nvSpPr>
        <p:spPr>
          <a:xfrm>
            <a:off x="-2066520" y="3101689"/>
            <a:ext cx="601904" cy="569062"/>
          </a:xfrm>
          <a:prstGeom prst="rect">
            <a:avLst/>
          </a:prstGeom>
          <a:solidFill>
            <a:srgbClr val="6D8F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C76DDF8E-1203-46D3-A03D-9354D0B0E3D4}"/>
              </a:ext>
            </a:extLst>
          </p:cNvPr>
          <p:cNvSpPr/>
          <p:nvPr userDrawn="1"/>
        </p:nvSpPr>
        <p:spPr>
          <a:xfrm>
            <a:off x="-2066520" y="3856469"/>
            <a:ext cx="601904" cy="569062"/>
          </a:xfrm>
          <a:prstGeom prst="rect">
            <a:avLst/>
          </a:prstGeom>
          <a:solidFill>
            <a:srgbClr val="4B65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982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4.sv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5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chart" Target="../charts/chart13.xml"/><Relationship Id="rId7" Type="http://schemas.openxmlformats.org/officeDocument/2006/relationships/image" Target="../media/image28.png"/><Relationship Id="rId12" Type="http://schemas.openxmlformats.org/officeDocument/2006/relationships/image" Target="../media/image48.sv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sv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52.svg"/><Relationship Id="rId4" Type="http://schemas.openxmlformats.org/officeDocument/2006/relationships/chart" Target="../charts/chart14.xml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image" Target="../media/image63.sv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61.sv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1.png"/><Relationship Id="rId18" Type="http://schemas.openxmlformats.org/officeDocument/2006/relationships/image" Target="../media/image22.svg"/><Relationship Id="rId26" Type="http://schemas.openxmlformats.org/officeDocument/2006/relationships/image" Target="../media/image30.svg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16.svg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chart" Target="../charts/chart1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11" Type="http://schemas.openxmlformats.org/officeDocument/2006/relationships/image" Target="../media/image10.png"/><Relationship Id="rId24" Type="http://schemas.openxmlformats.org/officeDocument/2006/relationships/image" Target="../media/image28.sv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image" Target="../media/image14.svg"/><Relationship Id="rId19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9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svg"/><Relationship Id="rId5" Type="http://schemas.openxmlformats.org/officeDocument/2006/relationships/image" Target="../media/image19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EF1C8D3-1F80-4CF3-8FCC-9E3B2D302E14}"/>
              </a:ext>
            </a:extLst>
          </p:cNvPr>
          <p:cNvSpPr/>
          <p:nvPr/>
        </p:nvSpPr>
        <p:spPr>
          <a:xfrm>
            <a:off x="0" y="6021696"/>
            <a:ext cx="9144000" cy="8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90C82A8-B04D-431B-A0B1-16D4684CE5B7}"/>
              </a:ext>
            </a:extLst>
          </p:cNvPr>
          <p:cNvSpPr/>
          <p:nvPr/>
        </p:nvSpPr>
        <p:spPr>
          <a:xfrm>
            <a:off x="0" y="2755725"/>
            <a:ext cx="9144000" cy="3279315"/>
          </a:xfrm>
          <a:prstGeom prst="rect">
            <a:avLst/>
          </a:prstGeom>
          <a:solidFill>
            <a:srgbClr val="FFD53B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4528060E-12E8-4F5A-84B8-A4EBF9B2226C}"/>
              </a:ext>
            </a:extLst>
          </p:cNvPr>
          <p:cNvGrpSpPr/>
          <p:nvPr/>
        </p:nvGrpSpPr>
        <p:grpSpPr>
          <a:xfrm>
            <a:off x="0" y="2668683"/>
            <a:ext cx="9144001" cy="2800767"/>
            <a:chOff x="-1" y="1004204"/>
            <a:chExt cx="9144001" cy="2218185"/>
          </a:xfrm>
          <a:noFill/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41CEBE34-3D8A-4277-B50A-C3B1F10F1F50}"/>
                </a:ext>
              </a:extLst>
            </p:cNvPr>
            <p:cNvSpPr/>
            <p:nvPr/>
          </p:nvSpPr>
          <p:spPr>
            <a:xfrm>
              <a:off x="-1" y="1097634"/>
              <a:ext cx="9144001" cy="2031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49FA60B3-5836-4B1B-9327-97605173CAAD}"/>
                </a:ext>
              </a:extLst>
            </p:cNvPr>
            <p:cNvSpPr txBox="1"/>
            <p:nvPr/>
          </p:nvSpPr>
          <p:spPr>
            <a:xfrm flipH="1">
              <a:off x="412865" y="1004204"/>
              <a:ext cx="8562108" cy="22181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Jednotematyczne badanie świadomości i zachowań ekologicznych mieszkańców Polski</a:t>
              </a:r>
              <a:endParaRPr lang="pl-PL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pl-PL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pl-PL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BUTELKI ZWROTNE</a:t>
              </a:r>
              <a:endParaRPr lang="pl-PL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pl-PL" sz="2400" dirty="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Raport z badania</a:t>
              </a:r>
            </a:p>
            <a:p>
              <a:pPr algn="ctr"/>
              <a:endParaRPr lang="pl-PL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pl-PL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pl-PL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pl-PL" sz="1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LISTOPAD 2019</a:t>
              </a:r>
            </a:p>
          </p:txBody>
        </p:sp>
      </p:grpSp>
      <p:pic>
        <p:nvPicPr>
          <p:cNvPr id="8" name="Obraz 7">
            <a:extLst>
              <a:ext uri="{FF2B5EF4-FFF2-40B4-BE49-F238E27FC236}">
                <a16:creationId xmlns:a16="http://schemas.microsoft.com/office/drawing/2014/main" id="{00E34792-1329-4543-9FCC-ECC4643E2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" b="12681"/>
          <a:stretch/>
        </p:blipFill>
        <p:spPr>
          <a:xfrm>
            <a:off x="1070503" y="6153008"/>
            <a:ext cx="7246833" cy="6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8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979EF57-66A8-4D24-9204-52CD75A4B367}"/>
              </a:ext>
            </a:extLst>
          </p:cNvPr>
          <p:cNvSpPr txBox="1"/>
          <p:nvPr/>
        </p:nvSpPr>
        <p:spPr>
          <a:xfrm>
            <a:off x="259558" y="875226"/>
            <a:ext cx="7244178" cy="448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3A4877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 badaniu udział wzięło łącznie 1000 respondentów, z czego 52,2% stanowiły kobiety, natomiast 47,8% mężczyźni.</a:t>
            </a:r>
          </a:p>
          <a:p>
            <a:pPr marL="171450" indent="-171450">
              <a:lnSpc>
                <a:spcPct val="150000"/>
              </a:lnSpc>
              <a:buClr>
                <a:srgbClr val="3A4877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Najliczniejszą grupę stanowili respondenci w wieku 60 lat i więcej (29,3%) oraz 45-59 lat (23,0%), nieco mniej odnotowano osób w wieku 35-44 lata i 25-34 lata. Najmniej liczną grupę stanowiły osoby młode (15-24 r.ż.: 12,4%).</a:t>
            </a:r>
          </a:p>
          <a:p>
            <a:pPr marL="171450" indent="-171450">
              <a:lnSpc>
                <a:spcPct val="150000"/>
              </a:lnSpc>
              <a:buClr>
                <a:srgbClr val="3A4877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Pod względem wykształcenia w badaniu udział wzięło 52,7% respondentów z wykształceniem średnim i pomaturalnym, 26,4% z zasadniczym zawodowym, a także 17,6% z wyższym. Najmniej liczną grupę stanowiły osoby z wykształceniem podstawowym </a:t>
            </a:r>
            <a:b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 gimnazjalnym (3,3%). </a:t>
            </a:r>
          </a:p>
          <a:p>
            <a:pPr marL="171450" indent="-171450">
              <a:lnSpc>
                <a:spcPct val="150000"/>
              </a:lnSpc>
              <a:buClr>
                <a:srgbClr val="3A4877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Przedstawiciele wsi stanowili 38,9% wszystkich badanych, natomiast miast 61,1%.</a:t>
            </a:r>
          </a:p>
          <a:p>
            <a:pPr marL="171450" indent="-171450">
              <a:lnSpc>
                <a:spcPct val="150000"/>
              </a:lnSpc>
              <a:buClr>
                <a:srgbClr val="3A4877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Analiza miejsc zamieszkania respondentów wskazała, że najliczniejszą grupę stanowili mieszkańcy województwa mazowieckiego (13,8%), a następnie śląskiego (11,9%).</a:t>
            </a:r>
          </a:p>
          <a:p>
            <a:pPr marL="171450" indent="-171450">
              <a:lnSpc>
                <a:spcPct val="150000"/>
              </a:lnSpc>
              <a:buClr>
                <a:srgbClr val="3A4877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Analiza wysokości miesięcznych dochodów netto, przypadających na jednego członka gospodarstwa domowego respondenta, wskazała, że najczęściej dochody badanych mieściły się w przedziale 2 001– 2 500 PLN (25,4%). Drugą pod względem częstości wskazania kategorią dochodów były dochody w przedziale 1 501 – 2 000 PLN (21,4%).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2889030-18B1-4DE2-8532-0F3317C3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10</a:t>
            </a:fld>
            <a:endParaRPr lang="pl-PL" dirty="0"/>
          </a:p>
        </p:txBody>
      </p:sp>
      <p:grpSp>
        <p:nvGrpSpPr>
          <p:cNvPr id="46" name="Grupa 45">
            <a:extLst>
              <a:ext uri="{FF2B5EF4-FFF2-40B4-BE49-F238E27FC236}">
                <a16:creationId xmlns:a16="http://schemas.microsoft.com/office/drawing/2014/main" id="{CA87EB72-5D7A-491D-8214-928D25EFBD1A}"/>
              </a:ext>
            </a:extLst>
          </p:cNvPr>
          <p:cNvGrpSpPr/>
          <p:nvPr/>
        </p:nvGrpSpPr>
        <p:grpSpPr>
          <a:xfrm>
            <a:off x="7603249" y="2718728"/>
            <a:ext cx="1260093" cy="1141559"/>
            <a:chOff x="7603249" y="2718728"/>
            <a:chExt cx="1260093" cy="1141559"/>
          </a:xfrm>
        </p:grpSpPr>
        <p:grpSp>
          <p:nvGrpSpPr>
            <p:cNvPr id="40" name="Grupa 39">
              <a:extLst>
                <a:ext uri="{FF2B5EF4-FFF2-40B4-BE49-F238E27FC236}">
                  <a16:creationId xmlns:a16="http://schemas.microsoft.com/office/drawing/2014/main" id="{AAC9DBA3-C1BD-49FD-B23E-04313BC0E297}"/>
                </a:ext>
              </a:extLst>
            </p:cNvPr>
            <p:cNvGrpSpPr/>
            <p:nvPr/>
          </p:nvGrpSpPr>
          <p:grpSpPr>
            <a:xfrm rot="5400000">
              <a:off x="7662516" y="2659461"/>
              <a:ext cx="1141559" cy="1260093"/>
              <a:chOff x="1026695" y="1807381"/>
              <a:chExt cx="1395663" cy="1949116"/>
            </a:xfrm>
            <a:solidFill>
              <a:srgbClr val="87CFEE"/>
            </a:solidFill>
          </p:grpSpPr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B8D6EEE0-7333-4B1A-8A51-0D8C259F5F99}"/>
                  </a:ext>
                </a:extLst>
              </p:cNvPr>
              <p:cNvSpPr/>
              <p:nvPr/>
            </p:nvSpPr>
            <p:spPr>
              <a:xfrm>
                <a:off x="1026695" y="1807381"/>
                <a:ext cx="1395663" cy="1443790"/>
              </a:xfrm>
              <a:prstGeom prst="rect">
                <a:avLst/>
              </a:prstGeom>
              <a:solidFill>
                <a:srgbClr val="6D8F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713" dirty="0"/>
              </a:p>
            </p:txBody>
          </p:sp>
          <p:sp>
            <p:nvSpPr>
              <p:cNvPr id="43" name="Trójkąt równoramienny 42">
                <a:extLst>
                  <a:ext uri="{FF2B5EF4-FFF2-40B4-BE49-F238E27FC236}">
                    <a16:creationId xmlns:a16="http://schemas.microsoft.com/office/drawing/2014/main" id="{6C997C4D-F87C-422D-A65F-0EC7582FDDD8}"/>
                  </a:ext>
                </a:extLst>
              </p:cNvPr>
              <p:cNvSpPr/>
              <p:nvPr/>
            </p:nvSpPr>
            <p:spPr>
              <a:xfrm rot="10800000">
                <a:off x="1395662" y="3251170"/>
                <a:ext cx="657727" cy="505327"/>
              </a:xfrm>
              <a:prstGeom prst="triangle">
                <a:avLst/>
              </a:prstGeom>
              <a:solidFill>
                <a:srgbClr val="6D8F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713" dirty="0"/>
              </a:p>
            </p:txBody>
          </p:sp>
        </p:grpSp>
        <p:pic>
          <p:nvPicPr>
            <p:cNvPr id="45" name="Grafika 44" descr="Użytkownicy">
              <a:extLst>
                <a:ext uri="{FF2B5EF4-FFF2-40B4-BE49-F238E27FC236}">
                  <a16:creationId xmlns:a16="http://schemas.microsoft.com/office/drawing/2014/main" id="{C7955639-1607-4D2F-99AA-EC14D5700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964009" y="2903678"/>
              <a:ext cx="865262" cy="865262"/>
            </a:xfrm>
            <a:prstGeom prst="rect">
              <a:avLst/>
            </a:prstGeom>
          </p:spPr>
        </p:pic>
      </p:grpSp>
      <p:sp>
        <p:nvSpPr>
          <p:cNvPr id="9" name="Podtytuł 2">
            <a:extLst>
              <a:ext uri="{FF2B5EF4-FFF2-40B4-BE49-F238E27FC236}">
                <a16:creationId xmlns:a16="http://schemas.microsoft.com/office/drawing/2014/main" id="{E52AB770-07E1-4D0D-AC6C-96C34126A96F}"/>
              </a:ext>
            </a:extLst>
          </p:cNvPr>
          <p:cNvSpPr txBox="1">
            <a:spLocks/>
          </p:cNvSpPr>
          <p:nvPr/>
        </p:nvSpPr>
        <p:spPr>
          <a:xfrm>
            <a:off x="154764" y="81672"/>
            <a:ext cx="8844445" cy="45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CHARAKTERYSTYKA PRÓBY</a:t>
            </a:r>
          </a:p>
        </p:txBody>
      </p:sp>
    </p:spTree>
    <p:extLst>
      <p:ext uri="{BB962C8B-B14F-4D97-AF65-F5344CB8AC3E}">
        <p14:creationId xmlns:p14="http://schemas.microsoft.com/office/powerpoint/2010/main" val="356742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E066995-4868-42E4-AB27-0A47E00577B4}"/>
              </a:ext>
            </a:extLst>
          </p:cNvPr>
          <p:cNvSpPr/>
          <p:nvPr/>
        </p:nvSpPr>
        <p:spPr>
          <a:xfrm>
            <a:off x="0" y="0"/>
            <a:ext cx="9144000" cy="6214369"/>
          </a:xfrm>
          <a:prstGeom prst="rect">
            <a:avLst/>
          </a:prstGeom>
          <a:solidFill>
            <a:srgbClr val="FFD53B"/>
          </a:solidFill>
          <a:ln>
            <a:solidFill>
              <a:srgbClr val="C4D7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7F0A099E-9192-4537-9157-8830723EFC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3880379"/>
            <a:ext cx="3762102" cy="1049435"/>
          </a:xfrm>
          <a:solidFill>
            <a:srgbClr val="FFD53B"/>
          </a:solidFill>
          <a:ln>
            <a:solidFill>
              <a:srgbClr val="FFD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80141" indent="-80141" algn="r" defTabSz="870966">
              <a:tabLst>
                <a:tab pos="2906244" algn="l"/>
                <a:tab pos="3591223" algn="l"/>
              </a:tabLst>
            </a:pPr>
            <a:r>
              <a:rPr lang="pl-PL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WYNIKI BADANIA</a:t>
            </a:r>
          </a:p>
        </p:txBody>
      </p:sp>
    </p:spTree>
    <p:extLst>
      <p:ext uri="{BB962C8B-B14F-4D97-AF65-F5344CB8AC3E}">
        <p14:creationId xmlns:p14="http://schemas.microsoft.com/office/powerpoint/2010/main" val="107663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2889030-18B1-4DE2-8532-0F3317C3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381A99E-E3AD-4CBE-9BEC-BC6CD7DF2ECA}"/>
              </a:ext>
            </a:extLst>
          </p:cNvPr>
          <p:cNvSpPr/>
          <p:nvPr/>
        </p:nvSpPr>
        <p:spPr>
          <a:xfrm>
            <a:off x="0" y="2"/>
            <a:ext cx="9144000" cy="710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P1. Czy przy zakupie napojów w szklanych opakowaniach (np. woda, napoje, piwo) zwraca Pan/i uwagę na informację, czy butelka jest zwrotna?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jednokrotnego wyboru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BE85BA2-BB56-4700-BA61-567269B07225}"/>
              </a:ext>
            </a:extLst>
          </p:cNvPr>
          <p:cNvSpPr txBox="1"/>
          <p:nvPr/>
        </p:nvSpPr>
        <p:spPr>
          <a:xfrm>
            <a:off x="216731" y="5812131"/>
            <a:ext cx="258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Polacy w wieku 15+, N=1000</a:t>
            </a:r>
          </a:p>
        </p:txBody>
      </p:sp>
      <p:pic>
        <p:nvPicPr>
          <p:cNvPr id="28" name="Grafika 27" descr="Butelka">
            <a:extLst>
              <a:ext uri="{FF2B5EF4-FFF2-40B4-BE49-F238E27FC236}">
                <a16:creationId xmlns:a16="http://schemas.microsoft.com/office/drawing/2014/main" id="{12782AFB-E3F1-49A5-BA29-4AF75682B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63008" y="1515559"/>
            <a:ext cx="4616370" cy="4392796"/>
          </a:xfrm>
          <a:prstGeom prst="rect">
            <a:avLst/>
          </a:prstGeom>
        </p:spPr>
      </p:pic>
      <p:graphicFrame>
        <p:nvGraphicFramePr>
          <p:cNvPr id="30" name="Wykres 29">
            <a:extLst>
              <a:ext uri="{FF2B5EF4-FFF2-40B4-BE49-F238E27FC236}">
                <a16:creationId xmlns:a16="http://schemas.microsoft.com/office/drawing/2014/main" id="{DC121A4F-C92B-4607-931B-00B3FF060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391314"/>
              </p:ext>
            </p:extLst>
          </p:nvPr>
        </p:nvGraphicFramePr>
        <p:xfrm>
          <a:off x="4878231" y="930475"/>
          <a:ext cx="4080781" cy="36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a 7">
            <a:extLst>
              <a:ext uri="{FF2B5EF4-FFF2-40B4-BE49-F238E27FC236}">
                <a16:creationId xmlns:a16="http://schemas.microsoft.com/office/drawing/2014/main" id="{F8B14094-FBE4-4D3F-B803-0180A2CB6EE3}"/>
              </a:ext>
            </a:extLst>
          </p:cNvPr>
          <p:cNvGrpSpPr/>
          <p:nvPr/>
        </p:nvGrpSpPr>
        <p:grpSpPr>
          <a:xfrm>
            <a:off x="3101648" y="1592446"/>
            <a:ext cx="1196161" cy="970569"/>
            <a:chOff x="3519557" y="848867"/>
            <a:chExt cx="1196161" cy="970569"/>
          </a:xfrm>
        </p:grpSpPr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6E172E4F-E6D6-4EBF-9F17-402C004F6D5F}"/>
                </a:ext>
              </a:extLst>
            </p:cNvPr>
            <p:cNvSpPr txBox="1"/>
            <p:nvPr/>
          </p:nvSpPr>
          <p:spPr>
            <a:xfrm>
              <a:off x="3519557" y="848867"/>
              <a:ext cx="93176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5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TAK</a:t>
              </a:r>
            </a:p>
          </p:txBody>
        </p:sp>
        <p:sp>
          <p:nvSpPr>
            <p:cNvPr id="34" name="pole tekstowe 33">
              <a:extLst>
                <a:ext uri="{FF2B5EF4-FFF2-40B4-BE49-F238E27FC236}">
                  <a16:creationId xmlns:a16="http://schemas.microsoft.com/office/drawing/2014/main" id="{1BC93BFF-E187-4A8F-836B-C5D5B39AF37B}"/>
                </a:ext>
              </a:extLst>
            </p:cNvPr>
            <p:cNvSpPr txBox="1"/>
            <p:nvPr/>
          </p:nvSpPr>
          <p:spPr>
            <a:xfrm>
              <a:off x="3519557" y="1296216"/>
              <a:ext cx="1196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26,8%</a:t>
              </a:r>
            </a:p>
          </p:txBody>
        </p: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BB6BE924-FEFB-4BDE-9FC9-59161451C145}"/>
              </a:ext>
            </a:extLst>
          </p:cNvPr>
          <p:cNvGrpSpPr/>
          <p:nvPr/>
        </p:nvGrpSpPr>
        <p:grpSpPr>
          <a:xfrm>
            <a:off x="573106" y="4443444"/>
            <a:ext cx="1196161" cy="970569"/>
            <a:chOff x="3519557" y="848867"/>
            <a:chExt cx="1196161" cy="970569"/>
          </a:xfrm>
        </p:grpSpPr>
        <p:sp>
          <p:nvSpPr>
            <p:cNvPr id="40" name="pole tekstowe 39">
              <a:extLst>
                <a:ext uri="{FF2B5EF4-FFF2-40B4-BE49-F238E27FC236}">
                  <a16:creationId xmlns:a16="http://schemas.microsoft.com/office/drawing/2014/main" id="{983FBA96-20A6-4156-8C32-D837DD0C83AE}"/>
                </a:ext>
              </a:extLst>
            </p:cNvPr>
            <p:cNvSpPr txBox="1"/>
            <p:nvPr/>
          </p:nvSpPr>
          <p:spPr>
            <a:xfrm>
              <a:off x="3571111" y="848867"/>
              <a:ext cx="80326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500" b="1" dirty="0">
                  <a:solidFill>
                    <a:srgbClr val="6D8F9A"/>
                  </a:solidFill>
                  <a:latin typeface="Century Gothic" panose="020B0502020202020204" pitchFamily="34" charset="0"/>
                </a:rPr>
                <a:t>NIE</a:t>
              </a:r>
            </a:p>
          </p:txBody>
        </p: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id="{79B7C176-7090-4BC9-A574-12BA47A1D9B4}"/>
                </a:ext>
              </a:extLst>
            </p:cNvPr>
            <p:cNvSpPr txBox="1"/>
            <p:nvPr/>
          </p:nvSpPr>
          <p:spPr>
            <a:xfrm>
              <a:off x="3519557" y="1296216"/>
              <a:ext cx="1196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>
                  <a:solidFill>
                    <a:srgbClr val="6D8F9A"/>
                  </a:solidFill>
                  <a:latin typeface="Century Gothic" panose="020B0502020202020204" pitchFamily="34" charset="0"/>
                </a:rPr>
                <a:t>70,2%</a:t>
              </a: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B1721950-BF45-4FB1-AA66-4FCBBB92F62E}"/>
              </a:ext>
            </a:extLst>
          </p:cNvPr>
          <p:cNvGrpSpPr/>
          <p:nvPr/>
        </p:nvGrpSpPr>
        <p:grpSpPr>
          <a:xfrm>
            <a:off x="608273" y="1922326"/>
            <a:ext cx="1736373" cy="716458"/>
            <a:chOff x="3695985" y="848867"/>
            <a:chExt cx="1736373" cy="716458"/>
          </a:xfrm>
        </p:grpSpPr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CB232FE7-4AB5-4F68-B16F-92808EA91059}"/>
                </a:ext>
              </a:extLst>
            </p:cNvPr>
            <p:cNvSpPr txBox="1"/>
            <p:nvPr/>
          </p:nvSpPr>
          <p:spPr>
            <a:xfrm>
              <a:off x="3695985" y="848867"/>
              <a:ext cx="1736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NIE WIEM, </a:t>
              </a:r>
            </a:p>
            <a:p>
              <a:r>
                <a:rPr lang="pl-PL" sz="12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TRUDNO POWIEDZIEĆ</a:t>
              </a:r>
            </a:p>
          </p:txBody>
        </p:sp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id="{7BECF51F-C644-47D5-A36B-20FDD775A571}"/>
                </a:ext>
              </a:extLst>
            </p:cNvPr>
            <p:cNvSpPr txBox="1"/>
            <p:nvPr/>
          </p:nvSpPr>
          <p:spPr>
            <a:xfrm>
              <a:off x="3792655" y="1257548"/>
              <a:ext cx="784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3,0%</a:t>
              </a:r>
            </a:p>
          </p:txBody>
        </p:sp>
      </p:grpSp>
      <p:graphicFrame>
        <p:nvGraphicFramePr>
          <p:cNvPr id="43" name="Wykres 42">
            <a:extLst>
              <a:ext uri="{FF2B5EF4-FFF2-40B4-BE49-F238E27FC236}">
                <a16:creationId xmlns:a16="http://schemas.microsoft.com/office/drawing/2014/main" id="{5426FEE6-9EF7-46FA-ABE6-BF837B7E9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301063"/>
              </p:ext>
            </p:extLst>
          </p:nvPr>
        </p:nvGraphicFramePr>
        <p:xfrm>
          <a:off x="5007598" y="1515559"/>
          <a:ext cx="3528129" cy="439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185DC30E-9FE7-4701-BA4D-D5FFF793A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202517"/>
              </p:ext>
            </p:extLst>
          </p:nvPr>
        </p:nvGraphicFramePr>
        <p:xfrm>
          <a:off x="8576621" y="1616264"/>
          <a:ext cx="342788" cy="1440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288068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9257"/>
                  </a:ext>
                </a:extLst>
              </a:tr>
              <a:tr h="288068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288068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  <a:tr h="288068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812274"/>
                  </a:ext>
                </a:extLst>
              </a:tr>
              <a:tr h="288068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0047204"/>
                  </a:ext>
                </a:extLst>
              </a:tr>
            </a:tbl>
          </a:graphicData>
        </a:graphic>
      </p:graphicFrame>
      <p:graphicFrame>
        <p:nvGraphicFramePr>
          <p:cNvPr id="33" name="Tabela 32">
            <a:extLst>
              <a:ext uri="{FF2B5EF4-FFF2-40B4-BE49-F238E27FC236}">
                <a16:creationId xmlns:a16="http://schemas.microsoft.com/office/drawing/2014/main" id="{7F166AF2-3C52-4450-B1F1-E12168802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451422"/>
              </p:ext>
            </p:extLst>
          </p:nvPr>
        </p:nvGraphicFramePr>
        <p:xfrm>
          <a:off x="8561580" y="3305862"/>
          <a:ext cx="342788" cy="1208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302247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9257"/>
                  </a:ext>
                </a:extLst>
              </a:tr>
              <a:tr h="302247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302247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  <a:tr h="302247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812274"/>
                  </a:ext>
                </a:extLst>
              </a:tr>
            </a:tbl>
          </a:graphicData>
        </a:graphic>
      </p:graphicFrame>
      <p:graphicFrame>
        <p:nvGraphicFramePr>
          <p:cNvPr id="44" name="Tabela 43">
            <a:extLst>
              <a:ext uri="{FF2B5EF4-FFF2-40B4-BE49-F238E27FC236}">
                <a16:creationId xmlns:a16="http://schemas.microsoft.com/office/drawing/2014/main" id="{7502E000-52A4-435B-8F13-89C3FE3E8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64779"/>
              </p:ext>
            </p:extLst>
          </p:nvPr>
        </p:nvGraphicFramePr>
        <p:xfrm>
          <a:off x="8576621" y="4764108"/>
          <a:ext cx="342788" cy="9067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302247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9257"/>
                  </a:ext>
                </a:extLst>
              </a:tr>
              <a:tr h="302247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302247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</a:tbl>
          </a:graphicData>
        </a:graphic>
      </p:graphicFrame>
      <p:graphicFrame>
        <p:nvGraphicFramePr>
          <p:cNvPr id="21" name="Wykres 20" descr="Zwracanie uwagi podczas zakupów napojów w szklanych butelkach na informacje dotyczącą zwrotnej butelki&#10;&#10;Wykres kołowy przedstawia odsetek wskazań dotyczący tego czy respondenci przy zakupie napojów w szklanych opakowaniach zwracają uwagę na informację czy butelka jest zwrotna: tak (26,8%), nie (70,2%), nie wiem (3,0%).">
            <a:extLst>
              <a:ext uri="{FF2B5EF4-FFF2-40B4-BE49-F238E27FC236}">
                <a16:creationId xmlns:a16="http://schemas.microsoft.com/office/drawing/2014/main" id="{779060F6-4ABD-4382-A296-D49D12A68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771107"/>
              </p:ext>
            </p:extLst>
          </p:nvPr>
        </p:nvGraphicFramePr>
        <p:xfrm>
          <a:off x="274973" y="2096412"/>
          <a:ext cx="4139345" cy="299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4627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2889030-18B1-4DE2-8532-0F3317C3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381A99E-E3AD-4CBE-9BEC-BC6CD7DF2ECA}"/>
              </a:ext>
            </a:extLst>
          </p:cNvPr>
          <p:cNvSpPr/>
          <p:nvPr/>
        </p:nvSpPr>
        <p:spPr>
          <a:xfrm>
            <a:off x="0" y="-7092"/>
            <a:ext cx="9144000" cy="49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P2. Co Pan/Pani sądzi o wprowadzeniu kaucji za wszystkie szklane i plastikowe butelki po napojach?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jednokrotnego wyboru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2EF3585-EE70-49E9-80E5-0841EF04A061}"/>
              </a:ext>
            </a:extLst>
          </p:cNvPr>
          <p:cNvSpPr txBox="1"/>
          <p:nvPr/>
        </p:nvSpPr>
        <p:spPr>
          <a:xfrm>
            <a:off x="178064" y="5675793"/>
            <a:ext cx="258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800" i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Polacy w wieku 15+, N=1000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C21D33C-EFE3-44F7-9749-B9EF46CB9498}"/>
              </a:ext>
            </a:extLst>
          </p:cNvPr>
          <p:cNvSpPr txBox="1"/>
          <p:nvPr/>
        </p:nvSpPr>
        <p:spPr>
          <a:xfrm>
            <a:off x="682018" y="1050916"/>
            <a:ext cx="3384120" cy="715089"/>
          </a:xfrm>
          <a:prstGeom prst="wedgeRoundRectCallout">
            <a:avLst>
              <a:gd name="adj1" fmla="val -15435"/>
              <a:gd name="adj2" fmla="val 73822"/>
              <a:gd name="adj3" fmla="val 16667"/>
            </a:avLst>
          </a:prstGeom>
          <a:solidFill>
            <a:srgbClr val="DAE6EA">
              <a:alpha val="60000"/>
            </a:srgb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i="1" dirty="0">
                <a:solidFill>
                  <a:srgbClr val="58595B"/>
                </a:solidFill>
                <a:latin typeface="Century Gothic" panose="020B0502020202020204" pitchFamily="34" charset="0"/>
              </a:rPr>
              <a:t>Jestem za wprowadzeniem kaucji </a:t>
            </a:r>
            <a:r>
              <a:rPr lang="pl-PL" sz="1200" b="1" i="1" dirty="0">
                <a:solidFill>
                  <a:srgbClr val="58595B"/>
                </a:solidFill>
                <a:latin typeface="Century Gothic" panose="020B0502020202020204" pitchFamily="34" charset="0"/>
              </a:rPr>
              <a:t>zarówno za butelki szklane, jak i plastikowe</a:t>
            </a:r>
          </a:p>
        </p:txBody>
      </p:sp>
      <p:grpSp>
        <p:nvGrpSpPr>
          <p:cNvPr id="3" name="Grupa 2" descr="Opinia na temat wprowadzenia kaucji za szklane i plastikowe butelki&#10;&#10;Grafika przedstawia butelkę szklaną i plastikową wraz z opisem &quot;jestem za wprowadzeniem kaucji zarówno za butelki szklane, jak i plastikowe&quot;: 34,7%">
            <a:extLst>
              <a:ext uri="{FF2B5EF4-FFF2-40B4-BE49-F238E27FC236}">
                <a16:creationId xmlns:a16="http://schemas.microsoft.com/office/drawing/2014/main" id="{9B62F6AD-1B0D-45E0-A540-6593E901D22C}"/>
              </a:ext>
            </a:extLst>
          </p:cNvPr>
          <p:cNvGrpSpPr/>
          <p:nvPr/>
        </p:nvGrpSpPr>
        <p:grpSpPr>
          <a:xfrm>
            <a:off x="933512" y="1556731"/>
            <a:ext cx="3031205" cy="1366605"/>
            <a:chOff x="-432056" y="1432854"/>
            <a:chExt cx="3031205" cy="1366605"/>
          </a:xfrm>
        </p:grpSpPr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832DCBB4-C73C-4ED3-87F3-97C934CA1E04}"/>
                </a:ext>
              </a:extLst>
            </p:cNvPr>
            <p:cNvGrpSpPr/>
            <p:nvPr/>
          </p:nvGrpSpPr>
          <p:grpSpPr>
            <a:xfrm>
              <a:off x="1005241" y="1432854"/>
              <a:ext cx="1593908" cy="1366605"/>
              <a:chOff x="4430398" y="903055"/>
              <a:chExt cx="1935747" cy="1659695"/>
            </a:xfrm>
          </p:grpSpPr>
          <p:pic>
            <p:nvPicPr>
              <p:cNvPr id="16" name="Obraz 15">
                <a:extLst>
                  <a:ext uri="{FF2B5EF4-FFF2-40B4-BE49-F238E27FC236}">
                    <a16:creationId xmlns:a16="http://schemas.microsoft.com/office/drawing/2014/main" id="{B4655323-FB24-48CF-88AB-087535E799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29298">
                <a:off x="4430398" y="1528991"/>
                <a:ext cx="952500" cy="952500"/>
              </a:xfrm>
              <a:prstGeom prst="rect">
                <a:avLst/>
              </a:prstGeom>
            </p:spPr>
          </p:pic>
          <p:pic>
            <p:nvPicPr>
              <p:cNvPr id="17" name="Grafika 16" descr="Butelka">
                <a:extLst>
                  <a:ext uri="{FF2B5EF4-FFF2-40B4-BE49-F238E27FC236}">
                    <a16:creationId xmlns:a16="http://schemas.microsoft.com/office/drawing/2014/main" id="{63330B0C-8428-4E38-9459-90EACE9E0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4706451" y="903055"/>
                <a:ext cx="1659694" cy="1659695"/>
              </a:xfrm>
              <a:prstGeom prst="rect">
                <a:avLst/>
              </a:prstGeom>
            </p:spPr>
          </p:pic>
        </p:grpSp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id="{0A7EE800-E6AE-4980-B4BA-69BB09336904}"/>
                </a:ext>
              </a:extLst>
            </p:cNvPr>
            <p:cNvSpPr txBox="1"/>
            <p:nvPr/>
          </p:nvSpPr>
          <p:spPr>
            <a:xfrm>
              <a:off x="-432056" y="2068775"/>
              <a:ext cx="1440566" cy="584775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2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34,7%</a:t>
              </a:r>
            </a:p>
          </p:txBody>
        </p:sp>
      </p:grpSp>
      <p:grpSp>
        <p:nvGrpSpPr>
          <p:cNvPr id="15" name="Grupa 14" descr="Opinia na temat wprowadzenia kaucji za szklane i plastikowe butelki&#10;&#10;Grafika przedstawia butelkę szklaną wraz z opisem &quot;jestem za wprowadzeniem kaucji ale tylko za butelki szklane&quot;: 14,3%">
            <a:extLst>
              <a:ext uri="{FF2B5EF4-FFF2-40B4-BE49-F238E27FC236}">
                <a16:creationId xmlns:a16="http://schemas.microsoft.com/office/drawing/2014/main" id="{09C5F5BA-A30B-482B-A51C-F02DE70790D5}"/>
              </a:ext>
            </a:extLst>
          </p:cNvPr>
          <p:cNvGrpSpPr/>
          <p:nvPr/>
        </p:nvGrpSpPr>
        <p:grpSpPr>
          <a:xfrm>
            <a:off x="5041239" y="1096608"/>
            <a:ext cx="3169249" cy="1781036"/>
            <a:chOff x="3937647" y="1624318"/>
            <a:chExt cx="3169249" cy="1781036"/>
          </a:xfrm>
        </p:grpSpPr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160C4E94-5828-4EE9-A2EF-AE27342CA68C}"/>
                </a:ext>
              </a:extLst>
            </p:cNvPr>
            <p:cNvSpPr txBox="1"/>
            <p:nvPr/>
          </p:nvSpPr>
          <p:spPr>
            <a:xfrm>
              <a:off x="3948551" y="1624318"/>
              <a:ext cx="3158345" cy="510778"/>
            </a:xfrm>
            <a:prstGeom prst="wedgeRoundRectCallout">
              <a:avLst>
                <a:gd name="adj1" fmla="val -4368"/>
                <a:gd name="adj2" fmla="val 105179"/>
                <a:gd name="adj3" fmla="val 16667"/>
              </a:avLst>
            </a:prstGeom>
            <a:solidFill>
              <a:srgbClr val="DAE6EA">
                <a:alpha val="60000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Jestem za wprowadzeniem kaucji, ale </a:t>
              </a:r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tylko za butelki szklane</a:t>
              </a:r>
            </a:p>
          </p:txBody>
        </p:sp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581BF06D-0B4D-431D-B827-5978AAAA8160}"/>
                </a:ext>
              </a:extLst>
            </p:cNvPr>
            <p:cNvGrpSpPr/>
            <p:nvPr/>
          </p:nvGrpSpPr>
          <p:grpSpPr>
            <a:xfrm>
              <a:off x="3937647" y="2038749"/>
              <a:ext cx="2566673" cy="1366605"/>
              <a:chOff x="3937647" y="2038749"/>
              <a:chExt cx="2566673" cy="1366605"/>
            </a:xfrm>
          </p:grpSpPr>
          <p:pic>
            <p:nvPicPr>
              <p:cNvPr id="20" name="Grafika 19" descr="Butelka">
                <a:extLst>
                  <a:ext uri="{FF2B5EF4-FFF2-40B4-BE49-F238E27FC236}">
                    <a16:creationId xmlns:a16="http://schemas.microsoft.com/office/drawing/2014/main" id="{44B426AB-5D5F-4674-BDDD-68F221544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3937647" y="2038749"/>
                <a:ext cx="1366604" cy="1366605"/>
              </a:xfrm>
              <a:prstGeom prst="rect">
                <a:avLst/>
              </a:prstGeom>
            </p:spPr>
          </p:pic>
          <p:sp>
            <p:nvSpPr>
              <p:cNvPr id="33" name="pole tekstowe 32">
                <a:extLst>
                  <a:ext uri="{FF2B5EF4-FFF2-40B4-BE49-F238E27FC236}">
                    <a16:creationId xmlns:a16="http://schemas.microsoft.com/office/drawing/2014/main" id="{1A73C0AD-BE93-4B5C-841D-FED3E23961BA}"/>
                  </a:ext>
                </a:extLst>
              </p:cNvPr>
              <p:cNvSpPr txBox="1"/>
              <p:nvPr/>
            </p:nvSpPr>
            <p:spPr>
              <a:xfrm>
                <a:off x="4926709" y="2569420"/>
                <a:ext cx="1577611" cy="584775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3200" b="1" dirty="0">
                    <a:solidFill>
                      <a:srgbClr val="FFCB06"/>
                    </a:solidFill>
                    <a:latin typeface="Century Gothic" panose="020B0502020202020204" pitchFamily="34" charset="0"/>
                  </a:rPr>
                  <a:t>14,3%</a:t>
                </a:r>
              </a:p>
            </p:txBody>
          </p:sp>
        </p:grpSp>
      </p:grpSp>
      <p:grpSp>
        <p:nvGrpSpPr>
          <p:cNvPr id="12" name="Grupa 11" descr="Opinia na temat wprowadzenia kaucji za szklane i plastikowe butelki&#10;&#10;Grafika przedstawia butelkę plastikową wraz z opisem &quot;jestem za wprowadzeniem kaucji, ale tylko za butelki plastikowe&quot;: 7,2%">
            <a:extLst>
              <a:ext uri="{FF2B5EF4-FFF2-40B4-BE49-F238E27FC236}">
                <a16:creationId xmlns:a16="http://schemas.microsoft.com/office/drawing/2014/main" id="{81938541-F17C-4F36-958D-DD29DBABACD9}"/>
              </a:ext>
            </a:extLst>
          </p:cNvPr>
          <p:cNvGrpSpPr/>
          <p:nvPr/>
        </p:nvGrpSpPr>
        <p:grpSpPr>
          <a:xfrm>
            <a:off x="633001" y="3492142"/>
            <a:ext cx="3414256" cy="1669518"/>
            <a:chOff x="5749796" y="1515120"/>
            <a:chExt cx="3414256" cy="1669518"/>
          </a:xfrm>
        </p:grpSpPr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C5E5416C-607A-4734-B43F-AAB6DDE4E7F3}"/>
                </a:ext>
              </a:extLst>
            </p:cNvPr>
            <p:cNvSpPr txBox="1"/>
            <p:nvPr/>
          </p:nvSpPr>
          <p:spPr>
            <a:xfrm>
              <a:off x="5749796" y="1515120"/>
              <a:ext cx="3414256" cy="510778"/>
            </a:xfrm>
            <a:prstGeom prst="wedgeRoundRectCallout">
              <a:avLst>
                <a:gd name="adj1" fmla="val -9199"/>
                <a:gd name="adj2" fmla="val 107736"/>
                <a:gd name="adj3" fmla="val 16667"/>
              </a:avLst>
            </a:prstGeom>
            <a:solidFill>
              <a:srgbClr val="DAE6EA">
                <a:alpha val="60000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Jestem za wprowadzeniem kaucji, ale </a:t>
              </a:r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tylko za butelki plastikowe</a:t>
              </a:r>
            </a:p>
          </p:txBody>
        </p:sp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97FBD284-C2F4-46EA-AB54-1D5CC40515C4}"/>
                </a:ext>
              </a:extLst>
            </p:cNvPr>
            <p:cNvGrpSpPr/>
            <p:nvPr/>
          </p:nvGrpSpPr>
          <p:grpSpPr>
            <a:xfrm>
              <a:off x="6069437" y="2160264"/>
              <a:ext cx="2454762" cy="1024374"/>
              <a:chOff x="6069437" y="2160264"/>
              <a:chExt cx="2454762" cy="1024374"/>
            </a:xfrm>
          </p:grpSpPr>
          <p:pic>
            <p:nvPicPr>
              <p:cNvPr id="22" name="Obraz 21">
                <a:extLst>
                  <a:ext uri="{FF2B5EF4-FFF2-40B4-BE49-F238E27FC236}">
                    <a16:creationId xmlns:a16="http://schemas.microsoft.com/office/drawing/2014/main" id="{6A61DF3F-9840-4199-A922-1E8AF98C33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825" y="2160264"/>
                <a:ext cx="1024374" cy="1024374"/>
              </a:xfrm>
              <a:prstGeom prst="rect">
                <a:avLst/>
              </a:prstGeom>
            </p:spPr>
          </p:pic>
          <p:sp>
            <p:nvSpPr>
              <p:cNvPr id="34" name="pole tekstowe 33">
                <a:extLst>
                  <a:ext uri="{FF2B5EF4-FFF2-40B4-BE49-F238E27FC236}">
                    <a16:creationId xmlns:a16="http://schemas.microsoft.com/office/drawing/2014/main" id="{D9DDC58A-DFEE-4693-B0E7-EC00A08FA0FA}"/>
                  </a:ext>
                </a:extLst>
              </p:cNvPr>
              <p:cNvSpPr txBox="1"/>
              <p:nvPr/>
            </p:nvSpPr>
            <p:spPr>
              <a:xfrm>
                <a:off x="6069437" y="2380063"/>
                <a:ext cx="1564479" cy="584775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3200" b="1" dirty="0">
                    <a:solidFill>
                      <a:srgbClr val="FFCB06"/>
                    </a:solidFill>
                    <a:latin typeface="Century Gothic" panose="020B0502020202020204" pitchFamily="34" charset="0"/>
                  </a:rPr>
                  <a:t>7,2%</a:t>
                </a:r>
              </a:p>
            </p:txBody>
          </p:sp>
        </p:grpSp>
      </p:grpSp>
      <p:grpSp>
        <p:nvGrpSpPr>
          <p:cNvPr id="29" name="Grupa 28" descr="Opinia na temat wprowadzenia kaucji za szklane i plastikowe butelki&#10;&#10;Grafika przedstawia przekreśloną butelkę szklaną i plastikową wraz z opisem &quot;jestem przeciw wprowadzaniu jakichkolwiek kaucji za butelki po napojach&quot;: 33,4%">
            <a:extLst>
              <a:ext uri="{FF2B5EF4-FFF2-40B4-BE49-F238E27FC236}">
                <a16:creationId xmlns:a16="http://schemas.microsoft.com/office/drawing/2014/main" id="{03DAFE1E-D08B-45B5-9A6B-9F951839B690}"/>
              </a:ext>
            </a:extLst>
          </p:cNvPr>
          <p:cNvGrpSpPr/>
          <p:nvPr/>
        </p:nvGrpSpPr>
        <p:grpSpPr>
          <a:xfrm>
            <a:off x="4839428" y="3442384"/>
            <a:ext cx="3371060" cy="1872936"/>
            <a:chOff x="1659251" y="3541791"/>
            <a:chExt cx="3371060" cy="1872936"/>
          </a:xfrm>
        </p:grpSpPr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2607F0EE-B833-4228-B291-170F3BE025DB}"/>
                </a:ext>
              </a:extLst>
            </p:cNvPr>
            <p:cNvSpPr txBox="1"/>
            <p:nvPr/>
          </p:nvSpPr>
          <p:spPr>
            <a:xfrm>
              <a:off x="1871966" y="3541791"/>
              <a:ext cx="3158345" cy="715089"/>
            </a:xfrm>
            <a:prstGeom prst="wedgeRoundRectCallout">
              <a:avLst>
                <a:gd name="adj1" fmla="val 2746"/>
                <a:gd name="adj2" fmla="val 83592"/>
                <a:gd name="adj3" fmla="val 16667"/>
              </a:avLst>
            </a:prstGeom>
            <a:solidFill>
              <a:srgbClr val="DAE6EA">
                <a:alpha val="60000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Jestem </a:t>
              </a:r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przeciw wprowadzaniu jakichkolwiek kaucji </a:t>
              </a:r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za butelki po napojach</a:t>
              </a:r>
            </a:p>
          </p:txBody>
        </p:sp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7DBF1400-8E98-4519-AFFD-CEC889F6DBAD}"/>
                </a:ext>
              </a:extLst>
            </p:cNvPr>
            <p:cNvGrpSpPr/>
            <p:nvPr/>
          </p:nvGrpSpPr>
          <p:grpSpPr>
            <a:xfrm>
              <a:off x="1659251" y="4048122"/>
              <a:ext cx="2981511" cy="1366605"/>
              <a:chOff x="2378595" y="4179589"/>
              <a:chExt cx="2981511" cy="1366605"/>
            </a:xfrm>
          </p:grpSpPr>
          <p:grpSp>
            <p:nvGrpSpPr>
              <p:cNvPr id="6" name="Grupa 5">
                <a:extLst>
                  <a:ext uri="{FF2B5EF4-FFF2-40B4-BE49-F238E27FC236}">
                    <a16:creationId xmlns:a16="http://schemas.microsoft.com/office/drawing/2014/main" id="{49E4F4DA-C031-4C22-9FEF-67E96B206F89}"/>
                  </a:ext>
                </a:extLst>
              </p:cNvPr>
              <p:cNvGrpSpPr/>
              <p:nvPr/>
            </p:nvGrpSpPr>
            <p:grpSpPr>
              <a:xfrm>
                <a:off x="2514156" y="4179589"/>
                <a:ext cx="2845950" cy="1366605"/>
                <a:chOff x="1886787" y="4103194"/>
                <a:chExt cx="2845950" cy="1366605"/>
              </a:xfrm>
            </p:grpSpPr>
            <p:grpSp>
              <p:nvGrpSpPr>
                <p:cNvPr id="24" name="Grupa 23">
                  <a:extLst>
                    <a:ext uri="{FF2B5EF4-FFF2-40B4-BE49-F238E27FC236}">
                      <a16:creationId xmlns:a16="http://schemas.microsoft.com/office/drawing/2014/main" id="{9A794FAC-097A-4F74-9A11-2EBDD2D27957}"/>
                    </a:ext>
                  </a:extLst>
                </p:cNvPr>
                <p:cNvGrpSpPr/>
                <p:nvPr/>
              </p:nvGrpSpPr>
              <p:grpSpPr>
                <a:xfrm>
                  <a:off x="1886787" y="4103194"/>
                  <a:ext cx="1557590" cy="1366605"/>
                  <a:chOff x="4494895" y="1474300"/>
                  <a:chExt cx="1891640" cy="1659695"/>
                </a:xfrm>
              </p:grpSpPr>
              <p:pic>
                <p:nvPicPr>
                  <p:cNvPr id="26" name="Grafika 25" descr="Butelka">
                    <a:extLst>
                      <a:ext uri="{FF2B5EF4-FFF2-40B4-BE49-F238E27FC236}">
                        <a16:creationId xmlns:a16="http://schemas.microsoft.com/office/drawing/2014/main" id="{1065C61B-944F-49B8-A8E2-1C4DA1B447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26841" y="1474300"/>
                    <a:ext cx="1659694" cy="1659695"/>
                  </a:xfrm>
                  <a:prstGeom prst="rect">
                    <a:avLst/>
                  </a:prstGeom>
                </p:spPr>
              </p:pic>
              <p:pic>
                <p:nvPicPr>
                  <p:cNvPr id="25" name="Obraz 24">
                    <a:extLst>
                      <a:ext uri="{FF2B5EF4-FFF2-40B4-BE49-F238E27FC236}">
                        <a16:creationId xmlns:a16="http://schemas.microsoft.com/office/drawing/2014/main" id="{69E786C9-2380-404A-81A0-B144EE703A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429298">
                    <a:off x="4494895" y="2114688"/>
                    <a:ext cx="952501" cy="95249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5" name="pole tekstowe 34">
                  <a:extLst>
                    <a:ext uri="{FF2B5EF4-FFF2-40B4-BE49-F238E27FC236}">
                      <a16:creationId xmlns:a16="http://schemas.microsoft.com/office/drawing/2014/main" id="{5FFBAC9C-6021-4F13-8831-4308B5A5283C}"/>
                    </a:ext>
                  </a:extLst>
                </p:cNvPr>
                <p:cNvSpPr txBox="1"/>
                <p:nvPr/>
              </p:nvSpPr>
              <p:spPr>
                <a:xfrm>
                  <a:off x="3200606" y="4547166"/>
                  <a:ext cx="1532131" cy="584775"/>
                </a:xfrm>
                <a:prstGeom prst="rect">
                  <a:avLst/>
                </a:prstGeom>
                <a:solidFill>
                  <a:schemeClr val="bg1">
                    <a:alpha val="54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3200" b="1" dirty="0">
                      <a:solidFill>
                        <a:srgbClr val="FFCB06"/>
                      </a:solidFill>
                      <a:latin typeface="Century Gothic" panose="020B0502020202020204" pitchFamily="34" charset="0"/>
                    </a:rPr>
                    <a:t>33,4%</a:t>
                  </a:r>
                </a:p>
              </p:txBody>
            </p:sp>
          </p:grpSp>
          <p:sp>
            <p:nvSpPr>
              <p:cNvPr id="31" name="Prostokąt 30">
                <a:extLst>
                  <a:ext uri="{FF2B5EF4-FFF2-40B4-BE49-F238E27FC236}">
                    <a16:creationId xmlns:a16="http://schemas.microsoft.com/office/drawing/2014/main" id="{3F82D6AF-41C5-4AAC-A8F0-136A21BC6D0F}"/>
                  </a:ext>
                </a:extLst>
              </p:cNvPr>
              <p:cNvSpPr/>
              <p:nvPr/>
            </p:nvSpPr>
            <p:spPr>
              <a:xfrm rot="19123968" flipV="1">
                <a:off x="2378595" y="4863223"/>
                <a:ext cx="1555438" cy="5931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E4C71553-67A3-4A83-B67B-6448AA49264A}"/>
              </a:ext>
            </a:extLst>
          </p:cNvPr>
          <p:cNvGrpSpPr/>
          <p:nvPr/>
        </p:nvGrpSpPr>
        <p:grpSpPr>
          <a:xfrm>
            <a:off x="6761894" y="5350250"/>
            <a:ext cx="2248338" cy="581618"/>
            <a:chOff x="5742236" y="4239961"/>
            <a:chExt cx="2248338" cy="581618"/>
          </a:xfrm>
        </p:grpSpPr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E216D71C-9EAA-4D58-BF00-8AAC0B5307EB}"/>
                </a:ext>
              </a:extLst>
            </p:cNvPr>
            <p:cNvSpPr txBox="1"/>
            <p:nvPr/>
          </p:nvSpPr>
          <p:spPr>
            <a:xfrm>
              <a:off x="5742236" y="4239961"/>
              <a:ext cx="2248338" cy="246221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Nie wiem, trudno powiedzieć</a:t>
              </a:r>
            </a:p>
          </p:txBody>
        </p:sp>
        <p:sp>
          <p:nvSpPr>
            <p:cNvPr id="36" name="pole tekstowe 35">
              <a:extLst>
                <a:ext uri="{FF2B5EF4-FFF2-40B4-BE49-F238E27FC236}">
                  <a16:creationId xmlns:a16="http://schemas.microsoft.com/office/drawing/2014/main" id="{C04B325A-2E79-4BF5-A2B0-85A070A83F27}"/>
                </a:ext>
              </a:extLst>
            </p:cNvPr>
            <p:cNvSpPr txBox="1"/>
            <p:nvPr/>
          </p:nvSpPr>
          <p:spPr>
            <a:xfrm>
              <a:off x="6189770" y="4421469"/>
              <a:ext cx="1240320" cy="400110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10,4%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9690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BC6FA15-7AB8-4375-A3A9-BCB180B7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FDC1145-E238-4DEA-AFEC-00434DC424EA}"/>
              </a:ext>
            </a:extLst>
          </p:cNvPr>
          <p:cNvSpPr txBox="1"/>
          <p:nvPr/>
        </p:nvSpPr>
        <p:spPr>
          <a:xfrm>
            <a:off x="249884" y="6104520"/>
            <a:ext cx="25848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847839B3-6D14-498C-AC48-4C4F81C5ABB9}"/>
              </a:ext>
            </a:extLst>
          </p:cNvPr>
          <p:cNvSpPr/>
          <p:nvPr/>
        </p:nvSpPr>
        <p:spPr>
          <a:xfrm>
            <a:off x="0" y="298"/>
            <a:ext cx="9144000" cy="49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P2. Co Pan/Pani sądzi o wprowadzeniu kaucji za wszystkie szklane i plastikowe butelki po napojach?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jednokrotnego wyboru</a:t>
            </a: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A6161A30-6E56-409B-A857-3A66745F5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852705"/>
              </p:ext>
            </p:extLst>
          </p:nvPr>
        </p:nvGraphicFramePr>
        <p:xfrm>
          <a:off x="249884" y="1580449"/>
          <a:ext cx="8096194" cy="790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9160">
                  <a:extLst>
                    <a:ext uri="{9D8B030D-6E8A-4147-A177-3AD203B41FA5}">
                      <a16:colId xmlns:a16="http://schemas.microsoft.com/office/drawing/2014/main" val="3910881963"/>
                    </a:ext>
                  </a:extLst>
                </a:gridCol>
                <a:gridCol w="1310008">
                  <a:extLst>
                    <a:ext uri="{9D8B030D-6E8A-4147-A177-3AD203B41FA5}">
                      <a16:colId xmlns:a16="http://schemas.microsoft.com/office/drawing/2014/main" val="3400401499"/>
                    </a:ext>
                  </a:extLst>
                </a:gridCol>
                <a:gridCol w="1310008">
                  <a:extLst>
                    <a:ext uri="{9D8B030D-6E8A-4147-A177-3AD203B41FA5}">
                      <a16:colId xmlns:a16="http://schemas.microsoft.com/office/drawing/2014/main" val="549072628"/>
                    </a:ext>
                  </a:extLst>
                </a:gridCol>
                <a:gridCol w="1310008">
                  <a:extLst>
                    <a:ext uri="{9D8B030D-6E8A-4147-A177-3AD203B41FA5}">
                      <a16:colId xmlns:a16="http://schemas.microsoft.com/office/drawing/2014/main" val="2068789816"/>
                    </a:ext>
                  </a:extLst>
                </a:gridCol>
                <a:gridCol w="1310008">
                  <a:extLst>
                    <a:ext uri="{9D8B030D-6E8A-4147-A177-3AD203B41FA5}">
                      <a16:colId xmlns:a16="http://schemas.microsoft.com/office/drawing/2014/main" val="3492742458"/>
                    </a:ext>
                  </a:extLst>
                </a:gridCol>
                <a:gridCol w="1017002">
                  <a:extLst>
                    <a:ext uri="{9D8B030D-6E8A-4147-A177-3AD203B41FA5}">
                      <a16:colId xmlns:a16="http://schemas.microsoft.com/office/drawing/2014/main" val="1158382258"/>
                    </a:ext>
                  </a:extLst>
                </a:gridCol>
              </a:tblGrid>
              <a:tr h="550778">
                <a:tc rowSpan="2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l-PL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OGÓŁEM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za kaucją za </a:t>
                      </a:r>
                      <a:r>
                        <a:rPr lang="pl-PL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butelki plastikowe </a:t>
                      </a:r>
                      <a:br>
                        <a:rPr lang="pl-PL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l-PL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i szklane </a:t>
                      </a:r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(w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za kaucją </a:t>
                      </a:r>
                      <a:r>
                        <a:rPr lang="pl-PL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tylko za butelki szklane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(w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za </a:t>
                      </a:r>
                      <a:r>
                        <a:rPr lang="pl-PL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kaucją tylko za butelki plastikowe</a:t>
                      </a:r>
                      <a:r>
                        <a:rPr lang="pl-PL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(w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za brakiem jakichkolwiek kaucji </a:t>
                      </a:r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(w%)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trudno powiedzieć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72887"/>
                  </a:ext>
                </a:extLst>
              </a:tr>
              <a:tr h="2394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756649"/>
                  </a:ext>
                </a:extLst>
              </a:tr>
            </a:tbl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8E48E826-537B-4753-AF9B-BA295A541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931764"/>
              </p:ext>
            </p:extLst>
          </p:nvPr>
        </p:nvGraphicFramePr>
        <p:xfrm>
          <a:off x="259005" y="3714111"/>
          <a:ext cx="8087073" cy="116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663">
                  <a:extLst>
                    <a:ext uri="{9D8B030D-6E8A-4147-A177-3AD203B41FA5}">
                      <a16:colId xmlns:a16="http://schemas.microsoft.com/office/drawing/2014/main" val="3910881963"/>
                    </a:ext>
                  </a:extLst>
                </a:gridCol>
                <a:gridCol w="1469986">
                  <a:extLst>
                    <a:ext uri="{9D8B030D-6E8A-4147-A177-3AD203B41FA5}">
                      <a16:colId xmlns:a16="http://schemas.microsoft.com/office/drawing/2014/main" val="763446925"/>
                    </a:ext>
                  </a:extLst>
                </a:gridCol>
                <a:gridCol w="1313392">
                  <a:extLst>
                    <a:ext uri="{9D8B030D-6E8A-4147-A177-3AD203B41FA5}">
                      <a16:colId xmlns:a16="http://schemas.microsoft.com/office/drawing/2014/main" val="3400401499"/>
                    </a:ext>
                  </a:extLst>
                </a:gridCol>
                <a:gridCol w="1313392">
                  <a:extLst>
                    <a:ext uri="{9D8B030D-6E8A-4147-A177-3AD203B41FA5}">
                      <a16:colId xmlns:a16="http://schemas.microsoft.com/office/drawing/2014/main" val="549072628"/>
                    </a:ext>
                  </a:extLst>
                </a:gridCol>
                <a:gridCol w="1313392">
                  <a:extLst>
                    <a:ext uri="{9D8B030D-6E8A-4147-A177-3AD203B41FA5}">
                      <a16:colId xmlns:a16="http://schemas.microsoft.com/office/drawing/2014/main" val="2068789816"/>
                    </a:ext>
                  </a:extLst>
                </a:gridCol>
                <a:gridCol w="1313392">
                  <a:extLst>
                    <a:ext uri="{9D8B030D-6E8A-4147-A177-3AD203B41FA5}">
                      <a16:colId xmlns:a16="http://schemas.microsoft.com/office/drawing/2014/main" val="2792823163"/>
                    </a:ext>
                  </a:extLst>
                </a:gridCol>
                <a:gridCol w="1015856">
                  <a:extLst>
                    <a:ext uri="{9D8B030D-6E8A-4147-A177-3AD203B41FA5}">
                      <a16:colId xmlns:a16="http://schemas.microsoft.com/office/drawing/2014/main" val="3084809188"/>
                    </a:ext>
                  </a:extLst>
                </a:gridCol>
              </a:tblGrid>
              <a:tr h="232986">
                <a:tc rowSpan="5">
                  <a:txBody>
                    <a:bodyPr/>
                    <a:lstStyle/>
                    <a:p>
                      <a:pPr algn="ctr" fontAlgn="t"/>
                      <a:r>
                        <a:rPr lang="pl-PL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WIELKOŚĆ MIEJSCOWOŚCI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wieś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661834"/>
                  </a:ext>
                </a:extLst>
              </a:tr>
              <a:tr h="232986">
                <a:tc vMerge="1">
                  <a:txBody>
                    <a:bodyPr/>
                    <a:lstStyle/>
                    <a:p>
                      <a:pPr algn="ctr" fontAlgn="t"/>
                      <a:endParaRPr lang="pl-PL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miasto do 50 tys.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03213"/>
                  </a:ext>
                </a:extLst>
              </a:tr>
              <a:tr h="232986">
                <a:tc vMerge="1">
                  <a:txBody>
                    <a:bodyPr/>
                    <a:lstStyle/>
                    <a:p>
                      <a:pPr algn="ctr" fontAlgn="t"/>
                      <a:endParaRPr lang="pl-PL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miasto 50-200 tys.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084178"/>
                  </a:ext>
                </a:extLst>
              </a:tr>
              <a:tr h="232986">
                <a:tc vMerge="1">
                  <a:txBody>
                    <a:bodyPr/>
                    <a:lstStyle/>
                    <a:p>
                      <a:pPr algn="ctr" fontAlgn="t"/>
                      <a:endParaRPr lang="pl-PL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miasto 200-500 tys.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246846"/>
                  </a:ext>
                </a:extLst>
              </a:tr>
              <a:tr h="23298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miasto pow. 500 tys.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382371"/>
                  </a:ext>
                </a:extLst>
              </a:tr>
            </a:tbl>
          </a:graphicData>
        </a:graphic>
      </p:graphicFrame>
      <p:grpSp>
        <p:nvGrpSpPr>
          <p:cNvPr id="5" name="Grupa 4">
            <a:extLst>
              <a:ext uri="{FF2B5EF4-FFF2-40B4-BE49-F238E27FC236}">
                <a16:creationId xmlns:a16="http://schemas.microsoft.com/office/drawing/2014/main" id="{E1848BF1-031F-4D61-811C-A5C0A7B84C18}"/>
              </a:ext>
            </a:extLst>
          </p:cNvPr>
          <p:cNvGrpSpPr/>
          <p:nvPr/>
        </p:nvGrpSpPr>
        <p:grpSpPr>
          <a:xfrm>
            <a:off x="2441034" y="796122"/>
            <a:ext cx="787483" cy="667796"/>
            <a:chOff x="2493646" y="1032289"/>
            <a:chExt cx="787483" cy="667796"/>
          </a:xfrm>
        </p:grpSpPr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D3542C47-2459-4A83-B218-133849498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9298">
              <a:off x="2493646" y="1321387"/>
              <a:ext cx="378698" cy="378698"/>
            </a:xfrm>
            <a:prstGeom prst="rect">
              <a:avLst/>
            </a:prstGeom>
          </p:spPr>
        </p:pic>
        <p:pic>
          <p:nvPicPr>
            <p:cNvPr id="22" name="Grafika 21" descr="Butelka">
              <a:extLst>
                <a:ext uri="{FF2B5EF4-FFF2-40B4-BE49-F238E27FC236}">
                  <a16:creationId xmlns:a16="http://schemas.microsoft.com/office/drawing/2014/main" id="{ACE3EA4A-3923-4CD2-971A-3456BB744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621262" y="1032289"/>
              <a:ext cx="659867" cy="659867"/>
            </a:xfrm>
            <a:prstGeom prst="rect">
              <a:avLst/>
            </a:prstGeom>
          </p:spPr>
        </p:pic>
      </p:grpSp>
      <p:pic>
        <p:nvPicPr>
          <p:cNvPr id="23" name="Grafika 22" descr="Butelka">
            <a:extLst>
              <a:ext uri="{FF2B5EF4-FFF2-40B4-BE49-F238E27FC236}">
                <a16:creationId xmlns:a16="http://schemas.microsoft.com/office/drawing/2014/main" id="{51276F08-C4D9-4EFA-BFD5-E4D65631B9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84821" y="809667"/>
            <a:ext cx="659867" cy="659868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1BD6F8C2-0348-4EBE-98F9-064ABC792C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52" y="887679"/>
            <a:ext cx="568310" cy="568310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CBD8352D-53AC-4026-B9F8-850F7C533187}"/>
              </a:ext>
            </a:extLst>
          </p:cNvPr>
          <p:cNvGrpSpPr/>
          <p:nvPr/>
        </p:nvGrpSpPr>
        <p:grpSpPr>
          <a:xfrm>
            <a:off x="6225867" y="809667"/>
            <a:ext cx="815629" cy="659867"/>
            <a:chOff x="6144224" y="1045403"/>
            <a:chExt cx="815629" cy="659867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A68E0A9F-DECE-4D71-A4B5-6F90B62D5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9298">
              <a:off x="6199298" y="1302922"/>
              <a:ext cx="378698" cy="378698"/>
            </a:xfrm>
            <a:prstGeom prst="rect">
              <a:avLst/>
            </a:prstGeom>
          </p:spPr>
        </p:pic>
        <p:pic>
          <p:nvPicPr>
            <p:cNvPr id="27" name="Grafika 26" descr="Butelka">
              <a:extLst>
                <a:ext uri="{FF2B5EF4-FFF2-40B4-BE49-F238E27FC236}">
                  <a16:creationId xmlns:a16="http://schemas.microsoft.com/office/drawing/2014/main" id="{D02C93E3-902E-446F-B1F7-C40B54287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299986" y="1045403"/>
              <a:ext cx="659867" cy="659867"/>
            </a:xfrm>
            <a:prstGeom prst="rect">
              <a:avLst/>
            </a:prstGeom>
          </p:spPr>
        </p:pic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6E436B3D-C084-4D21-944C-858E75B80DAE}"/>
                </a:ext>
              </a:extLst>
            </p:cNvPr>
            <p:cNvSpPr/>
            <p:nvPr/>
          </p:nvSpPr>
          <p:spPr>
            <a:xfrm rot="19123968" flipV="1">
              <a:off x="6144224" y="1411202"/>
              <a:ext cx="753246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D92B896-A3E1-4D62-B66A-6454C84A5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478589"/>
              </p:ext>
            </p:extLst>
          </p:nvPr>
        </p:nvGraphicFramePr>
        <p:xfrm>
          <a:off x="259006" y="5064853"/>
          <a:ext cx="8087072" cy="75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663">
                  <a:extLst>
                    <a:ext uri="{9D8B030D-6E8A-4147-A177-3AD203B41FA5}">
                      <a16:colId xmlns:a16="http://schemas.microsoft.com/office/drawing/2014/main" val="52351973"/>
                    </a:ext>
                  </a:extLst>
                </a:gridCol>
                <a:gridCol w="1469985">
                  <a:extLst>
                    <a:ext uri="{9D8B030D-6E8A-4147-A177-3AD203B41FA5}">
                      <a16:colId xmlns:a16="http://schemas.microsoft.com/office/drawing/2014/main" val="486328613"/>
                    </a:ext>
                  </a:extLst>
                </a:gridCol>
                <a:gridCol w="1313392">
                  <a:extLst>
                    <a:ext uri="{9D8B030D-6E8A-4147-A177-3AD203B41FA5}">
                      <a16:colId xmlns:a16="http://schemas.microsoft.com/office/drawing/2014/main" val="1703056580"/>
                    </a:ext>
                  </a:extLst>
                </a:gridCol>
                <a:gridCol w="1313392">
                  <a:extLst>
                    <a:ext uri="{9D8B030D-6E8A-4147-A177-3AD203B41FA5}">
                      <a16:colId xmlns:a16="http://schemas.microsoft.com/office/drawing/2014/main" val="3635972416"/>
                    </a:ext>
                  </a:extLst>
                </a:gridCol>
                <a:gridCol w="1313392">
                  <a:extLst>
                    <a:ext uri="{9D8B030D-6E8A-4147-A177-3AD203B41FA5}">
                      <a16:colId xmlns:a16="http://schemas.microsoft.com/office/drawing/2014/main" val="2484733641"/>
                    </a:ext>
                  </a:extLst>
                </a:gridCol>
                <a:gridCol w="1313392">
                  <a:extLst>
                    <a:ext uri="{9D8B030D-6E8A-4147-A177-3AD203B41FA5}">
                      <a16:colId xmlns:a16="http://schemas.microsoft.com/office/drawing/2014/main" val="2405607397"/>
                    </a:ext>
                  </a:extLst>
                </a:gridCol>
                <a:gridCol w="1015856">
                  <a:extLst>
                    <a:ext uri="{9D8B030D-6E8A-4147-A177-3AD203B41FA5}">
                      <a16:colId xmlns:a16="http://schemas.microsoft.com/office/drawing/2014/main" val="646494743"/>
                    </a:ext>
                  </a:extLst>
                </a:gridCol>
              </a:tblGrid>
              <a:tr h="25200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pl-PL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DOCHÓD NA 1 OSOBĘ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do 1500 PLN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10265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algn="ctr" fontAlgn="t"/>
                      <a:endParaRPr lang="pl-PL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1 501-2 500 PLN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11766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algn="ctr" fontAlgn="t"/>
                      <a:endParaRPr lang="pl-PL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pow. 2 500 PLN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697694"/>
                  </a:ext>
                </a:extLst>
              </a:tr>
            </a:tbl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BE5A3DAE-75A5-4195-9F06-8E9F466D4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15435"/>
              </p:ext>
            </p:extLst>
          </p:nvPr>
        </p:nvGraphicFramePr>
        <p:xfrm>
          <a:off x="8469815" y="2111129"/>
          <a:ext cx="342788" cy="1417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236195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2652614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t"/>
                      <a:endParaRPr lang="pl-PL" sz="7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6692992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812274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0047204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7351F9FF-ECD4-4EA0-9327-7903033A4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1269"/>
              </p:ext>
            </p:extLst>
          </p:nvPr>
        </p:nvGraphicFramePr>
        <p:xfrm>
          <a:off x="8501415" y="3705073"/>
          <a:ext cx="342788" cy="122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24506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24506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  <a:tr h="24506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812274"/>
                  </a:ext>
                </a:extLst>
              </a:tr>
              <a:tr h="24506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0047204"/>
                  </a:ext>
                </a:extLst>
              </a:tr>
              <a:tr h="24506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7661276"/>
                  </a:ext>
                </a:extLst>
              </a:tr>
            </a:tbl>
          </a:graphicData>
        </a:graphic>
      </p:graphicFrame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C6CC0455-2079-4674-B4AA-9B732A5B4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09562"/>
              </p:ext>
            </p:extLst>
          </p:nvPr>
        </p:nvGraphicFramePr>
        <p:xfrm>
          <a:off x="8464211" y="5064853"/>
          <a:ext cx="420783" cy="75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783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812274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C190645A-D863-4C9B-A255-B5296C7E6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98618"/>
              </p:ext>
            </p:extLst>
          </p:nvPr>
        </p:nvGraphicFramePr>
        <p:xfrm>
          <a:off x="249884" y="2545919"/>
          <a:ext cx="8096194" cy="982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193">
                  <a:extLst>
                    <a:ext uri="{9D8B030D-6E8A-4147-A177-3AD203B41FA5}">
                      <a16:colId xmlns:a16="http://schemas.microsoft.com/office/drawing/2014/main" val="3910881963"/>
                    </a:ext>
                  </a:extLst>
                </a:gridCol>
                <a:gridCol w="1501967">
                  <a:extLst>
                    <a:ext uri="{9D8B030D-6E8A-4147-A177-3AD203B41FA5}">
                      <a16:colId xmlns:a16="http://schemas.microsoft.com/office/drawing/2014/main" val="80679288"/>
                    </a:ext>
                  </a:extLst>
                </a:gridCol>
                <a:gridCol w="1310008">
                  <a:extLst>
                    <a:ext uri="{9D8B030D-6E8A-4147-A177-3AD203B41FA5}">
                      <a16:colId xmlns:a16="http://schemas.microsoft.com/office/drawing/2014/main" val="3400401499"/>
                    </a:ext>
                  </a:extLst>
                </a:gridCol>
                <a:gridCol w="1310008">
                  <a:extLst>
                    <a:ext uri="{9D8B030D-6E8A-4147-A177-3AD203B41FA5}">
                      <a16:colId xmlns:a16="http://schemas.microsoft.com/office/drawing/2014/main" val="549072628"/>
                    </a:ext>
                  </a:extLst>
                </a:gridCol>
                <a:gridCol w="1310008">
                  <a:extLst>
                    <a:ext uri="{9D8B030D-6E8A-4147-A177-3AD203B41FA5}">
                      <a16:colId xmlns:a16="http://schemas.microsoft.com/office/drawing/2014/main" val="2068789816"/>
                    </a:ext>
                  </a:extLst>
                </a:gridCol>
                <a:gridCol w="1310008">
                  <a:extLst>
                    <a:ext uri="{9D8B030D-6E8A-4147-A177-3AD203B41FA5}">
                      <a16:colId xmlns:a16="http://schemas.microsoft.com/office/drawing/2014/main" val="3492742458"/>
                    </a:ext>
                  </a:extLst>
                </a:gridCol>
                <a:gridCol w="1017002">
                  <a:extLst>
                    <a:ext uri="{9D8B030D-6E8A-4147-A177-3AD203B41FA5}">
                      <a16:colId xmlns:a16="http://schemas.microsoft.com/office/drawing/2014/main" val="1158382258"/>
                    </a:ext>
                  </a:extLst>
                </a:gridCol>
              </a:tblGrid>
              <a:tr h="24559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WYKSZTAŁCENIE</a:t>
                      </a:r>
                      <a:endParaRPr lang="pl-PL" sz="9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l-PL" sz="10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podstawowe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1" i="0" u="sng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661834"/>
                  </a:ext>
                </a:extLst>
              </a:tr>
              <a:tr h="245595"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pl-PL" sz="9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l-PL" sz="10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zawodowe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03213"/>
                  </a:ext>
                </a:extLst>
              </a:tr>
              <a:tr h="245595"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pl-PL" sz="9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l-PL" sz="10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średnie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084178"/>
                  </a:ext>
                </a:extLst>
              </a:tr>
              <a:tr h="245595"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pl-PL" sz="9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l-PL" sz="10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wyższe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1" i="0" u="sng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1" i="0" u="sng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246846"/>
                  </a:ext>
                </a:extLst>
              </a:tr>
            </a:tbl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DD6DAE53-7036-447C-A438-221B7190923C}"/>
              </a:ext>
            </a:extLst>
          </p:cNvPr>
          <p:cNvSpPr/>
          <p:nvPr/>
        </p:nvSpPr>
        <p:spPr>
          <a:xfrm>
            <a:off x="2568650" y="3305706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D4B92E82-B3BB-44B7-8596-7A54AD60048A}"/>
              </a:ext>
            </a:extLst>
          </p:cNvPr>
          <p:cNvSpPr/>
          <p:nvPr/>
        </p:nvSpPr>
        <p:spPr>
          <a:xfrm>
            <a:off x="3856835" y="4656448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6B73E34C-9701-44BF-8071-06DAFF72D4BE}"/>
              </a:ext>
            </a:extLst>
          </p:cNvPr>
          <p:cNvSpPr/>
          <p:nvPr/>
        </p:nvSpPr>
        <p:spPr>
          <a:xfrm>
            <a:off x="2552878" y="5092727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0DED7F2B-BD8C-4215-9DFE-1E65A4BD0B8E}"/>
              </a:ext>
            </a:extLst>
          </p:cNvPr>
          <p:cNvSpPr/>
          <p:nvPr/>
        </p:nvSpPr>
        <p:spPr>
          <a:xfrm>
            <a:off x="3856835" y="5605617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9C1C1C41-E438-441A-9F64-BCB667EF03D7}"/>
              </a:ext>
            </a:extLst>
          </p:cNvPr>
          <p:cNvSpPr/>
          <p:nvPr/>
        </p:nvSpPr>
        <p:spPr>
          <a:xfrm>
            <a:off x="5183263" y="4661070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1EBD009A-FBD7-40B8-880D-31B417AED4A6}"/>
              </a:ext>
            </a:extLst>
          </p:cNvPr>
          <p:cNvSpPr/>
          <p:nvPr/>
        </p:nvSpPr>
        <p:spPr>
          <a:xfrm>
            <a:off x="6470290" y="3958629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3014FBC-636C-4335-9798-4DDC5A84C86D}"/>
              </a:ext>
            </a:extLst>
          </p:cNvPr>
          <p:cNvSpPr/>
          <p:nvPr/>
        </p:nvSpPr>
        <p:spPr>
          <a:xfrm>
            <a:off x="5184851" y="5605616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9EFA6E29-07B0-472B-AB4F-32FB1F1A9300}"/>
              </a:ext>
            </a:extLst>
          </p:cNvPr>
          <p:cNvSpPr/>
          <p:nvPr/>
        </p:nvSpPr>
        <p:spPr>
          <a:xfrm>
            <a:off x="6473030" y="2571317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44C448BB-00DC-4692-ABFC-0A6CD924DC8F}"/>
              </a:ext>
            </a:extLst>
          </p:cNvPr>
          <p:cNvSpPr/>
          <p:nvPr/>
        </p:nvSpPr>
        <p:spPr>
          <a:xfrm>
            <a:off x="7659280" y="3300364"/>
            <a:ext cx="358700" cy="210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CEFE668F-C6A7-4D01-A72D-786089643542}"/>
              </a:ext>
            </a:extLst>
          </p:cNvPr>
          <p:cNvSpPr/>
          <p:nvPr/>
        </p:nvSpPr>
        <p:spPr>
          <a:xfrm>
            <a:off x="7659280" y="5092727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10A87F2F-638C-4EBC-8444-8B58622F7446}"/>
              </a:ext>
            </a:extLst>
          </p:cNvPr>
          <p:cNvSpPr/>
          <p:nvPr/>
        </p:nvSpPr>
        <p:spPr>
          <a:xfrm>
            <a:off x="6473030" y="5344430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446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DF4962-E243-4C84-88BB-FF0F2828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48CFD3D8-25FE-4246-9E65-14375071729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4764" y="81672"/>
            <a:ext cx="8844445" cy="456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OPIS WYNIKÓW</a:t>
            </a:r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E824DA30-8651-4873-ADDC-66FD4D31DBF6}"/>
              </a:ext>
            </a:extLst>
          </p:cNvPr>
          <p:cNvSpPr/>
          <p:nvPr/>
        </p:nvSpPr>
        <p:spPr>
          <a:xfrm>
            <a:off x="154764" y="591850"/>
            <a:ext cx="8691170" cy="2196108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Jedynie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1/4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badanych zadeklarowała, że przy zakupie napojów w szklanych opakowaniach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zwraca uwagę na informację czy butelka nadaje się do zwrotu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Oznacza to jednocześnie, że 7 na 10 osób nie podejmuje takich działań. </a:t>
            </a:r>
          </a:p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Zwracanie uwagi na możliwość zwrotu butelki istotnie częściej charakteryzuje osoby w średnim wieku (45-59 lat), chociaż na ogół tendencja ta wzrasta wraz z liczbą lat (wyjątkiem są osoby starsze, powyżej 60 r.ż.). Deklaracje tego typu częściej składają również osoby z najniższym dochodem na jednego członka gospodarstwa domowego (do 1500 zł) oraz posiadające wykształcenie wyższe, chociaż różnice nie są tak znaczące jak w przypadku wieku. 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CDB3E54E-F31B-4B40-9E8C-D95CF503586C}"/>
              </a:ext>
            </a:extLst>
          </p:cNvPr>
          <p:cNvSpPr/>
          <p:nvPr/>
        </p:nvSpPr>
        <p:spPr>
          <a:xfrm>
            <a:off x="154764" y="2889588"/>
            <a:ext cx="8725985" cy="3158449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Polacy mają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podzielone opinie na temat wprowadzenia kaucji za butelki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niezależnie od materiału ich wykonania. 1/3 z nich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popiera wprowadzenie kaucji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(zarówno za butelki szklane, jak i plastikowe), przy czym jednocześnie analogiczny odsetek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jest przeciwny jakimkolwiek opłatom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 tym zakresie. 14,3% ma pozytywny stosunek do wprowadzenia kaucji tylko za butelki szklane, a 7,2% za plastikowe.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Zauważyć należy, że największymi zwolennikami wprowadzenia kaucji za wszystkie butelki po napojach są osoby o najniższych dochodach na jednego członka w gospodarstwie domowym (47,9%) oraz z wykształceniem wyższym (44,3%). W przypadku braku jakichkolwiek opłat zdecydowanie częściej postulat ten wskazywali respondenci z wykształceniem podstawowym (60,6%) oraz ci, których dochód na jednego członka rodziny mieści się w przedziale 1501-2500 zł (39,1%). Odpowiedzi różnicują się również pod względem miejsca zamieszkania badanych – istotnie częściej sprzeciw wobec opłat postulowały osoby z małych miast - do 50 tys. mieszkańców.</a:t>
            </a:r>
          </a:p>
        </p:txBody>
      </p:sp>
    </p:spTree>
    <p:extLst>
      <p:ext uri="{BB962C8B-B14F-4D97-AF65-F5344CB8AC3E}">
        <p14:creationId xmlns:p14="http://schemas.microsoft.com/office/powerpoint/2010/main" val="424732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DF4962-E243-4C84-88BB-FF0F2828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CDB3E54E-F31B-4B40-9E8C-D95CF503586C}"/>
              </a:ext>
            </a:extLst>
          </p:cNvPr>
          <p:cNvSpPr/>
          <p:nvPr/>
        </p:nvSpPr>
        <p:spPr>
          <a:xfrm>
            <a:off x="151297" y="485774"/>
            <a:ext cx="8649358" cy="3308986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Wprowadzenie kaucji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tylko za butelki szklane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nieco chętniej popierali badani z dużych aglomeracji (zauważyć należy, że odsetek wskazań pozytywnych wzrasta wraz z wielkością miejscowości zamieszkania respondentów), a także ci, których dochód na członka rodziny przekracza 2500 zł. Odsetek pozytywnych wskazań maleje również wraz z wykształceniem badanych (wykształcenie podstawowe 15,2% vs wyższe 6,3%). W przypadku kaucji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jedynie za butelki plastikowe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nie zaobserwowano dużych różnic ze względu na zmienne społeczno-demograficzne, niemniej jednak tendencja popierania wprowadzenia opłaty nieznacznie wzrasta wraz z dochodami respondentów na członka rodziny oraz wielkością miejscowości zamieszkania. </a:t>
            </a:r>
          </a:p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Nadmienić należy, iż analogiczne pytanie zostało zadane Polakom w badaniu prowadzonym na zlecenie Ministerstwa Środowiska techniką CAPI w 2017 roku. Według uzyskanych wówczas wyników 34,3% badanych było za wprowadzeniem kaucji zarówno za butelki szklane, jak i plastikowe, natomiast przeciw 17,1%. Pozytywnie za wprowadzeniem kaucji tylko za butelki szklane opowiedziało się 21,0% Polaków, a za butelki plastikowe 9,5%.</a:t>
            </a: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B4714A2C-080E-4A92-8F0F-27D746872771}"/>
              </a:ext>
            </a:extLst>
          </p:cNvPr>
          <p:cNvSpPr txBox="1">
            <a:spLocks/>
          </p:cNvSpPr>
          <p:nvPr/>
        </p:nvSpPr>
        <p:spPr>
          <a:xfrm>
            <a:off x="154764" y="81672"/>
            <a:ext cx="8844445" cy="45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OPIS WYNIKÓW</a:t>
            </a:r>
          </a:p>
        </p:txBody>
      </p:sp>
    </p:spTree>
    <p:extLst>
      <p:ext uri="{BB962C8B-B14F-4D97-AF65-F5344CB8AC3E}">
        <p14:creationId xmlns:p14="http://schemas.microsoft.com/office/powerpoint/2010/main" val="102536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4960C1C-CAD1-4964-8C3F-78AFDD52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706BA8B-6D89-4C76-9386-9DDD51913704}"/>
              </a:ext>
            </a:extLst>
          </p:cNvPr>
          <p:cNvSpPr/>
          <p:nvPr/>
        </p:nvSpPr>
        <p:spPr>
          <a:xfrm>
            <a:off x="0" y="-4427"/>
            <a:ext cx="9144000" cy="49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P3. Czy oddaje Pan/i szklane zwrotne butelki po napojach (wodzie, napojach, piwie)?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jednokrotnego wyboru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3ECA37C-3B7F-44D6-8554-5E4B23A46986}"/>
              </a:ext>
            </a:extLst>
          </p:cNvPr>
          <p:cNvSpPr txBox="1"/>
          <p:nvPr/>
        </p:nvSpPr>
        <p:spPr>
          <a:xfrm>
            <a:off x="216731" y="5812131"/>
            <a:ext cx="258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Polacy w wieku 15+, N=1000</a:t>
            </a:r>
          </a:p>
        </p:txBody>
      </p:sp>
      <p:graphicFrame>
        <p:nvGraphicFramePr>
          <p:cNvPr id="36" name="Wykres 35" descr="Oddawanie szklanych butelek zwrotnych po napojach&#10;&#10;Wykres skumulowany słupkowy przedstawia odpowiedzi respondentów dotyczące oddawania zwrotnych szklanych butelek po napojach: tak, zawsze (20,5%), tak, ale rzadko (43,9%), nie, nigdy tego nie robię (35,6%), nie wiem/trudno powiedzieć (0,0%)">
            <a:extLst>
              <a:ext uri="{FF2B5EF4-FFF2-40B4-BE49-F238E27FC236}">
                <a16:creationId xmlns:a16="http://schemas.microsoft.com/office/drawing/2014/main" id="{3066CD80-7AF0-4367-B5B5-77A815424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77413"/>
              </p:ext>
            </p:extLst>
          </p:nvPr>
        </p:nvGraphicFramePr>
        <p:xfrm>
          <a:off x="269669" y="1292586"/>
          <a:ext cx="3183378" cy="4035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Prostokąt: zaokrąglone rogi 37">
            <a:extLst>
              <a:ext uri="{FF2B5EF4-FFF2-40B4-BE49-F238E27FC236}">
                <a16:creationId xmlns:a16="http://schemas.microsoft.com/office/drawing/2014/main" id="{AD946364-D820-4934-9F73-43AA897A061C}"/>
              </a:ext>
            </a:extLst>
          </p:cNvPr>
          <p:cNvSpPr/>
          <p:nvPr/>
        </p:nvSpPr>
        <p:spPr>
          <a:xfrm>
            <a:off x="165036" y="1047750"/>
            <a:ext cx="4059723" cy="4479456"/>
          </a:xfrm>
          <a:prstGeom prst="roundRect">
            <a:avLst>
              <a:gd name="adj" fmla="val 7852"/>
            </a:avLst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Prostokąt: zaokrąglone rogi 38">
            <a:extLst>
              <a:ext uri="{FF2B5EF4-FFF2-40B4-BE49-F238E27FC236}">
                <a16:creationId xmlns:a16="http://schemas.microsoft.com/office/drawing/2014/main" id="{DECB47AA-D9B0-4E69-96E4-E8CBF584F1CD}"/>
              </a:ext>
            </a:extLst>
          </p:cNvPr>
          <p:cNvSpPr/>
          <p:nvPr/>
        </p:nvSpPr>
        <p:spPr>
          <a:xfrm>
            <a:off x="1509177" y="865791"/>
            <a:ext cx="1254033" cy="34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OGÓŁEM</a:t>
            </a:r>
          </a:p>
        </p:txBody>
      </p:sp>
      <p:sp>
        <p:nvSpPr>
          <p:cNvPr id="47" name="Prostokąt: zaokrąglone rogi 46">
            <a:extLst>
              <a:ext uri="{FF2B5EF4-FFF2-40B4-BE49-F238E27FC236}">
                <a16:creationId xmlns:a16="http://schemas.microsoft.com/office/drawing/2014/main" id="{CD6F93F9-CC95-46ED-BF00-8549E2D76328}"/>
              </a:ext>
            </a:extLst>
          </p:cNvPr>
          <p:cNvSpPr/>
          <p:nvPr/>
        </p:nvSpPr>
        <p:spPr>
          <a:xfrm>
            <a:off x="4373726" y="1047750"/>
            <a:ext cx="4605238" cy="4479456"/>
          </a:xfrm>
          <a:prstGeom prst="roundRect">
            <a:avLst>
              <a:gd name="adj" fmla="val 7852"/>
            </a:avLst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6CB124F8-2A5F-485B-A4F5-A4233269A54A}"/>
              </a:ext>
            </a:extLst>
          </p:cNvPr>
          <p:cNvGrpSpPr/>
          <p:nvPr/>
        </p:nvGrpSpPr>
        <p:grpSpPr>
          <a:xfrm>
            <a:off x="316063" y="1615006"/>
            <a:ext cx="1690810" cy="1212556"/>
            <a:chOff x="-47136" y="2166215"/>
            <a:chExt cx="1690810" cy="1212556"/>
          </a:xfrm>
        </p:grpSpPr>
        <p:pic>
          <p:nvPicPr>
            <p:cNvPr id="41" name="Grafika 40" descr="Butelka">
              <a:extLst>
                <a:ext uri="{FF2B5EF4-FFF2-40B4-BE49-F238E27FC236}">
                  <a16:creationId xmlns:a16="http://schemas.microsoft.com/office/drawing/2014/main" id="{07CF10BB-0905-49EF-9E32-3BE202C9F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20733581">
              <a:off x="-47136" y="2166216"/>
              <a:ext cx="1212554" cy="1212555"/>
            </a:xfrm>
            <a:prstGeom prst="rect">
              <a:avLst/>
            </a:prstGeom>
          </p:spPr>
        </p:pic>
        <p:pic>
          <p:nvPicPr>
            <p:cNvPr id="42" name="Grafika 41" descr="Butelka">
              <a:extLst>
                <a:ext uri="{FF2B5EF4-FFF2-40B4-BE49-F238E27FC236}">
                  <a16:creationId xmlns:a16="http://schemas.microsoft.com/office/drawing/2014/main" id="{9A675495-B86A-49B5-90CC-59493CEA1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578193">
              <a:off x="431120" y="2166215"/>
              <a:ext cx="1212554" cy="1212555"/>
            </a:xfrm>
            <a:prstGeom prst="rect">
              <a:avLst/>
            </a:prstGeom>
          </p:spPr>
        </p:pic>
      </p:grp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97B72499-A585-42A5-A951-23F8B8305D81}"/>
              </a:ext>
            </a:extLst>
          </p:cNvPr>
          <p:cNvSpPr txBox="1"/>
          <p:nvPr/>
        </p:nvSpPr>
        <p:spPr>
          <a:xfrm>
            <a:off x="4572000" y="5653871"/>
            <a:ext cx="258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15-25 lat, N=124,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26-34 lata, N=169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35-44 lata, N=184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E0559999-64C0-4ABD-AB7A-16E183B55D7C}"/>
              </a:ext>
            </a:extLst>
          </p:cNvPr>
          <p:cNvSpPr txBox="1"/>
          <p:nvPr/>
        </p:nvSpPr>
        <p:spPr>
          <a:xfrm>
            <a:off x="5536985" y="5760593"/>
            <a:ext cx="258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45-59 lat, N=230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60 lat i więcej, N=293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D7998FA1-ED66-417F-85D3-761966BBB799}"/>
              </a:ext>
            </a:extLst>
          </p:cNvPr>
          <p:cNvGrpSpPr/>
          <p:nvPr/>
        </p:nvGrpSpPr>
        <p:grpSpPr>
          <a:xfrm>
            <a:off x="3064675" y="1366726"/>
            <a:ext cx="822254" cy="2509949"/>
            <a:chOff x="3129929" y="1897064"/>
            <a:chExt cx="822254" cy="2509949"/>
          </a:xfrm>
        </p:grpSpPr>
        <p:cxnSp>
          <p:nvCxnSpPr>
            <p:cNvPr id="56" name="Łącznik prosty ze strzałką 55">
              <a:extLst>
                <a:ext uri="{FF2B5EF4-FFF2-40B4-BE49-F238E27FC236}">
                  <a16:creationId xmlns:a16="http://schemas.microsoft.com/office/drawing/2014/main" id="{983DA538-28E3-4616-BD29-5ECBF57B6D9A}"/>
                </a:ext>
              </a:extLst>
            </p:cNvPr>
            <p:cNvCxnSpPr>
              <a:cxnSpLocks/>
            </p:cNvCxnSpPr>
            <p:nvPr/>
          </p:nvCxnSpPr>
          <p:spPr>
            <a:xfrm>
              <a:off x="3129929" y="1897064"/>
              <a:ext cx="0" cy="2509949"/>
            </a:xfrm>
            <a:prstGeom prst="straightConnector1">
              <a:avLst/>
            </a:prstGeom>
            <a:ln w="28575">
              <a:solidFill>
                <a:srgbClr val="FFCB0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1CC64332-B448-4015-B22F-58A828754B7A}"/>
                </a:ext>
              </a:extLst>
            </p:cNvPr>
            <p:cNvSpPr txBox="1"/>
            <p:nvPr/>
          </p:nvSpPr>
          <p:spPr>
            <a:xfrm>
              <a:off x="3187230" y="2868017"/>
              <a:ext cx="7649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TAK</a:t>
              </a:r>
            </a:p>
            <a:p>
              <a:pPr algn="ctr"/>
              <a:r>
                <a:rPr lang="pl-PL" sz="16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64,4%</a:t>
              </a: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00119F20-95C3-4774-8151-E2B33DD33392}"/>
              </a:ext>
            </a:extLst>
          </p:cNvPr>
          <p:cNvGrpSpPr/>
          <p:nvPr/>
        </p:nvGrpSpPr>
        <p:grpSpPr>
          <a:xfrm>
            <a:off x="3078669" y="3948773"/>
            <a:ext cx="850318" cy="1379718"/>
            <a:chOff x="3129929" y="4320493"/>
            <a:chExt cx="850318" cy="1379718"/>
          </a:xfrm>
        </p:grpSpPr>
        <p:cxnSp>
          <p:nvCxnSpPr>
            <p:cNvPr id="63" name="Łącznik prosty ze strzałką 62">
              <a:extLst>
                <a:ext uri="{FF2B5EF4-FFF2-40B4-BE49-F238E27FC236}">
                  <a16:creationId xmlns:a16="http://schemas.microsoft.com/office/drawing/2014/main" id="{C59C1083-E92B-4E9C-BE96-3C3CB8B93EDE}"/>
                </a:ext>
              </a:extLst>
            </p:cNvPr>
            <p:cNvCxnSpPr>
              <a:cxnSpLocks/>
            </p:cNvCxnSpPr>
            <p:nvPr/>
          </p:nvCxnSpPr>
          <p:spPr>
            <a:xfrm>
              <a:off x="3129929" y="4320493"/>
              <a:ext cx="0" cy="1379718"/>
            </a:xfrm>
            <a:prstGeom prst="straightConnector1">
              <a:avLst/>
            </a:prstGeom>
            <a:ln w="28575">
              <a:solidFill>
                <a:srgbClr val="6D8F9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pole tekstowe 63">
              <a:extLst>
                <a:ext uri="{FF2B5EF4-FFF2-40B4-BE49-F238E27FC236}">
                  <a16:creationId xmlns:a16="http://schemas.microsoft.com/office/drawing/2014/main" id="{341B006E-4758-4FC7-A2D3-FE646A831E16}"/>
                </a:ext>
              </a:extLst>
            </p:cNvPr>
            <p:cNvSpPr txBox="1"/>
            <p:nvPr/>
          </p:nvSpPr>
          <p:spPr>
            <a:xfrm>
              <a:off x="3215294" y="4705315"/>
              <a:ext cx="7649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6D8F9A"/>
                  </a:solidFill>
                  <a:latin typeface="Century Gothic" panose="020B0502020202020204" pitchFamily="34" charset="0"/>
                </a:rPr>
                <a:t>NIE</a:t>
              </a:r>
            </a:p>
            <a:p>
              <a:pPr algn="ctr"/>
              <a:r>
                <a:rPr lang="pl-PL" sz="1600" b="1" dirty="0">
                  <a:solidFill>
                    <a:srgbClr val="6D8F9A"/>
                  </a:solidFill>
                  <a:latin typeface="Century Gothic" panose="020B0502020202020204" pitchFamily="34" charset="0"/>
                </a:rPr>
                <a:t>35,6%</a:t>
              </a:r>
            </a:p>
          </p:txBody>
        </p:sp>
      </p:grpSp>
      <p:graphicFrame>
        <p:nvGraphicFramePr>
          <p:cNvPr id="65" name="Wykres 64">
            <a:extLst>
              <a:ext uri="{FF2B5EF4-FFF2-40B4-BE49-F238E27FC236}">
                <a16:creationId xmlns:a16="http://schemas.microsoft.com/office/drawing/2014/main" id="{F9923A24-59FB-45AC-BA27-BF0B46302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574375"/>
              </p:ext>
            </p:extLst>
          </p:nvPr>
        </p:nvGraphicFramePr>
        <p:xfrm>
          <a:off x="4695316" y="1232601"/>
          <a:ext cx="3817723" cy="439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6" name="Tabela 65">
            <a:extLst>
              <a:ext uri="{FF2B5EF4-FFF2-40B4-BE49-F238E27FC236}">
                <a16:creationId xmlns:a16="http://schemas.microsoft.com/office/drawing/2014/main" id="{D7D6303B-057C-40D5-8FAF-F30205231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313771"/>
              </p:ext>
            </p:extLst>
          </p:nvPr>
        </p:nvGraphicFramePr>
        <p:xfrm>
          <a:off x="8492967" y="1312233"/>
          <a:ext cx="342788" cy="2231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9257"/>
                  </a:ext>
                </a:extLst>
              </a:tr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812274"/>
                  </a:ext>
                </a:extLst>
              </a:tr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0047204"/>
                  </a:ext>
                </a:extLst>
              </a:tr>
            </a:tbl>
          </a:graphicData>
        </a:graphic>
      </p:graphicFrame>
      <p:graphicFrame>
        <p:nvGraphicFramePr>
          <p:cNvPr id="68" name="Tabela 67">
            <a:extLst>
              <a:ext uri="{FF2B5EF4-FFF2-40B4-BE49-F238E27FC236}">
                <a16:creationId xmlns:a16="http://schemas.microsoft.com/office/drawing/2014/main" id="{9C2E7EA1-017E-45A7-9704-D81EB58B1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52727"/>
              </p:ext>
            </p:extLst>
          </p:nvPr>
        </p:nvGraphicFramePr>
        <p:xfrm>
          <a:off x="8491841" y="4023359"/>
          <a:ext cx="342788" cy="1305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43504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9257"/>
                  </a:ext>
                </a:extLst>
              </a:tr>
              <a:tr h="43504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43504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907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2889030-18B1-4DE2-8532-0F3317C3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ADDC12B0-30F3-44F2-8076-F960F3DC98E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2625" y="80963"/>
            <a:ext cx="8316913" cy="457200"/>
          </a:xfrm>
        </p:spPr>
        <p:txBody>
          <a:bodyPr>
            <a:normAutofit lnSpcReduction="1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WYNIKI BADANIA</a:t>
            </a:r>
          </a:p>
        </p:txBody>
      </p:sp>
      <p:graphicFrame>
        <p:nvGraphicFramePr>
          <p:cNvPr id="37" name="Symbol zastępczy zawartości 6" descr="Czynniki zachęcające do zwrotu butelek po napojach&#10;&#10;Wykres słupkowy grupowany prezentuje zestawienie czynników, które zachęcają respondentów do zwrotu butelek po napojach: po prostu jest to uciążliwe i niewygodne-51,1%; nigdy nie jest mi po drodze/nie mam na to czasu/ nie mam przyzwyczajenia-47,0%; konieczność posiadania paragonu, żeby zwrócić butelkę-35,2%; kaucja jest tak niska że mi się nie chce-10,1%; wstydzę się-8,8%; nie wiem, trudno powiedzieć-4,5%.&#10;">
            <a:extLst>
              <a:ext uri="{FF2B5EF4-FFF2-40B4-BE49-F238E27FC236}">
                <a16:creationId xmlns:a16="http://schemas.microsoft.com/office/drawing/2014/main" id="{B4D5A71F-C51E-4012-B0A9-766C4DFDAB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043516"/>
              </p:ext>
            </p:extLst>
          </p:nvPr>
        </p:nvGraphicFramePr>
        <p:xfrm>
          <a:off x="511167" y="942976"/>
          <a:ext cx="7622214" cy="51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Prostokąt 39">
            <a:extLst>
              <a:ext uri="{FF2B5EF4-FFF2-40B4-BE49-F238E27FC236}">
                <a16:creationId xmlns:a16="http://schemas.microsoft.com/office/drawing/2014/main" id="{222C4B36-EC4B-47CA-94E9-BAACBBDB1120}"/>
              </a:ext>
            </a:extLst>
          </p:cNvPr>
          <p:cNvSpPr/>
          <p:nvPr/>
        </p:nvSpPr>
        <p:spPr>
          <a:xfrm>
            <a:off x="0" y="12119"/>
            <a:ext cx="9144000" cy="49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P4. Jakie czynniki najczęściej zniechęcają Pana/</a:t>
            </a:r>
            <a:r>
              <a:rPr lang="pl-PL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ią</a:t>
            </a: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do zwrotu butelek po napojach?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wielokrotnego wyboru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7BF76FA9-3DFF-43D9-9D66-3EB863D4268A}"/>
              </a:ext>
            </a:extLst>
          </p:cNvPr>
          <p:cNvSpPr txBox="1"/>
          <p:nvPr/>
        </p:nvSpPr>
        <p:spPr>
          <a:xfrm>
            <a:off x="216731" y="5812131"/>
            <a:ext cx="379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Respondenci oddający butelki rzadko lub wcale, N=795</a:t>
            </a:r>
          </a:p>
        </p:txBody>
      </p:sp>
      <p:sp>
        <p:nvSpPr>
          <p:cNvPr id="20" name="Schemat blokowy: proces alternatywny 19">
            <a:extLst>
              <a:ext uri="{FF2B5EF4-FFF2-40B4-BE49-F238E27FC236}">
                <a16:creationId xmlns:a16="http://schemas.microsoft.com/office/drawing/2014/main" id="{D52BBEFD-D2E9-4462-AB62-6ACC8052967F}"/>
              </a:ext>
            </a:extLst>
          </p:cNvPr>
          <p:cNvSpPr/>
          <p:nvPr/>
        </p:nvSpPr>
        <p:spPr>
          <a:xfrm>
            <a:off x="427178" y="915082"/>
            <a:ext cx="7562493" cy="2505936"/>
          </a:xfrm>
          <a:prstGeom prst="flowChartAlternateProcess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B591DCC3-435F-4B54-B057-24BB0BB74B41}"/>
              </a:ext>
            </a:extLst>
          </p:cNvPr>
          <p:cNvSpPr/>
          <p:nvPr/>
        </p:nvSpPr>
        <p:spPr>
          <a:xfrm>
            <a:off x="4116073" y="730193"/>
            <a:ext cx="911854" cy="2590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TOP 3</a:t>
            </a:r>
          </a:p>
        </p:txBody>
      </p:sp>
      <p:pic>
        <p:nvPicPr>
          <p:cNvPr id="11" name="Grafika 10" descr="Butelka">
            <a:extLst>
              <a:ext uri="{FF2B5EF4-FFF2-40B4-BE49-F238E27FC236}">
                <a16:creationId xmlns:a16="http://schemas.microsoft.com/office/drawing/2014/main" id="{5B808DA6-2CAC-4412-8B7E-D525E0609D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556022">
            <a:off x="7034916" y="4411099"/>
            <a:ext cx="1732176" cy="1649538"/>
          </a:xfrm>
          <a:prstGeom prst="rect">
            <a:avLst/>
          </a:prstGeom>
        </p:spPr>
      </p:pic>
      <p:pic>
        <p:nvPicPr>
          <p:cNvPr id="12" name="Grafika 11" descr="Butelka">
            <a:extLst>
              <a:ext uri="{FF2B5EF4-FFF2-40B4-BE49-F238E27FC236}">
                <a16:creationId xmlns:a16="http://schemas.microsoft.com/office/drawing/2014/main" id="{B5D1EDB5-128A-4E92-B389-6C530CCA8C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1012206">
            <a:off x="6187892" y="4310443"/>
            <a:ext cx="1732176" cy="16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8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2889030-18B1-4DE2-8532-0F3317C3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8481A9F-75D4-47B0-BD86-3DC8FDCB779A}"/>
              </a:ext>
            </a:extLst>
          </p:cNvPr>
          <p:cNvSpPr/>
          <p:nvPr/>
        </p:nvSpPr>
        <p:spPr>
          <a:xfrm>
            <a:off x="-1" y="-4361"/>
            <a:ext cx="9144000" cy="49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P4. Jakie czynniki najczęściej zniechęcają Pana/</a:t>
            </a:r>
            <a:r>
              <a:rPr lang="pl-PL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ią</a:t>
            </a: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do zwrotu butelek po napojach?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wielokrotnego wyboru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CEAF606-A54A-44A9-BA48-37BCD32A69C4}"/>
              </a:ext>
            </a:extLst>
          </p:cNvPr>
          <p:cNvSpPr txBox="1"/>
          <p:nvPr/>
        </p:nvSpPr>
        <p:spPr>
          <a:xfrm>
            <a:off x="127450" y="5882567"/>
            <a:ext cx="415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Respondenci oddający butelki rzadko lub wcale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C1D241E1-5927-4748-B2B3-DA5BBC2D6F32}"/>
              </a:ext>
            </a:extLst>
          </p:cNvPr>
          <p:cNvSpPr/>
          <p:nvPr/>
        </p:nvSpPr>
        <p:spPr>
          <a:xfrm>
            <a:off x="127450" y="626774"/>
            <a:ext cx="995716" cy="232666"/>
          </a:xfrm>
          <a:prstGeom prst="roundRect">
            <a:avLst/>
          </a:prstGeom>
          <a:solidFill>
            <a:srgbClr val="FFD63F"/>
          </a:solidFill>
          <a:ln>
            <a:solidFill>
              <a:srgbClr val="FFD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latin typeface="Century Gothic" panose="020B0502020202020204" pitchFamily="34" charset="0"/>
              </a:rPr>
              <a:t>TOP 3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D95DFD37-404A-4597-9D9F-26B7A5D37E7C}"/>
              </a:ext>
            </a:extLst>
          </p:cNvPr>
          <p:cNvSpPr/>
          <p:nvPr/>
        </p:nvSpPr>
        <p:spPr>
          <a:xfrm>
            <a:off x="321234" y="1046713"/>
            <a:ext cx="2664000" cy="522539"/>
          </a:xfrm>
          <a:prstGeom prst="roundRect">
            <a:avLst/>
          </a:prstGeom>
          <a:noFill/>
          <a:ln w="19050">
            <a:solidFill>
              <a:srgbClr val="6D8F9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jest to uciążliwe i niewygodne</a:t>
            </a:r>
          </a:p>
        </p:txBody>
      </p:sp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2DDD568E-6E69-4CD2-833C-225D01255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119066"/>
              </p:ext>
            </p:extLst>
          </p:nvPr>
        </p:nvGraphicFramePr>
        <p:xfrm>
          <a:off x="334224" y="1801445"/>
          <a:ext cx="2715965" cy="393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D90DC656-C4F4-4EE1-9C9A-C49405D0D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90968"/>
              </p:ext>
            </p:extLst>
          </p:nvPr>
        </p:nvGraphicFramePr>
        <p:xfrm>
          <a:off x="536710" y="2059373"/>
          <a:ext cx="794852" cy="3643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4852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22997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N=795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9842548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endParaRPr lang="pl-PL" sz="7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2427696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9570423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7412734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8849805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1836580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endParaRPr lang="pl-PL" sz="7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0163063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6102642"/>
                  </a:ext>
                </a:extLst>
              </a:tr>
              <a:tr h="19386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2889814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846936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5500850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N_230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3467968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7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31844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9907990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5631890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0460798"/>
                  </a:ext>
                </a:extLst>
              </a:tr>
            </a:tbl>
          </a:graphicData>
        </a:graphic>
      </p:graphicFrame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3CE6669F-387A-409D-8DFA-968B5201BA96}"/>
              </a:ext>
            </a:extLst>
          </p:cNvPr>
          <p:cNvSpPr/>
          <p:nvPr/>
        </p:nvSpPr>
        <p:spPr>
          <a:xfrm>
            <a:off x="3200811" y="1046713"/>
            <a:ext cx="2664000" cy="522539"/>
          </a:xfrm>
          <a:prstGeom prst="roundRect">
            <a:avLst/>
          </a:prstGeom>
          <a:noFill/>
          <a:ln w="19050">
            <a:solidFill>
              <a:srgbClr val="6D8F9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nigdy nie jest mi po drodze/nie mam na to czasu/nie mam przyzwyczajenia</a:t>
            </a: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D6EF04E0-9529-44B3-BE7D-B3D978D5CAB5}"/>
              </a:ext>
            </a:extLst>
          </p:cNvPr>
          <p:cNvSpPr/>
          <p:nvPr/>
        </p:nvSpPr>
        <p:spPr>
          <a:xfrm>
            <a:off x="6080389" y="1030134"/>
            <a:ext cx="2664000" cy="522539"/>
          </a:xfrm>
          <a:prstGeom prst="roundRect">
            <a:avLst/>
          </a:prstGeom>
          <a:noFill/>
          <a:ln w="19050">
            <a:solidFill>
              <a:srgbClr val="6D8F9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konieczność posiadania paragonu żeby zwrócić butelkę</a:t>
            </a:r>
          </a:p>
        </p:txBody>
      </p:sp>
      <p:graphicFrame>
        <p:nvGraphicFramePr>
          <p:cNvPr id="22" name="Wykres 21">
            <a:extLst>
              <a:ext uri="{FF2B5EF4-FFF2-40B4-BE49-F238E27FC236}">
                <a16:creationId xmlns:a16="http://schemas.microsoft.com/office/drawing/2014/main" id="{1248BDB8-B705-4728-A2BC-E2C60107C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412004"/>
              </p:ext>
            </p:extLst>
          </p:nvPr>
        </p:nvGraphicFramePr>
        <p:xfrm>
          <a:off x="3701143" y="1798631"/>
          <a:ext cx="2379246" cy="394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Wykres 23">
            <a:extLst>
              <a:ext uri="{FF2B5EF4-FFF2-40B4-BE49-F238E27FC236}">
                <a16:creationId xmlns:a16="http://schemas.microsoft.com/office/drawing/2014/main" id="{CDB250E4-2783-4A16-B6DD-9116453EB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076392"/>
              </p:ext>
            </p:extLst>
          </p:nvPr>
        </p:nvGraphicFramePr>
        <p:xfrm>
          <a:off x="6645661" y="1798631"/>
          <a:ext cx="2221669" cy="394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069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2674C27-6C6D-4B93-AFFD-2828991819A0}"/>
              </a:ext>
            </a:extLst>
          </p:cNvPr>
          <p:cNvSpPr/>
          <p:nvPr/>
        </p:nvSpPr>
        <p:spPr>
          <a:xfrm>
            <a:off x="222526" y="2550874"/>
            <a:ext cx="4349474" cy="878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Opracowane dla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Ministerstwa Środowiska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przez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DANAE sp. z o.o. </a:t>
            </a:r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619CA5B-3B8C-4D0B-B348-B1C2708DBC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82" y="2277462"/>
            <a:ext cx="4240215" cy="1477450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325EC0B-EA55-496B-B3D9-297EA611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2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6814A36-58E2-4F52-90BB-76ED6B576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" b="12681"/>
          <a:stretch/>
        </p:blipFill>
        <p:spPr>
          <a:xfrm>
            <a:off x="897467" y="6152211"/>
            <a:ext cx="7246833" cy="6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73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4960C1C-CAD1-4964-8C3F-78AFDD52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706BA8B-6D89-4C76-9386-9DDD51913704}"/>
              </a:ext>
            </a:extLst>
          </p:cNvPr>
          <p:cNvSpPr/>
          <p:nvPr/>
        </p:nvSpPr>
        <p:spPr>
          <a:xfrm>
            <a:off x="2095" y="-4436"/>
            <a:ext cx="9144000" cy="49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P5. Jakie czynniki zachęciłyby Pana/</a:t>
            </a:r>
            <a:r>
              <a:rPr lang="pl-PL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ią</a:t>
            </a: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do zwrotu butelek po napojach?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wielokrotnego wyboru</a:t>
            </a:r>
          </a:p>
        </p:txBody>
      </p:sp>
      <p:grpSp>
        <p:nvGrpSpPr>
          <p:cNvPr id="19" name="Grupa 18" descr="Czynniki, które mogłyby zachęcić do zwrotu butelek po napojach&#10;&#10;Grafika przedstawia pieniądze wraz z opisem &quot;znaczne zwiększenie wysokości kaucji&quot;: 9,7%">
            <a:extLst>
              <a:ext uri="{FF2B5EF4-FFF2-40B4-BE49-F238E27FC236}">
                <a16:creationId xmlns:a16="http://schemas.microsoft.com/office/drawing/2014/main" id="{4B0E07D4-DE36-4E18-A7DE-3C97EA1D75EF}"/>
              </a:ext>
            </a:extLst>
          </p:cNvPr>
          <p:cNvGrpSpPr/>
          <p:nvPr/>
        </p:nvGrpSpPr>
        <p:grpSpPr>
          <a:xfrm>
            <a:off x="3733584" y="3660885"/>
            <a:ext cx="1925453" cy="1162246"/>
            <a:chOff x="716687" y="1786876"/>
            <a:chExt cx="1925453" cy="1162246"/>
          </a:xfrm>
        </p:grpSpPr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ABA0C284-B176-4833-B28D-6DF26693E691}"/>
                </a:ext>
              </a:extLst>
            </p:cNvPr>
            <p:cNvSpPr txBox="1"/>
            <p:nvPr/>
          </p:nvSpPr>
          <p:spPr>
            <a:xfrm>
              <a:off x="790916" y="2487457"/>
              <a:ext cx="1851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solidFill>
                    <a:srgbClr val="5C5C5C"/>
                  </a:solidFill>
                  <a:latin typeface="Century Gothic" panose="020B0502020202020204" pitchFamily="34" charset="0"/>
                </a:rPr>
                <a:t>znaczne zwiększenie wysokości kaucji</a:t>
              </a:r>
            </a:p>
          </p:txBody>
        </p:sp>
        <p:pic>
          <p:nvPicPr>
            <p:cNvPr id="6" name="Grafika 5" descr="Monety">
              <a:extLst>
                <a:ext uri="{FF2B5EF4-FFF2-40B4-BE49-F238E27FC236}">
                  <a16:creationId xmlns:a16="http://schemas.microsoft.com/office/drawing/2014/main" id="{6B1288E3-78C7-485F-A0ED-E43A38BEF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16687" y="1786876"/>
              <a:ext cx="674226" cy="674226"/>
            </a:xfrm>
            <a:prstGeom prst="rect">
              <a:avLst/>
            </a:prstGeom>
          </p:spPr>
        </p:pic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C201B09F-DBDC-4213-B2A7-E162FF4908AC}"/>
                </a:ext>
              </a:extLst>
            </p:cNvPr>
            <p:cNvSpPr txBox="1"/>
            <p:nvPr/>
          </p:nvSpPr>
          <p:spPr>
            <a:xfrm>
              <a:off x="1339795" y="1862379"/>
              <a:ext cx="9957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9,7%</a:t>
              </a:r>
            </a:p>
          </p:txBody>
        </p:sp>
      </p:grpSp>
      <p:grpSp>
        <p:nvGrpSpPr>
          <p:cNvPr id="20" name="Grupa 19" descr="Czynniki, które mogłyby zachęcić do zwrotu butelek po napojach&#10;&#10;Grafika przedstawia kasę fiskalną wraz z opisem &quot;możliwość zwrotu butelki w każdym sklepie/punkcie – bez względu na miejsce zakupu&quot;: 49,6%&#10;">
            <a:extLst>
              <a:ext uri="{FF2B5EF4-FFF2-40B4-BE49-F238E27FC236}">
                <a16:creationId xmlns:a16="http://schemas.microsoft.com/office/drawing/2014/main" id="{FA2B4EE6-B5E4-4E3F-BACA-548539BA7912}"/>
              </a:ext>
            </a:extLst>
          </p:cNvPr>
          <p:cNvGrpSpPr/>
          <p:nvPr/>
        </p:nvGrpSpPr>
        <p:grpSpPr>
          <a:xfrm>
            <a:off x="786041" y="1520871"/>
            <a:ext cx="2349046" cy="1598448"/>
            <a:chOff x="3077131" y="1698592"/>
            <a:chExt cx="2349046" cy="1598448"/>
          </a:xfrm>
        </p:grpSpPr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7CE2605A-58B9-4A5A-BD39-9DD75B49553E}"/>
                </a:ext>
              </a:extLst>
            </p:cNvPr>
            <p:cNvSpPr txBox="1"/>
            <p:nvPr/>
          </p:nvSpPr>
          <p:spPr>
            <a:xfrm>
              <a:off x="3077131" y="2466043"/>
              <a:ext cx="23490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solidFill>
                    <a:srgbClr val="5C5C5C"/>
                  </a:solidFill>
                  <a:latin typeface="Century Gothic" panose="020B0502020202020204" pitchFamily="34" charset="0"/>
                </a:rPr>
                <a:t>możliwość zwrotu butelki w każdym sklepie/punkcie – bez względu na miejsce zakupu</a:t>
              </a:r>
            </a:p>
          </p:txBody>
        </p:sp>
        <p:pic>
          <p:nvPicPr>
            <p:cNvPr id="8" name="Grafika 7" descr="Kasa">
              <a:extLst>
                <a:ext uri="{FF2B5EF4-FFF2-40B4-BE49-F238E27FC236}">
                  <a16:creationId xmlns:a16="http://schemas.microsoft.com/office/drawing/2014/main" id="{10AF8E86-E10A-42D7-814D-980A243C6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310819" y="1698592"/>
              <a:ext cx="674226" cy="674226"/>
            </a:xfrm>
            <a:prstGeom prst="rect">
              <a:avLst/>
            </a:prstGeom>
          </p:spPr>
        </p:pic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id="{11FA21A4-1245-4F75-BDC7-008A2D40C18A}"/>
                </a:ext>
              </a:extLst>
            </p:cNvPr>
            <p:cNvSpPr txBox="1"/>
            <p:nvPr/>
          </p:nvSpPr>
          <p:spPr>
            <a:xfrm>
              <a:off x="3985045" y="1849598"/>
              <a:ext cx="1196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49,6%</a:t>
              </a:r>
            </a:p>
          </p:txBody>
        </p:sp>
      </p:grpSp>
      <p:grpSp>
        <p:nvGrpSpPr>
          <p:cNvPr id="21" name="Grupa 20" descr="Czynniki, które mogłyby zachęcić do zwrotu butelek po napojach&#10;&#10;Grafika przedstawia ludzi wraz z opisem &quot;wytworzenie mody na oddawanie butelek&quot;: 18,5%">
            <a:extLst>
              <a:ext uri="{FF2B5EF4-FFF2-40B4-BE49-F238E27FC236}">
                <a16:creationId xmlns:a16="http://schemas.microsoft.com/office/drawing/2014/main" id="{1A54F581-EBD0-48AC-870A-6824B9ED4CD1}"/>
              </a:ext>
            </a:extLst>
          </p:cNvPr>
          <p:cNvGrpSpPr/>
          <p:nvPr/>
        </p:nvGrpSpPr>
        <p:grpSpPr>
          <a:xfrm>
            <a:off x="6261061" y="1496842"/>
            <a:ext cx="1878771" cy="1240406"/>
            <a:chOff x="6183007" y="1687302"/>
            <a:chExt cx="1878771" cy="1240406"/>
          </a:xfrm>
        </p:grpSpPr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CB8D3D27-C3D2-4545-83FC-9BF1998FEFB6}"/>
                </a:ext>
              </a:extLst>
            </p:cNvPr>
            <p:cNvSpPr txBox="1"/>
            <p:nvPr/>
          </p:nvSpPr>
          <p:spPr>
            <a:xfrm>
              <a:off x="6183007" y="2466043"/>
              <a:ext cx="1851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solidFill>
                    <a:srgbClr val="5C5C5C"/>
                  </a:solidFill>
                  <a:latin typeface="Century Gothic" panose="020B0502020202020204" pitchFamily="34" charset="0"/>
                </a:rPr>
                <a:t>wytworzenie mody na oddawanie butelek</a:t>
              </a:r>
            </a:p>
          </p:txBody>
        </p:sp>
        <p:pic>
          <p:nvPicPr>
            <p:cNvPr id="10" name="Grafika 9" descr="Grupa osób">
              <a:extLst>
                <a:ext uri="{FF2B5EF4-FFF2-40B4-BE49-F238E27FC236}">
                  <a16:creationId xmlns:a16="http://schemas.microsoft.com/office/drawing/2014/main" id="{C0282773-15FC-4057-99CA-CD69D893F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183007" y="1687302"/>
              <a:ext cx="674226" cy="674226"/>
            </a:xfrm>
            <a:prstGeom prst="rect">
              <a:avLst/>
            </a:prstGeom>
          </p:spPr>
        </p:pic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78B26159-A572-4DF1-801C-FAB819386BC5}"/>
                </a:ext>
              </a:extLst>
            </p:cNvPr>
            <p:cNvSpPr txBox="1"/>
            <p:nvPr/>
          </p:nvSpPr>
          <p:spPr>
            <a:xfrm>
              <a:off x="6865617" y="1849598"/>
              <a:ext cx="1196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18,5%</a:t>
              </a:r>
            </a:p>
          </p:txBody>
        </p:sp>
      </p:grpSp>
      <p:grpSp>
        <p:nvGrpSpPr>
          <p:cNvPr id="23" name="Grupa 22" descr="Czynniki, które mogłyby zachęcić do zwrotu butelek po napojach&#10;&#10;Grafika przedstawia sklep wraz z opisem &quot;bliska odległość od punktu zbiórki butelek&quot;: 42,6%">
            <a:extLst>
              <a:ext uri="{FF2B5EF4-FFF2-40B4-BE49-F238E27FC236}">
                <a16:creationId xmlns:a16="http://schemas.microsoft.com/office/drawing/2014/main" id="{D9EEF276-9F66-460B-A303-351B564AEB22}"/>
              </a:ext>
            </a:extLst>
          </p:cNvPr>
          <p:cNvGrpSpPr/>
          <p:nvPr/>
        </p:nvGrpSpPr>
        <p:grpSpPr>
          <a:xfrm>
            <a:off x="3908207" y="1443009"/>
            <a:ext cx="1851224" cy="1302516"/>
            <a:chOff x="313661" y="3941555"/>
            <a:chExt cx="1851224" cy="1302516"/>
          </a:xfrm>
        </p:grpSpPr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B0E0FF83-51CF-4788-8D78-F0B2766C3308}"/>
                </a:ext>
              </a:extLst>
            </p:cNvPr>
            <p:cNvSpPr txBox="1"/>
            <p:nvPr/>
          </p:nvSpPr>
          <p:spPr>
            <a:xfrm>
              <a:off x="313661" y="4782406"/>
              <a:ext cx="1851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solidFill>
                    <a:srgbClr val="5C5C5C"/>
                  </a:solidFill>
                  <a:latin typeface="Century Gothic" panose="020B0502020202020204" pitchFamily="34" charset="0"/>
                </a:rPr>
                <a:t>bliska odległość od punktu zbiórki butelek</a:t>
              </a:r>
            </a:p>
          </p:txBody>
        </p: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5DD19543-CB0C-4C91-AD39-20FDC40338C3}"/>
                </a:ext>
              </a:extLst>
            </p:cNvPr>
            <p:cNvGrpSpPr/>
            <p:nvPr/>
          </p:nvGrpSpPr>
          <p:grpSpPr>
            <a:xfrm>
              <a:off x="344905" y="3941555"/>
              <a:ext cx="853242" cy="758154"/>
              <a:chOff x="344905" y="3941555"/>
              <a:chExt cx="853242" cy="758154"/>
            </a:xfrm>
          </p:grpSpPr>
          <p:pic>
            <p:nvPicPr>
              <p:cNvPr id="12" name="Grafika 11" descr="Znacznik">
                <a:extLst>
                  <a:ext uri="{FF2B5EF4-FFF2-40B4-BE49-F238E27FC236}">
                    <a16:creationId xmlns:a16="http://schemas.microsoft.com/office/drawing/2014/main" id="{CEB80D40-A6C4-43B4-B70B-3288C0DFF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840114" y="3941555"/>
                <a:ext cx="358033" cy="358033"/>
              </a:xfrm>
              <a:prstGeom prst="rect">
                <a:avLst/>
              </a:prstGeom>
            </p:spPr>
          </p:pic>
          <p:pic>
            <p:nvPicPr>
              <p:cNvPr id="14" name="Grafika 13" descr="Sklep">
                <a:extLst>
                  <a:ext uri="{FF2B5EF4-FFF2-40B4-BE49-F238E27FC236}">
                    <a16:creationId xmlns:a16="http://schemas.microsoft.com/office/drawing/2014/main" id="{F570374F-C685-44CC-B4B9-035B7654F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4905" y="4025483"/>
                <a:ext cx="674226" cy="674226"/>
              </a:xfrm>
              <a:prstGeom prst="rect">
                <a:avLst/>
              </a:prstGeom>
            </p:spPr>
          </p:pic>
        </p:grpSp>
        <p:sp>
          <p:nvSpPr>
            <p:cNvPr id="45" name="pole tekstowe 44">
              <a:extLst>
                <a:ext uri="{FF2B5EF4-FFF2-40B4-BE49-F238E27FC236}">
                  <a16:creationId xmlns:a16="http://schemas.microsoft.com/office/drawing/2014/main" id="{BEFD608A-E43B-42CC-BBE9-18FE63C017F5}"/>
                </a:ext>
              </a:extLst>
            </p:cNvPr>
            <p:cNvSpPr txBox="1"/>
            <p:nvPr/>
          </p:nvSpPr>
          <p:spPr>
            <a:xfrm>
              <a:off x="968724" y="4161920"/>
              <a:ext cx="1196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42,6%</a:t>
              </a:r>
            </a:p>
          </p:txBody>
        </p:sp>
      </p:grpSp>
      <p:grpSp>
        <p:nvGrpSpPr>
          <p:cNvPr id="24" name="Grupa 23" descr="Czynniki, które mogłyby zachęcić do zwrotu butelek po napojach&#10;&#10;Grafika przedstawia smutną buźkę wraz z opisem &quot;żaden czynnik nie jest w stanie skłonić mnie do zwrotu butelek&quot;: 11,1%">
            <a:extLst>
              <a:ext uri="{FF2B5EF4-FFF2-40B4-BE49-F238E27FC236}">
                <a16:creationId xmlns:a16="http://schemas.microsoft.com/office/drawing/2014/main" id="{2C6370D8-06EA-4352-A510-BFAEE30BEC93}"/>
              </a:ext>
            </a:extLst>
          </p:cNvPr>
          <p:cNvGrpSpPr/>
          <p:nvPr/>
        </p:nvGrpSpPr>
        <p:grpSpPr>
          <a:xfrm>
            <a:off x="821915" y="3626564"/>
            <a:ext cx="1853623" cy="1352624"/>
            <a:chOff x="2642140" y="4076113"/>
            <a:chExt cx="1853623" cy="1352624"/>
          </a:xfrm>
        </p:grpSpPr>
        <p:sp>
          <p:nvSpPr>
            <p:cNvPr id="39" name="pole tekstowe 38">
              <a:extLst>
                <a:ext uri="{FF2B5EF4-FFF2-40B4-BE49-F238E27FC236}">
                  <a16:creationId xmlns:a16="http://schemas.microsoft.com/office/drawing/2014/main" id="{0379C9AF-9DD5-4487-885B-6198D3C806F8}"/>
                </a:ext>
              </a:extLst>
            </p:cNvPr>
            <p:cNvSpPr txBox="1"/>
            <p:nvPr/>
          </p:nvSpPr>
          <p:spPr>
            <a:xfrm>
              <a:off x="2644539" y="4782406"/>
              <a:ext cx="1851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solidFill>
                    <a:srgbClr val="5C5C5C"/>
                  </a:solidFill>
                  <a:latin typeface="Century Gothic" panose="020B0502020202020204" pitchFamily="34" charset="0"/>
                </a:rPr>
                <a:t>żaden czynnik nie jest w stanie skłonić mnie do zwrotu butelek</a:t>
              </a:r>
            </a:p>
          </p:txBody>
        </p:sp>
        <p:pic>
          <p:nvPicPr>
            <p:cNvPr id="16" name="Grafika 15" descr="Zmieszana twarz bez wypełnienia">
              <a:extLst>
                <a:ext uri="{FF2B5EF4-FFF2-40B4-BE49-F238E27FC236}">
                  <a16:creationId xmlns:a16="http://schemas.microsoft.com/office/drawing/2014/main" id="{68429B63-1AB3-4D7B-BD5C-075A84F2C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2642140" y="4076113"/>
              <a:ext cx="674226" cy="674226"/>
            </a:xfrm>
            <a:prstGeom prst="rect">
              <a:avLst/>
            </a:prstGeom>
          </p:spPr>
        </p:pic>
        <p:sp>
          <p:nvSpPr>
            <p:cNvPr id="46" name="pole tekstowe 45">
              <a:extLst>
                <a:ext uri="{FF2B5EF4-FFF2-40B4-BE49-F238E27FC236}">
                  <a16:creationId xmlns:a16="http://schemas.microsoft.com/office/drawing/2014/main" id="{9D4F2E47-5F2E-4965-ABAF-FE7828B3CC99}"/>
                </a:ext>
              </a:extLst>
            </p:cNvPr>
            <p:cNvSpPr txBox="1"/>
            <p:nvPr/>
          </p:nvSpPr>
          <p:spPr>
            <a:xfrm>
              <a:off x="3299602" y="4157206"/>
              <a:ext cx="1196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11,1%</a:t>
              </a: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68C945FB-291A-44A5-A096-F101000B7D90}"/>
              </a:ext>
            </a:extLst>
          </p:cNvPr>
          <p:cNvGrpSpPr/>
          <p:nvPr/>
        </p:nvGrpSpPr>
        <p:grpSpPr>
          <a:xfrm>
            <a:off x="6892586" y="4468098"/>
            <a:ext cx="1851224" cy="646331"/>
            <a:chOff x="4630069" y="4459240"/>
            <a:chExt cx="1851224" cy="646331"/>
          </a:xfrm>
        </p:grpSpPr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id="{00881D62-BE2E-4275-BC3A-D6D3D5894592}"/>
                </a:ext>
              </a:extLst>
            </p:cNvPr>
            <p:cNvSpPr txBox="1"/>
            <p:nvPr/>
          </p:nvSpPr>
          <p:spPr>
            <a:xfrm>
              <a:off x="4630069" y="4828572"/>
              <a:ext cx="1851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solidFill>
                    <a:srgbClr val="5C5C5C"/>
                  </a:solidFill>
                  <a:latin typeface="Century Gothic" panose="020B0502020202020204" pitchFamily="34" charset="0"/>
                </a:rPr>
                <a:t>Inne, jakie</a:t>
              </a:r>
            </a:p>
          </p:txBody>
        </p:sp>
        <p:sp>
          <p:nvSpPr>
            <p:cNvPr id="47" name="pole tekstowe 46">
              <a:extLst>
                <a:ext uri="{FF2B5EF4-FFF2-40B4-BE49-F238E27FC236}">
                  <a16:creationId xmlns:a16="http://schemas.microsoft.com/office/drawing/2014/main" id="{4603F0B7-B39D-4CFC-BD8E-1E728E8CFDEA}"/>
                </a:ext>
              </a:extLst>
            </p:cNvPr>
            <p:cNvSpPr txBox="1"/>
            <p:nvPr/>
          </p:nvSpPr>
          <p:spPr>
            <a:xfrm>
              <a:off x="5202059" y="4459240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0,1%</a:t>
              </a:r>
            </a:p>
          </p:txBody>
        </p: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4009D26E-7384-4F7A-9A02-86D8DBBF7425}"/>
              </a:ext>
            </a:extLst>
          </p:cNvPr>
          <p:cNvGrpSpPr/>
          <p:nvPr/>
        </p:nvGrpSpPr>
        <p:grpSpPr>
          <a:xfrm>
            <a:off x="6907758" y="3578328"/>
            <a:ext cx="1851224" cy="770698"/>
            <a:chOff x="6481293" y="4459240"/>
            <a:chExt cx="1851224" cy="770698"/>
          </a:xfrm>
        </p:grpSpPr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id="{F0A791FD-5248-4A22-8887-ABBBED32C030}"/>
                </a:ext>
              </a:extLst>
            </p:cNvPr>
            <p:cNvSpPr txBox="1"/>
            <p:nvPr/>
          </p:nvSpPr>
          <p:spPr>
            <a:xfrm>
              <a:off x="6481293" y="4768273"/>
              <a:ext cx="1851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solidFill>
                    <a:srgbClr val="5C5C5C"/>
                  </a:solidFill>
                  <a:latin typeface="Century Gothic" panose="020B0502020202020204" pitchFamily="34" charset="0"/>
                </a:rPr>
                <a:t>nie wiem, trudno powiedzieć</a:t>
              </a:r>
            </a:p>
          </p:txBody>
        </p:sp>
        <p:sp>
          <p:nvSpPr>
            <p:cNvPr id="48" name="pole tekstowe 47">
              <a:extLst>
                <a:ext uri="{FF2B5EF4-FFF2-40B4-BE49-F238E27FC236}">
                  <a16:creationId xmlns:a16="http://schemas.microsoft.com/office/drawing/2014/main" id="{1A133FA2-3494-4BEB-8B0E-5058FB1EE8F5}"/>
                </a:ext>
              </a:extLst>
            </p:cNvPr>
            <p:cNvSpPr txBox="1"/>
            <p:nvPr/>
          </p:nvSpPr>
          <p:spPr>
            <a:xfrm>
              <a:off x="7082647" y="4459240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8,6%</a:t>
              </a:r>
            </a:p>
          </p:txBody>
        </p:sp>
      </p:grpSp>
      <p:sp>
        <p:nvSpPr>
          <p:cNvPr id="50" name="Schemat blokowy: proces alternatywny 49">
            <a:extLst>
              <a:ext uri="{FF2B5EF4-FFF2-40B4-BE49-F238E27FC236}">
                <a16:creationId xmlns:a16="http://schemas.microsoft.com/office/drawing/2014/main" id="{8A3DFF99-232C-48C2-8F10-821E444FD617}"/>
              </a:ext>
            </a:extLst>
          </p:cNvPr>
          <p:cNvSpPr/>
          <p:nvPr/>
        </p:nvSpPr>
        <p:spPr>
          <a:xfrm>
            <a:off x="448677" y="1244305"/>
            <a:ext cx="8246645" cy="1958148"/>
          </a:xfrm>
          <a:prstGeom prst="flowChartAlternateProcess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9882D77-97BE-4EFF-85A0-625C11F6828E}"/>
              </a:ext>
            </a:extLst>
          </p:cNvPr>
          <p:cNvSpPr txBox="1"/>
          <p:nvPr/>
        </p:nvSpPr>
        <p:spPr>
          <a:xfrm>
            <a:off x="216731" y="5812131"/>
            <a:ext cx="379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Respondenci oddający butelki rzadko lub wcale, N=795</a:t>
            </a:r>
          </a:p>
        </p:txBody>
      </p:sp>
    </p:spTree>
    <p:extLst>
      <p:ext uri="{BB962C8B-B14F-4D97-AF65-F5344CB8AC3E}">
        <p14:creationId xmlns:p14="http://schemas.microsoft.com/office/powerpoint/2010/main" val="1131440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2889030-18B1-4DE2-8532-0F3317C3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8481A9F-75D4-47B0-BD86-3DC8FDCB779A}"/>
              </a:ext>
            </a:extLst>
          </p:cNvPr>
          <p:cNvSpPr/>
          <p:nvPr/>
        </p:nvSpPr>
        <p:spPr>
          <a:xfrm>
            <a:off x="-1" y="-4361"/>
            <a:ext cx="9144000" cy="49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P5. Jakie czynniki najczęściej zniechęcają Pana/</a:t>
            </a:r>
            <a:r>
              <a:rPr lang="pl-PL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ią</a:t>
            </a: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do zwrotu butelek po napojach?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wielokrotnego wyboru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CEAF606-A54A-44A9-BA48-37BCD32A69C4}"/>
              </a:ext>
            </a:extLst>
          </p:cNvPr>
          <p:cNvSpPr txBox="1"/>
          <p:nvPr/>
        </p:nvSpPr>
        <p:spPr>
          <a:xfrm>
            <a:off x="127450" y="5882567"/>
            <a:ext cx="415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Respondenci oddający butelki rzadko lub wcale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C1D241E1-5927-4748-B2B3-DA5BBC2D6F32}"/>
              </a:ext>
            </a:extLst>
          </p:cNvPr>
          <p:cNvSpPr/>
          <p:nvPr/>
        </p:nvSpPr>
        <p:spPr>
          <a:xfrm>
            <a:off x="127450" y="626774"/>
            <a:ext cx="995716" cy="232666"/>
          </a:xfrm>
          <a:prstGeom prst="roundRect">
            <a:avLst/>
          </a:prstGeom>
          <a:solidFill>
            <a:srgbClr val="FFD63F"/>
          </a:solidFill>
          <a:ln>
            <a:solidFill>
              <a:srgbClr val="FFD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latin typeface="Century Gothic" panose="020B0502020202020204" pitchFamily="34" charset="0"/>
              </a:rPr>
              <a:t>TOP 3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D95DFD37-404A-4597-9D9F-26B7A5D37E7C}"/>
              </a:ext>
            </a:extLst>
          </p:cNvPr>
          <p:cNvSpPr/>
          <p:nvPr/>
        </p:nvSpPr>
        <p:spPr>
          <a:xfrm>
            <a:off x="536811" y="1091633"/>
            <a:ext cx="2664000" cy="522539"/>
          </a:xfrm>
          <a:prstGeom prst="round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możliwość zwrotu butelki w każdym sklepie/punkcie – bez względu na miejsce zakupu</a:t>
            </a:r>
          </a:p>
        </p:txBody>
      </p:sp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2DDD568E-6E69-4CD2-833C-225D01255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35853"/>
              </p:ext>
            </p:extLst>
          </p:nvPr>
        </p:nvGraphicFramePr>
        <p:xfrm>
          <a:off x="334224" y="1801445"/>
          <a:ext cx="2715965" cy="393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D90DC656-C4F4-4EE1-9C9A-C49405D0D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93647"/>
              </p:ext>
            </p:extLst>
          </p:nvPr>
        </p:nvGraphicFramePr>
        <p:xfrm>
          <a:off x="554743" y="2071849"/>
          <a:ext cx="794852" cy="3667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4852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282085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N=795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9842548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algn="r" fontAlgn="t"/>
                      <a:endParaRPr lang="pl-PL" sz="7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2427696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9570423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7412734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algn="r" fontAlgn="t"/>
                      <a:endParaRPr lang="pl-PL" sz="7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0163063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2889814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846936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N=428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5500850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3467968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7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31844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9907990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5631890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0460798"/>
                  </a:ext>
                </a:extLst>
              </a:tr>
            </a:tbl>
          </a:graphicData>
        </a:graphic>
      </p:graphicFrame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3CE6669F-387A-409D-8DFA-968B5201BA96}"/>
              </a:ext>
            </a:extLst>
          </p:cNvPr>
          <p:cNvSpPr/>
          <p:nvPr/>
        </p:nvSpPr>
        <p:spPr>
          <a:xfrm>
            <a:off x="3938125" y="1030133"/>
            <a:ext cx="1841452" cy="522539"/>
          </a:xfrm>
          <a:prstGeom prst="round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bliska odległość od punktu zbiórki butelek</a:t>
            </a: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D6EF04E0-9529-44B3-BE7D-B3D978D5CAB5}"/>
              </a:ext>
            </a:extLst>
          </p:cNvPr>
          <p:cNvSpPr/>
          <p:nvPr/>
        </p:nvSpPr>
        <p:spPr>
          <a:xfrm>
            <a:off x="6574798" y="1041171"/>
            <a:ext cx="1934459" cy="522539"/>
          </a:xfrm>
          <a:prstGeom prst="round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wytworzenie mody na oddawanie butelek</a:t>
            </a:r>
          </a:p>
        </p:txBody>
      </p:sp>
      <p:graphicFrame>
        <p:nvGraphicFramePr>
          <p:cNvPr id="23" name="Wykres 22">
            <a:extLst>
              <a:ext uri="{FF2B5EF4-FFF2-40B4-BE49-F238E27FC236}">
                <a16:creationId xmlns:a16="http://schemas.microsoft.com/office/drawing/2014/main" id="{2F0510B7-039E-4096-A98E-29C81A6C8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263438"/>
              </p:ext>
            </p:extLst>
          </p:nvPr>
        </p:nvGraphicFramePr>
        <p:xfrm>
          <a:off x="3063612" y="1801445"/>
          <a:ext cx="2715965" cy="393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Wykres 24">
            <a:extLst>
              <a:ext uri="{FF2B5EF4-FFF2-40B4-BE49-F238E27FC236}">
                <a16:creationId xmlns:a16="http://schemas.microsoft.com/office/drawing/2014/main" id="{A055B6FE-A9D0-4FC5-AFB6-061C267C9A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019560"/>
              </p:ext>
            </p:extLst>
          </p:nvPr>
        </p:nvGraphicFramePr>
        <p:xfrm>
          <a:off x="6093813" y="1801445"/>
          <a:ext cx="2715965" cy="393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Grafika 12" descr="Kasa">
            <a:extLst>
              <a:ext uri="{FF2B5EF4-FFF2-40B4-BE49-F238E27FC236}">
                <a16:creationId xmlns:a16="http://schemas.microsoft.com/office/drawing/2014/main" id="{27E38F2D-2E9A-4AE4-81BA-09B3644095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81568" y="1082653"/>
            <a:ext cx="510486" cy="510486"/>
          </a:xfrm>
          <a:prstGeom prst="rect">
            <a:avLst/>
          </a:prstGeom>
        </p:spPr>
      </p:pic>
      <p:pic>
        <p:nvPicPr>
          <p:cNvPr id="14" name="Grafika 13" descr="Znacznik">
            <a:extLst>
              <a:ext uri="{FF2B5EF4-FFF2-40B4-BE49-F238E27FC236}">
                <a16:creationId xmlns:a16="http://schemas.microsoft.com/office/drawing/2014/main" id="{910A8648-5DD8-404C-BBE1-1CD25BEA5B7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41404" y="873934"/>
            <a:ext cx="377553" cy="377553"/>
          </a:xfrm>
          <a:prstGeom prst="rect">
            <a:avLst/>
          </a:prstGeom>
        </p:spPr>
      </p:pic>
      <p:pic>
        <p:nvPicPr>
          <p:cNvPr id="22" name="Grafika 21" descr="Sklep">
            <a:extLst>
              <a:ext uri="{FF2B5EF4-FFF2-40B4-BE49-F238E27FC236}">
                <a16:creationId xmlns:a16="http://schemas.microsoft.com/office/drawing/2014/main" id="{3D041F05-4D78-45DD-A7E4-C0CE023841B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01623" y="1017552"/>
            <a:ext cx="538318" cy="538318"/>
          </a:xfrm>
          <a:prstGeom prst="rect">
            <a:avLst/>
          </a:prstGeom>
        </p:spPr>
      </p:pic>
      <p:pic>
        <p:nvPicPr>
          <p:cNvPr id="24" name="Grafika 23" descr="Grupa osób">
            <a:extLst>
              <a:ext uri="{FF2B5EF4-FFF2-40B4-BE49-F238E27FC236}">
                <a16:creationId xmlns:a16="http://schemas.microsoft.com/office/drawing/2014/main" id="{5CF55DEC-530D-4D8C-814D-1533CDEF46F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321481" y="1017552"/>
            <a:ext cx="535120" cy="5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99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DF4962-E243-4C84-88BB-FF0F2828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E824DA30-8651-4873-ADDC-66FD4D31DBF6}"/>
              </a:ext>
            </a:extLst>
          </p:cNvPr>
          <p:cNvSpPr/>
          <p:nvPr/>
        </p:nvSpPr>
        <p:spPr>
          <a:xfrm>
            <a:off x="143807" y="538454"/>
            <a:ext cx="8708578" cy="2312482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Ponad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60% badanych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zadeklarowało, że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oddaje zwrotne butelki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 napojach, przy czym 20,6% z nich robi to zawsze, a 43,8% rzadko.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Wyniki różnicują się najbardziej pod kątem wieku respondentów – istotnie częściej nieoddawanie butelek deklarowały osoby młode (15-25 lat) oraz w średnim wieku (35-44 lata), a także ci, których dochód na jednego członka rodziny nie przekracza 1500 zł. Przy czym zauważyć należy, że wysoki odsetek wskazań wśród respondentów pomiędzy 15 a 25 r.ż. odnotowano również na odpowiedź „tak, ale rzadko” – analogicznie jak w przypadku osób starszych (pow.60 r.ż.). Grupą, która zwraca szklane butelki po napojach najczęściej są Polacy pomiędzy 45 a 59 r.ż., jednak wyniki w tym przypadku nie różnicują się ze względu na dochód, płeć czy wykształcenie respondentów. 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CDB3E54E-F31B-4B40-9E8C-D95CF503586C}"/>
              </a:ext>
            </a:extLst>
          </p:cNvPr>
          <p:cNvSpPr/>
          <p:nvPr/>
        </p:nvSpPr>
        <p:spPr>
          <a:xfrm>
            <a:off x="143807" y="3018785"/>
            <a:ext cx="8697621" cy="3169715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Głównymi czynnikami zniechęcającymi Polaków do oddawania zwrotnych butelek jest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uciążliwość tego procesu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 fakt, iż jest to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niewygodne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(51,1%). Istotny okazuje się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brak nawyku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oraz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czasu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(47,0%), a także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konieczność posiadania paragonu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(35,2%). Czynniki takie jak niska kaucja czy wstydliwość wymieniane były znacznie rzadziej.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Analizując wyniki pod względem cech społeczno-demograficznych wskazać należy, iż przekonanie o poczuciu uciążliwości czynności oddawania butelek wzrasta wraz z wykształceniem (podstawowe 44,8% vs wyższe 52,7%), natomiast konieczność posiadania paragonu jest trudnością istotnie częściej wskazywaną przez osoby z wykształceniem wyższym. Brak czasu/przyzwyczajenia to z kolei czynnik najbardziej dominujący wśród respondentów z wykształceniem podstawowym oraz tych, u których dochód na jednego członka rodziny wynosi mniej niż 1500 zł. Warto nadmienić, że powody dotyczące zbyt niskiej kaucji i wstydu związanego z oddawaniem butelek istotnie częściej wskazywane były przez badanych o dochodzie powyżej 2500 zł na osobę. W przypadku wstydu zaobserwowano również, iż zjawisko to znacznie częściej dotyczy mieszkańców dużych miast i aglomeracji (pow. 200 tys. mieszkańców).</a:t>
            </a:r>
          </a:p>
        </p:txBody>
      </p:sp>
      <p:sp>
        <p:nvSpPr>
          <p:cNvPr id="18" name="Podtytuł 2">
            <a:extLst>
              <a:ext uri="{FF2B5EF4-FFF2-40B4-BE49-F238E27FC236}">
                <a16:creationId xmlns:a16="http://schemas.microsoft.com/office/drawing/2014/main" id="{406A0A55-418C-460A-A2C6-6E7C59770DA6}"/>
              </a:ext>
            </a:extLst>
          </p:cNvPr>
          <p:cNvSpPr txBox="1">
            <a:spLocks/>
          </p:cNvSpPr>
          <p:nvPr/>
        </p:nvSpPr>
        <p:spPr>
          <a:xfrm>
            <a:off x="154764" y="81672"/>
            <a:ext cx="8844445" cy="45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OPIS WYNIKÓW</a:t>
            </a:r>
          </a:p>
        </p:txBody>
      </p:sp>
    </p:spTree>
    <p:extLst>
      <p:ext uri="{BB962C8B-B14F-4D97-AF65-F5344CB8AC3E}">
        <p14:creationId xmlns:p14="http://schemas.microsoft.com/office/powerpoint/2010/main" val="1296404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DF4962-E243-4C84-88BB-FF0F2828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E824DA30-8651-4873-ADDC-66FD4D31DBF6}"/>
              </a:ext>
            </a:extLst>
          </p:cNvPr>
          <p:cNvSpPr/>
          <p:nvPr/>
        </p:nvSpPr>
        <p:spPr>
          <a:xfrm>
            <a:off x="154764" y="538453"/>
            <a:ext cx="8669037" cy="4965363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Osoby oddające butelki rzadko lub wcale dopytano o to jakie czynniki zachęciłyby ich do zwrotu. Jak wynika z uzyskanych danych najistotniejsza byłaby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możliwość zwrotu w każdym sklepie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bez względu na miejsce zakupu (49,6%) oraz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bliska odległość od punktu zbiórki butelek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(42,6%). Blisko 1/5 badanych wskazała również na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powszechność oddawania butelek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wśród innych („moda na oddawanie butelek”), a niecałe 10% respondentów na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znaczne zwiększenie wysokości kaucji.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Warto jednak zaznaczyć, że 11,1% Polaków zadeklarowało, iż żaden czynnik nie jest w stanie ich zachęcić do zwrotu butelek po napojach.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Na postulat związany z wygodą (możliwość zwrotu w każdym sklepie oraz bliska odległość od punktu zbiórki butelek) nieco częściej wskazywały kobiety, osoby w średnim wieku (45-59 lat) oraz  te z wykształceniem wyższym. W przypadku konieczności wytworzenia trendu na oddawanie butelek postulat ten częściej pojawiał się wśród deklaracji mężczyzn (23,0%), osób młodych (15-25 lat: 35,4%) oraz zamieszkujących duże aglomeracje (miasta pow.500 tys.: 28,4%). Nie bez znaczenia w tym przypadku pozostaje również wykształcenie (zdecydowanie częściej na postulat ten wskazywały osoby z wykształceniem wyższym) oraz dochód na jednego członka rodziny (najwięcej wskazań pozytywnych uzyskano wśród respondentów o największym dochodzie – pow.2500 zł na osobę). Zaznaczyć również należy, że czynnik finansowy (zwiększenie wysokości kaucji) w największym stopniu zachęciłby osoby młode (15-25 lat). W przypadku odpowiedzi „żaden czynnik nie jest w stanie mnie zachęcić do zwrotu butelek po napojach” różnice istotne statystycznie zaobserwowano jedynie w przypadku wykształcenia. Z przeprowadzonego badania wynika, że grupą najmniej podatną na zmiany w tym zakresie są respondenci z wykształceniem podstawowym (17,2%) i zawodowym (18,4%).</a:t>
            </a: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7117133D-B07B-4C1C-A516-F8B06A6D3383}"/>
              </a:ext>
            </a:extLst>
          </p:cNvPr>
          <p:cNvSpPr txBox="1">
            <a:spLocks/>
          </p:cNvSpPr>
          <p:nvPr/>
        </p:nvSpPr>
        <p:spPr>
          <a:xfrm>
            <a:off x="154764" y="81672"/>
            <a:ext cx="8844445" cy="45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OPIS WYNIKÓW</a:t>
            </a:r>
          </a:p>
        </p:txBody>
      </p:sp>
    </p:spTree>
    <p:extLst>
      <p:ext uri="{BB962C8B-B14F-4D97-AF65-F5344CB8AC3E}">
        <p14:creationId xmlns:p14="http://schemas.microsoft.com/office/powerpoint/2010/main" val="2409631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4960C1C-CAD1-4964-8C3F-78AFDD52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3ECA37C-3B7F-44D6-8554-5E4B23A46986}"/>
              </a:ext>
            </a:extLst>
          </p:cNvPr>
          <p:cNvSpPr txBox="1"/>
          <p:nvPr/>
        </p:nvSpPr>
        <p:spPr>
          <a:xfrm>
            <a:off x="206301" y="5775805"/>
            <a:ext cx="258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800" i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Polacy w wieku 15+, N=1000</a:t>
            </a:r>
          </a:p>
        </p:txBody>
      </p:sp>
      <p:sp>
        <p:nvSpPr>
          <p:cNvPr id="38" name="Prostokąt: zaokrąglone rogi 37">
            <a:extLst>
              <a:ext uri="{FF2B5EF4-FFF2-40B4-BE49-F238E27FC236}">
                <a16:creationId xmlns:a16="http://schemas.microsoft.com/office/drawing/2014/main" id="{AD946364-D820-4934-9F73-43AA897A061C}"/>
              </a:ext>
            </a:extLst>
          </p:cNvPr>
          <p:cNvSpPr/>
          <p:nvPr/>
        </p:nvSpPr>
        <p:spPr>
          <a:xfrm>
            <a:off x="157473" y="1225295"/>
            <a:ext cx="4059723" cy="4428575"/>
          </a:xfrm>
          <a:prstGeom prst="roundRect">
            <a:avLst>
              <a:gd name="adj" fmla="val 7852"/>
            </a:avLst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Prostokąt: zaokrąglone rogi 38">
            <a:extLst>
              <a:ext uri="{FF2B5EF4-FFF2-40B4-BE49-F238E27FC236}">
                <a16:creationId xmlns:a16="http://schemas.microsoft.com/office/drawing/2014/main" id="{DECB47AA-D9B0-4E69-96E4-E8CBF584F1CD}"/>
              </a:ext>
            </a:extLst>
          </p:cNvPr>
          <p:cNvSpPr/>
          <p:nvPr/>
        </p:nvSpPr>
        <p:spPr>
          <a:xfrm>
            <a:off x="1537587" y="1052832"/>
            <a:ext cx="1254033" cy="34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OGÓŁEM</a:t>
            </a:r>
          </a:p>
        </p:txBody>
      </p:sp>
      <p:sp>
        <p:nvSpPr>
          <p:cNvPr id="47" name="Prostokąt: zaokrąglone rogi 46">
            <a:extLst>
              <a:ext uri="{FF2B5EF4-FFF2-40B4-BE49-F238E27FC236}">
                <a16:creationId xmlns:a16="http://schemas.microsoft.com/office/drawing/2014/main" id="{CD6F93F9-CC95-46ED-BF00-8549E2D76328}"/>
              </a:ext>
            </a:extLst>
          </p:cNvPr>
          <p:cNvSpPr/>
          <p:nvPr/>
        </p:nvSpPr>
        <p:spPr>
          <a:xfrm>
            <a:off x="4373726" y="1225295"/>
            <a:ext cx="4605238" cy="4432555"/>
          </a:xfrm>
          <a:prstGeom prst="roundRect">
            <a:avLst>
              <a:gd name="adj" fmla="val 7852"/>
            </a:avLst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741964F5-3C7F-4D1C-BC5A-334DC58D5A12}"/>
              </a:ext>
            </a:extLst>
          </p:cNvPr>
          <p:cNvSpPr/>
          <p:nvPr/>
        </p:nvSpPr>
        <p:spPr>
          <a:xfrm>
            <a:off x="5069" y="-3305"/>
            <a:ext cx="9144000" cy="710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P6. Czy oddawał/a by Pan/i plastikowe opakowania po napojach, jeśli była by możliwość ich zwrotu na takich zasadach jak butelek szklanych?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jednokrotnego wyboru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BAF41DFD-59E5-4282-85EA-4AD7F628C90B}"/>
              </a:ext>
            </a:extLst>
          </p:cNvPr>
          <p:cNvGrpSpPr/>
          <p:nvPr/>
        </p:nvGrpSpPr>
        <p:grpSpPr>
          <a:xfrm>
            <a:off x="527205" y="1844397"/>
            <a:ext cx="1117769" cy="1131868"/>
            <a:chOff x="208344" y="2564590"/>
            <a:chExt cx="1117769" cy="1131868"/>
          </a:xfrm>
        </p:grpSpPr>
        <p:pic>
          <p:nvPicPr>
            <p:cNvPr id="42" name="Obraz 41">
              <a:extLst>
                <a:ext uri="{FF2B5EF4-FFF2-40B4-BE49-F238E27FC236}">
                  <a16:creationId xmlns:a16="http://schemas.microsoft.com/office/drawing/2014/main" id="{84785DDA-32CC-43C9-BC6A-5ED564D1F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65013">
              <a:off x="208344" y="2978317"/>
              <a:ext cx="718141" cy="718141"/>
            </a:xfrm>
            <a:prstGeom prst="rect">
              <a:avLst/>
            </a:prstGeom>
          </p:spPr>
        </p:pic>
        <p:pic>
          <p:nvPicPr>
            <p:cNvPr id="53" name="Obraz 52">
              <a:extLst>
                <a:ext uri="{FF2B5EF4-FFF2-40B4-BE49-F238E27FC236}">
                  <a16:creationId xmlns:a16="http://schemas.microsoft.com/office/drawing/2014/main" id="{3A8DD4BC-D550-4AA4-A5AF-48C4096C8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4235">
              <a:off x="607972" y="2564590"/>
              <a:ext cx="718141" cy="718141"/>
            </a:xfrm>
            <a:prstGeom prst="rect">
              <a:avLst/>
            </a:prstGeom>
          </p:spPr>
        </p:pic>
      </p:grp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D7B0467D-C37D-4EDA-BFBD-0E7CC8F63421}"/>
              </a:ext>
            </a:extLst>
          </p:cNvPr>
          <p:cNvSpPr txBox="1"/>
          <p:nvPr/>
        </p:nvSpPr>
        <p:spPr>
          <a:xfrm>
            <a:off x="4572000" y="5714249"/>
            <a:ext cx="258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15-25 lat, N=124,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26-34 lata, N=169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35-44 lata, N=184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08CCEB27-0B4D-443D-A100-398EFBDE38A0}"/>
              </a:ext>
            </a:extLst>
          </p:cNvPr>
          <p:cNvSpPr txBox="1"/>
          <p:nvPr/>
        </p:nvSpPr>
        <p:spPr>
          <a:xfrm>
            <a:off x="5517484" y="5786185"/>
            <a:ext cx="258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45-59 lat, N=230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60 lat i więcej, N=293</a:t>
            </a:r>
          </a:p>
        </p:txBody>
      </p:sp>
      <p:graphicFrame>
        <p:nvGraphicFramePr>
          <p:cNvPr id="56" name="Wykres 55" descr="Oddawanie plastikowych opakowań po napojach&#10;&#10;Wykres skumulowany słupkowy przedstawia odpowiedzi respondentów dotyczące oddawania plastikowych opakowań po napojach: tak, zawsze (25,6%), tak, ale rzadko (27,7%), nie, nie robiłbym tego (18,4%), nie wiem/trudno powiedzieć (28,3%)">
            <a:extLst>
              <a:ext uri="{FF2B5EF4-FFF2-40B4-BE49-F238E27FC236}">
                <a16:creationId xmlns:a16="http://schemas.microsoft.com/office/drawing/2014/main" id="{EF622605-3DAF-462B-B78B-7D16AB75D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076565"/>
              </p:ext>
            </p:extLst>
          </p:nvPr>
        </p:nvGraphicFramePr>
        <p:xfrm>
          <a:off x="96038" y="1522004"/>
          <a:ext cx="3473541" cy="4035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7" name="Grupa 56">
            <a:extLst>
              <a:ext uri="{FF2B5EF4-FFF2-40B4-BE49-F238E27FC236}">
                <a16:creationId xmlns:a16="http://schemas.microsoft.com/office/drawing/2014/main" id="{B2CE55F3-463E-4210-A63E-A83EA8EC6DBC}"/>
              </a:ext>
            </a:extLst>
          </p:cNvPr>
          <p:cNvGrpSpPr/>
          <p:nvPr/>
        </p:nvGrpSpPr>
        <p:grpSpPr>
          <a:xfrm>
            <a:off x="3254261" y="1621040"/>
            <a:ext cx="773345" cy="2094577"/>
            <a:chOff x="3141970" y="1911761"/>
            <a:chExt cx="773345" cy="2094577"/>
          </a:xfrm>
        </p:grpSpPr>
        <p:cxnSp>
          <p:nvCxnSpPr>
            <p:cNvPr id="58" name="Łącznik prosty ze strzałką 57">
              <a:extLst>
                <a:ext uri="{FF2B5EF4-FFF2-40B4-BE49-F238E27FC236}">
                  <a16:creationId xmlns:a16="http://schemas.microsoft.com/office/drawing/2014/main" id="{FD8E9C2C-78C2-4886-8985-964096F8199A}"/>
                </a:ext>
              </a:extLst>
            </p:cNvPr>
            <p:cNvCxnSpPr>
              <a:cxnSpLocks/>
            </p:cNvCxnSpPr>
            <p:nvPr/>
          </p:nvCxnSpPr>
          <p:spPr>
            <a:xfrm>
              <a:off x="3141970" y="1911761"/>
              <a:ext cx="0" cy="2094577"/>
            </a:xfrm>
            <a:prstGeom prst="straightConnector1">
              <a:avLst/>
            </a:prstGeom>
            <a:ln w="28575">
              <a:solidFill>
                <a:srgbClr val="FFCB0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pole tekstowe 58">
              <a:extLst>
                <a:ext uri="{FF2B5EF4-FFF2-40B4-BE49-F238E27FC236}">
                  <a16:creationId xmlns:a16="http://schemas.microsoft.com/office/drawing/2014/main" id="{2854E48A-F573-4681-86F8-B1F288870F56}"/>
                </a:ext>
              </a:extLst>
            </p:cNvPr>
            <p:cNvSpPr txBox="1"/>
            <p:nvPr/>
          </p:nvSpPr>
          <p:spPr>
            <a:xfrm>
              <a:off x="3224100" y="2868017"/>
              <a:ext cx="6912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TAK</a:t>
              </a:r>
            </a:p>
            <a:p>
              <a:pPr algn="ctr"/>
              <a:r>
                <a:rPr lang="pl-PL" sz="14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53,3%</a:t>
              </a:r>
            </a:p>
          </p:txBody>
        </p:sp>
      </p:grpSp>
      <p:grpSp>
        <p:nvGrpSpPr>
          <p:cNvPr id="60" name="Grupa 59">
            <a:extLst>
              <a:ext uri="{FF2B5EF4-FFF2-40B4-BE49-F238E27FC236}">
                <a16:creationId xmlns:a16="http://schemas.microsoft.com/office/drawing/2014/main" id="{1B04A00A-39B6-43B7-862B-AC8A2FD2608B}"/>
              </a:ext>
            </a:extLst>
          </p:cNvPr>
          <p:cNvGrpSpPr/>
          <p:nvPr/>
        </p:nvGrpSpPr>
        <p:grpSpPr>
          <a:xfrm>
            <a:off x="3254261" y="3727693"/>
            <a:ext cx="775996" cy="677209"/>
            <a:chOff x="3129929" y="4320493"/>
            <a:chExt cx="775996" cy="677209"/>
          </a:xfrm>
        </p:grpSpPr>
        <p:cxnSp>
          <p:nvCxnSpPr>
            <p:cNvPr id="61" name="Łącznik prosty ze strzałką 60">
              <a:extLst>
                <a:ext uri="{FF2B5EF4-FFF2-40B4-BE49-F238E27FC236}">
                  <a16:creationId xmlns:a16="http://schemas.microsoft.com/office/drawing/2014/main" id="{CF433305-682F-4882-8F53-B0CD46F21AC4}"/>
                </a:ext>
              </a:extLst>
            </p:cNvPr>
            <p:cNvCxnSpPr>
              <a:cxnSpLocks/>
            </p:cNvCxnSpPr>
            <p:nvPr/>
          </p:nvCxnSpPr>
          <p:spPr>
            <a:xfrm>
              <a:off x="3129929" y="4320493"/>
              <a:ext cx="0" cy="677209"/>
            </a:xfrm>
            <a:prstGeom prst="straightConnector1">
              <a:avLst/>
            </a:prstGeom>
            <a:ln w="28575">
              <a:solidFill>
                <a:srgbClr val="6D8F9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pole tekstowe 61">
              <a:extLst>
                <a:ext uri="{FF2B5EF4-FFF2-40B4-BE49-F238E27FC236}">
                  <a16:creationId xmlns:a16="http://schemas.microsoft.com/office/drawing/2014/main" id="{10E68C9E-4F0B-44D6-948A-6DC3FE2EB1E8}"/>
                </a:ext>
              </a:extLst>
            </p:cNvPr>
            <p:cNvSpPr txBox="1"/>
            <p:nvPr/>
          </p:nvSpPr>
          <p:spPr>
            <a:xfrm>
              <a:off x="3214710" y="4322944"/>
              <a:ext cx="6912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>
                  <a:solidFill>
                    <a:srgbClr val="6D8F9A"/>
                  </a:solidFill>
                  <a:latin typeface="Century Gothic" panose="020B0502020202020204" pitchFamily="34" charset="0"/>
                </a:rPr>
                <a:t>NIE</a:t>
              </a:r>
            </a:p>
            <a:p>
              <a:pPr algn="ctr"/>
              <a:r>
                <a:rPr lang="pl-PL" sz="1400" b="1" dirty="0">
                  <a:solidFill>
                    <a:srgbClr val="6D8F9A"/>
                  </a:solidFill>
                  <a:latin typeface="Century Gothic" panose="020B0502020202020204" pitchFamily="34" charset="0"/>
                </a:rPr>
                <a:t>18,4%</a:t>
              </a:r>
            </a:p>
          </p:txBody>
        </p:sp>
      </p:grpSp>
      <p:grpSp>
        <p:nvGrpSpPr>
          <p:cNvPr id="63" name="Grupa 62">
            <a:extLst>
              <a:ext uri="{FF2B5EF4-FFF2-40B4-BE49-F238E27FC236}">
                <a16:creationId xmlns:a16="http://schemas.microsoft.com/office/drawing/2014/main" id="{65B7232A-2451-443B-94CE-CF1D6B3852B7}"/>
              </a:ext>
            </a:extLst>
          </p:cNvPr>
          <p:cNvGrpSpPr/>
          <p:nvPr/>
        </p:nvGrpSpPr>
        <p:grpSpPr>
          <a:xfrm>
            <a:off x="3220583" y="4426723"/>
            <a:ext cx="976549" cy="1141385"/>
            <a:chOff x="3096251" y="4320493"/>
            <a:chExt cx="976549" cy="1141385"/>
          </a:xfrm>
        </p:grpSpPr>
        <p:cxnSp>
          <p:nvCxnSpPr>
            <p:cNvPr id="64" name="Łącznik prosty ze strzałką 63">
              <a:extLst>
                <a:ext uri="{FF2B5EF4-FFF2-40B4-BE49-F238E27FC236}">
                  <a16:creationId xmlns:a16="http://schemas.microsoft.com/office/drawing/2014/main" id="{1CE76A87-F0E7-4AB0-954B-A00F726A4372}"/>
                </a:ext>
              </a:extLst>
            </p:cNvPr>
            <p:cNvCxnSpPr>
              <a:cxnSpLocks/>
            </p:cNvCxnSpPr>
            <p:nvPr/>
          </p:nvCxnSpPr>
          <p:spPr>
            <a:xfrm>
              <a:off x="3129929" y="4320493"/>
              <a:ext cx="0" cy="1141385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pole tekstowe 64">
              <a:extLst>
                <a:ext uri="{FF2B5EF4-FFF2-40B4-BE49-F238E27FC236}">
                  <a16:creationId xmlns:a16="http://schemas.microsoft.com/office/drawing/2014/main" id="{A03FED32-3906-42C5-B110-112A5A5A6EB5}"/>
                </a:ext>
              </a:extLst>
            </p:cNvPr>
            <p:cNvSpPr txBox="1"/>
            <p:nvPr/>
          </p:nvSpPr>
          <p:spPr>
            <a:xfrm>
              <a:off x="3096251" y="4568545"/>
              <a:ext cx="9765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NIE WIEM</a:t>
              </a:r>
            </a:p>
            <a:p>
              <a:pPr algn="ctr"/>
              <a:r>
                <a:rPr lang="pl-PL" sz="14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28,3%</a:t>
              </a:r>
            </a:p>
          </p:txBody>
        </p:sp>
      </p:grpSp>
      <p:graphicFrame>
        <p:nvGraphicFramePr>
          <p:cNvPr id="66" name="Wykres 65">
            <a:extLst>
              <a:ext uri="{FF2B5EF4-FFF2-40B4-BE49-F238E27FC236}">
                <a16:creationId xmlns:a16="http://schemas.microsoft.com/office/drawing/2014/main" id="{3A976916-C11A-46C1-8C3D-D9B3B614E2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9602916"/>
              </p:ext>
            </p:extLst>
          </p:nvPr>
        </p:nvGraphicFramePr>
        <p:xfrm>
          <a:off x="4695316" y="1397759"/>
          <a:ext cx="3817723" cy="422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7" name="Tabela 66">
            <a:extLst>
              <a:ext uri="{FF2B5EF4-FFF2-40B4-BE49-F238E27FC236}">
                <a16:creationId xmlns:a16="http://schemas.microsoft.com/office/drawing/2014/main" id="{1C76AC52-203D-4282-8D5B-50819AB1B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530973"/>
              </p:ext>
            </p:extLst>
          </p:nvPr>
        </p:nvGraphicFramePr>
        <p:xfrm>
          <a:off x="8491841" y="1462535"/>
          <a:ext cx="342788" cy="2231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9257"/>
                  </a:ext>
                </a:extLst>
              </a:tr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812274"/>
                  </a:ext>
                </a:extLst>
              </a:tr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0047204"/>
                  </a:ext>
                </a:extLst>
              </a:tr>
            </a:tbl>
          </a:graphicData>
        </a:graphic>
      </p:graphicFrame>
      <p:graphicFrame>
        <p:nvGraphicFramePr>
          <p:cNvPr id="68" name="Tabela 67">
            <a:extLst>
              <a:ext uri="{FF2B5EF4-FFF2-40B4-BE49-F238E27FC236}">
                <a16:creationId xmlns:a16="http://schemas.microsoft.com/office/drawing/2014/main" id="{5ACE31FB-C126-4734-98E2-A7865BA2E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761308"/>
              </p:ext>
            </p:extLst>
          </p:nvPr>
        </p:nvGraphicFramePr>
        <p:xfrm>
          <a:off x="8491841" y="4023359"/>
          <a:ext cx="342788" cy="1305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43504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9257"/>
                  </a:ext>
                </a:extLst>
              </a:tr>
              <a:tr h="43504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43504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957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4960C1C-CAD1-4964-8C3F-78AFDD52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706BA8B-6D89-4C76-9386-9DDD51913704}"/>
              </a:ext>
            </a:extLst>
          </p:cNvPr>
          <p:cNvSpPr/>
          <p:nvPr/>
        </p:nvSpPr>
        <p:spPr>
          <a:xfrm>
            <a:off x="-5137" y="-4531"/>
            <a:ext cx="9144000" cy="710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P7. Czy gdyby w miejscowości Pana/i zamieszkania powstał </a:t>
            </a:r>
            <a:r>
              <a:rPr lang="pl-PL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butelkomat</a:t>
            </a: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(automat do skupowania butelek plastikowych, szklanych i puszek aluminiowych) to byłby/aby Pan/i skłonny/a z niego korzystać?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wielokrotnego wyboru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3ECA37C-3B7F-44D6-8554-5E4B23A46986}"/>
              </a:ext>
            </a:extLst>
          </p:cNvPr>
          <p:cNvSpPr txBox="1"/>
          <p:nvPr/>
        </p:nvSpPr>
        <p:spPr>
          <a:xfrm>
            <a:off x="201984" y="5923848"/>
            <a:ext cx="258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800" i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Polacy w wieku 15+, N=1000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C25B533-C1DF-4A4D-8033-C727E72D0F0F}"/>
              </a:ext>
            </a:extLst>
          </p:cNvPr>
          <p:cNvSpPr txBox="1"/>
          <p:nvPr/>
        </p:nvSpPr>
        <p:spPr>
          <a:xfrm>
            <a:off x="6777330" y="5784502"/>
            <a:ext cx="235999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i="1" dirty="0">
                <a:solidFill>
                  <a:srgbClr val="58595B"/>
                </a:solidFill>
                <a:latin typeface="Century Gothic" panose="020B0502020202020204" pitchFamily="34" charset="0"/>
              </a:rPr>
              <a:t>Nie wiem, trudno powiedzieć – </a:t>
            </a:r>
            <a:r>
              <a:rPr lang="pl-PL" sz="1100" b="1" i="1" dirty="0">
                <a:solidFill>
                  <a:srgbClr val="58595B"/>
                </a:solidFill>
                <a:latin typeface="Century Gothic" panose="020B0502020202020204" pitchFamily="34" charset="0"/>
              </a:rPr>
              <a:t>10,0%</a:t>
            </a:r>
          </a:p>
        </p:txBody>
      </p:sp>
      <p:pic>
        <p:nvPicPr>
          <p:cNvPr id="6" name="Obraz 5" descr="Chęć korzystania z butelkomatu (automatu do skupowania butelek plastikowych, szklanych i puszek aluminiowych)&#10;&#10;Grafika przedstawia butelkomat wraz z dymkami dotyczącymi opinii respondentów i odsetkiem wskazań: tak, ale tylko jeśli automat byłby w pobliżu miejsca mojego zamieszkania - 50,2%; tak, jeśli automat dokonywałby zwrotu pieniędzy - 30,0%; tak, gdybym miał/a z tego korzyści materialne (np. zbieranie punktów wymienianych na nagrody) - 18,9%; tak, jeśli dochód byłby przeznaczany na jakiś cel społeczny (np. dofinansowanie sportu, kultury)- 18,7%; tak, natomiast równie dobrze mogę oddawać te opakowania w sklepie - 23,6%; nie - 6,5%; tak, nawet gdybym nie miał/a z tego żadnych korzyści.">
            <a:extLst>
              <a:ext uri="{FF2B5EF4-FFF2-40B4-BE49-F238E27FC236}">
                <a16:creationId xmlns:a16="http://schemas.microsoft.com/office/drawing/2014/main" id="{42665DDD-1E65-4B89-92E0-8FA339145B5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51" y="1976984"/>
            <a:ext cx="2675299" cy="2922638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8807DA5B-6392-49CB-B131-0CBE57A157D0}"/>
              </a:ext>
            </a:extLst>
          </p:cNvPr>
          <p:cNvGrpSpPr/>
          <p:nvPr/>
        </p:nvGrpSpPr>
        <p:grpSpPr>
          <a:xfrm>
            <a:off x="6408874" y="1643891"/>
            <a:ext cx="2470833" cy="968224"/>
            <a:chOff x="332322" y="2323560"/>
            <a:chExt cx="2470833" cy="968224"/>
          </a:xfrm>
        </p:grpSpPr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64AAEBF1-4448-4BA9-BB42-29FFDDD1C7C1}"/>
                </a:ext>
              </a:extLst>
            </p:cNvPr>
            <p:cNvSpPr txBox="1"/>
            <p:nvPr/>
          </p:nvSpPr>
          <p:spPr>
            <a:xfrm>
              <a:off x="332322" y="2323560"/>
              <a:ext cx="2217118" cy="715089"/>
            </a:xfrm>
            <a:prstGeom prst="wedgeRoundRectCallout">
              <a:avLst>
                <a:gd name="adj1" fmla="val -68287"/>
                <a:gd name="adj2" fmla="val 64669"/>
                <a:gd name="adj3" fmla="val 16667"/>
              </a:avLst>
            </a:prstGeom>
            <a:solidFill>
              <a:srgbClr val="DDE8EB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jeśli automat dokonywałby </a:t>
              </a:r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zwrotu pieniędzy</a:t>
              </a:r>
            </a:p>
          </p:txBody>
        </p: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242BB3FC-44B4-4FAE-81A7-6D2F106AA08A}"/>
                </a:ext>
              </a:extLst>
            </p:cNvPr>
            <p:cNvGrpSpPr/>
            <p:nvPr/>
          </p:nvGrpSpPr>
          <p:grpSpPr>
            <a:xfrm>
              <a:off x="2038202" y="2712572"/>
              <a:ext cx="764953" cy="579212"/>
              <a:chOff x="2038202" y="2712572"/>
              <a:chExt cx="764953" cy="579212"/>
            </a:xfrm>
          </p:grpSpPr>
          <p:sp>
            <p:nvSpPr>
              <p:cNvPr id="7" name="Schemat blokowy: łącznik 6">
                <a:extLst>
                  <a:ext uri="{FF2B5EF4-FFF2-40B4-BE49-F238E27FC236}">
                    <a16:creationId xmlns:a16="http://schemas.microsoft.com/office/drawing/2014/main" id="{2B286516-907A-49AD-AB32-6B7F4729444F}"/>
                  </a:ext>
                </a:extLst>
              </p:cNvPr>
              <p:cNvSpPr/>
              <p:nvPr/>
            </p:nvSpPr>
            <p:spPr>
              <a:xfrm>
                <a:off x="2101735" y="2712572"/>
                <a:ext cx="601127" cy="579212"/>
              </a:xfrm>
              <a:prstGeom prst="flowChartConnector">
                <a:avLst/>
              </a:prstGeom>
              <a:solidFill>
                <a:srgbClr val="B5CDD5"/>
              </a:solidFill>
              <a:ln>
                <a:solidFill>
                  <a:srgbClr val="B5C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FAF75F7D-35B8-4F83-9D57-76A2BB106991}"/>
                  </a:ext>
                </a:extLst>
              </p:cNvPr>
              <p:cNvSpPr txBox="1"/>
              <p:nvPr/>
            </p:nvSpPr>
            <p:spPr>
              <a:xfrm>
                <a:off x="2038202" y="2814143"/>
                <a:ext cx="7649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30,0%</a:t>
                </a:r>
              </a:p>
            </p:txBody>
          </p:sp>
        </p:grp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0E3537E9-8467-43B6-83EE-56F78987022E}"/>
              </a:ext>
            </a:extLst>
          </p:cNvPr>
          <p:cNvGrpSpPr/>
          <p:nvPr/>
        </p:nvGrpSpPr>
        <p:grpSpPr>
          <a:xfrm>
            <a:off x="5635073" y="4685811"/>
            <a:ext cx="3522766" cy="921350"/>
            <a:chOff x="-63891" y="3560245"/>
            <a:chExt cx="3317692" cy="921350"/>
          </a:xfrm>
        </p:grpSpPr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FC13E2EE-22DC-46A6-B3AD-C6FA87F1FE13}"/>
                </a:ext>
              </a:extLst>
            </p:cNvPr>
            <p:cNvSpPr txBox="1"/>
            <p:nvPr/>
          </p:nvSpPr>
          <p:spPr>
            <a:xfrm>
              <a:off x="-63891" y="3560245"/>
              <a:ext cx="2935216" cy="715089"/>
            </a:xfrm>
            <a:prstGeom prst="wedgeRoundRectCallout">
              <a:avLst>
                <a:gd name="adj1" fmla="val -45701"/>
                <a:gd name="adj2" fmla="val -81371"/>
                <a:gd name="adj3" fmla="val 16667"/>
              </a:avLst>
            </a:prstGeom>
            <a:solidFill>
              <a:srgbClr val="DDE8EB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gdybym miał/a z tego </a:t>
              </a:r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korzyści materialne </a:t>
              </a:r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(np. zbieranie punktów wymienialnych na nagrody)</a:t>
              </a:r>
            </a:p>
          </p:txBody>
        </p:sp>
        <p:grpSp>
          <p:nvGrpSpPr>
            <p:cNvPr id="41" name="Grupa 40">
              <a:extLst>
                <a:ext uri="{FF2B5EF4-FFF2-40B4-BE49-F238E27FC236}">
                  <a16:creationId xmlns:a16="http://schemas.microsoft.com/office/drawing/2014/main" id="{5960CA90-55C6-4CDF-8D2C-9AB8FD5DAD1D}"/>
                </a:ext>
              </a:extLst>
            </p:cNvPr>
            <p:cNvGrpSpPr/>
            <p:nvPr/>
          </p:nvGrpSpPr>
          <p:grpSpPr>
            <a:xfrm>
              <a:off x="2488848" y="3902383"/>
              <a:ext cx="764953" cy="579212"/>
              <a:chOff x="217606" y="2299258"/>
              <a:chExt cx="764953" cy="579212"/>
            </a:xfrm>
          </p:grpSpPr>
          <p:sp>
            <p:nvSpPr>
              <p:cNvPr id="42" name="Schemat blokowy: łącznik 41">
                <a:extLst>
                  <a:ext uri="{FF2B5EF4-FFF2-40B4-BE49-F238E27FC236}">
                    <a16:creationId xmlns:a16="http://schemas.microsoft.com/office/drawing/2014/main" id="{A9577D30-7473-4F18-8668-6566A26D6E34}"/>
                  </a:ext>
                </a:extLst>
              </p:cNvPr>
              <p:cNvSpPr/>
              <p:nvPr/>
            </p:nvSpPr>
            <p:spPr>
              <a:xfrm>
                <a:off x="251105" y="2299258"/>
                <a:ext cx="601127" cy="579212"/>
              </a:xfrm>
              <a:prstGeom prst="flowChartConnector">
                <a:avLst/>
              </a:prstGeom>
              <a:solidFill>
                <a:srgbClr val="B5CDD5"/>
              </a:solidFill>
              <a:ln>
                <a:solidFill>
                  <a:srgbClr val="B5C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3" name="pole tekstowe 42">
                <a:extLst>
                  <a:ext uri="{FF2B5EF4-FFF2-40B4-BE49-F238E27FC236}">
                    <a16:creationId xmlns:a16="http://schemas.microsoft.com/office/drawing/2014/main" id="{A2A95988-629A-4C9D-A61E-4C15165F8BBA}"/>
                  </a:ext>
                </a:extLst>
              </p:cNvPr>
              <p:cNvSpPr txBox="1"/>
              <p:nvPr/>
            </p:nvSpPr>
            <p:spPr>
              <a:xfrm>
                <a:off x="217606" y="2424399"/>
                <a:ext cx="7649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18,9%</a:t>
                </a:r>
              </a:p>
            </p:txBody>
          </p:sp>
        </p:grp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86C8AC8C-5A81-44AD-939F-BD07F1E062EE}"/>
              </a:ext>
            </a:extLst>
          </p:cNvPr>
          <p:cNvGrpSpPr/>
          <p:nvPr/>
        </p:nvGrpSpPr>
        <p:grpSpPr>
          <a:xfrm>
            <a:off x="215061" y="4876015"/>
            <a:ext cx="3473326" cy="853518"/>
            <a:chOff x="2549440" y="5266319"/>
            <a:chExt cx="3473326" cy="853518"/>
          </a:xfrm>
        </p:grpSpPr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620C6C29-27D8-4420-B35A-50DC6AA6CB44}"/>
                </a:ext>
              </a:extLst>
            </p:cNvPr>
            <p:cNvSpPr txBox="1"/>
            <p:nvPr/>
          </p:nvSpPr>
          <p:spPr>
            <a:xfrm>
              <a:off x="2549440" y="5266319"/>
              <a:ext cx="3070985" cy="715089"/>
            </a:xfrm>
            <a:prstGeom prst="wedgeRoundRectCallout">
              <a:avLst>
                <a:gd name="adj1" fmla="val 46013"/>
                <a:gd name="adj2" fmla="val -94261"/>
                <a:gd name="adj3" fmla="val 16667"/>
              </a:avLst>
            </a:prstGeom>
            <a:solidFill>
              <a:srgbClr val="DDE8EB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jeśli dochód byłby przeznaczany na jakiś </a:t>
              </a:r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cel społeczny </a:t>
              </a:r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(np. dofinansowanie sportu, kultury)</a:t>
              </a:r>
            </a:p>
          </p:txBody>
        </p:sp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364B5462-78EB-4374-A88A-B0D5EEA73CC3}"/>
                </a:ext>
              </a:extLst>
            </p:cNvPr>
            <p:cNvGrpSpPr/>
            <p:nvPr/>
          </p:nvGrpSpPr>
          <p:grpSpPr>
            <a:xfrm>
              <a:off x="5257813" y="5540625"/>
              <a:ext cx="764953" cy="579212"/>
              <a:chOff x="81457" y="2068738"/>
              <a:chExt cx="764953" cy="579212"/>
            </a:xfrm>
          </p:grpSpPr>
          <p:sp>
            <p:nvSpPr>
              <p:cNvPr id="45" name="Schemat blokowy: łącznik 44">
                <a:extLst>
                  <a:ext uri="{FF2B5EF4-FFF2-40B4-BE49-F238E27FC236}">
                    <a16:creationId xmlns:a16="http://schemas.microsoft.com/office/drawing/2014/main" id="{0F4ED0EF-5998-450B-8E3F-C9AD6288D326}"/>
                  </a:ext>
                </a:extLst>
              </p:cNvPr>
              <p:cNvSpPr/>
              <p:nvPr/>
            </p:nvSpPr>
            <p:spPr>
              <a:xfrm>
                <a:off x="151348" y="2068738"/>
                <a:ext cx="601127" cy="579212"/>
              </a:xfrm>
              <a:prstGeom prst="flowChartConnector">
                <a:avLst/>
              </a:prstGeom>
              <a:solidFill>
                <a:srgbClr val="B5CDD5"/>
              </a:solidFill>
              <a:ln>
                <a:solidFill>
                  <a:srgbClr val="B5C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6" name="pole tekstowe 45">
                <a:extLst>
                  <a:ext uri="{FF2B5EF4-FFF2-40B4-BE49-F238E27FC236}">
                    <a16:creationId xmlns:a16="http://schemas.microsoft.com/office/drawing/2014/main" id="{3C42365F-5F52-42CC-BCBD-C4DB09FE638E}"/>
                  </a:ext>
                </a:extLst>
              </p:cNvPr>
              <p:cNvSpPr txBox="1"/>
              <p:nvPr/>
            </p:nvSpPr>
            <p:spPr>
              <a:xfrm>
                <a:off x="81457" y="2187024"/>
                <a:ext cx="7649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18,7%</a:t>
                </a:r>
              </a:p>
            </p:txBody>
          </p:sp>
        </p:grp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3D1BBDA1-B828-487F-9FED-8EF2DBCF5261}"/>
              </a:ext>
            </a:extLst>
          </p:cNvPr>
          <p:cNvGrpSpPr/>
          <p:nvPr/>
        </p:nvGrpSpPr>
        <p:grpSpPr>
          <a:xfrm>
            <a:off x="3397439" y="812353"/>
            <a:ext cx="2717626" cy="739325"/>
            <a:chOff x="6426374" y="4719453"/>
            <a:chExt cx="2717626" cy="739325"/>
          </a:xfrm>
        </p:grpSpPr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FC457420-2BEA-4E25-8BCE-1B65245F96B5}"/>
                </a:ext>
              </a:extLst>
            </p:cNvPr>
            <p:cNvSpPr txBox="1"/>
            <p:nvPr/>
          </p:nvSpPr>
          <p:spPr>
            <a:xfrm>
              <a:off x="6426374" y="4719453"/>
              <a:ext cx="2217118" cy="715089"/>
            </a:xfrm>
            <a:prstGeom prst="wedgeRoundRectCallout">
              <a:avLst>
                <a:gd name="adj1" fmla="val 11486"/>
                <a:gd name="adj2" fmla="val 89711"/>
                <a:gd name="adj3" fmla="val 16667"/>
              </a:avLst>
            </a:prstGeom>
            <a:solidFill>
              <a:srgbClr val="DDE8EB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ale tylko jeśli automat byłby </a:t>
              </a:r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w pobliżu miejsca mojego zamieszkania</a:t>
              </a:r>
            </a:p>
          </p:txBody>
        </p:sp>
        <p:grpSp>
          <p:nvGrpSpPr>
            <p:cNvPr id="47" name="Grupa 46">
              <a:extLst>
                <a:ext uri="{FF2B5EF4-FFF2-40B4-BE49-F238E27FC236}">
                  <a16:creationId xmlns:a16="http://schemas.microsoft.com/office/drawing/2014/main" id="{2BEE32E0-2159-48F6-83B7-04F4841B0E79}"/>
                </a:ext>
              </a:extLst>
            </p:cNvPr>
            <p:cNvGrpSpPr/>
            <p:nvPr/>
          </p:nvGrpSpPr>
          <p:grpSpPr>
            <a:xfrm>
              <a:off x="8379047" y="4879566"/>
              <a:ext cx="764953" cy="579212"/>
              <a:chOff x="81457" y="2068738"/>
              <a:chExt cx="764953" cy="579212"/>
            </a:xfrm>
          </p:grpSpPr>
          <p:sp>
            <p:nvSpPr>
              <p:cNvPr id="48" name="Schemat blokowy: łącznik 47">
                <a:extLst>
                  <a:ext uri="{FF2B5EF4-FFF2-40B4-BE49-F238E27FC236}">
                    <a16:creationId xmlns:a16="http://schemas.microsoft.com/office/drawing/2014/main" id="{D7B7B304-B2B9-45C3-A5E0-5F95B3DCDE8F}"/>
                  </a:ext>
                </a:extLst>
              </p:cNvPr>
              <p:cNvSpPr/>
              <p:nvPr/>
            </p:nvSpPr>
            <p:spPr>
              <a:xfrm>
                <a:off x="151348" y="2068738"/>
                <a:ext cx="601127" cy="579212"/>
              </a:xfrm>
              <a:prstGeom prst="flowChartConnector">
                <a:avLst/>
              </a:prstGeom>
              <a:solidFill>
                <a:srgbClr val="B5CDD5"/>
              </a:solidFill>
              <a:ln>
                <a:solidFill>
                  <a:srgbClr val="B5C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9" name="pole tekstowe 48">
                <a:extLst>
                  <a:ext uri="{FF2B5EF4-FFF2-40B4-BE49-F238E27FC236}">
                    <a16:creationId xmlns:a16="http://schemas.microsoft.com/office/drawing/2014/main" id="{DE261439-4808-43B6-8FD0-5E40B76CC13E}"/>
                  </a:ext>
                </a:extLst>
              </p:cNvPr>
              <p:cNvSpPr txBox="1"/>
              <p:nvPr/>
            </p:nvSpPr>
            <p:spPr>
              <a:xfrm>
                <a:off x="81457" y="2187024"/>
                <a:ext cx="7649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50,2%</a:t>
                </a:r>
              </a:p>
            </p:txBody>
          </p:sp>
        </p:grp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A6137C4C-E6E9-4C25-9309-BD2B9241B240}"/>
              </a:ext>
            </a:extLst>
          </p:cNvPr>
          <p:cNvGrpSpPr/>
          <p:nvPr/>
        </p:nvGrpSpPr>
        <p:grpSpPr>
          <a:xfrm>
            <a:off x="184900" y="2798270"/>
            <a:ext cx="2835731" cy="884001"/>
            <a:chOff x="2804559" y="1323728"/>
            <a:chExt cx="2835731" cy="884001"/>
          </a:xfrm>
        </p:grpSpPr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0B403304-3773-4C97-9A56-200EF0230E6F}"/>
                </a:ext>
              </a:extLst>
            </p:cNvPr>
            <p:cNvSpPr txBox="1"/>
            <p:nvPr/>
          </p:nvSpPr>
          <p:spPr>
            <a:xfrm>
              <a:off x="3023122" y="1323728"/>
              <a:ext cx="2617168" cy="510778"/>
            </a:xfrm>
            <a:prstGeom prst="wedgeRoundRectCallout">
              <a:avLst>
                <a:gd name="adj1" fmla="val 58361"/>
                <a:gd name="adj2" fmla="val 108535"/>
                <a:gd name="adj3" fmla="val 16667"/>
              </a:avLst>
            </a:prstGeom>
            <a:solidFill>
              <a:srgbClr val="FFEBA3"/>
            </a:solidFill>
            <a:ln>
              <a:solidFill>
                <a:srgbClr val="FFEBA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nawet gdybym </a:t>
              </a:r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nie miał/a z tego żadnych korzyści</a:t>
              </a:r>
            </a:p>
          </p:txBody>
        </p:sp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8EF4FDD7-5CC1-4FDB-8FE2-1AE71F51ABDC}"/>
                </a:ext>
              </a:extLst>
            </p:cNvPr>
            <p:cNvGrpSpPr/>
            <p:nvPr/>
          </p:nvGrpSpPr>
          <p:grpSpPr>
            <a:xfrm>
              <a:off x="2804559" y="1628517"/>
              <a:ext cx="764953" cy="579212"/>
              <a:chOff x="-2371797" y="2152355"/>
              <a:chExt cx="764953" cy="579212"/>
            </a:xfrm>
          </p:grpSpPr>
          <p:sp>
            <p:nvSpPr>
              <p:cNvPr id="51" name="Schemat blokowy: łącznik 50">
                <a:extLst>
                  <a:ext uri="{FF2B5EF4-FFF2-40B4-BE49-F238E27FC236}">
                    <a16:creationId xmlns:a16="http://schemas.microsoft.com/office/drawing/2014/main" id="{FF5FF9D8-3007-4DA4-9319-FBD90323F0F1}"/>
                  </a:ext>
                </a:extLst>
              </p:cNvPr>
              <p:cNvSpPr/>
              <p:nvPr/>
            </p:nvSpPr>
            <p:spPr>
              <a:xfrm>
                <a:off x="-2326520" y="2152355"/>
                <a:ext cx="601127" cy="579212"/>
              </a:xfrm>
              <a:prstGeom prst="flowChartConnector">
                <a:avLst/>
              </a:prstGeom>
              <a:solidFill>
                <a:srgbClr val="FFE481"/>
              </a:solidFill>
              <a:ln>
                <a:solidFill>
                  <a:srgbClr val="FFE4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2" name="pole tekstowe 51">
                <a:extLst>
                  <a:ext uri="{FF2B5EF4-FFF2-40B4-BE49-F238E27FC236}">
                    <a16:creationId xmlns:a16="http://schemas.microsoft.com/office/drawing/2014/main" id="{AAA3371D-2D55-4F95-BA12-D5C5EEC2D46D}"/>
                  </a:ext>
                </a:extLst>
              </p:cNvPr>
              <p:cNvSpPr txBox="1"/>
              <p:nvPr/>
            </p:nvSpPr>
            <p:spPr>
              <a:xfrm>
                <a:off x="-2371797" y="2285068"/>
                <a:ext cx="7649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18,2%</a:t>
                </a:r>
              </a:p>
            </p:txBody>
          </p:sp>
        </p:grp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E7414E65-F01D-4FF9-A2F2-A34A8CFFD9EA}"/>
              </a:ext>
            </a:extLst>
          </p:cNvPr>
          <p:cNvGrpSpPr/>
          <p:nvPr/>
        </p:nvGrpSpPr>
        <p:grpSpPr>
          <a:xfrm>
            <a:off x="608538" y="1525413"/>
            <a:ext cx="2047995" cy="579212"/>
            <a:chOff x="6429254" y="2008983"/>
            <a:chExt cx="2047995" cy="579212"/>
          </a:xfrm>
        </p:grpSpPr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800B3BE9-405B-4345-8D43-78F481996ECB}"/>
                </a:ext>
              </a:extLst>
            </p:cNvPr>
            <p:cNvSpPr txBox="1"/>
            <p:nvPr/>
          </p:nvSpPr>
          <p:spPr>
            <a:xfrm>
              <a:off x="6592616" y="2156304"/>
              <a:ext cx="1884633" cy="306467"/>
            </a:xfrm>
            <a:prstGeom prst="wedgeRoundRectCallout">
              <a:avLst>
                <a:gd name="adj1" fmla="val 76730"/>
                <a:gd name="adj2" fmla="val 163111"/>
                <a:gd name="adj3" fmla="val 16667"/>
              </a:avLst>
            </a:prstGeom>
            <a:solidFill>
              <a:srgbClr val="F9C2B9"/>
            </a:solidFill>
            <a:ln>
              <a:solidFill>
                <a:srgbClr val="F9C2B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nie</a:t>
              </a:r>
            </a:p>
          </p:txBody>
        </p:sp>
        <p:grpSp>
          <p:nvGrpSpPr>
            <p:cNvPr id="54" name="Grupa 53">
              <a:extLst>
                <a:ext uri="{FF2B5EF4-FFF2-40B4-BE49-F238E27FC236}">
                  <a16:creationId xmlns:a16="http://schemas.microsoft.com/office/drawing/2014/main" id="{0C81A732-06A5-443A-B517-B0B478119DB0}"/>
                </a:ext>
              </a:extLst>
            </p:cNvPr>
            <p:cNvGrpSpPr/>
            <p:nvPr/>
          </p:nvGrpSpPr>
          <p:grpSpPr>
            <a:xfrm>
              <a:off x="6429254" y="2008983"/>
              <a:ext cx="649537" cy="579212"/>
              <a:chOff x="-1367828" y="2039019"/>
              <a:chExt cx="649537" cy="579212"/>
            </a:xfrm>
          </p:grpSpPr>
          <p:sp>
            <p:nvSpPr>
              <p:cNvPr id="55" name="Schemat blokowy: łącznik 54">
                <a:extLst>
                  <a:ext uri="{FF2B5EF4-FFF2-40B4-BE49-F238E27FC236}">
                    <a16:creationId xmlns:a16="http://schemas.microsoft.com/office/drawing/2014/main" id="{15820869-FBD8-49C5-B6FA-FFED277D3C1D}"/>
                  </a:ext>
                </a:extLst>
              </p:cNvPr>
              <p:cNvSpPr/>
              <p:nvPr/>
            </p:nvSpPr>
            <p:spPr>
              <a:xfrm>
                <a:off x="-1367828" y="2039019"/>
                <a:ext cx="601127" cy="579212"/>
              </a:xfrm>
              <a:prstGeom prst="flowChartConnector">
                <a:avLst/>
              </a:prstGeom>
              <a:solidFill>
                <a:srgbClr val="F7A597"/>
              </a:solidFill>
              <a:ln>
                <a:solidFill>
                  <a:srgbClr val="F7A5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6" name="pole tekstowe 55">
                <a:extLst>
                  <a:ext uri="{FF2B5EF4-FFF2-40B4-BE49-F238E27FC236}">
                    <a16:creationId xmlns:a16="http://schemas.microsoft.com/office/drawing/2014/main" id="{688E24D3-DDD2-48DB-ABFB-EE751F33C5F5}"/>
                  </a:ext>
                </a:extLst>
              </p:cNvPr>
              <p:cNvSpPr txBox="1"/>
              <p:nvPr/>
            </p:nvSpPr>
            <p:spPr>
              <a:xfrm>
                <a:off x="-1367828" y="2154253"/>
                <a:ext cx="6495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6,5%</a:t>
                </a:r>
              </a:p>
            </p:txBody>
          </p:sp>
        </p:grp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C694D25-12AE-40A1-ABE1-8EE89D0C4210}"/>
              </a:ext>
            </a:extLst>
          </p:cNvPr>
          <p:cNvGrpSpPr/>
          <p:nvPr/>
        </p:nvGrpSpPr>
        <p:grpSpPr>
          <a:xfrm>
            <a:off x="6262111" y="3199431"/>
            <a:ext cx="2742469" cy="998258"/>
            <a:chOff x="6406879" y="3107110"/>
            <a:chExt cx="2742469" cy="998258"/>
          </a:xfrm>
        </p:grpSpPr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3D281E6E-E2D2-4F3C-B015-CF6AC74A1FF0}"/>
                </a:ext>
              </a:extLst>
            </p:cNvPr>
            <p:cNvSpPr txBox="1"/>
            <p:nvPr/>
          </p:nvSpPr>
          <p:spPr>
            <a:xfrm>
              <a:off x="6406879" y="3107110"/>
              <a:ext cx="2359993" cy="715089"/>
            </a:xfrm>
            <a:prstGeom prst="wedgeRoundRectCallout">
              <a:avLst>
                <a:gd name="adj1" fmla="val -69207"/>
                <a:gd name="adj2" fmla="val 26992"/>
                <a:gd name="adj3" fmla="val 16667"/>
              </a:avLst>
            </a:prstGeom>
            <a:solidFill>
              <a:srgbClr val="E6E6E6"/>
            </a:solidFill>
            <a:ln>
              <a:solidFill>
                <a:srgbClr val="E6E6E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natomiast równie dobrze </a:t>
              </a:r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mogę oddawać te opakowania w sklepie</a:t>
              </a:r>
            </a:p>
          </p:txBody>
        </p: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8BFF5B31-4B1C-47A9-858F-7D52CBC4462A}"/>
                </a:ext>
              </a:extLst>
            </p:cNvPr>
            <p:cNvGrpSpPr/>
            <p:nvPr/>
          </p:nvGrpSpPr>
          <p:grpSpPr>
            <a:xfrm>
              <a:off x="8384395" y="3526156"/>
              <a:ext cx="764953" cy="579212"/>
              <a:chOff x="86805" y="2763451"/>
              <a:chExt cx="764953" cy="579212"/>
            </a:xfrm>
          </p:grpSpPr>
          <p:sp>
            <p:nvSpPr>
              <p:cNvPr id="58" name="Schemat blokowy: łącznik 57">
                <a:extLst>
                  <a:ext uri="{FF2B5EF4-FFF2-40B4-BE49-F238E27FC236}">
                    <a16:creationId xmlns:a16="http://schemas.microsoft.com/office/drawing/2014/main" id="{A27990D8-6D3E-4E8E-804F-D69A9BDA6600}"/>
                  </a:ext>
                </a:extLst>
              </p:cNvPr>
              <p:cNvSpPr/>
              <p:nvPr/>
            </p:nvSpPr>
            <p:spPr>
              <a:xfrm>
                <a:off x="114911" y="2763451"/>
                <a:ext cx="601127" cy="579212"/>
              </a:xfrm>
              <a:prstGeom prst="flowChartConnector">
                <a:avLst/>
              </a:prstGeom>
              <a:solidFill>
                <a:srgbClr val="CFCFCF"/>
              </a:solidFill>
              <a:ln>
                <a:solidFill>
                  <a:srgbClr val="CFCF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9" name="pole tekstowe 58">
                <a:extLst>
                  <a:ext uri="{FF2B5EF4-FFF2-40B4-BE49-F238E27FC236}">
                    <a16:creationId xmlns:a16="http://schemas.microsoft.com/office/drawing/2014/main" id="{85CD63BD-2ADC-44E8-8E3A-323BC96D0426}"/>
                  </a:ext>
                </a:extLst>
              </p:cNvPr>
              <p:cNvSpPr txBox="1"/>
              <p:nvPr/>
            </p:nvSpPr>
            <p:spPr>
              <a:xfrm>
                <a:off x="86805" y="2878968"/>
                <a:ext cx="7649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23,6%</a:t>
                </a:r>
              </a:p>
            </p:txBody>
          </p:sp>
        </p:grpSp>
      </p:grpSp>
      <p:pic>
        <p:nvPicPr>
          <p:cNvPr id="60" name="Obraz 59">
            <a:extLst>
              <a:ext uri="{FF2B5EF4-FFF2-40B4-BE49-F238E27FC236}">
                <a16:creationId xmlns:a16="http://schemas.microsoft.com/office/drawing/2014/main" id="{8C9BAC88-94F1-4C20-91CE-213D292EF5C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424">
            <a:off x="4590187" y="4173293"/>
            <a:ext cx="337464" cy="337464"/>
          </a:xfrm>
          <a:prstGeom prst="rect">
            <a:avLst/>
          </a:prstGeom>
        </p:spPr>
      </p:pic>
      <p:pic>
        <p:nvPicPr>
          <p:cNvPr id="61" name="Obraz 60">
            <a:extLst>
              <a:ext uri="{FF2B5EF4-FFF2-40B4-BE49-F238E27FC236}">
                <a16:creationId xmlns:a16="http://schemas.microsoft.com/office/drawing/2014/main" id="{B9B035DB-24B5-46C6-B39E-A472857E48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21" y="4210117"/>
            <a:ext cx="290446" cy="290446"/>
          </a:xfrm>
          <a:prstGeom prst="rect">
            <a:avLst/>
          </a:prstGeom>
        </p:spPr>
      </p:pic>
      <p:pic>
        <p:nvPicPr>
          <p:cNvPr id="62" name="Grafika 61" descr="Butelka">
            <a:extLst>
              <a:ext uri="{FF2B5EF4-FFF2-40B4-BE49-F238E27FC236}">
                <a16:creationId xmlns:a16="http://schemas.microsoft.com/office/drawing/2014/main" id="{A774DF6A-495F-420C-BC25-F2956401CF2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78193">
            <a:off x="4873516" y="4088971"/>
            <a:ext cx="433176" cy="43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09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ymbol zastępczy zawartości 6">
            <a:extLst>
              <a:ext uri="{FF2B5EF4-FFF2-40B4-BE49-F238E27FC236}">
                <a16:creationId xmlns:a16="http://schemas.microsoft.com/office/drawing/2014/main" id="{B220DCA9-9546-4E78-A100-F1AEF4A33A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24943"/>
              </p:ext>
            </p:extLst>
          </p:nvPr>
        </p:nvGraphicFramePr>
        <p:xfrm>
          <a:off x="4389894" y="742951"/>
          <a:ext cx="4392155" cy="537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2889030-18B1-4DE2-8532-0F3317C3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A8D21A23-A8F9-47CD-8400-1FB82BBDD7F0}"/>
              </a:ext>
            </a:extLst>
          </p:cNvPr>
          <p:cNvSpPr txBox="1"/>
          <p:nvPr/>
        </p:nvSpPr>
        <p:spPr>
          <a:xfrm>
            <a:off x="216728" y="5959703"/>
            <a:ext cx="41731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</p:txBody>
      </p:sp>
      <p:graphicFrame>
        <p:nvGraphicFramePr>
          <p:cNvPr id="9" name="Symbol zastępczy zawartości 6">
            <a:extLst>
              <a:ext uri="{FF2B5EF4-FFF2-40B4-BE49-F238E27FC236}">
                <a16:creationId xmlns:a16="http://schemas.microsoft.com/office/drawing/2014/main" id="{027C6CE2-4735-4563-AF9E-70EC6032A0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126562"/>
              </p:ext>
            </p:extLst>
          </p:nvPr>
        </p:nvGraphicFramePr>
        <p:xfrm>
          <a:off x="47214" y="742951"/>
          <a:ext cx="6126921" cy="5299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D64D2C87-DC56-4D6C-8861-C4EF8536CAA3}"/>
              </a:ext>
            </a:extLst>
          </p:cNvPr>
          <p:cNvSpPr/>
          <p:nvPr/>
        </p:nvSpPr>
        <p:spPr>
          <a:xfrm>
            <a:off x="-3868" y="-683"/>
            <a:ext cx="9144000" cy="710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P7. Czy gdyby w miejscowości Pana/i zamieszkania powstał </a:t>
            </a:r>
            <a:r>
              <a:rPr lang="pl-PL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butelkomat</a:t>
            </a: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(automat do skupowania butelek plastikowych, szklanych i puszek aluminiowych) to byłby/aby Pan/i skłonny/a z niego korzystać?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wielokrotnego wyboru</a:t>
            </a:r>
          </a:p>
        </p:txBody>
      </p:sp>
      <p:pic>
        <p:nvPicPr>
          <p:cNvPr id="12" name="Grafika 11" descr="Biret">
            <a:extLst>
              <a:ext uri="{FF2B5EF4-FFF2-40B4-BE49-F238E27FC236}">
                <a16:creationId xmlns:a16="http://schemas.microsoft.com/office/drawing/2014/main" id="{36AE5AC7-AA12-4E0F-8E75-CC26DD0CC5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35296" y="4570006"/>
            <a:ext cx="396910" cy="396910"/>
          </a:xfrm>
          <a:prstGeom prst="rect">
            <a:avLst/>
          </a:prstGeom>
        </p:spPr>
      </p:pic>
      <p:pic>
        <p:nvPicPr>
          <p:cNvPr id="13" name="Grafika 12" descr="Dom">
            <a:extLst>
              <a:ext uri="{FF2B5EF4-FFF2-40B4-BE49-F238E27FC236}">
                <a16:creationId xmlns:a16="http://schemas.microsoft.com/office/drawing/2014/main" id="{BA8349C2-06E5-429E-96CE-E5FB6D5D92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61498" y="4628991"/>
            <a:ext cx="337925" cy="337925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1602AC00-C7A3-4978-9C3B-53D2CB793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335758"/>
              </p:ext>
            </p:extLst>
          </p:nvPr>
        </p:nvGraphicFramePr>
        <p:xfrm>
          <a:off x="4650704" y="4837503"/>
          <a:ext cx="342788" cy="1128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188089">
                <a:tc>
                  <a:txBody>
                    <a:bodyPr/>
                    <a:lstStyle/>
                    <a:p>
                      <a:pPr algn="l" fontAlgn="t"/>
                      <a:endParaRPr lang="pl-PL" sz="7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9257"/>
                  </a:ext>
                </a:extLst>
              </a:tr>
              <a:tr h="188089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188089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  <a:tr h="188089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812274"/>
                  </a:ext>
                </a:extLst>
              </a:tr>
              <a:tr h="188089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0047204"/>
                  </a:ext>
                </a:extLst>
              </a:tr>
              <a:tr h="188089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660038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A53AE943-D4AC-41F9-B8A4-A603F0441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32058"/>
              </p:ext>
            </p:extLst>
          </p:nvPr>
        </p:nvGraphicFramePr>
        <p:xfrm>
          <a:off x="7539575" y="4755949"/>
          <a:ext cx="342788" cy="1157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231580">
                <a:tc>
                  <a:txBody>
                    <a:bodyPr/>
                    <a:lstStyle/>
                    <a:p>
                      <a:pPr algn="l" fontAlgn="t"/>
                      <a:endParaRPr lang="pl-PL" sz="7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9257"/>
                  </a:ext>
                </a:extLst>
              </a:tr>
              <a:tr h="231580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231580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  <a:tr h="231580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812274"/>
                  </a:ext>
                </a:extLst>
              </a:tr>
              <a:tr h="231580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0047204"/>
                  </a:ext>
                </a:extLst>
              </a:tr>
            </a:tbl>
          </a:graphicData>
        </a:graphic>
      </p:graphicFrame>
      <p:grpSp>
        <p:nvGrpSpPr>
          <p:cNvPr id="6" name="Grupa 5">
            <a:extLst>
              <a:ext uri="{FF2B5EF4-FFF2-40B4-BE49-F238E27FC236}">
                <a16:creationId xmlns:a16="http://schemas.microsoft.com/office/drawing/2014/main" id="{747A2414-4E04-4F19-8CEC-8116F24950C6}"/>
              </a:ext>
            </a:extLst>
          </p:cNvPr>
          <p:cNvGrpSpPr/>
          <p:nvPr/>
        </p:nvGrpSpPr>
        <p:grpSpPr>
          <a:xfrm>
            <a:off x="885492" y="821491"/>
            <a:ext cx="2286340" cy="596480"/>
            <a:chOff x="496601" y="839367"/>
            <a:chExt cx="2286340" cy="596480"/>
          </a:xfrm>
        </p:grpSpPr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id="{4FDD699B-63D2-4756-9513-FE73D16B651E}"/>
                </a:ext>
              </a:extLst>
            </p:cNvPr>
            <p:cNvSpPr txBox="1"/>
            <p:nvPr/>
          </p:nvSpPr>
          <p:spPr>
            <a:xfrm>
              <a:off x="496601" y="839367"/>
              <a:ext cx="1995348" cy="561856"/>
            </a:xfrm>
            <a:prstGeom prst="wedgeRoundRectCallout">
              <a:avLst>
                <a:gd name="adj1" fmla="val 63377"/>
                <a:gd name="adj2" fmla="val -8482"/>
                <a:gd name="adj3" fmla="val 16667"/>
              </a:avLst>
            </a:prstGeom>
            <a:solidFill>
              <a:srgbClr val="DDE8EB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ale tylko jeśli automat byłby </a:t>
              </a:r>
              <a:r>
                <a:rPr lang="pl-PL" sz="9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w pobliżu miejsca mojego zamieszkania</a:t>
              </a:r>
            </a:p>
          </p:txBody>
        </p:sp>
        <p:grpSp>
          <p:nvGrpSpPr>
            <p:cNvPr id="45" name="Grupa 44">
              <a:extLst>
                <a:ext uri="{FF2B5EF4-FFF2-40B4-BE49-F238E27FC236}">
                  <a16:creationId xmlns:a16="http://schemas.microsoft.com/office/drawing/2014/main" id="{46C67125-7580-4BBA-81BF-5D9C7CE0595B}"/>
                </a:ext>
              </a:extLst>
            </p:cNvPr>
            <p:cNvGrpSpPr/>
            <p:nvPr/>
          </p:nvGrpSpPr>
          <p:grpSpPr>
            <a:xfrm>
              <a:off x="2218363" y="1052324"/>
              <a:ext cx="564578" cy="383523"/>
              <a:chOff x="222495" y="1316989"/>
              <a:chExt cx="564578" cy="383523"/>
            </a:xfrm>
          </p:grpSpPr>
          <p:sp>
            <p:nvSpPr>
              <p:cNvPr id="46" name="Schemat blokowy: łącznik 45">
                <a:extLst>
                  <a:ext uri="{FF2B5EF4-FFF2-40B4-BE49-F238E27FC236}">
                    <a16:creationId xmlns:a16="http://schemas.microsoft.com/office/drawing/2014/main" id="{4605A83D-30ED-43F2-9248-72FE75F7117B}"/>
                  </a:ext>
                </a:extLst>
              </p:cNvPr>
              <p:cNvSpPr/>
              <p:nvPr/>
            </p:nvSpPr>
            <p:spPr>
              <a:xfrm>
                <a:off x="279988" y="1316989"/>
                <a:ext cx="418998" cy="383523"/>
              </a:xfrm>
              <a:prstGeom prst="flowChartConnector">
                <a:avLst/>
              </a:prstGeom>
              <a:solidFill>
                <a:srgbClr val="B5CDD5"/>
              </a:solidFill>
              <a:ln>
                <a:solidFill>
                  <a:srgbClr val="B5C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7" name="pole tekstowe 46">
                <a:extLst>
                  <a:ext uri="{FF2B5EF4-FFF2-40B4-BE49-F238E27FC236}">
                    <a16:creationId xmlns:a16="http://schemas.microsoft.com/office/drawing/2014/main" id="{FCE13B9C-9B7C-469E-8DFE-ACEFC698299C}"/>
                  </a:ext>
                </a:extLst>
              </p:cNvPr>
              <p:cNvSpPr txBox="1"/>
              <p:nvPr/>
            </p:nvSpPr>
            <p:spPr>
              <a:xfrm>
                <a:off x="222495" y="1367579"/>
                <a:ext cx="56457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50,2%</a:t>
                </a:r>
              </a:p>
            </p:txBody>
          </p:sp>
        </p:grp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0F09E26E-83B6-4A62-9A49-E88C0BC57E52}"/>
              </a:ext>
            </a:extLst>
          </p:cNvPr>
          <p:cNvGrpSpPr/>
          <p:nvPr/>
        </p:nvGrpSpPr>
        <p:grpSpPr>
          <a:xfrm>
            <a:off x="885492" y="1549968"/>
            <a:ext cx="2296689" cy="561674"/>
            <a:chOff x="496601" y="839367"/>
            <a:chExt cx="2296689" cy="561674"/>
          </a:xfrm>
        </p:grpSpPr>
        <p:sp>
          <p:nvSpPr>
            <p:cNvPr id="49" name="pole tekstowe 48">
              <a:extLst>
                <a:ext uri="{FF2B5EF4-FFF2-40B4-BE49-F238E27FC236}">
                  <a16:creationId xmlns:a16="http://schemas.microsoft.com/office/drawing/2014/main" id="{23972ED4-9A00-4865-AAF5-06AE16C1401C}"/>
                </a:ext>
              </a:extLst>
            </p:cNvPr>
            <p:cNvSpPr txBox="1"/>
            <p:nvPr/>
          </p:nvSpPr>
          <p:spPr>
            <a:xfrm>
              <a:off x="496601" y="839367"/>
              <a:ext cx="1995348" cy="408623"/>
            </a:xfrm>
            <a:prstGeom prst="wedgeRoundRectCallout">
              <a:avLst>
                <a:gd name="adj1" fmla="val 61631"/>
                <a:gd name="adj2" fmla="val -7901"/>
                <a:gd name="adj3" fmla="val 16667"/>
              </a:avLst>
            </a:prstGeom>
            <a:solidFill>
              <a:srgbClr val="DDE8EB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jeśli automat dokonywałby </a:t>
              </a:r>
              <a:r>
                <a:rPr lang="pl-PL" sz="9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zwrotu pieniędzy</a:t>
              </a:r>
            </a:p>
          </p:txBody>
        </p:sp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D48C01B1-C09E-4FE0-BAC6-928A6588AC64}"/>
                </a:ext>
              </a:extLst>
            </p:cNvPr>
            <p:cNvGrpSpPr/>
            <p:nvPr/>
          </p:nvGrpSpPr>
          <p:grpSpPr>
            <a:xfrm>
              <a:off x="2228712" y="1017518"/>
              <a:ext cx="564578" cy="383523"/>
              <a:chOff x="232844" y="1282183"/>
              <a:chExt cx="564578" cy="383523"/>
            </a:xfrm>
          </p:grpSpPr>
          <p:sp>
            <p:nvSpPr>
              <p:cNvPr id="51" name="Schemat blokowy: łącznik 50">
                <a:extLst>
                  <a:ext uri="{FF2B5EF4-FFF2-40B4-BE49-F238E27FC236}">
                    <a16:creationId xmlns:a16="http://schemas.microsoft.com/office/drawing/2014/main" id="{DA70D1EF-184B-4F16-B87E-86B6F8AA2ABB}"/>
                  </a:ext>
                </a:extLst>
              </p:cNvPr>
              <p:cNvSpPr/>
              <p:nvPr/>
            </p:nvSpPr>
            <p:spPr>
              <a:xfrm>
                <a:off x="279988" y="1282183"/>
                <a:ext cx="418998" cy="383523"/>
              </a:xfrm>
              <a:prstGeom prst="flowChartConnector">
                <a:avLst/>
              </a:prstGeom>
              <a:solidFill>
                <a:srgbClr val="B5CDD5"/>
              </a:solidFill>
              <a:ln>
                <a:solidFill>
                  <a:srgbClr val="B5C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2" name="pole tekstowe 51">
                <a:extLst>
                  <a:ext uri="{FF2B5EF4-FFF2-40B4-BE49-F238E27FC236}">
                    <a16:creationId xmlns:a16="http://schemas.microsoft.com/office/drawing/2014/main" id="{9B30EA2E-7BD2-4BDA-A115-A60CB0A6A13E}"/>
                  </a:ext>
                </a:extLst>
              </p:cNvPr>
              <p:cNvSpPr txBox="1"/>
              <p:nvPr/>
            </p:nvSpPr>
            <p:spPr>
              <a:xfrm>
                <a:off x="232844" y="1338753"/>
                <a:ext cx="56457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30,0%</a:t>
                </a:r>
              </a:p>
            </p:txBody>
          </p:sp>
        </p:grpSp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C9E78411-6CC0-44F7-AF6C-4F4EC801C482}"/>
              </a:ext>
            </a:extLst>
          </p:cNvPr>
          <p:cNvGrpSpPr/>
          <p:nvPr/>
        </p:nvGrpSpPr>
        <p:grpSpPr>
          <a:xfrm>
            <a:off x="878898" y="2158404"/>
            <a:ext cx="2323143" cy="604564"/>
            <a:chOff x="445399" y="839367"/>
            <a:chExt cx="2382755" cy="604564"/>
          </a:xfrm>
        </p:grpSpPr>
        <p:sp>
          <p:nvSpPr>
            <p:cNvPr id="54" name="pole tekstowe 53">
              <a:extLst>
                <a:ext uri="{FF2B5EF4-FFF2-40B4-BE49-F238E27FC236}">
                  <a16:creationId xmlns:a16="http://schemas.microsoft.com/office/drawing/2014/main" id="{05B20CE8-E789-47E8-8CF5-4360616B8A6C}"/>
                </a:ext>
              </a:extLst>
            </p:cNvPr>
            <p:cNvSpPr txBox="1"/>
            <p:nvPr/>
          </p:nvSpPr>
          <p:spPr>
            <a:xfrm>
              <a:off x="445399" y="839367"/>
              <a:ext cx="2046549" cy="561856"/>
            </a:xfrm>
            <a:prstGeom prst="wedgeRoundRectCallout">
              <a:avLst>
                <a:gd name="adj1" fmla="val 64687"/>
                <a:gd name="adj2" fmla="val -13132"/>
                <a:gd name="adj3" fmla="val 16667"/>
              </a:avLst>
            </a:prstGeom>
            <a:solidFill>
              <a:srgbClr val="E6E6E6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ale równie dobrze mogę </a:t>
              </a:r>
              <a:r>
                <a:rPr lang="pl-PL" sz="9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oddawać te opakowania w sklepie</a:t>
              </a:r>
            </a:p>
          </p:txBody>
        </p:sp>
        <p:grpSp>
          <p:nvGrpSpPr>
            <p:cNvPr id="55" name="Grupa 54">
              <a:extLst>
                <a:ext uri="{FF2B5EF4-FFF2-40B4-BE49-F238E27FC236}">
                  <a16:creationId xmlns:a16="http://schemas.microsoft.com/office/drawing/2014/main" id="{0865938F-B9A6-4119-A313-2AA94E29D28D}"/>
                </a:ext>
              </a:extLst>
            </p:cNvPr>
            <p:cNvGrpSpPr/>
            <p:nvPr/>
          </p:nvGrpSpPr>
          <p:grpSpPr>
            <a:xfrm>
              <a:off x="2263576" y="1060408"/>
              <a:ext cx="564578" cy="383523"/>
              <a:chOff x="267708" y="1325073"/>
              <a:chExt cx="564578" cy="383523"/>
            </a:xfrm>
          </p:grpSpPr>
          <p:sp>
            <p:nvSpPr>
              <p:cNvPr id="56" name="Schemat blokowy: łącznik 55">
                <a:extLst>
                  <a:ext uri="{FF2B5EF4-FFF2-40B4-BE49-F238E27FC236}">
                    <a16:creationId xmlns:a16="http://schemas.microsoft.com/office/drawing/2014/main" id="{3B829478-3836-4594-98D5-1EBB3E658F1B}"/>
                  </a:ext>
                </a:extLst>
              </p:cNvPr>
              <p:cNvSpPr/>
              <p:nvPr/>
            </p:nvSpPr>
            <p:spPr>
              <a:xfrm>
                <a:off x="312885" y="1325073"/>
                <a:ext cx="418998" cy="383523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7" name="pole tekstowe 56">
                <a:extLst>
                  <a:ext uri="{FF2B5EF4-FFF2-40B4-BE49-F238E27FC236}">
                    <a16:creationId xmlns:a16="http://schemas.microsoft.com/office/drawing/2014/main" id="{3E0ED921-2688-45D1-8C1A-1C03AAC7349B}"/>
                  </a:ext>
                </a:extLst>
              </p:cNvPr>
              <p:cNvSpPr txBox="1"/>
              <p:nvPr/>
            </p:nvSpPr>
            <p:spPr>
              <a:xfrm>
                <a:off x="267708" y="1384058"/>
                <a:ext cx="56457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23,6%</a:t>
                </a:r>
              </a:p>
            </p:txBody>
          </p:sp>
        </p:grpSp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E7344DF9-8331-42D2-953D-1BD69C3C3B5E}"/>
              </a:ext>
            </a:extLst>
          </p:cNvPr>
          <p:cNvGrpSpPr/>
          <p:nvPr/>
        </p:nvGrpSpPr>
        <p:grpSpPr>
          <a:xfrm>
            <a:off x="885492" y="2816624"/>
            <a:ext cx="2330674" cy="623121"/>
            <a:chOff x="496601" y="839367"/>
            <a:chExt cx="2330674" cy="623121"/>
          </a:xfrm>
        </p:grpSpPr>
        <p:sp>
          <p:nvSpPr>
            <p:cNvPr id="59" name="pole tekstowe 58">
              <a:extLst>
                <a:ext uri="{FF2B5EF4-FFF2-40B4-BE49-F238E27FC236}">
                  <a16:creationId xmlns:a16="http://schemas.microsoft.com/office/drawing/2014/main" id="{F595F071-051C-41BE-A225-59A005EA94AD}"/>
                </a:ext>
              </a:extLst>
            </p:cNvPr>
            <p:cNvSpPr txBox="1"/>
            <p:nvPr/>
          </p:nvSpPr>
          <p:spPr>
            <a:xfrm>
              <a:off x="496601" y="839367"/>
              <a:ext cx="1995348" cy="561856"/>
            </a:xfrm>
            <a:prstGeom prst="wedgeRoundRectCallout">
              <a:avLst>
                <a:gd name="adj1" fmla="val 61631"/>
                <a:gd name="adj2" fmla="val -11001"/>
                <a:gd name="adj3" fmla="val 16667"/>
              </a:avLst>
            </a:prstGeom>
            <a:solidFill>
              <a:srgbClr val="DDE8EB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gdybym miał z tego </a:t>
              </a:r>
              <a:r>
                <a:rPr lang="pl-PL" sz="9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korzyści materialne (punkty wymieniane na </a:t>
              </a:r>
              <a:r>
                <a:rPr lang="pl-PL" sz="9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nagrody)</a:t>
              </a:r>
              <a:endParaRPr lang="pl-PL" sz="900" b="1" i="1" dirty="0">
                <a:solidFill>
                  <a:srgbClr val="58595B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DBA2E72F-E8BC-4564-8235-1BC90C4A789B}"/>
                </a:ext>
              </a:extLst>
            </p:cNvPr>
            <p:cNvGrpSpPr/>
            <p:nvPr/>
          </p:nvGrpSpPr>
          <p:grpSpPr>
            <a:xfrm>
              <a:off x="2262697" y="1078965"/>
              <a:ext cx="564578" cy="383523"/>
              <a:chOff x="266829" y="1343630"/>
              <a:chExt cx="564578" cy="383523"/>
            </a:xfrm>
          </p:grpSpPr>
          <p:sp>
            <p:nvSpPr>
              <p:cNvPr id="61" name="Schemat blokowy: łącznik 60">
                <a:extLst>
                  <a:ext uri="{FF2B5EF4-FFF2-40B4-BE49-F238E27FC236}">
                    <a16:creationId xmlns:a16="http://schemas.microsoft.com/office/drawing/2014/main" id="{EF7DDBF3-919A-46C0-87DB-C54D34258B8A}"/>
                  </a:ext>
                </a:extLst>
              </p:cNvPr>
              <p:cNvSpPr/>
              <p:nvPr/>
            </p:nvSpPr>
            <p:spPr>
              <a:xfrm>
                <a:off x="314151" y="1343630"/>
                <a:ext cx="418998" cy="383523"/>
              </a:xfrm>
              <a:prstGeom prst="flowChartConnector">
                <a:avLst/>
              </a:prstGeom>
              <a:solidFill>
                <a:srgbClr val="B5CDD5"/>
              </a:solidFill>
              <a:ln>
                <a:solidFill>
                  <a:srgbClr val="B5C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2" name="pole tekstowe 61">
                <a:extLst>
                  <a:ext uri="{FF2B5EF4-FFF2-40B4-BE49-F238E27FC236}">
                    <a16:creationId xmlns:a16="http://schemas.microsoft.com/office/drawing/2014/main" id="{43ABE2BF-ECE4-46F9-9C98-FF126EED5102}"/>
                  </a:ext>
                </a:extLst>
              </p:cNvPr>
              <p:cNvSpPr txBox="1"/>
              <p:nvPr/>
            </p:nvSpPr>
            <p:spPr>
              <a:xfrm>
                <a:off x="266829" y="1401783"/>
                <a:ext cx="56457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18,9%</a:t>
                </a:r>
              </a:p>
            </p:txBody>
          </p:sp>
        </p:grpSp>
      </p:grpSp>
      <p:grpSp>
        <p:nvGrpSpPr>
          <p:cNvPr id="63" name="Grupa 62">
            <a:extLst>
              <a:ext uri="{FF2B5EF4-FFF2-40B4-BE49-F238E27FC236}">
                <a16:creationId xmlns:a16="http://schemas.microsoft.com/office/drawing/2014/main" id="{FCCAE4A9-08D0-4D9E-9A22-50A60AF360ED}"/>
              </a:ext>
            </a:extLst>
          </p:cNvPr>
          <p:cNvGrpSpPr/>
          <p:nvPr/>
        </p:nvGrpSpPr>
        <p:grpSpPr>
          <a:xfrm>
            <a:off x="912108" y="3540324"/>
            <a:ext cx="2289933" cy="595820"/>
            <a:chOff x="496601" y="839367"/>
            <a:chExt cx="2289933" cy="595820"/>
          </a:xfrm>
        </p:grpSpPr>
        <p:sp>
          <p:nvSpPr>
            <p:cNvPr id="64" name="pole tekstowe 63">
              <a:extLst>
                <a:ext uri="{FF2B5EF4-FFF2-40B4-BE49-F238E27FC236}">
                  <a16:creationId xmlns:a16="http://schemas.microsoft.com/office/drawing/2014/main" id="{BED3FCA8-EA67-448B-A560-143D0FF8907D}"/>
                </a:ext>
              </a:extLst>
            </p:cNvPr>
            <p:cNvSpPr txBox="1"/>
            <p:nvPr/>
          </p:nvSpPr>
          <p:spPr>
            <a:xfrm>
              <a:off x="496601" y="839367"/>
              <a:ext cx="1995348" cy="408623"/>
            </a:xfrm>
            <a:prstGeom prst="wedgeRoundRectCallout">
              <a:avLst>
                <a:gd name="adj1" fmla="val 58575"/>
                <a:gd name="adj2" fmla="val -18170"/>
                <a:gd name="adj3" fmla="val 16667"/>
              </a:avLst>
            </a:prstGeom>
            <a:solidFill>
              <a:srgbClr val="DDE8EB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gdybym dochód był przeznaczany na cel społeczny</a:t>
              </a:r>
              <a:endParaRPr lang="pl-PL" sz="900" b="1" i="1" dirty="0">
                <a:solidFill>
                  <a:srgbClr val="58595B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65" name="Grupa 64">
              <a:extLst>
                <a:ext uri="{FF2B5EF4-FFF2-40B4-BE49-F238E27FC236}">
                  <a16:creationId xmlns:a16="http://schemas.microsoft.com/office/drawing/2014/main" id="{34DA3EC4-2929-4699-85AD-5100BE230C09}"/>
                </a:ext>
              </a:extLst>
            </p:cNvPr>
            <p:cNvGrpSpPr/>
            <p:nvPr/>
          </p:nvGrpSpPr>
          <p:grpSpPr>
            <a:xfrm>
              <a:off x="2221956" y="1051664"/>
              <a:ext cx="564578" cy="383523"/>
              <a:chOff x="226088" y="1316329"/>
              <a:chExt cx="564578" cy="383523"/>
            </a:xfrm>
          </p:grpSpPr>
          <p:sp>
            <p:nvSpPr>
              <p:cNvPr id="66" name="Schemat blokowy: łącznik 65">
                <a:extLst>
                  <a:ext uri="{FF2B5EF4-FFF2-40B4-BE49-F238E27FC236}">
                    <a16:creationId xmlns:a16="http://schemas.microsoft.com/office/drawing/2014/main" id="{1D7BBE39-0278-4D1C-AF81-30F678F53012}"/>
                  </a:ext>
                </a:extLst>
              </p:cNvPr>
              <p:cNvSpPr/>
              <p:nvPr/>
            </p:nvSpPr>
            <p:spPr>
              <a:xfrm>
                <a:off x="286582" y="1316329"/>
                <a:ext cx="418998" cy="383523"/>
              </a:xfrm>
              <a:prstGeom prst="flowChartConnector">
                <a:avLst/>
              </a:prstGeom>
              <a:solidFill>
                <a:srgbClr val="B5CDD5"/>
              </a:solidFill>
              <a:ln>
                <a:solidFill>
                  <a:srgbClr val="B5C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ole tekstowe 66">
                <a:extLst>
                  <a:ext uri="{FF2B5EF4-FFF2-40B4-BE49-F238E27FC236}">
                    <a16:creationId xmlns:a16="http://schemas.microsoft.com/office/drawing/2014/main" id="{A385EA78-06C8-4A76-8EE0-C1FDD82DA13B}"/>
                  </a:ext>
                </a:extLst>
              </p:cNvPr>
              <p:cNvSpPr txBox="1"/>
              <p:nvPr/>
            </p:nvSpPr>
            <p:spPr>
              <a:xfrm>
                <a:off x="226088" y="1393125"/>
                <a:ext cx="56457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18,7%</a:t>
                </a:r>
              </a:p>
            </p:txBody>
          </p:sp>
        </p:grpSp>
      </p:grpSp>
      <p:grpSp>
        <p:nvGrpSpPr>
          <p:cNvPr id="68" name="Grupa 67">
            <a:extLst>
              <a:ext uri="{FF2B5EF4-FFF2-40B4-BE49-F238E27FC236}">
                <a16:creationId xmlns:a16="http://schemas.microsoft.com/office/drawing/2014/main" id="{FD4B340D-2D8C-4BAE-AEB5-26AED38594DB}"/>
              </a:ext>
            </a:extLst>
          </p:cNvPr>
          <p:cNvGrpSpPr/>
          <p:nvPr/>
        </p:nvGrpSpPr>
        <p:grpSpPr>
          <a:xfrm>
            <a:off x="912108" y="4212940"/>
            <a:ext cx="2289933" cy="595820"/>
            <a:chOff x="496601" y="839367"/>
            <a:chExt cx="2289933" cy="595820"/>
          </a:xfrm>
        </p:grpSpPr>
        <p:sp>
          <p:nvSpPr>
            <p:cNvPr id="69" name="pole tekstowe 68">
              <a:extLst>
                <a:ext uri="{FF2B5EF4-FFF2-40B4-BE49-F238E27FC236}">
                  <a16:creationId xmlns:a16="http://schemas.microsoft.com/office/drawing/2014/main" id="{D6CCC6D4-6D68-4159-802D-DA90497890AF}"/>
                </a:ext>
              </a:extLst>
            </p:cNvPr>
            <p:cNvSpPr txBox="1"/>
            <p:nvPr/>
          </p:nvSpPr>
          <p:spPr>
            <a:xfrm>
              <a:off x="496601" y="839367"/>
              <a:ext cx="1995348" cy="408623"/>
            </a:xfrm>
            <a:prstGeom prst="wedgeRoundRectCallout">
              <a:avLst>
                <a:gd name="adj1" fmla="val 60321"/>
                <a:gd name="adj2" fmla="val -23400"/>
                <a:gd name="adj3" fmla="val 16667"/>
              </a:avLst>
            </a:prstGeom>
            <a:solidFill>
              <a:srgbClr val="FFE279"/>
            </a:solidFill>
            <a:ln>
              <a:solidFill>
                <a:srgbClr val="FFE27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nawet gdybym nie miał z tego żadnych korzyści</a:t>
              </a:r>
              <a:endParaRPr lang="pl-PL" sz="900" b="1" i="1" dirty="0">
                <a:solidFill>
                  <a:srgbClr val="58595B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5499A61E-3761-41B6-916D-6EFC24180909}"/>
                </a:ext>
              </a:extLst>
            </p:cNvPr>
            <p:cNvGrpSpPr/>
            <p:nvPr/>
          </p:nvGrpSpPr>
          <p:grpSpPr>
            <a:xfrm>
              <a:off x="2221956" y="1051664"/>
              <a:ext cx="564578" cy="383523"/>
              <a:chOff x="226088" y="1316329"/>
              <a:chExt cx="564578" cy="383523"/>
            </a:xfrm>
          </p:grpSpPr>
          <p:sp>
            <p:nvSpPr>
              <p:cNvPr id="71" name="Schemat blokowy: łącznik 70">
                <a:extLst>
                  <a:ext uri="{FF2B5EF4-FFF2-40B4-BE49-F238E27FC236}">
                    <a16:creationId xmlns:a16="http://schemas.microsoft.com/office/drawing/2014/main" id="{8C762B84-16F9-4DEC-95AA-D9C1E8F7DB6E}"/>
                  </a:ext>
                </a:extLst>
              </p:cNvPr>
              <p:cNvSpPr/>
              <p:nvPr/>
            </p:nvSpPr>
            <p:spPr>
              <a:xfrm>
                <a:off x="286582" y="1316329"/>
                <a:ext cx="418998" cy="383523"/>
              </a:xfrm>
              <a:prstGeom prst="flowChartConnector">
                <a:avLst/>
              </a:prstGeom>
              <a:solidFill>
                <a:srgbClr val="FFD53B"/>
              </a:solidFill>
              <a:ln>
                <a:solidFill>
                  <a:srgbClr val="FFD5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ole tekstowe 71">
                <a:extLst>
                  <a:ext uri="{FF2B5EF4-FFF2-40B4-BE49-F238E27FC236}">
                    <a16:creationId xmlns:a16="http://schemas.microsoft.com/office/drawing/2014/main" id="{D198A80C-E9E2-46C8-8B22-030A18E65A7A}"/>
                  </a:ext>
                </a:extLst>
              </p:cNvPr>
              <p:cNvSpPr txBox="1"/>
              <p:nvPr/>
            </p:nvSpPr>
            <p:spPr>
              <a:xfrm>
                <a:off x="226088" y="1393125"/>
                <a:ext cx="56457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18,2%</a:t>
                </a:r>
              </a:p>
            </p:txBody>
          </p:sp>
        </p:grpSp>
      </p:grpSp>
      <p:grpSp>
        <p:nvGrpSpPr>
          <p:cNvPr id="73" name="Grupa 72">
            <a:extLst>
              <a:ext uri="{FF2B5EF4-FFF2-40B4-BE49-F238E27FC236}">
                <a16:creationId xmlns:a16="http://schemas.microsoft.com/office/drawing/2014/main" id="{6A84BB33-9402-4692-90F4-B2E023E10C3F}"/>
              </a:ext>
            </a:extLst>
          </p:cNvPr>
          <p:cNvGrpSpPr/>
          <p:nvPr/>
        </p:nvGrpSpPr>
        <p:grpSpPr>
          <a:xfrm>
            <a:off x="913061" y="4926643"/>
            <a:ext cx="2307826" cy="475127"/>
            <a:chOff x="496601" y="839367"/>
            <a:chExt cx="2307826" cy="475127"/>
          </a:xfrm>
        </p:grpSpPr>
        <p:sp>
          <p:nvSpPr>
            <p:cNvPr id="74" name="pole tekstowe 73">
              <a:extLst>
                <a:ext uri="{FF2B5EF4-FFF2-40B4-BE49-F238E27FC236}">
                  <a16:creationId xmlns:a16="http://schemas.microsoft.com/office/drawing/2014/main" id="{FBC0C986-05C8-4954-ACFD-964D4DD55279}"/>
                </a:ext>
              </a:extLst>
            </p:cNvPr>
            <p:cNvSpPr txBox="1"/>
            <p:nvPr/>
          </p:nvSpPr>
          <p:spPr>
            <a:xfrm>
              <a:off x="496601" y="839367"/>
              <a:ext cx="1995348" cy="255389"/>
            </a:xfrm>
            <a:prstGeom prst="wedgeRoundRectCallout">
              <a:avLst>
                <a:gd name="adj1" fmla="val 63376"/>
                <a:gd name="adj2" fmla="val -16464"/>
                <a:gd name="adj3" fmla="val 16667"/>
              </a:avLst>
            </a:prstGeom>
            <a:solidFill>
              <a:srgbClr val="DDE8EB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nie wiem, trudno powiedzieć</a:t>
              </a:r>
              <a:endParaRPr lang="pl-PL" sz="900" b="1" i="1" dirty="0">
                <a:solidFill>
                  <a:srgbClr val="58595B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F71F872F-0CA2-4717-85A7-4009EBB1FC3C}"/>
                </a:ext>
              </a:extLst>
            </p:cNvPr>
            <p:cNvGrpSpPr/>
            <p:nvPr/>
          </p:nvGrpSpPr>
          <p:grpSpPr>
            <a:xfrm>
              <a:off x="2239849" y="930971"/>
              <a:ext cx="564578" cy="383523"/>
              <a:chOff x="243981" y="1195636"/>
              <a:chExt cx="564578" cy="383523"/>
            </a:xfrm>
          </p:grpSpPr>
          <p:sp>
            <p:nvSpPr>
              <p:cNvPr id="76" name="Schemat blokowy: łącznik 75">
                <a:extLst>
                  <a:ext uri="{FF2B5EF4-FFF2-40B4-BE49-F238E27FC236}">
                    <a16:creationId xmlns:a16="http://schemas.microsoft.com/office/drawing/2014/main" id="{0933D1FD-B67E-4E1F-B81B-9496D6107226}"/>
                  </a:ext>
                </a:extLst>
              </p:cNvPr>
              <p:cNvSpPr/>
              <p:nvPr/>
            </p:nvSpPr>
            <p:spPr>
              <a:xfrm>
                <a:off x="286582" y="1195636"/>
                <a:ext cx="418998" cy="383523"/>
              </a:xfrm>
              <a:prstGeom prst="flowChartConnector">
                <a:avLst/>
              </a:prstGeom>
              <a:solidFill>
                <a:srgbClr val="B5CDD5"/>
              </a:solidFill>
              <a:ln>
                <a:solidFill>
                  <a:srgbClr val="B5C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ole tekstowe 76">
                <a:extLst>
                  <a:ext uri="{FF2B5EF4-FFF2-40B4-BE49-F238E27FC236}">
                    <a16:creationId xmlns:a16="http://schemas.microsoft.com/office/drawing/2014/main" id="{0BFE567C-EF24-4EE5-B5DA-7F3F3DE70C5D}"/>
                  </a:ext>
                </a:extLst>
              </p:cNvPr>
              <p:cNvSpPr txBox="1"/>
              <p:nvPr/>
            </p:nvSpPr>
            <p:spPr>
              <a:xfrm>
                <a:off x="243981" y="1279388"/>
                <a:ext cx="56457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10,0%</a:t>
                </a:r>
              </a:p>
            </p:txBody>
          </p:sp>
        </p:grpSp>
      </p:grpSp>
      <p:grpSp>
        <p:nvGrpSpPr>
          <p:cNvPr id="78" name="Grupa 77">
            <a:extLst>
              <a:ext uri="{FF2B5EF4-FFF2-40B4-BE49-F238E27FC236}">
                <a16:creationId xmlns:a16="http://schemas.microsoft.com/office/drawing/2014/main" id="{31E75E50-4162-4FFB-A2D5-7E6280CADEEE}"/>
              </a:ext>
            </a:extLst>
          </p:cNvPr>
          <p:cNvGrpSpPr/>
          <p:nvPr/>
        </p:nvGrpSpPr>
        <p:grpSpPr>
          <a:xfrm>
            <a:off x="912108" y="5502349"/>
            <a:ext cx="2232402" cy="411499"/>
            <a:chOff x="496601" y="839367"/>
            <a:chExt cx="2232402" cy="411499"/>
          </a:xfrm>
        </p:grpSpPr>
        <p:sp>
          <p:nvSpPr>
            <p:cNvPr id="79" name="pole tekstowe 78">
              <a:extLst>
                <a:ext uri="{FF2B5EF4-FFF2-40B4-BE49-F238E27FC236}">
                  <a16:creationId xmlns:a16="http://schemas.microsoft.com/office/drawing/2014/main" id="{6B44AFCB-5235-4C09-B445-9836375E2E77}"/>
                </a:ext>
              </a:extLst>
            </p:cNvPr>
            <p:cNvSpPr txBox="1"/>
            <p:nvPr/>
          </p:nvSpPr>
          <p:spPr>
            <a:xfrm>
              <a:off x="496601" y="839367"/>
              <a:ext cx="1995348" cy="255389"/>
            </a:xfrm>
            <a:prstGeom prst="wedgeRoundRectCallout">
              <a:avLst>
                <a:gd name="adj1" fmla="val 61193"/>
                <a:gd name="adj2" fmla="val -6235"/>
                <a:gd name="adj3" fmla="val 16667"/>
              </a:avLst>
            </a:prstGeom>
            <a:solidFill>
              <a:srgbClr val="F9C2B9"/>
            </a:solidFill>
            <a:ln>
              <a:solidFill>
                <a:srgbClr val="F9C2B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nie</a:t>
              </a:r>
              <a:endParaRPr lang="pl-PL" sz="900" b="1" i="1" dirty="0">
                <a:solidFill>
                  <a:srgbClr val="58595B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80" name="Grupa 79">
              <a:extLst>
                <a:ext uri="{FF2B5EF4-FFF2-40B4-BE49-F238E27FC236}">
                  <a16:creationId xmlns:a16="http://schemas.microsoft.com/office/drawing/2014/main" id="{A7708917-D3E6-4D31-9F42-D76C8E0539D9}"/>
                </a:ext>
              </a:extLst>
            </p:cNvPr>
            <p:cNvGrpSpPr/>
            <p:nvPr/>
          </p:nvGrpSpPr>
          <p:grpSpPr>
            <a:xfrm>
              <a:off x="2239767" y="867343"/>
              <a:ext cx="489236" cy="383523"/>
              <a:chOff x="243899" y="1132008"/>
              <a:chExt cx="489236" cy="383523"/>
            </a:xfrm>
          </p:grpSpPr>
          <p:sp>
            <p:nvSpPr>
              <p:cNvPr id="81" name="Schemat blokowy: łącznik 80">
                <a:extLst>
                  <a:ext uri="{FF2B5EF4-FFF2-40B4-BE49-F238E27FC236}">
                    <a16:creationId xmlns:a16="http://schemas.microsoft.com/office/drawing/2014/main" id="{3E871E10-C200-470A-A0BE-E3592BCD2A16}"/>
                  </a:ext>
                </a:extLst>
              </p:cNvPr>
              <p:cNvSpPr/>
              <p:nvPr/>
            </p:nvSpPr>
            <p:spPr>
              <a:xfrm>
                <a:off x="268669" y="1132008"/>
                <a:ext cx="418998" cy="383523"/>
              </a:xfrm>
              <a:prstGeom prst="flowChartConnector">
                <a:avLst/>
              </a:prstGeom>
              <a:solidFill>
                <a:srgbClr val="F48472"/>
              </a:solidFill>
              <a:ln>
                <a:solidFill>
                  <a:srgbClr val="F484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ole tekstowe 81">
                <a:extLst>
                  <a:ext uri="{FF2B5EF4-FFF2-40B4-BE49-F238E27FC236}">
                    <a16:creationId xmlns:a16="http://schemas.microsoft.com/office/drawing/2014/main" id="{84E16A99-FC89-4B6C-8A13-8972EF83F46A}"/>
                  </a:ext>
                </a:extLst>
              </p:cNvPr>
              <p:cNvSpPr txBox="1"/>
              <p:nvPr/>
            </p:nvSpPr>
            <p:spPr>
              <a:xfrm>
                <a:off x="243899" y="1197165"/>
                <a:ext cx="48923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6,5%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9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DF4962-E243-4C84-88BB-FF0F2828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E824DA30-8651-4873-ADDC-66FD4D31DBF6}"/>
              </a:ext>
            </a:extLst>
          </p:cNvPr>
          <p:cNvSpPr/>
          <p:nvPr/>
        </p:nvSpPr>
        <p:spPr>
          <a:xfrm>
            <a:off x="154764" y="921659"/>
            <a:ext cx="8636918" cy="2681512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Ponad połowa respondentów zadeklarowała, że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oddawałaby plastikowe opakowania po napojach, jeśli byłaby możliwość ich zwrotu na zasadach analogicznych jak w przypadku butelek szklanych.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Odmiennej odpowiedzi udzieliło jedynie 18,4% badanych, przy czym odnotowano wysoki odsetek odpowiedzi: „nie wiem, trudno powiedzieć”, co oznacza brak jednoznacznej opinii Polaków w tym zakresie (28,3%).  </a:t>
            </a:r>
          </a:p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Pozytywnie do pomysłu oddawania plastikowych opakowań po napojach odnoszą się przede wszystkim osoby w średnim wieku (45-59 lat) i starsze (pow.60 lat), a także te, w których dochód na jednego członka gospodarstwa domowego nie przekracza 1500 zł. Co ciekawe, negatywnie do tej kwestii podchodzą znacznie częściej osoby deklarujące najwyższą kohortę dochodową (pow. 2500 zł). Istotny w tym przypadku okazuje się również brak jednoznacznego zdania na temat możliwości oddawania plastikowych opakowań po napojach. Z badania wynika, że częściej niezdecydowanie wskazywały osoby w średnim wieku (26-44 lata)oraz te, których dochód nie przekracza 1500 zł na osobę. </a:t>
            </a:r>
          </a:p>
          <a:p>
            <a:pPr>
              <a:lnSpc>
                <a:spcPct val="150000"/>
              </a:lnSpc>
              <a:buClr>
                <a:srgbClr val="3A4877"/>
              </a:buClr>
            </a:pPr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CDB3E54E-F31B-4B40-9E8C-D95CF503586C}"/>
              </a:ext>
            </a:extLst>
          </p:cNvPr>
          <p:cNvSpPr/>
          <p:nvPr/>
        </p:nvSpPr>
        <p:spPr>
          <a:xfrm>
            <a:off x="154764" y="3429000"/>
            <a:ext cx="8736994" cy="2417370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Respondentów dopytano o chęć korzystania z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butelkomatu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Ponad połowa z nich zadeklarowała, że rozważyłaby taką możliwość, ale tylko pod warunkiem, że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automat powstałby blisko miejsca ich zamieszkania,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dla 30% istotny byłby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zwrot pieniędzy za skupowane butelki.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 blisko 19% wskazań odnotowano także na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korzyści materialne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wynikające z użytkowania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butelkomatu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(np. zbieranie punktów wymienianych na nagrody) oraz społeczne (przeznaczanie dochodu na cel dobroczynny). Korzystanie z automatu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bez żadnych korzyści z tego wynikających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zadeklarowało natomiast 18,2%. Blisko 1/5 Polaków uważa natomiast, że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równie dobrze opakowania mogliby oddawać w sklepie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Polaków sceptycznie nastawionych do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butelkomatu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jest niewielu – jedynie 6,5%.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3D3E31AF-EA3F-49A5-91AF-2F5D50F5F856}"/>
              </a:ext>
            </a:extLst>
          </p:cNvPr>
          <p:cNvSpPr txBox="1">
            <a:spLocks/>
          </p:cNvSpPr>
          <p:nvPr/>
        </p:nvSpPr>
        <p:spPr>
          <a:xfrm>
            <a:off x="154764" y="81672"/>
            <a:ext cx="8844445" cy="45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OPIS WYNIKÓW</a:t>
            </a:r>
          </a:p>
        </p:txBody>
      </p:sp>
    </p:spTree>
    <p:extLst>
      <p:ext uri="{BB962C8B-B14F-4D97-AF65-F5344CB8AC3E}">
        <p14:creationId xmlns:p14="http://schemas.microsoft.com/office/powerpoint/2010/main" val="3283046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DF4962-E243-4C84-88BB-FF0F2828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3D3E31AF-EA3F-49A5-91AF-2F5D50F5F856}"/>
              </a:ext>
            </a:extLst>
          </p:cNvPr>
          <p:cNvSpPr txBox="1">
            <a:spLocks/>
          </p:cNvSpPr>
          <p:nvPr/>
        </p:nvSpPr>
        <p:spPr>
          <a:xfrm>
            <a:off x="154764" y="81672"/>
            <a:ext cx="8844445" cy="45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OPIS WYNIKÓW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CE389895-873B-49A3-8385-546CD8FF9AB8}"/>
              </a:ext>
            </a:extLst>
          </p:cNvPr>
          <p:cNvSpPr/>
          <p:nvPr/>
        </p:nvSpPr>
        <p:spPr>
          <a:xfrm>
            <a:off x="203503" y="1978588"/>
            <a:ext cx="8736994" cy="1776548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 istotne odsetek wskazań na korzystanie z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butelkomatu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bez żadnych korzyści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 tego wynikających wzrasta wraz z posiadanym przez respondentów wykształceniem, natomiast w przypadku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„równie dobrze mogę je oddawać w sklepie”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maleje ze zwiększaniem się wielkości miejscowości zamieszkania. Odwrotną tendencję zaobserwowano natomiast w przypadku wieku. Warto jednocześnie zaznaczyć, że wśród odpowiedzi sceptycznych co do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butelkomatu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nie odnotowano istotnych różnic w zakresie cech społeczno-demograficznych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8F4F04E1-BE6D-4504-A533-C3EFB37BE08C}"/>
              </a:ext>
            </a:extLst>
          </p:cNvPr>
          <p:cNvSpPr/>
          <p:nvPr/>
        </p:nvSpPr>
        <p:spPr>
          <a:xfrm>
            <a:off x="154764" y="538454"/>
            <a:ext cx="8736994" cy="1704874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Postulat dotyczący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bliskości </a:t>
            </a:r>
            <a:r>
              <a:rPr lang="pl-PL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butelkomatu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od miejsca zamieszkania nieco częściej niż inni wskazywały osoby o najniższym progu dochodowym (do 1500 zł) oraz te posiadające wykształcenie wyższe. W przypadku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zwrotu pieniędzy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za oddawane butelki lub uzyskiwanie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innych korzyści materialnych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zaobserwowano natomiast wyższy wynik wśród tych badanych, w których gospodarstwach domowych dochód na jednego członka rodziny wynosi powyżej 2500 zł, a także wśród osób z wykształceniem wyższym i mieszkańców dużych miast (pow.200 tys.). </a:t>
            </a:r>
          </a:p>
        </p:txBody>
      </p:sp>
    </p:spTree>
    <p:extLst>
      <p:ext uri="{BB962C8B-B14F-4D97-AF65-F5344CB8AC3E}">
        <p14:creationId xmlns:p14="http://schemas.microsoft.com/office/powerpoint/2010/main" val="1700568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E066995-4868-42E4-AB27-0A47E00577B4}"/>
              </a:ext>
            </a:extLst>
          </p:cNvPr>
          <p:cNvSpPr/>
          <p:nvPr/>
        </p:nvSpPr>
        <p:spPr>
          <a:xfrm>
            <a:off x="0" y="0"/>
            <a:ext cx="9144000" cy="6214369"/>
          </a:xfrm>
          <a:prstGeom prst="rect">
            <a:avLst/>
          </a:prstGeom>
          <a:solidFill>
            <a:srgbClr val="FFD53B"/>
          </a:solidFill>
          <a:ln>
            <a:solidFill>
              <a:srgbClr val="FFD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7F0A099E-9192-4537-9157-8830723EFC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3880379"/>
            <a:ext cx="3657599" cy="1049435"/>
          </a:xfrm>
          <a:solidFill>
            <a:srgbClr val="FFD53B"/>
          </a:solidFill>
          <a:ln>
            <a:solidFill>
              <a:srgbClr val="FFD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80141" indent="-80141" algn="r" defTabSz="870966">
              <a:tabLst>
                <a:tab pos="2906244" algn="l"/>
                <a:tab pos="3591223" algn="l"/>
              </a:tabLst>
            </a:pPr>
            <a:r>
              <a:rPr lang="pl-PL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6615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D5A35FA-FFEC-4C53-8AC9-AB847BE2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b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fld>
            <a:endParaRPr lang="pl-PL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52B6C1D-BCC0-4773-B99A-81906298D37A}"/>
              </a:ext>
            </a:extLst>
          </p:cNvPr>
          <p:cNvSpPr txBox="1"/>
          <p:nvPr/>
        </p:nvSpPr>
        <p:spPr>
          <a:xfrm>
            <a:off x="2803091" y="1388376"/>
            <a:ext cx="3555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POSTAWOWE INFORMACJE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2EE75AD-B951-4BA8-981B-4970144BF401}"/>
              </a:ext>
            </a:extLst>
          </p:cNvPr>
          <p:cNvSpPr txBox="1"/>
          <p:nvPr/>
        </p:nvSpPr>
        <p:spPr>
          <a:xfrm>
            <a:off x="2800200" y="2498720"/>
            <a:ext cx="3440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CHARAKTERYSTYKA PRÓBY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2A17044A-EF44-4547-966C-0C2675BAD4D9}"/>
              </a:ext>
            </a:extLst>
          </p:cNvPr>
          <p:cNvSpPr txBox="1"/>
          <p:nvPr/>
        </p:nvSpPr>
        <p:spPr>
          <a:xfrm>
            <a:off x="2800200" y="3659610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WYNIKI BADANIA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5774834-0248-477C-BC6F-B769A332006B}"/>
              </a:ext>
            </a:extLst>
          </p:cNvPr>
          <p:cNvGrpSpPr/>
          <p:nvPr/>
        </p:nvGrpSpPr>
        <p:grpSpPr>
          <a:xfrm>
            <a:off x="1395994" y="3465298"/>
            <a:ext cx="1023355" cy="735006"/>
            <a:chOff x="1395994" y="4034768"/>
            <a:chExt cx="1023355" cy="735006"/>
          </a:xfrm>
          <a:solidFill>
            <a:srgbClr val="4B656D"/>
          </a:solidFill>
        </p:grpSpPr>
        <p:grpSp>
          <p:nvGrpSpPr>
            <p:cNvPr id="54" name="Grupa 53">
              <a:extLst>
                <a:ext uri="{FF2B5EF4-FFF2-40B4-BE49-F238E27FC236}">
                  <a16:creationId xmlns:a16="http://schemas.microsoft.com/office/drawing/2014/main" id="{278BD2EE-486A-451B-A58C-0ADD09F80F8D}"/>
                </a:ext>
              </a:extLst>
            </p:cNvPr>
            <p:cNvGrpSpPr/>
            <p:nvPr/>
          </p:nvGrpSpPr>
          <p:grpSpPr>
            <a:xfrm rot="16200000">
              <a:off x="1540169" y="3890593"/>
              <a:ext cx="735006" cy="1023355"/>
              <a:chOff x="1026695" y="1807381"/>
              <a:chExt cx="1395663" cy="1949116"/>
            </a:xfrm>
            <a:grpFill/>
          </p:grpSpPr>
          <p:sp>
            <p:nvSpPr>
              <p:cNvPr id="55" name="Prostokąt 54">
                <a:extLst>
                  <a:ext uri="{FF2B5EF4-FFF2-40B4-BE49-F238E27FC236}">
                    <a16:creationId xmlns:a16="http://schemas.microsoft.com/office/drawing/2014/main" id="{984097D3-67B8-42CD-B802-92E566A189BD}"/>
                  </a:ext>
                </a:extLst>
              </p:cNvPr>
              <p:cNvSpPr/>
              <p:nvPr/>
            </p:nvSpPr>
            <p:spPr>
              <a:xfrm>
                <a:off x="1026695" y="1807381"/>
                <a:ext cx="1395663" cy="1443790"/>
              </a:xfrm>
              <a:prstGeom prst="rect">
                <a:avLst/>
              </a:prstGeom>
              <a:solidFill>
                <a:srgbClr val="EA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713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" name="Trójkąt równoramienny 55">
                <a:extLst>
                  <a:ext uri="{FF2B5EF4-FFF2-40B4-BE49-F238E27FC236}">
                    <a16:creationId xmlns:a16="http://schemas.microsoft.com/office/drawing/2014/main" id="{367EE650-EEB0-41B4-9567-EA3E52E703A3}"/>
                  </a:ext>
                </a:extLst>
              </p:cNvPr>
              <p:cNvSpPr/>
              <p:nvPr/>
            </p:nvSpPr>
            <p:spPr>
              <a:xfrm rot="10800000">
                <a:off x="1395662" y="3251170"/>
                <a:ext cx="657727" cy="505327"/>
              </a:xfrm>
              <a:prstGeom prst="triangle">
                <a:avLst/>
              </a:prstGeom>
              <a:solidFill>
                <a:srgbClr val="EA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713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60" name="pole tekstowe 59">
              <a:extLst>
                <a:ext uri="{FF2B5EF4-FFF2-40B4-BE49-F238E27FC236}">
                  <a16:creationId xmlns:a16="http://schemas.microsoft.com/office/drawing/2014/main" id="{6B2C992A-C716-4E98-9FE2-10B54E3B56E6}"/>
                </a:ext>
              </a:extLst>
            </p:cNvPr>
            <p:cNvSpPr txBox="1"/>
            <p:nvPr/>
          </p:nvSpPr>
          <p:spPr>
            <a:xfrm>
              <a:off x="1525360" y="4177622"/>
              <a:ext cx="530915" cy="461665"/>
            </a:xfrm>
            <a:prstGeom prst="rect">
              <a:avLst/>
            </a:prstGeom>
            <a:solidFill>
              <a:srgbClr val="EAB800"/>
            </a:solidFill>
          </p:spPr>
          <p:txBody>
            <a:bodyPr wrap="none" rtlCol="0">
              <a:spAutoFit/>
            </a:bodyPr>
            <a:lstStyle/>
            <a:p>
              <a:r>
                <a:rPr lang="pl-PL" sz="24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11</a:t>
              </a:r>
              <a:endParaRPr lang="pl-PL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6" name="Grupa 65">
            <a:extLst>
              <a:ext uri="{FF2B5EF4-FFF2-40B4-BE49-F238E27FC236}">
                <a16:creationId xmlns:a16="http://schemas.microsoft.com/office/drawing/2014/main" id="{5283CD0B-055A-4282-941E-52405C836B12}"/>
              </a:ext>
            </a:extLst>
          </p:cNvPr>
          <p:cNvGrpSpPr/>
          <p:nvPr/>
        </p:nvGrpSpPr>
        <p:grpSpPr>
          <a:xfrm>
            <a:off x="1395995" y="2305087"/>
            <a:ext cx="1023355" cy="735006"/>
            <a:chOff x="1395994" y="4034768"/>
            <a:chExt cx="1023355" cy="735006"/>
          </a:xfrm>
          <a:solidFill>
            <a:srgbClr val="A0BEC8"/>
          </a:solidFill>
        </p:grpSpPr>
        <p:grpSp>
          <p:nvGrpSpPr>
            <p:cNvPr id="67" name="Grupa 66">
              <a:extLst>
                <a:ext uri="{FF2B5EF4-FFF2-40B4-BE49-F238E27FC236}">
                  <a16:creationId xmlns:a16="http://schemas.microsoft.com/office/drawing/2014/main" id="{AADC2783-BE20-46E7-9DF2-A26C22C54750}"/>
                </a:ext>
              </a:extLst>
            </p:cNvPr>
            <p:cNvGrpSpPr/>
            <p:nvPr/>
          </p:nvGrpSpPr>
          <p:grpSpPr>
            <a:xfrm rot="16200000">
              <a:off x="1540169" y="3890593"/>
              <a:ext cx="735006" cy="1023355"/>
              <a:chOff x="1026695" y="1807381"/>
              <a:chExt cx="1395663" cy="1949116"/>
            </a:xfrm>
            <a:grpFill/>
          </p:grpSpPr>
          <p:sp>
            <p:nvSpPr>
              <p:cNvPr id="69" name="Prostokąt 68">
                <a:extLst>
                  <a:ext uri="{FF2B5EF4-FFF2-40B4-BE49-F238E27FC236}">
                    <a16:creationId xmlns:a16="http://schemas.microsoft.com/office/drawing/2014/main" id="{E2A26814-A09B-4A98-90A2-D6C37EE3CD5E}"/>
                  </a:ext>
                </a:extLst>
              </p:cNvPr>
              <p:cNvSpPr/>
              <p:nvPr/>
            </p:nvSpPr>
            <p:spPr>
              <a:xfrm>
                <a:off x="1026695" y="1807381"/>
                <a:ext cx="1395663" cy="1443790"/>
              </a:xfrm>
              <a:prstGeom prst="rect">
                <a:avLst/>
              </a:prstGeom>
              <a:solidFill>
                <a:srgbClr val="FFCF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713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" name="Trójkąt równoramienny 69">
                <a:extLst>
                  <a:ext uri="{FF2B5EF4-FFF2-40B4-BE49-F238E27FC236}">
                    <a16:creationId xmlns:a16="http://schemas.microsoft.com/office/drawing/2014/main" id="{CF7EF979-E1E9-46D7-9F49-52958E5E13FD}"/>
                  </a:ext>
                </a:extLst>
              </p:cNvPr>
              <p:cNvSpPr/>
              <p:nvPr/>
            </p:nvSpPr>
            <p:spPr>
              <a:xfrm rot="10800000">
                <a:off x="1395662" y="3251170"/>
                <a:ext cx="657727" cy="505327"/>
              </a:xfrm>
              <a:prstGeom prst="triangle">
                <a:avLst/>
              </a:prstGeom>
              <a:solidFill>
                <a:srgbClr val="FFCF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713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68" name="pole tekstowe 67">
              <a:extLst>
                <a:ext uri="{FF2B5EF4-FFF2-40B4-BE49-F238E27FC236}">
                  <a16:creationId xmlns:a16="http://schemas.microsoft.com/office/drawing/2014/main" id="{231CD607-A756-4C48-8682-00C972AB2E79}"/>
                </a:ext>
              </a:extLst>
            </p:cNvPr>
            <p:cNvSpPr txBox="1"/>
            <p:nvPr/>
          </p:nvSpPr>
          <p:spPr>
            <a:xfrm>
              <a:off x="1594291" y="4184953"/>
              <a:ext cx="357790" cy="461665"/>
            </a:xfrm>
            <a:prstGeom prst="rect">
              <a:avLst/>
            </a:prstGeom>
            <a:solidFill>
              <a:srgbClr val="FFCF1D"/>
            </a:solidFill>
          </p:spPr>
          <p:txBody>
            <a:bodyPr wrap="none" rtlCol="0">
              <a:spAutoFit/>
            </a:bodyPr>
            <a:lstStyle/>
            <a:p>
              <a:r>
                <a:rPr lang="pl-PL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F0A58623-298E-4492-8A9F-E0355F9AEBB0}"/>
              </a:ext>
            </a:extLst>
          </p:cNvPr>
          <p:cNvGrpSpPr/>
          <p:nvPr/>
        </p:nvGrpSpPr>
        <p:grpSpPr>
          <a:xfrm>
            <a:off x="1395994" y="1187684"/>
            <a:ext cx="1023355" cy="735006"/>
            <a:chOff x="1395994" y="4034768"/>
            <a:chExt cx="1023355" cy="735006"/>
          </a:xfrm>
          <a:solidFill>
            <a:srgbClr val="C4D7DD"/>
          </a:solidFill>
        </p:grpSpPr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23215BE8-0067-4054-B942-494E276AF893}"/>
                </a:ext>
              </a:extLst>
            </p:cNvPr>
            <p:cNvGrpSpPr/>
            <p:nvPr/>
          </p:nvGrpSpPr>
          <p:grpSpPr>
            <a:xfrm rot="16200000">
              <a:off x="1540169" y="3890593"/>
              <a:ext cx="735006" cy="1023355"/>
              <a:chOff x="1026695" y="1807381"/>
              <a:chExt cx="1395663" cy="1949116"/>
            </a:xfrm>
            <a:grpFill/>
          </p:grpSpPr>
          <p:sp>
            <p:nvSpPr>
              <p:cNvPr id="74" name="Prostokąt 73">
                <a:extLst>
                  <a:ext uri="{FF2B5EF4-FFF2-40B4-BE49-F238E27FC236}">
                    <a16:creationId xmlns:a16="http://schemas.microsoft.com/office/drawing/2014/main" id="{37A0CDF5-C54C-4C83-A76D-315F8D15D114}"/>
                  </a:ext>
                </a:extLst>
              </p:cNvPr>
              <p:cNvSpPr/>
              <p:nvPr/>
            </p:nvSpPr>
            <p:spPr>
              <a:xfrm>
                <a:off x="1026695" y="1807381"/>
                <a:ext cx="1395663" cy="1443790"/>
              </a:xfrm>
              <a:prstGeom prst="rect">
                <a:avLst/>
              </a:prstGeom>
              <a:solidFill>
                <a:srgbClr val="FFE2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713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" name="Trójkąt równoramienny 74">
                <a:extLst>
                  <a:ext uri="{FF2B5EF4-FFF2-40B4-BE49-F238E27FC236}">
                    <a16:creationId xmlns:a16="http://schemas.microsoft.com/office/drawing/2014/main" id="{061AD79A-8A02-45AA-88A6-18E181F1794C}"/>
                  </a:ext>
                </a:extLst>
              </p:cNvPr>
              <p:cNvSpPr/>
              <p:nvPr/>
            </p:nvSpPr>
            <p:spPr>
              <a:xfrm rot="10800000">
                <a:off x="1395662" y="3251170"/>
                <a:ext cx="657727" cy="505327"/>
              </a:xfrm>
              <a:prstGeom prst="triangle">
                <a:avLst/>
              </a:prstGeom>
              <a:solidFill>
                <a:srgbClr val="FFE2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713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73" name="pole tekstowe 72">
              <a:extLst>
                <a:ext uri="{FF2B5EF4-FFF2-40B4-BE49-F238E27FC236}">
                  <a16:creationId xmlns:a16="http://schemas.microsoft.com/office/drawing/2014/main" id="{3027E6EA-9EC1-4606-BB3C-8DC26A5D7EA0}"/>
                </a:ext>
              </a:extLst>
            </p:cNvPr>
            <p:cNvSpPr txBox="1"/>
            <p:nvPr/>
          </p:nvSpPr>
          <p:spPr>
            <a:xfrm>
              <a:off x="1600215" y="4200160"/>
              <a:ext cx="357790" cy="461665"/>
            </a:xfrm>
            <a:prstGeom prst="rect">
              <a:avLst/>
            </a:prstGeom>
            <a:solidFill>
              <a:srgbClr val="FFE279"/>
            </a:solidFill>
          </p:spPr>
          <p:txBody>
            <a:bodyPr wrap="none" rtlCol="0">
              <a:spAutoFit/>
            </a:bodyPr>
            <a:lstStyle/>
            <a:p>
              <a:r>
                <a:rPr lang="pl-PL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pic>
        <p:nvPicPr>
          <p:cNvPr id="21" name="Obraz 20">
            <a:extLst>
              <a:ext uri="{FF2B5EF4-FFF2-40B4-BE49-F238E27FC236}">
                <a16:creationId xmlns:a16="http://schemas.microsoft.com/office/drawing/2014/main" id="{7F588BD7-1787-4929-8448-45B90D6632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" b="12681"/>
          <a:stretch/>
        </p:blipFill>
        <p:spPr>
          <a:xfrm>
            <a:off x="897467" y="6152211"/>
            <a:ext cx="7246833" cy="6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14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E824DA30-8651-4873-ADDC-66FD4D31DBF6}"/>
              </a:ext>
            </a:extLst>
          </p:cNvPr>
          <p:cNvSpPr/>
          <p:nvPr/>
        </p:nvSpPr>
        <p:spPr>
          <a:xfrm>
            <a:off x="154764" y="630203"/>
            <a:ext cx="8722538" cy="1788067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Polacy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zazwyczaj nie zwracają uwagi przy zakupie napojów w szklanych opakowaniach na informację dotyczącą możliwości ich zwrotu.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Jednocześnie opinie na temat wprowadzenia kaucji za wszystkie szklane i plastikowe butelki są zróżnicowane. Respondenci są pod tym względem podzieleni pomiędzy aprobacją rozwiązania dotyczącego wprowadzenia kaucji za wszystkie butelki (34,6%) lub niewprowadzaniem żadnych opłat (33,4%). Opcje pośrednie: kaucja tylko za plastikowe lub tylko za szklane butelki wskazywana była rzadziej (przy czym większy odsetek deklaracji odnotowano przy butelkach szklanych).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DF4962-E243-4C84-88BB-FF0F2828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43" name="Prostokąt: zaokrąglone rogi 42">
            <a:extLst>
              <a:ext uri="{FF2B5EF4-FFF2-40B4-BE49-F238E27FC236}">
                <a16:creationId xmlns:a16="http://schemas.microsoft.com/office/drawing/2014/main" id="{8FE039B4-6C45-4A40-AA6E-290F4573A2A3}"/>
              </a:ext>
            </a:extLst>
          </p:cNvPr>
          <p:cNvSpPr/>
          <p:nvPr/>
        </p:nvSpPr>
        <p:spPr>
          <a:xfrm>
            <a:off x="144790" y="2219500"/>
            <a:ext cx="8732511" cy="3563848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Pomimo niewielkiego odsetka badanych zwracających uwagę na informację dotyczącą możliwości zwrotu kupowanej butelki,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deklaracje dotyczące ich oddawania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są ponad dwukrotnie wyższe (26,8% vs 64,4%). Niemniej jednak pod względem częstotliwości oddawania butelek dominuje opcja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„rzadko”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co wskazuje na fakt, iż jest to głównie działanie okazjonalne.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Okazuje się bowiem, że czynnikami, które w największym stopniu zniechęcają Polaków do zwrotu szklanych butelek jest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uciążliwość czynności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brak czasu lub przyzwyczajenia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oraz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konieczność posiadania paragonu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Czynnik finansowy nie jest dominującym (niska kaucja). Jednocześnie przeprowadzone badanie wykazało, że największym ułatwieniem (i zachętą) w zakresie zwrotu butelek byłaby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możliwość ich oddawania w każdym sklepie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niezależnie od miejsca zakupu. Duże znaczenie ma również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bliska odległość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miejsca zamieszkania od punktu zbiórki butelek, co wskazuje na to, że Polacy w największym stopniu cenią sobie wygodę. Blisko 1/5 badanych wskazała również na popularność tego typu działań, czyli wytworzenie mody na oddawanie butelek.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9C3C74DC-3BA3-44AB-ACAA-A9472FA1C946}"/>
              </a:ext>
            </a:extLst>
          </p:cNvPr>
          <p:cNvSpPr txBox="1">
            <a:spLocks/>
          </p:cNvSpPr>
          <p:nvPr/>
        </p:nvSpPr>
        <p:spPr>
          <a:xfrm>
            <a:off x="154764" y="81672"/>
            <a:ext cx="8844445" cy="45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3038088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DF4962-E243-4C84-88BB-FF0F2828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31</a:t>
            </a:fld>
            <a:endParaRPr lang="pl-PL" dirty="0"/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E824DA30-8651-4873-ADDC-66FD4D31DBF6}"/>
              </a:ext>
            </a:extLst>
          </p:cNvPr>
          <p:cNvSpPr/>
          <p:nvPr/>
        </p:nvSpPr>
        <p:spPr>
          <a:xfrm>
            <a:off x="154764" y="434164"/>
            <a:ext cx="8712566" cy="3214727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Ponad połowa badanych Polaków byłaby skłonna oddawać plastikowe opakowania po napojach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na zasadzie analogicznej jak szklane butelki zwrotne. Przeciwników tego typu działania było niewielu, jednakże odnotowano wysoki odsetek odpowiedzi „nie wiem, trudno powiedzieć”, co wskazuje na brak jednoznacznej opinii w tym zakresie. Jednocześnie wysoki odsetek badanych wyraził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skłonność do korzystania z </a:t>
            </a:r>
            <a:r>
              <a:rPr lang="pl-PL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butelkomatów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skupujących zarówno butelki szklane, jak i plastikowe czy aluminiowe puszki. Przy czym najistotniejszym warunkiem użytkowania byłaby jego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lokalizacja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– w pobliżu miejsca zamieszkania. Nie bez znaczenia pozostaje także kwestia korzyści wynikających ze zwrotu butelek. Najwięcej wskazań odnotowano na zwrot pieniędzy (30,0%), nieco mniej na inne korzyści materialne (18,9%) lub cel społeczny (18,7%). Warto jednocześnie zaznaczyć, że analogiczny odsetek wskazań dotyczył postawy nie uzyskującej z oddawania butelek żadnych korzyści. Co ciekawe blisko 1/4 wskazań dotyczyła możliwości oddawania opakowań plastikowych w sklepie, zamiast w automacie. 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14B1E8C5-A80C-467C-9908-EED0834566AC}"/>
              </a:ext>
            </a:extLst>
          </p:cNvPr>
          <p:cNvSpPr txBox="1">
            <a:spLocks/>
          </p:cNvSpPr>
          <p:nvPr/>
        </p:nvSpPr>
        <p:spPr>
          <a:xfrm>
            <a:off x="154764" y="81672"/>
            <a:ext cx="8844445" cy="45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1146434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AEF2132-9DD8-46AE-9756-E9873DC02FD1}"/>
              </a:ext>
            </a:extLst>
          </p:cNvPr>
          <p:cNvSpPr/>
          <p:nvPr/>
        </p:nvSpPr>
        <p:spPr>
          <a:xfrm>
            <a:off x="0" y="0"/>
            <a:ext cx="9144000" cy="6174556"/>
          </a:xfrm>
          <a:prstGeom prst="rect">
            <a:avLst/>
          </a:prstGeom>
          <a:solidFill>
            <a:srgbClr val="FFD53B"/>
          </a:solidFill>
          <a:ln>
            <a:solidFill>
              <a:srgbClr val="FFD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CDC09CB-0AAC-4DF1-AB93-4788B3E941E8}"/>
              </a:ext>
            </a:extLst>
          </p:cNvPr>
          <p:cNvSpPr/>
          <p:nvPr/>
        </p:nvSpPr>
        <p:spPr>
          <a:xfrm>
            <a:off x="443197" y="724154"/>
            <a:ext cx="8389717" cy="47716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1B653FD-B72C-4136-95D9-337AF30D5306}"/>
              </a:ext>
            </a:extLst>
          </p:cNvPr>
          <p:cNvSpPr txBox="1"/>
          <p:nvPr/>
        </p:nvSpPr>
        <p:spPr>
          <a:xfrm>
            <a:off x="759733" y="1476007"/>
            <a:ext cx="7756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Dziękujemy za uwagę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20A3878-9741-4D81-A422-42941DDFEDF4}"/>
              </a:ext>
            </a:extLst>
          </p:cNvPr>
          <p:cNvSpPr/>
          <p:nvPr/>
        </p:nvSpPr>
        <p:spPr>
          <a:xfrm>
            <a:off x="526627" y="344419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b="1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Autorki raportu:</a:t>
            </a:r>
          </a:p>
          <a:p>
            <a:r>
              <a:rPr lang="pl-PL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Anna Szatanowska</a:t>
            </a:r>
          </a:p>
          <a:p>
            <a:r>
              <a:rPr lang="pl-PL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Kamila Kotlewska</a:t>
            </a:r>
          </a:p>
          <a:p>
            <a:r>
              <a:rPr lang="pl-PL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Krzysztofa Samociuk</a:t>
            </a:r>
          </a:p>
          <a:p>
            <a:r>
              <a:rPr lang="pl-PL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Małgorzata Licznerska</a:t>
            </a:r>
          </a:p>
          <a:p>
            <a:endParaRPr lang="pl-PL" sz="12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sz="12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Redakcja raportu: Tamara Walczak-Kozłowska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9393744-2397-4720-82ED-F7F06F00C6BD}"/>
              </a:ext>
            </a:extLst>
          </p:cNvPr>
          <p:cNvSpPr/>
          <p:nvPr/>
        </p:nvSpPr>
        <p:spPr>
          <a:xfrm>
            <a:off x="4153143" y="411271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l-PL" sz="2000" b="1" dirty="0">
              <a:solidFill>
                <a:srgbClr val="BCD8EA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l-P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tel. +48 22 185 59 00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biuro@danae.com.pl</a:t>
            </a:r>
            <a:endParaRPr lang="pl-PL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DE5CB12-2DBF-483C-AF5D-24EAAC5F78D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74"/>
          <a:stretch/>
        </p:blipFill>
        <p:spPr bwMode="auto">
          <a:xfrm>
            <a:off x="5098627" y="3591099"/>
            <a:ext cx="2812386" cy="779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8AAEED7-49D2-4314-B924-D39C8669D099}"/>
              </a:ext>
            </a:extLst>
          </p:cNvPr>
          <p:cNvSpPr txBox="1"/>
          <p:nvPr/>
        </p:nvSpPr>
        <p:spPr>
          <a:xfrm>
            <a:off x="-72180" y="5974501"/>
            <a:ext cx="351891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Grafika użyta w raporcie pochodzi ze stron www.flaticon.com, pixabay.com.pl i unsplash.com </a:t>
            </a:r>
          </a:p>
        </p:txBody>
      </p:sp>
    </p:spTree>
    <p:extLst>
      <p:ext uri="{BB962C8B-B14F-4D97-AF65-F5344CB8AC3E}">
        <p14:creationId xmlns:p14="http://schemas.microsoft.com/office/powerpoint/2010/main" val="98822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E066995-4868-42E4-AB27-0A47E00577B4}"/>
              </a:ext>
            </a:extLst>
          </p:cNvPr>
          <p:cNvSpPr/>
          <p:nvPr/>
        </p:nvSpPr>
        <p:spPr>
          <a:xfrm>
            <a:off x="0" y="0"/>
            <a:ext cx="9144000" cy="6214369"/>
          </a:xfrm>
          <a:prstGeom prst="rect">
            <a:avLst/>
          </a:prstGeom>
          <a:solidFill>
            <a:srgbClr val="FFD53B"/>
          </a:solidFill>
          <a:ln>
            <a:solidFill>
              <a:srgbClr val="FFD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7F0A099E-9192-4537-9157-8830723EFC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3880379"/>
            <a:ext cx="5869576" cy="1049435"/>
          </a:xfrm>
          <a:solidFill>
            <a:srgbClr val="FFD53B"/>
          </a:solidFill>
          <a:ln>
            <a:solidFill>
              <a:srgbClr val="FFD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80141" indent="-80141" algn="r" defTabSz="870966">
              <a:tabLst>
                <a:tab pos="2906244" algn="l"/>
                <a:tab pos="3591223" algn="l"/>
              </a:tabLst>
            </a:pPr>
            <a:r>
              <a:rPr lang="pl-PL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PODSTAWOWE INFORMACJE</a:t>
            </a:r>
          </a:p>
        </p:txBody>
      </p:sp>
    </p:spTree>
    <p:extLst>
      <p:ext uri="{BB962C8B-B14F-4D97-AF65-F5344CB8AC3E}">
        <p14:creationId xmlns:p14="http://schemas.microsoft.com/office/powerpoint/2010/main" val="76127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050C50E-AC00-48D0-914D-7039E4C92DD0}"/>
              </a:ext>
            </a:extLst>
          </p:cNvPr>
          <p:cNvSpPr/>
          <p:nvPr/>
        </p:nvSpPr>
        <p:spPr>
          <a:xfrm>
            <a:off x="0" y="0"/>
            <a:ext cx="9144000" cy="6190454"/>
          </a:xfrm>
          <a:prstGeom prst="rect">
            <a:avLst/>
          </a:prstGeom>
          <a:solidFill>
            <a:srgbClr val="F7F7F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B1E3F71-4E9F-4137-B7CA-2DDD87B2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5</a:t>
            </a:fld>
            <a:endParaRPr lang="pl-PL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9104C24-0D49-4FCF-9453-F273A8AEA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72649"/>
              </p:ext>
            </p:extLst>
          </p:nvPr>
        </p:nvGraphicFramePr>
        <p:xfrm>
          <a:off x="583026" y="1057308"/>
          <a:ext cx="5355655" cy="4077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6977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CEL BADANIA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Poznanie stanu wiedzy, poziomu świadomości i postaw mieszkańców Polski względem butelek zwrotnych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698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ZAMAWIAJĄCY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Ministerstwo Środowiska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7054835"/>
                  </a:ext>
                </a:extLst>
              </a:tr>
              <a:tr h="541698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WYKONAWCA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DANAE Sp. z o.o.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7396921"/>
                  </a:ext>
                </a:extLst>
              </a:tr>
              <a:tr h="541698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TERMIN REALIZACJI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październik-listopad 2019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356314"/>
                  </a:ext>
                </a:extLst>
              </a:tr>
              <a:tr h="541698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TECHNIKA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CATI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2112102"/>
                  </a:ext>
                </a:extLst>
              </a:tr>
              <a:tr h="541698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PRÓBA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N=1 000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758429"/>
                  </a:ext>
                </a:extLst>
              </a:tr>
              <a:tr h="541698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LOKALIZACJA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badanie ogólnopolskie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1033450"/>
                  </a:ext>
                </a:extLst>
              </a:tr>
            </a:tbl>
          </a:graphicData>
        </a:graphic>
      </p:graphicFrame>
      <p:sp>
        <p:nvSpPr>
          <p:cNvPr id="11" name="Prostokąt 10">
            <a:extLst>
              <a:ext uri="{FF2B5EF4-FFF2-40B4-BE49-F238E27FC236}">
                <a16:creationId xmlns:a16="http://schemas.microsoft.com/office/drawing/2014/main" id="{773CF989-35FC-48CA-9652-3F97D48E73F9}"/>
              </a:ext>
            </a:extLst>
          </p:cNvPr>
          <p:cNvSpPr/>
          <p:nvPr/>
        </p:nvSpPr>
        <p:spPr>
          <a:xfrm rot="5400000">
            <a:off x="800648" y="346229"/>
            <a:ext cx="4816715" cy="54593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713" dirty="0"/>
          </a:p>
        </p:txBody>
      </p:sp>
      <p:pic>
        <p:nvPicPr>
          <p:cNvPr id="7" name="Grafika 6" descr="Butelka">
            <a:extLst>
              <a:ext uri="{FF2B5EF4-FFF2-40B4-BE49-F238E27FC236}">
                <a16:creationId xmlns:a16="http://schemas.microsoft.com/office/drawing/2014/main" id="{374AFEF6-5FDB-4B11-99D2-757719472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88376" y="690871"/>
            <a:ext cx="4443602" cy="44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9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B1E3F71-4E9F-4137-B7CA-2DDD87B2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6</a:t>
            </a:fld>
            <a:endParaRPr lang="pl-PL" dirty="0"/>
          </a:p>
        </p:txBody>
      </p:sp>
      <p:graphicFrame>
        <p:nvGraphicFramePr>
          <p:cNvPr id="9" name="Symbol zastępczy zawartości 4">
            <a:extLst>
              <a:ext uri="{FF2B5EF4-FFF2-40B4-BE49-F238E27FC236}">
                <a16:creationId xmlns:a16="http://schemas.microsoft.com/office/drawing/2014/main" id="{E3F896B0-9CD2-4CE3-9DDA-30866A0B53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602597"/>
              </p:ext>
            </p:extLst>
          </p:nvPr>
        </p:nvGraphicFramePr>
        <p:xfrm>
          <a:off x="169192" y="585387"/>
          <a:ext cx="8603379" cy="159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3379">
                  <a:extLst>
                    <a:ext uri="{9D8B030D-6E8A-4147-A177-3AD203B41FA5}">
                      <a16:colId xmlns:a16="http://schemas.microsoft.com/office/drawing/2014/main" val="1353792082"/>
                    </a:ext>
                  </a:extLst>
                </a:gridCol>
              </a:tblGrid>
              <a:tr h="1594654">
                <a:tc>
                  <a:txBody>
                    <a:bodyPr/>
                    <a:lstStyle/>
                    <a:p>
                      <a:pPr marL="84138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l-PL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Badanie zrealizowano techniką CATI, która jest metodą zbierania danych, polegającą na przeprowadzeniu wywiadu z respondentem przy użyciu urządzeń mobilnych (tj. laptop, palmtop), na których zapisywane są udzielone odpowiedzi. Przebadana próba jest reprezentatywna ze względu na zmienne demograficzne: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płeć, wiek </a:t>
                      </a:r>
                      <a:r>
                        <a:rPr lang="pl-PL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miejsce zamieszkania </a:t>
                      </a:r>
                      <a:r>
                        <a:rPr lang="pl-PL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(wielkość miejscowości i województwo). Maksymalny błąd szacowania dla próby losowej liczącej 1000 osób wynosi +/- 4%. 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768106"/>
                  </a:ext>
                </a:extLst>
              </a:tr>
            </a:tbl>
          </a:graphicData>
        </a:graphic>
      </p:graphicFrame>
      <p:graphicFrame>
        <p:nvGraphicFramePr>
          <p:cNvPr id="12" name="Symbol zastępczy zawartości 4">
            <a:extLst>
              <a:ext uri="{FF2B5EF4-FFF2-40B4-BE49-F238E27FC236}">
                <a16:creationId xmlns:a16="http://schemas.microsoft.com/office/drawing/2014/main" id="{3697A494-BCA8-4E4B-AAB9-E879FF43E0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212688"/>
              </p:ext>
            </p:extLst>
          </p:nvPr>
        </p:nvGraphicFramePr>
        <p:xfrm>
          <a:off x="169192" y="2180041"/>
          <a:ext cx="8603379" cy="3325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3379">
                  <a:extLst>
                    <a:ext uri="{9D8B030D-6E8A-4147-A177-3AD203B41FA5}">
                      <a16:colId xmlns:a16="http://schemas.microsoft.com/office/drawing/2014/main" val="1353792082"/>
                    </a:ext>
                  </a:extLst>
                </a:gridCol>
              </a:tblGrid>
              <a:tr h="1687159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Podstawą procentowania jest liczba osób odpowiadających na dane pytanie – informacje zawarte są w dolnej części slajdu (N).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 celu utrzymania maksymalnej przejrzystości i czytelności na slajdach zastosowano wartości procentowe zaokrąglone do jednego miejsca po przecinku, stąd też w pewnych sytuacjach odsetki poszczególnych odpowiedzi nie sumują się do 100,0%, a do 99,9% czy 101,0%.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 górnej części slajdów, pod pytaniami, znajdują się adnotacje na temat możliwej do wyboru przez respondentów liczby odpowiedzi (pytanie wielokrotnego wyboru/pytanie jednokrotnego wyboru). W niektórych pytaniach liczba możliwych do wybrania odpowiedzi była określona, wówczas taka informacja znajduje się w treści pytania.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 przypadku przełamań dotyczących dochodu nie przedstawiono odpowiedzi „odmowa odpowiedzi”.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  raporcie przedstawiono najbardziej istotne przełamania pytań przez zmienne społeczno-demograficzne respondentów. Na wykresach i w tabelach różnice istotne statystycznie zostały podkreślone oraz pogrubione.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768106"/>
                  </a:ext>
                </a:extLst>
              </a:tr>
            </a:tbl>
          </a:graphicData>
        </a:graphic>
      </p:graphicFrame>
      <p:sp>
        <p:nvSpPr>
          <p:cNvPr id="5" name="Podtytuł 2">
            <a:extLst>
              <a:ext uri="{FF2B5EF4-FFF2-40B4-BE49-F238E27FC236}">
                <a16:creationId xmlns:a16="http://schemas.microsoft.com/office/drawing/2014/main" id="{1875ACAC-9465-440C-82AF-D52374EAEB21}"/>
              </a:ext>
            </a:extLst>
          </p:cNvPr>
          <p:cNvSpPr txBox="1">
            <a:spLocks/>
          </p:cNvSpPr>
          <p:nvPr/>
        </p:nvSpPr>
        <p:spPr>
          <a:xfrm>
            <a:off x="154764" y="81672"/>
            <a:ext cx="8844445" cy="45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PODSTAWOWE INFORMACJE METODOLOGICZNE</a:t>
            </a:r>
          </a:p>
        </p:txBody>
      </p:sp>
    </p:spTree>
    <p:extLst>
      <p:ext uri="{BB962C8B-B14F-4D97-AF65-F5344CB8AC3E}">
        <p14:creationId xmlns:p14="http://schemas.microsoft.com/office/powerpoint/2010/main" val="154488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E066995-4868-42E4-AB27-0A47E00577B4}"/>
              </a:ext>
            </a:extLst>
          </p:cNvPr>
          <p:cNvSpPr/>
          <p:nvPr/>
        </p:nvSpPr>
        <p:spPr>
          <a:xfrm>
            <a:off x="0" y="0"/>
            <a:ext cx="9144000" cy="6214369"/>
          </a:xfrm>
          <a:prstGeom prst="rect">
            <a:avLst/>
          </a:prstGeom>
          <a:solidFill>
            <a:srgbClr val="FFD53B"/>
          </a:solidFill>
          <a:ln>
            <a:solidFill>
              <a:srgbClr val="C4D7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7F0A099E-9192-4537-9157-8830723EFC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3880379"/>
            <a:ext cx="5529942" cy="1049435"/>
          </a:xfrm>
          <a:solidFill>
            <a:srgbClr val="FFD53B"/>
          </a:solidFill>
          <a:ln>
            <a:solidFill>
              <a:srgbClr val="FFD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80141" indent="-80141" algn="r" defTabSz="870966">
              <a:tabLst>
                <a:tab pos="2906244" algn="l"/>
                <a:tab pos="3591223" algn="l"/>
              </a:tabLst>
            </a:pPr>
            <a:r>
              <a:rPr lang="pl-PL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CHARAKTERYSTYKA PRÓBY</a:t>
            </a:r>
          </a:p>
        </p:txBody>
      </p:sp>
    </p:spTree>
    <p:extLst>
      <p:ext uri="{BB962C8B-B14F-4D97-AF65-F5344CB8AC3E}">
        <p14:creationId xmlns:p14="http://schemas.microsoft.com/office/powerpoint/2010/main" val="48708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B1E3F71-4E9F-4137-B7CA-2DDD87B2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46F8A8-2ADD-4832-8F59-665A116D020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2018" y="81672"/>
            <a:ext cx="8317191" cy="456782"/>
          </a:xfrm>
        </p:spPr>
        <p:txBody>
          <a:bodyPr>
            <a:normAutofit lnSpcReduction="1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CHARAKTERYSTYKA PRÓBY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03D86715-5C8C-4083-9B4B-FC614CF1E7D0}"/>
              </a:ext>
            </a:extLst>
          </p:cNvPr>
          <p:cNvGrpSpPr/>
          <p:nvPr/>
        </p:nvGrpSpPr>
        <p:grpSpPr>
          <a:xfrm>
            <a:off x="4326279" y="662297"/>
            <a:ext cx="2422203" cy="1275046"/>
            <a:chOff x="380499" y="1021917"/>
            <a:chExt cx="2422203" cy="1275046"/>
          </a:xfrm>
        </p:grpSpPr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B48C8F91-FBEF-4D81-8867-9659B8779B68}"/>
                </a:ext>
              </a:extLst>
            </p:cNvPr>
            <p:cNvSpPr txBox="1"/>
            <p:nvPr/>
          </p:nvSpPr>
          <p:spPr>
            <a:xfrm>
              <a:off x="615421" y="1021917"/>
              <a:ext cx="218728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WYKSZTAŁCENIE</a:t>
              </a:r>
            </a:p>
          </p:txBody>
        </p:sp>
        <p:cxnSp>
          <p:nvCxnSpPr>
            <p:cNvPr id="12" name="Łącznik: łamany 11">
              <a:extLst>
                <a:ext uri="{FF2B5EF4-FFF2-40B4-BE49-F238E27FC236}">
                  <a16:creationId xmlns:a16="http://schemas.microsoft.com/office/drawing/2014/main" id="{1052880A-E361-40A2-BFAF-1DDFA196A35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69978" y="1611564"/>
              <a:ext cx="1135876" cy="234922"/>
            </a:xfrm>
            <a:prstGeom prst="bentConnector3">
              <a:avLst>
                <a:gd name="adj1" fmla="val -124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Wykres 15" descr="Wiek respondentów&#10;&#10;Wykres kołowy przedstawiający wiek respondentów w podziale na osie: 15-24 lata (12,4%), 25-34 lata (16,9%), 35-44 lata (18,4%), 45-59 lat (23,0%) oraz 60 i więcej (29,3%).">
            <a:extLst>
              <a:ext uri="{FF2B5EF4-FFF2-40B4-BE49-F238E27FC236}">
                <a16:creationId xmlns:a16="http://schemas.microsoft.com/office/drawing/2014/main" id="{526E9928-4822-4D1C-8714-BD78761C2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5324338"/>
              </p:ext>
            </p:extLst>
          </p:nvPr>
        </p:nvGraphicFramePr>
        <p:xfrm>
          <a:off x="418694" y="3337460"/>
          <a:ext cx="3511985" cy="231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Grafika 16" descr="Tort">
            <a:extLst>
              <a:ext uri="{FF2B5EF4-FFF2-40B4-BE49-F238E27FC236}">
                <a16:creationId xmlns:a16="http://schemas.microsoft.com/office/drawing/2014/main" id="{BD07FE04-8AEC-4C4F-BD79-4093A9E2A4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56458" y="4098551"/>
            <a:ext cx="534080" cy="534080"/>
          </a:xfrm>
          <a:prstGeom prst="rect">
            <a:avLst/>
          </a:prstGeom>
        </p:spPr>
      </p:pic>
      <p:grpSp>
        <p:nvGrpSpPr>
          <p:cNvPr id="25" name="Grupa 24">
            <a:extLst>
              <a:ext uri="{FF2B5EF4-FFF2-40B4-BE49-F238E27FC236}">
                <a16:creationId xmlns:a16="http://schemas.microsoft.com/office/drawing/2014/main" id="{E331BEF8-325B-448A-95B7-99748CC580C8}"/>
              </a:ext>
            </a:extLst>
          </p:cNvPr>
          <p:cNvGrpSpPr/>
          <p:nvPr/>
        </p:nvGrpSpPr>
        <p:grpSpPr>
          <a:xfrm>
            <a:off x="383548" y="662297"/>
            <a:ext cx="1072637" cy="1275046"/>
            <a:chOff x="380499" y="1021917"/>
            <a:chExt cx="1072637" cy="1275046"/>
          </a:xfrm>
        </p:grpSpPr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287995D8-192D-4C9E-AB0E-2FD37BEE4DEA}"/>
                </a:ext>
              </a:extLst>
            </p:cNvPr>
            <p:cNvSpPr txBox="1"/>
            <p:nvPr/>
          </p:nvSpPr>
          <p:spPr>
            <a:xfrm>
              <a:off x="615422" y="1021917"/>
              <a:ext cx="8377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PŁEĆ</a:t>
              </a:r>
            </a:p>
          </p:txBody>
        </p:sp>
        <p:cxnSp>
          <p:nvCxnSpPr>
            <p:cNvPr id="28" name="Łącznik: łamany 27">
              <a:extLst>
                <a:ext uri="{FF2B5EF4-FFF2-40B4-BE49-F238E27FC236}">
                  <a16:creationId xmlns:a16="http://schemas.microsoft.com/office/drawing/2014/main" id="{0482755C-B0C8-460C-9BC9-1BA6238215B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69978" y="1611564"/>
              <a:ext cx="1135876" cy="234922"/>
            </a:xfrm>
            <a:prstGeom prst="bentConnector3">
              <a:avLst>
                <a:gd name="adj1" fmla="val -124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5541492F-85B8-414A-934A-90C783E398ED}"/>
              </a:ext>
            </a:extLst>
          </p:cNvPr>
          <p:cNvGrpSpPr/>
          <p:nvPr/>
        </p:nvGrpSpPr>
        <p:grpSpPr>
          <a:xfrm>
            <a:off x="360116" y="2983856"/>
            <a:ext cx="1081941" cy="1275046"/>
            <a:chOff x="380499" y="1021917"/>
            <a:chExt cx="1081941" cy="1275046"/>
          </a:xfrm>
        </p:grpSpPr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09F2FA06-3B0D-44CA-8416-F010CC01B7D9}"/>
                </a:ext>
              </a:extLst>
            </p:cNvPr>
            <p:cNvSpPr txBox="1"/>
            <p:nvPr/>
          </p:nvSpPr>
          <p:spPr>
            <a:xfrm>
              <a:off x="615421" y="1021917"/>
              <a:ext cx="8470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WIEK</a:t>
              </a:r>
            </a:p>
          </p:txBody>
        </p:sp>
        <p:cxnSp>
          <p:nvCxnSpPr>
            <p:cNvPr id="31" name="Łącznik: łamany 30">
              <a:extLst>
                <a:ext uri="{FF2B5EF4-FFF2-40B4-BE49-F238E27FC236}">
                  <a16:creationId xmlns:a16="http://schemas.microsoft.com/office/drawing/2014/main" id="{E015519E-1E7B-4D86-97DA-6D6AAA39439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69978" y="1611564"/>
              <a:ext cx="1135876" cy="234922"/>
            </a:xfrm>
            <a:prstGeom prst="bentConnector3">
              <a:avLst>
                <a:gd name="adj1" fmla="val -124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02086D3E-5A56-402B-A536-433DCB423AFE}"/>
              </a:ext>
            </a:extLst>
          </p:cNvPr>
          <p:cNvSpPr txBox="1"/>
          <p:nvPr/>
        </p:nvSpPr>
        <p:spPr>
          <a:xfrm>
            <a:off x="216731" y="5812131"/>
            <a:ext cx="258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Polacy w wieku 15+, N=1000</a:t>
            </a:r>
          </a:p>
        </p:txBody>
      </p:sp>
      <p:grpSp>
        <p:nvGrpSpPr>
          <p:cNvPr id="44" name="Grupa 43">
            <a:extLst>
              <a:ext uri="{FF2B5EF4-FFF2-40B4-BE49-F238E27FC236}">
                <a16:creationId xmlns:a16="http://schemas.microsoft.com/office/drawing/2014/main" id="{31C6F95E-76DA-4944-A172-2A77EB4219AA}"/>
              </a:ext>
            </a:extLst>
          </p:cNvPr>
          <p:cNvGrpSpPr/>
          <p:nvPr/>
        </p:nvGrpSpPr>
        <p:grpSpPr>
          <a:xfrm>
            <a:off x="4043328" y="3168172"/>
            <a:ext cx="4656159" cy="1275046"/>
            <a:chOff x="380499" y="1021917"/>
            <a:chExt cx="4656159" cy="1275046"/>
          </a:xfrm>
        </p:grpSpPr>
        <p:sp>
          <p:nvSpPr>
            <p:cNvPr id="45" name="pole tekstowe 44">
              <a:extLst>
                <a:ext uri="{FF2B5EF4-FFF2-40B4-BE49-F238E27FC236}">
                  <a16:creationId xmlns:a16="http://schemas.microsoft.com/office/drawing/2014/main" id="{D38AF205-3F87-4C38-BC6E-340E00DBFBBA}"/>
                </a:ext>
              </a:extLst>
            </p:cNvPr>
            <p:cNvSpPr txBox="1"/>
            <p:nvPr/>
          </p:nvSpPr>
          <p:spPr>
            <a:xfrm>
              <a:off x="615421" y="1021917"/>
              <a:ext cx="44212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WIELKOŚĆ MIEJSCOWOŚCI ZAMIESZKANIA</a:t>
              </a:r>
            </a:p>
          </p:txBody>
        </p:sp>
        <p:cxnSp>
          <p:nvCxnSpPr>
            <p:cNvPr id="46" name="Łącznik: łamany 45">
              <a:extLst>
                <a:ext uri="{FF2B5EF4-FFF2-40B4-BE49-F238E27FC236}">
                  <a16:creationId xmlns:a16="http://schemas.microsoft.com/office/drawing/2014/main" id="{F52B981F-B1CB-4FC6-B750-5246EAF0873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69978" y="1611564"/>
              <a:ext cx="1135876" cy="234922"/>
            </a:xfrm>
            <a:prstGeom prst="bentConnector3">
              <a:avLst>
                <a:gd name="adj1" fmla="val -124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29">
            <a:extLst>
              <a:ext uri="{FF2B5EF4-FFF2-40B4-BE49-F238E27FC236}">
                <a16:creationId xmlns:a16="http://schemas.microsoft.com/office/drawing/2014/main" id="{67AAFD82-30FA-4D34-8169-85463D3A359A}"/>
              </a:ext>
            </a:extLst>
          </p:cNvPr>
          <p:cNvSpPr txBox="1"/>
          <p:nvPr/>
        </p:nvSpPr>
        <p:spPr>
          <a:xfrm>
            <a:off x="214264" y="1485100"/>
            <a:ext cx="1743195" cy="523177"/>
          </a:xfrm>
          <a:prstGeom prst="rect">
            <a:avLst/>
          </a:prstGeom>
          <a:noFill/>
        </p:spPr>
        <p:txBody>
          <a:bodyPr wrap="square" lIns="182839" tIns="91419" rIns="182839" bIns="91419" rtlCol="0">
            <a:spAutoFit/>
          </a:bodyPr>
          <a:lstStyle/>
          <a:p>
            <a:pPr algn="ctr">
              <a:defRPr/>
            </a:pPr>
            <a:r>
              <a:rPr lang="pl-PL" sz="2200" b="1" kern="0" dirty="0">
                <a:solidFill>
                  <a:srgbClr val="6D8F9A"/>
                </a:solidFill>
                <a:latin typeface="Century Gothic" panose="020B0502020202020204" pitchFamily="34" charset="0"/>
              </a:rPr>
              <a:t>47,8%</a:t>
            </a:r>
            <a:endParaRPr lang="en-US" sz="2200" b="1" kern="0" dirty="0">
              <a:solidFill>
                <a:srgbClr val="6D8F9A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0">
            <a:extLst>
              <a:ext uri="{FF2B5EF4-FFF2-40B4-BE49-F238E27FC236}">
                <a16:creationId xmlns:a16="http://schemas.microsoft.com/office/drawing/2014/main" id="{B0102606-644E-4688-8000-D4DDD23CE61B}"/>
              </a:ext>
            </a:extLst>
          </p:cNvPr>
          <p:cNvSpPr txBox="1"/>
          <p:nvPr/>
        </p:nvSpPr>
        <p:spPr>
          <a:xfrm>
            <a:off x="2400270" y="1492108"/>
            <a:ext cx="1213423" cy="523178"/>
          </a:xfrm>
          <a:prstGeom prst="rect">
            <a:avLst/>
          </a:prstGeom>
          <a:noFill/>
        </p:spPr>
        <p:txBody>
          <a:bodyPr wrap="square" lIns="182839" tIns="91419" rIns="182839" bIns="91419" rtlCol="0">
            <a:spAutoFit/>
          </a:bodyPr>
          <a:lstStyle/>
          <a:p>
            <a:pPr algn="ctr">
              <a:defRPr/>
            </a:pPr>
            <a:r>
              <a:rPr lang="pl-PL" sz="2200" b="1" kern="0" dirty="0">
                <a:solidFill>
                  <a:srgbClr val="FFCB06"/>
                </a:solidFill>
                <a:latin typeface="Century Gothic" panose="020B0502020202020204" pitchFamily="34" charset="0"/>
              </a:rPr>
              <a:t>52,2%</a:t>
            </a:r>
            <a:endParaRPr lang="en-US" sz="2200" b="1" kern="0" dirty="0">
              <a:solidFill>
                <a:srgbClr val="FFCB0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Grafika 33" descr="Odsetek mężczyzn biorących udział w badaniu&#10;&#10;Grafika przedstawiająca odsetek mężczyzn biorących udział w badaniu: 47,8%">
            <a:extLst>
              <a:ext uri="{FF2B5EF4-FFF2-40B4-BE49-F238E27FC236}">
                <a16:creationId xmlns:a16="http://schemas.microsoft.com/office/drawing/2014/main" id="{58744CAE-A80F-420F-B9B7-8365D1773A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1241075" y="815545"/>
            <a:ext cx="1105455" cy="1105455"/>
          </a:xfrm>
          <a:prstGeom prst="rect">
            <a:avLst/>
          </a:prstGeom>
        </p:spPr>
      </p:pic>
      <p:pic>
        <p:nvPicPr>
          <p:cNvPr id="36" name="Grafika 35" descr="Odsetek kobiet biorących udział w badaniu&#10;&#10;Grafika przedstawiająca odsetek kobiet biorących udział w badaniu: 52,2%">
            <a:extLst>
              <a:ext uri="{FF2B5EF4-FFF2-40B4-BE49-F238E27FC236}">
                <a16:creationId xmlns:a16="http://schemas.microsoft.com/office/drawing/2014/main" id="{17D9D4D0-3688-477C-82A8-7E281C32BF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1766339" y="830438"/>
            <a:ext cx="1105455" cy="1105455"/>
          </a:xfrm>
          <a:prstGeom prst="rect">
            <a:avLst/>
          </a:prstGeom>
        </p:spPr>
      </p:pic>
      <p:pic>
        <p:nvPicPr>
          <p:cNvPr id="37" name="Grafika 36" descr="Wykształcenie respondentów&#10;&#10;Grafika przedstawiająca wykształcenie respondentów: podstawowe i gimnazjalne 3,3%">
            <a:extLst>
              <a:ext uri="{FF2B5EF4-FFF2-40B4-BE49-F238E27FC236}">
                <a16:creationId xmlns:a16="http://schemas.microsoft.com/office/drawing/2014/main" id="{71F566EC-9E9E-4756-8680-59F9CB0CBB8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35757" y="1531427"/>
            <a:ext cx="416635" cy="416635"/>
          </a:xfrm>
          <a:prstGeom prst="rect">
            <a:avLst/>
          </a:prstGeom>
        </p:spPr>
      </p:pic>
      <p:pic>
        <p:nvPicPr>
          <p:cNvPr id="38" name="Grafika 37" descr="Wykształcenie respondentów&#10;&#10;Grafika przedstawiająca wykształcenie respondentów: zasadnicze zawodowe 26,4%">
            <a:extLst>
              <a:ext uri="{FF2B5EF4-FFF2-40B4-BE49-F238E27FC236}">
                <a16:creationId xmlns:a16="http://schemas.microsoft.com/office/drawing/2014/main" id="{E5E5C66E-E975-4E23-9571-3EB5D6F60F9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726249" y="1525698"/>
            <a:ext cx="416635" cy="416635"/>
          </a:xfrm>
          <a:prstGeom prst="rect">
            <a:avLst/>
          </a:prstGeom>
        </p:spPr>
      </p:pic>
      <p:pic>
        <p:nvPicPr>
          <p:cNvPr id="39" name="Grafika 38" descr="Wykształcenie respondentów&#10;&#10;Grafika przedstawiająca wykształcenie respondentów: średnie i pomaturalne 52,7%">
            <a:extLst>
              <a:ext uri="{FF2B5EF4-FFF2-40B4-BE49-F238E27FC236}">
                <a16:creationId xmlns:a16="http://schemas.microsoft.com/office/drawing/2014/main" id="{538E322C-E394-487F-BB83-10371BA411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776111" y="1531426"/>
            <a:ext cx="416635" cy="416635"/>
          </a:xfrm>
          <a:prstGeom prst="rect">
            <a:avLst/>
          </a:prstGeom>
        </p:spPr>
      </p:pic>
      <p:graphicFrame>
        <p:nvGraphicFramePr>
          <p:cNvPr id="40" name="Tabela 39">
            <a:extLst>
              <a:ext uri="{FF2B5EF4-FFF2-40B4-BE49-F238E27FC236}">
                <a16:creationId xmlns:a16="http://schemas.microsoft.com/office/drawing/2014/main" id="{B41E6A73-2774-4B24-A720-F0A79F337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49681"/>
              </p:ext>
            </p:extLst>
          </p:nvPr>
        </p:nvGraphicFramePr>
        <p:xfrm>
          <a:off x="4467378" y="1989901"/>
          <a:ext cx="432000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22656899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5570372"/>
                    </a:ext>
                  </a:extLst>
                </a:gridCol>
                <a:gridCol w="1140668">
                  <a:extLst>
                    <a:ext uri="{9D8B030D-6E8A-4147-A177-3AD203B41FA5}">
                      <a16:colId xmlns:a16="http://schemas.microsoft.com/office/drawing/2014/main" val="597871840"/>
                    </a:ext>
                  </a:extLst>
                </a:gridCol>
                <a:gridCol w="1019332">
                  <a:extLst>
                    <a:ext uri="{9D8B030D-6E8A-4147-A177-3AD203B41FA5}">
                      <a16:colId xmlns:a16="http://schemas.microsoft.com/office/drawing/2014/main" val="120545404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podstawowe </a:t>
                      </a:r>
                      <a:b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gimnazjalne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zasadnicze zawodowe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średnie </a:t>
                      </a:r>
                      <a:b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pomaturalne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wyższe (licencjat, magister)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463518"/>
                  </a:ext>
                </a:extLst>
              </a:tr>
            </a:tbl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182108C3-F928-4BCB-B814-BEE0BB07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218902"/>
              </p:ext>
            </p:extLst>
          </p:nvPr>
        </p:nvGraphicFramePr>
        <p:xfrm>
          <a:off x="4414079" y="1070881"/>
          <a:ext cx="4373300" cy="378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864">
                  <a:extLst>
                    <a:ext uri="{9D8B030D-6E8A-4147-A177-3AD203B41FA5}">
                      <a16:colId xmlns:a16="http://schemas.microsoft.com/office/drawing/2014/main" val="1226568998"/>
                    </a:ext>
                  </a:extLst>
                </a:gridCol>
                <a:gridCol w="1104316">
                  <a:extLst>
                    <a:ext uri="{9D8B030D-6E8A-4147-A177-3AD203B41FA5}">
                      <a16:colId xmlns:a16="http://schemas.microsoft.com/office/drawing/2014/main" val="185570372"/>
                    </a:ext>
                  </a:extLst>
                </a:gridCol>
                <a:gridCol w="1076560">
                  <a:extLst>
                    <a:ext uri="{9D8B030D-6E8A-4147-A177-3AD203B41FA5}">
                      <a16:colId xmlns:a16="http://schemas.microsoft.com/office/drawing/2014/main" val="597871840"/>
                    </a:ext>
                  </a:extLst>
                </a:gridCol>
                <a:gridCol w="1076560">
                  <a:extLst>
                    <a:ext uri="{9D8B030D-6E8A-4147-A177-3AD203B41FA5}">
                      <a16:colId xmlns:a16="http://schemas.microsoft.com/office/drawing/2014/main" val="3924464928"/>
                    </a:ext>
                  </a:extLst>
                </a:gridCol>
              </a:tblGrid>
              <a:tr h="3780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rgbClr val="58595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rgbClr val="58595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26,4%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rgbClr val="58595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52,7%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rgbClr val="58595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17,6%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463518"/>
                  </a:ext>
                </a:extLst>
              </a:tr>
            </a:tbl>
          </a:graphicData>
        </a:graphic>
      </p:graphicFrame>
      <p:pic>
        <p:nvPicPr>
          <p:cNvPr id="42" name="Grafika 41" descr="Wykształcenie respondentów&#10;&#10;Grafika przedstawiająca wykształcenie respondentów: wyższe 17,6%">
            <a:extLst>
              <a:ext uri="{FF2B5EF4-FFF2-40B4-BE49-F238E27FC236}">
                <a16:creationId xmlns:a16="http://schemas.microsoft.com/office/drawing/2014/main" id="{0295EC6E-F4C7-48D0-AD6C-98ACB2E9590B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873670" y="1528710"/>
            <a:ext cx="416635" cy="416635"/>
          </a:xfrm>
          <a:prstGeom prst="rect">
            <a:avLst/>
          </a:prstGeom>
        </p:spPr>
      </p:pic>
      <p:pic>
        <p:nvPicPr>
          <p:cNvPr id="43" name="Grafika 42" descr="Miejsce zamieszkania respondentów&#10;&#10;Grafika przedstawiająca odsetek respondentów zamieszkujących w miastach powyżej 500 tys. mieszkańców 11,6%">
            <a:extLst>
              <a:ext uri="{FF2B5EF4-FFF2-40B4-BE49-F238E27FC236}">
                <a16:creationId xmlns:a16="http://schemas.microsoft.com/office/drawing/2014/main" id="{FF3B564F-47DC-4A8E-A252-06E146A5E56E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8053787" y="3758303"/>
            <a:ext cx="754537" cy="754537"/>
          </a:xfrm>
          <a:prstGeom prst="rect">
            <a:avLst/>
          </a:prstGeom>
        </p:spPr>
      </p:pic>
      <p:pic>
        <p:nvPicPr>
          <p:cNvPr id="47" name="Grafika 46" descr="Miejsce zamieszkania respondentów&#10;&#10;Grafika przedstawiająca odsetek respondentów zamieszkujących w  miastach 200-500 tys. mieszkańców 8,8%">
            <a:extLst>
              <a:ext uri="{FF2B5EF4-FFF2-40B4-BE49-F238E27FC236}">
                <a16:creationId xmlns:a16="http://schemas.microsoft.com/office/drawing/2014/main" id="{6FAC557B-907F-4EC8-B373-8CF977BA1AF0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7178854" y="3929156"/>
            <a:ext cx="540000" cy="540000"/>
          </a:xfrm>
          <a:prstGeom prst="rect">
            <a:avLst/>
          </a:prstGeom>
        </p:spPr>
      </p:pic>
      <p:pic>
        <p:nvPicPr>
          <p:cNvPr id="48" name="Grafika 47" descr="Miejsce zamieszkania respondentów&#10;&#10;Grafika przedstawiająca odsetek respondentów zamieszkujących na wsi: 38,9%">
            <a:extLst>
              <a:ext uri="{FF2B5EF4-FFF2-40B4-BE49-F238E27FC236}">
                <a16:creationId xmlns:a16="http://schemas.microsoft.com/office/drawing/2014/main" id="{2EFF606D-B418-4102-9BF0-CD0F9BF8DCF4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4423777" y="3955093"/>
            <a:ext cx="488125" cy="488125"/>
          </a:xfrm>
          <a:prstGeom prst="rect">
            <a:avLst/>
          </a:prstGeom>
        </p:spPr>
      </p:pic>
      <p:graphicFrame>
        <p:nvGraphicFramePr>
          <p:cNvPr id="49" name="Tabela 48">
            <a:extLst>
              <a:ext uri="{FF2B5EF4-FFF2-40B4-BE49-F238E27FC236}">
                <a16:creationId xmlns:a16="http://schemas.microsoft.com/office/drawing/2014/main" id="{3BB5F111-939D-4F68-BA0B-02E092308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524545"/>
              </p:ext>
            </p:extLst>
          </p:nvPr>
        </p:nvGraphicFramePr>
        <p:xfrm>
          <a:off x="4365985" y="4535304"/>
          <a:ext cx="4737465" cy="106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493">
                  <a:extLst>
                    <a:ext uri="{9D8B030D-6E8A-4147-A177-3AD203B41FA5}">
                      <a16:colId xmlns:a16="http://schemas.microsoft.com/office/drawing/2014/main" val="1048003616"/>
                    </a:ext>
                  </a:extLst>
                </a:gridCol>
                <a:gridCol w="947493">
                  <a:extLst>
                    <a:ext uri="{9D8B030D-6E8A-4147-A177-3AD203B41FA5}">
                      <a16:colId xmlns:a16="http://schemas.microsoft.com/office/drawing/2014/main" val="1664568185"/>
                    </a:ext>
                  </a:extLst>
                </a:gridCol>
                <a:gridCol w="947493">
                  <a:extLst>
                    <a:ext uri="{9D8B030D-6E8A-4147-A177-3AD203B41FA5}">
                      <a16:colId xmlns:a16="http://schemas.microsoft.com/office/drawing/2014/main" val="1390387930"/>
                    </a:ext>
                  </a:extLst>
                </a:gridCol>
                <a:gridCol w="947493">
                  <a:extLst>
                    <a:ext uri="{9D8B030D-6E8A-4147-A177-3AD203B41FA5}">
                      <a16:colId xmlns:a16="http://schemas.microsoft.com/office/drawing/2014/main" val="745068828"/>
                    </a:ext>
                  </a:extLst>
                </a:gridCol>
                <a:gridCol w="947493">
                  <a:extLst>
                    <a:ext uri="{9D8B030D-6E8A-4147-A177-3AD203B41FA5}">
                      <a16:colId xmlns:a16="http://schemas.microsoft.com/office/drawing/2014/main" val="2532700217"/>
                    </a:ext>
                  </a:extLst>
                </a:gridCol>
              </a:tblGrid>
              <a:tr h="3499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rgbClr val="58595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38,9%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rgbClr val="58595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24,2%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rgbClr val="58595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16,5%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rgbClr val="58595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8,8%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rgbClr val="58595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11,6%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13339"/>
                  </a:ext>
                </a:extLst>
              </a:tr>
              <a:tr h="7169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wieś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miasto 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 50 tys. 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miasto 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50-200 tys. 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miasto 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200-500 tys.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miasto 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pow. 500 tys.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888646"/>
                  </a:ext>
                </a:extLst>
              </a:tr>
            </a:tbl>
          </a:graphicData>
        </a:graphic>
      </p:graphicFrame>
      <p:pic>
        <p:nvPicPr>
          <p:cNvPr id="50" name="Grafika 49" descr="Miejsce zamieszkania respondentów&#10;&#10;Grafika przedstawiająca odsetek respondentów zamieszkujących w małych miastach do 50 tys. mieszkańców: 24,2%">
            <a:extLst>
              <a:ext uri="{FF2B5EF4-FFF2-40B4-BE49-F238E27FC236}">
                <a16:creationId xmlns:a16="http://schemas.microsoft.com/office/drawing/2014/main" id="{5E48D2A0-4319-4B86-ACD2-A85D2403CD8E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5341649" y="3929156"/>
            <a:ext cx="540000" cy="540000"/>
          </a:xfrm>
          <a:prstGeom prst="rect">
            <a:avLst/>
          </a:prstGeom>
        </p:spPr>
      </p:pic>
      <p:grpSp>
        <p:nvGrpSpPr>
          <p:cNvPr id="51" name="Grupa 50" descr="Miejsce zamieszkania respondentów&#10;&#10;Grafika przedstawiająca odsetek respondentów zamieszkujących w miastach 50-200 tys. mieszkańców: 16,5%">
            <a:extLst>
              <a:ext uri="{FF2B5EF4-FFF2-40B4-BE49-F238E27FC236}">
                <a16:creationId xmlns:a16="http://schemas.microsoft.com/office/drawing/2014/main" id="{4CA96E0C-4ECE-4CEC-90FF-3B459F4BA92E}"/>
              </a:ext>
            </a:extLst>
          </p:cNvPr>
          <p:cNvGrpSpPr/>
          <p:nvPr/>
        </p:nvGrpSpPr>
        <p:grpSpPr>
          <a:xfrm>
            <a:off x="6046790" y="3939587"/>
            <a:ext cx="954207" cy="540000"/>
            <a:chOff x="6244525" y="4205629"/>
            <a:chExt cx="954207" cy="540000"/>
          </a:xfrm>
        </p:grpSpPr>
        <p:pic>
          <p:nvPicPr>
            <p:cNvPr id="52" name="Grafika 51" descr="Dom">
              <a:extLst>
                <a:ext uri="{FF2B5EF4-FFF2-40B4-BE49-F238E27FC236}">
                  <a16:creationId xmlns:a16="http://schemas.microsoft.com/office/drawing/2014/main" id="{C4F8E9E8-43CB-4798-B914-BA3E1F532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p:blipFill>
          <p:spPr>
            <a:xfrm>
              <a:off x="6244525" y="4205629"/>
              <a:ext cx="540000" cy="540000"/>
            </a:xfrm>
            <a:prstGeom prst="rect">
              <a:avLst/>
            </a:prstGeom>
          </p:spPr>
        </p:pic>
        <p:pic>
          <p:nvPicPr>
            <p:cNvPr id="53" name="Grafika 52" descr="Dom">
              <a:extLst>
                <a:ext uri="{FF2B5EF4-FFF2-40B4-BE49-F238E27FC236}">
                  <a16:creationId xmlns:a16="http://schemas.microsoft.com/office/drawing/2014/main" id="{CDAF6728-788C-4BE3-8B72-3AC954554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p:blipFill>
          <p:spPr>
            <a:xfrm>
              <a:off x="6658732" y="4205629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620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1ADA73F-6310-425B-93E5-A6F62FCC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9930" y="6356350"/>
            <a:ext cx="2057400" cy="365125"/>
          </a:xfrm>
        </p:spPr>
        <p:txBody>
          <a:bodyPr/>
          <a:lstStyle/>
          <a:p>
            <a:fld id="{63495140-8AF3-44B3-8E8F-973C040A3C95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DAC0B6-E6BD-4192-8232-2945D3BE02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2018" y="81672"/>
            <a:ext cx="8317191" cy="456782"/>
          </a:xfrm>
        </p:spPr>
        <p:txBody>
          <a:bodyPr>
            <a:normAutofit lnSpcReduction="1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CHARAKTERYSTYKA PRÓBY</a:t>
            </a:r>
          </a:p>
        </p:txBody>
      </p:sp>
      <p:grpSp>
        <p:nvGrpSpPr>
          <p:cNvPr id="4" name="Grupa 3" descr="Odsetek respondentów w podziale na województwa&#10;&#10;Grafika przedstawiająca rozkład respondentów na poszczególne województwa: mazowieckie 13,9%, śląskie 11,9%, wielkopolskie 8,9%, małopolskie 8,7%, łódzkie 6,5%, dolnośląskie 7,6%, pomorskie 5,9%, lubelskie 5,6%, kujawsko-pomorskie 5,4%, podkarpackie 5,6%, zachodniopomorskie 4,6%, warmińsko-mazurskie 3,6%, lubuskie 2,7%, podlaskie 3,2%, opolskie 2,7%, świętokrzyskie 3,3%.">
            <a:extLst>
              <a:ext uri="{FF2B5EF4-FFF2-40B4-BE49-F238E27FC236}">
                <a16:creationId xmlns:a16="http://schemas.microsoft.com/office/drawing/2014/main" id="{2DC35ACA-2E1B-4E4B-960B-11CB8998C81D}"/>
              </a:ext>
            </a:extLst>
          </p:cNvPr>
          <p:cNvGrpSpPr/>
          <p:nvPr/>
        </p:nvGrpSpPr>
        <p:grpSpPr>
          <a:xfrm>
            <a:off x="338708" y="1146596"/>
            <a:ext cx="4297078" cy="3992122"/>
            <a:chOff x="881063" y="0"/>
            <a:chExt cx="7381876" cy="6858000"/>
          </a:xfrm>
          <a:solidFill>
            <a:srgbClr val="D9D9D9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BB9344C-83FC-46B1-B083-C35C7B9E6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388" y="1638300"/>
              <a:ext cx="2779713" cy="2833688"/>
            </a:xfrm>
            <a:custGeom>
              <a:avLst/>
              <a:gdLst>
                <a:gd name="T0" fmla="*/ 1622 w 1751"/>
                <a:gd name="T1" fmla="*/ 809 h 1785"/>
                <a:gd name="T2" fmla="*/ 1459 w 1751"/>
                <a:gd name="T3" fmla="*/ 719 h 1785"/>
                <a:gd name="T4" fmla="*/ 1429 w 1751"/>
                <a:gd name="T5" fmla="*/ 640 h 1785"/>
                <a:gd name="T6" fmla="*/ 1447 w 1751"/>
                <a:gd name="T7" fmla="*/ 552 h 1785"/>
                <a:gd name="T8" fmla="*/ 1381 w 1751"/>
                <a:gd name="T9" fmla="*/ 503 h 1785"/>
                <a:gd name="T10" fmla="*/ 1322 w 1751"/>
                <a:gd name="T11" fmla="*/ 463 h 1785"/>
                <a:gd name="T12" fmla="*/ 1185 w 1751"/>
                <a:gd name="T13" fmla="*/ 395 h 1785"/>
                <a:gd name="T14" fmla="*/ 1099 w 1751"/>
                <a:gd name="T15" fmla="*/ 262 h 1785"/>
                <a:gd name="T16" fmla="*/ 1049 w 1751"/>
                <a:gd name="T17" fmla="*/ 207 h 1785"/>
                <a:gd name="T18" fmla="*/ 1016 w 1751"/>
                <a:gd name="T19" fmla="*/ 42 h 1785"/>
                <a:gd name="T20" fmla="*/ 831 w 1751"/>
                <a:gd name="T21" fmla="*/ 59 h 1785"/>
                <a:gd name="T22" fmla="*/ 666 w 1751"/>
                <a:gd name="T23" fmla="*/ 113 h 1785"/>
                <a:gd name="T24" fmla="*/ 618 w 1751"/>
                <a:gd name="T25" fmla="*/ 157 h 1785"/>
                <a:gd name="T26" fmla="*/ 560 w 1751"/>
                <a:gd name="T27" fmla="*/ 163 h 1785"/>
                <a:gd name="T28" fmla="*/ 513 w 1751"/>
                <a:gd name="T29" fmla="*/ 183 h 1785"/>
                <a:gd name="T30" fmla="*/ 463 w 1751"/>
                <a:gd name="T31" fmla="*/ 246 h 1785"/>
                <a:gd name="T32" fmla="*/ 298 w 1751"/>
                <a:gd name="T33" fmla="*/ 242 h 1785"/>
                <a:gd name="T34" fmla="*/ 213 w 1751"/>
                <a:gd name="T35" fmla="*/ 236 h 1785"/>
                <a:gd name="T36" fmla="*/ 181 w 1751"/>
                <a:gd name="T37" fmla="*/ 278 h 1785"/>
                <a:gd name="T38" fmla="*/ 185 w 1751"/>
                <a:gd name="T39" fmla="*/ 342 h 1785"/>
                <a:gd name="T40" fmla="*/ 81 w 1751"/>
                <a:gd name="T41" fmla="*/ 433 h 1785"/>
                <a:gd name="T42" fmla="*/ 83 w 1751"/>
                <a:gd name="T43" fmla="*/ 489 h 1785"/>
                <a:gd name="T44" fmla="*/ 101 w 1751"/>
                <a:gd name="T45" fmla="*/ 543 h 1785"/>
                <a:gd name="T46" fmla="*/ 34 w 1751"/>
                <a:gd name="T47" fmla="*/ 620 h 1785"/>
                <a:gd name="T48" fmla="*/ 44 w 1751"/>
                <a:gd name="T49" fmla="*/ 702 h 1785"/>
                <a:gd name="T50" fmla="*/ 0 w 1751"/>
                <a:gd name="T51" fmla="*/ 801 h 1785"/>
                <a:gd name="T52" fmla="*/ 40 w 1751"/>
                <a:gd name="T53" fmla="*/ 827 h 1785"/>
                <a:gd name="T54" fmla="*/ 141 w 1751"/>
                <a:gd name="T55" fmla="*/ 853 h 1785"/>
                <a:gd name="T56" fmla="*/ 280 w 1751"/>
                <a:gd name="T57" fmla="*/ 843 h 1785"/>
                <a:gd name="T58" fmla="*/ 362 w 1751"/>
                <a:gd name="T59" fmla="*/ 896 h 1785"/>
                <a:gd name="T60" fmla="*/ 421 w 1751"/>
                <a:gd name="T61" fmla="*/ 972 h 1785"/>
                <a:gd name="T62" fmla="*/ 461 w 1751"/>
                <a:gd name="T63" fmla="*/ 1091 h 1785"/>
                <a:gd name="T64" fmla="*/ 483 w 1751"/>
                <a:gd name="T65" fmla="*/ 1111 h 1785"/>
                <a:gd name="T66" fmla="*/ 586 w 1751"/>
                <a:gd name="T67" fmla="*/ 1115 h 1785"/>
                <a:gd name="T68" fmla="*/ 630 w 1751"/>
                <a:gd name="T69" fmla="*/ 1133 h 1785"/>
                <a:gd name="T70" fmla="*/ 670 w 1751"/>
                <a:gd name="T71" fmla="*/ 1195 h 1785"/>
                <a:gd name="T72" fmla="*/ 684 w 1751"/>
                <a:gd name="T73" fmla="*/ 1286 h 1785"/>
                <a:gd name="T74" fmla="*/ 636 w 1751"/>
                <a:gd name="T75" fmla="*/ 1342 h 1785"/>
                <a:gd name="T76" fmla="*/ 574 w 1751"/>
                <a:gd name="T77" fmla="*/ 1374 h 1785"/>
                <a:gd name="T78" fmla="*/ 618 w 1751"/>
                <a:gd name="T79" fmla="*/ 1471 h 1785"/>
                <a:gd name="T80" fmla="*/ 594 w 1751"/>
                <a:gd name="T81" fmla="*/ 1537 h 1785"/>
                <a:gd name="T82" fmla="*/ 620 w 1751"/>
                <a:gd name="T83" fmla="*/ 1598 h 1785"/>
                <a:gd name="T84" fmla="*/ 753 w 1751"/>
                <a:gd name="T85" fmla="*/ 1692 h 1785"/>
                <a:gd name="T86" fmla="*/ 825 w 1751"/>
                <a:gd name="T87" fmla="*/ 1692 h 1785"/>
                <a:gd name="T88" fmla="*/ 914 w 1751"/>
                <a:gd name="T89" fmla="*/ 1733 h 1785"/>
                <a:gd name="T90" fmla="*/ 1034 w 1751"/>
                <a:gd name="T91" fmla="*/ 1781 h 1785"/>
                <a:gd name="T92" fmla="*/ 1125 w 1751"/>
                <a:gd name="T93" fmla="*/ 1751 h 1785"/>
                <a:gd name="T94" fmla="*/ 1167 w 1751"/>
                <a:gd name="T95" fmla="*/ 1684 h 1785"/>
                <a:gd name="T96" fmla="*/ 1177 w 1751"/>
                <a:gd name="T97" fmla="*/ 1562 h 1785"/>
                <a:gd name="T98" fmla="*/ 1105 w 1751"/>
                <a:gd name="T99" fmla="*/ 1405 h 1785"/>
                <a:gd name="T100" fmla="*/ 1089 w 1751"/>
                <a:gd name="T101" fmla="*/ 1368 h 1785"/>
                <a:gd name="T102" fmla="*/ 1105 w 1751"/>
                <a:gd name="T103" fmla="*/ 1332 h 1785"/>
                <a:gd name="T104" fmla="*/ 1167 w 1751"/>
                <a:gd name="T105" fmla="*/ 1302 h 1785"/>
                <a:gd name="T106" fmla="*/ 1189 w 1751"/>
                <a:gd name="T107" fmla="*/ 1214 h 1785"/>
                <a:gd name="T108" fmla="*/ 1209 w 1751"/>
                <a:gd name="T109" fmla="*/ 1103 h 1785"/>
                <a:gd name="T110" fmla="*/ 1205 w 1751"/>
                <a:gd name="T111" fmla="*/ 1053 h 1785"/>
                <a:gd name="T112" fmla="*/ 1387 w 1751"/>
                <a:gd name="T113" fmla="*/ 1006 h 1785"/>
                <a:gd name="T114" fmla="*/ 1519 w 1751"/>
                <a:gd name="T115" fmla="*/ 978 h 1785"/>
                <a:gd name="T116" fmla="*/ 1550 w 1751"/>
                <a:gd name="T117" fmla="*/ 942 h 1785"/>
                <a:gd name="T118" fmla="*/ 1594 w 1751"/>
                <a:gd name="T119" fmla="*/ 942 h 1785"/>
                <a:gd name="T120" fmla="*/ 1656 w 1751"/>
                <a:gd name="T121" fmla="*/ 948 h 1785"/>
                <a:gd name="T122" fmla="*/ 1741 w 1751"/>
                <a:gd name="T123" fmla="*/ 841 h 1785"/>
                <a:gd name="T124" fmla="*/ 1698 w 1751"/>
                <a:gd name="T125" fmla="*/ 817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1" h="1785">
                  <a:moveTo>
                    <a:pt x="1698" y="817"/>
                  </a:moveTo>
                  <a:lnTo>
                    <a:pt x="1698" y="817"/>
                  </a:lnTo>
                  <a:lnTo>
                    <a:pt x="1698" y="817"/>
                  </a:lnTo>
                  <a:lnTo>
                    <a:pt x="1690" y="817"/>
                  </a:lnTo>
                  <a:lnTo>
                    <a:pt x="1690" y="817"/>
                  </a:lnTo>
                  <a:lnTo>
                    <a:pt x="1654" y="815"/>
                  </a:lnTo>
                  <a:lnTo>
                    <a:pt x="1622" y="809"/>
                  </a:lnTo>
                  <a:lnTo>
                    <a:pt x="1590" y="799"/>
                  </a:lnTo>
                  <a:lnTo>
                    <a:pt x="1562" y="787"/>
                  </a:lnTo>
                  <a:lnTo>
                    <a:pt x="1535" y="773"/>
                  </a:lnTo>
                  <a:lnTo>
                    <a:pt x="1509" y="755"/>
                  </a:lnTo>
                  <a:lnTo>
                    <a:pt x="1483" y="737"/>
                  </a:lnTo>
                  <a:lnTo>
                    <a:pt x="1459" y="719"/>
                  </a:lnTo>
                  <a:lnTo>
                    <a:pt x="1459" y="719"/>
                  </a:lnTo>
                  <a:lnTo>
                    <a:pt x="1449" y="708"/>
                  </a:lnTo>
                  <a:lnTo>
                    <a:pt x="1439" y="698"/>
                  </a:lnTo>
                  <a:lnTo>
                    <a:pt x="1433" y="686"/>
                  </a:lnTo>
                  <a:lnTo>
                    <a:pt x="1429" y="676"/>
                  </a:lnTo>
                  <a:lnTo>
                    <a:pt x="1427" y="666"/>
                  </a:lnTo>
                  <a:lnTo>
                    <a:pt x="1427" y="656"/>
                  </a:lnTo>
                  <a:lnTo>
                    <a:pt x="1429" y="640"/>
                  </a:lnTo>
                  <a:lnTo>
                    <a:pt x="1429" y="640"/>
                  </a:lnTo>
                  <a:lnTo>
                    <a:pt x="1433" y="626"/>
                  </a:lnTo>
                  <a:lnTo>
                    <a:pt x="1439" y="614"/>
                  </a:lnTo>
                  <a:lnTo>
                    <a:pt x="1451" y="592"/>
                  </a:lnTo>
                  <a:lnTo>
                    <a:pt x="1451" y="592"/>
                  </a:lnTo>
                  <a:lnTo>
                    <a:pt x="1447" y="552"/>
                  </a:lnTo>
                  <a:lnTo>
                    <a:pt x="1447" y="552"/>
                  </a:lnTo>
                  <a:lnTo>
                    <a:pt x="1429" y="519"/>
                  </a:lnTo>
                  <a:lnTo>
                    <a:pt x="1429" y="519"/>
                  </a:lnTo>
                  <a:lnTo>
                    <a:pt x="1423" y="509"/>
                  </a:lnTo>
                  <a:lnTo>
                    <a:pt x="1423" y="509"/>
                  </a:lnTo>
                  <a:lnTo>
                    <a:pt x="1403" y="507"/>
                  </a:lnTo>
                  <a:lnTo>
                    <a:pt x="1393" y="505"/>
                  </a:lnTo>
                  <a:lnTo>
                    <a:pt x="1381" y="503"/>
                  </a:lnTo>
                  <a:lnTo>
                    <a:pt x="1370" y="497"/>
                  </a:lnTo>
                  <a:lnTo>
                    <a:pt x="1358" y="491"/>
                  </a:lnTo>
                  <a:lnTo>
                    <a:pt x="1348" y="483"/>
                  </a:lnTo>
                  <a:lnTo>
                    <a:pt x="1338" y="471"/>
                  </a:lnTo>
                  <a:lnTo>
                    <a:pt x="1338" y="471"/>
                  </a:lnTo>
                  <a:lnTo>
                    <a:pt x="1322" y="463"/>
                  </a:lnTo>
                  <a:lnTo>
                    <a:pt x="1322" y="463"/>
                  </a:lnTo>
                  <a:lnTo>
                    <a:pt x="1302" y="461"/>
                  </a:lnTo>
                  <a:lnTo>
                    <a:pt x="1302" y="461"/>
                  </a:lnTo>
                  <a:lnTo>
                    <a:pt x="1274" y="455"/>
                  </a:lnTo>
                  <a:lnTo>
                    <a:pt x="1250" y="445"/>
                  </a:lnTo>
                  <a:lnTo>
                    <a:pt x="1226" y="431"/>
                  </a:lnTo>
                  <a:lnTo>
                    <a:pt x="1205" y="415"/>
                  </a:lnTo>
                  <a:lnTo>
                    <a:pt x="1185" y="395"/>
                  </a:lnTo>
                  <a:lnTo>
                    <a:pt x="1167" y="372"/>
                  </a:lnTo>
                  <a:lnTo>
                    <a:pt x="1151" y="346"/>
                  </a:lnTo>
                  <a:lnTo>
                    <a:pt x="1139" y="316"/>
                  </a:lnTo>
                  <a:lnTo>
                    <a:pt x="1139" y="316"/>
                  </a:lnTo>
                  <a:lnTo>
                    <a:pt x="1133" y="304"/>
                  </a:lnTo>
                  <a:lnTo>
                    <a:pt x="1123" y="290"/>
                  </a:lnTo>
                  <a:lnTo>
                    <a:pt x="1099" y="262"/>
                  </a:lnTo>
                  <a:lnTo>
                    <a:pt x="1099" y="262"/>
                  </a:lnTo>
                  <a:lnTo>
                    <a:pt x="1083" y="246"/>
                  </a:lnTo>
                  <a:lnTo>
                    <a:pt x="1069" y="228"/>
                  </a:lnTo>
                  <a:lnTo>
                    <a:pt x="1069" y="228"/>
                  </a:lnTo>
                  <a:lnTo>
                    <a:pt x="1059" y="218"/>
                  </a:lnTo>
                  <a:lnTo>
                    <a:pt x="1059" y="218"/>
                  </a:lnTo>
                  <a:lnTo>
                    <a:pt x="1049" y="207"/>
                  </a:lnTo>
                  <a:lnTo>
                    <a:pt x="1040" y="195"/>
                  </a:lnTo>
                  <a:lnTo>
                    <a:pt x="1032" y="179"/>
                  </a:lnTo>
                  <a:lnTo>
                    <a:pt x="1028" y="161"/>
                  </a:lnTo>
                  <a:lnTo>
                    <a:pt x="1028" y="161"/>
                  </a:lnTo>
                  <a:lnTo>
                    <a:pt x="1022" y="123"/>
                  </a:lnTo>
                  <a:lnTo>
                    <a:pt x="1018" y="83"/>
                  </a:lnTo>
                  <a:lnTo>
                    <a:pt x="1016" y="42"/>
                  </a:lnTo>
                  <a:lnTo>
                    <a:pt x="1016" y="0"/>
                  </a:lnTo>
                  <a:lnTo>
                    <a:pt x="1016" y="0"/>
                  </a:lnTo>
                  <a:lnTo>
                    <a:pt x="942" y="20"/>
                  </a:lnTo>
                  <a:lnTo>
                    <a:pt x="942" y="20"/>
                  </a:lnTo>
                  <a:lnTo>
                    <a:pt x="886" y="40"/>
                  </a:lnTo>
                  <a:lnTo>
                    <a:pt x="831" y="59"/>
                  </a:lnTo>
                  <a:lnTo>
                    <a:pt x="831" y="59"/>
                  </a:lnTo>
                  <a:lnTo>
                    <a:pt x="777" y="77"/>
                  </a:lnTo>
                  <a:lnTo>
                    <a:pt x="721" y="95"/>
                  </a:lnTo>
                  <a:lnTo>
                    <a:pt x="721" y="95"/>
                  </a:lnTo>
                  <a:lnTo>
                    <a:pt x="706" y="99"/>
                  </a:lnTo>
                  <a:lnTo>
                    <a:pt x="706" y="99"/>
                  </a:lnTo>
                  <a:lnTo>
                    <a:pt x="684" y="107"/>
                  </a:lnTo>
                  <a:lnTo>
                    <a:pt x="666" y="113"/>
                  </a:lnTo>
                  <a:lnTo>
                    <a:pt x="652" y="123"/>
                  </a:lnTo>
                  <a:lnTo>
                    <a:pt x="646" y="129"/>
                  </a:lnTo>
                  <a:lnTo>
                    <a:pt x="642" y="137"/>
                  </a:lnTo>
                  <a:lnTo>
                    <a:pt x="642" y="137"/>
                  </a:lnTo>
                  <a:lnTo>
                    <a:pt x="634" y="145"/>
                  </a:lnTo>
                  <a:lnTo>
                    <a:pt x="626" y="151"/>
                  </a:lnTo>
                  <a:lnTo>
                    <a:pt x="618" y="157"/>
                  </a:lnTo>
                  <a:lnTo>
                    <a:pt x="608" y="159"/>
                  </a:lnTo>
                  <a:lnTo>
                    <a:pt x="590" y="163"/>
                  </a:lnTo>
                  <a:lnTo>
                    <a:pt x="574" y="163"/>
                  </a:lnTo>
                  <a:lnTo>
                    <a:pt x="574" y="163"/>
                  </a:lnTo>
                  <a:lnTo>
                    <a:pt x="566" y="163"/>
                  </a:lnTo>
                  <a:lnTo>
                    <a:pt x="566" y="163"/>
                  </a:lnTo>
                  <a:lnTo>
                    <a:pt x="560" y="163"/>
                  </a:lnTo>
                  <a:lnTo>
                    <a:pt x="560" y="163"/>
                  </a:lnTo>
                  <a:lnTo>
                    <a:pt x="547" y="163"/>
                  </a:lnTo>
                  <a:lnTo>
                    <a:pt x="537" y="165"/>
                  </a:lnTo>
                  <a:lnTo>
                    <a:pt x="527" y="169"/>
                  </a:lnTo>
                  <a:lnTo>
                    <a:pt x="521" y="173"/>
                  </a:lnTo>
                  <a:lnTo>
                    <a:pt x="515" y="177"/>
                  </a:lnTo>
                  <a:lnTo>
                    <a:pt x="513" y="183"/>
                  </a:lnTo>
                  <a:lnTo>
                    <a:pt x="507" y="195"/>
                  </a:lnTo>
                  <a:lnTo>
                    <a:pt x="507" y="195"/>
                  </a:lnTo>
                  <a:lnTo>
                    <a:pt x="501" y="209"/>
                  </a:lnTo>
                  <a:lnTo>
                    <a:pt x="493" y="220"/>
                  </a:lnTo>
                  <a:lnTo>
                    <a:pt x="485" y="230"/>
                  </a:lnTo>
                  <a:lnTo>
                    <a:pt x="475" y="240"/>
                  </a:lnTo>
                  <a:lnTo>
                    <a:pt x="463" y="246"/>
                  </a:lnTo>
                  <a:lnTo>
                    <a:pt x="451" y="252"/>
                  </a:lnTo>
                  <a:lnTo>
                    <a:pt x="435" y="254"/>
                  </a:lnTo>
                  <a:lnTo>
                    <a:pt x="421" y="256"/>
                  </a:lnTo>
                  <a:lnTo>
                    <a:pt x="421" y="256"/>
                  </a:lnTo>
                  <a:lnTo>
                    <a:pt x="397" y="254"/>
                  </a:lnTo>
                  <a:lnTo>
                    <a:pt x="397" y="254"/>
                  </a:lnTo>
                  <a:lnTo>
                    <a:pt x="298" y="242"/>
                  </a:lnTo>
                  <a:lnTo>
                    <a:pt x="298" y="242"/>
                  </a:lnTo>
                  <a:lnTo>
                    <a:pt x="256" y="236"/>
                  </a:lnTo>
                  <a:lnTo>
                    <a:pt x="256" y="236"/>
                  </a:lnTo>
                  <a:lnTo>
                    <a:pt x="238" y="232"/>
                  </a:lnTo>
                  <a:lnTo>
                    <a:pt x="220" y="228"/>
                  </a:lnTo>
                  <a:lnTo>
                    <a:pt x="220" y="228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197" y="248"/>
                  </a:lnTo>
                  <a:lnTo>
                    <a:pt x="187" y="258"/>
                  </a:lnTo>
                  <a:lnTo>
                    <a:pt x="183" y="268"/>
                  </a:lnTo>
                  <a:lnTo>
                    <a:pt x="181" y="278"/>
                  </a:lnTo>
                  <a:lnTo>
                    <a:pt x="181" y="278"/>
                  </a:lnTo>
                  <a:lnTo>
                    <a:pt x="181" y="278"/>
                  </a:lnTo>
                  <a:lnTo>
                    <a:pt x="181" y="278"/>
                  </a:lnTo>
                  <a:lnTo>
                    <a:pt x="183" y="290"/>
                  </a:lnTo>
                  <a:lnTo>
                    <a:pt x="189" y="306"/>
                  </a:lnTo>
                  <a:lnTo>
                    <a:pt x="189" y="306"/>
                  </a:lnTo>
                  <a:lnTo>
                    <a:pt x="191" y="318"/>
                  </a:lnTo>
                  <a:lnTo>
                    <a:pt x="189" y="330"/>
                  </a:lnTo>
                  <a:lnTo>
                    <a:pt x="185" y="342"/>
                  </a:lnTo>
                  <a:lnTo>
                    <a:pt x="177" y="350"/>
                  </a:lnTo>
                  <a:lnTo>
                    <a:pt x="177" y="350"/>
                  </a:lnTo>
                  <a:lnTo>
                    <a:pt x="143" y="378"/>
                  </a:lnTo>
                  <a:lnTo>
                    <a:pt x="143" y="378"/>
                  </a:lnTo>
                  <a:lnTo>
                    <a:pt x="111" y="405"/>
                  </a:lnTo>
                  <a:lnTo>
                    <a:pt x="95" y="419"/>
                  </a:lnTo>
                  <a:lnTo>
                    <a:pt x="81" y="433"/>
                  </a:lnTo>
                  <a:lnTo>
                    <a:pt x="81" y="433"/>
                  </a:lnTo>
                  <a:lnTo>
                    <a:pt x="73" y="441"/>
                  </a:lnTo>
                  <a:lnTo>
                    <a:pt x="71" y="447"/>
                  </a:lnTo>
                  <a:lnTo>
                    <a:pt x="71" y="455"/>
                  </a:lnTo>
                  <a:lnTo>
                    <a:pt x="73" y="463"/>
                  </a:lnTo>
                  <a:lnTo>
                    <a:pt x="77" y="475"/>
                  </a:lnTo>
                  <a:lnTo>
                    <a:pt x="83" y="489"/>
                  </a:lnTo>
                  <a:lnTo>
                    <a:pt x="95" y="505"/>
                  </a:lnTo>
                  <a:lnTo>
                    <a:pt x="95" y="505"/>
                  </a:lnTo>
                  <a:lnTo>
                    <a:pt x="99" y="513"/>
                  </a:lnTo>
                  <a:lnTo>
                    <a:pt x="101" y="521"/>
                  </a:lnTo>
                  <a:lnTo>
                    <a:pt x="103" y="527"/>
                  </a:lnTo>
                  <a:lnTo>
                    <a:pt x="103" y="535"/>
                  </a:lnTo>
                  <a:lnTo>
                    <a:pt x="101" y="543"/>
                  </a:lnTo>
                  <a:lnTo>
                    <a:pt x="97" y="548"/>
                  </a:lnTo>
                  <a:lnTo>
                    <a:pt x="93" y="556"/>
                  </a:lnTo>
                  <a:lnTo>
                    <a:pt x="87" y="560"/>
                  </a:lnTo>
                  <a:lnTo>
                    <a:pt x="87" y="560"/>
                  </a:lnTo>
                  <a:lnTo>
                    <a:pt x="63" y="582"/>
                  </a:lnTo>
                  <a:lnTo>
                    <a:pt x="46" y="602"/>
                  </a:lnTo>
                  <a:lnTo>
                    <a:pt x="34" y="620"/>
                  </a:lnTo>
                  <a:lnTo>
                    <a:pt x="28" y="638"/>
                  </a:lnTo>
                  <a:lnTo>
                    <a:pt x="26" y="652"/>
                  </a:lnTo>
                  <a:lnTo>
                    <a:pt x="28" y="666"/>
                  </a:lnTo>
                  <a:lnTo>
                    <a:pt x="32" y="680"/>
                  </a:lnTo>
                  <a:lnTo>
                    <a:pt x="40" y="692"/>
                  </a:lnTo>
                  <a:lnTo>
                    <a:pt x="40" y="692"/>
                  </a:lnTo>
                  <a:lnTo>
                    <a:pt x="44" y="702"/>
                  </a:lnTo>
                  <a:lnTo>
                    <a:pt x="44" y="713"/>
                  </a:lnTo>
                  <a:lnTo>
                    <a:pt x="44" y="723"/>
                  </a:lnTo>
                  <a:lnTo>
                    <a:pt x="40" y="733"/>
                  </a:lnTo>
                  <a:lnTo>
                    <a:pt x="40" y="733"/>
                  </a:lnTo>
                  <a:lnTo>
                    <a:pt x="22" y="761"/>
                  </a:lnTo>
                  <a:lnTo>
                    <a:pt x="22" y="761"/>
                  </a:lnTo>
                  <a:lnTo>
                    <a:pt x="0" y="801"/>
                  </a:lnTo>
                  <a:lnTo>
                    <a:pt x="0" y="801"/>
                  </a:lnTo>
                  <a:lnTo>
                    <a:pt x="0" y="803"/>
                  </a:lnTo>
                  <a:lnTo>
                    <a:pt x="0" y="803"/>
                  </a:lnTo>
                  <a:lnTo>
                    <a:pt x="14" y="809"/>
                  </a:lnTo>
                  <a:lnTo>
                    <a:pt x="28" y="817"/>
                  </a:lnTo>
                  <a:lnTo>
                    <a:pt x="28" y="817"/>
                  </a:lnTo>
                  <a:lnTo>
                    <a:pt x="40" y="827"/>
                  </a:lnTo>
                  <a:lnTo>
                    <a:pt x="51" y="833"/>
                  </a:lnTo>
                  <a:lnTo>
                    <a:pt x="63" y="839"/>
                  </a:lnTo>
                  <a:lnTo>
                    <a:pt x="77" y="845"/>
                  </a:lnTo>
                  <a:lnTo>
                    <a:pt x="91" y="849"/>
                  </a:lnTo>
                  <a:lnTo>
                    <a:pt x="107" y="851"/>
                  </a:lnTo>
                  <a:lnTo>
                    <a:pt x="141" y="853"/>
                  </a:lnTo>
                  <a:lnTo>
                    <a:pt x="141" y="853"/>
                  </a:lnTo>
                  <a:lnTo>
                    <a:pt x="179" y="851"/>
                  </a:lnTo>
                  <a:lnTo>
                    <a:pt x="218" y="847"/>
                  </a:lnTo>
                  <a:lnTo>
                    <a:pt x="230" y="847"/>
                  </a:lnTo>
                  <a:lnTo>
                    <a:pt x="232" y="845"/>
                  </a:lnTo>
                  <a:lnTo>
                    <a:pt x="232" y="845"/>
                  </a:lnTo>
                  <a:lnTo>
                    <a:pt x="258" y="843"/>
                  </a:lnTo>
                  <a:lnTo>
                    <a:pt x="280" y="843"/>
                  </a:lnTo>
                  <a:lnTo>
                    <a:pt x="280" y="843"/>
                  </a:lnTo>
                  <a:lnTo>
                    <a:pt x="300" y="843"/>
                  </a:lnTo>
                  <a:lnTo>
                    <a:pt x="318" y="849"/>
                  </a:lnTo>
                  <a:lnTo>
                    <a:pt x="332" y="857"/>
                  </a:lnTo>
                  <a:lnTo>
                    <a:pt x="344" y="867"/>
                  </a:lnTo>
                  <a:lnTo>
                    <a:pt x="352" y="880"/>
                  </a:lnTo>
                  <a:lnTo>
                    <a:pt x="362" y="896"/>
                  </a:lnTo>
                  <a:lnTo>
                    <a:pt x="378" y="932"/>
                  </a:lnTo>
                  <a:lnTo>
                    <a:pt x="378" y="934"/>
                  </a:lnTo>
                  <a:lnTo>
                    <a:pt x="378" y="934"/>
                  </a:lnTo>
                  <a:lnTo>
                    <a:pt x="385" y="948"/>
                  </a:lnTo>
                  <a:lnTo>
                    <a:pt x="385" y="948"/>
                  </a:lnTo>
                  <a:lnTo>
                    <a:pt x="405" y="960"/>
                  </a:lnTo>
                  <a:lnTo>
                    <a:pt x="421" y="972"/>
                  </a:lnTo>
                  <a:lnTo>
                    <a:pt x="435" y="988"/>
                  </a:lnTo>
                  <a:lnTo>
                    <a:pt x="445" y="1004"/>
                  </a:lnTo>
                  <a:lnTo>
                    <a:pt x="453" y="1024"/>
                  </a:lnTo>
                  <a:lnTo>
                    <a:pt x="459" y="1044"/>
                  </a:lnTo>
                  <a:lnTo>
                    <a:pt x="461" y="1067"/>
                  </a:lnTo>
                  <a:lnTo>
                    <a:pt x="461" y="1091"/>
                  </a:lnTo>
                  <a:lnTo>
                    <a:pt x="461" y="1091"/>
                  </a:lnTo>
                  <a:lnTo>
                    <a:pt x="461" y="1103"/>
                  </a:lnTo>
                  <a:lnTo>
                    <a:pt x="463" y="1107"/>
                  </a:lnTo>
                  <a:lnTo>
                    <a:pt x="463" y="1107"/>
                  </a:lnTo>
                  <a:lnTo>
                    <a:pt x="469" y="1109"/>
                  </a:lnTo>
                  <a:lnTo>
                    <a:pt x="481" y="1111"/>
                  </a:lnTo>
                  <a:lnTo>
                    <a:pt x="481" y="1111"/>
                  </a:lnTo>
                  <a:lnTo>
                    <a:pt x="483" y="1111"/>
                  </a:lnTo>
                  <a:lnTo>
                    <a:pt x="483" y="1111"/>
                  </a:lnTo>
                  <a:lnTo>
                    <a:pt x="509" y="1111"/>
                  </a:lnTo>
                  <a:lnTo>
                    <a:pt x="509" y="1111"/>
                  </a:lnTo>
                  <a:lnTo>
                    <a:pt x="525" y="1111"/>
                  </a:lnTo>
                  <a:lnTo>
                    <a:pt x="525" y="1111"/>
                  </a:lnTo>
                  <a:lnTo>
                    <a:pt x="558" y="1113"/>
                  </a:lnTo>
                  <a:lnTo>
                    <a:pt x="586" y="1115"/>
                  </a:lnTo>
                  <a:lnTo>
                    <a:pt x="598" y="1117"/>
                  </a:lnTo>
                  <a:lnTo>
                    <a:pt x="608" y="1121"/>
                  </a:lnTo>
                  <a:lnTo>
                    <a:pt x="620" y="1125"/>
                  </a:lnTo>
                  <a:lnTo>
                    <a:pt x="628" y="1131"/>
                  </a:lnTo>
                  <a:lnTo>
                    <a:pt x="628" y="1131"/>
                  </a:lnTo>
                  <a:lnTo>
                    <a:pt x="630" y="1133"/>
                  </a:lnTo>
                  <a:lnTo>
                    <a:pt x="630" y="1133"/>
                  </a:lnTo>
                  <a:lnTo>
                    <a:pt x="636" y="1133"/>
                  </a:lnTo>
                  <a:lnTo>
                    <a:pt x="636" y="1133"/>
                  </a:lnTo>
                  <a:lnTo>
                    <a:pt x="638" y="1139"/>
                  </a:lnTo>
                  <a:lnTo>
                    <a:pt x="638" y="1139"/>
                  </a:lnTo>
                  <a:lnTo>
                    <a:pt x="650" y="1153"/>
                  </a:lnTo>
                  <a:lnTo>
                    <a:pt x="660" y="1173"/>
                  </a:lnTo>
                  <a:lnTo>
                    <a:pt x="670" y="1195"/>
                  </a:lnTo>
                  <a:lnTo>
                    <a:pt x="680" y="1222"/>
                  </a:lnTo>
                  <a:lnTo>
                    <a:pt x="680" y="1222"/>
                  </a:lnTo>
                  <a:lnTo>
                    <a:pt x="684" y="1238"/>
                  </a:lnTo>
                  <a:lnTo>
                    <a:pt x="686" y="1252"/>
                  </a:lnTo>
                  <a:lnTo>
                    <a:pt x="688" y="1264"/>
                  </a:lnTo>
                  <a:lnTo>
                    <a:pt x="686" y="1276"/>
                  </a:lnTo>
                  <a:lnTo>
                    <a:pt x="684" y="1286"/>
                  </a:lnTo>
                  <a:lnTo>
                    <a:pt x="682" y="1296"/>
                  </a:lnTo>
                  <a:lnTo>
                    <a:pt x="674" y="1310"/>
                  </a:lnTo>
                  <a:lnTo>
                    <a:pt x="674" y="1310"/>
                  </a:lnTo>
                  <a:lnTo>
                    <a:pt x="664" y="1324"/>
                  </a:lnTo>
                  <a:lnTo>
                    <a:pt x="656" y="1330"/>
                  </a:lnTo>
                  <a:lnTo>
                    <a:pt x="646" y="1338"/>
                  </a:lnTo>
                  <a:lnTo>
                    <a:pt x="636" y="1342"/>
                  </a:lnTo>
                  <a:lnTo>
                    <a:pt x="622" y="1348"/>
                  </a:lnTo>
                  <a:lnTo>
                    <a:pt x="608" y="1352"/>
                  </a:lnTo>
                  <a:lnTo>
                    <a:pt x="590" y="1354"/>
                  </a:lnTo>
                  <a:lnTo>
                    <a:pt x="590" y="1354"/>
                  </a:lnTo>
                  <a:lnTo>
                    <a:pt x="566" y="1358"/>
                  </a:lnTo>
                  <a:lnTo>
                    <a:pt x="566" y="1358"/>
                  </a:lnTo>
                  <a:lnTo>
                    <a:pt x="574" y="1374"/>
                  </a:lnTo>
                  <a:lnTo>
                    <a:pt x="574" y="1374"/>
                  </a:lnTo>
                  <a:lnTo>
                    <a:pt x="580" y="1387"/>
                  </a:lnTo>
                  <a:lnTo>
                    <a:pt x="580" y="1387"/>
                  </a:lnTo>
                  <a:lnTo>
                    <a:pt x="594" y="1417"/>
                  </a:lnTo>
                  <a:lnTo>
                    <a:pt x="608" y="1447"/>
                  </a:lnTo>
                  <a:lnTo>
                    <a:pt x="608" y="1447"/>
                  </a:lnTo>
                  <a:lnTo>
                    <a:pt x="618" y="1471"/>
                  </a:lnTo>
                  <a:lnTo>
                    <a:pt x="618" y="1471"/>
                  </a:lnTo>
                  <a:lnTo>
                    <a:pt x="622" y="1481"/>
                  </a:lnTo>
                  <a:lnTo>
                    <a:pt x="622" y="1493"/>
                  </a:lnTo>
                  <a:lnTo>
                    <a:pt x="620" y="1503"/>
                  </a:lnTo>
                  <a:lnTo>
                    <a:pt x="614" y="1513"/>
                  </a:lnTo>
                  <a:lnTo>
                    <a:pt x="614" y="1513"/>
                  </a:lnTo>
                  <a:lnTo>
                    <a:pt x="594" y="1537"/>
                  </a:lnTo>
                  <a:lnTo>
                    <a:pt x="594" y="1537"/>
                  </a:lnTo>
                  <a:lnTo>
                    <a:pt x="572" y="1566"/>
                  </a:lnTo>
                  <a:lnTo>
                    <a:pt x="572" y="1566"/>
                  </a:lnTo>
                  <a:lnTo>
                    <a:pt x="588" y="1572"/>
                  </a:lnTo>
                  <a:lnTo>
                    <a:pt x="602" y="1582"/>
                  </a:lnTo>
                  <a:lnTo>
                    <a:pt x="614" y="1590"/>
                  </a:lnTo>
                  <a:lnTo>
                    <a:pt x="620" y="1598"/>
                  </a:lnTo>
                  <a:lnTo>
                    <a:pt x="620" y="1598"/>
                  </a:lnTo>
                  <a:lnTo>
                    <a:pt x="660" y="1636"/>
                  </a:lnTo>
                  <a:lnTo>
                    <a:pt x="678" y="1654"/>
                  </a:lnTo>
                  <a:lnTo>
                    <a:pt x="696" y="1666"/>
                  </a:lnTo>
                  <a:lnTo>
                    <a:pt x="714" y="1678"/>
                  </a:lnTo>
                  <a:lnTo>
                    <a:pt x="733" y="1686"/>
                  </a:lnTo>
                  <a:lnTo>
                    <a:pt x="753" y="1692"/>
                  </a:lnTo>
                  <a:lnTo>
                    <a:pt x="773" y="1692"/>
                  </a:lnTo>
                  <a:lnTo>
                    <a:pt x="773" y="1692"/>
                  </a:lnTo>
                  <a:lnTo>
                    <a:pt x="797" y="1692"/>
                  </a:lnTo>
                  <a:lnTo>
                    <a:pt x="797" y="1692"/>
                  </a:lnTo>
                  <a:lnTo>
                    <a:pt x="809" y="1690"/>
                  </a:lnTo>
                  <a:lnTo>
                    <a:pt x="809" y="1690"/>
                  </a:lnTo>
                  <a:lnTo>
                    <a:pt x="825" y="1692"/>
                  </a:lnTo>
                  <a:lnTo>
                    <a:pt x="839" y="1696"/>
                  </a:lnTo>
                  <a:lnTo>
                    <a:pt x="839" y="1696"/>
                  </a:lnTo>
                  <a:lnTo>
                    <a:pt x="855" y="1698"/>
                  </a:lnTo>
                  <a:lnTo>
                    <a:pt x="869" y="1704"/>
                  </a:lnTo>
                  <a:lnTo>
                    <a:pt x="869" y="1704"/>
                  </a:lnTo>
                  <a:lnTo>
                    <a:pt x="914" y="1733"/>
                  </a:lnTo>
                  <a:lnTo>
                    <a:pt x="914" y="1733"/>
                  </a:lnTo>
                  <a:lnTo>
                    <a:pt x="932" y="1741"/>
                  </a:lnTo>
                  <a:lnTo>
                    <a:pt x="932" y="1741"/>
                  </a:lnTo>
                  <a:lnTo>
                    <a:pt x="976" y="1765"/>
                  </a:lnTo>
                  <a:lnTo>
                    <a:pt x="1000" y="1775"/>
                  </a:lnTo>
                  <a:lnTo>
                    <a:pt x="1022" y="1785"/>
                  </a:lnTo>
                  <a:lnTo>
                    <a:pt x="1022" y="1785"/>
                  </a:lnTo>
                  <a:lnTo>
                    <a:pt x="1034" y="1781"/>
                  </a:lnTo>
                  <a:lnTo>
                    <a:pt x="1057" y="1771"/>
                  </a:lnTo>
                  <a:lnTo>
                    <a:pt x="1057" y="1771"/>
                  </a:lnTo>
                  <a:lnTo>
                    <a:pt x="1077" y="1761"/>
                  </a:lnTo>
                  <a:lnTo>
                    <a:pt x="1093" y="1755"/>
                  </a:lnTo>
                  <a:lnTo>
                    <a:pt x="1109" y="1753"/>
                  </a:lnTo>
                  <a:lnTo>
                    <a:pt x="1125" y="1751"/>
                  </a:lnTo>
                  <a:lnTo>
                    <a:pt x="1125" y="1751"/>
                  </a:lnTo>
                  <a:lnTo>
                    <a:pt x="1141" y="1753"/>
                  </a:lnTo>
                  <a:lnTo>
                    <a:pt x="1157" y="1757"/>
                  </a:lnTo>
                  <a:lnTo>
                    <a:pt x="1157" y="1757"/>
                  </a:lnTo>
                  <a:lnTo>
                    <a:pt x="1161" y="1753"/>
                  </a:lnTo>
                  <a:lnTo>
                    <a:pt x="1161" y="1753"/>
                  </a:lnTo>
                  <a:lnTo>
                    <a:pt x="1163" y="1717"/>
                  </a:lnTo>
                  <a:lnTo>
                    <a:pt x="1167" y="1684"/>
                  </a:lnTo>
                  <a:lnTo>
                    <a:pt x="1173" y="1648"/>
                  </a:lnTo>
                  <a:lnTo>
                    <a:pt x="1183" y="1614"/>
                  </a:lnTo>
                  <a:lnTo>
                    <a:pt x="1183" y="1614"/>
                  </a:lnTo>
                  <a:lnTo>
                    <a:pt x="1183" y="1592"/>
                  </a:lnTo>
                  <a:lnTo>
                    <a:pt x="1183" y="1592"/>
                  </a:lnTo>
                  <a:lnTo>
                    <a:pt x="1177" y="1562"/>
                  </a:lnTo>
                  <a:lnTo>
                    <a:pt x="1177" y="1562"/>
                  </a:lnTo>
                  <a:lnTo>
                    <a:pt x="1167" y="1515"/>
                  </a:lnTo>
                  <a:lnTo>
                    <a:pt x="1163" y="1493"/>
                  </a:lnTo>
                  <a:lnTo>
                    <a:pt x="1155" y="1471"/>
                  </a:lnTo>
                  <a:lnTo>
                    <a:pt x="1147" y="1453"/>
                  </a:lnTo>
                  <a:lnTo>
                    <a:pt x="1135" y="1435"/>
                  </a:lnTo>
                  <a:lnTo>
                    <a:pt x="1123" y="1419"/>
                  </a:lnTo>
                  <a:lnTo>
                    <a:pt x="1105" y="1405"/>
                  </a:lnTo>
                  <a:lnTo>
                    <a:pt x="1105" y="1405"/>
                  </a:lnTo>
                  <a:lnTo>
                    <a:pt x="1101" y="1401"/>
                  </a:lnTo>
                  <a:lnTo>
                    <a:pt x="1095" y="1395"/>
                  </a:lnTo>
                  <a:lnTo>
                    <a:pt x="1091" y="1389"/>
                  </a:lnTo>
                  <a:lnTo>
                    <a:pt x="1089" y="1381"/>
                  </a:lnTo>
                  <a:lnTo>
                    <a:pt x="1089" y="1376"/>
                  </a:lnTo>
                  <a:lnTo>
                    <a:pt x="1089" y="1368"/>
                  </a:lnTo>
                  <a:lnTo>
                    <a:pt x="1089" y="1362"/>
                  </a:lnTo>
                  <a:lnTo>
                    <a:pt x="1093" y="1354"/>
                  </a:lnTo>
                  <a:lnTo>
                    <a:pt x="1093" y="1354"/>
                  </a:lnTo>
                  <a:lnTo>
                    <a:pt x="1095" y="1348"/>
                  </a:lnTo>
                  <a:lnTo>
                    <a:pt x="1095" y="1348"/>
                  </a:lnTo>
                  <a:lnTo>
                    <a:pt x="1099" y="1340"/>
                  </a:lnTo>
                  <a:lnTo>
                    <a:pt x="1105" y="1332"/>
                  </a:lnTo>
                  <a:lnTo>
                    <a:pt x="1115" y="1322"/>
                  </a:lnTo>
                  <a:lnTo>
                    <a:pt x="1121" y="1320"/>
                  </a:lnTo>
                  <a:lnTo>
                    <a:pt x="1129" y="1318"/>
                  </a:lnTo>
                  <a:lnTo>
                    <a:pt x="1129" y="1318"/>
                  </a:lnTo>
                  <a:lnTo>
                    <a:pt x="1145" y="1314"/>
                  </a:lnTo>
                  <a:lnTo>
                    <a:pt x="1157" y="1310"/>
                  </a:lnTo>
                  <a:lnTo>
                    <a:pt x="1167" y="1302"/>
                  </a:lnTo>
                  <a:lnTo>
                    <a:pt x="1177" y="1294"/>
                  </a:lnTo>
                  <a:lnTo>
                    <a:pt x="1183" y="1282"/>
                  </a:lnTo>
                  <a:lnTo>
                    <a:pt x="1187" y="1268"/>
                  </a:lnTo>
                  <a:lnTo>
                    <a:pt x="1189" y="1248"/>
                  </a:lnTo>
                  <a:lnTo>
                    <a:pt x="1189" y="1226"/>
                  </a:lnTo>
                  <a:lnTo>
                    <a:pt x="1189" y="1226"/>
                  </a:lnTo>
                  <a:lnTo>
                    <a:pt x="1189" y="1214"/>
                  </a:lnTo>
                  <a:lnTo>
                    <a:pt x="1189" y="1205"/>
                  </a:lnTo>
                  <a:lnTo>
                    <a:pt x="1193" y="1187"/>
                  </a:lnTo>
                  <a:lnTo>
                    <a:pt x="1193" y="1187"/>
                  </a:lnTo>
                  <a:lnTo>
                    <a:pt x="1197" y="1179"/>
                  </a:lnTo>
                  <a:lnTo>
                    <a:pt x="1197" y="1179"/>
                  </a:lnTo>
                  <a:lnTo>
                    <a:pt x="1209" y="1109"/>
                  </a:lnTo>
                  <a:lnTo>
                    <a:pt x="1209" y="1103"/>
                  </a:lnTo>
                  <a:lnTo>
                    <a:pt x="1209" y="1103"/>
                  </a:lnTo>
                  <a:lnTo>
                    <a:pt x="1203" y="1095"/>
                  </a:lnTo>
                  <a:lnTo>
                    <a:pt x="1201" y="1085"/>
                  </a:lnTo>
                  <a:lnTo>
                    <a:pt x="1199" y="1075"/>
                  </a:lnTo>
                  <a:lnTo>
                    <a:pt x="1201" y="1063"/>
                  </a:lnTo>
                  <a:lnTo>
                    <a:pt x="1201" y="1063"/>
                  </a:lnTo>
                  <a:lnTo>
                    <a:pt x="1205" y="1053"/>
                  </a:lnTo>
                  <a:lnTo>
                    <a:pt x="1213" y="1045"/>
                  </a:lnTo>
                  <a:lnTo>
                    <a:pt x="1220" y="1040"/>
                  </a:lnTo>
                  <a:lnTo>
                    <a:pt x="1232" y="1036"/>
                  </a:lnTo>
                  <a:lnTo>
                    <a:pt x="1280" y="1028"/>
                  </a:lnTo>
                  <a:lnTo>
                    <a:pt x="1280" y="1028"/>
                  </a:lnTo>
                  <a:lnTo>
                    <a:pt x="1387" y="1006"/>
                  </a:lnTo>
                  <a:lnTo>
                    <a:pt x="1387" y="1006"/>
                  </a:lnTo>
                  <a:lnTo>
                    <a:pt x="1429" y="998"/>
                  </a:lnTo>
                  <a:lnTo>
                    <a:pt x="1429" y="998"/>
                  </a:lnTo>
                  <a:lnTo>
                    <a:pt x="1473" y="990"/>
                  </a:lnTo>
                  <a:lnTo>
                    <a:pt x="1515" y="982"/>
                  </a:lnTo>
                  <a:lnTo>
                    <a:pt x="1515" y="982"/>
                  </a:lnTo>
                  <a:lnTo>
                    <a:pt x="1519" y="978"/>
                  </a:lnTo>
                  <a:lnTo>
                    <a:pt x="1519" y="978"/>
                  </a:lnTo>
                  <a:lnTo>
                    <a:pt x="1519" y="978"/>
                  </a:lnTo>
                  <a:lnTo>
                    <a:pt x="1519" y="978"/>
                  </a:lnTo>
                  <a:lnTo>
                    <a:pt x="1529" y="958"/>
                  </a:lnTo>
                  <a:lnTo>
                    <a:pt x="1529" y="958"/>
                  </a:lnTo>
                  <a:lnTo>
                    <a:pt x="1535" y="952"/>
                  </a:lnTo>
                  <a:lnTo>
                    <a:pt x="1543" y="946"/>
                  </a:lnTo>
                  <a:lnTo>
                    <a:pt x="1550" y="942"/>
                  </a:lnTo>
                  <a:lnTo>
                    <a:pt x="1558" y="940"/>
                  </a:lnTo>
                  <a:lnTo>
                    <a:pt x="1558" y="940"/>
                  </a:lnTo>
                  <a:lnTo>
                    <a:pt x="1558" y="940"/>
                  </a:lnTo>
                  <a:lnTo>
                    <a:pt x="1574" y="938"/>
                  </a:lnTo>
                  <a:lnTo>
                    <a:pt x="1574" y="938"/>
                  </a:lnTo>
                  <a:lnTo>
                    <a:pt x="1584" y="938"/>
                  </a:lnTo>
                  <a:lnTo>
                    <a:pt x="1594" y="942"/>
                  </a:lnTo>
                  <a:lnTo>
                    <a:pt x="1594" y="942"/>
                  </a:lnTo>
                  <a:lnTo>
                    <a:pt x="1620" y="950"/>
                  </a:lnTo>
                  <a:lnTo>
                    <a:pt x="1632" y="954"/>
                  </a:lnTo>
                  <a:lnTo>
                    <a:pt x="1642" y="954"/>
                  </a:lnTo>
                  <a:lnTo>
                    <a:pt x="1642" y="954"/>
                  </a:lnTo>
                  <a:lnTo>
                    <a:pt x="1648" y="954"/>
                  </a:lnTo>
                  <a:lnTo>
                    <a:pt x="1656" y="948"/>
                  </a:lnTo>
                  <a:lnTo>
                    <a:pt x="1668" y="934"/>
                  </a:lnTo>
                  <a:lnTo>
                    <a:pt x="1684" y="910"/>
                  </a:lnTo>
                  <a:lnTo>
                    <a:pt x="1684" y="910"/>
                  </a:lnTo>
                  <a:lnTo>
                    <a:pt x="1698" y="888"/>
                  </a:lnTo>
                  <a:lnTo>
                    <a:pt x="1713" y="867"/>
                  </a:lnTo>
                  <a:lnTo>
                    <a:pt x="1731" y="849"/>
                  </a:lnTo>
                  <a:lnTo>
                    <a:pt x="1741" y="841"/>
                  </a:lnTo>
                  <a:lnTo>
                    <a:pt x="1751" y="833"/>
                  </a:lnTo>
                  <a:lnTo>
                    <a:pt x="1751" y="833"/>
                  </a:lnTo>
                  <a:lnTo>
                    <a:pt x="1735" y="829"/>
                  </a:lnTo>
                  <a:lnTo>
                    <a:pt x="1721" y="825"/>
                  </a:lnTo>
                  <a:lnTo>
                    <a:pt x="1721" y="825"/>
                  </a:lnTo>
                  <a:lnTo>
                    <a:pt x="1708" y="819"/>
                  </a:lnTo>
                  <a:lnTo>
                    <a:pt x="1698" y="817"/>
                  </a:lnTo>
                  <a:lnTo>
                    <a:pt x="1698" y="8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A4D7251-1F6E-48B6-9BA7-C20523B0D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6" y="1446213"/>
              <a:ext cx="2333625" cy="2914650"/>
            </a:xfrm>
            <a:custGeom>
              <a:avLst/>
              <a:gdLst>
                <a:gd name="T0" fmla="*/ 1014 w 1470"/>
                <a:gd name="T1" fmla="*/ 1669 h 1836"/>
                <a:gd name="T2" fmla="*/ 1050 w 1470"/>
                <a:gd name="T3" fmla="*/ 1636 h 1836"/>
                <a:gd name="T4" fmla="*/ 1096 w 1470"/>
                <a:gd name="T5" fmla="*/ 1620 h 1836"/>
                <a:gd name="T6" fmla="*/ 1126 w 1470"/>
                <a:gd name="T7" fmla="*/ 1618 h 1836"/>
                <a:gd name="T8" fmla="*/ 1136 w 1470"/>
                <a:gd name="T9" fmla="*/ 1500 h 1836"/>
                <a:gd name="T10" fmla="*/ 1173 w 1470"/>
                <a:gd name="T11" fmla="*/ 1343 h 1836"/>
                <a:gd name="T12" fmla="*/ 1233 w 1470"/>
                <a:gd name="T13" fmla="*/ 1318 h 1836"/>
                <a:gd name="T14" fmla="*/ 1307 w 1470"/>
                <a:gd name="T15" fmla="*/ 1300 h 1836"/>
                <a:gd name="T16" fmla="*/ 1305 w 1470"/>
                <a:gd name="T17" fmla="*/ 1220 h 1836"/>
                <a:gd name="T18" fmla="*/ 1326 w 1470"/>
                <a:gd name="T19" fmla="*/ 1161 h 1836"/>
                <a:gd name="T20" fmla="*/ 1390 w 1470"/>
                <a:gd name="T21" fmla="*/ 1127 h 1836"/>
                <a:gd name="T22" fmla="*/ 1466 w 1470"/>
                <a:gd name="T23" fmla="*/ 996 h 1836"/>
                <a:gd name="T24" fmla="*/ 1424 w 1470"/>
                <a:gd name="T25" fmla="*/ 970 h 1836"/>
                <a:gd name="T26" fmla="*/ 1354 w 1470"/>
                <a:gd name="T27" fmla="*/ 962 h 1836"/>
                <a:gd name="T28" fmla="*/ 1283 w 1470"/>
                <a:gd name="T29" fmla="*/ 894 h 1836"/>
                <a:gd name="T30" fmla="*/ 1201 w 1470"/>
                <a:gd name="T31" fmla="*/ 852 h 1836"/>
                <a:gd name="T32" fmla="*/ 1159 w 1470"/>
                <a:gd name="T33" fmla="*/ 840 h 1836"/>
                <a:gd name="T34" fmla="*/ 1106 w 1470"/>
                <a:gd name="T35" fmla="*/ 866 h 1836"/>
                <a:gd name="T36" fmla="*/ 1050 w 1470"/>
                <a:gd name="T37" fmla="*/ 844 h 1836"/>
                <a:gd name="T38" fmla="*/ 935 w 1470"/>
                <a:gd name="T39" fmla="*/ 771 h 1836"/>
                <a:gd name="T40" fmla="*/ 889 w 1470"/>
                <a:gd name="T41" fmla="*/ 739 h 1836"/>
                <a:gd name="T42" fmla="*/ 855 w 1470"/>
                <a:gd name="T43" fmla="*/ 747 h 1836"/>
                <a:gd name="T44" fmla="*/ 818 w 1470"/>
                <a:gd name="T45" fmla="*/ 703 h 1836"/>
                <a:gd name="T46" fmla="*/ 734 w 1470"/>
                <a:gd name="T47" fmla="*/ 687 h 1836"/>
                <a:gd name="T48" fmla="*/ 712 w 1470"/>
                <a:gd name="T49" fmla="*/ 626 h 1836"/>
                <a:gd name="T50" fmla="*/ 764 w 1470"/>
                <a:gd name="T51" fmla="*/ 546 h 1836"/>
                <a:gd name="T52" fmla="*/ 728 w 1470"/>
                <a:gd name="T53" fmla="*/ 506 h 1836"/>
                <a:gd name="T54" fmla="*/ 670 w 1470"/>
                <a:gd name="T55" fmla="*/ 415 h 1836"/>
                <a:gd name="T56" fmla="*/ 674 w 1470"/>
                <a:gd name="T57" fmla="*/ 320 h 1836"/>
                <a:gd name="T58" fmla="*/ 728 w 1470"/>
                <a:gd name="T59" fmla="*/ 242 h 1836"/>
                <a:gd name="T60" fmla="*/ 676 w 1470"/>
                <a:gd name="T61" fmla="*/ 169 h 1836"/>
                <a:gd name="T62" fmla="*/ 698 w 1470"/>
                <a:gd name="T63" fmla="*/ 89 h 1836"/>
                <a:gd name="T64" fmla="*/ 597 w 1470"/>
                <a:gd name="T65" fmla="*/ 75 h 1836"/>
                <a:gd name="T66" fmla="*/ 490 w 1470"/>
                <a:gd name="T67" fmla="*/ 5 h 1836"/>
                <a:gd name="T68" fmla="*/ 418 w 1470"/>
                <a:gd name="T69" fmla="*/ 105 h 1836"/>
                <a:gd name="T70" fmla="*/ 440 w 1470"/>
                <a:gd name="T71" fmla="*/ 178 h 1836"/>
                <a:gd name="T72" fmla="*/ 428 w 1470"/>
                <a:gd name="T73" fmla="*/ 228 h 1836"/>
                <a:gd name="T74" fmla="*/ 297 w 1470"/>
                <a:gd name="T75" fmla="*/ 337 h 1836"/>
                <a:gd name="T76" fmla="*/ 183 w 1470"/>
                <a:gd name="T77" fmla="*/ 419 h 1836"/>
                <a:gd name="T78" fmla="*/ 112 w 1470"/>
                <a:gd name="T79" fmla="*/ 485 h 1836"/>
                <a:gd name="T80" fmla="*/ 42 w 1470"/>
                <a:gd name="T81" fmla="*/ 592 h 1836"/>
                <a:gd name="T82" fmla="*/ 2 w 1470"/>
                <a:gd name="T83" fmla="*/ 685 h 1836"/>
                <a:gd name="T84" fmla="*/ 20 w 1470"/>
                <a:gd name="T85" fmla="*/ 769 h 1836"/>
                <a:gd name="T86" fmla="*/ 28 w 1470"/>
                <a:gd name="T87" fmla="*/ 834 h 1836"/>
                <a:gd name="T88" fmla="*/ 50 w 1470"/>
                <a:gd name="T89" fmla="*/ 948 h 1836"/>
                <a:gd name="T90" fmla="*/ 36 w 1470"/>
                <a:gd name="T91" fmla="*/ 1055 h 1836"/>
                <a:gd name="T92" fmla="*/ 84 w 1470"/>
                <a:gd name="T93" fmla="*/ 1121 h 1836"/>
                <a:gd name="T94" fmla="*/ 152 w 1470"/>
                <a:gd name="T95" fmla="*/ 1200 h 1836"/>
                <a:gd name="T96" fmla="*/ 203 w 1470"/>
                <a:gd name="T97" fmla="*/ 1206 h 1836"/>
                <a:gd name="T98" fmla="*/ 247 w 1470"/>
                <a:gd name="T99" fmla="*/ 1230 h 1836"/>
                <a:gd name="T100" fmla="*/ 297 w 1470"/>
                <a:gd name="T101" fmla="*/ 1296 h 1836"/>
                <a:gd name="T102" fmla="*/ 392 w 1470"/>
                <a:gd name="T103" fmla="*/ 1415 h 1836"/>
                <a:gd name="T104" fmla="*/ 557 w 1470"/>
                <a:gd name="T105" fmla="*/ 1520 h 1836"/>
                <a:gd name="T106" fmla="*/ 661 w 1470"/>
                <a:gd name="T107" fmla="*/ 1506 h 1836"/>
                <a:gd name="T108" fmla="*/ 754 w 1470"/>
                <a:gd name="T109" fmla="*/ 1493 h 1836"/>
                <a:gd name="T110" fmla="*/ 804 w 1470"/>
                <a:gd name="T111" fmla="*/ 1568 h 1836"/>
                <a:gd name="T112" fmla="*/ 833 w 1470"/>
                <a:gd name="T113" fmla="*/ 1612 h 1836"/>
                <a:gd name="T114" fmla="*/ 895 w 1470"/>
                <a:gd name="T115" fmla="*/ 1679 h 1836"/>
                <a:gd name="T116" fmla="*/ 909 w 1470"/>
                <a:gd name="T117" fmla="*/ 1785 h 1836"/>
                <a:gd name="T118" fmla="*/ 921 w 1470"/>
                <a:gd name="T119" fmla="*/ 1823 h 1836"/>
                <a:gd name="T120" fmla="*/ 979 w 1470"/>
                <a:gd name="T121" fmla="*/ 1834 h 1836"/>
                <a:gd name="T122" fmla="*/ 1024 w 1470"/>
                <a:gd name="T123" fmla="*/ 1787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70" h="1836">
                  <a:moveTo>
                    <a:pt x="1004" y="1733"/>
                  </a:moveTo>
                  <a:lnTo>
                    <a:pt x="1004" y="1733"/>
                  </a:lnTo>
                  <a:lnTo>
                    <a:pt x="979" y="1689"/>
                  </a:lnTo>
                  <a:lnTo>
                    <a:pt x="979" y="1689"/>
                  </a:lnTo>
                  <a:lnTo>
                    <a:pt x="989" y="1685"/>
                  </a:lnTo>
                  <a:lnTo>
                    <a:pt x="996" y="1681"/>
                  </a:lnTo>
                  <a:lnTo>
                    <a:pt x="1014" y="1669"/>
                  </a:lnTo>
                  <a:lnTo>
                    <a:pt x="1014" y="1669"/>
                  </a:lnTo>
                  <a:lnTo>
                    <a:pt x="1014" y="1667"/>
                  </a:lnTo>
                  <a:lnTo>
                    <a:pt x="1014" y="1667"/>
                  </a:lnTo>
                  <a:lnTo>
                    <a:pt x="1022" y="1658"/>
                  </a:lnTo>
                  <a:lnTo>
                    <a:pt x="1030" y="1650"/>
                  </a:lnTo>
                  <a:lnTo>
                    <a:pt x="1040" y="1642"/>
                  </a:lnTo>
                  <a:lnTo>
                    <a:pt x="1050" y="1636"/>
                  </a:lnTo>
                  <a:lnTo>
                    <a:pt x="1050" y="1636"/>
                  </a:lnTo>
                  <a:lnTo>
                    <a:pt x="1060" y="1630"/>
                  </a:lnTo>
                  <a:lnTo>
                    <a:pt x="1070" y="1624"/>
                  </a:lnTo>
                  <a:lnTo>
                    <a:pt x="1080" y="1620"/>
                  </a:lnTo>
                  <a:lnTo>
                    <a:pt x="1092" y="1620"/>
                  </a:lnTo>
                  <a:lnTo>
                    <a:pt x="1092" y="1620"/>
                  </a:lnTo>
                  <a:lnTo>
                    <a:pt x="1096" y="1620"/>
                  </a:lnTo>
                  <a:lnTo>
                    <a:pt x="1096" y="1620"/>
                  </a:lnTo>
                  <a:lnTo>
                    <a:pt x="1112" y="1618"/>
                  </a:lnTo>
                  <a:lnTo>
                    <a:pt x="1112" y="1618"/>
                  </a:lnTo>
                  <a:lnTo>
                    <a:pt x="1112" y="1618"/>
                  </a:lnTo>
                  <a:lnTo>
                    <a:pt x="1114" y="1618"/>
                  </a:lnTo>
                  <a:lnTo>
                    <a:pt x="1114" y="1618"/>
                  </a:lnTo>
                  <a:lnTo>
                    <a:pt x="1126" y="1618"/>
                  </a:lnTo>
                  <a:lnTo>
                    <a:pt x="1130" y="1616"/>
                  </a:lnTo>
                  <a:lnTo>
                    <a:pt x="1130" y="1616"/>
                  </a:lnTo>
                  <a:lnTo>
                    <a:pt x="1132" y="1610"/>
                  </a:lnTo>
                  <a:lnTo>
                    <a:pt x="1132" y="1596"/>
                  </a:lnTo>
                  <a:lnTo>
                    <a:pt x="1132" y="1596"/>
                  </a:lnTo>
                  <a:lnTo>
                    <a:pt x="1136" y="1500"/>
                  </a:lnTo>
                  <a:lnTo>
                    <a:pt x="1136" y="1500"/>
                  </a:lnTo>
                  <a:lnTo>
                    <a:pt x="1140" y="1429"/>
                  </a:lnTo>
                  <a:lnTo>
                    <a:pt x="1140" y="1429"/>
                  </a:lnTo>
                  <a:lnTo>
                    <a:pt x="1144" y="1403"/>
                  </a:lnTo>
                  <a:lnTo>
                    <a:pt x="1150" y="1379"/>
                  </a:lnTo>
                  <a:lnTo>
                    <a:pt x="1159" y="1359"/>
                  </a:lnTo>
                  <a:lnTo>
                    <a:pt x="1165" y="1351"/>
                  </a:lnTo>
                  <a:lnTo>
                    <a:pt x="1173" y="1343"/>
                  </a:lnTo>
                  <a:lnTo>
                    <a:pt x="1173" y="1343"/>
                  </a:lnTo>
                  <a:lnTo>
                    <a:pt x="1181" y="1337"/>
                  </a:lnTo>
                  <a:lnTo>
                    <a:pt x="1189" y="1332"/>
                  </a:lnTo>
                  <a:lnTo>
                    <a:pt x="1189" y="1332"/>
                  </a:lnTo>
                  <a:lnTo>
                    <a:pt x="1203" y="1326"/>
                  </a:lnTo>
                  <a:lnTo>
                    <a:pt x="1217" y="1322"/>
                  </a:lnTo>
                  <a:lnTo>
                    <a:pt x="1233" y="1318"/>
                  </a:lnTo>
                  <a:lnTo>
                    <a:pt x="1249" y="1318"/>
                  </a:lnTo>
                  <a:lnTo>
                    <a:pt x="1249" y="1318"/>
                  </a:lnTo>
                  <a:lnTo>
                    <a:pt x="1263" y="1316"/>
                  </a:lnTo>
                  <a:lnTo>
                    <a:pt x="1277" y="1312"/>
                  </a:lnTo>
                  <a:lnTo>
                    <a:pt x="1291" y="1308"/>
                  </a:lnTo>
                  <a:lnTo>
                    <a:pt x="1307" y="1300"/>
                  </a:lnTo>
                  <a:lnTo>
                    <a:pt x="1307" y="1300"/>
                  </a:lnTo>
                  <a:lnTo>
                    <a:pt x="1311" y="1298"/>
                  </a:lnTo>
                  <a:lnTo>
                    <a:pt x="1313" y="1294"/>
                  </a:lnTo>
                  <a:lnTo>
                    <a:pt x="1315" y="1284"/>
                  </a:lnTo>
                  <a:lnTo>
                    <a:pt x="1313" y="1268"/>
                  </a:lnTo>
                  <a:lnTo>
                    <a:pt x="1313" y="1268"/>
                  </a:lnTo>
                  <a:lnTo>
                    <a:pt x="1307" y="1244"/>
                  </a:lnTo>
                  <a:lnTo>
                    <a:pt x="1305" y="1220"/>
                  </a:lnTo>
                  <a:lnTo>
                    <a:pt x="1305" y="1210"/>
                  </a:lnTo>
                  <a:lnTo>
                    <a:pt x="1307" y="1198"/>
                  </a:lnTo>
                  <a:lnTo>
                    <a:pt x="1309" y="1188"/>
                  </a:lnTo>
                  <a:lnTo>
                    <a:pt x="1313" y="1178"/>
                  </a:lnTo>
                  <a:lnTo>
                    <a:pt x="1313" y="1178"/>
                  </a:lnTo>
                  <a:lnTo>
                    <a:pt x="1321" y="1168"/>
                  </a:lnTo>
                  <a:lnTo>
                    <a:pt x="1326" y="1161"/>
                  </a:lnTo>
                  <a:lnTo>
                    <a:pt x="1334" y="1153"/>
                  </a:lnTo>
                  <a:lnTo>
                    <a:pt x="1344" y="1147"/>
                  </a:lnTo>
                  <a:lnTo>
                    <a:pt x="1364" y="1137"/>
                  </a:lnTo>
                  <a:lnTo>
                    <a:pt x="1388" y="1129"/>
                  </a:lnTo>
                  <a:lnTo>
                    <a:pt x="1388" y="1129"/>
                  </a:lnTo>
                  <a:lnTo>
                    <a:pt x="1390" y="1127"/>
                  </a:lnTo>
                  <a:lnTo>
                    <a:pt x="1390" y="1127"/>
                  </a:lnTo>
                  <a:lnTo>
                    <a:pt x="1406" y="1103"/>
                  </a:lnTo>
                  <a:lnTo>
                    <a:pt x="1406" y="1103"/>
                  </a:lnTo>
                  <a:lnTo>
                    <a:pt x="1436" y="1057"/>
                  </a:lnTo>
                  <a:lnTo>
                    <a:pt x="1448" y="1033"/>
                  </a:lnTo>
                  <a:lnTo>
                    <a:pt x="1458" y="1011"/>
                  </a:lnTo>
                  <a:lnTo>
                    <a:pt x="1458" y="1011"/>
                  </a:lnTo>
                  <a:lnTo>
                    <a:pt x="1466" y="996"/>
                  </a:lnTo>
                  <a:lnTo>
                    <a:pt x="1466" y="996"/>
                  </a:lnTo>
                  <a:lnTo>
                    <a:pt x="1470" y="972"/>
                  </a:lnTo>
                  <a:lnTo>
                    <a:pt x="1470" y="972"/>
                  </a:lnTo>
                  <a:lnTo>
                    <a:pt x="1462" y="970"/>
                  </a:lnTo>
                  <a:lnTo>
                    <a:pt x="1448" y="970"/>
                  </a:lnTo>
                  <a:lnTo>
                    <a:pt x="1448" y="970"/>
                  </a:lnTo>
                  <a:lnTo>
                    <a:pt x="1424" y="970"/>
                  </a:lnTo>
                  <a:lnTo>
                    <a:pt x="1416" y="970"/>
                  </a:lnTo>
                  <a:lnTo>
                    <a:pt x="1416" y="970"/>
                  </a:lnTo>
                  <a:lnTo>
                    <a:pt x="1406" y="972"/>
                  </a:lnTo>
                  <a:lnTo>
                    <a:pt x="1406" y="972"/>
                  </a:lnTo>
                  <a:lnTo>
                    <a:pt x="1388" y="970"/>
                  </a:lnTo>
                  <a:lnTo>
                    <a:pt x="1370" y="966"/>
                  </a:lnTo>
                  <a:lnTo>
                    <a:pt x="1354" y="962"/>
                  </a:lnTo>
                  <a:lnTo>
                    <a:pt x="1338" y="954"/>
                  </a:lnTo>
                  <a:lnTo>
                    <a:pt x="1326" y="944"/>
                  </a:lnTo>
                  <a:lnTo>
                    <a:pt x="1313" y="932"/>
                  </a:lnTo>
                  <a:lnTo>
                    <a:pt x="1303" y="918"/>
                  </a:lnTo>
                  <a:lnTo>
                    <a:pt x="1293" y="902"/>
                  </a:lnTo>
                  <a:lnTo>
                    <a:pt x="1293" y="902"/>
                  </a:lnTo>
                  <a:lnTo>
                    <a:pt x="1283" y="894"/>
                  </a:lnTo>
                  <a:lnTo>
                    <a:pt x="1269" y="886"/>
                  </a:lnTo>
                  <a:lnTo>
                    <a:pt x="1269" y="886"/>
                  </a:lnTo>
                  <a:lnTo>
                    <a:pt x="1257" y="880"/>
                  </a:lnTo>
                  <a:lnTo>
                    <a:pt x="1257" y="880"/>
                  </a:lnTo>
                  <a:lnTo>
                    <a:pt x="1229" y="866"/>
                  </a:lnTo>
                  <a:lnTo>
                    <a:pt x="1229" y="866"/>
                  </a:lnTo>
                  <a:lnTo>
                    <a:pt x="1201" y="852"/>
                  </a:lnTo>
                  <a:lnTo>
                    <a:pt x="1201" y="852"/>
                  </a:lnTo>
                  <a:lnTo>
                    <a:pt x="1181" y="842"/>
                  </a:lnTo>
                  <a:lnTo>
                    <a:pt x="1173" y="838"/>
                  </a:lnTo>
                  <a:lnTo>
                    <a:pt x="1165" y="836"/>
                  </a:lnTo>
                  <a:lnTo>
                    <a:pt x="1165" y="836"/>
                  </a:lnTo>
                  <a:lnTo>
                    <a:pt x="1163" y="838"/>
                  </a:lnTo>
                  <a:lnTo>
                    <a:pt x="1159" y="840"/>
                  </a:lnTo>
                  <a:lnTo>
                    <a:pt x="1156" y="846"/>
                  </a:lnTo>
                  <a:lnTo>
                    <a:pt x="1156" y="846"/>
                  </a:lnTo>
                  <a:lnTo>
                    <a:pt x="1150" y="852"/>
                  </a:lnTo>
                  <a:lnTo>
                    <a:pt x="1144" y="856"/>
                  </a:lnTo>
                  <a:lnTo>
                    <a:pt x="1132" y="862"/>
                  </a:lnTo>
                  <a:lnTo>
                    <a:pt x="1118" y="866"/>
                  </a:lnTo>
                  <a:lnTo>
                    <a:pt x="1106" y="866"/>
                  </a:lnTo>
                  <a:lnTo>
                    <a:pt x="1106" y="866"/>
                  </a:lnTo>
                  <a:lnTo>
                    <a:pt x="1094" y="866"/>
                  </a:lnTo>
                  <a:lnTo>
                    <a:pt x="1084" y="864"/>
                  </a:lnTo>
                  <a:lnTo>
                    <a:pt x="1072" y="860"/>
                  </a:lnTo>
                  <a:lnTo>
                    <a:pt x="1062" y="852"/>
                  </a:lnTo>
                  <a:lnTo>
                    <a:pt x="1062" y="852"/>
                  </a:lnTo>
                  <a:lnTo>
                    <a:pt x="1050" y="844"/>
                  </a:lnTo>
                  <a:lnTo>
                    <a:pt x="1040" y="838"/>
                  </a:lnTo>
                  <a:lnTo>
                    <a:pt x="1014" y="825"/>
                  </a:lnTo>
                  <a:lnTo>
                    <a:pt x="1014" y="825"/>
                  </a:lnTo>
                  <a:lnTo>
                    <a:pt x="989" y="811"/>
                  </a:lnTo>
                  <a:lnTo>
                    <a:pt x="961" y="795"/>
                  </a:lnTo>
                  <a:lnTo>
                    <a:pt x="947" y="783"/>
                  </a:lnTo>
                  <a:lnTo>
                    <a:pt x="935" y="771"/>
                  </a:lnTo>
                  <a:lnTo>
                    <a:pt x="923" y="757"/>
                  </a:lnTo>
                  <a:lnTo>
                    <a:pt x="913" y="741"/>
                  </a:lnTo>
                  <a:lnTo>
                    <a:pt x="913" y="741"/>
                  </a:lnTo>
                  <a:lnTo>
                    <a:pt x="891" y="739"/>
                  </a:lnTo>
                  <a:lnTo>
                    <a:pt x="891" y="739"/>
                  </a:lnTo>
                  <a:lnTo>
                    <a:pt x="889" y="739"/>
                  </a:lnTo>
                  <a:lnTo>
                    <a:pt x="889" y="739"/>
                  </a:lnTo>
                  <a:lnTo>
                    <a:pt x="879" y="743"/>
                  </a:lnTo>
                  <a:lnTo>
                    <a:pt x="869" y="745"/>
                  </a:lnTo>
                  <a:lnTo>
                    <a:pt x="869" y="745"/>
                  </a:lnTo>
                  <a:lnTo>
                    <a:pt x="861" y="747"/>
                  </a:lnTo>
                  <a:lnTo>
                    <a:pt x="861" y="747"/>
                  </a:lnTo>
                  <a:lnTo>
                    <a:pt x="855" y="747"/>
                  </a:lnTo>
                  <a:lnTo>
                    <a:pt x="855" y="747"/>
                  </a:lnTo>
                  <a:lnTo>
                    <a:pt x="843" y="743"/>
                  </a:lnTo>
                  <a:lnTo>
                    <a:pt x="833" y="737"/>
                  </a:lnTo>
                  <a:lnTo>
                    <a:pt x="826" y="727"/>
                  </a:lnTo>
                  <a:lnTo>
                    <a:pt x="822" y="717"/>
                  </a:lnTo>
                  <a:lnTo>
                    <a:pt x="818" y="705"/>
                  </a:lnTo>
                  <a:lnTo>
                    <a:pt x="818" y="703"/>
                  </a:lnTo>
                  <a:lnTo>
                    <a:pt x="818" y="703"/>
                  </a:lnTo>
                  <a:lnTo>
                    <a:pt x="794" y="703"/>
                  </a:lnTo>
                  <a:lnTo>
                    <a:pt x="794" y="703"/>
                  </a:lnTo>
                  <a:lnTo>
                    <a:pt x="778" y="703"/>
                  </a:lnTo>
                  <a:lnTo>
                    <a:pt x="778" y="703"/>
                  </a:lnTo>
                  <a:lnTo>
                    <a:pt x="762" y="701"/>
                  </a:lnTo>
                  <a:lnTo>
                    <a:pt x="744" y="693"/>
                  </a:lnTo>
                  <a:lnTo>
                    <a:pt x="734" y="687"/>
                  </a:lnTo>
                  <a:lnTo>
                    <a:pt x="724" y="681"/>
                  </a:lnTo>
                  <a:lnTo>
                    <a:pt x="718" y="673"/>
                  </a:lnTo>
                  <a:lnTo>
                    <a:pt x="712" y="662"/>
                  </a:lnTo>
                  <a:lnTo>
                    <a:pt x="712" y="662"/>
                  </a:lnTo>
                  <a:lnTo>
                    <a:pt x="708" y="650"/>
                  </a:lnTo>
                  <a:lnTo>
                    <a:pt x="708" y="638"/>
                  </a:lnTo>
                  <a:lnTo>
                    <a:pt x="712" y="626"/>
                  </a:lnTo>
                  <a:lnTo>
                    <a:pt x="716" y="614"/>
                  </a:lnTo>
                  <a:lnTo>
                    <a:pt x="726" y="598"/>
                  </a:lnTo>
                  <a:lnTo>
                    <a:pt x="734" y="588"/>
                  </a:lnTo>
                  <a:lnTo>
                    <a:pt x="734" y="588"/>
                  </a:lnTo>
                  <a:lnTo>
                    <a:pt x="750" y="568"/>
                  </a:lnTo>
                  <a:lnTo>
                    <a:pt x="760" y="554"/>
                  </a:lnTo>
                  <a:lnTo>
                    <a:pt x="764" y="546"/>
                  </a:lnTo>
                  <a:lnTo>
                    <a:pt x="764" y="544"/>
                  </a:lnTo>
                  <a:lnTo>
                    <a:pt x="764" y="544"/>
                  </a:lnTo>
                  <a:lnTo>
                    <a:pt x="762" y="540"/>
                  </a:lnTo>
                  <a:lnTo>
                    <a:pt x="758" y="534"/>
                  </a:lnTo>
                  <a:lnTo>
                    <a:pt x="746" y="522"/>
                  </a:lnTo>
                  <a:lnTo>
                    <a:pt x="728" y="506"/>
                  </a:lnTo>
                  <a:lnTo>
                    <a:pt x="728" y="506"/>
                  </a:lnTo>
                  <a:lnTo>
                    <a:pt x="716" y="497"/>
                  </a:lnTo>
                  <a:lnTo>
                    <a:pt x="704" y="487"/>
                  </a:lnTo>
                  <a:lnTo>
                    <a:pt x="694" y="473"/>
                  </a:lnTo>
                  <a:lnTo>
                    <a:pt x="686" y="461"/>
                  </a:lnTo>
                  <a:lnTo>
                    <a:pt x="680" y="445"/>
                  </a:lnTo>
                  <a:lnTo>
                    <a:pt x="674" y="431"/>
                  </a:lnTo>
                  <a:lnTo>
                    <a:pt x="670" y="415"/>
                  </a:lnTo>
                  <a:lnTo>
                    <a:pt x="666" y="397"/>
                  </a:lnTo>
                  <a:lnTo>
                    <a:pt x="666" y="397"/>
                  </a:lnTo>
                  <a:lnTo>
                    <a:pt x="664" y="381"/>
                  </a:lnTo>
                  <a:lnTo>
                    <a:pt x="666" y="365"/>
                  </a:lnTo>
                  <a:lnTo>
                    <a:pt x="666" y="349"/>
                  </a:lnTo>
                  <a:lnTo>
                    <a:pt x="670" y="334"/>
                  </a:lnTo>
                  <a:lnTo>
                    <a:pt x="674" y="320"/>
                  </a:lnTo>
                  <a:lnTo>
                    <a:pt x="680" y="306"/>
                  </a:lnTo>
                  <a:lnTo>
                    <a:pt x="688" y="292"/>
                  </a:lnTo>
                  <a:lnTo>
                    <a:pt x="698" y="280"/>
                  </a:lnTo>
                  <a:lnTo>
                    <a:pt x="698" y="280"/>
                  </a:lnTo>
                  <a:lnTo>
                    <a:pt x="714" y="258"/>
                  </a:lnTo>
                  <a:lnTo>
                    <a:pt x="728" y="242"/>
                  </a:lnTo>
                  <a:lnTo>
                    <a:pt x="728" y="242"/>
                  </a:lnTo>
                  <a:lnTo>
                    <a:pt x="716" y="226"/>
                  </a:lnTo>
                  <a:lnTo>
                    <a:pt x="698" y="206"/>
                  </a:lnTo>
                  <a:lnTo>
                    <a:pt x="696" y="206"/>
                  </a:lnTo>
                  <a:lnTo>
                    <a:pt x="696" y="206"/>
                  </a:lnTo>
                  <a:lnTo>
                    <a:pt x="684" y="190"/>
                  </a:lnTo>
                  <a:lnTo>
                    <a:pt x="680" y="180"/>
                  </a:lnTo>
                  <a:lnTo>
                    <a:pt x="676" y="169"/>
                  </a:lnTo>
                  <a:lnTo>
                    <a:pt x="674" y="159"/>
                  </a:lnTo>
                  <a:lnTo>
                    <a:pt x="672" y="147"/>
                  </a:lnTo>
                  <a:lnTo>
                    <a:pt x="674" y="135"/>
                  </a:lnTo>
                  <a:lnTo>
                    <a:pt x="678" y="125"/>
                  </a:lnTo>
                  <a:lnTo>
                    <a:pt x="678" y="125"/>
                  </a:lnTo>
                  <a:lnTo>
                    <a:pt x="698" y="89"/>
                  </a:lnTo>
                  <a:lnTo>
                    <a:pt x="698" y="89"/>
                  </a:lnTo>
                  <a:lnTo>
                    <a:pt x="678" y="89"/>
                  </a:lnTo>
                  <a:lnTo>
                    <a:pt x="678" y="89"/>
                  </a:lnTo>
                  <a:lnTo>
                    <a:pt x="655" y="89"/>
                  </a:lnTo>
                  <a:lnTo>
                    <a:pt x="635" y="87"/>
                  </a:lnTo>
                  <a:lnTo>
                    <a:pt x="635" y="87"/>
                  </a:lnTo>
                  <a:lnTo>
                    <a:pt x="615" y="83"/>
                  </a:lnTo>
                  <a:lnTo>
                    <a:pt x="597" y="75"/>
                  </a:lnTo>
                  <a:lnTo>
                    <a:pt x="579" y="67"/>
                  </a:lnTo>
                  <a:lnTo>
                    <a:pt x="563" y="57"/>
                  </a:lnTo>
                  <a:lnTo>
                    <a:pt x="531" y="33"/>
                  </a:lnTo>
                  <a:lnTo>
                    <a:pt x="501" y="7"/>
                  </a:lnTo>
                  <a:lnTo>
                    <a:pt x="501" y="7"/>
                  </a:lnTo>
                  <a:lnTo>
                    <a:pt x="492" y="0"/>
                  </a:lnTo>
                  <a:lnTo>
                    <a:pt x="490" y="5"/>
                  </a:lnTo>
                  <a:lnTo>
                    <a:pt x="490" y="5"/>
                  </a:lnTo>
                  <a:lnTo>
                    <a:pt x="484" y="29"/>
                  </a:lnTo>
                  <a:lnTo>
                    <a:pt x="474" y="49"/>
                  </a:lnTo>
                  <a:lnTo>
                    <a:pt x="464" y="67"/>
                  </a:lnTo>
                  <a:lnTo>
                    <a:pt x="450" y="81"/>
                  </a:lnTo>
                  <a:lnTo>
                    <a:pt x="436" y="95"/>
                  </a:lnTo>
                  <a:lnTo>
                    <a:pt x="418" y="105"/>
                  </a:lnTo>
                  <a:lnTo>
                    <a:pt x="398" y="113"/>
                  </a:lnTo>
                  <a:lnTo>
                    <a:pt x="376" y="119"/>
                  </a:lnTo>
                  <a:lnTo>
                    <a:pt x="384" y="125"/>
                  </a:lnTo>
                  <a:lnTo>
                    <a:pt x="430" y="165"/>
                  </a:lnTo>
                  <a:lnTo>
                    <a:pt x="430" y="165"/>
                  </a:lnTo>
                  <a:lnTo>
                    <a:pt x="436" y="170"/>
                  </a:lnTo>
                  <a:lnTo>
                    <a:pt x="440" y="178"/>
                  </a:lnTo>
                  <a:lnTo>
                    <a:pt x="444" y="188"/>
                  </a:lnTo>
                  <a:lnTo>
                    <a:pt x="444" y="196"/>
                  </a:lnTo>
                  <a:lnTo>
                    <a:pt x="444" y="196"/>
                  </a:lnTo>
                  <a:lnTo>
                    <a:pt x="442" y="206"/>
                  </a:lnTo>
                  <a:lnTo>
                    <a:pt x="440" y="214"/>
                  </a:lnTo>
                  <a:lnTo>
                    <a:pt x="434" y="222"/>
                  </a:lnTo>
                  <a:lnTo>
                    <a:pt x="428" y="228"/>
                  </a:lnTo>
                  <a:lnTo>
                    <a:pt x="428" y="228"/>
                  </a:lnTo>
                  <a:lnTo>
                    <a:pt x="396" y="252"/>
                  </a:lnTo>
                  <a:lnTo>
                    <a:pt x="396" y="252"/>
                  </a:lnTo>
                  <a:lnTo>
                    <a:pt x="323" y="310"/>
                  </a:lnTo>
                  <a:lnTo>
                    <a:pt x="323" y="310"/>
                  </a:lnTo>
                  <a:lnTo>
                    <a:pt x="309" y="322"/>
                  </a:lnTo>
                  <a:lnTo>
                    <a:pt x="297" y="337"/>
                  </a:lnTo>
                  <a:lnTo>
                    <a:pt x="297" y="337"/>
                  </a:lnTo>
                  <a:lnTo>
                    <a:pt x="281" y="357"/>
                  </a:lnTo>
                  <a:lnTo>
                    <a:pt x="263" y="375"/>
                  </a:lnTo>
                  <a:lnTo>
                    <a:pt x="245" y="389"/>
                  </a:lnTo>
                  <a:lnTo>
                    <a:pt x="225" y="401"/>
                  </a:lnTo>
                  <a:lnTo>
                    <a:pt x="203" y="413"/>
                  </a:lnTo>
                  <a:lnTo>
                    <a:pt x="183" y="419"/>
                  </a:lnTo>
                  <a:lnTo>
                    <a:pt x="162" y="425"/>
                  </a:lnTo>
                  <a:lnTo>
                    <a:pt x="140" y="425"/>
                  </a:lnTo>
                  <a:lnTo>
                    <a:pt x="140" y="425"/>
                  </a:lnTo>
                  <a:lnTo>
                    <a:pt x="122" y="425"/>
                  </a:lnTo>
                  <a:lnTo>
                    <a:pt x="122" y="425"/>
                  </a:lnTo>
                  <a:lnTo>
                    <a:pt x="116" y="465"/>
                  </a:lnTo>
                  <a:lnTo>
                    <a:pt x="112" y="485"/>
                  </a:lnTo>
                  <a:lnTo>
                    <a:pt x="106" y="504"/>
                  </a:lnTo>
                  <a:lnTo>
                    <a:pt x="96" y="524"/>
                  </a:lnTo>
                  <a:lnTo>
                    <a:pt x="86" y="542"/>
                  </a:lnTo>
                  <a:lnTo>
                    <a:pt x="70" y="562"/>
                  </a:lnTo>
                  <a:lnTo>
                    <a:pt x="54" y="580"/>
                  </a:lnTo>
                  <a:lnTo>
                    <a:pt x="54" y="580"/>
                  </a:lnTo>
                  <a:lnTo>
                    <a:pt x="42" y="592"/>
                  </a:lnTo>
                  <a:lnTo>
                    <a:pt x="32" y="608"/>
                  </a:lnTo>
                  <a:lnTo>
                    <a:pt x="14" y="648"/>
                  </a:lnTo>
                  <a:lnTo>
                    <a:pt x="14" y="648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2" y="681"/>
                  </a:lnTo>
                  <a:lnTo>
                    <a:pt x="2" y="685"/>
                  </a:lnTo>
                  <a:lnTo>
                    <a:pt x="2" y="685"/>
                  </a:lnTo>
                  <a:lnTo>
                    <a:pt x="16" y="759"/>
                  </a:lnTo>
                  <a:lnTo>
                    <a:pt x="16" y="759"/>
                  </a:lnTo>
                  <a:lnTo>
                    <a:pt x="16" y="759"/>
                  </a:lnTo>
                  <a:lnTo>
                    <a:pt x="16" y="759"/>
                  </a:lnTo>
                  <a:lnTo>
                    <a:pt x="20" y="769"/>
                  </a:lnTo>
                  <a:lnTo>
                    <a:pt x="20" y="769"/>
                  </a:lnTo>
                  <a:lnTo>
                    <a:pt x="22" y="775"/>
                  </a:lnTo>
                  <a:lnTo>
                    <a:pt x="22" y="781"/>
                  </a:lnTo>
                  <a:lnTo>
                    <a:pt x="22" y="797"/>
                  </a:lnTo>
                  <a:lnTo>
                    <a:pt x="22" y="797"/>
                  </a:lnTo>
                  <a:lnTo>
                    <a:pt x="28" y="825"/>
                  </a:lnTo>
                  <a:lnTo>
                    <a:pt x="28" y="825"/>
                  </a:lnTo>
                  <a:lnTo>
                    <a:pt x="28" y="834"/>
                  </a:lnTo>
                  <a:lnTo>
                    <a:pt x="28" y="840"/>
                  </a:lnTo>
                  <a:lnTo>
                    <a:pt x="28" y="840"/>
                  </a:lnTo>
                  <a:lnTo>
                    <a:pt x="38" y="862"/>
                  </a:lnTo>
                  <a:lnTo>
                    <a:pt x="46" y="884"/>
                  </a:lnTo>
                  <a:lnTo>
                    <a:pt x="48" y="906"/>
                  </a:lnTo>
                  <a:lnTo>
                    <a:pt x="50" y="928"/>
                  </a:lnTo>
                  <a:lnTo>
                    <a:pt x="50" y="948"/>
                  </a:lnTo>
                  <a:lnTo>
                    <a:pt x="48" y="970"/>
                  </a:lnTo>
                  <a:lnTo>
                    <a:pt x="40" y="1009"/>
                  </a:lnTo>
                  <a:lnTo>
                    <a:pt x="40" y="1009"/>
                  </a:lnTo>
                  <a:lnTo>
                    <a:pt x="38" y="1023"/>
                  </a:lnTo>
                  <a:lnTo>
                    <a:pt x="38" y="1023"/>
                  </a:lnTo>
                  <a:lnTo>
                    <a:pt x="36" y="1041"/>
                  </a:lnTo>
                  <a:lnTo>
                    <a:pt x="36" y="1055"/>
                  </a:lnTo>
                  <a:lnTo>
                    <a:pt x="40" y="1069"/>
                  </a:lnTo>
                  <a:lnTo>
                    <a:pt x="44" y="1079"/>
                  </a:lnTo>
                  <a:lnTo>
                    <a:pt x="48" y="1089"/>
                  </a:lnTo>
                  <a:lnTo>
                    <a:pt x="56" y="1097"/>
                  </a:lnTo>
                  <a:lnTo>
                    <a:pt x="70" y="1109"/>
                  </a:lnTo>
                  <a:lnTo>
                    <a:pt x="70" y="1109"/>
                  </a:lnTo>
                  <a:lnTo>
                    <a:pt x="84" y="1121"/>
                  </a:lnTo>
                  <a:lnTo>
                    <a:pt x="98" y="1133"/>
                  </a:lnTo>
                  <a:lnTo>
                    <a:pt x="110" y="1145"/>
                  </a:lnTo>
                  <a:lnTo>
                    <a:pt x="118" y="1159"/>
                  </a:lnTo>
                  <a:lnTo>
                    <a:pt x="118" y="1159"/>
                  </a:lnTo>
                  <a:lnTo>
                    <a:pt x="136" y="1184"/>
                  </a:lnTo>
                  <a:lnTo>
                    <a:pt x="144" y="1192"/>
                  </a:lnTo>
                  <a:lnTo>
                    <a:pt x="152" y="1200"/>
                  </a:lnTo>
                  <a:lnTo>
                    <a:pt x="160" y="1204"/>
                  </a:lnTo>
                  <a:lnTo>
                    <a:pt x="165" y="1206"/>
                  </a:lnTo>
                  <a:lnTo>
                    <a:pt x="181" y="1208"/>
                  </a:lnTo>
                  <a:lnTo>
                    <a:pt x="181" y="1208"/>
                  </a:lnTo>
                  <a:lnTo>
                    <a:pt x="195" y="1208"/>
                  </a:lnTo>
                  <a:lnTo>
                    <a:pt x="195" y="1208"/>
                  </a:lnTo>
                  <a:lnTo>
                    <a:pt x="203" y="1206"/>
                  </a:lnTo>
                  <a:lnTo>
                    <a:pt x="203" y="1206"/>
                  </a:lnTo>
                  <a:lnTo>
                    <a:pt x="211" y="1208"/>
                  </a:lnTo>
                  <a:lnTo>
                    <a:pt x="219" y="1210"/>
                  </a:lnTo>
                  <a:lnTo>
                    <a:pt x="233" y="1216"/>
                  </a:lnTo>
                  <a:lnTo>
                    <a:pt x="241" y="1224"/>
                  </a:lnTo>
                  <a:lnTo>
                    <a:pt x="247" y="1230"/>
                  </a:lnTo>
                  <a:lnTo>
                    <a:pt x="247" y="1230"/>
                  </a:lnTo>
                  <a:lnTo>
                    <a:pt x="255" y="1240"/>
                  </a:lnTo>
                  <a:lnTo>
                    <a:pt x="265" y="1256"/>
                  </a:lnTo>
                  <a:lnTo>
                    <a:pt x="265" y="1256"/>
                  </a:lnTo>
                  <a:lnTo>
                    <a:pt x="281" y="1284"/>
                  </a:lnTo>
                  <a:lnTo>
                    <a:pt x="281" y="1284"/>
                  </a:lnTo>
                  <a:lnTo>
                    <a:pt x="289" y="1288"/>
                  </a:lnTo>
                  <a:lnTo>
                    <a:pt x="297" y="1296"/>
                  </a:lnTo>
                  <a:lnTo>
                    <a:pt x="297" y="1296"/>
                  </a:lnTo>
                  <a:lnTo>
                    <a:pt x="327" y="1328"/>
                  </a:lnTo>
                  <a:lnTo>
                    <a:pt x="327" y="1328"/>
                  </a:lnTo>
                  <a:lnTo>
                    <a:pt x="362" y="1369"/>
                  </a:lnTo>
                  <a:lnTo>
                    <a:pt x="378" y="1391"/>
                  </a:lnTo>
                  <a:lnTo>
                    <a:pt x="392" y="1415"/>
                  </a:lnTo>
                  <a:lnTo>
                    <a:pt x="392" y="1415"/>
                  </a:lnTo>
                  <a:lnTo>
                    <a:pt x="406" y="1437"/>
                  </a:lnTo>
                  <a:lnTo>
                    <a:pt x="426" y="1457"/>
                  </a:lnTo>
                  <a:lnTo>
                    <a:pt x="448" y="1477"/>
                  </a:lnTo>
                  <a:lnTo>
                    <a:pt x="472" y="1491"/>
                  </a:lnTo>
                  <a:lnTo>
                    <a:pt x="499" y="1504"/>
                  </a:lnTo>
                  <a:lnTo>
                    <a:pt x="527" y="1514"/>
                  </a:lnTo>
                  <a:lnTo>
                    <a:pt x="557" y="1520"/>
                  </a:lnTo>
                  <a:lnTo>
                    <a:pt x="587" y="1522"/>
                  </a:lnTo>
                  <a:lnTo>
                    <a:pt x="587" y="1522"/>
                  </a:lnTo>
                  <a:lnTo>
                    <a:pt x="607" y="1520"/>
                  </a:lnTo>
                  <a:lnTo>
                    <a:pt x="627" y="1518"/>
                  </a:lnTo>
                  <a:lnTo>
                    <a:pt x="645" y="1512"/>
                  </a:lnTo>
                  <a:lnTo>
                    <a:pt x="661" y="1506"/>
                  </a:lnTo>
                  <a:lnTo>
                    <a:pt x="661" y="1506"/>
                  </a:lnTo>
                  <a:lnTo>
                    <a:pt x="694" y="1491"/>
                  </a:lnTo>
                  <a:lnTo>
                    <a:pt x="708" y="1487"/>
                  </a:lnTo>
                  <a:lnTo>
                    <a:pt x="722" y="1485"/>
                  </a:lnTo>
                  <a:lnTo>
                    <a:pt x="722" y="1485"/>
                  </a:lnTo>
                  <a:lnTo>
                    <a:pt x="734" y="1487"/>
                  </a:lnTo>
                  <a:lnTo>
                    <a:pt x="744" y="1489"/>
                  </a:lnTo>
                  <a:lnTo>
                    <a:pt x="754" y="1493"/>
                  </a:lnTo>
                  <a:lnTo>
                    <a:pt x="762" y="1498"/>
                  </a:lnTo>
                  <a:lnTo>
                    <a:pt x="778" y="1514"/>
                  </a:lnTo>
                  <a:lnTo>
                    <a:pt x="796" y="1534"/>
                  </a:lnTo>
                  <a:lnTo>
                    <a:pt x="796" y="1534"/>
                  </a:lnTo>
                  <a:lnTo>
                    <a:pt x="802" y="1544"/>
                  </a:lnTo>
                  <a:lnTo>
                    <a:pt x="804" y="1556"/>
                  </a:lnTo>
                  <a:lnTo>
                    <a:pt x="804" y="1568"/>
                  </a:lnTo>
                  <a:lnTo>
                    <a:pt x="800" y="1578"/>
                  </a:lnTo>
                  <a:lnTo>
                    <a:pt x="800" y="1578"/>
                  </a:lnTo>
                  <a:lnTo>
                    <a:pt x="790" y="1600"/>
                  </a:lnTo>
                  <a:lnTo>
                    <a:pt x="790" y="1600"/>
                  </a:lnTo>
                  <a:lnTo>
                    <a:pt x="810" y="1606"/>
                  </a:lnTo>
                  <a:lnTo>
                    <a:pt x="810" y="1606"/>
                  </a:lnTo>
                  <a:lnTo>
                    <a:pt x="833" y="1612"/>
                  </a:lnTo>
                  <a:lnTo>
                    <a:pt x="847" y="1618"/>
                  </a:lnTo>
                  <a:lnTo>
                    <a:pt x="861" y="1628"/>
                  </a:lnTo>
                  <a:lnTo>
                    <a:pt x="875" y="1640"/>
                  </a:lnTo>
                  <a:lnTo>
                    <a:pt x="881" y="1648"/>
                  </a:lnTo>
                  <a:lnTo>
                    <a:pt x="887" y="1658"/>
                  </a:lnTo>
                  <a:lnTo>
                    <a:pt x="891" y="1667"/>
                  </a:lnTo>
                  <a:lnTo>
                    <a:pt x="895" y="1679"/>
                  </a:lnTo>
                  <a:lnTo>
                    <a:pt x="897" y="1693"/>
                  </a:lnTo>
                  <a:lnTo>
                    <a:pt x="899" y="1707"/>
                  </a:lnTo>
                  <a:lnTo>
                    <a:pt x="899" y="1707"/>
                  </a:lnTo>
                  <a:lnTo>
                    <a:pt x="901" y="1735"/>
                  </a:lnTo>
                  <a:lnTo>
                    <a:pt x="905" y="1761"/>
                  </a:lnTo>
                  <a:lnTo>
                    <a:pt x="905" y="1761"/>
                  </a:lnTo>
                  <a:lnTo>
                    <a:pt x="909" y="1785"/>
                  </a:lnTo>
                  <a:lnTo>
                    <a:pt x="909" y="1785"/>
                  </a:lnTo>
                  <a:lnTo>
                    <a:pt x="909" y="1795"/>
                  </a:lnTo>
                  <a:lnTo>
                    <a:pt x="907" y="1805"/>
                  </a:lnTo>
                  <a:lnTo>
                    <a:pt x="907" y="1805"/>
                  </a:lnTo>
                  <a:lnTo>
                    <a:pt x="907" y="1811"/>
                  </a:lnTo>
                  <a:lnTo>
                    <a:pt x="907" y="1811"/>
                  </a:lnTo>
                  <a:lnTo>
                    <a:pt x="921" y="1823"/>
                  </a:lnTo>
                  <a:lnTo>
                    <a:pt x="931" y="1834"/>
                  </a:lnTo>
                  <a:lnTo>
                    <a:pt x="931" y="1834"/>
                  </a:lnTo>
                  <a:lnTo>
                    <a:pt x="939" y="1836"/>
                  </a:lnTo>
                  <a:lnTo>
                    <a:pt x="953" y="1836"/>
                  </a:lnTo>
                  <a:lnTo>
                    <a:pt x="953" y="1836"/>
                  </a:lnTo>
                  <a:lnTo>
                    <a:pt x="967" y="1836"/>
                  </a:lnTo>
                  <a:lnTo>
                    <a:pt x="979" y="1834"/>
                  </a:lnTo>
                  <a:lnTo>
                    <a:pt x="989" y="1832"/>
                  </a:lnTo>
                  <a:lnTo>
                    <a:pt x="996" y="1831"/>
                  </a:lnTo>
                  <a:lnTo>
                    <a:pt x="996" y="1831"/>
                  </a:lnTo>
                  <a:lnTo>
                    <a:pt x="1018" y="1819"/>
                  </a:lnTo>
                  <a:lnTo>
                    <a:pt x="1040" y="1813"/>
                  </a:lnTo>
                  <a:lnTo>
                    <a:pt x="1040" y="1813"/>
                  </a:lnTo>
                  <a:lnTo>
                    <a:pt x="1024" y="1787"/>
                  </a:lnTo>
                  <a:lnTo>
                    <a:pt x="1012" y="1763"/>
                  </a:lnTo>
                  <a:lnTo>
                    <a:pt x="1012" y="1763"/>
                  </a:lnTo>
                  <a:lnTo>
                    <a:pt x="1006" y="1747"/>
                  </a:lnTo>
                  <a:lnTo>
                    <a:pt x="1004" y="1733"/>
                  </a:lnTo>
                  <a:lnTo>
                    <a:pt x="1004" y="1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D287367-193C-40D1-A4DB-DCE187190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676" y="3008313"/>
              <a:ext cx="1846263" cy="2328863"/>
            </a:xfrm>
            <a:custGeom>
              <a:avLst/>
              <a:gdLst>
                <a:gd name="T0" fmla="*/ 117 w 1163"/>
                <a:gd name="T1" fmla="*/ 1063 h 1467"/>
                <a:gd name="T2" fmla="*/ 169 w 1163"/>
                <a:gd name="T3" fmla="*/ 1091 h 1467"/>
                <a:gd name="T4" fmla="*/ 213 w 1163"/>
                <a:gd name="T5" fmla="*/ 1077 h 1467"/>
                <a:gd name="T6" fmla="*/ 231 w 1163"/>
                <a:gd name="T7" fmla="*/ 1077 h 1467"/>
                <a:gd name="T8" fmla="*/ 268 w 1163"/>
                <a:gd name="T9" fmla="*/ 1093 h 1467"/>
                <a:gd name="T10" fmla="*/ 284 w 1163"/>
                <a:gd name="T11" fmla="*/ 1121 h 1467"/>
                <a:gd name="T12" fmla="*/ 296 w 1163"/>
                <a:gd name="T13" fmla="*/ 1177 h 1467"/>
                <a:gd name="T14" fmla="*/ 320 w 1163"/>
                <a:gd name="T15" fmla="*/ 1204 h 1467"/>
                <a:gd name="T16" fmla="*/ 386 w 1163"/>
                <a:gd name="T17" fmla="*/ 1226 h 1467"/>
                <a:gd name="T18" fmla="*/ 445 w 1163"/>
                <a:gd name="T19" fmla="*/ 1262 h 1467"/>
                <a:gd name="T20" fmla="*/ 457 w 1163"/>
                <a:gd name="T21" fmla="*/ 1310 h 1467"/>
                <a:gd name="T22" fmla="*/ 437 w 1163"/>
                <a:gd name="T23" fmla="*/ 1342 h 1467"/>
                <a:gd name="T24" fmla="*/ 386 w 1163"/>
                <a:gd name="T25" fmla="*/ 1373 h 1467"/>
                <a:gd name="T26" fmla="*/ 372 w 1163"/>
                <a:gd name="T27" fmla="*/ 1411 h 1467"/>
                <a:gd name="T28" fmla="*/ 461 w 1163"/>
                <a:gd name="T29" fmla="*/ 1433 h 1467"/>
                <a:gd name="T30" fmla="*/ 612 w 1163"/>
                <a:gd name="T31" fmla="*/ 1455 h 1467"/>
                <a:gd name="T32" fmla="*/ 670 w 1163"/>
                <a:gd name="T33" fmla="*/ 1443 h 1467"/>
                <a:gd name="T34" fmla="*/ 710 w 1163"/>
                <a:gd name="T35" fmla="*/ 1407 h 1467"/>
                <a:gd name="T36" fmla="*/ 791 w 1163"/>
                <a:gd name="T37" fmla="*/ 1399 h 1467"/>
                <a:gd name="T38" fmla="*/ 869 w 1163"/>
                <a:gd name="T39" fmla="*/ 1433 h 1467"/>
                <a:gd name="T40" fmla="*/ 911 w 1163"/>
                <a:gd name="T41" fmla="*/ 1467 h 1467"/>
                <a:gd name="T42" fmla="*/ 944 w 1163"/>
                <a:gd name="T43" fmla="*/ 1441 h 1467"/>
                <a:gd name="T44" fmla="*/ 1074 w 1163"/>
                <a:gd name="T45" fmla="*/ 1338 h 1467"/>
                <a:gd name="T46" fmla="*/ 1129 w 1163"/>
                <a:gd name="T47" fmla="*/ 1296 h 1467"/>
                <a:gd name="T48" fmla="*/ 1161 w 1163"/>
                <a:gd name="T49" fmla="*/ 1222 h 1467"/>
                <a:gd name="T50" fmla="*/ 1129 w 1163"/>
                <a:gd name="T51" fmla="*/ 1113 h 1467"/>
                <a:gd name="T52" fmla="*/ 1105 w 1163"/>
                <a:gd name="T53" fmla="*/ 1065 h 1467"/>
                <a:gd name="T54" fmla="*/ 1127 w 1163"/>
                <a:gd name="T55" fmla="*/ 1027 h 1467"/>
                <a:gd name="T56" fmla="*/ 1129 w 1163"/>
                <a:gd name="T57" fmla="*/ 988 h 1467"/>
                <a:gd name="T58" fmla="*/ 1068 w 1163"/>
                <a:gd name="T59" fmla="*/ 898 h 1467"/>
                <a:gd name="T60" fmla="*/ 934 w 1163"/>
                <a:gd name="T61" fmla="*/ 681 h 1467"/>
                <a:gd name="T62" fmla="*/ 918 w 1163"/>
                <a:gd name="T63" fmla="*/ 606 h 1467"/>
                <a:gd name="T64" fmla="*/ 895 w 1163"/>
                <a:gd name="T65" fmla="*/ 513 h 1467"/>
                <a:gd name="T66" fmla="*/ 863 w 1163"/>
                <a:gd name="T67" fmla="*/ 483 h 1467"/>
                <a:gd name="T68" fmla="*/ 869 w 1163"/>
                <a:gd name="T69" fmla="*/ 389 h 1467"/>
                <a:gd name="T70" fmla="*/ 887 w 1163"/>
                <a:gd name="T71" fmla="*/ 292 h 1467"/>
                <a:gd name="T72" fmla="*/ 879 w 1163"/>
                <a:gd name="T73" fmla="*/ 155 h 1467"/>
                <a:gd name="T74" fmla="*/ 861 w 1163"/>
                <a:gd name="T75" fmla="*/ 85 h 1467"/>
                <a:gd name="T76" fmla="*/ 789 w 1163"/>
                <a:gd name="T77" fmla="*/ 47 h 1467"/>
                <a:gd name="T78" fmla="*/ 680 w 1163"/>
                <a:gd name="T79" fmla="*/ 2 h 1467"/>
                <a:gd name="T80" fmla="*/ 636 w 1163"/>
                <a:gd name="T81" fmla="*/ 10 h 1467"/>
                <a:gd name="T82" fmla="*/ 588 w 1163"/>
                <a:gd name="T83" fmla="*/ 69 h 1467"/>
                <a:gd name="T84" fmla="*/ 533 w 1163"/>
                <a:gd name="T85" fmla="*/ 129 h 1467"/>
                <a:gd name="T86" fmla="*/ 485 w 1163"/>
                <a:gd name="T87" fmla="*/ 129 h 1467"/>
                <a:gd name="T88" fmla="*/ 435 w 1163"/>
                <a:gd name="T89" fmla="*/ 117 h 1467"/>
                <a:gd name="T90" fmla="*/ 410 w 1163"/>
                <a:gd name="T91" fmla="*/ 155 h 1467"/>
                <a:gd name="T92" fmla="*/ 266 w 1163"/>
                <a:gd name="T93" fmla="*/ 182 h 1467"/>
                <a:gd name="T94" fmla="*/ 107 w 1163"/>
                <a:gd name="T95" fmla="*/ 322 h 1467"/>
                <a:gd name="T96" fmla="*/ 99 w 1163"/>
                <a:gd name="T97" fmla="*/ 359 h 1467"/>
                <a:gd name="T98" fmla="*/ 80 w 1163"/>
                <a:gd name="T99" fmla="*/ 457 h 1467"/>
                <a:gd name="T100" fmla="*/ 34 w 1163"/>
                <a:gd name="T101" fmla="*/ 489 h 1467"/>
                <a:gd name="T102" fmla="*/ 0 w 1163"/>
                <a:gd name="T103" fmla="*/ 509 h 1467"/>
                <a:gd name="T104" fmla="*/ 58 w 1163"/>
                <a:gd name="T105" fmla="*/ 578 h 1467"/>
                <a:gd name="T106" fmla="*/ 93 w 1163"/>
                <a:gd name="T107" fmla="*/ 721 h 1467"/>
                <a:gd name="T108" fmla="*/ 85 w 1163"/>
                <a:gd name="T109" fmla="*/ 785 h 1467"/>
                <a:gd name="T110" fmla="*/ 76 w 1163"/>
                <a:gd name="T111" fmla="*/ 938 h 1467"/>
                <a:gd name="T112" fmla="*/ 101 w 1163"/>
                <a:gd name="T113" fmla="*/ 1012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3" h="1467">
                  <a:moveTo>
                    <a:pt x="101" y="1012"/>
                  </a:moveTo>
                  <a:lnTo>
                    <a:pt x="101" y="1012"/>
                  </a:lnTo>
                  <a:lnTo>
                    <a:pt x="109" y="1037"/>
                  </a:lnTo>
                  <a:lnTo>
                    <a:pt x="117" y="1063"/>
                  </a:lnTo>
                  <a:lnTo>
                    <a:pt x="117" y="1063"/>
                  </a:lnTo>
                  <a:lnTo>
                    <a:pt x="123" y="1083"/>
                  </a:lnTo>
                  <a:lnTo>
                    <a:pt x="127" y="1103"/>
                  </a:lnTo>
                  <a:lnTo>
                    <a:pt x="127" y="1103"/>
                  </a:lnTo>
                  <a:lnTo>
                    <a:pt x="149" y="1097"/>
                  </a:lnTo>
                  <a:lnTo>
                    <a:pt x="169" y="1091"/>
                  </a:lnTo>
                  <a:lnTo>
                    <a:pt x="169" y="1091"/>
                  </a:lnTo>
                  <a:lnTo>
                    <a:pt x="189" y="1085"/>
                  </a:lnTo>
                  <a:lnTo>
                    <a:pt x="205" y="1079"/>
                  </a:lnTo>
                  <a:lnTo>
                    <a:pt x="205" y="1079"/>
                  </a:lnTo>
                  <a:lnTo>
                    <a:pt x="213" y="1077"/>
                  </a:lnTo>
                  <a:lnTo>
                    <a:pt x="221" y="1077"/>
                  </a:lnTo>
                  <a:lnTo>
                    <a:pt x="221" y="1077"/>
                  </a:lnTo>
                  <a:lnTo>
                    <a:pt x="221" y="1077"/>
                  </a:lnTo>
                  <a:lnTo>
                    <a:pt x="221" y="1077"/>
                  </a:lnTo>
                  <a:lnTo>
                    <a:pt x="231" y="1077"/>
                  </a:lnTo>
                  <a:lnTo>
                    <a:pt x="241" y="1081"/>
                  </a:lnTo>
                  <a:lnTo>
                    <a:pt x="252" y="1087"/>
                  </a:lnTo>
                  <a:lnTo>
                    <a:pt x="260" y="1093"/>
                  </a:lnTo>
                  <a:lnTo>
                    <a:pt x="260" y="1093"/>
                  </a:lnTo>
                  <a:lnTo>
                    <a:pt x="268" y="1093"/>
                  </a:lnTo>
                  <a:lnTo>
                    <a:pt x="268" y="1093"/>
                  </a:lnTo>
                  <a:lnTo>
                    <a:pt x="270" y="1101"/>
                  </a:lnTo>
                  <a:lnTo>
                    <a:pt x="270" y="1101"/>
                  </a:lnTo>
                  <a:lnTo>
                    <a:pt x="278" y="1111"/>
                  </a:lnTo>
                  <a:lnTo>
                    <a:pt x="284" y="1121"/>
                  </a:lnTo>
                  <a:lnTo>
                    <a:pt x="288" y="1131"/>
                  </a:lnTo>
                  <a:lnTo>
                    <a:pt x="290" y="1141"/>
                  </a:lnTo>
                  <a:lnTo>
                    <a:pt x="290" y="1141"/>
                  </a:lnTo>
                  <a:lnTo>
                    <a:pt x="290" y="1141"/>
                  </a:lnTo>
                  <a:lnTo>
                    <a:pt x="296" y="1177"/>
                  </a:lnTo>
                  <a:lnTo>
                    <a:pt x="298" y="1190"/>
                  </a:lnTo>
                  <a:lnTo>
                    <a:pt x="302" y="1198"/>
                  </a:lnTo>
                  <a:lnTo>
                    <a:pt x="302" y="1198"/>
                  </a:lnTo>
                  <a:lnTo>
                    <a:pt x="308" y="1200"/>
                  </a:lnTo>
                  <a:lnTo>
                    <a:pt x="320" y="1204"/>
                  </a:lnTo>
                  <a:lnTo>
                    <a:pt x="350" y="1212"/>
                  </a:lnTo>
                  <a:lnTo>
                    <a:pt x="354" y="1214"/>
                  </a:lnTo>
                  <a:lnTo>
                    <a:pt x="354" y="1214"/>
                  </a:lnTo>
                  <a:lnTo>
                    <a:pt x="370" y="1218"/>
                  </a:lnTo>
                  <a:lnTo>
                    <a:pt x="386" y="1226"/>
                  </a:lnTo>
                  <a:lnTo>
                    <a:pt x="416" y="1242"/>
                  </a:lnTo>
                  <a:lnTo>
                    <a:pt x="416" y="1242"/>
                  </a:lnTo>
                  <a:lnTo>
                    <a:pt x="435" y="1254"/>
                  </a:lnTo>
                  <a:lnTo>
                    <a:pt x="435" y="1254"/>
                  </a:lnTo>
                  <a:lnTo>
                    <a:pt x="445" y="1262"/>
                  </a:lnTo>
                  <a:lnTo>
                    <a:pt x="451" y="1270"/>
                  </a:lnTo>
                  <a:lnTo>
                    <a:pt x="457" y="1282"/>
                  </a:lnTo>
                  <a:lnTo>
                    <a:pt x="457" y="1294"/>
                  </a:lnTo>
                  <a:lnTo>
                    <a:pt x="457" y="1310"/>
                  </a:lnTo>
                  <a:lnTo>
                    <a:pt x="457" y="1310"/>
                  </a:lnTo>
                  <a:lnTo>
                    <a:pt x="455" y="1320"/>
                  </a:lnTo>
                  <a:lnTo>
                    <a:pt x="451" y="1328"/>
                  </a:lnTo>
                  <a:lnTo>
                    <a:pt x="445" y="1336"/>
                  </a:lnTo>
                  <a:lnTo>
                    <a:pt x="437" y="1342"/>
                  </a:lnTo>
                  <a:lnTo>
                    <a:pt x="437" y="1342"/>
                  </a:lnTo>
                  <a:lnTo>
                    <a:pt x="416" y="1355"/>
                  </a:lnTo>
                  <a:lnTo>
                    <a:pt x="416" y="1355"/>
                  </a:lnTo>
                  <a:lnTo>
                    <a:pt x="398" y="1365"/>
                  </a:lnTo>
                  <a:lnTo>
                    <a:pt x="392" y="1369"/>
                  </a:lnTo>
                  <a:lnTo>
                    <a:pt x="386" y="1373"/>
                  </a:lnTo>
                  <a:lnTo>
                    <a:pt x="386" y="1373"/>
                  </a:lnTo>
                  <a:lnTo>
                    <a:pt x="382" y="1383"/>
                  </a:lnTo>
                  <a:lnTo>
                    <a:pt x="376" y="1391"/>
                  </a:lnTo>
                  <a:lnTo>
                    <a:pt x="374" y="1401"/>
                  </a:lnTo>
                  <a:lnTo>
                    <a:pt x="372" y="1411"/>
                  </a:lnTo>
                  <a:lnTo>
                    <a:pt x="372" y="1411"/>
                  </a:lnTo>
                  <a:lnTo>
                    <a:pt x="380" y="1417"/>
                  </a:lnTo>
                  <a:lnTo>
                    <a:pt x="386" y="1419"/>
                  </a:lnTo>
                  <a:lnTo>
                    <a:pt x="386" y="1419"/>
                  </a:lnTo>
                  <a:lnTo>
                    <a:pt x="461" y="1433"/>
                  </a:lnTo>
                  <a:lnTo>
                    <a:pt x="535" y="1445"/>
                  </a:lnTo>
                  <a:lnTo>
                    <a:pt x="535" y="1445"/>
                  </a:lnTo>
                  <a:lnTo>
                    <a:pt x="596" y="1453"/>
                  </a:lnTo>
                  <a:lnTo>
                    <a:pt x="596" y="1453"/>
                  </a:lnTo>
                  <a:lnTo>
                    <a:pt x="612" y="1455"/>
                  </a:lnTo>
                  <a:lnTo>
                    <a:pt x="630" y="1457"/>
                  </a:lnTo>
                  <a:lnTo>
                    <a:pt x="630" y="1457"/>
                  </a:lnTo>
                  <a:lnTo>
                    <a:pt x="644" y="1455"/>
                  </a:lnTo>
                  <a:lnTo>
                    <a:pt x="658" y="1451"/>
                  </a:lnTo>
                  <a:lnTo>
                    <a:pt x="670" y="1443"/>
                  </a:lnTo>
                  <a:lnTo>
                    <a:pt x="682" y="1429"/>
                  </a:lnTo>
                  <a:lnTo>
                    <a:pt x="682" y="1429"/>
                  </a:lnTo>
                  <a:lnTo>
                    <a:pt x="690" y="1419"/>
                  </a:lnTo>
                  <a:lnTo>
                    <a:pt x="700" y="1413"/>
                  </a:lnTo>
                  <a:lnTo>
                    <a:pt x="710" y="1407"/>
                  </a:lnTo>
                  <a:lnTo>
                    <a:pt x="722" y="1403"/>
                  </a:lnTo>
                  <a:lnTo>
                    <a:pt x="744" y="1397"/>
                  </a:lnTo>
                  <a:lnTo>
                    <a:pt x="765" y="1397"/>
                  </a:lnTo>
                  <a:lnTo>
                    <a:pt x="765" y="1397"/>
                  </a:lnTo>
                  <a:lnTo>
                    <a:pt x="791" y="1399"/>
                  </a:lnTo>
                  <a:lnTo>
                    <a:pt x="813" y="1403"/>
                  </a:lnTo>
                  <a:lnTo>
                    <a:pt x="813" y="1403"/>
                  </a:lnTo>
                  <a:lnTo>
                    <a:pt x="833" y="1411"/>
                  </a:lnTo>
                  <a:lnTo>
                    <a:pt x="851" y="1421"/>
                  </a:lnTo>
                  <a:lnTo>
                    <a:pt x="869" y="1433"/>
                  </a:lnTo>
                  <a:lnTo>
                    <a:pt x="885" y="1445"/>
                  </a:lnTo>
                  <a:lnTo>
                    <a:pt x="885" y="1445"/>
                  </a:lnTo>
                  <a:lnTo>
                    <a:pt x="907" y="1463"/>
                  </a:lnTo>
                  <a:lnTo>
                    <a:pt x="907" y="1463"/>
                  </a:lnTo>
                  <a:lnTo>
                    <a:pt x="911" y="1467"/>
                  </a:lnTo>
                  <a:lnTo>
                    <a:pt x="911" y="1467"/>
                  </a:lnTo>
                  <a:lnTo>
                    <a:pt x="918" y="1463"/>
                  </a:lnTo>
                  <a:lnTo>
                    <a:pt x="926" y="1459"/>
                  </a:lnTo>
                  <a:lnTo>
                    <a:pt x="934" y="1451"/>
                  </a:lnTo>
                  <a:lnTo>
                    <a:pt x="944" y="1441"/>
                  </a:lnTo>
                  <a:lnTo>
                    <a:pt x="944" y="1441"/>
                  </a:lnTo>
                  <a:lnTo>
                    <a:pt x="958" y="1427"/>
                  </a:lnTo>
                  <a:lnTo>
                    <a:pt x="974" y="1413"/>
                  </a:lnTo>
                  <a:lnTo>
                    <a:pt x="1006" y="1387"/>
                  </a:lnTo>
                  <a:lnTo>
                    <a:pt x="1074" y="1338"/>
                  </a:lnTo>
                  <a:lnTo>
                    <a:pt x="1074" y="1338"/>
                  </a:lnTo>
                  <a:lnTo>
                    <a:pt x="1089" y="1326"/>
                  </a:lnTo>
                  <a:lnTo>
                    <a:pt x="1107" y="1314"/>
                  </a:lnTo>
                  <a:lnTo>
                    <a:pt x="1121" y="1302"/>
                  </a:lnTo>
                  <a:lnTo>
                    <a:pt x="1129" y="1296"/>
                  </a:lnTo>
                  <a:lnTo>
                    <a:pt x="1133" y="1288"/>
                  </a:lnTo>
                  <a:lnTo>
                    <a:pt x="1133" y="1288"/>
                  </a:lnTo>
                  <a:lnTo>
                    <a:pt x="1147" y="1266"/>
                  </a:lnTo>
                  <a:lnTo>
                    <a:pt x="1155" y="1244"/>
                  </a:lnTo>
                  <a:lnTo>
                    <a:pt x="1161" y="1222"/>
                  </a:lnTo>
                  <a:lnTo>
                    <a:pt x="1163" y="1200"/>
                  </a:lnTo>
                  <a:lnTo>
                    <a:pt x="1161" y="1179"/>
                  </a:lnTo>
                  <a:lnTo>
                    <a:pt x="1155" y="1157"/>
                  </a:lnTo>
                  <a:lnTo>
                    <a:pt x="1145" y="1135"/>
                  </a:lnTo>
                  <a:lnTo>
                    <a:pt x="1129" y="1113"/>
                  </a:lnTo>
                  <a:lnTo>
                    <a:pt x="1129" y="1113"/>
                  </a:lnTo>
                  <a:lnTo>
                    <a:pt x="1115" y="1095"/>
                  </a:lnTo>
                  <a:lnTo>
                    <a:pt x="1111" y="1085"/>
                  </a:lnTo>
                  <a:lnTo>
                    <a:pt x="1107" y="1075"/>
                  </a:lnTo>
                  <a:lnTo>
                    <a:pt x="1105" y="1065"/>
                  </a:lnTo>
                  <a:lnTo>
                    <a:pt x="1107" y="1055"/>
                  </a:lnTo>
                  <a:lnTo>
                    <a:pt x="1111" y="1045"/>
                  </a:lnTo>
                  <a:lnTo>
                    <a:pt x="1119" y="1035"/>
                  </a:lnTo>
                  <a:lnTo>
                    <a:pt x="1119" y="1035"/>
                  </a:lnTo>
                  <a:lnTo>
                    <a:pt x="1127" y="1027"/>
                  </a:lnTo>
                  <a:lnTo>
                    <a:pt x="1131" y="1019"/>
                  </a:lnTo>
                  <a:lnTo>
                    <a:pt x="1133" y="1012"/>
                  </a:lnTo>
                  <a:lnTo>
                    <a:pt x="1133" y="1002"/>
                  </a:lnTo>
                  <a:lnTo>
                    <a:pt x="1131" y="996"/>
                  </a:lnTo>
                  <a:lnTo>
                    <a:pt x="1129" y="988"/>
                  </a:lnTo>
                  <a:lnTo>
                    <a:pt x="1119" y="972"/>
                  </a:lnTo>
                  <a:lnTo>
                    <a:pt x="1119" y="972"/>
                  </a:lnTo>
                  <a:lnTo>
                    <a:pt x="1093" y="934"/>
                  </a:lnTo>
                  <a:lnTo>
                    <a:pt x="1068" y="898"/>
                  </a:lnTo>
                  <a:lnTo>
                    <a:pt x="1068" y="898"/>
                  </a:lnTo>
                  <a:lnTo>
                    <a:pt x="1008" y="807"/>
                  </a:lnTo>
                  <a:lnTo>
                    <a:pt x="950" y="713"/>
                  </a:lnTo>
                  <a:lnTo>
                    <a:pt x="950" y="713"/>
                  </a:lnTo>
                  <a:lnTo>
                    <a:pt x="942" y="697"/>
                  </a:lnTo>
                  <a:lnTo>
                    <a:pt x="934" y="681"/>
                  </a:lnTo>
                  <a:lnTo>
                    <a:pt x="928" y="666"/>
                  </a:lnTo>
                  <a:lnTo>
                    <a:pt x="924" y="650"/>
                  </a:lnTo>
                  <a:lnTo>
                    <a:pt x="924" y="650"/>
                  </a:lnTo>
                  <a:lnTo>
                    <a:pt x="920" y="628"/>
                  </a:lnTo>
                  <a:lnTo>
                    <a:pt x="918" y="606"/>
                  </a:lnTo>
                  <a:lnTo>
                    <a:pt x="916" y="584"/>
                  </a:lnTo>
                  <a:lnTo>
                    <a:pt x="913" y="562"/>
                  </a:lnTo>
                  <a:lnTo>
                    <a:pt x="909" y="542"/>
                  </a:lnTo>
                  <a:lnTo>
                    <a:pt x="901" y="522"/>
                  </a:lnTo>
                  <a:lnTo>
                    <a:pt x="895" y="513"/>
                  </a:lnTo>
                  <a:lnTo>
                    <a:pt x="887" y="505"/>
                  </a:lnTo>
                  <a:lnTo>
                    <a:pt x="879" y="497"/>
                  </a:lnTo>
                  <a:lnTo>
                    <a:pt x="869" y="489"/>
                  </a:lnTo>
                  <a:lnTo>
                    <a:pt x="869" y="489"/>
                  </a:lnTo>
                  <a:lnTo>
                    <a:pt x="863" y="483"/>
                  </a:lnTo>
                  <a:lnTo>
                    <a:pt x="861" y="475"/>
                  </a:lnTo>
                  <a:lnTo>
                    <a:pt x="859" y="465"/>
                  </a:lnTo>
                  <a:lnTo>
                    <a:pt x="859" y="457"/>
                  </a:lnTo>
                  <a:lnTo>
                    <a:pt x="859" y="457"/>
                  </a:lnTo>
                  <a:lnTo>
                    <a:pt x="869" y="389"/>
                  </a:lnTo>
                  <a:lnTo>
                    <a:pt x="879" y="324"/>
                  </a:lnTo>
                  <a:lnTo>
                    <a:pt x="879" y="324"/>
                  </a:lnTo>
                  <a:lnTo>
                    <a:pt x="883" y="308"/>
                  </a:lnTo>
                  <a:lnTo>
                    <a:pt x="885" y="300"/>
                  </a:lnTo>
                  <a:lnTo>
                    <a:pt x="887" y="292"/>
                  </a:lnTo>
                  <a:lnTo>
                    <a:pt x="887" y="292"/>
                  </a:lnTo>
                  <a:lnTo>
                    <a:pt x="881" y="222"/>
                  </a:lnTo>
                  <a:lnTo>
                    <a:pt x="879" y="188"/>
                  </a:lnTo>
                  <a:lnTo>
                    <a:pt x="879" y="155"/>
                  </a:lnTo>
                  <a:lnTo>
                    <a:pt x="879" y="155"/>
                  </a:lnTo>
                  <a:lnTo>
                    <a:pt x="879" y="127"/>
                  </a:lnTo>
                  <a:lnTo>
                    <a:pt x="877" y="115"/>
                  </a:lnTo>
                  <a:lnTo>
                    <a:pt x="875" y="105"/>
                  </a:lnTo>
                  <a:lnTo>
                    <a:pt x="869" y="93"/>
                  </a:lnTo>
                  <a:lnTo>
                    <a:pt x="861" y="85"/>
                  </a:lnTo>
                  <a:lnTo>
                    <a:pt x="851" y="77"/>
                  </a:lnTo>
                  <a:lnTo>
                    <a:pt x="837" y="69"/>
                  </a:lnTo>
                  <a:lnTo>
                    <a:pt x="837" y="69"/>
                  </a:lnTo>
                  <a:lnTo>
                    <a:pt x="813" y="59"/>
                  </a:lnTo>
                  <a:lnTo>
                    <a:pt x="789" y="47"/>
                  </a:lnTo>
                  <a:lnTo>
                    <a:pt x="740" y="23"/>
                  </a:lnTo>
                  <a:lnTo>
                    <a:pt x="740" y="23"/>
                  </a:lnTo>
                  <a:lnTo>
                    <a:pt x="716" y="14"/>
                  </a:lnTo>
                  <a:lnTo>
                    <a:pt x="696" y="6"/>
                  </a:lnTo>
                  <a:lnTo>
                    <a:pt x="680" y="2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56" y="2"/>
                  </a:lnTo>
                  <a:lnTo>
                    <a:pt x="646" y="4"/>
                  </a:lnTo>
                  <a:lnTo>
                    <a:pt x="636" y="10"/>
                  </a:lnTo>
                  <a:lnTo>
                    <a:pt x="628" y="16"/>
                  </a:lnTo>
                  <a:lnTo>
                    <a:pt x="620" y="25"/>
                  </a:lnTo>
                  <a:lnTo>
                    <a:pt x="610" y="37"/>
                  </a:lnTo>
                  <a:lnTo>
                    <a:pt x="588" y="69"/>
                  </a:lnTo>
                  <a:lnTo>
                    <a:pt x="588" y="69"/>
                  </a:lnTo>
                  <a:lnTo>
                    <a:pt x="569" y="97"/>
                  </a:lnTo>
                  <a:lnTo>
                    <a:pt x="561" y="109"/>
                  </a:lnTo>
                  <a:lnTo>
                    <a:pt x="551" y="117"/>
                  </a:lnTo>
                  <a:lnTo>
                    <a:pt x="543" y="125"/>
                  </a:lnTo>
                  <a:lnTo>
                    <a:pt x="533" y="129"/>
                  </a:lnTo>
                  <a:lnTo>
                    <a:pt x="523" y="133"/>
                  </a:lnTo>
                  <a:lnTo>
                    <a:pt x="513" y="133"/>
                  </a:lnTo>
                  <a:lnTo>
                    <a:pt x="513" y="133"/>
                  </a:lnTo>
                  <a:lnTo>
                    <a:pt x="501" y="133"/>
                  </a:lnTo>
                  <a:lnTo>
                    <a:pt x="485" y="129"/>
                  </a:lnTo>
                  <a:lnTo>
                    <a:pt x="449" y="117"/>
                  </a:lnTo>
                  <a:lnTo>
                    <a:pt x="449" y="117"/>
                  </a:lnTo>
                  <a:lnTo>
                    <a:pt x="445" y="117"/>
                  </a:lnTo>
                  <a:lnTo>
                    <a:pt x="445" y="117"/>
                  </a:lnTo>
                  <a:lnTo>
                    <a:pt x="435" y="117"/>
                  </a:lnTo>
                  <a:lnTo>
                    <a:pt x="435" y="117"/>
                  </a:lnTo>
                  <a:lnTo>
                    <a:pt x="423" y="141"/>
                  </a:lnTo>
                  <a:lnTo>
                    <a:pt x="417" y="151"/>
                  </a:lnTo>
                  <a:lnTo>
                    <a:pt x="414" y="153"/>
                  </a:lnTo>
                  <a:lnTo>
                    <a:pt x="410" y="155"/>
                  </a:lnTo>
                  <a:lnTo>
                    <a:pt x="410" y="155"/>
                  </a:lnTo>
                  <a:lnTo>
                    <a:pt x="374" y="163"/>
                  </a:lnTo>
                  <a:lnTo>
                    <a:pt x="338" y="171"/>
                  </a:lnTo>
                  <a:lnTo>
                    <a:pt x="266" y="182"/>
                  </a:lnTo>
                  <a:lnTo>
                    <a:pt x="266" y="182"/>
                  </a:lnTo>
                  <a:lnTo>
                    <a:pt x="111" y="212"/>
                  </a:lnTo>
                  <a:lnTo>
                    <a:pt x="111" y="212"/>
                  </a:lnTo>
                  <a:lnTo>
                    <a:pt x="123" y="226"/>
                  </a:lnTo>
                  <a:lnTo>
                    <a:pt x="123" y="226"/>
                  </a:lnTo>
                  <a:lnTo>
                    <a:pt x="107" y="322"/>
                  </a:lnTo>
                  <a:lnTo>
                    <a:pt x="107" y="322"/>
                  </a:lnTo>
                  <a:lnTo>
                    <a:pt x="101" y="342"/>
                  </a:lnTo>
                  <a:lnTo>
                    <a:pt x="99" y="349"/>
                  </a:lnTo>
                  <a:lnTo>
                    <a:pt x="99" y="359"/>
                  </a:lnTo>
                  <a:lnTo>
                    <a:pt x="99" y="359"/>
                  </a:lnTo>
                  <a:lnTo>
                    <a:pt x="101" y="385"/>
                  </a:lnTo>
                  <a:lnTo>
                    <a:pt x="99" y="409"/>
                  </a:lnTo>
                  <a:lnTo>
                    <a:pt x="93" y="429"/>
                  </a:lnTo>
                  <a:lnTo>
                    <a:pt x="85" y="449"/>
                  </a:lnTo>
                  <a:lnTo>
                    <a:pt x="80" y="457"/>
                  </a:lnTo>
                  <a:lnTo>
                    <a:pt x="72" y="465"/>
                  </a:lnTo>
                  <a:lnTo>
                    <a:pt x="66" y="471"/>
                  </a:lnTo>
                  <a:lnTo>
                    <a:pt x="56" y="477"/>
                  </a:lnTo>
                  <a:lnTo>
                    <a:pt x="46" y="483"/>
                  </a:lnTo>
                  <a:lnTo>
                    <a:pt x="34" y="489"/>
                  </a:lnTo>
                  <a:lnTo>
                    <a:pt x="8" y="495"/>
                  </a:lnTo>
                  <a:lnTo>
                    <a:pt x="8" y="495"/>
                  </a:lnTo>
                  <a:lnTo>
                    <a:pt x="6" y="499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14" y="518"/>
                  </a:lnTo>
                  <a:lnTo>
                    <a:pt x="24" y="528"/>
                  </a:lnTo>
                  <a:lnTo>
                    <a:pt x="34" y="540"/>
                  </a:lnTo>
                  <a:lnTo>
                    <a:pt x="44" y="552"/>
                  </a:lnTo>
                  <a:lnTo>
                    <a:pt x="58" y="578"/>
                  </a:lnTo>
                  <a:lnTo>
                    <a:pt x="68" y="604"/>
                  </a:lnTo>
                  <a:lnTo>
                    <a:pt x="76" y="634"/>
                  </a:lnTo>
                  <a:lnTo>
                    <a:pt x="82" y="662"/>
                  </a:lnTo>
                  <a:lnTo>
                    <a:pt x="93" y="721"/>
                  </a:lnTo>
                  <a:lnTo>
                    <a:pt x="93" y="721"/>
                  </a:lnTo>
                  <a:lnTo>
                    <a:pt x="95" y="743"/>
                  </a:lnTo>
                  <a:lnTo>
                    <a:pt x="93" y="753"/>
                  </a:lnTo>
                  <a:lnTo>
                    <a:pt x="91" y="763"/>
                  </a:lnTo>
                  <a:lnTo>
                    <a:pt x="91" y="763"/>
                  </a:lnTo>
                  <a:lnTo>
                    <a:pt x="85" y="785"/>
                  </a:lnTo>
                  <a:lnTo>
                    <a:pt x="82" y="807"/>
                  </a:lnTo>
                  <a:lnTo>
                    <a:pt x="74" y="850"/>
                  </a:lnTo>
                  <a:lnTo>
                    <a:pt x="72" y="894"/>
                  </a:lnTo>
                  <a:lnTo>
                    <a:pt x="76" y="938"/>
                  </a:lnTo>
                  <a:lnTo>
                    <a:pt x="76" y="938"/>
                  </a:lnTo>
                  <a:lnTo>
                    <a:pt x="84" y="954"/>
                  </a:lnTo>
                  <a:lnTo>
                    <a:pt x="89" y="974"/>
                  </a:lnTo>
                  <a:lnTo>
                    <a:pt x="89" y="974"/>
                  </a:lnTo>
                  <a:lnTo>
                    <a:pt x="101" y="1012"/>
                  </a:lnTo>
                  <a:lnTo>
                    <a:pt x="101" y="10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CEBCD4D-199B-44FB-BA63-908C24CE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460375"/>
              <a:ext cx="2509838" cy="1517650"/>
            </a:xfrm>
            <a:custGeom>
              <a:avLst/>
              <a:gdLst>
                <a:gd name="T0" fmla="*/ 70 w 1581"/>
                <a:gd name="T1" fmla="*/ 710 h 956"/>
                <a:gd name="T2" fmla="*/ 106 w 1581"/>
                <a:gd name="T3" fmla="*/ 744 h 956"/>
                <a:gd name="T4" fmla="*/ 175 w 1581"/>
                <a:gd name="T5" fmla="*/ 780 h 956"/>
                <a:gd name="T6" fmla="*/ 237 w 1581"/>
                <a:gd name="T7" fmla="*/ 811 h 956"/>
                <a:gd name="T8" fmla="*/ 279 w 1581"/>
                <a:gd name="T9" fmla="*/ 867 h 956"/>
                <a:gd name="T10" fmla="*/ 283 w 1581"/>
                <a:gd name="T11" fmla="*/ 905 h 956"/>
                <a:gd name="T12" fmla="*/ 298 w 1581"/>
                <a:gd name="T13" fmla="*/ 923 h 956"/>
                <a:gd name="T14" fmla="*/ 340 w 1581"/>
                <a:gd name="T15" fmla="*/ 939 h 956"/>
                <a:gd name="T16" fmla="*/ 499 w 1581"/>
                <a:gd name="T17" fmla="*/ 956 h 956"/>
                <a:gd name="T18" fmla="*/ 527 w 1581"/>
                <a:gd name="T19" fmla="*/ 951 h 956"/>
                <a:gd name="T20" fmla="*/ 547 w 1581"/>
                <a:gd name="T21" fmla="*/ 923 h 956"/>
                <a:gd name="T22" fmla="*/ 571 w 1581"/>
                <a:gd name="T23" fmla="*/ 885 h 956"/>
                <a:gd name="T24" fmla="*/ 623 w 1581"/>
                <a:gd name="T25" fmla="*/ 865 h 956"/>
                <a:gd name="T26" fmla="*/ 640 w 1581"/>
                <a:gd name="T27" fmla="*/ 863 h 956"/>
                <a:gd name="T28" fmla="*/ 680 w 1581"/>
                <a:gd name="T29" fmla="*/ 861 h 956"/>
                <a:gd name="T30" fmla="*/ 706 w 1581"/>
                <a:gd name="T31" fmla="*/ 833 h 956"/>
                <a:gd name="T32" fmla="*/ 788 w 1581"/>
                <a:gd name="T33" fmla="*/ 797 h 956"/>
                <a:gd name="T34" fmla="*/ 953 w 1581"/>
                <a:gd name="T35" fmla="*/ 742 h 956"/>
                <a:gd name="T36" fmla="*/ 1112 w 1581"/>
                <a:gd name="T37" fmla="*/ 696 h 956"/>
                <a:gd name="T38" fmla="*/ 1141 w 1581"/>
                <a:gd name="T39" fmla="*/ 670 h 956"/>
                <a:gd name="T40" fmla="*/ 1279 w 1581"/>
                <a:gd name="T41" fmla="*/ 632 h 956"/>
                <a:gd name="T42" fmla="*/ 1332 w 1581"/>
                <a:gd name="T43" fmla="*/ 619 h 956"/>
                <a:gd name="T44" fmla="*/ 1473 w 1581"/>
                <a:gd name="T45" fmla="*/ 487 h 956"/>
                <a:gd name="T46" fmla="*/ 1575 w 1581"/>
                <a:gd name="T47" fmla="*/ 382 h 956"/>
                <a:gd name="T48" fmla="*/ 1581 w 1581"/>
                <a:gd name="T49" fmla="*/ 340 h 956"/>
                <a:gd name="T50" fmla="*/ 1549 w 1581"/>
                <a:gd name="T51" fmla="*/ 306 h 956"/>
                <a:gd name="T52" fmla="*/ 1525 w 1581"/>
                <a:gd name="T53" fmla="*/ 245 h 956"/>
                <a:gd name="T54" fmla="*/ 1509 w 1581"/>
                <a:gd name="T55" fmla="*/ 207 h 956"/>
                <a:gd name="T56" fmla="*/ 1473 w 1581"/>
                <a:gd name="T57" fmla="*/ 141 h 956"/>
                <a:gd name="T58" fmla="*/ 1479 w 1581"/>
                <a:gd name="T59" fmla="*/ 94 h 956"/>
                <a:gd name="T60" fmla="*/ 1549 w 1581"/>
                <a:gd name="T61" fmla="*/ 20 h 956"/>
                <a:gd name="T62" fmla="*/ 1364 w 1581"/>
                <a:gd name="T63" fmla="*/ 38 h 956"/>
                <a:gd name="T64" fmla="*/ 799 w 1581"/>
                <a:gd name="T65" fmla="*/ 56 h 956"/>
                <a:gd name="T66" fmla="*/ 766 w 1581"/>
                <a:gd name="T67" fmla="*/ 56 h 956"/>
                <a:gd name="T68" fmla="*/ 567 w 1581"/>
                <a:gd name="T69" fmla="*/ 32 h 956"/>
                <a:gd name="T70" fmla="*/ 277 w 1581"/>
                <a:gd name="T71" fmla="*/ 0 h 956"/>
                <a:gd name="T72" fmla="*/ 253 w 1581"/>
                <a:gd name="T73" fmla="*/ 4 h 956"/>
                <a:gd name="T74" fmla="*/ 229 w 1581"/>
                <a:gd name="T75" fmla="*/ 30 h 956"/>
                <a:gd name="T76" fmla="*/ 177 w 1581"/>
                <a:gd name="T77" fmla="*/ 66 h 956"/>
                <a:gd name="T78" fmla="*/ 110 w 1581"/>
                <a:gd name="T79" fmla="*/ 80 h 956"/>
                <a:gd name="T80" fmla="*/ 108 w 1581"/>
                <a:gd name="T81" fmla="*/ 125 h 956"/>
                <a:gd name="T82" fmla="*/ 90 w 1581"/>
                <a:gd name="T83" fmla="*/ 171 h 956"/>
                <a:gd name="T84" fmla="*/ 78 w 1581"/>
                <a:gd name="T85" fmla="*/ 217 h 956"/>
                <a:gd name="T86" fmla="*/ 114 w 1581"/>
                <a:gd name="T87" fmla="*/ 281 h 956"/>
                <a:gd name="T88" fmla="*/ 159 w 1581"/>
                <a:gd name="T89" fmla="*/ 316 h 956"/>
                <a:gd name="T90" fmla="*/ 193 w 1581"/>
                <a:gd name="T91" fmla="*/ 320 h 956"/>
                <a:gd name="T92" fmla="*/ 207 w 1581"/>
                <a:gd name="T93" fmla="*/ 322 h 956"/>
                <a:gd name="T94" fmla="*/ 241 w 1581"/>
                <a:gd name="T95" fmla="*/ 366 h 956"/>
                <a:gd name="T96" fmla="*/ 247 w 1581"/>
                <a:gd name="T97" fmla="*/ 386 h 956"/>
                <a:gd name="T98" fmla="*/ 237 w 1581"/>
                <a:gd name="T99" fmla="*/ 414 h 956"/>
                <a:gd name="T100" fmla="*/ 209 w 1581"/>
                <a:gd name="T101" fmla="*/ 434 h 956"/>
                <a:gd name="T102" fmla="*/ 165 w 1581"/>
                <a:gd name="T103" fmla="*/ 456 h 956"/>
                <a:gd name="T104" fmla="*/ 102 w 1581"/>
                <a:gd name="T105" fmla="*/ 499 h 956"/>
                <a:gd name="T106" fmla="*/ 34 w 1581"/>
                <a:gd name="T107" fmla="*/ 569 h 956"/>
                <a:gd name="T108" fmla="*/ 4 w 1581"/>
                <a:gd name="T109" fmla="*/ 601 h 956"/>
                <a:gd name="T110" fmla="*/ 18 w 1581"/>
                <a:gd name="T111" fmla="*/ 617 h 956"/>
                <a:gd name="T112" fmla="*/ 46 w 1581"/>
                <a:gd name="T113" fmla="*/ 632 h 956"/>
                <a:gd name="T114" fmla="*/ 66 w 1581"/>
                <a:gd name="T115" fmla="*/ 676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1" h="956">
                  <a:moveTo>
                    <a:pt x="68" y="688"/>
                  </a:moveTo>
                  <a:lnTo>
                    <a:pt x="68" y="688"/>
                  </a:lnTo>
                  <a:lnTo>
                    <a:pt x="68" y="702"/>
                  </a:lnTo>
                  <a:lnTo>
                    <a:pt x="70" y="710"/>
                  </a:lnTo>
                  <a:lnTo>
                    <a:pt x="74" y="716"/>
                  </a:lnTo>
                  <a:lnTo>
                    <a:pt x="78" y="722"/>
                  </a:lnTo>
                  <a:lnTo>
                    <a:pt x="86" y="730"/>
                  </a:lnTo>
                  <a:lnTo>
                    <a:pt x="106" y="744"/>
                  </a:lnTo>
                  <a:lnTo>
                    <a:pt x="106" y="744"/>
                  </a:lnTo>
                  <a:lnTo>
                    <a:pt x="143" y="764"/>
                  </a:lnTo>
                  <a:lnTo>
                    <a:pt x="175" y="780"/>
                  </a:lnTo>
                  <a:lnTo>
                    <a:pt x="175" y="780"/>
                  </a:lnTo>
                  <a:lnTo>
                    <a:pt x="189" y="786"/>
                  </a:lnTo>
                  <a:lnTo>
                    <a:pt x="189" y="786"/>
                  </a:lnTo>
                  <a:lnTo>
                    <a:pt x="221" y="801"/>
                  </a:lnTo>
                  <a:lnTo>
                    <a:pt x="237" y="811"/>
                  </a:lnTo>
                  <a:lnTo>
                    <a:pt x="251" y="823"/>
                  </a:lnTo>
                  <a:lnTo>
                    <a:pt x="263" y="839"/>
                  </a:lnTo>
                  <a:lnTo>
                    <a:pt x="275" y="857"/>
                  </a:lnTo>
                  <a:lnTo>
                    <a:pt x="279" y="867"/>
                  </a:lnTo>
                  <a:lnTo>
                    <a:pt x="281" y="879"/>
                  </a:lnTo>
                  <a:lnTo>
                    <a:pt x="283" y="891"/>
                  </a:lnTo>
                  <a:lnTo>
                    <a:pt x="283" y="905"/>
                  </a:lnTo>
                  <a:lnTo>
                    <a:pt x="283" y="905"/>
                  </a:lnTo>
                  <a:lnTo>
                    <a:pt x="287" y="907"/>
                  </a:lnTo>
                  <a:lnTo>
                    <a:pt x="287" y="907"/>
                  </a:lnTo>
                  <a:lnTo>
                    <a:pt x="298" y="923"/>
                  </a:lnTo>
                  <a:lnTo>
                    <a:pt x="298" y="923"/>
                  </a:lnTo>
                  <a:lnTo>
                    <a:pt x="302" y="929"/>
                  </a:lnTo>
                  <a:lnTo>
                    <a:pt x="302" y="929"/>
                  </a:lnTo>
                  <a:lnTo>
                    <a:pt x="320" y="935"/>
                  </a:lnTo>
                  <a:lnTo>
                    <a:pt x="340" y="939"/>
                  </a:lnTo>
                  <a:lnTo>
                    <a:pt x="340" y="939"/>
                  </a:lnTo>
                  <a:lnTo>
                    <a:pt x="481" y="956"/>
                  </a:lnTo>
                  <a:lnTo>
                    <a:pt x="481" y="956"/>
                  </a:lnTo>
                  <a:lnTo>
                    <a:pt x="499" y="956"/>
                  </a:lnTo>
                  <a:lnTo>
                    <a:pt x="499" y="956"/>
                  </a:lnTo>
                  <a:lnTo>
                    <a:pt x="513" y="956"/>
                  </a:lnTo>
                  <a:lnTo>
                    <a:pt x="521" y="953"/>
                  </a:lnTo>
                  <a:lnTo>
                    <a:pt x="527" y="951"/>
                  </a:lnTo>
                  <a:lnTo>
                    <a:pt x="533" y="945"/>
                  </a:lnTo>
                  <a:lnTo>
                    <a:pt x="537" y="939"/>
                  </a:lnTo>
                  <a:lnTo>
                    <a:pt x="543" y="933"/>
                  </a:lnTo>
                  <a:lnTo>
                    <a:pt x="547" y="923"/>
                  </a:lnTo>
                  <a:lnTo>
                    <a:pt x="547" y="923"/>
                  </a:lnTo>
                  <a:lnTo>
                    <a:pt x="553" y="907"/>
                  </a:lnTo>
                  <a:lnTo>
                    <a:pt x="561" y="895"/>
                  </a:lnTo>
                  <a:lnTo>
                    <a:pt x="571" y="885"/>
                  </a:lnTo>
                  <a:lnTo>
                    <a:pt x="581" y="877"/>
                  </a:lnTo>
                  <a:lnTo>
                    <a:pt x="595" y="871"/>
                  </a:lnTo>
                  <a:lnTo>
                    <a:pt x="609" y="867"/>
                  </a:lnTo>
                  <a:lnTo>
                    <a:pt x="623" y="865"/>
                  </a:lnTo>
                  <a:lnTo>
                    <a:pt x="638" y="863"/>
                  </a:lnTo>
                  <a:lnTo>
                    <a:pt x="638" y="863"/>
                  </a:lnTo>
                  <a:lnTo>
                    <a:pt x="640" y="863"/>
                  </a:lnTo>
                  <a:lnTo>
                    <a:pt x="640" y="863"/>
                  </a:lnTo>
                  <a:lnTo>
                    <a:pt x="652" y="863"/>
                  </a:lnTo>
                  <a:lnTo>
                    <a:pt x="652" y="863"/>
                  </a:lnTo>
                  <a:lnTo>
                    <a:pt x="672" y="863"/>
                  </a:lnTo>
                  <a:lnTo>
                    <a:pt x="680" y="861"/>
                  </a:lnTo>
                  <a:lnTo>
                    <a:pt x="684" y="857"/>
                  </a:lnTo>
                  <a:lnTo>
                    <a:pt x="684" y="857"/>
                  </a:lnTo>
                  <a:lnTo>
                    <a:pt x="694" y="843"/>
                  </a:lnTo>
                  <a:lnTo>
                    <a:pt x="706" y="833"/>
                  </a:lnTo>
                  <a:lnTo>
                    <a:pt x="718" y="823"/>
                  </a:lnTo>
                  <a:lnTo>
                    <a:pt x="730" y="817"/>
                  </a:lnTo>
                  <a:lnTo>
                    <a:pt x="758" y="807"/>
                  </a:lnTo>
                  <a:lnTo>
                    <a:pt x="788" y="797"/>
                  </a:lnTo>
                  <a:lnTo>
                    <a:pt x="788" y="797"/>
                  </a:lnTo>
                  <a:lnTo>
                    <a:pt x="843" y="780"/>
                  </a:lnTo>
                  <a:lnTo>
                    <a:pt x="899" y="762"/>
                  </a:lnTo>
                  <a:lnTo>
                    <a:pt x="953" y="742"/>
                  </a:lnTo>
                  <a:lnTo>
                    <a:pt x="1008" y="724"/>
                  </a:lnTo>
                  <a:lnTo>
                    <a:pt x="1008" y="724"/>
                  </a:lnTo>
                  <a:lnTo>
                    <a:pt x="1060" y="708"/>
                  </a:lnTo>
                  <a:lnTo>
                    <a:pt x="1112" y="696"/>
                  </a:lnTo>
                  <a:lnTo>
                    <a:pt x="1112" y="696"/>
                  </a:lnTo>
                  <a:lnTo>
                    <a:pt x="1122" y="684"/>
                  </a:lnTo>
                  <a:lnTo>
                    <a:pt x="1131" y="676"/>
                  </a:lnTo>
                  <a:lnTo>
                    <a:pt x="1141" y="670"/>
                  </a:lnTo>
                  <a:lnTo>
                    <a:pt x="1153" y="664"/>
                  </a:lnTo>
                  <a:lnTo>
                    <a:pt x="1153" y="664"/>
                  </a:lnTo>
                  <a:lnTo>
                    <a:pt x="1215" y="648"/>
                  </a:lnTo>
                  <a:lnTo>
                    <a:pt x="1279" y="632"/>
                  </a:lnTo>
                  <a:lnTo>
                    <a:pt x="1279" y="632"/>
                  </a:lnTo>
                  <a:lnTo>
                    <a:pt x="1330" y="621"/>
                  </a:lnTo>
                  <a:lnTo>
                    <a:pt x="1330" y="621"/>
                  </a:lnTo>
                  <a:lnTo>
                    <a:pt x="1332" y="619"/>
                  </a:lnTo>
                  <a:lnTo>
                    <a:pt x="1332" y="619"/>
                  </a:lnTo>
                  <a:lnTo>
                    <a:pt x="1376" y="577"/>
                  </a:lnTo>
                  <a:lnTo>
                    <a:pt x="1376" y="577"/>
                  </a:lnTo>
                  <a:lnTo>
                    <a:pt x="1473" y="487"/>
                  </a:lnTo>
                  <a:lnTo>
                    <a:pt x="1569" y="394"/>
                  </a:lnTo>
                  <a:lnTo>
                    <a:pt x="1569" y="394"/>
                  </a:lnTo>
                  <a:lnTo>
                    <a:pt x="1571" y="390"/>
                  </a:lnTo>
                  <a:lnTo>
                    <a:pt x="1575" y="382"/>
                  </a:lnTo>
                  <a:lnTo>
                    <a:pt x="1577" y="370"/>
                  </a:lnTo>
                  <a:lnTo>
                    <a:pt x="1581" y="350"/>
                  </a:lnTo>
                  <a:lnTo>
                    <a:pt x="1581" y="350"/>
                  </a:lnTo>
                  <a:lnTo>
                    <a:pt x="1581" y="340"/>
                  </a:lnTo>
                  <a:lnTo>
                    <a:pt x="1581" y="340"/>
                  </a:lnTo>
                  <a:lnTo>
                    <a:pt x="1569" y="330"/>
                  </a:lnTo>
                  <a:lnTo>
                    <a:pt x="1557" y="318"/>
                  </a:lnTo>
                  <a:lnTo>
                    <a:pt x="1549" y="306"/>
                  </a:lnTo>
                  <a:lnTo>
                    <a:pt x="1543" y="294"/>
                  </a:lnTo>
                  <a:lnTo>
                    <a:pt x="1533" y="271"/>
                  </a:lnTo>
                  <a:lnTo>
                    <a:pt x="1525" y="245"/>
                  </a:lnTo>
                  <a:lnTo>
                    <a:pt x="1525" y="245"/>
                  </a:lnTo>
                  <a:lnTo>
                    <a:pt x="1523" y="237"/>
                  </a:lnTo>
                  <a:lnTo>
                    <a:pt x="1523" y="237"/>
                  </a:lnTo>
                  <a:lnTo>
                    <a:pt x="1517" y="223"/>
                  </a:lnTo>
                  <a:lnTo>
                    <a:pt x="1509" y="207"/>
                  </a:lnTo>
                  <a:lnTo>
                    <a:pt x="1491" y="175"/>
                  </a:lnTo>
                  <a:lnTo>
                    <a:pt x="1491" y="175"/>
                  </a:lnTo>
                  <a:lnTo>
                    <a:pt x="1473" y="141"/>
                  </a:lnTo>
                  <a:lnTo>
                    <a:pt x="1473" y="141"/>
                  </a:lnTo>
                  <a:lnTo>
                    <a:pt x="1469" y="129"/>
                  </a:lnTo>
                  <a:lnTo>
                    <a:pt x="1469" y="118"/>
                  </a:lnTo>
                  <a:lnTo>
                    <a:pt x="1473" y="106"/>
                  </a:lnTo>
                  <a:lnTo>
                    <a:pt x="1479" y="94"/>
                  </a:lnTo>
                  <a:lnTo>
                    <a:pt x="1479" y="94"/>
                  </a:lnTo>
                  <a:lnTo>
                    <a:pt x="1507" y="64"/>
                  </a:lnTo>
                  <a:lnTo>
                    <a:pt x="1507" y="64"/>
                  </a:lnTo>
                  <a:lnTo>
                    <a:pt x="1549" y="20"/>
                  </a:lnTo>
                  <a:lnTo>
                    <a:pt x="1549" y="20"/>
                  </a:lnTo>
                  <a:lnTo>
                    <a:pt x="1456" y="30"/>
                  </a:lnTo>
                  <a:lnTo>
                    <a:pt x="1410" y="34"/>
                  </a:lnTo>
                  <a:lnTo>
                    <a:pt x="1364" y="38"/>
                  </a:lnTo>
                  <a:lnTo>
                    <a:pt x="1364" y="38"/>
                  </a:lnTo>
                  <a:lnTo>
                    <a:pt x="1082" y="50"/>
                  </a:lnTo>
                  <a:lnTo>
                    <a:pt x="941" y="54"/>
                  </a:lnTo>
                  <a:lnTo>
                    <a:pt x="799" y="56"/>
                  </a:lnTo>
                  <a:lnTo>
                    <a:pt x="799" y="56"/>
                  </a:lnTo>
                  <a:lnTo>
                    <a:pt x="793" y="56"/>
                  </a:lnTo>
                  <a:lnTo>
                    <a:pt x="793" y="56"/>
                  </a:lnTo>
                  <a:lnTo>
                    <a:pt x="766" y="56"/>
                  </a:lnTo>
                  <a:lnTo>
                    <a:pt x="736" y="54"/>
                  </a:lnTo>
                  <a:lnTo>
                    <a:pt x="680" y="48"/>
                  </a:lnTo>
                  <a:lnTo>
                    <a:pt x="623" y="40"/>
                  </a:lnTo>
                  <a:lnTo>
                    <a:pt x="567" y="32"/>
                  </a:lnTo>
                  <a:lnTo>
                    <a:pt x="567" y="32"/>
                  </a:lnTo>
                  <a:lnTo>
                    <a:pt x="422" y="16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65" y="2"/>
                  </a:lnTo>
                  <a:lnTo>
                    <a:pt x="253" y="4"/>
                  </a:lnTo>
                  <a:lnTo>
                    <a:pt x="245" y="10"/>
                  </a:lnTo>
                  <a:lnTo>
                    <a:pt x="239" y="16"/>
                  </a:lnTo>
                  <a:lnTo>
                    <a:pt x="239" y="16"/>
                  </a:lnTo>
                  <a:lnTo>
                    <a:pt x="229" y="30"/>
                  </a:lnTo>
                  <a:lnTo>
                    <a:pt x="217" y="42"/>
                  </a:lnTo>
                  <a:lnTo>
                    <a:pt x="205" y="52"/>
                  </a:lnTo>
                  <a:lnTo>
                    <a:pt x="191" y="60"/>
                  </a:lnTo>
                  <a:lnTo>
                    <a:pt x="177" y="66"/>
                  </a:lnTo>
                  <a:lnTo>
                    <a:pt x="163" y="70"/>
                  </a:lnTo>
                  <a:lnTo>
                    <a:pt x="131" y="78"/>
                  </a:lnTo>
                  <a:lnTo>
                    <a:pt x="131" y="78"/>
                  </a:lnTo>
                  <a:lnTo>
                    <a:pt x="110" y="80"/>
                  </a:lnTo>
                  <a:lnTo>
                    <a:pt x="110" y="80"/>
                  </a:lnTo>
                  <a:lnTo>
                    <a:pt x="112" y="96"/>
                  </a:lnTo>
                  <a:lnTo>
                    <a:pt x="112" y="110"/>
                  </a:lnTo>
                  <a:lnTo>
                    <a:pt x="108" y="125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90" y="171"/>
                  </a:lnTo>
                  <a:lnTo>
                    <a:pt x="90" y="171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78" y="205"/>
                  </a:lnTo>
                  <a:lnTo>
                    <a:pt x="78" y="217"/>
                  </a:lnTo>
                  <a:lnTo>
                    <a:pt x="82" y="229"/>
                  </a:lnTo>
                  <a:lnTo>
                    <a:pt x="90" y="247"/>
                  </a:lnTo>
                  <a:lnTo>
                    <a:pt x="90" y="247"/>
                  </a:lnTo>
                  <a:lnTo>
                    <a:pt x="114" y="281"/>
                  </a:lnTo>
                  <a:lnTo>
                    <a:pt x="124" y="292"/>
                  </a:lnTo>
                  <a:lnTo>
                    <a:pt x="135" y="302"/>
                  </a:lnTo>
                  <a:lnTo>
                    <a:pt x="147" y="310"/>
                  </a:lnTo>
                  <a:lnTo>
                    <a:pt x="159" y="316"/>
                  </a:lnTo>
                  <a:lnTo>
                    <a:pt x="173" y="320"/>
                  </a:lnTo>
                  <a:lnTo>
                    <a:pt x="189" y="320"/>
                  </a:lnTo>
                  <a:lnTo>
                    <a:pt x="189" y="320"/>
                  </a:lnTo>
                  <a:lnTo>
                    <a:pt x="193" y="320"/>
                  </a:lnTo>
                  <a:lnTo>
                    <a:pt x="193" y="320"/>
                  </a:lnTo>
                  <a:lnTo>
                    <a:pt x="195" y="320"/>
                  </a:lnTo>
                  <a:lnTo>
                    <a:pt x="195" y="320"/>
                  </a:lnTo>
                  <a:lnTo>
                    <a:pt x="207" y="322"/>
                  </a:lnTo>
                  <a:lnTo>
                    <a:pt x="217" y="328"/>
                  </a:lnTo>
                  <a:lnTo>
                    <a:pt x="225" y="336"/>
                  </a:lnTo>
                  <a:lnTo>
                    <a:pt x="233" y="346"/>
                  </a:lnTo>
                  <a:lnTo>
                    <a:pt x="241" y="366"/>
                  </a:lnTo>
                  <a:lnTo>
                    <a:pt x="243" y="372"/>
                  </a:lnTo>
                  <a:lnTo>
                    <a:pt x="243" y="372"/>
                  </a:lnTo>
                  <a:lnTo>
                    <a:pt x="245" y="380"/>
                  </a:lnTo>
                  <a:lnTo>
                    <a:pt x="247" y="386"/>
                  </a:lnTo>
                  <a:lnTo>
                    <a:pt x="245" y="394"/>
                  </a:lnTo>
                  <a:lnTo>
                    <a:pt x="243" y="402"/>
                  </a:lnTo>
                  <a:lnTo>
                    <a:pt x="241" y="408"/>
                  </a:lnTo>
                  <a:lnTo>
                    <a:pt x="237" y="414"/>
                  </a:lnTo>
                  <a:lnTo>
                    <a:pt x="231" y="420"/>
                  </a:lnTo>
                  <a:lnTo>
                    <a:pt x="225" y="424"/>
                  </a:lnTo>
                  <a:lnTo>
                    <a:pt x="225" y="424"/>
                  </a:lnTo>
                  <a:lnTo>
                    <a:pt x="209" y="434"/>
                  </a:lnTo>
                  <a:lnTo>
                    <a:pt x="209" y="434"/>
                  </a:lnTo>
                  <a:lnTo>
                    <a:pt x="187" y="446"/>
                  </a:lnTo>
                  <a:lnTo>
                    <a:pt x="165" y="456"/>
                  </a:lnTo>
                  <a:lnTo>
                    <a:pt x="165" y="456"/>
                  </a:lnTo>
                  <a:lnTo>
                    <a:pt x="153" y="461"/>
                  </a:lnTo>
                  <a:lnTo>
                    <a:pt x="141" y="467"/>
                  </a:lnTo>
                  <a:lnTo>
                    <a:pt x="122" y="481"/>
                  </a:lnTo>
                  <a:lnTo>
                    <a:pt x="102" y="499"/>
                  </a:lnTo>
                  <a:lnTo>
                    <a:pt x="84" y="519"/>
                  </a:lnTo>
                  <a:lnTo>
                    <a:pt x="84" y="519"/>
                  </a:lnTo>
                  <a:lnTo>
                    <a:pt x="52" y="553"/>
                  </a:lnTo>
                  <a:lnTo>
                    <a:pt x="34" y="569"/>
                  </a:lnTo>
                  <a:lnTo>
                    <a:pt x="14" y="583"/>
                  </a:lnTo>
                  <a:lnTo>
                    <a:pt x="14" y="583"/>
                  </a:lnTo>
                  <a:lnTo>
                    <a:pt x="8" y="589"/>
                  </a:lnTo>
                  <a:lnTo>
                    <a:pt x="4" y="601"/>
                  </a:lnTo>
                  <a:lnTo>
                    <a:pt x="4" y="601"/>
                  </a:lnTo>
                  <a:lnTo>
                    <a:pt x="0" y="613"/>
                  </a:lnTo>
                  <a:lnTo>
                    <a:pt x="0" y="613"/>
                  </a:lnTo>
                  <a:lnTo>
                    <a:pt x="18" y="617"/>
                  </a:lnTo>
                  <a:lnTo>
                    <a:pt x="26" y="621"/>
                  </a:lnTo>
                  <a:lnTo>
                    <a:pt x="36" y="624"/>
                  </a:lnTo>
                  <a:lnTo>
                    <a:pt x="36" y="624"/>
                  </a:lnTo>
                  <a:lnTo>
                    <a:pt x="46" y="632"/>
                  </a:lnTo>
                  <a:lnTo>
                    <a:pt x="56" y="644"/>
                  </a:lnTo>
                  <a:lnTo>
                    <a:pt x="62" y="654"/>
                  </a:lnTo>
                  <a:lnTo>
                    <a:pt x="64" y="664"/>
                  </a:lnTo>
                  <a:lnTo>
                    <a:pt x="66" y="676"/>
                  </a:lnTo>
                  <a:lnTo>
                    <a:pt x="68" y="688"/>
                  </a:lnTo>
                  <a:lnTo>
                    <a:pt x="68" y="6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75BBACC-91C7-4A30-9BA9-187F96A9F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3" y="306388"/>
              <a:ext cx="1993900" cy="2146300"/>
            </a:xfrm>
            <a:custGeom>
              <a:avLst/>
              <a:gdLst>
                <a:gd name="T0" fmla="*/ 1048 w 1256"/>
                <a:gd name="T1" fmla="*/ 996 h 1352"/>
                <a:gd name="T2" fmla="*/ 1153 w 1256"/>
                <a:gd name="T3" fmla="*/ 914 h 1352"/>
                <a:gd name="T4" fmla="*/ 1056 w 1256"/>
                <a:gd name="T5" fmla="*/ 807 h 1352"/>
                <a:gd name="T6" fmla="*/ 1125 w 1256"/>
                <a:gd name="T7" fmla="*/ 795 h 1352"/>
                <a:gd name="T8" fmla="*/ 1179 w 1256"/>
                <a:gd name="T9" fmla="*/ 763 h 1352"/>
                <a:gd name="T10" fmla="*/ 1201 w 1256"/>
                <a:gd name="T11" fmla="*/ 714 h 1352"/>
                <a:gd name="T12" fmla="*/ 1215 w 1256"/>
                <a:gd name="T13" fmla="*/ 616 h 1352"/>
                <a:gd name="T14" fmla="*/ 1233 w 1256"/>
                <a:gd name="T15" fmla="*/ 539 h 1352"/>
                <a:gd name="T16" fmla="*/ 1252 w 1256"/>
                <a:gd name="T17" fmla="*/ 507 h 1352"/>
                <a:gd name="T18" fmla="*/ 1256 w 1256"/>
                <a:gd name="T19" fmla="*/ 475 h 1352"/>
                <a:gd name="T20" fmla="*/ 1245 w 1256"/>
                <a:gd name="T21" fmla="*/ 453 h 1352"/>
                <a:gd name="T22" fmla="*/ 1213 w 1256"/>
                <a:gd name="T23" fmla="*/ 401 h 1352"/>
                <a:gd name="T24" fmla="*/ 1211 w 1256"/>
                <a:gd name="T25" fmla="*/ 372 h 1352"/>
                <a:gd name="T26" fmla="*/ 1209 w 1256"/>
                <a:gd name="T27" fmla="*/ 326 h 1352"/>
                <a:gd name="T28" fmla="*/ 1181 w 1256"/>
                <a:gd name="T29" fmla="*/ 286 h 1352"/>
                <a:gd name="T30" fmla="*/ 1177 w 1256"/>
                <a:gd name="T31" fmla="*/ 240 h 1352"/>
                <a:gd name="T32" fmla="*/ 1181 w 1256"/>
                <a:gd name="T33" fmla="*/ 232 h 1352"/>
                <a:gd name="T34" fmla="*/ 1207 w 1256"/>
                <a:gd name="T35" fmla="*/ 209 h 1352"/>
                <a:gd name="T36" fmla="*/ 1227 w 1256"/>
                <a:gd name="T37" fmla="*/ 191 h 1352"/>
                <a:gd name="T38" fmla="*/ 1225 w 1256"/>
                <a:gd name="T39" fmla="*/ 139 h 1352"/>
                <a:gd name="T40" fmla="*/ 1199 w 1256"/>
                <a:gd name="T41" fmla="*/ 2 h 1352"/>
                <a:gd name="T42" fmla="*/ 1189 w 1256"/>
                <a:gd name="T43" fmla="*/ 0 h 1352"/>
                <a:gd name="T44" fmla="*/ 1139 w 1256"/>
                <a:gd name="T45" fmla="*/ 26 h 1352"/>
                <a:gd name="T46" fmla="*/ 1078 w 1256"/>
                <a:gd name="T47" fmla="*/ 81 h 1352"/>
                <a:gd name="T48" fmla="*/ 1012 w 1256"/>
                <a:gd name="T49" fmla="*/ 151 h 1352"/>
                <a:gd name="T50" fmla="*/ 901 w 1256"/>
                <a:gd name="T51" fmla="*/ 205 h 1352"/>
                <a:gd name="T52" fmla="*/ 793 w 1256"/>
                <a:gd name="T53" fmla="*/ 224 h 1352"/>
                <a:gd name="T54" fmla="*/ 714 w 1256"/>
                <a:gd name="T55" fmla="*/ 250 h 1352"/>
                <a:gd name="T56" fmla="*/ 602 w 1256"/>
                <a:gd name="T57" fmla="*/ 286 h 1352"/>
                <a:gd name="T58" fmla="*/ 423 w 1256"/>
                <a:gd name="T59" fmla="*/ 334 h 1352"/>
                <a:gd name="T60" fmla="*/ 127 w 1256"/>
                <a:gd name="T61" fmla="*/ 433 h 1352"/>
                <a:gd name="T62" fmla="*/ 87 w 1256"/>
                <a:gd name="T63" fmla="*/ 471 h 1352"/>
                <a:gd name="T64" fmla="*/ 83 w 1256"/>
                <a:gd name="T65" fmla="*/ 533 h 1352"/>
                <a:gd name="T66" fmla="*/ 153 w 1256"/>
                <a:gd name="T67" fmla="*/ 863 h 1352"/>
                <a:gd name="T68" fmla="*/ 153 w 1256"/>
                <a:gd name="T69" fmla="*/ 916 h 1352"/>
                <a:gd name="T70" fmla="*/ 101 w 1256"/>
                <a:gd name="T71" fmla="*/ 1032 h 1352"/>
                <a:gd name="T72" fmla="*/ 32 w 1256"/>
                <a:gd name="T73" fmla="*/ 1121 h 1352"/>
                <a:gd name="T74" fmla="*/ 8 w 1256"/>
                <a:gd name="T75" fmla="*/ 1147 h 1352"/>
                <a:gd name="T76" fmla="*/ 0 w 1256"/>
                <a:gd name="T77" fmla="*/ 1183 h 1352"/>
                <a:gd name="T78" fmla="*/ 6 w 1256"/>
                <a:gd name="T79" fmla="*/ 1203 h 1352"/>
                <a:gd name="T80" fmla="*/ 183 w 1256"/>
                <a:gd name="T81" fmla="*/ 1352 h 1352"/>
                <a:gd name="T82" fmla="*/ 221 w 1256"/>
                <a:gd name="T83" fmla="*/ 1336 h 1352"/>
                <a:gd name="T84" fmla="*/ 249 w 1256"/>
                <a:gd name="T85" fmla="*/ 1324 h 1352"/>
                <a:gd name="T86" fmla="*/ 270 w 1256"/>
                <a:gd name="T87" fmla="*/ 1280 h 1352"/>
                <a:gd name="T88" fmla="*/ 318 w 1256"/>
                <a:gd name="T89" fmla="*/ 1211 h 1352"/>
                <a:gd name="T90" fmla="*/ 340 w 1256"/>
                <a:gd name="T91" fmla="*/ 1187 h 1352"/>
                <a:gd name="T92" fmla="*/ 382 w 1256"/>
                <a:gd name="T93" fmla="*/ 1173 h 1352"/>
                <a:gd name="T94" fmla="*/ 421 w 1256"/>
                <a:gd name="T95" fmla="*/ 1187 h 1352"/>
                <a:gd name="T96" fmla="*/ 451 w 1256"/>
                <a:gd name="T97" fmla="*/ 1187 h 1352"/>
                <a:gd name="T98" fmla="*/ 507 w 1256"/>
                <a:gd name="T99" fmla="*/ 1153 h 1352"/>
                <a:gd name="T100" fmla="*/ 584 w 1256"/>
                <a:gd name="T101" fmla="*/ 1105 h 1352"/>
                <a:gd name="T102" fmla="*/ 716 w 1256"/>
                <a:gd name="T103" fmla="*/ 1061 h 1352"/>
                <a:gd name="T104" fmla="*/ 763 w 1256"/>
                <a:gd name="T105" fmla="*/ 1057 h 1352"/>
                <a:gd name="T106" fmla="*/ 777 w 1256"/>
                <a:gd name="T107" fmla="*/ 1022 h 1352"/>
                <a:gd name="T108" fmla="*/ 795 w 1256"/>
                <a:gd name="T109" fmla="*/ 1002 h 1352"/>
                <a:gd name="T110" fmla="*/ 817 w 1256"/>
                <a:gd name="T111" fmla="*/ 988 h 1352"/>
                <a:gd name="T112" fmla="*/ 829 w 1256"/>
                <a:gd name="T113" fmla="*/ 988 h 1352"/>
                <a:gd name="T114" fmla="*/ 861 w 1256"/>
                <a:gd name="T115" fmla="*/ 1008 h 1352"/>
                <a:gd name="T116" fmla="*/ 871 w 1256"/>
                <a:gd name="T117" fmla="*/ 1020 h 1352"/>
                <a:gd name="T118" fmla="*/ 883 w 1256"/>
                <a:gd name="T119" fmla="*/ 1061 h 1352"/>
                <a:gd name="T120" fmla="*/ 891 w 1256"/>
                <a:gd name="T121" fmla="*/ 1103 h 1352"/>
                <a:gd name="T122" fmla="*/ 940 w 1256"/>
                <a:gd name="T123" fmla="*/ 1091 h 1352"/>
                <a:gd name="T124" fmla="*/ 1002 w 1256"/>
                <a:gd name="T125" fmla="*/ 1048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6" h="1352">
                  <a:moveTo>
                    <a:pt x="1014" y="1034"/>
                  </a:moveTo>
                  <a:lnTo>
                    <a:pt x="1014" y="1034"/>
                  </a:lnTo>
                  <a:lnTo>
                    <a:pt x="1030" y="1012"/>
                  </a:lnTo>
                  <a:lnTo>
                    <a:pt x="1048" y="996"/>
                  </a:lnTo>
                  <a:lnTo>
                    <a:pt x="1048" y="996"/>
                  </a:lnTo>
                  <a:lnTo>
                    <a:pt x="1099" y="954"/>
                  </a:lnTo>
                  <a:lnTo>
                    <a:pt x="1153" y="914"/>
                  </a:lnTo>
                  <a:lnTo>
                    <a:pt x="1153" y="914"/>
                  </a:lnTo>
                  <a:lnTo>
                    <a:pt x="1050" y="825"/>
                  </a:lnTo>
                  <a:lnTo>
                    <a:pt x="1050" y="825"/>
                  </a:lnTo>
                  <a:lnTo>
                    <a:pt x="1056" y="807"/>
                  </a:lnTo>
                  <a:lnTo>
                    <a:pt x="1056" y="807"/>
                  </a:lnTo>
                  <a:lnTo>
                    <a:pt x="1081" y="801"/>
                  </a:lnTo>
                  <a:lnTo>
                    <a:pt x="1105" y="797"/>
                  </a:lnTo>
                  <a:lnTo>
                    <a:pt x="1105" y="797"/>
                  </a:lnTo>
                  <a:lnTo>
                    <a:pt x="1125" y="795"/>
                  </a:lnTo>
                  <a:lnTo>
                    <a:pt x="1141" y="789"/>
                  </a:lnTo>
                  <a:lnTo>
                    <a:pt x="1157" y="783"/>
                  </a:lnTo>
                  <a:lnTo>
                    <a:pt x="1169" y="773"/>
                  </a:lnTo>
                  <a:lnTo>
                    <a:pt x="1179" y="763"/>
                  </a:lnTo>
                  <a:lnTo>
                    <a:pt x="1189" y="749"/>
                  </a:lnTo>
                  <a:lnTo>
                    <a:pt x="1195" y="733"/>
                  </a:lnTo>
                  <a:lnTo>
                    <a:pt x="1201" y="714"/>
                  </a:lnTo>
                  <a:lnTo>
                    <a:pt x="1201" y="714"/>
                  </a:lnTo>
                  <a:lnTo>
                    <a:pt x="1217" y="656"/>
                  </a:lnTo>
                  <a:lnTo>
                    <a:pt x="1217" y="656"/>
                  </a:lnTo>
                  <a:lnTo>
                    <a:pt x="1215" y="636"/>
                  </a:lnTo>
                  <a:lnTo>
                    <a:pt x="1215" y="616"/>
                  </a:lnTo>
                  <a:lnTo>
                    <a:pt x="1217" y="594"/>
                  </a:lnTo>
                  <a:lnTo>
                    <a:pt x="1221" y="574"/>
                  </a:lnTo>
                  <a:lnTo>
                    <a:pt x="1227" y="555"/>
                  </a:lnTo>
                  <a:lnTo>
                    <a:pt x="1233" y="539"/>
                  </a:lnTo>
                  <a:lnTo>
                    <a:pt x="1241" y="523"/>
                  </a:lnTo>
                  <a:lnTo>
                    <a:pt x="1248" y="513"/>
                  </a:lnTo>
                  <a:lnTo>
                    <a:pt x="1248" y="513"/>
                  </a:lnTo>
                  <a:lnTo>
                    <a:pt x="1252" y="507"/>
                  </a:lnTo>
                  <a:lnTo>
                    <a:pt x="1256" y="499"/>
                  </a:lnTo>
                  <a:lnTo>
                    <a:pt x="1256" y="491"/>
                  </a:lnTo>
                  <a:lnTo>
                    <a:pt x="1256" y="483"/>
                  </a:lnTo>
                  <a:lnTo>
                    <a:pt x="1256" y="475"/>
                  </a:lnTo>
                  <a:lnTo>
                    <a:pt x="1254" y="467"/>
                  </a:lnTo>
                  <a:lnTo>
                    <a:pt x="1250" y="461"/>
                  </a:lnTo>
                  <a:lnTo>
                    <a:pt x="1245" y="453"/>
                  </a:lnTo>
                  <a:lnTo>
                    <a:pt x="1245" y="453"/>
                  </a:lnTo>
                  <a:lnTo>
                    <a:pt x="1233" y="439"/>
                  </a:lnTo>
                  <a:lnTo>
                    <a:pt x="1221" y="421"/>
                  </a:lnTo>
                  <a:lnTo>
                    <a:pt x="1217" y="411"/>
                  </a:lnTo>
                  <a:lnTo>
                    <a:pt x="1213" y="401"/>
                  </a:lnTo>
                  <a:lnTo>
                    <a:pt x="1211" y="389"/>
                  </a:lnTo>
                  <a:lnTo>
                    <a:pt x="1211" y="378"/>
                  </a:lnTo>
                  <a:lnTo>
                    <a:pt x="1211" y="372"/>
                  </a:lnTo>
                  <a:lnTo>
                    <a:pt x="1211" y="372"/>
                  </a:lnTo>
                  <a:lnTo>
                    <a:pt x="1211" y="342"/>
                  </a:lnTo>
                  <a:lnTo>
                    <a:pt x="1211" y="332"/>
                  </a:lnTo>
                  <a:lnTo>
                    <a:pt x="1209" y="326"/>
                  </a:lnTo>
                  <a:lnTo>
                    <a:pt x="1209" y="326"/>
                  </a:lnTo>
                  <a:lnTo>
                    <a:pt x="1205" y="320"/>
                  </a:lnTo>
                  <a:lnTo>
                    <a:pt x="1199" y="310"/>
                  </a:lnTo>
                  <a:lnTo>
                    <a:pt x="1181" y="286"/>
                  </a:lnTo>
                  <a:lnTo>
                    <a:pt x="1181" y="286"/>
                  </a:lnTo>
                  <a:lnTo>
                    <a:pt x="1173" y="276"/>
                  </a:lnTo>
                  <a:lnTo>
                    <a:pt x="1171" y="264"/>
                  </a:lnTo>
                  <a:lnTo>
                    <a:pt x="1171" y="252"/>
                  </a:lnTo>
                  <a:lnTo>
                    <a:pt x="1177" y="240"/>
                  </a:lnTo>
                  <a:lnTo>
                    <a:pt x="1177" y="240"/>
                  </a:lnTo>
                  <a:lnTo>
                    <a:pt x="1177" y="238"/>
                  </a:lnTo>
                  <a:lnTo>
                    <a:pt x="1177" y="238"/>
                  </a:lnTo>
                  <a:lnTo>
                    <a:pt x="1181" y="232"/>
                  </a:lnTo>
                  <a:lnTo>
                    <a:pt x="1185" y="222"/>
                  </a:lnTo>
                  <a:lnTo>
                    <a:pt x="1195" y="215"/>
                  </a:lnTo>
                  <a:lnTo>
                    <a:pt x="1207" y="209"/>
                  </a:lnTo>
                  <a:lnTo>
                    <a:pt x="1207" y="209"/>
                  </a:lnTo>
                  <a:lnTo>
                    <a:pt x="1215" y="205"/>
                  </a:lnTo>
                  <a:lnTo>
                    <a:pt x="1221" y="201"/>
                  </a:lnTo>
                  <a:lnTo>
                    <a:pt x="1225" y="197"/>
                  </a:lnTo>
                  <a:lnTo>
                    <a:pt x="1227" y="191"/>
                  </a:lnTo>
                  <a:lnTo>
                    <a:pt x="1229" y="181"/>
                  </a:lnTo>
                  <a:lnTo>
                    <a:pt x="1229" y="171"/>
                  </a:lnTo>
                  <a:lnTo>
                    <a:pt x="1225" y="139"/>
                  </a:lnTo>
                  <a:lnTo>
                    <a:pt x="1225" y="139"/>
                  </a:lnTo>
                  <a:lnTo>
                    <a:pt x="1205" y="38"/>
                  </a:lnTo>
                  <a:lnTo>
                    <a:pt x="1205" y="38"/>
                  </a:lnTo>
                  <a:lnTo>
                    <a:pt x="1199" y="2"/>
                  </a:lnTo>
                  <a:lnTo>
                    <a:pt x="1199" y="2"/>
                  </a:lnTo>
                  <a:lnTo>
                    <a:pt x="1199" y="2"/>
                  </a:lnTo>
                  <a:lnTo>
                    <a:pt x="1199" y="2"/>
                  </a:lnTo>
                  <a:lnTo>
                    <a:pt x="1189" y="0"/>
                  </a:lnTo>
                  <a:lnTo>
                    <a:pt x="1189" y="0"/>
                  </a:lnTo>
                  <a:lnTo>
                    <a:pt x="1177" y="2"/>
                  </a:lnTo>
                  <a:lnTo>
                    <a:pt x="1163" y="10"/>
                  </a:lnTo>
                  <a:lnTo>
                    <a:pt x="1163" y="10"/>
                  </a:lnTo>
                  <a:lnTo>
                    <a:pt x="1139" y="26"/>
                  </a:lnTo>
                  <a:lnTo>
                    <a:pt x="1117" y="42"/>
                  </a:lnTo>
                  <a:lnTo>
                    <a:pt x="1095" y="59"/>
                  </a:lnTo>
                  <a:lnTo>
                    <a:pt x="1085" y="69"/>
                  </a:lnTo>
                  <a:lnTo>
                    <a:pt x="1078" y="81"/>
                  </a:lnTo>
                  <a:lnTo>
                    <a:pt x="1078" y="81"/>
                  </a:lnTo>
                  <a:lnTo>
                    <a:pt x="1058" y="107"/>
                  </a:lnTo>
                  <a:lnTo>
                    <a:pt x="1036" y="131"/>
                  </a:lnTo>
                  <a:lnTo>
                    <a:pt x="1012" y="151"/>
                  </a:lnTo>
                  <a:lnTo>
                    <a:pt x="986" y="169"/>
                  </a:lnTo>
                  <a:lnTo>
                    <a:pt x="960" y="183"/>
                  </a:lnTo>
                  <a:lnTo>
                    <a:pt x="932" y="195"/>
                  </a:lnTo>
                  <a:lnTo>
                    <a:pt x="901" y="205"/>
                  </a:lnTo>
                  <a:lnTo>
                    <a:pt x="869" y="213"/>
                  </a:lnTo>
                  <a:lnTo>
                    <a:pt x="869" y="213"/>
                  </a:lnTo>
                  <a:lnTo>
                    <a:pt x="819" y="221"/>
                  </a:lnTo>
                  <a:lnTo>
                    <a:pt x="793" y="224"/>
                  </a:lnTo>
                  <a:lnTo>
                    <a:pt x="767" y="230"/>
                  </a:lnTo>
                  <a:lnTo>
                    <a:pt x="767" y="230"/>
                  </a:lnTo>
                  <a:lnTo>
                    <a:pt x="742" y="240"/>
                  </a:lnTo>
                  <a:lnTo>
                    <a:pt x="714" y="250"/>
                  </a:lnTo>
                  <a:lnTo>
                    <a:pt x="688" y="260"/>
                  </a:lnTo>
                  <a:lnTo>
                    <a:pt x="662" y="270"/>
                  </a:lnTo>
                  <a:lnTo>
                    <a:pt x="662" y="270"/>
                  </a:lnTo>
                  <a:lnTo>
                    <a:pt x="602" y="286"/>
                  </a:lnTo>
                  <a:lnTo>
                    <a:pt x="543" y="302"/>
                  </a:lnTo>
                  <a:lnTo>
                    <a:pt x="483" y="318"/>
                  </a:lnTo>
                  <a:lnTo>
                    <a:pt x="423" y="334"/>
                  </a:lnTo>
                  <a:lnTo>
                    <a:pt x="423" y="334"/>
                  </a:lnTo>
                  <a:lnTo>
                    <a:pt x="348" y="358"/>
                  </a:lnTo>
                  <a:lnTo>
                    <a:pt x="274" y="382"/>
                  </a:lnTo>
                  <a:lnTo>
                    <a:pt x="127" y="433"/>
                  </a:lnTo>
                  <a:lnTo>
                    <a:pt x="127" y="433"/>
                  </a:lnTo>
                  <a:lnTo>
                    <a:pt x="115" y="441"/>
                  </a:lnTo>
                  <a:lnTo>
                    <a:pt x="103" y="449"/>
                  </a:lnTo>
                  <a:lnTo>
                    <a:pt x="93" y="459"/>
                  </a:lnTo>
                  <a:lnTo>
                    <a:pt x="87" y="471"/>
                  </a:lnTo>
                  <a:lnTo>
                    <a:pt x="87" y="471"/>
                  </a:lnTo>
                  <a:lnTo>
                    <a:pt x="85" y="491"/>
                  </a:lnTo>
                  <a:lnTo>
                    <a:pt x="83" y="511"/>
                  </a:lnTo>
                  <a:lnTo>
                    <a:pt x="83" y="533"/>
                  </a:lnTo>
                  <a:lnTo>
                    <a:pt x="87" y="553"/>
                  </a:lnTo>
                  <a:lnTo>
                    <a:pt x="87" y="553"/>
                  </a:lnTo>
                  <a:lnTo>
                    <a:pt x="119" y="708"/>
                  </a:lnTo>
                  <a:lnTo>
                    <a:pt x="153" y="863"/>
                  </a:lnTo>
                  <a:lnTo>
                    <a:pt x="153" y="863"/>
                  </a:lnTo>
                  <a:lnTo>
                    <a:pt x="155" y="881"/>
                  </a:lnTo>
                  <a:lnTo>
                    <a:pt x="155" y="898"/>
                  </a:lnTo>
                  <a:lnTo>
                    <a:pt x="153" y="916"/>
                  </a:lnTo>
                  <a:lnTo>
                    <a:pt x="149" y="932"/>
                  </a:lnTo>
                  <a:lnTo>
                    <a:pt x="149" y="932"/>
                  </a:lnTo>
                  <a:lnTo>
                    <a:pt x="125" y="982"/>
                  </a:lnTo>
                  <a:lnTo>
                    <a:pt x="101" y="1032"/>
                  </a:lnTo>
                  <a:lnTo>
                    <a:pt x="87" y="1055"/>
                  </a:lnTo>
                  <a:lnTo>
                    <a:pt x="72" y="1079"/>
                  </a:lnTo>
                  <a:lnTo>
                    <a:pt x="54" y="1101"/>
                  </a:lnTo>
                  <a:lnTo>
                    <a:pt x="32" y="1121"/>
                  </a:lnTo>
                  <a:lnTo>
                    <a:pt x="32" y="1121"/>
                  </a:lnTo>
                  <a:lnTo>
                    <a:pt x="24" y="1129"/>
                  </a:lnTo>
                  <a:lnTo>
                    <a:pt x="16" y="1137"/>
                  </a:lnTo>
                  <a:lnTo>
                    <a:pt x="8" y="1147"/>
                  </a:lnTo>
                  <a:lnTo>
                    <a:pt x="4" y="1157"/>
                  </a:lnTo>
                  <a:lnTo>
                    <a:pt x="4" y="1157"/>
                  </a:lnTo>
                  <a:lnTo>
                    <a:pt x="2" y="1169"/>
                  </a:lnTo>
                  <a:lnTo>
                    <a:pt x="0" y="1183"/>
                  </a:lnTo>
                  <a:lnTo>
                    <a:pt x="2" y="1195"/>
                  </a:lnTo>
                  <a:lnTo>
                    <a:pt x="4" y="1199"/>
                  </a:lnTo>
                  <a:lnTo>
                    <a:pt x="6" y="1203"/>
                  </a:lnTo>
                  <a:lnTo>
                    <a:pt x="6" y="1203"/>
                  </a:lnTo>
                  <a:lnTo>
                    <a:pt x="91" y="1274"/>
                  </a:lnTo>
                  <a:lnTo>
                    <a:pt x="183" y="1352"/>
                  </a:lnTo>
                  <a:lnTo>
                    <a:pt x="183" y="1352"/>
                  </a:lnTo>
                  <a:lnTo>
                    <a:pt x="183" y="1352"/>
                  </a:lnTo>
                  <a:lnTo>
                    <a:pt x="183" y="1352"/>
                  </a:lnTo>
                  <a:lnTo>
                    <a:pt x="201" y="1342"/>
                  </a:lnTo>
                  <a:lnTo>
                    <a:pt x="209" y="1340"/>
                  </a:lnTo>
                  <a:lnTo>
                    <a:pt x="221" y="1336"/>
                  </a:lnTo>
                  <a:lnTo>
                    <a:pt x="221" y="1336"/>
                  </a:lnTo>
                  <a:lnTo>
                    <a:pt x="237" y="1332"/>
                  </a:lnTo>
                  <a:lnTo>
                    <a:pt x="243" y="1328"/>
                  </a:lnTo>
                  <a:lnTo>
                    <a:pt x="249" y="1324"/>
                  </a:lnTo>
                  <a:lnTo>
                    <a:pt x="254" y="1316"/>
                  </a:lnTo>
                  <a:lnTo>
                    <a:pt x="260" y="1306"/>
                  </a:lnTo>
                  <a:lnTo>
                    <a:pt x="270" y="1280"/>
                  </a:lnTo>
                  <a:lnTo>
                    <a:pt x="270" y="1280"/>
                  </a:lnTo>
                  <a:lnTo>
                    <a:pt x="280" y="1260"/>
                  </a:lnTo>
                  <a:lnTo>
                    <a:pt x="292" y="1242"/>
                  </a:lnTo>
                  <a:lnTo>
                    <a:pt x="304" y="1224"/>
                  </a:lnTo>
                  <a:lnTo>
                    <a:pt x="318" y="1211"/>
                  </a:lnTo>
                  <a:lnTo>
                    <a:pt x="318" y="1211"/>
                  </a:lnTo>
                  <a:lnTo>
                    <a:pt x="328" y="1197"/>
                  </a:lnTo>
                  <a:lnTo>
                    <a:pt x="328" y="1197"/>
                  </a:lnTo>
                  <a:lnTo>
                    <a:pt x="340" y="1187"/>
                  </a:lnTo>
                  <a:lnTo>
                    <a:pt x="354" y="1179"/>
                  </a:lnTo>
                  <a:lnTo>
                    <a:pt x="368" y="1175"/>
                  </a:lnTo>
                  <a:lnTo>
                    <a:pt x="382" y="1173"/>
                  </a:lnTo>
                  <a:lnTo>
                    <a:pt x="382" y="1173"/>
                  </a:lnTo>
                  <a:lnTo>
                    <a:pt x="396" y="1175"/>
                  </a:lnTo>
                  <a:lnTo>
                    <a:pt x="408" y="1181"/>
                  </a:lnTo>
                  <a:lnTo>
                    <a:pt x="408" y="1181"/>
                  </a:lnTo>
                  <a:lnTo>
                    <a:pt x="421" y="1187"/>
                  </a:lnTo>
                  <a:lnTo>
                    <a:pt x="435" y="1189"/>
                  </a:lnTo>
                  <a:lnTo>
                    <a:pt x="435" y="1189"/>
                  </a:lnTo>
                  <a:lnTo>
                    <a:pt x="443" y="1189"/>
                  </a:lnTo>
                  <a:lnTo>
                    <a:pt x="451" y="1187"/>
                  </a:lnTo>
                  <a:lnTo>
                    <a:pt x="467" y="1179"/>
                  </a:lnTo>
                  <a:lnTo>
                    <a:pt x="485" y="1169"/>
                  </a:lnTo>
                  <a:lnTo>
                    <a:pt x="503" y="1157"/>
                  </a:lnTo>
                  <a:lnTo>
                    <a:pt x="507" y="1153"/>
                  </a:lnTo>
                  <a:lnTo>
                    <a:pt x="507" y="1153"/>
                  </a:lnTo>
                  <a:lnTo>
                    <a:pt x="531" y="1137"/>
                  </a:lnTo>
                  <a:lnTo>
                    <a:pt x="557" y="1121"/>
                  </a:lnTo>
                  <a:lnTo>
                    <a:pt x="584" y="1105"/>
                  </a:lnTo>
                  <a:lnTo>
                    <a:pt x="614" y="1091"/>
                  </a:lnTo>
                  <a:lnTo>
                    <a:pt x="646" y="1079"/>
                  </a:lnTo>
                  <a:lnTo>
                    <a:pt x="680" y="1069"/>
                  </a:lnTo>
                  <a:lnTo>
                    <a:pt x="716" y="1061"/>
                  </a:lnTo>
                  <a:lnTo>
                    <a:pt x="753" y="1057"/>
                  </a:lnTo>
                  <a:lnTo>
                    <a:pt x="753" y="1057"/>
                  </a:lnTo>
                  <a:lnTo>
                    <a:pt x="763" y="1057"/>
                  </a:lnTo>
                  <a:lnTo>
                    <a:pt x="763" y="1057"/>
                  </a:lnTo>
                  <a:lnTo>
                    <a:pt x="767" y="1046"/>
                  </a:lnTo>
                  <a:lnTo>
                    <a:pt x="767" y="1046"/>
                  </a:lnTo>
                  <a:lnTo>
                    <a:pt x="771" y="1034"/>
                  </a:lnTo>
                  <a:lnTo>
                    <a:pt x="777" y="1022"/>
                  </a:lnTo>
                  <a:lnTo>
                    <a:pt x="785" y="1014"/>
                  </a:lnTo>
                  <a:lnTo>
                    <a:pt x="791" y="1008"/>
                  </a:lnTo>
                  <a:lnTo>
                    <a:pt x="791" y="1008"/>
                  </a:lnTo>
                  <a:lnTo>
                    <a:pt x="795" y="1002"/>
                  </a:lnTo>
                  <a:lnTo>
                    <a:pt x="795" y="1002"/>
                  </a:lnTo>
                  <a:lnTo>
                    <a:pt x="801" y="996"/>
                  </a:lnTo>
                  <a:lnTo>
                    <a:pt x="809" y="992"/>
                  </a:lnTo>
                  <a:lnTo>
                    <a:pt x="817" y="988"/>
                  </a:lnTo>
                  <a:lnTo>
                    <a:pt x="827" y="988"/>
                  </a:lnTo>
                  <a:lnTo>
                    <a:pt x="827" y="988"/>
                  </a:lnTo>
                  <a:lnTo>
                    <a:pt x="829" y="988"/>
                  </a:lnTo>
                  <a:lnTo>
                    <a:pt x="829" y="988"/>
                  </a:lnTo>
                  <a:lnTo>
                    <a:pt x="839" y="990"/>
                  </a:lnTo>
                  <a:lnTo>
                    <a:pt x="847" y="994"/>
                  </a:lnTo>
                  <a:lnTo>
                    <a:pt x="855" y="1000"/>
                  </a:lnTo>
                  <a:lnTo>
                    <a:pt x="861" y="1008"/>
                  </a:lnTo>
                  <a:lnTo>
                    <a:pt x="861" y="1008"/>
                  </a:lnTo>
                  <a:lnTo>
                    <a:pt x="865" y="1012"/>
                  </a:lnTo>
                  <a:lnTo>
                    <a:pt x="865" y="1012"/>
                  </a:lnTo>
                  <a:lnTo>
                    <a:pt x="871" y="1020"/>
                  </a:lnTo>
                  <a:lnTo>
                    <a:pt x="879" y="1032"/>
                  </a:lnTo>
                  <a:lnTo>
                    <a:pt x="883" y="1046"/>
                  </a:lnTo>
                  <a:lnTo>
                    <a:pt x="883" y="1053"/>
                  </a:lnTo>
                  <a:lnTo>
                    <a:pt x="883" y="1061"/>
                  </a:lnTo>
                  <a:lnTo>
                    <a:pt x="883" y="1061"/>
                  </a:lnTo>
                  <a:lnTo>
                    <a:pt x="877" y="1103"/>
                  </a:lnTo>
                  <a:lnTo>
                    <a:pt x="877" y="1103"/>
                  </a:lnTo>
                  <a:lnTo>
                    <a:pt x="891" y="1103"/>
                  </a:lnTo>
                  <a:lnTo>
                    <a:pt x="891" y="1103"/>
                  </a:lnTo>
                  <a:lnTo>
                    <a:pt x="907" y="1101"/>
                  </a:lnTo>
                  <a:lnTo>
                    <a:pt x="924" y="1097"/>
                  </a:lnTo>
                  <a:lnTo>
                    <a:pt x="940" y="1091"/>
                  </a:lnTo>
                  <a:lnTo>
                    <a:pt x="956" y="1083"/>
                  </a:lnTo>
                  <a:lnTo>
                    <a:pt x="972" y="1073"/>
                  </a:lnTo>
                  <a:lnTo>
                    <a:pt x="988" y="1061"/>
                  </a:lnTo>
                  <a:lnTo>
                    <a:pt x="1002" y="1048"/>
                  </a:lnTo>
                  <a:lnTo>
                    <a:pt x="1014" y="1034"/>
                  </a:lnTo>
                  <a:lnTo>
                    <a:pt x="1014" y="10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376B2B2-E62F-414D-A189-7693A9D6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1" y="454025"/>
              <a:ext cx="1670050" cy="2446338"/>
            </a:xfrm>
            <a:custGeom>
              <a:avLst/>
              <a:gdLst>
                <a:gd name="T0" fmla="*/ 420 w 1052"/>
                <a:gd name="T1" fmla="*/ 203 h 1541"/>
                <a:gd name="T2" fmla="*/ 444 w 1052"/>
                <a:gd name="T3" fmla="*/ 277 h 1541"/>
                <a:gd name="T4" fmla="*/ 476 w 1052"/>
                <a:gd name="T5" fmla="*/ 314 h 1541"/>
                <a:gd name="T6" fmla="*/ 488 w 1052"/>
                <a:gd name="T7" fmla="*/ 334 h 1541"/>
                <a:gd name="T8" fmla="*/ 486 w 1052"/>
                <a:gd name="T9" fmla="*/ 380 h 1541"/>
                <a:gd name="T10" fmla="*/ 464 w 1052"/>
                <a:gd name="T11" fmla="*/ 428 h 1541"/>
                <a:gd name="T12" fmla="*/ 223 w 1052"/>
                <a:gd name="T13" fmla="*/ 656 h 1541"/>
                <a:gd name="T14" fmla="*/ 207 w 1052"/>
                <a:gd name="T15" fmla="*/ 664 h 1541"/>
                <a:gd name="T16" fmla="*/ 32 w 1052"/>
                <a:gd name="T17" fmla="*/ 708 h 1541"/>
                <a:gd name="T18" fmla="*/ 2 w 1052"/>
                <a:gd name="T19" fmla="*/ 740 h 1541"/>
                <a:gd name="T20" fmla="*/ 4 w 1052"/>
                <a:gd name="T21" fmla="*/ 823 h 1541"/>
                <a:gd name="T22" fmla="*/ 14 w 1052"/>
                <a:gd name="T23" fmla="*/ 909 h 1541"/>
                <a:gd name="T24" fmla="*/ 46 w 1052"/>
                <a:gd name="T25" fmla="*/ 949 h 1541"/>
                <a:gd name="T26" fmla="*/ 116 w 1052"/>
                <a:gd name="T27" fmla="*/ 1034 h 1541"/>
                <a:gd name="T28" fmla="*/ 144 w 1052"/>
                <a:gd name="T29" fmla="*/ 1092 h 1541"/>
                <a:gd name="T30" fmla="*/ 207 w 1052"/>
                <a:gd name="T31" fmla="*/ 1153 h 1541"/>
                <a:gd name="T32" fmla="*/ 285 w 1052"/>
                <a:gd name="T33" fmla="*/ 1169 h 1541"/>
                <a:gd name="T34" fmla="*/ 307 w 1052"/>
                <a:gd name="T35" fmla="*/ 1177 h 1541"/>
                <a:gd name="T36" fmla="*/ 346 w 1052"/>
                <a:gd name="T37" fmla="*/ 1211 h 1541"/>
                <a:gd name="T38" fmla="*/ 394 w 1052"/>
                <a:gd name="T39" fmla="*/ 1217 h 1541"/>
                <a:gd name="T40" fmla="*/ 442 w 1052"/>
                <a:gd name="T41" fmla="*/ 1312 h 1541"/>
                <a:gd name="T42" fmla="*/ 436 w 1052"/>
                <a:gd name="T43" fmla="*/ 1354 h 1541"/>
                <a:gd name="T44" fmla="*/ 414 w 1052"/>
                <a:gd name="T45" fmla="*/ 1394 h 1541"/>
                <a:gd name="T46" fmla="*/ 430 w 1052"/>
                <a:gd name="T47" fmla="*/ 1434 h 1541"/>
                <a:gd name="T48" fmla="*/ 499 w 1052"/>
                <a:gd name="T49" fmla="*/ 1483 h 1541"/>
                <a:gd name="T50" fmla="*/ 605 w 1052"/>
                <a:gd name="T51" fmla="*/ 1521 h 1541"/>
                <a:gd name="T52" fmla="*/ 641 w 1052"/>
                <a:gd name="T53" fmla="*/ 1523 h 1541"/>
                <a:gd name="T54" fmla="*/ 674 w 1052"/>
                <a:gd name="T55" fmla="*/ 1531 h 1541"/>
                <a:gd name="T56" fmla="*/ 726 w 1052"/>
                <a:gd name="T57" fmla="*/ 1541 h 1541"/>
                <a:gd name="T58" fmla="*/ 752 w 1052"/>
                <a:gd name="T59" fmla="*/ 1535 h 1541"/>
                <a:gd name="T60" fmla="*/ 794 w 1052"/>
                <a:gd name="T61" fmla="*/ 1481 h 1541"/>
                <a:gd name="T62" fmla="*/ 816 w 1052"/>
                <a:gd name="T63" fmla="*/ 1432 h 1541"/>
                <a:gd name="T64" fmla="*/ 889 w 1052"/>
                <a:gd name="T65" fmla="*/ 1340 h 1541"/>
                <a:gd name="T66" fmla="*/ 969 w 1052"/>
                <a:gd name="T67" fmla="*/ 1296 h 1541"/>
                <a:gd name="T68" fmla="*/ 1040 w 1052"/>
                <a:gd name="T69" fmla="*/ 1235 h 1541"/>
                <a:gd name="T70" fmla="*/ 1052 w 1052"/>
                <a:gd name="T71" fmla="*/ 1145 h 1541"/>
                <a:gd name="T72" fmla="*/ 1036 w 1052"/>
                <a:gd name="T73" fmla="*/ 1032 h 1541"/>
                <a:gd name="T74" fmla="*/ 967 w 1052"/>
                <a:gd name="T75" fmla="*/ 811 h 1541"/>
                <a:gd name="T76" fmla="*/ 867 w 1052"/>
                <a:gd name="T77" fmla="*/ 563 h 1541"/>
                <a:gd name="T78" fmla="*/ 833 w 1052"/>
                <a:gd name="T79" fmla="*/ 410 h 1541"/>
                <a:gd name="T80" fmla="*/ 820 w 1052"/>
                <a:gd name="T81" fmla="*/ 330 h 1541"/>
                <a:gd name="T82" fmla="*/ 786 w 1052"/>
                <a:gd name="T83" fmla="*/ 193 h 1541"/>
                <a:gd name="T84" fmla="*/ 772 w 1052"/>
                <a:gd name="T85" fmla="*/ 155 h 1541"/>
                <a:gd name="T86" fmla="*/ 724 w 1052"/>
                <a:gd name="T87" fmla="*/ 102 h 1541"/>
                <a:gd name="T88" fmla="*/ 561 w 1052"/>
                <a:gd name="T89" fmla="*/ 8 h 1541"/>
                <a:gd name="T90" fmla="*/ 521 w 1052"/>
                <a:gd name="T91" fmla="*/ 0 h 1541"/>
                <a:gd name="T92" fmla="*/ 493 w 1052"/>
                <a:gd name="T93" fmla="*/ 6 h 1541"/>
                <a:gd name="T94" fmla="*/ 376 w 1052"/>
                <a:gd name="T95" fmla="*/ 128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2" h="1541">
                  <a:moveTo>
                    <a:pt x="376" y="128"/>
                  </a:moveTo>
                  <a:lnTo>
                    <a:pt x="376" y="128"/>
                  </a:lnTo>
                  <a:lnTo>
                    <a:pt x="406" y="179"/>
                  </a:lnTo>
                  <a:lnTo>
                    <a:pt x="420" y="203"/>
                  </a:lnTo>
                  <a:lnTo>
                    <a:pt x="430" y="231"/>
                  </a:lnTo>
                  <a:lnTo>
                    <a:pt x="430" y="231"/>
                  </a:lnTo>
                  <a:lnTo>
                    <a:pt x="436" y="255"/>
                  </a:lnTo>
                  <a:lnTo>
                    <a:pt x="444" y="277"/>
                  </a:lnTo>
                  <a:lnTo>
                    <a:pt x="450" y="287"/>
                  </a:lnTo>
                  <a:lnTo>
                    <a:pt x="458" y="296"/>
                  </a:lnTo>
                  <a:lnTo>
                    <a:pt x="466" y="306"/>
                  </a:lnTo>
                  <a:lnTo>
                    <a:pt x="476" y="314"/>
                  </a:lnTo>
                  <a:lnTo>
                    <a:pt x="476" y="314"/>
                  </a:lnTo>
                  <a:lnTo>
                    <a:pt x="480" y="318"/>
                  </a:lnTo>
                  <a:lnTo>
                    <a:pt x="484" y="322"/>
                  </a:lnTo>
                  <a:lnTo>
                    <a:pt x="488" y="334"/>
                  </a:lnTo>
                  <a:lnTo>
                    <a:pt x="490" y="348"/>
                  </a:lnTo>
                  <a:lnTo>
                    <a:pt x="490" y="362"/>
                  </a:lnTo>
                  <a:lnTo>
                    <a:pt x="490" y="362"/>
                  </a:lnTo>
                  <a:lnTo>
                    <a:pt x="486" y="380"/>
                  </a:lnTo>
                  <a:lnTo>
                    <a:pt x="482" y="398"/>
                  </a:lnTo>
                  <a:lnTo>
                    <a:pt x="474" y="414"/>
                  </a:lnTo>
                  <a:lnTo>
                    <a:pt x="470" y="420"/>
                  </a:lnTo>
                  <a:lnTo>
                    <a:pt x="464" y="428"/>
                  </a:lnTo>
                  <a:lnTo>
                    <a:pt x="464" y="428"/>
                  </a:lnTo>
                  <a:lnTo>
                    <a:pt x="404" y="485"/>
                  </a:lnTo>
                  <a:lnTo>
                    <a:pt x="344" y="543"/>
                  </a:lnTo>
                  <a:lnTo>
                    <a:pt x="223" y="656"/>
                  </a:lnTo>
                  <a:lnTo>
                    <a:pt x="223" y="656"/>
                  </a:lnTo>
                  <a:lnTo>
                    <a:pt x="215" y="660"/>
                  </a:lnTo>
                  <a:lnTo>
                    <a:pt x="207" y="664"/>
                  </a:lnTo>
                  <a:lnTo>
                    <a:pt x="207" y="664"/>
                  </a:lnTo>
                  <a:lnTo>
                    <a:pt x="120" y="684"/>
                  </a:lnTo>
                  <a:lnTo>
                    <a:pt x="76" y="696"/>
                  </a:lnTo>
                  <a:lnTo>
                    <a:pt x="32" y="708"/>
                  </a:lnTo>
                  <a:lnTo>
                    <a:pt x="32" y="708"/>
                  </a:lnTo>
                  <a:lnTo>
                    <a:pt x="22" y="714"/>
                  </a:lnTo>
                  <a:lnTo>
                    <a:pt x="12" y="724"/>
                  </a:lnTo>
                  <a:lnTo>
                    <a:pt x="4" y="734"/>
                  </a:lnTo>
                  <a:lnTo>
                    <a:pt x="2" y="740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2" y="784"/>
                  </a:lnTo>
                  <a:lnTo>
                    <a:pt x="4" y="823"/>
                  </a:lnTo>
                  <a:lnTo>
                    <a:pt x="8" y="863"/>
                  </a:lnTo>
                  <a:lnTo>
                    <a:pt x="12" y="901"/>
                  </a:lnTo>
                  <a:lnTo>
                    <a:pt x="12" y="901"/>
                  </a:lnTo>
                  <a:lnTo>
                    <a:pt x="14" y="909"/>
                  </a:lnTo>
                  <a:lnTo>
                    <a:pt x="16" y="915"/>
                  </a:lnTo>
                  <a:lnTo>
                    <a:pt x="26" y="927"/>
                  </a:lnTo>
                  <a:lnTo>
                    <a:pt x="46" y="949"/>
                  </a:lnTo>
                  <a:lnTo>
                    <a:pt x="46" y="949"/>
                  </a:lnTo>
                  <a:lnTo>
                    <a:pt x="68" y="972"/>
                  </a:lnTo>
                  <a:lnTo>
                    <a:pt x="90" y="996"/>
                  </a:lnTo>
                  <a:lnTo>
                    <a:pt x="108" y="1022"/>
                  </a:lnTo>
                  <a:lnTo>
                    <a:pt x="116" y="1034"/>
                  </a:lnTo>
                  <a:lnTo>
                    <a:pt x="122" y="1048"/>
                  </a:lnTo>
                  <a:lnTo>
                    <a:pt x="122" y="1048"/>
                  </a:lnTo>
                  <a:lnTo>
                    <a:pt x="132" y="1070"/>
                  </a:lnTo>
                  <a:lnTo>
                    <a:pt x="144" y="1092"/>
                  </a:lnTo>
                  <a:lnTo>
                    <a:pt x="156" y="1110"/>
                  </a:lnTo>
                  <a:lnTo>
                    <a:pt x="171" y="1127"/>
                  </a:lnTo>
                  <a:lnTo>
                    <a:pt x="189" y="1141"/>
                  </a:lnTo>
                  <a:lnTo>
                    <a:pt x="207" y="1153"/>
                  </a:lnTo>
                  <a:lnTo>
                    <a:pt x="229" y="1161"/>
                  </a:lnTo>
                  <a:lnTo>
                    <a:pt x="253" y="1167"/>
                  </a:lnTo>
                  <a:lnTo>
                    <a:pt x="253" y="1167"/>
                  </a:lnTo>
                  <a:lnTo>
                    <a:pt x="285" y="1169"/>
                  </a:lnTo>
                  <a:lnTo>
                    <a:pt x="299" y="1171"/>
                  </a:lnTo>
                  <a:lnTo>
                    <a:pt x="305" y="1173"/>
                  </a:lnTo>
                  <a:lnTo>
                    <a:pt x="307" y="1177"/>
                  </a:lnTo>
                  <a:lnTo>
                    <a:pt x="307" y="1177"/>
                  </a:lnTo>
                  <a:lnTo>
                    <a:pt x="315" y="1191"/>
                  </a:lnTo>
                  <a:lnTo>
                    <a:pt x="324" y="1201"/>
                  </a:lnTo>
                  <a:lnTo>
                    <a:pt x="334" y="1209"/>
                  </a:lnTo>
                  <a:lnTo>
                    <a:pt x="346" y="1211"/>
                  </a:lnTo>
                  <a:lnTo>
                    <a:pt x="358" y="1213"/>
                  </a:lnTo>
                  <a:lnTo>
                    <a:pt x="370" y="1215"/>
                  </a:lnTo>
                  <a:lnTo>
                    <a:pt x="394" y="1217"/>
                  </a:lnTo>
                  <a:lnTo>
                    <a:pt x="394" y="1217"/>
                  </a:lnTo>
                  <a:lnTo>
                    <a:pt x="420" y="1265"/>
                  </a:lnTo>
                  <a:lnTo>
                    <a:pt x="432" y="1289"/>
                  </a:lnTo>
                  <a:lnTo>
                    <a:pt x="442" y="1312"/>
                  </a:lnTo>
                  <a:lnTo>
                    <a:pt x="442" y="1312"/>
                  </a:lnTo>
                  <a:lnTo>
                    <a:pt x="444" y="1322"/>
                  </a:lnTo>
                  <a:lnTo>
                    <a:pt x="444" y="1334"/>
                  </a:lnTo>
                  <a:lnTo>
                    <a:pt x="440" y="1344"/>
                  </a:lnTo>
                  <a:lnTo>
                    <a:pt x="436" y="1354"/>
                  </a:lnTo>
                  <a:lnTo>
                    <a:pt x="436" y="1354"/>
                  </a:lnTo>
                  <a:lnTo>
                    <a:pt x="422" y="1374"/>
                  </a:lnTo>
                  <a:lnTo>
                    <a:pt x="418" y="1384"/>
                  </a:lnTo>
                  <a:lnTo>
                    <a:pt x="414" y="1394"/>
                  </a:lnTo>
                  <a:lnTo>
                    <a:pt x="414" y="1404"/>
                  </a:lnTo>
                  <a:lnTo>
                    <a:pt x="416" y="1414"/>
                  </a:lnTo>
                  <a:lnTo>
                    <a:pt x="420" y="1424"/>
                  </a:lnTo>
                  <a:lnTo>
                    <a:pt x="430" y="1434"/>
                  </a:lnTo>
                  <a:lnTo>
                    <a:pt x="430" y="1434"/>
                  </a:lnTo>
                  <a:lnTo>
                    <a:pt x="454" y="1452"/>
                  </a:lnTo>
                  <a:lnTo>
                    <a:pt x="476" y="1467"/>
                  </a:lnTo>
                  <a:lnTo>
                    <a:pt x="499" y="1483"/>
                  </a:lnTo>
                  <a:lnTo>
                    <a:pt x="523" y="1497"/>
                  </a:lnTo>
                  <a:lnTo>
                    <a:pt x="549" y="1507"/>
                  </a:lnTo>
                  <a:lnTo>
                    <a:pt x="577" y="1515"/>
                  </a:lnTo>
                  <a:lnTo>
                    <a:pt x="605" y="1521"/>
                  </a:lnTo>
                  <a:lnTo>
                    <a:pt x="635" y="1523"/>
                  </a:lnTo>
                  <a:lnTo>
                    <a:pt x="635" y="1523"/>
                  </a:lnTo>
                  <a:lnTo>
                    <a:pt x="641" y="1523"/>
                  </a:lnTo>
                  <a:lnTo>
                    <a:pt x="641" y="1523"/>
                  </a:lnTo>
                  <a:lnTo>
                    <a:pt x="643" y="1523"/>
                  </a:lnTo>
                  <a:lnTo>
                    <a:pt x="643" y="1523"/>
                  </a:lnTo>
                  <a:lnTo>
                    <a:pt x="658" y="1525"/>
                  </a:lnTo>
                  <a:lnTo>
                    <a:pt x="674" y="1531"/>
                  </a:lnTo>
                  <a:lnTo>
                    <a:pt x="692" y="1537"/>
                  </a:lnTo>
                  <a:lnTo>
                    <a:pt x="708" y="1541"/>
                  </a:lnTo>
                  <a:lnTo>
                    <a:pt x="708" y="1541"/>
                  </a:lnTo>
                  <a:lnTo>
                    <a:pt x="726" y="1541"/>
                  </a:lnTo>
                  <a:lnTo>
                    <a:pt x="726" y="1541"/>
                  </a:lnTo>
                  <a:lnTo>
                    <a:pt x="740" y="1541"/>
                  </a:lnTo>
                  <a:lnTo>
                    <a:pt x="746" y="1539"/>
                  </a:lnTo>
                  <a:lnTo>
                    <a:pt x="752" y="1535"/>
                  </a:lnTo>
                  <a:lnTo>
                    <a:pt x="752" y="1535"/>
                  </a:lnTo>
                  <a:lnTo>
                    <a:pt x="768" y="1519"/>
                  </a:lnTo>
                  <a:lnTo>
                    <a:pt x="782" y="1501"/>
                  </a:lnTo>
                  <a:lnTo>
                    <a:pt x="794" y="1481"/>
                  </a:lnTo>
                  <a:lnTo>
                    <a:pt x="800" y="1473"/>
                  </a:lnTo>
                  <a:lnTo>
                    <a:pt x="804" y="1463"/>
                  </a:lnTo>
                  <a:lnTo>
                    <a:pt x="804" y="1463"/>
                  </a:lnTo>
                  <a:lnTo>
                    <a:pt x="816" y="1432"/>
                  </a:lnTo>
                  <a:lnTo>
                    <a:pt x="829" y="1404"/>
                  </a:lnTo>
                  <a:lnTo>
                    <a:pt x="847" y="1380"/>
                  </a:lnTo>
                  <a:lnTo>
                    <a:pt x="867" y="1358"/>
                  </a:lnTo>
                  <a:lnTo>
                    <a:pt x="889" y="1340"/>
                  </a:lnTo>
                  <a:lnTo>
                    <a:pt x="915" y="1324"/>
                  </a:lnTo>
                  <a:lnTo>
                    <a:pt x="941" y="1308"/>
                  </a:lnTo>
                  <a:lnTo>
                    <a:pt x="969" y="1296"/>
                  </a:lnTo>
                  <a:lnTo>
                    <a:pt x="969" y="1296"/>
                  </a:lnTo>
                  <a:lnTo>
                    <a:pt x="994" y="1285"/>
                  </a:lnTo>
                  <a:lnTo>
                    <a:pt x="1014" y="1269"/>
                  </a:lnTo>
                  <a:lnTo>
                    <a:pt x="1028" y="1253"/>
                  </a:lnTo>
                  <a:lnTo>
                    <a:pt x="1040" y="1235"/>
                  </a:lnTo>
                  <a:lnTo>
                    <a:pt x="1048" y="1215"/>
                  </a:lnTo>
                  <a:lnTo>
                    <a:pt x="1052" y="1193"/>
                  </a:lnTo>
                  <a:lnTo>
                    <a:pt x="1052" y="1171"/>
                  </a:lnTo>
                  <a:lnTo>
                    <a:pt x="1052" y="1145"/>
                  </a:lnTo>
                  <a:lnTo>
                    <a:pt x="1052" y="1145"/>
                  </a:lnTo>
                  <a:lnTo>
                    <a:pt x="1050" y="1118"/>
                  </a:lnTo>
                  <a:lnTo>
                    <a:pt x="1046" y="1088"/>
                  </a:lnTo>
                  <a:lnTo>
                    <a:pt x="1036" y="1032"/>
                  </a:lnTo>
                  <a:lnTo>
                    <a:pt x="1022" y="976"/>
                  </a:lnTo>
                  <a:lnTo>
                    <a:pt x="1006" y="921"/>
                  </a:lnTo>
                  <a:lnTo>
                    <a:pt x="987" y="865"/>
                  </a:lnTo>
                  <a:lnTo>
                    <a:pt x="967" y="811"/>
                  </a:lnTo>
                  <a:lnTo>
                    <a:pt x="925" y="704"/>
                  </a:lnTo>
                  <a:lnTo>
                    <a:pt x="925" y="704"/>
                  </a:lnTo>
                  <a:lnTo>
                    <a:pt x="895" y="632"/>
                  </a:lnTo>
                  <a:lnTo>
                    <a:pt x="867" y="563"/>
                  </a:lnTo>
                  <a:lnTo>
                    <a:pt x="853" y="525"/>
                  </a:lnTo>
                  <a:lnTo>
                    <a:pt x="843" y="489"/>
                  </a:lnTo>
                  <a:lnTo>
                    <a:pt x="837" y="450"/>
                  </a:lnTo>
                  <a:lnTo>
                    <a:pt x="833" y="410"/>
                  </a:lnTo>
                  <a:lnTo>
                    <a:pt x="833" y="410"/>
                  </a:lnTo>
                  <a:lnTo>
                    <a:pt x="831" y="384"/>
                  </a:lnTo>
                  <a:lnTo>
                    <a:pt x="827" y="356"/>
                  </a:lnTo>
                  <a:lnTo>
                    <a:pt x="820" y="330"/>
                  </a:lnTo>
                  <a:lnTo>
                    <a:pt x="814" y="302"/>
                  </a:lnTo>
                  <a:lnTo>
                    <a:pt x="798" y="249"/>
                  </a:lnTo>
                  <a:lnTo>
                    <a:pt x="790" y="221"/>
                  </a:lnTo>
                  <a:lnTo>
                    <a:pt x="786" y="193"/>
                  </a:lnTo>
                  <a:lnTo>
                    <a:pt x="786" y="193"/>
                  </a:lnTo>
                  <a:lnTo>
                    <a:pt x="784" y="181"/>
                  </a:lnTo>
                  <a:lnTo>
                    <a:pt x="778" y="169"/>
                  </a:lnTo>
                  <a:lnTo>
                    <a:pt x="772" y="155"/>
                  </a:lnTo>
                  <a:lnTo>
                    <a:pt x="764" y="143"/>
                  </a:lnTo>
                  <a:lnTo>
                    <a:pt x="746" y="122"/>
                  </a:lnTo>
                  <a:lnTo>
                    <a:pt x="724" y="102"/>
                  </a:lnTo>
                  <a:lnTo>
                    <a:pt x="724" y="102"/>
                  </a:lnTo>
                  <a:lnTo>
                    <a:pt x="686" y="76"/>
                  </a:lnTo>
                  <a:lnTo>
                    <a:pt x="645" y="52"/>
                  </a:lnTo>
                  <a:lnTo>
                    <a:pt x="603" y="28"/>
                  </a:lnTo>
                  <a:lnTo>
                    <a:pt x="561" y="8"/>
                  </a:lnTo>
                  <a:lnTo>
                    <a:pt x="561" y="8"/>
                  </a:lnTo>
                  <a:lnTo>
                    <a:pt x="543" y="2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05" y="2"/>
                  </a:lnTo>
                  <a:lnTo>
                    <a:pt x="497" y="4"/>
                  </a:lnTo>
                  <a:lnTo>
                    <a:pt x="493" y="6"/>
                  </a:lnTo>
                  <a:lnTo>
                    <a:pt x="493" y="6"/>
                  </a:lnTo>
                  <a:lnTo>
                    <a:pt x="462" y="36"/>
                  </a:lnTo>
                  <a:lnTo>
                    <a:pt x="430" y="68"/>
                  </a:lnTo>
                  <a:lnTo>
                    <a:pt x="376" y="128"/>
                  </a:lnTo>
                  <a:lnTo>
                    <a:pt x="376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3E913F2-935A-400B-A7A0-398219480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26" y="3548063"/>
              <a:ext cx="2195513" cy="2047875"/>
            </a:xfrm>
            <a:custGeom>
              <a:avLst/>
              <a:gdLst>
                <a:gd name="T0" fmla="*/ 1359 w 1383"/>
                <a:gd name="T1" fmla="*/ 341 h 1290"/>
                <a:gd name="T2" fmla="*/ 1296 w 1383"/>
                <a:gd name="T3" fmla="*/ 316 h 1290"/>
                <a:gd name="T4" fmla="*/ 1270 w 1383"/>
                <a:gd name="T5" fmla="*/ 256 h 1290"/>
                <a:gd name="T6" fmla="*/ 1238 w 1383"/>
                <a:gd name="T7" fmla="*/ 202 h 1290"/>
                <a:gd name="T8" fmla="*/ 1173 w 1383"/>
                <a:gd name="T9" fmla="*/ 228 h 1290"/>
                <a:gd name="T10" fmla="*/ 1033 w 1383"/>
                <a:gd name="T11" fmla="*/ 230 h 1290"/>
                <a:gd name="T12" fmla="*/ 890 w 1383"/>
                <a:gd name="T13" fmla="*/ 139 h 1290"/>
                <a:gd name="T14" fmla="*/ 833 w 1383"/>
                <a:gd name="T15" fmla="*/ 53 h 1290"/>
                <a:gd name="T16" fmla="*/ 751 w 1383"/>
                <a:gd name="T17" fmla="*/ 79 h 1290"/>
                <a:gd name="T18" fmla="*/ 715 w 1383"/>
                <a:gd name="T19" fmla="*/ 103 h 1290"/>
                <a:gd name="T20" fmla="*/ 709 w 1383"/>
                <a:gd name="T21" fmla="*/ 105 h 1290"/>
                <a:gd name="T22" fmla="*/ 678 w 1383"/>
                <a:gd name="T23" fmla="*/ 85 h 1290"/>
                <a:gd name="T24" fmla="*/ 656 w 1383"/>
                <a:gd name="T25" fmla="*/ 47 h 1290"/>
                <a:gd name="T26" fmla="*/ 580 w 1383"/>
                <a:gd name="T27" fmla="*/ 41 h 1290"/>
                <a:gd name="T28" fmla="*/ 516 w 1383"/>
                <a:gd name="T29" fmla="*/ 117 h 1290"/>
                <a:gd name="T30" fmla="*/ 463 w 1383"/>
                <a:gd name="T31" fmla="*/ 204 h 1290"/>
                <a:gd name="T32" fmla="*/ 405 w 1383"/>
                <a:gd name="T33" fmla="*/ 262 h 1290"/>
                <a:gd name="T34" fmla="*/ 330 w 1383"/>
                <a:gd name="T35" fmla="*/ 250 h 1290"/>
                <a:gd name="T36" fmla="*/ 302 w 1383"/>
                <a:gd name="T37" fmla="*/ 234 h 1290"/>
                <a:gd name="T38" fmla="*/ 254 w 1383"/>
                <a:gd name="T39" fmla="*/ 302 h 1290"/>
                <a:gd name="T40" fmla="*/ 182 w 1383"/>
                <a:gd name="T41" fmla="*/ 306 h 1290"/>
                <a:gd name="T42" fmla="*/ 119 w 1383"/>
                <a:gd name="T43" fmla="*/ 306 h 1290"/>
                <a:gd name="T44" fmla="*/ 121 w 1383"/>
                <a:gd name="T45" fmla="*/ 355 h 1290"/>
                <a:gd name="T46" fmla="*/ 103 w 1383"/>
                <a:gd name="T47" fmla="*/ 447 h 1290"/>
                <a:gd name="T48" fmla="*/ 23 w 1383"/>
                <a:gd name="T49" fmla="*/ 681 h 1290"/>
                <a:gd name="T50" fmla="*/ 53 w 1383"/>
                <a:gd name="T51" fmla="*/ 660 h 1290"/>
                <a:gd name="T52" fmla="*/ 69 w 1383"/>
                <a:gd name="T53" fmla="*/ 602 h 1290"/>
                <a:gd name="T54" fmla="*/ 107 w 1383"/>
                <a:gd name="T55" fmla="*/ 582 h 1290"/>
                <a:gd name="T56" fmla="*/ 188 w 1383"/>
                <a:gd name="T57" fmla="*/ 604 h 1290"/>
                <a:gd name="T58" fmla="*/ 204 w 1383"/>
                <a:gd name="T59" fmla="*/ 606 h 1290"/>
                <a:gd name="T60" fmla="*/ 236 w 1383"/>
                <a:gd name="T61" fmla="*/ 660 h 1290"/>
                <a:gd name="T62" fmla="*/ 298 w 1383"/>
                <a:gd name="T63" fmla="*/ 739 h 1290"/>
                <a:gd name="T64" fmla="*/ 427 w 1383"/>
                <a:gd name="T65" fmla="*/ 787 h 1290"/>
                <a:gd name="T66" fmla="*/ 487 w 1383"/>
                <a:gd name="T67" fmla="*/ 829 h 1290"/>
                <a:gd name="T68" fmla="*/ 570 w 1383"/>
                <a:gd name="T69" fmla="*/ 864 h 1290"/>
                <a:gd name="T70" fmla="*/ 630 w 1383"/>
                <a:gd name="T71" fmla="*/ 856 h 1290"/>
                <a:gd name="T72" fmla="*/ 676 w 1383"/>
                <a:gd name="T73" fmla="*/ 852 h 1290"/>
                <a:gd name="T74" fmla="*/ 721 w 1383"/>
                <a:gd name="T75" fmla="*/ 890 h 1290"/>
                <a:gd name="T76" fmla="*/ 727 w 1383"/>
                <a:gd name="T77" fmla="*/ 962 h 1290"/>
                <a:gd name="T78" fmla="*/ 672 w 1383"/>
                <a:gd name="T79" fmla="*/ 1013 h 1290"/>
                <a:gd name="T80" fmla="*/ 691 w 1383"/>
                <a:gd name="T81" fmla="*/ 1081 h 1290"/>
                <a:gd name="T82" fmla="*/ 785 w 1383"/>
                <a:gd name="T83" fmla="*/ 1196 h 1290"/>
                <a:gd name="T84" fmla="*/ 819 w 1383"/>
                <a:gd name="T85" fmla="*/ 1270 h 1290"/>
                <a:gd name="T86" fmla="*/ 980 w 1383"/>
                <a:gd name="T87" fmla="*/ 1149 h 1290"/>
                <a:gd name="T88" fmla="*/ 936 w 1383"/>
                <a:gd name="T89" fmla="*/ 1069 h 1290"/>
                <a:gd name="T90" fmla="*/ 970 w 1383"/>
                <a:gd name="T91" fmla="*/ 1002 h 1290"/>
                <a:gd name="T92" fmla="*/ 1109 w 1383"/>
                <a:gd name="T93" fmla="*/ 840 h 1290"/>
                <a:gd name="T94" fmla="*/ 1151 w 1383"/>
                <a:gd name="T95" fmla="*/ 735 h 1290"/>
                <a:gd name="T96" fmla="*/ 1224 w 1383"/>
                <a:gd name="T97" fmla="*/ 644 h 1290"/>
                <a:gd name="T98" fmla="*/ 1286 w 1383"/>
                <a:gd name="T99" fmla="*/ 554 h 1290"/>
                <a:gd name="T100" fmla="*/ 1284 w 1383"/>
                <a:gd name="T101" fmla="*/ 516 h 1290"/>
                <a:gd name="T102" fmla="*/ 1322 w 1383"/>
                <a:gd name="T103" fmla="*/ 483 h 1290"/>
                <a:gd name="T104" fmla="*/ 1381 w 1383"/>
                <a:gd name="T105" fmla="*/ 467 h 1290"/>
                <a:gd name="T106" fmla="*/ 1375 w 1383"/>
                <a:gd name="T107" fmla="*/ 385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3" h="1290">
                  <a:moveTo>
                    <a:pt x="1375" y="385"/>
                  </a:moveTo>
                  <a:lnTo>
                    <a:pt x="1375" y="385"/>
                  </a:lnTo>
                  <a:lnTo>
                    <a:pt x="1373" y="371"/>
                  </a:lnTo>
                  <a:lnTo>
                    <a:pt x="1369" y="359"/>
                  </a:lnTo>
                  <a:lnTo>
                    <a:pt x="1365" y="349"/>
                  </a:lnTo>
                  <a:lnTo>
                    <a:pt x="1359" y="341"/>
                  </a:lnTo>
                  <a:lnTo>
                    <a:pt x="1351" y="336"/>
                  </a:lnTo>
                  <a:lnTo>
                    <a:pt x="1342" y="330"/>
                  </a:lnTo>
                  <a:lnTo>
                    <a:pt x="1330" y="326"/>
                  </a:lnTo>
                  <a:lnTo>
                    <a:pt x="1318" y="322"/>
                  </a:lnTo>
                  <a:lnTo>
                    <a:pt x="1318" y="322"/>
                  </a:lnTo>
                  <a:lnTo>
                    <a:pt x="1296" y="316"/>
                  </a:lnTo>
                  <a:lnTo>
                    <a:pt x="1282" y="310"/>
                  </a:lnTo>
                  <a:lnTo>
                    <a:pt x="1270" y="304"/>
                  </a:lnTo>
                  <a:lnTo>
                    <a:pt x="1264" y="296"/>
                  </a:lnTo>
                  <a:lnTo>
                    <a:pt x="1262" y="284"/>
                  </a:lnTo>
                  <a:lnTo>
                    <a:pt x="1264" y="272"/>
                  </a:lnTo>
                  <a:lnTo>
                    <a:pt x="1270" y="256"/>
                  </a:lnTo>
                  <a:lnTo>
                    <a:pt x="1280" y="236"/>
                  </a:lnTo>
                  <a:lnTo>
                    <a:pt x="1280" y="236"/>
                  </a:lnTo>
                  <a:lnTo>
                    <a:pt x="1266" y="220"/>
                  </a:lnTo>
                  <a:lnTo>
                    <a:pt x="1256" y="210"/>
                  </a:lnTo>
                  <a:lnTo>
                    <a:pt x="1248" y="204"/>
                  </a:lnTo>
                  <a:lnTo>
                    <a:pt x="1238" y="202"/>
                  </a:lnTo>
                  <a:lnTo>
                    <a:pt x="1238" y="202"/>
                  </a:lnTo>
                  <a:lnTo>
                    <a:pt x="1230" y="202"/>
                  </a:lnTo>
                  <a:lnTo>
                    <a:pt x="1222" y="20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73" y="228"/>
                  </a:lnTo>
                  <a:lnTo>
                    <a:pt x="1151" y="234"/>
                  </a:lnTo>
                  <a:lnTo>
                    <a:pt x="1127" y="238"/>
                  </a:lnTo>
                  <a:lnTo>
                    <a:pt x="1103" y="238"/>
                  </a:lnTo>
                  <a:lnTo>
                    <a:pt x="1103" y="238"/>
                  </a:lnTo>
                  <a:lnTo>
                    <a:pt x="1067" y="236"/>
                  </a:lnTo>
                  <a:lnTo>
                    <a:pt x="1033" y="230"/>
                  </a:lnTo>
                  <a:lnTo>
                    <a:pt x="1000" y="218"/>
                  </a:lnTo>
                  <a:lnTo>
                    <a:pt x="970" y="204"/>
                  </a:lnTo>
                  <a:lnTo>
                    <a:pt x="940" y="184"/>
                  </a:lnTo>
                  <a:lnTo>
                    <a:pt x="912" y="163"/>
                  </a:lnTo>
                  <a:lnTo>
                    <a:pt x="902" y="151"/>
                  </a:lnTo>
                  <a:lnTo>
                    <a:pt x="890" y="139"/>
                  </a:lnTo>
                  <a:lnTo>
                    <a:pt x="880" y="125"/>
                  </a:lnTo>
                  <a:lnTo>
                    <a:pt x="872" y="111"/>
                  </a:lnTo>
                  <a:lnTo>
                    <a:pt x="872" y="111"/>
                  </a:lnTo>
                  <a:lnTo>
                    <a:pt x="862" y="95"/>
                  </a:lnTo>
                  <a:lnTo>
                    <a:pt x="854" y="81"/>
                  </a:lnTo>
                  <a:lnTo>
                    <a:pt x="833" y="53"/>
                  </a:lnTo>
                  <a:lnTo>
                    <a:pt x="785" y="0"/>
                  </a:lnTo>
                  <a:lnTo>
                    <a:pt x="785" y="0"/>
                  </a:lnTo>
                  <a:lnTo>
                    <a:pt x="775" y="23"/>
                  </a:lnTo>
                  <a:lnTo>
                    <a:pt x="765" y="47"/>
                  </a:lnTo>
                  <a:lnTo>
                    <a:pt x="765" y="47"/>
                  </a:lnTo>
                  <a:lnTo>
                    <a:pt x="751" y="79"/>
                  </a:lnTo>
                  <a:lnTo>
                    <a:pt x="751" y="79"/>
                  </a:lnTo>
                  <a:lnTo>
                    <a:pt x="745" y="89"/>
                  </a:lnTo>
                  <a:lnTo>
                    <a:pt x="737" y="95"/>
                  </a:lnTo>
                  <a:lnTo>
                    <a:pt x="727" y="101"/>
                  </a:lnTo>
                  <a:lnTo>
                    <a:pt x="715" y="103"/>
                  </a:lnTo>
                  <a:lnTo>
                    <a:pt x="715" y="103"/>
                  </a:lnTo>
                  <a:lnTo>
                    <a:pt x="713" y="103"/>
                  </a:lnTo>
                  <a:lnTo>
                    <a:pt x="713" y="103"/>
                  </a:lnTo>
                  <a:lnTo>
                    <a:pt x="711" y="103"/>
                  </a:lnTo>
                  <a:lnTo>
                    <a:pt x="711" y="103"/>
                  </a:lnTo>
                  <a:lnTo>
                    <a:pt x="709" y="105"/>
                  </a:lnTo>
                  <a:lnTo>
                    <a:pt x="709" y="105"/>
                  </a:lnTo>
                  <a:lnTo>
                    <a:pt x="693" y="101"/>
                  </a:lnTo>
                  <a:lnTo>
                    <a:pt x="693" y="101"/>
                  </a:lnTo>
                  <a:lnTo>
                    <a:pt x="693" y="99"/>
                  </a:lnTo>
                  <a:lnTo>
                    <a:pt x="693" y="99"/>
                  </a:lnTo>
                  <a:lnTo>
                    <a:pt x="685" y="93"/>
                  </a:lnTo>
                  <a:lnTo>
                    <a:pt x="678" y="85"/>
                  </a:lnTo>
                  <a:lnTo>
                    <a:pt x="678" y="85"/>
                  </a:lnTo>
                  <a:lnTo>
                    <a:pt x="668" y="69"/>
                  </a:lnTo>
                  <a:lnTo>
                    <a:pt x="668" y="69"/>
                  </a:lnTo>
                  <a:lnTo>
                    <a:pt x="662" y="57"/>
                  </a:lnTo>
                  <a:lnTo>
                    <a:pt x="656" y="47"/>
                  </a:lnTo>
                  <a:lnTo>
                    <a:pt x="656" y="47"/>
                  </a:lnTo>
                  <a:lnTo>
                    <a:pt x="646" y="17"/>
                  </a:lnTo>
                  <a:lnTo>
                    <a:pt x="646" y="17"/>
                  </a:lnTo>
                  <a:lnTo>
                    <a:pt x="620" y="27"/>
                  </a:lnTo>
                  <a:lnTo>
                    <a:pt x="620" y="27"/>
                  </a:lnTo>
                  <a:lnTo>
                    <a:pt x="598" y="33"/>
                  </a:lnTo>
                  <a:lnTo>
                    <a:pt x="580" y="41"/>
                  </a:lnTo>
                  <a:lnTo>
                    <a:pt x="564" y="51"/>
                  </a:lnTo>
                  <a:lnTo>
                    <a:pt x="552" y="59"/>
                  </a:lnTo>
                  <a:lnTo>
                    <a:pt x="540" y="71"/>
                  </a:lnTo>
                  <a:lnTo>
                    <a:pt x="530" y="83"/>
                  </a:lnTo>
                  <a:lnTo>
                    <a:pt x="522" y="99"/>
                  </a:lnTo>
                  <a:lnTo>
                    <a:pt x="516" y="117"/>
                  </a:lnTo>
                  <a:lnTo>
                    <a:pt x="516" y="117"/>
                  </a:lnTo>
                  <a:lnTo>
                    <a:pt x="511" y="133"/>
                  </a:lnTo>
                  <a:lnTo>
                    <a:pt x="505" y="149"/>
                  </a:lnTo>
                  <a:lnTo>
                    <a:pt x="495" y="165"/>
                  </a:lnTo>
                  <a:lnTo>
                    <a:pt x="485" y="178"/>
                  </a:lnTo>
                  <a:lnTo>
                    <a:pt x="463" y="204"/>
                  </a:lnTo>
                  <a:lnTo>
                    <a:pt x="441" y="228"/>
                  </a:lnTo>
                  <a:lnTo>
                    <a:pt x="441" y="228"/>
                  </a:lnTo>
                  <a:lnTo>
                    <a:pt x="419" y="252"/>
                  </a:lnTo>
                  <a:lnTo>
                    <a:pt x="419" y="252"/>
                  </a:lnTo>
                  <a:lnTo>
                    <a:pt x="413" y="256"/>
                  </a:lnTo>
                  <a:lnTo>
                    <a:pt x="405" y="262"/>
                  </a:lnTo>
                  <a:lnTo>
                    <a:pt x="395" y="266"/>
                  </a:lnTo>
                  <a:lnTo>
                    <a:pt x="383" y="266"/>
                  </a:lnTo>
                  <a:lnTo>
                    <a:pt x="383" y="266"/>
                  </a:lnTo>
                  <a:lnTo>
                    <a:pt x="367" y="266"/>
                  </a:lnTo>
                  <a:lnTo>
                    <a:pt x="347" y="260"/>
                  </a:lnTo>
                  <a:lnTo>
                    <a:pt x="330" y="250"/>
                  </a:lnTo>
                  <a:lnTo>
                    <a:pt x="320" y="244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292" y="260"/>
                  </a:lnTo>
                  <a:lnTo>
                    <a:pt x="286" y="272"/>
                  </a:lnTo>
                  <a:lnTo>
                    <a:pt x="276" y="284"/>
                  </a:lnTo>
                  <a:lnTo>
                    <a:pt x="266" y="294"/>
                  </a:lnTo>
                  <a:lnTo>
                    <a:pt x="254" y="302"/>
                  </a:lnTo>
                  <a:lnTo>
                    <a:pt x="238" y="306"/>
                  </a:lnTo>
                  <a:lnTo>
                    <a:pt x="220" y="308"/>
                  </a:lnTo>
                  <a:lnTo>
                    <a:pt x="220" y="308"/>
                  </a:lnTo>
                  <a:lnTo>
                    <a:pt x="202" y="308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73" y="304"/>
                  </a:lnTo>
                  <a:lnTo>
                    <a:pt x="173" y="304"/>
                  </a:lnTo>
                  <a:lnTo>
                    <a:pt x="149" y="300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19" y="306"/>
                  </a:lnTo>
                  <a:lnTo>
                    <a:pt x="113" y="320"/>
                  </a:lnTo>
                  <a:lnTo>
                    <a:pt x="111" y="332"/>
                  </a:lnTo>
                  <a:lnTo>
                    <a:pt x="111" y="336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21" y="355"/>
                  </a:lnTo>
                  <a:lnTo>
                    <a:pt x="125" y="369"/>
                  </a:lnTo>
                  <a:lnTo>
                    <a:pt x="125" y="383"/>
                  </a:lnTo>
                  <a:lnTo>
                    <a:pt x="125" y="395"/>
                  </a:lnTo>
                  <a:lnTo>
                    <a:pt x="121" y="409"/>
                  </a:lnTo>
                  <a:lnTo>
                    <a:pt x="115" y="421"/>
                  </a:lnTo>
                  <a:lnTo>
                    <a:pt x="103" y="447"/>
                  </a:lnTo>
                  <a:lnTo>
                    <a:pt x="103" y="447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12" y="681"/>
                  </a:lnTo>
                  <a:lnTo>
                    <a:pt x="23" y="681"/>
                  </a:lnTo>
                  <a:lnTo>
                    <a:pt x="23" y="681"/>
                  </a:lnTo>
                  <a:lnTo>
                    <a:pt x="31" y="681"/>
                  </a:lnTo>
                  <a:lnTo>
                    <a:pt x="37" y="679"/>
                  </a:lnTo>
                  <a:lnTo>
                    <a:pt x="41" y="677"/>
                  </a:lnTo>
                  <a:lnTo>
                    <a:pt x="47" y="673"/>
                  </a:lnTo>
                  <a:lnTo>
                    <a:pt x="49" y="668"/>
                  </a:lnTo>
                  <a:lnTo>
                    <a:pt x="53" y="660"/>
                  </a:lnTo>
                  <a:lnTo>
                    <a:pt x="57" y="642"/>
                  </a:lnTo>
                  <a:lnTo>
                    <a:pt x="57" y="642"/>
                  </a:lnTo>
                  <a:lnTo>
                    <a:pt x="57" y="632"/>
                  </a:lnTo>
                  <a:lnTo>
                    <a:pt x="61" y="620"/>
                  </a:lnTo>
                  <a:lnTo>
                    <a:pt x="63" y="610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9" y="592"/>
                  </a:lnTo>
                  <a:lnTo>
                    <a:pt x="89" y="586"/>
                  </a:lnTo>
                  <a:lnTo>
                    <a:pt x="97" y="582"/>
                  </a:lnTo>
                  <a:lnTo>
                    <a:pt x="107" y="582"/>
                  </a:lnTo>
                  <a:lnTo>
                    <a:pt x="107" y="582"/>
                  </a:lnTo>
                  <a:lnTo>
                    <a:pt x="117" y="582"/>
                  </a:lnTo>
                  <a:lnTo>
                    <a:pt x="127" y="586"/>
                  </a:lnTo>
                  <a:lnTo>
                    <a:pt x="149" y="594"/>
                  </a:lnTo>
                  <a:lnTo>
                    <a:pt x="169" y="600"/>
                  </a:lnTo>
                  <a:lnTo>
                    <a:pt x="179" y="604"/>
                  </a:lnTo>
                  <a:lnTo>
                    <a:pt x="188" y="604"/>
                  </a:lnTo>
                  <a:lnTo>
                    <a:pt x="188" y="604"/>
                  </a:lnTo>
                  <a:lnTo>
                    <a:pt x="194" y="604"/>
                  </a:lnTo>
                  <a:lnTo>
                    <a:pt x="194" y="604"/>
                  </a:lnTo>
                  <a:lnTo>
                    <a:pt x="194" y="604"/>
                  </a:lnTo>
                  <a:lnTo>
                    <a:pt x="194" y="604"/>
                  </a:lnTo>
                  <a:lnTo>
                    <a:pt x="204" y="606"/>
                  </a:lnTo>
                  <a:lnTo>
                    <a:pt x="212" y="610"/>
                  </a:lnTo>
                  <a:lnTo>
                    <a:pt x="220" y="616"/>
                  </a:lnTo>
                  <a:lnTo>
                    <a:pt x="224" y="624"/>
                  </a:lnTo>
                  <a:lnTo>
                    <a:pt x="224" y="624"/>
                  </a:lnTo>
                  <a:lnTo>
                    <a:pt x="230" y="642"/>
                  </a:lnTo>
                  <a:lnTo>
                    <a:pt x="236" y="660"/>
                  </a:lnTo>
                  <a:lnTo>
                    <a:pt x="244" y="675"/>
                  </a:lnTo>
                  <a:lnTo>
                    <a:pt x="254" y="691"/>
                  </a:lnTo>
                  <a:lnTo>
                    <a:pt x="264" y="705"/>
                  </a:lnTo>
                  <a:lnTo>
                    <a:pt x="274" y="717"/>
                  </a:lnTo>
                  <a:lnTo>
                    <a:pt x="286" y="729"/>
                  </a:lnTo>
                  <a:lnTo>
                    <a:pt x="298" y="739"/>
                  </a:lnTo>
                  <a:lnTo>
                    <a:pt x="312" y="747"/>
                  </a:lnTo>
                  <a:lnTo>
                    <a:pt x="326" y="755"/>
                  </a:lnTo>
                  <a:lnTo>
                    <a:pt x="357" y="769"/>
                  </a:lnTo>
                  <a:lnTo>
                    <a:pt x="391" y="779"/>
                  </a:lnTo>
                  <a:lnTo>
                    <a:pt x="427" y="787"/>
                  </a:lnTo>
                  <a:lnTo>
                    <a:pt x="427" y="787"/>
                  </a:lnTo>
                  <a:lnTo>
                    <a:pt x="441" y="793"/>
                  </a:lnTo>
                  <a:lnTo>
                    <a:pt x="455" y="799"/>
                  </a:lnTo>
                  <a:lnTo>
                    <a:pt x="467" y="809"/>
                  </a:lnTo>
                  <a:lnTo>
                    <a:pt x="479" y="819"/>
                  </a:lnTo>
                  <a:lnTo>
                    <a:pt x="479" y="819"/>
                  </a:lnTo>
                  <a:lnTo>
                    <a:pt x="487" y="829"/>
                  </a:lnTo>
                  <a:lnTo>
                    <a:pt x="499" y="839"/>
                  </a:lnTo>
                  <a:lnTo>
                    <a:pt x="512" y="846"/>
                  </a:lnTo>
                  <a:lnTo>
                    <a:pt x="526" y="852"/>
                  </a:lnTo>
                  <a:lnTo>
                    <a:pt x="540" y="858"/>
                  </a:lnTo>
                  <a:lnTo>
                    <a:pt x="554" y="862"/>
                  </a:lnTo>
                  <a:lnTo>
                    <a:pt x="570" y="864"/>
                  </a:lnTo>
                  <a:lnTo>
                    <a:pt x="586" y="866"/>
                  </a:lnTo>
                  <a:lnTo>
                    <a:pt x="586" y="866"/>
                  </a:lnTo>
                  <a:lnTo>
                    <a:pt x="596" y="864"/>
                  </a:lnTo>
                  <a:lnTo>
                    <a:pt x="608" y="862"/>
                  </a:lnTo>
                  <a:lnTo>
                    <a:pt x="620" y="860"/>
                  </a:lnTo>
                  <a:lnTo>
                    <a:pt x="630" y="856"/>
                  </a:lnTo>
                  <a:lnTo>
                    <a:pt x="630" y="856"/>
                  </a:lnTo>
                  <a:lnTo>
                    <a:pt x="642" y="850"/>
                  </a:lnTo>
                  <a:lnTo>
                    <a:pt x="658" y="850"/>
                  </a:lnTo>
                  <a:lnTo>
                    <a:pt x="658" y="850"/>
                  </a:lnTo>
                  <a:lnTo>
                    <a:pt x="666" y="850"/>
                  </a:lnTo>
                  <a:lnTo>
                    <a:pt x="676" y="852"/>
                  </a:lnTo>
                  <a:lnTo>
                    <a:pt x="683" y="856"/>
                  </a:lnTo>
                  <a:lnTo>
                    <a:pt x="693" y="860"/>
                  </a:lnTo>
                  <a:lnTo>
                    <a:pt x="701" y="866"/>
                  </a:lnTo>
                  <a:lnTo>
                    <a:pt x="709" y="874"/>
                  </a:lnTo>
                  <a:lnTo>
                    <a:pt x="715" y="882"/>
                  </a:lnTo>
                  <a:lnTo>
                    <a:pt x="721" y="890"/>
                  </a:lnTo>
                  <a:lnTo>
                    <a:pt x="721" y="890"/>
                  </a:lnTo>
                  <a:lnTo>
                    <a:pt x="727" y="906"/>
                  </a:lnTo>
                  <a:lnTo>
                    <a:pt x="731" y="920"/>
                  </a:lnTo>
                  <a:lnTo>
                    <a:pt x="733" y="936"/>
                  </a:lnTo>
                  <a:lnTo>
                    <a:pt x="731" y="950"/>
                  </a:lnTo>
                  <a:lnTo>
                    <a:pt x="727" y="962"/>
                  </a:lnTo>
                  <a:lnTo>
                    <a:pt x="721" y="976"/>
                  </a:lnTo>
                  <a:lnTo>
                    <a:pt x="713" y="986"/>
                  </a:lnTo>
                  <a:lnTo>
                    <a:pt x="703" y="994"/>
                  </a:lnTo>
                  <a:lnTo>
                    <a:pt x="703" y="994"/>
                  </a:lnTo>
                  <a:lnTo>
                    <a:pt x="685" y="1005"/>
                  </a:lnTo>
                  <a:lnTo>
                    <a:pt x="672" y="1013"/>
                  </a:lnTo>
                  <a:lnTo>
                    <a:pt x="664" y="1023"/>
                  </a:lnTo>
                  <a:lnTo>
                    <a:pt x="660" y="1031"/>
                  </a:lnTo>
                  <a:lnTo>
                    <a:pt x="662" y="1041"/>
                  </a:lnTo>
                  <a:lnTo>
                    <a:pt x="666" y="1051"/>
                  </a:lnTo>
                  <a:lnTo>
                    <a:pt x="676" y="1065"/>
                  </a:lnTo>
                  <a:lnTo>
                    <a:pt x="691" y="1081"/>
                  </a:lnTo>
                  <a:lnTo>
                    <a:pt x="691" y="1081"/>
                  </a:lnTo>
                  <a:lnTo>
                    <a:pt x="725" y="1117"/>
                  </a:lnTo>
                  <a:lnTo>
                    <a:pt x="741" y="1135"/>
                  </a:lnTo>
                  <a:lnTo>
                    <a:pt x="757" y="1155"/>
                  </a:lnTo>
                  <a:lnTo>
                    <a:pt x="771" y="1174"/>
                  </a:lnTo>
                  <a:lnTo>
                    <a:pt x="785" y="1196"/>
                  </a:lnTo>
                  <a:lnTo>
                    <a:pt x="795" y="1220"/>
                  </a:lnTo>
                  <a:lnTo>
                    <a:pt x="803" y="1244"/>
                  </a:lnTo>
                  <a:lnTo>
                    <a:pt x="803" y="1244"/>
                  </a:lnTo>
                  <a:lnTo>
                    <a:pt x="805" y="1252"/>
                  </a:lnTo>
                  <a:lnTo>
                    <a:pt x="809" y="1258"/>
                  </a:lnTo>
                  <a:lnTo>
                    <a:pt x="819" y="1270"/>
                  </a:lnTo>
                  <a:lnTo>
                    <a:pt x="837" y="1290"/>
                  </a:lnTo>
                  <a:lnTo>
                    <a:pt x="837" y="1290"/>
                  </a:lnTo>
                  <a:lnTo>
                    <a:pt x="1013" y="1188"/>
                  </a:lnTo>
                  <a:lnTo>
                    <a:pt x="1013" y="1188"/>
                  </a:lnTo>
                  <a:lnTo>
                    <a:pt x="998" y="1169"/>
                  </a:lnTo>
                  <a:lnTo>
                    <a:pt x="980" y="1149"/>
                  </a:lnTo>
                  <a:lnTo>
                    <a:pt x="980" y="1149"/>
                  </a:lnTo>
                  <a:lnTo>
                    <a:pt x="964" y="1133"/>
                  </a:lnTo>
                  <a:lnTo>
                    <a:pt x="952" y="1117"/>
                  </a:lnTo>
                  <a:lnTo>
                    <a:pt x="942" y="1101"/>
                  </a:lnTo>
                  <a:lnTo>
                    <a:pt x="938" y="1085"/>
                  </a:lnTo>
                  <a:lnTo>
                    <a:pt x="936" y="1069"/>
                  </a:lnTo>
                  <a:lnTo>
                    <a:pt x="940" y="1055"/>
                  </a:lnTo>
                  <a:lnTo>
                    <a:pt x="946" y="1039"/>
                  </a:lnTo>
                  <a:lnTo>
                    <a:pt x="956" y="1025"/>
                  </a:lnTo>
                  <a:lnTo>
                    <a:pt x="956" y="1025"/>
                  </a:lnTo>
                  <a:lnTo>
                    <a:pt x="960" y="1011"/>
                  </a:lnTo>
                  <a:lnTo>
                    <a:pt x="970" y="1002"/>
                  </a:lnTo>
                  <a:lnTo>
                    <a:pt x="970" y="1002"/>
                  </a:lnTo>
                  <a:lnTo>
                    <a:pt x="1023" y="950"/>
                  </a:lnTo>
                  <a:lnTo>
                    <a:pt x="1049" y="924"/>
                  </a:lnTo>
                  <a:lnTo>
                    <a:pt x="1071" y="898"/>
                  </a:lnTo>
                  <a:lnTo>
                    <a:pt x="1091" y="870"/>
                  </a:lnTo>
                  <a:lnTo>
                    <a:pt x="1109" y="840"/>
                  </a:lnTo>
                  <a:lnTo>
                    <a:pt x="1123" y="809"/>
                  </a:lnTo>
                  <a:lnTo>
                    <a:pt x="1133" y="773"/>
                  </a:lnTo>
                  <a:lnTo>
                    <a:pt x="1133" y="773"/>
                  </a:lnTo>
                  <a:lnTo>
                    <a:pt x="1135" y="763"/>
                  </a:lnTo>
                  <a:lnTo>
                    <a:pt x="1139" y="753"/>
                  </a:lnTo>
                  <a:lnTo>
                    <a:pt x="1151" y="735"/>
                  </a:lnTo>
                  <a:lnTo>
                    <a:pt x="1163" y="719"/>
                  </a:lnTo>
                  <a:lnTo>
                    <a:pt x="1177" y="703"/>
                  </a:lnTo>
                  <a:lnTo>
                    <a:pt x="1177" y="703"/>
                  </a:lnTo>
                  <a:lnTo>
                    <a:pt x="1192" y="685"/>
                  </a:lnTo>
                  <a:lnTo>
                    <a:pt x="1192" y="685"/>
                  </a:lnTo>
                  <a:lnTo>
                    <a:pt x="1224" y="644"/>
                  </a:lnTo>
                  <a:lnTo>
                    <a:pt x="1224" y="644"/>
                  </a:lnTo>
                  <a:lnTo>
                    <a:pt x="1262" y="594"/>
                  </a:lnTo>
                  <a:lnTo>
                    <a:pt x="1262" y="594"/>
                  </a:lnTo>
                  <a:lnTo>
                    <a:pt x="1288" y="558"/>
                  </a:lnTo>
                  <a:lnTo>
                    <a:pt x="1288" y="558"/>
                  </a:lnTo>
                  <a:lnTo>
                    <a:pt x="1286" y="554"/>
                  </a:lnTo>
                  <a:lnTo>
                    <a:pt x="1286" y="554"/>
                  </a:lnTo>
                  <a:lnTo>
                    <a:pt x="1284" y="540"/>
                  </a:lnTo>
                  <a:lnTo>
                    <a:pt x="1284" y="540"/>
                  </a:lnTo>
                  <a:lnTo>
                    <a:pt x="1282" y="530"/>
                  </a:lnTo>
                  <a:lnTo>
                    <a:pt x="1282" y="530"/>
                  </a:lnTo>
                  <a:lnTo>
                    <a:pt x="1284" y="516"/>
                  </a:lnTo>
                  <a:lnTo>
                    <a:pt x="1288" y="505"/>
                  </a:lnTo>
                  <a:lnTo>
                    <a:pt x="1296" y="495"/>
                  </a:lnTo>
                  <a:lnTo>
                    <a:pt x="1308" y="489"/>
                  </a:lnTo>
                  <a:lnTo>
                    <a:pt x="1308" y="489"/>
                  </a:lnTo>
                  <a:lnTo>
                    <a:pt x="1322" y="483"/>
                  </a:lnTo>
                  <a:lnTo>
                    <a:pt x="1322" y="483"/>
                  </a:lnTo>
                  <a:lnTo>
                    <a:pt x="1343" y="473"/>
                  </a:lnTo>
                  <a:lnTo>
                    <a:pt x="1357" y="469"/>
                  </a:lnTo>
                  <a:lnTo>
                    <a:pt x="1373" y="467"/>
                  </a:lnTo>
                  <a:lnTo>
                    <a:pt x="1373" y="467"/>
                  </a:lnTo>
                  <a:lnTo>
                    <a:pt x="1381" y="467"/>
                  </a:lnTo>
                  <a:lnTo>
                    <a:pt x="1381" y="467"/>
                  </a:lnTo>
                  <a:lnTo>
                    <a:pt x="1383" y="467"/>
                  </a:lnTo>
                  <a:lnTo>
                    <a:pt x="1383" y="467"/>
                  </a:lnTo>
                  <a:lnTo>
                    <a:pt x="1379" y="427"/>
                  </a:lnTo>
                  <a:lnTo>
                    <a:pt x="1375" y="405"/>
                  </a:lnTo>
                  <a:lnTo>
                    <a:pt x="1375" y="385"/>
                  </a:lnTo>
                  <a:lnTo>
                    <a:pt x="1375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39930F1-6F73-4B12-A150-8CFB37FAF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526" y="0"/>
              <a:ext cx="2022475" cy="1524000"/>
            </a:xfrm>
            <a:custGeom>
              <a:avLst/>
              <a:gdLst>
                <a:gd name="T0" fmla="*/ 302 w 1274"/>
                <a:gd name="T1" fmla="*/ 891 h 960"/>
                <a:gd name="T2" fmla="*/ 346 w 1274"/>
                <a:gd name="T3" fmla="*/ 863 h 960"/>
                <a:gd name="T4" fmla="*/ 387 w 1274"/>
                <a:gd name="T5" fmla="*/ 863 h 960"/>
                <a:gd name="T6" fmla="*/ 423 w 1274"/>
                <a:gd name="T7" fmla="*/ 873 h 960"/>
                <a:gd name="T8" fmla="*/ 437 w 1274"/>
                <a:gd name="T9" fmla="*/ 863 h 960"/>
                <a:gd name="T10" fmla="*/ 459 w 1274"/>
                <a:gd name="T11" fmla="*/ 833 h 960"/>
                <a:gd name="T12" fmla="*/ 558 w 1274"/>
                <a:gd name="T13" fmla="*/ 779 h 960"/>
                <a:gd name="T14" fmla="*/ 628 w 1274"/>
                <a:gd name="T15" fmla="*/ 763 h 960"/>
                <a:gd name="T16" fmla="*/ 660 w 1274"/>
                <a:gd name="T17" fmla="*/ 769 h 960"/>
                <a:gd name="T18" fmla="*/ 698 w 1274"/>
                <a:gd name="T19" fmla="*/ 791 h 960"/>
                <a:gd name="T20" fmla="*/ 793 w 1274"/>
                <a:gd name="T21" fmla="*/ 815 h 960"/>
                <a:gd name="T22" fmla="*/ 865 w 1274"/>
                <a:gd name="T23" fmla="*/ 827 h 960"/>
                <a:gd name="T24" fmla="*/ 908 w 1274"/>
                <a:gd name="T25" fmla="*/ 853 h 960"/>
                <a:gd name="T26" fmla="*/ 962 w 1274"/>
                <a:gd name="T27" fmla="*/ 887 h 960"/>
                <a:gd name="T28" fmla="*/ 1026 w 1274"/>
                <a:gd name="T29" fmla="*/ 899 h 960"/>
                <a:gd name="T30" fmla="*/ 1037 w 1274"/>
                <a:gd name="T31" fmla="*/ 869 h 960"/>
                <a:gd name="T32" fmla="*/ 1059 w 1274"/>
                <a:gd name="T33" fmla="*/ 839 h 960"/>
                <a:gd name="T34" fmla="*/ 1155 w 1274"/>
                <a:gd name="T35" fmla="*/ 749 h 960"/>
                <a:gd name="T36" fmla="*/ 1218 w 1274"/>
                <a:gd name="T37" fmla="*/ 708 h 960"/>
                <a:gd name="T38" fmla="*/ 1274 w 1274"/>
                <a:gd name="T39" fmla="*/ 678 h 960"/>
                <a:gd name="T40" fmla="*/ 1258 w 1274"/>
                <a:gd name="T41" fmla="*/ 652 h 960"/>
                <a:gd name="T42" fmla="*/ 1179 w 1274"/>
                <a:gd name="T43" fmla="*/ 624 h 960"/>
                <a:gd name="T44" fmla="*/ 1125 w 1274"/>
                <a:gd name="T45" fmla="*/ 559 h 960"/>
                <a:gd name="T46" fmla="*/ 1107 w 1274"/>
                <a:gd name="T47" fmla="*/ 513 h 960"/>
                <a:gd name="T48" fmla="*/ 1111 w 1274"/>
                <a:gd name="T49" fmla="*/ 469 h 960"/>
                <a:gd name="T50" fmla="*/ 1133 w 1274"/>
                <a:gd name="T51" fmla="*/ 417 h 960"/>
                <a:gd name="T52" fmla="*/ 1133 w 1274"/>
                <a:gd name="T53" fmla="*/ 364 h 960"/>
                <a:gd name="T54" fmla="*/ 1087 w 1274"/>
                <a:gd name="T55" fmla="*/ 340 h 960"/>
                <a:gd name="T56" fmla="*/ 1018 w 1274"/>
                <a:gd name="T57" fmla="*/ 336 h 960"/>
                <a:gd name="T58" fmla="*/ 918 w 1274"/>
                <a:gd name="T59" fmla="*/ 342 h 960"/>
                <a:gd name="T60" fmla="*/ 865 w 1274"/>
                <a:gd name="T61" fmla="*/ 330 h 960"/>
                <a:gd name="T62" fmla="*/ 829 w 1274"/>
                <a:gd name="T63" fmla="*/ 272 h 960"/>
                <a:gd name="T64" fmla="*/ 823 w 1274"/>
                <a:gd name="T65" fmla="*/ 217 h 960"/>
                <a:gd name="T66" fmla="*/ 799 w 1274"/>
                <a:gd name="T67" fmla="*/ 161 h 960"/>
                <a:gd name="T68" fmla="*/ 765 w 1274"/>
                <a:gd name="T69" fmla="*/ 105 h 960"/>
                <a:gd name="T70" fmla="*/ 765 w 1274"/>
                <a:gd name="T71" fmla="*/ 66 h 960"/>
                <a:gd name="T72" fmla="*/ 952 w 1274"/>
                <a:gd name="T73" fmla="*/ 205 h 960"/>
                <a:gd name="T74" fmla="*/ 940 w 1274"/>
                <a:gd name="T75" fmla="*/ 137 h 960"/>
                <a:gd name="T76" fmla="*/ 894 w 1274"/>
                <a:gd name="T77" fmla="*/ 82 h 960"/>
                <a:gd name="T78" fmla="*/ 793 w 1274"/>
                <a:gd name="T79" fmla="*/ 16 h 960"/>
                <a:gd name="T80" fmla="*/ 688 w 1274"/>
                <a:gd name="T81" fmla="*/ 2 h 960"/>
                <a:gd name="T82" fmla="*/ 523 w 1274"/>
                <a:gd name="T83" fmla="*/ 4 h 960"/>
                <a:gd name="T84" fmla="*/ 358 w 1274"/>
                <a:gd name="T85" fmla="*/ 16 h 960"/>
                <a:gd name="T86" fmla="*/ 322 w 1274"/>
                <a:gd name="T87" fmla="*/ 36 h 960"/>
                <a:gd name="T88" fmla="*/ 296 w 1274"/>
                <a:gd name="T89" fmla="*/ 60 h 960"/>
                <a:gd name="T90" fmla="*/ 244 w 1274"/>
                <a:gd name="T91" fmla="*/ 76 h 960"/>
                <a:gd name="T92" fmla="*/ 26 w 1274"/>
                <a:gd name="T93" fmla="*/ 173 h 960"/>
                <a:gd name="T94" fmla="*/ 26 w 1274"/>
                <a:gd name="T95" fmla="*/ 175 h 960"/>
                <a:gd name="T96" fmla="*/ 59 w 1274"/>
                <a:gd name="T97" fmla="*/ 376 h 960"/>
                <a:gd name="T98" fmla="*/ 30 w 1274"/>
                <a:gd name="T99" fmla="*/ 429 h 960"/>
                <a:gd name="T100" fmla="*/ 4 w 1274"/>
                <a:gd name="T101" fmla="*/ 445 h 960"/>
                <a:gd name="T102" fmla="*/ 32 w 1274"/>
                <a:gd name="T103" fmla="*/ 495 h 960"/>
                <a:gd name="T104" fmla="*/ 41 w 1274"/>
                <a:gd name="T105" fmla="*/ 573 h 960"/>
                <a:gd name="T106" fmla="*/ 55 w 1274"/>
                <a:gd name="T107" fmla="*/ 608 h 960"/>
                <a:gd name="T108" fmla="*/ 81 w 1274"/>
                <a:gd name="T109" fmla="*/ 646 h 960"/>
                <a:gd name="T110" fmla="*/ 83 w 1274"/>
                <a:gd name="T111" fmla="*/ 706 h 960"/>
                <a:gd name="T112" fmla="*/ 59 w 1274"/>
                <a:gd name="T113" fmla="*/ 746 h 960"/>
                <a:gd name="T114" fmla="*/ 45 w 1274"/>
                <a:gd name="T115" fmla="*/ 829 h 960"/>
                <a:gd name="T116" fmla="*/ 59 w 1274"/>
                <a:gd name="T117" fmla="*/ 879 h 960"/>
                <a:gd name="T118" fmla="*/ 133 w 1274"/>
                <a:gd name="T119" fmla="*/ 938 h 960"/>
                <a:gd name="T120" fmla="*/ 179 w 1274"/>
                <a:gd name="T121" fmla="*/ 956 h 960"/>
                <a:gd name="T122" fmla="*/ 242 w 1274"/>
                <a:gd name="T123" fmla="*/ 958 h 960"/>
                <a:gd name="T124" fmla="*/ 282 w 1274"/>
                <a:gd name="T125" fmla="*/ 92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4" h="960">
                  <a:moveTo>
                    <a:pt x="282" y="920"/>
                  </a:moveTo>
                  <a:lnTo>
                    <a:pt x="282" y="920"/>
                  </a:lnTo>
                  <a:lnTo>
                    <a:pt x="292" y="905"/>
                  </a:lnTo>
                  <a:lnTo>
                    <a:pt x="302" y="891"/>
                  </a:lnTo>
                  <a:lnTo>
                    <a:pt x="314" y="881"/>
                  </a:lnTo>
                  <a:lnTo>
                    <a:pt x="324" y="873"/>
                  </a:lnTo>
                  <a:lnTo>
                    <a:pt x="336" y="867"/>
                  </a:lnTo>
                  <a:lnTo>
                    <a:pt x="346" y="863"/>
                  </a:lnTo>
                  <a:lnTo>
                    <a:pt x="358" y="861"/>
                  </a:lnTo>
                  <a:lnTo>
                    <a:pt x="367" y="861"/>
                  </a:lnTo>
                  <a:lnTo>
                    <a:pt x="367" y="861"/>
                  </a:lnTo>
                  <a:lnTo>
                    <a:pt x="387" y="863"/>
                  </a:lnTo>
                  <a:lnTo>
                    <a:pt x="407" y="869"/>
                  </a:lnTo>
                  <a:lnTo>
                    <a:pt x="407" y="869"/>
                  </a:lnTo>
                  <a:lnTo>
                    <a:pt x="417" y="873"/>
                  </a:lnTo>
                  <a:lnTo>
                    <a:pt x="423" y="873"/>
                  </a:lnTo>
                  <a:lnTo>
                    <a:pt x="423" y="873"/>
                  </a:lnTo>
                  <a:lnTo>
                    <a:pt x="425" y="873"/>
                  </a:lnTo>
                  <a:lnTo>
                    <a:pt x="431" y="871"/>
                  </a:lnTo>
                  <a:lnTo>
                    <a:pt x="437" y="863"/>
                  </a:lnTo>
                  <a:lnTo>
                    <a:pt x="445" y="849"/>
                  </a:lnTo>
                  <a:lnTo>
                    <a:pt x="445" y="849"/>
                  </a:lnTo>
                  <a:lnTo>
                    <a:pt x="451" y="841"/>
                  </a:lnTo>
                  <a:lnTo>
                    <a:pt x="459" y="833"/>
                  </a:lnTo>
                  <a:lnTo>
                    <a:pt x="477" y="817"/>
                  </a:lnTo>
                  <a:lnTo>
                    <a:pt x="503" y="803"/>
                  </a:lnTo>
                  <a:lnTo>
                    <a:pt x="529" y="789"/>
                  </a:lnTo>
                  <a:lnTo>
                    <a:pt x="558" y="779"/>
                  </a:lnTo>
                  <a:lnTo>
                    <a:pt x="584" y="771"/>
                  </a:lnTo>
                  <a:lnTo>
                    <a:pt x="608" y="765"/>
                  </a:lnTo>
                  <a:lnTo>
                    <a:pt x="628" y="763"/>
                  </a:lnTo>
                  <a:lnTo>
                    <a:pt x="628" y="763"/>
                  </a:lnTo>
                  <a:lnTo>
                    <a:pt x="628" y="763"/>
                  </a:lnTo>
                  <a:lnTo>
                    <a:pt x="640" y="763"/>
                  </a:lnTo>
                  <a:lnTo>
                    <a:pt x="652" y="767"/>
                  </a:lnTo>
                  <a:lnTo>
                    <a:pt x="660" y="769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82" y="785"/>
                  </a:lnTo>
                  <a:lnTo>
                    <a:pt x="698" y="791"/>
                  </a:lnTo>
                  <a:lnTo>
                    <a:pt x="711" y="797"/>
                  </a:lnTo>
                  <a:lnTo>
                    <a:pt x="727" y="803"/>
                  </a:lnTo>
                  <a:lnTo>
                    <a:pt x="759" y="809"/>
                  </a:lnTo>
                  <a:lnTo>
                    <a:pt x="793" y="815"/>
                  </a:lnTo>
                  <a:lnTo>
                    <a:pt x="793" y="815"/>
                  </a:lnTo>
                  <a:lnTo>
                    <a:pt x="849" y="823"/>
                  </a:lnTo>
                  <a:lnTo>
                    <a:pt x="849" y="823"/>
                  </a:lnTo>
                  <a:lnTo>
                    <a:pt x="865" y="827"/>
                  </a:lnTo>
                  <a:lnTo>
                    <a:pt x="880" y="833"/>
                  </a:lnTo>
                  <a:lnTo>
                    <a:pt x="896" y="841"/>
                  </a:lnTo>
                  <a:lnTo>
                    <a:pt x="908" y="853"/>
                  </a:lnTo>
                  <a:lnTo>
                    <a:pt x="908" y="853"/>
                  </a:lnTo>
                  <a:lnTo>
                    <a:pt x="920" y="865"/>
                  </a:lnTo>
                  <a:lnTo>
                    <a:pt x="934" y="873"/>
                  </a:lnTo>
                  <a:lnTo>
                    <a:pt x="946" y="881"/>
                  </a:lnTo>
                  <a:lnTo>
                    <a:pt x="962" y="887"/>
                  </a:lnTo>
                  <a:lnTo>
                    <a:pt x="976" y="891"/>
                  </a:lnTo>
                  <a:lnTo>
                    <a:pt x="992" y="895"/>
                  </a:lnTo>
                  <a:lnTo>
                    <a:pt x="1026" y="899"/>
                  </a:lnTo>
                  <a:lnTo>
                    <a:pt x="1026" y="899"/>
                  </a:lnTo>
                  <a:lnTo>
                    <a:pt x="1030" y="891"/>
                  </a:lnTo>
                  <a:lnTo>
                    <a:pt x="1033" y="881"/>
                  </a:lnTo>
                  <a:lnTo>
                    <a:pt x="1033" y="881"/>
                  </a:lnTo>
                  <a:lnTo>
                    <a:pt x="1037" y="869"/>
                  </a:lnTo>
                  <a:lnTo>
                    <a:pt x="1043" y="857"/>
                  </a:lnTo>
                  <a:lnTo>
                    <a:pt x="1051" y="847"/>
                  </a:lnTo>
                  <a:lnTo>
                    <a:pt x="1059" y="839"/>
                  </a:lnTo>
                  <a:lnTo>
                    <a:pt x="1059" y="839"/>
                  </a:lnTo>
                  <a:lnTo>
                    <a:pt x="1081" y="823"/>
                  </a:lnTo>
                  <a:lnTo>
                    <a:pt x="1099" y="805"/>
                  </a:lnTo>
                  <a:lnTo>
                    <a:pt x="1135" y="767"/>
                  </a:lnTo>
                  <a:lnTo>
                    <a:pt x="1155" y="749"/>
                  </a:lnTo>
                  <a:lnTo>
                    <a:pt x="1173" y="734"/>
                  </a:lnTo>
                  <a:lnTo>
                    <a:pt x="1195" y="720"/>
                  </a:lnTo>
                  <a:lnTo>
                    <a:pt x="1218" y="708"/>
                  </a:lnTo>
                  <a:lnTo>
                    <a:pt x="1218" y="708"/>
                  </a:lnTo>
                  <a:lnTo>
                    <a:pt x="1232" y="702"/>
                  </a:lnTo>
                  <a:lnTo>
                    <a:pt x="1246" y="694"/>
                  </a:lnTo>
                  <a:lnTo>
                    <a:pt x="1274" y="678"/>
                  </a:lnTo>
                  <a:lnTo>
                    <a:pt x="1274" y="678"/>
                  </a:lnTo>
                  <a:lnTo>
                    <a:pt x="1264" y="652"/>
                  </a:lnTo>
                  <a:lnTo>
                    <a:pt x="1264" y="652"/>
                  </a:lnTo>
                  <a:lnTo>
                    <a:pt x="1258" y="652"/>
                  </a:lnTo>
                  <a:lnTo>
                    <a:pt x="1258" y="652"/>
                  </a:lnTo>
                  <a:lnTo>
                    <a:pt x="1234" y="650"/>
                  </a:lnTo>
                  <a:lnTo>
                    <a:pt x="1212" y="644"/>
                  </a:lnTo>
                  <a:lnTo>
                    <a:pt x="1195" y="636"/>
                  </a:lnTo>
                  <a:lnTo>
                    <a:pt x="1179" y="624"/>
                  </a:lnTo>
                  <a:lnTo>
                    <a:pt x="1163" y="610"/>
                  </a:lnTo>
                  <a:lnTo>
                    <a:pt x="1149" y="594"/>
                  </a:lnTo>
                  <a:lnTo>
                    <a:pt x="1137" y="577"/>
                  </a:lnTo>
                  <a:lnTo>
                    <a:pt x="1125" y="559"/>
                  </a:lnTo>
                  <a:lnTo>
                    <a:pt x="1125" y="559"/>
                  </a:lnTo>
                  <a:lnTo>
                    <a:pt x="1113" y="535"/>
                  </a:lnTo>
                  <a:lnTo>
                    <a:pt x="1109" y="525"/>
                  </a:lnTo>
                  <a:lnTo>
                    <a:pt x="1107" y="513"/>
                  </a:lnTo>
                  <a:lnTo>
                    <a:pt x="1105" y="503"/>
                  </a:lnTo>
                  <a:lnTo>
                    <a:pt x="1105" y="493"/>
                  </a:lnTo>
                  <a:lnTo>
                    <a:pt x="1107" y="481"/>
                  </a:lnTo>
                  <a:lnTo>
                    <a:pt x="1111" y="469"/>
                  </a:lnTo>
                  <a:lnTo>
                    <a:pt x="1111" y="469"/>
                  </a:lnTo>
                  <a:lnTo>
                    <a:pt x="1123" y="443"/>
                  </a:lnTo>
                  <a:lnTo>
                    <a:pt x="1133" y="417"/>
                  </a:lnTo>
                  <a:lnTo>
                    <a:pt x="1133" y="417"/>
                  </a:lnTo>
                  <a:lnTo>
                    <a:pt x="1139" y="402"/>
                  </a:lnTo>
                  <a:lnTo>
                    <a:pt x="1139" y="388"/>
                  </a:lnTo>
                  <a:lnTo>
                    <a:pt x="1139" y="376"/>
                  </a:lnTo>
                  <a:lnTo>
                    <a:pt x="1133" y="364"/>
                  </a:lnTo>
                  <a:lnTo>
                    <a:pt x="1127" y="354"/>
                  </a:lnTo>
                  <a:lnTo>
                    <a:pt x="1117" y="348"/>
                  </a:lnTo>
                  <a:lnTo>
                    <a:pt x="1103" y="342"/>
                  </a:lnTo>
                  <a:lnTo>
                    <a:pt x="1087" y="340"/>
                  </a:lnTo>
                  <a:lnTo>
                    <a:pt x="1087" y="340"/>
                  </a:lnTo>
                  <a:lnTo>
                    <a:pt x="1053" y="338"/>
                  </a:lnTo>
                  <a:lnTo>
                    <a:pt x="1018" y="336"/>
                  </a:lnTo>
                  <a:lnTo>
                    <a:pt x="1018" y="336"/>
                  </a:lnTo>
                  <a:lnTo>
                    <a:pt x="980" y="338"/>
                  </a:lnTo>
                  <a:lnTo>
                    <a:pt x="944" y="340"/>
                  </a:lnTo>
                  <a:lnTo>
                    <a:pt x="944" y="340"/>
                  </a:lnTo>
                  <a:lnTo>
                    <a:pt x="918" y="342"/>
                  </a:lnTo>
                  <a:lnTo>
                    <a:pt x="918" y="342"/>
                  </a:lnTo>
                  <a:lnTo>
                    <a:pt x="898" y="342"/>
                  </a:lnTo>
                  <a:lnTo>
                    <a:pt x="880" y="338"/>
                  </a:lnTo>
                  <a:lnTo>
                    <a:pt x="865" y="330"/>
                  </a:lnTo>
                  <a:lnTo>
                    <a:pt x="853" y="320"/>
                  </a:lnTo>
                  <a:lnTo>
                    <a:pt x="841" y="308"/>
                  </a:lnTo>
                  <a:lnTo>
                    <a:pt x="835" y="292"/>
                  </a:lnTo>
                  <a:lnTo>
                    <a:pt x="829" y="272"/>
                  </a:lnTo>
                  <a:lnTo>
                    <a:pt x="827" y="250"/>
                  </a:lnTo>
                  <a:lnTo>
                    <a:pt x="827" y="250"/>
                  </a:lnTo>
                  <a:lnTo>
                    <a:pt x="827" y="233"/>
                  </a:lnTo>
                  <a:lnTo>
                    <a:pt x="823" y="217"/>
                  </a:lnTo>
                  <a:lnTo>
                    <a:pt x="819" y="203"/>
                  </a:lnTo>
                  <a:lnTo>
                    <a:pt x="815" y="187"/>
                  </a:lnTo>
                  <a:lnTo>
                    <a:pt x="807" y="173"/>
                  </a:lnTo>
                  <a:lnTo>
                    <a:pt x="799" y="161"/>
                  </a:lnTo>
                  <a:lnTo>
                    <a:pt x="781" y="133"/>
                  </a:lnTo>
                  <a:lnTo>
                    <a:pt x="781" y="133"/>
                  </a:lnTo>
                  <a:lnTo>
                    <a:pt x="771" y="121"/>
                  </a:lnTo>
                  <a:lnTo>
                    <a:pt x="765" y="105"/>
                  </a:lnTo>
                  <a:lnTo>
                    <a:pt x="749" y="78"/>
                  </a:lnTo>
                  <a:lnTo>
                    <a:pt x="749" y="78"/>
                  </a:lnTo>
                  <a:lnTo>
                    <a:pt x="765" y="66"/>
                  </a:lnTo>
                  <a:lnTo>
                    <a:pt x="765" y="66"/>
                  </a:lnTo>
                  <a:lnTo>
                    <a:pt x="930" y="215"/>
                  </a:lnTo>
                  <a:lnTo>
                    <a:pt x="930" y="215"/>
                  </a:lnTo>
                  <a:lnTo>
                    <a:pt x="952" y="205"/>
                  </a:lnTo>
                  <a:lnTo>
                    <a:pt x="952" y="205"/>
                  </a:lnTo>
                  <a:lnTo>
                    <a:pt x="950" y="185"/>
                  </a:lnTo>
                  <a:lnTo>
                    <a:pt x="948" y="163"/>
                  </a:lnTo>
                  <a:lnTo>
                    <a:pt x="942" y="145"/>
                  </a:lnTo>
                  <a:lnTo>
                    <a:pt x="940" y="137"/>
                  </a:lnTo>
                  <a:lnTo>
                    <a:pt x="934" y="129"/>
                  </a:lnTo>
                  <a:lnTo>
                    <a:pt x="934" y="129"/>
                  </a:lnTo>
                  <a:lnTo>
                    <a:pt x="914" y="105"/>
                  </a:lnTo>
                  <a:lnTo>
                    <a:pt x="894" y="82"/>
                  </a:lnTo>
                  <a:lnTo>
                    <a:pt x="870" y="62"/>
                  </a:lnTo>
                  <a:lnTo>
                    <a:pt x="847" y="44"/>
                  </a:lnTo>
                  <a:lnTo>
                    <a:pt x="821" y="28"/>
                  </a:lnTo>
                  <a:lnTo>
                    <a:pt x="793" y="16"/>
                  </a:lnTo>
                  <a:lnTo>
                    <a:pt x="765" y="8"/>
                  </a:lnTo>
                  <a:lnTo>
                    <a:pt x="733" y="4"/>
                  </a:lnTo>
                  <a:lnTo>
                    <a:pt x="733" y="4"/>
                  </a:lnTo>
                  <a:lnTo>
                    <a:pt x="688" y="2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582" y="2"/>
                  </a:lnTo>
                  <a:lnTo>
                    <a:pt x="523" y="4"/>
                  </a:lnTo>
                  <a:lnTo>
                    <a:pt x="405" y="10"/>
                  </a:lnTo>
                  <a:lnTo>
                    <a:pt x="405" y="10"/>
                  </a:lnTo>
                  <a:lnTo>
                    <a:pt x="381" y="12"/>
                  </a:lnTo>
                  <a:lnTo>
                    <a:pt x="358" y="16"/>
                  </a:lnTo>
                  <a:lnTo>
                    <a:pt x="346" y="20"/>
                  </a:lnTo>
                  <a:lnTo>
                    <a:pt x="336" y="24"/>
                  </a:lnTo>
                  <a:lnTo>
                    <a:pt x="328" y="28"/>
                  </a:lnTo>
                  <a:lnTo>
                    <a:pt x="322" y="36"/>
                  </a:lnTo>
                  <a:lnTo>
                    <a:pt x="322" y="36"/>
                  </a:lnTo>
                  <a:lnTo>
                    <a:pt x="314" y="46"/>
                  </a:lnTo>
                  <a:lnTo>
                    <a:pt x="306" y="54"/>
                  </a:lnTo>
                  <a:lnTo>
                    <a:pt x="296" y="60"/>
                  </a:lnTo>
                  <a:lnTo>
                    <a:pt x="286" y="64"/>
                  </a:lnTo>
                  <a:lnTo>
                    <a:pt x="264" y="70"/>
                  </a:lnTo>
                  <a:lnTo>
                    <a:pt x="254" y="72"/>
                  </a:lnTo>
                  <a:lnTo>
                    <a:pt x="244" y="76"/>
                  </a:lnTo>
                  <a:lnTo>
                    <a:pt x="244" y="76"/>
                  </a:lnTo>
                  <a:lnTo>
                    <a:pt x="135" y="123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53" y="324"/>
                  </a:lnTo>
                  <a:lnTo>
                    <a:pt x="53" y="324"/>
                  </a:lnTo>
                  <a:lnTo>
                    <a:pt x="57" y="360"/>
                  </a:lnTo>
                  <a:lnTo>
                    <a:pt x="59" y="376"/>
                  </a:lnTo>
                  <a:lnTo>
                    <a:pt x="57" y="392"/>
                  </a:lnTo>
                  <a:lnTo>
                    <a:pt x="51" y="406"/>
                  </a:lnTo>
                  <a:lnTo>
                    <a:pt x="41" y="419"/>
                  </a:lnTo>
                  <a:lnTo>
                    <a:pt x="30" y="429"/>
                  </a:lnTo>
                  <a:lnTo>
                    <a:pt x="10" y="439"/>
                  </a:lnTo>
                  <a:lnTo>
                    <a:pt x="10" y="439"/>
                  </a:lnTo>
                  <a:lnTo>
                    <a:pt x="6" y="441"/>
                  </a:lnTo>
                  <a:lnTo>
                    <a:pt x="4" y="445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26" y="485"/>
                  </a:lnTo>
                  <a:lnTo>
                    <a:pt x="32" y="495"/>
                  </a:lnTo>
                  <a:lnTo>
                    <a:pt x="37" y="507"/>
                  </a:lnTo>
                  <a:lnTo>
                    <a:pt x="39" y="519"/>
                  </a:lnTo>
                  <a:lnTo>
                    <a:pt x="41" y="533"/>
                  </a:lnTo>
                  <a:lnTo>
                    <a:pt x="41" y="573"/>
                  </a:lnTo>
                  <a:lnTo>
                    <a:pt x="41" y="573"/>
                  </a:lnTo>
                  <a:lnTo>
                    <a:pt x="43" y="584"/>
                  </a:lnTo>
                  <a:lnTo>
                    <a:pt x="47" y="596"/>
                  </a:lnTo>
                  <a:lnTo>
                    <a:pt x="55" y="608"/>
                  </a:lnTo>
                  <a:lnTo>
                    <a:pt x="63" y="620"/>
                  </a:lnTo>
                  <a:lnTo>
                    <a:pt x="63" y="620"/>
                  </a:lnTo>
                  <a:lnTo>
                    <a:pt x="73" y="632"/>
                  </a:lnTo>
                  <a:lnTo>
                    <a:pt x="81" y="646"/>
                  </a:lnTo>
                  <a:lnTo>
                    <a:pt x="85" y="660"/>
                  </a:lnTo>
                  <a:lnTo>
                    <a:pt x="87" y="676"/>
                  </a:lnTo>
                  <a:lnTo>
                    <a:pt x="87" y="692"/>
                  </a:lnTo>
                  <a:lnTo>
                    <a:pt x="83" y="706"/>
                  </a:lnTo>
                  <a:lnTo>
                    <a:pt x="77" y="720"/>
                  </a:lnTo>
                  <a:lnTo>
                    <a:pt x="69" y="732"/>
                  </a:lnTo>
                  <a:lnTo>
                    <a:pt x="69" y="732"/>
                  </a:lnTo>
                  <a:lnTo>
                    <a:pt x="59" y="746"/>
                  </a:lnTo>
                  <a:lnTo>
                    <a:pt x="53" y="763"/>
                  </a:lnTo>
                  <a:lnTo>
                    <a:pt x="47" y="785"/>
                  </a:lnTo>
                  <a:lnTo>
                    <a:pt x="45" y="807"/>
                  </a:lnTo>
                  <a:lnTo>
                    <a:pt x="45" y="829"/>
                  </a:lnTo>
                  <a:lnTo>
                    <a:pt x="45" y="851"/>
                  </a:lnTo>
                  <a:lnTo>
                    <a:pt x="51" y="867"/>
                  </a:lnTo>
                  <a:lnTo>
                    <a:pt x="55" y="875"/>
                  </a:lnTo>
                  <a:lnTo>
                    <a:pt x="59" y="879"/>
                  </a:lnTo>
                  <a:lnTo>
                    <a:pt x="59" y="879"/>
                  </a:lnTo>
                  <a:lnTo>
                    <a:pt x="87" y="905"/>
                  </a:lnTo>
                  <a:lnTo>
                    <a:pt x="117" y="928"/>
                  </a:lnTo>
                  <a:lnTo>
                    <a:pt x="133" y="938"/>
                  </a:lnTo>
                  <a:lnTo>
                    <a:pt x="147" y="946"/>
                  </a:lnTo>
                  <a:lnTo>
                    <a:pt x="163" y="952"/>
                  </a:lnTo>
                  <a:lnTo>
                    <a:pt x="179" y="956"/>
                  </a:lnTo>
                  <a:lnTo>
                    <a:pt x="179" y="956"/>
                  </a:lnTo>
                  <a:lnTo>
                    <a:pt x="199" y="958"/>
                  </a:lnTo>
                  <a:lnTo>
                    <a:pt x="218" y="960"/>
                  </a:lnTo>
                  <a:lnTo>
                    <a:pt x="218" y="960"/>
                  </a:lnTo>
                  <a:lnTo>
                    <a:pt x="242" y="958"/>
                  </a:lnTo>
                  <a:lnTo>
                    <a:pt x="254" y="954"/>
                  </a:lnTo>
                  <a:lnTo>
                    <a:pt x="266" y="952"/>
                  </a:lnTo>
                  <a:lnTo>
                    <a:pt x="266" y="952"/>
                  </a:lnTo>
                  <a:lnTo>
                    <a:pt x="282" y="920"/>
                  </a:lnTo>
                  <a:lnTo>
                    <a:pt x="282" y="9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0A15AFF-2921-46F2-ABAC-F18CB789B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1" y="2970213"/>
              <a:ext cx="1922463" cy="1754188"/>
            </a:xfrm>
            <a:custGeom>
              <a:avLst/>
              <a:gdLst>
                <a:gd name="T0" fmla="*/ 813 w 1211"/>
                <a:gd name="T1" fmla="*/ 1000 h 1105"/>
                <a:gd name="T2" fmla="*/ 843 w 1211"/>
                <a:gd name="T3" fmla="*/ 972 h 1105"/>
                <a:gd name="T4" fmla="*/ 887 w 1211"/>
                <a:gd name="T5" fmla="*/ 964 h 1105"/>
                <a:gd name="T6" fmla="*/ 867 w 1211"/>
                <a:gd name="T7" fmla="*/ 912 h 1105"/>
                <a:gd name="T8" fmla="*/ 877 w 1211"/>
                <a:gd name="T9" fmla="*/ 874 h 1105"/>
                <a:gd name="T10" fmla="*/ 923 w 1211"/>
                <a:gd name="T11" fmla="*/ 849 h 1105"/>
                <a:gd name="T12" fmla="*/ 964 w 1211"/>
                <a:gd name="T13" fmla="*/ 845 h 1105"/>
                <a:gd name="T14" fmla="*/ 990 w 1211"/>
                <a:gd name="T15" fmla="*/ 843 h 1105"/>
                <a:gd name="T16" fmla="*/ 1040 w 1211"/>
                <a:gd name="T17" fmla="*/ 789 h 1105"/>
                <a:gd name="T18" fmla="*/ 1078 w 1211"/>
                <a:gd name="T19" fmla="*/ 739 h 1105"/>
                <a:gd name="T20" fmla="*/ 1147 w 1211"/>
                <a:gd name="T21" fmla="*/ 650 h 1105"/>
                <a:gd name="T22" fmla="*/ 1088 w 1211"/>
                <a:gd name="T23" fmla="*/ 513 h 1105"/>
                <a:gd name="T24" fmla="*/ 1098 w 1211"/>
                <a:gd name="T25" fmla="*/ 487 h 1105"/>
                <a:gd name="T26" fmla="*/ 1169 w 1211"/>
                <a:gd name="T27" fmla="*/ 471 h 1105"/>
                <a:gd name="T28" fmla="*/ 1211 w 1211"/>
                <a:gd name="T29" fmla="*/ 427 h 1105"/>
                <a:gd name="T30" fmla="*/ 1187 w 1211"/>
                <a:gd name="T31" fmla="*/ 350 h 1105"/>
                <a:gd name="T32" fmla="*/ 1117 w 1211"/>
                <a:gd name="T33" fmla="*/ 314 h 1105"/>
                <a:gd name="T34" fmla="*/ 1046 w 1211"/>
                <a:gd name="T35" fmla="*/ 312 h 1105"/>
                <a:gd name="T36" fmla="*/ 1018 w 1211"/>
                <a:gd name="T37" fmla="*/ 308 h 1105"/>
                <a:gd name="T38" fmla="*/ 986 w 1211"/>
                <a:gd name="T39" fmla="*/ 264 h 1105"/>
                <a:gd name="T40" fmla="*/ 982 w 1211"/>
                <a:gd name="T41" fmla="*/ 201 h 1105"/>
                <a:gd name="T42" fmla="*/ 931 w 1211"/>
                <a:gd name="T43" fmla="*/ 145 h 1105"/>
                <a:gd name="T44" fmla="*/ 905 w 1211"/>
                <a:gd name="T45" fmla="*/ 111 h 1105"/>
                <a:gd name="T46" fmla="*/ 865 w 1211"/>
                <a:gd name="T47" fmla="*/ 47 h 1105"/>
                <a:gd name="T48" fmla="*/ 801 w 1211"/>
                <a:gd name="T49" fmla="*/ 47 h 1105"/>
                <a:gd name="T50" fmla="*/ 706 w 1211"/>
                <a:gd name="T51" fmla="*/ 55 h 1105"/>
                <a:gd name="T52" fmla="*/ 601 w 1211"/>
                <a:gd name="T53" fmla="*/ 32 h 1105"/>
                <a:gd name="T54" fmla="*/ 553 w 1211"/>
                <a:gd name="T55" fmla="*/ 4 h 1105"/>
                <a:gd name="T56" fmla="*/ 499 w 1211"/>
                <a:gd name="T57" fmla="*/ 24 h 1105"/>
                <a:gd name="T58" fmla="*/ 459 w 1211"/>
                <a:gd name="T59" fmla="*/ 55 h 1105"/>
                <a:gd name="T60" fmla="*/ 376 w 1211"/>
                <a:gd name="T61" fmla="*/ 201 h 1105"/>
                <a:gd name="T62" fmla="*/ 358 w 1211"/>
                <a:gd name="T63" fmla="*/ 206 h 1105"/>
                <a:gd name="T64" fmla="*/ 304 w 1211"/>
                <a:gd name="T65" fmla="*/ 248 h 1105"/>
                <a:gd name="T66" fmla="*/ 312 w 1211"/>
                <a:gd name="T67" fmla="*/ 312 h 1105"/>
                <a:gd name="T68" fmla="*/ 300 w 1211"/>
                <a:gd name="T69" fmla="*/ 364 h 1105"/>
                <a:gd name="T70" fmla="*/ 247 w 1211"/>
                <a:gd name="T71" fmla="*/ 391 h 1105"/>
                <a:gd name="T72" fmla="*/ 177 w 1211"/>
                <a:gd name="T73" fmla="*/ 403 h 1105"/>
                <a:gd name="T74" fmla="*/ 139 w 1211"/>
                <a:gd name="T75" fmla="*/ 455 h 1105"/>
                <a:gd name="T76" fmla="*/ 129 w 1211"/>
                <a:gd name="T77" fmla="*/ 652 h 1105"/>
                <a:gd name="T78" fmla="*/ 100 w 1211"/>
                <a:gd name="T79" fmla="*/ 696 h 1105"/>
                <a:gd name="T80" fmla="*/ 70 w 1211"/>
                <a:gd name="T81" fmla="*/ 700 h 1105"/>
                <a:gd name="T82" fmla="*/ 18 w 1211"/>
                <a:gd name="T83" fmla="*/ 717 h 1105"/>
                <a:gd name="T84" fmla="*/ 0 w 1211"/>
                <a:gd name="T85" fmla="*/ 757 h 1105"/>
                <a:gd name="T86" fmla="*/ 38 w 1211"/>
                <a:gd name="T87" fmla="*/ 835 h 1105"/>
                <a:gd name="T88" fmla="*/ 137 w 1211"/>
                <a:gd name="T89" fmla="*/ 863 h 1105"/>
                <a:gd name="T90" fmla="*/ 211 w 1211"/>
                <a:gd name="T91" fmla="*/ 888 h 1105"/>
                <a:gd name="T92" fmla="*/ 265 w 1211"/>
                <a:gd name="T93" fmla="*/ 922 h 1105"/>
                <a:gd name="T94" fmla="*/ 314 w 1211"/>
                <a:gd name="T95" fmla="*/ 910 h 1105"/>
                <a:gd name="T96" fmla="*/ 390 w 1211"/>
                <a:gd name="T97" fmla="*/ 916 h 1105"/>
                <a:gd name="T98" fmla="*/ 461 w 1211"/>
                <a:gd name="T99" fmla="*/ 952 h 1105"/>
                <a:gd name="T100" fmla="*/ 537 w 1211"/>
                <a:gd name="T101" fmla="*/ 960 h 1105"/>
                <a:gd name="T102" fmla="*/ 618 w 1211"/>
                <a:gd name="T103" fmla="*/ 988 h 1105"/>
                <a:gd name="T104" fmla="*/ 662 w 1211"/>
                <a:gd name="T105" fmla="*/ 1049 h 1105"/>
                <a:gd name="T106" fmla="*/ 724 w 1211"/>
                <a:gd name="T107" fmla="*/ 1073 h 1105"/>
                <a:gd name="T108" fmla="*/ 758 w 1211"/>
                <a:gd name="T109" fmla="*/ 1105 h 1105"/>
                <a:gd name="T110" fmla="*/ 795 w 1211"/>
                <a:gd name="T111" fmla="*/ 1037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1" h="1105">
                  <a:moveTo>
                    <a:pt x="795" y="1037"/>
                  </a:moveTo>
                  <a:lnTo>
                    <a:pt x="795" y="1037"/>
                  </a:lnTo>
                  <a:lnTo>
                    <a:pt x="809" y="1008"/>
                  </a:lnTo>
                  <a:lnTo>
                    <a:pt x="809" y="1008"/>
                  </a:lnTo>
                  <a:lnTo>
                    <a:pt x="813" y="1000"/>
                  </a:lnTo>
                  <a:lnTo>
                    <a:pt x="819" y="994"/>
                  </a:lnTo>
                  <a:lnTo>
                    <a:pt x="827" y="988"/>
                  </a:lnTo>
                  <a:lnTo>
                    <a:pt x="835" y="984"/>
                  </a:lnTo>
                  <a:lnTo>
                    <a:pt x="835" y="984"/>
                  </a:lnTo>
                  <a:lnTo>
                    <a:pt x="843" y="972"/>
                  </a:lnTo>
                  <a:lnTo>
                    <a:pt x="843" y="972"/>
                  </a:lnTo>
                  <a:lnTo>
                    <a:pt x="857" y="984"/>
                  </a:lnTo>
                  <a:lnTo>
                    <a:pt x="891" y="984"/>
                  </a:lnTo>
                  <a:lnTo>
                    <a:pt x="891" y="984"/>
                  </a:lnTo>
                  <a:lnTo>
                    <a:pt x="887" y="964"/>
                  </a:lnTo>
                  <a:lnTo>
                    <a:pt x="879" y="948"/>
                  </a:lnTo>
                  <a:lnTo>
                    <a:pt x="879" y="948"/>
                  </a:lnTo>
                  <a:lnTo>
                    <a:pt x="875" y="936"/>
                  </a:lnTo>
                  <a:lnTo>
                    <a:pt x="869" y="922"/>
                  </a:lnTo>
                  <a:lnTo>
                    <a:pt x="867" y="912"/>
                  </a:lnTo>
                  <a:lnTo>
                    <a:pt x="867" y="902"/>
                  </a:lnTo>
                  <a:lnTo>
                    <a:pt x="869" y="894"/>
                  </a:lnTo>
                  <a:lnTo>
                    <a:pt x="873" y="882"/>
                  </a:lnTo>
                  <a:lnTo>
                    <a:pt x="873" y="882"/>
                  </a:lnTo>
                  <a:lnTo>
                    <a:pt x="877" y="874"/>
                  </a:lnTo>
                  <a:lnTo>
                    <a:pt x="885" y="867"/>
                  </a:lnTo>
                  <a:lnTo>
                    <a:pt x="891" y="861"/>
                  </a:lnTo>
                  <a:lnTo>
                    <a:pt x="899" y="857"/>
                  </a:lnTo>
                  <a:lnTo>
                    <a:pt x="913" y="851"/>
                  </a:lnTo>
                  <a:lnTo>
                    <a:pt x="923" y="849"/>
                  </a:lnTo>
                  <a:lnTo>
                    <a:pt x="923" y="849"/>
                  </a:lnTo>
                  <a:lnTo>
                    <a:pt x="937" y="847"/>
                  </a:lnTo>
                  <a:lnTo>
                    <a:pt x="954" y="845"/>
                  </a:lnTo>
                  <a:lnTo>
                    <a:pt x="954" y="845"/>
                  </a:lnTo>
                  <a:lnTo>
                    <a:pt x="964" y="845"/>
                  </a:lnTo>
                  <a:lnTo>
                    <a:pt x="964" y="845"/>
                  </a:lnTo>
                  <a:lnTo>
                    <a:pt x="972" y="845"/>
                  </a:lnTo>
                  <a:lnTo>
                    <a:pt x="972" y="845"/>
                  </a:lnTo>
                  <a:lnTo>
                    <a:pt x="982" y="845"/>
                  </a:lnTo>
                  <a:lnTo>
                    <a:pt x="990" y="843"/>
                  </a:lnTo>
                  <a:lnTo>
                    <a:pt x="998" y="839"/>
                  </a:lnTo>
                  <a:lnTo>
                    <a:pt x="1006" y="833"/>
                  </a:lnTo>
                  <a:lnTo>
                    <a:pt x="1022" y="815"/>
                  </a:lnTo>
                  <a:lnTo>
                    <a:pt x="1040" y="789"/>
                  </a:lnTo>
                  <a:lnTo>
                    <a:pt x="1040" y="789"/>
                  </a:lnTo>
                  <a:lnTo>
                    <a:pt x="1050" y="771"/>
                  </a:lnTo>
                  <a:lnTo>
                    <a:pt x="1050" y="771"/>
                  </a:lnTo>
                  <a:lnTo>
                    <a:pt x="1062" y="755"/>
                  </a:lnTo>
                  <a:lnTo>
                    <a:pt x="1078" y="739"/>
                  </a:lnTo>
                  <a:lnTo>
                    <a:pt x="1078" y="739"/>
                  </a:lnTo>
                  <a:lnTo>
                    <a:pt x="1100" y="709"/>
                  </a:lnTo>
                  <a:lnTo>
                    <a:pt x="1100" y="709"/>
                  </a:lnTo>
                  <a:lnTo>
                    <a:pt x="1119" y="682"/>
                  </a:lnTo>
                  <a:lnTo>
                    <a:pt x="1147" y="650"/>
                  </a:lnTo>
                  <a:lnTo>
                    <a:pt x="1147" y="650"/>
                  </a:lnTo>
                  <a:lnTo>
                    <a:pt x="1127" y="608"/>
                  </a:lnTo>
                  <a:lnTo>
                    <a:pt x="1108" y="564"/>
                  </a:lnTo>
                  <a:lnTo>
                    <a:pt x="1108" y="564"/>
                  </a:lnTo>
                  <a:lnTo>
                    <a:pt x="1092" y="529"/>
                  </a:lnTo>
                  <a:lnTo>
                    <a:pt x="1088" y="513"/>
                  </a:lnTo>
                  <a:lnTo>
                    <a:pt x="1088" y="505"/>
                  </a:lnTo>
                  <a:lnTo>
                    <a:pt x="1090" y="497"/>
                  </a:lnTo>
                  <a:lnTo>
                    <a:pt x="1090" y="497"/>
                  </a:lnTo>
                  <a:lnTo>
                    <a:pt x="1094" y="493"/>
                  </a:lnTo>
                  <a:lnTo>
                    <a:pt x="1098" y="487"/>
                  </a:lnTo>
                  <a:lnTo>
                    <a:pt x="1115" y="481"/>
                  </a:lnTo>
                  <a:lnTo>
                    <a:pt x="1133" y="475"/>
                  </a:lnTo>
                  <a:lnTo>
                    <a:pt x="1151" y="473"/>
                  </a:lnTo>
                  <a:lnTo>
                    <a:pt x="1151" y="473"/>
                  </a:lnTo>
                  <a:lnTo>
                    <a:pt x="1169" y="471"/>
                  </a:lnTo>
                  <a:lnTo>
                    <a:pt x="1183" y="467"/>
                  </a:lnTo>
                  <a:lnTo>
                    <a:pt x="1195" y="459"/>
                  </a:lnTo>
                  <a:lnTo>
                    <a:pt x="1203" y="451"/>
                  </a:lnTo>
                  <a:lnTo>
                    <a:pt x="1209" y="441"/>
                  </a:lnTo>
                  <a:lnTo>
                    <a:pt x="1211" y="427"/>
                  </a:lnTo>
                  <a:lnTo>
                    <a:pt x="1211" y="413"/>
                  </a:lnTo>
                  <a:lnTo>
                    <a:pt x="1205" y="397"/>
                  </a:lnTo>
                  <a:lnTo>
                    <a:pt x="1205" y="397"/>
                  </a:lnTo>
                  <a:lnTo>
                    <a:pt x="1197" y="370"/>
                  </a:lnTo>
                  <a:lnTo>
                    <a:pt x="1187" y="350"/>
                  </a:lnTo>
                  <a:lnTo>
                    <a:pt x="1179" y="336"/>
                  </a:lnTo>
                  <a:lnTo>
                    <a:pt x="1169" y="326"/>
                  </a:lnTo>
                  <a:lnTo>
                    <a:pt x="1157" y="320"/>
                  </a:lnTo>
                  <a:lnTo>
                    <a:pt x="1141" y="316"/>
                  </a:lnTo>
                  <a:lnTo>
                    <a:pt x="1117" y="314"/>
                  </a:lnTo>
                  <a:lnTo>
                    <a:pt x="1090" y="314"/>
                  </a:lnTo>
                  <a:lnTo>
                    <a:pt x="1090" y="314"/>
                  </a:lnTo>
                  <a:lnTo>
                    <a:pt x="1048" y="312"/>
                  </a:lnTo>
                  <a:lnTo>
                    <a:pt x="1048" y="312"/>
                  </a:lnTo>
                  <a:lnTo>
                    <a:pt x="1046" y="312"/>
                  </a:lnTo>
                  <a:lnTo>
                    <a:pt x="1046" y="312"/>
                  </a:lnTo>
                  <a:lnTo>
                    <a:pt x="1046" y="312"/>
                  </a:lnTo>
                  <a:lnTo>
                    <a:pt x="1046" y="312"/>
                  </a:lnTo>
                  <a:lnTo>
                    <a:pt x="1030" y="312"/>
                  </a:lnTo>
                  <a:lnTo>
                    <a:pt x="1018" y="308"/>
                  </a:lnTo>
                  <a:lnTo>
                    <a:pt x="1008" y="304"/>
                  </a:lnTo>
                  <a:lnTo>
                    <a:pt x="998" y="296"/>
                  </a:lnTo>
                  <a:lnTo>
                    <a:pt x="992" y="288"/>
                  </a:lnTo>
                  <a:lnTo>
                    <a:pt x="988" y="276"/>
                  </a:lnTo>
                  <a:lnTo>
                    <a:pt x="986" y="264"/>
                  </a:lnTo>
                  <a:lnTo>
                    <a:pt x="986" y="250"/>
                  </a:lnTo>
                  <a:lnTo>
                    <a:pt x="986" y="250"/>
                  </a:lnTo>
                  <a:lnTo>
                    <a:pt x="986" y="232"/>
                  </a:lnTo>
                  <a:lnTo>
                    <a:pt x="984" y="216"/>
                  </a:lnTo>
                  <a:lnTo>
                    <a:pt x="982" y="201"/>
                  </a:lnTo>
                  <a:lnTo>
                    <a:pt x="976" y="187"/>
                  </a:lnTo>
                  <a:lnTo>
                    <a:pt x="968" y="175"/>
                  </a:lnTo>
                  <a:lnTo>
                    <a:pt x="958" y="163"/>
                  </a:lnTo>
                  <a:lnTo>
                    <a:pt x="945" y="153"/>
                  </a:lnTo>
                  <a:lnTo>
                    <a:pt x="931" y="145"/>
                  </a:lnTo>
                  <a:lnTo>
                    <a:pt x="931" y="145"/>
                  </a:lnTo>
                  <a:lnTo>
                    <a:pt x="923" y="139"/>
                  </a:lnTo>
                  <a:lnTo>
                    <a:pt x="915" y="131"/>
                  </a:lnTo>
                  <a:lnTo>
                    <a:pt x="905" y="111"/>
                  </a:lnTo>
                  <a:lnTo>
                    <a:pt x="905" y="111"/>
                  </a:lnTo>
                  <a:lnTo>
                    <a:pt x="891" y="77"/>
                  </a:lnTo>
                  <a:lnTo>
                    <a:pt x="885" y="65"/>
                  </a:lnTo>
                  <a:lnTo>
                    <a:pt x="879" y="57"/>
                  </a:lnTo>
                  <a:lnTo>
                    <a:pt x="873" y="51"/>
                  </a:lnTo>
                  <a:lnTo>
                    <a:pt x="865" y="47"/>
                  </a:lnTo>
                  <a:lnTo>
                    <a:pt x="857" y="45"/>
                  </a:lnTo>
                  <a:lnTo>
                    <a:pt x="845" y="43"/>
                  </a:lnTo>
                  <a:lnTo>
                    <a:pt x="845" y="43"/>
                  </a:lnTo>
                  <a:lnTo>
                    <a:pt x="825" y="45"/>
                  </a:lnTo>
                  <a:lnTo>
                    <a:pt x="801" y="47"/>
                  </a:lnTo>
                  <a:lnTo>
                    <a:pt x="801" y="47"/>
                  </a:lnTo>
                  <a:lnTo>
                    <a:pt x="752" y="51"/>
                  </a:lnTo>
                  <a:lnTo>
                    <a:pt x="730" y="53"/>
                  </a:lnTo>
                  <a:lnTo>
                    <a:pt x="706" y="55"/>
                  </a:lnTo>
                  <a:lnTo>
                    <a:pt x="706" y="55"/>
                  </a:lnTo>
                  <a:lnTo>
                    <a:pt x="670" y="53"/>
                  </a:lnTo>
                  <a:lnTo>
                    <a:pt x="652" y="49"/>
                  </a:lnTo>
                  <a:lnTo>
                    <a:pt x="634" y="45"/>
                  </a:lnTo>
                  <a:lnTo>
                    <a:pt x="616" y="40"/>
                  </a:lnTo>
                  <a:lnTo>
                    <a:pt x="601" y="32"/>
                  </a:lnTo>
                  <a:lnTo>
                    <a:pt x="583" y="22"/>
                  </a:lnTo>
                  <a:lnTo>
                    <a:pt x="567" y="10"/>
                  </a:lnTo>
                  <a:lnTo>
                    <a:pt x="567" y="10"/>
                  </a:lnTo>
                  <a:lnTo>
                    <a:pt x="561" y="6"/>
                  </a:lnTo>
                  <a:lnTo>
                    <a:pt x="553" y="4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29" y="10"/>
                  </a:lnTo>
                  <a:lnTo>
                    <a:pt x="515" y="18"/>
                  </a:lnTo>
                  <a:lnTo>
                    <a:pt x="499" y="24"/>
                  </a:lnTo>
                  <a:lnTo>
                    <a:pt x="481" y="26"/>
                  </a:lnTo>
                  <a:lnTo>
                    <a:pt x="481" y="26"/>
                  </a:lnTo>
                  <a:lnTo>
                    <a:pt x="473" y="36"/>
                  </a:lnTo>
                  <a:lnTo>
                    <a:pt x="465" y="45"/>
                  </a:lnTo>
                  <a:lnTo>
                    <a:pt x="459" y="55"/>
                  </a:lnTo>
                  <a:lnTo>
                    <a:pt x="453" y="65"/>
                  </a:lnTo>
                  <a:lnTo>
                    <a:pt x="453" y="65"/>
                  </a:lnTo>
                  <a:lnTo>
                    <a:pt x="438" y="101"/>
                  </a:lnTo>
                  <a:lnTo>
                    <a:pt x="418" y="135"/>
                  </a:lnTo>
                  <a:lnTo>
                    <a:pt x="376" y="201"/>
                  </a:lnTo>
                  <a:lnTo>
                    <a:pt x="376" y="201"/>
                  </a:lnTo>
                  <a:lnTo>
                    <a:pt x="372" y="203"/>
                  </a:lnTo>
                  <a:lnTo>
                    <a:pt x="368" y="205"/>
                  </a:lnTo>
                  <a:lnTo>
                    <a:pt x="358" y="206"/>
                  </a:lnTo>
                  <a:lnTo>
                    <a:pt x="358" y="206"/>
                  </a:lnTo>
                  <a:lnTo>
                    <a:pt x="340" y="214"/>
                  </a:lnTo>
                  <a:lnTo>
                    <a:pt x="324" y="220"/>
                  </a:lnTo>
                  <a:lnTo>
                    <a:pt x="314" y="228"/>
                  </a:lnTo>
                  <a:lnTo>
                    <a:pt x="308" y="236"/>
                  </a:lnTo>
                  <a:lnTo>
                    <a:pt x="304" y="248"/>
                  </a:lnTo>
                  <a:lnTo>
                    <a:pt x="302" y="262"/>
                  </a:lnTo>
                  <a:lnTo>
                    <a:pt x="304" y="278"/>
                  </a:lnTo>
                  <a:lnTo>
                    <a:pt x="310" y="300"/>
                  </a:lnTo>
                  <a:lnTo>
                    <a:pt x="310" y="300"/>
                  </a:lnTo>
                  <a:lnTo>
                    <a:pt x="312" y="312"/>
                  </a:lnTo>
                  <a:lnTo>
                    <a:pt x="312" y="324"/>
                  </a:lnTo>
                  <a:lnTo>
                    <a:pt x="312" y="334"/>
                  </a:lnTo>
                  <a:lnTo>
                    <a:pt x="310" y="344"/>
                  </a:lnTo>
                  <a:lnTo>
                    <a:pt x="306" y="354"/>
                  </a:lnTo>
                  <a:lnTo>
                    <a:pt x="300" y="364"/>
                  </a:lnTo>
                  <a:lnTo>
                    <a:pt x="292" y="372"/>
                  </a:lnTo>
                  <a:lnTo>
                    <a:pt x="283" y="377"/>
                  </a:lnTo>
                  <a:lnTo>
                    <a:pt x="283" y="377"/>
                  </a:lnTo>
                  <a:lnTo>
                    <a:pt x="265" y="385"/>
                  </a:lnTo>
                  <a:lnTo>
                    <a:pt x="247" y="391"/>
                  </a:lnTo>
                  <a:lnTo>
                    <a:pt x="227" y="395"/>
                  </a:lnTo>
                  <a:lnTo>
                    <a:pt x="209" y="397"/>
                  </a:lnTo>
                  <a:lnTo>
                    <a:pt x="209" y="397"/>
                  </a:lnTo>
                  <a:lnTo>
                    <a:pt x="191" y="399"/>
                  </a:lnTo>
                  <a:lnTo>
                    <a:pt x="177" y="403"/>
                  </a:lnTo>
                  <a:lnTo>
                    <a:pt x="165" y="409"/>
                  </a:lnTo>
                  <a:lnTo>
                    <a:pt x="155" y="417"/>
                  </a:lnTo>
                  <a:lnTo>
                    <a:pt x="149" y="427"/>
                  </a:lnTo>
                  <a:lnTo>
                    <a:pt x="143" y="439"/>
                  </a:lnTo>
                  <a:lnTo>
                    <a:pt x="139" y="455"/>
                  </a:lnTo>
                  <a:lnTo>
                    <a:pt x="139" y="471"/>
                  </a:lnTo>
                  <a:lnTo>
                    <a:pt x="139" y="471"/>
                  </a:lnTo>
                  <a:lnTo>
                    <a:pt x="131" y="638"/>
                  </a:lnTo>
                  <a:lnTo>
                    <a:pt x="131" y="638"/>
                  </a:lnTo>
                  <a:lnTo>
                    <a:pt x="129" y="652"/>
                  </a:lnTo>
                  <a:lnTo>
                    <a:pt x="127" y="664"/>
                  </a:lnTo>
                  <a:lnTo>
                    <a:pt x="123" y="676"/>
                  </a:lnTo>
                  <a:lnTo>
                    <a:pt x="117" y="684"/>
                  </a:lnTo>
                  <a:lnTo>
                    <a:pt x="110" y="690"/>
                  </a:lnTo>
                  <a:lnTo>
                    <a:pt x="100" y="696"/>
                  </a:lnTo>
                  <a:lnTo>
                    <a:pt x="86" y="698"/>
                  </a:lnTo>
                  <a:lnTo>
                    <a:pt x="72" y="700"/>
                  </a:lnTo>
                  <a:lnTo>
                    <a:pt x="72" y="700"/>
                  </a:lnTo>
                  <a:lnTo>
                    <a:pt x="70" y="700"/>
                  </a:lnTo>
                  <a:lnTo>
                    <a:pt x="70" y="700"/>
                  </a:lnTo>
                  <a:lnTo>
                    <a:pt x="70" y="700"/>
                  </a:lnTo>
                  <a:lnTo>
                    <a:pt x="70" y="700"/>
                  </a:lnTo>
                  <a:lnTo>
                    <a:pt x="52" y="702"/>
                  </a:lnTo>
                  <a:lnTo>
                    <a:pt x="34" y="707"/>
                  </a:lnTo>
                  <a:lnTo>
                    <a:pt x="18" y="717"/>
                  </a:lnTo>
                  <a:lnTo>
                    <a:pt x="12" y="723"/>
                  </a:lnTo>
                  <a:lnTo>
                    <a:pt x="6" y="729"/>
                  </a:lnTo>
                  <a:lnTo>
                    <a:pt x="6" y="729"/>
                  </a:lnTo>
                  <a:lnTo>
                    <a:pt x="2" y="743"/>
                  </a:lnTo>
                  <a:lnTo>
                    <a:pt x="0" y="757"/>
                  </a:lnTo>
                  <a:lnTo>
                    <a:pt x="2" y="773"/>
                  </a:lnTo>
                  <a:lnTo>
                    <a:pt x="8" y="789"/>
                  </a:lnTo>
                  <a:lnTo>
                    <a:pt x="16" y="805"/>
                  </a:lnTo>
                  <a:lnTo>
                    <a:pt x="26" y="821"/>
                  </a:lnTo>
                  <a:lnTo>
                    <a:pt x="38" y="835"/>
                  </a:lnTo>
                  <a:lnTo>
                    <a:pt x="50" y="847"/>
                  </a:lnTo>
                  <a:lnTo>
                    <a:pt x="50" y="847"/>
                  </a:lnTo>
                  <a:lnTo>
                    <a:pt x="80" y="849"/>
                  </a:lnTo>
                  <a:lnTo>
                    <a:pt x="110" y="855"/>
                  </a:lnTo>
                  <a:lnTo>
                    <a:pt x="137" y="863"/>
                  </a:lnTo>
                  <a:lnTo>
                    <a:pt x="163" y="872"/>
                  </a:lnTo>
                  <a:lnTo>
                    <a:pt x="163" y="872"/>
                  </a:lnTo>
                  <a:lnTo>
                    <a:pt x="201" y="884"/>
                  </a:lnTo>
                  <a:lnTo>
                    <a:pt x="201" y="884"/>
                  </a:lnTo>
                  <a:lnTo>
                    <a:pt x="211" y="888"/>
                  </a:lnTo>
                  <a:lnTo>
                    <a:pt x="221" y="894"/>
                  </a:lnTo>
                  <a:lnTo>
                    <a:pt x="233" y="904"/>
                  </a:lnTo>
                  <a:lnTo>
                    <a:pt x="243" y="916"/>
                  </a:lnTo>
                  <a:lnTo>
                    <a:pt x="243" y="916"/>
                  </a:lnTo>
                  <a:lnTo>
                    <a:pt x="265" y="922"/>
                  </a:lnTo>
                  <a:lnTo>
                    <a:pt x="265" y="922"/>
                  </a:lnTo>
                  <a:lnTo>
                    <a:pt x="275" y="916"/>
                  </a:lnTo>
                  <a:lnTo>
                    <a:pt x="284" y="914"/>
                  </a:lnTo>
                  <a:lnTo>
                    <a:pt x="284" y="914"/>
                  </a:lnTo>
                  <a:lnTo>
                    <a:pt x="314" y="910"/>
                  </a:lnTo>
                  <a:lnTo>
                    <a:pt x="340" y="910"/>
                  </a:lnTo>
                  <a:lnTo>
                    <a:pt x="340" y="910"/>
                  </a:lnTo>
                  <a:lnTo>
                    <a:pt x="340" y="910"/>
                  </a:lnTo>
                  <a:lnTo>
                    <a:pt x="366" y="910"/>
                  </a:lnTo>
                  <a:lnTo>
                    <a:pt x="390" y="916"/>
                  </a:lnTo>
                  <a:lnTo>
                    <a:pt x="410" y="922"/>
                  </a:lnTo>
                  <a:lnTo>
                    <a:pt x="426" y="932"/>
                  </a:lnTo>
                  <a:lnTo>
                    <a:pt x="426" y="932"/>
                  </a:lnTo>
                  <a:lnTo>
                    <a:pt x="444" y="944"/>
                  </a:lnTo>
                  <a:lnTo>
                    <a:pt x="461" y="952"/>
                  </a:lnTo>
                  <a:lnTo>
                    <a:pt x="477" y="956"/>
                  </a:lnTo>
                  <a:lnTo>
                    <a:pt x="497" y="958"/>
                  </a:lnTo>
                  <a:lnTo>
                    <a:pt x="497" y="958"/>
                  </a:lnTo>
                  <a:lnTo>
                    <a:pt x="515" y="958"/>
                  </a:lnTo>
                  <a:lnTo>
                    <a:pt x="537" y="960"/>
                  </a:lnTo>
                  <a:lnTo>
                    <a:pt x="561" y="964"/>
                  </a:lnTo>
                  <a:lnTo>
                    <a:pt x="585" y="970"/>
                  </a:lnTo>
                  <a:lnTo>
                    <a:pt x="597" y="974"/>
                  </a:lnTo>
                  <a:lnTo>
                    <a:pt x="609" y="982"/>
                  </a:lnTo>
                  <a:lnTo>
                    <a:pt x="618" y="988"/>
                  </a:lnTo>
                  <a:lnTo>
                    <a:pt x="630" y="998"/>
                  </a:lnTo>
                  <a:lnTo>
                    <a:pt x="638" y="1008"/>
                  </a:lnTo>
                  <a:lnTo>
                    <a:pt x="648" y="1020"/>
                  </a:lnTo>
                  <a:lnTo>
                    <a:pt x="656" y="1034"/>
                  </a:lnTo>
                  <a:lnTo>
                    <a:pt x="662" y="1049"/>
                  </a:lnTo>
                  <a:lnTo>
                    <a:pt x="662" y="1049"/>
                  </a:lnTo>
                  <a:lnTo>
                    <a:pt x="670" y="1053"/>
                  </a:lnTo>
                  <a:lnTo>
                    <a:pt x="670" y="1053"/>
                  </a:lnTo>
                  <a:lnTo>
                    <a:pt x="700" y="1061"/>
                  </a:lnTo>
                  <a:lnTo>
                    <a:pt x="724" y="1073"/>
                  </a:lnTo>
                  <a:lnTo>
                    <a:pt x="734" y="1079"/>
                  </a:lnTo>
                  <a:lnTo>
                    <a:pt x="742" y="1087"/>
                  </a:lnTo>
                  <a:lnTo>
                    <a:pt x="752" y="1097"/>
                  </a:lnTo>
                  <a:lnTo>
                    <a:pt x="758" y="1105"/>
                  </a:lnTo>
                  <a:lnTo>
                    <a:pt x="758" y="1105"/>
                  </a:lnTo>
                  <a:lnTo>
                    <a:pt x="774" y="1085"/>
                  </a:lnTo>
                  <a:lnTo>
                    <a:pt x="774" y="1085"/>
                  </a:lnTo>
                  <a:lnTo>
                    <a:pt x="780" y="1075"/>
                  </a:lnTo>
                  <a:lnTo>
                    <a:pt x="785" y="1063"/>
                  </a:lnTo>
                  <a:lnTo>
                    <a:pt x="795" y="1037"/>
                  </a:lnTo>
                  <a:lnTo>
                    <a:pt x="795" y="10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87E4DDA-4212-44E8-B67D-FD50C7C67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1" y="1277938"/>
              <a:ext cx="1730375" cy="1670050"/>
            </a:xfrm>
            <a:custGeom>
              <a:avLst/>
              <a:gdLst>
                <a:gd name="T0" fmla="*/ 24 w 1090"/>
                <a:gd name="T1" fmla="*/ 219 h 1052"/>
                <a:gd name="T2" fmla="*/ 14 w 1090"/>
                <a:gd name="T3" fmla="*/ 276 h 1052"/>
                <a:gd name="T4" fmla="*/ 62 w 1090"/>
                <a:gd name="T5" fmla="*/ 334 h 1052"/>
                <a:gd name="T6" fmla="*/ 54 w 1090"/>
                <a:gd name="T7" fmla="*/ 372 h 1052"/>
                <a:gd name="T8" fmla="*/ 10 w 1090"/>
                <a:gd name="T9" fmla="*/ 432 h 1052"/>
                <a:gd name="T10" fmla="*/ 6 w 1090"/>
                <a:gd name="T11" fmla="*/ 523 h 1052"/>
                <a:gd name="T12" fmla="*/ 46 w 1090"/>
                <a:gd name="T13" fmla="*/ 579 h 1052"/>
                <a:gd name="T14" fmla="*/ 94 w 1090"/>
                <a:gd name="T15" fmla="*/ 630 h 1052"/>
                <a:gd name="T16" fmla="*/ 94 w 1090"/>
                <a:gd name="T17" fmla="*/ 672 h 1052"/>
                <a:gd name="T18" fmla="*/ 52 w 1090"/>
                <a:gd name="T19" fmla="*/ 730 h 1052"/>
                <a:gd name="T20" fmla="*/ 48 w 1090"/>
                <a:gd name="T21" fmla="*/ 760 h 1052"/>
                <a:gd name="T22" fmla="*/ 88 w 1090"/>
                <a:gd name="T23" fmla="*/ 770 h 1052"/>
                <a:gd name="T24" fmla="*/ 155 w 1090"/>
                <a:gd name="T25" fmla="*/ 811 h 1052"/>
                <a:gd name="T26" fmla="*/ 207 w 1090"/>
                <a:gd name="T27" fmla="*/ 805 h 1052"/>
                <a:gd name="T28" fmla="*/ 239 w 1090"/>
                <a:gd name="T29" fmla="*/ 819 h 1052"/>
                <a:gd name="T30" fmla="*/ 304 w 1090"/>
                <a:gd name="T31" fmla="*/ 883 h 1052"/>
                <a:gd name="T32" fmla="*/ 390 w 1090"/>
                <a:gd name="T33" fmla="*/ 931 h 1052"/>
                <a:gd name="T34" fmla="*/ 418 w 1090"/>
                <a:gd name="T35" fmla="*/ 927 h 1052"/>
                <a:gd name="T36" fmla="*/ 459 w 1090"/>
                <a:gd name="T37" fmla="*/ 903 h 1052"/>
                <a:gd name="T38" fmla="*/ 515 w 1090"/>
                <a:gd name="T39" fmla="*/ 923 h 1052"/>
                <a:gd name="T40" fmla="*/ 613 w 1090"/>
                <a:gd name="T41" fmla="*/ 978 h 1052"/>
                <a:gd name="T42" fmla="*/ 636 w 1090"/>
                <a:gd name="T43" fmla="*/ 1010 h 1052"/>
                <a:gd name="T44" fmla="*/ 688 w 1090"/>
                <a:gd name="T45" fmla="*/ 1036 h 1052"/>
                <a:gd name="T46" fmla="*/ 742 w 1090"/>
                <a:gd name="T47" fmla="*/ 1034 h 1052"/>
                <a:gd name="T48" fmla="*/ 787 w 1090"/>
                <a:gd name="T49" fmla="*/ 1042 h 1052"/>
                <a:gd name="T50" fmla="*/ 831 w 1090"/>
                <a:gd name="T51" fmla="*/ 1048 h 1052"/>
                <a:gd name="T52" fmla="*/ 861 w 1090"/>
                <a:gd name="T53" fmla="*/ 1014 h 1052"/>
                <a:gd name="T54" fmla="*/ 889 w 1090"/>
                <a:gd name="T55" fmla="*/ 901 h 1052"/>
                <a:gd name="T56" fmla="*/ 895 w 1090"/>
                <a:gd name="T57" fmla="*/ 839 h 1052"/>
                <a:gd name="T58" fmla="*/ 962 w 1090"/>
                <a:gd name="T59" fmla="*/ 756 h 1052"/>
                <a:gd name="T60" fmla="*/ 931 w 1090"/>
                <a:gd name="T61" fmla="*/ 678 h 1052"/>
                <a:gd name="T62" fmla="*/ 974 w 1090"/>
                <a:gd name="T63" fmla="*/ 608 h 1052"/>
                <a:gd name="T64" fmla="*/ 1042 w 1090"/>
                <a:gd name="T65" fmla="*/ 509 h 1052"/>
                <a:gd name="T66" fmla="*/ 1072 w 1090"/>
                <a:gd name="T67" fmla="*/ 443 h 1052"/>
                <a:gd name="T68" fmla="*/ 1066 w 1090"/>
                <a:gd name="T69" fmla="*/ 402 h 1052"/>
                <a:gd name="T70" fmla="*/ 1060 w 1090"/>
                <a:gd name="T71" fmla="*/ 358 h 1052"/>
                <a:gd name="T72" fmla="*/ 980 w 1090"/>
                <a:gd name="T73" fmla="*/ 300 h 1052"/>
                <a:gd name="T74" fmla="*/ 895 w 1090"/>
                <a:gd name="T75" fmla="*/ 255 h 1052"/>
                <a:gd name="T76" fmla="*/ 853 w 1090"/>
                <a:gd name="T77" fmla="*/ 203 h 1052"/>
                <a:gd name="T78" fmla="*/ 847 w 1090"/>
                <a:gd name="T79" fmla="*/ 155 h 1052"/>
                <a:gd name="T80" fmla="*/ 809 w 1090"/>
                <a:gd name="T81" fmla="*/ 137 h 1052"/>
                <a:gd name="T82" fmla="*/ 692 w 1090"/>
                <a:gd name="T83" fmla="*/ 117 h 1052"/>
                <a:gd name="T84" fmla="*/ 624 w 1090"/>
                <a:gd name="T85" fmla="*/ 70 h 1052"/>
                <a:gd name="T86" fmla="*/ 493 w 1090"/>
                <a:gd name="T87" fmla="*/ 42 h 1052"/>
                <a:gd name="T88" fmla="*/ 398 w 1090"/>
                <a:gd name="T89" fmla="*/ 2 h 1052"/>
                <a:gd name="T90" fmla="*/ 344 w 1090"/>
                <a:gd name="T91" fmla="*/ 6 h 1052"/>
                <a:gd name="T92" fmla="*/ 245 w 1090"/>
                <a:gd name="T93" fmla="*/ 54 h 1052"/>
                <a:gd name="T94" fmla="*/ 211 w 1090"/>
                <a:gd name="T95" fmla="*/ 96 h 1052"/>
                <a:gd name="T96" fmla="*/ 177 w 1090"/>
                <a:gd name="T97" fmla="*/ 109 h 1052"/>
                <a:gd name="T98" fmla="*/ 121 w 1090"/>
                <a:gd name="T99" fmla="*/ 98 h 1052"/>
                <a:gd name="T100" fmla="*/ 94 w 1090"/>
                <a:gd name="T101" fmla="*/ 10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0" h="1052">
                  <a:moveTo>
                    <a:pt x="74" y="133"/>
                  </a:moveTo>
                  <a:lnTo>
                    <a:pt x="74" y="133"/>
                  </a:lnTo>
                  <a:lnTo>
                    <a:pt x="58" y="163"/>
                  </a:lnTo>
                  <a:lnTo>
                    <a:pt x="42" y="191"/>
                  </a:lnTo>
                  <a:lnTo>
                    <a:pt x="24" y="219"/>
                  </a:lnTo>
                  <a:lnTo>
                    <a:pt x="10" y="249"/>
                  </a:lnTo>
                  <a:lnTo>
                    <a:pt x="10" y="249"/>
                  </a:lnTo>
                  <a:lnTo>
                    <a:pt x="8" y="257"/>
                  </a:lnTo>
                  <a:lnTo>
                    <a:pt x="10" y="267"/>
                  </a:lnTo>
                  <a:lnTo>
                    <a:pt x="14" y="276"/>
                  </a:lnTo>
                  <a:lnTo>
                    <a:pt x="20" y="284"/>
                  </a:lnTo>
                  <a:lnTo>
                    <a:pt x="20" y="284"/>
                  </a:lnTo>
                  <a:lnTo>
                    <a:pt x="40" y="304"/>
                  </a:lnTo>
                  <a:lnTo>
                    <a:pt x="52" y="320"/>
                  </a:lnTo>
                  <a:lnTo>
                    <a:pt x="62" y="334"/>
                  </a:lnTo>
                  <a:lnTo>
                    <a:pt x="64" y="340"/>
                  </a:lnTo>
                  <a:lnTo>
                    <a:pt x="64" y="346"/>
                  </a:lnTo>
                  <a:lnTo>
                    <a:pt x="64" y="352"/>
                  </a:lnTo>
                  <a:lnTo>
                    <a:pt x="62" y="358"/>
                  </a:lnTo>
                  <a:lnTo>
                    <a:pt x="54" y="372"/>
                  </a:lnTo>
                  <a:lnTo>
                    <a:pt x="42" y="390"/>
                  </a:lnTo>
                  <a:lnTo>
                    <a:pt x="22" y="412"/>
                  </a:lnTo>
                  <a:lnTo>
                    <a:pt x="22" y="412"/>
                  </a:lnTo>
                  <a:lnTo>
                    <a:pt x="16" y="422"/>
                  </a:lnTo>
                  <a:lnTo>
                    <a:pt x="10" y="432"/>
                  </a:lnTo>
                  <a:lnTo>
                    <a:pt x="6" y="441"/>
                  </a:lnTo>
                  <a:lnTo>
                    <a:pt x="4" y="453"/>
                  </a:lnTo>
                  <a:lnTo>
                    <a:pt x="0" y="475"/>
                  </a:lnTo>
                  <a:lnTo>
                    <a:pt x="2" y="499"/>
                  </a:lnTo>
                  <a:lnTo>
                    <a:pt x="6" y="523"/>
                  </a:lnTo>
                  <a:lnTo>
                    <a:pt x="16" y="545"/>
                  </a:lnTo>
                  <a:lnTo>
                    <a:pt x="22" y="555"/>
                  </a:lnTo>
                  <a:lnTo>
                    <a:pt x="28" y="565"/>
                  </a:lnTo>
                  <a:lnTo>
                    <a:pt x="36" y="573"/>
                  </a:lnTo>
                  <a:lnTo>
                    <a:pt x="46" y="579"/>
                  </a:lnTo>
                  <a:lnTo>
                    <a:pt x="46" y="579"/>
                  </a:lnTo>
                  <a:lnTo>
                    <a:pt x="68" y="597"/>
                  </a:lnTo>
                  <a:lnTo>
                    <a:pt x="84" y="614"/>
                  </a:lnTo>
                  <a:lnTo>
                    <a:pt x="90" y="622"/>
                  </a:lnTo>
                  <a:lnTo>
                    <a:pt x="94" y="630"/>
                  </a:lnTo>
                  <a:lnTo>
                    <a:pt x="96" y="638"/>
                  </a:lnTo>
                  <a:lnTo>
                    <a:pt x="98" y="646"/>
                  </a:lnTo>
                  <a:lnTo>
                    <a:pt x="98" y="654"/>
                  </a:lnTo>
                  <a:lnTo>
                    <a:pt x="96" y="662"/>
                  </a:lnTo>
                  <a:lnTo>
                    <a:pt x="94" y="672"/>
                  </a:lnTo>
                  <a:lnTo>
                    <a:pt x="90" y="680"/>
                  </a:lnTo>
                  <a:lnTo>
                    <a:pt x="76" y="700"/>
                  </a:lnTo>
                  <a:lnTo>
                    <a:pt x="58" y="722"/>
                  </a:lnTo>
                  <a:lnTo>
                    <a:pt x="58" y="722"/>
                  </a:lnTo>
                  <a:lnTo>
                    <a:pt x="52" y="730"/>
                  </a:lnTo>
                  <a:lnTo>
                    <a:pt x="46" y="738"/>
                  </a:lnTo>
                  <a:lnTo>
                    <a:pt x="44" y="746"/>
                  </a:lnTo>
                  <a:lnTo>
                    <a:pt x="44" y="754"/>
                  </a:lnTo>
                  <a:lnTo>
                    <a:pt x="44" y="754"/>
                  </a:lnTo>
                  <a:lnTo>
                    <a:pt x="48" y="760"/>
                  </a:lnTo>
                  <a:lnTo>
                    <a:pt x="56" y="764"/>
                  </a:lnTo>
                  <a:lnTo>
                    <a:pt x="66" y="768"/>
                  </a:lnTo>
                  <a:lnTo>
                    <a:pt x="76" y="770"/>
                  </a:lnTo>
                  <a:lnTo>
                    <a:pt x="76" y="770"/>
                  </a:lnTo>
                  <a:lnTo>
                    <a:pt x="88" y="770"/>
                  </a:lnTo>
                  <a:lnTo>
                    <a:pt x="88" y="770"/>
                  </a:lnTo>
                  <a:lnTo>
                    <a:pt x="114" y="768"/>
                  </a:lnTo>
                  <a:lnTo>
                    <a:pt x="143" y="766"/>
                  </a:lnTo>
                  <a:lnTo>
                    <a:pt x="143" y="766"/>
                  </a:lnTo>
                  <a:lnTo>
                    <a:pt x="155" y="811"/>
                  </a:lnTo>
                  <a:lnTo>
                    <a:pt x="155" y="811"/>
                  </a:lnTo>
                  <a:lnTo>
                    <a:pt x="161" y="799"/>
                  </a:lnTo>
                  <a:lnTo>
                    <a:pt x="161" y="799"/>
                  </a:lnTo>
                  <a:lnTo>
                    <a:pt x="183" y="803"/>
                  </a:lnTo>
                  <a:lnTo>
                    <a:pt x="207" y="805"/>
                  </a:lnTo>
                  <a:lnTo>
                    <a:pt x="219" y="807"/>
                  </a:lnTo>
                  <a:lnTo>
                    <a:pt x="227" y="811"/>
                  </a:lnTo>
                  <a:lnTo>
                    <a:pt x="235" y="815"/>
                  </a:lnTo>
                  <a:lnTo>
                    <a:pt x="239" y="819"/>
                  </a:lnTo>
                  <a:lnTo>
                    <a:pt x="239" y="819"/>
                  </a:lnTo>
                  <a:lnTo>
                    <a:pt x="245" y="831"/>
                  </a:lnTo>
                  <a:lnTo>
                    <a:pt x="251" y="841"/>
                  </a:lnTo>
                  <a:lnTo>
                    <a:pt x="267" y="857"/>
                  </a:lnTo>
                  <a:lnTo>
                    <a:pt x="285" y="871"/>
                  </a:lnTo>
                  <a:lnTo>
                    <a:pt x="304" y="883"/>
                  </a:lnTo>
                  <a:lnTo>
                    <a:pt x="344" y="903"/>
                  </a:lnTo>
                  <a:lnTo>
                    <a:pt x="364" y="915"/>
                  </a:lnTo>
                  <a:lnTo>
                    <a:pt x="382" y="927"/>
                  </a:lnTo>
                  <a:lnTo>
                    <a:pt x="382" y="927"/>
                  </a:lnTo>
                  <a:lnTo>
                    <a:pt x="390" y="931"/>
                  </a:lnTo>
                  <a:lnTo>
                    <a:pt x="400" y="931"/>
                  </a:lnTo>
                  <a:lnTo>
                    <a:pt x="400" y="931"/>
                  </a:lnTo>
                  <a:lnTo>
                    <a:pt x="410" y="931"/>
                  </a:lnTo>
                  <a:lnTo>
                    <a:pt x="414" y="929"/>
                  </a:lnTo>
                  <a:lnTo>
                    <a:pt x="418" y="927"/>
                  </a:lnTo>
                  <a:lnTo>
                    <a:pt x="418" y="927"/>
                  </a:lnTo>
                  <a:lnTo>
                    <a:pt x="428" y="915"/>
                  </a:lnTo>
                  <a:lnTo>
                    <a:pt x="440" y="909"/>
                  </a:lnTo>
                  <a:lnTo>
                    <a:pt x="450" y="903"/>
                  </a:lnTo>
                  <a:lnTo>
                    <a:pt x="459" y="903"/>
                  </a:lnTo>
                  <a:lnTo>
                    <a:pt x="459" y="903"/>
                  </a:lnTo>
                  <a:lnTo>
                    <a:pt x="473" y="905"/>
                  </a:lnTo>
                  <a:lnTo>
                    <a:pt x="487" y="909"/>
                  </a:lnTo>
                  <a:lnTo>
                    <a:pt x="515" y="923"/>
                  </a:lnTo>
                  <a:lnTo>
                    <a:pt x="515" y="923"/>
                  </a:lnTo>
                  <a:lnTo>
                    <a:pt x="543" y="937"/>
                  </a:lnTo>
                  <a:lnTo>
                    <a:pt x="573" y="950"/>
                  </a:lnTo>
                  <a:lnTo>
                    <a:pt x="573" y="950"/>
                  </a:lnTo>
                  <a:lnTo>
                    <a:pt x="601" y="968"/>
                  </a:lnTo>
                  <a:lnTo>
                    <a:pt x="613" y="978"/>
                  </a:lnTo>
                  <a:lnTo>
                    <a:pt x="619" y="982"/>
                  </a:lnTo>
                  <a:lnTo>
                    <a:pt x="622" y="988"/>
                  </a:lnTo>
                  <a:lnTo>
                    <a:pt x="622" y="988"/>
                  </a:lnTo>
                  <a:lnTo>
                    <a:pt x="628" y="1000"/>
                  </a:lnTo>
                  <a:lnTo>
                    <a:pt x="636" y="1010"/>
                  </a:lnTo>
                  <a:lnTo>
                    <a:pt x="646" y="1018"/>
                  </a:lnTo>
                  <a:lnTo>
                    <a:pt x="654" y="1024"/>
                  </a:lnTo>
                  <a:lnTo>
                    <a:pt x="664" y="1030"/>
                  </a:lnTo>
                  <a:lnTo>
                    <a:pt x="676" y="1034"/>
                  </a:lnTo>
                  <a:lnTo>
                    <a:pt x="688" y="1036"/>
                  </a:lnTo>
                  <a:lnTo>
                    <a:pt x="700" y="1036"/>
                  </a:lnTo>
                  <a:lnTo>
                    <a:pt x="700" y="1036"/>
                  </a:lnTo>
                  <a:lnTo>
                    <a:pt x="708" y="1036"/>
                  </a:lnTo>
                  <a:lnTo>
                    <a:pt x="708" y="1036"/>
                  </a:lnTo>
                  <a:lnTo>
                    <a:pt x="742" y="1034"/>
                  </a:lnTo>
                  <a:lnTo>
                    <a:pt x="742" y="1034"/>
                  </a:lnTo>
                  <a:lnTo>
                    <a:pt x="766" y="1036"/>
                  </a:lnTo>
                  <a:lnTo>
                    <a:pt x="778" y="1038"/>
                  </a:lnTo>
                  <a:lnTo>
                    <a:pt x="787" y="1042"/>
                  </a:lnTo>
                  <a:lnTo>
                    <a:pt x="787" y="1042"/>
                  </a:lnTo>
                  <a:lnTo>
                    <a:pt x="803" y="1050"/>
                  </a:lnTo>
                  <a:lnTo>
                    <a:pt x="817" y="1052"/>
                  </a:lnTo>
                  <a:lnTo>
                    <a:pt x="817" y="1052"/>
                  </a:lnTo>
                  <a:lnTo>
                    <a:pt x="825" y="1050"/>
                  </a:lnTo>
                  <a:lnTo>
                    <a:pt x="831" y="1048"/>
                  </a:lnTo>
                  <a:lnTo>
                    <a:pt x="837" y="1046"/>
                  </a:lnTo>
                  <a:lnTo>
                    <a:pt x="843" y="1040"/>
                  </a:lnTo>
                  <a:lnTo>
                    <a:pt x="853" y="1028"/>
                  </a:lnTo>
                  <a:lnTo>
                    <a:pt x="861" y="1014"/>
                  </a:lnTo>
                  <a:lnTo>
                    <a:pt x="861" y="1014"/>
                  </a:lnTo>
                  <a:lnTo>
                    <a:pt x="905" y="940"/>
                  </a:lnTo>
                  <a:lnTo>
                    <a:pt x="905" y="940"/>
                  </a:lnTo>
                  <a:lnTo>
                    <a:pt x="897" y="927"/>
                  </a:lnTo>
                  <a:lnTo>
                    <a:pt x="893" y="913"/>
                  </a:lnTo>
                  <a:lnTo>
                    <a:pt x="889" y="901"/>
                  </a:lnTo>
                  <a:lnTo>
                    <a:pt x="887" y="887"/>
                  </a:lnTo>
                  <a:lnTo>
                    <a:pt x="887" y="875"/>
                  </a:lnTo>
                  <a:lnTo>
                    <a:pt x="887" y="863"/>
                  </a:lnTo>
                  <a:lnTo>
                    <a:pt x="891" y="851"/>
                  </a:lnTo>
                  <a:lnTo>
                    <a:pt x="895" y="839"/>
                  </a:lnTo>
                  <a:lnTo>
                    <a:pt x="905" y="817"/>
                  </a:lnTo>
                  <a:lnTo>
                    <a:pt x="921" y="795"/>
                  </a:lnTo>
                  <a:lnTo>
                    <a:pt x="941" y="775"/>
                  </a:lnTo>
                  <a:lnTo>
                    <a:pt x="962" y="756"/>
                  </a:lnTo>
                  <a:lnTo>
                    <a:pt x="962" y="756"/>
                  </a:lnTo>
                  <a:lnTo>
                    <a:pt x="952" y="742"/>
                  </a:lnTo>
                  <a:lnTo>
                    <a:pt x="943" y="726"/>
                  </a:lnTo>
                  <a:lnTo>
                    <a:pt x="937" y="710"/>
                  </a:lnTo>
                  <a:lnTo>
                    <a:pt x="933" y="694"/>
                  </a:lnTo>
                  <a:lnTo>
                    <a:pt x="931" y="678"/>
                  </a:lnTo>
                  <a:lnTo>
                    <a:pt x="935" y="662"/>
                  </a:lnTo>
                  <a:lnTo>
                    <a:pt x="941" y="646"/>
                  </a:lnTo>
                  <a:lnTo>
                    <a:pt x="952" y="632"/>
                  </a:lnTo>
                  <a:lnTo>
                    <a:pt x="952" y="632"/>
                  </a:lnTo>
                  <a:lnTo>
                    <a:pt x="974" y="608"/>
                  </a:lnTo>
                  <a:lnTo>
                    <a:pt x="1000" y="589"/>
                  </a:lnTo>
                  <a:lnTo>
                    <a:pt x="1050" y="547"/>
                  </a:lnTo>
                  <a:lnTo>
                    <a:pt x="1050" y="547"/>
                  </a:lnTo>
                  <a:lnTo>
                    <a:pt x="1044" y="527"/>
                  </a:lnTo>
                  <a:lnTo>
                    <a:pt x="1042" y="509"/>
                  </a:lnTo>
                  <a:lnTo>
                    <a:pt x="1042" y="495"/>
                  </a:lnTo>
                  <a:lnTo>
                    <a:pt x="1044" y="481"/>
                  </a:lnTo>
                  <a:lnTo>
                    <a:pt x="1050" y="469"/>
                  </a:lnTo>
                  <a:lnTo>
                    <a:pt x="1060" y="457"/>
                  </a:lnTo>
                  <a:lnTo>
                    <a:pt x="1072" y="443"/>
                  </a:lnTo>
                  <a:lnTo>
                    <a:pt x="1090" y="432"/>
                  </a:lnTo>
                  <a:lnTo>
                    <a:pt x="1090" y="432"/>
                  </a:lnTo>
                  <a:lnTo>
                    <a:pt x="1074" y="414"/>
                  </a:lnTo>
                  <a:lnTo>
                    <a:pt x="1068" y="406"/>
                  </a:lnTo>
                  <a:lnTo>
                    <a:pt x="1066" y="402"/>
                  </a:lnTo>
                  <a:lnTo>
                    <a:pt x="1066" y="398"/>
                  </a:lnTo>
                  <a:lnTo>
                    <a:pt x="1066" y="398"/>
                  </a:lnTo>
                  <a:lnTo>
                    <a:pt x="1064" y="376"/>
                  </a:lnTo>
                  <a:lnTo>
                    <a:pt x="1062" y="366"/>
                  </a:lnTo>
                  <a:lnTo>
                    <a:pt x="1060" y="358"/>
                  </a:lnTo>
                  <a:lnTo>
                    <a:pt x="1052" y="344"/>
                  </a:lnTo>
                  <a:lnTo>
                    <a:pt x="1040" y="334"/>
                  </a:lnTo>
                  <a:lnTo>
                    <a:pt x="1026" y="324"/>
                  </a:lnTo>
                  <a:lnTo>
                    <a:pt x="1012" y="316"/>
                  </a:lnTo>
                  <a:lnTo>
                    <a:pt x="980" y="300"/>
                  </a:lnTo>
                  <a:lnTo>
                    <a:pt x="980" y="300"/>
                  </a:lnTo>
                  <a:lnTo>
                    <a:pt x="945" y="282"/>
                  </a:lnTo>
                  <a:lnTo>
                    <a:pt x="909" y="263"/>
                  </a:lnTo>
                  <a:lnTo>
                    <a:pt x="909" y="263"/>
                  </a:lnTo>
                  <a:lnTo>
                    <a:pt x="895" y="255"/>
                  </a:lnTo>
                  <a:lnTo>
                    <a:pt x="885" y="247"/>
                  </a:lnTo>
                  <a:lnTo>
                    <a:pt x="873" y="237"/>
                  </a:lnTo>
                  <a:lnTo>
                    <a:pt x="865" y="227"/>
                  </a:lnTo>
                  <a:lnTo>
                    <a:pt x="857" y="215"/>
                  </a:lnTo>
                  <a:lnTo>
                    <a:pt x="853" y="203"/>
                  </a:lnTo>
                  <a:lnTo>
                    <a:pt x="849" y="187"/>
                  </a:lnTo>
                  <a:lnTo>
                    <a:pt x="849" y="171"/>
                  </a:lnTo>
                  <a:lnTo>
                    <a:pt x="849" y="171"/>
                  </a:lnTo>
                  <a:lnTo>
                    <a:pt x="849" y="161"/>
                  </a:lnTo>
                  <a:lnTo>
                    <a:pt x="847" y="155"/>
                  </a:lnTo>
                  <a:lnTo>
                    <a:pt x="843" y="149"/>
                  </a:lnTo>
                  <a:lnTo>
                    <a:pt x="837" y="145"/>
                  </a:lnTo>
                  <a:lnTo>
                    <a:pt x="831" y="141"/>
                  </a:lnTo>
                  <a:lnTo>
                    <a:pt x="825" y="139"/>
                  </a:lnTo>
                  <a:lnTo>
                    <a:pt x="809" y="137"/>
                  </a:lnTo>
                  <a:lnTo>
                    <a:pt x="809" y="137"/>
                  </a:lnTo>
                  <a:lnTo>
                    <a:pt x="762" y="133"/>
                  </a:lnTo>
                  <a:lnTo>
                    <a:pt x="738" y="129"/>
                  </a:lnTo>
                  <a:lnTo>
                    <a:pt x="714" y="123"/>
                  </a:lnTo>
                  <a:lnTo>
                    <a:pt x="692" y="117"/>
                  </a:lnTo>
                  <a:lnTo>
                    <a:pt x="672" y="106"/>
                  </a:lnTo>
                  <a:lnTo>
                    <a:pt x="650" y="94"/>
                  </a:lnTo>
                  <a:lnTo>
                    <a:pt x="632" y="76"/>
                  </a:lnTo>
                  <a:lnTo>
                    <a:pt x="632" y="76"/>
                  </a:lnTo>
                  <a:lnTo>
                    <a:pt x="624" y="70"/>
                  </a:lnTo>
                  <a:lnTo>
                    <a:pt x="615" y="64"/>
                  </a:lnTo>
                  <a:lnTo>
                    <a:pt x="593" y="58"/>
                  </a:lnTo>
                  <a:lnTo>
                    <a:pt x="593" y="58"/>
                  </a:lnTo>
                  <a:lnTo>
                    <a:pt x="543" y="50"/>
                  </a:lnTo>
                  <a:lnTo>
                    <a:pt x="493" y="42"/>
                  </a:lnTo>
                  <a:lnTo>
                    <a:pt x="469" y="36"/>
                  </a:lnTo>
                  <a:lnTo>
                    <a:pt x="446" y="28"/>
                  </a:lnTo>
                  <a:lnTo>
                    <a:pt x="422" y="18"/>
                  </a:lnTo>
                  <a:lnTo>
                    <a:pt x="398" y="2"/>
                  </a:lnTo>
                  <a:lnTo>
                    <a:pt x="398" y="2"/>
                  </a:lnTo>
                  <a:lnTo>
                    <a:pt x="39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66" y="2"/>
                  </a:lnTo>
                  <a:lnTo>
                    <a:pt x="344" y="6"/>
                  </a:lnTo>
                  <a:lnTo>
                    <a:pt x="320" y="14"/>
                  </a:lnTo>
                  <a:lnTo>
                    <a:pt x="298" y="22"/>
                  </a:lnTo>
                  <a:lnTo>
                    <a:pt x="277" y="32"/>
                  </a:lnTo>
                  <a:lnTo>
                    <a:pt x="259" y="44"/>
                  </a:lnTo>
                  <a:lnTo>
                    <a:pt x="245" y="54"/>
                  </a:lnTo>
                  <a:lnTo>
                    <a:pt x="235" y="64"/>
                  </a:lnTo>
                  <a:lnTo>
                    <a:pt x="235" y="64"/>
                  </a:lnTo>
                  <a:lnTo>
                    <a:pt x="225" y="82"/>
                  </a:lnTo>
                  <a:lnTo>
                    <a:pt x="217" y="90"/>
                  </a:lnTo>
                  <a:lnTo>
                    <a:pt x="211" y="96"/>
                  </a:lnTo>
                  <a:lnTo>
                    <a:pt x="203" y="102"/>
                  </a:lnTo>
                  <a:lnTo>
                    <a:pt x="195" y="106"/>
                  </a:lnTo>
                  <a:lnTo>
                    <a:pt x="185" y="108"/>
                  </a:lnTo>
                  <a:lnTo>
                    <a:pt x="177" y="109"/>
                  </a:lnTo>
                  <a:lnTo>
                    <a:pt x="177" y="109"/>
                  </a:lnTo>
                  <a:lnTo>
                    <a:pt x="163" y="108"/>
                  </a:lnTo>
                  <a:lnTo>
                    <a:pt x="147" y="102"/>
                  </a:lnTo>
                  <a:lnTo>
                    <a:pt x="147" y="102"/>
                  </a:lnTo>
                  <a:lnTo>
                    <a:pt x="133" y="98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4" y="98"/>
                  </a:lnTo>
                  <a:lnTo>
                    <a:pt x="106" y="100"/>
                  </a:lnTo>
                  <a:lnTo>
                    <a:pt x="100" y="102"/>
                  </a:lnTo>
                  <a:lnTo>
                    <a:pt x="94" y="106"/>
                  </a:lnTo>
                  <a:lnTo>
                    <a:pt x="82" y="117"/>
                  </a:lnTo>
                  <a:lnTo>
                    <a:pt x="74" y="133"/>
                  </a:lnTo>
                  <a:lnTo>
                    <a:pt x="74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ADF8E60-A8DE-4EBF-B90E-09D136473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4781550"/>
              <a:ext cx="1730375" cy="2076450"/>
            </a:xfrm>
            <a:custGeom>
              <a:avLst/>
              <a:gdLst>
                <a:gd name="T0" fmla="*/ 249 w 1090"/>
                <a:gd name="T1" fmla="*/ 151 h 1308"/>
                <a:gd name="T2" fmla="*/ 161 w 1090"/>
                <a:gd name="T3" fmla="*/ 248 h 1308"/>
                <a:gd name="T4" fmla="*/ 96 w 1090"/>
                <a:gd name="T5" fmla="*/ 296 h 1308"/>
                <a:gd name="T6" fmla="*/ 50 w 1090"/>
                <a:gd name="T7" fmla="*/ 338 h 1308"/>
                <a:gd name="T8" fmla="*/ 0 w 1090"/>
                <a:gd name="T9" fmla="*/ 386 h 1308"/>
                <a:gd name="T10" fmla="*/ 8 w 1090"/>
                <a:gd name="T11" fmla="*/ 405 h 1308"/>
                <a:gd name="T12" fmla="*/ 22 w 1090"/>
                <a:gd name="T13" fmla="*/ 501 h 1308"/>
                <a:gd name="T14" fmla="*/ 34 w 1090"/>
                <a:gd name="T15" fmla="*/ 586 h 1308"/>
                <a:gd name="T16" fmla="*/ 42 w 1090"/>
                <a:gd name="T17" fmla="*/ 654 h 1308"/>
                <a:gd name="T18" fmla="*/ 44 w 1090"/>
                <a:gd name="T19" fmla="*/ 670 h 1308"/>
                <a:gd name="T20" fmla="*/ 48 w 1090"/>
                <a:gd name="T21" fmla="*/ 722 h 1308"/>
                <a:gd name="T22" fmla="*/ 96 w 1090"/>
                <a:gd name="T23" fmla="*/ 847 h 1308"/>
                <a:gd name="T24" fmla="*/ 141 w 1090"/>
                <a:gd name="T25" fmla="*/ 966 h 1308"/>
                <a:gd name="T26" fmla="*/ 151 w 1090"/>
                <a:gd name="T27" fmla="*/ 1020 h 1308"/>
                <a:gd name="T28" fmla="*/ 187 w 1090"/>
                <a:gd name="T29" fmla="*/ 1034 h 1308"/>
                <a:gd name="T30" fmla="*/ 283 w 1090"/>
                <a:gd name="T31" fmla="*/ 1042 h 1308"/>
                <a:gd name="T32" fmla="*/ 402 w 1090"/>
                <a:gd name="T33" fmla="*/ 1083 h 1308"/>
                <a:gd name="T34" fmla="*/ 461 w 1090"/>
                <a:gd name="T35" fmla="*/ 1141 h 1308"/>
                <a:gd name="T36" fmla="*/ 487 w 1090"/>
                <a:gd name="T37" fmla="*/ 1177 h 1308"/>
                <a:gd name="T38" fmla="*/ 654 w 1090"/>
                <a:gd name="T39" fmla="*/ 1250 h 1308"/>
                <a:gd name="T40" fmla="*/ 813 w 1090"/>
                <a:gd name="T41" fmla="*/ 1308 h 1308"/>
                <a:gd name="T42" fmla="*/ 845 w 1090"/>
                <a:gd name="T43" fmla="*/ 1300 h 1308"/>
                <a:gd name="T44" fmla="*/ 853 w 1090"/>
                <a:gd name="T45" fmla="*/ 1278 h 1308"/>
                <a:gd name="T46" fmla="*/ 843 w 1090"/>
                <a:gd name="T47" fmla="*/ 1244 h 1308"/>
                <a:gd name="T48" fmla="*/ 805 w 1090"/>
                <a:gd name="T49" fmla="*/ 1225 h 1308"/>
                <a:gd name="T50" fmla="*/ 764 w 1090"/>
                <a:gd name="T51" fmla="*/ 1171 h 1308"/>
                <a:gd name="T52" fmla="*/ 762 w 1090"/>
                <a:gd name="T53" fmla="*/ 1117 h 1308"/>
                <a:gd name="T54" fmla="*/ 762 w 1090"/>
                <a:gd name="T55" fmla="*/ 1032 h 1308"/>
                <a:gd name="T56" fmla="*/ 740 w 1090"/>
                <a:gd name="T57" fmla="*/ 950 h 1308"/>
                <a:gd name="T58" fmla="*/ 744 w 1090"/>
                <a:gd name="T59" fmla="*/ 889 h 1308"/>
                <a:gd name="T60" fmla="*/ 885 w 1090"/>
                <a:gd name="T61" fmla="*/ 664 h 1308"/>
                <a:gd name="T62" fmla="*/ 1090 w 1090"/>
                <a:gd name="T63" fmla="*/ 380 h 1308"/>
                <a:gd name="T64" fmla="*/ 1030 w 1090"/>
                <a:gd name="T65" fmla="*/ 334 h 1308"/>
                <a:gd name="T66" fmla="*/ 992 w 1090"/>
                <a:gd name="T67" fmla="*/ 322 h 1308"/>
                <a:gd name="T68" fmla="*/ 943 w 1090"/>
                <a:gd name="T69" fmla="*/ 324 h 1308"/>
                <a:gd name="T70" fmla="*/ 923 w 1090"/>
                <a:gd name="T71" fmla="*/ 336 h 1308"/>
                <a:gd name="T72" fmla="*/ 883 w 1090"/>
                <a:gd name="T73" fmla="*/ 372 h 1308"/>
                <a:gd name="T74" fmla="*/ 837 w 1090"/>
                <a:gd name="T75" fmla="*/ 380 h 1308"/>
                <a:gd name="T76" fmla="*/ 690 w 1090"/>
                <a:gd name="T77" fmla="*/ 362 h 1308"/>
                <a:gd name="T78" fmla="*/ 571 w 1090"/>
                <a:gd name="T79" fmla="*/ 338 h 1308"/>
                <a:gd name="T80" fmla="*/ 539 w 1090"/>
                <a:gd name="T81" fmla="*/ 304 h 1308"/>
                <a:gd name="T82" fmla="*/ 551 w 1090"/>
                <a:gd name="T83" fmla="*/ 248 h 1308"/>
                <a:gd name="T84" fmla="*/ 573 w 1090"/>
                <a:gd name="T85" fmla="*/ 221 h 1308"/>
                <a:gd name="T86" fmla="*/ 624 w 1090"/>
                <a:gd name="T87" fmla="*/ 173 h 1308"/>
                <a:gd name="T88" fmla="*/ 551 w 1090"/>
                <a:gd name="T89" fmla="*/ 137 h 1308"/>
                <a:gd name="T90" fmla="*/ 487 w 1090"/>
                <a:gd name="T91" fmla="*/ 117 h 1308"/>
                <a:gd name="T92" fmla="*/ 461 w 1090"/>
                <a:gd name="T93" fmla="*/ 58 h 1308"/>
                <a:gd name="T94" fmla="*/ 446 w 1090"/>
                <a:gd name="T95" fmla="*/ 10 h 1308"/>
                <a:gd name="T96" fmla="*/ 428 w 1090"/>
                <a:gd name="T97" fmla="*/ 0 h 1308"/>
                <a:gd name="T98" fmla="*/ 354 w 1090"/>
                <a:gd name="T99" fmla="*/ 22 h 1308"/>
                <a:gd name="T100" fmla="*/ 318 w 1090"/>
                <a:gd name="T101" fmla="*/ 65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0" h="1308">
                  <a:moveTo>
                    <a:pt x="296" y="95"/>
                  </a:moveTo>
                  <a:lnTo>
                    <a:pt x="296" y="95"/>
                  </a:lnTo>
                  <a:lnTo>
                    <a:pt x="273" y="123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17" y="191"/>
                  </a:lnTo>
                  <a:lnTo>
                    <a:pt x="181" y="228"/>
                  </a:lnTo>
                  <a:lnTo>
                    <a:pt x="161" y="248"/>
                  </a:lnTo>
                  <a:lnTo>
                    <a:pt x="141" y="264"/>
                  </a:lnTo>
                  <a:lnTo>
                    <a:pt x="120" y="280"/>
                  </a:lnTo>
                  <a:lnTo>
                    <a:pt x="96" y="296"/>
                  </a:lnTo>
                  <a:lnTo>
                    <a:pt x="96" y="296"/>
                  </a:lnTo>
                  <a:lnTo>
                    <a:pt x="84" y="304"/>
                  </a:lnTo>
                  <a:lnTo>
                    <a:pt x="74" y="314"/>
                  </a:lnTo>
                  <a:lnTo>
                    <a:pt x="50" y="338"/>
                  </a:lnTo>
                  <a:lnTo>
                    <a:pt x="50" y="338"/>
                  </a:lnTo>
                  <a:lnTo>
                    <a:pt x="36" y="356"/>
                  </a:lnTo>
                  <a:lnTo>
                    <a:pt x="18" y="374"/>
                  </a:lnTo>
                  <a:lnTo>
                    <a:pt x="18" y="37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8" y="405"/>
                  </a:lnTo>
                  <a:lnTo>
                    <a:pt x="14" y="429"/>
                  </a:lnTo>
                  <a:lnTo>
                    <a:pt x="14" y="429"/>
                  </a:lnTo>
                  <a:lnTo>
                    <a:pt x="18" y="465"/>
                  </a:lnTo>
                  <a:lnTo>
                    <a:pt x="22" y="501"/>
                  </a:lnTo>
                  <a:lnTo>
                    <a:pt x="22" y="501"/>
                  </a:lnTo>
                  <a:lnTo>
                    <a:pt x="28" y="557"/>
                  </a:lnTo>
                  <a:lnTo>
                    <a:pt x="28" y="557"/>
                  </a:lnTo>
                  <a:lnTo>
                    <a:pt x="34" y="586"/>
                  </a:lnTo>
                  <a:lnTo>
                    <a:pt x="34" y="586"/>
                  </a:lnTo>
                  <a:lnTo>
                    <a:pt x="40" y="618"/>
                  </a:lnTo>
                  <a:lnTo>
                    <a:pt x="42" y="636"/>
                  </a:lnTo>
                  <a:lnTo>
                    <a:pt x="42" y="654"/>
                  </a:lnTo>
                  <a:lnTo>
                    <a:pt x="42" y="654"/>
                  </a:lnTo>
                  <a:lnTo>
                    <a:pt x="42" y="662"/>
                  </a:lnTo>
                  <a:lnTo>
                    <a:pt x="42" y="662"/>
                  </a:lnTo>
                  <a:lnTo>
                    <a:pt x="44" y="670"/>
                  </a:lnTo>
                  <a:lnTo>
                    <a:pt x="42" y="678"/>
                  </a:lnTo>
                  <a:lnTo>
                    <a:pt x="42" y="678"/>
                  </a:lnTo>
                  <a:lnTo>
                    <a:pt x="44" y="700"/>
                  </a:lnTo>
                  <a:lnTo>
                    <a:pt x="48" y="722"/>
                  </a:lnTo>
                  <a:lnTo>
                    <a:pt x="54" y="741"/>
                  </a:lnTo>
                  <a:lnTo>
                    <a:pt x="60" y="763"/>
                  </a:lnTo>
                  <a:lnTo>
                    <a:pt x="76" y="805"/>
                  </a:lnTo>
                  <a:lnTo>
                    <a:pt x="96" y="847"/>
                  </a:lnTo>
                  <a:lnTo>
                    <a:pt x="96" y="847"/>
                  </a:lnTo>
                  <a:lnTo>
                    <a:pt x="112" y="885"/>
                  </a:lnTo>
                  <a:lnTo>
                    <a:pt x="127" y="924"/>
                  </a:lnTo>
                  <a:lnTo>
                    <a:pt x="141" y="966"/>
                  </a:lnTo>
                  <a:lnTo>
                    <a:pt x="147" y="986"/>
                  </a:lnTo>
                  <a:lnTo>
                    <a:pt x="151" y="1008"/>
                  </a:lnTo>
                  <a:lnTo>
                    <a:pt x="151" y="1008"/>
                  </a:lnTo>
                  <a:lnTo>
                    <a:pt x="151" y="1020"/>
                  </a:lnTo>
                  <a:lnTo>
                    <a:pt x="151" y="1020"/>
                  </a:lnTo>
                  <a:lnTo>
                    <a:pt x="157" y="1024"/>
                  </a:lnTo>
                  <a:lnTo>
                    <a:pt x="165" y="1028"/>
                  </a:lnTo>
                  <a:lnTo>
                    <a:pt x="187" y="1034"/>
                  </a:lnTo>
                  <a:lnTo>
                    <a:pt x="213" y="1036"/>
                  </a:lnTo>
                  <a:lnTo>
                    <a:pt x="251" y="1038"/>
                  </a:lnTo>
                  <a:lnTo>
                    <a:pt x="251" y="1038"/>
                  </a:lnTo>
                  <a:lnTo>
                    <a:pt x="283" y="1042"/>
                  </a:lnTo>
                  <a:lnTo>
                    <a:pt x="314" y="1048"/>
                  </a:lnTo>
                  <a:lnTo>
                    <a:pt x="346" y="1056"/>
                  </a:lnTo>
                  <a:lnTo>
                    <a:pt x="376" y="1067"/>
                  </a:lnTo>
                  <a:lnTo>
                    <a:pt x="402" y="1083"/>
                  </a:lnTo>
                  <a:lnTo>
                    <a:pt x="428" y="1103"/>
                  </a:lnTo>
                  <a:lnTo>
                    <a:pt x="440" y="1115"/>
                  </a:lnTo>
                  <a:lnTo>
                    <a:pt x="452" y="1127"/>
                  </a:lnTo>
                  <a:lnTo>
                    <a:pt x="461" y="1141"/>
                  </a:lnTo>
                  <a:lnTo>
                    <a:pt x="471" y="1157"/>
                  </a:lnTo>
                  <a:lnTo>
                    <a:pt x="471" y="1157"/>
                  </a:lnTo>
                  <a:lnTo>
                    <a:pt x="479" y="1167"/>
                  </a:lnTo>
                  <a:lnTo>
                    <a:pt x="487" y="1177"/>
                  </a:lnTo>
                  <a:lnTo>
                    <a:pt x="497" y="1185"/>
                  </a:lnTo>
                  <a:lnTo>
                    <a:pt x="509" y="1191"/>
                  </a:lnTo>
                  <a:lnTo>
                    <a:pt x="509" y="1191"/>
                  </a:lnTo>
                  <a:lnTo>
                    <a:pt x="654" y="1250"/>
                  </a:lnTo>
                  <a:lnTo>
                    <a:pt x="801" y="1306"/>
                  </a:lnTo>
                  <a:lnTo>
                    <a:pt x="801" y="1306"/>
                  </a:lnTo>
                  <a:lnTo>
                    <a:pt x="807" y="1306"/>
                  </a:lnTo>
                  <a:lnTo>
                    <a:pt x="813" y="1308"/>
                  </a:lnTo>
                  <a:lnTo>
                    <a:pt x="813" y="1308"/>
                  </a:lnTo>
                  <a:lnTo>
                    <a:pt x="825" y="1306"/>
                  </a:lnTo>
                  <a:lnTo>
                    <a:pt x="837" y="1304"/>
                  </a:lnTo>
                  <a:lnTo>
                    <a:pt x="845" y="1300"/>
                  </a:lnTo>
                  <a:lnTo>
                    <a:pt x="849" y="1296"/>
                  </a:lnTo>
                  <a:lnTo>
                    <a:pt x="849" y="1296"/>
                  </a:lnTo>
                  <a:lnTo>
                    <a:pt x="853" y="1286"/>
                  </a:lnTo>
                  <a:lnTo>
                    <a:pt x="853" y="1278"/>
                  </a:lnTo>
                  <a:lnTo>
                    <a:pt x="855" y="1268"/>
                  </a:lnTo>
                  <a:lnTo>
                    <a:pt x="853" y="1260"/>
                  </a:lnTo>
                  <a:lnTo>
                    <a:pt x="849" y="1252"/>
                  </a:lnTo>
                  <a:lnTo>
                    <a:pt x="843" y="1244"/>
                  </a:lnTo>
                  <a:lnTo>
                    <a:pt x="835" y="1238"/>
                  </a:lnTo>
                  <a:lnTo>
                    <a:pt x="823" y="1234"/>
                  </a:lnTo>
                  <a:lnTo>
                    <a:pt x="823" y="1234"/>
                  </a:lnTo>
                  <a:lnTo>
                    <a:pt x="805" y="1225"/>
                  </a:lnTo>
                  <a:lnTo>
                    <a:pt x="789" y="1215"/>
                  </a:lnTo>
                  <a:lnTo>
                    <a:pt x="780" y="1201"/>
                  </a:lnTo>
                  <a:lnTo>
                    <a:pt x="770" y="1187"/>
                  </a:lnTo>
                  <a:lnTo>
                    <a:pt x="764" y="1171"/>
                  </a:lnTo>
                  <a:lnTo>
                    <a:pt x="762" y="1153"/>
                  </a:lnTo>
                  <a:lnTo>
                    <a:pt x="760" y="1135"/>
                  </a:lnTo>
                  <a:lnTo>
                    <a:pt x="762" y="1117"/>
                  </a:lnTo>
                  <a:lnTo>
                    <a:pt x="762" y="1117"/>
                  </a:lnTo>
                  <a:lnTo>
                    <a:pt x="764" y="1095"/>
                  </a:lnTo>
                  <a:lnTo>
                    <a:pt x="764" y="1073"/>
                  </a:lnTo>
                  <a:lnTo>
                    <a:pt x="764" y="1054"/>
                  </a:lnTo>
                  <a:lnTo>
                    <a:pt x="762" y="1032"/>
                  </a:lnTo>
                  <a:lnTo>
                    <a:pt x="758" y="1012"/>
                  </a:lnTo>
                  <a:lnTo>
                    <a:pt x="754" y="990"/>
                  </a:lnTo>
                  <a:lnTo>
                    <a:pt x="740" y="950"/>
                  </a:lnTo>
                  <a:lnTo>
                    <a:pt x="740" y="950"/>
                  </a:lnTo>
                  <a:lnTo>
                    <a:pt x="736" y="934"/>
                  </a:lnTo>
                  <a:lnTo>
                    <a:pt x="736" y="918"/>
                  </a:lnTo>
                  <a:lnTo>
                    <a:pt x="740" y="902"/>
                  </a:lnTo>
                  <a:lnTo>
                    <a:pt x="744" y="889"/>
                  </a:lnTo>
                  <a:lnTo>
                    <a:pt x="744" y="889"/>
                  </a:lnTo>
                  <a:lnTo>
                    <a:pt x="813" y="775"/>
                  </a:lnTo>
                  <a:lnTo>
                    <a:pt x="849" y="720"/>
                  </a:lnTo>
                  <a:lnTo>
                    <a:pt x="885" y="664"/>
                  </a:lnTo>
                  <a:lnTo>
                    <a:pt x="885" y="664"/>
                  </a:lnTo>
                  <a:lnTo>
                    <a:pt x="935" y="592"/>
                  </a:lnTo>
                  <a:lnTo>
                    <a:pt x="984" y="523"/>
                  </a:lnTo>
                  <a:lnTo>
                    <a:pt x="1090" y="380"/>
                  </a:lnTo>
                  <a:lnTo>
                    <a:pt x="1090" y="380"/>
                  </a:lnTo>
                  <a:lnTo>
                    <a:pt x="1070" y="364"/>
                  </a:lnTo>
                  <a:lnTo>
                    <a:pt x="1050" y="348"/>
                  </a:lnTo>
                  <a:lnTo>
                    <a:pt x="1030" y="334"/>
                  </a:lnTo>
                  <a:lnTo>
                    <a:pt x="1020" y="330"/>
                  </a:lnTo>
                  <a:lnTo>
                    <a:pt x="1008" y="326"/>
                  </a:lnTo>
                  <a:lnTo>
                    <a:pt x="1008" y="326"/>
                  </a:lnTo>
                  <a:lnTo>
                    <a:pt x="992" y="322"/>
                  </a:lnTo>
                  <a:lnTo>
                    <a:pt x="972" y="320"/>
                  </a:lnTo>
                  <a:lnTo>
                    <a:pt x="972" y="320"/>
                  </a:lnTo>
                  <a:lnTo>
                    <a:pt x="956" y="322"/>
                  </a:lnTo>
                  <a:lnTo>
                    <a:pt x="943" y="324"/>
                  </a:lnTo>
                  <a:lnTo>
                    <a:pt x="931" y="330"/>
                  </a:lnTo>
                  <a:lnTo>
                    <a:pt x="927" y="332"/>
                  </a:lnTo>
                  <a:lnTo>
                    <a:pt x="923" y="336"/>
                  </a:lnTo>
                  <a:lnTo>
                    <a:pt x="923" y="336"/>
                  </a:lnTo>
                  <a:lnTo>
                    <a:pt x="913" y="348"/>
                  </a:lnTo>
                  <a:lnTo>
                    <a:pt x="903" y="358"/>
                  </a:lnTo>
                  <a:lnTo>
                    <a:pt x="893" y="366"/>
                  </a:lnTo>
                  <a:lnTo>
                    <a:pt x="883" y="372"/>
                  </a:lnTo>
                  <a:lnTo>
                    <a:pt x="871" y="376"/>
                  </a:lnTo>
                  <a:lnTo>
                    <a:pt x="861" y="378"/>
                  </a:lnTo>
                  <a:lnTo>
                    <a:pt x="837" y="380"/>
                  </a:lnTo>
                  <a:lnTo>
                    <a:pt x="837" y="380"/>
                  </a:lnTo>
                  <a:lnTo>
                    <a:pt x="817" y="380"/>
                  </a:lnTo>
                  <a:lnTo>
                    <a:pt x="795" y="376"/>
                  </a:lnTo>
                  <a:lnTo>
                    <a:pt x="795" y="376"/>
                  </a:lnTo>
                  <a:lnTo>
                    <a:pt x="690" y="362"/>
                  </a:lnTo>
                  <a:lnTo>
                    <a:pt x="638" y="354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71" y="338"/>
                  </a:lnTo>
                  <a:lnTo>
                    <a:pt x="555" y="328"/>
                  </a:lnTo>
                  <a:lnTo>
                    <a:pt x="545" y="316"/>
                  </a:lnTo>
                  <a:lnTo>
                    <a:pt x="541" y="310"/>
                  </a:lnTo>
                  <a:lnTo>
                    <a:pt x="539" y="304"/>
                  </a:lnTo>
                  <a:lnTo>
                    <a:pt x="539" y="304"/>
                  </a:lnTo>
                  <a:lnTo>
                    <a:pt x="539" y="286"/>
                  </a:lnTo>
                  <a:lnTo>
                    <a:pt x="543" y="266"/>
                  </a:lnTo>
                  <a:lnTo>
                    <a:pt x="551" y="248"/>
                  </a:lnTo>
                  <a:lnTo>
                    <a:pt x="561" y="232"/>
                  </a:lnTo>
                  <a:lnTo>
                    <a:pt x="561" y="232"/>
                  </a:lnTo>
                  <a:lnTo>
                    <a:pt x="567" y="227"/>
                  </a:lnTo>
                  <a:lnTo>
                    <a:pt x="573" y="221"/>
                  </a:lnTo>
                  <a:lnTo>
                    <a:pt x="589" y="209"/>
                  </a:lnTo>
                  <a:lnTo>
                    <a:pt x="623" y="191"/>
                  </a:lnTo>
                  <a:lnTo>
                    <a:pt x="623" y="191"/>
                  </a:lnTo>
                  <a:lnTo>
                    <a:pt x="624" y="173"/>
                  </a:lnTo>
                  <a:lnTo>
                    <a:pt x="624" y="173"/>
                  </a:lnTo>
                  <a:lnTo>
                    <a:pt x="587" y="153"/>
                  </a:lnTo>
                  <a:lnTo>
                    <a:pt x="569" y="143"/>
                  </a:lnTo>
                  <a:lnTo>
                    <a:pt x="551" y="137"/>
                  </a:lnTo>
                  <a:lnTo>
                    <a:pt x="551" y="137"/>
                  </a:lnTo>
                  <a:lnTo>
                    <a:pt x="523" y="129"/>
                  </a:lnTo>
                  <a:lnTo>
                    <a:pt x="503" y="123"/>
                  </a:lnTo>
                  <a:lnTo>
                    <a:pt x="487" y="117"/>
                  </a:lnTo>
                  <a:lnTo>
                    <a:pt x="477" y="107"/>
                  </a:lnTo>
                  <a:lnTo>
                    <a:pt x="471" y="95"/>
                  </a:lnTo>
                  <a:lnTo>
                    <a:pt x="465" y="79"/>
                  </a:lnTo>
                  <a:lnTo>
                    <a:pt x="461" y="58"/>
                  </a:lnTo>
                  <a:lnTo>
                    <a:pt x="457" y="30"/>
                  </a:lnTo>
                  <a:lnTo>
                    <a:pt x="457" y="30"/>
                  </a:lnTo>
                  <a:lnTo>
                    <a:pt x="454" y="20"/>
                  </a:lnTo>
                  <a:lnTo>
                    <a:pt x="446" y="10"/>
                  </a:lnTo>
                  <a:lnTo>
                    <a:pt x="436" y="4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04" y="8"/>
                  </a:lnTo>
                  <a:lnTo>
                    <a:pt x="378" y="16"/>
                  </a:lnTo>
                  <a:lnTo>
                    <a:pt x="354" y="22"/>
                  </a:lnTo>
                  <a:lnTo>
                    <a:pt x="330" y="32"/>
                  </a:lnTo>
                  <a:lnTo>
                    <a:pt x="330" y="32"/>
                  </a:lnTo>
                  <a:lnTo>
                    <a:pt x="326" y="50"/>
                  </a:lnTo>
                  <a:lnTo>
                    <a:pt x="318" y="65"/>
                  </a:lnTo>
                  <a:lnTo>
                    <a:pt x="308" y="79"/>
                  </a:lnTo>
                  <a:lnTo>
                    <a:pt x="296" y="95"/>
                  </a:lnTo>
                  <a:lnTo>
                    <a:pt x="29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EBE6BA9-77E6-4055-8728-DB1473926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5203825"/>
              <a:ext cx="1749425" cy="1533525"/>
            </a:xfrm>
            <a:custGeom>
              <a:avLst/>
              <a:gdLst>
                <a:gd name="T0" fmla="*/ 698 w 1102"/>
                <a:gd name="T1" fmla="*/ 217 h 966"/>
                <a:gd name="T2" fmla="*/ 636 w 1102"/>
                <a:gd name="T3" fmla="*/ 225 h 966"/>
                <a:gd name="T4" fmla="*/ 583 w 1102"/>
                <a:gd name="T5" fmla="*/ 203 h 966"/>
                <a:gd name="T6" fmla="*/ 547 w 1102"/>
                <a:gd name="T7" fmla="*/ 151 h 966"/>
                <a:gd name="T8" fmla="*/ 523 w 1102"/>
                <a:gd name="T9" fmla="*/ 42 h 966"/>
                <a:gd name="T10" fmla="*/ 517 w 1102"/>
                <a:gd name="T11" fmla="*/ 4 h 966"/>
                <a:gd name="T12" fmla="*/ 479 w 1102"/>
                <a:gd name="T13" fmla="*/ 0 h 966"/>
                <a:gd name="T14" fmla="*/ 394 w 1102"/>
                <a:gd name="T15" fmla="*/ 4 h 966"/>
                <a:gd name="T16" fmla="*/ 358 w 1102"/>
                <a:gd name="T17" fmla="*/ 0 h 966"/>
                <a:gd name="T18" fmla="*/ 350 w 1102"/>
                <a:gd name="T19" fmla="*/ 12 h 966"/>
                <a:gd name="T20" fmla="*/ 302 w 1102"/>
                <a:gd name="T21" fmla="*/ 56 h 966"/>
                <a:gd name="T22" fmla="*/ 225 w 1102"/>
                <a:gd name="T23" fmla="*/ 72 h 966"/>
                <a:gd name="T24" fmla="*/ 213 w 1102"/>
                <a:gd name="T25" fmla="*/ 72 h 966"/>
                <a:gd name="T26" fmla="*/ 153 w 1102"/>
                <a:gd name="T27" fmla="*/ 96 h 966"/>
                <a:gd name="T28" fmla="*/ 135 w 1102"/>
                <a:gd name="T29" fmla="*/ 128 h 966"/>
                <a:gd name="T30" fmla="*/ 131 w 1102"/>
                <a:gd name="T31" fmla="*/ 175 h 966"/>
                <a:gd name="T32" fmla="*/ 98 w 1102"/>
                <a:gd name="T33" fmla="*/ 247 h 966"/>
                <a:gd name="T34" fmla="*/ 52 w 1102"/>
                <a:gd name="T35" fmla="*/ 298 h 966"/>
                <a:gd name="T36" fmla="*/ 0 w 1102"/>
                <a:gd name="T37" fmla="*/ 358 h 966"/>
                <a:gd name="T38" fmla="*/ 20 w 1102"/>
                <a:gd name="T39" fmla="*/ 372 h 966"/>
                <a:gd name="T40" fmla="*/ 58 w 1102"/>
                <a:gd name="T41" fmla="*/ 436 h 966"/>
                <a:gd name="T42" fmla="*/ 66 w 1102"/>
                <a:gd name="T43" fmla="*/ 489 h 966"/>
                <a:gd name="T44" fmla="*/ 88 w 1102"/>
                <a:gd name="T45" fmla="*/ 507 h 966"/>
                <a:gd name="T46" fmla="*/ 139 w 1102"/>
                <a:gd name="T47" fmla="*/ 549 h 966"/>
                <a:gd name="T48" fmla="*/ 167 w 1102"/>
                <a:gd name="T49" fmla="*/ 589 h 966"/>
                <a:gd name="T50" fmla="*/ 181 w 1102"/>
                <a:gd name="T51" fmla="*/ 642 h 966"/>
                <a:gd name="T52" fmla="*/ 207 w 1102"/>
                <a:gd name="T53" fmla="*/ 716 h 966"/>
                <a:gd name="T54" fmla="*/ 271 w 1102"/>
                <a:gd name="T55" fmla="*/ 790 h 966"/>
                <a:gd name="T56" fmla="*/ 348 w 1102"/>
                <a:gd name="T57" fmla="*/ 811 h 966"/>
                <a:gd name="T58" fmla="*/ 366 w 1102"/>
                <a:gd name="T59" fmla="*/ 933 h 966"/>
                <a:gd name="T60" fmla="*/ 400 w 1102"/>
                <a:gd name="T61" fmla="*/ 929 h 966"/>
                <a:gd name="T62" fmla="*/ 453 w 1102"/>
                <a:gd name="T63" fmla="*/ 966 h 966"/>
                <a:gd name="T64" fmla="*/ 475 w 1102"/>
                <a:gd name="T65" fmla="*/ 937 h 966"/>
                <a:gd name="T66" fmla="*/ 563 w 1102"/>
                <a:gd name="T67" fmla="*/ 833 h 966"/>
                <a:gd name="T68" fmla="*/ 620 w 1102"/>
                <a:gd name="T69" fmla="*/ 805 h 966"/>
                <a:gd name="T70" fmla="*/ 688 w 1102"/>
                <a:gd name="T71" fmla="*/ 795 h 966"/>
                <a:gd name="T72" fmla="*/ 726 w 1102"/>
                <a:gd name="T73" fmla="*/ 797 h 966"/>
                <a:gd name="T74" fmla="*/ 752 w 1102"/>
                <a:gd name="T75" fmla="*/ 797 h 966"/>
                <a:gd name="T76" fmla="*/ 807 w 1102"/>
                <a:gd name="T77" fmla="*/ 817 h 966"/>
                <a:gd name="T78" fmla="*/ 845 w 1102"/>
                <a:gd name="T79" fmla="*/ 843 h 966"/>
                <a:gd name="T80" fmla="*/ 881 w 1102"/>
                <a:gd name="T81" fmla="*/ 847 h 966"/>
                <a:gd name="T82" fmla="*/ 915 w 1102"/>
                <a:gd name="T83" fmla="*/ 829 h 966"/>
                <a:gd name="T84" fmla="*/ 933 w 1102"/>
                <a:gd name="T85" fmla="*/ 799 h 966"/>
                <a:gd name="T86" fmla="*/ 1098 w 1102"/>
                <a:gd name="T87" fmla="*/ 760 h 966"/>
                <a:gd name="T88" fmla="*/ 1092 w 1102"/>
                <a:gd name="T89" fmla="*/ 702 h 966"/>
                <a:gd name="T90" fmla="*/ 1020 w 1102"/>
                <a:gd name="T91" fmla="*/ 525 h 966"/>
                <a:gd name="T92" fmla="*/ 996 w 1102"/>
                <a:gd name="T93" fmla="*/ 434 h 966"/>
                <a:gd name="T94" fmla="*/ 992 w 1102"/>
                <a:gd name="T95" fmla="*/ 362 h 966"/>
                <a:gd name="T96" fmla="*/ 978 w 1102"/>
                <a:gd name="T97" fmla="*/ 296 h 966"/>
                <a:gd name="T98" fmla="*/ 962 w 1102"/>
                <a:gd name="T99" fmla="*/ 151 h 966"/>
                <a:gd name="T100" fmla="*/ 791 w 1102"/>
                <a:gd name="T101" fmla="*/ 189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2" h="966">
                  <a:moveTo>
                    <a:pt x="791" y="189"/>
                  </a:moveTo>
                  <a:lnTo>
                    <a:pt x="791" y="189"/>
                  </a:lnTo>
                  <a:lnTo>
                    <a:pt x="698" y="217"/>
                  </a:lnTo>
                  <a:lnTo>
                    <a:pt x="698" y="217"/>
                  </a:lnTo>
                  <a:lnTo>
                    <a:pt x="672" y="225"/>
                  </a:lnTo>
                  <a:lnTo>
                    <a:pt x="650" y="227"/>
                  </a:lnTo>
                  <a:lnTo>
                    <a:pt x="650" y="227"/>
                  </a:lnTo>
                  <a:lnTo>
                    <a:pt x="636" y="225"/>
                  </a:lnTo>
                  <a:lnTo>
                    <a:pt x="622" y="223"/>
                  </a:lnTo>
                  <a:lnTo>
                    <a:pt x="611" y="219"/>
                  </a:lnTo>
                  <a:lnTo>
                    <a:pt x="597" y="211"/>
                  </a:lnTo>
                  <a:lnTo>
                    <a:pt x="583" y="203"/>
                  </a:lnTo>
                  <a:lnTo>
                    <a:pt x="569" y="189"/>
                  </a:lnTo>
                  <a:lnTo>
                    <a:pt x="559" y="173"/>
                  </a:lnTo>
                  <a:lnTo>
                    <a:pt x="547" y="151"/>
                  </a:lnTo>
                  <a:lnTo>
                    <a:pt x="547" y="151"/>
                  </a:lnTo>
                  <a:lnTo>
                    <a:pt x="537" y="124"/>
                  </a:lnTo>
                  <a:lnTo>
                    <a:pt x="531" y="96"/>
                  </a:lnTo>
                  <a:lnTo>
                    <a:pt x="527" y="68"/>
                  </a:lnTo>
                  <a:lnTo>
                    <a:pt x="523" y="42"/>
                  </a:lnTo>
                  <a:lnTo>
                    <a:pt x="523" y="42"/>
                  </a:lnTo>
                  <a:lnTo>
                    <a:pt x="519" y="14"/>
                  </a:lnTo>
                  <a:lnTo>
                    <a:pt x="517" y="4"/>
                  </a:lnTo>
                  <a:lnTo>
                    <a:pt x="517" y="4"/>
                  </a:lnTo>
                  <a:lnTo>
                    <a:pt x="507" y="2"/>
                  </a:lnTo>
                  <a:lnTo>
                    <a:pt x="483" y="0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42" y="22"/>
                  </a:lnTo>
                  <a:lnTo>
                    <a:pt x="336" y="32"/>
                  </a:lnTo>
                  <a:lnTo>
                    <a:pt x="318" y="46"/>
                  </a:lnTo>
                  <a:lnTo>
                    <a:pt x="302" y="56"/>
                  </a:lnTo>
                  <a:lnTo>
                    <a:pt x="285" y="64"/>
                  </a:lnTo>
                  <a:lnTo>
                    <a:pt x="267" y="68"/>
                  </a:lnTo>
                  <a:lnTo>
                    <a:pt x="251" y="70"/>
                  </a:lnTo>
                  <a:lnTo>
                    <a:pt x="225" y="72"/>
                  </a:lnTo>
                  <a:lnTo>
                    <a:pt x="225" y="72"/>
                  </a:lnTo>
                  <a:lnTo>
                    <a:pt x="215" y="72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153" y="96"/>
                  </a:lnTo>
                  <a:lnTo>
                    <a:pt x="153" y="96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41" y="112"/>
                  </a:lnTo>
                  <a:lnTo>
                    <a:pt x="135" y="128"/>
                  </a:lnTo>
                  <a:lnTo>
                    <a:pt x="131" y="145"/>
                  </a:lnTo>
                  <a:lnTo>
                    <a:pt x="131" y="165"/>
                  </a:lnTo>
                  <a:lnTo>
                    <a:pt x="131" y="165"/>
                  </a:lnTo>
                  <a:lnTo>
                    <a:pt x="131" y="175"/>
                  </a:lnTo>
                  <a:lnTo>
                    <a:pt x="131" y="185"/>
                  </a:lnTo>
                  <a:lnTo>
                    <a:pt x="125" y="203"/>
                  </a:lnTo>
                  <a:lnTo>
                    <a:pt x="116" y="225"/>
                  </a:lnTo>
                  <a:lnTo>
                    <a:pt x="98" y="247"/>
                  </a:lnTo>
                  <a:lnTo>
                    <a:pt x="98" y="247"/>
                  </a:lnTo>
                  <a:lnTo>
                    <a:pt x="76" y="273"/>
                  </a:lnTo>
                  <a:lnTo>
                    <a:pt x="52" y="298"/>
                  </a:lnTo>
                  <a:lnTo>
                    <a:pt x="52" y="298"/>
                  </a:lnTo>
                  <a:lnTo>
                    <a:pt x="28" y="324"/>
                  </a:lnTo>
                  <a:lnTo>
                    <a:pt x="4" y="352"/>
                  </a:lnTo>
                  <a:lnTo>
                    <a:pt x="4" y="352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0" y="372"/>
                  </a:lnTo>
                  <a:lnTo>
                    <a:pt x="34" y="388"/>
                  </a:lnTo>
                  <a:lnTo>
                    <a:pt x="44" y="402"/>
                  </a:lnTo>
                  <a:lnTo>
                    <a:pt x="52" y="418"/>
                  </a:lnTo>
                  <a:lnTo>
                    <a:pt x="58" y="436"/>
                  </a:lnTo>
                  <a:lnTo>
                    <a:pt x="62" y="452"/>
                  </a:lnTo>
                  <a:lnTo>
                    <a:pt x="66" y="483"/>
                  </a:lnTo>
                  <a:lnTo>
                    <a:pt x="66" y="483"/>
                  </a:lnTo>
                  <a:lnTo>
                    <a:pt x="66" y="489"/>
                  </a:lnTo>
                  <a:lnTo>
                    <a:pt x="70" y="493"/>
                  </a:lnTo>
                  <a:lnTo>
                    <a:pt x="76" y="499"/>
                  </a:lnTo>
                  <a:lnTo>
                    <a:pt x="88" y="507"/>
                  </a:lnTo>
                  <a:lnTo>
                    <a:pt x="88" y="507"/>
                  </a:lnTo>
                  <a:lnTo>
                    <a:pt x="112" y="523"/>
                  </a:lnTo>
                  <a:lnTo>
                    <a:pt x="133" y="543"/>
                  </a:lnTo>
                  <a:lnTo>
                    <a:pt x="133" y="543"/>
                  </a:lnTo>
                  <a:lnTo>
                    <a:pt x="139" y="549"/>
                  </a:lnTo>
                  <a:lnTo>
                    <a:pt x="139" y="549"/>
                  </a:lnTo>
                  <a:lnTo>
                    <a:pt x="153" y="569"/>
                  </a:lnTo>
                  <a:lnTo>
                    <a:pt x="167" y="589"/>
                  </a:lnTo>
                  <a:lnTo>
                    <a:pt x="167" y="589"/>
                  </a:lnTo>
                  <a:lnTo>
                    <a:pt x="173" y="601"/>
                  </a:lnTo>
                  <a:lnTo>
                    <a:pt x="179" y="613"/>
                  </a:lnTo>
                  <a:lnTo>
                    <a:pt x="181" y="627"/>
                  </a:lnTo>
                  <a:lnTo>
                    <a:pt x="181" y="642"/>
                  </a:lnTo>
                  <a:lnTo>
                    <a:pt x="181" y="642"/>
                  </a:lnTo>
                  <a:lnTo>
                    <a:pt x="195" y="688"/>
                  </a:lnTo>
                  <a:lnTo>
                    <a:pt x="195" y="688"/>
                  </a:lnTo>
                  <a:lnTo>
                    <a:pt x="207" y="716"/>
                  </a:lnTo>
                  <a:lnTo>
                    <a:pt x="219" y="740"/>
                  </a:lnTo>
                  <a:lnTo>
                    <a:pt x="235" y="760"/>
                  </a:lnTo>
                  <a:lnTo>
                    <a:pt x="251" y="778"/>
                  </a:lnTo>
                  <a:lnTo>
                    <a:pt x="271" y="790"/>
                  </a:lnTo>
                  <a:lnTo>
                    <a:pt x="292" y="801"/>
                  </a:lnTo>
                  <a:lnTo>
                    <a:pt x="318" y="807"/>
                  </a:lnTo>
                  <a:lnTo>
                    <a:pt x="348" y="811"/>
                  </a:lnTo>
                  <a:lnTo>
                    <a:pt x="348" y="811"/>
                  </a:lnTo>
                  <a:lnTo>
                    <a:pt x="342" y="945"/>
                  </a:lnTo>
                  <a:lnTo>
                    <a:pt x="342" y="945"/>
                  </a:lnTo>
                  <a:lnTo>
                    <a:pt x="354" y="939"/>
                  </a:lnTo>
                  <a:lnTo>
                    <a:pt x="366" y="933"/>
                  </a:lnTo>
                  <a:lnTo>
                    <a:pt x="378" y="929"/>
                  </a:lnTo>
                  <a:lnTo>
                    <a:pt x="390" y="929"/>
                  </a:lnTo>
                  <a:lnTo>
                    <a:pt x="390" y="929"/>
                  </a:lnTo>
                  <a:lnTo>
                    <a:pt x="400" y="929"/>
                  </a:lnTo>
                  <a:lnTo>
                    <a:pt x="408" y="931"/>
                  </a:lnTo>
                  <a:lnTo>
                    <a:pt x="424" y="937"/>
                  </a:lnTo>
                  <a:lnTo>
                    <a:pt x="440" y="949"/>
                  </a:lnTo>
                  <a:lnTo>
                    <a:pt x="453" y="966"/>
                  </a:lnTo>
                  <a:lnTo>
                    <a:pt x="453" y="966"/>
                  </a:lnTo>
                  <a:lnTo>
                    <a:pt x="465" y="949"/>
                  </a:lnTo>
                  <a:lnTo>
                    <a:pt x="475" y="937"/>
                  </a:lnTo>
                  <a:lnTo>
                    <a:pt x="475" y="937"/>
                  </a:lnTo>
                  <a:lnTo>
                    <a:pt x="493" y="905"/>
                  </a:lnTo>
                  <a:lnTo>
                    <a:pt x="515" y="879"/>
                  </a:lnTo>
                  <a:lnTo>
                    <a:pt x="537" y="853"/>
                  </a:lnTo>
                  <a:lnTo>
                    <a:pt x="563" y="833"/>
                  </a:lnTo>
                  <a:lnTo>
                    <a:pt x="577" y="825"/>
                  </a:lnTo>
                  <a:lnTo>
                    <a:pt x="591" y="817"/>
                  </a:lnTo>
                  <a:lnTo>
                    <a:pt x="605" y="811"/>
                  </a:lnTo>
                  <a:lnTo>
                    <a:pt x="620" y="805"/>
                  </a:lnTo>
                  <a:lnTo>
                    <a:pt x="636" y="801"/>
                  </a:lnTo>
                  <a:lnTo>
                    <a:pt x="652" y="797"/>
                  </a:lnTo>
                  <a:lnTo>
                    <a:pt x="670" y="795"/>
                  </a:lnTo>
                  <a:lnTo>
                    <a:pt x="688" y="795"/>
                  </a:lnTo>
                  <a:lnTo>
                    <a:pt x="688" y="795"/>
                  </a:lnTo>
                  <a:lnTo>
                    <a:pt x="706" y="795"/>
                  </a:lnTo>
                  <a:lnTo>
                    <a:pt x="726" y="797"/>
                  </a:lnTo>
                  <a:lnTo>
                    <a:pt x="726" y="797"/>
                  </a:lnTo>
                  <a:lnTo>
                    <a:pt x="732" y="799"/>
                  </a:lnTo>
                  <a:lnTo>
                    <a:pt x="732" y="799"/>
                  </a:lnTo>
                  <a:lnTo>
                    <a:pt x="752" y="797"/>
                  </a:lnTo>
                  <a:lnTo>
                    <a:pt x="752" y="797"/>
                  </a:lnTo>
                  <a:lnTo>
                    <a:pt x="764" y="799"/>
                  </a:lnTo>
                  <a:lnTo>
                    <a:pt x="764" y="799"/>
                  </a:lnTo>
                  <a:lnTo>
                    <a:pt x="793" y="809"/>
                  </a:lnTo>
                  <a:lnTo>
                    <a:pt x="807" y="817"/>
                  </a:lnTo>
                  <a:lnTo>
                    <a:pt x="819" y="825"/>
                  </a:lnTo>
                  <a:lnTo>
                    <a:pt x="819" y="825"/>
                  </a:lnTo>
                  <a:lnTo>
                    <a:pt x="831" y="835"/>
                  </a:lnTo>
                  <a:lnTo>
                    <a:pt x="845" y="843"/>
                  </a:lnTo>
                  <a:lnTo>
                    <a:pt x="859" y="847"/>
                  </a:lnTo>
                  <a:lnTo>
                    <a:pt x="871" y="849"/>
                  </a:lnTo>
                  <a:lnTo>
                    <a:pt x="871" y="849"/>
                  </a:lnTo>
                  <a:lnTo>
                    <a:pt x="881" y="847"/>
                  </a:lnTo>
                  <a:lnTo>
                    <a:pt x="891" y="845"/>
                  </a:lnTo>
                  <a:lnTo>
                    <a:pt x="899" y="841"/>
                  </a:lnTo>
                  <a:lnTo>
                    <a:pt x="909" y="835"/>
                  </a:lnTo>
                  <a:lnTo>
                    <a:pt x="915" y="829"/>
                  </a:lnTo>
                  <a:lnTo>
                    <a:pt x="923" y="819"/>
                  </a:lnTo>
                  <a:lnTo>
                    <a:pt x="927" y="809"/>
                  </a:lnTo>
                  <a:lnTo>
                    <a:pt x="933" y="799"/>
                  </a:lnTo>
                  <a:lnTo>
                    <a:pt x="933" y="799"/>
                  </a:lnTo>
                  <a:lnTo>
                    <a:pt x="945" y="760"/>
                  </a:lnTo>
                  <a:lnTo>
                    <a:pt x="945" y="760"/>
                  </a:lnTo>
                  <a:lnTo>
                    <a:pt x="1098" y="760"/>
                  </a:lnTo>
                  <a:lnTo>
                    <a:pt x="1098" y="760"/>
                  </a:lnTo>
                  <a:lnTo>
                    <a:pt x="1102" y="748"/>
                  </a:lnTo>
                  <a:lnTo>
                    <a:pt x="1102" y="748"/>
                  </a:lnTo>
                  <a:lnTo>
                    <a:pt x="1098" y="726"/>
                  </a:lnTo>
                  <a:lnTo>
                    <a:pt x="1092" y="702"/>
                  </a:lnTo>
                  <a:lnTo>
                    <a:pt x="1076" y="658"/>
                  </a:lnTo>
                  <a:lnTo>
                    <a:pt x="1058" y="615"/>
                  </a:lnTo>
                  <a:lnTo>
                    <a:pt x="1038" y="571"/>
                  </a:lnTo>
                  <a:lnTo>
                    <a:pt x="1020" y="525"/>
                  </a:lnTo>
                  <a:lnTo>
                    <a:pt x="1012" y="503"/>
                  </a:lnTo>
                  <a:lnTo>
                    <a:pt x="1004" y="481"/>
                  </a:lnTo>
                  <a:lnTo>
                    <a:pt x="1000" y="458"/>
                  </a:lnTo>
                  <a:lnTo>
                    <a:pt x="996" y="434"/>
                  </a:lnTo>
                  <a:lnTo>
                    <a:pt x="994" y="410"/>
                  </a:lnTo>
                  <a:lnTo>
                    <a:pt x="994" y="386"/>
                  </a:lnTo>
                  <a:lnTo>
                    <a:pt x="994" y="386"/>
                  </a:lnTo>
                  <a:lnTo>
                    <a:pt x="992" y="362"/>
                  </a:lnTo>
                  <a:lnTo>
                    <a:pt x="988" y="340"/>
                  </a:lnTo>
                  <a:lnTo>
                    <a:pt x="982" y="318"/>
                  </a:lnTo>
                  <a:lnTo>
                    <a:pt x="978" y="296"/>
                  </a:lnTo>
                  <a:lnTo>
                    <a:pt x="978" y="296"/>
                  </a:lnTo>
                  <a:lnTo>
                    <a:pt x="972" y="233"/>
                  </a:lnTo>
                  <a:lnTo>
                    <a:pt x="964" y="167"/>
                  </a:lnTo>
                  <a:lnTo>
                    <a:pt x="964" y="167"/>
                  </a:lnTo>
                  <a:lnTo>
                    <a:pt x="962" y="151"/>
                  </a:lnTo>
                  <a:lnTo>
                    <a:pt x="954" y="139"/>
                  </a:lnTo>
                  <a:lnTo>
                    <a:pt x="954" y="139"/>
                  </a:lnTo>
                  <a:lnTo>
                    <a:pt x="791" y="189"/>
                  </a:lnTo>
                  <a:lnTo>
                    <a:pt x="79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D8C43C1A-5052-4BC8-AE9B-CA794E0E8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126" y="1938338"/>
              <a:ext cx="1319213" cy="2035175"/>
            </a:xfrm>
            <a:custGeom>
              <a:avLst/>
              <a:gdLst>
                <a:gd name="T0" fmla="*/ 300 w 831"/>
                <a:gd name="T1" fmla="*/ 1282 h 1282"/>
                <a:gd name="T2" fmla="*/ 320 w 831"/>
                <a:gd name="T3" fmla="*/ 1276 h 1282"/>
                <a:gd name="T4" fmla="*/ 344 w 831"/>
                <a:gd name="T5" fmla="*/ 1234 h 1282"/>
                <a:gd name="T6" fmla="*/ 374 w 831"/>
                <a:gd name="T7" fmla="*/ 1192 h 1282"/>
                <a:gd name="T8" fmla="*/ 398 w 831"/>
                <a:gd name="T9" fmla="*/ 1200 h 1282"/>
                <a:gd name="T10" fmla="*/ 431 w 831"/>
                <a:gd name="T11" fmla="*/ 1230 h 1282"/>
                <a:gd name="T12" fmla="*/ 463 w 831"/>
                <a:gd name="T13" fmla="*/ 1240 h 1282"/>
                <a:gd name="T14" fmla="*/ 495 w 831"/>
                <a:gd name="T15" fmla="*/ 1210 h 1282"/>
                <a:gd name="T16" fmla="*/ 551 w 831"/>
                <a:gd name="T17" fmla="*/ 1137 h 1282"/>
                <a:gd name="T18" fmla="*/ 577 w 831"/>
                <a:gd name="T19" fmla="*/ 1073 h 1282"/>
                <a:gd name="T20" fmla="*/ 644 w 831"/>
                <a:gd name="T21" fmla="*/ 1020 h 1282"/>
                <a:gd name="T22" fmla="*/ 714 w 831"/>
                <a:gd name="T23" fmla="*/ 994 h 1282"/>
                <a:gd name="T24" fmla="*/ 742 w 831"/>
                <a:gd name="T25" fmla="*/ 990 h 1282"/>
                <a:gd name="T26" fmla="*/ 765 w 831"/>
                <a:gd name="T27" fmla="*/ 1022 h 1282"/>
                <a:gd name="T28" fmla="*/ 793 w 831"/>
                <a:gd name="T29" fmla="*/ 1077 h 1282"/>
                <a:gd name="T30" fmla="*/ 831 w 831"/>
                <a:gd name="T31" fmla="*/ 984 h 1282"/>
                <a:gd name="T32" fmla="*/ 819 w 831"/>
                <a:gd name="T33" fmla="*/ 956 h 1282"/>
                <a:gd name="T34" fmla="*/ 799 w 831"/>
                <a:gd name="T35" fmla="*/ 938 h 1282"/>
                <a:gd name="T36" fmla="*/ 777 w 831"/>
                <a:gd name="T37" fmla="*/ 940 h 1282"/>
                <a:gd name="T38" fmla="*/ 720 w 831"/>
                <a:gd name="T39" fmla="*/ 920 h 1282"/>
                <a:gd name="T40" fmla="*/ 680 w 831"/>
                <a:gd name="T41" fmla="*/ 868 h 1282"/>
                <a:gd name="T42" fmla="*/ 642 w 831"/>
                <a:gd name="T43" fmla="*/ 833 h 1282"/>
                <a:gd name="T44" fmla="*/ 598 w 831"/>
                <a:gd name="T45" fmla="*/ 775 h 1282"/>
                <a:gd name="T46" fmla="*/ 594 w 831"/>
                <a:gd name="T47" fmla="*/ 705 h 1282"/>
                <a:gd name="T48" fmla="*/ 606 w 831"/>
                <a:gd name="T49" fmla="*/ 624 h 1282"/>
                <a:gd name="T50" fmla="*/ 585 w 831"/>
                <a:gd name="T51" fmla="*/ 544 h 1282"/>
                <a:gd name="T52" fmla="*/ 585 w 831"/>
                <a:gd name="T53" fmla="*/ 521 h 1282"/>
                <a:gd name="T54" fmla="*/ 557 w 831"/>
                <a:gd name="T55" fmla="*/ 367 h 1282"/>
                <a:gd name="T56" fmla="*/ 573 w 831"/>
                <a:gd name="T57" fmla="*/ 324 h 1282"/>
                <a:gd name="T58" fmla="*/ 610 w 831"/>
                <a:gd name="T59" fmla="*/ 250 h 1282"/>
                <a:gd name="T60" fmla="*/ 642 w 831"/>
                <a:gd name="T61" fmla="*/ 216 h 1282"/>
                <a:gd name="T62" fmla="*/ 674 w 831"/>
                <a:gd name="T63" fmla="*/ 137 h 1282"/>
                <a:gd name="T64" fmla="*/ 688 w 831"/>
                <a:gd name="T65" fmla="*/ 27 h 1282"/>
                <a:gd name="T66" fmla="*/ 672 w 831"/>
                <a:gd name="T67" fmla="*/ 0 h 1282"/>
                <a:gd name="T68" fmla="*/ 652 w 831"/>
                <a:gd name="T69" fmla="*/ 25 h 1282"/>
                <a:gd name="T70" fmla="*/ 636 w 831"/>
                <a:gd name="T71" fmla="*/ 59 h 1282"/>
                <a:gd name="T72" fmla="*/ 600 w 831"/>
                <a:gd name="T73" fmla="*/ 71 h 1282"/>
                <a:gd name="T74" fmla="*/ 511 w 831"/>
                <a:gd name="T75" fmla="*/ 87 h 1282"/>
                <a:gd name="T76" fmla="*/ 402 w 831"/>
                <a:gd name="T77" fmla="*/ 143 h 1282"/>
                <a:gd name="T78" fmla="*/ 330 w 831"/>
                <a:gd name="T79" fmla="*/ 189 h 1282"/>
                <a:gd name="T80" fmla="*/ 280 w 831"/>
                <a:gd name="T81" fmla="*/ 202 h 1282"/>
                <a:gd name="T82" fmla="*/ 245 w 831"/>
                <a:gd name="T83" fmla="*/ 192 h 1282"/>
                <a:gd name="T84" fmla="*/ 227 w 831"/>
                <a:gd name="T85" fmla="*/ 185 h 1282"/>
                <a:gd name="T86" fmla="*/ 205 w 831"/>
                <a:gd name="T87" fmla="*/ 194 h 1282"/>
                <a:gd name="T88" fmla="*/ 155 w 831"/>
                <a:gd name="T89" fmla="*/ 266 h 1282"/>
                <a:gd name="T90" fmla="*/ 125 w 831"/>
                <a:gd name="T91" fmla="*/ 320 h 1282"/>
                <a:gd name="T92" fmla="*/ 72 w 831"/>
                <a:gd name="T93" fmla="*/ 350 h 1282"/>
                <a:gd name="T94" fmla="*/ 32 w 831"/>
                <a:gd name="T95" fmla="*/ 367 h 1282"/>
                <a:gd name="T96" fmla="*/ 56 w 831"/>
                <a:gd name="T97" fmla="*/ 427 h 1282"/>
                <a:gd name="T98" fmla="*/ 38 w 831"/>
                <a:gd name="T99" fmla="*/ 503 h 1282"/>
                <a:gd name="T100" fmla="*/ 18 w 831"/>
                <a:gd name="T101" fmla="*/ 536 h 1282"/>
                <a:gd name="T102" fmla="*/ 34 w 831"/>
                <a:gd name="T103" fmla="*/ 636 h 1282"/>
                <a:gd name="T104" fmla="*/ 68 w 831"/>
                <a:gd name="T105" fmla="*/ 805 h 1282"/>
                <a:gd name="T106" fmla="*/ 58 w 831"/>
                <a:gd name="T107" fmla="*/ 886 h 1282"/>
                <a:gd name="T108" fmla="*/ 22 w 831"/>
                <a:gd name="T109" fmla="*/ 938 h 1282"/>
                <a:gd name="T110" fmla="*/ 2 w 831"/>
                <a:gd name="T111" fmla="*/ 972 h 1282"/>
                <a:gd name="T112" fmla="*/ 16 w 831"/>
                <a:gd name="T113" fmla="*/ 1016 h 1282"/>
                <a:gd name="T114" fmla="*/ 52 w 831"/>
                <a:gd name="T115" fmla="*/ 1051 h 1282"/>
                <a:gd name="T116" fmla="*/ 68 w 831"/>
                <a:gd name="T117" fmla="*/ 1111 h 1282"/>
                <a:gd name="T118" fmla="*/ 56 w 831"/>
                <a:gd name="T119" fmla="*/ 1165 h 1282"/>
                <a:gd name="T120" fmla="*/ 64 w 831"/>
                <a:gd name="T121" fmla="*/ 1210 h 1282"/>
                <a:gd name="T122" fmla="*/ 105 w 831"/>
                <a:gd name="T123" fmla="*/ 1232 h 1282"/>
                <a:gd name="T124" fmla="*/ 259 w 831"/>
                <a:gd name="T125" fmla="*/ 1276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1" h="1282">
                  <a:moveTo>
                    <a:pt x="259" y="1276"/>
                  </a:moveTo>
                  <a:lnTo>
                    <a:pt x="259" y="1276"/>
                  </a:lnTo>
                  <a:lnTo>
                    <a:pt x="282" y="1280"/>
                  </a:lnTo>
                  <a:lnTo>
                    <a:pt x="300" y="1282"/>
                  </a:lnTo>
                  <a:lnTo>
                    <a:pt x="300" y="1282"/>
                  </a:lnTo>
                  <a:lnTo>
                    <a:pt x="308" y="1280"/>
                  </a:lnTo>
                  <a:lnTo>
                    <a:pt x="314" y="1280"/>
                  </a:lnTo>
                  <a:lnTo>
                    <a:pt x="320" y="1276"/>
                  </a:lnTo>
                  <a:lnTo>
                    <a:pt x="324" y="1272"/>
                  </a:lnTo>
                  <a:lnTo>
                    <a:pt x="334" y="1258"/>
                  </a:lnTo>
                  <a:lnTo>
                    <a:pt x="344" y="1234"/>
                  </a:lnTo>
                  <a:lnTo>
                    <a:pt x="344" y="1234"/>
                  </a:lnTo>
                  <a:lnTo>
                    <a:pt x="352" y="1216"/>
                  </a:lnTo>
                  <a:lnTo>
                    <a:pt x="360" y="1202"/>
                  </a:lnTo>
                  <a:lnTo>
                    <a:pt x="370" y="1194"/>
                  </a:lnTo>
                  <a:lnTo>
                    <a:pt x="374" y="1192"/>
                  </a:lnTo>
                  <a:lnTo>
                    <a:pt x="378" y="1192"/>
                  </a:lnTo>
                  <a:lnTo>
                    <a:pt x="378" y="1192"/>
                  </a:lnTo>
                  <a:lnTo>
                    <a:pt x="388" y="1194"/>
                  </a:lnTo>
                  <a:lnTo>
                    <a:pt x="398" y="1200"/>
                  </a:lnTo>
                  <a:lnTo>
                    <a:pt x="410" y="1210"/>
                  </a:lnTo>
                  <a:lnTo>
                    <a:pt x="424" y="1224"/>
                  </a:lnTo>
                  <a:lnTo>
                    <a:pt x="424" y="1224"/>
                  </a:lnTo>
                  <a:lnTo>
                    <a:pt x="431" y="1230"/>
                  </a:lnTo>
                  <a:lnTo>
                    <a:pt x="441" y="1234"/>
                  </a:lnTo>
                  <a:lnTo>
                    <a:pt x="453" y="1238"/>
                  </a:lnTo>
                  <a:lnTo>
                    <a:pt x="463" y="1240"/>
                  </a:lnTo>
                  <a:lnTo>
                    <a:pt x="463" y="1240"/>
                  </a:lnTo>
                  <a:lnTo>
                    <a:pt x="467" y="1240"/>
                  </a:lnTo>
                  <a:lnTo>
                    <a:pt x="469" y="1238"/>
                  </a:lnTo>
                  <a:lnTo>
                    <a:pt x="469" y="1238"/>
                  </a:lnTo>
                  <a:lnTo>
                    <a:pt x="495" y="1210"/>
                  </a:lnTo>
                  <a:lnTo>
                    <a:pt x="521" y="1183"/>
                  </a:lnTo>
                  <a:lnTo>
                    <a:pt x="533" y="1167"/>
                  </a:lnTo>
                  <a:lnTo>
                    <a:pt x="543" y="1153"/>
                  </a:lnTo>
                  <a:lnTo>
                    <a:pt x="551" y="1137"/>
                  </a:lnTo>
                  <a:lnTo>
                    <a:pt x="557" y="1121"/>
                  </a:lnTo>
                  <a:lnTo>
                    <a:pt x="557" y="1121"/>
                  </a:lnTo>
                  <a:lnTo>
                    <a:pt x="567" y="1095"/>
                  </a:lnTo>
                  <a:lnTo>
                    <a:pt x="577" y="1073"/>
                  </a:lnTo>
                  <a:lnTo>
                    <a:pt x="591" y="1055"/>
                  </a:lnTo>
                  <a:lnTo>
                    <a:pt x="606" y="1041"/>
                  </a:lnTo>
                  <a:lnTo>
                    <a:pt x="624" y="1029"/>
                  </a:lnTo>
                  <a:lnTo>
                    <a:pt x="644" y="1020"/>
                  </a:lnTo>
                  <a:lnTo>
                    <a:pt x="664" y="1010"/>
                  </a:lnTo>
                  <a:lnTo>
                    <a:pt x="686" y="1002"/>
                  </a:lnTo>
                  <a:lnTo>
                    <a:pt x="686" y="1002"/>
                  </a:lnTo>
                  <a:lnTo>
                    <a:pt x="714" y="994"/>
                  </a:lnTo>
                  <a:lnTo>
                    <a:pt x="726" y="990"/>
                  </a:lnTo>
                  <a:lnTo>
                    <a:pt x="734" y="990"/>
                  </a:lnTo>
                  <a:lnTo>
                    <a:pt x="734" y="990"/>
                  </a:lnTo>
                  <a:lnTo>
                    <a:pt x="742" y="990"/>
                  </a:lnTo>
                  <a:lnTo>
                    <a:pt x="748" y="994"/>
                  </a:lnTo>
                  <a:lnTo>
                    <a:pt x="752" y="998"/>
                  </a:lnTo>
                  <a:lnTo>
                    <a:pt x="756" y="1004"/>
                  </a:lnTo>
                  <a:lnTo>
                    <a:pt x="765" y="1022"/>
                  </a:lnTo>
                  <a:lnTo>
                    <a:pt x="775" y="1047"/>
                  </a:lnTo>
                  <a:lnTo>
                    <a:pt x="775" y="1047"/>
                  </a:lnTo>
                  <a:lnTo>
                    <a:pt x="779" y="1057"/>
                  </a:lnTo>
                  <a:lnTo>
                    <a:pt x="793" y="1077"/>
                  </a:lnTo>
                  <a:lnTo>
                    <a:pt x="793" y="1077"/>
                  </a:lnTo>
                  <a:lnTo>
                    <a:pt x="817" y="1025"/>
                  </a:lnTo>
                  <a:lnTo>
                    <a:pt x="825" y="1004"/>
                  </a:lnTo>
                  <a:lnTo>
                    <a:pt x="831" y="984"/>
                  </a:lnTo>
                  <a:lnTo>
                    <a:pt x="831" y="984"/>
                  </a:lnTo>
                  <a:lnTo>
                    <a:pt x="829" y="978"/>
                  </a:lnTo>
                  <a:lnTo>
                    <a:pt x="827" y="970"/>
                  </a:lnTo>
                  <a:lnTo>
                    <a:pt x="819" y="956"/>
                  </a:lnTo>
                  <a:lnTo>
                    <a:pt x="809" y="942"/>
                  </a:lnTo>
                  <a:lnTo>
                    <a:pt x="803" y="940"/>
                  </a:lnTo>
                  <a:lnTo>
                    <a:pt x="799" y="938"/>
                  </a:lnTo>
                  <a:lnTo>
                    <a:pt x="799" y="938"/>
                  </a:lnTo>
                  <a:lnTo>
                    <a:pt x="799" y="938"/>
                  </a:lnTo>
                  <a:lnTo>
                    <a:pt x="799" y="938"/>
                  </a:lnTo>
                  <a:lnTo>
                    <a:pt x="777" y="940"/>
                  </a:lnTo>
                  <a:lnTo>
                    <a:pt x="777" y="940"/>
                  </a:lnTo>
                  <a:lnTo>
                    <a:pt x="759" y="938"/>
                  </a:lnTo>
                  <a:lnTo>
                    <a:pt x="746" y="934"/>
                  </a:lnTo>
                  <a:lnTo>
                    <a:pt x="732" y="928"/>
                  </a:lnTo>
                  <a:lnTo>
                    <a:pt x="720" y="920"/>
                  </a:lnTo>
                  <a:lnTo>
                    <a:pt x="708" y="908"/>
                  </a:lnTo>
                  <a:lnTo>
                    <a:pt x="698" y="896"/>
                  </a:lnTo>
                  <a:lnTo>
                    <a:pt x="680" y="868"/>
                  </a:lnTo>
                  <a:lnTo>
                    <a:pt x="680" y="868"/>
                  </a:lnTo>
                  <a:lnTo>
                    <a:pt x="672" y="858"/>
                  </a:lnTo>
                  <a:lnTo>
                    <a:pt x="662" y="849"/>
                  </a:lnTo>
                  <a:lnTo>
                    <a:pt x="642" y="833"/>
                  </a:lnTo>
                  <a:lnTo>
                    <a:pt x="642" y="833"/>
                  </a:lnTo>
                  <a:lnTo>
                    <a:pt x="626" y="819"/>
                  </a:lnTo>
                  <a:lnTo>
                    <a:pt x="614" y="807"/>
                  </a:lnTo>
                  <a:lnTo>
                    <a:pt x="604" y="791"/>
                  </a:lnTo>
                  <a:lnTo>
                    <a:pt x="598" y="775"/>
                  </a:lnTo>
                  <a:lnTo>
                    <a:pt x="594" y="759"/>
                  </a:lnTo>
                  <a:lnTo>
                    <a:pt x="592" y="741"/>
                  </a:lnTo>
                  <a:lnTo>
                    <a:pt x="592" y="723"/>
                  </a:lnTo>
                  <a:lnTo>
                    <a:pt x="594" y="705"/>
                  </a:lnTo>
                  <a:lnTo>
                    <a:pt x="594" y="705"/>
                  </a:lnTo>
                  <a:lnTo>
                    <a:pt x="602" y="666"/>
                  </a:lnTo>
                  <a:lnTo>
                    <a:pt x="604" y="644"/>
                  </a:lnTo>
                  <a:lnTo>
                    <a:pt x="606" y="624"/>
                  </a:lnTo>
                  <a:lnTo>
                    <a:pt x="604" y="604"/>
                  </a:lnTo>
                  <a:lnTo>
                    <a:pt x="602" y="584"/>
                  </a:lnTo>
                  <a:lnTo>
                    <a:pt x="594" y="564"/>
                  </a:lnTo>
                  <a:lnTo>
                    <a:pt x="585" y="544"/>
                  </a:lnTo>
                  <a:lnTo>
                    <a:pt x="585" y="544"/>
                  </a:lnTo>
                  <a:lnTo>
                    <a:pt x="585" y="540"/>
                  </a:lnTo>
                  <a:lnTo>
                    <a:pt x="585" y="534"/>
                  </a:lnTo>
                  <a:lnTo>
                    <a:pt x="585" y="521"/>
                  </a:lnTo>
                  <a:lnTo>
                    <a:pt x="585" y="521"/>
                  </a:lnTo>
                  <a:lnTo>
                    <a:pt x="559" y="383"/>
                  </a:lnTo>
                  <a:lnTo>
                    <a:pt x="559" y="383"/>
                  </a:lnTo>
                  <a:lnTo>
                    <a:pt x="557" y="367"/>
                  </a:lnTo>
                  <a:lnTo>
                    <a:pt x="557" y="361"/>
                  </a:lnTo>
                  <a:lnTo>
                    <a:pt x="559" y="356"/>
                  </a:lnTo>
                  <a:lnTo>
                    <a:pt x="559" y="356"/>
                  </a:lnTo>
                  <a:lnTo>
                    <a:pt x="573" y="324"/>
                  </a:lnTo>
                  <a:lnTo>
                    <a:pt x="587" y="292"/>
                  </a:lnTo>
                  <a:lnTo>
                    <a:pt x="592" y="278"/>
                  </a:lnTo>
                  <a:lnTo>
                    <a:pt x="602" y="264"/>
                  </a:lnTo>
                  <a:lnTo>
                    <a:pt x="610" y="250"/>
                  </a:lnTo>
                  <a:lnTo>
                    <a:pt x="622" y="240"/>
                  </a:lnTo>
                  <a:lnTo>
                    <a:pt x="622" y="240"/>
                  </a:lnTo>
                  <a:lnTo>
                    <a:pt x="634" y="228"/>
                  </a:lnTo>
                  <a:lnTo>
                    <a:pt x="642" y="216"/>
                  </a:lnTo>
                  <a:lnTo>
                    <a:pt x="652" y="204"/>
                  </a:lnTo>
                  <a:lnTo>
                    <a:pt x="658" y="191"/>
                  </a:lnTo>
                  <a:lnTo>
                    <a:pt x="668" y="165"/>
                  </a:lnTo>
                  <a:lnTo>
                    <a:pt x="674" y="137"/>
                  </a:lnTo>
                  <a:lnTo>
                    <a:pt x="678" y="111"/>
                  </a:lnTo>
                  <a:lnTo>
                    <a:pt x="680" y="81"/>
                  </a:lnTo>
                  <a:lnTo>
                    <a:pt x="684" y="53"/>
                  </a:lnTo>
                  <a:lnTo>
                    <a:pt x="688" y="27"/>
                  </a:lnTo>
                  <a:lnTo>
                    <a:pt x="688" y="27"/>
                  </a:lnTo>
                  <a:lnTo>
                    <a:pt x="686" y="22"/>
                  </a:lnTo>
                  <a:lnTo>
                    <a:pt x="682" y="14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60" y="14"/>
                  </a:lnTo>
                  <a:lnTo>
                    <a:pt x="654" y="20"/>
                  </a:lnTo>
                  <a:lnTo>
                    <a:pt x="652" y="25"/>
                  </a:lnTo>
                  <a:lnTo>
                    <a:pt x="652" y="25"/>
                  </a:lnTo>
                  <a:lnTo>
                    <a:pt x="646" y="45"/>
                  </a:lnTo>
                  <a:lnTo>
                    <a:pt x="642" y="51"/>
                  </a:lnTo>
                  <a:lnTo>
                    <a:pt x="636" y="59"/>
                  </a:lnTo>
                  <a:lnTo>
                    <a:pt x="630" y="63"/>
                  </a:lnTo>
                  <a:lnTo>
                    <a:pt x="622" y="67"/>
                  </a:lnTo>
                  <a:lnTo>
                    <a:pt x="612" y="69"/>
                  </a:lnTo>
                  <a:lnTo>
                    <a:pt x="600" y="71"/>
                  </a:lnTo>
                  <a:lnTo>
                    <a:pt x="600" y="71"/>
                  </a:lnTo>
                  <a:lnTo>
                    <a:pt x="571" y="73"/>
                  </a:lnTo>
                  <a:lnTo>
                    <a:pt x="539" y="79"/>
                  </a:lnTo>
                  <a:lnTo>
                    <a:pt x="511" y="87"/>
                  </a:lnTo>
                  <a:lnTo>
                    <a:pt x="481" y="99"/>
                  </a:lnTo>
                  <a:lnTo>
                    <a:pt x="455" y="111"/>
                  </a:lnTo>
                  <a:lnTo>
                    <a:pt x="427" y="127"/>
                  </a:lnTo>
                  <a:lnTo>
                    <a:pt x="402" y="143"/>
                  </a:lnTo>
                  <a:lnTo>
                    <a:pt x="376" y="159"/>
                  </a:lnTo>
                  <a:lnTo>
                    <a:pt x="376" y="159"/>
                  </a:lnTo>
                  <a:lnTo>
                    <a:pt x="352" y="175"/>
                  </a:lnTo>
                  <a:lnTo>
                    <a:pt x="330" y="189"/>
                  </a:lnTo>
                  <a:lnTo>
                    <a:pt x="318" y="194"/>
                  </a:lnTo>
                  <a:lnTo>
                    <a:pt x="306" y="198"/>
                  </a:lnTo>
                  <a:lnTo>
                    <a:pt x="292" y="200"/>
                  </a:lnTo>
                  <a:lnTo>
                    <a:pt x="280" y="202"/>
                  </a:lnTo>
                  <a:lnTo>
                    <a:pt x="280" y="202"/>
                  </a:lnTo>
                  <a:lnTo>
                    <a:pt x="268" y="200"/>
                  </a:lnTo>
                  <a:lnTo>
                    <a:pt x="257" y="198"/>
                  </a:lnTo>
                  <a:lnTo>
                    <a:pt x="245" y="192"/>
                  </a:lnTo>
                  <a:lnTo>
                    <a:pt x="231" y="187"/>
                  </a:lnTo>
                  <a:lnTo>
                    <a:pt x="231" y="187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15" y="189"/>
                  </a:lnTo>
                  <a:lnTo>
                    <a:pt x="209" y="191"/>
                  </a:lnTo>
                  <a:lnTo>
                    <a:pt x="205" y="194"/>
                  </a:lnTo>
                  <a:lnTo>
                    <a:pt x="205" y="194"/>
                  </a:lnTo>
                  <a:lnTo>
                    <a:pt x="177" y="228"/>
                  </a:lnTo>
                  <a:lnTo>
                    <a:pt x="163" y="248"/>
                  </a:lnTo>
                  <a:lnTo>
                    <a:pt x="155" y="266"/>
                  </a:lnTo>
                  <a:lnTo>
                    <a:pt x="155" y="266"/>
                  </a:lnTo>
                  <a:lnTo>
                    <a:pt x="149" y="282"/>
                  </a:lnTo>
                  <a:lnTo>
                    <a:pt x="141" y="296"/>
                  </a:lnTo>
                  <a:lnTo>
                    <a:pt x="135" y="310"/>
                  </a:lnTo>
                  <a:lnTo>
                    <a:pt x="125" y="320"/>
                  </a:lnTo>
                  <a:lnTo>
                    <a:pt x="115" y="330"/>
                  </a:lnTo>
                  <a:lnTo>
                    <a:pt x="103" y="338"/>
                  </a:lnTo>
                  <a:lnTo>
                    <a:pt x="90" y="344"/>
                  </a:lnTo>
                  <a:lnTo>
                    <a:pt x="72" y="350"/>
                  </a:lnTo>
                  <a:lnTo>
                    <a:pt x="72" y="350"/>
                  </a:lnTo>
                  <a:lnTo>
                    <a:pt x="64" y="352"/>
                  </a:lnTo>
                  <a:lnTo>
                    <a:pt x="54" y="356"/>
                  </a:lnTo>
                  <a:lnTo>
                    <a:pt x="32" y="367"/>
                  </a:lnTo>
                  <a:lnTo>
                    <a:pt x="32" y="367"/>
                  </a:lnTo>
                  <a:lnTo>
                    <a:pt x="44" y="387"/>
                  </a:lnTo>
                  <a:lnTo>
                    <a:pt x="52" y="407"/>
                  </a:lnTo>
                  <a:lnTo>
                    <a:pt x="56" y="427"/>
                  </a:lnTo>
                  <a:lnTo>
                    <a:pt x="56" y="447"/>
                  </a:lnTo>
                  <a:lnTo>
                    <a:pt x="52" y="465"/>
                  </a:lnTo>
                  <a:lnTo>
                    <a:pt x="46" y="485"/>
                  </a:lnTo>
                  <a:lnTo>
                    <a:pt x="38" y="503"/>
                  </a:lnTo>
                  <a:lnTo>
                    <a:pt x="26" y="521"/>
                  </a:lnTo>
                  <a:lnTo>
                    <a:pt x="26" y="521"/>
                  </a:lnTo>
                  <a:lnTo>
                    <a:pt x="22" y="528"/>
                  </a:lnTo>
                  <a:lnTo>
                    <a:pt x="18" y="536"/>
                  </a:lnTo>
                  <a:lnTo>
                    <a:pt x="18" y="544"/>
                  </a:lnTo>
                  <a:lnTo>
                    <a:pt x="18" y="552"/>
                  </a:lnTo>
                  <a:lnTo>
                    <a:pt x="18" y="552"/>
                  </a:lnTo>
                  <a:lnTo>
                    <a:pt x="34" y="636"/>
                  </a:lnTo>
                  <a:lnTo>
                    <a:pt x="52" y="721"/>
                  </a:lnTo>
                  <a:lnTo>
                    <a:pt x="52" y="721"/>
                  </a:lnTo>
                  <a:lnTo>
                    <a:pt x="64" y="777"/>
                  </a:lnTo>
                  <a:lnTo>
                    <a:pt x="68" y="805"/>
                  </a:lnTo>
                  <a:lnTo>
                    <a:pt x="70" y="833"/>
                  </a:lnTo>
                  <a:lnTo>
                    <a:pt x="66" y="860"/>
                  </a:lnTo>
                  <a:lnTo>
                    <a:pt x="62" y="874"/>
                  </a:lnTo>
                  <a:lnTo>
                    <a:pt x="58" y="886"/>
                  </a:lnTo>
                  <a:lnTo>
                    <a:pt x="52" y="900"/>
                  </a:lnTo>
                  <a:lnTo>
                    <a:pt x="44" y="912"/>
                  </a:lnTo>
                  <a:lnTo>
                    <a:pt x="34" y="926"/>
                  </a:lnTo>
                  <a:lnTo>
                    <a:pt x="22" y="938"/>
                  </a:lnTo>
                  <a:lnTo>
                    <a:pt x="22" y="938"/>
                  </a:lnTo>
                  <a:lnTo>
                    <a:pt x="12" y="948"/>
                  </a:lnTo>
                  <a:lnTo>
                    <a:pt x="6" y="960"/>
                  </a:lnTo>
                  <a:lnTo>
                    <a:pt x="2" y="972"/>
                  </a:lnTo>
                  <a:lnTo>
                    <a:pt x="0" y="982"/>
                  </a:lnTo>
                  <a:lnTo>
                    <a:pt x="2" y="994"/>
                  </a:lnTo>
                  <a:lnTo>
                    <a:pt x="8" y="1004"/>
                  </a:lnTo>
                  <a:lnTo>
                    <a:pt x="16" y="1016"/>
                  </a:lnTo>
                  <a:lnTo>
                    <a:pt x="28" y="1025"/>
                  </a:lnTo>
                  <a:lnTo>
                    <a:pt x="28" y="1025"/>
                  </a:lnTo>
                  <a:lnTo>
                    <a:pt x="42" y="1037"/>
                  </a:lnTo>
                  <a:lnTo>
                    <a:pt x="52" y="1051"/>
                  </a:lnTo>
                  <a:lnTo>
                    <a:pt x="60" y="1065"/>
                  </a:lnTo>
                  <a:lnTo>
                    <a:pt x="64" y="1079"/>
                  </a:lnTo>
                  <a:lnTo>
                    <a:pt x="68" y="1095"/>
                  </a:lnTo>
                  <a:lnTo>
                    <a:pt x="68" y="1111"/>
                  </a:lnTo>
                  <a:lnTo>
                    <a:pt x="66" y="1129"/>
                  </a:lnTo>
                  <a:lnTo>
                    <a:pt x="62" y="1147"/>
                  </a:lnTo>
                  <a:lnTo>
                    <a:pt x="62" y="1147"/>
                  </a:lnTo>
                  <a:lnTo>
                    <a:pt x="56" y="1165"/>
                  </a:lnTo>
                  <a:lnTo>
                    <a:pt x="54" y="1179"/>
                  </a:lnTo>
                  <a:lnTo>
                    <a:pt x="54" y="1190"/>
                  </a:lnTo>
                  <a:lnTo>
                    <a:pt x="58" y="1200"/>
                  </a:lnTo>
                  <a:lnTo>
                    <a:pt x="64" y="1210"/>
                  </a:lnTo>
                  <a:lnTo>
                    <a:pt x="74" y="1216"/>
                  </a:lnTo>
                  <a:lnTo>
                    <a:pt x="88" y="1224"/>
                  </a:lnTo>
                  <a:lnTo>
                    <a:pt x="105" y="1232"/>
                  </a:lnTo>
                  <a:lnTo>
                    <a:pt x="105" y="1232"/>
                  </a:lnTo>
                  <a:lnTo>
                    <a:pt x="143" y="1246"/>
                  </a:lnTo>
                  <a:lnTo>
                    <a:pt x="179" y="1258"/>
                  </a:lnTo>
                  <a:lnTo>
                    <a:pt x="219" y="1270"/>
                  </a:lnTo>
                  <a:lnTo>
                    <a:pt x="259" y="1276"/>
                  </a:lnTo>
                  <a:lnTo>
                    <a:pt x="259" y="1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E87CB99-D8A9-4348-B27C-F0AF5C94B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4184650"/>
              <a:ext cx="1592263" cy="1312863"/>
            </a:xfrm>
            <a:custGeom>
              <a:avLst/>
              <a:gdLst>
                <a:gd name="T0" fmla="*/ 111 w 1003"/>
                <a:gd name="T1" fmla="*/ 604 h 827"/>
                <a:gd name="T2" fmla="*/ 194 w 1003"/>
                <a:gd name="T3" fmla="*/ 603 h 827"/>
                <a:gd name="T4" fmla="*/ 222 w 1003"/>
                <a:gd name="T5" fmla="*/ 603 h 827"/>
                <a:gd name="T6" fmla="*/ 262 w 1003"/>
                <a:gd name="T7" fmla="*/ 616 h 827"/>
                <a:gd name="T8" fmla="*/ 278 w 1003"/>
                <a:gd name="T9" fmla="*/ 658 h 827"/>
                <a:gd name="T10" fmla="*/ 284 w 1003"/>
                <a:gd name="T11" fmla="*/ 706 h 827"/>
                <a:gd name="T12" fmla="*/ 302 w 1003"/>
                <a:gd name="T13" fmla="*/ 777 h 827"/>
                <a:gd name="T14" fmla="*/ 314 w 1003"/>
                <a:gd name="T15" fmla="*/ 799 h 827"/>
                <a:gd name="T16" fmla="*/ 337 w 1003"/>
                <a:gd name="T17" fmla="*/ 821 h 827"/>
                <a:gd name="T18" fmla="*/ 367 w 1003"/>
                <a:gd name="T19" fmla="*/ 827 h 827"/>
                <a:gd name="T20" fmla="*/ 403 w 1003"/>
                <a:gd name="T21" fmla="*/ 821 h 827"/>
                <a:gd name="T22" fmla="*/ 660 w 1003"/>
                <a:gd name="T23" fmla="*/ 742 h 827"/>
                <a:gd name="T24" fmla="*/ 681 w 1003"/>
                <a:gd name="T25" fmla="*/ 734 h 827"/>
                <a:gd name="T26" fmla="*/ 719 w 1003"/>
                <a:gd name="T27" fmla="*/ 698 h 827"/>
                <a:gd name="T28" fmla="*/ 773 w 1003"/>
                <a:gd name="T29" fmla="*/ 644 h 827"/>
                <a:gd name="T30" fmla="*/ 815 w 1003"/>
                <a:gd name="T31" fmla="*/ 616 h 827"/>
                <a:gd name="T32" fmla="*/ 888 w 1003"/>
                <a:gd name="T33" fmla="*/ 547 h 827"/>
                <a:gd name="T34" fmla="*/ 976 w 1003"/>
                <a:gd name="T35" fmla="*/ 443 h 827"/>
                <a:gd name="T36" fmla="*/ 992 w 1003"/>
                <a:gd name="T37" fmla="*/ 420 h 827"/>
                <a:gd name="T38" fmla="*/ 1003 w 1003"/>
                <a:gd name="T39" fmla="*/ 380 h 827"/>
                <a:gd name="T40" fmla="*/ 996 w 1003"/>
                <a:gd name="T41" fmla="*/ 336 h 827"/>
                <a:gd name="T42" fmla="*/ 982 w 1003"/>
                <a:gd name="T43" fmla="*/ 290 h 827"/>
                <a:gd name="T44" fmla="*/ 958 w 1003"/>
                <a:gd name="T45" fmla="*/ 221 h 827"/>
                <a:gd name="T46" fmla="*/ 938 w 1003"/>
                <a:gd name="T47" fmla="*/ 197 h 827"/>
                <a:gd name="T48" fmla="*/ 912 w 1003"/>
                <a:gd name="T49" fmla="*/ 189 h 827"/>
                <a:gd name="T50" fmla="*/ 890 w 1003"/>
                <a:gd name="T51" fmla="*/ 193 h 827"/>
                <a:gd name="T52" fmla="*/ 862 w 1003"/>
                <a:gd name="T53" fmla="*/ 203 h 827"/>
                <a:gd name="T54" fmla="*/ 809 w 1003"/>
                <a:gd name="T55" fmla="*/ 221 h 827"/>
                <a:gd name="T56" fmla="*/ 797 w 1003"/>
                <a:gd name="T57" fmla="*/ 219 h 827"/>
                <a:gd name="T58" fmla="*/ 652 w 1003"/>
                <a:gd name="T59" fmla="*/ 149 h 827"/>
                <a:gd name="T60" fmla="*/ 610 w 1003"/>
                <a:gd name="T61" fmla="*/ 129 h 827"/>
                <a:gd name="T62" fmla="*/ 590 w 1003"/>
                <a:gd name="T63" fmla="*/ 127 h 827"/>
                <a:gd name="T64" fmla="*/ 560 w 1003"/>
                <a:gd name="T65" fmla="*/ 129 h 827"/>
                <a:gd name="T66" fmla="*/ 506 w 1003"/>
                <a:gd name="T67" fmla="*/ 119 h 827"/>
                <a:gd name="T68" fmla="*/ 437 w 1003"/>
                <a:gd name="T69" fmla="*/ 80 h 827"/>
                <a:gd name="T70" fmla="*/ 377 w 1003"/>
                <a:gd name="T71" fmla="*/ 22 h 827"/>
                <a:gd name="T72" fmla="*/ 351 w 1003"/>
                <a:gd name="T73" fmla="*/ 2 h 827"/>
                <a:gd name="T74" fmla="*/ 339 w 1003"/>
                <a:gd name="T75" fmla="*/ 0 h 827"/>
                <a:gd name="T76" fmla="*/ 322 w 1003"/>
                <a:gd name="T77" fmla="*/ 10 h 827"/>
                <a:gd name="T78" fmla="*/ 306 w 1003"/>
                <a:gd name="T79" fmla="*/ 30 h 827"/>
                <a:gd name="T80" fmla="*/ 262 w 1003"/>
                <a:gd name="T81" fmla="*/ 92 h 827"/>
                <a:gd name="T82" fmla="*/ 216 w 1003"/>
                <a:gd name="T83" fmla="*/ 119 h 827"/>
                <a:gd name="T84" fmla="*/ 182 w 1003"/>
                <a:gd name="T85" fmla="*/ 121 h 827"/>
                <a:gd name="T86" fmla="*/ 176 w 1003"/>
                <a:gd name="T87" fmla="*/ 119 h 827"/>
                <a:gd name="T88" fmla="*/ 153 w 1003"/>
                <a:gd name="T89" fmla="*/ 123 h 827"/>
                <a:gd name="T90" fmla="*/ 131 w 1003"/>
                <a:gd name="T91" fmla="*/ 135 h 827"/>
                <a:gd name="T92" fmla="*/ 139 w 1003"/>
                <a:gd name="T93" fmla="*/ 163 h 827"/>
                <a:gd name="T94" fmla="*/ 153 w 1003"/>
                <a:gd name="T95" fmla="*/ 209 h 827"/>
                <a:gd name="T96" fmla="*/ 69 w 1003"/>
                <a:gd name="T97" fmla="*/ 259 h 827"/>
                <a:gd name="T98" fmla="*/ 41 w 1003"/>
                <a:gd name="T99" fmla="*/ 324 h 827"/>
                <a:gd name="T100" fmla="*/ 11 w 1003"/>
                <a:gd name="T101" fmla="*/ 366 h 827"/>
                <a:gd name="T102" fmla="*/ 5 w 1003"/>
                <a:gd name="T103" fmla="*/ 416 h 827"/>
                <a:gd name="T104" fmla="*/ 11 w 1003"/>
                <a:gd name="T105" fmla="*/ 430 h 827"/>
                <a:gd name="T106" fmla="*/ 33 w 1003"/>
                <a:gd name="T107" fmla="*/ 467 h 827"/>
                <a:gd name="T108" fmla="*/ 57 w 1003"/>
                <a:gd name="T109" fmla="*/ 509 h 827"/>
                <a:gd name="T110" fmla="*/ 65 w 1003"/>
                <a:gd name="T111" fmla="*/ 523 h 827"/>
                <a:gd name="T112" fmla="*/ 73 w 1003"/>
                <a:gd name="T113" fmla="*/ 535 h 827"/>
                <a:gd name="T114" fmla="*/ 73 w 1003"/>
                <a:gd name="T115" fmla="*/ 557 h 827"/>
                <a:gd name="T116" fmla="*/ 63 w 1003"/>
                <a:gd name="T117" fmla="*/ 577 h 827"/>
                <a:gd name="T118" fmla="*/ 55 w 1003"/>
                <a:gd name="T119" fmla="*/ 583 h 827"/>
                <a:gd name="T120" fmla="*/ 45 w 1003"/>
                <a:gd name="T121" fmla="*/ 587 h 827"/>
                <a:gd name="T122" fmla="*/ 57 w 1003"/>
                <a:gd name="T123" fmla="*/ 599 h 827"/>
                <a:gd name="T124" fmla="*/ 99 w 1003"/>
                <a:gd name="T125" fmla="*/ 604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3" h="827">
                  <a:moveTo>
                    <a:pt x="99" y="604"/>
                  </a:moveTo>
                  <a:lnTo>
                    <a:pt x="99" y="604"/>
                  </a:lnTo>
                  <a:lnTo>
                    <a:pt x="111" y="604"/>
                  </a:lnTo>
                  <a:lnTo>
                    <a:pt x="111" y="604"/>
                  </a:lnTo>
                  <a:lnTo>
                    <a:pt x="194" y="603"/>
                  </a:lnTo>
                  <a:lnTo>
                    <a:pt x="194" y="603"/>
                  </a:lnTo>
                  <a:lnTo>
                    <a:pt x="200" y="603"/>
                  </a:lnTo>
                  <a:lnTo>
                    <a:pt x="200" y="603"/>
                  </a:lnTo>
                  <a:lnTo>
                    <a:pt x="222" y="603"/>
                  </a:lnTo>
                  <a:lnTo>
                    <a:pt x="240" y="604"/>
                  </a:lnTo>
                  <a:lnTo>
                    <a:pt x="252" y="608"/>
                  </a:lnTo>
                  <a:lnTo>
                    <a:pt x="262" y="616"/>
                  </a:lnTo>
                  <a:lnTo>
                    <a:pt x="270" y="626"/>
                  </a:lnTo>
                  <a:lnTo>
                    <a:pt x="276" y="640"/>
                  </a:lnTo>
                  <a:lnTo>
                    <a:pt x="278" y="658"/>
                  </a:lnTo>
                  <a:lnTo>
                    <a:pt x="282" y="680"/>
                  </a:lnTo>
                  <a:lnTo>
                    <a:pt x="282" y="680"/>
                  </a:lnTo>
                  <a:lnTo>
                    <a:pt x="284" y="706"/>
                  </a:lnTo>
                  <a:lnTo>
                    <a:pt x="288" y="730"/>
                  </a:lnTo>
                  <a:lnTo>
                    <a:pt x="294" y="754"/>
                  </a:lnTo>
                  <a:lnTo>
                    <a:pt x="302" y="777"/>
                  </a:lnTo>
                  <a:lnTo>
                    <a:pt x="302" y="777"/>
                  </a:lnTo>
                  <a:lnTo>
                    <a:pt x="308" y="789"/>
                  </a:lnTo>
                  <a:lnTo>
                    <a:pt x="314" y="799"/>
                  </a:lnTo>
                  <a:lnTo>
                    <a:pt x="322" y="809"/>
                  </a:lnTo>
                  <a:lnTo>
                    <a:pt x="330" y="815"/>
                  </a:lnTo>
                  <a:lnTo>
                    <a:pt x="337" y="821"/>
                  </a:lnTo>
                  <a:lnTo>
                    <a:pt x="345" y="825"/>
                  </a:lnTo>
                  <a:lnTo>
                    <a:pt x="355" y="827"/>
                  </a:lnTo>
                  <a:lnTo>
                    <a:pt x="367" y="827"/>
                  </a:lnTo>
                  <a:lnTo>
                    <a:pt x="367" y="827"/>
                  </a:lnTo>
                  <a:lnTo>
                    <a:pt x="383" y="825"/>
                  </a:lnTo>
                  <a:lnTo>
                    <a:pt x="403" y="821"/>
                  </a:lnTo>
                  <a:lnTo>
                    <a:pt x="403" y="821"/>
                  </a:lnTo>
                  <a:lnTo>
                    <a:pt x="532" y="781"/>
                  </a:lnTo>
                  <a:lnTo>
                    <a:pt x="660" y="742"/>
                  </a:lnTo>
                  <a:lnTo>
                    <a:pt x="660" y="742"/>
                  </a:lnTo>
                  <a:lnTo>
                    <a:pt x="671" y="738"/>
                  </a:lnTo>
                  <a:lnTo>
                    <a:pt x="681" y="734"/>
                  </a:lnTo>
                  <a:lnTo>
                    <a:pt x="699" y="720"/>
                  </a:lnTo>
                  <a:lnTo>
                    <a:pt x="699" y="720"/>
                  </a:lnTo>
                  <a:lnTo>
                    <a:pt x="719" y="698"/>
                  </a:lnTo>
                  <a:lnTo>
                    <a:pt x="741" y="674"/>
                  </a:lnTo>
                  <a:lnTo>
                    <a:pt x="761" y="652"/>
                  </a:lnTo>
                  <a:lnTo>
                    <a:pt x="773" y="644"/>
                  </a:lnTo>
                  <a:lnTo>
                    <a:pt x="785" y="636"/>
                  </a:lnTo>
                  <a:lnTo>
                    <a:pt x="785" y="636"/>
                  </a:lnTo>
                  <a:lnTo>
                    <a:pt x="815" y="616"/>
                  </a:lnTo>
                  <a:lnTo>
                    <a:pt x="840" y="597"/>
                  </a:lnTo>
                  <a:lnTo>
                    <a:pt x="864" y="573"/>
                  </a:lnTo>
                  <a:lnTo>
                    <a:pt x="888" y="547"/>
                  </a:lnTo>
                  <a:lnTo>
                    <a:pt x="932" y="495"/>
                  </a:lnTo>
                  <a:lnTo>
                    <a:pt x="954" y="469"/>
                  </a:lnTo>
                  <a:lnTo>
                    <a:pt x="976" y="443"/>
                  </a:lnTo>
                  <a:lnTo>
                    <a:pt x="976" y="443"/>
                  </a:lnTo>
                  <a:lnTo>
                    <a:pt x="986" y="432"/>
                  </a:lnTo>
                  <a:lnTo>
                    <a:pt x="992" y="420"/>
                  </a:lnTo>
                  <a:lnTo>
                    <a:pt x="998" y="408"/>
                  </a:lnTo>
                  <a:lnTo>
                    <a:pt x="1001" y="394"/>
                  </a:lnTo>
                  <a:lnTo>
                    <a:pt x="1003" y="380"/>
                  </a:lnTo>
                  <a:lnTo>
                    <a:pt x="1003" y="366"/>
                  </a:lnTo>
                  <a:lnTo>
                    <a:pt x="1000" y="352"/>
                  </a:lnTo>
                  <a:lnTo>
                    <a:pt x="996" y="336"/>
                  </a:lnTo>
                  <a:lnTo>
                    <a:pt x="996" y="336"/>
                  </a:lnTo>
                  <a:lnTo>
                    <a:pt x="988" y="314"/>
                  </a:lnTo>
                  <a:lnTo>
                    <a:pt x="982" y="290"/>
                  </a:lnTo>
                  <a:lnTo>
                    <a:pt x="968" y="245"/>
                  </a:lnTo>
                  <a:lnTo>
                    <a:pt x="968" y="245"/>
                  </a:lnTo>
                  <a:lnTo>
                    <a:pt x="958" y="221"/>
                  </a:lnTo>
                  <a:lnTo>
                    <a:pt x="952" y="211"/>
                  </a:lnTo>
                  <a:lnTo>
                    <a:pt x="946" y="203"/>
                  </a:lnTo>
                  <a:lnTo>
                    <a:pt x="938" y="197"/>
                  </a:lnTo>
                  <a:lnTo>
                    <a:pt x="930" y="191"/>
                  </a:lnTo>
                  <a:lnTo>
                    <a:pt x="922" y="189"/>
                  </a:lnTo>
                  <a:lnTo>
                    <a:pt x="912" y="189"/>
                  </a:lnTo>
                  <a:lnTo>
                    <a:pt x="912" y="189"/>
                  </a:lnTo>
                  <a:lnTo>
                    <a:pt x="902" y="189"/>
                  </a:lnTo>
                  <a:lnTo>
                    <a:pt x="890" y="193"/>
                  </a:lnTo>
                  <a:lnTo>
                    <a:pt x="876" y="197"/>
                  </a:lnTo>
                  <a:lnTo>
                    <a:pt x="862" y="203"/>
                  </a:lnTo>
                  <a:lnTo>
                    <a:pt x="862" y="203"/>
                  </a:lnTo>
                  <a:lnTo>
                    <a:pt x="836" y="215"/>
                  </a:lnTo>
                  <a:lnTo>
                    <a:pt x="821" y="219"/>
                  </a:lnTo>
                  <a:lnTo>
                    <a:pt x="809" y="221"/>
                  </a:lnTo>
                  <a:lnTo>
                    <a:pt x="809" y="221"/>
                  </a:lnTo>
                  <a:lnTo>
                    <a:pt x="797" y="219"/>
                  </a:lnTo>
                  <a:lnTo>
                    <a:pt x="797" y="219"/>
                  </a:lnTo>
                  <a:lnTo>
                    <a:pt x="759" y="205"/>
                  </a:lnTo>
                  <a:lnTo>
                    <a:pt x="723" y="187"/>
                  </a:lnTo>
                  <a:lnTo>
                    <a:pt x="652" y="149"/>
                  </a:lnTo>
                  <a:lnTo>
                    <a:pt x="652" y="149"/>
                  </a:lnTo>
                  <a:lnTo>
                    <a:pt x="624" y="135"/>
                  </a:lnTo>
                  <a:lnTo>
                    <a:pt x="610" y="129"/>
                  </a:lnTo>
                  <a:lnTo>
                    <a:pt x="596" y="127"/>
                  </a:lnTo>
                  <a:lnTo>
                    <a:pt x="596" y="127"/>
                  </a:lnTo>
                  <a:lnTo>
                    <a:pt x="590" y="127"/>
                  </a:lnTo>
                  <a:lnTo>
                    <a:pt x="590" y="127"/>
                  </a:lnTo>
                  <a:lnTo>
                    <a:pt x="560" y="129"/>
                  </a:lnTo>
                  <a:lnTo>
                    <a:pt x="560" y="129"/>
                  </a:lnTo>
                  <a:lnTo>
                    <a:pt x="546" y="129"/>
                  </a:lnTo>
                  <a:lnTo>
                    <a:pt x="532" y="127"/>
                  </a:lnTo>
                  <a:lnTo>
                    <a:pt x="506" y="119"/>
                  </a:lnTo>
                  <a:lnTo>
                    <a:pt x="483" y="109"/>
                  </a:lnTo>
                  <a:lnTo>
                    <a:pt x="459" y="96"/>
                  </a:lnTo>
                  <a:lnTo>
                    <a:pt x="437" y="80"/>
                  </a:lnTo>
                  <a:lnTo>
                    <a:pt x="417" y="62"/>
                  </a:lnTo>
                  <a:lnTo>
                    <a:pt x="377" y="22"/>
                  </a:lnTo>
                  <a:lnTo>
                    <a:pt x="377" y="22"/>
                  </a:lnTo>
                  <a:lnTo>
                    <a:pt x="369" y="14"/>
                  </a:lnTo>
                  <a:lnTo>
                    <a:pt x="361" y="8"/>
                  </a:lnTo>
                  <a:lnTo>
                    <a:pt x="351" y="2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30" y="4"/>
                  </a:lnTo>
                  <a:lnTo>
                    <a:pt x="322" y="10"/>
                  </a:lnTo>
                  <a:lnTo>
                    <a:pt x="314" y="20"/>
                  </a:lnTo>
                  <a:lnTo>
                    <a:pt x="306" y="30"/>
                  </a:lnTo>
                  <a:lnTo>
                    <a:pt x="306" y="30"/>
                  </a:lnTo>
                  <a:lnTo>
                    <a:pt x="286" y="62"/>
                  </a:lnTo>
                  <a:lnTo>
                    <a:pt x="274" y="78"/>
                  </a:lnTo>
                  <a:lnTo>
                    <a:pt x="262" y="92"/>
                  </a:lnTo>
                  <a:lnTo>
                    <a:pt x="250" y="104"/>
                  </a:lnTo>
                  <a:lnTo>
                    <a:pt x="234" y="113"/>
                  </a:lnTo>
                  <a:lnTo>
                    <a:pt x="216" y="119"/>
                  </a:lnTo>
                  <a:lnTo>
                    <a:pt x="194" y="121"/>
                  </a:lnTo>
                  <a:lnTo>
                    <a:pt x="194" y="121"/>
                  </a:lnTo>
                  <a:lnTo>
                    <a:pt x="182" y="121"/>
                  </a:lnTo>
                  <a:lnTo>
                    <a:pt x="182" y="121"/>
                  </a:lnTo>
                  <a:lnTo>
                    <a:pt x="176" y="119"/>
                  </a:lnTo>
                  <a:lnTo>
                    <a:pt x="176" y="119"/>
                  </a:lnTo>
                  <a:lnTo>
                    <a:pt x="165" y="121"/>
                  </a:lnTo>
                  <a:lnTo>
                    <a:pt x="153" y="123"/>
                  </a:lnTo>
                  <a:lnTo>
                    <a:pt x="153" y="123"/>
                  </a:lnTo>
                  <a:lnTo>
                    <a:pt x="139" y="129"/>
                  </a:lnTo>
                  <a:lnTo>
                    <a:pt x="135" y="131"/>
                  </a:lnTo>
                  <a:lnTo>
                    <a:pt x="131" y="135"/>
                  </a:lnTo>
                  <a:lnTo>
                    <a:pt x="131" y="141"/>
                  </a:lnTo>
                  <a:lnTo>
                    <a:pt x="131" y="147"/>
                  </a:lnTo>
                  <a:lnTo>
                    <a:pt x="139" y="163"/>
                  </a:lnTo>
                  <a:lnTo>
                    <a:pt x="139" y="163"/>
                  </a:lnTo>
                  <a:lnTo>
                    <a:pt x="147" y="185"/>
                  </a:lnTo>
                  <a:lnTo>
                    <a:pt x="153" y="209"/>
                  </a:lnTo>
                  <a:lnTo>
                    <a:pt x="163" y="259"/>
                  </a:lnTo>
                  <a:lnTo>
                    <a:pt x="163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49" y="304"/>
                  </a:lnTo>
                  <a:lnTo>
                    <a:pt x="41" y="324"/>
                  </a:lnTo>
                  <a:lnTo>
                    <a:pt x="29" y="344"/>
                  </a:lnTo>
                  <a:lnTo>
                    <a:pt x="29" y="344"/>
                  </a:lnTo>
                  <a:lnTo>
                    <a:pt x="11" y="366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5" y="416"/>
                  </a:lnTo>
                  <a:lnTo>
                    <a:pt x="5" y="416"/>
                  </a:lnTo>
                  <a:lnTo>
                    <a:pt x="7" y="424"/>
                  </a:lnTo>
                  <a:lnTo>
                    <a:pt x="11" y="430"/>
                  </a:lnTo>
                  <a:lnTo>
                    <a:pt x="21" y="447"/>
                  </a:lnTo>
                  <a:lnTo>
                    <a:pt x="21" y="447"/>
                  </a:lnTo>
                  <a:lnTo>
                    <a:pt x="33" y="467"/>
                  </a:lnTo>
                  <a:lnTo>
                    <a:pt x="33" y="467"/>
                  </a:lnTo>
                  <a:lnTo>
                    <a:pt x="57" y="509"/>
                  </a:lnTo>
                  <a:lnTo>
                    <a:pt x="57" y="509"/>
                  </a:lnTo>
                  <a:lnTo>
                    <a:pt x="61" y="517"/>
                  </a:lnTo>
                  <a:lnTo>
                    <a:pt x="61" y="517"/>
                  </a:lnTo>
                  <a:lnTo>
                    <a:pt x="65" y="523"/>
                  </a:lnTo>
                  <a:lnTo>
                    <a:pt x="65" y="523"/>
                  </a:lnTo>
                  <a:lnTo>
                    <a:pt x="69" y="529"/>
                  </a:lnTo>
                  <a:lnTo>
                    <a:pt x="73" y="535"/>
                  </a:lnTo>
                  <a:lnTo>
                    <a:pt x="73" y="543"/>
                  </a:lnTo>
                  <a:lnTo>
                    <a:pt x="73" y="551"/>
                  </a:lnTo>
                  <a:lnTo>
                    <a:pt x="73" y="557"/>
                  </a:lnTo>
                  <a:lnTo>
                    <a:pt x="71" y="565"/>
                  </a:lnTo>
                  <a:lnTo>
                    <a:pt x="67" y="571"/>
                  </a:lnTo>
                  <a:lnTo>
                    <a:pt x="63" y="577"/>
                  </a:lnTo>
                  <a:lnTo>
                    <a:pt x="61" y="577"/>
                  </a:lnTo>
                  <a:lnTo>
                    <a:pt x="61" y="577"/>
                  </a:lnTo>
                  <a:lnTo>
                    <a:pt x="55" y="583"/>
                  </a:lnTo>
                  <a:lnTo>
                    <a:pt x="45" y="587"/>
                  </a:lnTo>
                  <a:lnTo>
                    <a:pt x="45" y="587"/>
                  </a:lnTo>
                  <a:lnTo>
                    <a:pt x="45" y="587"/>
                  </a:lnTo>
                  <a:lnTo>
                    <a:pt x="45" y="587"/>
                  </a:lnTo>
                  <a:lnTo>
                    <a:pt x="57" y="599"/>
                  </a:lnTo>
                  <a:lnTo>
                    <a:pt x="57" y="599"/>
                  </a:lnTo>
                  <a:lnTo>
                    <a:pt x="77" y="603"/>
                  </a:lnTo>
                  <a:lnTo>
                    <a:pt x="99" y="604"/>
                  </a:lnTo>
                  <a:lnTo>
                    <a:pt x="99" y="6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D7B86CE-25C7-4AD2-B5DD-E9E3850A5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4478338"/>
              <a:ext cx="1319213" cy="1997075"/>
            </a:xfrm>
            <a:custGeom>
              <a:avLst/>
              <a:gdLst>
                <a:gd name="T0" fmla="*/ 211 w 831"/>
                <a:gd name="T1" fmla="*/ 288 h 1258"/>
                <a:gd name="T2" fmla="*/ 243 w 831"/>
                <a:gd name="T3" fmla="*/ 336 h 1258"/>
                <a:gd name="T4" fmla="*/ 263 w 831"/>
                <a:gd name="T5" fmla="*/ 368 h 1258"/>
                <a:gd name="T6" fmla="*/ 265 w 831"/>
                <a:gd name="T7" fmla="*/ 386 h 1258"/>
                <a:gd name="T8" fmla="*/ 255 w 831"/>
                <a:gd name="T9" fmla="*/ 406 h 1258"/>
                <a:gd name="T10" fmla="*/ 193 w 831"/>
                <a:gd name="T11" fmla="*/ 461 h 1258"/>
                <a:gd name="T12" fmla="*/ 177 w 831"/>
                <a:gd name="T13" fmla="*/ 555 h 1258"/>
                <a:gd name="T14" fmla="*/ 179 w 831"/>
                <a:gd name="T15" fmla="*/ 626 h 1258"/>
                <a:gd name="T16" fmla="*/ 149 w 831"/>
                <a:gd name="T17" fmla="*/ 670 h 1258"/>
                <a:gd name="T18" fmla="*/ 52 w 831"/>
                <a:gd name="T19" fmla="*/ 706 h 1258"/>
                <a:gd name="T20" fmla="*/ 2 w 831"/>
                <a:gd name="T21" fmla="*/ 722 h 1258"/>
                <a:gd name="T22" fmla="*/ 18 w 831"/>
                <a:gd name="T23" fmla="*/ 765 h 1258"/>
                <a:gd name="T24" fmla="*/ 98 w 831"/>
                <a:gd name="T25" fmla="*/ 831 h 1258"/>
                <a:gd name="T26" fmla="*/ 193 w 831"/>
                <a:gd name="T27" fmla="*/ 861 h 1258"/>
                <a:gd name="T28" fmla="*/ 243 w 831"/>
                <a:gd name="T29" fmla="*/ 893 h 1258"/>
                <a:gd name="T30" fmla="*/ 245 w 831"/>
                <a:gd name="T31" fmla="*/ 946 h 1258"/>
                <a:gd name="T32" fmla="*/ 279 w 831"/>
                <a:gd name="T33" fmla="*/ 1012 h 1258"/>
                <a:gd name="T34" fmla="*/ 338 w 831"/>
                <a:gd name="T35" fmla="*/ 1046 h 1258"/>
                <a:gd name="T36" fmla="*/ 354 w 831"/>
                <a:gd name="T37" fmla="*/ 1084 h 1258"/>
                <a:gd name="T38" fmla="*/ 402 w 831"/>
                <a:gd name="T39" fmla="*/ 1183 h 1258"/>
                <a:gd name="T40" fmla="*/ 473 w 831"/>
                <a:gd name="T41" fmla="*/ 1252 h 1258"/>
                <a:gd name="T42" fmla="*/ 511 w 831"/>
                <a:gd name="T43" fmla="*/ 1252 h 1258"/>
                <a:gd name="T44" fmla="*/ 575 w 831"/>
                <a:gd name="T45" fmla="*/ 1185 h 1258"/>
                <a:gd name="T46" fmla="*/ 648 w 831"/>
                <a:gd name="T47" fmla="*/ 1117 h 1258"/>
                <a:gd name="T48" fmla="*/ 648 w 831"/>
                <a:gd name="T49" fmla="*/ 1068 h 1258"/>
                <a:gd name="T50" fmla="*/ 583 w 831"/>
                <a:gd name="T51" fmla="*/ 1000 h 1258"/>
                <a:gd name="T52" fmla="*/ 543 w 831"/>
                <a:gd name="T53" fmla="*/ 962 h 1258"/>
                <a:gd name="T54" fmla="*/ 535 w 831"/>
                <a:gd name="T55" fmla="*/ 905 h 1258"/>
                <a:gd name="T56" fmla="*/ 495 w 831"/>
                <a:gd name="T57" fmla="*/ 851 h 1258"/>
                <a:gd name="T58" fmla="*/ 475 w 831"/>
                <a:gd name="T59" fmla="*/ 819 h 1258"/>
                <a:gd name="T60" fmla="*/ 487 w 831"/>
                <a:gd name="T61" fmla="*/ 785 h 1258"/>
                <a:gd name="T62" fmla="*/ 583 w 831"/>
                <a:gd name="T63" fmla="*/ 678 h 1258"/>
                <a:gd name="T64" fmla="*/ 607 w 831"/>
                <a:gd name="T65" fmla="*/ 626 h 1258"/>
                <a:gd name="T66" fmla="*/ 611 w 831"/>
                <a:gd name="T67" fmla="*/ 573 h 1258"/>
                <a:gd name="T68" fmla="*/ 644 w 831"/>
                <a:gd name="T69" fmla="*/ 519 h 1258"/>
                <a:gd name="T70" fmla="*/ 700 w 831"/>
                <a:gd name="T71" fmla="*/ 489 h 1258"/>
                <a:gd name="T72" fmla="*/ 730 w 831"/>
                <a:gd name="T73" fmla="*/ 487 h 1258"/>
                <a:gd name="T74" fmla="*/ 790 w 831"/>
                <a:gd name="T75" fmla="*/ 481 h 1258"/>
                <a:gd name="T76" fmla="*/ 831 w 831"/>
                <a:gd name="T77" fmla="*/ 447 h 1258"/>
                <a:gd name="T78" fmla="*/ 798 w 831"/>
                <a:gd name="T79" fmla="*/ 390 h 1258"/>
                <a:gd name="T80" fmla="*/ 796 w 831"/>
                <a:gd name="T81" fmla="*/ 302 h 1258"/>
                <a:gd name="T82" fmla="*/ 764 w 831"/>
                <a:gd name="T83" fmla="*/ 237 h 1258"/>
                <a:gd name="T84" fmla="*/ 730 w 831"/>
                <a:gd name="T85" fmla="*/ 163 h 1258"/>
                <a:gd name="T86" fmla="*/ 670 w 831"/>
                <a:gd name="T87" fmla="*/ 139 h 1258"/>
                <a:gd name="T88" fmla="*/ 642 w 831"/>
                <a:gd name="T89" fmla="*/ 109 h 1258"/>
                <a:gd name="T90" fmla="*/ 595 w 831"/>
                <a:gd name="T91" fmla="*/ 60 h 1258"/>
                <a:gd name="T92" fmla="*/ 517 w 831"/>
                <a:gd name="T93" fmla="*/ 50 h 1258"/>
                <a:gd name="T94" fmla="*/ 422 w 831"/>
                <a:gd name="T95" fmla="*/ 16 h 1258"/>
                <a:gd name="T96" fmla="*/ 360 w 831"/>
                <a:gd name="T97" fmla="*/ 0 h 1258"/>
                <a:gd name="T98" fmla="*/ 304 w 831"/>
                <a:gd name="T99" fmla="*/ 10 h 1258"/>
                <a:gd name="T100" fmla="*/ 289 w 831"/>
                <a:gd name="T101" fmla="*/ 101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1" h="1258">
                  <a:moveTo>
                    <a:pt x="275" y="143"/>
                  </a:moveTo>
                  <a:lnTo>
                    <a:pt x="275" y="143"/>
                  </a:lnTo>
                  <a:lnTo>
                    <a:pt x="257" y="179"/>
                  </a:lnTo>
                  <a:lnTo>
                    <a:pt x="241" y="215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9" y="302"/>
                  </a:lnTo>
                  <a:lnTo>
                    <a:pt x="219" y="302"/>
                  </a:lnTo>
                  <a:lnTo>
                    <a:pt x="229" y="318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57" y="354"/>
                  </a:lnTo>
                  <a:lnTo>
                    <a:pt x="257" y="354"/>
                  </a:lnTo>
                  <a:lnTo>
                    <a:pt x="261" y="360"/>
                  </a:lnTo>
                  <a:lnTo>
                    <a:pt x="263" y="368"/>
                  </a:lnTo>
                  <a:lnTo>
                    <a:pt x="265" y="376"/>
                  </a:lnTo>
                  <a:lnTo>
                    <a:pt x="265" y="384"/>
                  </a:lnTo>
                  <a:lnTo>
                    <a:pt x="265" y="384"/>
                  </a:lnTo>
                  <a:lnTo>
                    <a:pt x="265" y="386"/>
                  </a:lnTo>
                  <a:lnTo>
                    <a:pt x="265" y="386"/>
                  </a:lnTo>
                  <a:lnTo>
                    <a:pt x="269" y="394"/>
                  </a:lnTo>
                  <a:lnTo>
                    <a:pt x="269" y="394"/>
                  </a:lnTo>
                  <a:lnTo>
                    <a:pt x="259" y="398"/>
                  </a:lnTo>
                  <a:lnTo>
                    <a:pt x="259" y="398"/>
                  </a:lnTo>
                  <a:lnTo>
                    <a:pt x="255" y="406"/>
                  </a:lnTo>
                  <a:lnTo>
                    <a:pt x="247" y="412"/>
                  </a:lnTo>
                  <a:lnTo>
                    <a:pt x="247" y="412"/>
                  </a:lnTo>
                  <a:lnTo>
                    <a:pt x="225" y="429"/>
                  </a:lnTo>
                  <a:lnTo>
                    <a:pt x="207" y="445"/>
                  </a:lnTo>
                  <a:lnTo>
                    <a:pt x="193" y="461"/>
                  </a:lnTo>
                  <a:lnTo>
                    <a:pt x="183" y="479"/>
                  </a:lnTo>
                  <a:lnTo>
                    <a:pt x="175" y="497"/>
                  </a:lnTo>
                  <a:lnTo>
                    <a:pt x="173" y="515"/>
                  </a:lnTo>
                  <a:lnTo>
                    <a:pt x="173" y="535"/>
                  </a:lnTo>
                  <a:lnTo>
                    <a:pt x="177" y="555"/>
                  </a:lnTo>
                  <a:lnTo>
                    <a:pt x="177" y="555"/>
                  </a:lnTo>
                  <a:lnTo>
                    <a:pt x="181" y="588"/>
                  </a:lnTo>
                  <a:lnTo>
                    <a:pt x="181" y="602"/>
                  </a:lnTo>
                  <a:lnTo>
                    <a:pt x="181" y="616"/>
                  </a:lnTo>
                  <a:lnTo>
                    <a:pt x="179" y="626"/>
                  </a:lnTo>
                  <a:lnTo>
                    <a:pt x="175" y="638"/>
                  </a:lnTo>
                  <a:lnTo>
                    <a:pt x="171" y="648"/>
                  </a:lnTo>
                  <a:lnTo>
                    <a:pt x="165" y="656"/>
                  </a:lnTo>
                  <a:lnTo>
                    <a:pt x="157" y="664"/>
                  </a:lnTo>
                  <a:lnTo>
                    <a:pt x="149" y="670"/>
                  </a:lnTo>
                  <a:lnTo>
                    <a:pt x="130" y="682"/>
                  </a:lnTo>
                  <a:lnTo>
                    <a:pt x="108" y="692"/>
                  </a:lnTo>
                  <a:lnTo>
                    <a:pt x="80" y="698"/>
                  </a:lnTo>
                  <a:lnTo>
                    <a:pt x="80" y="698"/>
                  </a:lnTo>
                  <a:lnTo>
                    <a:pt x="52" y="706"/>
                  </a:lnTo>
                  <a:lnTo>
                    <a:pt x="52" y="706"/>
                  </a:lnTo>
                  <a:lnTo>
                    <a:pt x="20" y="714"/>
                  </a:lnTo>
                  <a:lnTo>
                    <a:pt x="20" y="714"/>
                  </a:lnTo>
                  <a:lnTo>
                    <a:pt x="10" y="718"/>
                  </a:lnTo>
                  <a:lnTo>
                    <a:pt x="2" y="722"/>
                  </a:lnTo>
                  <a:lnTo>
                    <a:pt x="0" y="728"/>
                  </a:lnTo>
                  <a:lnTo>
                    <a:pt x="0" y="738"/>
                  </a:lnTo>
                  <a:lnTo>
                    <a:pt x="0" y="738"/>
                  </a:lnTo>
                  <a:lnTo>
                    <a:pt x="8" y="751"/>
                  </a:lnTo>
                  <a:lnTo>
                    <a:pt x="18" y="765"/>
                  </a:lnTo>
                  <a:lnTo>
                    <a:pt x="18" y="765"/>
                  </a:lnTo>
                  <a:lnTo>
                    <a:pt x="34" y="787"/>
                  </a:lnTo>
                  <a:lnTo>
                    <a:pt x="54" y="803"/>
                  </a:lnTo>
                  <a:lnTo>
                    <a:pt x="74" y="819"/>
                  </a:lnTo>
                  <a:lnTo>
                    <a:pt x="98" y="831"/>
                  </a:lnTo>
                  <a:lnTo>
                    <a:pt x="120" y="841"/>
                  </a:lnTo>
                  <a:lnTo>
                    <a:pt x="143" y="849"/>
                  </a:lnTo>
                  <a:lnTo>
                    <a:pt x="169" y="857"/>
                  </a:lnTo>
                  <a:lnTo>
                    <a:pt x="193" y="861"/>
                  </a:lnTo>
                  <a:lnTo>
                    <a:pt x="193" y="861"/>
                  </a:lnTo>
                  <a:lnTo>
                    <a:pt x="209" y="865"/>
                  </a:lnTo>
                  <a:lnTo>
                    <a:pt x="221" y="871"/>
                  </a:lnTo>
                  <a:lnTo>
                    <a:pt x="231" y="877"/>
                  </a:lnTo>
                  <a:lnTo>
                    <a:pt x="239" y="883"/>
                  </a:lnTo>
                  <a:lnTo>
                    <a:pt x="243" y="893"/>
                  </a:lnTo>
                  <a:lnTo>
                    <a:pt x="247" y="903"/>
                  </a:lnTo>
                  <a:lnTo>
                    <a:pt x="247" y="915"/>
                  </a:lnTo>
                  <a:lnTo>
                    <a:pt x="247" y="928"/>
                  </a:lnTo>
                  <a:lnTo>
                    <a:pt x="247" y="928"/>
                  </a:lnTo>
                  <a:lnTo>
                    <a:pt x="245" y="946"/>
                  </a:lnTo>
                  <a:lnTo>
                    <a:pt x="247" y="964"/>
                  </a:lnTo>
                  <a:lnTo>
                    <a:pt x="251" y="978"/>
                  </a:lnTo>
                  <a:lnTo>
                    <a:pt x="257" y="990"/>
                  </a:lnTo>
                  <a:lnTo>
                    <a:pt x="267" y="1002"/>
                  </a:lnTo>
                  <a:lnTo>
                    <a:pt x="279" y="1012"/>
                  </a:lnTo>
                  <a:lnTo>
                    <a:pt x="293" y="1020"/>
                  </a:lnTo>
                  <a:lnTo>
                    <a:pt x="310" y="1028"/>
                  </a:lnTo>
                  <a:lnTo>
                    <a:pt x="310" y="1028"/>
                  </a:lnTo>
                  <a:lnTo>
                    <a:pt x="324" y="1036"/>
                  </a:lnTo>
                  <a:lnTo>
                    <a:pt x="338" y="1046"/>
                  </a:lnTo>
                  <a:lnTo>
                    <a:pt x="350" y="1058"/>
                  </a:lnTo>
                  <a:lnTo>
                    <a:pt x="352" y="1064"/>
                  </a:lnTo>
                  <a:lnTo>
                    <a:pt x="354" y="1070"/>
                  </a:lnTo>
                  <a:lnTo>
                    <a:pt x="354" y="1070"/>
                  </a:lnTo>
                  <a:lnTo>
                    <a:pt x="354" y="1084"/>
                  </a:lnTo>
                  <a:lnTo>
                    <a:pt x="356" y="1097"/>
                  </a:lnTo>
                  <a:lnTo>
                    <a:pt x="364" y="1121"/>
                  </a:lnTo>
                  <a:lnTo>
                    <a:pt x="374" y="1143"/>
                  </a:lnTo>
                  <a:lnTo>
                    <a:pt x="388" y="1165"/>
                  </a:lnTo>
                  <a:lnTo>
                    <a:pt x="402" y="1183"/>
                  </a:lnTo>
                  <a:lnTo>
                    <a:pt x="420" y="1203"/>
                  </a:lnTo>
                  <a:lnTo>
                    <a:pt x="454" y="1237"/>
                  </a:lnTo>
                  <a:lnTo>
                    <a:pt x="454" y="1237"/>
                  </a:lnTo>
                  <a:lnTo>
                    <a:pt x="464" y="1247"/>
                  </a:lnTo>
                  <a:lnTo>
                    <a:pt x="473" y="1252"/>
                  </a:lnTo>
                  <a:lnTo>
                    <a:pt x="483" y="1256"/>
                  </a:lnTo>
                  <a:lnTo>
                    <a:pt x="491" y="1258"/>
                  </a:lnTo>
                  <a:lnTo>
                    <a:pt x="491" y="1258"/>
                  </a:lnTo>
                  <a:lnTo>
                    <a:pt x="501" y="1256"/>
                  </a:lnTo>
                  <a:lnTo>
                    <a:pt x="511" y="1252"/>
                  </a:lnTo>
                  <a:lnTo>
                    <a:pt x="521" y="1243"/>
                  </a:lnTo>
                  <a:lnTo>
                    <a:pt x="531" y="1233"/>
                  </a:lnTo>
                  <a:lnTo>
                    <a:pt x="531" y="1233"/>
                  </a:lnTo>
                  <a:lnTo>
                    <a:pt x="553" y="1209"/>
                  </a:lnTo>
                  <a:lnTo>
                    <a:pt x="575" y="1185"/>
                  </a:lnTo>
                  <a:lnTo>
                    <a:pt x="597" y="1163"/>
                  </a:lnTo>
                  <a:lnTo>
                    <a:pt x="623" y="1143"/>
                  </a:lnTo>
                  <a:lnTo>
                    <a:pt x="623" y="1143"/>
                  </a:lnTo>
                  <a:lnTo>
                    <a:pt x="640" y="1127"/>
                  </a:lnTo>
                  <a:lnTo>
                    <a:pt x="648" y="1117"/>
                  </a:lnTo>
                  <a:lnTo>
                    <a:pt x="652" y="1109"/>
                  </a:lnTo>
                  <a:lnTo>
                    <a:pt x="656" y="1099"/>
                  </a:lnTo>
                  <a:lnTo>
                    <a:pt x="656" y="1089"/>
                  </a:lnTo>
                  <a:lnTo>
                    <a:pt x="654" y="1080"/>
                  </a:lnTo>
                  <a:lnTo>
                    <a:pt x="648" y="1068"/>
                  </a:lnTo>
                  <a:lnTo>
                    <a:pt x="648" y="1068"/>
                  </a:lnTo>
                  <a:lnTo>
                    <a:pt x="635" y="1048"/>
                  </a:lnTo>
                  <a:lnTo>
                    <a:pt x="619" y="1030"/>
                  </a:lnTo>
                  <a:lnTo>
                    <a:pt x="601" y="1012"/>
                  </a:lnTo>
                  <a:lnTo>
                    <a:pt x="583" y="1000"/>
                  </a:lnTo>
                  <a:lnTo>
                    <a:pt x="583" y="1000"/>
                  </a:lnTo>
                  <a:lnTo>
                    <a:pt x="565" y="988"/>
                  </a:lnTo>
                  <a:lnTo>
                    <a:pt x="553" y="976"/>
                  </a:lnTo>
                  <a:lnTo>
                    <a:pt x="547" y="970"/>
                  </a:lnTo>
                  <a:lnTo>
                    <a:pt x="543" y="962"/>
                  </a:lnTo>
                  <a:lnTo>
                    <a:pt x="541" y="952"/>
                  </a:lnTo>
                  <a:lnTo>
                    <a:pt x="539" y="942"/>
                  </a:lnTo>
                  <a:lnTo>
                    <a:pt x="539" y="942"/>
                  </a:lnTo>
                  <a:lnTo>
                    <a:pt x="537" y="917"/>
                  </a:lnTo>
                  <a:lnTo>
                    <a:pt x="535" y="905"/>
                  </a:lnTo>
                  <a:lnTo>
                    <a:pt x="529" y="893"/>
                  </a:lnTo>
                  <a:lnTo>
                    <a:pt x="525" y="881"/>
                  </a:lnTo>
                  <a:lnTo>
                    <a:pt x="517" y="871"/>
                  </a:lnTo>
                  <a:lnTo>
                    <a:pt x="507" y="861"/>
                  </a:lnTo>
                  <a:lnTo>
                    <a:pt x="495" y="851"/>
                  </a:lnTo>
                  <a:lnTo>
                    <a:pt x="495" y="851"/>
                  </a:lnTo>
                  <a:lnTo>
                    <a:pt x="487" y="845"/>
                  </a:lnTo>
                  <a:lnTo>
                    <a:pt x="481" y="837"/>
                  </a:lnTo>
                  <a:lnTo>
                    <a:pt x="477" y="829"/>
                  </a:lnTo>
                  <a:lnTo>
                    <a:pt x="475" y="819"/>
                  </a:lnTo>
                  <a:lnTo>
                    <a:pt x="475" y="811"/>
                  </a:lnTo>
                  <a:lnTo>
                    <a:pt x="477" y="801"/>
                  </a:lnTo>
                  <a:lnTo>
                    <a:pt x="481" y="793"/>
                  </a:lnTo>
                  <a:lnTo>
                    <a:pt x="487" y="785"/>
                  </a:lnTo>
                  <a:lnTo>
                    <a:pt x="487" y="785"/>
                  </a:lnTo>
                  <a:lnTo>
                    <a:pt x="511" y="757"/>
                  </a:lnTo>
                  <a:lnTo>
                    <a:pt x="535" y="732"/>
                  </a:lnTo>
                  <a:lnTo>
                    <a:pt x="559" y="704"/>
                  </a:lnTo>
                  <a:lnTo>
                    <a:pt x="583" y="678"/>
                  </a:lnTo>
                  <a:lnTo>
                    <a:pt x="583" y="678"/>
                  </a:lnTo>
                  <a:lnTo>
                    <a:pt x="591" y="666"/>
                  </a:lnTo>
                  <a:lnTo>
                    <a:pt x="599" y="652"/>
                  </a:lnTo>
                  <a:lnTo>
                    <a:pt x="605" y="640"/>
                  </a:lnTo>
                  <a:lnTo>
                    <a:pt x="607" y="634"/>
                  </a:lnTo>
                  <a:lnTo>
                    <a:pt x="607" y="626"/>
                  </a:lnTo>
                  <a:lnTo>
                    <a:pt x="607" y="626"/>
                  </a:lnTo>
                  <a:lnTo>
                    <a:pt x="605" y="612"/>
                  </a:lnTo>
                  <a:lnTo>
                    <a:pt x="607" y="598"/>
                  </a:lnTo>
                  <a:lnTo>
                    <a:pt x="609" y="586"/>
                  </a:lnTo>
                  <a:lnTo>
                    <a:pt x="611" y="573"/>
                  </a:lnTo>
                  <a:lnTo>
                    <a:pt x="615" y="561"/>
                  </a:lnTo>
                  <a:lnTo>
                    <a:pt x="621" y="549"/>
                  </a:lnTo>
                  <a:lnTo>
                    <a:pt x="629" y="539"/>
                  </a:lnTo>
                  <a:lnTo>
                    <a:pt x="635" y="529"/>
                  </a:lnTo>
                  <a:lnTo>
                    <a:pt x="644" y="519"/>
                  </a:lnTo>
                  <a:lnTo>
                    <a:pt x="654" y="511"/>
                  </a:lnTo>
                  <a:lnTo>
                    <a:pt x="664" y="505"/>
                  </a:lnTo>
                  <a:lnTo>
                    <a:pt x="676" y="499"/>
                  </a:lnTo>
                  <a:lnTo>
                    <a:pt x="688" y="493"/>
                  </a:lnTo>
                  <a:lnTo>
                    <a:pt x="700" y="489"/>
                  </a:lnTo>
                  <a:lnTo>
                    <a:pt x="714" y="487"/>
                  </a:lnTo>
                  <a:lnTo>
                    <a:pt x="728" y="487"/>
                  </a:lnTo>
                  <a:lnTo>
                    <a:pt x="728" y="487"/>
                  </a:lnTo>
                  <a:lnTo>
                    <a:pt x="730" y="487"/>
                  </a:lnTo>
                  <a:lnTo>
                    <a:pt x="730" y="487"/>
                  </a:lnTo>
                  <a:lnTo>
                    <a:pt x="740" y="487"/>
                  </a:lnTo>
                  <a:lnTo>
                    <a:pt x="740" y="487"/>
                  </a:lnTo>
                  <a:lnTo>
                    <a:pt x="766" y="485"/>
                  </a:lnTo>
                  <a:lnTo>
                    <a:pt x="778" y="483"/>
                  </a:lnTo>
                  <a:lnTo>
                    <a:pt x="790" y="481"/>
                  </a:lnTo>
                  <a:lnTo>
                    <a:pt x="801" y="475"/>
                  </a:lnTo>
                  <a:lnTo>
                    <a:pt x="811" y="469"/>
                  </a:lnTo>
                  <a:lnTo>
                    <a:pt x="821" y="459"/>
                  </a:lnTo>
                  <a:lnTo>
                    <a:pt x="831" y="447"/>
                  </a:lnTo>
                  <a:lnTo>
                    <a:pt x="831" y="447"/>
                  </a:lnTo>
                  <a:lnTo>
                    <a:pt x="815" y="431"/>
                  </a:lnTo>
                  <a:lnTo>
                    <a:pt x="805" y="419"/>
                  </a:lnTo>
                  <a:lnTo>
                    <a:pt x="798" y="408"/>
                  </a:lnTo>
                  <a:lnTo>
                    <a:pt x="796" y="398"/>
                  </a:lnTo>
                  <a:lnTo>
                    <a:pt x="798" y="390"/>
                  </a:lnTo>
                  <a:lnTo>
                    <a:pt x="803" y="380"/>
                  </a:lnTo>
                  <a:lnTo>
                    <a:pt x="815" y="372"/>
                  </a:lnTo>
                  <a:lnTo>
                    <a:pt x="829" y="364"/>
                  </a:lnTo>
                  <a:lnTo>
                    <a:pt x="829" y="364"/>
                  </a:lnTo>
                  <a:lnTo>
                    <a:pt x="796" y="302"/>
                  </a:lnTo>
                  <a:lnTo>
                    <a:pt x="796" y="302"/>
                  </a:lnTo>
                  <a:lnTo>
                    <a:pt x="776" y="268"/>
                  </a:lnTo>
                  <a:lnTo>
                    <a:pt x="768" y="253"/>
                  </a:lnTo>
                  <a:lnTo>
                    <a:pt x="764" y="237"/>
                  </a:lnTo>
                  <a:lnTo>
                    <a:pt x="764" y="237"/>
                  </a:lnTo>
                  <a:lnTo>
                    <a:pt x="760" y="217"/>
                  </a:lnTo>
                  <a:lnTo>
                    <a:pt x="756" y="201"/>
                  </a:lnTo>
                  <a:lnTo>
                    <a:pt x="750" y="187"/>
                  </a:lnTo>
                  <a:lnTo>
                    <a:pt x="742" y="173"/>
                  </a:lnTo>
                  <a:lnTo>
                    <a:pt x="730" y="163"/>
                  </a:lnTo>
                  <a:lnTo>
                    <a:pt x="716" y="155"/>
                  </a:lnTo>
                  <a:lnTo>
                    <a:pt x="700" y="147"/>
                  </a:lnTo>
                  <a:lnTo>
                    <a:pt x="680" y="143"/>
                  </a:lnTo>
                  <a:lnTo>
                    <a:pt x="680" y="143"/>
                  </a:lnTo>
                  <a:lnTo>
                    <a:pt x="670" y="139"/>
                  </a:lnTo>
                  <a:lnTo>
                    <a:pt x="660" y="135"/>
                  </a:lnTo>
                  <a:lnTo>
                    <a:pt x="652" y="129"/>
                  </a:lnTo>
                  <a:lnTo>
                    <a:pt x="646" y="121"/>
                  </a:lnTo>
                  <a:lnTo>
                    <a:pt x="646" y="121"/>
                  </a:lnTo>
                  <a:lnTo>
                    <a:pt x="642" y="109"/>
                  </a:lnTo>
                  <a:lnTo>
                    <a:pt x="638" y="99"/>
                  </a:lnTo>
                  <a:lnTo>
                    <a:pt x="633" y="89"/>
                  </a:lnTo>
                  <a:lnTo>
                    <a:pt x="627" y="82"/>
                  </a:lnTo>
                  <a:lnTo>
                    <a:pt x="611" y="70"/>
                  </a:lnTo>
                  <a:lnTo>
                    <a:pt x="595" y="60"/>
                  </a:lnTo>
                  <a:lnTo>
                    <a:pt x="577" y="54"/>
                  </a:lnTo>
                  <a:lnTo>
                    <a:pt x="557" y="52"/>
                  </a:lnTo>
                  <a:lnTo>
                    <a:pt x="537" y="50"/>
                  </a:lnTo>
                  <a:lnTo>
                    <a:pt x="517" y="50"/>
                  </a:lnTo>
                  <a:lnTo>
                    <a:pt x="517" y="50"/>
                  </a:lnTo>
                  <a:lnTo>
                    <a:pt x="491" y="48"/>
                  </a:lnTo>
                  <a:lnTo>
                    <a:pt x="468" y="42"/>
                  </a:lnTo>
                  <a:lnTo>
                    <a:pt x="446" y="30"/>
                  </a:lnTo>
                  <a:lnTo>
                    <a:pt x="422" y="16"/>
                  </a:lnTo>
                  <a:lnTo>
                    <a:pt x="422" y="16"/>
                  </a:lnTo>
                  <a:lnTo>
                    <a:pt x="410" y="8"/>
                  </a:lnTo>
                  <a:lnTo>
                    <a:pt x="394" y="4"/>
                  </a:lnTo>
                  <a:lnTo>
                    <a:pt x="378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34" y="2"/>
                  </a:lnTo>
                  <a:lnTo>
                    <a:pt x="310" y="4"/>
                  </a:lnTo>
                  <a:lnTo>
                    <a:pt x="310" y="4"/>
                  </a:lnTo>
                  <a:lnTo>
                    <a:pt x="306" y="6"/>
                  </a:lnTo>
                  <a:lnTo>
                    <a:pt x="304" y="10"/>
                  </a:lnTo>
                  <a:lnTo>
                    <a:pt x="301" y="20"/>
                  </a:lnTo>
                  <a:lnTo>
                    <a:pt x="291" y="54"/>
                  </a:lnTo>
                  <a:lnTo>
                    <a:pt x="291" y="54"/>
                  </a:lnTo>
                  <a:lnTo>
                    <a:pt x="291" y="78"/>
                  </a:lnTo>
                  <a:lnTo>
                    <a:pt x="289" y="101"/>
                  </a:lnTo>
                  <a:lnTo>
                    <a:pt x="283" y="125"/>
                  </a:lnTo>
                  <a:lnTo>
                    <a:pt x="275" y="143"/>
                  </a:lnTo>
                  <a:lnTo>
                    <a:pt x="27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0BE64A4-4125-414E-85BA-21875F7DF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6" y="4354513"/>
              <a:ext cx="1258888" cy="1411288"/>
            </a:xfrm>
            <a:custGeom>
              <a:avLst/>
              <a:gdLst>
                <a:gd name="T0" fmla="*/ 501 w 793"/>
                <a:gd name="T1" fmla="*/ 810 h 889"/>
                <a:gd name="T2" fmla="*/ 511 w 793"/>
                <a:gd name="T3" fmla="*/ 776 h 889"/>
                <a:gd name="T4" fmla="*/ 538 w 793"/>
                <a:gd name="T5" fmla="*/ 756 h 889"/>
                <a:gd name="T6" fmla="*/ 612 w 793"/>
                <a:gd name="T7" fmla="*/ 736 h 889"/>
                <a:gd name="T8" fmla="*/ 652 w 793"/>
                <a:gd name="T9" fmla="*/ 724 h 889"/>
                <a:gd name="T10" fmla="*/ 681 w 793"/>
                <a:gd name="T11" fmla="*/ 696 h 889"/>
                <a:gd name="T12" fmla="*/ 679 w 793"/>
                <a:gd name="T13" fmla="*/ 643 h 889"/>
                <a:gd name="T14" fmla="*/ 674 w 793"/>
                <a:gd name="T15" fmla="*/ 599 h 889"/>
                <a:gd name="T16" fmla="*/ 679 w 793"/>
                <a:gd name="T17" fmla="*/ 559 h 889"/>
                <a:gd name="T18" fmla="*/ 719 w 793"/>
                <a:gd name="T19" fmla="*/ 496 h 889"/>
                <a:gd name="T20" fmla="*/ 765 w 793"/>
                <a:gd name="T21" fmla="*/ 456 h 889"/>
                <a:gd name="T22" fmla="*/ 725 w 793"/>
                <a:gd name="T23" fmla="*/ 400 h 889"/>
                <a:gd name="T24" fmla="*/ 711 w 793"/>
                <a:gd name="T25" fmla="*/ 368 h 889"/>
                <a:gd name="T26" fmla="*/ 713 w 793"/>
                <a:gd name="T27" fmla="*/ 360 h 889"/>
                <a:gd name="T28" fmla="*/ 781 w 793"/>
                <a:gd name="T29" fmla="*/ 203 h 889"/>
                <a:gd name="T30" fmla="*/ 791 w 793"/>
                <a:gd name="T31" fmla="*/ 164 h 889"/>
                <a:gd name="T32" fmla="*/ 785 w 793"/>
                <a:gd name="T33" fmla="*/ 94 h 889"/>
                <a:gd name="T34" fmla="*/ 765 w 793"/>
                <a:gd name="T35" fmla="*/ 60 h 889"/>
                <a:gd name="T36" fmla="*/ 749 w 793"/>
                <a:gd name="T37" fmla="*/ 52 h 889"/>
                <a:gd name="T38" fmla="*/ 664 w 793"/>
                <a:gd name="T39" fmla="*/ 22 h 889"/>
                <a:gd name="T40" fmla="*/ 608 w 793"/>
                <a:gd name="T41" fmla="*/ 14 h 889"/>
                <a:gd name="T42" fmla="*/ 572 w 793"/>
                <a:gd name="T43" fmla="*/ 18 h 889"/>
                <a:gd name="T44" fmla="*/ 536 w 793"/>
                <a:gd name="T45" fmla="*/ 34 h 889"/>
                <a:gd name="T46" fmla="*/ 491 w 793"/>
                <a:gd name="T47" fmla="*/ 46 h 889"/>
                <a:gd name="T48" fmla="*/ 455 w 793"/>
                <a:gd name="T49" fmla="*/ 46 h 889"/>
                <a:gd name="T50" fmla="*/ 425 w 793"/>
                <a:gd name="T51" fmla="*/ 36 h 889"/>
                <a:gd name="T52" fmla="*/ 409 w 793"/>
                <a:gd name="T53" fmla="*/ 16 h 889"/>
                <a:gd name="T54" fmla="*/ 377 w 793"/>
                <a:gd name="T55" fmla="*/ 0 h 889"/>
                <a:gd name="T56" fmla="*/ 351 w 793"/>
                <a:gd name="T57" fmla="*/ 6 h 889"/>
                <a:gd name="T58" fmla="*/ 332 w 793"/>
                <a:gd name="T59" fmla="*/ 46 h 889"/>
                <a:gd name="T60" fmla="*/ 332 w 793"/>
                <a:gd name="T61" fmla="*/ 66 h 889"/>
                <a:gd name="T62" fmla="*/ 280 w 793"/>
                <a:gd name="T63" fmla="*/ 134 h 889"/>
                <a:gd name="T64" fmla="*/ 214 w 793"/>
                <a:gd name="T65" fmla="*/ 219 h 889"/>
                <a:gd name="T66" fmla="*/ 181 w 793"/>
                <a:gd name="T67" fmla="*/ 265 h 889"/>
                <a:gd name="T68" fmla="*/ 171 w 793"/>
                <a:gd name="T69" fmla="*/ 295 h 889"/>
                <a:gd name="T70" fmla="*/ 131 w 793"/>
                <a:gd name="T71" fmla="*/ 382 h 889"/>
                <a:gd name="T72" fmla="*/ 57 w 793"/>
                <a:gd name="T73" fmla="*/ 472 h 889"/>
                <a:gd name="T74" fmla="*/ 0 w 793"/>
                <a:gd name="T75" fmla="*/ 523 h 889"/>
                <a:gd name="T76" fmla="*/ 75 w 793"/>
                <a:gd name="T77" fmla="*/ 553 h 889"/>
                <a:gd name="T78" fmla="*/ 95 w 793"/>
                <a:gd name="T79" fmla="*/ 567 h 889"/>
                <a:gd name="T80" fmla="*/ 177 w 793"/>
                <a:gd name="T81" fmla="*/ 629 h 889"/>
                <a:gd name="T82" fmla="*/ 264 w 793"/>
                <a:gd name="T83" fmla="*/ 670 h 889"/>
                <a:gd name="T84" fmla="*/ 330 w 793"/>
                <a:gd name="T85" fmla="*/ 678 h 889"/>
                <a:gd name="T86" fmla="*/ 381 w 793"/>
                <a:gd name="T87" fmla="*/ 674 h 889"/>
                <a:gd name="T88" fmla="*/ 383 w 793"/>
                <a:gd name="T89" fmla="*/ 728 h 889"/>
                <a:gd name="T90" fmla="*/ 346 w 793"/>
                <a:gd name="T91" fmla="*/ 780 h 889"/>
                <a:gd name="T92" fmla="*/ 391 w 793"/>
                <a:gd name="T93" fmla="*/ 841 h 889"/>
                <a:gd name="T94" fmla="*/ 421 w 793"/>
                <a:gd name="T95" fmla="*/ 871 h 889"/>
                <a:gd name="T96" fmla="*/ 459 w 793"/>
                <a:gd name="T97" fmla="*/ 889 h 889"/>
                <a:gd name="T98" fmla="*/ 461 w 793"/>
                <a:gd name="T99" fmla="*/ 889 h 889"/>
                <a:gd name="T100" fmla="*/ 495 w 793"/>
                <a:gd name="T101" fmla="*/ 849 h 889"/>
                <a:gd name="T102" fmla="*/ 501 w 793"/>
                <a:gd name="T103" fmla="*/ 826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3" h="889">
                  <a:moveTo>
                    <a:pt x="501" y="826"/>
                  </a:moveTo>
                  <a:lnTo>
                    <a:pt x="501" y="826"/>
                  </a:lnTo>
                  <a:lnTo>
                    <a:pt x="501" y="810"/>
                  </a:lnTo>
                  <a:lnTo>
                    <a:pt x="503" y="796"/>
                  </a:lnTo>
                  <a:lnTo>
                    <a:pt x="507" y="786"/>
                  </a:lnTo>
                  <a:lnTo>
                    <a:pt x="511" y="776"/>
                  </a:lnTo>
                  <a:lnTo>
                    <a:pt x="518" y="768"/>
                  </a:lnTo>
                  <a:lnTo>
                    <a:pt x="526" y="762"/>
                  </a:lnTo>
                  <a:lnTo>
                    <a:pt x="538" y="756"/>
                  </a:lnTo>
                  <a:lnTo>
                    <a:pt x="552" y="752"/>
                  </a:lnTo>
                  <a:lnTo>
                    <a:pt x="552" y="752"/>
                  </a:lnTo>
                  <a:lnTo>
                    <a:pt x="612" y="736"/>
                  </a:lnTo>
                  <a:lnTo>
                    <a:pt x="612" y="736"/>
                  </a:lnTo>
                  <a:lnTo>
                    <a:pt x="634" y="730"/>
                  </a:lnTo>
                  <a:lnTo>
                    <a:pt x="652" y="724"/>
                  </a:lnTo>
                  <a:lnTo>
                    <a:pt x="666" y="718"/>
                  </a:lnTo>
                  <a:lnTo>
                    <a:pt x="676" y="708"/>
                  </a:lnTo>
                  <a:lnTo>
                    <a:pt x="681" y="696"/>
                  </a:lnTo>
                  <a:lnTo>
                    <a:pt x="683" y="682"/>
                  </a:lnTo>
                  <a:lnTo>
                    <a:pt x="683" y="664"/>
                  </a:lnTo>
                  <a:lnTo>
                    <a:pt x="679" y="643"/>
                  </a:lnTo>
                  <a:lnTo>
                    <a:pt x="679" y="643"/>
                  </a:lnTo>
                  <a:lnTo>
                    <a:pt x="674" y="613"/>
                  </a:lnTo>
                  <a:lnTo>
                    <a:pt x="674" y="599"/>
                  </a:lnTo>
                  <a:lnTo>
                    <a:pt x="676" y="585"/>
                  </a:lnTo>
                  <a:lnTo>
                    <a:pt x="678" y="573"/>
                  </a:lnTo>
                  <a:lnTo>
                    <a:pt x="679" y="559"/>
                  </a:lnTo>
                  <a:lnTo>
                    <a:pt x="689" y="537"/>
                  </a:lnTo>
                  <a:lnTo>
                    <a:pt x="703" y="515"/>
                  </a:lnTo>
                  <a:lnTo>
                    <a:pt x="719" y="496"/>
                  </a:lnTo>
                  <a:lnTo>
                    <a:pt x="741" y="476"/>
                  </a:lnTo>
                  <a:lnTo>
                    <a:pt x="765" y="456"/>
                  </a:lnTo>
                  <a:lnTo>
                    <a:pt x="765" y="456"/>
                  </a:lnTo>
                  <a:lnTo>
                    <a:pt x="745" y="428"/>
                  </a:lnTo>
                  <a:lnTo>
                    <a:pt x="725" y="400"/>
                  </a:lnTo>
                  <a:lnTo>
                    <a:pt x="725" y="400"/>
                  </a:lnTo>
                  <a:lnTo>
                    <a:pt x="719" y="390"/>
                  </a:lnTo>
                  <a:lnTo>
                    <a:pt x="715" y="380"/>
                  </a:lnTo>
                  <a:lnTo>
                    <a:pt x="711" y="368"/>
                  </a:lnTo>
                  <a:lnTo>
                    <a:pt x="711" y="364"/>
                  </a:lnTo>
                  <a:lnTo>
                    <a:pt x="713" y="360"/>
                  </a:lnTo>
                  <a:lnTo>
                    <a:pt x="713" y="360"/>
                  </a:lnTo>
                  <a:lnTo>
                    <a:pt x="743" y="281"/>
                  </a:lnTo>
                  <a:lnTo>
                    <a:pt x="761" y="241"/>
                  </a:lnTo>
                  <a:lnTo>
                    <a:pt x="781" y="203"/>
                  </a:lnTo>
                  <a:lnTo>
                    <a:pt x="781" y="203"/>
                  </a:lnTo>
                  <a:lnTo>
                    <a:pt x="787" y="183"/>
                  </a:lnTo>
                  <a:lnTo>
                    <a:pt x="791" y="164"/>
                  </a:lnTo>
                  <a:lnTo>
                    <a:pt x="793" y="140"/>
                  </a:lnTo>
                  <a:lnTo>
                    <a:pt x="791" y="116"/>
                  </a:lnTo>
                  <a:lnTo>
                    <a:pt x="785" y="94"/>
                  </a:lnTo>
                  <a:lnTo>
                    <a:pt x="777" y="76"/>
                  </a:lnTo>
                  <a:lnTo>
                    <a:pt x="771" y="68"/>
                  </a:lnTo>
                  <a:lnTo>
                    <a:pt x="765" y="60"/>
                  </a:lnTo>
                  <a:lnTo>
                    <a:pt x="759" y="56"/>
                  </a:lnTo>
                  <a:lnTo>
                    <a:pt x="749" y="52"/>
                  </a:lnTo>
                  <a:lnTo>
                    <a:pt x="749" y="52"/>
                  </a:lnTo>
                  <a:lnTo>
                    <a:pt x="715" y="40"/>
                  </a:lnTo>
                  <a:lnTo>
                    <a:pt x="679" y="28"/>
                  </a:lnTo>
                  <a:lnTo>
                    <a:pt x="664" y="22"/>
                  </a:lnTo>
                  <a:lnTo>
                    <a:pt x="646" y="18"/>
                  </a:lnTo>
                  <a:lnTo>
                    <a:pt x="626" y="16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590" y="16"/>
                  </a:lnTo>
                  <a:lnTo>
                    <a:pt x="572" y="18"/>
                  </a:lnTo>
                  <a:lnTo>
                    <a:pt x="554" y="24"/>
                  </a:lnTo>
                  <a:lnTo>
                    <a:pt x="536" y="34"/>
                  </a:lnTo>
                  <a:lnTo>
                    <a:pt x="536" y="34"/>
                  </a:lnTo>
                  <a:lnTo>
                    <a:pt x="522" y="38"/>
                  </a:lnTo>
                  <a:lnTo>
                    <a:pt x="507" y="42"/>
                  </a:lnTo>
                  <a:lnTo>
                    <a:pt x="491" y="46"/>
                  </a:lnTo>
                  <a:lnTo>
                    <a:pt x="473" y="46"/>
                  </a:lnTo>
                  <a:lnTo>
                    <a:pt x="473" y="46"/>
                  </a:lnTo>
                  <a:lnTo>
                    <a:pt x="455" y="46"/>
                  </a:lnTo>
                  <a:lnTo>
                    <a:pt x="441" y="42"/>
                  </a:lnTo>
                  <a:lnTo>
                    <a:pt x="429" y="38"/>
                  </a:lnTo>
                  <a:lnTo>
                    <a:pt x="425" y="36"/>
                  </a:lnTo>
                  <a:lnTo>
                    <a:pt x="421" y="32"/>
                  </a:lnTo>
                  <a:lnTo>
                    <a:pt x="421" y="32"/>
                  </a:lnTo>
                  <a:lnTo>
                    <a:pt x="409" y="16"/>
                  </a:lnTo>
                  <a:lnTo>
                    <a:pt x="399" y="6"/>
                  </a:lnTo>
                  <a:lnTo>
                    <a:pt x="387" y="2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63" y="2"/>
                  </a:lnTo>
                  <a:lnTo>
                    <a:pt x="351" y="6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32" y="46"/>
                  </a:lnTo>
                  <a:lnTo>
                    <a:pt x="334" y="58"/>
                  </a:lnTo>
                  <a:lnTo>
                    <a:pt x="332" y="62"/>
                  </a:lnTo>
                  <a:lnTo>
                    <a:pt x="332" y="66"/>
                  </a:lnTo>
                  <a:lnTo>
                    <a:pt x="332" y="66"/>
                  </a:lnTo>
                  <a:lnTo>
                    <a:pt x="306" y="100"/>
                  </a:lnTo>
                  <a:lnTo>
                    <a:pt x="280" y="134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14" y="219"/>
                  </a:lnTo>
                  <a:lnTo>
                    <a:pt x="198" y="237"/>
                  </a:lnTo>
                  <a:lnTo>
                    <a:pt x="184" y="255"/>
                  </a:lnTo>
                  <a:lnTo>
                    <a:pt x="181" y="265"/>
                  </a:lnTo>
                  <a:lnTo>
                    <a:pt x="177" y="275"/>
                  </a:lnTo>
                  <a:lnTo>
                    <a:pt x="177" y="275"/>
                  </a:lnTo>
                  <a:lnTo>
                    <a:pt x="171" y="295"/>
                  </a:lnTo>
                  <a:lnTo>
                    <a:pt x="165" y="315"/>
                  </a:lnTo>
                  <a:lnTo>
                    <a:pt x="149" y="350"/>
                  </a:lnTo>
                  <a:lnTo>
                    <a:pt x="131" y="382"/>
                  </a:lnTo>
                  <a:lnTo>
                    <a:pt x="109" y="414"/>
                  </a:lnTo>
                  <a:lnTo>
                    <a:pt x="83" y="444"/>
                  </a:lnTo>
                  <a:lnTo>
                    <a:pt x="57" y="472"/>
                  </a:lnTo>
                  <a:lnTo>
                    <a:pt x="29" y="497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25" y="533"/>
                  </a:lnTo>
                  <a:lnTo>
                    <a:pt x="51" y="543"/>
                  </a:lnTo>
                  <a:lnTo>
                    <a:pt x="75" y="553"/>
                  </a:lnTo>
                  <a:lnTo>
                    <a:pt x="85" y="559"/>
                  </a:lnTo>
                  <a:lnTo>
                    <a:pt x="95" y="567"/>
                  </a:lnTo>
                  <a:lnTo>
                    <a:pt x="95" y="567"/>
                  </a:lnTo>
                  <a:lnTo>
                    <a:pt x="123" y="589"/>
                  </a:lnTo>
                  <a:lnTo>
                    <a:pt x="149" y="611"/>
                  </a:lnTo>
                  <a:lnTo>
                    <a:pt x="177" y="629"/>
                  </a:lnTo>
                  <a:lnTo>
                    <a:pt x="204" y="647"/>
                  </a:lnTo>
                  <a:lnTo>
                    <a:pt x="234" y="659"/>
                  </a:lnTo>
                  <a:lnTo>
                    <a:pt x="264" y="670"/>
                  </a:lnTo>
                  <a:lnTo>
                    <a:pt x="296" y="676"/>
                  </a:lnTo>
                  <a:lnTo>
                    <a:pt x="330" y="678"/>
                  </a:lnTo>
                  <a:lnTo>
                    <a:pt x="330" y="678"/>
                  </a:lnTo>
                  <a:lnTo>
                    <a:pt x="355" y="678"/>
                  </a:lnTo>
                  <a:lnTo>
                    <a:pt x="381" y="674"/>
                  </a:lnTo>
                  <a:lnTo>
                    <a:pt x="381" y="674"/>
                  </a:lnTo>
                  <a:lnTo>
                    <a:pt x="387" y="706"/>
                  </a:lnTo>
                  <a:lnTo>
                    <a:pt x="385" y="718"/>
                  </a:lnTo>
                  <a:lnTo>
                    <a:pt x="383" y="728"/>
                  </a:lnTo>
                  <a:lnTo>
                    <a:pt x="379" y="738"/>
                  </a:lnTo>
                  <a:lnTo>
                    <a:pt x="371" y="750"/>
                  </a:lnTo>
                  <a:lnTo>
                    <a:pt x="346" y="780"/>
                  </a:lnTo>
                  <a:lnTo>
                    <a:pt x="346" y="780"/>
                  </a:lnTo>
                  <a:lnTo>
                    <a:pt x="375" y="822"/>
                  </a:lnTo>
                  <a:lnTo>
                    <a:pt x="391" y="841"/>
                  </a:lnTo>
                  <a:lnTo>
                    <a:pt x="409" y="859"/>
                  </a:lnTo>
                  <a:lnTo>
                    <a:pt x="409" y="859"/>
                  </a:lnTo>
                  <a:lnTo>
                    <a:pt x="421" y="871"/>
                  </a:lnTo>
                  <a:lnTo>
                    <a:pt x="435" y="879"/>
                  </a:lnTo>
                  <a:lnTo>
                    <a:pt x="449" y="887"/>
                  </a:lnTo>
                  <a:lnTo>
                    <a:pt x="459" y="889"/>
                  </a:lnTo>
                  <a:lnTo>
                    <a:pt x="459" y="889"/>
                  </a:lnTo>
                  <a:lnTo>
                    <a:pt x="461" y="889"/>
                  </a:lnTo>
                  <a:lnTo>
                    <a:pt x="461" y="889"/>
                  </a:lnTo>
                  <a:lnTo>
                    <a:pt x="475" y="875"/>
                  </a:lnTo>
                  <a:lnTo>
                    <a:pt x="489" y="859"/>
                  </a:lnTo>
                  <a:lnTo>
                    <a:pt x="495" y="849"/>
                  </a:lnTo>
                  <a:lnTo>
                    <a:pt x="499" y="841"/>
                  </a:lnTo>
                  <a:lnTo>
                    <a:pt x="501" y="833"/>
                  </a:lnTo>
                  <a:lnTo>
                    <a:pt x="501" y="826"/>
                  </a:lnTo>
                  <a:lnTo>
                    <a:pt x="501" y="8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</p:grp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9191412C-0C1F-4F77-80C8-54D95145B116}"/>
              </a:ext>
            </a:extLst>
          </p:cNvPr>
          <p:cNvSpPr/>
          <p:nvPr/>
        </p:nvSpPr>
        <p:spPr>
          <a:xfrm>
            <a:off x="1718500" y="1496473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5,9</a:t>
            </a:r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4D5EEF01-CB70-4987-8DC2-8689485265C2}"/>
              </a:ext>
            </a:extLst>
          </p:cNvPr>
          <p:cNvSpPr/>
          <p:nvPr/>
        </p:nvSpPr>
        <p:spPr>
          <a:xfrm>
            <a:off x="2933166" y="1636995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3,6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3BCC6285-CBCE-429C-93E9-F6F5FDEEAC15}"/>
              </a:ext>
            </a:extLst>
          </p:cNvPr>
          <p:cNvSpPr/>
          <p:nvPr/>
        </p:nvSpPr>
        <p:spPr>
          <a:xfrm>
            <a:off x="693602" y="1751285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4,6</a:t>
            </a:r>
          </a:p>
        </p:txBody>
      </p:sp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id="{D77000A6-52B2-4297-AAAF-48828C481643}"/>
              </a:ext>
            </a:extLst>
          </p:cNvPr>
          <p:cNvSpPr/>
          <p:nvPr/>
        </p:nvSpPr>
        <p:spPr>
          <a:xfrm>
            <a:off x="1914453" y="2243328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5,4</a:t>
            </a:r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EECCBD3C-6438-4C6B-8F3F-6BF68940870D}"/>
              </a:ext>
            </a:extLst>
          </p:cNvPr>
          <p:cNvSpPr/>
          <p:nvPr/>
        </p:nvSpPr>
        <p:spPr>
          <a:xfrm>
            <a:off x="1424510" y="2845563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8,9</a:t>
            </a:r>
          </a:p>
        </p:txBody>
      </p:sp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id="{69A71C34-E25D-4926-82FD-80C6E1A26B14}"/>
              </a:ext>
            </a:extLst>
          </p:cNvPr>
          <p:cNvSpPr/>
          <p:nvPr/>
        </p:nvSpPr>
        <p:spPr>
          <a:xfrm>
            <a:off x="3785951" y="2114961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3,2</a:t>
            </a:r>
          </a:p>
        </p:txBody>
      </p:sp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DAA4693D-6E0C-435A-8405-1192CBF38288}"/>
              </a:ext>
            </a:extLst>
          </p:cNvPr>
          <p:cNvSpPr/>
          <p:nvPr/>
        </p:nvSpPr>
        <p:spPr>
          <a:xfrm>
            <a:off x="3844792" y="3490758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5,6</a:t>
            </a:r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4292206C-070F-4D83-8F62-38E76794829B}"/>
              </a:ext>
            </a:extLst>
          </p:cNvPr>
          <p:cNvSpPr/>
          <p:nvPr/>
        </p:nvSpPr>
        <p:spPr>
          <a:xfrm>
            <a:off x="3561055" y="4389746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5,6</a:t>
            </a:r>
          </a:p>
        </p:txBody>
      </p:sp>
      <p:sp>
        <p:nvSpPr>
          <p:cNvPr id="34" name="Prostokąt: zaokrąglone rogi 33">
            <a:extLst>
              <a:ext uri="{FF2B5EF4-FFF2-40B4-BE49-F238E27FC236}">
                <a16:creationId xmlns:a16="http://schemas.microsoft.com/office/drawing/2014/main" id="{E4E0BFB1-5935-49BC-AAB1-4D5DA1570DDD}"/>
              </a:ext>
            </a:extLst>
          </p:cNvPr>
          <p:cNvSpPr/>
          <p:nvPr/>
        </p:nvSpPr>
        <p:spPr>
          <a:xfrm>
            <a:off x="3001049" y="2726979"/>
            <a:ext cx="648000" cy="236266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13,8</a:t>
            </a:r>
          </a:p>
        </p:txBody>
      </p:sp>
      <p:sp>
        <p:nvSpPr>
          <p:cNvPr id="35" name="Prostokąt: zaokrąglone rogi 34">
            <a:extLst>
              <a:ext uri="{FF2B5EF4-FFF2-40B4-BE49-F238E27FC236}">
                <a16:creationId xmlns:a16="http://schemas.microsoft.com/office/drawing/2014/main" id="{96B014D7-657E-4488-878C-9B19C7D8748D}"/>
              </a:ext>
            </a:extLst>
          </p:cNvPr>
          <p:cNvSpPr/>
          <p:nvPr/>
        </p:nvSpPr>
        <p:spPr>
          <a:xfrm>
            <a:off x="2322796" y="3278918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6,5</a:t>
            </a:r>
          </a:p>
        </p:txBody>
      </p:sp>
      <p:sp>
        <p:nvSpPr>
          <p:cNvPr id="36" name="Prostokąt: zaokrąglone rogi 35">
            <a:extLst>
              <a:ext uri="{FF2B5EF4-FFF2-40B4-BE49-F238E27FC236}">
                <a16:creationId xmlns:a16="http://schemas.microsoft.com/office/drawing/2014/main" id="{9BEE00BF-B454-4897-A9B1-9F034A198E1C}"/>
              </a:ext>
            </a:extLst>
          </p:cNvPr>
          <p:cNvSpPr/>
          <p:nvPr/>
        </p:nvSpPr>
        <p:spPr>
          <a:xfrm>
            <a:off x="1012321" y="3560679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7,6</a:t>
            </a:r>
          </a:p>
        </p:txBody>
      </p:sp>
      <p:sp>
        <p:nvSpPr>
          <p:cNvPr id="37" name="Prostokąt: zaokrąglone rogi 36">
            <a:extLst>
              <a:ext uri="{FF2B5EF4-FFF2-40B4-BE49-F238E27FC236}">
                <a16:creationId xmlns:a16="http://schemas.microsoft.com/office/drawing/2014/main" id="{1EE7AA8B-F8B3-4A69-A98E-F0CB01C52758}"/>
              </a:ext>
            </a:extLst>
          </p:cNvPr>
          <p:cNvSpPr/>
          <p:nvPr/>
        </p:nvSpPr>
        <p:spPr>
          <a:xfrm>
            <a:off x="488542" y="2774566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2,7</a:t>
            </a:r>
          </a:p>
        </p:txBody>
      </p:sp>
      <p:sp>
        <p:nvSpPr>
          <p:cNvPr id="38" name="Prostokąt: zaokrąglone rogi 37">
            <a:extLst>
              <a:ext uri="{FF2B5EF4-FFF2-40B4-BE49-F238E27FC236}">
                <a16:creationId xmlns:a16="http://schemas.microsoft.com/office/drawing/2014/main" id="{DB5B553A-C4E4-4084-A97B-B8169D684D6B}"/>
              </a:ext>
            </a:extLst>
          </p:cNvPr>
          <p:cNvSpPr/>
          <p:nvPr/>
        </p:nvSpPr>
        <p:spPr>
          <a:xfrm>
            <a:off x="1624445" y="3949316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2,7</a:t>
            </a:r>
          </a:p>
        </p:txBody>
      </p:sp>
      <p:sp>
        <p:nvSpPr>
          <p:cNvPr id="39" name="Prostokąt: zaokrąglone rogi 38">
            <a:extLst>
              <a:ext uri="{FF2B5EF4-FFF2-40B4-BE49-F238E27FC236}">
                <a16:creationId xmlns:a16="http://schemas.microsoft.com/office/drawing/2014/main" id="{D3F839D7-30A2-4D20-8D6D-DB6219C33F6A}"/>
              </a:ext>
            </a:extLst>
          </p:cNvPr>
          <p:cNvSpPr/>
          <p:nvPr/>
        </p:nvSpPr>
        <p:spPr>
          <a:xfrm>
            <a:off x="2944295" y="3848535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3,3</a:t>
            </a:r>
          </a:p>
        </p:txBody>
      </p:sp>
      <p:sp>
        <p:nvSpPr>
          <p:cNvPr id="40" name="Prostokąt: zaokrąglone rogi 39">
            <a:extLst>
              <a:ext uri="{FF2B5EF4-FFF2-40B4-BE49-F238E27FC236}">
                <a16:creationId xmlns:a16="http://schemas.microsoft.com/office/drawing/2014/main" id="{4055F8B9-FAB4-4842-B45F-D462485DDF5D}"/>
              </a:ext>
            </a:extLst>
          </p:cNvPr>
          <p:cNvSpPr/>
          <p:nvPr/>
        </p:nvSpPr>
        <p:spPr>
          <a:xfrm>
            <a:off x="2779996" y="4534354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8,7</a:t>
            </a:r>
          </a:p>
        </p:txBody>
      </p:sp>
      <p:sp>
        <p:nvSpPr>
          <p:cNvPr id="41" name="Prostokąt: zaokrąglone rogi 40">
            <a:extLst>
              <a:ext uri="{FF2B5EF4-FFF2-40B4-BE49-F238E27FC236}">
                <a16:creationId xmlns:a16="http://schemas.microsoft.com/office/drawing/2014/main" id="{39ACC717-D1EF-44F0-B54E-3530F64A5DBA}"/>
              </a:ext>
            </a:extLst>
          </p:cNvPr>
          <p:cNvSpPr/>
          <p:nvPr/>
        </p:nvSpPr>
        <p:spPr>
          <a:xfrm>
            <a:off x="2015528" y="4343972"/>
            <a:ext cx="540000" cy="236520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11,9</a:t>
            </a:r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127BB972-97FA-4851-83BD-38CEE4C85493}"/>
              </a:ext>
            </a:extLst>
          </p:cNvPr>
          <p:cNvGrpSpPr/>
          <p:nvPr/>
        </p:nvGrpSpPr>
        <p:grpSpPr>
          <a:xfrm>
            <a:off x="216731" y="573162"/>
            <a:ext cx="1906571" cy="1275046"/>
            <a:chOff x="380499" y="1021917"/>
            <a:chExt cx="1906571" cy="1275046"/>
          </a:xfrm>
        </p:grpSpPr>
        <p:sp>
          <p:nvSpPr>
            <p:cNvPr id="43" name="pole tekstowe 42">
              <a:extLst>
                <a:ext uri="{FF2B5EF4-FFF2-40B4-BE49-F238E27FC236}">
                  <a16:creationId xmlns:a16="http://schemas.microsoft.com/office/drawing/2014/main" id="{518363C5-7404-42F2-8F39-F09C16347AF4}"/>
                </a:ext>
              </a:extLst>
            </p:cNvPr>
            <p:cNvSpPr txBox="1"/>
            <p:nvPr/>
          </p:nvSpPr>
          <p:spPr>
            <a:xfrm>
              <a:off x="615422" y="1021917"/>
              <a:ext cx="16716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WOJEWÓDZTWO</a:t>
              </a:r>
            </a:p>
          </p:txBody>
        </p:sp>
        <p:cxnSp>
          <p:nvCxnSpPr>
            <p:cNvPr id="44" name="Łącznik: łamany 43">
              <a:extLst>
                <a:ext uri="{FF2B5EF4-FFF2-40B4-BE49-F238E27FC236}">
                  <a16:creationId xmlns:a16="http://schemas.microsoft.com/office/drawing/2014/main" id="{58E1EB2D-F5A1-4F81-ABDC-3E085DE850A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69978" y="1611564"/>
              <a:ext cx="1135876" cy="234922"/>
            </a:xfrm>
            <a:prstGeom prst="bentConnector3">
              <a:avLst>
                <a:gd name="adj1" fmla="val -124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fika 24" descr="Róża wiatrów">
            <a:extLst>
              <a:ext uri="{FF2B5EF4-FFF2-40B4-BE49-F238E27FC236}">
                <a16:creationId xmlns:a16="http://schemas.microsoft.com/office/drawing/2014/main" id="{683B695B-AAC2-44F4-9241-D75C74DAD4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81600" y="515682"/>
            <a:ext cx="450000" cy="450000"/>
          </a:xfrm>
          <a:prstGeom prst="rect">
            <a:avLst/>
          </a:prstGeom>
        </p:spPr>
      </p:pic>
      <p:sp>
        <p:nvSpPr>
          <p:cNvPr id="45" name="pole tekstowe 44">
            <a:extLst>
              <a:ext uri="{FF2B5EF4-FFF2-40B4-BE49-F238E27FC236}">
                <a16:creationId xmlns:a16="http://schemas.microsoft.com/office/drawing/2014/main" id="{48B85431-3F36-4958-83E9-426ADE061556}"/>
              </a:ext>
            </a:extLst>
          </p:cNvPr>
          <p:cNvSpPr txBox="1"/>
          <p:nvPr/>
        </p:nvSpPr>
        <p:spPr>
          <a:xfrm>
            <a:off x="216731" y="5812131"/>
            <a:ext cx="258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Polacy w wieku 15+, N=1000</a:t>
            </a:r>
          </a:p>
        </p:txBody>
      </p:sp>
      <p:grpSp>
        <p:nvGrpSpPr>
          <p:cNvPr id="46" name="Grupa 45">
            <a:extLst>
              <a:ext uri="{FF2B5EF4-FFF2-40B4-BE49-F238E27FC236}">
                <a16:creationId xmlns:a16="http://schemas.microsoft.com/office/drawing/2014/main" id="{2F8978DC-3244-4251-BD72-B15F5D4D761D}"/>
              </a:ext>
            </a:extLst>
          </p:cNvPr>
          <p:cNvGrpSpPr/>
          <p:nvPr/>
        </p:nvGrpSpPr>
        <p:grpSpPr>
          <a:xfrm>
            <a:off x="5001730" y="687425"/>
            <a:ext cx="3519140" cy="1275046"/>
            <a:chOff x="380499" y="1021917"/>
            <a:chExt cx="3519140" cy="1275046"/>
          </a:xfrm>
        </p:grpSpPr>
        <p:sp>
          <p:nvSpPr>
            <p:cNvPr id="47" name="pole tekstowe 46">
              <a:extLst>
                <a:ext uri="{FF2B5EF4-FFF2-40B4-BE49-F238E27FC236}">
                  <a16:creationId xmlns:a16="http://schemas.microsoft.com/office/drawing/2014/main" id="{D5DB5B68-FAC7-446F-A229-AE28938312D4}"/>
                </a:ext>
              </a:extLst>
            </p:cNvPr>
            <p:cNvSpPr txBox="1"/>
            <p:nvPr/>
          </p:nvSpPr>
          <p:spPr>
            <a:xfrm>
              <a:off x="615420" y="1021917"/>
              <a:ext cx="328421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DOCHÓD NA JEDNEGO CZŁONKA RODZINY</a:t>
              </a:r>
            </a:p>
          </p:txBody>
        </p:sp>
        <p:cxnSp>
          <p:nvCxnSpPr>
            <p:cNvPr id="48" name="Łącznik: łamany 47">
              <a:extLst>
                <a:ext uri="{FF2B5EF4-FFF2-40B4-BE49-F238E27FC236}">
                  <a16:creationId xmlns:a16="http://schemas.microsoft.com/office/drawing/2014/main" id="{36AA55D2-C04D-461F-AB91-9EF2FF65255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69978" y="1611564"/>
              <a:ext cx="1135876" cy="234922"/>
            </a:xfrm>
            <a:prstGeom prst="bentConnector3">
              <a:avLst>
                <a:gd name="adj1" fmla="val -124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9" name="Wykres 68" descr="Dochód netto na jednego członka rodziny&#10;&#10;Wykres kołowy przedstawiający dochód na jednego członka rodziny  w gospodarstwie domowym respondenta: do 500 zł (0,3%), 501-1000 (3,7%), 1001-1500 (12,3%), 1501-2000 (21,4%), 2001-2500 (25,4%), 2501-3000 (18,5%), powyżej 3000 (11,2%), nie wiem/trudno powiedzieć (0,9%), odmowa odpowiedzi (6,3%).">
            <a:extLst>
              <a:ext uri="{FF2B5EF4-FFF2-40B4-BE49-F238E27FC236}">
                <a16:creationId xmlns:a16="http://schemas.microsoft.com/office/drawing/2014/main" id="{0763C96C-627A-4D54-8C80-0675653EF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18264"/>
              </p:ext>
            </p:extLst>
          </p:nvPr>
        </p:nvGraphicFramePr>
        <p:xfrm>
          <a:off x="5207280" y="1146596"/>
          <a:ext cx="3202594" cy="424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0" name="Grafika 69" descr="Monety">
            <a:extLst>
              <a:ext uri="{FF2B5EF4-FFF2-40B4-BE49-F238E27FC236}">
                <a16:creationId xmlns:a16="http://schemas.microsoft.com/office/drawing/2014/main" id="{B8032B31-30E1-4D55-9BC9-7DFC45F2F1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8836" y="4767345"/>
            <a:ext cx="603472" cy="6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254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10115</TotalTime>
  <Words>3390</Words>
  <Application>Microsoft Office PowerPoint</Application>
  <PresentationFormat>Pokaz na ekranie (4:3)</PresentationFormat>
  <Paragraphs>476</Paragraphs>
  <Slides>32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Tahoma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PODSTAWOWE INFORMACJE</vt:lpstr>
      <vt:lpstr>Prezentacja programu PowerPoint</vt:lpstr>
      <vt:lpstr>Prezentacja programu PowerPoint</vt:lpstr>
      <vt:lpstr>CHARAKTERYSTYKA PRÓBY</vt:lpstr>
      <vt:lpstr>Prezentacja programu PowerPoint</vt:lpstr>
      <vt:lpstr>Prezentacja programu PowerPoint</vt:lpstr>
      <vt:lpstr>Prezentacja programu PowerPoint</vt:lpstr>
      <vt:lpstr>WYNIKI BADANIA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Butelki zwrotne</dc:title>
  <dc:creator>Danae sp. z o.o.</dc:creator>
  <cp:keywords>butelki, zwrot, opakowania, napoje</cp:keywords>
  <cp:lastModifiedBy>Augustowski Wojciech</cp:lastModifiedBy>
  <cp:revision>1132</cp:revision>
  <dcterms:created xsi:type="dcterms:W3CDTF">2018-09-27T13:03:07Z</dcterms:created>
  <dcterms:modified xsi:type="dcterms:W3CDTF">2019-12-16T13:15:56Z</dcterms:modified>
  <cp:category>Raport  graficzny</cp:category>
</cp:coreProperties>
</file>