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92" r:id="rId3"/>
    <p:sldId id="298" r:id="rId4"/>
    <p:sldId id="349" r:id="rId5"/>
    <p:sldId id="305" r:id="rId6"/>
    <p:sldId id="346" r:id="rId7"/>
    <p:sldId id="347" r:id="rId8"/>
    <p:sldId id="260" r:id="rId9"/>
    <p:sldId id="310" r:id="rId10"/>
    <p:sldId id="293" r:id="rId11"/>
    <p:sldId id="320" r:id="rId12"/>
    <p:sldId id="344" r:id="rId13"/>
    <p:sldId id="271" r:id="rId14"/>
    <p:sldId id="351" r:id="rId15"/>
    <p:sldId id="334" r:id="rId16"/>
    <p:sldId id="322" r:id="rId17"/>
    <p:sldId id="326" r:id="rId18"/>
    <p:sldId id="332" r:id="rId19"/>
    <p:sldId id="338" r:id="rId20"/>
    <p:sldId id="333" r:id="rId21"/>
    <p:sldId id="313" r:id="rId22"/>
    <p:sldId id="319" r:id="rId23"/>
    <p:sldId id="329" r:id="rId24"/>
    <p:sldId id="336" r:id="rId25"/>
    <p:sldId id="330" r:id="rId26"/>
    <p:sldId id="331" r:id="rId27"/>
    <p:sldId id="352" r:id="rId28"/>
    <p:sldId id="337" r:id="rId29"/>
    <p:sldId id="328" r:id="rId30"/>
    <p:sldId id="348" r:id="rId31"/>
    <p:sldId id="304" r:id="rId32"/>
    <p:sldId id="345" r:id="rId33"/>
    <p:sldId id="321" r:id="rId34"/>
    <p:sldId id="309" r:id="rId35"/>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Tambor" initials="MT"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99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452" y="-108"/>
      </p:cViewPr>
      <p:guideLst>
        <p:guide orient="horz" pos="2160"/>
        <p:guide pos="2880"/>
      </p:guideLst>
    </p:cSldViewPr>
  </p:slideViewPr>
  <p:notesTextViewPr>
    <p:cViewPr>
      <p:scale>
        <a:sx n="1" d="1"/>
        <a:sy n="1" d="1"/>
      </p:scale>
      <p:origin x="0" y="0"/>
    </p:cViewPr>
  </p:notesTextViewPr>
  <p:sorterViewPr>
    <p:cViewPr>
      <p:scale>
        <a:sx n="200" d="100"/>
        <a:sy n="2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dirty="0"/>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3B73C9-F93A-4939-BD89-CD50E55F48D1}" type="datetimeFigureOut">
              <a:rPr lang="pl-PL" smtClean="0"/>
              <a:pPr/>
              <a:t>2018-02-23</a:t>
            </a:fld>
            <a:endParaRPr lang="pl-PL" dirty="0"/>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dirty="0"/>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dirty="0"/>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472FF9-9F65-4691-9978-BDA086AF08C5}" type="slidenum">
              <a:rPr lang="pl-PL" smtClean="0"/>
              <a:pPr/>
              <a:t>‹#›</a:t>
            </a:fld>
            <a:endParaRPr lang="pl-PL" dirty="0"/>
          </a:p>
        </p:txBody>
      </p:sp>
    </p:spTree>
    <p:extLst>
      <p:ext uri="{BB962C8B-B14F-4D97-AF65-F5344CB8AC3E}">
        <p14:creationId xmlns="" xmlns:p14="http://schemas.microsoft.com/office/powerpoint/2010/main" val="1435743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85472FF9-9F65-4691-9978-BDA086AF08C5}" type="slidenum">
              <a:rPr lang="pl-PL" smtClean="0"/>
              <a:pPr/>
              <a:t>2</a:t>
            </a:fld>
            <a:endParaRPr lang="pl-PL" dirty="0"/>
          </a:p>
        </p:txBody>
      </p:sp>
    </p:spTree>
    <p:extLst>
      <p:ext uri="{BB962C8B-B14F-4D97-AF65-F5344CB8AC3E}">
        <p14:creationId xmlns="" xmlns:p14="http://schemas.microsoft.com/office/powerpoint/2010/main" val="4126559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85472FF9-9F65-4691-9978-BDA086AF08C5}" type="slidenum">
              <a:rPr lang="pl-PL" smtClean="0"/>
              <a:pPr/>
              <a:t>3</a:t>
            </a:fld>
            <a:endParaRPr lang="pl-PL" dirty="0"/>
          </a:p>
        </p:txBody>
      </p:sp>
    </p:spTree>
    <p:extLst>
      <p:ext uri="{BB962C8B-B14F-4D97-AF65-F5344CB8AC3E}">
        <p14:creationId xmlns="" xmlns:p14="http://schemas.microsoft.com/office/powerpoint/2010/main" val="4126559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85472FF9-9F65-4691-9978-BDA086AF08C5}" type="slidenum">
              <a:rPr lang="pl-PL" smtClean="0"/>
              <a:pPr/>
              <a:t>4</a:t>
            </a:fld>
            <a:endParaRPr lang="pl-PL" dirty="0"/>
          </a:p>
        </p:txBody>
      </p:sp>
    </p:spTree>
    <p:extLst>
      <p:ext uri="{BB962C8B-B14F-4D97-AF65-F5344CB8AC3E}">
        <p14:creationId xmlns="" xmlns:p14="http://schemas.microsoft.com/office/powerpoint/2010/main" val="4126559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85472FF9-9F65-4691-9978-BDA086AF08C5}" type="slidenum">
              <a:rPr lang="pl-PL" smtClean="0"/>
              <a:pPr/>
              <a:t>5</a:t>
            </a:fld>
            <a:endParaRPr lang="pl-PL" dirty="0"/>
          </a:p>
        </p:txBody>
      </p:sp>
    </p:spTree>
    <p:extLst>
      <p:ext uri="{BB962C8B-B14F-4D97-AF65-F5344CB8AC3E}">
        <p14:creationId xmlns="" xmlns:p14="http://schemas.microsoft.com/office/powerpoint/2010/main" val="4126559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85472FF9-9F65-4691-9978-BDA086AF08C5}" type="slidenum">
              <a:rPr lang="pl-PL" smtClean="0"/>
              <a:pPr/>
              <a:t>15</a:t>
            </a:fld>
            <a:endParaRPr lang="pl-PL" dirty="0"/>
          </a:p>
        </p:txBody>
      </p:sp>
    </p:spTree>
    <p:extLst>
      <p:ext uri="{BB962C8B-B14F-4D97-AF65-F5344CB8AC3E}">
        <p14:creationId xmlns="" xmlns:p14="http://schemas.microsoft.com/office/powerpoint/2010/main" val="4126559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9E2AC6A1-CF97-46F0-8068-0A7D2941D3AF}" type="datetime1">
              <a:rPr lang="pl-PL" smtClean="0"/>
              <a:pPr/>
              <a:t>2018-02-23</a:t>
            </a:fld>
            <a:endParaRPr lang="pl-PL" dirty="0"/>
          </a:p>
        </p:txBody>
      </p:sp>
      <p:sp>
        <p:nvSpPr>
          <p:cNvPr id="5" name="Symbol zastępczy stopki 4"/>
          <p:cNvSpPr>
            <a:spLocks noGrp="1"/>
          </p:cNvSpPr>
          <p:nvPr>
            <p:ph type="ftr" sz="quarter" idx="11"/>
          </p:nvPr>
        </p:nvSpPr>
        <p:spPr/>
        <p:txBody>
          <a:bodyPr/>
          <a:lstStyle/>
          <a:p>
            <a:r>
              <a:rPr lang="pl-PL" dirty="0" smtClean="0"/>
              <a:t>Stanisława Golinowska </a:t>
            </a:r>
            <a:endParaRPr lang="pl-PL" dirty="0"/>
          </a:p>
        </p:txBody>
      </p:sp>
      <p:sp>
        <p:nvSpPr>
          <p:cNvPr id="6" name="Symbol zastępczy numeru slajdu 5"/>
          <p:cNvSpPr>
            <a:spLocks noGrp="1"/>
          </p:cNvSpPr>
          <p:nvPr>
            <p:ph type="sldNum" sz="quarter" idx="12"/>
          </p:nvPr>
        </p:nvSpPr>
        <p:spPr/>
        <p:txBody>
          <a:body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631848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51A6569-F56B-43BD-82CA-A1C42499559F}" type="datetime1">
              <a:rPr lang="pl-PL" smtClean="0"/>
              <a:pPr/>
              <a:t>2018-02-23</a:t>
            </a:fld>
            <a:endParaRPr lang="pl-PL" dirty="0"/>
          </a:p>
        </p:txBody>
      </p:sp>
      <p:sp>
        <p:nvSpPr>
          <p:cNvPr id="5" name="Symbol zastępczy stopki 4"/>
          <p:cNvSpPr>
            <a:spLocks noGrp="1"/>
          </p:cNvSpPr>
          <p:nvPr>
            <p:ph type="ftr" sz="quarter" idx="11"/>
          </p:nvPr>
        </p:nvSpPr>
        <p:spPr/>
        <p:txBody>
          <a:bodyPr/>
          <a:lstStyle/>
          <a:p>
            <a:r>
              <a:rPr lang="pl-PL" dirty="0" smtClean="0"/>
              <a:t>Stanisława Golinowska </a:t>
            </a:r>
            <a:endParaRPr lang="pl-PL" dirty="0"/>
          </a:p>
        </p:txBody>
      </p:sp>
      <p:sp>
        <p:nvSpPr>
          <p:cNvPr id="6" name="Symbol zastępczy numeru slajdu 5"/>
          <p:cNvSpPr>
            <a:spLocks noGrp="1"/>
          </p:cNvSpPr>
          <p:nvPr>
            <p:ph type="sldNum" sz="quarter" idx="12"/>
          </p:nvPr>
        </p:nvSpPr>
        <p:spPr/>
        <p:txBody>
          <a:body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803346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506A9E25-11FC-41BA-BD80-E2819C93F1E3}" type="datetime1">
              <a:rPr lang="pl-PL" smtClean="0"/>
              <a:pPr/>
              <a:t>2018-02-23</a:t>
            </a:fld>
            <a:endParaRPr lang="pl-PL" dirty="0"/>
          </a:p>
        </p:txBody>
      </p:sp>
      <p:sp>
        <p:nvSpPr>
          <p:cNvPr id="5" name="Symbol zastępczy stopki 4"/>
          <p:cNvSpPr>
            <a:spLocks noGrp="1"/>
          </p:cNvSpPr>
          <p:nvPr>
            <p:ph type="ftr" sz="quarter" idx="11"/>
          </p:nvPr>
        </p:nvSpPr>
        <p:spPr/>
        <p:txBody>
          <a:bodyPr/>
          <a:lstStyle/>
          <a:p>
            <a:r>
              <a:rPr lang="pl-PL" dirty="0" smtClean="0"/>
              <a:t>Stanisława Golinowska </a:t>
            </a:r>
            <a:endParaRPr lang="pl-PL" dirty="0"/>
          </a:p>
        </p:txBody>
      </p:sp>
      <p:sp>
        <p:nvSpPr>
          <p:cNvPr id="6" name="Symbol zastępczy numeru slajdu 5"/>
          <p:cNvSpPr>
            <a:spLocks noGrp="1"/>
          </p:cNvSpPr>
          <p:nvPr>
            <p:ph type="sldNum" sz="quarter" idx="12"/>
          </p:nvPr>
        </p:nvSpPr>
        <p:spPr/>
        <p:txBody>
          <a:body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838391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4A761F92-C579-4A2A-A7F6-43E15D3D7994}" type="datetime1">
              <a:rPr lang="pl-PL" smtClean="0"/>
              <a:pPr/>
              <a:t>2018-02-23</a:t>
            </a:fld>
            <a:endParaRPr lang="pl-PL" dirty="0"/>
          </a:p>
        </p:txBody>
      </p:sp>
      <p:sp>
        <p:nvSpPr>
          <p:cNvPr id="5" name="Symbol zastępczy stopki 4"/>
          <p:cNvSpPr>
            <a:spLocks noGrp="1"/>
          </p:cNvSpPr>
          <p:nvPr>
            <p:ph type="ftr" sz="quarter" idx="11"/>
          </p:nvPr>
        </p:nvSpPr>
        <p:spPr/>
        <p:txBody>
          <a:bodyPr/>
          <a:lstStyle/>
          <a:p>
            <a:r>
              <a:rPr lang="pl-PL" dirty="0" smtClean="0"/>
              <a:t>Stanisława Golinowska </a:t>
            </a:r>
            <a:endParaRPr lang="pl-PL" dirty="0"/>
          </a:p>
        </p:txBody>
      </p:sp>
      <p:sp>
        <p:nvSpPr>
          <p:cNvPr id="6" name="Symbol zastępczy numeru slajdu 5"/>
          <p:cNvSpPr>
            <a:spLocks noGrp="1"/>
          </p:cNvSpPr>
          <p:nvPr>
            <p:ph type="sldNum" sz="quarter" idx="12"/>
          </p:nvPr>
        </p:nvSpPr>
        <p:spPr/>
        <p:txBody>
          <a:body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4199195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AA2E3510-52A7-42A0-9783-7B88AC072A9A}" type="datetime1">
              <a:rPr lang="pl-PL" smtClean="0"/>
              <a:pPr/>
              <a:t>2018-02-23</a:t>
            </a:fld>
            <a:endParaRPr lang="pl-PL" dirty="0"/>
          </a:p>
        </p:txBody>
      </p:sp>
      <p:sp>
        <p:nvSpPr>
          <p:cNvPr id="5" name="Symbol zastępczy stopki 4"/>
          <p:cNvSpPr>
            <a:spLocks noGrp="1"/>
          </p:cNvSpPr>
          <p:nvPr>
            <p:ph type="ftr" sz="quarter" idx="11"/>
          </p:nvPr>
        </p:nvSpPr>
        <p:spPr/>
        <p:txBody>
          <a:bodyPr/>
          <a:lstStyle/>
          <a:p>
            <a:r>
              <a:rPr lang="pl-PL" dirty="0" smtClean="0"/>
              <a:t>Stanisława Golinowska </a:t>
            </a:r>
            <a:endParaRPr lang="pl-PL" dirty="0"/>
          </a:p>
        </p:txBody>
      </p:sp>
      <p:sp>
        <p:nvSpPr>
          <p:cNvPr id="6" name="Symbol zastępczy numeru slajdu 5"/>
          <p:cNvSpPr>
            <a:spLocks noGrp="1"/>
          </p:cNvSpPr>
          <p:nvPr>
            <p:ph type="sldNum" sz="quarter" idx="12"/>
          </p:nvPr>
        </p:nvSpPr>
        <p:spPr/>
        <p:txBody>
          <a:body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2021137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F5A3D808-4E20-4B16-AC0C-FCBF507EC017}" type="datetime1">
              <a:rPr lang="pl-PL" smtClean="0"/>
              <a:pPr/>
              <a:t>2018-02-23</a:t>
            </a:fld>
            <a:endParaRPr lang="pl-PL" dirty="0"/>
          </a:p>
        </p:txBody>
      </p:sp>
      <p:sp>
        <p:nvSpPr>
          <p:cNvPr id="6" name="Symbol zastępczy stopki 5"/>
          <p:cNvSpPr>
            <a:spLocks noGrp="1"/>
          </p:cNvSpPr>
          <p:nvPr>
            <p:ph type="ftr" sz="quarter" idx="11"/>
          </p:nvPr>
        </p:nvSpPr>
        <p:spPr/>
        <p:txBody>
          <a:bodyPr/>
          <a:lstStyle/>
          <a:p>
            <a:r>
              <a:rPr lang="pl-PL" dirty="0" smtClean="0"/>
              <a:t>Stanisława Golinowska </a:t>
            </a:r>
            <a:endParaRPr lang="pl-PL" dirty="0"/>
          </a:p>
        </p:txBody>
      </p:sp>
      <p:sp>
        <p:nvSpPr>
          <p:cNvPr id="7" name="Symbol zastępczy numeru slajdu 6"/>
          <p:cNvSpPr>
            <a:spLocks noGrp="1"/>
          </p:cNvSpPr>
          <p:nvPr>
            <p:ph type="sldNum" sz="quarter" idx="12"/>
          </p:nvPr>
        </p:nvSpPr>
        <p:spPr/>
        <p:txBody>
          <a:body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3522299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A2713DDC-0B5C-425B-8170-6A897584B57B}" type="datetime1">
              <a:rPr lang="pl-PL" smtClean="0"/>
              <a:pPr/>
              <a:t>2018-02-23</a:t>
            </a:fld>
            <a:endParaRPr lang="pl-PL" dirty="0"/>
          </a:p>
        </p:txBody>
      </p:sp>
      <p:sp>
        <p:nvSpPr>
          <p:cNvPr id="8" name="Symbol zastępczy stopki 7"/>
          <p:cNvSpPr>
            <a:spLocks noGrp="1"/>
          </p:cNvSpPr>
          <p:nvPr>
            <p:ph type="ftr" sz="quarter" idx="11"/>
          </p:nvPr>
        </p:nvSpPr>
        <p:spPr/>
        <p:txBody>
          <a:bodyPr/>
          <a:lstStyle/>
          <a:p>
            <a:r>
              <a:rPr lang="pl-PL" dirty="0" smtClean="0"/>
              <a:t>Stanisława Golinowska </a:t>
            </a:r>
            <a:endParaRPr lang="pl-PL" dirty="0"/>
          </a:p>
        </p:txBody>
      </p:sp>
      <p:sp>
        <p:nvSpPr>
          <p:cNvPr id="9" name="Symbol zastępczy numeru slajdu 8"/>
          <p:cNvSpPr>
            <a:spLocks noGrp="1"/>
          </p:cNvSpPr>
          <p:nvPr>
            <p:ph type="sldNum" sz="quarter" idx="12"/>
          </p:nvPr>
        </p:nvSpPr>
        <p:spPr/>
        <p:txBody>
          <a:body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1499743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CB67FDFF-EDD8-4F11-9588-CF2821304A75}" type="datetime1">
              <a:rPr lang="pl-PL" smtClean="0"/>
              <a:pPr/>
              <a:t>2018-02-23</a:t>
            </a:fld>
            <a:endParaRPr lang="pl-PL" dirty="0"/>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sp>
        <p:nvSpPr>
          <p:cNvPr id="5" name="Symbol zastępczy numeru slajdu 4"/>
          <p:cNvSpPr>
            <a:spLocks noGrp="1"/>
          </p:cNvSpPr>
          <p:nvPr>
            <p:ph type="sldNum" sz="quarter" idx="12"/>
          </p:nvPr>
        </p:nvSpPr>
        <p:spPr/>
        <p:txBody>
          <a:body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4210723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CC13CDBC-01E7-49A7-ABE9-F2AC79253DA1}" type="datetime1">
              <a:rPr lang="pl-PL" smtClean="0"/>
              <a:pPr/>
              <a:t>2018-02-23</a:t>
            </a:fld>
            <a:endParaRPr lang="pl-PL" dirty="0"/>
          </a:p>
        </p:txBody>
      </p:sp>
      <p:sp>
        <p:nvSpPr>
          <p:cNvPr id="3" name="Symbol zastępczy stopki 2"/>
          <p:cNvSpPr>
            <a:spLocks noGrp="1"/>
          </p:cNvSpPr>
          <p:nvPr>
            <p:ph type="ftr" sz="quarter" idx="11"/>
          </p:nvPr>
        </p:nvSpPr>
        <p:spPr/>
        <p:txBody>
          <a:bodyPr/>
          <a:lstStyle/>
          <a:p>
            <a:r>
              <a:rPr lang="pl-PL" dirty="0" smtClean="0"/>
              <a:t>Stanisława Golinowska </a:t>
            </a:r>
            <a:endParaRPr lang="pl-PL" dirty="0"/>
          </a:p>
        </p:txBody>
      </p:sp>
      <p:sp>
        <p:nvSpPr>
          <p:cNvPr id="4" name="Symbol zastępczy numeru slajdu 3"/>
          <p:cNvSpPr>
            <a:spLocks noGrp="1"/>
          </p:cNvSpPr>
          <p:nvPr>
            <p:ph type="sldNum" sz="quarter" idx="12"/>
          </p:nvPr>
        </p:nvSpPr>
        <p:spPr/>
        <p:txBody>
          <a:body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199654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401B80E-EF89-41EE-A70F-6200942C7B35}" type="datetime1">
              <a:rPr lang="pl-PL" smtClean="0"/>
              <a:pPr/>
              <a:t>2018-02-23</a:t>
            </a:fld>
            <a:endParaRPr lang="pl-PL" dirty="0"/>
          </a:p>
        </p:txBody>
      </p:sp>
      <p:sp>
        <p:nvSpPr>
          <p:cNvPr id="6" name="Symbol zastępczy stopki 5"/>
          <p:cNvSpPr>
            <a:spLocks noGrp="1"/>
          </p:cNvSpPr>
          <p:nvPr>
            <p:ph type="ftr" sz="quarter" idx="11"/>
          </p:nvPr>
        </p:nvSpPr>
        <p:spPr/>
        <p:txBody>
          <a:bodyPr/>
          <a:lstStyle/>
          <a:p>
            <a:r>
              <a:rPr lang="pl-PL" dirty="0" smtClean="0"/>
              <a:t>Stanisława Golinowska </a:t>
            </a:r>
            <a:endParaRPr lang="pl-PL" dirty="0"/>
          </a:p>
        </p:txBody>
      </p:sp>
      <p:sp>
        <p:nvSpPr>
          <p:cNvPr id="7" name="Symbol zastępczy numeru slajdu 6"/>
          <p:cNvSpPr>
            <a:spLocks noGrp="1"/>
          </p:cNvSpPr>
          <p:nvPr>
            <p:ph type="sldNum" sz="quarter" idx="12"/>
          </p:nvPr>
        </p:nvSpPr>
        <p:spPr/>
        <p:txBody>
          <a:body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2527016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dirty="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672C18F3-FF2E-430C-8E92-98E9977EB03E}" type="datetime1">
              <a:rPr lang="pl-PL" smtClean="0"/>
              <a:pPr/>
              <a:t>2018-02-23</a:t>
            </a:fld>
            <a:endParaRPr lang="pl-PL" dirty="0"/>
          </a:p>
        </p:txBody>
      </p:sp>
      <p:sp>
        <p:nvSpPr>
          <p:cNvPr id="6" name="Symbol zastępczy stopki 5"/>
          <p:cNvSpPr>
            <a:spLocks noGrp="1"/>
          </p:cNvSpPr>
          <p:nvPr>
            <p:ph type="ftr" sz="quarter" idx="11"/>
          </p:nvPr>
        </p:nvSpPr>
        <p:spPr/>
        <p:txBody>
          <a:bodyPr/>
          <a:lstStyle/>
          <a:p>
            <a:r>
              <a:rPr lang="pl-PL" dirty="0" smtClean="0"/>
              <a:t>Stanisława Golinowska </a:t>
            </a:r>
            <a:endParaRPr lang="pl-PL" dirty="0"/>
          </a:p>
        </p:txBody>
      </p:sp>
      <p:sp>
        <p:nvSpPr>
          <p:cNvPr id="7" name="Symbol zastępczy numeru slajdu 6"/>
          <p:cNvSpPr>
            <a:spLocks noGrp="1"/>
          </p:cNvSpPr>
          <p:nvPr>
            <p:ph type="sldNum" sz="quarter" idx="12"/>
          </p:nvPr>
        </p:nvSpPr>
        <p:spPr/>
        <p:txBody>
          <a:body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2018466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3C62B3-C647-4A8A-9ACA-739025D39957}" type="datetime1">
              <a:rPr lang="pl-PL" smtClean="0"/>
              <a:pPr/>
              <a:t>2018-02-23</a:t>
            </a:fld>
            <a:endParaRPr lang="pl-PL" dirty="0"/>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pl-PL" dirty="0" smtClean="0"/>
              <a:t>Stanisława Golinowska </a:t>
            </a:r>
            <a:endParaRPr lang="pl-PL" dirty="0"/>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AEBF60-55F6-4BE6-AAF1-1947B967204F}" type="slidenum">
              <a:rPr lang="pl-PL" smtClean="0"/>
              <a:pPr/>
              <a:t>‹#›</a:t>
            </a:fld>
            <a:endParaRPr lang="pl-PL" dirty="0"/>
          </a:p>
        </p:txBody>
      </p:sp>
    </p:spTree>
    <p:extLst>
      <p:ext uri="{BB962C8B-B14F-4D97-AF65-F5344CB8AC3E}">
        <p14:creationId xmlns="" xmlns:p14="http://schemas.microsoft.com/office/powerpoint/2010/main" val="1526069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wm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s1\office\Administracja\O_Alfie\grafika\AlfaCom-template-bezLogo.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7504"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ytuł 1"/>
          <p:cNvSpPr>
            <a:spLocks noGrp="1"/>
          </p:cNvSpPr>
          <p:nvPr>
            <p:ph type="ctrTitle"/>
          </p:nvPr>
        </p:nvSpPr>
        <p:spPr>
          <a:xfrm>
            <a:off x="1" y="1700809"/>
            <a:ext cx="9180511" cy="3562656"/>
          </a:xfrm>
        </p:spPr>
        <p:txBody>
          <a:bodyPr>
            <a:normAutofit/>
          </a:bodyPr>
          <a:lstStyle/>
          <a:p>
            <a:r>
              <a:rPr lang="pl-PL" i="1" dirty="0" smtClean="0">
                <a:latin typeface="Times New Roman" panose="02020603050405020304" pitchFamily="18" charset="0"/>
                <a:cs typeface="Times New Roman" panose="02020603050405020304" pitchFamily="18" charset="0"/>
              </a:rPr>
              <a:t/>
            </a:r>
            <a:br>
              <a:rPr lang="pl-PL" i="1" dirty="0" smtClean="0">
                <a:latin typeface="Times New Roman" panose="02020603050405020304" pitchFamily="18" charset="0"/>
                <a:cs typeface="Times New Roman" panose="02020603050405020304" pitchFamily="18" charset="0"/>
              </a:rPr>
            </a:br>
            <a:r>
              <a:rPr lang="en-GB" sz="2200" b="1" i="1" dirty="0" smtClean="0">
                <a:solidFill>
                  <a:schemeClr val="accent2">
                    <a:lumMod val="75000"/>
                  </a:schemeClr>
                </a:solidFill>
                <a:latin typeface="Times New Roman" panose="02020603050405020304" pitchFamily="18" charset="0"/>
                <a:cs typeface="Times New Roman" panose="02020603050405020304" pitchFamily="18" charset="0"/>
              </a:rPr>
              <a:t/>
            </a:r>
            <a:br>
              <a:rPr lang="en-GB" sz="2200" b="1" i="1" dirty="0" smtClean="0">
                <a:solidFill>
                  <a:schemeClr val="accent2">
                    <a:lumMod val="75000"/>
                  </a:schemeClr>
                </a:solidFill>
                <a:latin typeface="Times New Roman" panose="02020603050405020304" pitchFamily="18" charset="0"/>
                <a:cs typeface="Times New Roman" panose="02020603050405020304" pitchFamily="18" charset="0"/>
              </a:rPr>
            </a:br>
            <a:endParaRPr lang="en-GB" sz="2200" i="1" dirty="0">
              <a:latin typeface="Times New Roman" panose="02020603050405020304" pitchFamily="18" charset="0"/>
              <a:cs typeface="Times New Roman" panose="02020603050405020304" pitchFamily="18" charset="0"/>
            </a:endParaRPr>
          </a:p>
        </p:txBody>
      </p:sp>
      <p:sp>
        <p:nvSpPr>
          <p:cNvPr id="3" name="Podtytuł 2"/>
          <p:cNvSpPr>
            <a:spLocks noGrp="1"/>
          </p:cNvSpPr>
          <p:nvPr>
            <p:ph type="subTitle" idx="1"/>
          </p:nvPr>
        </p:nvSpPr>
        <p:spPr>
          <a:xfrm>
            <a:off x="251520" y="5445224"/>
            <a:ext cx="8712968" cy="648072"/>
          </a:xfrm>
        </p:spPr>
        <p:txBody>
          <a:bodyPr>
            <a:normAutofit fontScale="85000" lnSpcReduction="20000"/>
          </a:bodyPr>
          <a:lstStyle/>
          <a:p>
            <a:endParaRPr lang="pl-PL" sz="2000" dirty="0" smtClean="0">
              <a:solidFill>
                <a:schemeClr val="tx1"/>
              </a:solidFill>
              <a:latin typeface="Times New Roman" panose="02020603050405020304" pitchFamily="18" charset="0"/>
              <a:cs typeface="Times New Roman" panose="02020603050405020304" pitchFamily="18" charset="0"/>
            </a:endParaRPr>
          </a:p>
          <a:p>
            <a:r>
              <a:rPr lang="pl-PL" sz="2400" b="1" dirty="0" smtClean="0">
                <a:solidFill>
                  <a:schemeClr val="tx1"/>
                </a:solidFill>
                <a:latin typeface="Times New Roman" panose="02020603050405020304" pitchFamily="18" charset="0"/>
                <a:cs typeface="Times New Roman" panose="02020603050405020304" pitchFamily="18" charset="0"/>
              </a:rPr>
              <a:t>Stanislawa Golinowska</a:t>
            </a:r>
          </a:p>
          <a:p>
            <a:endParaRPr lang="pl-PL" sz="2000" dirty="0" smtClean="0">
              <a:solidFill>
                <a:schemeClr val="tx1"/>
              </a:solidFill>
              <a:latin typeface="Times New Roman" panose="02020603050405020304" pitchFamily="18" charset="0"/>
              <a:cs typeface="Times New Roman" panose="02020603050405020304" pitchFamily="18" charset="0"/>
            </a:endParaRPr>
          </a:p>
          <a:p>
            <a:endParaRPr lang="pl-PL" sz="2000" dirty="0" smtClean="0">
              <a:solidFill>
                <a:schemeClr val="tx1"/>
              </a:solidFill>
              <a:latin typeface="Times New Roman" panose="02020603050405020304" pitchFamily="18" charset="0"/>
              <a:cs typeface="Times New Roman" panose="02020603050405020304" pitchFamily="18" charset="0"/>
            </a:endParaRPr>
          </a:p>
          <a:p>
            <a:endParaRPr lang="en-GB" sz="2800" dirty="0" smtClean="0">
              <a:solidFill>
                <a:schemeClr val="tx1"/>
              </a:solidFill>
              <a:latin typeface="Times New Roman" panose="02020603050405020304" pitchFamily="18" charset="0"/>
              <a:cs typeface="Times New Roman" panose="02020603050405020304" pitchFamily="18" charset="0"/>
            </a:endParaRPr>
          </a:p>
          <a:p>
            <a:endParaRPr lang="en-GB" dirty="0"/>
          </a:p>
        </p:txBody>
      </p:sp>
      <p:pic>
        <p:nvPicPr>
          <p:cNvPr id="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740352" y="370350"/>
            <a:ext cx="936103" cy="8392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004048" y="482656"/>
            <a:ext cx="2520280" cy="7269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Prostokąt 3"/>
          <p:cNvSpPr/>
          <p:nvPr/>
        </p:nvSpPr>
        <p:spPr>
          <a:xfrm>
            <a:off x="107504" y="2708920"/>
            <a:ext cx="9036496" cy="2308324"/>
          </a:xfrm>
          <a:prstGeom prst="rect">
            <a:avLst/>
          </a:prstGeom>
          <a:noFill/>
        </p:spPr>
        <p:txBody>
          <a:bodyPr wrap="square">
            <a:spAutoFit/>
          </a:bodyPr>
          <a:lstStyle/>
          <a:p>
            <a:pPr algn="ctr"/>
            <a:r>
              <a:rPr lang="en-GB" sz="2400" b="1" dirty="0" smtClean="0">
                <a:latin typeface="Times New Roman" panose="02020603050405020304" pitchFamily="18" charset="0"/>
                <a:cs typeface="Times New Roman" panose="02020603050405020304" pitchFamily="18" charset="0"/>
              </a:rPr>
              <a:t>„</a:t>
            </a:r>
            <a:r>
              <a:rPr lang="en-GB" sz="2400" b="1" dirty="0" smtClean="0">
                <a:solidFill>
                  <a:schemeClr val="accent6">
                    <a:lumMod val="50000"/>
                  </a:schemeClr>
                </a:solidFill>
                <a:latin typeface="Times New Roman" panose="02020603050405020304" pitchFamily="18" charset="0"/>
                <a:cs typeface="Times New Roman" panose="02020603050405020304" pitchFamily="18" charset="0"/>
              </a:rPr>
              <a:t>Pro-Health 65+”</a:t>
            </a:r>
            <a:r>
              <a:rPr lang="en-GB" sz="2400" dirty="0" smtClean="0">
                <a:solidFill>
                  <a:schemeClr val="accent6">
                    <a:lumMod val="50000"/>
                  </a:schemeClr>
                </a:solidFill>
                <a:latin typeface="Times New Roman" panose="02020603050405020304" pitchFamily="18" charset="0"/>
                <a:cs typeface="Times New Roman" panose="02020603050405020304" pitchFamily="18" charset="0"/>
              </a:rPr>
              <a:t> </a:t>
            </a:r>
            <a:endParaRPr lang="pl-PL" sz="2400" dirty="0" smtClean="0">
              <a:solidFill>
                <a:schemeClr val="accent6">
                  <a:lumMod val="50000"/>
                </a:schemeClr>
              </a:solidFill>
              <a:latin typeface="Times New Roman" panose="02020603050405020304" pitchFamily="18" charset="0"/>
              <a:cs typeface="Times New Roman" panose="02020603050405020304" pitchFamily="18" charset="0"/>
            </a:endParaRPr>
          </a:p>
          <a:p>
            <a:pPr algn="ctr"/>
            <a:r>
              <a:rPr lang="en-GB" sz="2400" dirty="0" smtClean="0">
                <a:latin typeface="Times New Roman" panose="02020603050405020304" pitchFamily="18" charset="0"/>
                <a:cs typeface="Times New Roman" panose="02020603050405020304" pitchFamily="18" charset="0"/>
              </a:rPr>
              <a:t>Health promotion and prevention of risk. Actions for seniors</a:t>
            </a:r>
            <a:br>
              <a:rPr lang="en-GB" sz="2400" dirty="0" smtClean="0">
                <a:latin typeface="Times New Roman" panose="02020603050405020304" pitchFamily="18" charset="0"/>
                <a:cs typeface="Times New Roman" panose="02020603050405020304" pitchFamily="18" charset="0"/>
              </a:rPr>
            </a:br>
            <a:r>
              <a:rPr lang="en-GB" sz="2400" dirty="0" smtClean="0">
                <a:latin typeface="Times New Roman" panose="02020603050405020304" pitchFamily="18" charset="0"/>
                <a:cs typeface="Times New Roman" panose="02020603050405020304" pitchFamily="18" charset="0"/>
              </a:rPr>
              <a:t>Reporting on the project realisation</a:t>
            </a:r>
            <a:endParaRPr lang="pl-PL" sz="2400" dirty="0" smtClean="0">
              <a:latin typeface="Times New Roman" panose="02020603050405020304" pitchFamily="18" charset="0"/>
              <a:cs typeface="Times New Roman" panose="02020603050405020304" pitchFamily="18" charset="0"/>
            </a:endParaRPr>
          </a:p>
          <a:p>
            <a:pPr algn="ctr"/>
            <a:r>
              <a:rPr lang="pl-PL" sz="2400" dirty="0" smtClean="0">
                <a:latin typeface="Times New Roman" panose="02020603050405020304" pitchFamily="18" charset="0"/>
                <a:cs typeface="Times New Roman" panose="02020603050405020304" pitchFamily="18" charset="0"/>
              </a:rPr>
              <a:t>Info Day </a:t>
            </a:r>
          </a:p>
          <a:p>
            <a:pPr algn="ctr"/>
            <a:r>
              <a:rPr lang="pl-PL" sz="2400" dirty="0" smtClean="0">
                <a:latin typeface="Times New Roman" panose="02020603050405020304" pitchFamily="18" charset="0"/>
                <a:cs typeface="Times New Roman" panose="02020603050405020304" pitchFamily="18" charset="0"/>
              </a:rPr>
              <a:t>Ministerstwo Zdrowia </a:t>
            </a:r>
          </a:p>
          <a:p>
            <a:pPr algn="ctr"/>
            <a:r>
              <a:rPr lang="pl-PL" sz="2400" dirty="0" smtClean="0">
                <a:latin typeface="Times New Roman" panose="02020603050405020304" pitchFamily="18" charset="0"/>
                <a:cs typeface="Times New Roman" panose="02020603050405020304" pitchFamily="18" charset="0"/>
              </a:rPr>
              <a:t>Warszawa 22</a:t>
            </a:r>
            <a:r>
              <a:rPr lang="en-GB" sz="2400" dirty="0" smtClean="0">
                <a:latin typeface="Times New Roman" panose="02020603050405020304" pitchFamily="18" charset="0"/>
                <a:cs typeface="Times New Roman" panose="02020603050405020304" pitchFamily="18" charset="0"/>
              </a:rPr>
              <a:t>.</a:t>
            </a:r>
            <a:r>
              <a:rPr lang="pl-PL" sz="2400" dirty="0" smtClean="0">
                <a:latin typeface="Times New Roman" panose="02020603050405020304" pitchFamily="18" charset="0"/>
                <a:cs typeface="Times New Roman" panose="02020603050405020304" pitchFamily="18" charset="0"/>
              </a:rPr>
              <a:t>02</a:t>
            </a:r>
            <a:r>
              <a:rPr lang="en-GB" sz="2400" dirty="0" smtClean="0">
                <a:latin typeface="Times New Roman" panose="02020603050405020304" pitchFamily="18" charset="0"/>
                <a:cs typeface="Times New Roman" panose="02020603050405020304" pitchFamily="18" charset="0"/>
              </a:rPr>
              <a:t>. 201</a:t>
            </a:r>
            <a:r>
              <a:rPr lang="pl-PL" sz="2400" dirty="0" smtClean="0">
                <a:latin typeface="Times New Roman" panose="02020603050405020304" pitchFamily="18" charset="0"/>
                <a:cs typeface="Times New Roman" panose="02020603050405020304" pitchFamily="18" charset="0"/>
              </a:rPr>
              <a:t>8</a:t>
            </a:r>
            <a:endParaRPr lang="en-GB" sz="2400" dirty="0" smtClean="0">
              <a:latin typeface="Times New Roman" panose="02020603050405020304" pitchFamily="18" charset="0"/>
              <a:cs typeface="Times New Roman" panose="02020603050405020304" pitchFamily="18" charset="0"/>
            </a:endParaRPr>
          </a:p>
        </p:txBody>
      </p:sp>
      <p:pic>
        <p:nvPicPr>
          <p:cNvPr id="12" name="Picture 2" descr="C:\Users\sg\AppData\Local\Microsoft\Windows\Temporary Internet Files\Content.IE5\2IE6YHVI\MC900326946[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 y="0"/>
            <a:ext cx="1547663" cy="134076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17253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a:bodyPr>
          <a:lstStyle/>
          <a:p>
            <a:r>
              <a:rPr lang="pl-PL" b="1" dirty="0" err="1" smtClean="0">
                <a:solidFill>
                  <a:schemeClr val="accent2">
                    <a:lumMod val="75000"/>
                  </a:schemeClr>
                </a:solidFill>
                <a:latin typeface="Times New Roman" panose="02020603050405020304" pitchFamily="18" charset="0"/>
                <a:cs typeface="Times New Roman" panose="02020603050405020304" pitchFamily="18" charset="0"/>
              </a:rPr>
              <a:t>Analysed</a:t>
            </a:r>
            <a:r>
              <a:rPr lang="pl-PL" b="1" dirty="0" smtClean="0">
                <a:solidFill>
                  <a:schemeClr val="accent2">
                    <a:lumMod val="75000"/>
                  </a:schemeClr>
                </a:solidFill>
                <a:latin typeface="Times New Roman" panose="02020603050405020304" pitchFamily="18" charset="0"/>
                <a:cs typeface="Times New Roman" panose="02020603050405020304" pitchFamily="18" charset="0"/>
              </a:rPr>
              <a:t> </a:t>
            </a:r>
            <a:r>
              <a:rPr lang="pl-PL" b="1" dirty="0" err="1" smtClean="0">
                <a:solidFill>
                  <a:schemeClr val="accent2">
                    <a:lumMod val="75000"/>
                  </a:schemeClr>
                </a:solidFill>
                <a:latin typeface="Times New Roman" panose="02020603050405020304" pitchFamily="18" charset="0"/>
                <a:cs typeface="Times New Roman" panose="02020603050405020304" pitchFamily="18" charset="0"/>
              </a:rPr>
              <a:t>countries</a:t>
            </a:r>
            <a:r>
              <a:rPr lang="pl-PL" b="1" dirty="0" smtClean="0">
                <a:solidFill>
                  <a:schemeClr val="accent2">
                    <a:lumMod val="75000"/>
                  </a:schemeClr>
                </a:solidFill>
                <a:latin typeface="Times New Roman" panose="02020603050405020304" pitchFamily="18" charset="0"/>
                <a:cs typeface="Times New Roman" panose="02020603050405020304" pitchFamily="18" charset="0"/>
              </a:rPr>
              <a:t> – </a:t>
            </a:r>
            <a:r>
              <a:rPr lang="pl-PL" b="1" dirty="0" err="1" smtClean="0">
                <a:solidFill>
                  <a:schemeClr val="accent2">
                    <a:lumMod val="75000"/>
                  </a:schemeClr>
                </a:solidFill>
                <a:latin typeface="Times New Roman" panose="02020603050405020304" pitchFamily="18" charset="0"/>
                <a:cs typeface="Times New Roman" panose="02020603050405020304" pitchFamily="18" charset="0"/>
              </a:rPr>
              <a:t>rationale</a:t>
            </a:r>
            <a:r>
              <a:rPr lang="pl-PL" b="1" dirty="0" smtClean="0">
                <a:solidFill>
                  <a:schemeClr val="accent2">
                    <a:lumMod val="75000"/>
                  </a:schemeClr>
                </a:solidFill>
                <a:latin typeface="Times New Roman" panose="02020603050405020304" pitchFamily="18" charset="0"/>
                <a:cs typeface="Times New Roman" panose="02020603050405020304" pitchFamily="18" charset="0"/>
              </a:rPr>
              <a:t> </a:t>
            </a:r>
            <a:endParaRPr lang="pl-PL"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lnSpcReduction="10000"/>
          </a:bodyPr>
          <a:lstStyle/>
          <a:p>
            <a:pPr marL="0" indent="0">
              <a:buNone/>
            </a:pPr>
            <a:r>
              <a:rPr lang="en-US" dirty="0" smtClean="0">
                <a:latin typeface="Times New Roman" panose="02020603050405020304" pitchFamily="18" charset="0"/>
                <a:cs typeface="Times New Roman" panose="02020603050405020304" pitchFamily="18" charset="0"/>
              </a:rPr>
              <a:t>Selection of countries are based on </a:t>
            </a:r>
            <a:r>
              <a:rPr lang="en-US" dirty="0" err="1" smtClean="0">
                <a:latin typeface="Times New Roman" panose="02020603050405020304" pitchFamily="18" charset="0"/>
                <a:cs typeface="Times New Roman" panose="02020603050405020304" pitchFamily="18" charset="0"/>
              </a:rPr>
              <a:t>Esping</a:t>
            </a:r>
            <a:r>
              <a:rPr lang="en-US" dirty="0" smtClean="0">
                <a:latin typeface="Times New Roman" panose="02020603050405020304" pitchFamily="18" charset="0"/>
                <a:cs typeface="Times New Roman" panose="02020603050405020304" pitchFamily="18" charset="0"/>
              </a:rPr>
              <a:t> – Andersen classification, </a:t>
            </a:r>
            <a:r>
              <a:rPr lang="pl-PL" dirty="0" err="1" smtClean="0">
                <a:latin typeface="Times New Roman" panose="02020603050405020304" pitchFamily="18" charset="0"/>
                <a:cs typeface="Times New Roman" panose="02020603050405020304" pitchFamily="18" charset="0"/>
              </a:rPr>
              <a:t>took</a:t>
            </a:r>
            <a:r>
              <a:rPr lang="pl-PL"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into account the welfare regimes later modified by </a:t>
            </a:r>
            <a:r>
              <a:rPr lang="en-US" dirty="0" err="1" smtClean="0">
                <a:latin typeface="Times New Roman" panose="02020603050405020304" pitchFamily="18" charset="0"/>
                <a:cs typeface="Times New Roman" panose="02020603050405020304" pitchFamily="18" charset="0"/>
              </a:rPr>
              <a:t>Ferrera</a:t>
            </a:r>
            <a:r>
              <a:rPr lang="en-US" dirty="0" smtClean="0">
                <a:latin typeface="Times New Roman" panose="02020603050405020304" pitchFamily="18" charset="0"/>
                <a:cs typeface="Times New Roman" panose="02020603050405020304" pitchFamily="18" charset="0"/>
              </a:rPr>
              <a:t> and included health outcome criteria (without Scandinavian, Ireland and UK countries):</a:t>
            </a:r>
          </a:p>
          <a:p>
            <a:pPr lvl="1"/>
            <a:r>
              <a:rPr lang="en-US" dirty="0" smtClean="0">
                <a:latin typeface="Times New Roman" panose="02020603050405020304" pitchFamily="18" charset="0"/>
                <a:cs typeface="Times New Roman" panose="02020603050405020304" pitchFamily="18" charset="0"/>
              </a:rPr>
              <a:t>Continental Europe: Netherlands and Germany</a:t>
            </a:r>
          </a:p>
          <a:p>
            <a:pPr lvl="1"/>
            <a:r>
              <a:rPr lang="en-US" dirty="0" smtClean="0">
                <a:latin typeface="Times New Roman" panose="02020603050405020304" pitchFamily="18" charset="0"/>
                <a:cs typeface="Times New Roman" panose="02020603050405020304" pitchFamily="18" charset="0"/>
              </a:rPr>
              <a:t>Southern Europe (Mediterranean): Italy, Portugal, Greece</a:t>
            </a:r>
          </a:p>
          <a:p>
            <a:pPr lvl="1"/>
            <a:r>
              <a:rPr lang="en-US" dirty="0" smtClean="0">
                <a:latin typeface="Times New Roman" panose="02020603050405020304" pitchFamily="18" charset="0"/>
                <a:cs typeface="Times New Roman" panose="02020603050405020304" pitchFamily="18" charset="0"/>
              </a:rPr>
              <a:t>Eastern Europe: Poland, Czech Republic, Hungary, Bulgaria and Lithuania       </a:t>
            </a:r>
            <a:endParaRPr lang="en-US"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3813170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116632"/>
            <a:ext cx="7704856" cy="1047250"/>
          </a:xfrm>
        </p:spPr>
        <p:txBody>
          <a:bodyPr>
            <a:normAutofit fontScale="90000"/>
          </a:bodyPr>
          <a:lstStyle/>
          <a:p>
            <a:r>
              <a:rPr lang="en-GB" sz="3600" b="1" dirty="0" smtClean="0">
                <a:latin typeface="Times New Roman" panose="02020603050405020304" pitchFamily="18" charset="0"/>
                <a:cs typeface="Times New Roman" panose="02020603050405020304" pitchFamily="18" charset="0"/>
              </a:rPr>
              <a:t>Table of results: health status by countries LE at b</a:t>
            </a:r>
            <a:r>
              <a:rPr lang="pl-PL" sz="3600" b="1" dirty="0" smtClean="0">
                <a:latin typeface="Times New Roman" panose="02020603050405020304" pitchFamily="18" charset="0"/>
                <a:cs typeface="Times New Roman" panose="02020603050405020304" pitchFamily="18" charset="0"/>
              </a:rPr>
              <a:t>i</a:t>
            </a:r>
            <a:r>
              <a:rPr lang="en-GB" sz="3600" b="1" dirty="0" err="1" smtClean="0">
                <a:latin typeface="Times New Roman" panose="02020603050405020304" pitchFamily="18" charset="0"/>
                <a:cs typeface="Times New Roman" panose="02020603050405020304" pitchFamily="18" charset="0"/>
              </a:rPr>
              <a:t>rth</a:t>
            </a:r>
            <a:endParaRPr lang="en-GB" sz="3600" b="1"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a:bodyPr>
          <a:lstStyle/>
          <a:p>
            <a:endParaRPr lang="pl-PL" dirty="0" smtClean="0">
              <a:latin typeface="Times New Roman" panose="02020603050405020304" pitchFamily="18" charset="0"/>
              <a:cs typeface="Times New Roman" panose="02020603050405020304" pitchFamily="18" charset="0"/>
            </a:endParaRP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7544" y="1163882"/>
            <a:ext cx="8352928" cy="521744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4376508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619672" y="116632"/>
            <a:ext cx="7488832" cy="1224136"/>
          </a:xfrm>
        </p:spPr>
        <p:txBody>
          <a:bodyPr>
            <a:normAutofit fontScale="90000"/>
          </a:bodyPr>
          <a:lstStyle/>
          <a:p>
            <a:r>
              <a:rPr lang="pl-PL" b="1" dirty="0" err="1" smtClean="0">
                <a:solidFill>
                  <a:schemeClr val="accent2">
                    <a:lumMod val="75000"/>
                  </a:schemeClr>
                </a:solidFill>
                <a:latin typeface="Times New Roman" panose="02020603050405020304" pitchFamily="18" charset="0"/>
                <a:cs typeface="Times New Roman" panose="02020603050405020304" pitchFamily="18" charset="0"/>
              </a:rPr>
              <a:t>Structure</a:t>
            </a:r>
            <a:r>
              <a:rPr lang="pl-PL" b="1" dirty="0" smtClean="0">
                <a:solidFill>
                  <a:schemeClr val="accent2">
                    <a:lumMod val="75000"/>
                  </a:schemeClr>
                </a:solidFill>
                <a:latin typeface="Times New Roman" panose="02020603050405020304" pitchFamily="18" charset="0"/>
                <a:cs typeface="Times New Roman" panose="02020603050405020304" pitchFamily="18" charset="0"/>
              </a:rPr>
              <a:t> of the </a:t>
            </a:r>
            <a:r>
              <a:rPr lang="pl-PL" b="1" dirty="0" err="1" smtClean="0">
                <a:solidFill>
                  <a:schemeClr val="accent2">
                    <a:lumMod val="75000"/>
                  </a:schemeClr>
                </a:solidFill>
                <a:latin typeface="Times New Roman" panose="02020603050405020304" pitchFamily="18" charset="0"/>
                <a:cs typeface="Times New Roman" panose="02020603050405020304" pitchFamily="18" charset="0"/>
              </a:rPr>
              <a:t>project</a:t>
            </a:r>
            <a:r>
              <a:rPr lang="pl-PL" b="1" dirty="0" smtClean="0">
                <a:solidFill>
                  <a:schemeClr val="accent2">
                    <a:lumMod val="75000"/>
                  </a:schemeClr>
                </a:solidFill>
                <a:latin typeface="Times New Roman" panose="02020603050405020304" pitchFamily="18" charset="0"/>
                <a:cs typeface="Times New Roman" panose="02020603050405020304" pitchFamily="18" charset="0"/>
              </a:rPr>
              <a:t> </a:t>
            </a:r>
            <a:r>
              <a:rPr lang="pl-PL" b="1" dirty="0" err="1" smtClean="0">
                <a:solidFill>
                  <a:schemeClr val="accent2">
                    <a:lumMod val="75000"/>
                  </a:schemeClr>
                </a:solidFill>
                <a:latin typeface="Times New Roman" panose="02020603050405020304" pitchFamily="18" charset="0"/>
                <a:cs typeface="Times New Roman" panose="02020603050405020304" pitchFamily="18" charset="0"/>
              </a:rPr>
              <a:t>activities</a:t>
            </a:r>
            <a:r>
              <a:rPr lang="pl-PL" b="1" dirty="0" smtClean="0">
                <a:solidFill>
                  <a:schemeClr val="accent2">
                    <a:lumMod val="75000"/>
                  </a:schemeClr>
                </a:solidFill>
                <a:latin typeface="Times New Roman" panose="02020603050405020304" pitchFamily="18" charset="0"/>
                <a:cs typeface="Times New Roman" panose="02020603050405020304" pitchFamily="18" charset="0"/>
              </a:rPr>
              <a:t> </a:t>
            </a:r>
            <a:endParaRPr lang="en-GB" b="1" dirty="0">
              <a:solidFill>
                <a:schemeClr val="accent2">
                  <a:lumMod val="75000"/>
                </a:schemeClr>
              </a:solidFill>
              <a:latin typeface="Times New Roman" panose="02020603050405020304" pitchFamily="18" charset="0"/>
              <a:cs typeface="Times New Roman" panose="02020603050405020304" pitchFamily="18" charset="0"/>
            </a:endParaRPr>
          </a:p>
        </p:txBody>
      </p:sp>
      <p:pic>
        <p:nvPicPr>
          <p:cNvPr id="4"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8" y="394081"/>
            <a:ext cx="1098968" cy="8026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Symbol zastępczy stopki 2"/>
          <p:cNvSpPr>
            <a:spLocks noGrp="1"/>
          </p:cNvSpPr>
          <p:nvPr>
            <p:ph type="ftr" sz="quarter" idx="11"/>
          </p:nvPr>
        </p:nvSpPr>
        <p:spPr>
          <a:xfrm>
            <a:off x="2987824" y="6381328"/>
            <a:ext cx="3031976" cy="340147"/>
          </a:xfrm>
        </p:spPr>
        <p:txBody>
          <a:bodyPr/>
          <a:lstStyle/>
          <a:p>
            <a:r>
              <a:rPr lang="pl-PL" dirty="0" smtClean="0"/>
              <a:t>Stanisława Golinowska </a:t>
            </a:r>
            <a:endParaRPr lang="pl-PL" dirty="0"/>
          </a:p>
        </p:txBody>
      </p:sp>
      <p:sp>
        <p:nvSpPr>
          <p:cNvPr id="5" name="Prostokąt 4"/>
          <p:cNvSpPr/>
          <p:nvPr/>
        </p:nvSpPr>
        <p:spPr>
          <a:xfrm>
            <a:off x="12736" y="1322766"/>
            <a:ext cx="3016696" cy="1008112"/>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800" dirty="0" err="1" smtClean="0">
                <a:solidFill>
                  <a:schemeClr val="tx1"/>
                </a:solidFill>
                <a:latin typeface="Times New Roman" panose="02020603050405020304" pitchFamily="18" charset="0"/>
                <a:cs typeface="Times New Roman" panose="02020603050405020304" pitchFamily="18" charset="0"/>
              </a:rPr>
              <a:t>Research</a:t>
            </a:r>
            <a:r>
              <a:rPr lang="pl-PL" sz="2800" dirty="0" smtClean="0">
                <a:solidFill>
                  <a:schemeClr val="tx1"/>
                </a:solidFill>
                <a:latin typeface="Times New Roman" panose="02020603050405020304" pitchFamily="18" charset="0"/>
                <a:cs typeface="Times New Roman" panose="02020603050405020304" pitchFamily="18" charset="0"/>
              </a:rPr>
              <a:t> part</a:t>
            </a:r>
            <a:endParaRPr lang="pl-PL" sz="2800" dirty="0">
              <a:solidFill>
                <a:schemeClr val="tx1"/>
              </a:solidFill>
              <a:latin typeface="Times New Roman" panose="02020603050405020304" pitchFamily="18" charset="0"/>
              <a:cs typeface="Times New Roman" panose="02020603050405020304" pitchFamily="18" charset="0"/>
            </a:endParaRPr>
          </a:p>
        </p:txBody>
      </p:sp>
      <p:sp>
        <p:nvSpPr>
          <p:cNvPr id="6" name="Prostokąt 5"/>
          <p:cNvSpPr/>
          <p:nvPr/>
        </p:nvSpPr>
        <p:spPr>
          <a:xfrm>
            <a:off x="2987824" y="1340768"/>
            <a:ext cx="2739037" cy="1008112"/>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800" dirty="0" smtClean="0">
                <a:solidFill>
                  <a:schemeClr val="tx1"/>
                </a:solidFill>
                <a:latin typeface="Times New Roman" panose="02020603050405020304" pitchFamily="18" charset="0"/>
                <a:cs typeface="Times New Roman" panose="02020603050405020304" pitchFamily="18" charset="0"/>
              </a:rPr>
              <a:t>Publications </a:t>
            </a:r>
            <a:endParaRPr lang="pl-PL" sz="2800" dirty="0">
              <a:solidFill>
                <a:schemeClr val="tx1"/>
              </a:solidFill>
              <a:latin typeface="Times New Roman" panose="02020603050405020304" pitchFamily="18" charset="0"/>
              <a:cs typeface="Times New Roman" panose="02020603050405020304" pitchFamily="18" charset="0"/>
            </a:endParaRPr>
          </a:p>
        </p:txBody>
      </p:sp>
      <p:sp>
        <p:nvSpPr>
          <p:cNvPr id="7" name="Prostokąt 6"/>
          <p:cNvSpPr/>
          <p:nvPr/>
        </p:nvSpPr>
        <p:spPr>
          <a:xfrm>
            <a:off x="5726861" y="1340768"/>
            <a:ext cx="3373354" cy="1008112"/>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800" dirty="0" err="1" smtClean="0">
                <a:solidFill>
                  <a:schemeClr val="tx1"/>
                </a:solidFill>
                <a:latin typeface="Times New Roman" panose="02020603050405020304" pitchFamily="18" charset="0"/>
                <a:cs typeface="Times New Roman" panose="02020603050405020304" pitchFamily="18" charset="0"/>
              </a:rPr>
              <a:t>Trainings</a:t>
            </a:r>
            <a:r>
              <a:rPr lang="pl-PL" sz="2800" dirty="0" smtClean="0">
                <a:solidFill>
                  <a:schemeClr val="tx1"/>
                </a:solidFill>
                <a:latin typeface="Times New Roman" panose="02020603050405020304" pitchFamily="18" charset="0"/>
                <a:cs typeface="Times New Roman" panose="02020603050405020304" pitchFamily="18" charset="0"/>
              </a:rPr>
              <a:t> </a:t>
            </a:r>
            <a:endParaRPr lang="pl-PL" sz="2800" dirty="0">
              <a:solidFill>
                <a:schemeClr val="tx1"/>
              </a:solidFill>
              <a:latin typeface="Times New Roman" panose="02020603050405020304" pitchFamily="18" charset="0"/>
              <a:cs typeface="Times New Roman" panose="02020603050405020304" pitchFamily="18" charset="0"/>
            </a:endParaRPr>
          </a:p>
        </p:txBody>
      </p:sp>
      <p:sp>
        <p:nvSpPr>
          <p:cNvPr id="8" name="Prostokąt zaokrąglony 7"/>
          <p:cNvSpPr/>
          <p:nvPr/>
        </p:nvSpPr>
        <p:spPr>
          <a:xfrm>
            <a:off x="0" y="2312876"/>
            <a:ext cx="2987824" cy="91472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dirty="0" err="1" smtClean="0">
                <a:solidFill>
                  <a:schemeClr val="tx1"/>
                </a:solidFill>
                <a:latin typeface="Times New Roman" panose="02020603050405020304" pitchFamily="18" charset="0"/>
                <a:cs typeface="Times New Roman" panose="02020603050405020304" pitchFamily="18" charset="0"/>
              </a:rPr>
              <a:t>Health</a:t>
            </a:r>
            <a:r>
              <a:rPr lang="pl-PL" sz="2000" dirty="0" smtClean="0">
                <a:solidFill>
                  <a:schemeClr val="tx1"/>
                </a:solidFill>
                <a:latin typeface="Times New Roman" panose="02020603050405020304" pitchFamily="18" charset="0"/>
                <a:cs typeface="Times New Roman" panose="02020603050405020304" pitchFamily="18" charset="0"/>
              </a:rPr>
              <a:t> status of </a:t>
            </a:r>
            <a:r>
              <a:rPr lang="pl-PL" sz="2000" dirty="0" err="1" smtClean="0">
                <a:solidFill>
                  <a:schemeClr val="tx1"/>
                </a:solidFill>
                <a:latin typeface="Times New Roman" panose="02020603050405020304" pitchFamily="18" charset="0"/>
                <a:cs typeface="Times New Roman" panose="02020603050405020304" pitchFamily="18" charset="0"/>
              </a:rPr>
              <a:t>older</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people</a:t>
            </a:r>
            <a:r>
              <a:rPr lang="pl-PL" sz="2000" dirty="0" smtClean="0">
                <a:solidFill>
                  <a:schemeClr val="tx1"/>
                </a:solidFill>
                <a:latin typeface="Times New Roman" panose="02020603050405020304" pitchFamily="18" charset="0"/>
                <a:cs typeface="Times New Roman" panose="02020603050405020304" pitchFamily="18" charset="0"/>
              </a:rPr>
              <a:t> – </a:t>
            </a:r>
            <a:r>
              <a:rPr lang="pl-PL" sz="2000" dirty="0" err="1" smtClean="0">
                <a:solidFill>
                  <a:schemeClr val="tx1"/>
                </a:solidFill>
                <a:latin typeface="Times New Roman" panose="02020603050405020304" pitchFamily="18" charset="0"/>
                <a:cs typeface="Times New Roman" panose="02020603050405020304" pitchFamily="18" charset="0"/>
              </a:rPr>
              <a:t>biostatiscical</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analysis</a:t>
            </a:r>
            <a:r>
              <a:rPr lang="pl-PL" sz="2000" dirty="0" smtClean="0">
                <a:solidFill>
                  <a:schemeClr val="tx1"/>
                </a:solidFill>
                <a:latin typeface="Times New Roman" panose="02020603050405020304" pitchFamily="18" charset="0"/>
                <a:cs typeface="Times New Roman" panose="02020603050405020304" pitchFamily="18" charset="0"/>
              </a:rPr>
              <a:t>  </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9" name="Prostokąt zaokrąglony 8"/>
          <p:cNvSpPr/>
          <p:nvPr/>
        </p:nvSpPr>
        <p:spPr>
          <a:xfrm>
            <a:off x="12736" y="3245600"/>
            <a:ext cx="3024926" cy="930616"/>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dirty="0" err="1" smtClean="0">
                <a:solidFill>
                  <a:schemeClr val="tx1"/>
                </a:solidFill>
                <a:latin typeface="Times New Roman" panose="02020603050405020304" pitchFamily="18" charset="0"/>
                <a:cs typeface="Times New Roman" panose="02020603050405020304" pitchFamily="18" charset="0"/>
              </a:rPr>
              <a:t>Systematic</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literaure</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overwievs</a:t>
            </a:r>
            <a:r>
              <a:rPr lang="pl-PL" sz="2000" dirty="0" smtClean="0">
                <a:solidFill>
                  <a:schemeClr val="tx1"/>
                </a:solidFill>
                <a:latin typeface="Times New Roman" panose="02020603050405020304" pitchFamily="18" charset="0"/>
                <a:cs typeface="Times New Roman" panose="02020603050405020304" pitchFamily="18" charset="0"/>
              </a:rPr>
              <a:t> </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10" name="Prostokąt zaokrąglony 9"/>
          <p:cNvSpPr/>
          <p:nvPr/>
        </p:nvSpPr>
        <p:spPr>
          <a:xfrm>
            <a:off x="40391" y="4217706"/>
            <a:ext cx="2975089" cy="854962"/>
          </a:xfrm>
          <a:prstGeom prst="round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zaokrąglony 10"/>
          <p:cNvSpPr/>
          <p:nvPr/>
        </p:nvSpPr>
        <p:spPr>
          <a:xfrm>
            <a:off x="12736" y="5124570"/>
            <a:ext cx="3000022" cy="89671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dirty="0" smtClean="0">
                <a:solidFill>
                  <a:schemeClr val="tx1"/>
                </a:solidFill>
                <a:latin typeface="Times New Roman" panose="02020603050405020304" pitchFamily="18" charset="0"/>
                <a:cs typeface="Times New Roman" panose="02020603050405020304" pitchFamily="18" charset="0"/>
              </a:rPr>
              <a:t>Knowledge deficyt of </a:t>
            </a:r>
            <a:r>
              <a:rPr lang="pl-PL" sz="2000" dirty="0" err="1" smtClean="0">
                <a:solidFill>
                  <a:schemeClr val="tx1"/>
                </a:solidFill>
                <a:latin typeface="Times New Roman" panose="02020603050405020304" pitchFamily="18" charset="0"/>
                <a:cs typeface="Times New Roman" panose="02020603050405020304" pitchFamily="18" charset="0"/>
              </a:rPr>
              <a:t>health</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pomoters</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12" name="Prostokąt zaokrąglony 11"/>
          <p:cNvSpPr/>
          <p:nvPr/>
        </p:nvSpPr>
        <p:spPr>
          <a:xfrm>
            <a:off x="12735" y="6021289"/>
            <a:ext cx="2958415" cy="836711"/>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dirty="0" smtClean="0">
                <a:solidFill>
                  <a:schemeClr val="tx1"/>
                </a:solidFill>
                <a:latin typeface="Times New Roman" panose="02020603050405020304" pitchFamily="18" charset="0"/>
                <a:cs typeface="Times New Roman" panose="02020603050405020304" pitchFamily="18" charset="0"/>
              </a:rPr>
              <a:t>Good </a:t>
            </a:r>
            <a:r>
              <a:rPr lang="pl-PL" sz="2000" dirty="0" err="1" smtClean="0">
                <a:solidFill>
                  <a:schemeClr val="tx1"/>
                </a:solidFill>
                <a:latin typeface="Times New Roman" panose="02020603050405020304" pitchFamily="18" charset="0"/>
                <a:cs typeface="Times New Roman" panose="02020603050405020304" pitchFamily="18" charset="0"/>
              </a:rPr>
              <a:t>practices</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indications</a:t>
            </a:r>
            <a:r>
              <a:rPr lang="pl-PL" sz="2000" dirty="0" smtClean="0">
                <a:solidFill>
                  <a:schemeClr val="tx1"/>
                </a:solidFill>
                <a:latin typeface="Times New Roman" panose="02020603050405020304" pitchFamily="18" charset="0"/>
                <a:cs typeface="Times New Roman" panose="02020603050405020304" pitchFamily="18" charset="0"/>
              </a:rPr>
              <a:t> </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15" name="Prostokąt zaokrąglony 14"/>
          <p:cNvSpPr/>
          <p:nvPr/>
        </p:nvSpPr>
        <p:spPr>
          <a:xfrm>
            <a:off x="3012758" y="2348879"/>
            <a:ext cx="2714103" cy="878717"/>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dirty="0" smtClean="0">
                <a:solidFill>
                  <a:schemeClr val="tx1"/>
                </a:solidFill>
                <a:latin typeface="Times New Roman" panose="02020603050405020304" pitchFamily="18" charset="0"/>
                <a:cs typeface="Times New Roman" panose="02020603050405020304" pitchFamily="18" charset="0"/>
              </a:rPr>
              <a:t>BMC </a:t>
            </a:r>
            <a:r>
              <a:rPr lang="pl-PL" sz="2000" dirty="0" err="1" smtClean="0">
                <a:solidFill>
                  <a:schemeClr val="tx1"/>
                </a:solidFill>
                <a:latin typeface="Times New Roman" panose="02020603050405020304" pitchFamily="18" charset="0"/>
                <a:cs typeface="Times New Roman" panose="02020603050405020304" pitchFamily="18" charset="0"/>
              </a:rPr>
              <a:t>Health</a:t>
            </a:r>
            <a:r>
              <a:rPr lang="pl-PL" sz="2000" dirty="0" smtClean="0">
                <a:solidFill>
                  <a:schemeClr val="tx1"/>
                </a:solidFill>
                <a:latin typeface="Times New Roman" panose="02020603050405020304" pitchFamily="18" charset="0"/>
                <a:cs typeface="Times New Roman" panose="02020603050405020304" pitchFamily="18" charset="0"/>
              </a:rPr>
              <a:t> Service </a:t>
            </a:r>
            <a:r>
              <a:rPr lang="pl-PL" sz="2000" dirty="0" err="1" smtClean="0">
                <a:solidFill>
                  <a:schemeClr val="tx1"/>
                </a:solidFill>
                <a:latin typeface="Times New Roman" panose="02020603050405020304" pitchFamily="18" charset="0"/>
                <a:cs typeface="Times New Roman" panose="02020603050405020304" pitchFamily="18" charset="0"/>
              </a:rPr>
              <a:t>Research</a:t>
            </a:r>
            <a:r>
              <a:rPr lang="pl-PL" sz="2000" dirty="0" smtClean="0">
                <a:solidFill>
                  <a:schemeClr val="tx1"/>
                </a:solidFill>
                <a:latin typeface="Times New Roman" panose="02020603050405020304" pitchFamily="18" charset="0"/>
                <a:cs typeface="Times New Roman" panose="02020603050405020304" pitchFamily="18" charset="0"/>
              </a:rPr>
              <a:t> </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16" name="Prostokąt zaokrąglony 15"/>
          <p:cNvSpPr/>
          <p:nvPr/>
        </p:nvSpPr>
        <p:spPr>
          <a:xfrm>
            <a:off x="3021095" y="3257343"/>
            <a:ext cx="2697427" cy="907129"/>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dirty="0" smtClean="0">
                <a:solidFill>
                  <a:schemeClr val="tx1"/>
                </a:solidFill>
                <a:latin typeface="Times New Roman" panose="02020603050405020304" pitchFamily="18" charset="0"/>
                <a:cs typeface="Times New Roman" panose="02020603050405020304" pitchFamily="18" charset="0"/>
              </a:rPr>
              <a:t>Zeszyty Naukowe OZ</a:t>
            </a:r>
            <a:r>
              <a:rPr lang="pl-PL" sz="2000" dirty="0" smtClean="0">
                <a:latin typeface="Times New Roman" panose="02020603050405020304" pitchFamily="18" charset="0"/>
                <a:cs typeface="Times New Roman" panose="02020603050405020304" pitchFamily="18" charset="0"/>
              </a:rPr>
              <a:t>. </a:t>
            </a:r>
            <a:r>
              <a:rPr lang="pl-PL" sz="2000" dirty="0" smtClean="0">
                <a:solidFill>
                  <a:schemeClr val="tx1"/>
                </a:solidFill>
                <a:latin typeface="Times New Roman" panose="02020603050405020304" pitchFamily="18" charset="0"/>
                <a:cs typeface="Times New Roman" panose="02020603050405020304" pitchFamily="18" charset="0"/>
              </a:rPr>
              <a:t>Zdrowie Publiczne i Zarzadzanie</a:t>
            </a:r>
            <a:r>
              <a:rPr lang="pl-PL" sz="2000" dirty="0" smtClean="0">
                <a:solidFill>
                  <a:schemeClr val="tx1"/>
                </a:solidFill>
              </a:rPr>
              <a:t> </a:t>
            </a:r>
            <a:endParaRPr lang="pl-PL" sz="2000" dirty="0">
              <a:solidFill>
                <a:schemeClr val="tx1"/>
              </a:solidFill>
            </a:endParaRPr>
          </a:p>
        </p:txBody>
      </p:sp>
      <p:sp>
        <p:nvSpPr>
          <p:cNvPr id="17" name="Prostokąt zaokrąglony 16"/>
          <p:cNvSpPr/>
          <p:nvPr/>
        </p:nvSpPr>
        <p:spPr>
          <a:xfrm>
            <a:off x="3029432" y="4194218"/>
            <a:ext cx="2697429" cy="962974"/>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dirty="0" err="1" smtClean="0">
                <a:solidFill>
                  <a:schemeClr val="tx1"/>
                </a:solidFill>
                <a:latin typeface="Times New Roman" panose="02020603050405020304" pitchFamily="18" charset="0"/>
                <a:cs typeface="Times New Roman" panose="02020603050405020304" pitchFamily="18" charset="0"/>
              </a:rPr>
              <a:t>Epidemiology</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Biostatistics</a:t>
            </a:r>
            <a:r>
              <a:rPr lang="pl-PL" sz="2000" dirty="0" smtClean="0">
                <a:solidFill>
                  <a:schemeClr val="tx1"/>
                </a:solidFill>
                <a:latin typeface="Times New Roman" panose="02020603050405020304" pitchFamily="18" charset="0"/>
                <a:cs typeface="Times New Roman" panose="02020603050405020304" pitchFamily="18" charset="0"/>
              </a:rPr>
              <a:t> &amp; </a:t>
            </a:r>
            <a:r>
              <a:rPr lang="pl-PL" sz="2000" dirty="0" err="1" smtClean="0">
                <a:solidFill>
                  <a:schemeClr val="tx1"/>
                </a:solidFill>
                <a:latin typeface="Times New Roman" panose="02020603050405020304" pitchFamily="18" charset="0"/>
                <a:cs typeface="Times New Roman" panose="02020603050405020304" pitchFamily="18" charset="0"/>
              </a:rPr>
              <a:t>Health</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Promotion</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18" name="Prostokąt zaokrąglony 17"/>
          <p:cNvSpPr/>
          <p:nvPr/>
        </p:nvSpPr>
        <p:spPr>
          <a:xfrm>
            <a:off x="3057100" y="5145206"/>
            <a:ext cx="2669761" cy="876084"/>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dirty="0" err="1" smtClean="0">
                <a:solidFill>
                  <a:schemeClr val="tx1"/>
                </a:solidFill>
                <a:latin typeface="Times New Roman" panose="02020603050405020304" pitchFamily="18" charset="0"/>
                <a:cs typeface="Times New Roman" panose="02020603050405020304" pitchFamily="18" charset="0"/>
              </a:rPr>
              <a:t>Health</a:t>
            </a:r>
            <a:r>
              <a:rPr lang="pl-PL" sz="2000" dirty="0" smtClean="0">
                <a:solidFill>
                  <a:schemeClr val="tx1"/>
                </a:solidFill>
                <a:latin typeface="Times New Roman" panose="02020603050405020304" pitchFamily="18" charset="0"/>
                <a:cs typeface="Times New Roman" panose="02020603050405020304" pitchFamily="18" charset="0"/>
              </a:rPr>
              <a:t> Policy </a:t>
            </a:r>
            <a:r>
              <a:rPr lang="pl-PL" sz="2000" dirty="0" err="1" smtClean="0">
                <a:solidFill>
                  <a:schemeClr val="tx1"/>
                </a:solidFill>
                <a:latin typeface="Times New Roman" panose="02020603050405020304" pitchFamily="18" charset="0"/>
                <a:cs typeface="Times New Roman" panose="02020603050405020304" pitchFamily="18" charset="0"/>
              </a:rPr>
              <a:t>Journal</a:t>
            </a:r>
            <a:r>
              <a:rPr lang="pl-PL" sz="2000" dirty="0" smtClean="0">
                <a:solidFill>
                  <a:schemeClr val="tx1"/>
                </a:solidFill>
                <a:latin typeface="Times New Roman" panose="02020603050405020304" pitchFamily="18" charset="0"/>
                <a:cs typeface="Times New Roman" panose="02020603050405020304" pitchFamily="18" charset="0"/>
              </a:rPr>
              <a:t> </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19" name="Prostokąt zaokrąglony 18"/>
          <p:cNvSpPr/>
          <p:nvPr/>
        </p:nvSpPr>
        <p:spPr>
          <a:xfrm>
            <a:off x="3057100" y="6050530"/>
            <a:ext cx="2669761" cy="807470"/>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dirty="0" smtClean="0">
                <a:solidFill>
                  <a:schemeClr val="tx1"/>
                </a:solidFill>
              </a:rPr>
              <a:t>Scholar e-book</a:t>
            </a:r>
            <a:endParaRPr lang="pl-PL" sz="2000" dirty="0">
              <a:solidFill>
                <a:schemeClr val="tx1"/>
              </a:solidFill>
            </a:endParaRPr>
          </a:p>
        </p:txBody>
      </p:sp>
      <p:sp>
        <p:nvSpPr>
          <p:cNvPr id="20" name="Prostokąt zaokrąglony 19"/>
          <p:cNvSpPr/>
          <p:nvPr/>
        </p:nvSpPr>
        <p:spPr>
          <a:xfrm>
            <a:off x="5739750" y="2366880"/>
            <a:ext cx="703593" cy="449112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pl-PL" sz="2000" dirty="0" err="1" smtClean="0">
                <a:solidFill>
                  <a:schemeClr val="tx1"/>
                </a:solidFill>
                <a:latin typeface="Times New Roman" panose="02020603050405020304" pitchFamily="18" charset="0"/>
                <a:cs typeface="Times New Roman" panose="02020603050405020304" pitchFamily="18" charset="0"/>
              </a:rPr>
              <a:t>Universities</a:t>
            </a:r>
            <a:r>
              <a:rPr lang="pl-PL" sz="2000" dirty="0" smtClean="0">
                <a:solidFill>
                  <a:schemeClr val="tx1"/>
                </a:solidFill>
                <a:latin typeface="Times New Roman" panose="02020603050405020304" pitchFamily="18" charset="0"/>
                <a:cs typeface="Times New Roman" panose="02020603050405020304" pitchFamily="18" charset="0"/>
              </a:rPr>
              <a:t> of  the  3rd  Age </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21" name="Prostokąt zaokrąglony 20"/>
          <p:cNvSpPr/>
          <p:nvPr/>
        </p:nvSpPr>
        <p:spPr>
          <a:xfrm>
            <a:off x="6458354" y="2366882"/>
            <a:ext cx="805842" cy="449111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pl-PL" sz="2000" dirty="0" err="1" smtClean="0">
                <a:solidFill>
                  <a:schemeClr val="tx1"/>
                </a:solidFill>
                <a:latin typeface="Times New Roman" panose="02020603050405020304" pitchFamily="18" charset="0"/>
                <a:cs typeface="Times New Roman" panose="02020603050405020304" pitchFamily="18" charset="0"/>
              </a:rPr>
              <a:t>Territorial</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self-governments</a:t>
            </a:r>
            <a:r>
              <a:rPr lang="pl-PL" sz="2000" dirty="0" smtClean="0">
                <a:solidFill>
                  <a:schemeClr val="tx1"/>
                </a:solidFill>
                <a:latin typeface="Times New Roman" panose="02020603050405020304" pitchFamily="18" charset="0"/>
                <a:cs typeface="Times New Roman" panose="02020603050405020304" pitchFamily="18" charset="0"/>
              </a:rPr>
              <a:t> and  </a:t>
            </a:r>
            <a:r>
              <a:rPr lang="pl-PL" sz="2000" dirty="0" err="1" smtClean="0">
                <a:solidFill>
                  <a:schemeClr val="tx1"/>
                </a:solidFill>
                <a:latin typeface="Times New Roman" panose="02020603050405020304" pitchFamily="18" charset="0"/>
                <a:cs typeface="Times New Roman" panose="02020603050405020304" pitchFamily="18" charset="0"/>
              </a:rPr>
              <a:t>NGOs</a:t>
            </a:r>
            <a:r>
              <a:rPr lang="pl-PL" sz="2000" dirty="0" smtClean="0">
                <a:solidFill>
                  <a:schemeClr val="tx1"/>
                </a:solidFill>
                <a:latin typeface="Times New Roman" panose="02020603050405020304" pitchFamily="18" charset="0"/>
                <a:cs typeface="Times New Roman" panose="02020603050405020304" pitchFamily="18" charset="0"/>
              </a:rPr>
              <a:t> </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22" name="Prostokąt zaokrąglony 21"/>
          <p:cNvSpPr/>
          <p:nvPr/>
        </p:nvSpPr>
        <p:spPr>
          <a:xfrm>
            <a:off x="7273191" y="2330878"/>
            <a:ext cx="750323" cy="449112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pl-PL" sz="2000" dirty="0" err="1" smtClean="0">
                <a:solidFill>
                  <a:schemeClr val="tx1"/>
                </a:solidFill>
                <a:latin typeface="Times New Roman" panose="02020603050405020304" pitchFamily="18" charset="0"/>
                <a:cs typeface="Times New Roman" panose="02020603050405020304" pitchFamily="18" charset="0"/>
              </a:rPr>
              <a:t>Social</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workers</a:t>
            </a:r>
            <a:r>
              <a:rPr lang="pl-PL" sz="2000" dirty="0" smtClean="0">
                <a:solidFill>
                  <a:schemeClr val="tx1"/>
                </a:solidFill>
                <a:latin typeface="Times New Roman" panose="02020603050405020304" pitchFamily="18" charset="0"/>
                <a:cs typeface="Times New Roman" panose="02020603050405020304" pitchFamily="18" charset="0"/>
              </a:rPr>
              <a:t> </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23" name="Prostokąt zaokrąglony 22"/>
          <p:cNvSpPr/>
          <p:nvPr/>
        </p:nvSpPr>
        <p:spPr>
          <a:xfrm>
            <a:off x="7884370" y="2366880"/>
            <a:ext cx="609194" cy="449112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pl-PL" sz="2000" dirty="0" smtClean="0">
                <a:solidFill>
                  <a:schemeClr val="tx1"/>
                </a:solidFill>
                <a:latin typeface="Times New Roman" panose="02020603050405020304" pitchFamily="18" charset="0"/>
                <a:cs typeface="Times New Roman" panose="02020603050405020304" pitchFamily="18" charset="0"/>
              </a:rPr>
              <a:t>Family </a:t>
            </a:r>
            <a:r>
              <a:rPr lang="pl-PL" sz="2000" dirty="0" err="1" smtClean="0">
                <a:solidFill>
                  <a:schemeClr val="tx1"/>
                </a:solidFill>
                <a:latin typeface="Times New Roman" panose="02020603050405020304" pitchFamily="18" charset="0"/>
                <a:cs typeface="Times New Roman" panose="02020603050405020304" pitchFamily="18" charset="0"/>
              </a:rPr>
              <a:t>doctors</a:t>
            </a:r>
            <a:r>
              <a:rPr lang="pl-PL" sz="2000" dirty="0" smtClean="0">
                <a:solidFill>
                  <a:schemeClr val="tx1"/>
                </a:solidFill>
                <a:latin typeface="Times New Roman" panose="02020603050405020304" pitchFamily="18" charset="0"/>
                <a:cs typeface="Times New Roman" panose="02020603050405020304" pitchFamily="18" charset="0"/>
              </a:rPr>
              <a:t> </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24" name="Prostokąt zaokrąglony 23"/>
          <p:cNvSpPr/>
          <p:nvPr/>
        </p:nvSpPr>
        <p:spPr>
          <a:xfrm>
            <a:off x="8493564" y="2366880"/>
            <a:ext cx="606651" cy="4491120"/>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pl-PL" sz="2000" dirty="0" err="1" smtClean="0">
                <a:solidFill>
                  <a:schemeClr val="tx1"/>
                </a:solidFill>
                <a:latin typeface="Times New Roman" panose="02020603050405020304" pitchFamily="18" charset="0"/>
                <a:cs typeface="Times New Roman" panose="02020603050405020304" pitchFamily="18" charset="0"/>
              </a:rPr>
              <a:t>Local</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health</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promotion</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consulent</a:t>
            </a:r>
            <a:r>
              <a:rPr lang="pl-PL" sz="2000" dirty="0" smtClean="0">
                <a:solidFill>
                  <a:schemeClr val="tx1"/>
                </a:solidFill>
                <a:latin typeface="Times New Roman" panose="02020603050405020304" pitchFamily="18" charset="0"/>
                <a:cs typeface="Times New Roman" panose="02020603050405020304" pitchFamily="18" charset="0"/>
              </a:rPr>
              <a:t> </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25" name="Prostokąt zaokrąglony 24"/>
          <p:cNvSpPr/>
          <p:nvPr/>
        </p:nvSpPr>
        <p:spPr>
          <a:xfrm>
            <a:off x="12735" y="4217706"/>
            <a:ext cx="3016697" cy="854964"/>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dirty="0" err="1" smtClean="0">
                <a:solidFill>
                  <a:schemeClr val="tx1"/>
                </a:solidFill>
                <a:latin typeface="Times New Roman" panose="02020603050405020304" pitchFamily="18" charset="0"/>
                <a:cs typeface="Times New Roman" panose="02020603050405020304" pitchFamily="18" charset="0"/>
              </a:rPr>
              <a:t>Finacial</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insitutional</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analysis</a:t>
            </a:r>
            <a:r>
              <a:rPr lang="pl-PL" sz="2000" dirty="0" smtClean="0">
                <a:solidFill>
                  <a:schemeClr val="tx1"/>
                </a:solidFill>
                <a:latin typeface="Times New Roman" panose="02020603050405020304" pitchFamily="18" charset="0"/>
                <a:cs typeface="Times New Roman" panose="02020603050405020304" pitchFamily="18" charset="0"/>
              </a:rPr>
              <a:t> </a:t>
            </a:r>
            <a:endParaRPr lang="pl-PL" sz="2000" dirty="0">
              <a:solidFill>
                <a:schemeClr val="tx1"/>
              </a:solidFill>
              <a:latin typeface="Times New Roman" panose="02020603050405020304" pitchFamily="18" charset="0"/>
              <a:cs typeface="Times New Roman" panose="02020603050405020304" pitchFamily="18" charset="0"/>
            </a:endParaRPr>
          </a:p>
        </p:txBody>
      </p:sp>
      <p:sp>
        <p:nvSpPr>
          <p:cNvPr id="26" name="Prostokąt zaokrąglony 25"/>
          <p:cNvSpPr/>
          <p:nvPr/>
        </p:nvSpPr>
        <p:spPr>
          <a:xfrm>
            <a:off x="8506453" y="2348879"/>
            <a:ext cx="665213" cy="449112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pl-PL" sz="2000" dirty="0" err="1" smtClean="0">
                <a:solidFill>
                  <a:schemeClr val="tx1"/>
                </a:solidFill>
                <a:latin typeface="Times New Roman" panose="02020603050405020304" pitchFamily="18" charset="0"/>
                <a:cs typeface="Times New Roman" panose="02020603050405020304" pitchFamily="18" charset="0"/>
              </a:rPr>
              <a:t>Local</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health</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promotion</a:t>
            </a:r>
            <a:r>
              <a:rPr lang="pl-PL" sz="2000" dirty="0" smtClean="0">
                <a:solidFill>
                  <a:schemeClr val="tx1"/>
                </a:solidFill>
                <a:latin typeface="Times New Roman" panose="02020603050405020304" pitchFamily="18" charset="0"/>
                <a:cs typeface="Times New Roman" panose="02020603050405020304" pitchFamily="18" charset="0"/>
              </a:rPr>
              <a:t> </a:t>
            </a:r>
            <a:r>
              <a:rPr lang="pl-PL" sz="2000" dirty="0" err="1" smtClean="0">
                <a:solidFill>
                  <a:schemeClr val="tx1"/>
                </a:solidFill>
                <a:latin typeface="Times New Roman" panose="02020603050405020304" pitchFamily="18" charset="0"/>
                <a:cs typeface="Times New Roman" panose="02020603050405020304" pitchFamily="18" charset="0"/>
              </a:rPr>
              <a:t>consulents</a:t>
            </a:r>
            <a:r>
              <a:rPr lang="pl-PL" sz="2000" dirty="0" smtClean="0">
                <a:solidFill>
                  <a:schemeClr val="tx1"/>
                </a:solidFill>
                <a:latin typeface="Times New Roman" panose="02020603050405020304" pitchFamily="18" charset="0"/>
                <a:cs typeface="Times New Roman" panose="02020603050405020304" pitchFamily="18" charset="0"/>
              </a:rPr>
              <a:t> </a:t>
            </a:r>
            <a:endParaRPr lang="pl-PL" sz="2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5852378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s1\office\Administracja\O_Alfie\grafika\AlfaCom-template-bezLogo.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8" y="692696"/>
            <a:ext cx="864096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ytuł 1"/>
          <p:cNvSpPr>
            <a:spLocks noGrp="1"/>
          </p:cNvSpPr>
          <p:nvPr>
            <p:ph type="title"/>
          </p:nvPr>
        </p:nvSpPr>
        <p:spPr>
          <a:xfrm>
            <a:off x="1619672" y="116632"/>
            <a:ext cx="7488832" cy="1224136"/>
          </a:xfrm>
        </p:spPr>
        <p:txBody>
          <a:bodyPr>
            <a:normAutofit fontScale="90000"/>
          </a:bodyPr>
          <a:lstStyle/>
          <a:p>
            <a:r>
              <a:rPr lang="pl-PL" b="1" dirty="0" smtClean="0">
                <a:solidFill>
                  <a:srgbClr val="C00000"/>
                </a:solidFill>
                <a:latin typeface="Times New Roman" panose="02020603050405020304" pitchFamily="18" charset="0"/>
                <a:cs typeface="Times New Roman" panose="02020603050405020304" pitchFamily="18" charset="0"/>
              </a:rPr>
              <a:t>R</a:t>
            </a:r>
            <a:r>
              <a:rPr lang="en-GB" b="1" dirty="0" err="1" smtClean="0">
                <a:solidFill>
                  <a:srgbClr val="C00000"/>
                </a:solidFill>
                <a:latin typeface="Times New Roman" panose="02020603050405020304" pitchFamily="18" charset="0"/>
                <a:cs typeface="Times New Roman" panose="02020603050405020304" pitchFamily="18" charset="0"/>
              </a:rPr>
              <a:t>esearch</a:t>
            </a:r>
            <a:r>
              <a:rPr lang="pl-PL" b="1" dirty="0" smtClean="0">
                <a:solidFill>
                  <a:srgbClr val="C00000"/>
                </a:solidFill>
                <a:latin typeface="Times New Roman" panose="02020603050405020304" pitchFamily="18" charset="0"/>
                <a:cs typeface="Times New Roman" panose="02020603050405020304" pitchFamily="18" charset="0"/>
              </a:rPr>
              <a:t> </a:t>
            </a:r>
            <a:r>
              <a:rPr lang="pl-PL" b="1" dirty="0" err="1" smtClean="0">
                <a:solidFill>
                  <a:srgbClr val="C00000"/>
                </a:solidFill>
                <a:latin typeface="Times New Roman" panose="02020603050405020304" pitchFamily="18" charset="0"/>
                <a:cs typeface="Times New Roman" panose="02020603050405020304" pitchFamily="18" charset="0"/>
              </a:rPr>
              <a:t>questions</a:t>
            </a:r>
            <a:r>
              <a:rPr lang="pl-PL" b="1" dirty="0" smtClean="0">
                <a:solidFill>
                  <a:srgbClr val="C00000"/>
                </a:solidFill>
                <a:latin typeface="Times New Roman" panose="02020603050405020304" pitchFamily="18" charset="0"/>
                <a:cs typeface="Times New Roman" panose="02020603050405020304" pitchFamily="18" charset="0"/>
              </a:rPr>
              <a:t> of  the HP4OP</a:t>
            </a:r>
            <a:endParaRPr lang="en-GB" b="1" dirty="0">
              <a:solidFill>
                <a:srgbClr val="C00000"/>
              </a:solidFill>
              <a:latin typeface="Times New Roman" panose="02020603050405020304" pitchFamily="18" charset="0"/>
              <a:cs typeface="Times New Roman" panose="02020603050405020304" pitchFamily="18" charset="0"/>
            </a:endParaRPr>
          </a:p>
        </p:txBody>
      </p:sp>
      <p:pic>
        <p:nvPicPr>
          <p:cNvPr id="4"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528" y="394081"/>
            <a:ext cx="1098968" cy="8026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Prostokąt zaokrąglony 4"/>
          <p:cNvSpPr/>
          <p:nvPr/>
        </p:nvSpPr>
        <p:spPr>
          <a:xfrm>
            <a:off x="504883" y="1700808"/>
            <a:ext cx="1565919" cy="446449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smtClean="0">
              <a:latin typeface="Times New Roman" panose="02020603050405020304" pitchFamily="18" charset="0"/>
              <a:cs typeface="Times New Roman" panose="02020603050405020304" pitchFamily="18" charset="0"/>
            </a:endParaRPr>
          </a:p>
          <a:p>
            <a:pPr algn="ctr"/>
            <a:r>
              <a:rPr lang="en-GB" dirty="0" smtClean="0">
                <a:latin typeface="Times New Roman" panose="02020603050405020304" pitchFamily="18" charset="0"/>
                <a:cs typeface="Times New Roman" panose="02020603050405020304" pitchFamily="18" charset="0"/>
              </a:rPr>
              <a:t>Health status and its determinants within older group of people:</a:t>
            </a:r>
          </a:p>
          <a:p>
            <a:pPr algn="ctr"/>
            <a:endParaRPr lang="en-GB" dirty="0" smtClean="0">
              <a:latin typeface="Times New Roman" panose="02020603050405020304" pitchFamily="18" charset="0"/>
              <a:cs typeface="Times New Roman" panose="02020603050405020304" pitchFamily="18" charset="0"/>
            </a:endParaRPr>
          </a:p>
          <a:p>
            <a:pPr algn="ctr"/>
            <a:r>
              <a:rPr lang="pl-PL" dirty="0" smtClean="0">
                <a:latin typeface="Times New Roman" panose="02020603050405020304" pitchFamily="18" charset="0"/>
                <a:cs typeface="Times New Roman" panose="02020603050405020304" pitchFamily="18" charset="0"/>
              </a:rPr>
              <a:t>55</a:t>
            </a:r>
            <a:r>
              <a:rPr lang="en-GB" dirty="0" smtClean="0">
                <a:latin typeface="Times New Roman" panose="02020603050405020304" pitchFamily="18" charset="0"/>
                <a:cs typeface="Times New Roman" panose="02020603050405020304" pitchFamily="18" charset="0"/>
              </a:rPr>
              <a:t>- 67</a:t>
            </a:r>
          </a:p>
          <a:p>
            <a:pPr algn="ctr"/>
            <a:r>
              <a:rPr lang="en-GB" dirty="0" smtClean="0">
                <a:latin typeface="Times New Roman" panose="02020603050405020304" pitchFamily="18" charset="0"/>
                <a:cs typeface="Times New Roman" panose="02020603050405020304" pitchFamily="18" charset="0"/>
              </a:rPr>
              <a:t>67- 8</a:t>
            </a:r>
            <a:r>
              <a:rPr lang="pl-PL" dirty="0" smtClean="0">
                <a:latin typeface="Times New Roman" panose="02020603050405020304" pitchFamily="18" charset="0"/>
                <a:cs typeface="Times New Roman" panose="02020603050405020304" pitchFamily="18" charset="0"/>
              </a:rPr>
              <a:t>0/85</a:t>
            </a:r>
            <a:r>
              <a:rPr lang="en-GB" dirty="0" smtClean="0">
                <a:latin typeface="Times New Roman" panose="02020603050405020304" pitchFamily="18" charset="0"/>
                <a:cs typeface="Times New Roman" panose="02020603050405020304" pitchFamily="18" charset="0"/>
              </a:rPr>
              <a:t> </a:t>
            </a:r>
          </a:p>
          <a:p>
            <a:pPr algn="ctr"/>
            <a:r>
              <a:rPr lang="pl-PL" dirty="0" smtClean="0">
                <a:latin typeface="Times New Roman" panose="02020603050405020304" pitchFamily="18" charset="0"/>
                <a:cs typeface="Times New Roman" panose="02020603050405020304" pitchFamily="18" charset="0"/>
              </a:rPr>
              <a:t>80/85</a:t>
            </a:r>
            <a:r>
              <a:rPr lang="en-GB" dirty="0" smtClean="0">
                <a:latin typeface="Times New Roman" panose="02020603050405020304" pitchFamily="18" charset="0"/>
                <a:cs typeface="Times New Roman" panose="02020603050405020304" pitchFamily="18" charset="0"/>
              </a:rPr>
              <a:t> and more  </a:t>
            </a:r>
            <a:endParaRPr lang="en-GB" dirty="0">
              <a:latin typeface="Times New Roman" panose="02020603050405020304" pitchFamily="18" charset="0"/>
              <a:cs typeface="Times New Roman" panose="02020603050405020304" pitchFamily="18" charset="0"/>
            </a:endParaRPr>
          </a:p>
        </p:txBody>
      </p:sp>
      <p:sp>
        <p:nvSpPr>
          <p:cNvPr id="6" name="Prostokąt zaokrąglony 5"/>
          <p:cNvSpPr/>
          <p:nvPr/>
        </p:nvSpPr>
        <p:spPr>
          <a:xfrm>
            <a:off x="2195736" y="1700809"/>
            <a:ext cx="1584176" cy="4464495"/>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latin typeface="Times New Roman" panose="02020603050405020304" pitchFamily="18" charset="0"/>
                <a:cs typeface="Times New Roman" panose="02020603050405020304" pitchFamily="18" charset="0"/>
              </a:rPr>
              <a:t>Evidence- based evaluation </a:t>
            </a:r>
            <a:endParaRPr lang="pl-PL" dirty="0" smtClean="0">
              <a:latin typeface="Times New Roman" panose="02020603050405020304" pitchFamily="18" charset="0"/>
              <a:cs typeface="Times New Roman" panose="02020603050405020304" pitchFamily="18" charset="0"/>
            </a:endParaRPr>
          </a:p>
          <a:p>
            <a:pPr algn="ctr"/>
            <a:r>
              <a:rPr lang="en-GB" dirty="0" smtClean="0">
                <a:latin typeface="Times New Roman" panose="02020603050405020304" pitchFamily="18" charset="0"/>
                <a:cs typeface="Times New Roman" panose="02020603050405020304" pitchFamily="18" charset="0"/>
              </a:rPr>
              <a:t>of </a:t>
            </a:r>
            <a:r>
              <a:rPr lang="pl-PL" dirty="0" smtClean="0">
                <a:latin typeface="Times New Roman" panose="02020603050405020304" pitchFamily="18" charset="0"/>
                <a:cs typeface="Times New Roman" panose="02020603050405020304" pitchFamily="18" charset="0"/>
              </a:rPr>
              <a:t>HPA </a:t>
            </a:r>
            <a:r>
              <a:rPr lang="en-GB" dirty="0" smtClean="0">
                <a:latin typeface="Times New Roman" panose="02020603050405020304" pitchFamily="18" charset="0"/>
                <a:cs typeface="Times New Roman" panose="02020603050405020304" pitchFamily="18" charset="0"/>
              </a:rPr>
              <a:t>focused on selected groups  of older people </a:t>
            </a:r>
            <a:endParaRPr lang="en-GB" dirty="0">
              <a:latin typeface="Times New Roman" panose="02020603050405020304" pitchFamily="18" charset="0"/>
              <a:cs typeface="Times New Roman" panose="02020603050405020304" pitchFamily="18" charset="0"/>
            </a:endParaRPr>
          </a:p>
        </p:txBody>
      </p:sp>
      <p:sp>
        <p:nvSpPr>
          <p:cNvPr id="7" name="Prostokąt zaokrąglony 6"/>
          <p:cNvSpPr/>
          <p:nvPr/>
        </p:nvSpPr>
        <p:spPr>
          <a:xfrm>
            <a:off x="3890003" y="1700808"/>
            <a:ext cx="1576348" cy="4392487"/>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latin typeface="Times New Roman" panose="02020603050405020304" pitchFamily="18" charset="0"/>
                <a:cs typeface="Times New Roman" panose="02020603050405020304" pitchFamily="18" charset="0"/>
              </a:rPr>
              <a:t>Recognitions of health promoters; institutions and organization</a:t>
            </a:r>
            <a:r>
              <a:rPr lang="pl-PL" dirty="0" smtClean="0">
                <a:latin typeface="Times New Roman" panose="02020603050405020304" pitchFamily="18" charset="0"/>
                <a:cs typeface="Times New Roman" panose="02020603050405020304" pitchFamily="18" charset="0"/>
              </a:rPr>
              <a:t>s</a:t>
            </a:r>
            <a:r>
              <a:rPr lang="en-GB" dirty="0" smtClean="0">
                <a:latin typeface="Times New Roman" panose="02020603050405020304" pitchFamily="18" charset="0"/>
                <a:cs typeface="Times New Roman" panose="02020603050405020304" pitchFamily="18" charset="0"/>
              </a:rPr>
              <a:t> in European countries</a:t>
            </a:r>
            <a:r>
              <a:rPr lang="pl-PL" dirty="0" smtClean="0">
                <a:latin typeface="Times New Roman" panose="02020603050405020304" pitchFamily="18" charset="0"/>
                <a:cs typeface="Times New Roman" panose="02020603050405020304" pitchFamily="18" charset="0"/>
              </a:rPr>
              <a:t>;</a:t>
            </a:r>
            <a:r>
              <a:rPr lang="en-GB" dirty="0" smtClean="0">
                <a:latin typeface="Times New Roman" panose="02020603050405020304" pitchFamily="18" charset="0"/>
                <a:cs typeface="Times New Roman" panose="02020603050405020304" pitchFamily="18" charset="0"/>
              </a:rPr>
              <a:t> programmes </a:t>
            </a:r>
            <a:r>
              <a:rPr lang="en-GB" dirty="0" smtClean="0"/>
              <a:t> </a:t>
            </a:r>
            <a:endParaRPr lang="en-GB" dirty="0"/>
          </a:p>
        </p:txBody>
      </p:sp>
      <p:sp>
        <p:nvSpPr>
          <p:cNvPr id="8" name="Prostokąt zaokrąglony 7"/>
          <p:cNvSpPr/>
          <p:nvPr/>
        </p:nvSpPr>
        <p:spPr>
          <a:xfrm>
            <a:off x="5599112" y="1700808"/>
            <a:ext cx="1493168" cy="4392487"/>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smtClean="0">
              <a:latin typeface="Times New Roman" panose="02020603050405020304" pitchFamily="18" charset="0"/>
              <a:cs typeface="Times New Roman" panose="02020603050405020304" pitchFamily="18" charset="0"/>
            </a:endParaRPr>
          </a:p>
          <a:p>
            <a:pPr algn="ctr"/>
            <a:endParaRPr lang="pl-PL" dirty="0" smtClean="0">
              <a:latin typeface="Times New Roman" panose="02020603050405020304" pitchFamily="18" charset="0"/>
              <a:cs typeface="Times New Roman" panose="02020603050405020304" pitchFamily="18" charset="0"/>
            </a:endParaRPr>
          </a:p>
          <a:p>
            <a:pPr algn="ctr"/>
            <a:endParaRPr lang="pl-PL" dirty="0">
              <a:latin typeface="Times New Roman" panose="02020603050405020304" pitchFamily="18" charset="0"/>
              <a:cs typeface="Times New Roman" panose="02020603050405020304" pitchFamily="18" charset="0"/>
            </a:endParaRPr>
          </a:p>
          <a:p>
            <a:pPr algn="ctr"/>
            <a:r>
              <a:rPr lang="pl-PL" dirty="0" err="1" smtClean="0">
                <a:latin typeface="Times New Roman" panose="02020603050405020304" pitchFamily="18" charset="0"/>
                <a:cs typeface="Times New Roman" panose="02020603050405020304" pitchFamily="18" charset="0"/>
              </a:rPr>
              <a:t>Funding</a:t>
            </a:r>
            <a:r>
              <a:rPr lang="pl-PL" dirty="0" smtClean="0">
                <a:latin typeface="Times New Roman" panose="02020603050405020304" pitchFamily="18" charset="0"/>
                <a:cs typeface="Times New Roman" panose="02020603050405020304" pitchFamily="18" charset="0"/>
              </a:rPr>
              <a:t> </a:t>
            </a:r>
            <a:r>
              <a:rPr lang="en-GB" dirty="0" smtClean="0">
                <a:latin typeface="Times New Roman" panose="02020603050405020304" pitchFamily="18" charset="0"/>
                <a:cs typeface="Times New Roman" panose="02020603050405020304" pitchFamily="18" charset="0"/>
              </a:rPr>
              <a:t>financing and </a:t>
            </a:r>
            <a:r>
              <a:rPr lang="pl-PL" dirty="0" err="1" smtClean="0">
                <a:latin typeface="Times New Roman" panose="02020603050405020304" pitchFamily="18" charset="0"/>
                <a:cs typeface="Times New Roman" panose="02020603050405020304" pitchFamily="18" charset="0"/>
              </a:rPr>
              <a:t>economic</a:t>
            </a:r>
            <a:r>
              <a:rPr lang="pl-PL" dirty="0" smtClean="0">
                <a:latin typeface="Times New Roman" panose="02020603050405020304" pitchFamily="18" charset="0"/>
                <a:cs typeface="Times New Roman" panose="02020603050405020304" pitchFamily="18" charset="0"/>
              </a:rPr>
              <a:t> </a:t>
            </a:r>
            <a:r>
              <a:rPr lang="en-GB" dirty="0" err="1" smtClean="0">
                <a:latin typeface="Times New Roman" panose="02020603050405020304" pitchFamily="18" charset="0"/>
                <a:cs typeface="Times New Roman" panose="02020603050405020304" pitchFamily="18" charset="0"/>
              </a:rPr>
              <a:t>evaluat</a:t>
            </a:r>
            <a:r>
              <a:rPr lang="pl-PL" dirty="0" err="1" smtClean="0">
                <a:latin typeface="Times New Roman" panose="02020603050405020304" pitchFamily="18" charset="0"/>
                <a:cs typeface="Times New Roman" panose="02020603050405020304" pitchFamily="18" charset="0"/>
              </a:rPr>
              <a:t>ions</a:t>
            </a:r>
            <a:endParaRPr lang="pl-PL" dirty="0" smtClean="0">
              <a:latin typeface="Times New Roman" panose="02020603050405020304" pitchFamily="18" charset="0"/>
              <a:cs typeface="Times New Roman" panose="02020603050405020304" pitchFamily="18" charset="0"/>
            </a:endParaRPr>
          </a:p>
          <a:p>
            <a:pPr algn="ctr"/>
            <a:r>
              <a:rPr lang="pl-PL" dirty="0" smtClean="0">
                <a:latin typeface="Times New Roman" panose="02020603050405020304" pitchFamily="18" charset="0"/>
                <a:cs typeface="Times New Roman" panose="02020603050405020304" pitchFamily="18" charset="0"/>
              </a:rPr>
              <a:t>of HPA</a:t>
            </a:r>
          </a:p>
          <a:p>
            <a:pPr algn="ctr"/>
            <a:endParaRPr lang="en-GB" dirty="0" smtClean="0">
              <a:latin typeface="Times New Roman" panose="02020603050405020304" pitchFamily="18" charset="0"/>
              <a:cs typeface="Times New Roman" panose="02020603050405020304" pitchFamily="18" charset="0"/>
            </a:endParaRPr>
          </a:p>
          <a:p>
            <a:pPr algn="ctr"/>
            <a:r>
              <a:rPr lang="en-GB" dirty="0" smtClean="0">
                <a:latin typeface="Times New Roman" panose="02020603050405020304" pitchFamily="18" charset="0"/>
                <a:cs typeface="Times New Roman" panose="02020603050405020304" pitchFamily="18" charset="0"/>
              </a:rPr>
              <a:t> </a:t>
            </a:r>
            <a:endParaRPr lang="en-GB" dirty="0">
              <a:latin typeface="Times New Roman" panose="02020603050405020304" pitchFamily="18" charset="0"/>
              <a:cs typeface="Times New Roman" panose="02020603050405020304" pitchFamily="18" charset="0"/>
            </a:endParaRPr>
          </a:p>
        </p:txBody>
      </p:sp>
      <p:sp>
        <p:nvSpPr>
          <p:cNvPr id="9" name="Prostokąt zaokrąglony 8"/>
          <p:cNvSpPr/>
          <p:nvPr/>
        </p:nvSpPr>
        <p:spPr>
          <a:xfrm>
            <a:off x="7236296" y="1700809"/>
            <a:ext cx="1475656" cy="4392485"/>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smtClean="0">
                <a:latin typeface="Times New Roman" panose="02020603050405020304" pitchFamily="18" charset="0"/>
                <a:cs typeface="Times New Roman" panose="02020603050405020304" pitchFamily="18" charset="0"/>
              </a:rPr>
              <a:t>HPA in </a:t>
            </a:r>
            <a:r>
              <a:rPr lang="pl-PL" dirty="0" err="1" smtClean="0">
                <a:latin typeface="Times New Roman" panose="02020603050405020304" pitchFamily="18" charset="0"/>
                <a:cs typeface="Times New Roman" panose="02020603050405020304" pitchFamily="18" charset="0"/>
              </a:rPr>
              <a:t>health</a:t>
            </a:r>
            <a:r>
              <a:rPr lang="pl-PL" dirty="0" smtClean="0">
                <a:latin typeface="Times New Roman" panose="02020603050405020304" pitchFamily="18" charset="0"/>
                <a:cs typeface="Times New Roman" panose="02020603050405020304" pitchFamily="18" charset="0"/>
              </a:rPr>
              <a:t> </a:t>
            </a:r>
            <a:r>
              <a:rPr lang="pl-PL" dirty="0" err="1" smtClean="0">
                <a:latin typeface="Times New Roman" panose="02020603050405020304" pitchFamily="18" charset="0"/>
                <a:cs typeface="Times New Roman" panose="02020603050405020304" pitchFamily="18" charset="0"/>
              </a:rPr>
              <a:t>policies</a:t>
            </a:r>
            <a:r>
              <a:rPr lang="pl-PL" dirty="0" smtClean="0">
                <a:latin typeface="Times New Roman" panose="02020603050405020304" pitchFamily="18" charset="0"/>
                <a:cs typeface="Times New Roman" panose="02020603050405020304" pitchFamily="18" charset="0"/>
              </a:rPr>
              <a:t> </a:t>
            </a:r>
          </a:p>
          <a:p>
            <a:pPr algn="ctr"/>
            <a:r>
              <a:rPr lang="en-GB" dirty="0" smtClean="0">
                <a:latin typeface="Times New Roman" panose="02020603050405020304" pitchFamily="18" charset="0"/>
                <a:cs typeface="Times New Roman" panose="02020603050405020304" pitchFamily="18" charset="0"/>
              </a:rPr>
              <a:t>at the European and </a:t>
            </a:r>
            <a:r>
              <a:rPr lang="pl-PL" dirty="0" err="1" smtClean="0">
                <a:latin typeface="Times New Roman" panose="02020603050405020304" pitchFamily="18" charset="0"/>
                <a:cs typeface="Times New Roman" panose="02020603050405020304" pitchFamily="18" charset="0"/>
              </a:rPr>
              <a:t>analysed</a:t>
            </a:r>
            <a:r>
              <a:rPr lang="pl-PL" dirty="0" smtClean="0">
                <a:latin typeface="Times New Roman" panose="02020603050405020304" pitchFamily="18" charset="0"/>
                <a:cs typeface="Times New Roman" panose="02020603050405020304" pitchFamily="18" charset="0"/>
              </a:rPr>
              <a:t> </a:t>
            </a:r>
            <a:r>
              <a:rPr lang="en-GB" dirty="0" smtClean="0">
                <a:latin typeface="Times New Roman" panose="02020603050405020304" pitchFamily="18" charset="0"/>
                <a:cs typeface="Times New Roman" panose="02020603050405020304" pitchFamily="18" charset="0"/>
              </a:rPr>
              <a:t>countries level  </a:t>
            </a:r>
            <a:endParaRPr lang="en-GB" dirty="0">
              <a:latin typeface="Times New Roman" panose="02020603050405020304" pitchFamily="18" charset="0"/>
              <a:cs typeface="Times New Roman" panose="02020603050405020304" pitchFamily="18" charset="0"/>
            </a:endParaRPr>
          </a:p>
        </p:txBody>
      </p:sp>
      <p:sp>
        <p:nvSpPr>
          <p:cNvPr id="3" name="Symbol zastępczy stopki 2"/>
          <p:cNvSpPr>
            <a:spLocks noGrp="1"/>
          </p:cNvSpPr>
          <p:nvPr>
            <p:ph type="ftr" sz="quarter" idx="11"/>
          </p:nvPr>
        </p:nvSpPr>
        <p:spPr/>
        <p:txBody>
          <a:bodyPr/>
          <a:lstStyle/>
          <a:p>
            <a:r>
              <a:rPr lang="pl-PL" dirty="0" smtClean="0"/>
              <a:t>Stanisława Golinowska </a:t>
            </a:r>
            <a:endParaRPr lang="pl-PL" dirty="0"/>
          </a:p>
        </p:txBody>
      </p:sp>
      <p:sp>
        <p:nvSpPr>
          <p:cNvPr id="16" name="Elipsa 15"/>
          <p:cNvSpPr/>
          <p:nvPr/>
        </p:nvSpPr>
        <p:spPr>
          <a:xfrm>
            <a:off x="3918179" y="1484784"/>
            <a:ext cx="1548171" cy="79208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pl-PL" b="1" dirty="0" smtClean="0">
                <a:solidFill>
                  <a:schemeClr val="tx1"/>
                </a:solidFill>
                <a:latin typeface="Times New Roman" panose="02020603050405020304" pitchFamily="18" charset="0"/>
                <a:cs typeface="Times New Roman" panose="02020603050405020304" pitchFamily="18" charset="0"/>
              </a:rPr>
              <a:t>WHO</a:t>
            </a:r>
          </a:p>
          <a:p>
            <a:pPr algn="ctr"/>
            <a:r>
              <a:rPr lang="pl-PL" b="1" dirty="0" smtClean="0">
                <a:solidFill>
                  <a:schemeClr val="tx1"/>
                </a:solidFill>
                <a:latin typeface="Times New Roman" panose="02020603050405020304" pitchFamily="18" charset="0"/>
                <a:cs typeface="Times New Roman" panose="02020603050405020304" pitchFamily="18" charset="0"/>
              </a:rPr>
              <a:t>WHERE</a:t>
            </a:r>
            <a:endParaRPr lang="pl-PL" b="1" dirty="0">
              <a:solidFill>
                <a:schemeClr val="tx1"/>
              </a:solidFill>
              <a:latin typeface="Times New Roman" panose="02020603050405020304" pitchFamily="18" charset="0"/>
              <a:cs typeface="Times New Roman" panose="02020603050405020304" pitchFamily="18" charset="0"/>
            </a:endParaRPr>
          </a:p>
        </p:txBody>
      </p:sp>
      <p:sp>
        <p:nvSpPr>
          <p:cNvPr id="17" name="Elipsa 16"/>
          <p:cNvSpPr/>
          <p:nvPr/>
        </p:nvSpPr>
        <p:spPr>
          <a:xfrm>
            <a:off x="504883" y="1412776"/>
            <a:ext cx="1565919" cy="792088"/>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smtClean="0">
                <a:solidFill>
                  <a:schemeClr val="tx1"/>
                </a:solidFill>
                <a:latin typeface="Times New Roman" panose="02020603050405020304" pitchFamily="18" charset="0"/>
                <a:cs typeface="Times New Roman" panose="02020603050405020304" pitchFamily="18" charset="0"/>
              </a:rPr>
              <a:t>WHY</a:t>
            </a:r>
            <a:endParaRPr lang="pl-PL" b="1" dirty="0">
              <a:solidFill>
                <a:schemeClr val="tx1"/>
              </a:solidFill>
              <a:latin typeface="Times New Roman" panose="02020603050405020304" pitchFamily="18" charset="0"/>
              <a:cs typeface="Times New Roman" panose="02020603050405020304" pitchFamily="18" charset="0"/>
            </a:endParaRPr>
          </a:p>
        </p:txBody>
      </p:sp>
      <p:sp>
        <p:nvSpPr>
          <p:cNvPr id="18" name="Elipsa 17"/>
          <p:cNvSpPr/>
          <p:nvPr/>
        </p:nvSpPr>
        <p:spPr>
          <a:xfrm>
            <a:off x="2195736" y="1484784"/>
            <a:ext cx="1584176" cy="79208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pl-PL" b="1" dirty="0" smtClean="0">
                <a:solidFill>
                  <a:schemeClr val="tx1"/>
                </a:solidFill>
                <a:latin typeface="Times New Roman" panose="02020603050405020304" pitchFamily="18" charset="0"/>
                <a:cs typeface="Times New Roman" panose="02020603050405020304" pitchFamily="18" charset="0"/>
              </a:rPr>
              <a:t>WHICH </a:t>
            </a:r>
            <a:endParaRPr lang="pl-PL" b="1" dirty="0">
              <a:solidFill>
                <a:schemeClr val="tx1"/>
              </a:solidFill>
              <a:latin typeface="Times New Roman" panose="02020603050405020304" pitchFamily="18" charset="0"/>
              <a:cs typeface="Times New Roman" panose="02020603050405020304" pitchFamily="18" charset="0"/>
            </a:endParaRPr>
          </a:p>
        </p:txBody>
      </p:sp>
      <p:sp>
        <p:nvSpPr>
          <p:cNvPr id="19" name="Elipsa 18"/>
          <p:cNvSpPr/>
          <p:nvPr/>
        </p:nvSpPr>
        <p:spPr>
          <a:xfrm>
            <a:off x="5599112" y="1484784"/>
            <a:ext cx="1493168" cy="100811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pl-PL" b="1" dirty="0" smtClean="0">
                <a:solidFill>
                  <a:schemeClr val="tx1"/>
                </a:solidFill>
                <a:latin typeface="Times New Roman" panose="02020603050405020304" pitchFamily="18" charset="0"/>
                <a:cs typeface="Times New Roman" panose="02020603050405020304" pitchFamily="18" charset="0"/>
              </a:rPr>
              <a:t>HOW much &amp; </a:t>
            </a:r>
            <a:r>
              <a:rPr lang="pl-PL" b="1" dirty="0" err="1" smtClean="0">
                <a:solidFill>
                  <a:schemeClr val="tx1"/>
                </a:solidFill>
                <a:latin typeface="Times New Roman" panose="02020603050405020304" pitchFamily="18" charset="0"/>
                <a:cs typeface="Times New Roman" panose="02020603050405020304" pitchFamily="18" charset="0"/>
              </a:rPr>
              <a:t>effective</a:t>
            </a:r>
            <a:r>
              <a:rPr lang="pl-PL" dirty="0" smtClean="0"/>
              <a:t> </a:t>
            </a:r>
            <a:endParaRPr lang="pl-PL" dirty="0"/>
          </a:p>
        </p:txBody>
      </p:sp>
      <p:sp>
        <p:nvSpPr>
          <p:cNvPr id="20" name="Elipsa 19"/>
          <p:cNvSpPr/>
          <p:nvPr/>
        </p:nvSpPr>
        <p:spPr>
          <a:xfrm>
            <a:off x="7236296" y="1484784"/>
            <a:ext cx="1475655" cy="93610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pl-PL" b="1" dirty="0" smtClean="0">
                <a:solidFill>
                  <a:schemeClr val="tx1"/>
                </a:solidFill>
                <a:latin typeface="Times New Roman" panose="02020603050405020304" pitchFamily="18" charset="0"/>
                <a:cs typeface="Times New Roman" panose="02020603050405020304" pitchFamily="18" charset="0"/>
              </a:rPr>
              <a:t>WHAT </a:t>
            </a:r>
            <a:r>
              <a:rPr lang="pl-PL" b="1" dirty="0" err="1" smtClean="0">
                <a:solidFill>
                  <a:schemeClr val="tx1"/>
                </a:solidFill>
                <a:latin typeface="Times New Roman" panose="02020603050405020304" pitchFamily="18" charset="0"/>
                <a:cs typeface="Times New Roman" panose="02020603050405020304" pitchFamily="18" charset="0"/>
              </a:rPr>
              <a:t>policies</a:t>
            </a:r>
            <a:r>
              <a:rPr lang="pl-PL" b="1" dirty="0" smtClean="0">
                <a:solidFill>
                  <a:schemeClr val="tx1"/>
                </a:solidFill>
                <a:latin typeface="Times New Roman" panose="02020603050405020304" pitchFamily="18" charset="0"/>
                <a:cs typeface="Times New Roman" panose="02020603050405020304" pitchFamily="18" charset="0"/>
              </a:rPr>
              <a:t> </a:t>
            </a:r>
            <a:endParaRPr lang="pl-PL"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4075523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stopki 1"/>
          <p:cNvSpPr>
            <a:spLocks noGrp="1"/>
          </p:cNvSpPr>
          <p:nvPr>
            <p:ph type="ftr" sz="quarter" idx="11"/>
          </p:nvPr>
        </p:nvSpPr>
        <p:spPr/>
        <p:txBody>
          <a:bodyPr/>
          <a:lstStyle/>
          <a:p>
            <a:r>
              <a:rPr lang="pl-PL" smtClean="0"/>
              <a:t>Stanisława Golinowska </a:t>
            </a:r>
            <a:endParaRPr lang="pl-PL" dirty="0"/>
          </a:p>
        </p:txBody>
      </p:sp>
      <p:pic>
        <p:nvPicPr>
          <p:cNvPr id="2051"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8" y="184150"/>
            <a:ext cx="8496943" cy="6488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46990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547664" y="274638"/>
            <a:ext cx="7488832" cy="1143000"/>
          </a:xfrm>
        </p:spPr>
        <p:txBody>
          <a:bodyPr>
            <a:normAutofit fontScale="90000"/>
          </a:bodyPr>
          <a:lstStyle/>
          <a:p>
            <a:r>
              <a:rPr lang="pl-PL" sz="4000" b="1" dirty="0" err="1" smtClean="0">
                <a:solidFill>
                  <a:schemeClr val="accent2">
                    <a:lumMod val="75000"/>
                  </a:schemeClr>
                </a:solidFill>
                <a:latin typeface="Times New Roman" panose="02020603050405020304" pitchFamily="18" charset="0"/>
                <a:cs typeface="Times New Roman" panose="02020603050405020304" pitchFamily="18" charset="0"/>
              </a:rPr>
              <a:t>Scope</a:t>
            </a:r>
            <a: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t> of </a:t>
            </a:r>
            <a:r>
              <a:rPr lang="pl-PL" sz="4000" b="1" dirty="0" err="1" smtClean="0">
                <a:solidFill>
                  <a:schemeClr val="accent2">
                    <a:lumMod val="75000"/>
                  </a:schemeClr>
                </a:solidFill>
                <a:latin typeface="Times New Roman" panose="02020603050405020304" pitchFamily="18" charset="0"/>
                <a:cs typeface="Times New Roman" panose="02020603050405020304" pitchFamily="18" charset="0"/>
              </a:rPr>
              <a:t>health</a:t>
            </a:r>
            <a: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pl-PL" sz="4000" b="1" dirty="0" err="1" smtClean="0">
                <a:solidFill>
                  <a:schemeClr val="accent2">
                    <a:lumMod val="75000"/>
                  </a:schemeClr>
                </a:solidFill>
                <a:latin typeface="Times New Roman" panose="02020603050405020304" pitchFamily="18" charset="0"/>
                <a:cs typeface="Times New Roman" panose="02020603050405020304" pitchFamily="18" charset="0"/>
              </a:rPr>
              <a:t>promotion</a:t>
            </a:r>
            <a: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pl-PL" sz="4000" b="1" dirty="0" err="1" smtClean="0">
                <a:solidFill>
                  <a:schemeClr val="accent2">
                    <a:lumMod val="75000"/>
                  </a:schemeClr>
                </a:solidFill>
                <a:latin typeface="Times New Roman" panose="02020603050405020304" pitchFamily="18" charset="0"/>
                <a:cs typeface="Times New Roman" panose="02020603050405020304" pitchFamily="18" charset="0"/>
              </a:rPr>
              <a:t>functions</a:t>
            </a:r>
            <a: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t> and </a:t>
            </a:r>
            <a:r>
              <a:rPr lang="pl-PL" sz="4000" b="1" dirty="0" err="1" smtClean="0">
                <a:solidFill>
                  <a:schemeClr val="accent2">
                    <a:lumMod val="75000"/>
                  </a:schemeClr>
                </a:solidFill>
                <a:latin typeface="Times New Roman" panose="02020603050405020304" pitchFamily="18" charset="0"/>
                <a:cs typeface="Times New Roman" panose="02020603050405020304" pitchFamily="18" charset="0"/>
              </a:rPr>
              <a:t>activities</a:t>
            </a:r>
            <a: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pl-PL" dirty="0" smtClean="0">
                <a:solidFill>
                  <a:schemeClr val="accent2">
                    <a:lumMod val="75000"/>
                  </a:schemeClr>
                </a:solidFill>
                <a:latin typeface="Times New Roman" panose="02020603050405020304" pitchFamily="18" charset="0"/>
                <a:cs typeface="Times New Roman" panose="02020603050405020304" pitchFamily="18" charset="0"/>
              </a:rPr>
              <a:t> </a:t>
            </a:r>
            <a:endParaRPr lang="en-GB"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3" name="Symbol zastępczy stopki 2"/>
          <p:cNvSpPr>
            <a:spLocks noGrp="1"/>
          </p:cNvSpPr>
          <p:nvPr>
            <p:ph type="ftr" sz="quarter" idx="11"/>
          </p:nvPr>
        </p:nvSpPr>
        <p:spPr/>
        <p:txBody>
          <a:bodyPr/>
          <a:lstStyle/>
          <a:p>
            <a:r>
              <a:rPr lang="pl-PL" dirty="0" smtClean="0"/>
              <a:t>Stanisława Golinowska </a:t>
            </a:r>
            <a:endParaRPr lang="pl-PL" dirty="0"/>
          </a:p>
        </p:txBody>
      </p:sp>
      <p:pic>
        <p:nvPicPr>
          <p:cNvPr id="4"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528" y="394081"/>
            <a:ext cx="1098968" cy="8026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6" name="Picture 2"/>
          <p:cNvPicPr>
            <a:picLocks noGrp="1" noChangeAspect="1" noChangeArrowheads="1"/>
          </p:cNvPicPr>
          <p:nvPr>
            <p:ph idx="1"/>
          </p:nvPr>
        </p:nvPicPr>
        <p:blipFill>
          <a:blip r:embed="rId4" cstate="print">
            <a:extLst>
              <a:ext uri="{28A0092B-C50C-407E-A947-70E740481C1C}">
                <a14:useLocalDpi xmlns="" xmlns:a14="http://schemas.microsoft.com/office/drawing/2010/main" val="0"/>
              </a:ext>
            </a:extLst>
          </a:blip>
          <a:srcRect/>
          <a:stretch>
            <a:fillRect/>
          </a:stretch>
        </p:blipFill>
        <p:spPr bwMode="auto">
          <a:xfrm>
            <a:off x="467544" y="1340768"/>
            <a:ext cx="8496944" cy="51845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46701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fontScale="90000"/>
          </a:bodyPr>
          <a:lstStyle/>
          <a:p>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smtClean="0">
                <a:solidFill>
                  <a:srgbClr val="C00000"/>
                </a:solidFill>
                <a:latin typeface="Times New Roman" panose="02020603050405020304" pitchFamily="18" charset="0"/>
                <a:cs typeface="Times New Roman" panose="02020603050405020304" pitchFamily="18" charset="0"/>
              </a:rPr>
              <a:t>Topics of the systematic literature overviews</a:t>
            </a:r>
            <a:r>
              <a:rPr lang="en-US" sz="3600" b="1" dirty="0" smtClean="0">
                <a:latin typeface="Times New Roman" panose="02020603050405020304" pitchFamily="18" charset="0"/>
                <a:cs typeface="Times New Roman" panose="02020603050405020304" pitchFamily="18" charset="0"/>
              </a:rPr>
              <a:t/>
            </a:r>
            <a:br>
              <a:rPr lang="en-US" sz="3600" b="1" dirty="0" smtClean="0">
                <a:latin typeface="Times New Roman" panose="02020603050405020304" pitchFamily="18" charset="0"/>
                <a:cs typeface="Times New Roman" panose="02020603050405020304" pitchFamily="18" charset="0"/>
              </a:rPr>
            </a:br>
            <a:endParaRPr lang="en-US" sz="3600" b="1"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179512" y="1639341"/>
            <a:ext cx="8856984" cy="4717009"/>
          </a:xfrm>
        </p:spPr>
        <p:txBody>
          <a:bodyPr>
            <a:normAutofit/>
          </a:bodyPr>
          <a:lstStyle/>
          <a:p>
            <a:r>
              <a:rPr lang="en-US" sz="2800" dirty="0" smtClean="0">
                <a:latin typeface="Times New Roman" panose="02020603050405020304" pitchFamily="18" charset="0"/>
                <a:cs typeface="Times New Roman" panose="02020603050405020304" pitchFamily="18" charset="0"/>
              </a:rPr>
              <a:t>Successful aging and healthy aging definitions</a:t>
            </a:r>
          </a:p>
          <a:p>
            <a:r>
              <a:rPr lang="pl-PL" sz="2800" dirty="0" smtClean="0">
                <a:latin typeface="Times New Roman" panose="02020603050405020304" pitchFamily="18" charset="0"/>
                <a:cs typeface="Times New Roman" panose="02020603050405020304" pitchFamily="18" charset="0"/>
              </a:rPr>
              <a:t>S</a:t>
            </a:r>
            <a:r>
              <a:rPr lang="en-US" sz="2800" dirty="0" err="1" smtClean="0">
                <a:latin typeface="Times New Roman" panose="02020603050405020304" pitchFamily="18" charset="0"/>
                <a:cs typeface="Times New Roman" panose="02020603050405020304" pitchFamily="18" charset="0"/>
              </a:rPr>
              <a:t>ystematic</a:t>
            </a:r>
            <a:r>
              <a:rPr lang="en-US" sz="2800" dirty="0" smtClean="0">
                <a:latin typeface="Times New Roman" panose="02020603050405020304" pitchFamily="18" charset="0"/>
                <a:cs typeface="Times New Roman" panose="02020603050405020304" pitchFamily="18" charset="0"/>
              </a:rPr>
              <a:t> review of EU concepts, legislation and </a:t>
            </a:r>
            <a:r>
              <a:rPr lang="en-US" sz="2800" dirty="0" err="1" smtClean="0">
                <a:latin typeface="Times New Roman" panose="02020603050405020304" pitchFamily="18" charset="0"/>
                <a:cs typeface="Times New Roman" panose="02020603050405020304" pitchFamily="18" charset="0"/>
              </a:rPr>
              <a:t>programmes</a:t>
            </a:r>
            <a:r>
              <a:rPr lang="en-US" sz="2800" dirty="0" smtClean="0">
                <a:latin typeface="Times New Roman" panose="02020603050405020304" pitchFamily="18" charset="0"/>
                <a:cs typeface="Times New Roman" panose="02020603050405020304" pitchFamily="18" charset="0"/>
              </a:rPr>
              <a:t> on healthy ageing</a:t>
            </a:r>
            <a:endParaRPr lang="pl-PL" sz="2800"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Scoping </a:t>
            </a:r>
            <a:r>
              <a:rPr lang="pl-PL" sz="2800" dirty="0" err="1" smtClean="0">
                <a:latin typeface="Times New Roman" panose="02020603050405020304" pitchFamily="18" charset="0"/>
                <a:cs typeface="Times New Roman" panose="02020603050405020304" pitchFamily="18" charset="0"/>
              </a:rPr>
              <a:t>review</a:t>
            </a:r>
            <a:r>
              <a:rPr lang="pl-PL"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of health </a:t>
            </a:r>
            <a:r>
              <a:rPr lang="pl-PL" sz="2800" dirty="0" err="1" smtClean="0">
                <a:latin typeface="Times New Roman" panose="02020603050405020304" pitchFamily="18" charset="0"/>
                <a:cs typeface="Times New Roman" panose="02020603050405020304" pitchFamily="18" charset="0"/>
              </a:rPr>
              <a:t>promotion</a:t>
            </a:r>
            <a:r>
              <a:rPr lang="pl-PL"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effectivenes</a:t>
            </a:r>
            <a:r>
              <a:rPr lang="pl-PL" sz="2800" dirty="0" smtClean="0">
                <a:latin typeface="Times New Roman" panose="02020603050405020304" pitchFamily="18" charset="0"/>
                <a:cs typeface="Times New Roman" panose="02020603050405020304" pitchFamily="18" charset="0"/>
              </a:rPr>
              <a:t>s</a:t>
            </a:r>
            <a:r>
              <a:rPr lang="en-US" sz="2800" dirty="0" smtClean="0">
                <a:latin typeface="Times New Roman" panose="02020603050405020304" pitchFamily="18" charset="0"/>
                <a:cs typeface="Times New Roman" panose="02020603050405020304" pitchFamily="18" charset="0"/>
              </a:rPr>
              <a:t>   </a:t>
            </a:r>
          </a:p>
          <a:p>
            <a:r>
              <a:rPr lang="en-US" sz="2800" dirty="0" smtClean="0">
                <a:latin typeface="Times New Roman" panose="02020603050405020304" pitchFamily="18" charset="0"/>
                <a:cs typeface="Times New Roman" panose="02020603050405020304" pitchFamily="18" charset="0"/>
              </a:rPr>
              <a:t>Systematic review on economic evaluation of health promotion actions for older people</a:t>
            </a:r>
          </a:p>
          <a:p>
            <a:r>
              <a:rPr lang="en-US" sz="2800" dirty="0" smtClean="0">
                <a:latin typeface="Times New Roman" panose="02020603050405020304" pitchFamily="18" charset="0"/>
                <a:cs typeface="Times New Roman" panose="02020603050405020304" pitchFamily="18" charset="0"/>
              </a:rPr>
              <a:t>Overview of the literature search on institutions of health promotion for older people in ten selected European countries based on SPOFER framework  </a:t>
            </a:r>
          </a:p>
          <a:p>
            <a:pPr marL="0" indent="0">
              <a:buNone/>
            </a:pPr>
            <a:endParaRPr lang="en-US" sz="2400" dirty="0" smtClean="0">
              <a:latin typeface="Times New Roman" panose="02020603050405020304" pitchFamily="18" charset="0"/>
              <a:cs typeface="Times New Roman" panose="02020603050405020304" pitchFamily="18" charset="0"/>
            </a:endParaRPr>
          </a:p>
          <a:p>
            <a:endParaRPr lang="pl-PL" dirty="0" smtClean="0">
              <a:latin typeface="Times New Roman" panose="02020603050405020304" pitchFamily="18" charset="0"/>
              <a:cs typeface="Times New Roman" panose="02020603050405020304" pitchFamily="18" charset="0"/>
            </a:endParaRP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6984375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fontScale="90000"/>
          </a:bodyPr>
          <a:lstStyle/>
          <a:p>
            <a:r>
              <a:rPr lang="pl-PL" sz="4000" b="1" dirty="0" err="1" smtClean="0">
                <a:solidFill>
                  <a:schemeClr val="accent6">
                    <a:lumMod val="50000"/>
                  </a:schemeClr>
                </a:solidFill>
                <a:latin typeface="Times New Roman" panose="02020603050405020304" pitchFamily="18" charset="0"/>
                <a:cs typeface="Times New Roman" panose="02020603050405020304" pitchFamily="18" charset="0"/>
              </a:rPr>
              <a:t>Institutional</a:t>
            </a:r>
            <a:r>
              <a:rPr lang="pl-PL" sz="40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pl-PL" sz="4000" b="1" dirty="0" err="1" smtClean="0">
                <a:solidFill>
                  <a:schemeClr val="accent6">
                    <a:lumMod val="50000"/>
                  </a:schemeClr>
                </a:solidFill>
                <a:latin typeface="Times New Roman" panose="02020603050405020304" pitchFamily="18" charset="0"/>
                <a:cs typeface="Times New Roman" panose="02020603050405020304" pitchFamily="18" charset="0"/>
              </a:rPr>
              <a:t>analsys</a:t>
            </a:r>
            <a:r>
              <a:rPr lang="pl-PL" sz="4000" b="1" dirty="0" smtClean="0">
                <a:solidFill>
                  <a:schemeClr val="accent6">
                    <a:lumMod val="50000"/>
                  </a:schemeClr>
                </a:solidFill>
                <a:latin typeface="Times New Roman" panose="02020603050405020304" pitchFamily="18" charset="0"/>
                <a:cs typeface="Times New Roman" panose="02020603050405020304" pitchFamily="18" charset="0"/>
              </a:rPr>
              <a:t> of </a:t>
            </a:r>
            <a:r>
              <a:rPr lang="pl-PL" sz="4000" b="1" dirty="0" err="1" smtClean="0">
                <a:solidFill>
                  <a:schemeClr val="accent6">
                    <a:lumMod val="50000"/>
                  </a:schemeClr>
                </a:solidFill>
                <a:latin typeface="Times New Roman" panose="02020603050405020304" pitchFamily="18" charset="0"/>
                <a:cs typeface="Times New Roman" panose="02020603050405020304" pitchFamily="18" charset="0"/>
              </a:rPr>
              <a:t>health</a:t>
            </a:r>
            <a:r>
              <a:rPr lang="pl-PL" sz="40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pl-PL" sz="4000" b="1" dirty="0" err="1" smtClean="0">
                <a:solidFill>
                  <a:schemeClr val="accent6">
                    <a:lumMod val="50000"/>
                  </a:schemeClr>
                </a:solidFill>
                <a:latin typeface="Times New Roman" panose="02020603050405020304" pitchFamily="18" charset="0"/>
                <a:cs typeface="Times New Roman" panose="02020603050405020304" pitchFamily="18" charset="0"/>
              </a:rPr>
              <a:t>promotion</a:t>
            </a:r>
            <a:r>
              <a:rPr lang="pl-PL" sz="40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pl-PL" sz="4000" b="1" dirty="0" smtClean="0">
                <a:latin typeface="Times New Roman" panose="02020603050405020304" pitchFamily="18" charset="0"/>
                <a:cs typeface="Times New Roman" panose="02020603050405020304" pitchFamily="18" charset="0"/>
              </a:rPr>
              <a:t> </a:t>
            </a:r>
            <a:endParaRPr lang="en-GB" sz="3600"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a:bodyPr>
          <a:lstStyle/>
          <a:p>
            <a:endParaRPr lang="pl-PL" dirty="0" smtClean="0">
              <a:latin typeface="Times New Roman" panose="02020603050405020304" pitchFamily="18" charset="0"/>
              <a:cs typeface="Times New Roman" panose="02020603050405020304" pitchFamily="18" charset="0"/>
            </a:endParaRP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29816" y="1556793"/>
            <a:ext cx="7974631" cy="46085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1754345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fontScale="90000"/>
          </a:bodyPr>
          <a:lstStyle/>
          <a:p>
            <a:r>
              <a:rPr lang="pl-PL" sz="4000" b="1" dirty="0" err="1" smtClean="0">
                <a:solidFill>
                  <a:srgbClr val="C00000"/>
                </a:solidFill>
                <a:latin typeface="Times New Roman" panose="02020603050405020304" pitchFamily="18" charset="0"/>
                <a:cs typeface="Times New Roman" panose="02020603050405020304" pitchFamily="18" charset="0"/>
              </a:rPr>
              <a:t>Effectiveness</a:t>
            </a:r>
            <a:r>
              <a:rPr lang="pl-PL" sz="4000" b="1" dirty="0" smtClean="0">
                <a:solidFill>
                  <a:srgbClr val="C00000"/>
                </a:solidFill>
                <a:latin typeface="Times New Roman" panose="02020603050405020304" pitchFamily="18" charset="0"/>
                <a:cs typeface="Times New Roman" panose="02020603050405020304" pitchFamily="18" charset="0"/>
              </a:rPr>
              <a:t> of </a:t>
            </a:r>
            <a:r>
              <a:rPr lang="pl-PL" sz="4000" b="1" dirty="0" err="1" smtClean="0">
                <a:solidFill>
                  <a:srgbClr val="C00000"/>
                </a:solidFill>
                <a:latin typeface="Times New Roman" panose="02020603050405020304" pitchFamily="18" charset="0"/>
                <a:cs typeface="Times New Roman" panose="02020603050405020304" pitchFamily="18" charset="0"/>
              </a:rPr>
              <a:t>health</a:t>
            </a:r>
            <a:r>
              <a:rPr lang="pl-PL" sz="4000" b="1" dirty="0" smtClean="0">
                <a:solidFill>
                  <a:srgbClr val="C00000"/>
                </a:solidFill>
                <a:latin typeface="Times New Roman" panose="02020603050405020304" pitchFamily="18" charset="0"/>
                <a:cs typeface="Times New Roman" panose="02020603050405020304" pitchFamily="18" charset="0"/>
              </a:rPr>
              <a:t> </a:t>
            </a:r>
            <a:r>
              <a:rPr lang="pl-PL" sz="4000" b="1" dirty="0" err="1" smtClean="0">
                <a:solidFill>
                  <a:srgbClr val="C00000"/>
                </a:solidFill>
                <a:latin typeface="Times New Roman" panose="02020603050405020304" pitchFamily="18" charset="0"/>
                <a:cs typeface="Times New Roman" panose="02020603050405020304" pitchFamily="18" charset="0"/>
              </a:rPr>
              <a:t>promotion</a:t>
            </a:r>
            <a:r>
              <a:rPr lang="pl-PL" sz="4000" b="1" dirty="0" smtClean="0">
                <a:solidFill>
                  <a:srgbClr val="C00000"/>
                </a:solidFill>
                <a:latin typeface="Times New Roman" panose="02020603050405020304" pitchFamily="18" charset="0"/>
                <a:cs typeface="Times New Roman" panose="02020603050405020304" pitchFamily="18" charset="0"/>
              </a:rPr>
              <a:t> </a:t>
            </a:r>
            <a:br>
              <a:rPr lang="pl-PL" sz="4000" b="1" dirty="0" smtClean="0">
                <a:solidFill>
                  <a:srgbClr val="C00000"/>
                </a:solidFill>
                <a:latin typeface="Times New Roman" panose="02020603050405020304" pitchFamily="18" charset="0"/>
                <a:cs typeface="Times New Roman" panose="02020603050405020304" pitchFamily="18" charset="0"/>
              </a:rPr>
            </a:br>
            <a:r>
              <a:rPr lang="pl-PL" sz="4000" b="1" dirty="0" smtClean="0">
                <a:solidFill>
                  <a:srgbClr val="C00000"/>
                </a:solidFill>
                <a:latin typeface="Times New Roman" panose="02020603050405020304" pitchFamily="18" charset="0"/>
                <a:cs typeface="Times New Roman" panose="02020603050405020304" pitchFamily="18" charset="0"/>
              </a:rPr>
              <a:t>for </a:t>
            </a:r>
            <a:r>
              <a:rPr lang="pl-PL" sz="4000" b="1" dirty="0" err="1" smtClean="0">
                <a:solidFill>
                  <a:srgbClr val="C00000"/>
                </a:solidFill>
                <a:latin typeface="Times New Roman" panose="02020603050405020304" pitchFamily="18" charset="0"/>
                <a:cs typeface="Times New Roman" panose="02020603050405020304" pitchFamily="18" charset="0"/>
              </a:rPr>
              <a:t>older</a:t>
            </a:r>
            <a:r>
              <a:rPr lang="pl-PL" sz="4000" b="1" dirty="0" smtClean="0">
                <a:solidFill>
                  <a:srgbClr val="C00000"/>
                </a:solidFill>
                <a:latin typeface="Times New Roman" panose="02020603050405020304" pitchFamily="18" charset="0"/>
                <a:cs typeface="Times New Roman" panose="02020603050405020304" pitchFamily="18" charset="0"/>
              </a:rPr>
              <a:t> </a:t>
            </a:r>
            <a:r>
              <a:rPr lang="pl-PL" sz="4000" b="1" dirty="0" err="1" smtClean="0">
                <a:solidFill>
                  <a:srgbClr val="C00000"/>
                </a:solidFill>
                <a:latin typeface="Times New Roman" panose="02020603050405020304" pitchFamily="18" charset="0"/>
                <a:cs typeface="Times New Roman" panose="02020603050405020304" pitchFamily="18" charset="0"/>
              </a:rPr>
              <a:t>people</a:t>
            </a:r>
            <a:r>
              <a:rPr lang="pl-PL" sz="4000" b="1" dirty="0" smtClean="0">
                <a:solidFill>
                  <a:srgbClr val="C00000"/>
                </a:solidFill>
                <a:latin typeface="Times New Roman" panose="02020603050405020304" pitchFamily="18" charset="0"/>
                <a:cs typeface="Times New Roman" panose="02020603050405020304" pitchFamily="18" charset="0"/>
              </a:rPr>
              <a:t> </a:t>
            </a:r>
            <a:r>
              <a:rPr lang="pl-PL" sz="3600" dirty="0" smtClean="0">
                <a:solidFill>
                  <a:srgbClr val="C00000"/>
                </a:solidFill>
                <a:latin typeface="Times New Roman" panose="02020603050405020304" pitchFamily="18" charset="0"/>
                <a:cs typeface="Times New Roman" panose="02020603050405020304" pitchFamily="18" charset="0"/>
              </a:rPr>
              <a:t> </a:t>
            </a:r>
            <a:endParaRPr lang="pl-PL" sz="3600" dirty="0">
              <a:solidFill>
                <a:srgbClr val="C00000"/>
              </a:solidFill>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354360" y="2012949"/>
            <a:ext cx="8435280" cy="4525963"/>
          </a:xfrm>
        </p:spPr>
        <p:txBody>
          <a:bodyPr>
            <a:normAutofit lnSpcReduction="10000"/>
          </a:bodyPr>
          <a:lstStyle/>
          <a:p>
            <a:pPr marL="0" indent="0">
              <a:buNone/>
            </a:pPr>
            <a:r>
              <a:rPr lang="en-US" sz="2800" dirty="0" smtClean="0">
                <a:latin typeface="Times New Roman" panose="02020603050405020304" pitchFamily="18" charset="0"/>
                <a:cs typeface="Times New Roman" panose="02020603050405020304" pitchFamily="18" charset="0"/>
              </a:rPr>
              <a:t>Analysis of two kinds</a:t>
            </a:r>
            <a:r>
              <a:rPr lang="pl-PL" sz="2800" dirty="0" smtClean="0">
                <a:latin typeface="Times New Roman" panose="02020603050405020304" pitchFamily="18" charset="0"/>
                <a:cs typeface="Times New Roman" panose="02020603050405020304" pitchFamily="18" charset="0"/>
              </a:rPr>
              <a:t> of</a:t>
            </a:r>
            <a:r>
              <a:rPr lang="en-US" sz="2800" dirty="0" smtClean="0">
                <a:latin typeface="Times New Roman" panose="02020603050405020304" pitchFamily="18" charset="0"/>
                <a:cs typeface="Times New Roman" panose="02020603050405020304" pitchFamily="18" charset="0"/>
              </a:rPr>
              <a:t> effectiveness:</a:t>
            </a:r>
          </a:p>
          <a:p>
            <a:r>
              <a:rPr lang="en-US" sz="2800" dirty="0" smtClean="0">
                <a:latin typeface="Times New Roman" panose="02020603050405020304" pitchFamily="18" charset="0"/>
                <a:cs typeface="Times New Roman" panose="02020603050405020304" pitchFamily="18" charset="0"/>
              </a:rPr>
              <a:t>Reaching of </a:t>
            </a:r>
            <a:r>
              <a:rPr lang="pl-PL"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health goals </a:t>
            </a:r>
          </a:p>
          <a:p>
            <a:r>
              <a:rPr lang="en-US" sz="2800" dirty="0" smtClean="0">
                <a:latin typeface="Times New Roman" panose="02020603050405020304" pitchFamily="18" charset="0"/>
                <a:cs typeface="Times New Roman" panose="02020603050405020304" pitchFamily="18" charset="0"/>
              </a:rPr>
              <a:t>Being cost-effective</a:t>
            </a:r>
          </a:p>
          <a:p>
            <a:pPr marL="0" indent="0">
              <a:buNone/>
            </a:pPr>
            <a:r>
              <a:rPr lang="en-US" sz="2800" dirty="0" smtClean="0">
                <a:latin typeface="Times New Roman" panose="02020603050405020304" pitchFamily="18" charset="0"/>
                <a:cs typeface="Times New Roman" panose="02020603050405020304" pitchFamily="18" charset="0"/>
              </a:rPr>
              <a:t>Methods of analysis: systematic literature reviews</a:t>
            </a:r>
            <a:r>
              <a:rPr lang="pl-PL" sz="2800" dirty="0" smtClean="0">
                <a:latin typeface="Times New Roman" panose="02020603050405020304" pitchFamily="18" charset="0"/>
                <a:cs typeface="Times New Roman" panose="02020603050405020304" pitchFamily="18" charset="0"/>
              </a:rPr>
              <a:t>: </a:t>
            </a:r>
          </a:p>
          <a:p>
            <a:pPr marL="0" indent="0">
              <a:buNone/>
            </a:pPr>
            <a:r>
              <a:rPr lang="en-US" sz="2800" dirty="0" smtClean="0">
                <a:latin typeface="Times New Roman" panose="02020603050405020304" pitchFamily="18" charset="0"/>
                <a:cs typeface="Times New Roman" panose="02020603050405020304" pitchFamily="18" charset="0"/>
              </a:rPr>
              <a:t> </a:t>
            </a:r>
            <a:r>
              <a:rPr lang="pl-PL" sz="2800" dirty="0" smtClean="0">
                <a:latin typeface="Times New Roman" panose="02020603050405020304" pitchFamily="18" charset="0"/>
                <a:cs typeface="Times New Roman" panose="02020603050405020304" pitchFamily="18" charset="0"/>
              </a:rPr>
              <a:t>	</a:t>
            </a:r>
            <a:r>
              <a:rPr lang="pl-PL" sz="2400" dirty="0" smtClean="0">
                <a:latin typeface="Times New Roman" panose="02020603050405020304" pitchFamily="18" charset="0"/>
                <a:cs typeface="Times New Roman" panose="02020603050405020304" pitchFamily="18" charset="0"/>
              </a:rPr>
              <a:t>Mariusz </a:t>
            </a:r>
            <a:r>
              <a:rPr lang="pl-PL" sz="2400" dirty="0" err="1" smtClean="0">
                <a:latin typeface="Times New Roman" panose="02020603050405020304" pitchFamily="18" charset="0"/>
                <a:cs typeface="Times New Roman" panose="02020603050405020304" pitchFamily="18" charset="0"/>
              </a:rPr>
              <a:t>Duplaga</a:t>
            </a:r>
            <a:r>
              <a:rPr lang="pl-PL" sz="2400" dirty="0" smtClean="0">
                <a:latin typeface="Times New Roman" panose="02020603050405020304" pitchFamily="18" charset="0"/>
                <a:cs typeface="Times New Roman" panose="02020603050405020304" pitchFamily="18" charset="0"/>
              </a:rPr>
              <a:t>, Marcin </a:t>
            </a:r>
            <a:r>
              <a:rPr lang="pl-PL" sz="2400" dirty="0" err="1" smtClean="0">
                <a:latin typeface="Times New Roman" panose="02020603050405020304" pitchFamily="18" charset="0"/>
                <a:cs typeface="Times New Roman" panose="02020603050405020304" pitchFamily="18" charset="0"/>
              </a:rPr>
              <a:t>Grysztar</a:t>
            </a:r>
            <a:r>
              <a:rPr lang="pl-PL" sz="2400" dirty="0" smtClean="0">
                <a:latin typeface="Times New Roman" panose="02020603050405020304" pitchFamily="18" charset="0"/>
                <a:cs typeface="Times New Roman" panose="02020603050405020304" pitchFamily="18" charset="0"/>
              </a:rPr>
              <a:t> </a:t>
            </a:r>
          </a:p>
          <a:p>
            <a:pPr marL="0" indent="0">
              <a:buNone/>
            </a:pPr>
            <a:r>
              <a:rPr lang="pl-PL" sz="2400" dirty="0" smtClean="0">
                <a:latin typeface="Times New Roman" panose="02020603050405020304" pitchFamily="18" charset="0"/>
                <a:cs typeface="Times New Roman" panose="02020603050405020304" pitchFamily="18" charset="0"/>
              </a:rPr>
              <a:t>	Katarzyna Dubas, Ewa Kocot, Katarzyna </a:t>
            </a:r>
            <a:r>
              <a:rPr lang="pl-PL" sz="2400" dirty="0" err="1" smtClean="0">
                <a:latin typeface="Times New Roman" panose="02020603050405020304" pitchFamily="18" charset="0"/>
                <a:cs typeface="Times New Roman" panose="02020603050405020304" pitchFamily="18" charset="0"/>
              </a:rPr>
              <a:t>Kissimova</a:t>
            </a:r>
            <a:r>
              <a:rPr lang="pl-PL" sz="2400" dirty="0" smtClean="0">
                <a:latin typeface="Times New Roman" panose="02020603050405020304" pitchFamily="18" charset="0"/>
                <a:cs typeface="Times New Roman" panose="02020603050405020304" pitchFamily="18" charset="0"/>
              </a:rPr>
              <a:t>-	Skarbek</a:t>
            </a:r>
          </a:p>
          <a:p>
            <a:pPr marL="0" indent="0">
              <a:buNone/>
            </a:pPr>
            <a:r>
              <a:rPr lang="pl-PL" sz="2400" dirty="0" smtClean="0">
                <a:latin typeface="Times New Roman" panose="02020603050405020304" pitchFamily="18" charset="0"/>
                <a:cs typeface="Times New Roman" panose="02020603050405020304" pitchFamily="18" charset="0"/>
              </a:rPr>
              <a:t>	Kai </a:t>
            </a:r>
            <a:r>
              <a:rPr lang="pl-PL" sz="2400" dirty="0" err="1" smtClean="0">
                <a:latin typeface="Times New Roman" panose="02020603050405020304" pitchFamily="18" charset="0"/>
                <a:cs typeface="Times New Roman" panose="02020603050405020304" pitchFamily="18" charset="0"/>
              </a:rPr>
              <a:t>Huter</a:t>
            </a:r>
            <a:r>
              <a:rPr lang="pl-PL" sz="2400" dirty="0" smtClean="0">
                <a:latin typeface="Times New Roman" panose="02020603050405020304" pitchFamily="18" charset="0"/>
                <a:cs typeface="Times New Roman" panose="02020603050405020304" pitchFamily="18" charset="0"/>
              </a:rPr>
              <a:t>, Heinz </a:t>
            </a:r>
            <a:r>
              <a:rPr lang="pl-PL" sz="2400" dirty="0" err="1" smtClean="0">
                <a:latin typeface="Times New Roman" panose="02020603050405020304" pitchFamily="18" charset="0"/>
                <a:cs typeface="Times New Roman" panose="02020603050405020304" pitchFamily="18" charset="0"/>
              </a:rPr>
              <a:t>Rothgang</a:t>
            </a:r>
            <a:endParaRPr lang="pl-PL" sz="2400" dirty="0" smtClean="0">
              <a:latin typeface="Times New Roman" panose="02020603050405020304" pitchFamily="18" charset="0"/>
              <a:cs typeface="Times New Roman" panose="02020603050405020304" pitchFamily="18" charset="0"/>
            </a:endParaRPr>
          </a:p>
          <a:p>
            <a:pPr marL="0" indent="0">
              <a:buNone/>
            </a:pPr>
            <a:r>
              <a:rPr lang="pl-PL" sz="2400" dirty="0" smtClean="0">
                <a:latin typeface="Times New Roman" panose="02020603050405020304" pitchFamily="18" charset="0"/>
                <a:cs typeface="Times New Roman" panose="02020603050405020304" pitchFamily="18" charset="0"/>
              </a:rPr>
              <a:t>	</a:t>
            </a:r>
            <a:r>
              <a:rPr lang="pl-PL" sz="2400" dirty="0" err="1" smtClean="0">
                <a:latin typeface="Times New Roman" panose="02020603050405020304" pitchFamily="18" charset="0"/>
                <a:cs typeface="Times New Roman" panose="02020603050405020304" pitchFamily="18" charset="0"/>
              </a:rPr>
              <a:t>Wim</a:t>
            </a:r>
            <a:r>
              <a:rPr lang="pl-PL" sz="2400" dirty="0" smtClean="0">
                <a:latin typeface="Times New Roman" panose="02020603050405020304" pitchFamily="18" charset="0"/>
                <a:cs typeface="Times New Roman" panose="02020603050405020304" pitchFamily="18" charset="0"/>
              </a:rPr>
              <a:t> </a:t>
            </a:r>
            <a:r>
              <a:rPr lang="pl-PL" sz="2400" dirty="0" err="1" smtClean="0">
                <a:latin typeface="Times New Roman" panose="02020603050405020304" pitchFamily="18" charset="0"/>
                <a:cs typeface="Times New Roman" panose="02020603050405020304" pitchFamily="18" charset="0"/>
              </a:rPr>
              <a:t>Groot</a:t>
            </a:r>
            <a:r>
              <a:rPr lang="pl-PL" sz="2400" dirty="0" smtClean="0">
                <a:latin typeface="Times New Roman" panose="02020603050405020304" pitchFamily="18" charset="0"/>
                <a:cs typeface="Times New Roman" panose="02020603050405020304" pitchFamily="18" charset="0"/>
              </a:rPr>
              <a:t>, Milena </a:t>
            </a:r>
            <a:r>
              <a:rPr lang="pl-PL" sz="2400" dirty="0" err="1" smtClean="0">
                <a:latin typeface="Times New Roman" panose="02020603050405020304" pitchFamily="18" charset="0"/>
                <a:cs typeface="Times New Roman" panose="02020603050405020304" pitchFamily="18" charset="0"/>
              </a:rPr>
              <a:t>Pavlova</a:t>
            </a:r>
            <a:r>
              <a:rPr lang="pl-PL" sz="2400" dirty="0" smtClean="0">
                <a:latin typeface="Times New Roman" panose="02020603050405020304" pitchFamily="18" charset="0"/>
                <a:cs typeface="Times New Roman" panose="02020603050405020304" pitchFamily="18" charset="0"/>
              </a:rPr>
              <a:t>, Jelena </a:t>
            </a:r>
            <a:r>
              <a:rPr lang="pl-PL" sz="2400" dirty="0" err="1" smtClean="0">
                <a:latin typeface="Times New Roman" panose="02020603050405020304" pitchFamily="18" charset="0"/>
                <a:cs typeface="Times New Roman" panose="02020603050405020304" pitchFamily="18" charset="0"/>
              </a:rPr>
              <a:t>Arsenijevic</a:t>
            </a:r>
            <a:r>
              <a:rPr lang="pl-PL" sz="2400" dirty="0" smtClean="0">
                <a:latin typeface="Times New Roman" panose="02020603050405020304" pitchFamily="18" charset="0"/>
                <a:cs typeface="Times New Roman" panose="02020603050405020304" pitchFamily="18" charset="0"/>
              </a:rPr>
              <a:t> </a:t>
            </a:r>
          </a:p>
          <a:p>
            <a:pPr marL="0" indent="0">
              <a:buNone/>
            </a:pPr>
            <a:r>
              <a:rPr lang="pl-PL" sz="2400" dirty="0">
                <a:latin typeface="Times New Roman" panose="02020603050405020304" pitchFamily="18" charset="0"/>
                <a:cs typeface="Times New Roman" panose="02020603050405020304" pitchFamily="18" charset="0"/>
              </a:rPr>
              <a:t>	</a:t>
            </a:r>
            <a:endParaRPr lang="pl-PL" sz="2400" dirty="0" smtClean="0">
              <a:latin typeface="Times New Roman" panose="02020603050405020304" pitchFamily="18" charset="0"/>
              <a:cs typeface="Times New Roman" panose="02020603050405020304" pitchFamily="18" charset="0"/>
            </a:endParaRPr>
          </a:p>
          <a:p>
            <a:pPr marL="0" indent="0">
              <a:buNone/>
            </a:pPr>
            <a:endParaRPr lang="pl-PL" dirty="0" smtClean="0">
              <a:latin typeface="Times New Roman" panose="02020603050405020304" pitchFamily="18" charset="0"/>
              <a:cs typeface="Times New Roman" panose="02020603050405020304" pitchFamily="18" charset="0"/>
            </a:endParaRP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8005410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Autofit/>
          </a:bodyPr>
          <a:lstStyle/>
          <a:p>
            <a:r>
              <a:rPr lang="pl-PL" sz="4000" b="1" dirty="0" smtClean="0">
                <a:solidFill>
                  <a:srgbClr val="C00000"/>
                </a:solidFill>
                <a:latin typeface="Times New Roman" panose="02020603050405020304" pitchFamily="18" charset="0"/>
                <a:cs typeface="Times New Roman" panose="02020603050405020304" pitchFamily="18" charset="0"/>
              </a:rPr>
              <a:t>Collection and </a:t>
            </a:r>
            <a:r>
              <a:rPr lang="pl-PL" sz="4000" b="1" dirty="0" err="1" smtClean="0">
                <a:solidFill>
                  <a:srgbClr val="C00000"/>
                </a:solidFill>
                <a:latin typeface="Times New Roman" panose="02020603050405020304" pitchFamily="18" charset="0"/>
                <a:cs typeface="Times New Roman" panose="02020603050405020304" pitchFamily="18" charset="0"/>
              </a:rPr>
              <a:t>selection</a:t>
            </a:r>
            <a:r>
              <a:rPr lang="pl-PL" sz="4000" b="1" dirty="0" smtClean="0">
                <a:solidFill>
                  <a:srgbClr val="C00000"/>
                </a:solidFill>
                <a:latin typeface="Times New Roman" panose="02020603050405020304" pitchFamily="18" charset="0"/>
                <a:cs typeface="Times New Roman" panose="02020603050405020304" pitchFamily="18" charset="0"/>
              </a:rPr>
              <a:t> of </a:t>
            </a:r>
            <a:r>
              <a:rPr lang="pl-PL" sz="4000" b="1" dirty="0" err="1" smtClean="0">
                <a:solidFill>
                  <a:srgbClr val="C00000"/>
                </a:solidFill>
                <a:latin typeface="Times New Roman" panose="02020603050405020304" pitchFamily="18" charset="0"/>
                <a:cs typeface="Times New Roman" panose="02020603050405020304" pitchFamily="18" charset="0"/>
              </a:rPr>
              <a:t>good</a:t>
            </a:r>
            <a:r>
              <a:rPr lang="pl-PL" sz="4000" b="1" dirty="0" smtClean="0">
                <a:solidFill>
                  <a:srgbClr val="C00000"/>
                </a:solidFill>
                <a:latin typeface="Times New Roman" panose="02020603050405020304" pitchFamily="18" charset="0"/>
                <a:cs typeface="Times New Roman" panose="02020603050405020304" pitchFamily="18" charset="0"/>
              </a:rPr>
              <a:t> </a:t>
            </a:r>
            <a:r>
              <a:rPr lang="pl-PL" sz="4000" b="1" dirty="0" err="1" smtClean="0">
                <a:solidFill>
                  <a:srgbClr val="C00000"/>
                </a:solidFill>
                <a:latin typeface="Times New Roman" panose="02020603050405020304" pitchFamily="18" charset="0"/>
                <a:cs typeface="Times New Roman" panose="02020603050405020304" pitchFamily="18" charset="0"/>
              </a:rPr>
              <a:t>practices</a:t>
            </a:r>
            <a:r>
              <a:rPr lang="pl-PL" sz="4000" b="1" dirty="0" smtClean="0">
                <a:solidFill>
                  <a:srgbClr val="C00000"/>
                </a:solidFill>
                <a:latin typeface="Times New Roman" panose="02020603050405020304" pitchFamily="18" charset="0"/>
                <a:cs typeface="Times New Roman" panose="02020603050405020304" pitchFamily="18" charset="0"/>
              </a:rPr>
              <a:t> in HP4OP  </a:t>
            </a:r>
            <a:endParaRPr lang="pl-PL" sz="4000" b="1" dirty="0">
              <a:solidFill>
                <a:srgbClr val="C00000"/>
              </a:solidFill>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fontScale="92500"/>
          </a:bodyPr>
          <a:lstStyle/>
          <a:p>
            <a:pPr marL="0" indent="0">
              <a:buNone/>
            </a:pPr>
            <a:r>
              <a:rPr lang="en-GB" dirty="0" smtClean="0">
                <a:latin typeface="Times New Roman" panose="02020603050405020304" pitchFamily="18" charset="0"/>
                <a:cs typeface="Times New Roman" panose="02020603050405020304" pitchFamily="18" charset="0"/>
              </a:rPr>
              <a:t>Criteria for selection of good practices (</a:t>
            </a:r>
            <a:r>
              <a:rPr lang="en-GB" i="1" dirty="0" smtClean="0">
                <a:latin typeface="Times New Roman" panose="02020603050405020304" pitchFamily="18" charset="0"/>
                <a:cs typeface="Times New Roman" panose="02020603050405020304" pitchFamily="18" charset="0"/>
              </a:rPr>
              <a:t>European Scaling-up  Strategy in Active and Healthy Ageing</a:t>
            </a:r>
            <a:r>
              <a:rPr lang="en-GB" dirty="0" smtClean="0">
                <a:latin typeface="Times New Roman" panose="02020603050405020304" pitchFamily="18" charset="0"/>
                <a:cs typeface="Times New Roman" panose="02020603050405020304" pitchFamily="18" charset="0"/>
              </a:rPr>
              <a:t>)</a:t>
            </a:r>
          </a:p>
          <a:p>
            <a:pPr marL="0" indent="0">
              <a:buNone/>
            </a:pPr>
            <a:r>
              <a:rPr lang="en-GB" dirty="0" smtClean="0">
                <a:latin typeface="Times New Roman" panose="02020603050405020304" pitchFamily="18" charset="0"/>
                <a:cs typeface="Times New Roman" panose="02020603050405020304" pitchFamily="18" charset="0"/>
              </a:rPr>
              <a:t>Analysis of data bases of good practices on health promotion for seniors</a:t>
            </a:r>
            <a:r>
              <a:rPr lang="pl-PL" dirty="0" smtClean="0">
                <a:latin typeface="Times New Roman" panose="02020603050405020304" pitchFamily="18" charset="0"/>
                <a:cs typeface="Times New Roman" panose="02020603050405020304" pitchFamily="18" charset="0"/>
              </a:rPr>
              <a:t> (Alicja Domagała)</a:t>
            </a:r>
            <a:endParaRPr lang="en-GB" dirty="0" smtClean="0">
              <a:latin typeface="Times New Roman" panose="02020603050405020304" pitchFamily="18" charset="0"/>
              <a:cs typeface="Times New Roman" panose="02020603050405020304" pitchFamily="18" charset="0"/>
            </a:endParaRPr>
          </a:p>
          <a:p>
            <a:pPr marL="0" indent="0">
              <a:buNone/>
            </a:pPr>
            <a:r>
              <a:rPr lang="en-GB" dirty="0" smtClean="0">
                <a:latin typeface="Times New Roman" panose="02020603050405020304" pitchFamily="18" charset="0"/>
                <a:cs typeface="Times New Roman" panose="02020603050405020304" pitchFamily="18" charset="0"/>
              </a:rPr>
              <a:t>Opinion and assessment of the country experts </a:t>
            </a:r>
          </a:p>
          <a:p>
            <a:pPr marL="0" indent="0">
              <a:buNone/>
            </a:pPr>
            <a:r>
              <a:rPr lang="en-GB" dirty="0" smtClean="0">
                <a:latin typeface="Times New Roman" panose="02020603050405020304" pitchFamily="18" charset="0"/>
                <a:cs typeface="Times New Roman" panose="02020603050405020304" pitchFamily="18" charset="0"/>
              </a:rPr>
              <a:t>Presentation of selected good practices for seniors</a:t>
            </a:r>
          </a:p>
          <a:p>
            <a:pPr marL="0" indent="0">
              <a:buNone/>
            </a:pPr>
            <a:r>
              <a:rPr lang="en-GB" dirty="0" smtClean="0">
                <a:latin typeface="Times New Roman" panose="02020603050405020304" pitchFamily="18" charset="0"/>
                <a:cs typeface="Times New Roman" panose="02020603050405020304" pitchFamily="18" charset="0"/>
              </a:rPr>
              <a:t>in trainings and manual for health promoters       </a:t>
            </a:r>
            <a:r>
              <a:rPr lang="pl-PL" dirty="0" smtClean="0">
                <a:latin typeface="Times New Roman" panose="02020603050405020304" pitchFamily="18" charset="0"/>
                <a:cs typeface="Times New Roman" panose="02020603050405020304" pitchFamily="18" charset="0"/>
              </a:rPr>
              <a:t> </a:t>
            </a:r>
            <a:endParaRPr lang="pl-PL" dirty="0">
              <a:latin typeface="Times New Roman" panose="02020603050405020304" pitchFamily="18" charset="0"/>
              <a:cs typeface="Times New Roman" panose="02020603050405020304" pitchFamily="18" charset="0"/>
            </a:endParaRPr>
          </a:p>
          <a:p>
            <a:pPr marL="0" indent="0">
              <a:buNone/>
            </a:pPr>
            <a:r>
              <a:rPr lang="pl-PL" dirty="0" smtClean="0">
                <a:latin typeface="Times New Roman" panose="02020603050405020304" pitchFamily="18" charset="0"/>
                <a:cs typeface="Times New Roman" panose="02020603050405020304" pitchFamily="18" charset="0"/>
              </a:rPr>
              <a:t> </a:t>
            </a: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0460198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22496" y="0"/>
            <a:ext cx="7721504" cy="1196753"/>
          </a:xfrm>
        </p:spPr>
        <p:txBody>
          <a:bodyPr>
            <a:normAutofit/>
          </a:bodyPr>
          <a:lstStyle/>
          <a:p>
            <a:r>
              <a:rPr lang="pl-PL" dirty="0" smtClean="0">
                <a:solidFill>
                  <a:schemeClr val="accent2">
                    <a:lumMod val="75000"/>
                  </a:schemeClr>
                </a:solidFill>
                <a:latin typeface="Times New Roman" panose="02020603050405020304" pitchFamily="18" charset="0"/>
                <a:cs typeface="Times New Roman" panose="02020603050405020304" pitchFamily="18" charset="0"/>
              </a:rPr>
              <a:t>On the Project   </a:t>
            </a:r>
            <a:endParaRPr lang="en-GB"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16" name="Symbol zastępczy zawartości 15"/>
          <p:cNvSpPr>
            <a:spLocks noGrp="1"/>
          </p:cNvSpPr>
          <p:nvPr>
            <p:ph idx="1"/>
          </p:nvPr>
        </p:nvSpPr>
        <p:spPr>
          <a:xfrm>
            <a:off x="457200" y="1196753"/>
            <a:ext cx="8229600" cy="5256583"/>
          </a:xfrm>
        </p:spPr>
        <p:txBody>
          <a:bodyPr>
            <a:noAutofit/>
          </a:bodyPr>
          <a:lstStyle/>
          <a:p>
            <a:r>
              <a:rPr lang="en-US" sz="2000" dirty="0" smtClean="0">
                <a:latin typeface="Times New Roman" panose="02020603050405020304" pitchFamily="18" charset="0"/>
                <a:cs typeface="Times New Roman" panose="02020603050405020304" pitchFamily="18" charset="0"/>
              </a:rPr>
              <a:t>On the project: framework and goals</a:t>
            </a:r>
          </a:p>
          <a:p>
            <a:r>
              <a:rPr lang="en-US" sz="2000" dirty="0" smtClean="0">
                <a:latin typeface="Times New Roman" panose="02020603050405020304" pitchFamily="18" charset="0"/>
                <a:cs typeface="Times New Roman" panose="02020603050405020304" pitchFamily="18" charset="0"/>
              </a:rPr>
              <a:t>Participants</a:t>
            </a:r>
            <a:endParaRPr lang="pl-PL"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Target groups</a:t>
            </a:r>
            <a:endParaRPr lang="pl-PL" sz="2000" dirty="0" smtClean="0">
              <a:latin typeface="Times New Roman" panose="02020603050405020304" pitchFamily="18" charset="0"/>
              <a:cs typeface="Times New Roman" panose="02020603050405020304" pitchFamily="18" charset="0"/>
            </a:endParaRPr>
          </a:p>
          <a:p>
            <a:r>
              <a:rPr lang="pl-PL" sz="2000" dirty="0" err="1" smtClean="0">
                <a:latin typeface="Times New Roman" panose="02020603050405020304" pitchFamily="18" charset="0"/>
                <a:cs typeface="Times New Roman" panose="02020603050405020304" pitchFamily="18" charset="0"/>
              </a:rPr>
              <a:t>Analysed</a:t>
            </a:r>
            <a:r>
              <a:rPr lang="pl-PL" sz="2000" dirty="0" smtClean="0">
                <a:latin typeface="Times New Roman" panose="02020603050405020304" pitchFamily="18" charset="0"/>
                <a:cs typeface="Times New Roman" panose="02020603050405020304" pitchFamily="18" charset="0"/>
              </a:rPr>
              <a:t> </a:t>
            </a:r>
            <a:r>
              <a:rPr lang="pl-PL" sz="2000" dirty="0" err="1" smtClean="0">
                <a:latin typeface="Times New Roman" panose="02020603050405020304" pitchFamily="18" charset="0"/>
                <a:cs typeface="Times New Roman" panose="02020603050405020304" pitchFamily="18" charset="0"/>
              </a:rPr>
              <a:t>countries</a:t>
            </a:r>
            <a:r>
              <a:rPr lang="pl-PL" sz="2000" dirty="0" smtClean="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Comparative perspective</a:t>
            </a:r>
          </a:p>
          <a:p>
            <a:r>
              <a:rPr lang="en-US" sz="2000" dirty="0" smtClean="0">
                <a:latin typeface="Times New Roman" panose="02020603050405020304" pitchFamily="18" charset="0"/>
                <a:cs typeface="Times New Roman" panose="02020603050405020304" pitchFamily="18" charset="0"/>
              </a:rPr>
              <a:t>Challenges</a:t>
            </a:r>
          </a:p>
          <a:p>
            <a:r>
              <a:rPr lang="en-US" sz="2000" dirty="0" smtClean="0">
                <a:latin typeface="Times New Roman" panose="02020603050405020304" pitchFamily="18" charset="0"/>
                <a:cs typeface="Times New Roman" panose="02020603050405020304" pitchFamily="18" charset="0"/>
              </a:rPr>
              <a:t>Structure and steps of the project</a:t>
            </a:r>
          </a:p>
          <a:p>
            <a:r>
              <a:rPr lang="en-US" sz="2000" dirty="0" smtClean="0">
                <a:latin typeface="Times New Roman" panose="02020603050405020304" pitchFamily="18" charset="0"/>
                <a:cs typeface="Times New Roman" panose="02020603050405020304" pitchFamily="18" charset="0"/>
              </a:rPr>
              <a:t>Good practices  </a:t>
            </a:r>
          </a:p>
          <a:p>
            <a:r>
              <a:rPr lang="en-US" sz="2000" dirty="0" smtClean="0">
                <a:latin typeface="Times New Roman" panose="02020603050405020304" pitchFamily="18" charset="0"/>
                <a:cs typeface="Times New Roman" panose="02020603050405020304" pitchFamily="18" charset="0"/>
              </a:rPr>
              <a:t>Trainings</a:t>
            </a:r>
          </a:p>
          <a:p>
            <a:r>
              <a:rPr lang="en-US" sz="2000" dirty="0" smtClean="0">
                <a:latin typeface="Times New Roman" panose="02020603050405020304" pitchFamily="18" charset="0"/>
                <a:cs typeface="Times New Roman" panose="02020603050405020304" pitchFamily="18" charset="0"/>
              </a:rPr>
              <a:t>Dissemination and publications</a:t>
            </a:r>
          </a:p>
          <a:p>
            <a:r>
              <a:rPr lang="en-US" sz="2000" dirty="0" smtClean="0">
                <a:latin typeface="Times New Roman" panose="02020603050405020304" pitchFamily="18" charset="0"/>
                <a:cs typeface="Times New Roman" panose="02020603050405020304" pitchFamily="18" charset="0"/>
              </a:rPr>
              <a:t>Evaluation</a:t>
            </a:r>
          </a:p>
          <a:p>
            <a:r>
              <a:rPr lang="en-US" sz="2000" dirty="0" smtClean="0">
                <a:latin typeface="Times New Roman" panose="02020603050405020304" pitchFamily="18" charset="0"/>
                <a:cs typeface="Times New Roman" panose="02020603050405020304" pitchFamily="18" charset="0"/>
              </a:rPr>
              <a:t>Sustainability strategy </a:t>
            </a:r>
          </a:p>
          <a:p>
            <a:pPr marL="0" indent="0">
              <a:buNone/>
            </a:pPr>
            <a:r>
              <a:rPr lang="en-US" sz="1600" dirty="0" smtClean="0">
                <a:latin typeface="Times New Roman" panose="02020603050405020304" pitchFamily="18" charset="0"/>
                <a:cs typeface="Times New Roman" panose="02020603050405020304" pitchFamily="18" charset="0"/>
              </a:rPr>
              <a:t>  </a:t>
            </a: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p>
        </p:txBody>
      </p:sp>
      <p:sp>
        <p:nvSpPr>
          <p:cNvPr id="3" name="Symbol zastępczy stopki 2"/>
          <p:cNvSpPr>
            <a:spLocks noGrp="1"/>
          </p:cNvSpPr>
          <p:nvPr>
            <p:ph type="ftr" sz="quarter" idx="11"/>
          </p:nvPr>
        </p:nvSpPr>
        <p:spPr/>
        <p:txBody>
          <a:bodyPr/>
          <a:lstStyle/>
          <a:p>
            <a:r>
              <a:rPr lang="pl-PL" dirty="0" smtClean="0"/>
              <a:t>Stanisława Golinowska </a:t>
            </a:r>
            <a:endParaRPr lang="pl-PL" dirty="0"/>
          </a:p>
        </p:txBody>
      </p:sp>
      <p:pic>
        <p:nvPicPr>
          <p:cNvPr id="4"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528" y="394081"/>
            <a:ext cx="1098968" cy="8026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6824803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116632"/>
            <a:ext cx="7704856" cy="1301006"/>
          </a:xfrm>
        </p:spPr>
        <p:txBody>
          <a:bodyPr>
            <a:normAutofit fontScale="90000"/>
          </a:bodyPr>
          <a:lstStyle/>
          <a:p>
            <a:r>
              <a:rPr lang="pl-PL" b="1" dirty="0" smtClean="0">
                <a:solidFill>
                  <a:srgbClr val="C00000"/>
                </a:solidFill>
                <a:latin typeface="Times New Roman" panose="02020603050405020304" pitchFamily="18" charset="0"/>
                <a:cs typeface="Times New Roman" panose="02020603050405020304" pitchFamily="18" charset="0"/>
              </a:rPr>
              <a:t/>
            </a:r>
            <a:br>
              <a:rPr lang="pl-PL" b="1" dirty="0" smtClean="0">
                <a:solidFill>
                  <a:srgbClr val="C00000"/>
                </a:solidFill>
                <a:latin typeface="Times New Roman" panose="02020603050405020304" pitchFamily="18" charset="0"/>
                <a:cs typeface="Times New Roman" panose="02020603050405020304" pitchFamily="18" charset="0"/>
              </a:rPr>
            </a:br>
            <a:r>
              <a:rPr lang="pl-PL" b="1" dirty="0" smtClean="0">
                <a:solidFill>
                  <a:srgbClr val="C00000"/>
                </a:solidFill>
                <a:latin typeface="Times New Roman" panose="02020603050405020304" pitchFamily="18" charset="0"/>
                <a:cs typeface="Times New Roman" panose="02020603050405020304" pitchFamily="18" charset="0"/>
              </a:rPr>
              <a:t>Analysis of </a:t>
            </a:r>
            <a:r>
              <a:rPr lang="pl-PL" b="1" dirty="0" err="1" smtClean="0">
                <a:solidFill>
                  <a:srgbClr val="C00000"/>
                </a:solidFill>
                <a:latin typeface="Times New Roman" panose="02020603050405020304" pitchFamily="18" charset="0"/>
                <a:cs typeface="Times New Roman" panose="02020603050405020304" pitchFamily="18" charset="0"/>
              </a:rPr>
              <a:t>healthy</a:t>
            </a:r>
            <a:r>
              <a:rPr lang="pl-PL" b="1" dirty="0" smtClean="0">
                <a:solidFill>
                  <a:srgbClr val="C00000"/>
                </a:solidFill>
                <a:latin typeface="Times New Roman" panose="02020603050405020304" pitchFamily="18" charset="0"/>
                <a:cs typeface="Times New Roman" panose="02020603050405020304" pitchFamily="18" charset="0"/>
              </a:rPr>
              <a:t> </a:t>
            </a:r>
            <a:r>
              <a:rPr lang="pl-PL" b="1" dirty="0" err="1" smtClean="0">
                <a:solidFill>
                  <a:srgbClr val="C00000"/>
                </a:solidFill>
                <a:latin typeface="Times New Roman" panose="02020603050405020304" pitchFamily="18" charset="0"/>
                <a:cs typeface="Times New Roman" panose="02020603050405020304" pitchFamily="18" charset="0"/>
              </a:rPr>
              <a:t>aging</a:t>
            </a:r>
            <a:r>
              <a:rPr lang="pl-PL" b="1" dirty="0" smtClean="0">
                <a:solidFill>
                  <a:srgbClr val="C00000"/>
                </a:solidFill>
                <a:latin typeface="Times New Roman" panose="02020603050405020304" pitchFamily="18" charset="0"/>
                <a:cs typeface="Times New Roman" panose="02020603050405020304" pitchFamily="18" charset="0"/>
              </a:rPr>
              <a:t> </a:t>
            </a:r>
            <a:r>
              <a:rPr lang="pl-PL" b="1" dirty="0" err="1" smtClean="0">
                <a:solidFill>
                  <a:srgbClr val="C00000"/>
                </a:solidFill>
                <a:latin typeface="Times New Roman" panose="02020603050405020304" pitchFamily="18" charset="0"/>
                <a:cs typeface="Times New Roman" panose="02020603050405020304" pitchFamily="18" charset="0"/>
              </a:rPr>
              <a:t>policies</a:t>
            </a:r>
            <a:r>
              <a:rPr lang="pl-PL" b="1" dirty="0" smtClean="0">
                <a:solidFill>
                  <a:srgbClr val="C00000"/>
                </a:solidFill>
                <a:latin typeface="Times New Roman" panose="02020603050405020304" pitchFamily="18" charset="0"/>
                <a:cs typeface="Times New Roman" panose="02020603050405020304" pitchFamily="18" charset="0"/>
              </a:rPr>
              <a:t>  </a:t>
            </a:r>
            <a:r>
              <a:rPr lang="pl-PL" sz="3600" b="1" dirty="0" smtClean="0">
                <a:latin typeface="Times New Roman" panose="02020603050405020304" pitchFamily="18" charset="0"/>
                <a:cs typeface="Times New Roman" panose="02020603050405020304" pitchFamily="18" charset="0"/>
              </a:rPr>
              <a:t> </a:t>
            </a:r>
            <a:endParaRPr lang="pl-PL" sz="3600" b="1"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fontScale="92500" lnSpcReduction="20000"/>
          </a:bodyPr>
          <a:lstStyle/>
          <a:p>
            <a:pPr marL="0" indent="0">
              <a:buNone/>
            </a:pPr>
            <a:r>
              <a:rPr lang="en-US" dirty="0" smtClean="0">
                <a:latin typeface="Times New Roman" panose="02020603050405020304" pitchFamily="18" charset="0"/>
                <a:cs typeface="Times New Roman" panose="02020603050405020304" pitchFamily="18" charset="0"/>
              </a:rPr>
              <a:t>Concept of healthy ageing and the main EU initiatives on healthy ageing - Report and article</a:t>
            </a:r>
          </a:p>
          <a:p>
            <a:pPr marL="0" indent="0">
              <a:buNone/>
            </a:pPr>
            <a:endParaRPr lang="en-US" dirty="0" smtClean="0">
              <a:latin typeface="Times New Roman" panose="02020603050405020304" pitchFamily="18" charset="0"/>
              <a:cs typeface="Times New Roman" panose="02020603050405020304" pitchFamily="18" charset="0"/>
            </a:endParaRPr>
          </a:p>
          <a:p>
            <a:pPr marL="0" indent="0">
              <a:buNone/>
            </a:pPr>
            <a:r>
              <a:rPr lang="en-GB" dirty="0" smtClean="0">
                <a:latin typeface="Times New Roman" panose="02020603050405020304" pitchFamily="18" charset="0"/>
                <a:cs typeface="Times New Roman" panose="02020603050405020304" pitchFamily="18" charset="0"/>
              </a:rPr>
              <a:t>Template of healthy aging policies in the analysed countries and preparing a comparative paper based on experts opinions and </a:t>
            </a:r>
            <a:r>
              <a:rPr lang="pl-PL" dirty="0" err="1" smtClean="0">
                <a:latin typeface="Times New Roman" panose="02020603050405020304" pitchFamily="18" charset="0"/>
                <a:cs typeface="Times New Roman" panose="02020603050405020304" pitchFamily="18" charset="0"/>
              </a:rPr>
              <a:t>legal</a:t>
            </a:r>
            <a:r>
              <a:rPr lang="pl-PL" dirty="0" smtClean="0">
                <a:latin typeface="Times New Roman" panose="02020603050405020304" pitchFamily="18" charset="0"/>
                <a:cs typeface="Times New Roman" panose="02020603050405020304" pitchFamily="18" charset="0"/>
              </a:rPr>
              <a:t> </a:t>
            </a:r>
            <a:r>
              <a:rPr lang="pl-PL" dirty="0" err="1" smtClean="0">
                <a:latin typeface="Times New Roman" panose="02020603050405020304" pitchFamily="18" charset="0"/>
                <a:cs typeface="Times New Roman" panose="02020603050405020304" pitchFamily="18" charset="0"/>
              </a:rPr>
              <a:t>documents</a:t>
            </a:r>
            <a:r>
              <a:rPr lang="en-GB" dirty="0" smtClean="0">
                <a:latin typeface="Times New Roman" panose="02020603050405020304" pitchFamily="18" charset="0"/>
                <a:cs typeface="Times New Roman" panose="02020603050405020304" pitchFamily="18" charset="0"/>
              </a:rPr>
              <a:t>  </a:t>
            </a:r>
          </a:p>
          <a:p>
            <a:pPr marL="0" indent="0">
              <a:buNone/>
            </a:pPr>
            <a:endParaRPr lang="en-US" dirty="0" smtClean="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Summary - healthy aging policies in Europe – report and article   </a:t>
            </a:r>
          </a:p>
          <a:p>
            <a:pPr marL="0" indent="0">
              <a:buNone/>
            </a:pPr>
            <a:r>
              <a:rPr lang="en-US" dirty="0" smtClean="0">
                <a:latin typeface="Times New Roman" panose="02020603050405020304" pitchFamily="18" charset="0"/>
                <a:cs typeface="Times New Roman" panose="02020603050405020304" pitchFamily="18" charset="0"/>
              </a:rPr>
              <a:t>   </a:t>
            </a: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3868680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a:bodyPr>
          <a:lstStyle/>
          <a:p>
            <a:r>
              <a:rPr lang="en-GB" sz="3600" b="1" dirty="0" smtClean="0">
                <a:solidFill>
                  <a:srgbClr val="C00000"/>
                </a:solidFill>
                <a:latin typeface="Times New Roman" panose="02020603050405020304" pitchFamily="18" charset="0"/>
                <a:cs typeface="Times New Roman" panose="02020603050405020304" pitchFamily="18" charset="0"/>
              </a:rPr>
              <a:t>Comparative p</a:t>
            </a:r>
            <a:r>
              <a:rPr lang="pl-PL" sz="3600" b="1" dirty="0" smtClean="0">
                <a:solidFill>
                  <a:srgbClr val="C00000"/>
                </a:solidFill>
                <a:latin typeface="Times New Roman" panose="02020603050405020304" pitchFamily="18" charset="0"/>
                <a:cs typeface="Times New Roman" panose="02020603050405020304" pitchFamily="18" charset="0"/>
              </a:rPr>
              <a:t>e</a:t>
            </a:r>
            <a:r>
              <a:rPr lang="en-GB" sz="3600" b="1" dirty="0" err="1" smtClean="0">
                <a:solidFill>
                  <a:srgbClr val="C00000"/>
                </a:solidFill>
                <a:latin typeface="Times New Roman" panose="02020603050405020304" pitchFamily="18" charset="0"/>
                <a:cs typeface="Times New Roman" panose="02020603050405020304" pitchFamily="18" charset="0"/>
              </a:rPr>
              <a:t>rspective</a:t>
            </a:r>
            <a:r>
              <a:rPr lang="pl-PL" sz="3600" dirty="0" smtClean="0">
                <a:solidFill>
                  <a:srgbClr val="C00000"/>
                </a:solidFill>
                <a:latin typeface="Times New Roman" panose="02020603050405020304" pitchFamily="18" charset="0"/>
                <a:cs typeface="Times New Roman" panose="02020603050405020304" pitchFamily="18" charset="0"/>
              </a:rPr>
              <a:t> </a:t>
            </a:r>
            <a:endParaRPr lang="en-GB" sz="3600" dirty="0">
              <a:solidFill>
                <a:srgbClr val="C00000"/>
              </a:solidFill>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fontScale="92500"/>
          </a:bodyPr>
          <a:lstStyle/>
          <a:p>
            <a:r>
              <a:rPr lang="en-US" dirty="0" smtClean="0">
                <a:latin typeface="Times New Roman" panose="02020603050405020304" pitchFamily="18" charset="0"/>
                <a:cs typeface="Times New Roman" panose="02020603050405020304" pitchFamily="18" charset="0"/>
              </a:rPr>
              <a:t>Comparative study on funding and financing of HP4OP in European countries  </a:t>
            </a:r>
          </a:p>
          <a:p>
            <a:r>
              <a:rPr lang="en-US" dirty="0" smtClean="0">
                <a:latin typeface="Times New Roman" panose="02020603050405020304" pitchFamily="18" charset="0"/>
                <a:cs typeface="Times New Roman" panose="02020603050405020304" pitchFamily="18" charset="0"/>
              </a:rPr>
              <a:t>Comparative analyses on institutional and financial dimension of HP4OP based on </a:t>
            </a:r>
            <a:r>
              <a:rPr lang="en-US" dirty="0" err="1" smtClean="0">
                <a:latin typeface="Times New Roman" panose="02020603050405020304" pitchFamily="18" charset="0"/>
                <a:cs typeface="Times New Roman" panose="02020603050405020304" pitchFamily="18" charset="0"/>
              </a:rPr>
              <a:t>analysed</a:t>
            </a:r>
            <a:r>
              <a:rPr lang="en-US" dirty="0" smtClean="0">
                <a:latin typeface="Times New Roman" panose="02020603050405020304" pitchFamily="18" charset="0"/>
                <a:cs typeface="Times New Roman" panose="02020603050405020304" pitchFamily="18" charset="0"/>
              </a:rPr>
              <a:t> country profiles</a:t>
            </a:r>
            <a:r>
              <a:rPr lang="pl-PL" dirty="0" smtClean="0">
                <a:latin typeface="Times New Roman" panose="02020603050405020304" pitchFamily="18" charset="0"/>
                <a:cs typeface="Times New Roman" panose="02020603050405020304" pitchFamily="18" charset="0"/>
              </a:rPr>
              <a:t> (country </a:t>
            </a:r>
            <a:r>
              <a:rPr lang="pl-PL" dirty="0" err="1" smtClean="0">
                <a:latin typeface="Times New Roman" panose="02020603050405020304" pitchFamily="18" charset="0"/>
                <a:cs typeface="Times New Roman" panose="02020603050405020304" pitchFamily="18" charset="0"/>
              </a:rPr>
              <a:t>reports</a:t>
            </a:r>
            <a:r>
              <a:rPr lang="pl-PL" dirty="0" smtClean="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Comparative </a:t>
            </a:r>
            <a:r>
              <a:rPr lang="en-US" dirty="0" err="1" smtClean="0">
                <a:latin typeface="Times New Roman" panose="02020603050405020304" pitchFamily="18" charset="0"/>
                <a:cs typeface="Times New Roman" panose="02020603050405020304" pitchFamily="18" charset="0"/>
              </a:rPr>
              <a:t>analyse</a:t>
            </a:r>
            <a:r>
              <a:rPr lang="pl-PL" dirty="0" smtClean="0">
                <a:latin typeface="Times New Roman" panose="02020603050405020304" pitchFamily="18" charset="0"/>
                <a:cs typeface="Times New Roman" panose="02020603050405020304" pitchFamily="18" charset="0"/>
              </a:rPr>
              <a:t>s</a:t>
            </a:r>
            <a:r>
              <a:rPr lang="en-US" dirty="0" smtClean="0">
                <a:latin typeface="Times New Roman" panose="02020603050405020304" pitchFamily="18" charset="0"/>
                <a:cs typeface="Times New Roman" panose="02020603050405020304" pitchFamily="18" charset="0"/>
              </a:rPr>
              <a:t> on sectors and </a:t>
            </a:r>
            <a:r>
              <a:rPr lang="en-US" dirty="0" err="1" smtClean="0">
                <a:latin typeface="Times New Roman" panose="02020603050405020304" pitchFamily="18" charset="0"/>
                <a:cs typeface="Times New Roman" panose="02020603050405020304" pitchFamily="18" charset="0"/>
              </a:rPr>
              <a:t>organisations</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provid</a:t>
            </a:r>
            <a:r>
              <a:rPr lang="pl-PL" dirty="0" err="1" smtClean="0">
                <a:latin typeface="Times New Roman" panose="02020603050405020304" pitchFamily="18" charset="0"/>
                <a:cs typeface="Times New Roman" panose="02020603050405020304" pitchFamily="18" charset="0"/>
              </a:rPr>
              <a:t>ing</a:t>
            </a:r>
            <a:r>
              <a:rPr lang="en-US" dirty="0" smtClean="0">
                <a:latin typeface="Times New Roman" panose="02020603050405020304" pitchFamily="18" charset="0"/>
                <a:cs typeface="Times New Roman" panose="02020603050405020304" pitchFamily="18" charset="0"/>
              </a:rPr>
              <a:t> HP4OP programs and interventions</a:t>
            </a:r>
          </a:p>
          <a:p>
            <a:r>
              <a:rPr lang="en-US" dirty="0" smtClean="0">
                <a:latin typeface="Times New Roman" panose="02020603050405020304" pitchFamily="18" charset="0"/>
                <a:cs typeface="Times New Roman" panose="02020603050405020304" pitchFamily="18" charset="0"/>
              </a:rPr>
              <a:t>Assessment of health promotion policies in European countries      </a:t>
            </a: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8862369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a:bodyPr>
          <a:lstStyle/>
          <a:p>
            <a:r>
              <a:rPr lang="pl-PL" sz="3600" b="1" dirty="0" err="1" smtClean="0">
                <a:solidFill>
                  <a:srgbClr val="C00000"/>
                </a:solidFill>
                <a:latin typeface="Times New Roman" panose="02020603050405020304" pitchFamily="18" charset="0"/>
                <a:cs typeface="Times New Roman" panose="02020603050405020304" pitchFamily="18" charset="0"/>
              </a:rPr>
              <a:t>Glossary</a:t>
            </a:r>
            <a:endParaRPr lang="pl-PL" sz="3600" b="1" dirty="0">
              <a:solidFill>
                <a:srgbClr val="C00000"/>
              </a:solidFill>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a:bodyPr>
          <a:lstStyle/>
          <a:p>
            <a:endParaRPr lang="pl-PL" dirty="0" smtClean="0">
              <a:latin typeface="Times New Roman" panose="02020603050405020304" pitchFamily="18" charset="0"/>
              <a:cs typeface="Times New Roman" panose="02020603050405020304" pitchFamily="18" charset="0"/>
            </a:endParaRPr>
          </a:p>
          <a:p>
            <a:pPr marL="0" indent="0">
              <a:buNone/>
            </a:pPr>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Prostokąt 5"/>
          <p:cNvSpPr/>
          <p:nvPr/>
        </p:nvSpPr>
        <p:spPr>
          <a:xfrm>
            <a:off x="251520" y="1163882"/>
            <a:ext cx="8712968" cy="5457904"/>
          </a:xfrm>
          <a:prstGeom prst="rect">
            <a:avLst/>
          </a:prstGeom>
        </p:spPr>
        <p:txBody>
          <a:bodyPr wrap="square">
            <a:spAutoFit/>
          </a:bodyPr>
          <a:lstStyle/>
          <a:p>
            <a:pPr algn="just">
              <a:spcAft>
                <a:spcPts val="1000"/>
              </a:spcAft>
            </a:pPr>
            <a:r>
              <a:rPr lang="en-US" sz="2800" dirty="0" smtClean="0">
                <a:latin typeface="Times New Roman"/>
                <a:ea typeface="Calibri"/>
                <a:cs typeface="Times New Roman"/>
              </a:rPr>
              <a:t>The </a:t>
            </a:r>
            <a:r>
              <a:rPr lang="en-US" sz="2800" dirty="0">
                <a:latin typeface="Times New Roman"/>
                <a:ea typeface="Calibri"/>
                <a:cs typeface="Times New Roman"/>
              </a:rPr>
              <a:t>Glossary has been prepared to facilitate the communication in the multidisciplinary project team and to enhance the dissemination of project findings and their discussion. </a:t>
            </a:r>
            <a:endParaRPr lang="pl-PL" sz="2800" dirty="0" smtClean="0">
              <a:latin typeface="Times New Roman"/>
              <a:ea typeface="Calibri"/>
              <a:cs typeface="Times New Roman"/>
            </a:endParaRPr>
          </a:p>
          <a:p>
            <a:pPr algn="just">
              <a:spcAft>
                <a:spcPts val="1000"/>
              </a:spcAft>
            </a:pPr>
            <a:r>
              <a:rPr lang="en-GB" sz="2800" dirty="0" smtClean="0">
                <a:latin typeface="Times New Roman"/>
                <a:ea typeface="Calibri"/>
                <a:cs typeface="Times New Roman"/>
              </a:rPr>
              <a:t>Three </a:t>
            </a:r>
            <a:r>
              <a:rPr lang="en-GB" sz="2800" dirty="0">
                <a:latin typeface="Times New Roman"/>
                <a:ea typeface="Calibri"/>
                <a:cs typeface="Times New Roman"/>
              </a:rPr>
              <a:t>types of definitions are included in the Glossary: </a:t>
            </a:r>
            <a:endParaRPr lang="pl-PL" sz="2800" dirty="0" smtClean="0">
              <a:latin typeface="Times New Roman"/>
              <a:ea typeface="Calibri"/>
              <a:cs typeface="Times New Roman"/>
            </a:endParaRPr>
          </a:p>
          <a:p>
            <a:pPr marL="285750" indent="-285750" algn="just">
              <a:spcAft>
                <a:spcPts val="1000"/>
              </a:spcAft>
              <a:buFont typeface="Arial" panose="020B0604020202020204" pitchFamily="34" charset="0"/>
              <a:buChar char="•"/>
            </a:pPr>
            <a:r>
              <a:rPr lang="en-GB" sz="2800" dirty="0" smtClean="0">
                <a:latin typeface="Times New Roman"/>
                <a:ea typeface="Calibri"/>
                <a:cs typeface="Times New Roman"/>
              </a:rPr>
              <a:t>definitions </a:t>
            </a:r>
            <a:r>
              <a:rPr lang="en-GB" sz="2800" dirty="0">
                <a:latin typeface="Times New Roman"/>
                <a:ea typeface="Calibri"/>
                <a:cs typeface="Times New Roman"/>
              </a:rPr>
              <a:t>developed by others (mostly by international organizations such as WHO, or other researchers), </a:t>
            </a:r>
            <a:endParaRPr lang="pl-PL" sz="2800" dirty="0" smtClean="0">
              <a:latin typeface="Times New Roman"/>
              <a:ea typeface="Calibri"/>
              <a:cs typeface="Times New Roman"/>
            </a:endParaRPr>
          </a:p>
          <a:p>
            <a:pPr marL="285750" indent="-285750" algn="just">
              <a:spcAft>
                <a:spcPts val="1000"/>
              </a:spcAft>
              <a:buFont typeface="Arial" panose="020B0604020202020204" pitchFamily="34" charset="0"/>
              <a:buChar char="•"/>
            </a:pPr>
            <a:r>
              <a:rPr lang="en-GB" sz="2800" dirty="0" smtClean="0">
                <a:latin typeface="Times New Roman"/>
                <a:ea typeface="Calibri"/>
                <a:cs typeface="Times New Roman"/>
              </a:rPr>
              <a:t>definitions </a:t>
            </a:r>
            <a:r>
              <a:rPr lang="en-GB" sz="2800" dirty="0">
                <a:latin typeface="Times New Roman"/>
                <a:ea typeface="Calibri"/>
                <a:cs typeface="Times New Roman"/>
              </a:rPr>
              <a:t>developed by others and modified for the project purposes, </a:t>
            </a:r>
            <a:endParaRPr lang="pl-PL" sz="2800" dirty="0" smtClean="0">
              <a:latin typeface="Times New Roman"/>
              <a:ea typeface="Calibri"/>
              <a:cs typeface="Times New Roman"/>
            </a:endParaRPr>
          </a:p>
          <a:p>
            <a:pPr marL="285750" indent="-285750" algn="just">
              <a:spcAft>
                <a:spcPts val="1000"/>
              </a:spcAft>
              <a:buFont typeface="Arial" panose="020B0604020202020204" pitchFamily="34" charset="0"/>
              <a:buChar char="•"/>
            </a:pPr>
            <a:r>
              <a:rPr lang="en-GB" sz="2800" dirty="0" smtClean="0">
                <a:latin typeface="Times New Roman"/>
                <a:ea typeface="Calibri"/>
                <a:cs typeface="Times New Roman"/>
              </a:rPr>
              <a:t>definitions </a:t>
            </a:r>
            <a:r>
              <a:rPr lang="en-GB" sz="2800" dirty="0">
                <a:latin typeface="Times New Roman"/>
                <a:ea typeface="Calibri"/>
                <a:cs typeface="Times New Roman"/>
              </a:rPr>
              <a:t>developed under the </a:t>
            </a:r>
            <a:r>
              <a:rPr lang="en-GB" sz="2800" dirty="0" smtClean="0">
                <a:latin typeface="Times New Roman"/>
                <a:ea typeface="Calibri"/>
                <a:cs typeface="Times New Roman"/>
              </a:rPr>
              <a:t>project</a:t>
            </a:r>
            <a:r>
              <a:rPr lang="pl-PL" sz="2800" dirty="0" smtClean="0">
                <a:latin typeface="Times New Roman"/>
                <a:ea typeface="Calibri"/>
                <a:cs typeface="Times New Roman"/>
              </a:rPr>
              <a:t>. </a:t>
            </a:r>
          </a:p>
          <a:p>
            <a:pPr algn="just">
              <a:lnSpc>
                <a:spcPct val="150000"/>
              </a:lnSpc>
              <a:spcAft>
                <a:spcPts val="1000"/>
              </a:spcAft>
            </a:pPr>
            <a:r>
              <a:rPr lang="en-GB" dirty="0" smtClean="0">
                <a:latin typeface="Times New Roman"/>
                <a:ea typeface="Calibri"/>
                <a:cs typeface="Times New Roman"/>
              </a:rPr>
              <a:t> </a:t>
            </a:r>
            <a:endParaRPr lang="pl-PL" sz="1600" dirty="0">
              <a:ea typeface="Calibri"/>
              <a:cs typeface="Times New Roman"/>
            </a:endParaRPr>
          </a:p>
        </p:txBody>
      </p:sp>
    </p:spTree>
    <p:extLst>
      <p:ext uri="{BB962C8B-B14F-4D97-AF65-F5344CB8AC3E}">
        <p14:creationId xmlns="" xmlns:p14="http://schemas.microsoft.com/office/powerpoint/2010/main" val="907814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fontScale="90000"/>
          </a:bodyPr>
          <a:lstStyle/>
          <a:p>
            <a:r>
              <a:rPr lang="en-GB" sz="3600" b="1" dirty="0" smtClean="0">
                <a:solidFill>
                  <a:srgbClr val="C00000"/>
                </a:solidFill>
                <a:latin typeface="Times New Roman" panose="02020603050405020304" pitchFamily="18" charset="0"/>
                <a:cs typeface="Times New Roman" panose="02020603050405020304" pitchFamily="18" charset="0"/>
              </a:rPr>
              <a:t>Trainings</a:t>
            </a:r>
            <a:r>
              <a:rPr lang="pl-PL" sz="3600" b="1" dirty="0">
                <a:solidFill>
                  <a:srgbClr val="C00000"/>
                </a:solidFill>
                <a:latin typeface="Times New Roman" panose="02020603050405020304" pitchFamily="18" charset="0"/>
                <a:cs typeface="Times New Roman" panose="02020603050405020304" pitchFamily="18" charset="0"/>
              </a:rPr>
              <a:t> </a:t>
            </a:r>
            <a:r>
              <a:rPr lang="pl-PL" sz="3600" b="1" dirty="0" smtClean="0">
                <a:solidFill>
                  <a:srgbClr val="C00000"/>
                </a:solidFill>
                <a:latin typeface="Times New Roman" panose="02020603050405020304" pitchFamily="18" charset="0"/>
                <a:cs typeface="Times New Roman" panose="02020603050405020304" pitchFamily="18" charset="0"/>
              </a:rPr>
              <a:t>for </a:t>
            </a:r>
            <a:r>
              <a:rPr lang="pl-PL" sz="3600" b="1" dirty="0" err="1">
                <a:solidFill>
                  <a:srgbClr val="C00000"/>
                </a:solidFill>
                <a:latin typeface="Times New Roman" panose="02020603050405020304" pitchFamily="18" charset="0"/>
                <a:cs typeface="Times New Roman" panose="02020603050405020304" pitchFamily="18" charset="0"/>
              </a:rPr>
              <a:t>Trainers</a:t>
            </a:r>
            <a:r>
              <a:rPr lang="pl-PL" sz="3600" b="1" dirty="0">
                <a:solidFill>
                  <a:srgbClr val="C00000"/>
                </a:solidFill>
                <a:latin typeface="Times New Roman" panose="02020603050405020304" pitchFamily="18" charset="0"/>
                <a:cs typeface="Times New Roman" panose="02020603050405020304" pitchFamily="18" charset="0"/>
              </a:rPr>
              <a:t> </a:t>
            </a:r>
            <a:br>
              <a:rPr lang="pl-PL" sz="3600" b="1" dirty="0">
                <a:solidFill>
                  <a:srgbClr val="C00000"/>
                </a:solidFill>
                <a:latin typeface="Times New Roman" panose="02020603050405020304" pitchFamily="18" charset="0"/>
                <a:cs typeface="Times New Roman" panose="02020603050405020304" pitchFamily="18" charset="0"/>
              </a:rPr>
            </a:br>
            <a:r>
              <a:rPr lang="en-GB" sz="3600" b="1" dirty="0" smtClean="0">
                <a:latin typeface="Times New Roman" panose="02020603050405020304" pitchFamily="18" charset="0"/>
                <a:cs typeface="Times New Roman" panose="02020603050405020304" pitchFamily="18" charset="0"/>
              </a:rPr>
              <a:t>   </a:t>
            </a:r>
            <a:endParaRPr lang="en-GB" sz="3600" b="1"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fontScale="92500" lnSpcReduction="10000"/>
          </a:bodyPr>
          <a:lstStyle/>
          <a:p>
            <a:pPr marL="0" indent="0">
              <a:buNone/>
            </a:pPr>
            <a:r>
              <a:rPr lang="en-US" dirty="0" smtClean="0">
                <a:latin typeface="Times New Roman" panose="02020603050405020304" pitchFamily="18" charset="0"/>
                <a:cs typeface="Times New Roman" panose="02020603050405020304" pitchFamily="18" charset="0"/>
              </a:rPr>
              <a:t>The target group</a:t>
            </a:r>
            <a:r>
              <a:rPr lang="pl-PL" dirty="0" smtClean="0">
                <a:latin typeface="Times New Roman" panose="02020603050405020304" pitchFamily="18" charset="0"/>
                <a:cs typeface="Times New Roman" panose="02020603050405020304" pitchFamily="18" charset="0"/>
              </a:rPr>
              <a:t>s</a:t>
            </a:r>
            <a:r>
              <a:rPr lang="en-US" dirty="0" smtClean="0">
                <a:latin typeface="Times New Roman" panose="02020603050405020304" pitchFamily="18" charset="0"/>
                <a:cs typeface="Times New Roman" panose="02020603050405020304" pitchFamily="18" charset="0"/>
              </a:rPr>
              <a:t> for trainings consisted of selected street-level health promoters, representatives of key groups: </a:t>
            </a:r>
            <a:r>
              <a:rPr lang="en-US" b="1" dirty="0" smtClean="0">
                <a:latin typeface="Times New Roman" panose="02020603050405020304" pitchFamily="18" charset="0"/>
                <a:cs typeface="Times New Roman" panose="02020603050405020304" pitchFamily="18" charset="0"/>
              </a:rPr>
              <a:t>teachers </a:t>
            </a:r>
            <a:r>
              <a:rPr lang="pl-PL" b="1" dirty="0" smtClean="0">
                <a:latin typeface="Times New Roman" panose="02020603050405020304" pitchFamily="18" charset="0"/>
                <a:cs typeface="Times New Roman" panose="02020603050405020304" pitchFamily="18" charset="0"/>
              </a:rPr>
              <a:t>of </a:t>
            </a:r>
            <a:r>
              <a:rPr lang="en-US" b="1" dirty="0" smtClean="0">
                <a:latin typeface="Times New Roman" panose="02020603050405020304" pitchFamily="18" charset="0"/>
                <a:cs typeface="Times New Roman" panose="02020603050405020304" pitchFamily="18" charset="0"/>
              </a:rPr>
              <a:t>the Third Age Universities, social workers, family physicians, representatives of territorial governments, NGO leaders and local consultants for health promotion. </a:t>
            </a:r>
            <a:r>
              <a:rPr lang="en-US" dirty="0" smtClean="0">
                <a:latin typeface="Times New Roman" panose="02020603050405020304" pitchFamily="18" charset="0"/>
                <a:cs typeface="Times New Roman" panose="02020603050405020304" pitchFamily="18" charset="0"/>
              </a:rPr>
              <a:t>Six trainings for health promoters were organized in Poland (4 in Krakow and 2 in Warsaw) and one was conducted in the Netherlands (Limburg). Totally </a:t>
            </a:r>
            <a:r>
              <a:rPr lang="en-US" b="1" dirty="0" smtClean="0">
                <a:latin typeface="Times New Roman" panose="02020603050405020304" pitchFamily="18" charset="0"/>
                <a:cs typeface="Times New Roman" panose="02020603050405020304" pitchFamily="18" charset="0"/>
              </a:rPr>
              <a:t>135 </a:t>
            </a:r>
            <a:r>
              <a:rPr lang="en-US" dirty="0" smtClean="0">
                <a:latin typeface="Times New Roman" panose="02020603050405020304" pitchFamily="18" charset="0"/>
                <a:cs typeface="Times New Roman" panose="02020603050405020304" pitchFamily="18" charset="0"/>
              </a:rPr>
              <a:t>participants were trained in Poland and </a:t>
            </a:r>
            <a:r>
              <a:rPr lang="en-US" b="1" dirty="0" smtClean="0">
                <a:latin typeface="Times New Roman" panose="02020603050405020304" pitchFamily="18" charset="0"/>
                <a:cs typeface="Times New Roman" panose="02020603050405020304" pitchFamily="18" charset="0"/>
              </a:rPr>
              <a:t>12</a:t>
            </a:r>
            <a:r>
              <a:rPr lang="en-US" dirty="0" smtClean="0">
                <a:latin typeface="Times New Roman" panose="02020603050405020304" pitchFamily="18" charset="0"/>
                <a:cs typeface="Times New Roman" panose="02020603050405020304" pitchFamily="18" charset="0"/>
              </a:rPr>
              <a:t> in the Netherlands</a:t>
            </a: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812235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a:bodyPr>
          <a:lstStyle/>
          <a:p>
            <a:r>
              <a:rPr lang="en-GB" sz="3600" b="1" dirty="0" smtClean="0">
                <a:solidFill>
                  <a:srgbClr val="C00000"/>
                </a:solidFill>
                <a:latin typeface="Times New Roman" panose="02020603050405020304" pitchFamily="18" charset="0"/>
                <a:cs typeface="Times New Roman" panose="02020603050405020304" pitchFamily="18" charset="0"/>
              </a:rPr>
              <a:t>Trainings</a:t>
            </a:r>
            <a:r>
              <a:rPr lang="en-GB" sz="3600" b="1" dirty="0" smtClean="0">
                <a:latin typeface="Times New Roman" panose="02020603050405020304" pitchFamily="18" charset="0"/>
                <a:cs typeface="Times New Roman" panose="02020603050405020304" pitchFamily="18" charset="0"/>
              </a:rPr>
              <a:t>   </a:t>
            </a:r>
            <a:endParaRPr lang="en-GB" sz="3600" b="1"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a:bodyPr>
          <a:lstStyle/>
          <a:p>
            <a:endParaRPr lang="pl-PL" dirty="0" smtClean="0">
              <a:latin typeface="Times New Roman" panose="02020603050405020304" pitchFamily="18" charset="0"/>
              <a:cs typeface="Times New Roman" panose="02020603050405020304" pitchFamily="18" charset="0"/>
            </a:endParaRP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89040" y="-891480"/>
            <a:ext cx="16705856" cy="9105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438515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a:bodyPr>
          <a:lstStyle/>
          <a:p>
            <a:r>
              <a:rPr lang="en-GB" sz="3600" b="1" dirty="0" smtClean="0">
                <a:solidFill>
                  <a:srgbClr val="C00000"/>
                </a:solidFill>
                <a:latin typeface="Times New Roman" panose="02020603050405020304" pitchFamily="18" charset="0"/>
                <a:cs typeface="Times New Roman" panose="02020603050405020304" pitchFamily="18" charset="0"/>
              </a:rPr>
              <a:t>Training</a:t>
            </a:r>
            <a:r>
              <a:rPr lang="pl-PL" sz="3600" b="1" dirty="0" smtClean="0">
                <a:solidFill>
                  <a:srgbClr val="C00000"/>
                </a:solidFill>
                <a:latin typeface="Times New Roman" panose="02020603050405020304" pitchFamily="18" charset="0"/>
                <a:cs typeface="Times New Roman" panose="02020603050405020304" pitchFamily="18" charset="0"/>
              </a:rPr>
              <a:t> </a:t>
            </a:r>
            <a:r>
              <a:rPr lang="pl-PL" sz="3600" b="1" dirty="0" err="1" smtClean="0">
                <a:solidFill>
                  <a:srgbClr val="C00000"/>
                </a:solidFill>
                <a:latin typeface="Times New Roman" panose="02020603050405020304" pitchFamily="18" charset="0"/>
                <a:cs typeface="Times New Roman" panose="02020603050405020304" pitchFamily="18" charset="0"/>
              </a:rPr>
              <a:t>programmes</a:t>
            </a:r>
            <a:r>
              <a:rPr lang="pl-PL" sz="3600" b="1" dirty="0" smtClean="0">
                <a:solidFill>
                  <a:srgbClr val="C00000"/>
                </a:solidFill>
                <a:latin typeface="Times New Roman" panose="02020603050405020304" pitchFamily="18" charset="0"/>
                <a:cs typeface="Times New Roman" panose="02020603050405020304" pitchFamily="18" charset="0"/>
              </a:rPr>
              <a:t> and </a:t>
            </a:r>
            <a:r>
              <a:rPr lang="pl-PL" sz="3600" b="1" dirty="0" err="1" smtClean="0">
                <a:solidFill>
                  <a:srgbClr val="C00000"/>
                </a:solidFill>
                <a:latin typeface="Times New Roman" panose="02020603050405020304" pitchFamily="18" charset="0"/>
                <a:cs typeface="Times New Roman" panose="02020603050405020304" pitchFamily="18" charset="0"/>
              </a:rPr>
              <a:t>methods</a:t>
            </a:r>
            <a:r>
              <a:rPr lang="pl-PL" sz="3600" b="1" dirty="0" smtClean="0">
                <a:latin typeface="Times New Roman" panose="02020603050405020304" pitchFamily="18" charset="0"/>
                <a:cs typeface="Times New Roman" panose="02020603050405020304" pitchFamily="18" charset="0"/>
              </a:rPr>
              <a:t>   </a:t>
            </a:r>
            <a:r>
              <a:rPr lang="en-GB" sz="3600" b="1" dirty="0" smtClean="0">
                <a:latin typeface="Times New Roman" panose="02020603050405020304" pitchFamily="18" charset="0"/>
                <a:cs typeface="Times New Roman" panose="02020603050405020304" pitchFamily="18" charset="0"/>
              </a:rPr>
              <a:t>   </a:t>
            </a:r>
            <a:endParaRPr lang="en-GB" sz="3600" b="1"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fontScale="92500" lnSpcReduction="10000"/>
          </a:bodyPr>
          <a:lstStyle/>
          <a:p>
            <a:endParaRPr lang="pl-PL" dirty="0" smtClean="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Training scenario and training materials were based on the </a:t>
            </a:r>
            <a:r>
              <a:rPr lang="pl-PL" dirty="0" smtClean="0">
                <a:latin typeface="Times New Roman" panose="02020603050405020304" pitchFamily="18" charset="0"/>
                <a:cs typeface="Times New Roman" panose="02020603050405020304" pitchFamily="18" charset="0"/>
              </a:rPr>
              <a:t>M</a:t>
            </a:r>
            <a:r>
              <a:rPr lang="en-US" dirty="0" err="1" smtClean="0">
                <a:latin typeface="Times New Roman" panose="02020603050405020304" pitchFamily="18" charset="0"/>
                <a:cs typeface="Times New Roman" panose="02020603050405020304" pitchFamily="18" charset="0"/>
              </a:rPr>
              <a:t>anual</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for health promoters  developed within the Pro-Health 65+ project. The training program was prepared by project team members with the help of professional trainers and coaches specializing in health issues, who reviewed the training materials and provided the professional feedback. Then the training scenario and materials were consulted with the Board of Health Promoters. </a:t>
            </a:r>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8787665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a:bodyPr>
          <a:lstStyle/>
          <a:p>
            <a:r>
              <a:rPr lang="pl-PL" sz="3600" b="1" dirty="0" smtClean="0">
                <a:solidFill>
                  <a:srgbClr val="C00000"/>
                </a:solidFill>
                <a:latin typeface="Times New Roman" panose="02020603050405020304" pitchFamily="18" charset="0"/>
                <a:cs typeface="Times New Roman" panose="02020603050405020304" pitchFamily="18" charset="0"/>
              </a:rPr>
              <a:t>Manual for </a:t>
            </a:r>
            <a:r>
              <a:rPr lang="pl-PL" sz="3600" b="1" dirty="0" err="1" smtClean="0">
                <a:solidFill>
                  <a:srgbClr val="C00000"/>
                </a:solidFill>
                <a:latin typeface="Times New Roman" panose="02020603050405020304" pitchFamily="18" charset="0"/>
                <a:cs typeface="Times New Roman" panose="02020603050405020304" pitchFamily="18" charset="0"/>
              </a:rPr>
              <a:t>health</a:t>
            </a:r>
            <a:r>
              <a:rPr lang="pl-PL" sz="3600" b="1" dirty="0" smtClean="0">
                <a:solidFill>
                  <a:srgbClr val="C00000"/>
                </a:solidFill>
                <a:latin typeface="Times New Roman" panose="02020603050405020304" pitchFamily="18" charset="0"/>
                <a:cs typeface="Times New Roman" panose="02020603050405020304" pitchFamily="18" charset="0"/>
              </a:rPr>
              <a:t> </a:t>
            </a:r>
            <a:r>
              <a:rPr lang="pl-PL" sz="3600" b="1" dirty="0" err="1" smtClean="0">
                <a:solidFill>
                  <a:srgbClr val="C00000"/>
                </a:solidFill>
                <a:latin typeface="Times New Roman" panose="02020603050405020304" pitchFamily="18" charset="0"/>
                <a:cs typeface="Times New Roman" panose="02020603050405020304" pitchFamily="18" charset="0"/>
              </a:rPr>
              <a:t>promoters</a:t>
            </a:r>
            <a:r>
              <a:rPr lang="pl-PL" sz="3600" b="1" dirty="0" smtClean="0">
                <a:latin typeface="Times New Roman" panose="02020603050405020304" pitchFamily="18" charset="0"/>
                <a:cs typeface="Times New Roman" panose="02020603050405020304" pitchFamily="18" charset="0"/>
              </a:rPr>
              <a:t>  </a:t>
            </a:r>
            <a:endParaRPr lang="en-GB" sz="3600" b="1"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179512" y="1484784"/>
            <a:ext cx="8784976" cy="4896543"/>
          </a:xfrm>
        </p:spPr>
        <p:txBody>
          <a:bodyPr>
            <a:normAutofit/>
          </a:bodyPr>
          <a:lstStyle/>
          <a:p>
            <a:pPr marL="0" indent="0">
              <a:buNone/>
            </a:pPr>
            <a:r>
              <a:rPr lang="en-US" dirty="0" smtClean="0">
                <a:latin typeface="Times New Roman" panose="02020603050405020304" pitchFamily="18" charset="0"/>
                <a:cs typeface="Times New Roman" panose="02020603050405020304" pitchFamily="18" charset="0"/>
              </a:rPr>
              <a:t> Training scenario and training materials were based on the Manual for health promoters  developed within the Pro-Health 65+ project. </a:t>
            </a:r>
          </a:p>
          <a:p>
            <a:pPr marL="0" indent="0">
              <a:buNone/>
            </a:pPr>
            <a:r>
              <a:rPr lang="en-US" dirty="0" smtClean="0">
                <a:latin typeface="Times New Roman" panose="02020603050405020304" pitchFamily="18" charset="0"/>
                <a:cs typeface="Times New Roman" panose="02020603050405020304" pitchFamily="18" charset="0"/>
              </a:rPr>
              <a:t>Two manuals:</a:t>
            </a:r>
          </a:p>
          <a:p>
            <a:r>
              <a:rPr lang="en-US" dirty="0" smtClean="0">
                <a:latin typeface="Times New Roman" panose="02020603050405020304" pitchFamily="18" charset="0"/>
                <a:cs typeface="Times New Roman" panose="02020603050405020304" pitchFamily="18" charset="0"/>
              </a:rPr>
              <a:t>In Polish for trainings in Poland based on Polish facts and data. </a:t>
            </a:r>
          </a:p>
          <a:p>
            <a:r>
              <a:rPr lang="en-US" dirty="0" smtClean="0">
                <a:latin typeface="Times New Roman" panose="02020603050405020304" pitchFamily="18" charset="0"/>
                <a:cs typeface="Times New Roman" panose="02020603050405020304" pitchFamily="18" charset="0"/>
              </a:rPr>
              <a:t>in English – universal e-book with contribution of the project partners from Italy, </a:t>
            </a:r>
            <a:r>
              <a:rPr lang="pl-PL" dirty="0" smtClean="0">
                <a:latin typeface="Times New Roman" panose="02020603050405020304" pitchFamily="18" charset="0"/>
                <a:cs typeface="Times New Roman" panose="02020603050405020304" pitchFamily="18" charset="0"/>
              </a:rPr>
              <a:t>Portugal, </a:t>
            </a:r>
            <a:r>
              <a:rPr lang="en-US" dirty="0" smtClean="0">
                <a:latin typeface="Times New Roman" panose="02020603050405020304" pitchFamily="18" charset="0"/>
                <a:cs typeface="Times New Roman" panose="02020603050405020304" pitchFamily="18" charset="0"/>
              </a:rPr>
              <a:t>Germany and the Netherlands    </a:t>
            </a:r>
            <a:endParaRPr lang="en-US"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703147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stopki 1"/>
          <p:cNvSpPr>
            <a:spLocks noGrp="1"/>
          </p:cNvSpPr>
          <p:nvPr>
            <p:ph type="ftr" sz="quarter" idx="11"/>
          </p:nvPr>
        </p:nvSpPr>
        <p:spPr/>
        <p:txBody>
          <a:bodyPr/>
          <a:lstStyle/>
          <a:p>
            <a:r>
              <a:rPr lang="pl-PL" smtClean="0"/>
              <a:t>Stanisława Golinowska </a:t>
            </a:r>
            <a:endParaRPr lang="pl-PL" dirty="0"/>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332656"/>
            <a:ext cx="8640960" cy="60486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917790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a:bodyPr>
          <a:lstStyle/>
          <a:p>
            <a:r>
              <a:rPr lang="pl-PL" sz="3600" b="1" dirty="0" smtClean="0">
                <a:solidFill>
                  <a:srgbClr val="C00000"/>
                </a:solidFill>
                <a:latin typeface="Times New Roman" panose="02020603050405020304" pitchFamily="18" charset="0"/>
                <a:cs typeface="Times New Roman" panose="02020603050405020304" pitchFamily="18" charset="0"/>
              </a:rPr>
              <a:t>Evaluation of </a:t>
            </a:r>
            <a:r>
              <a:rPr lang="pl-PL" sz="3600" b="1" dirty="0" err="1" smtClean="0">
                <a:solidFill>
                  <a:srgbClr val="C00000"/>
                </a:solidFill>
                <a:latin typeface="Times New Roman" panose="02020603050405020304" pitchFamily="18" charset="0"/>
                <a:cs typeface="Times New Roman" panose="02020603050405020304" pitchFamily="18" charset="0"/>
              </a:rPr>
              <a:t>trainings</a:t>
            </a:r>
            <a:endParaRPr lang="en-GB" sz="3600" b="1"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179512" y="1163882"/>
            <a:ext cx="8784976" cy="5289454"/>
          </a:xfrm>
        </p:spPr>
        <p:txBody>
          <a:bodyPr>
            <a:normAutofit fontScale="77500" lnSpcReduction="20000"/>
          </a:bodyPr>
          <a:lstStyle/>
          <a:p>
            <a:pPr marL="0" indent="0">
              <a:buNone/>
            </a:pPr>
            <a:r>
              <a:rPr lang="en-US" dirty="0" smtClean="0">
                <a:latin typeface="Times New Roman" panose="02020603050405020304" pitchFamily="18" charset="0"/>
                <a:cs typeface="Times New Roman" panose="02020603050405020304" pitchFamily="18" charset="0"/>
              </a:rPr>
              <a:t> Two questionnaires </a:t>
            </a:r>
            <a:r>
              <a:rPr lang="pl-PL" dirty="0" err="1" smtClean="0">
                <a:latin typeface="Times New Roman" panose="02020603050405020304" pitchFamily="18" charset="0"/>
                <a:cs typeface="Times New Roman" panose="02020603050405020304" pitchFamily="18" charset="0"/>
              </a:rPr>
              <a:t>were</a:t>
            </a:r>
            <a:r>
              <a:rPr lang="pl-PL"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prepared:  </a:t>
            </a:r>
          </a:p>
          <a:p>
            <a:endParaRPr lang="pl-PL" dirty="0" smtClean="0">
              <a:latin typeface="Times New Roman" panose="02020603050405020304" pitchFamily="18" charset="0"/>
              <a:cs typeface="Times New Roman" panose="02020603050405020304" pitchFamily="18" charset="0"/>
            </a:endParaRPr>
          </a:p>
          <a:p>
            <a:endParaRPr lang="pl-PL" dirty="0" smtClean="0">
              <a:latin typeface="Times New Roman" panose="02020603050405020304" pitchFamily="18" charset="0"/>
              <a:cs typeface="Times New Roman" panose="02020603050405020304" pitchFamily="18" charset="0"/>
            </a:endParaRPr>
          </a:p>
          <a:p>
            <a:endParaRPr lang="pl-PL" dirty="0">
              <a:latin typeface="Times New Roman" panose="02020603050405020304" pitchFamily="18" charset="0"/>
              <a:cs typeface="Times New Roman" panose="02020603050405020304" pitchFamily="18" charset="0"/>
            </a:endParaRPr>
          </a:p>
          <a:p>
            <a:endParaRPr lang="pl-PL" dirty="0" smtClean="0">
              <a:latin typeface="Times New Roman" panose="02020603050405020304" pitchFamily="18" charset="0"/>
              <a:cs typeface="Times New Roman" panose="02020603050405020304" pitchFamily="18" charset="0"/>
            </a:endParaRPr>
          </a:p>
          <a:p>
            <a:pPr marL="0" indent="0">
              <a:buNone/>
            </a:pPr>
            <a:endParaRPr lang="pl-PL" dirty="0" smtClean="0">
              <a:latin typeface="Times New Roman" panose="02020603050405020304" pitchFamily="18" charset="0"/>
              <a:cs typeface="Times New Roman" panose="02020603050405020304" pitchFamily="18" charset="0"/>
            </a:endParaRPr>
          </a:p>
          <a:p>
            <a:pPr marL="0" indent="0">
              <a:buNone/>
            </a:pPr>
            <a:endParaRPr lang="pl-PL" dirty="0">
              <a:latin typeface="Times New Roman" panose="02020603050405020304" pitchFamily="18" charset="0"/>
              <a:cs typeface="Times New Roman" panose="02020603050405020304" pitchFamily="18" charset="0"/>
            </a:endParaRPr>
          </a:p>
          <a:p>
            <a:pPr marL="0" indent="0">
              <a:buNone/>
            </a:pPr>
            <a:endParaRPr lang="pl-PL" dirty="0" smtClean="0">
              <a:latin typeface="Times New Roman" panose="02020603050405020304" pitchFamily="18" charset="0"/>
              <a:cs typeface="Times New Roman" panose="02020603050405020304" pitchFamily="18" charset="0"/>
            </a:endParaRPr>
          </a:p>
          <a:p>
            <a:pPr marL="0" indent="0">
              <a:buNone/>
            </a:pPr>
            <a:endParaRPr lang="pl-PL" dirty="0" smtClean="0">
              <a:latin typeface="Times New Roman" panose="02020603050405020304" pitchFamily="18" charset="0"/>
              <a:cs typeface="Times New Roman" panose="02020603050405020304" pitchFamily="18" charset="0"/>
            </a:endParaRPr>
          </a:p>
          <a:p>
            <a:pPr marL="0" indent="0">
              <a:buNone/>
            </a:pPr>
            <a:endParaRPr lang="pl-PL" dirty="0" smtClean="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All participants had filled the evaluation questionnaires, which then were </a:t>
            </a:r>
            <a:r>
              <a:rPr lang="en-US" dirty="0" err="1" smtClean="0">
                <a:latin typeface="Times New Roman" panose="02020603050405020304" pitchFamily="18" charset="0"/>
                <a:cs typeface="Times New Roman" panose="02020603050405020304" pitchFamily="18" charset="0"/>
              </a:rPr>
              <a:t>analysed</a:t>
            </a:r>
            <a:r>
              <a:rPr lang="en-US" dirty="0" smtClean="0">
                <a:latin typeface="Times New Roman" panose="02020603050405020304" pitchFamily="18" charset="0"/>
                <a:cs typeface="Times New Roman" panose="02020603050405020304" pitchFamily="18" charset="0"/>
              </a:rPr>
              <a:t> and summarized in trainings evaluation report. Generally very positive response. Suggestions for continuation   </a:t>
            </a:r>
            <a:endParaRPr lang="en-US"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Prostokąt 6"/>
          <p:cNvSpPr/>
          <p:nvPr/>
        </p:nvSpPr>
        <p:spPr>
          <a:xfrm>
            <a:off x="395536" y="1628800"/>
            <a:ext cx="8424936" cy="1604069"/>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400" b="1" dirty="0" err="1" smtClean="0">
                <a:solidFill>
                  <a:schemeClr val="tx1"/>
                </a:solidFill>
                <a:latin typeface="Times New Roman" panose="02020603050405020304" pitchFamily="18" charset="0"/>
                <a:cs typeface="Times New Roman" panose="02020603050405020304" pitchFamily="18" charset="0"/>
              </a:rPr>
              <a:t>Effects</a:t>
            </a:r>
            <a:r>
              <a:rPr lang="pl-PL" sz="2400" b="1" dirty="0" smtClean="0">
                <a:solidFill>
                  <a:schemeClr val="tx1"/>
                </a:solidFill>
                <a:latin typeface="Times New Roman" panose="02020603050405020304" pitchFamily="18" charset="0"/>
                <a:cs typeface="Times New Roman" panose="02020603050405020304" pitchFamily="18" charset="0"/>
              </a:rPr>
              <a:t> on </a:t>
            </a:r>
            <a:r>
              <a:rPr lang="pl-PL" sz="2400" b="1" dirty="0" err="1" smtClean="0">
                <a:solidFill>
                  <a:schemeClr val="tx1"/>
                </a:solidFill>
                <a:latin typeface="Times New Roman" panose="02020603050405020304" pitchFamily="18" charset="0"/>
                <a:cs typeface="Times New Roman" panose="02020603050405020304" pitchFamily="18" charset="0"/>
              </a:rPr>
              <a:t>health</a:t>
            </a:r>
            <a:r>
              <a:rPr lang="pl-PL" sz="2400" b="1" dirty="0" smtClean="0">
                <a:solidFill>
                  <a:schemeClr val="tx1"/>
                </a:solidFill>
                <a:latin typeface="Times New Roman" panose="02020603050405020304" pitchFamily="18" charset="0"/>
                <a:cs typeface="Times New Roman" panose="02020603050405020304" pitchFamily="18" charset="0"/>
              </a:rPr>
              <a:t> </a:t>
            </a:r>
            <a:r>
              <a:rPr lang="pl-PL" sz="2400" b="1" dirty="0" err="1" smtClean="0">
                <a:solidFill>
                  <a:schemeClr val="tx1"/>
                </a:solidFill>
                <a:latin typeface="Times New Roman" panose="02020603050405020304" pitchFamily="18" charset="0"/>
                <a:cs typeface="Times New Roman" panose="02020603050405020304" pitchFamily="18" charset="0"/>
              </a:rPr>
              <a:t>promoters</a:t>
            </a:r>
            <a:r>
              <a:rPr lang="pl-PL" sz="2400" b="1" dirty="0" smtClean="0">
                <a:solidFill>
                  <a:schemeClr val="tx1"/>
                </a:solidFill>
                <a:latin typeface="Times New Roman" panose="02020603050405020304" pitchFamily="18" charset="0"/>
                <a:cs typeface="Times New Roman" panose="02020603050405020304" pitchFamily="18" charset="0"/>
              </a:rPr>
              <a:t> </a:t>
            </a:r>
          </a:p>
          <a:p>
            <a:pPr algn="ctr"/>
            <a:r>
              <a:rPr lang="en-US" sz="2400" dirty="0" smtClean="0">
                <a:solidFill>
                  <a:schemeClr val="tx1"/>
                </a:solidFill>
                <a:latin typeface="Times New Roman" panose="02020603050405020304" pitchFamily="18" charset="0"/>
                <a:cs typeface="Times New Roman" panose="02020603050405020304" pitchFamily="18" charset="0"/>
              </a:rPr>
              <a:t>Improvement </a:t>
            </a:r>
            <a:r>
              <a:rPr lang="en-US" sz="2400" dirty="0">
                <a:solidFill>
                  <a:schemeClr val="tx1"/>
                </a:solidFill>
                <a:latin typeface="Times New Roman" panose="02020603050405020304" pitchFamily="18" charset="0"/>
                <a:cs typeface="Times New Roman" panose="02020603050405020304" pitchFamily="18" charset="0"/>
              </a:rPr>
              <a:t>in knowledge, skills and motivation to undertake health promotion activities</a:t>
            </a:r>
          </a:p>
        </p:txBody>
      </p:sp>
      <p:sp>
        <p:nvSpPr>
          <p:cNvPr id="8" name="Prostokąt 7"/>
          <p:cNvSpPr/>
          <p:nvPr/>
        </p:nvSpPr>
        <p:spPr>
          <a:xfrm>
            <a:off x="395536" y="3232869"/>
            <a:ext cx="8424936" cy="170829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400" b="1" dirty="0" err="1" smtClean="0">
                <a:solidFill>
                  <a:schemeClr val="tx1"/>
                </a:solidFill>
                <a:latin typeface="Times New Roman" panose="02020603050405020304" pitchFamily="18" charset="0"/>
                <a:cs typeface="Times New Roman" panose="02020603050405020304" pitchFamily="18" charset="0"/>
              </a:rPr>
              <a:t>Expected</a:t>
            </a:r>
            <a:r>
              <a:rPr lang="pl-PL" sz="2400" b="1" dirty="0" smtClean="0">
                <a:solidFill>
                  <a:schemeClr val="tx1"/>
                </a:solidFill>
                <a:latin typeface="Times New Roman" panose="02020603050405020304" pitchFamily="18" charset="0"/>
                <a:cs typeface="Times New Roman" panose="02020603050405020304" pitchFamily="18" charset="0"/>
              </a:rPr>
              <a:t> </a:t>
            </a:r>
            <a:r>
              <a:rPr lang="pl-PL" sz="2400" b="1" dirty="0" err="1" smtClean="0">
                <a:solidFill>
                  <a:schemeClr val="tx1"/>
                </a:solidFill>
                <a:latin typeface="Times New Roman" panose="02020603050405020304" pitchFamily="18" charset="0"/>
                <a:cs typeface="Times New Roman" panose="02020603050405020304" pitchFamily="18" charset="0"/>
              </a:rPr>
              <a:t>effects</a:t>
            </a:r>
            <a:r>
              <a:rPr lang="pl-PL" sz="2400" b="1" dirty="0" smtClean="0">
                <a:solidFill>
                  <a:schemeClr val="tx1"/>
                </a:solidFill>
                <a:latin typeface="Times New Roman" panose="02020603050405020304" pitchFamily="18" charset="0"/>
                <a:cs typeface="Times New Roman" panose="02020603050405020304" pitchFamily="18" charset="0"/>
              </a:rPr>
              <a:t> for </a:t>
            </a:r>
            <a:r>
              <a:rPr lang="pl-PL" sz="2400" b="1" dirty="0" err="1" smtClean="0">
                <a:solidFill>
                  <a:schemeClr val="tx1"/>
                </a:solidFill>
                <a:latin typeface="Times New Roman" panose="02020603050405020304" pitchFamily="18" charset="0"/>
                <a:cs typeface="Times New Roman" panose="02020603050405020304" pitchFamily="18" charset="0"/>
              </a:rPr>
              <a:t>older</a:t>
            </a:r>
            <a:r>
              <a:rPr lang="pl-PL" sz="2400" b="1" dirty="0" smtClean="0">
                <a:solidFill>
                  <a:schemeClr val="tx1"/>
                </a:solidFill>
                <a:latin typeface="Times New Roman" panose="02020603050405020304" pitchFamily="18" charset="0"/>
                <a:cs typeface="Times New Roman" panose="02020603050405020304" pitchFamily="18" charset="0"/>
              </a:rPr>
              <a:t> </a:t>
            </a:r>
            <a:r>
              <a:rPr lang="pl-PL" sz="2400" b="1" dirty="0" err="1" smtClean="0">
                <a:solidFill>
                  <a:schemeClr val="tx1"/>
                </a:solidFill>
                <a:latin typeface="Times New Roman" panose="02020603050405020304" pitchFamily="18" charset="0"/>
                <a:cs typeface="Times New Roman" panose="02020603050405020304" pitchFamily="18" charset="0"/>
              </a:rPr>
              <a:t>people</a:t>
            </a:r>
            <a:r>
              <a:rPr lang="pl-PL" sz="2400" b="1" dirty="0" smtClean="0">
                <a:solidFill>
                  <a:schemeClr val="tx1"/>
                </a:solidFill>
                <a:latin typeface="Times New Roman" panose="02020603050405020304" pitchFamily="18" charset="0"/>
                <a:cs typeface="Times New Roman" panose="02020603050405020304" pitchFamily="18" charset="0"/>
              </a:rPr>
              <a:t> </a:t>
            </a:r>
          </a:p>
          <a:p>
            <a:pPr algn="ctr"/>
            <a:r>
              <a:rPr lang="en-US" sz="2400" dirty="0" smtClean="0">
                <a:solidFill>
                  <a:schemeClr val="tx1"/>
                </a:solidFill>
                <a:latin typeface="Times New Roman" panose="02020603050405020304" pitchFamily="18" charset="0"/>
                <a:cs typeface="Times New Roman" panose="02020603050405020304" pitchFamily="18" charset="0"/>
              </a:rPr>
              <a:t>Expected </a:t>
            </a:r>
            <a:r>
              <a:rPr lang="en-US" sz="2400" dirty="0">
                <a:solidFill>
                  <a:schemeClr val="tx1"/>
                </a:solidFill>
                <a:latin typeface="Times New Roman" panose="02020603050405020304" pitchFamily="18" charset="0"/>
                <a:cs typeface="Times New Roman" panose="02020603050405020304" pitchFamily="18" charset="0"/>
              </a:rPr>
              <a:t>improvement in  effectiveness of health promotion interventions targeted at older people</a:t>
            </a:r>
          </a:p>
        </p:txBody>
      </p:sp>
    </p:spTree>
    <p:extLst>
      <p:ext uri="{BB962C8B-B14F-4D97-AF65-F5344CB8AC3E}">
        <p14:creationId xmlns="" xmlns:p14="http://schemas.microsoft.com/office/powerpoint/2010/main" val="2262953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a:bodyPr>
          <a:lstStyle/>
          <a:p>
            <a:r>
              <a:rPr lang="pl-PL" sz="3600" b="1" dirty="0" err="1" smtClean="0">
                <a:solidFill>
                  <a:srgbClr val="C00000"/>
                </a:solidFill>
                <a:latin typeface="Times New Roman" panose="02020603050405020304" pitchFamily="18" charset="0"/>
                <a:cs typeface="Times New Roman" panose="02020603050405020304" pitchFamily="18" charset="0"/>
              </a:rPr>
              <a:t>Dissemination</a:t>
            </a:r>
            <a:r>
              <a:rPr lang="pl-PL" sz="3600" b="1" dirty="0" smtClean="0">
                <a:solidFill>
                  <a:srgbClr val="C00000"/>
                </a:solidFill>
                <a:latin typeface="Times New Roman" panose="02020603050405020304" pitchFamily="18" charset="0"/>
                <a:cs typeface="Times New Roman" panose="02020603050405020304" pitchFamily="18" charset="0"/>
              </a:rPr>
              <a:t> and </a:t>
            </a:r>
            <a:r>
              <a:rPr lang="pl-PL" sz="3600" b="1" dirty="0" err="1" smtClean="0">
                <a:solidFill>
                  <a:srgbClr val="C00000"/>
                </a:solidFill>
                <a:latin typeface="Times New Roman" panose="02020603050405020304" pitchFamily="18" charset="0"/>
                <a:cs typeface="Times New Roman" panose="02020603050405020304" pitchFamily="18" charset="0"/>
              </a:rPr>
              <a:t>publications</a:t>
            </a:r>
            <a:r>
              <a:rPr lang="pl-PL" sz="3600" b="1" dirty="0" smtClean="0">
                <a:latin typeface="Times New Roman" panose="02020603050405020304" pitchFamily="18" charset="0"/>
                <a:cs typeface="Times New Roman" panose="02020603050405020304" pitchFamily="18" charset="0"/>
              </a:rPr>
              <a:t> </a:t>
            </a:r>
            <a:endParaRPr lang="pl-PL" sz="3600" b="1"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741987"/>
          </a:xfrm>
        </p:spPr>
        <p:txBody>
          <a:bodyPr>
            <a:normAutofit fontScale="85000" lnSpcReduction="10000"/>
          </a:bodyPr>
          <a:lstStyle/>
          <a:p>
            <a:r>
              <a:rPr lang="pl-PL" dirty="0" smtClean="0">
                <a:latin typeface="Times New Roman" panose="02020603050405020304" pitchFamily="18" charset="0"/>
                <a:cs typeface="Times New Roman" panose="02020603050405020304" pitchFamily="18" charset="0"/>
              </a:rPr>
              <a:t>http</a:t>
            </a:r>
            <a:r>
              <a:rPr lang="pl-PL" dirty="0">
                <a:latin typeface="Times New Roman" panose="02020603050405020304" pitchFamily="18" charset="0"/>
                <a:cs typeface="Times New Roman" panose="02020603050405020304" pitchFamily="18" charset="0"/>
              </a:rPr>
              <a:t>://pro-health65plus.eu</a:t>
            </a:r>
            <a:r>
              <a:rPr lang="pl-PL" dirty="0" smtClean="0">
                <a:latin typeface="Times New Roman" panose="02020603050405020304" pitchFamily="18" charset="0"/>
                <a:cs typeface="Times New Roman" panose="02020603050405020304" pitchFamily="18" charset="0"/>
              </a:rPr>
              <a:t>/ </a:t>
            </a:r>
            <a:endParaRPr lang="pl-PL" dirty="0">
              <a:latin typeface="Times New Roman" panose="02020603050405020304" pitchFamily="18" charset="0"/>
              <a:cs typeface="Times New Roman" panose="02020603050405020304" pitchFamily="18" charset="0"/>
            </a:endParaRPr>
          </a:p>
          <a:p>
            <a:r>
              <a:rPr lang="pl-PL" dirty="0" err="1" smtClean="0">
                <a:latin typeface="Times New Roman" panose="02020603050405020304" pitchFamily="18" charset="0"/>
                <a:cs typeface="Times New Roman" panose="02020603050405020304" pitchFamily="18" charset="0"/>
              </a:rPr>
              <a:t>WPs</a:t>
            </a:r>
            <a:r>
              <a:rPr lang="pl-PL" dirty="0" smtClean="0">
                <a:latin typeface="Times New Roman" panose="02020603050405020304" pitchFamily="18" charset="0"/>
                <a:cs typeface="Times New Roman" panose="02020603050405020304" pitchFamily="18" charset="0"/>
              </a:rPr>
              <a:t> r</a:t>
            </a:r>
            <a:r>
              <a:rPr lang="en-GB" dirty="0" err="1" smtClean="0">
                <a:latin typeface="Times New Roman" panose="02020603050405020304" pitchFamily="18" charset="0"/>
                <a:cs typeface="Times New Roman" panose="02020603050405020304" pitchFamily="18" charset="0"/>
              </a:rPr>
              <a:t>eports</a:t>
            </a:r>
            <a:r>
              <a:rPr lang="en-GB" dirty="0" smtClean="0">
                <a:latin typeface="Times New Roman" panose="02020603050405020304" pitchFamily="18" charset="0"/>
                <a:cs typeface="Times New Roman" panose="02020603050405020304" pitchFamily="18" charset="0"/>
              </a:rPr>
              <a:t> follow</a:t>
            </a:r>
            <a:r>
              <a:rPr lang="pl-PL" dirty="0" err="1" smtClean="0">
                <a:latin typeface="Times New Roman" panose="02020603050405020304" pitchFamily="18" charset="0"/>
                <a:cs typeface="Times New Roman" panose="02020603050405020304" pitchFamily="18" charset="0"/>
              </a:rPr>
              <a:t>ing</a:t>
            </a:r>
            <a:r>
              <a:rPr lang="en-GB" dirty="0" smtClean="0">
                <a:latin typeface="Times New Roman" panose="02020603050405020304" pitchFamily="18" charset="0"/>
                <a:cs typeface="Times New Roman" panose="02020603050405020304" pitchFamily="18" charset="0"/>
              </a:rPr>
              <a:t> a defined</a:t>
            </a:r>
            <a:r>
              <a:rPr lang="pl-PL" dirty="0" smtClean="0">
                <a:latin typeface="Times New Roman" panose="02020603050405020304" pitchFamily="18" charset="0"/>
                <a:cs typeface="Times New Roman" panose="02020603050405020304" pitchFamily="18" charset="0"/>
              </a:rPr>
              <a:t> and </a:t>
            </a:r>
            <a:r>
              <a:rPr lang="en-GB" dirty="0" smtClean="0">
                <a:latin typeface="Times New Roman" panose="02020603050405020304" pitchFamily="18" charset="0"/>
                <a:cs typeface="Times New Roman" panose="02020603050405020304" pitchFamily="18" charset="0"/>
              </a:rPr>
              <a:t>agreed structure </a:t>
            </a:r>
          </a:p>
          <a:p>
            <a:r>
              <a:rPr lang="pl-PL" dirty="0" smtClean="0">
                <a:latin typeface="Times New Roman" panose="02020603050405020304" pitchFamily="18" charset="0"/>
                <a:cs typeface="Times New Roman" panose="02020603050405020304" pitchFamily="18" charset="0"/>
              </a:rPr>
              <a:t>P</a:t>
            </a:r>
            <a:r>
              <a:rPr lang="en-GB" dirty="0" err="1" smtClean="0">
                <a:latin typeface="Times New Roman" panose="02020603050405020304" pitchFamily="18" charset="0"/>
                <a:cs typeface="Times New Roman" panose="02020603050405020304" pitchFamily="18" charset="0"/>
              </a:rPr>
              <a:t>olicy</a:t>
            </a:r>
            <a:r>
              <a:rPr lang="en-GB" dirty="0" smtClean="0">
                <a:latin typeface="Times New Roman" panose="02020603050405020304" pitchFamily="18" charset="0"/>
                <a:cs typeface="Times New Roman" panose="02020603050405020304" pitchFamily="18" charset="0"/>
              </a:rPr>
              <a:t> briefs</a:t>
            </a:r>
          </a:p>
          <a:p>
            <a:r>
              <a:rPr lang="en-GB" dirty="0" smtClean="0">
                <a:latin typeface="Times New Roman" panose="02020603050405020304" pitchFamily="18" charset="0"/>
                <a:cs typeface="Times New Roman" panose="02020603050405020304" pitchFamily="18" charset="0"/>
              </a:rPr>
              <a:t>Publishing </a:t>
            </a:r>
            <a:r>
              <a:rPr lang="pl-PL" dirty="0" err="1" smtClean="0">
                <a:latin typeface="Times New Roman" panose="02020603050405020304" pitchFamily="18" charset="0"/>
                <a:cs typeface="Times New Roman" panose="02020603050405020304" pitchFamily="18" charset="0"/>
              </a:rPr>
              <a:t>research</a:t>
            </a:r>
            <a:r>
              <a:rPr lang="pl-PL" dirty="0" smtClean="0">
                <a:latin typeface="Times New Roman" panose="02020603050405020304" pitchFamily="18" charset="0"/>
                <a:cs typeface="Times New Roman" panose="02020603050405020304" pitchFamily="18" charset="0"/>
              </a:rPr>
              <a:t> and policy </a:t>
            </a:r>
            <a:r>
              <a:rPr lang="en-GB" dirty="0" smtClean="0">
                <a:latin typeface="Times New Roman" panose="02020603050405020304" pitchFamily="18" charset="0"/>
                <a:cs typeface="Times New Roman" panose="02020603050405020304" pitchFamily="18" charset="0"/>
              </a:rPr>
              <a:t>papers</a:t>
            </a:r>
            <a:r>
              <a:rPr lang="pl-PL" dirty="0" smtClean="0">
                <a:latin typeface="Times New Roman" panose="02020603050405020304" pitchFamily="18" charset="0"/>
                <a:cs typeface="Times New Roman" panose="02020603050405020304" pitchFamily="18" charset="0"/>
              </a:rPr>
              <a:t> in Special </a:t>
            </a:r>
            <a:r>
              <a:rPr lang="en-GB" dirty="0" smtClean="0">
                <a:latin typeface="Times New Roman" panose="02020603050405020304" pitchFamily="18" charset="0"/>
                <a:cs typeface="Times New Roman" panose="02020603050405020304" pitchFamily="18" charset="0"/>
              </a:rPr>
              <a:t>Issues of Scientific</a:t>
            </a:r>
            <a:r>
              <a:rPr lang="pl-PL" dirty="0" smtClean="0">
                <a:latin typeface="Times New Roman" panose="02020603050405020304" pitchFamily="18" charset="0"/>
                <a:cs typeface="Times New Roman" panose="02020603050405020304" pitchFamily="18" charset="0"/>
              </a:rPr>
              <a:t> </a:t>
            </a:r>
            <a:r>
              <a:rPr lang="en-GB" dirty="0" smtClean="0">
                <a:latin typeface="Times New Roman" panose="02020603050405020304" pitchFamily="18" charset="0"/>
                <a:cs typeface="Times New Roman" panose="02020603050405020304" pitchFamily="18" charset="0"/>
              </a:rPr>
              <a:t>Journals - Open Access</a:t>
            </a:r>
            <a:r>
              <a:rPr lang="pl-PL" dirty="0" smtClean="0">
                <a:latin typeface="Times New Roman" panose="02020603050405020304" pitchFamily="18" charset="0"/>
                <a:cs typeface="Times New Roman" panose="02020603050405020304" pitchFamily="18" charset="0"/>
              </a:rPr>
              <a:t> - 36 </a:t>
            </a:r>
            <a:r>
              <a:rPr lang="pl-PL" dirty="0" err="1" smtClean="0">
                <a:latin typeface="Times New Roman" panose="02020603050405020304" pitchFamily="18" charset="0"/>
                <a:cs typeface="Times New Roman" panose="02020603050405020304" pitchFamily="18" charset="0"/>
              </a:rPr>
              <a:t>articles</a:t>
            </a:r>
            <a:endParaRPr lang="en-GB" dirty="0" smtClean="0">
              <a:latin typeface="Times New Roman" panose="02020603050405020304" pitchFamily="18" charset="0"/>
              <a:cs typeface="Times New Roman" panose="02020603050405020304" pitchFamily="18" charset="0"/>
            </a:endParaRPr>
          </a:p>
          <a:p>
            <a:pPr marL="0" indent="0">
              <a:spcBef>
                <a:spcPts val="0"/>
              </a:spcBef>
              <a:buNone/>
            </a:pPr>
            <a:r>
              <a:rPr lang="pl-PL" dirty="0" smtClean="0">
                <a:latin typeface="Times New Roman" panose="02020603050405020304" pitchFamily="18" charset="0"/>
                <a:cs typeface="Times New Roman" panose="02020603050405020304" pitchFamily="18" charset="0"/>
              </a:rPr>
              <a:t>	</a:t>
            </a:r>
            <a:r>
              <a:rPr lang="pl-PL" sz="2400" dirty="0" smtClean="0">
                <a:latin typeface="Times New Roman" panose="02020603050405020304" pitchFamily="18" charset="0"/>
                <a:cs typeface="Times New Roman" panose="02020603050405020304" pitchFamily="18" charset="0"/>
              </a:rPr>
              <a:t>BMC Health Services </a:t>
            </a:r>
            <a:r>
              <a:rPr lang="pl-PL" sz="2400" dirty="0" err="1" smtClean="0">
                <a:latin typeface="Times New Roman" panose="02020603050405020304" pitchFamily="18" charset="0"/>
                <a:cs typeface="Times New Roman" panose="02020603050405020304" pitchFamily="18" charset="0"/>
              </a:rPr>
              <a:t>Research</a:t>
            </a:r>
            <a:r>
              <a:rPr lang="pl-PL" sz="2400" dirty="0" smtClean="0">
                <a:latin typeface="Times New Roman" panose="02020603050405020304" pitchFamily="18" charset="0"/>
                <a:cs typeface="Times New Roman" panose="02020603050405020304" pitchFamily="18" charset="0"/>
              </a:rPr>
              <a:t> </a:t>
            </a:r>
          </a:p>
          <a:p>
            <a:pPr marL="0" indent="0">
              <a:spcBef>
                <a:spcPts val="0"/>
              </a:spcBef>
              <a:buNone/>
            </a:pPr>
            <a:r>
              <a:rPr lang="pl-PL" sz="2400" dirty="0">
                <a:latin typeface="Times New Roman" panose="02020603050405020304" pitchFamily="18" charset="0"/>
                <a:cs typeface="Times New Roman" panose="02020603050405020304" pitchFamily="18" charset="0"/>
              </a:rPr>
              <a:t> </a:t>
            </a:r>
            <a:r>
              <a:rPr lang="pl-PL" sz="2400" dirty="0" smtClean="0">
                <a:latin typeface="Times New Roman" panose="02020603050405020304" pitchFamily="18" charset="0"/>
                <a:cs typeface="Times New Roman" panose="02020603050405020304" pitchFamily="18" charset="0"/>
              </a:rPr>
              <a:t>           Zeszyty Naukowe Zdrowie Publiczne i Zarządzanie</a:t>
            </a:r>
          </a:p>
          <a:p>
            <a:pPr marL="0" indent="0">
              <a:spcBef>
                <a:spcPts val="0"/>
              </a:spcBef>
              <a:buNone/>
            </a:pPr>
            <a:r>
              <a:rPr lang="pl-PL" dirty="0" smtClean="0">
                <a:latin typeface="Times New Roman" panose="02020603050405020304" pitchFamily="18" charset="0"/>
                <a:cs typeface="Times New Roman" panose="02020603050405020304" pitchFamily="18" charset="0"/>
              </a:rPr>
              <a:t>	</a:t>
            </a:r>
            <a:r>
              <a:rPr lang="pl-PL" sz="2400" dirty="0" err="1" smtClean="0">
                <a:latin typeface="Times New Roman" panose="02020603050405020304" pitchFamily="18" charset="0"/>
                <a:cs typeface="Times New Roman" panose="02020603050405020304" pitchFamily="18" charset="0"/>
              </a:rPr>
              <a:t>Biostatistics</a:t>
            </a:r>
            <a:r>
              <a:rPr lang="pl-PL" sz="2400" dirty="0" smtClean="0">
                <a:latin typeface="Times New Roman" panose="02020603050405020304" pitchFamily="18" charset="0"/>
                <a:cs typeface="Times New Roman" panose="02020603050405020304" pitchFamily="18" charset="0"/>
              </a:rPr>
              <a:t> </a:t>
            </a:r>
            <a:r>
              <a:rPr lang="pl-PL" sz="2400" dirty="0" err="1" smtClean="0">
                <a:latin typeface="Times New Roman" panose="02020603050405020304" pitchFamily="18" charset="0"/>
                <a:cs typeface="Times New Roman" panose="02020603050405020304" pitchFamily="18" charset="0"/>
              </a:rPr>
              <a:t>Epidemiology</a:t>
            </a:r>
            <a:r>
              <a:rPr lang="pl-PL" sz="2400" dirty="0" smtClean="0">
                <a:latin typeface="Times New Roman" panose="02020603050405020304" pitchFamily="18" charset="0"/>
                <a:cs typeface="Times New Roman" panose="02020603050405020304" pitchFamily="18" charset="0"/>
              </a:rPr>
              <a:t> and Public Health</a:t>
            </a:r>
          </a:p>
          <a:p>
            <a:pPr marL="0" indent="0">
              <a:spcBef>
                <a:spcPts val="0"/>
              </a:spcBef>
              <a:buNone/>
            </a:pPr>
            <a:r>
              <a:rPr lang="pl-PL" sz="2400" dirty="0" smtClean="0">
                <a:latin typeface="Times New Roman" panose="02020603050405020304" pitchFamily="18" charset="0"/>
                <a:cs typeface="Times New Roman" panose="02020603050405020304" pitchFamily="18" charset="0"/>
              </a:rPr>
              <a:t>            Health Policy </a:t>
            </a:r>
            <a:r>
              <a:rPr lang="pl-PL" sz="2400" dirty="0" err="1" smtClean="0">
                <a:latin typeface="Times New Roman" panose="02020603050405020304" pitchFamily="18" charset="0"/>
                <a:cs typeface="Times New Roman" panose="02020603050405020304" pitchFamily="18" charset="0"/>
              </a:rPr>
              <a:t>Journal</a:t>
            </a:r>
            <a:r>
              <a:rPr lang="pl-PL" sz="2400" dirty="0" smtClean="0">
                <a:latin typeface="Times New Roman" panose="02020603050405020304" pitchFamily="18" charset="0"/>
                <a:cs typeface="Times New Roman" panose="02020603050405020304" pitchFamily="18" charset="0"/>
              </a:rPr>
              <a:t> </a:t>
            </a:r>
            <a:r>
              <a:rPr lang="pl-PL" dirty="0" smtClean="0">
                <a:latin typeface="Times New Roman" panose="02020603050405020304" pitchFamily="18" charset="0"/>
                <a:cs typeface="Times New Roman" panose="02020603050405020304" pitchFamily="18" charset="0"/>
              </a:rPr>
              <a:t>  		</a:t>
            </a:r>
            <a:r>
              <a:rPr lang="en-GB" dirty="0" smtClean="0">
                <a:latin typeface="Times New Roman" panose="02020603050405020304" pitchFamily="18" charset="0"/>
                <a:cs typeface="Times New Roman" panose="02020603050405020304" pitchFamily="18" charset="0"/>
              </a:rPr>
              <a:t> </a:t>
            </a:r>
          </a:p>
          <a:p>
            <a:r>
              <a:rPr lang="pl-PL" dirty="0" err="1" smtClean="0">
                <a:latin typeface="Times New Roman" panose="02020603050405020304" pitchFamily="18" charset="0"/>
                <a:cs typeface="Times New Roman" panose="02020603050405020304" pitchFamily="18" charset="0"/>
              </a:rPr>
              <a:t>Individually</a:t>
            </a:r>
            <a:r>
              <a:rPr lang="pl-PL" dirty="0" smtClean="0">
                <a:latin typeface="Times New Roman" panose="02020603050405020304" pitchFamily="18" charset="0"/>
                <a:cs typeface="Times New Roman" panose="02020603050405020304" pitchFamily="18" charset="0"/>
              </a:rPr>
              <a:t> </a:t>
            </a:r>
            <a:r>
              <a:rPr lang="pl-PL" dirty="0" err="1" smtClean="0">
                <a:latin typeface="Times New Roman" panose="02020603050405020304" pitchFamily="18" charset="0"/>
                <a:cs typeface="Times New Roman" panose="02020603050405020304" pitchFamily="18" charset="0"/>
              </a:rPr>
              <a:t>piblished</a:t>
            </a:r>
            <a:r>
              <a:rPr lang="pl-PL" dirty="0" smtClean="0">
                <a:latin typeface="Times New Roman" panose="02020603050405020304" pitchFamily="18" charset="0"/>
                <a:cs typeface="Times New Roman" panose="02020603050405020304" pitchFamily="18" charset="0"/>
              </a:rPr>
              <a:t> – 11 </a:t>
            </a:r>
            <a:r>
              <a:rPr lang="pl-PL" dirty="0" err="1" smtClean="0">
                <a:latin typeface="Times New Roman" panose="02020603050405020304" pitchFamily="18" charset="0"/>
                <a:cs typeface="Times New Roman" panose="02020603050405020304" pitchFamily="18" charset="0"/>
              </a:rPr>
              <a:t>articles</a:t>
            </a:r>
            <a:r>
              <a:rPr lang="pl-PL" dirty="0" smtClean="0">
                <a:latin typeface="Times New Roman" panose="02020603050405020304" pitchFamily="18" charset="0"/>
                <a:cs typeface="Times New Roman" panose="02020603050405020304" pitchFamily="18" charset="0"/>
              </a:rPr>
              <a:t>  </a:t>
            </a: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4802862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t>On the </a:t>
            </a:r>
            <a:r>
              <a:rPr lang="en-GB" sz="4000" b="1" dirty="0" smtClean="0">
                <a:solidFill>
                  <a:schemeClr val="accent2">
                    <a:lumMod val="75000"/>
                  </a:schemeClr>
                </a:solidFill>
                <a:latin typeface="Times New Roman" panose="02020603050405020304" pitchFamily="18" charset="0"/>
                <a:cs typeface="Times New Roman" panose="02020603050405020304" pitchFamily="18" charset="0"/>
              </a:rPr>
              <a:t>project</a:t>
            </a:r>
            <a:r>
              <a:rPr lang="en-GB" dirty="0" smtClean="0">
                <a:solidFill>
                  <a:schemeClr val="accent2">
                    <a:lumMod val="75000"/>
                  </a:schemeClr>
                </a:solidFill>
                <a:latin typeface="Times New Roman" panose="02020603050405020304" pitchFamily="18" charset="0"/>
                <a:cs typeface="Times New Roman" panose="02020603050405020304" pitchFamily="18" charset="0"/>
              </a:rPr>
              <a:t> </a:t>
            </a:r>
            <a:endParaRPr lang="en-GB"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16" name="Symbol zastępczy zawartości 15"/>
          <p:cNvSpPr>
            <a:spLocks noGrp="1"/>
          </p:cNvSpPr>
          <p:nvPr>
            <p:ph idx="1"/>
          </p:nvPr>
        </p:nvSpPr>
        <p:spPr>
          <a:xfrm>
            <a:off x="395536" y="1412776"/>
            <a:ext cx="8424936" cy="5040560"/>
          </a:xfrm>
        </p:spPr>
        <p:txBody>
          <a:bodyPr>
            <a:normAutofit fontScale="70000" lnSpcReduction="20000"/>
          </a:bodyPr>
          <a:lstStyle/>
          <a:p>
            <a:pPr marL="0" indent="0">
              <a:buNone/>
            </a:pPr>
            <a:r>
              <a:rPr lang="pl-PL" sz="3100" b="1" dirty="0" err="1" smtClean="0">
                <a:latin typeface="Times New Roman" panose="02020603050405020304" pitchFamily="18" charset="0"/>
                <a:cs typeface="Times New Roman" panose="02020603050405020304" pitchFamily="18" charset="0"/>
              </a:rPr>
              <a:t>Subject</a:t>
            </a:r>
            <a:r>
              <a:rPr lang="pl-PL" sz="3100" b="1" dirty="0" smtClean="0">
                <a:latin typeface="Times New Roman" panose="02020603050405020304" pitchFamily="18" charset="0"/>
                <a:cs typeface="Times New Roman" panose="02020603050405020304" pitchFamily="18" charset="0"/>
              </a:rPr>
              <a:t>: </a:t>
            </a:r>
            <a:r>
              <a:rPr lang="pl-PL" sz="3100" dirty="0" smtClean="0">
                <a:latin typeface="Times New Roman" panose="02020603050405020304" pitchFamily="18" charset="0"/>
                <a:cs typeface="Times New Roman" panose="02020603050405020304" pitchFamily="18" charset="0"/>
              </a:rPr>
              <a:t>h</a:t>
            </a:r>
            <a:r>
              <a:rPr lang="en-US" sz="3100" dirty="0" err="1" smtClean="0">
                <a:latin typeface="Times New Roman" panose="02020603050405020304" pitchFamily="18" charset="0"/>
                <a:cs typeface="Times New Roman" panose="02020603050405020304" pitchFamily="18" charset="0"/>
              </a:rPr>
              <a:t>ealth</a:t>
            </a:r>
            <a:r>
              <a:rPr lang="en-US" sz="3100" dirty="0" smtClean="0">
                <a:latin typeface="Times New Roman" panose="02020603050405020304" pitchFamily="18" charset="0"/>
                <a:cs typeface="Times New Roman" panose="02020603050405020304" pitchFamily="18" charset="0"/>
              </a:rPr>
              <a:t> promotion:  the process of enabling people to increase control over, and to improve, their health</a:t>
            </a:r>
            <a:r>
              <a:rPr lang="pl-PL" sz="3100" dirty="0">
                <a:latin typeface="Times New Roman" panose="02020603050405020304" pitchFamily="18" charset="0"/>
                <a:cs typeface="Times New Roman" panose="02020603050405020304" pitchFamily="18" charset="0"/>
              </a:rPr>
              <a:t> </a:t>
            </a:r>
            <a:r>
              <a:rPr lang="pl-PL" sz="3100" dirty="0" smtClean="0">
                <a:latin typeface="Times New Roman" panose="02020603050405020304" pitchFamily="18" charset="0"/>
                <a:cs typeface="Times New Roman" panose="02020603050405020304" pitchFamily="18" charset="0"/>
              </a:rPr>
              <a:t>(</a:t>
            </a:r>
            <a:r>
              <a:rPr lang="en-GB" sz="3100" dirty="0" smtClean="0">
                <a:latin typeface="Times New Roman" panose="02020603050405020304" pitchFamily="18" charset="0"/>
                <a:cs typeface="Times New Roman" panose="02020603050405020304" pitchFamily="18" charset="0"/>
              </a:rPr>
              <a:t>Ottava</a:t>
            </a:r>
            <a:r>
              <a:rPr lang="pl-PL" sz="3100" dirty="0" smtClean="0">
                <a:latin typeface="Times New Roman" panose="02020603050405020304" pitchFamily="18" charset="0"/>
                <a:cs typeface="Times New Roman" panose="02020603050405020304" pitchFamily="18" charset="0"/>
              </a:rPr>
              <a:t> Charter 1986)</a:t>
            </a:r>
            <a:r>
              <a:rPr lang="en-US" sz="3100" dirty="0" smtClean="0">
                <a:latin typeface="Times New Roman" panose="02020603050405020304" pitchFamily="18" charset="0"/>
                <a:cs typeface="Times New Roman" panose="02020603050405020304" pitchFamily="18" charset="0"/>
              </a:rPr>
              <a:t>.</a:t>
            </a:r>
            <a:endParaRPr lang="en-US" sz="3100" dirty="0">
              <a:latin typeface="Times New Roman" panose="02020603050405020304" pitchFamily="18" charset="0"/>
              <a:cs typeface="Times New Roman" panose="02020603050405020304" pitchFamily="18" charset="0"/>
            </a:endParaRPr>
          </a:p>
          <a:p>
            <a:pPr marL="0" lvl="0" indent="0">
              <a:buNone/>
            </a:pPr>
            <a:r>
              <a:rPr lang="en-US" sz="2700" dirty="0">
                <a:solidFill>
                  <a:prstClr val="black"/>
                </a:solidFill>
                <a:latin typeface="Times New Roman" panose="02020603050405020304" pitchFamily="18" charset="0"/>
                <a:cs typeface="Times New Roman" panose="02020603050405020304" pitchFamily="18" charset="0"/>
              </a:rPr>
              <a:t>Concerning older people: rather to maintain health and good quality of life and wellbeing </a:t>
            </a:r>
            <a:endParaRPr lang="pl-PL" sz="2700" dirty="0">
              <a:solidFill>
                <a:prstClr val="black"/>
              </a:solidFill>
              <a:latin typeface="Times New Roman" panose="02020603050405020304" pitchFamily="18" charset="0"/>
              <a:cs typeface="Times New Roman" panose="02020603050405020304" pitchFamily="18" charset="0"/>
            </a:endParaRPr>
          </a:p>
          <a:p>
            <a:pPr marL="0" indent="0">
              <a:buNone/>
            </a:pPr>
            <a:r>
              <a:rPr lang="en-GB" sz="3100" b="1" dirty="0" smtClean="0">
                <a:latin typeface="Times New Roman" panose="02020603050405020304" pitchFamily="18" charset="0"/>
                <a:cs typeface="Times New Roman" panose="02020603050405020304" pitchFamily="18" charset="0"/>
              </a:rPr>
              <a:t>Aim</a:t>
            </a:r>
            <a:r>
              <a:rPr lang="en-GB" sz="3100" dirty="0" smtClean="0">
                <a:latin typeface="Times New Roman" panose="02020603050405020304" pitchFamily="18" charset="0"/>
                <a:cs typeface="Times New Roman" panose="02020603050405020304" pitchFamily="18" charset="0"/>
              </a:rPr>
              <a:t>: To make evidence, indicate and disseminate knowledge on effective methods of promoting healthy behaviours (lifestyle) and healthy conditions addressed to different groups of older population in the EU countries</a:t>
            </a:r>
          </a:p>
          <a:p>
            <a:pPr marL="0" indent="0">
              <a:buNone/>
            </a:pPr>
            <a:r>
              <a:rPr lang="en-GB" sz="3100" b="1" dirty="0" smtClean="0">
                <a:latin typeface="Times New Roman" panose="02020603050405020304" pitchFamily="18" charset="0"/>
                <a:cs typeface="Times New Roman" panose="02020603050405020304" pitchFamily="18" charset="0"/>
              </a:rPr>
              <a:t>Mission</a:t>
            </a:r>
            <a:r>
              <a:rPr lang="en-GB" sz="3100" dirty="0" smtClean="0">
                <a:latin typeface="Times New Roman" panose="02020603050405020304" pitchFamily="18" charset="0"/>
                <a:cs typeface="Times New Roman" panose="02020603050405020304" pitchFamily="18" charset="0"/>
              </a:rPr>
              <a:t>: to support changes in behaviour and in the environment that will </a:t>
            </a:r>
            <a:r>
              <a:rPr lang="pl-PL" sz="3100" dirty="0" err="1" smtClean="0">
                <a:latin typeface="Times New Roman" panose="02020603050405020304" pitchFamily="18" charset="0"/>
                <a:cs typeface="Times New Roman" panose="02020603050405020304" pitchFamily="18" charset="0"/>
              </a:rPr>
              <a:t>maintain</a:t>
            </a:r>
            <a:r>
              <a:rPr lang="pl-PL" sz="3100" dirty="0" smtClean="0">
                <a:latin typeface="Times New Roman" panose="02020603050405020304" pitchFamily="18" charset="0"/>
                <a:cs typeface="Times New Roman" panose="02020603050405020304" pitchFamily="18" charset="0"/>
              </a:rPr>
              <a:t> </a:t>
            </a:r>
            <a:r>
              <a:rPr lang="en-GB" sz="3100" dirty="0" smtClean="0">
                <a:latin typeface="Times New Roman" panose="02020603050405020304" pitchFamily="18" charset="0"/>
                <a:cs typeface="Times New Roman" panose="02020603050405020304" pitchFamily="18" charset="0"/>
              </a:rPr>
              <a:t>health</a:t>
            </a:r>
            <a:r>
              <a:rPr lang="pl-PL" sz="3100" dirty="0" smtClean="0">
                <a:latin typeface="Times New Roman" panose="02020603050405020304" pitchFamily="18" charset="0"/>
                <a:cs typeface="Times New Roman" panose="02020603050405020304" pitchFamily="18" charset="0"/>
              </a:rPr>
              <a:t> of </a:t>
            </a:r>
            <a:r>
              <a:rPr lang="pl-PL" sz="3100" dirty="0" err="1" smtClean="0">
                <a:latin typeface="Times New Roman" panose="02020603050405020304" pitchFamily="18" charset="0"/>
                <a:cs typeface="Times New Roman" panose="02020603050405020304" pitchFamily="18" charset="0"/>
              </a:rPr>
              <a:t>older</a:t>
            </a:r>
            <a:r>
              <a:rPr lang="pl-PL" sz="3100" dirty="0" smtClean="0">
                <a:latin typeface="Times New Roman" panose="02020603050405020304" pitchFamily="18" charset="0"/>
                <a:cs typeface="Times New Roman" panose="02020603050405020304" pitchFamily="18" charset="0"/>
              </a:rPr>
              <a:t> </a:t>
            </a:r>
            <a:r>
              <a:rPr lang="pl-PL" sz="3100" dirty="0" err="1" smtClean="0">
                <a:latin typeface="Times New Roman" panose="02020603050405020304" pitchFamily="18" charset="0"/>
                <a:cs typeface="Times New Roman" panose="02020603050405020304" pitchFamily="18" charset="0"/>
              </a:rPr>
              <a:t>people</a:t>
            </a:r>
            <a:r>
              <a:rPr lang="pl-PL" sz="3100" dirty="0" smtClean="0">
                <a:latin typeface="Times New Roman" panose="02020603050405020304" pitchFamily="18" charset="0"/>
                <a:cs typeface="Times New Roman" panose="02020603050405020304" pitchFamily="18" charset="0"/>
              </a:rPr>
              <a:t>  </a:t>
            </a:r>
          </a:p>
          <a:p>
            <a:pPr marL="0" indent="0">
              <a:buNone/>
            </a:pPr>
            <a:r>
              <a:rPr lang="en-US" sz="3100" b="1" dirty="0">
                <a:latin typeface="Times New Roman" panose="02020603050405020304" pitchFamily="18" charset="0"/>
                <a:cs typeface="Times New Roman" panose="02020603050405020304" pitchFamily="18" charset="0"/>
              </a:rPr>
              <a:t>Framework</a:t>
            </a:r>
            <a:r>
              <a:rPr lang="en-US" sz="3100" dirty="0">
                <a:latin typeface="Times New Roman" panose="02020603050405020304" pitchFamily="18" charset="0"/>
                <a:cs typeface="Times New Roman" panose="02020603050405020304" pitchFamily="18" charset="0"/>
              </a:rPr>
              <a:t>: The Second </a:t>
            </a:r>
            <a:r>
              <a:rPr lang="en-US" sz="3100" dirty="0" err="1">
                <a:latin typeface="Times New Roman" panose="02020603050405020304" pitchFamily="18" charset="0"/>
                <a:cs typeface="Times New Roman" panose="02020603050405020304" pitchFamily="18" charset="0"/>
              </a:rPr>
              <a:t>Programme</a:t>
            </a:r>
            <a:r>
              <a:rPr lang="en-US" sz="3100" dirty="0">
                <a:latin typeface="Times New Roman" panose="02020603050405020304" pitchFamily="18" charset="0"/>
                <a:cs typeface="Times New Roman" panose="02020603050405020304" pitchFamily="18" charset="0"/>
              </a:rPr>
              <a:t> of European Community Action in the Field of Health 2008-2013</a:t>
            </a:r>
            <a:r>
              <a:rPr lang="en-US" sz="3100" dirty="0" smtClean="0">
                <a:latin typeface="Times New Roman" panose="02020603050405020304" pitchFamily="18" charset="0"/>
                <a:cs typeface="Times New Roman" panose="02020603050405020304" pitchFamily="18" charset="0"/>
              </a:rPr>
              <a:t>:</a:t>
            </a:r>
            <a:r>
              <a:rPr lang="pl-PL" sz="3100" dirty="0" smtClean="0">
                <a:latin typeface="Times New Roman" panose="02020603050405020304" pitchFamily="18" charset="0"/>
                <a:cs typeface="Times New Roman" panose="02020603050405020304" pitchFamily="18" charset="0"/>
              </a:rPr>
              <a:t> </a:t>
            </a:r>
            <a:r>
              <a:rPr lang="en-US" sz="3100" dirty="0" smtClean="0">
                <a:latin typeface="Times New Roman" panose="02020603050405020304" pitchFamily="18" charset="0"/>
                <a:cs typeface="Times New Roman" panose="02020603050405020304" pitchFamily="18" charset="0"/>
              </a:rPr>
              <a:t>to </a:t>
            </a:r>
            <a:r>
              <a:rPr lang="en-US" sz="3100" dirty="0">
                <a:latin typeface="Times New Roman" panose="02020603050405020304" pitchFamily="18" charset="0"/>
                <a:cs typeface="Times New Roman" panose="02020603050405020304" pitchFamily="18" charset="0"/>
              </a:rPr>
              <a:t>improve citizens’ health security;</a:t>
            </a:r>
          </a:p>
          <a:p>
            <a:pPr marL="0" indent="0">
              <a:buNone/>
            </a:pPr>
            <a:r>
              <a:rPr lang="en-US" sz="3100" dirty="0">
                <a:latin typeface="Times New Roman" panose="02020603050405020304" pitchFamily="18" charset="0"/>
                <a:cs typeface="Times New Roman" panose="02020603050405020304" pitchFamily="18" charset="0"/>
              </a:rPr>
              <a:t>• to promote health, including the reduction of health </a:t>
            </a:r>
            <a:r>
              <a:rPr lang="en-US" sz="3100" dirty="0" smtClean="0">
                <a:latin typeface="Times New Roman" panose="02020603050405020304" pitchFamily="18" charset="0"/>
                <a:cs typeface="Times New Roman" panose="02020603050405020304" pitchFamily="18" charset="0"/>
              </a:rPr>
              <a:t>inequalities</a:t>
            </a:r>
            <a:r>
              <a:rPr lang="en-US" sz="3100" dirty="0">
                <a:latin typeface="Times New Roman" panose="02020603050405020304" pitchFamily="18" charset="0"/>
                <a:cs typeface="Times New Roman" panose="02020603050405020304" pitchFamily="18" charset="0"/>
              </a:rPr>
              <a:t>;</a:t>
            </a:r>
          </a:p>
          <a:p>
            <a:pPr marL="0" indent="0">
              <a:buNone/>
            </a:pPr>
            <a:r>
              <a:rPr lang="en-US" sz="3100" dirty="0">
                <a:latin typeface="Times New Roman" panose="02020603050405020304" pitchFamily="18" charset="0"/>
                <a:cs typeface="Times New Roman" panose="02020603050405020304" pitchFamily="18" charset="0"/>
              </a:rPr>
              <a:t>• to generate and disseminate health information and knowledge.</a:t>
            </a:r>
          </a:p>
          <a:p>
            <a:pPr marL="0" indent="0">
              <a:buNone/>
            </a:pPr>
            <a:r>
              <a:rPr lang="en-GB" sz="3100" b="1" dirty="0" smtClean="0">
                <a:latin typeface="Times New Roman" panose="02020603050405020304" pitchFamily="18" charset="0"/>
                <a:cs typeface="Times New Roman" panose="02020603050405020304" pitchFamily="18" charset="0"/>
              </a:rPr>
              <a:t>Duration</a:t>
            </a:r>
            <a:r>
              <a:rPr lang="en-GB" sz="3100" dirty="0" smtClean="0">
                <a:latin typeface="Times New Roman" panose="02020603050405020304" pitchFamily="18" charset="0"/>
                <a:cs typeface="Times New Roman" panose="02020603050405020304" pitchFamily="18" charset="0"/>
              </a:rPr>
              <a:t> of the project: 36 months: 24 for research and 12 for training of health promoters</a:t>
            </a:r>
          </a:p>
          <a:p>
            <a:pPr marL="0" indent="0">
              <a:buNone/>
            </a:pPr>
            <a:endParaRPr lang="pl-PL" dirty="0">
              <a:latin typeface="Times New Roman" panose="02020603050405020304" pitchFamily="18" charset="0"/>
              <a:cs typeface="Times New Roman" panose="02020603050405020304" pitchFamily="18" charset="0"/>
            </a:endParaRPr>
          </a:p>
          <a:p>
            <a:endParaRPr lang="pl-PL" dirty="0"/>
          </a:p>
        </p:txBody>
      </p:sp>
      <p:sp>
        <p:nvSpPr>
          <p:cNvPr id="3" name="Symbol zastępczy stopki 2"/>
          <p:cNvSpPr>
            <a:spLocks noGrp="1"/>
          </p:cNvSpPr>
          <p:nvPr>
            <p:ph type="ftr" sz="quarter" idx="11"/>
          </p:nvPr>
        </p:nvSpPr>
        <p:spPr/>
        <p:txBody>
          <a:bodyPr/>
          <a:lstStyle/>
          <a:p>
            <a:r>
              <a:rPr lang="pl-PL" dirty="0" smtClean="0"/>
              <a:t>Stanisława Golinowska </a:t>
            </a:r>
            <a:endParaRPr lang="pl-PL" dirty="0"/>
          </a:p>
        </p:txBody>
      </p:sp>
      <p:pic>
        <p:nvPicPr>
          <p:cNvPr id="4"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528" y="394081"/>
            <a:ext cx="1098968" cy="8026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4926757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a:bodyPr>
          <a:lstStyle/>
          <a:p>
            <a:r>
              <a:rPr lang="en-US" sz="3600" b="1" dirty="0">
                <a:latin typeface="Times New Roman" panose="02020603050405020304" pitchFamily="18" charset="0"/>
                <a:cs typeface="Times New Roman" panose="02020603050405020304" pitchFamily="18" charset="0"/>
              </a:rPr>
              <a:t>   </a:t>
            </a:r>
            <a:r>
              <a:rPr lang="pl-PL" sz="3600" b="1" dirty="0" smtClean="0">
                <a:solidFill>
                  <a:srgbClr val="C00000"/>
                </a:solidFill>
                <a:latin typeface="Times New Roman" panose="02020603050405020304" pitchFamily="18" charset="0"/>
                <a:cs typeface="Times New Roman" panose="02020603050405020304" pitchFamily="18" charset="0"/>
              </a:rPr>
              <a:t>T</a:t>
            </a:r>
            <a:r>
              <a:rPr lang="en-US" sz="3600" b="1" dirty="0" smtClean="0">
                <a:solidFill>
                  <a:srgbClr val="C00000"/>
                </a:solidFill>
                <a:latin typeface="Times New Roman" panose="02020603050405020304" pitchFamily="18" charset="0"/>
                <a:cs typeface="Times New Roman" panose="02020603050405020304" pitchFamily="18" charset="0"/>
              </a:rPr>
              <a:t>he </a:t>
            </a:r>
            <a:r>
              <a:rPr lang="en-US" sz="3600" b="1" dirty="0">
                <a:solidFill>
                  <a:srgbClr val="C00000"/>
                </a:solidFill>
                <a:latin typeface="Times New Roman" panose="02020603050405020304" pitchFamily="18" charset="0"/>
                <a:cs typeface="Times New Roman" panose="02020603050405020304" pitchFamily="18" charset="0"/>
              </a:rPr>
              <a:t>key added </a:t>
            </a:r>
            <a:r>
              <a:rPr lang="en-US" sz="3600" b="1" dirty="0" smtClean="0">
                <a:solidFill>
                  <a:srgbClr val="C00000"/>
                </a:solidFill>
                <a:latin typeface="Times New Roman" panose="02020603050405020304" pitchFamily="18" charset="0"/>
                <a:cs typeface="Times New Roman" panose="02020603050405020304" pitchFamily="18" charset="0"/>
              </a:rPr>
              <a:t>values</a:t>
            </a:r>
            <a:r>
              <a:rPr lang="pl-PL" sz="3600" b="1" dirty="0" smtClean="0">
                <a:solidFill>
                  <a:srgbClr val="C00000"/>
                </a:solidFill>
                <a:latin typeface="Times New Roman" panose="02020603050405020304" pitchFamily="18" charset="0"/>
                <a:cs typeface="Times New Roman" panose="02020603050405020304" pitchFamily="18" charset="0"/>
              </a:rPr>
              <a:t> </a:t>
            </a:r>
            <a:r>
              <a:rPr lang="en-US" sz="3600" b="1" dirty="0" smtClean="0">
                <a:latin typeface="Times New Roman" panose="02020603050405020304" pitchFamily="18" charset="0"/>
                <a:cs typeface="Times New Roman" panose="02020603050405020304" pitchFamily="18" charset="0"/>
              </a:rPr>
              <a:t> </a:t>
            </a:r>
            <a:endParaRPr lang="en-US" sz="3600"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323528" y="1412777"/>
            <a:ext cx="8568952" cy="5040559"/>
          </a:xfrm>
        </p:spPr>
        <p:txBody>
          <a:bodyPr>
            <a:normAutofit fontScale="25000" lnSpcReduction="20000"/>
          </a:bodyPr>
          <a:lstStyle/>
          <a:p>
            <a:pPr marL="0" indent="0">
              <a:buNone/>
            </a:pPr>
            <a:endParaRPr lang="en-US" dirty="0">
              <a:latin typeface="Times New Roman" panose="02020603050405020304" pitchFamily="18" charset="0"/>
              <a:cs typeface="Times New Roman" panose="02020603050405020304" pitchFamily="18" charset="0"/>
            </a:endParaRPr>
          </a:p>
          <a:p>
            <a:r>
              <a:rPr lang="en-US" sz="8000" dirty="0" smtClean="0">
                <a:latin typeface="Times New Roman" panose="02020603050405020304" pitchFamily="18" charset="0"/>
                <a:cs typeface="Times New Roman" panose="02020603050405020304" pitchFamily="18" charset="0"/>
              </a:rPr>
              <a:t>A </a:t>
            </a:r>
            <a:r>
              <a:rPr lang="en-US" sz="8000" dirty="0">
                <a:latin typeface="Times New Roman" panose="02020603050405020304" pitchFamily="18" charset="0"/>
                <a:cs typeface="Times New Roman" panose="02020603050405020304" pitchFamily="18" charset="0"/>
              </a:rPr>
              <a:t>comprehensive (holistic) approach to the project realization; combination of research and policy analysis with actions; from what and why to how to use evidence and how to implement them in practice for beneficiaries. </a:t>
            </a:r>
            <a:r>
              <a:rPr lang="en-US" sz="6200" dirty="0">
                <a:latin typeface="Times New Roman" panose="02020603050405020304" pitchFamily="18" charset="0"/>
                <a:cs typeface="Times New Roman" panose="02020603050405020304" pitchFamily="18" charset="0"/>
              </a:rPr>
              <a:t> </a:t>
            </a:r>
          </a:p>
          <a:p>
            <a:r>
              <a:rPr lang="en-US" sz="8000" dirty="0" smtClean="0">
                <a:latin typeface="Times New Roman" panose="02020603050405020304" pitchFamily="18" charset="0"/>
                <a:cs typeface="Times New Roman" panose="02020603050405020304" pitchFamily="18" charset="0"/>
              </a:rPr>
              <a:t>Application </a:t>
            </a:r>
            <a:r>
              <a:rPr lang="en-US" sz="8000" dirty="0">
                <a:latin typeface="Times New Roman" panose="02020603050405020304" pitchFamily="18" charset="0"/>
                <a:cs typeface="Times New Roman" panose="02020603050405020304" pitchFamily="18" charset="0"/>
              </a:rPr>
              <a:t>of interdisciplinary knowledge and methods from: medicine, biology, sociology, psychology, health economics and political sciences</a:t>
            </a:r>
          </a:p>
          <a:p>
            <a:r>
              <a:rPr lang="en-US" sz="8000" dirty="0" smtClean="0">
                <a:latin typeface="Times New Roman" panose="02020603050405020304" pitchFamily="18" charset="0"/>
                <a:cs typeface="Times New Roman" panose="02020603050405020304" pitchFamily="18" charset="0"/>
              </a:rPr>
              <a:t>Providing </a:t>
            </a:r>
            <a:r>
              <a:rPr lang="en-US" sz="8000" dirty="0">
                <a:latin typeface="Times New Roman" panose="02020603050405020304" pitchFamily="18" charset="0"/>
                <a:cs typeface="Times New Roman" panose="02020603050405020304" pitchFamily="18" charset="0"/>
              </a:rPr>
              <a:t>comparative studies on HP4OP included rarely </a:t>
            </a:r>
            <a:r>
              <a:rPr lang="en-US" sz="8000" dirty="0" err="1">
                <a:latin typeface="Times New Roman" panose="02020603050405020304" pitchFamily="18" charset="0"/>
                <a:cs typeface="Times New Roman" panose="02020603050405020304" pitchFamily="18" charset="0"/>
              </a:rPr>
              <a:t>analysed</a:t>
            </a:r>
            <a:r>
              <a:rPr lang="en-US" sz="8000" dirty="0">
                <a:latin typeface="Times New Roman" panose="02020603050405020304" pitchFamily="18" charset="0"/>
                <a:cs typeface="Times New Roman" panose="02020603050405020304" pitchFamily="18" charset="0"/>
              </a:rPr>
              <a:t> Central and Eastern European countries. </a:t>
            </a:r>
            <a:r>
              <a:rPr lang="en-US" sz="6200" dirty="0">
                <a:latin typeface="Times New Roman" panose="02020603050405020304" pitchFamily="18" charset="0"/>
                <a:cs typeface="Times New Roman" panose="02020603050405020304" pitchFamily="18" charset="0"/>
              </a:rPr>
              <a:t> </a:t>
            </a:r>
          </a:p>
          <a:p>
            <a:r>
              <a:rPr lang="en-US" sz="8000" dirty="0" smtClean="0">
                <a:latin typeface="Times New Roman" panose="02020603050405020304" pitchFamily="18" charset="0"/>
                <a:cs typeface="Times New Roman" panose="02020603050405020304" pitchFamily="18" charset="0"/>
              </a:rPr>
              <a:t>Taking </a:t>
            </a:r>
            <a:r>
              <a:rPr lang="en-US" sz="8000" dirty="0">
                <a:latin typeface="Times New Roman" panose="02020603050405020304" pitchFamily="18" charset="0"/>
                <a:cs typeface="Times New Roman" panose="02020603050405020304" pitchFamily="18" charset="0"/>
              </a:rPr>
              <a:t>into account heterogeneity of the target groups, so called older people or seniors; older age has a different life span; in the project 3 group were highlighted: older workers, retired and still active (3rd age) and advanced older persons (4th age)    </a:t>
            </a:r>
          </a:p>
          <a:p>
            <a:r>
              <a:rPr lang="en-US" sz="8000" dirty="0" smtClean="0">
                <a:latin typeface="Times New Roman" panose="02020603050405020304" pitchFamily="18" charset="0"/>
                <a:cs typeface="Times New Roman" panose="02020603050405020304" pitchFamily="18" charset="0"/>
              </a:rPr>
              <a:t>Stressing </a:t>
            </a:r>
            <a:r>
              <a:rPr lang="en-US" sz="8000" dirty="0">
                <a:latin typeface="Times New Roman" panose="02020603050405020304" pitchFamily="18" charset="0"/>
                <a:cs typeface="Times New Roman" panose="02020603050405020304" pitchFamily="18" charset="0"/>
              </a:rPr>
              <a:t>the effectiveness of the </a:t>
            </a:r>
            <a:r>
              <a:rPr lang="en-US" sz="8000" dirty="0" err="1">
                <a:latin typeface="Times New Roman" panose="02020603050405020304" pitchFamily="18" charset="0"/>
                <a:cs typeface="Times New Roman" panose="02020603050405020304" pitchFamily="18" charset="0"/>
              </a:rPr>
              <a:t>programmes</a:t>
            </a:r>
            <a:r>
              <a:rPr lang="en-US" sz="8000" dirty="0">
                <a:latin typeface="Times New Roman" panose="02020603050405020304" pitchFamily="18" charset="0"/>
                <a:cs typeface="Times New Roman" panose="02020603050405020304" pitchFamily="18" charset="0"/>
              </a:rPr>
              <a:t> and interventions related to HP4OP by systematic literature overviews and collecting and </a:t>
            </a:r>
            <a:r>
              <a:rPr lang="en-US" sz="8000" dirty="0" err="1">
                <a:latin typeface="Times New Roman" panose="02020603050405020304" pitchFamily="18" charset="0"/>
                <a:cs typeface="Times New Roman" panose="02020603050405020304" pitchFamily="18" charset="0"/>
              </a:rPr>
              <a:t>analysing</a:t>
            </a:r>
            <a:r>
              <a:rPr lang="en-US" sz="8000" dirty="0">
                <a:latin typeface="Times New Roman" panose="02020603050405020304" pitchFamily="18" charset="0"/>
                <a:cs typeface="Times New Roman" panose="02020603050405020304" pitchFamily="18" charset="0"/>
              </a:rPr>
              <a:t> good practices </a:t>
            </a:r>
          </a:p>
          <a:p>
            <a:r>
              <a:rPr lang="en-US" sz="6200" dirty="0" smtClean="0">
                <a:latin typeface="Times New Roman" panose="02020603050405020304" pitchFamily="18" charset="0"/>
                <a:cs typeface="Times New Roman" panose="02020603050405020304" pitchFamily="18" charset="0"/>
              </a:rPr>
              <a:t>I</a:t>
            </a:r>
            <a:r>
              <a:rPr lang="en-US" sz="8000" dirty="0" smtClean="0">
                <a:latin typeface="Times New Roman" panose="02020603050405020304" pitchFamily="18" charset="0"/>
                <a:cs typeface="Times New Roman" panose="02020603050405020304" pitchFamily="18" charset="0"/>
              </a:rPr>
              <a:t>ndicated </a:t>
            </a:r>
            <a:r>
              <a:rPr lang="en-US" sz="8000" dirty="0">
                <a:latin typeface="Times New Roman" panose="02020603050405020304" pitchFamily="18" charset="0"/>
                <a:cs typeface="Times New Roman" panose="02020603050405020304" pitchFamily="18" charset="0"/>
              </a:rPr>
              <a:t>conditions necessary for professionalization of actions taken by the street level health promoters (knowledge, information, institutions and money)</a:t>
            </a:r>
          </a:p>
          <a:p>
            <a:r>
              <a:rPr lang="en-US" sz="8000" dirty="0" smtClean="0">
                <a:latin typeface="Times New Roman" panose="02020603050405020304" pitchFamily="18" charset="0"/>
                <a:cs typeface="Times New Roman" panose="02020603050405020304" pitchFamily="18" charset="0"/>
              </a:rPr>
              <a:t>Using </a:t>
            </a:r>
            <a:r>
              <a:rPr lang="en-US" sz="8000" dirty="0">
                <a:latin typeface="Times New Roman" panose="02020603050405020304" pitchFamily="18" charset="0"/>
                <a:cs typeface="Times New Roman" panose="02020603050405020304" pitchFamily="18" charset="0"/>
              </a:rPr>
              <a:t>innovative and customized methods of trainings for different groups of street level health promoters by investigation of their knowledge deficit </a:t>
            </a: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6170710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stopki 1"/>
          <p:cNvSpPr>
            <a:spLocks noGrp="1"/>
          </p:cNvSpPr>
          <p:nvPr>
            <p:ph type="ftr" sz="quarter" idx="11"/>
          </p:nvPr>
        </p:nvSpPr>
        <p:spPr/>
        <p:txBody>
          <a:bodyPr/>
          <a:lstStyle/>
          <a:p>
            <a:r>
              <a:rPr lang="pl-PL" dirty="0" smtClean="0"/>
              <a:t>Stanisława Golinowska </a:t>
            </a:r>
            <a:endParaRPr lang="pl-PL" dirty="0"/>
          </a:p>
        </p:txBody>
      </p:sp>
      <p:pic>
        <p:nvPicPr>
          <p:cNvPr id="4" name="Obraz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07505" y="548680"/>
            <a:ext cx="9036495" cy="6470003"/>
          </a:xfrm>
          <a:prstGeom prst="rect">
            <a:avLst/>
          </a:prstGeom>
        </p:spPr>
      </p:pic>
      <p:pic>
        <p:nvPicPr>
          <p:cNvPr id="5" name="Obraz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79512" y="424831"/>
            <a:ext cx="9036495" cy="6470003"/>
          </a:xfrm>
          <a:prstGeom prst="rect">
            <a:avLst/>
          </a:prstGeom>
        </p:spPr>
      </p:pic>
      <p:sp>
        <p:nvSpPr>
          <p:cNvPr id="6" name="Prostokąt 5"/>
          <p:cNvSpPr/>
          <p:nvPr/>
        </p:nvSpPr>
        <p:spPr>
          <a:xfrm>
            <a:off x="4211960" y="3198168"/>
            <a:ext cx="4392488" cy="461665"/>
          </a:xfrm>
          <a:prstGeom prst="rect">
            <a:avLst/>
          </a:prstGeom>
        </p:spPr>
        <p:txBody>
          <a:bodyPr wrap="square">
            <a:spAutoFit/>
          </a:bodyPr>
          <a:lstStyle/>
          <a:p>
            <a:pPr lvl="0"/>
            <a:r>
              <a:rPr lang="pl-PL" sz="2400" b="1" dirty="0">
                <a:solidFill>
                  <a:schemeClr val="accent2"/>
                </a:solidFill>
                <a:latin typeface="Century Gothic" panose="020B0502020202020204" pitchFamily="34" charset="0"/>
              </a:rPr>
              <a:t>http://pro-health65plus.eu/</a:t>
            </a:r>
          </a:p>
        </p:txBody>
      </p:sp>
    </p:spTree>
    <p:extLst>
      <p:ext uri="{BB962C8B-B14F-4D97-AF65-F5344CB8AC3E}">
        <p14:creationId xmlns="" xmlns:p14="http://schemas.microsoft.com/office/powerpoint/2010/main" val="17589841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stopki 1"/>
          <p:cNvSpPr>
            <a:spLocks noGrp="1"/>
          </p:cNvSpPr>
          <p:nvPr>
            <p:ph type="ftr" sz="quarter" idx="11"/>
          </p:nvPr>
        </p:nvSpPr>
        <p:spPr/>
        <p:txBody>
          <a:bodyPr/>
          <a:lstStyle/>
          <a:p>
            <a:r>
              <a:rPr lang="pl-PL" smtClean="0"/>
              <a:t>Stanisława Golinowska </a:t>
            </a:r>
            <a:endParaRPr lang="pl-PL"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81113" y="-962025"/>
            <a:ext cx="6581775" cy="87820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5293901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116632"/>
            <a:ext cx="7704856" cy="1047250"/>
          </a:xfrm>
        </p:spPr>
        <p:txBody>
          <a:bodyPr>
            <a:noAutofit/>
          </a:bodyPr>
          <a:lstStyle/>
          <a:p>
            <a:r>
              <a:rPr lang="pl-PL" sz="4000" b="1" dirty="0" smtClean="0">
                <a:solidFill>
                  <a:srgbClr val="C00000"/>
                </a:solidFill>
                <a:latin typeface="Times New Roman" panose="02020603050405020304" pitchFamily="18" charset="0"/>
                <a:cs typeface="Times New Roman" panose="02020603050405020304" pitchFamily="18" charset="0"/>
              </a:rPr>
              <a:t>Health status by </a:t>
            </a:r>
            <a:r>
              <a:rPr lang="pl-PL" sz="4000" b="1" dirty="0" err="1" smtClean="0">
                <a:solidFill>
                  <a:srgbClr val="C00000"/>
                </a:solidFill>
                <a:latin typeface="Times New Roman" panose="02020603050405020304" pitchFamily="18" charset="0"/>
                <a:cs typeface="Times New Roman" panose="02020603050405020304" pitchFamily="18" charset="0"/>
              </a:rPr>
              <a:t>countries</a:t>
            </a:r>
            <a:r>
              <a:rPr lang="pl-PL" sz="4000" b="1" dirty="0" smtClean="0">
                <a:solidFill>
                  <a:srgbClr val="C00000"/>
                </a:solidFill>
                <a:latin typeface="Times New Roman" panose="02020603050405020304" pitchFamily="18" charset="0"/>
                <a:cs typeface="Times New Roman" panose="02020603050405020304" pitchFamily="18" charset="0"/>
              </a:rPr>
              <a:t> </a:t>
            </a:r>
            <a:br>
              <a:rPr lang="pl-PL" sz="4000" b="1" dirty="0" smtClean="0">
                <a:solidFill>
                  <a:srgbClr val="C00000"/>
                </a:solidFill>
                <a:latin typeface="Times New Roman" panose="02020603050405020304" pitchFamily="18" charset="0"/>
                <a:cs typeface="Times New Roman" panose="02020603050405020304" pitchFamily="18" charset="0"/>
              </a:rPr>
            </a:br>
            <a:r>
              <a:rPr lang="pl-PL" sz="4000" b="1" dirty="0" smtClean="0">
                <a:solidFill>
                  <a:srgbClr val="C00000"/>
                </a:solidFill>
                <a:latin typeface="Times New Roman" panose="02020603050405020304" pitchFamily="18" charset="0"/>
                <a:cs typeface="Times New Roman" panose="02020603050405020304" pitchFamily="18" charset="0"/>
              </a:rPr>
              <a:t>LE </a:t>
            </a:r>
            <a:r>
              <a:rPr lang="pl-PL" sz="4000" b="1" dirty="0" err="1" smtClean="0">
                <a:solidFill>
                  <a:srgbClr val="C00000"/>
                </a:solidFill>
                <a:latin typeface="Times New Roman" panose="02020603050405020304" pitchFamily="18" charset="0"/>
                <a:cs typeface="Times New Roman" panose="02020603050405020304" pitchFamily="18" charset="0"/>
              </a:rPr>
              <a:t>at</a:t>
            </a:r>
            <a:r>
              <a:rPr lang="pl-PL" sz="4000" b="1" dirty="0" smtClean="0">
                <a:solidFill>
                  <a:srgbClr val="C00000"/>
                </a:solidFill>
                <a:latin typeface="Times New Roman" panose="02020603050405020304" pitchFamily="18" charset="0"/>
                <a:cs typeface="Times New Roman" panose="02020603050405020304" pitchFamily="18" charset="0"/>
              </a:rPr>
              <a:t> 65  </a:t>
            </a:r>
            <a:endParaRPr lang="pl-PL" sz="4000" b="1" dirty="0">
              <a:solidFill>
                <a:srgbClr val="C00000"/>
              </a:solidFill>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a:bodyPr>
          <a:lstStyle/>
          <a:p>
            <a:endParaRPr lang="pl-PL" dirty="0" smtClean="0">
              <a:latin typeface="Times New Roman" panose="02020603050405020304" pitchFamily="18" charset="0"/>
              <a:cs typeface="Times New Roman" panose="02020603050405020304" pitchFamily="18" charset="0"/>
            </a:endParaRP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0892" y="1268760"/>
            <a:ext cx="9005603" cy="552457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5578356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Autofit/>
          </a:bodyPr>
          <a:lstStyle/>
          <a:p>
            <a:r>
              <a:rPr lang="pl-PL" sz="4000" b="1" dirty="0" err="1" smtClean="0">
                <a:solidFill>
                  <a:srgbClr val="C00000"/>
                </a:solidFill>
                <a:latin typeface="Times New Roman" panose="02020603050405020304" pitchFamily="18" charset="0"/>
                <a:cs typeface="Times New Roman" panose="02020603050405020304" pitchFamily="18" charset="0"/>
              </a:rPr>
              <a:t>Expenditures</a:t>
            </a:r>
            <a:r>
              <a:rPr lang="pl-PL" sz="4000" b="1" dirty="0" smtClean="0">
                <a:solidFill>
                  <a:srgbClr val="C00000"/>
                </a:solidFill>
                <a:latin typeface="Times New Roman" panose="02020603050405020304" pitchFamily="18" charset="0"/>
                <a:cs typeface="Times New Roman" panose="02020603050405020304" pitchFamily="18" charset="0"/>
              </a:rPr>
              <a:t> on public </a:t>
            </a:r>
            <a:r>
              <a:rPr lang="pl-PL" sz="4000" b="1" dirty="0" err="1" smtClean="0">
                <a:solidFill>
                  <a:srgbClr val="C00000"/>
                </a:solidFill>
                <a:latin typeface="Times New Roman" panose="02020603050405020304" pitchFamily="18" charset="0"/>
                <a:cs typeface="Times New Roman" panose="02020603050405020304" pitchFamily="18" charset="0"/>
              </a:rPr>
              <a:t>health</a:t>
            </a:r>
            <a:r>
              <a:rPr lang="pl-PL" sz="4000" b="1" dirty="0" smtClean="0">
                <a:solidFill>
                  <a:srgbClr val="C00000"/>
                </a:solidFill>
                <a:latin typeface="Times New Roman" panose="02020603050405020304" pitchFamily="18" charset="0"/>
                <a:cs typeface="Times New Roman" panose="02020603050405020304" pitchFamily="18" charset="0"/>
              </a:rPr>
              <a:t> and </a:t>
            </a:r>
            <a:r>
              <a:rPr lang="pl-PL" sz="4000" b="1" dirty="0" err="1" smtClean="0">
                <a:solidFill>
                  <a:srgbClr val="C00000"/>
                </a:solidFill>
                <a:latin typeface="Times New Roman" panose="02020603050405020304" pitchFamily="18" charset="0"/>
                <a:cs typeface="Times New Roman" panose="02020603050405020304" pitchFamily="18" charset="0"/>
              </a:rPr>
              <a:t>prevention</a:t>
            </a:r>
            <a:r>
              <a:rPr lang="pl-PL" sz="4000" b="1" dirty="0" smtClean="0">
                <a:solidFill>
                  <a:srgbClr val="C00000"/>
                </a:solidFill>
                <a:latin typeface="Times New Roman" panose="02020603050405020304" pitchFamily="18" charset="0"/>
                <a:cs typeface="Times New Roman" panose="02020603050405020304" pitchFamily="18" charset="0"/>
              </a:rPr>
              <a:t> OECD 2013 </a:t>
            </a:r>
            <a:endParaRPr lang="pl-PL" sz="4000" b="1" dirty="0">
              <a:solidFill>
                <a:srgbClr val="C00000"/>
              </a:solidFill>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a:bodyPr>
          <a:lstStyle/>
          <a:p>
            <a:endParaRPr lang="pl-PL" dirty="0" smtClean="0">
              <a:latin typeface="Times New Roman" panose="02020603050405020304" pitchFamily="18" charset="0"/>
              <a:cs typeface="Times New Roman" panose="02020603050405020304" pitchFamily="18" charset="0"/>
            </a:endParaRP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528" y="1772816"/>
            <a:ext cx="8568952" cy="46085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5523675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79512" y="274638"/>
            <a:ext cx="8784976" cy="1143000"/>
          </a:xfrm>
        </p:spPr>
        <p:txBody>
          <a:bodyPr>
            <a:normAutofit fontScale="90000"/>
          </a:bodyPr>
          <a:lstStyle/>
          <a:p>
            <a:r>
              <a:rPr lang="pl-PL" dirty="0" smtClean="0">
                <a:solidFill>
                  <a:schemeClr val="accent2">
                    <a:lumMod val="75000"/>
                  </a:schemeClr>
                </a:solidFill>
                <a:latin typeface="Times New Roman" panose="02020603050405020304" pitchFamily="18" charset="0"/>
                <a:cs typeface="Times New Roman" panose="02020603050405020304" pitchFamily="18" charset="0"/>
              </a:rPr>
              <a:t>       </a:t>
            </a:r>
            <a:r>
              <a:rPr lang="pl-PL" dirty="0" err="1" smtClean="0">
                <a:solidFill>
                  <a:schemeClr val="accent2">
                    <a:lumMod val="75000"/>
                  </a:schemeClr>
                </a:solidFill>
                <a:latin typeface="Times New Roman" panose="02020603050405020304" pitchFamily="18" charset="0"/>
                <a:cs typeface="Times New Roman" panose="02020603050405020304" pitchFamily="18" charset="0"/>
              </a:rPr>
              <a:t>Why</a:t>
            </a:r>
            <a:r>
              <a:rPr lang="pl-PL" dirty="0" smtClean="0">
                <a:solidFill>
                  <a:schemeClr val="accent2">
                    <a:lumMod val="75000"/>
                  </a:schemeClr>
                </a:solidFill>
                <a:latin typeface="Times New Roman" panose="02020603050405020304" pitchFamily="18" charset="0"/>
                <a:cs typeface="Times New Roman" panose="02020603050405020304" pitchFamily="18" charset="0"/>
              </a:rPr>
              <a:t> HP4OP as a </a:t>
            </a:r>
            <a:r>
              <a:rPr lang="pl-PL" dirty="0" err="1" smtClean="0">
                <a:solidFill>
                  <a:schemeClr val="accent2">
                    <a:lumMod val="75000"/>
                  </a:schemeClr>
                </a:solidFill>
                <a:latin typeface="Times New Roman" panose="02020603050405020304" pitchFamily="18" charset="0"/>
                <a:cs typeface="Times New Roman" panose="02020603050405020304" pitchFamily="18" charset="0"/>
              </a:rPr>
              <a:t>scientific</a:t>
            </a:r>
            <a:r>
              <a:rPr lang="pl-PL" dirty="0" smtClean="0">
                <a:solidFill>
                  <a:schemeClr val="accent2">
                    <a:lumMod val="75000"/>
                  </a:schemeClr>
                </a:solidFill>
                <a:latin typeface="Times New Roman" panose="02020603050405020304" pitchFamily="18" charset="0"/>
                <a:cs typeface="Times New Roman" panose="02020603050405020304" pitchFamily="18" charset="0"/>
              </a:rPr>
              <a:t> </a:t>
            </a:r>
            <a:r>
              <a:rPr lang="pl-PL" dirty="0" err="1" smtClean="0">
                <a:solidFill>
                  <a:schemeClr val="accent2">
                    <a:lumMod val="75000"/>
                  </a:schemeClr>
                </a:solidFill>
                <a:latin typeface="Times New Roman" panose="02020603050405020304" pitchFamily="18" charset="0"/>
                <a:cs typeface="Times New Roman" panose="02020603050405020304" pitchFamily="18" charset="0"/>
              </a:rPr>
              <a:t>project</a:t>
            </a:r>
            <a:r>
              <a:rPr lang="pl-PL" dirty="0" smtClean="0">
                <a:solidFill>
                  <a:schemeClr val="accent2">
                    <a:lumMod val="75000"/>
                  </a:schemeClr>
                </a:solidFill>
                <a:latin typeface="Times New Roman" panose="02020603050405020304" pitchFamily="18" charset="0"/>
                <a:cs typeface="Times New Roman" panose="02020603050405020304" pitchFamily="18" charset="0"/>
              </a:rPr>
              <a:t> </a:t>
            </a:r>
            <a:r>
              <a:rPr lang="en-GB" dirty="0" smtClean="0">
                <a:solidFill>
                  <a:schemeClr val="accent2">
                    <a:lumMod val="75000"/>
                  </a:schemeClr>
                </a:solidFill>
                <a:latin typeface="Times New Roman" panose="02020603050405020304" pitchFamily="18" charset="0"/>
                <a:cs typeface="Times New Roman" panose="02020603050405020304" pitchFamily="18" charset="0"/>
              </a:rPr>
              <a:t> </a:t>
            </a:r>
            <a:endParaRPr lang="en-GB"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16" name="Symbol zastępczy zawartości 15"/>
          <p:cNvSpPr>
            <a:spLocks noGrp="1"/>
          </p:cNvSpPr>
          <p:nvPr>
            <p:ph idx="1"/>
          </p:nvPr>
        </p:nvSpPr>
        <p:spPr>
          <a:xfrm>
            <a:off x="395536" y="1412776"/>
            <a:ext cx="8424936" cy="5040560"/>
          </a:xfrm>
        </p:spPr>
        <p:txBody>
          <a:bodyPr>
            <a:normAutofit fontScale="70000" lnSpcReduction="20000"/>
          </a:bodyPr>
          <a:lstStyle/>
          <a:p>
            <a:r>
              <a:rPr lang="en-US" sz="3400" dirty="0" smtClean="0">
                <a:latin typeface="Times New Roman" panose="02020603050405020304" pitchFamily="18" charset="0"/>
                <a:cs typeface="Times New Roman" panose="02020603050405020304" pitchFamily="18" charset="0"/>
              </a:rPr>
              <a:t>Ageing </a:t>
            </a:r>
            <a:r>
              <a:rPr lang="en-US" sz="3400" dirty="0">
                <a:latin typeface="Times New Roman" panose="02020603050405020304" pitchFamily="18" charset="0"/>
                <a:cs typeface="Times New Roman" panose="02020603050405020304" pitchFamily="18" charset="0"/>
              </a:rPr>
              <a:t>is a long process and life span after retirement (post professionally intensive period) has been increasing; older people need (and have a right to) a good </a:t>
            </a:r>
            <a:r>
              <a:rPr lang="en-US" sz="3400" dirty="0" err="1">
                <a:latin typeface="Times New Roman" panose="02020603050405020304" pitchFamily="18" charset="0"/>
                <a:cs typeface="Times New Roman" panose="02020603050405020304" pitchFamily="18" charset="0"/>
              </a:rPr>
              <a:t>HRQoL</a:t>
            </a:r>
            <a:r>
              <a:rPr lang="en-US" sz="3400" dirty="0">
                <a:latin typeface="Times New Roman" panose="02020603050405020304" pitchFamily="18" charset="0"/>
                <a:cs typeface="Times New Roman" panose="02020603050405020304" pitchFamily="18" charset="0"/>
              </a:rPr>
              <a:t> (Health Related Quality of Life) in later stages of their life too. </a:t>
            </a:r>
          </a:p>
          <a:p>
            <a:r>
              <a:rPr lang="en-US" sz="3400" dirty="0" smtClean="0">
                <a:latin typeface="Times New Roman" panose="02020603050405020304" pitchFamily="18" charset="0"/>
                <a:cs typeface="Times New Roman" panose="02020603050405020304" pitchFamily="18" charset="0"/>
              </a:rPr>
              <a:t>The </a:t>
            </a:r>
            <a:r>
              <a:rPr lang="en-US" sz="3400" dirty="0">
                <a:latin typeface="Times New Roman" panose="02020603050405020304" pitchFamily="18" charset="0"/>
                <a:cs typeface="Times New Roman" panose="02020603050405020304" pitchFamily="18" charset="0"/>
              </a:rPr>
              <a:t>global burden of disease due to non-communicable diseases (typical illnesses in an ageing population) has been increasing; health literacy and healthy life style in older age can </a:t>
            </a:r>
            <a:r>
              <a:rPr lang="en-US" sz="3400" dirty="0" err="1">
                <a:latin typeface="Times New Roman" panose="02020603050405020304" pitchFamily="18" charset="0"/>
                <a:cs typeface="Times New Roman" panose="02020603050405020304" pitchFamily="18" charset="0"/>
              </a:rPr>
              <a:t>minimise</a:t>
            </a:r>
            <a:r>
              <a:rPr lang="en-US" sz="3400" dirty="0">
                <a:latin typeface="Times New Roman" panose="02020603050405020304" pitchFamily="18" charset="0"/>
                <a:cs typeface="Times New Roman" panose="02020603050405020304" pitchFamily="18" charset="0"/>
              </a:rPr>
              <a:t> health care costs.</a:t>
            </a:r>
          </a:p>
          <a:p>
            <a:r>
              <a:rPr lang="en-US" sz="3400" dirty="0" smtClean="0">
                <a:latin typeface="Times New Roman" panose="02020603050405020304" pitchFamily="18" charset="0"/>
                <a:cs typeface="Times New Roman" panose="02020603050405020304" pitchFamily="18" charset="0"/>
              </a:rPr>
              <a:t>Health </a:t>
            </a:r>
            <a:r>
              <a:rPr lang="en-US" sz="3400" dirty="0">
                <a:latin typeface="Times New Roman" panose="02020603050405020304" pitchFamily="18" charset="0"/>
                <a:cs typeface="Times New Roman" panose="02020603050405020304" pitchFamily="18" charset="0"/>
              </a:rPr>
              <a:t>promotion is a professional activity, which requires research for evidence and education to prepare qualified health promoters – for the general public and for older people in particular </a:t>
            </a:r>
          </a:p>
          <a:p>
            <a:r>
              <a:rPr lang="en-US" sz="3400" dirty="0" smtClean="0">
                <a:latin typeface="Times New Roman" panose="02020603050405020304" pitchFamily="18" charset="0"/>
                <a:cs typeface="Times New Roman" panose="02020603050405020304" pitchFamily="18" charset="0"/>
              </a:rPr>
              <a:t>Health </a:t>
            </a:r>
            <a:r>
              <a:rPr lang="en-US" sz="3400" dirty="0">
                <a:latin typeface="Times New Roman" panose="02020603050405020304" pitchFamily="18" charset="0"/>
                <a:cs typeface="Times New Roman" panose="02020603050405020304" pitchFamily="18" charset="0"/>
              </a:rPr>
              <a:t>promotion activities as a part of public health need adequate regulations, institutions and funds. It means that it is an important public task which requires responsibility in many societal policies – not only in the health sector. </a:t>
            </a:r>
            <a:endParaRPr lang="pl-PL" sz="3400" dirty="0">
              <a:latin typeface="Times New Roman" panose="02020603050405020304" pitchFamily="18" charset="0"/>
              <a:cs typeface="Times New Roman" panose="02020603050405020304" pitchFamily="18" charset="0"/>
            </a:endParaRPr>
          </a:p>
          <a:p>
            <a:endParaRPr lang="pl-PL" dirty="0"/>
          </a:p>
        </p:txBody>
      </p:sp>
      <p:sp>
        <p:nvSpPr>
          <p:cNvPr id="3" name="Symbol zastępczy stopki 2"/>
          <p:cNvSpPr>
            <a:spLocks noGrp="1"/>
          </p:cNvSpPr>
          <p:nvPr>
            <p:ph type="ftr" sz="quarter" idx="11"/>
          </p:nvPr>
        </p:nvSpPr>
        <p:spPr/>
        <p:txBody>
          <a:bodyPr/>
          <a:lstStyle/>
          <a:p>
            <a:r>
              <a:rPr lang="pl-PL" dirty="0" smtClean="0"/>
              <a:t>Stanisława Golinowska </a:t>
            </a:r>
            <a:endParaRPr lang="pl-PL" dirty="0"/>
          </a:p>
        </p:txBody>
      </p:sp>
      <p:pic>
        <p:nvPicPr>
          <p:cNvPr id="4"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528" y="394081"/>
            <a:ext cx="1098968" cy="8026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3631897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75656" y="274638"/>
            <a:ext cx="7211144" cy="1143000"/>
          </a:xfrm>
        </p:spPr>
        <p:txBody>
          <a:bodyPr>
            <a:normAutofit/>
          </a:bodyPr>
          <a:lstStyle/>
          <a:p>
            <a:r>
              <a:rPr lang="pl-PL" b="1" dirty="0" err="1" smtClean="0">
                <a:solidFill>
                  <a:schemeClr val="accent2">
                    <a:lumMod val="75000"/>
                  </a:schemeClr>
                </a:solidFill>
                <a:latin typeface="Times New Roman" panose="02020603050405020304" pitchFamily="18" charset="0"/>
                <a:cs typeface="Times New Roman" panose="02020603050405020304" pitchFamily="18" charset="0"/>
              </a:rPr>
              <a:t>Features</a:t>
            </a:r>
            <a:r>
              <a:rPr lang="pl-PL" b="1" dirty="0" smtClean="0">
                <a:solidFill>
                  <a:schemeClr val="accent2">
                    <a:lumMod val="75000"/>
                  </a:schemeClr>
                </a:solidFill>
                <a:latin typeface="Times New Roman" panose="02020603050405020304" pitchFamily="18" charset="0"/>
                <a:cs typeface="Times New Roman" panose="02020603050405020304" pitchFamily="18" charset="0"/>
              </a:rPr>
              <a:t> of the </a:t>
            </a:r>
            <a:r>
              <a:rPr lang="pl-PL" b="1" dirty="0" err="1" smtClean="0">
                <a:solidFill>
                  <a:schemeClr val="accent2">
                    <a:lumMod val="75000"/>
                  </a:schemeClr>
                </a:solidFill>
                <a:latin typeface="Times New Roman" panose="02020603050405020304" pitchFamily="18" charset="0"/>
                <a:cs typeface="Times New Roman" panose="02020603050405020304" pitchFamily="18" charset="0"/>
              </a:rPr>
              <a:t>project</a:t>
            </a:r>
            <a:r>
              <a:rPr lang="pl-PL" b="1" dirty="0" smtClean="0">
                <a:solidFill>
                  <a:schemeClr val="accent2">
                    <a:lumMod val="75000"/>
                  </a:schemeClr>
                </a:solidFill>
                <a:latin typeface="Times New Roman" panose="02020603050405020304" pitchFamily="18" charset="0"/>
                <a:cs typeface="Times New Roman" panose="02020603050405020304" pitchFamily="18" charset="0"/>
              </a:rPr>
              <a:t> </a:t>
            </a:r>
            <a:endParaRPr lang="en-GB"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16" name="Symbol zastępczy zawartości 15"/>
          <p:cNvSpPr>
            <a:spLocks noGrp="1"/>
          </p:cNvSpPr>
          <p:nvPr>
            <p:ph idx="1"/>
          </p:nvPr>
        </p:nvSpPr>
        <p:spPr>
          <a:xfrm>
            <a:off x="179512" y="1600200"/>
            <a:ext cx="8784976" cy="4853136"/>
          </a:xfrm>
        </p:spPr>
        <p:txBody>
          <a:bodyPr>
            <a:normAutofit fontScale="92500" lnSpcReduction="20000"/>
          </a:bodyPr>
          <a:lstStyle/>
          <a:p>
            <a:r>
              <a:rPr lang="en-GB"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Older people are not a typical target group for health promotion both in studies and actions</a:t>
            </a:r>
          </a:p>
          <a:p>
            <a:r>
              <a:rPr lang="en-US" dirty="0" err="1" smtClean="0">
                <a:latin typeface="Times New Roman" panose="02020603050405020304" pitchFamily="18" charset="0"/>
                <a:cs typeface="Times New Roman" panose="02020603050405020304" pitchFamily="18" charset="0"/>
              </a:rPr>
              <a:t>Salutogenic</a:t>
            </a:r>
            <a:r>
              <a:rPr lang="en-US" dirty="0" smtClean="0">
                <a:latin typeface="Times New Roman" panose="02020603050405020304" pitchFamily="18" charset="0"/>
                <a:cs typeface="Times New Roman" panose="02020603050405020304" pitchFamily="18" charset="0"/>
              </a:rPr>
              <a:t> orientation </a:t>
            </a:r>
            <a:r>
              <a:rPr lang="pl-PL" dirty="0" smtClean="0">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maintain health and wellbeing </a:t>
            </a:r>
            <a:r>
              <a:rPr lang="en-US" dirty="0" smtClean="0">
                <a:latin typeface="Times New Roman" panose="02020603050405020304" pitchFamily="18" charset="0"/>
                <a:cs typeface="Times New Roman" panose="02020603050405020304" pitchFamily="18" charset="0"/>
              </a:rPr>
              <a:t>of older people – healthy aging</a:t>
            </a:r>
          </a:p>
          <a:p>
            <a:r>
              <a:rPr lang="en-US" dirty="0" smtClean="0">
                <a:latin typeface="Times New Roman" panose="02020603050405020304" pitchFamily="18" charset="0"/>
                <a:cs typeface="Times New Roman" panose="02020603050405020304" pitchFamily="18" charset="0"/>
              </a:rPr>
              <a:t>Theoretical background and evidence on HP4OP  effectiveness are rather poor so far</a:t>
            </a:r>
          </a:p>
          <a:p>
            <a:r>
              <a:rPr lang="en-US" dirty="0" err="1" smtClean="0">
                <a:latin typeface="Times New Roman" panose="02020603050405020304" pitchFamily="18" charset="0"/>
                <a:cs typeface="Times New Roman" panose="02020603050405020304" pitchFamily="18" charset="0"/>
              </a:rPr>
              <a:t>Interdisciplinarity</a:t>
            </a:r>
            <a:r>
              <a:rPr lang="en-US" dirty="0" smtClean="0">
                <a:latin typeface="Times New Roman" panose="02020603050405020304" pitchFamily="18" charset="0"/>
                <a:cs typeface="Times New Roman" panose="02020603050405020304" pitchFamily="18" charset="0"/>
              </a:rPr>
              <a:t>: medicine, biology, sociology, psychology, economics and political sciences</a:t>
            </a:r>
            <a:endParaRPr lang="pl-PL" dirty="0" smtClean="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Country-specific systems of public health and health promotion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Combination of research with actions</a:t>
            </a:r>
          </a:p>
          <a:p>
            <a:pPr marL="0" indent="0">
              <a:buNone/>
            </a:pPr>
            <a:endParaRPr lang="pl-PL" dirty="0">
              <a:latin typeface="Times New Roman" panose="02020603050405020304" pitchFamily="18" charset="0"/>
              <a:cs typeface="Times New Roman" panose="02020603050405020304" pitchFamily="18" charset="0"/>
            </a:endParaRPr>
          </a:p>
          <a:p>
            <a:endParaRPr lang="pl-PL" dirty="0"/>
          </a:p>
        </p:txBody>
      </p:sp>
      <p:sp>
        <p:nvSpPr>
          <p:cNvPr id="3" name="Symbol zastępczy stopki 2"/>
          <p:cNvSpPr>
            <a:spLocks noGrp="1"/>
          </p:cNvSpPr>
          <p:nvPr>
            <p:ph type="ftr" sz="quarter" idx="11"/>
          </p:nvPr>
        </p:nvSpPr>
        <p:spPr/>
        <p:txBody>
          <a:bodyPr/>
          <a:lstStyle/>
          <a:p>
            <a:r>
              <a:rPr lang="pl-PL" dirty="0" smtClean="0"/>
              <a:t>Stanisława Golinowska </a:t>
            </a:r>
            <a:endParaRPr lang="pl-PL" dirty="0"/>
          </a:p>
        </p:txBody>
      </p:sp>
      <p:pic>
        <p:nvPicPr>
          <p:cNvPr id="4"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528" y="394081"/>
            <a:ext cx="1098968" cy="8026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062339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79712" y="0"/>
            <a:ext cx="7164288" cy="1268760"/>
          </a:xfrm>
        </p:spPr>
        <p:txBody>
          <a:bodyPr/>
          <a:lstStyle/>
          <a:p>
            <a:r>
              <a:rPr lang="pl-PL" b="1" dirty="0" smtClean="0">
                <a:solidFill>
                  <a:schemeClr val="accent6">
                    <a:lumMod val="50000"/>
                  </a:schemeClr>
                </a:solidFill>
                <a:latin typeface="Times New Roman" panose="02020603050405020304" pitchFamily="18" charset="0"/>
                <a:cs typeface="Times New Roman" panose="02020603050405020304" pitchFamily="18" charset="0"/>
              </a:rPr>
              <a:t>Participants </a:t>
            </a:r>
            <a:endParaRPr lang="pl-PL" b="1"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0" y="980728"/>
            <a:ext cx="9144000" cy="5375622"/>
          </a:xfrm>
        </p:spPr>
        <p:txBody>
          <a:bodyPr>
            <a:noAutofit/>
          </a:bodyPr>
          <a:lstStyle/>
          <a:p>
            <a:pPr marL="0" indent="0">
              <a:buNone/>
            </a:pPr>
            <a:endParaRPr lang="pl-PL" sz="2000" b="1" dirty="0" smtClean="0">
              <a:latin typeface="Times New Roman" panose="02020603050405020304" pitchFamily="18" charset="0"/>
              <a:cs typeface="Times New Roman" panose="02020603050405020304" pitchFamily="18" charset="0"/>
            </a:endParaRPr>
          </a:p>
          <a:p>
            <a:pPr marL="0" indent="0">
              <a:buNone/>
            </a:pPr>
            <a:r>
              <a:rPr lang="en-GB" sz="2000" b="1" dirty="0" smtClean="0">
                <a:latin typeface="Times New Roman" panose="02020603050405020304" pitchFamily="18" charset="0"/>
                <a:cs typeface="Times New Roman" panose="02020603050405020304" pitchFamily="18" charset="0"/>
              </a:rPr>
              <a:t>Main partners: </a:t>
            </a:r>
            <a:endParaRPr lang="pl-PL" sz="2000" b="1" dirty="0" smtClean="0">
              <a:latin typeface="Times New Roman" panose="02020603050405020304" pitchFamily="18" charset="0"/>
              <a:cs typeface="Times New Roman" panose="02020603050405020304" pitchFamily="18" charset="0"/>
            </a:endParaRPr>
          </a:p>
          <a:p>
            <a:pPr lvl="1">
              <a:buFont typeface="Wingdings" panose="05000000000000000000" pitchFamily="2" charset="2"/>
              <a:buChar char="§"/>
            </a:pPr>
            <a:r>
              <a:rPr lang="en-US" sz="1800" dirty="0" err="1">
                <a:solidFill>
                  <a:srgbClr val="FF0000"/>
                </a:solidFill>
                <a:latin typeface="Times New Roman" panose="02020603050405020304" pitchFamily="18" charset="0"/>
                <a:cs typeface="Times New Roman" panose="02020603050405020304" pitchFamily="18" charset="0"/>
              </a:rPr>
              <a:t>Jagiellonian</a:t>
            </a:r>
            <a:r>
              <a:rPr lang="en-US" sz="1800" dirty="0">
                <a:solidFill>
                  <a:srgbClr val="FF0000"/>
                </a:solidFill>
                <a:latin typeface="Times New Roman" panose="02020603050405020304" pitchFamily="18" charset="0"/>
                <a:cs typeface="Times New Roman" panose="02020603050405020304" pitchFamily="18" charset="0"/>
              </a:rPr>
              <a:t> University Medical College, </a:t>
            </a:r>
            <a:r>
              <a:rPr lang="en-US" sz="1800" dirty="0" smtClean="0">
                <a:solidFill>
                  <a:srgbClr val="FF0000"/>
                </a:solidFill>
                <a:latin typeface="Times New Roman" panose="02020603050405020304" pitchFamily="18" charset="0"/>
                <a:cs typeface="Times New Roman" panose="02020603050405020304" pitchFamily="18" charset="0"/>
              </a:rPr>
              <a:t>JUMC</a:t>
            </a:r>
            <a:r>
              <a:rPr lang="pl-PL" sz="1800" dirty="0" smtClean="0">
                <a:solidFill>
                  <a:srgbClr val="FF0000"/>
                </a:solidFill>
                <a:latin typeface="Times New Roman" panose="02020603050405020304" pitchFamily="18" charset="0"/>
                <a:cs typeface="Times New Roman" panose="02020603050405020304" pitchFamily="18" charset="0"/>
              </a:rPr>
              <a:t>, </a:t>
            </a:r>
            <a:r>
              <a:rPr lang="pl-PL" sz="1800" dirty="0" err="1" smtClean="0">
                <a:solidFill>
                  <a:srgbClr val="FF0000"/>
                </a:solidFill>
                <a:latin typeface="Times New Roman" panose="02020603050405020304" pitchFamily="18" charset="0"/>
                <a:cs typeface="Times New Roman" panose="02020603050405020304" pitchFamily="18" charset="0"/>
              </a:rPr>
              <a:t>Krakow</a:t>
            </a:r>
            <a:r>
              <a:rPr lang="pl-PL" sz="1800" dirty="0" smtClean="0">
                <a:solidFill>
                  <a:srgbClr val="FF0000"/>
                </a:solidFill>
                <a:latin typeface="Times New Roman" panose="02020603050405020304" pitchFamily="18" charset="0"/>
                <a:cs typeface="Times New Roman" panose="02020603050405020304" pitchFamily="18" charset="0"/>
              </a:rPr>
              <a:t> - Stanisława Golinowska </a:t>
            </a:r>
            <a:endParaRPr lang="en-GB" sz="1800" dirty="0" smtClean="0">
              <a:solidFill>
                <a:srgbClr val="FF0000"/>
              </a:solidFill>
              <a:latin typeface="Times New Roman" panose="02020603050405020304" pitchFamily="18" charset="0"/>
              <a:cs typeface="Times New Roman" panose="02020603050405020304" pitchFamily="18" charset="0"/>
            </a:endParaRPr>
          </a:p>
          <a:p>
            <a:pPr lvl="1">
              <a:buFont typeface="Wingdings" panose="05000000000000000000" pitchFamily="2" charset="2"/>
              <a:buChar char="§"/>
            </a:pPr>
            <a:r>
              <a:rPr lang="en-GB" sz="1800" dirty="0" smtClean="0">
                <a:latin typeface="Times New Roman" panose="02020603050405020304" pitchFamily="18" charset="0"/>
                <a:cs typeface="Times New Roman" panose="02020603050405020304" pitchFamily="18" charset="0"/>
              </a:rPr>
              <a:t>Maastricht </a:t>
            </a:r>
            <a:r>
              <a:rPr lang="en-GB" sz="1800" dirty="0">
                <a:latin typeface="Times New Roman" panose="02020603050405020304" pitchFamily="18" charset="0"/>
                <a:cs typeface="Times New Roman" panose="02020603050405020304" pitchFamily="18" charset="0"/>
              </a:rPr>
              <a:t>University, </a:t>
            </a:r>
            <a:r>
              <a:rPr lang="en-GB" sz="1800" dirty="0" smtClean="0">
                <a:latin typeface="Times New Roman" panose="02020603050405020304" pitchFamily="18" charset="0"/>
                <a:cs typeface="Times New Roman" panose="02020603050405020304" pitchFamily="18" charset="0"/>
              </a:rPr>
              <a:t>UM </a:t>
            </a:r>
            <a:r>
              <a:rPr lang="pl-PL" sz="1800" dirty="0" smtClean="0">
                <a:latin typeface="Times New Roman" panose="02020603050405020304" pitchFamily="18" charset="0"/>
                <a:cs typeface="Times New Roman" panose="02020603050405020304" pitchFamily="18" charset="0"/>
              </a:rPr>
              <a:t>- </a:t>
            </a:r>
            <a:r>
              <a:rPr lang="en-GB" sz="1800" dirty="0" smtClean="0">
                <a:latin typeface="Times New Roman" panose="02020603050405020304" pitchFamily="18" charset="0"/>
                <a:cs typeface="Times New Roman" panose="02020603050405020304" pitchFamily="18" charset="0"/>
              </a:rPr>
              <a:t>Wim </a:t>
            </a:r>
            <a:r>
              <a:rPr lang="en-GB" sz="1800" dirty="0">
                <a:latin typeface="Times New Roman" panose="02020603050405020304" pitchFamily="18" charset="0"/>
                <a:cs typeface="Times New Roman" panose="02020603050405020304" pitchFamily="18" charset="0"/>
              </a:rPr>
              <a:t>Groot</a:t>
            </a:r>
            <a:endParaRPr lang="pl-PL" sz="18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
            </a:pPr>
            <a:r>
              <a:rPr lang="en-GB" sz="1800" dirty="0" err="1">
                <a:latin typeface="Times New Roman" panose="02020603050405020304" pitchFamily="18" charset="0"/>
                <a:cs typeface="Times New Roman" panose="02020603050405020304" pitchFamily="18" charset="0"/>
              </a:rPr>
              <a:t>Universität</a:t>
            </a:r>
            <a:r>
              <a:rPr lang="en-GB" sz="1800" dirty="0">
                <a:latin typeface="Times New Roman" panose="02020603050405020304" pitchFamily="18" charset="0"/>
                <a:cs typeface="Times New Roman" panose="02020603050405020304" pitchFamily="18" charset="0"/>
              </a:rPr>
              <a:t> Bremen, </a:t>
            </a:r>
            <a:r>
              <a:rPr lang="en-GB" sz="1800" dirty="0" smtClean="0">
                <a:latin typeface="Times New Roman" panose="02020603050405020304" pitchFamily="18" charset="0"/>
                <a:cs typeface="Times New Roman" panose="02020603050405020304" pitchFamily="18" charset="0"/>
              </a:rPr>
              <a:t>UB </a:t>
            </a:r>
            <a:r>
              <a:rPr lang="pl-PL" sz="1800" dirty="0" smtClean="0">
                <a:latin typeface="Times New Roman" panose="02020603050405020304" pitchFamily="18" charset="0"/>
                <a:cs typeface="Times New Roman" panose="02020603050405020304" pitchFamily="18" charset="0"/>
              </a:rPr>
              <a:t>- </a:t>
            </a:r>
            <a:r>
              <a:rPr lang="en-GB" sz="1800" dirty="0" smtClean="0">
                <a:latin typeface="Times New Roman" panose="02020603050405020304" pitchFamily="18" charset="0"/>
                <a:cs typeface="Times New Roman" panose="02020603050405020304" pitchFamily="18" charset="0"/>
              </a:rPr>
              <a:t>Heinz </a:t>
            </a:r>
            <a:r>
              <a:rPr lang="en-GB" sz="1800" dirty="0">
                <a:latin typeface="Times New Roman" panose="02020603050405020304" pitchFamily="18" charset="0"/>
                <a:cs typeface="Times New Roman" panose="02020603050405020304" pitchFamily="18" charset="0"/>
              </a:rPr>
              <a:t>Rothgang</a:t>
            </a:r>
            <a:endParaRPr lang="pl-PL" sz="18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
            </a:pPr>
            <a:r>
              <a:rPr lang="en-GB" sz="1800" dirty="0" err="1">
                <a:solidFill>
                  <a:srgbClr val="00B050"/>
                </a:solidFill>
                <a:latin typeface="Times New Roman" panose="02020603050405020304" pitchFamily="18" charset="0"/>
                <a:cs typeface="Times New Roman" panose="02020603050405020304" pitchFamily="18" charset="0"/>
              </a:rPr>
              <a:t>Università</a:t>
            </a:r>
            <a:r>
              <a:rPr lang="en-GB" sz="1800" dirty="0">
                <a:solidFill>
                  <a:srgbClr val="00B050"/>
                </a:solidFill>
                <a:latin typeface="Times New Roman" panose="02020603050405020304" pitchFamily="18" charset="0"/>
                <a:cs typeface="Times New Roman" panose="02020603050405020304" pitchFamily="18" charset="0"/>
              </a:rPr>
              <a:t> </a:t>
            </a:r>
            <a:r>
              <a:rPr lang="en-GB" sz="1800" dirty="0" err="1">
                <a:solidFill>
                  <a:srgbClr val="00B050"/>
                </a:solidFill>
                <a:latin typeface="Times New Roman" panose="02020603050405020304" pitchFamily="18" charset="0"/>
                <a:cs typeface="Times New Roman" panose="02020603050405020304" pitchFamily="18" charset="0"/>
              </a:rPr>
              <a:t>Cattolica</a:t>
            </a:r>
            <a:r>
              <a:rPr lang="en-GB" sz="1800" dirty="0">
                <a:solidFill>
                  <a:srgbClr val="00B050"/>
                </a:solidFill>
                <a:latin typeface="Times New Roman" panose="02020603050405020304" pitchFamily="18" charset="0"/>
                <a:cs typeface="Times New Roman" panose="02020603050405020304" pitchFamily="18" charset="0"/>
              </a:rPr>
              <a:t> del </a:t>
            </a:r>
            <a:r>
              <a:rPr lang="en-GB" sz="1800" dirty="0" err="1">
                <a:solidFill>
                  <a:srgbClr val="00B050"/>
                </a:solidFill>
                <a:latin typeface="Times New Roman" panose="02020603050405020304" pitchFamily="18" charset="0"/>
                <a:cs typeface="Times New Roman" panose="02020603050405020304" pitchFamily="18" charset="0"/>
              </a:rPr>
              <a:t>Sacro</a:t>
            </a:r>
            <a:r>
              <a:rPr lang="en-GB" sz="1800" dirty="0">
                <a:solidFill>
                  <a:srgbClr val="00B050"/>
                </a:solidFill>
                <a:latin typeface="Times New Roman" panose="02020603050405020304" pitchFamily="18" charset="0"/>
                <a:cs typeface="Times New Roman" panose="02020603050405020304" pitchFamily="18" charset="0"/>
              </a:rPr>
              <a:t> </a:t>
            </a:r>
            <a:r>
              <a:rPr lang="en-GB" sz="1800" dirty="0" err="1">
                <a:solidFill>
                  <a:srgbClr val="00B050"/>
                </a:solidFill>
                <a:latin typeface="Times New Roman" panose="02020603050405020304" pitchFamily="18" charset="0"/>
                <a:cs typeface="Times New Roman" panose="02020603050405020304" pitchFamily="18" charset="0"/>
              </a:rPr>
              <a:t>Cuore</a:t>
            </a:r>
            <a:r>
              <a:rPr lang="en-GB" sz="1800" dirty="0">
                <a:solidFill>
                  <a:srgbClr val="00B050"/>
                </a:solidFill>
                <a:latin typeface="Times New Roman" panose="02020603050405020304" pitchFamily="18" charset="0"/>
                <a:cs typeface="Times New Roman" panose="02020603050405020304" pitchFamily="18" charset="0"/>
              </a:rPr>
              <a:t>, UCSC, </a:t>
            </a:r>
            <a:r>
              <a:rPr lang="pl-PL" sz="1800" dirty="0" smtClean="0">
                <a:solidFill>
                  <a:srgbClr val="00B050"/>
                </a:solidFill>
                <a:latin typeface="Times New Roman" panose="02020603050405020304" pitchFamily="18" charset="0"/>
                <a:cs typeface="Times New Roman" panose="02020603050405020304" pitchFamily="18" charset="0"/>
              </a:rPr>
              <a:t>Rome - </a:t>
            </a:r>
            <a:r>
              <a:rPr lang="en-GB" sz="1800" dirty="0" smtClean="0">
                <a:solidFill>
                  <a:srgbClr val="00B050"/>
                </a:solidFill>
                <a:latin typeface="Times New Roman" panose="02020603050405020304" pitchFamily="18" charset="0"/>
                <a:cs typeface="Times New Roman" panose="02020603050405020304" pitchFamily="18" charset="0"/>
              </a:rPr>
              <a:t>Nicola Magnavita</a:t>
            </a:r>
            <a:r>
              <a:rPr lang="pl-PL" sz="1800" dirty="0" smtClean="0">
                <a:solidFill>
                  <a:srgbClr val="00B050"/>
                </a:solidFill>
                <a:latin typeface="Times New Roman" panose="02020603050405020304" pitchFamily="18" charset="0"/>
                <a:cs typeface="Times New Roman" panose="02020603050405020304" pitchFamily="18" charset="0"/>
              </a:rPr>
              <a:t>, Andrea Poscia</a:t>
            </a:r>
            <a:r>
              <a:rPr lang="pl-PL" sz="1800" dirty="0" smtClean="0">
                <a:latin typeface="Times New Roman" panose="02020603050405020304" pitchFamily="18" charset="0"/>
                <a:cs typeface="Times New Roman" panose="02020603050405020304" pitchFamily="18" charset="0"/>
              </a:rPr>
              <a:t> </a:t>
            </a:r>
            <a:endParaRPr lang="pl-PL" sz="1800" b="1" dirty="0">
              <a:latin typeface="Times New Roman" panose="02020603050405020304" pitchFamily="18" charset="0"/>
              <a:cs typeface="Times New Roman" panose="02020603050405020304" pitchFamily="18" charset="0"/>
            </a:endParaRPr>
          </a:p>
          <a:p>
            <a:pPr marL="0" indent="0">
              <a:buNone/>
            </a:pPr>
            <a:endParaRPr lang="pl-PL" sz="2000" b="1" dirty="0" smtClean="0">
              <a:latin typeface="Times New Roman" panose="02020603050405020304" pitchFamily="18" charset="0"/>
              <a:cs typeface="Times New Roman" panose="02020603050405020304" pitchFamily="18" charset="0"/>
            </a:endParaRPr>
          </a:p>
          <a:p>
            <a:pPr marL="0" indent="0">
              <a:buNone/>
            </a:pPr>
            <a:r>
              <a:rPr lang="en-GB" sz="2000" b="1" dirty="0" smtClean="0">
                <a:latin typeface="Times New Roman" panose="02020603050405020304" pitchFamily="18" charset="0"/>
                <a:cs typeface="Times New Roman" panose="02020603050405020304" pitchFamily="18" charset="0"/>
              </a:rPr>
              <a:t>Collaborating partners:</a:t>
            </a:r>
            <a:endParaRPr lang="pl-PL" sz="2000" b="1" dirty="0" smtClean="0">
              <a:latin typeface="Times New Roman" panose="02020603050405020304" pitchFamily="18" charset="0"/>
              <a:cs typeface="Times New Roman" panose="02020603050405020304" pitchFamily="18" charset="0"/>
            </a:endParaRPr>
          </a:p>
          <a:p>
            <a:pPr lvl="1" algn="just">
              <a:buFont typeface="Wingdings" panose="05000000000000000000" pitchFamily="2" charset="2"/>
              <a:buChar char="§"/>
            </a:pPr>
            <a:r>
              <a:rPr lang="en-GB" sz="1600" dirty="0" smtClean="0">
                <a:solidFill>
                  <a:srgbClr val="009900"/>
                </a:solidFill>
                <a:latin typeface="Times New Roman" panose="02020603050405020304" pitchFamily="18" charset="0"/>
                <a:ea typeface="Times New Roman"/>
                <a:cs typeface="Times New Roman" panose="02020603050405020304" pitchFamily="18" charset="0"/>
              </a:rPr>
              <a:t>UL </a:t>
            </a:r>
            <a:r>
              <a:rPr lang="en-GB" sz="1600" dirty="0">
                <a:solidFill>
                  <a:srgbClr val="009900"/>
                </a:solidFill>
                <a:latin typeface="Times New Roman" panose="02020603050405020304" pitchFamily="18" charset="0"/>
                <a:ea typeface="Times New Roman"/>
                <a:cs typeface="Times New Roman" panose="02020603050405020304" pitchFamily="18" charset="0"/>
              </a:rPr>
              <a:t>- Institute of Preventive Medicine and Public Health - University of </a:t>
            </a:r>
            <a:r>
              <a:rPr lang="en-GB" sz="1600" dirty="0" smtClean="0">
                <a:solidFill>
                  <a:srgbClr val="009900"/>
                </a:solidFill>
                <a:latin typeface="Times New Roman" panose="02020603050405020304" pitchFamily="18" charset="0"/>
                <a:ea typeface="Times New Roman"/>
                <a:cs typeface="Times New Roman" panose="02020603050405020304" pitchFamily="18" charset="0"/>
              </a:rPr>
              <a:t>Lisbon</a:t>
            </a:r>
            <a:r>
              <a:rPr lang="pl-PL" sz="1600" dirty="0" smtClean="0">
                <a:solidFill>
                  <a:srgbClr val="009900"/>
                </a:solidFill>
                <a:latin typeface="Times New Roman" panose="02020603050405020304" pitchFamily="18" charset="0"/>
                <a:ea typeface="Times New Roman"/>
                <a:cs typeface="Times New Roman" panose="02020603050405020304" pitchFamily="18" charset="0"/>
              </a:rPr>
              <a:t>,</a:t>
            </a:r>
            <a:r>
              <a:rPr lang="en-GB" sz="1600" dirty="0" smtClean="0">
                <a:solidFill>
                  <a:srgbClr val="009900"/>
                </a:solidFill>
                <a:latin typeface="Times New Roman" panose="02020603050405020304" pitchFamily="18" charset="0"/>
                <a:ea typeface="Times New Roman"/>
                <a:cs typeface="Times New Roman" panose="02020603050405020304" pitchFamily="18" charset="0"/>
              </a:rPr>
              <a:t> Portugal; </a:t>
            </a:r>
            <a:endParaRPr lang="pl-PL" sz="1600" dirty="0">
              <a:solidFill>
                <a:srgbClr val="009900"/>
              </a:solidFill>
              <a:latin typeface="Times New Roman" panose="02020603050405020304" pitchFamily="18" charset="0"/>
              <a:ea typeface="Times New Roman"/>
              <a:cs typeface="Times New Roman" panose="02020603050405020304" pitchFamily="18" charset="0"/>
            </a:endParaRPr>
          </a:p>
          <a:p>
            <a:pPr lvl="1" algn="just">
              <a:buFont typeface="Wingdings" panose="05000000000000000000" pitchFamily="2" charset="2"/>
              <a:buChar char="§"/>
            </a:pPr>
            <a:r>
              <a:rPr lang="en-GB" sz="1600" dirty="0" smtClean="0">
                <a:solidFill>
                  <a:srgbClr val="009900"/>
                </a:solidFill>
                <a:latin typeface="Times New Roman" panose="02020603050405020304" pitchFamily="18" charset="0"/>
                <a:ea typeface="Times New Roman"/>
                <a:cs typeface="Times New Roman" panose="02020603050405020304" pitchFamily="18" charset="0"/>
              </a:rPr>
              <a:t>ESDY </a:t>
            </a:r>
            <a:r>
              <a:rPr lang="en-GB" sz="1600" dirty="0">
                <a:solidFill>
                  <a:srgbClr val="009900"/>
                </a:solidFill>
                <a:latin typeface="Times New Roman" panose="02020603050405020304" pitchFamily="18" charset="0"/>
                <a:ea typeface="Times New Roman"/>
                <a:cs typeface="Times New Roman" panose="02020603050405020304" pitchFamily="18" charset="0"/>
              </a:rPr>
              <a:t>- National School of Public Health </a:t>
            </a:r>
            <a:r>
              <a:rPr lang="pl-PL" sz="1600" dirty="0" smtClean="0">
                <a:solidFill>
                  <a:srgbClr val="009900"/>
                </a:solidFill>
                <a:latin typeface="Times New Roman" panose="02020603050405020304" pitchFamily="18" charset="0"/>
                <a:ea typeface="Times New Roman"/>
                <a:cs typeface="Times New Roman" panose="02020603050405020304" pitchFamily="18" charset="0"/>
              </a:rPr>
              <a:t>in </a:t>
            </a:r>
            <a:r>
              <a:rPr lang="en-GB" sz="1600" dirty="0" smtClean="0">
                <a:solidFill>
                  <a:srgbClr val="009900"/>
                </a:solidFill>
                <a:latin typeface="Times New Roman" panose="02020603050405020304" pitchFamily="18" charset="0"/>
                <a:ea typeface="Times New Roman"/>
                <a:cs typeface="Times New Roman" panose="02020603050405020304" pitchFamily="18" charset="0"/>
              </a:rPr>
              <a:t>Athens</a:t>
            </a:r>
            <a:r>
              <a:rPr lang="en-GB" sz="1600" dirty="0">
                <a:solidFill>
                  <a:srgbClr val="009900"/>
                </a:solidFill>
                <a:latin typeface="Times New Roman" panose="02020603050405020304" pitchFamily="18" charset="0"/>
                <a:ea typeface="Times New Roman"/>
                <a:cs typeface="Times New Roman" panose="02020603050405020304" pitchFamily="18" charset="0"/>
              </a:rPr>
              <a:t>, </a:t>
            </a:r>
            <a:r>
              <a:rPr lang="en-GB" sz="1600" dirty="0" smtClean="0">
                <a:solidFill>
                  <a:srgbClr val="009900"/>
                </a:solidFill>
                <a:latin typeface="Times New Roman" panose="02020603050405020304" pitchFamily="18" charset="0"/>
                <a:ea typeface="Times New Roman"/>
                <a:cs typeface="Times New Roman" panose="02020603050405020304" pitchFamily="18" charset="0"/>
              </a:rPr>
              <a:t>Greece; </a:t>
            </a:r>
            <a:endParaRPr lang="pl-PL" sz="1600" dirty="0">
              <a:solidFill>
                <a:srgbClr val="009900"/>
              </a:solidFill>
              <a:latin typeface="Times New Roman" panose="02020603050405020304" pitchFamily="18" charset="0"/>
              <a:ea typeface="Times New Roman"/>
              <a:cs typeface="Times New Roman" panose="02020603050405020304" pitchFamily="18" charset="0"/>
            </a:endParaRPr>
          </a:p>
          <a:p>
            <a:pPr lvl="1">
              <a:buFont typeface="Wingdings" panose="05000000000000000000" pitchFamily="2" charset="2"/>
              <a:buChar char="§"/>
            </a:pPr>
            <a:r>
              <a:rPr lang="en-GB" sz="1600" dirty="0" smtClean="0">
                <a:solidFill>
                  <a:srgbClr val="009900"/>
                </a:solidFill>
                <a:latin typeface="Times New Roman" panose="02020603050405020304" pitchFamily="18" charset="0"/>
                <a:ea typeface="Times New Roman"/>
                <a:cs typeface="Times New Roman" panose="02020603050405020304" pitchFamily="18" charset="0"/>
              </a:rPr>
              <a:t>National </a:t>
            </a:r>
            <a:r>
              <a:rPr lang="en-GB" sz="1600" dirty="0">
                <a:solidFill>
                  <a:srgbClr val="009900"/>
                </a:solidFill>
                <a:latin typeface="Times New Roman" panose="02020603050405020304" pitchFamily="18" charset="0"/>
                <a:ea typeface="Times New Roman"/>
                <a:cs typeface="Times New Roman" panose="02020603050405020304" pitchFamily="18" charset="0"/>
              </a:rPr>
              <a:t>and </a:t>
            </a:r>
            <a:r>
              <a:rPr lang="en-GB" sz="1600" dirty="0" err="1">
                <a:solidFill>
                  <a:srgbClr val="009900"/>
                </a:solidFill>
                <a:latin typeface="Times New Roman" panose="02020603050405020304" pitchFamily="18" charset="0"/>
                <a:ea typeface="Times New Roman"/>
                <a:cs typeface="Times New Roman" panose="02020603050405020304" pitchFamily="18" charset="0"/>
              </a:rPr>
              <a:t>Kapodistrian</a:t>
            </a:r>
            <a:r>
              <a:rPr lang="en-GB" sz="1600" dirty="0">
                <a:solidFill>
                  <a:srgbClr val="009900"/>
                </a:solidFill>
                <a:latin typeface="Times New Roman" panose="02020603050405020304" pitchFamily="18" charset="0"/>
                <a:ea typeface="Times New Roman"/>
                <a:cs typeface="Times New Roman" panose="02020603050405020304" pitchFamily="18" charset="0"/>
              </a:rPr>
              <a:t> University of Athens, Medical School (NKUA</a:t>
            </a:r>
            <a:r>
              <a:rPr lang="en-GB" sz="1600" dirty="0" smtClean="0">
                <a:solidFill>
                  <a:srgbClr val="009900"/>
                </a:solidFill>
                <a:latin typeface="Times New Roman" panose="02020603050405020304" pitchFamily="18" charset="0"/>
                <a:ea typeface="Times New Roman"/>
                <a:cs typeface="Times New Roman" panose="02020603050405020304" pitchFamily="18" charset="0"/>
              </a:rPr>
              <a:t>),</a:t>
            </a:r>
            <a:r>
              <a:rPr lang="pl-PL" sz="1600" dirty="0" smtClean="0">
                <a:solidFill>
                  <a:srgbClr val="009900"/>
                </a:solidFill>
                <a:latin typeface="Times New Roman" panose="02020603050405020304" pitchFamily="18" charset="0"/>
                <a:ea typeface="Times New Roman"/>
                <a:cs typeface="Times New Roman" panose="02020603050405020304" pitchFamily="18" charset="0"/>
              </a:rPr>
              <a:t> Greece;</a:t>
            </a:r>
          </a:p>
          <a:p>
            <a:pPr lvl="1">
              <a:buFont typeface="Wingdings" panose="05000000000000000000" pitchFamily="2" charset="2"/>
              <a:buChar char="§"/>
            </a:pPr>
            <a:r>
              <a:rPr lang="pl-PL" sz="1600" dirty="0">
                <a:solidFill>
                  <a:srgbClr val="FF0000"/>
                </a:solidFill>
                <a:latin typeface="Times New Roman" panose="02020603050405020304" pitchFamily="18" charset="0"/>
                <a:ea typeface="Times New Roman"/>
                <a:cs typeface="Times New Roman" panose="02020603050405020304" pitchFamily="18" charset="0"/>
              </a:rPr>
              <a:t>MU - Masaryk University Brno, Czech Republic; </a:t>
            </a:r>
          </a:p>
          <a:p>
            <a:pPr lvl="1">
              <a:buFont typeface="Wingdings" panose="05000000000000000000" pitchFamily="2" charset="2"/>
              <a:buChar char="§"/>
            </a:pPr>
            <a:r>
              <a:rPr lang="pl-PL" sz="1600" dirty="0">
                <a:solidFill>
                  <a:srgbClr val="FF0000"/>
                </a:solidFill>
                <a:latin typeface="Times New Roman" panose="02020603050405020304" pitchFamily="18" charset="0"/>
                <a:ea typeface="Times New Roman"/>
                <a:cs typeface="Times New Roman" panose="02020603050405020304" pitchFamily="18" charset="0"/>
              </a:rPr>
              <a:t>MU-</a:t>
            </a:r>
            <a:r>
              <a:rPr lang="pl-PL" sz="1600" dirty="0" err="1">
                <a:solidFill>
                  <a:srgbClr val="FF0000"/>
                </a:solidFill>
                <a:latin typeface="Times New Roman" panose="02020603050405020304" pitchFamily="18" charset="0"/>
                <a:ea typeface="Times New Roman"/>
                <a:cs typeface="Times New Roman" panose="02020603050405020304" pitchFamily="18" charset="0"/>
              </a:rPr>
              <a:t>Varna</a:t>
            </a:r>
            <a:r>
              <a:rPr lang="pl-PL" sz="1600" dirty="0">
                <a:solidFill>
                  <a:srgbClr val="FF0000"/>
                </a:solidFill>
                <a:latin typeface="Times New Roman" panose="02020603050405020304" pitchFamily="18" charset="0"/>
                <a:ea typeface="Times New Roman"/>
                <a:cs typeface="Times New Roman" panose="02020603050405020304" pitchFamily="18" charset="0"/>
              </a:rPr>
              <a:t> - </a:t>
            </a:r>
            <a:r>
              <a:rPr lang="pl-PL" sz="1600" dirty="0" err="1">
                <a:solidFill>
                  <a:srgbClr val="FF0000"/>
                </a:solidFill>
                <a:latin typeface="Times New Roman" panose="02020603050405020304" pitchFamily="18" charset="0"/>
                <a:ea typeface="Times New Roman"/>
                <a:cs typeface="Times New Roman" panose="02020603050405020304" pitchFamily="18" charset="0"/>
              </a:rPr>
              <a:t>Medical</a:t>
            </a:r>
            <a:r>
              <a:rPr lang="pl-PL" sz="1600" dirty="0">
                <a:solidFill>
                  <a:srgbClr val="FF0000"/>
                </a:solidFill>
                <a:latin typeface="Times New Roman" panose="02020603050405020304" pitchFamily="18" charset="0"/>
                <a:ea typeface="Times New Roman"/>
                <a:cs typeface="Times New Roman" panose="02020603050405020304" pitchFamily="18" charset="0"/>
              </a:rPr>
              <a:t> University in </a:t>
            </a:r>
            <a:r>
              <a:rPr lang="pl-PL" sz="1600" dirty="0" err="1">
                <a:solidFill>
                  <a:srgbClr val="FF0000"/>
                </a:solidFill>
                <a:latin typeface="Times New Roman" panose="02020603050405020304" pitchFamily="18" charset="0"/>
                <a:ea typeface="Times New Roman"/>
                <a:cs typeface="Times New Roman" panose="02020603050405020304" pitchFamily="18" charset="0"/>
              </a:rPr>
              <a:t>Varna</a:t>
            </a:r>
            <a:r>
              <a:rPr lang="pl-PL" sz="1600" dirty="0">
                <a:solidFill>
                  <a:srgbClr val="FF0000"/>
                </a:solidFill>
                <a:latin typeface="Times New Roman" panose="02020603050405020304" pitchFamily="18" charset="0"/>
                <a:ea typeface="Times New Roman"/>
                <a:cs typeface="Times New Roman" panose="02020603050405020304" pitchFamily="18" charset="0"/>
              </a:rPr>
              <a:t>, </a:t>
            </a:r>
            <a:r>
              <a:rPr lang="pl-PL" sz="1600" dirty="0" err="1">
                <a:solidFill>
                  <a:srgbClr val="FF0000"/>
                </a:solidFill>
                <a:latin typeface="Times New Roman" panose="02020603050405020304" pitchFamily="18" charset="0"/>
                <a:ea typeface="Times New Roman"/>
                <a:cs typeface="Times New Roman" panose="02020603050405020304" pitchFamily="18" charset="0"/>
              </a:rPr>
              <a:t>Bulgaria</a:t>
            </a:r>
            <a:r>
              <a:rPr lang="pl-PL" sz="1600" dirty="0">
                <a:solidFill>
                  <a:srgbClr val="FF0000"/>
                </a:solidFill>
                <a:latin typeface="Times New Roman" panose="02020603050405020304" pitchFamily="18" charset="0"/>
                <a:ea typeface="Times New Roman"/>
                <a:cs typeface="Times New Roman" panose="02020603050405020304" pitchFamily="18" charset="0"/>
              </a:rPr>
              <a:t>; </a:t>
            </a:r>
          </a:p>
          <a:p>
            <a:pPr lvl="1">
              <a:buFont typeface="Wingdings" panose="05000000000000000000" pitchFamily="2" charset="2"/>
              <a:buChar char="§"/>
            </a:pPr>
            <a:r>
              <a:rPr lang="pl-PL" sz="1600" dirty="0">
                <a:solidFill>
                  <a:srgbClr val="FF0000"/>
                </a:solidFill>
                <a:latin typeface="Times New Roman" panose="02020603050405020304" pitchFamily="18" charset="0"/>
                <a:ea typeface="Times New Roman"/>
                <a:cs typeface="Times New Roman" panose="02020603050405020304" pitchFamily="18" charset="0"/>
              </a:rPr>
              <a:t>CUB - </a:t>
            </a:r>
            <a:r>
              <a:rPr lang="pl-PL" sz="1600" dirty="0" err="1">
                <a:solidFill>
                  <a:srgbClr val="FF0000"/>
                </a:solidFill>
                <a:latin typeface="Times New Roman" panose="02020603050405020304" pitchFamily="18" charset="0"/>
                <a:ea typeface="Times New Roman"/>
                <a:cs typeface="Times New Roman" panose="02020603050405020304" pitchFamily="18" charset="0"/>
              </a:rPr>
              <a:t>Corvinus</a:t>
            </a:r>
            <a:r>
              <a:rPr lang="pl-PL" sz="1600" dirty="0">
                <a:solidFill>
                  <a:srgbClr val="FF0000"/>
                </a:solidFill>
                <a:latin typeface="Times New Roman" panose="02020603050405020304" pitchFamily="18" charset="0"/>
                <a:ea typeface="Times New Roman"/>
                <a:cs typeface="Times New Roman" panose="02020603050405020304" pitchFamily="18" charset="0"/>
              </a:rPr>
              <a:t> University of </a:t>
            </a:r>
            <a:r>
              <a:rPr lang="pl-PL" sz="1600" dirty="0" err="1">
                <a:solidFill>
                  <a:srgbClr val="FF0000"/>
                </a:solidFill>
                <a:latin typeface="Times New Roman" panose="02020603050405020304" pitchFamily="18" charset="0"/>
                <a:ea typeface="Times New Roman"/>
                <a:cs typeface="Times New Roman" panose="02020603050405020304" pitchFamily="18" charset="0"/>
              </a:rPr>
              <a:t>Budapest</a:t>
            </a:r>
            <a:r>
              <a:rPr lang="pl-PL" sz="1600" dirty="0">
                <a:solidFill>
                  <a:srgbClr val="FF0000"/>
                </a:solidFill>
                <a:latin typeface="Times New Roman" panose="02020603050405020304" pitchFamily="18" charset="0"/>
                <a:ea typeface="Times New Roman"/>
                <a:cs typeface="Times New Roman" panose="02020603050405020304" pitchFamily="18" charset="0"/>
              </a:rPr>
              <a:t>, </a:t>
            </a:r>
            <a:r>
              <a:rPr lang="pl-PL" sz="1600" dirty="0" err="1">
                <a:solidFill>
                  <a:srgbClr val="FF0000"/>
                </a:solidFill>
                <a:latin typeface="Times New Roman" panose="02020603050405020304" pitchFamily="18" charset="0"/>
                <a:ea typeface="Times New Roman"/>
                <a:cs typeface="Times New Roman" panose="02020603050405020304" pitchFamily="18" charset="0"/>
              </a:rPr>
              <a:t>Hungary</a:t>
            </a:r>
            <a:r>
              <a:rPr lang="pl-PL" sz="1600" dirty="0">
                <a:solidFill>
                  <a:srgbClr val="FF0000"/>
                </a:solidFill>
                <a:latin typeface="Times New Roman" panose="02020603050405020304" pitchFamily="18" charset="0"/>
                <a:ea typeface="Times New Roman"/>
                <a:cs typeface="Times New Roman" panose="02020603050405020304" pitchFamily="18" charset="0"/>
              </a:rPr>
              <a:t>; </a:t>
            </a:r>
          </a:p>
          <a:p>
            <a:pPr lvl="1">
              <a:buFont typeface="Wingdings" panose="05000000000000000000" pitchFamily="2" charset="2"/>
              <a:buChar char="§"/>
            </a:pPr>
            <a:r>
              <a:rPr lang="en-GB" sz="1600" dirty="0" smtClean="0">
                <a:solidFill>
                  <a:srgbClr val="FF0000"/>
                </a:solidFill>
                <a:latin typeface="Times New Roman" panose="02020603050405020304" pitchFamily="18" charset="0"/>
                <a:ea typeface="Times New Roman"/>
                <a:cs typeface="Times New Roman" panose="02020603050405020304" pitchFamily="18" charset="0"/>
              </a:rPr>
              <a:t>MTVC </a:t>
            </a:r>
            <a:r>
              <a:rPr lang="en-GB" sz="1600" dirty="0">
                <a:solidFill>
                  <a:srgbClr val="FF0000"/>
                </a:solidFill>
                <a:latin typeface="Times New Roman" panose="02020603050405020304" pitchFamily="18" charset="0"/>
                <a:ea typeface="Times New Roman"/>
                <a:cs typeface="Times New Roman" panose="02020603050405020304" pitchFamily="18" charset="0"/>
              </a:rPr>
              <a:t>- Public Enterprise </a:t>
            </a:r>
            <a:r>
              <a:rPr lang="en-GB" sz="1600" dirty="0" smtClean="0">
                <a:solidFill>
                  <a:srgbClr val="FF0000"/>
                </a:solidFill>
                <a:latin typeface="Times New Roman" panose="02020603050405020304" pitchFamily="18" charset="0"/>
                <a:ea typeface="Times New Roman"/>
                <a:cs typeface="Times New Roman" panose="02020603050405020304" pitchFamily="18" charset="0"/>
              </a:rPr>
              <a:t>MTVC</a:t>
            </a:r>
            <a:r>
              <a:rPr lang="pl-PL" sz="1600" dirty="0" smtClean="0">
                <a:solidFill>
                  <a:srgbClr val="FF0000"/>
                </a:solidFill>
                <a:latin typeface="Times New Roman" panose="02020603050405020304" pitchFamily="18" charset="0"/>
                <a:ea typeface="Times New Roman"/>
                <a:cs typeface="Times New Roman" panose="02020603050405020304" pitchFamily="18" charset="0"/>
              </a:rPr>
              <a:t>,</a:t>
            </a:r>
            <a:r>
              <a:rPr lang="en-GB" sz="1600" dirty="0" smtClean="0">
                <a:solidFill>
                  <a:srgbClr val="FF0000"/>
                </a:solidFill>
                <a:latin typeface="Times New Roman" panose="02020603050405020304" pitchFamily="18" charset="0"/>
                <a:ea typeface="Times New Roman"/>
                <a:cs typeface="Times New Roman" panose="02020603050405020304" pitchFamily="18" charset="0"/>
              </a:rPr>
              <a:t> Lithuania; </a:t>
            </a:r>
            <a:endParaRPr lang="pl-PL" sz="1600" dirty="0" smtClean="0">
              <a:solidFill>
                <a:srgbClr val="FF0000"/>
              </a:solidFill>
              <a:latin typeface="Times New Roman" panose="02020603050405020304" pitchFamily="18" charset="0"/>
              <a:ea typeface="Times New Roman"/>
              <a:cs typeface="Times New Roman" panose="02020603050405020304" pitchFamily="18" charset="0"/>
            </a:endParaRPr>
          </a:p>
          <a:p>
            <a:pPr lvl="1">
              <a:buFont typeface="Wingdings" panose="05000000000000000000" pitchFamily="2" charset="2"/>
              <a:buChar char="§"/>
            </a:pPr>
            <a:r>
              <a:rPr lang="pl-PL" sz="1600" dirty="0">
                <a:solidFill>
                  <a:srgbClr val="FF0000"/>
                </a:solidFill>
                <a:latin typeface="Times New Roman" panose="02020603050405020304" pitchFamily="18" charset="0"/>
                <a:ea typeface="Times New Roman"/>
                <a:cs typeface="Times New Roman" panose="02020603050405020304" pitchFamily="18" charset="0"/>
              </a:rPr>
              <a:t>IMP - Instytut Medycyny Pracy </a:t>
            </a:r>
            <a:r>
              <a:rPr lang="pl-PL" sz="1600" dirty="0" smtClean="0">
                <a:solidFill>
                  <a:srgbClr val="FF0000"/>
                </a:solidFill>
                <a:latin typeface="Times New Roman" panose="02020603050405020304" pitchFamily="18" charset="0"/>
                <a:ea typeface="Times New Roman"/>
                <a:cs typeface="Times New Roman" panose="02020603050405020304" pitchFamily="18" charset="0"/>
              </a:rPr>
              <a:t>[</a:t>
            </a:r>
            <a:r>
              <a:rPr lang="en-US" sz="1600" dirty="0" err="1" smtClean="0">
                <a:solidFill>
                  <a:srgbClr val="FF0000"/>
                </a:solidFill>
                <a:latin typeface="Times New Roman" panose="02020603050405020304" pitchFamily="18" charset="0"/>
                <a:ea typeface="Times New Roman"/>
                <a:cs typeface="Times New Roman" panose="02020603050405020304" pitchFamily="18" charset="0"/>
              </a:rPr>
              <a:t>Nofer</a:t>
            </a:r>
            <a:r>
              <a:rPr lang="en-US" sz="1600" dirty="0" smtClean="0">
                <a:solidFill>
                  <a:srgbClr val="FF0000"/>
                </a:solidFill>
                <a:latin typeface="Times New Roman" panose="02020603050405020304" pitchFamily="18" charset="0"/>
                <a:ea typeface="Times New Roman"/>
                <a:cs typeface="Times New Roman" panose="02020603050405020304" pitchFamily="18" charset="0"/>
              </a:rPr>
              <a:t> </a:t>
            </a:r>
            <a:r>
              <a:rPr lang="en-US" sz="1600" dirty="0">
                <a:solidFill>
                  <a:srgbClr val="FF0000"/>
                </a:solidFill>
                <a:latin typeface="Times New Roman" panose="02020603050405020304" pitchFamily="18" charset="0"/>
                <a:ea typeface="Times New Roman"/>
                <a:cs typeface="Times New Roman" panose="02020603050405020304" pitchFamily="18" charset="0"/>
              </a:rPr>
              <a:t>Institute of Occupational </a:t>
            </a:r>
            <a:r>
              <a:rPr lang="en-US" sz="1600" dirty="0" smtClean="0">
                <a:solidFill>
                  <a:srgbClr val="FF0000"/>
                </a:solidFill>
                <a:latin typeface="Times New Roman" panose="02020603050405020304" pitchFamily="18" charset="0"/>
                <a:ea typeface="Times New Roman"/>
                <a:cs typeface="Times New Roman" panose="02020603050405020304" pitchFamily="18" charset="0"/>
              </a:rPr>
              <a:t>Medicine</a:t>
            </a:r>
            <a:r>
              <a:rPr lang="pl-PL" sz="1600" dirty="0" smtClean="0">
                <a:solidFill>
                  <a:srgbClr val="FF0000"/>
                </a:solidFill>
                <a:latin typeface="Times New Roman" panose="02020603050405020304" pitchFamily="18" charset="0"/>
                <a:ea typeface="Times New Roman"/>
                <a:cs typeface="Times New Roman" panose="02020603050405020304" pitchFamily="18" charset="0"/>
              </a:rPr>
              <a:t>] in </a:t>
            </a:r>
            <a:r>
              <a:rPr lang="pl-PL" sz="1600" dirty="0" err="1" smtClean="0">
                <a:solidFill>
                  <a:srgbClr val="FF0000"/>
                </a:solidFill>
                <a:latin typeface="Times New Roman" panose="02020603050405020304" pitchFamily="18" charset="0"/>
                <a:ea typeface="Times New Roman"/>
                <a:cs typeface="Times New Roman" panose="02020603050405020304" pitchFamily="18" charset="0"/>
              </a:rPr>
              <a:t>Łodz</a:t>
            </a:r>
            <a:r>
              <a:rPr lang="pl-PL" sz="1600" dirty="0" smtClean="0">
                <a:solidFill>
                  <a:srgbClr val="FF0000"/>
                </a:solidFill>
                <a:latin typeface="Times New Roman" panose="02020603050405020304" pitchFamily="18" charset="0"/>
                <a:ea typeface="Times New Roman"/>
                <a:cs typeface="Times New Roman" panose="02020603050405020304" pitchFamily="18" charset="0"/>
              </a:rPr>
              <a:t>, Poland</a:t>
            </a:r>
            <a:r>
              <a:rPr lang="en-US" sz="1600" dirty="0" smtClean="0">
                <a:solidFill>
                  <a:srgbClr val="FF0000"/>
                </a:solidFill>
                <a:latin typeface="Times New Roman" panose="02020603050405020304" pitchFamily="18" charset="0"/>
                <a:ea typeface="Times New Roman"/>
                <a:cs typeface="Times New Roman" panose="02020603050405020304" pitchFamily="18" charset="0"/>
              </a:rPr>
              <a:t> </a:t>
            </a:r>
            <a:endParaRPr lang="en-US" sz="1600" dirty="0">
              <a:solidFill>
                <a:srgbClr val="FF0000"/>
              </a:solidFill>
              <a:latin typeface="Times New Roman" panose="02020603050405020304" pitchFamily="18" charset="0"/>
              <a:ea typeface="Times New Roman"/>
              <a:cs typeface="Times New Roman" panose="02020603050405020304" pitchFamily="18" charset="0"/>
            </a:endParaRPr>
          </a:p>
          <a:p>
            <a:pPr marL="457200" lvl="1" indent="0">
              <a:buNone/>
            </a:pPr>
            <a:r>
              <a:rPr lang="pl-PL" sz="1600" dirty="0" smtClean="0">
                <a:latin typeface="Times New Roman" panose="02020603050405020304" pitchFamily="18" charset="0"/>
                <a:ea typeface="Times New Roman"/>
                <a:cs typeface="Times New Roman" panose="02020603050405020304" pitchFamily="18" charset="0"/>
              </a:rPr>
              <a:t> </a:t>
            </a:r>
            <a:endParaRPr lang="pl-PL" sz="1600" dirty="0">
              <a:latin typeface="Times New Roman" panose="02020603050405020304" pitchFamily="18" charset="0"/>
              <a:ea typeface="Times New Roman"/>
              <a:cs typeface="Times New Roman" panose="02020603050405020304" pitchFamily="18" charset="0"/>
            </a:endParaRPr>
          </a:p>
          <a:p>
            <a:pPr lvl="1">
              <a:buFont typeface="Wingdings" panose="05000000000000000000" pitchFamily="2" charset="2"/>
              <a:buChar char="§"/>
            </a:pPr>
            <a:endParaRPr lang="en-GB" sz="1600" dirty="0">
              <a:latin typeface="Times New Roman" panose="02020603050405020304" pitchFamily="18" charset="0"/>
              <a:ea typeface="Times New Roman"/>
              <a:cs typeface="Times New Roman" panose="02020603050405020304" pitchFamily="18" charset="0"/>
            </a:endParaRPr>
          </a:p>
          <a:p>
            <a:pPr marL="457200" lvl="1" indent="0">
              <a:buNone/>
            </a:pPr>
            <a:endParaRPr lang="en-GB" sz="1600" dirty="0" smtClean="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0"/>
            <a:ext cx="1475657" cy="1008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912955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79712" y="0"/>
            <a:ext cx="7164288" cy="1268760"/>
          </a:xfrm>
        </p:spPr>
        <p:txBody>
          <a:bodyPr/>
          <a:lstStyle/>
          <a:p>
            <a:r>
              <a:rPr lang="pl-PL" b="1" dirty="0" smtClean="0">
                <a:solidFill>
                  <a:schemeClr val="accent6">
                    <a:lumMod val="50000"/>
                  </a:schemeClr>
                </a:solidFill>
                <a:latin typeface="Times New Roman" panose="02020603050405020304" pitchFamily="18" charset="0"/>
                <a:cs typeface="Times New Roman" panose="02020603050405020304" pitchFamily="18" charset="0"/>
              </a:rPr>
              <a:t>Target </a:t>
            </a:r>
            <a:r>
              <a:rPr lang="pl-PL" b="1" dirty="0" err="1" smtClean="0">
                <a:solidFill>
                  <a:schemeClr val="accent6">
                    <a:lumMod val="50000"/>
                  </a:schemeClr>
                </a:solidFill>
                <a:latin typeface="Times New Roman" panose="02020603050405020304" pitchFamily="18" charset="0"/>
                <a:cs typeface="Times New Roman" panose="02020603050405020304" pitchFamily="18" charset="0"/>
              </a:rPr>
              <a:t>groups</a:t>
            </a:r>
            <a:r>
              <a:rPr lang="pl-PL" b="1" dirty="0" smtClean="0">
                <a:solidFill>
                  <a:schemeClr val="accent6">
                    <a:lumMod val="50000"/>
                  </a:schemeClr>
                </a:solidFill>
                <a:latin typeface="Times New Roman" panose="02020603050405020304" pitchFamily="18" charset="0"/>
                <a:cs typeface="Times New Roman" panose="02020603050405020304" pitchFamily="18" charset="0"/>
              </a:rPr>
              <a:t> </a:t>
            </a:r>
            <a:endParaRPr lang="pl-PL" b="1"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0" y="980728"/>
            <a:ext cx="9144000" cy="5375622"/>
          </a:xfrm>
        </p:spPr>
        <p:txBody>
          <a:bodyPr>
            <a:noAutofit/>
          </a:bodyPr>
          <a:lstStyle/>
          <a:p>
            <a:pPr marL="0" indent="0">
              <a:buNone/>
            </a:pPr>
            <a:endParaRPr lang="pl-PL" sz="2000" b="1" dirty="0" smtClean="0">
              <a:latin typeface="Times New Roman" panose="02020603050405020304" pitchFamily="18" charset="0"/>
              <a:cs typeface="Times New Roman" panose="02020603050405020304" pitchFamily="18" charset="0"/>
            </a:endParaRPr>
          </a:p>
          <a:p>
            <a:pPr marL="457200" lvl="1" indent="0">
              <a:buNone/>
            </a:pPr>
            <a:r>
              <a:rPr lang="pl-PL" sz="1600" dirty="0" smtClean="0">
                <a:latin typeface="Times New Roman" panose="02020603050405020304" pitchFamily="18" charset="0"/>
                <a:ea typeface="Times New Roman"/>
                <a:cs typeface="Times New Roman" panose="02020603050405020304" pitchFamily="18" charset="0"/>
              </a:rPr>
              <a:t> </a:t>
            </a:r>
            <a:endParaRPr lang="pl-PL" sz="1600" dirty="0">
              <a:latin typeface="Times New Roman" panose="02020603050405020304" pitchFamily="18" charset="0"/>
              <a:ea typeface="Times New Roman"/>
              <a:cs typeface="Times New Roman" panose="02020603050405020304" pitchFamily="18" charset="0"/>
            </a:endParaRPr>
          </a:p>
          <a:p>
            <a:pPr lvl="1">
              <a:buFont typeface="Wingdings" panose="05000000000000000000" pitchFamily="2" charset="2"/>
              <a:buChar char="§"/>
            </a:pPr>
            <a:endParaRPr lang="en-GB" sz="1600" dirty="0">
              <a:latin typeface="Times New Roman" panose="02020603050405020304" pitchFamily="18" charset="0"/>
              <a:ea typeface="Times New Roman"/>
              <a:cs typeface="Times New Roman" panose="02020603050405020304" pitchFamily="18" charset="0"/>
            </a:endParaRPr>
          </a:p>
          <a:p>
            <a:pPr marL="457200" lvl="1" indent="0">
              <a:buNone/>
            </a:pPr>
            <a:endParaRPr lang="en-GB" sz="1600" dirty="0" smtClean="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0"/>
            <a:ext cx="1475657" cy="1008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6" name="Tabela 5"/>
          <p:cNvGraphicFramePr>
            <a:graphicFrameLocks noGrp="1"/>
          </p:cNvGraphicFramePr>
          <p:nvPr>
            <p:extLst>
              <p:ext uri="{D42A27DB-BD31-4B8C-83A1-F6EECF244321}">
                <p14:modId xmlns="" xmlns:p14="http://schemas.microsoft.com/office/powerpoint/2010/main" val="1037112613"/>
              </p:ext>
            </p:extLst>
          </p:nvPr>
        </p:nvGraphicFramePr>
        <p:xfrm>
          <a:off x="323528" y="1124743"/>
          <a:ext cx="8568952" cy="5576967"/>
        </p:xfrm>
        <a:graphic>
          <a:graphicData uri="http://schemas.openxmlformats.org/drawingml/2006/table">
            <a:tbl>
              <a:tblPr firstRow="1" firstCol="1" bandRow="1"/>
              <a:tblGrid>
                <a:gridCol w="8568952"/>
              </a:tblGrid>
              <a:tr h="1701610">
                <a:tc>
                  <a:txBody>
                    <a:bodyPr/>
                    <a:lstStyle/>
                    <a:p>
                      <a:pPr marL="342900" lvl="0" indent="-342900" algn="l">
                        <a:spcAft>
                          <a:spcPts val="0"/>
                        </a:spcAft>
                        <a:buFont typeface="Symbol"/>
                        <a:buChar char=""/>
                      </a:pPr>
                      <a:r>
                        <a:rPr lang="en-GB" sz="1600" b="1" dirty="0">
                          <a:solidFill>
                            <a:srgbClr val="FF0000"/>
                          </a:solidFill>
                          <a:effectLst/>
                          <a:latin typeface="Times New Roman" panose="02020603050405020304" pitchFamily="18" charset="0"/>
                          <a:cs typeface="Times New Roman" panose="02020603050405020304" pitchFamily="18" charset="0"/>
                        </a:rPr>
                        <a:t>Older people in their life cycle</a:t>
                      </a:r>
                      <a:r>
                        <a:rPr lang="en-GB" sz="1600" b="1" dirty="0">
                          <a:effectLst/>
                          <a:latin typeface="Times New Roman" panose="02020603050405020304" pitchFamily="18" charset="0"/>
                          <a:cs typeface="Times New Roman" panose="02020603050405020304" pitchFamily="18" charset="0"/>
                        </a:rPr>
                        <a:t> (still professionally active, in the third age and in the fourth age</a:t>
                      </a:r>
                      <a:r>
                        <a:rPr lang="en-GB" sz="1600" b="1" dirty="0" smtClean="0">
                          <a:effectLst/>
                          <a:latin typeface="Times New Roman" panose="02020603050405020304" pitchFamily="18" charset="0"/>
                          <a:cs typeface="Times New Roman" panose="02020603050405020304" pitchFamily="18" charset="0"/>
                        </a:rPr>
                        <a:t>)</a:t>
                      </a:r>
                      <a:r>
                        <a:rPr lang="pl-PL" sz="1600" b="1" dirty="0" smtClean="0">
                          <a:effectLst/>
                          <a:latin typeface="Times New Roman" panose="02020603050405020304" pitchFamily="18" charset="0"/>
                          <a:cs typeface="Times New Roman" panose="02020603050405020304" pitchFamily="18" charset="0"/>
                        </a:rPr>
                        <a:t>;</a:t>
                      </a:r>
                      <a:r>
                        <a:rPr lang="pl-PL" sz="1600" b="0" dirty="0" smtClean="0">
                          <a:effectLst/>
                          <a:latin typeface="Times New Roman" panose="02020603050405020304" pitchFamily="18" charset="0"/>
                          <a:cs typeface="Times New Roman" panose="02020603050405020304" pitchFamily="18" charset="0"/>
                        </a:rPr>
                        <a:t> </a:t>
                      </a:r>
                      <a:r>
                        <a:rPr lang="en-US" sz="1600" b="0" dirty="0" smtClean="0">
                          <a:effectLst/>
                          <a:latin typeface="Times New Roman" panose="02020603050405020304" pitchFamily="18" charset="0"/>
                          <a:cs typeface="Times New Roman" panose="02020603050405020304" pitchFamily="18" charset="0"/>
                        </a:rPr>
                        <a:t>Although the older people are the ultimate beneficiaries of the project, they are not reached directly but through the activities of street level health promoters who in turn act effectively thanks to knowledge and information sourced from the experts and researchers, based on legal and institutional framework established by policy makers (European, national and regional level) and thanks to support of managers of institutions for the older people.</a:t>
                      </a:r>
                      <a:r>
                        <a:rPr lang="en-GB" sz="1600" b="0" dirty="0" smtClean="0">
                          <a:effectLst/>
                          <a:latin typeface="Times New Roman" panose="02020603050405020304" pitchFamily="18" charset="0"/>
                          <a:cs typeface="Times New Roman" panose="02020603050405020304" pitchFamily="18" charset="0"/>
                        </a:rPr>
                        <a:t> </a:t>
                      </a:r>
                      <a:endParaRPr lang="pl-PL" sz="1600" b="0" dirty="0">
                        <a:effectLst/>
                        <a:latin typeface="Times New Roman" panose="02020603050405020304" pitchFamily="18" charset="0"/>
                        <a:cs typeface="Times New Roman" panose="02020603050405020304" pitchFamily="18" charset="0"/>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350502">
                <a:tc>
                  <a:txBody>
                    <a:bodyPr/>
                    <a:lstStyle/>
                    <a:p>
                      <a:pPr marL="342900" marR="109855" lvl="0" indent="-342900" algn="l">
                        <a:spcAft>
                          <a:spcPts val="1200"/>
                        </a:spcAft>
                        <a:buFont typeface="Symbol"/>
                        <a:buChar char=""/>
                      </a:pPr>
                      <a:r>
                        <a:rPr lang="en-GB" sz="1600" b="1" dirty="0">
                          <a:solidFill>
                            <a:srgbClr val="FF0000"/>
                          </a:solidFill>
                          <a:effectLst/>
                          <a:latin typeface="Times New Roman" panose="02020603050405020304" pitchFamily="18" charset="0"/>
                          <a:cs typeface="Times New Roman" panose="02020603050405020304" pitchFamily="18" charset="0"/>
                        </a:rPr>
                        <a:t>Health promoters</a:t>
                      </a:r>
                      <a:r>
                        <a:rPr lang="en-GB" sz="1600" b="1" dirty="0">
                          <a:effectLst/>
                          <a:latin typeface="Times New Roman" panose="02020603050405020304" pitchFamily="18" charset="0"/>
                          <a:cs typeface="Times New Roman" panose="02020603050405020304" pitchFamily="18" charset="0"/>
                        </a:rPr>
                        <a:t> </a:t>
                      </a:r>
                      <a:r>
                        <a:rPr lang="pl-PL" sz="1600" b="1" dirty="0" smtClean="0">
                          <a:effectLst/>
                          <a:latin typeface="Times New Roman" panose="02020603050405020304" pitchFamily="18" charset="0"/>
                          <a:cs typeface="Times New Roman" panose="02020603050405020304" pitchFamily="18" charset="0"/>
                        </a:rPr>
                        <a:t>– </a:t>
                      </a:r>
                      <a:r>
                        <a:rPr lang="pl-PL" sz="1600" b="1" dirty="0" err="1" smtClean="0">
                          <a:effectLst/>
                          <a:latin typeface="Times New Roman" panose="02020603050405020304" pitchFamily="18" charset="0"/>
                          <a:cs typeface="Times New Roman" panose="02020603050405020304" pitchFamily="18" charset="0"/>
                        </a:rPr>
                        <a:t>street</a:t>
                      </a:r>
                      <a:r>
                        <a:rPr lang="pl-PL" sz="1600" b="1" dirty="0" smtClean="0">
                          <a:effectLst/>
                          <a:latin typeface="Times New Roman" panose="02020603050405020304" pitchFamily="18" charset="0"/>
                          <a:cs typeface="Times New Roman" panose="02020603050405020304" pitchFamily="18" charset="0"/>
                        </a:rPr>
                        <a:t> </a:t>
                      </a:r>
                      <a:r>
                        <a:rPr lang="pl-PL" sz="1600" b="1" dirty="0" err="1" smtClean="0">
                          <a:effectLst/>
                          <a:latin typeface="Times New Roman" panose="02020603050405020304" pitchFamily="18" charset="0"/>
                          <a:cs typeface="Times New Roman" panose="02020603050405020304" pitchFamily="18" charset="0"/>
                        </a:rPr>
                        <a:t>level</a:t>
                      </a:r>
                      <a:r>
                        <a:rPr lang="pl-PL" sz="1600" b="1" dirty="0" smtClean="0">
                          <a:effectLst/>
                          <a:latin typeface="Times New Roman" panose="02020603050405020304" pitchFamily="18" charset="0"/>
                          <a:cs typeface="Times New Roman" panose="02020603050405020304" pitchFamily="18" charset="0"/>
                        </a:rPr>
                        <a:t> </a:t>
                      </a:r>
                      <a:r>
                        <a:rPr lang="pl-PL" sz="1600" b="1" dirty="0" err="1" smtClean="0">
                          <a:effectLst/>
                          <a:latin typeface="Times New Roman" panose="02020603050405020304" pitchFamily="18" charset="0"/>
                          <a:cs typeface="Times New Roman" panose="02020603050405020304" pitchFamily="18" charset="0"/>
                        </a:rPr>
                        <a:t>health</a:t>
                      </a:r>
                      <a:r>
                        <a:rPr lang="pl-PL" sz="1600" b="1" dirty="0" smtClean="0">
                          <a:effectLst/>
                          <a:latin typeface="Times New Roman" panose="02020603050405020304" pitchFamily="18" charset="0"/>
                          <a:cs typeface="Times New Roman" panose="02020603050405020304" pitchFamily="18" charset="0"/>
                        </a:rPr>
                        <a:t> </a:t>
                      </a:r>
                      <a:r>
                        <a:rPr lang="pl-PL" sz="1600" b="1" dirty="0" err="1" smtClean="0">
                          <a:effectLst/>
                          <a:latin typeface="Times New Roman" panose="02020603050405020304" pitchFamily="18" charset="0"/>
                          <a:cs typeface="Times New Roman" panose="02020603050405020304" pitchFamily="18" charset="0"/>
                        </a:rPr>
                        <a:t>promoters</a:t>
                      </a:r>
                      <a:r>
                        <a:rPr lang="pl-PL" sz="1600" b="1" dirty="0" smtClean="0">
                          <a:effectLst/>
                          <a:latin typeface="Times New Roman" panose="02020603050405020304" pitchFamily="18" charset="0"/>
                          <a:cs typeface="Times New Roman" panose="02020603050405020304" pitchFamily="18" charset="0"/>
                        </a:rPr>
                        <a:t> </a:t>
                      </a:r>
                      <a:r>
                        <a:rPr lang="en-GB" sz="1600" b="1" dirty="0" smtClean="0">
                          <a:effectLst/>
                          <a:latin typeface="Times New Roman" panose="02020603050405020304" pitchFamily="18" charset="0"/>
                          <a:cs typeface="Times New Roman" panose="02020603050405020304" pitchFamily="18" charset="0"/>
                        </a:rPr>
                        <a:t>operating </a:t>
                      </a:r>
                      <a:r>
                        <a:rPr lang="en-GB" sz="1600" b="1" dirty="0">
                          <a:effectLst/>
                          <a:latin typeface="Times New Roman" panose="02020603050405020304" pitchFamily="18" charset="0"/>
                          <a:cs typeface="Times New Roman" panose="02020603050405020304" pitchFamily="18" charset="0"/>
                        </a:rPr>
                        <a:t>in various sectors of the economy and various </a:t>
                      </a:r>
                      <a:r>
                        <a:rPr lang="en-GB" sz="1600" b="1" dirty="0" smtClean="0">
                          <a:effectLst/>
                          <a:latin typeface="Times New Roman" panose="02020603050405020304" pitchFamily="18" charset="0"/>
                          <a:cs typeface="Times New Roman" panose="02020603050405020304" pitchFamily="18" charset="0"/>
                        </a:rPr>
                        <a:t>settings</a:t>
                      </a:r>
                      <a:r>
                        <a:rPr lang="pl-PL" sz="1600" b="1" dirty="0" smtClean="0">
                          <a:effectLst/>
                          <a:latin typeface="Times New Roman" panose="02020603050405020304" pitchFamily="18" charset="0"/>
                          <a:cs typeface="Times New Roman" panose="02020603050405020304" pitchFamily="18" charset="0"/>
                        </a:rPr>
                        <a:t>; </a:t>
                      </a:r>
                      <a:r>
                        <a:rPr lang="en-US" sz="1600" b="0" dirty="0" err="1" smtClean="0">
                          <a:effectLst/>
                          <a:latin typeface="Times New Roman" panose="02020603050405020304" pitchFamily="18" charset="0"/>
                          <a:cs typeface="Times New Roman" panose="02020603050405020304" pitchFamily="18" charset="0"/>
                        </a:rPr>
                        <a:t>Organisations</a:t>
                      </a:r>
                      <a:r>
                        <a:rPr lang="en-US" sz="1600" b="0" dirty="0" smtClean="0">
                          <a:effectLst/>
                          <a:latin typeface="Times New Roman" panose="02020603050405020304" pitchFamily="18" charset="0"/>
                          <a:cs typeface="Times New Roman" panose="02020603050405020304" pitchFamily="18" charset="0"/>
                        </a:rPr>
                        <a:t>, professionals and social activist creating, </a:t>
                      </a:r>
                      <a:r>
                        <a:rPr lang="en-US" sz="1600" b="0" dirty="0" err="1" smtClean="0">
                          <a:effectLst/>
                          <a:latin typeface="Times New Roman" panose="02020603050405020304" pitchFamily="18" charset="0"/>
                          <a:cs typeface="Times New Roman" panose="02020603050405020304" pitchFamily="18" charset="0"/>
                        </a:rPr>
                        <a:t>organising</a:t>
                      </a:r>
                      <a:r>
                        <a:rPr lang="en-US" sz="1600" b="0" dirty="0" smtClean="0">
                          <a:effectLst/>
                          <a:latin typeface="Times New Roman" panose="02020603050405020304" pitchFamily="18" charset="0"/>
                          <a:cs typeface="Times New Roman" panose="02020603050405020304" pitchFamily="18" charset="0"/>
                        </a:rPr>
                        <a:t> and providing health promotion and diseases primary prevention </a:t>
                      </a:r>
                      <a:r>
                        <a:rPr lang="en-US" sz="1600" b="0" dirty="0" err="1" smtClean="0">
                          <a:effectLst/>
                          <a:latin typeface="Times New Roman" panose="02020603050405020304" pitchFamily="18" charset="0"/>
                          <a:cs typeface="Times New Roman" panose="02020603050405020304" pitchFamily="18" charset="0"/>
                        </a:rPr>
                        <a:t>programmes</a:t>
                      </a:r>
                      <a:r>
                        <a:rPr lang="en-US" sz="1600" b="0" dirty="0" smtClean="0">
                          <a:effectLst/>
                          <a:latin typeface="Times New Roman" panose="02020603050405020304" pitchFamily="18" charset="0"/>
                          <a:cs typeface="Times New Roman" panose="02020603050405020304" pitchFamily="18" charset="0"/>
                        </a:rPr>
                        <a:t>, actions and  interventions</a:t>
                      </a:r>
                      <a:endParaRPr lang="pl-PL" sz="1600" b="0" dirty="0" smtClean="0">
                        <a:effectLst/>
                        <a:latin typeface="Times New Roman" panose="02020603050405020304" pitchFamily="18" charset="0"/>
                        <a:cs typeface="Times New Roman" panose="02020603050405020304" pitchFamily="18" charset="0"/>
                      </a:endParaRPr>
                    </a:p>
                    <a:p>
                      <a:pPr marL="342900" marR="109855" lvl="0" indent="-342900" algn="l">
                        <a:spcAft>
                          <a:spcPts val="1200"/>
                        </a:spcAft>
                        <a:buFont typeface="Symbol"/>
                        <a:buChar char=""/>
                      </a:pPr>
                      <a:r>
                        <a:rPr lang="en-GB" sz="1600" b="0" dirty="0" smtClean="0">
                          <a:effectLst/>
                          <a:latin typeface="Times New Roman" panose="02020603050405020304" pitchFamily="18" charset="0"/>
                          <a:cs typeface="Times New Roman" panose="02020603050405020304" pitchFamily="18" charset="0"/>
                        </a:rPr>
                        <a:t> </a:t>
                      </a:r>
                      <a:endParaRPr lang="pl-PL" sz="1600" b="0" dirty="0">
                        <a:effectLst/>
                        <a:latin typeface="Times New Roman" panose="02020603050405020304" pitchFamily="18" charset="0"/>
                        <a:cs typeface="Times New Roman" panose="02020603050405020304" pitchFamily="18" charset="0"/>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720268">
                <a:tc>
                  <a:txBody>
                    <a:bodyPr/>
                    <a:lstStyle/>
                    <a:p>
                      <a:pPr marL="342900" lvl="0" indent="-342900" algn="l">
                        <a:spcAft>
                          <a:spcPts val="0"/>
                        </a:spcAft>
                        <a:buFont typeface="Symbol"/>
                        <a:buChar char=""/>
                      </a:pPr>
                      <a:r>
                        <a:rPr lang="en-GB" sz="1600" b="1" dirty="0">
                          <a:effectLst/>
                          <a:latin typeface="Times New Roman" panose="02020603050405020304" pitchFamily="18" charset="0"/>
                          <a:cs typeface="Times New Roman" panose="02020603050405020304" pitchFamily="18" charset="0"/>
                        </a:rPr>
                        <a:t>Management of institutions for the older people which have, among others, the function of health </a:t>
                      </a:r>
                      <a:r>
                        <a:rPr lang="en-GB" sz="1600" b="1" dirty="0" smtClean="0">
                          <a:effectLst/>
                          <a:latin typeface="Times New Roman" panose="02020603050405020304" pitchFamily="18" charset="0"/>
                          <a:cs typeface="Times New Roman" panose="02020603050405020304" pitchFamily="18" charset="0"/>
                        </a:rPr>
                        <a:t>promotion</a:t>
                      </a:r>
                      <a:endParaRPr lang="pl-PL" sz="1600" b="1" dirty="0" smtClean="0">
                        <a:effectLst/>
                        <a:latin typeface="Times New Roman" panose="02020603050405020304" pitchFamily="18" charset="0"/>
                        <a:cs typeface="Times New Roman" panose="02020603050405020304" pitchFamily="18" charset="0"/>
                      </a:endParaRPr>
                    </a:p>
                    <a:p>
                      <a:pPr marL="342900" lvl="0" indent="-342900" algn="l">
                        <a:spcAft>
                          <a:spcPts val="0"/>
                        </a:spcAft>
                        <a:buFont typeface="Symbol"/>
                        <a:buChar char=""/>
                      </a:pPr>
                      <a:endParaRPr lang="pl-PL" sz="1600" b="1" dirty="0">
                        <a:effectLst/>
                        <a:latin typeface="Times New Roman" panose="02020603050405020304" pitchFamily="18" charset="0"/>
                        <a:cs typeface="Times New Roman" panose="02020603050405020304" pitchFamily="18" charset="0"/>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588783">
                <a:tc>
                  <a:txBody>
                    <a:bodyPr/>
                    <a:lstStyle/>
                    <a:p>
                      <a:pPr marL="342900" lvl="0" indent="-342900" algn="l">
                        <a:buFont typeface="Symbol"/>
                        <a:buChar char=""/>
                      </a:pPr>
                      <a:r>
                        <a:rPr lang="en-GB" sz="1600" b="1" dirty="0">
                          <a:effectLst/>
                          <a:latin typeface="Times New Roman" panose="02020603050405020304" pitchFamily="18" charset="0"/>
                          <a:cs typeface="Times New Roman" panose="02020603050405020304" pitchFamily="18" charset="0"/>
                        </a:rPr>
                        <a:t>Researchers and experts </a:t>
                      </a:r>
                      <a:r>
                        <a:rPr lang="en-GB" sz="1600" b="1" dirty="0">
                          <a:effectLst/>
                          <a:latin typeface="Times New Roman" panose="02020603050405020304" pitchFamily="18" charset="0"/>
                          <a:ea typeface="Times New Roman"/>
                          <a:cs typeface="Times New Roman" panose="02020603050405020304" pitchFamily="18" charset="0"/>
                        </a:rPr>
                        <a:t> </a:t>
                      </a:r>
                      <a:endParaRPr lang="pl-PL" sz="1600" b="1" dirty="0">
                        <a:effectLst/>
                        <a:latin typeface="Times New Roman" panose="02020603050405020304" pitchFamily="18" charset="0"/>
                        <a:ea typeface="Times New Roman"/>
                        <a:cs typeface="Times New Roman" panose="02020603050405020304" pitchFamily="18" charset="0"/>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591727">
                <a:tc>
                  <a:txBody>
                    <a:bodyPr/>
                    <a:lstStyle/>
                    <a:p>
                      <a:pPr marL="342900" lvl="0" indent="-342900" algn="l">
                        <a:buFont typeface="Symbol"/>
                        <a:buChar char=""/>
                      </a:pPr>
                      <a:r>
                        <a:rPr lang="en-GB" sz="1600" b="1" dirty="0">
                          <a:effectLst/>
                          <a:latin typeface="Times New Roman" panose="02020603050405020304" pitchFamily="18" charset="0"/>
                          <a:cs typeface="Times New Roman" panose="02020603050405020304" pitchFamily="18" charset="0"/>
                        </a:rPr>
                        <a:t>Policy makers on the country, regional and local levels </a:t>
                      </a:r>
                      <a:endParaRPr lang="pl-PL" sz="1600" b="1" dirty="0">
                        <a:effectLst/>
                        <a:latin typeface="Times New Roman" panose="02020603050405020304" pitchFamily="18" charset="0"/>
                        <a:cs typeface="Times New Roman" panose="02020603050405020304" pitchFamily="18" charset="0"/>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591727">
                <a:tc>
                  <a:txBody>
                    <a:bodyPr/>
                    <a:lstStyle/>
                    <a:p>
                      <a:pPr marL="342900" lvl="0" indent="-342900" algn="l">
                        <a:spcAft>
                          <a:spcPts val="0"/>
                        </a:spcAft>
                        <a:buFont typeface="Symbol"/>
                        <a:buChar char=""/>
                      </a:pPr>
                      <a:r>
                        <a:rPr lang="en-GB" sz="1600" b="1" dirty="0">
                          <a:effectLst/>
                          <a:latin typeface="Times New Roman" panose="02020603050405020304" pitchFamily="18" charset="0"/>
                          <a:cs typeface="Times New Roman" panose="02020603050405020304" pitchFamily="18" charset="0"/>
                        </a:rPr>
                        <a:t>Experts and European Commission officials </a:t>
                      </a:r>
                      <a:endParaRPr lang="pl-PL" sz="1600" b="1" dirty="0">
                        <a:effectLst/>
                        <a:latin typeface="Times New Roman" panose="02020603050405020304" pitchFamily="18" charset="0"/>
                        <a:cs typeface="Times New Roman" panose="02020603050405020304" pitchFamily="18" charset="0"/>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bl>
          </a:graphicData>
        </a:graphic>
      </p:graphicFrame>
    </p:spTree>
    <p:extLst>
      <p:ext uri="{BB962C8B-B14F-4D97-AF65-F5344CB8AC3E}">
        <p14:creationId xmlns="" xmlns:p14="http://schemas.microsoft.com/office/powerpoint/2010/main" val="7152071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s1\office\Administracja\O_Alfie\grafika\AlfaCom-template-bezLogo.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7504"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ytuł 1"/>
          <p:cNvSpPr>
            <a:spLocks noGrp="1"/>
          </p:cNvSpPr>
          <p:nvPr>
            <p:ph type="title"/>
          </p:nvPr>
        </p:nvSpPr>
        <p:spPr>
          <a:xfrm>
            <a:off x="1835696" y="188640"/>
            <a:ext cx="7128792" cy="1143000"/>
          </a:xfrm>
        </p:spPr>
        <p:txBody>
          <a:bodyPr>
            <a:normAutofit fontScale="90000"/>
          </a:bodyPr>
          <a:lstStyle/>
          <a:p>
            <a: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t/>
            </a:r>
            <a:b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br>
            <a: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t>O</a:t>
            </a:r>
            <a:r>
              <a:rPr lang="en-GB" sz="4000" b="1" dirty="0" err="1" smtClean="0">
                <a:solidFill>
                  <a:schemeClr val="accent2">
                    <a:lumMod val="75000"/>
                  </a:schemeClr>
                </a:solidFill>
                <a:latin typeface="Times New Roman" panose="02020603050405020304" pitchFamily="18" charset="0"/>
                <a:cs typeface="Times New Roman" panose="02020603050405020304" pitchFamily="18" charset="0"/>
              </a:rPr>
              <a:t>lder</a:t>
            </a:r>
            <a:r>
              <a:rPr lang="en-GB" sz="4000" b="1" dirty="0" smtClean="0">
                <a:solidFill>
                  <a:schemeClr val="accent2">
                    <a:lumMod val="75000"/>
                  </a:schemeClr>
                </a:solidFill>
                <a:latin typeface="Times New Roman" panose="02020603050405020304" pitchFamily="18" charset="0"/>
                <a:cs typeface="Times New Roman" panose="02020603050405020304" pitchFamily="18" charset="0"/>
              </a:rPr>
              <a:t> people</a:t>
            </a:r>
            <a: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t> as a </a:t>
            </a:r>
            <a:r>
              <a:rPr lang="pl-PL" sz="4000" b="1" dirty="0" err="1" smtClean="0">
                <a:solidFill>
                  <a:schemeClr val="accent2">
                    <a:lumMod val="75000"/>
                  </a:schemeClr>
                </a:solidFill>
                <a:latin typeface="Times New Roman" panose="02020603050405020304" pitchFamily="18" charset="0"/>
                <a:cs typeface="Times New Roman" panose="02020603050405020304" pitchFamily="18" charset="0"/>
              </a:rPr>
              <a:t>final</a:t>
            </a:r>
            <a: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t> target </a:t>
            </a:r>
            <a:r>
              <a:rPr lang="en-GB" sz="4000" b="1" dirty="0" smtClean="0">
                <a:solidFill>
                  <a:schemeClr val="accent2">
                    <a:lumMod val="75000"/>
                  </a:schemeClr>
                </a:solidFill>
                <a:latin typeface="Times New Roman" panose="02020603050405020304" pitchFamily="18" charset="0"/>
                <a:cs typeface="Times New Roman" panose="02020603050405020304" pitchFamily="18" charset="0"/>
              </a:rPr>
              <a:t>group</a:t>
            </a:r>
            <a:r>
              <a:rPr lang="pl-PL" sz="4000" b="1" dirty="0" smtClean="0">
                <a:solidFill>
                  <a:schemeClr val="accent2">
                    <a:lumMod val="75000"/>
                  </a:schemeClr>
                </a:solidFill>
                <a:latin typeface="Times New Roman" panose="02020603050405020304" pitchFamily="18" charset="0"/>
                <a:cs typeface="Times New Roman" panose="02020603050405020304" pitchFamily="18" charset="0"/>
              </a:rPr>
              <a:t>s</a:t>
            </a:r>
            <a:r>
              <a:rPr lang="en-GB" sz="4000" dirty="0" smtClean="0">
                <a:solidFill>
                  <a:schemeClr val="accent2">
                    <a:lumMod val="75000"/>
                  </a:schemeClr>
                </a:solidFill>
                <a:latin typeface="Times New Roman" panose="02020603050405020304" pitchFamily="18" charset="0"/>
                <a:cs typeface="Times New Roman" panose="02020603050405020304" pitchFamily="18" charset="0"/>
              </a:rPr>
              <a:t> </a:t>
            </a:r>
            <a:br>
              <a:rPr lang="en-GB" sz="4000" dirty="0" smtClean="0">
                <a:solidFill>
                  <a:schemeClr val="accent2">
                    <a:lumMod val="75000"/>
                  </a:schemeClr>
                </a:solidFill>
                <a:latin typeface="Times New Roman" panose="02020603050405020304" pitchFamily="18" charset="0"/>
                <a:cs typeface="Times New Roman" panose="02020603050405020304" pitchFamily="18" charset="0"/>
              </a:rPr>
            </a:br>
            <a:endParaRPr lang="en-GB"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107504" y="1268760"/>
            <a:ext cx="8928992" cy="5400600"/>
          </a:xfrm>
        </p:spPr>
        <p:txBody>
          <a:bodyPr>
            <a:normAutofit fontScale="40000" lnSpcReduction="20000"/>
          </a:bodyPr>
          <a:lstStyle/>
          <a:p>
            <a:pPr marL="0" indent="0">
              <a:buNone/>
            </a:pPr>
            <a:endParaRPr lang="en-GB" sz="4400" dirty="0" smtClean="0">
              <a:latin typeface="Times New Roman" panose="02020603050405020304" pitchFamily="18" charset="0"/>
              <a:cs typeface="Times New Roman" panose="02020603050405020304" pitchFamily="18" charset="0"/>
            </a:endParaRPr>
          </a:p>
          <a:p>
            <a:pPr marL="2628900" lvl="6" indent="0">
              <a:buNone/>
            </a:pPr>
            <a:r>
              <a:rPr lang="en-GB" sz="6000" b="1" dirty="0" smtClean="0">
                <a:latin typeface="Times New Roman" panose="02020603050405020304" pitchFamily="18" charset="0"/>
                <a:cs typeface="Times New Roman" panose="02020603050405020304" pitchFamily="18" charset="0"/>
              </a:rPr>
              <a:t>Population of professionally active persons </a:t>
            </a:r>
            <a:r>
              <a:rPr lang="en-GB" sz="6000" b="1" dirty="0" smtClean="0">
                <a:solidFill>
                  <a:schemeClr val="accent2">
                    <a:lumMod val="75000"/>
                  </a:schemeClr>
                </a:solidFill>
                <a:latin typeface="Times New Roman" panose="02020603050405020304" pitchFamily="18" charset="0"/>
                <a:cs typeface="Times New Roman" panose="02020603050405020304" pitchFamily="18" charset="0"/>
              </a:rPr>
              <a:t>aged </a:t>
            </a:r>
            <a:r>
              <a:rPr lang="pl-PL" sz="6000" b="1" dirty="0" smtClean="0">
                <a:solidFill>
                  <a:schemeClr val="accent2">
                    <a:lumMod val="75000"/>
                  </a:schemeClr>
                </a:solidFill>
                <a:latin typeface="Times New Roman" panose="02020603050405020304" pitchFamily="18" charset="0"/>
                <a:cs typeface="Times New Roman" panose="02020603050405020304" pitchFamily="18" charset="0"/>
              </a:rPr>
              <a:t>55 </a:t>
            </a:r>
            <a:r>
              <a:rPr lang="en-GB" sz="6000" b="1" dirty="0" smtClean="0">
                <a:solidFill>
                  <a:schemeClr val="accent2">
                    <a:lumMod val="75000"/>
                  </a:schemeClr>
                </a:solidFill>
                <a:latin typeface="Times New Roman" panose="02020603050405020304" pitchFamily="18" charset="0"/>
                <a:cs typeface="Times New Roman" panose="02020603050405020304" pitchFamily="18" charset="0"/>
              </a:rPr>
              <a:t>-67</a:t>
            </a:r>
            <a:r>
              <a:rPr lang="pl-PL" sz="60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pl-PL" sz="6000" dirty="0" smtClean="0">
                <a:latin typeface="Times New Roman" panose="02020603050405020304" pitchFamily="18" charset="0"/>
                <a:cs typeface="Times New Roman" panose="02020603050405020304" pitchFamily="18" charset="0"/>
              </a:rPr>
              <a:t>W</a:t>
            </a:r>
            <a:r>
              <a:rPr lang="en-GB" sz="6000" dirty="0" err="1" smtClean="0">
                <a:latin typeface="Times New Roman" panose="02020603050405020304" pitchFamily="18" charset="0"/>
                <a:cs typeface="Times New Roman" panose="02020603050405020304" pitchFamily="18" charset="0"/>
              </a:rPr>
              <a:t>ork</a:t>
            </a:r>
            <a:r>
              <a:rPr lang="pl-PL" sz="6000" dirty="0" err="1" smtClean="0">
                <a:latin typeface="Times New Roman" panose="02020603050405020304" pitchFamily="18" charset="0"/>
                <a:cs typeface="Times New Roman" panose="02020603050405020304" pitchFamily="18" charset="0"/>
              </a:rPr>
              <a:t>ing</a:t>
            </a:r>
            <a:r>
              <a:rPr lang="en-GB" sz="6000" dirty="0" smtClean="0">
                <a:latin typeface="Times New Roman" panose="02020603050405020304" pitchFamily="18" charset="0"/>
                <a:cs typeface="Times New Roman" panose="02020603050405020304" pitchFamily="18" charset="0"/>
              </a:rPr>
              <a:t> is a form of active ageing. </a:t>
            </a:r>
            <a:endParaRPr lang="pl-PL" sz="6000" dirty="0" smtClean="0">
              <a:latin typeface="Times New Roman" panose="02020603050405020304" pitchFamily="18" charset="0"/>
              <a:cs typeface="Times New Roman" panose="02020603050405020304" pitchFamily="18" charset="0"/>
            </a:endParaRPr>
          </a:p>
          <a:p>
            <a:pPr marL="2628900" lvl="6" indent="0">
              <a:buNone/>
            </a:pPr>
            <a:endParaRPr lang="pl-PL" sz="2800" dirty="0">
              <a:latin typeface="Times New Roman" panose="02020603050405020304" pitchFamily="18" charset="0"/>
              <a:cs typeface="Times New Roman" panose="02020603050405020304" pitchFamily="18" charset="0"/>
            </a:endParaRPr>
          </a:p>
          <a:p>
            <a:pPr marL="2628900" lvl="6" indent="0">
              <a:buNone/>
            </a:pPr>
            <a:endParaRPr lang="pl-PL" sz="2800" dirty="0" smtClean="0">
              <a:latin typeface="Times New Roman" panose="02020603050405020304" pitchFamily="18" charset="0"/>
              <a:cs typeface="Times New Roman" panose="02020603050405020304" pitchFamily="18" charset="0"/>
            </a:endParaRPr>
          </a:p>
          <a:p>
            <a:pPr marL="2628900" lvl="6" indent="0">
              <a:buNone/>
            </a:pPr>
            <a:endParaRPr lang="pl-PL" sz="2800" dirty="0">
              <a:latin typeface="Times New Roman" panose="02020603050405020304" pitchFamily="18" charset="0"/>
              <a:cs typeface="Times New Roman" panose="02020603050405020304" pitchFamily="18" charset="0"/>
            </a:endParaRPr>
          </a:p>
          <a:p>
            <a:pPr marL="2628900" lvl="6" indent="0">
              <a:buNone/>
            </a:pPr>
            <a:endParaRPr lang="pl-PL" sz="2800" dirty="0">
              <a:latin typeface="Times New Roman" panose="02020603050405020304" pitchFamily="18" charset="0"/>
              <a:cs typeface="Times New Roman" panose="02020603050405020304" pitchFamily="18" charset="0"/>
            </a:endParaRPr>
          </a:p>
          <a:p>
            <a:pPr marL="2628900" lvl="6" indent="0">
              <a:buNone/>
            </a:pPr>
            <a:endParaRPr lang="pl-PL" sz="2800" dirty="0">
              <a:latin typeface="Times New Roman" panose="02020603050405020304" pitchFamily="18" charset="0"/>
              <a:cs typeface="Times New Roman" panose="02020603050405020304" pitchFamily="18" charset="0"/>
            </a:endParaRPr>
          </a:p>
          <a:p>
            <a:pPr marL="2628900" lvl="6" indent="0">
              <a:buNone/>
            </a:pPr>
            <a:endParaRPr lang="pl-PL" sz="6000" b="1" dirty="0" smtClean="0">
              <a:latin typeface="Times New Roman" panose="02020603050405020304" pitchFamily="18" charset="0"/>
              <a:cs typeface="Times New Roman" panose="02020603050405020304" pitchFamily="18" charset="0"/>
            </a:endParaRPr>
          </a:p>
          <a:p>
            <a:pPr marL="2628900" lvl="6" indent="0">
              <a:buNone/>
            </a:pPr>
            <a:r>
              <a:rPr lang="en-GB" sz="6000" b="1" dirty="0" smtClean="0">
                <a:latin typeface="Times New Roman" panose="02020603050405020304" pitchFamily="18" charset="0"/>
                <a:cs typeface="Times New Roman" panose="02020603050405020304" pitchFamily="18" charset="0"/>
              </a:rPr>
              <a:t>Population</a:t>
            </a:r>
            <a:r>
              <a:rPr lang="en-GB" sz="6000" dirty="0" smtClean="0">
                <a:latin typeface="Times New Roman" panose="02020603050405020304" pitchFamily="18" charset="0"/>
                <a:cs typeface="Times New Roman" panose="02020603050405020304" pitchFamily="18" charset="0"/>
              </a:rPr>
              <a:t> </a:t>
            </a:r>
            <a:r>
              <a:rPr lang="en-GB" sz="6000" b="1" dirty="0" smtClean="0">
                <a:solidFill>
                  <a:schemeClr val="accent2">
                    <a:lumMod val="75000"/>
                  </a:schemeClr>
                </a:solidFill>
                <a:latin typeface="Times New Roman" panose="02020603050405020304" pitchFamily="18" charset="0"/>
                <a:cs typeface="Times New Roman" panose="02020603050405020304" pitchFamily="18" charset="0"/>
              </a:rPr>
              <a:t>aged 67-80/85</a:t>
            </a:r>
            <a:r>
              <a:rPr lang="pl-PL" sz="6000" b="1" dirty="0" smtClean="0">
                <a:solidFill>
                  <a:schemeClr val="accent2">
                    <a:lumMod val="75000"/>
                  </a:schemeClr>
                </a:solidFill>
                <a:latin typeface="Times New Roman" panose="02020603050405020304" pitchFamily="18" charset="0"/>
                <a:cs typeface="Times New Roman" panose="02020603050405020304" pitchFamily="18" charset="0"/>
              </a:rPr>
              <a:t> – </a:t>
            </a:r>
            <a:r>
              <a:rPr lang="pl-PL" sz="6000" b="1" dirty="0" smtClean="0">
                <a:latin typeface="Times New Roman" panose="02020603050405020304" pitchFamily="18" charset="0"/>
                <a:cs typeface="Times New Roman" panose="02020603050405020304" pitchFamily="18" charset="0"/>
              </a:rPr>
              <a:t>„the 3rd </a:t>
            </a:r>
            <a:r>
              <a:rPr lang="pl-PL" sz="6000" b="1" dirty="0" err="1" smtClean="0">
                <a:latin typeface="Times New Roman" panose="02020603050405020304" pitchFamily="18" charset="0"/>
                <a:cs typeface="Times New Roman" panose="02020603050405020304" pitchFamily="18" charset="0"/>
              </a:rPr>
              <a:t>age</a:t>
            </a:r>
            <a:r>
              <a:rPr lang="pl-PL" sz="6000" b="1" dirty="0" smtClean="0">
                <a:latin typeface="Times New Roman" panose="02020603050405020304" pitchFamily="18" charset="0"/>
                <a:cs typeface="Times New Roman" panose="02020603050405020304" pitchFamily="18" charset="0"/>
              </a:rPr>
              <a:t>”</a:t>
            </a:r>
          </a:p>
          <a:p>
            <a:pPr marL="2628900" lvl="6" indent="0">
              <a:buNone/>
            </a:pPr>
            <a:r>
              <a:rPr lang="en-GB" sz="6000" dirty="0" smtClean="0">
                <a:latin typeface="Times New Roman" panose="02020603050405020304" pitchFamily="18" charset="0"/>
                <a:cs typeface="Times New Roman" panose="02020603050405020304" pitchFamily="18" charset="0"/>
              </a:rPr>
              <a:t>Mostly retired, socially active</a:t>
            </a:r>
            <a:r>
              <a:rPr lang="pl-PL" sz="6000" dirty="0" smtClean="0">
                <a:latin typeface="Times New Roman" panose="02020603050405020304" pitchFamily="18" charset="0"/>
                <a:cs typeface="Times New Roman" panose="02020603050405020304" pitchFamily="18" charset="0"/>
              </a:rPr>
              <a:t>.   </a:t>
            </a:r>
            <a:r>
              <a:rPr lang="en-GB" sz="6000" dirty="0" smtClean="0">
                <a:latin typeface="Times New Roman" panose="02020603050405020304" pitchFamily="18" charset="0"/>
                <a:cs typeface="Times New Roman" panose="02020603050405020304" pitchFamily="18" charset="0"/>
              </a:rPr>
              <a:t> </a:t>
            </a:r>
          </a:p>
          <a:p>
            <a:pPr marL="0" indent="0">
              <a:buNone/>
            </a:pPr>
            <a:r>
              <a:rPr lang="pl-PL" sz="6000" b="1" dirty="0" smtClean="0">
                <a:latin typeface="Times New Roman" panose="02020603050405020304" pitchFamily="18" charset="0"/>
                <a:cs typeface="Times New Roman" panose="02020603050405020304" pitchFamily="18" charset="0"/>
              </a:rPr>
              <a:t>			</a:t>
            </a:r>
          </a:p>
          <a:p>
            <a:pPr marL="0" indent="0">
              <a:buNone/>
            </a:pPr>
            <a:r>
              <a:rPr lang="pl-PL" sz="6000" b="1" dirty="0">
                <a:latin typeface="Times New Roman" panose="02020603050405020304" pitchFamily="18" charset="0"/>
                <a:cs typeface="Times New Roman" panose="02020603050405020304" pitchFamily="18" charset="0"/>
              </a:rPr>
              <a:t>	</a:t>
            </a:r>
            <a:r>
              <a:rPr lang="pl-PL" sz="6000" b="1" dirty="0" smtClean="0">
                <a:latin typeface="Times New Roman" panose="02020603050405020304" pitchFamily="18" charset="0"/>
                <a:cs typeface="Times New Roman" panose="02020603050405020304" pitchFamily="18" charset="0"/>
              </a:rPr>
              <a:t>		</a:t>
            </a:r>
          </a:p>
          <a:p>
            <a:pPr marL="0" indent="0">
              <a:buNone/>
            </a:pPr>
            <a:r>
              <a:rPr lang="pl-PL" sz="6000" b="1" dirty="0">
                <a:latin typeface="Times New Roman" panose="02020603050405020304" pitchFamily="18" charset="0"/>
                <a:cs typeface="Times New Roman" panose="02020603050405020304" pitchFamily="18" charset="0"/>
              </a:rPr>
              <a:t>	</a:t>
            </a:r>
            <a:r>
              <a:rPr lang="pl-PL" sz="6000" b="1" dirty="0" smtClean="0">
                <a:latin typeface="Times New Roman" panose="02020603050405020304" pitchFamily="18" charset="0"/>
                <a:cs typeface="Times New Roman" panose="02020603050405020304" pitchFamily="18" charset="0"/>
              </a:rPr>
              <a:t>		P</a:t>
            </a:r>
            <a:r>
              <a:rPr lang="en-GB" sz="6000" b="1" dirty="0" err="1" smtClean="0">
                <a:latin typeface="Times New Roman" panose="02020603050405020304" pitchFamily="18" charset="0"/>
                <a:cs typeface="Times New Roman" panose="02020603050405020304" pitchFamily="18" charset="0"/>
              </a:rPr>
              <a:t>opulation</a:t>
            </a:r>
            <a:r>
              <a:rPr lang="en-GB" sz="6000" b="1" dirty="0" smtClean="0">
                <a:latin typeface="Times New Roman" panose="02020603050405020304" pitchFamily="18" charset="0"/>
                <a:cs typeface="Times New Roman" panose="02020603050405020304" pitchFamily="18" charset="0"/>
              </a:rPr>
              <a:t> aged </a:t>
            </a:r>
            <a:r>
              <a:rPr lang="en-GB" sz="6000" b="1" dirty="0" smtClean="0">
                <a:solidFill>
                  <a:schemeClr val="accent2">
                    <a:lumMod val="75000"/>
                  </a:schemeClr>
                </a:solidFill>
                <a:latin typeface="Times New Roman" panose="02020603050405020304" pitchFamily="18" charset="0"/>
                <a:cs typeface="Times New Roman" panose="02020603050405020304" pitchFamily="18" charset="0"/>
              </a:rPr>
              <a:t>80/85 and more</a:t>
            </a:r>
            <a:r>
              <a:rPr lang="en-GB" sz="6000" b="1" dirty="0" smtClean="0">
                <a:latin typeface="Times New Roman" panose="02020603050405020304" pitchFamily="18" charset="0"/>
                <a:cs typeface="Times New Roman" panose="02020603050405020304" pitchFamily="18" charset="0"/>
              </a:rPr>
              <a:t> </a:t>
            </a:r>
            <a:r>
              <a:rPr lang="pl-PL" sz="6000" dirty="0" smtClean="0">
                <a:latin typeface="Times New Roman" panose="02020603050405020304" pitchFamily="18" charset="0"/>
                <a:cs typeface="Times New Roman" panose="02020603050405020304" pitchFamily="18" charset="0"/>
              </a:rPr>
              <a:t>– </a:t>
            </a:r>
            <a:r>
              <a:rPr lang="pl-PL" sz="6000" b="1" dirty="0" smtClean="0">
                <a:latin typeface="Times New Roman" panose="02020603050405020304" pitchFamily="18" charset="0"/>
                <a:cs typeface="Times New Roman" panose="02020603050405020304" pitchFamily="18" charset="0"/>
              </a:rPr>
              <a:t>„the 4th </a:t>
            </a:r>
            <a:r>
              <a:rPr lang="pl-PL" sz="6000" dirty="0" smtClean="0">
                <a:latin typeface="Times New Roman" panose="02020603050405020304" pitchFamily="18" charset="0"/>
                <a:cs typeface="Times New Roman" panose="02020603050405020304" pitchFamily="18" charset="0"/>
              </a:rPr>
              <a:t>			</a:t>
            </a:r>
            <a:r>
              <a:rPr lang="pl-PL" sz="6000" b="1" dirty="0" err="1" smtClean="0">
                <a:latin typeface="Times New Roman" panose="02020603050405020304" pitchFamily="18" charset="0"/>
                <a:cs typeface="Times New Roman" panose="02020603050405020304" pitchFamily="18" charset="0"/>
              </a:rPr>
              <a:t>age</a:t>
            </a:r>
            <a:r>
              <a:rPr lang="pl-PL" sz="6000" b="1" dirty="0" smtClean="0">
                <a:latin typeface="Times New Roman" panose="02020603050405020304" pitchFamily="18" charset="0"/>
                <a:cs typeface="Times New Roman" panose="02020603050405020304" pitchFamily="18" charset="0"/>
              </a:rPr>
              <a:t>”</a:t>
            </a:r>
            <a:r>
              <a:rPr lang="pl-PL" sz="6000" dirty="0" smtClean="0">
                <a:latin typeface="Times New Roman" panose="02020603050405020304" pitchFamily="18" charset="0"/>
                <a:cs typeface="Times New Roman" panose="02020603050405020304" pitchFamily="18" charset="0"/>
              </a:rPr>
              <a:t>. </a:t>
            </a:r>
            <a:r>
              <a:rPr lang="en-GB" sz="6000" dirty="0" smtClean="0">
                <a:latin typeface="Times New Roman" panose="02020603050405020304" pitchFamily="18" charset="0"/>
                <a:cs typeface="Times New Roman" panose="02020603050405020304" pitchFamily="18" charset="0"/>
              </a:rPr>
              <a:t>Health</a:t>
            </a:r>
            <a:r>
              <a:rPr lang="pl-PL" sz="6000" dirty="0" smtClean="0">
                <a:latin typeface="Times New Roman" panose="02020603050405020304" pitchFamily="18" charset="0"/>
                <a:cs typeface="Times New Roman" panose="02020603050405020304" pitchFamily="18" charset="0"/>
              </a:rPr>
              <a:t> </a:t>
            </a:r>
            <a:r>
              <a:rPr lang="en-GB" sz="6000" dirty="0" smtClean="0">
                <a:latin typeface="Times New Roman" panose="02020603050405020304" pitchFamily="18" charset="0"/>
                <a:cs typeface="Times New Roman" panose="02020603050405020304" pitchFamily="18" charset="0"/>
              </a:rPr>
              <a:t>promotion for the oldest persons </a:t>
            </a:r>
            <a:r>
              <a:rPr lang="pl-PL" sz="6000" dirty="0" smtClean="0">
                <a:latin typeface="Times New Roman" panose="02020603050405020304" pitchFamily="18" charset="0"/>
                <a:cs typeface="Times New Roman" panose="02020603050405020304" pitchFamily="18" charset="0"/>
              </a:rPr>
              <a:t> 			</a:t>
            </a:r>
            <a:r>
              <a:rPr lang="en-GB" sz="6000" dirty="0" smtClean="0">
                <a:latin typeface="Times New Roman" panose="02020603050405020304" pitchFamily="18" charset="0"/>
                <a:cs typeface="Times New Roman" panose="02020603050405020304" pitchFamily="18" charset="0"/>
              </a:rPr>
              <a:t>focus</a:t>
            </a:r>
            <a:r>
              <a:rPr lang="pl-PL" sz="6000" dirty="0" smtClean="0">
                <a:latin typeface="Times New Roman" panose="02020603050405020304" pitchFamily="18" charset="0"/>
                <a:cs typeface="Times New Roman" panose="02020603050405020304" pitchFamily="18" charset="0"/>
              </a:rPr>
              <a:t>es</a:t>
            </a:r>
            <a:r>
              <a:rPr lang="en-GB" sz="6000" dirty="0" smtClean="0">
                <a:latin typeface="Times New Roman" panose="02020603050405020304" pitchFamily="18" charset="0"/>
                <a:cs typeface="Times New Roman" panose="02020603050405020304" pitchFamily="18" charset="0"/>
              </a:rPr>
              <a:t> more on immediate effects and take into </a:t>
            </a:r>
            <a:r>
              <a:rPr lang="pl-PL" sz="6000" dirty="0" smtClean="0">
                <a:latin typeface="Times New Roman" panose="02020603050405020304" pitchFamily="18" charset="0"/>
                <a:cs typeface="Times New Roman" panose="02020603050405020304" pitchFamily="18" charset="0"/>
              </a:rPr>
              <a:t>			</a:t>
            </a:r>
            <a:r>
              <a:rPr lang="en-GB" sz="6000" dirty="0" smtClean="0">
                <a:latin typeface="Times New Roman" panose="02020603050405020304" pitchFamily="18" charset="0"/>
                <a:cs typeface="Times New Roman" panose="02020603050405020304" pitchFamily="18" charset="0"/>
              </a:rPr>
              <a:t>account their</a:t>
            </a:r>
            <a:r>
              <a:rPr lang="pl-PL" sz="6000" dirty="0" smtClean="0">
                <a:latin typeface="Times New Roman" panose="02020603050405020304" pitchFamily="18" charset="0"/>
                <a:cs typeface="Times New Roman" panose="02020603050405020304" pitchFamily="18" charset="0"/>
              </a:rPr>
              <a:t> </a:t>
            </a:r>
            <a:r>
              <a:rPr lang="en-GB" sz="6000" dirty="0" smtClean="0">
                <a:latin typeface="Times New Roman" panose="02020603050405020304" pitchFamily="18" charset="0"/>
                <a:cs typeface="Times New Roman" panose="02020603050405020304" pitchFamily="18" charset="0"/>
              </a:rPr>
              <a:t>caregivers and families</a:t>
            </a:r>
            <a:r>
              <a:rPr lang="en-GB" sz="5000" dirty="0" smtClean="0">
                <a:latin typeface="Times New Roman" panose="02020603050405020304" pitchFamily="18" charset="0"/>
                <a:cs typeface="Times New Roman" panose="02020603050405020304" pitchFamily="18" charset="0"/>
              </a:rPr>
              <a:t>. </a:t>
            </a:r>
          </a:p>
          <a:p>
            <a:pPr marL="0" indent="0">
              <a:buNone/>
            </a:pPr>
            <a:endParaRPr lang="en-GB" sz="5000" dirty="0">
              <a:latin typeface="Times New Roman" panose="02020603050405020304" pitchFamily="18" charset="0"/>
              <a:cs typeface="Times New Roman" panose="02020603050405020304" pitchFamily="18" charset="0"/>
            </a:endParaRPr>
          </a:p>
        </p:txBody>
      </p:sp>
      <p:pic>
        <p:nvPicPr>
          <p:cNvPr id="4"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39552" y="332656"/>
            <a:ext cx="1138062" cy="8312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Symbol zastępczy stopki 5"/>
          <p:cNvSpPr>
            <a:spLocks noGrp="1"/>
          </p:cNvSpPr>
          <p:nvPr>
            <p:ph type="ftr" sz="quarter" idx="11"/>
          </p:nvPr>
        </p:nvSpPr>
        <p:spPr>
          <a:xfrm>
            <a:off x="3124200" y="6381328"/>
            <a:ext cx="2895600" cy="360040"/>
          </a:xfrm>
        </p:spPr>
        <p:txBody>
          <a:bodyPr/>
          <a:lstStyle/>
          <a:p>
            <a:r>
              <a:rPr lang="pl-PL" dirty="0" smtClean="0"/>
              <a:t>Stanisława Golinowska </a:t>
            </a:r>
            <a:endParaRPr lang="pl-PL" dirty="0"/>
          </a:p>
        </p:txBody>
      </p:sp>
      <p:pic>
        <p:nvPicPr>
          <p:cNvPr id="1026"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67545" y="1412777"/>
            <a:ext cx="2304256" cy="165618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23529" y="3068960"/>
            <a:ext cx="2304256" cy="162369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95538" y="4712692"/>
            <a:ext cx="2304255" cy="17606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734760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31640" y="274638"/>
            <a:ext cx="7704856" cy="1143000"/>
          </a:xfrm>
        </p:spPr>
        <p:txBody>
          <a:bodyPr>
            <a:normAutofit/>
          </a:bodyPr>
          <a:lstStyle/>
          <a:p>
            <a:r>
              <a:rPr lang="pl-PL" sz="3600" b="1" dirty="0" smtClean="0">
                <a:latin typeface="Times New Roman" panose="02020603050405020304" pitchFamily="18" charset="0"/>
                <a:cs typeface="Times New Roman" panose="02020603050405020304" pitchFamily="18" charset="0"/>
              </a:rPr>
              <a:t>Health </a:t>
            </a:r>
            <a:r>
              <a:rPr lang="pl-PL" sz="3600" b="1" dirty="0" err="1" smtClean="0">
                <a:latin typeface="Times New Roman" panose="02020603050405020304" pitchFamily="18" charset="0"/>
                <a:cs typeface="Times New Roman" panose="02020603050405020304" pitchFamily="18" charset="0"/>
              </a:rPr>
              <a:t>promoter</a:t>
            </a:r>
            <a:r>
              <a:rPr lang="pl-PL" sz="3600" dirty="0" smtClean="0">
                <a:latin typeface="Times New Roman" panose="02020603050405020304" pitchFamily="18" charset="0"/>
                <a:cs typeface="Times New Roman" panose="02020603050405020304" pitchFamily="18" charset="0"/>
              </a:rPr>
              <a:t> </a:t>
            </a:r>
            <a:endParaRPr lang="en-GB" sz="3600" dirty="0">
              <a:latin typeface="Times New Roman" panose="02020603050405020304" pitchFamily="18" charset="0"/>
              <a:cs typeface="Times New Roman" panose="02020603050405020304" pitchFamily="18" charset="0"/>
            </a:endParaRPr>
          </a:p>
        </p:txBody>
      </p:sp>
      <p:sp>
        <p:nvSpPr>
          <p:cNvPr id="3" name="Symbol zastępczy zawartości 2"/>
          <p:cNvSpPr>
            <a:spLocks noGrp="1"/>
          </p:cNvSpPr>
          <p:nvPr>
            <p:ph idx="1"/>
          </p:nvPr>
        </p:nvSpPr>
        <p:spPr>
          <a:xfrm>
            <a:off x="457200" y="1639341"/>
            <a:ext cx="8435280" cy="4525963"/>
          </a:xfrm>
        </p:spPr>
        <p:txBody>
          <a:bodyPr>
            <a:normAutofit/>
          </a:bodyPr>
          <a:lstStyle/>
          <a:p>
            <a:endParaRPr lang="pl-PL" dirty="0" smtClean="0">
              <a:latin typeface="Times New Roman" panose="02020603050405020304" pitchFamily="18" charset="0"/>
              <a:cs typeface="Times New Roman" panose="02020603050405020304" pitchFamily="18" charset="0"/>
            </a:endParaRPr>
          </a:p>
          <a:p>
            <a:endParaRPr lang="en-GB" dirty="0">
              <a:latin typeface="Times New Roman" panose="02020603050405020304" pitchFamily="18" charset="0"/>
              <a:cs typeface="Times New Roman" panose="02020603050405020304" pitchFamily="18" charset="0"/>
            </a:endParaRPr>
          </a:p>
        </p:txBody>
      </p:sp>
      <p:sp>
        <p:nvSpPr>
          <p:cNvPr id="4" name="Symbol zastępczy stopki 3"/>
          <p:cNvSpPr>
            <a:spLocks noGrp="1"/>
          </p:cNvSpPr>
          <p:nvPr>
            <p:ph type="ftr" sz="quarter" idx="11"/>
          </p:nvPr>
        </p:nvSpPr>
        <p:spPr/>
        <p:txBody>
          <a:bodyPr/>
          <a:lstStyle/>
          <a:p>
            <a:r>
              <a:rPr lang="pl-PL" dirty="0" smtClean="0"/>
              <a:t>Stanisława Golinowska </a:t>
            </a:r>
            <a:endParaRPr lang="pl-PL" dirty="0"/>
          </a:p>
        </p:txBody>
      </p:sp>
      <p:pic>
        <p:nvPicPr>
          <p:cNvPr id="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6632"/>
            <a:ext cx="1259632" cy="1047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95536" y="1409700"/>
            <a:ext cx="7992888" cy="48996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83222564"/>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6267</TotalTime>
  <Words>1988</Words>
  <Application>Microsoft Office PowerPoint</Application>
  <PresentationFormat>Pokaz na ekranie (4:3)</PresentationFormat>
  <Paragraphs>272</Paragraphs>
  <Slides>34</Slides>
  <Notes>5</Notes>
  <HiddenSlides>0</HiddenSlides>
  <MMClips>0</MMClips>
  <ScaleCrop>false</ScaleCrop>
  <HeadingPairs>
    <vt:vector size="4" baseType="variant">
      <vt:variant>
        <vt:lpstr>Motyw</vt:lpstr>
      </vt:variant>
      <vt:variant>
        <vt:i4>1</vt:i4>
      </vt:variant>
      <vt:variant>
        <vt:lpstr>Tytuły slajdów</vt:lpstr>
      </vt:variant>
      <vt:variant>
        <vt:i4>34</vt:i4>
      </vt:variant>
    </vt:vector>
  </HeadingPairs>
  <TitlesOfParts>
    <vt:vector size="35" baseType="lpstr">
      <vt:lpstr>Motyw pakietu Office</vt:lpstr>
      <vt:lpstr>  </vt:lpstr>
      <vt:lpstr>On the Project   </vt:lpstr>
      <vt:lpstr>On the project </vt:lpstr>
      <vt:lpstr>       Why HP4OP as a scientific project  </vt:lpstr>
      <vt:lpstr>Features of the project </vt:lpstr>
      <vt:lpstr>Participants </vt:lpstr>
      <vt:lpstr>Target groups </vt:lpstr>
      <vt:lpstr> Older people as a final target groups  </vt:lpstr>
      <vt:lpstr>Health promoter </vt:lpstr>
      <vt:lpstr>Analysed countries – rationale </vt:lpstr>
      <vt:lpstr>Table of results: health status by countries LE at birth</vt:lpstr>
      <vt:lpstr>Structure of the project activities </vt:lpstr>
      <vt:lpstr>Research questions of  the HP4OP</vt:lpstr>
      <vt:lpstr>Slajd 14</vt:lpstr>
      <vt:lpstr>Scope of health promotion functions and activities  </vt:lpstr>
      <vt:lpstr> Topics of the systematic literature overviews </vt:lpstr>
      <vt:lpstr>Institutional analsys of health promotion  </vt:lpstr>
      <vt:lpstr>Effectiveness of health promotion  for older people  </vt:lpstr>
      <vt:lpstr>Collection and selection of good practices in HP4OP  </vt:lpstr>
      <vt:lpstr> Analysis of healthy aging policies   </vt:lpstr>
      <vt:lpstr>Comparative perspective </vt:lpstr>
      <vt:lpstr>Glossary</vt:lpstr>
      <vt:lpstr>Trainings for Trainers     </vt:lpstr>
      <vt:lpstr>Trainings   </vt:lpstr>
      <vt:lpstr>Training programmes and methods      </vt:lpstr>
      <vt:lpstr>Manual for health promoters  </vt:lpstr>
      <vt:lpstr>Slajd 27</vt:lpstr>
      <vt:lpstr>Evaluation of trainings</vt:lpstr>
      <vt:lpstr>Dissemination and publications </vt:lpstr>
      <vt:lpstr>   The key added values  </vt:lpstr>
      <vt:lpstr>Slajd 31</vt:lpstr>
      <vt:lpstr>Slajd 32</vt:lpstr>
      <vt:lpstr>Health status by countries  LE at 65  </vt:lpstr>
      <vt:lpstr>Expenditures on public health and prevention OECD 2013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promotion and prevention of risk – actions for seniors Pro-health 65+</dc:title>
  <dc:creator>sg</dc:creator>
  <cp:lastModifiedBy>k.drogon</cp:lastModifiedBy>
  <cp:revision>347</cp:revision>
  <cp:lastPrinted>2014-10-29T06:18:34Z</cp:lastPrinted>
  <dcterms:created xsi:type="dcterms:W3CDTF">2014-10-27T23:57:37Z</dcterms:created>
  <dcterms:modified xsi:type="dcterms:W3CDTF">2018-02-23T08:32:12Z</dcterms:modified>
</cp:coreProperties>
</file>