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271" r:id="rId3"/>
    <p:sldId id="269" r:id="rId4"/>
    <p:sldId id="268" r:id="rId5"/>
    <p:sldId id="270" r:id="rId6"/>
    <p:sldId id="256" r:id="rId7"/>
    <p:sldId id="258" r:id="rId8"/>
    <p:sldId id="259" r:id="rId9"/>
    <p:sldId id="260" r:id="rId10"/>
    <p:sldId id="261" r:id="rId11"/>
    <p:sldId id="262" r:id="rId12"/>
    <p:sldId id="257" r:id="rId13"/>
    <p:sldId id="264" r:id="rId14"/>
    <p:sldId id="272" r:id="rId15"/>
    <p:sldId id="273" r:id="rId16"/>
    <p:sldId id="265" r:id="rId17"/>
    <p:sldId id="276" r:id="rId18"/>
    <p:sldId id="274" r:id="rId19"/>
    <p:sldId id="263" r:id="rId20"/>
    <p:sldId id="275" r:id="rId2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AE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62" autoAdjust="0"/>
  </p:normalViewPr>
  <p:slideViewPr>
    <p:cSldViewPr>
      <p:cViewPr varScale="1">
        <p:scale>
          <a:sx n="69" d="100"/>
          <a:sy n="69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EE965-D14B-48F6-A9EE-7BFCC6EB05A2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8A91A-F6C1-4E72-B0FB-7CD95775460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637971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565C0C67-E418-43E2-8ECF-803428DAD89E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xmlns="" val="4218446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>
                <a:effectLst/>
              </a:rPr>
              <a:t>Co to jest wspólne działanie CHRODIS PLUS?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CHRODIS PLUS to trzyletnia inicjatywa (2017-2020) finansowana przez Komisję Europejską i uczestniczące organizacje.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Łącznie 17 głównych dialogów politycznych i 21 pilotażowych wdrożeń stanowi rdzeń Projektu: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• Dialogi polityczne (15 na poziomie krajowym i 2 na szczeblu UE) zwiększają świadomość i akceptację decydentów w zakresie ulepszonych działań na rzecz walki z chorobami przewlekłymi.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• Projekty pilotażowe koncentrują się na następujących obszarach: promocja zdrowia i prewencja pierwotna, zintegrowany model opieki na wielu dzieciach, podnoszenie jakości opieki nad osobami cierpiącymi na choroby przewlekłe, wzmacnianie pozycji pacjentów w oparciu o ICT oraz zatrudnienie i choroby przewlekłe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Wysoka cena za choroby przewlekłe: oszacowano, że choroby przewlekłe kosztują gospodarkę UE 115 miliardów € lub 0,8% PKB rocznie. Około 70% do 80% budżetów na opiekę zdrowotną w całej UE wydaje się na leczenie chorób przewlekłych.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UE i choroby przewlekłe: Zmniejszenie obciążenia chorobami przewlekłymi, takimi jak cukrzyca, choroby układu krążenia, rak i zaburzenia psychiczne, jest priorytetem państw członkowskich UE i na poziomie polityki UE, ponieważ dotykają one 8 na 10 osób w wieku powyżej 65 lat w Europie.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W państwach członkowskich UE istnieje duża wiedza na temat skutecznych i skutecznych sposobów zapobiegania i leczenia chorób układu krążenia, udaru i cukrzycy typu 2. Istnieje ogromny potencjał zmniejszenia obciążenia chorobami przewlekłymi poprzez lepsze wykorzystanie tej wiedzy.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8A91A-F6C1-4E72-B0FB-7CD957754605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26924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>
                <a:effectLst/>
              </a:rPr>
              <a:t>Co to jest wspólne działanie CHRODIS PLUS?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CHRODIS PLUS to trzyletnia inicjatywa (2017-2020) finansowana przez Komisję Europejską i uczestniczące organizacje.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Łącznie 17 głównych dialogów politycznych i 21 pilotażowych wdrożeń stanowi rdzeń Projektu: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• Dialogi polityczne (15 na poziomie krajowym i 2 na szczeblu UE) zwiększają świadomość i akceptację decydentów w zakresie ulepszonych działań na rzecz walki z chorobami przewlekłymi.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• Projekty pilotażowe koncentrują się na następujących obszarach: promocja zdrowia i prewencja pierwotna, zintegrowany model opieki na wielu dzieciach, podnoszenie jakości opieki nad osobami cierpiącymi na choroby przewlekłe, wzmacnianie pozycji pacjentów w oparciu o ICT oraz zatrudnienie i choroby przewlekłe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Wysoka cena za choroby przewlekłe: oszacowano, że choroby przewlekłe kosztują gospodarkę UE 115 miliardów € lub 0,8% PKB rocznie. Około 70% do 80% budżetów na opiekę zdrowotną w całej UE wydaje się na leczenie chorób przewlekłych.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UE i choroby przewlekłe: Zmniejszenie obciążenia chorobami przewlekłymi, takimi jak cukrzyca, choroby układu krążenia, rak i zaburzenia psychiczne, jest priorytetem państw członkowskich UE i na poziomie polityki UE, ponieważ dotykają one 8 na 10 osób w wieku powyżej 65 lat w Europie.</a:t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/>
            </a:r>
            <a:br>
              <a:rPr lang="pl-PL" dirty="0" smtClean="0">
                <a:effectLst/>
              </a:rPr>
            </a:br>
            <a:r>
              <a:rPr lang="pl-PL" dirty="0" smtClean="0">
                <a:effectLst/>
              </a:rPr>
              <a:t>W państwach członkowskich UE istnieje duża wiedza na temat skutecznych i skutecznych sposobów zapobiegania i leczenia chorób układu krążenia, udaru i cukrzycy typu 2. Istnieje ogromny potencjał zmniejszenia obciążenia chorobami przewlekłymi poprzez lepsze wykorzystanie tej wiedzy.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8A91A-F6C1-4E72-B0FB-7CD957754605}" type="slidenum">
              <a:rPr lang="pl-PL" smtClean="0"/>
              <a:pPr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43457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Joint Actions are a funding instrument under the third EU Health </a:t>
            </a:r>
            <a:r>
              <a:rPr lang="en-US" dirty="0" err="1" smtClean="0">
                <a:effectLst/>
              </a:rPr>
              <a:t>Programme</a:t>
            </a:r>
            <a:r>
              <a:rPr lang="en-US" dirty="0" smtClean="0">
                <a:effectLst/>
              </a:rPr>
              <a:t> 2014-2020. They are designed and financed by Member State authorities and the EU to address specific priorities under the EU Health </a:t>
            </a:r>
            <a:r>
              <a:rPr lang="en-US" dirty="0" err="1" smtClean="0">
                <a:effectLst/>
              </a:rPr>
              <a:t>Programme</a:t>
            </a:r>
            <a:r>
              <a:rPr lang="en-US" dirty="0" smtClean="0">
                <a:effectLst/>
              </a:rPr>
              <a:t>.  They have a clear EU added value and are co-financed either by competent authorities that are responsible for health in the Member States (e.g. Health Ministries) or in the third countries participating in the </a:t>
            </a:r>
            <a:r>
              <a:rPr lang="en-US" dirty="0" err="1" smtClean="0">
                <a:effectLst/>
              </a:rPr>
              <a:t>Programme</a:t>
            </a:r>
            <a:r>
              <a:rPr lang="en-US" dirty="0" smtClean="0">
                <a:effectLst/>
              </a:rPr>
              <a:t>, or by public sector bodies and non-governmental bodies mandated by those competent authorities.</a:t>
            </a:r>
          </a:p>
          <a:p>
            <a:r>
              <a:rPr lang="en-US" dirty="0" smtClean="0">
                <a:effectLst/>
              </a:rPr>
              <a:t>Joint Actions involve on average 25 partners, depending on the scope of the action. This joint action involves representatives of the 43 participant institutions - from 18 EU countries plus Norway, Serbia and Iceland.</a:t>
            </a:r>
          </a:p>
          <a:p>
            <a:r>
              <a:rPr lang="en-US" dirty="0" smtClean="0">
                <a:effectLst/>
              </a:rPr>
              <a:t>The Joint Action supports Member States through cross-national implementation of policies and practices with demonstrated success identified in the JA-CHRODIS (2013-2016).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8A91A-F6C1-4E72-B0FB-7CD957754605}" type="slidenum">
              <a:rPr lang="pl-PL" smtClean="0"/>
              <a:pPr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577893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Pacjenci tacy zużywają 74% całkowitych zasobów opieki zdrowotnej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8A91A-F6C1-4E72-B0FB-7CD957754605}" type="slidenum">
              <a:rPr lang="pl-PL" smtClean="0"/>
              <a:pPr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11337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14580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87327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066508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474123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125643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93269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048891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51943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70569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22911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172829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F0568-2DB7-4D10-84C3-3412666E446E}" type="datetimeFigureOut">
              <a:rPr lang="pl-PL" smtClean="0"/>
              <a:pPr/>
              <a:t>2018-02-23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69918-D948-48FE-A183-A64894CFD9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57816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AE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359206" y="1852719"/>
            <a:ext cx="8228763" cy="15542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pl-PL" sz="4000" b="1" spc="-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NIGRiR</a:t>
            </a:r>
            <a:r>
              <a:rPr lang="pl-PL" sz="4000" b="1" spc="-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 w projekcie </a:t>
            </a:r>
            <a:r>
              <a:rPr lang="pl-PL" sz="4000" b="1" spc="-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Chrodis</a:t>
            </a:r>
            <a:r>
              <a:rPr lang="pl-PL" sz="4000" b="1" spc="-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 +</a:t>
            </a:r>
            <a:endParaRPr lang="pl-PL" sz="4000" spc="-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195931" y="3671474"/>
            <a:ext cx="8816555" cy="215415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pl-PL" sz="24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prof. dr hab. med. Tomasz Targowski</a:t>
            </a:r>
            <a:r>
              <a:rPr lang="pl-PL" sz="40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
</a:t>
            </a:r>
            <a:r>
              <a:rPr lang="pl-PL" sz="2400" b="1" spc="-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kierownik </a:t>
            </a:r>
            <a:r>
              <a:rPr lang="pl-PL" sz="24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Kliniki i Polikliniki Geriatrii 
Narodowego Instytutu </a:t>
            </a:r>
            <a:r>
              <a:rPr lang="pl-PL" sz="2400" b="1" spc="-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Geriatrii,  </a:t>
            </a:r>
            <a:r>
              <a:rPr lang="pl-PL" sz="2400" b="1" spc="-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</a:rPr>
              <a:t>Reumatologii i Rehabilitacji
Warszawa, ul. Spartańska 1 </a:t>
            </a:r>
            <a:endParaRPr lang="pl-PL" sz="4000" spc="-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pic>
        <p:nvPicPr>
          <p:cNvPr id="85" name="Obraz 84"/>
          <p:cNvPicPr/>
          <p:nvPr/>
        </p:nvPicPr>
        <p:blipFill>
          <a:blip r:embed="rId2" cstate="print">
            <a:lum bright="3000" contrast="38000"/>
          </a:blip>
          <a:stretch/>
        </p:blipFill>
        <p:spPr>
          <a:xfrm>
            <a:off x="5238790" y="377430"/>
            <a:ext cx="3773696" cy="1374549"/>
          </a:xfrm>
          <a:prstGeom prst="rect">
            <a:avLst/>
          </a:prstGeom>
          <a:ln>
            <a:noFill/>
          </a:ln>
        </p:spPr>
      </p:pic>
      <p:pic>
        <p:nvPicPr>
          <p:cNvPr id="86" name="Obraz 85"/>
          <p:cNvPicPr/>
          <p:nvPr/>
        </p:nvPicPr>
        <p:blipFill>
          <a:blip r:embed="rId3" cstate="print"/>
          <a:stretch/>
        </p:blipFill>
        <p:spPr>
          <a:xfrm>
            <a:off x="0" y="23732"/>
            <a:ext cx="3107043" cy="1930214"/>
          </a:xfrm>
          <a:prstGeom prst="rect">
            <a:avLst/>
          </a:prstGeom>
          <a:ln>
            <a:noFill/>
          </a:ln>
        </p:spPr>
      </p:pic>
      <p:pic>
        <p:nvPicPr>
          <p:cNvPr id="87" name="Obraz 86"/>
          <p:cNvPicPr/>
          <p:nvPr/>
        </p:nvPicPr>
        <p:blipFill>
          <a:blip r:embed="rId4" cstate="print"/>
          <a:stretch/>
        </p:blipFill>
        <p:spPr>
          <a:xfrm>
            <a:off x="3491880" y="377430"/>
            <a:ext cx="1730885" cy="137454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9931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62046792"/>
              </p:ext>
            </p:extLst>
          </p:nvPr>
        </p:nvGraphicFramePr>
        <p:xfrm>
          <a:off x="251520" y="945237"/>
          <a:ext cx="8568952" cy="5155766"/>
        </p:xfrm>
        <a:graphic>
          <a:graphicData uri="http://schemas.openxmlformats.org/drawingml/2006/table">
            <a:tbl>
              <a:tblPr/>
              <a:tblGrid>
                <a:gridCol w="2142238"/>
                <a:gridCol w="3042338"/>
                <a:gridCol w="1242138"/>
                <a:gridCol w="2142238"/>
              </a:tblGrid>
              <a:tr h="4423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Netherlands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National Institute for Health and Environment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RIVM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RIJKSINSTITUUT VOOR VOLKSGEZONDHEID EN MILIEU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74865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Poland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National Institute of Geriatrics, Rheumatology and Rehabilitation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NIGRiR</a:t>
                      </a:r>
                      <a:endParaRPr lang="pl-PL" sz="11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NARODOWY INSTYTUT GERIATRII REUMATOLOGII I REHABILITACJI IM.PROF.DR HAB. MED. ELEONORY REICHER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423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Portugal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Ministry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of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Health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MS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MINISTERIO DA SAUDE – REPUBLICA PORTUGUESA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423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Serbia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 of Public Health of Serbia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IPHS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 ZA JAVNO ZDRAVLJE SRBIJE 'MILAN JOVANOVIC - BATUT'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423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Serbia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Faculty of Medicine, University of Belgrade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UBEO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FACULTY OF MEDICINE, UNIVERSITY OF BELGRADE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423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Slovakia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The Ministry of Health of the Slovak Republic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MoH</a:t>
                      </a: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SK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MINISTERSTVO ZDRAVOTNICTVA SLOVENSKEJ REPUBLIKY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0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Slovenia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National Institute of Public Health Slovenia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NIJZ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NACIONALNI INSTITUT ZA JAVNO ZDRAVJE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5444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Spain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Agency for Health Quality and Assessment of Catalonia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AQUAS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AGENCIA DE QUALITAT I AVALUACIO SANITARIES DE CATALUNYA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0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Spain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Council of Health of the Board of Andalusia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CSJA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CONSEJERIA DE SALUD DE LA JUNTA DE ANDALUCIA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0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Spain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Cantabria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Health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Council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CSC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CONSEJERIA DE SANIDAD DE CANTABRIA</a:t>
                      </a:r>
                    </a:p>
                  </a:txBody>
                  <a:tcPr marL="34030" marR="34030" marT="17015" marB="170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7" y="103381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2123728" y="2231"/>
            <a:ext cx="663508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600" smtClean="0"/>
              <a:t>43 instytucje/21 państw</a:t>
            </a:r>
            <a:endParaRPr lang="pl-PL" sz="3600" dirty="0"/>
          </a:p>
        </p:txBody>
      </p:sp>
      <p:pic>
        <p:nvPicPr>
          <p:cNvPr id="7" name="Obraz 6"/>
          <p:cNvPicPr/>
          <p:nvPr/>
        </p:nvPicPr>
        <p:blipFill>
          <a:blip r:embed="rId3" cstate="print"/>
          <a:stretch/>
        </p:blipFill>
        <p:spPr>
          <a:xfrm>
            <a:off x="1429895" y="1628800"/>
            <a:ext cx="621826" cy="56535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5025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67744" y="510123"/>
            <a:ext cx="6635080" cy="922114"/>
          </a:xfrm>
        </p:spPr>
        <p:txBody>
          <a:bodyPr>
            <a:normAutofit/>
          </a:bodyPr>
          <a:lstStyle/>
          <a:p>
            <a:r>
              <a:rPr lang="pl-PL" sz="3600" dirty="0" smtClean="0"/>
              <a:t>43 instytucje/21 państw</a:t>
            </a:r>
            <a:endParaRPr lang="pl-PL" sz="36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59340711"/>
              </p:ext>
            </p:extLst>
          </p:nvPr>
        </p:nvGraphicFramePr>
        <p:xfrm>
          <a:off x="323528" y="1988840"/>
          <a:ext cx="8640960" cy="1737360"/>
        </p:xfrm>
        <a:graphic>
          <a:graphicData uri="http://schemas.openxmlformats.org/drawingml/2006/table">
            <a:tbl>
              <a:tblPr/>
              <a:tblGrid>
                <a:gridCol w="1584176"/>
                <a:gridCol w="2736304"/>
                <a:gridCol w="1728192"/>
                <a:gridCol w="2592288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Spain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 of Health Sciences of Aragon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IACS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INSTITUTO ARAGONES DE </a:t>
                      </a:r>
                      <a:r>
                        <a:rPr lang="es-ES" sz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CIENCIAS</a:t>
                      </a:r>
                      <a:r>
                        <a:rPr lang="pl-PL" sz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s-ES" sz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DE LA SALUD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Spain</a:t>
                      </a:r>
                      <a:endParaRPr lang="pl-PL" sz="16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</a:t>
                      </a:r>
                      <a:r>
                        <a:rPr lang="pl-PL" sz="1600" b="1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of </a:t>
                      </a:r>
                      <a:r>
                        <a:rPr lang="pl-PL" sz="1600" b="1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Salud</a:t>
                      </a:r>
                      <a:r>
                        <a:rPr lang="pl-PL" sz="1600" b="1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Carlos </a:t>
                      </a:r>
                      <a:r>
                        <a:rPr lang="pl-PL" sz="16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III</a:t>
                      </a:r>
                      <a:endParaRPr lang="pl-PL" sz="16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ISCIII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INSTITUTO DE SALUD CARLOS III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Spain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International Centre of Excellence in Chronicity Research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KRONIKGUNE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ASOCIACION CENTRO DE EXCELENCIA INTERNACIONAL EN INVESTIGACION SOBRE CRONICIDAD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8" y="620688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7662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solidFill>
            <a:srgbClr val="0EAEB2"/>
          </a:solidFill>
        </p:spPr>
        <p:txBody>
          <a:bodyPr>
            <a:normAutofit fontScale="92500" lnSpcReduction="20000"/>
          </a:bodyPr>
          <a:lstStyle/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Poprawa jakości promocji zdrowia i prewencji chorób przewlekłych w krajach EU – wzajemna wymiana doświadczeń krajowych.</a:t>
            </a:r>
          </a:p>
          <a:p>
            <a:pPr algn="just"/>
            <a:endParaRPr lang="pl-PL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Wdrożenie udoskonalonych programów </a:t>
            </a:r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pilotażowych </a:t>
            </a:r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promocji zdrowia i prewencji chorób przewlekłych w wybranych krajach.</a:t>
            </a:r>
          </a:p>
          <a:p>
            <a:pPr algn="just"/>
            <a:endParaRPr lang="pl-PL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Wspieranie promocji zdrowia i prewencji chorób przewlekłych na szczeblu ogólnokrajowym (poziom krajowych systemów opieki zdrowotnej).</a:t>
            </a:r>
          </a:p>
          <a:p>
            <a:pPr algn="just"/>
            <a:endParaRPr lang="pl-P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7" y="103381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rostokąt 2"/>
          <p:cNvSpPr/>
          <p:nvPr/>
        </p:nvSpPr>
        <p:spPr>
          <a:xfrm>
            <a:off x="2708696" y="620688"/>
            <a:ext cx="367671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Cele projektu</a:t>
            </a:r>
            <a:endParaRPr lang="pl-PL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65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811844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611560" y="332656"/>
            <a:ext cx="2952328" cy="523220"/>
          </a:xfrm>
          <a:prstGeom prst="rect">
            <a:avLst/>
          </a:prstGeom>
          <a:solidFill>
            <a:srgbClr val="0EAEB2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Zadania główne</a:t>
            </a:r>
            <a:endParaRPr lang="pl-PL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238538" y="980728"/>
            <a:ext cx="8824826" cy="4154984"/>
          </a:xfrm>
          <a:prstGeom prst="rect">
            <a:avLst/>
          </a:prstGeom>
          <a:solidFill>
            <a:srgbClr val="0EAEB2"/>
          </a:solidFill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Zadanie 1 – przygotowanie raportów przez nowe kraje członkowskie i aktualizacja dotychczasowych metod promocji zdrowia.</a:t>
            </a:r>
          </a:p>
          <a:p>
            <a:endParaRPr lang="pl-P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Zadanie 2 – pilotażowa implementacja projektów dotyczących promocji zdrowia i prewencji chorób przewlekłych.</a:t>
            </a:r>
          </a:p>
          <a:p>
            <a:endParaRPr lang="pl-PL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Zadanie 3 - wsparcie współpracy międzysektorowej pomiędzy instytucjami  promującymi politykę prozdrowotną  i placówkami systemu opieki zdrowotnej.</a:t>
            </a:r>
          </a:p>
          <a:p>
            <a:endParaRPr lang="pl-P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Zadanie 4  - przegląd końcowy uzyskanych efektów w projekcie .</a:t>
            </a:r>
            <a:endParaRPr lang="pl-P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179512" y="5889466"/>
            <a:ext cx="55915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Work</a:t>
            </a:r>
            <a:r>
              <a:rPr lang="pl-PL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pl-PL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package</a:t>
            </a:r>
            <a:r>
              <a:rPr lang="pl-PL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(WP) 1-8 </a:t>
            </a:r>
            <a:endParaRPr lang="pl-PL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Strzałka w prawo 7"/>
          <p:cNvSpPr/>
          <p:nvPr/>
        </p:nvSpPr>
        <p:spPr>
          <a:xfrm>
            <a:off x="5771018" y="6031013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/>
          <p:cNvPicPr/>
          <p:nvPr/>
        </p:nvPicPr>
        <p:blipFill>
          <a:blip r:embed="rId3" cstate="print"/>
          <a:stretch/>
        </p:blipFill>
        <p:spPr>
          <a:xfrm>
            <a:off x="6767507" y="5993506"/>
            <a:ext cx="794781" cy="603846"/>
          </a:xfrm>
          <a:prstGeom prst="rect">
            <a:avLst/>
          </a:prstGeom>
          <a:ln>
            <a:noFill/>
          </a:ln>
        </p:spPr>
      </p:pic>
      <p:sp>
        <p:nvSpPr>
          <p:cNvPr id="9" name="Prostokąt 8"/>
          <p:cNvSpPr/>
          <p:nvPr/>
        </p:nvSpPr>
        <p:spPr>
          <a:xfrm>
            <a:off x="7698420" y="6110763"/>
            <a:ext cx="1130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(WP) </a:t>
            </a:r>
            <a:r>
              <a:rPr lang="pl-PL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4-6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3368371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5536" y="1279301"/>
            <a:ext cx="8229600" cy="4525963"/>
          </a:xfrm>
          <a:solidFill>
            <a:srgbClr val="0EAEB2"/>
          </a:solidFill>
        </p:spPr>
        <p:txBody>
          <a:bodyPr>
            <a:noAutofit/>
          </a:bodyPr>
          <a:lstStyle/>
          <a:p>
            <a:pPr algn="just"/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Ustanowienie zespołów z udziałem reprezentantów ministerstw zdrowia (GB –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Governing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Boards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do wskazania obszarów zainteresowań oraz monitorowania prac projektowych.</a:t>
            </a:r>
          </a:p>
          <a:p>
            <a:pPr algn="just"/>
            <a:endParaRPr lang="pl-PL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Policy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Dialogues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15 obszarów na poziomach krajowych i 2                 na poziomie unijnym zogniskowanych na problematyce utrzymania aktywności zawodowej osób z chorobami przewlekłymi oraz innowacyjnych sposobach finansowania promocji zdrowia w celu odciążenia i ustabilizowania krajowych systemów opieki zdrowotnej.</a:t>
            </a:r>
          </a:p>
          <a:p>
            <a:pPr algn="just"/>
            <a:endParaRPr lang="pl-PL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Opracowanie wytycznych/dokumentu końcowego (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Consensus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Statement). </a:t>
            </a:r>
            <a:endParaRPr lang="pl-PL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3600" y="6157016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89423" y="284557"/>
            <a:ext cx="13227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WP 4</a:t>
            </a:r>
            <a:endParaRPr lang="pl-PL" sz="4000" dirty="0"/>
          </a:p>
        </p:txBody>
      </p:sp>
      <p:sp>
        <p:nvSpPr>
          <p:cNvPr id="6" name="Prostokąt 5"/>
          <p:cNvSpPr/>
          <p:nvPr/>
        </p:nvSpPr>
        <p:spPr>
          <a:xfrm>
            <a:off x="1619672" y="404664"/>
            <a:ext cx="738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integracja i wsparcie </a:t>
            </a:r>
            <a:r>
              <a:rPr lang="pl-PL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narodowej strategii (polityki) promocji </a:t>
            </a:r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zdrowia </a:t>
            </a:r>
            <a:b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prewencji chorób przewlekłych </a:t>
            </a:r>
            <a:endParaRPr lang="pl-PL" dirty="0"/>
          </a:p>
        </p:txBody>
      </p:sp>
      <p:pic>
        <p:nvPicPr>
          <p:cNvPr id="8" name="Obraz 7"/>
          <p:cNvPicPr/>
          <p:nvPr/>
        </p:nvPicPr>
        <p:blipFill>
          <a:blip r:embed="rId3" cstate="print"/>
          <a:stretch/>
        </p:blipFill>
        <p:spPr>
          <a:xfrm>
            <a:off x="1043608" y="6182468"/>
            <a:ext cx="794781" cy="60384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50091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41972"/>
            <a:ext cx="8229600" cy="4907308"/>
          </a:xfrm>
          <a:solidFill>
            <a:srgbClr val="0EAEB2"/>
          </a:solidFill>
        </p:spPr>
        <p:txBody>
          <a:bodyPr>
            <a:normAutofit fontScale="77500" lnSpcReduction="20000"/>
          </a:bodyPr>
          <a:lstStyle/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Przygotowanie, aktualizacja i usystematyzowanie  raportów krajowych  o stanie rozwoju krajowej polityki prozdrowotnej.</a:t>
            </a:r>
          </a:p>
          <a:p>
            <a:pPr algn="just"/>
            <a:endParaRPr lang="pl-PL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Zdefiniowanie interesów wspólnych i podział pracy           na 3 „tematyczne” grupy wiekowe: dzieci i ich rodzice, 40-65 lat  i 60+. </a:t>
            </a:r>
          </a:p>
          <a:p>
            <a:pPr algn="just"/>
            <a:endParaRPr lang="pl-PL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Próba przygotowania całościowego, innowacyjnego, międzysektorowego (opieka zdrowotna, praca, środowisko, etc.) systemu wsparcia promocji zdrowia        w krajach członkowskich.</a:t>
            </a:r>
          </a:p>
          <a:p>
            <a:pPr algn="just"/>
            <a:endParaRPr lang="pl-PL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Przygotowanie rekomendacji.</a:t>
            </a:r>
            <a:endParaRPr lang="pl-P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3600" y="6157016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ytuł 4"/>
          <p:cNvSpPr txBox="1">
            <a:spLocks/>
          </p:cNvSpPr>
          <p:nvPr/>
        </p:nvSpPr>
        <p:spPr>
          <a:xfrm>
            <a:off x="467544" y="260648"/>
            <a:ext cx="1569661" cy="76944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WP 5 </a:t>
            </a: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2483768" y="404664"/>
            <a:ext cx="6516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Promocja zdrowia i prewencja chorób przewlekłych </a:t>
            </a:r>
            <a:endParaRPr lang="pl-PL" sz="2000" dirty="0"/>
          </a:p>
        </p:txBody>
      </p:sp>
      <p:pic>
        <p:nvPicPr>
          <p:cNvPr id="7" name="Obraz 6"/>
          <p:cNvPicPr/>
          <p:nvPr/>
        </p:nvPicPr>
        <p:blipFill>
          <a:blip r:embed="rId3" cstate="print"/>
          <a:stretch/>
        </p:blipFill>
        <p:spPr>
          <a:xfrm>
            <a:off x="683568" y="6101341"/>
            <a:ext cx="794781" cy="60384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4872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30" y="116633"/>
            <a:ext cx="8867157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3"/>
          <p:cNvSpPr/>
          <p:nvPr/>
        </p:nvSpPr>
        <p:spPr>
          <a:xfrm>
            <a:off x="130393" y="116632"/>
            <a:ext cx="6624736" cy="954107"/>
          </a:xfrm>
          <a:prstGeom prst="rect">
            <a:avLst/>
          </a:prstGeom>
          <a:solidFill>
            <a:srgbClr val="0EAEB2"/>
          </a:solidFill>
        </p:spPr>
        <p:txBody>
          <a:bodyPr wrap="square">
            <a:spAutoFit/>
          </a:bodyPr>
          <a:lstStyle/>
          <a:p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Zadanie główne nr 1 / WP 5</a:t>
            </a:r>
          </a:p>
          <a:p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raporty nowych uczestników</a:t>
            </a:r>
            <a:endParaRPr lang="pl-PL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802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15616" y="2924944"/>
            <a:ext cx="7560840" cy="3528392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 </a:t>
            </a:r>
            <a:endParaRPr lang="pl-PL" b="1" dirty="0">
              <a:solidFill>
                <a:schemeClr val="bg1"/>
              </a:solidFill>
            </a:endParaRPr>
          </a:p>
          <a:p>
            <a:pPr algn="l"/>
            <a:endParaRPr lang="pl-PL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542392" y="3429000"/>
            <a:ext cx="8136904" cy="3139321"/>
          </a:xfrm>
          <a:prstGeom prst="rect">
            <a:avLst/>
          </a:prstGeom>
          <a:solidFill>
            <a:srgbClr val="0EAEB2"/>
          </a:solidFill>
        </p:spPr>
        <p:txBody>
          <a:bodyPr wrap="square">
            <a:spAutoFit/>
          </a:bodyPr>
          <a:lstStyle/>
          <a:p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Contents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	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I. 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Background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II. 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Approach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III.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Questionnaire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on “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Health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Promotion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and 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Disease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Prevention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Landscape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”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1) The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Health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Promotion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and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Chronic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Disease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Prevention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Landscape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2)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Identifying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Good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Practice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and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existing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databases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3)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Forecasting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Studies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4)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Cost-effectiveness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studies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5)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Gaps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and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Needs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IV. 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Glossary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of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Terms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V. 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Annex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–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Needs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Assessment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Guidance</a:t>
            </a:r>
            <a:r>
              <a:rPr lang="pl-PL" dirty="0">
                <a:solidFill>
                  <a:schemeClr val="bg1"/>
                </a:solidFill>
                <a:hlinkClick r:id="" action="ppaction://hlinkfile"/>
              </a:rPr>
              <a:t> </a:t>
            </a:r>
            <a:r>
              <a:rPr lang="pl-PL" dirty="0" err="1">
                <a:solidFill>
                  <a:schemeClr val="bg1"/>
                </a:solidFill>
                <a:hlinkClick r:id="" action="ppaction://hlinkfile"/>
              </a:rPr>
              <a:t>Document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44065" y="-50616"/>
            <a:ext cx="8661345" cy="283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pl-PL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pl-PL" altLang="zh-CN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l-PL" altLang="zh-CN" sz="2600" b="1" dirty="0"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Health Promotion and Disease Prevention Landscape</a:t>
            </a:r>
            <a:br>
              <a:rPr kumimoji="0" lang="en-GB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</a:br>
            <a:r>
              <a:rPr kumimoji="0" lang="en-GB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kumimoji="0" lang="en-GB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</a:br>
            <a:endParaRPr kumimoji="0" lang="pl-PL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Questionnaire</a:t>
            </a:r>
            <a:endParaRPr kumimoji="0" lang="pl-PL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 flipV="1">
            <a:off x="542392" y="2610622"/>
            <a:ext cx="8136904" cy="45719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6004" y="29249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Calibri" pitchFamily="34" charset="0"/>
              </a:rPr>
              <a:t>WP5 – Task 1: New Country Reviews and </a:t>
            </a:r>
            <a:endParaRPr kumimoji="0" lang="pl-PL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Calibri" pitchFamily="34" charset="0"/>
              </a:rPr>
              <a:t>Country Review updates</a:t>
            </a:r>
            <a:endParaRPr kumimoji="0" lang="nl-NL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37" y="103381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296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  <a:solidFill>
            <a:srgbClr val="0EAEB2"/>
          </a:solidFill>
        </p:spPr>
        <p:txBody>
          <a:bodyPr>
            <a:normAutofit fontScale="92500" lnSpcReduction="20000"/>
          </a:bodyPr>
          <a:lstStyle/>
          <a:p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Pilotaż w 5 wybranych miejscach: </a:t>
            </a:r>
          </a:p>
          <a:p>
            <a:endParaRPr lang="pl-PL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Fondazione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Policlinico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Universitario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Agostino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Gemelli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(Włochy) –  szpital (3-ci poziom opieki zdrowotnej)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Vilnius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 </a:t>
            </a:r>
            <a:r>
              <a:rPr lang="pl-PL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Hospital</a:t>
            </a:r>
            <a:r>
              <a:rPr lang="pl-P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Santaros</a:t>
            </a:r>
            <a:r>
              <a:rPr lang="pl-P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Klinikos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(Litwa) – podstawowa opieka zdrowotna (poziom 1-szy)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Hospital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Lithuanian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 of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Health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Kauno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Klinikos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(Litwa) – POZ i szpital (poziomy 1-szy i 3-ci)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 Aragonii (Hiszpania) – POZ (</a:t>
            </a:r>
            <a:r>
              <a:rPr lang="pl-P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oziom  1-szy)</a:t>
            </a:r>
            <a:endParaRPr lang="pl-PL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 Andaluzji (Hiszpania) – POZ (poziom 1-szy)</a:t>
            </a:r>
          </a:p>
          <a:p>
            <a:pPr>
              <a:buFont typeface="Wingdings" panose="05000000000000000000" pitchFamily="2" charset="2"/>
              <a:buChar char="ü"/>
            </a:pPr>
            <a:endParaRPr lang="pl-PL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Rola </a:t>
            </a:r>
            <a:r>
              <a:rPr lang="pl-PL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NIGRiR</a:t>
            </a:r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0" indent="0">
              <a:buNone/>
            </a:pPr>
            <a:r>
              <a:rPr lang="pl-P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dostosowanie </a:t>
            </a:r>
            <a:r>
              <a:rPr lang="pl-PL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Chrodis</a:t>
            </a:r>
            <a:r>
              <a:rPr lang="pl-P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ICMM do krajowych uwarunkowań panujących w naszym systemie  opieki zdrowotnej </a:t>
            </a:r>
            <a:endParaRPr lang="pl-PL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l-PL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3600" y="6157016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ytuł 4"/>
          <p:cNvSpPr txBox="1">
            <a:spLocks/>
          </p:cNvSpPr>
          <p:nvPr/>
        </p:nvSpPr>
        <p:spPr>
          <a:xfrm>
            <a:off x="467544" y="260648"/>
            <a:ext cx="1569661" cy="76944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WP 6 </a:t>
            </a:r>
            <a:endParaRPr lang="pl-PL" dirty="0"/>
          </a:p>
        </p:txBody>
      </p:sp>
      <p:pic>
        <p:nvPicPr>
          <p:cNvPr id="6" name="Obraz 5"/>
          <p:cNvPicPr/>
          <p:nvPr/>
        </p:nvPicPr>
        <p:blipFill>
          <a:blip r:embed="rId4" cstate="print"/>
          <a:stretch/>
        </p:blipFill>
        <p:spPr>
          <a:xfrm>
            <a:off x="854983" y="6157016"/>
            <a:ext cx="794781" cy="603846"/>
          </a:xfrm>
          <a:prstGeom prst="rect">
            <a:avLst/>
          </a:prstGeom>
          <a:ln>
            <a:noFill/>
          </a:ln>
        </p:spPr>
      </p:pic>
      <p:sp>
        <p:nvSpPr>
          <p:cNvPr id="7" name="Prostokąt 6"/>
          <p:cNvSpPr/>
          <p:nvPr/>
        </p:nvSpPr>
        <p:spPr>
          <a:xfrm>
            <a:off x="2037205" y="247869"/>
            <a:ext cx="68187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Pilotażowa implementacja zintegrowanego modelu opieki dla </a:t>
            </a:r>
            <a:r>
              <a:rPr lang="pl-PL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wielochorobowości</a:t>
            </a:r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pl-PL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Integrated</a:t>
            </a:r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pl-PL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Care</a:t>
            </a:r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Model for </a:t>
            </a:r>
            <a:r>
              <a:rPr lang="pl-PL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Multimorbidity</a:t>
            </a:r>
            <a:r>
              <a:rPr lang="pl-PL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ICMM)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xmlns="" val="2106860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16632"/>
            <a:ext cx="9396537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4960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457172" y="273026"/>
            <a:ext cx="8228763" cy="1145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pl-PL" sz="40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5" name="Obraz 104"/>
          <p:cNvPicPr/>
          <p:nvPr/>
        </p:nvPicPr>
        <p:blipFill>
          <a:blip r:embed="rId2" cstate="print"/>
          <a:stretch/>
        </p:blipFill>
        <p:spPr>
          <a:xfrm>
            <a:off x="195931" y="456893"/>
            <a:ext cx="8686261" cy="5878538"/>
          </a:xfrm>
          <a:prstGeom prst="rect">
            <a:avLst/>
          </a:prstGeom>
          <a:ln>
            <a:noFill/>
          </a:ln>
        </p:spPr>
      </p:pic>
      <p:pic>
        <p:nvPicPr>
          <p:cNvPr id="106" name="Obraz 105"/>
          <p:cNvPicPr/>
          <p:nvPr/>
        </p:nvPicPr>
        <p:blipFill>
          <a:blip r:embed="rId3" cstate="print"/>
          <a:stretch/>
        </p:blipFill>
        <p:spPr>
          <a:xfrm>
            <a:off x="6857575" y="6516360"/>
            <a:ext cx="2063477" cy="276291"/>
          </a:xfrm>
          <a:prstGeom prst="rect">
            <a:avLst/>
          </a:prstGeom>
          <a:ln>
            <a:noFill/>
          </a:ln>
        </p:spPr>
      </p:pic>
      <p:sp>
        <p:nvSpPr>
          <p:cNvPr id="107" name="TextShape 2"/>
          <p:cNvSpPr txBox="1"/>
          <p:nvPr/>
        </p:nvSpPr>
        <p:spPr>
          <a:xfrm>
            <a:off x="391861" y="280210"/>
            <a:ext cx="8555641" cy="8099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81639" tIns="40820" rIns="81639" bIns="40820"/>
          <a:lstStyle/>
          <a:p>
            <a:pPr algn="ctr"/>
            <a:r>
              <a:rPr lang="pl-PL" sz="2200" b="1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Prognozowany odsetek osób w populacji powyżej 60 roku życia w roku </a:t>
            </a:r>
            <a:r>
              <a:rPr lang="pl-PL" sz="2500" b="1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2050</a:t>
            </a:r>
            <a:r>
              <a:rPr lang="pl-PL" sz="2200" b="1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pl-PL" sz="2200" b="1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 różnych krajach</a:t>
            </a:r>
            <a:endParaRPr lang="pl-PL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TextShape 3"/>
          <p:cNvSpPr txBox="1"/>
          <p:nvPr/>
        </p:nvSpPr>
        <p:spPr>
          <a:xfrm>
            <a:off x="5488999" y="4549009"/>
            <a:ext cx="1401231" cy="5463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81639" tIns="40820" rIns="81639" bIns="40820"/>
          <a:lstStyle/>
          <a:p>
            <a:pPr algn="ctr"/>
            <a:r>
              <a:rPr lang="pl-PL" sz="15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mbria"/>
              </a:rPr>
              <a:t>odsetek </a:t>
            </a:r>
            <a:endParaRPr lang="pl-PL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r>
              <a:rPr lang="pl-PL" sz="15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mbria"/>
              </a:rPr>
              <a:t>w populacji</a:t>
            </a:r>
            <a:r>
              <a:rPr lang="pl-PL" sz="1500" b="1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mbria"/>
              </a:rPr>
              <a:t> </a:t>
            </a:r>
            <a:endParaRPr lang="pl-PL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TextShape 4"/>
          <p:cNvSpPr txBox="1"/>
          <p:nvPr/>
        </p:nvSpPr>
        <p:spPr>
          <a:xfrm>
            <a:off x="6338032" y="5832490"/>
            <a:ext cx="944059" cy="34781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81639" tIns="40820" rIns="81639" bIns="40820"/>
          <a:lstStyle/>
          <a:p>
            <a:pPr algn="ctr"/>
            <a:r>
              <a:rPr lang="pl-PL" sz="13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mbria"/>
              </a:rPr>
              <a:t>lub więcej</a:t>
            </a:r>
            <a:r>
              <a:rPr lang="pl-PL" sz="13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endParaRPr lang="pl-PL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827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Obraz znaleziony dla: unia europejsk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604" y="332656"/>
            <a:ext cx="8572500" cy="629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2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636712" y="3363676"/>
            <a:ext cx="4025447" cy="3607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82945" tIns="41473" rIns="82945" bIns="41473" rtlCol="0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r.  </a:t>
            </a:r>
          </a:p>
        </p:txBody>
      </p:sp>
      <p:pic>
        <p:nvPicPr>
          <p:cNvPr id="52226" name="Picture 2" descr="http://teatrdladzieci.com/wp-content/uploads/2011/04/teatrdladzieci-995x5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528" y="1379430"/>
            <a:ext cx="3495551" cy="188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Znalezione obrazy dla zapytania seniorzy"/>
          <p:cNvSpPr>
            <a:spLocks noChangeAspect="1" noChangeArrowheads="1"/>
          </p:cNvSpPr>
          <p:nvPr/>
        </p:nvSpPr>
        <p:spPr bwMode="auto">
          <a:xfrm>
            <a:off x="159840" y="-165617"/>
            <a:ext cx="276480" cy="27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82945" tIns="41473" rIns="82945" bIns="41473" numCol="1" anchor="t" anchorCtr="0" compatLnSpc="1">
            <a:prstTxWarp prst="textNoShape">
              <a:avLst/>
            </a:prstTxWarp>
          </a:bodyPr>
          <a:lstStyle/>
          <a:p>
            <a:endParaRPr lang="pl-PL">
              <a:solidFill>
                <a:prstClr val="black"/>
              </a:solidFill>
            </a:endParaRPr>
          </a:p>
        </p:txBody>
      </p:sp>
      <p:sp>
        <p:nvSpPr>
          <p:cNvPr id="4" name="AutoShape 6" descr="Znalezione obrazy dla zapytania seniorzy"/>
          <p:cNvSpPr>
            <a:spLocks noChangeAspect="1" noChangeArrowheads="1"/>
          </p:cNvSpPr>
          <p:nvPr/>
        </p:nvSpPr>
        <p:spPr bwMode="auto">
          <a:xfrm>
            <a:off x="298080" y="-27363"/>
            <a:ext cx="276480" cy="27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82945" tIns="41473" rIns="82945" bIns="41473" numCol="1" anchor="t" anchorCtr="0" compatLnSpc="1">
            <a:prstTxWarp prst="textNoShape">
              <a:avLst/>
            </a:prstTxWarp>
          </a:bodyPr>
          <a:lstStyle/>
          <a:p>
            <a:endParaRPr lang="pl-PL">
              <a:solidFill>
                <a:prstClr val="black"/>
              </a:solidFill>
            </a:endParaRPr>
          </a:p>
        </p:txBody>
      </p:sp>
      <p:pic>
        <p:nvPicPr>
          <p:cNvPr id="52232" name="Picture 8" descr="http://www.olawa24.pl/images_mce/Artykuly/pojedyncze/seniorz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0187" y="1338621"/>
            <a:ext cx="4028048" cy="188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2460736" y="373884"/>
            <a:ext cx="3122486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Dane i prognozy GUS dla Polski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1363047" y="792698"/>
            <a:ext cx="887644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dirty="0">
                <a:solidFill>
                  <a:prstClr val="black"/>
                </a:solidFill>
              </a:rPr>
              <a:t>&lt; 18 r.ż.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198460" y="817233"/>
            <a:ext cx="887644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dirty="0">
                <a:solidFill>
                  <a:prstClr val="black"/>
                </a:solidFill>
              </a:rPr>
              <a:t>&gt; 65 r.ż.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942228" y="3820946"/>
            <a:ext cx="1519740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na każdy 1000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942228" y="4839268"/>
            <a:ext cx="1519740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na każdy 1000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6335572" y="3755622"/>
            <a:ext cx="635587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1019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2636712" y="4212892"/>
            <a:ext cx="4025447" cy="3607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82945" tIns="41473" rIns="82945" bIns="41473" rtlCol="0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r.  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6335572" y="4735487"/>
            <a:ext cx="635587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1271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942228" y="5949782"/>
            <a:ext cx="1519740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na każdy 1000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2677375" y="5323406"/>
            <a:ext cx="4025447" cy="3607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82945" tIns="41473" rIns="82945" bIns="41473" rtlCol="0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2035 r.  </a:t>
            </a:r>
          </a:p>
        </p:txBody>
      </p:sp>
      <p:sp>
        <p:nvSpPr>
          <p:cNvPr id="17" name="pole tekstowe 16"/>
          <p:cNvSpPr txBox="1"/>
          <p:nvPr/>
        </p:nvSpPr>
        <p:spPr>
          <a:xfrm>
            <a:off x="6394853" y="5846001"/>
            <a:ext cx="908097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pl-PL" b="1" dirty="0">
                <a:solidFill>
                  <a:prstClr val="black"/>
                </a:solidFill>
              </a:rPr>
              <a:t>1996 (!)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4767952" y="6433920"/>
            <a:ext cx="4506907" cy="283811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pl-PL" sz="1300" i="1" dirty="0">
                <a:solidFill>
                  <a:prstClr val="black"/>
                </a:solidFill>
              </a:rPr>
              <a:t>Gryglewska B, Grodzicki T. </a:t>
            </a:r>
            <a:r>
              <a:rPr lang="pl-PL" sz="1300" i="1" dirty="0" err="1">
                <a:solidFill>
                  <a:prstClr val="black"/>
                </a:solidFill>
              </a:rPr>
              <a:t>Vedemecum</a:t>
            </a:r>
            <a:r>
              <a:rPr lang="pl-PL" sz="1300" i="1" dirty="0">
                <a:solidFill>
                  <a:prstClr val="black"/>
                </a:solidFill>
              </a:rPr>
              <a:t> geriatrii…2016</a:t>
            </a:r>
          </a:p>
        </p:txBody>
      </p:sp>
    </p:spTree>
    <p:extLst>
      <p:ext uri="{BB962C8B-B14F-4D97-AF65-F5344CB8AC3E}">
        <p14:creationId xmlns:p14="http://schemas.microsoft.com/office/powerpoint/2010/main" xmlns="" val="102790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457172" y="273026"/>
            <a:ext cx="8228763" cy="1145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pl-PL" sz="4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Prognoza demograficzna dla Polski</a:t>
            </a:r>
          </a:p>
        </p:txBody>
      </p:sp>
      <p:pic>
        <p:nvPicPr>
          <p:cNvPr id="122" name="Obraz 121"/>
          <p:cNvPicPr/>
          <p:nvPr/>
        </p:nvPicPr>
        <p:blipFill>
          <a:blip r:embed="rId2" cstate="print"/>
          <a:stretch/>
        </p:blipFill>
        <p:spPr>
          <a:xfrm>
            <a:off x="195931" y="1418360"/>
            <a:ext cx="8620951" cy="535926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15469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95087" y="293432"/>
            <a:ext cx="8753184" cy="586332"/>
          </a:xfrm>
          <a:prstGeom prst="rect">
            <a:avLst/>
          </a:prstGeom>
          <a:solidFill>
            <a:schemeClr val="bg1"/>
          </a:solidFill>
        </p:spPr>
        <p:txBody>
          <a:bodyPr wrap="square" lIns="82936" tIns="41469" rIns="82936" bIns="41469" rtlCol="0">
            <a:spAutoFit/>
          </a:bodyPr>
          <a:lstStyle/>
          <a:p>
            <a:pPr algn="ctr"/>
            <a:r>
              <a:rPr lang="pl-PL" sz="3300" b="1" dirty="0" err="1"/>
              <a:t>Wielochorobowość</a:t>
            </a:r>
            <a:endParaRPr lang="pl-PL" sz="3300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95087" y="3810276"/>
            <a:ext cx="8753184" cy="360747"/>
          </a:xfrm>
          <a:prstGeom prst="rect">
            <a:avLst/>
          </a:prstGeom>
          <a:solidFill>
            <a:srgbClr val="00B050"/>
          </a:solidFill>
        </p:spPr>
        <p:txBody>
          <a:bodyPr wrap="square" lIns="82936" tIns="41469" rIns="82936" bIns="41469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Przewlekła obturacyjna choroba płuc – 10% populacji powyżej 40 r.ż.</a:t>
            </a:r>
            <a:endParaRPr lang="pl-P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195728" y="1142648"/>
            <a:ext cx="8752544" cy="362964"/>
          </a:xfrm>
          <a:prstGeom prst="rect">
            <a:avLst/>
          </a:prstGeom>
          <a:solidFill>
            <a:srgbClr val="C00000"/>
          </a:solidFill>
        </p:spPr>
        <p:txBody>
          <a:bodyPr wrap="square" lIns="82936" tIns="41469" rIns="82936" bIns="41469" rtlCol="0">
            <a:sp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Nadciśnienie tętnicze – 70% populacji po 70 r.ż.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220672" y="1772816"/>
            <a:ext cx="8752544" cy="642174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txBody>
          <a:bodyPr wrap="square" lIns="82936" tIns="41469" rIns="82936" bIns="41469" rtlCol="0">
            <a:spAutoFit/>
          </a:bodyPr>
          <a:lstStyle/>
          <a:p>
            <a:r>
              <a:rPr lang="pl-PL" b="1" dirty="0"/>
              <a:t>Migotanie przedsionków </a:t>
            </a:r>
          </a:p>
          <a:p>
            <a:r>
              <a:rPr lang="pl-PL" b="1" dirty="0"/>
              <a:t>4.7% populacji w wieku 70-79 lat,  9% populacji w wieku 80-89 lat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195087" y="2718181"/>
            <a:ext cx="8752320" cy="63774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82936" tIns="41469" rIns="82936" bIns="41469" rtlCol="0">
            <a:spAutoFit/>
          </a:bodyPr>
          <a:lstStyle/>
          <a:p>
            <a:r>
              <a:rPr lang="pl-PL" b="1" dirty="0"/>
              <a:t>Zwężenie ujścia aortalnego (umiarkowane i ciężkie) – 8% populacji po 75 r.ż.</a:t>
            </a:r>
          </a:p>
          <a:p>
            <a:r>
              <a:rPr lang="pl-PL" b="1" dirty="0"/>
              <a:t>Niedomykalność mitralna  u 20% badanych echokardiograficznie (niezależnie od wieku)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95087" y="4509120"/>
            <a:ext cx="8727599" cy="3629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82936" tIns="41469" rIns="82936" bIns="41469" rtlCol="0">
            <a:sp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Choroba zwyrodnieniowa stawów  13-15% populacji (niezależnie od wieku) 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185122" y="5373216"/>
            <a:ext cx="8727599" cy="362964"/>
          </a:xfrm>
          <a:prstGeom prst="rect">
            <a:avLst/>
          </a:prstGeom>
          <a:solidFill>
            <a:schemeClr val="tx1"/>
          </a:solidFill>
        </p:spPr>
        <p:txBody>
          <a:bodyPr wrap="square" lIns="82936" tIns="41469" rIns="82936" bIns="41469" rtlCol="0">
            <a:sp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Depresja (wszystkich rodzajów) 15% populacji po 65 r.ż. </a:t>
            </a:r>
          </a:p>
        </p:txBody>
      </p:sp>
    </p:spTree>
    <p:extLst>
      <p:ext uri="{BB962C8B-B14F-4D97-AF65-F5344CB8AC3E}">
        <p14:creationId xmlns:p14="http://schemas.microsoft.com/office/powerpoint/2010/main" xmlns="" val="225571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568952" cy="45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323528" y="5229200"/>
            <a:ext cx="8568952" cy="1354162"/>
          </a:xfrm>
          <a:prstGeom prst="rect">
            <a:avLst/>
          </a:prstGeom>
          <a:solidFill>
            <a:srgbClr val="0EAEB2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Consumers, Health, Agriculture and Food Executive Agency (CHAFEA)</a:t>
            </a:r>
            <a:endParaRPr lang="pl-PL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 instytucje/21 państw</a:t>
            </a:r>
          </a:p>
          <a:p>
            <a:r>
              <a:rPr lang="pl-PL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36 </a:t>
            </a:r>
            <a:r>
              <a:rPr lang="pl-PL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miesięcy, data rozpoczęcia 01.09.2017r. </a:t>
            </a:r>
            <a:endParaRPr lang="pl-PL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6,25 mln EUR</a:t>
            </a:r>
          </a:p>
          <a:p>
            <a:r>
              <a:rPr lang="pl-PL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80% dofinansowania przez Komisję Europejską</a:t>
            </a:r>
          </a:p>
        </p:txBody>
      </p:sp>
    </p:spTree>
    <p:extLst>
      <p:ext uri="{BB962C8B-B14F-4D97-AF65-F5344CB8AC3E}">
        <p14:creationId xmlns:p14="http://schemas.microsoft.com/office/powerpoint/2010/main" xmlns="" val="43808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29825214"/>
              </p:ext>
            </p:extLst>
          </p:nvPr>
        </p:nvGraphicFramePr>
        <p:xfrm>
          <a:off x="9736" y="1412776"/>
          <a:ext cx="9145015" cy="5016693"/>
        </p:xfrm>
        <a:graphic>
          <a:graphicData uri="http://schemas.openxmlformats.org/drawingml/2006/table">
            <a:tbl>
              <a:tblPr/>
              <a:tblGrid>
                <a:gridCol w="1104768"/>
                <a:gridCol w="2927679"/>
                <a:gridCol w="1080120"/>
                <a:gridCol w="4032448"/>
              </a:tblGrid>
              <a:tr h="10706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Belgium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Federal Public Service Health, Food chain safety and Environment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BHTC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SERVICE PUBLIC FEDERAL SANTE PUBLIQUE, </a:t>
                      </a:r>
                      <a:endParaRPr lang="pl-PL" sz="110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SECURITE </a:t>
                      </a:r>
                      <a:r>
                        <a:rPr lang="fr-FR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DE LA CHAINE ALIMENTAIRE ET ENVIRONNEMENT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1946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Belgium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EuroHealthNet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EHNet</a:t>
                      </a:r>
                      <a:endParaRPr lang="pl-PL" sz="11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EUROHEALTHNET 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1946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Belgium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Flemish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Region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VL O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VLAAMS GEWEST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6326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Bulgaria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National Center of Public Health and Analyses, Sophia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NCPHA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NATSIONALEN CENTAR PO OBSHTESTVENO </a:t>
                      </a:r>
                      <a:r>
                        <a:rPr lang="it-IT" sz="11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ZDRAVE</a:t>
                      </a:r>
                      <a:endParaRPr lang="pl-PL" sz="110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it-IT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ANALIZI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866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Croatia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Croatian Institute of Public Health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CIPH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HRVATSKI ZAVOD ZA JAVNO ZDRAVSTVO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866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Finland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National Institute for Health and Welfare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THL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TERVEYDEN JA HYVINVOINNIN LAITOS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0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France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The French National Cancer Institute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INCa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 NATIONAL DU CANCER GIP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6326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Germany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Otto von Guericke University Magdeburg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OVGU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OTTO-VON-GUERICKE-UNIVERSITAET MAGDEBURG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866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Germany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Technical University of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Drezda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TUD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TECHNISCHE UNIVERSITAET DRESDEN</a:t>
                      </a:r>
                    </a:p>
                  </a:txBody>
                  <a:tcPr marL="48666" marR="48666" marT="24333" marB="243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7" y="103381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1"/>
          <p:cNvSpPr>
            <a:spLocks noGrp="1"/>
          </p:cNvSpPr>
          <p:nvPr>
            <p:ph type="title"/>
          </p:nvPr>
        </p:nvSpPr>
        <p:spPr>
          <a:xfrm>
            <a:off x="2123728" y="2231"/>
            <a:ext cx="6635080" cy="922114"/>
          </a:xfrm>
        </p:spPr>
        <p:txBody>
          <a:bodyPr>
            <a:normAutofit/>
          </a:bodyPr>
          <a:lstStyle/>
          <a:p>
            <a:r>
              <a:rPr lang="pl-PL" sz="3600" dirty="0" smtClean="0"/>
              <a:t>43 instytucje/21 państw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xmlns="" val="292686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5605507"/>
              </p:ext>
            </p:extLst>
          </p:nvPr>
        </p:nvGraphicFramePr>
        <p:xfrm>
          <a:off x="251520" y="1196752"/>
          <a:ext cx="8744408" cy="4620597"/>
        </p:xfrm>
        <a:graphic>
          <a:graphicData uri="http://schemas.openxmlformats.org/drawingml/2006/table">
            <a:tbl>
              <a:tblPr/>
              <a:tblGrid>
                <a:gridCol w="1327584"/>
                <a:gridCol w="4001008"/>
                <a:gridCol w="1229714"/>
                <a:gridCol w="2186102"/>
              </a:tblGrid>
              <a:tr h="4973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Germany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University Hospital Regensburg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UHREG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KLINIKUM DER UNIVERSITAET REGENSBURG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1989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Germany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University of Ulm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UULM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UNIVERSITAET ULM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973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Greece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Aristotle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University of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Thessaloniki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AUTH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ARISTOTELIO PANEPISTIMIO THESSALONIKIS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6465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Greece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Centre for Research and Technology Hellas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CERTH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ETHNIKO KENTRO EREVNAS KAI TECHNOLOGIKIS ANAPTYXIS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Hungary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Semmelweis University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SEMMELWEIS EGYETEM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973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Hungary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National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Oncology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OOI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ORSZÁGOS ONKOLÓGIAI INTÉZET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Iceland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The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Directorate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of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Health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DOHI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EMBAETTI LANDLAEKNI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6465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Ireland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Health Service Executive Government Agency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HSE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HEALTH SERVICE EXECUTIVE HSE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973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Ireland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 of Public Health in Ireland Limited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IPH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 OF PUBLIC HEALTH IN IRELAND LIMITED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Italy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Local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Sanitary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Company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Torino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ASL TO3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AZIENDA SANITARIA LOCALE TO3</a:t>
                      </a:r>
                    </a:p>
                  </a:txBody>
                  <a:tcPr marL="49736" marR="49736" marT="24868" marB="24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7" y="103381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2123728" y="2231"/>
            <a:ext cx="663508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600" smtClean="0"/>
              <a:t>43 instytucje/21 państw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xmlns="" val="813413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22210460"/>
              </p:ext>
            </p:extLst>
          </p:nvPr>
        </p:nvGraphicFramePr>
        <p:xfrm>
          <a:off x="179512" y="1268760"/>
          <a:ext cx="8856986" cy="4720803"/>
        </p:xfrm>
        <a:graphic>
          <a:graphicData uri="http://schemas.openxmlformats.org/drawingml/2006/table">
            <a:tbl>
              <a:tblPr/>
              <a:tblGrid>
                <a:gridCol w="1461503"/>
                <a:gridCol w="3769138"/>
                <a:gridCol w="1412099"/>
                <a:gridCol w="2214246"/>
              </a:tblGrid>
              <a:tr h="5550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Italy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The Foundation of the Carlo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Besta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Neurological Institute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FINCB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FONDAZIONE IRCCS ISTITUTO NEUROLOGICO CARLO BESTA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269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Italy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Superior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Health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ISS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ISTITUTO SUPERIORE DI SANITA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2988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Italy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Ministry of Health Italy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MoH</a:t>
                      </a: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IT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MINISTERO DELLA SALUTE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4269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Italy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Catholic University of the Sacred Heart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UCSC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UNIVERSITA CATTOLICA DEL SACRO CUORE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2988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Lithuania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Institute of Hygiene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HI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HIGIENOS INSTITUTAS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6831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Lithuania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The Hospital of Lithuanian University of Health Sciences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Kauno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Klinikos</a:t>
                      </a:r>
                      <a:endParaRPr lang="en-US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KAUNO KLINIKOS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LIETUVOS SVEIKATOS MOKSLU UNIVERSITETO LIGONINE KAUNO KLINIKOS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1707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Lithuania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Vilnius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University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VU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VILNIAUS UNIVERS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8112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Lithuania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Vilnius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University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Hospital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Santaros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Klinikos</a:t>
                      </a:r>
                      <a:endParaRPr lang="pl-PL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VULSK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VIESOJI ISTAIGA VILNIAUS UNIVERSITETO LIGONINE SANTAROS KLINIKOS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2988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Luxembourg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European</a:t>
                      </a:r>
                      <a:r>
                        <a:rPr lang="pl-PL" sz="16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Patients</a:t>
                      </a:r>
                      <a:r>
                        <a:rPr lang="pl-PL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Forum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EPF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FORUM EUROPEEN DES PATIENTS FPE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  <a:tr h="5550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Malta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Ministry for Health, Government of Malta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MFH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MINISTRY FOR HEALTH, GOVERNMENT OF MALTA</a:t>
                      </a:r>
                    </a:p>
                  </a:txBody>
                  <a:tcPr marL="42698" marR="42698" marT="21349" marB="213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EAEB2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7" y="103381"/>
            <a:ext cx="2900400" cy="70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2123728" y="2231"/>
            <a:ext cx="663508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600" smtClean="0"/>
              <a:t>43 instytucje/21 państw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xmlns="" val="15087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1201</Words>
  <Application>Microsoft Office PowerPoint</Application>
  <PresentationFormat>Pokaz na ekranie (4:3)</PresentationFormat>
  <Paragraphs>286</Paragraphs>
  <Slides>20</Slides>
  <Notes>5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1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43 instytucje/21 państw</vt:lpstr>
      <vt:lpstr>Slajd 8</vt:lpstr>
      <vt:lpstr>Slajd 9</vt:lpstr>
      <vt:lpstr>Slajd 10</vt:lpstr>
      <vt:lpstr>43 instytucje/21 państw</vt:lpstr>
      <vt:lpstr>Slajd 12</vt:lpstr>
      <vt:lpstr>Slajd 13</vt:lpstr>
      <vt:lpstr>WP 4</vt:lpstr>
      <vt:lpstr>Slajd 15</vt:lpstr>
      <vt:lpstr>Slajd 16</vt:lpstr>
      <vt:lpstr>Slajd 17</vt:lpstr>
      <vt:lpstr>Slajd 18</vt:lpstr>
      <vt:lpstr>Slajd 19</vt:lpstr>
      <vt:lpstr>Slajd 20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Tomasz</dc:creator>
  <cp:lastModifiedBy>k.drogon</cp:lastModifiedBy>
  <cp:revision>25</cp:revision>
  <dcterms:created xsi:type="dcterms:W3CDTF">2018-02-15T12:05:09Z</dcterms:created>
  <dcterms:modified xsi:type="dcterms:W3CDTF">2018-02-23T08:31:10Z</dcterms:modified>
</cp:coreProperties>
</file>