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27" r:id="rId1"/>
  </p:sldMasterIdLst>
  <p:notesMasterIdLst>
    <p:notesMasterId r:id="rId101"/>
  </p:notesMasterIdLst>
  <p:handoutMasterIdLst>
    <p:handoutMasterId r:id="rId102"/>
  </p:handoutMasterIdLst>
  <p:sldIdLst>
    <p:sldId id="280" r:id="rId2"/>
    <p:sldId id="276" r:id="rId3"/>
    <p:sldId id="337" r:id="rId4"/>
    <p:sldId id="341" r:id="rId5"/>
    <p:sldId id="347" r:id="rId6"/>
    <p:sldId id="358" r:id="rId7"/>
    <p:sldId id="349" r:id="rId8"/>
    <p:sldId id="352" r:id="rId9"/>
    <p:sldId id="348" r:id="rId10"/>
    <p:sldId id="339" r:id="rId11"/>
    <p:sldId id="361" r:id="rId12"/>
    <p:sldId id="359" r:id="rId13"/>
    <p:sldId id="350" r:id="rId14"/>
    <p:sldId id="405" r:id="rId15"/>
    <p:sldId id="340" r:id="rId16"/>
    <p:sldId id="342" r:id="rId17"/>
    <p:sldId id="265" r:id="rId18"/>
    <p:sldId id="266" r:id="rId19"/>
    <p:sldId id="267" r:id="rId20"/>
    <p:sldId id="268" r:id="rId21"/>
    <p:sldId id="269" r:id="rId22"/>
    <p:sldId id="365" r:id="rId23"/>
    <p:sldId id="364" r:id="rId24"/>
    <p:sldId id="367" r:id="rId25"/>
    <p:sldId id="368" r:id="rId26"/>
    <p:sldId id="330" r:id="rId27"/>
    <p:sldId id="270" r:id="rId28"/>
    <p:sldId id="271" r:id="rId29"/>
    <p:sldId id="272" r:id="rId30"/>
    <p:sldId id="403" r:id="rId31"/>
    <p:sldId id="273" r:id="rId32"/>
    <p:sldId id="274" r:id="rId33"/>
    <p:sldId id="275" r:id="rId34"/>
    <p:sldId id="369" r:id="rId35"/>
    <p:sldId id="278" r:id="rId36"/>
    <p:sldId id="370" r:id="rId37"/>
    <p:sldId id="371" r:id="rId38"/>
    <p:sldId id="372" r:id="rId39"/>
    <p:sldId id="282" r:id="rId40"/>
    <p:sldId id="283" r:id="rId41"/>
    <p:sldId id="391" r:id="rId42"/>
    <p:sldId id="284" r:id="rId43"/>
    <p:sldId id="392" r:id="rId44"/>
    <p:sldId id="360" r:id="rId45"/>
    <p:sldId id="362" r:id="rId46"/>
    <p:sldId id="363" r:id="rId47"/>
    <p:sldId id="356" r:id="rId48"/>
    <p:sldId id="386" r:id="rId49"/>
    <p:sldId id="393" r:id="rId50"/>
    <p:sldId id="332" r:id="rId51"/>
    <p:sldId id="394" r:id="rId52"/>
    <p:sldId id="395" r:id="rId53"/>
    <p:sldId id="289" r:id="rId54"/>
    <p:sldId id="290" r:id="rId55"/>
    <p:sldId id="291" r:id="rId56"/>
    <p:sldId id="355" r:id="rId57"/>
    <p:sldId id="292" r:id="rId58"/>
    <p:sldId id="293" r:id="rId59"/>
    <p:sldId id="294" r:id="rId60"/>
    <p:sldId id="296" r:id="rId61"/>
    <p:sldId id="297" r:id="rId62"/>
    <p:sldId id="382" r:id="rId63"/>
    <p:sldId id="383" r:id="rId64"/>
    <p:sldId id="384" r:id="rId65"/>
    <p:sldId id="385" r:id="rId66"/>
    <p:sldId id="299" r:id="rId67"/>
    <p:sldId id="387" r:id="rId68"/>
    <p:sldId id="388" r:id="rId69"/>
    <p:sldId id="389" r:id="rId70"/>
    <p:sldId id="390" r:id="rId71"/>
    <p:sldId id="313" r:id="rId72"/>
    <p:sldId id="314" r:id="rId73"/>
    <p:sldId id="315" r:id="rId74"/>
    <p:sldId id="316" r:id="rId75"/>
    <p:sldId id="317" r:id="rId76"/>
    <p:sldId id="318" r:id="rId77"/>
    <p:sldId id="319" r:id="rId78"/>
    <p:sldId id="320" r:id="rId79"/>
    <p:sldId id="397" r:id="rId80"/>
    <p:sldId id="304" r:id="rId81"/>
    <p:sldId id="305" r:id="rId82"/>
    <p:sldId id="306" r:id="rId83"/>
    <p:sldId id="307" r:id="rId84"/>
    <p:sldId id="308" r:id="rId85"/>
    <p:sldId id="309" r:id="rId86"/>
    <p:sldId id="310" r:id="rId87"/>
    <p:sldId id="311" r:id="rId88"/>
    <p:sldId id="312" r:id="rId89"/>
    <p:sldId id="325" r:id="rId90"/>
    <p:sldId id="326" r:id="rId91"/>
    <p:sldId id="327" r:id="rId92"/>
    <p:sldId id="328" r:id="rId93"/>
    <p:sldId id="398" r:id="rId94"/>
    <p:sldId id="399" r:id="rId95"/>
    <p:sldId id="400" r:id="rId96"/>
    <p:sldId id="401" r:id="rId97"/>
    <p:sldId id="285" r:id="rId98"/>
    <p:sldId id="279" r:id="rId99"/>
    <p:sldId id="281" r:id="rId100"/>
  </p:sldIdLst>
  <p:sldSz cx="9144000" cy="5143500" type="screen16x9"/>
  <p:notesSz cx="6858000" cy="9144000"/>
  <p:embeddedFontLst>
    <p:embeddedFont>
      <p:font typeface="Poppins Light" panose="00000400000000000000" pitchFamily="2" charset="-18"/>
      <p:regular r:id="rId103"/>
      <p:italic r:id="rId10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żytkownik" initials="Użytkowni" lastIdx="12" clrIdx="0">
    <p:extLst>
      <p:ext uri="{19B8F6BF-5375-455C-9EA6-DF929625EA0E}">
        <p15:presenceInfo xmlns:p15="http://schemas.microsoft.com/office/powerpoint/2012/main" userId="Użytkownik" providerId="None"/>
      </p:ext>
    </p:extLst>
  </p:cmAuthor>
  <p:cmAuthor id="2" name="Ewa" initials="EP" lastIdx="9" clrIdx="1">
    <p:extLst>
      <p:ext uri="{19B8F6BF-5375-455C-9EA6-DF929625EA0E}">
        <p15:presenceInfo xmlns:p15="http://schemas.microsoft.com/office/powerpoint/2012/main" userId="Ewa" providerId="None"/>
      </p:ext>
    </p:extLst>
  </p:cmAuthor>
  <p:cmAuthor id="3" name="Karolina Mazurska" initials="KM" lastIdx="18" clrIdx="2">
    <p:extLst>
      <p:ext uri="{19B8F6BF-5375-455C-9EA6-DF929625EA0E}">
        <p15:presenceInfo xmlns:p15="http://schemas.microsoft.com/office/powerpoint/2012/main" userId="Karolina Mazurska" providerId="None"/>
      </p:ext>
    </p:extLst>
  </p:cmAuthor>
  <p:cmAuthor id="4" name="ewa.pisarczyk" initials="e" lastIdx="6" clrIdx="3">
    <p:extLst>
      <p:ext uri="{19B8F6BF-5375-455C-9EA6-DF929625EA0E}">
        <p15:presenceInfo xmlns:p15="http://schemas.microsoft.com/office/powerpoint/2012/main" userId="S::ewa.pisarczyk@gdos.gov.pl::8e4ecba7-10d7-4476-85e4-59d23d8ca31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7AB27"/>
    <a:srgbClr val="FE6202"/>
    <a:srgbClr val="FE6926"/>
    <a:srgbClr val="FDD9F8"/>
    <a:srgbClr val="98999B"/>
    <a:srgbClr val="6FAD44"/>
    <a:srgbClr val="949699"/>
    <a:srgbClr val="98C4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04" autoAdjust="0"/>
    <p:restoredTop sz="94688" autoAdjust="0"/>
  </p:normalViewPr>
  <p:slideViewPr>
    <p:cSldViewPr snapToGrid="0">
      <p:cViewPr varScale="1">
        <p:scale>
          <a:sx n="178" d="100"/>
          <a:sy n="178" d="100"/>
        </p:scale>
        <p:origin x="168" y="42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96" d="100"/>
          <a:sy n="96" d="100"/>
        </p:scale>
        <p:origin x="2885" y="6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viewProps" Target="view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handoutMaster" Target="handoutMasters/handout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1.fntdata"/><Relationship Id="rId108"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Arkusz2!$B$2</c:f>
              <c:strCache>
                <c:ptCount val="1"/>
                <c:pt idx="0">
                  <c:v>Rośliny</c:v>
                </c:pt>
              </c:strCache>
            </c:strRef>
          </c:tx>
          <c:spPr>
            <a:solidFill>
              <a:schemeClr val="accent1">
                <a:lumMod val="40000"/>
                <a:lumOff val="60000"/>
              </a:schemeClr>
            </a:solidFill>
          </c:spPr>
          <c:invertIfNegative val="0"/>
          <c:cat>
            <c:strRef>
              <c:f>Arkusz2!$A$3:$A$8</c:f>
              <c:strCache>
                <c:ptCount val="6"/>
                <c:pt idx="0">
                  <c:v>2016</c:v>
                </c:pt>
                <c:pt idx="1">
                  <c:v>2017</c:v>
                </c:pt>
                <c:pt idx="2">
                  <c:v>2019</c:v>
                </c:pt>
                <c:pt idx="3">
                  <c:v>2022</c:v>
                </c:pt>
                <c:pt idx="4">
                  <c:v>2025</c:v>
                </c:pt>
                <c:pt idx="5">
                  <c:v>Razem</c:v>
                </c:pt>
              </c:strCache>
            </c:strRef>
          </c:cat>
          <c:val>
            <c:numRef>
              <c:f>Arkusz2!$B$3:$B$8</c:f>
              <c:numCache>
                <c:formatCode>General</c:formatCode>
                <c:ptCount val="6"/>
                <c:pt idx="0">
                  <c:v>14</c:v>
                </c:pt>
                <c:pt idx="1">
                  <c:v>9</c:v>
                </c:pt>
                <c:pt idx="2">
                  <c:v>13</c:v>
                </c:pt>
                <c:pt idx="3">
                  <c:v>5</c:v>
                </c:pt>
                <c:pt idx="4">
                  <c:v>8</c:v>
                </c:pt>
                <c:pt idx="5">
                  <c:v>49</c:v>
                </c:pt>
              </c:numCache>
            </c:numRef>
          </c:val>
          <c:extLst>
            <c:ext xmlns:c16="http://schemas.microsoft.com/office/drawing/2014/chart" uri="{C3380CC4-5D6E-409C-BE32-E72D297353CC}">
              <c16:uniqueId val="{00000000-09FF-4333-8B90-F07CBF0F4286}"/>
            </c:ext>
          </c:extLst>
        </c:ser>
        <c:ser>
          <c:idx val="1"/>
          <c:order val="1"/>
          <c:tx>
            <c:strRef>
              <c:f>Arkusz2!$C$2</c:f>
              <c:strCache>
                <c:ptCount val="1"/>
                <c:pt idx="0">
                  <c:v>Zwierzęta</c:v>
                </c:pt>
              </c:strCache>
            </c:strRef>
          </c:tx>
          <c:spPr>
            <a:solidFill>
              <a:schemeClr val="accent4">
                <a:lumMod val="20000"/>
                <a:lumOff val="80000"/>
              </a:schemeClr>
            </a:solidFill>
          </c:spPr>
          <c:invertIfNegative val="0"/>
          <c:cat>
            <c:strRef>
              <c:f>Arkusz2!$A$3:$A$8</c:f>
              <c:strCache>
                <c:ptCount val="6"/>
                <c:pt idx="0">
                  <c:v>2016</c:v>
                </c:pt>
                <c:pt idx="1">
                  <c:v>2017</c:v>
                </c:pt>
                <c:pt idx="2">
                  <c:v>2019</c:v>
                </c:pt>
                <c:pt idx="3">
                  <c:v>2022</c:v>
                </c:pt>
                <c:pt idx="4">
                  <c:v>2025</c:v>
                </c:pt>
                <c:pt idx="5">
                  <c:v>Razem</c:v>
                </c:pt>
              </c:strCache>
            </c:strRef>
          </c:cat>
          <c:val>
            <c:numRef>
              <c:f>Arkusz2!$C$3:$C$8</c:f>
              <c:numCache>
                <c:formatCode>General</c:formatCode>
                <c:ptCount val="6"/>
                <c:pt idx="0">
                  <c:v>23</c:v>
                </c:pt>
                <c:pt idx="1">
                  <c:v>3</c:v>
                </c:pt>
                <c:pt idx="2">
                  <c:v>4</c:v>
                </c:pt>
                <c:pt idx="3">
                  <c:v>17</c:v>
                </c:pt>
                <c:pt idx="4">
                  <c:v>18</c:v>
                </c:pt>
                <c:pt idx="5">
                  <c:v>65</c:v>
                </c:pt>
              </c:numCache>
            </c:numRef>
          </c:val>
          <c:extLst>
            <c:ext xmlns:c16="http://schemas.microsoft.com/office/drawing/2014/chart" uri="{C3380CC4-5D6E-409C-BE32-E72D297353CC}">
              <c16:uniqueId val="{00000001-09FF-4333-8B90-F07CBF0F4286}"/>
            </c:ext>
          </c:extLst>
        </c:ser>
        <c:ser>
          <c:idx val="2"/>
          <c:order val="2"/>
          <c:tx>
            <c:strRef>
              <c:f>Arkusz2!$D$2</c:f>
              <c:strCache>
                <c:ptCount val="1"/>
                <c:pt idx="0">
                  <c:v>Razem</c:v>
                </c:pt>
              </c:strCache>
            </c:strRef>
          </c:tx>
          <c:spPr>
            <a:solidFill>
              <a:srgbClr val="FDD9F8"/>
            </a:solidFill>
          </c:spPr>
          <c:invertIfNegative val="0"/>
          <c:cat>
            <c:strRef>
              <c:f>Arkusz2!$A$3:$A$8</c:f>
              <c:strCache>
                <c:ptCount val="6"/>
                <c:pt idx="0">
                  <c:v>2016</c:v>
                </c:pt>
                <c:pt idx="1">
                  <c:v>2017</c:v>
                </c:pt>
                <c:pt idx="2">
                  <c:v>2019</c:v>
                </c:pt>
                <c:pt idx="3">
                  <c:v>2022</c:v>
                </c:pt>
                <c:pt idx="4">
                  <c:v>2025</c:v>
                </c:pt>
                <c:pt idx="5">
                  <c:v>Razem</c:v>
                </c:pt>
              </c:strCache>
            </c:strRef>
          </c:cat>
          <c:val>
            <c:numRef>
              <c:f>Arkusz2!$D$3:$D$8</c:f>
              <c:numCache>
                <c:formatCode>General</c:formatCode>
                <c:ptCount val="6"/>
                <c:pt idx="0">
                  <c:v>37</c:v>
                </c:pt>
                <c:pt idx="1">
                  <c:v>12</c:v>
                </c:pt>
                <c:pt idx="2">
                  <c:v>17</c:v>
                </c:pt>
                <c:pt idx="3">
                  <c:v>22</c:v>
                </c:pt>
                <c:pt idx="4">
                  <c:v>26</c:v>
                </c:pt>
                <c:pt idx="5">
                  <c:v>114</c:v>
                </c:pt>
              </c:numCache>
            </c:numRef>
          </c:val>
          <c:extLst>
            <c:ext xmlns:c16="http://schemas.microsoft.com/office/drawing/2014/chart" uri="{C3380CC4-5D6E-409C-BE32-E72D297353CC}">
              <c16:uniqueId val="{00000002-09FF-4333-8B90-F07CBF0F4286}"/>
            </c:ext>
          </c:extLst>
        </c:ser>
        <c:dLbls>
          <c:showLegendKey val="0"/>
          <c:showVal val="0"/>
          <c:showCatName val="0"/>
          <c:showSerName val="0"/>
          <c:showPercent val="0"/>
          <c:showBubbleSize val="0"/>
        </c:dLbls>
        <c:gapWidth val="150"/>
        <c:axId val="458485776"/>
        <c:axId val="458486560"/>
      </c:barChart>
      <c:catAx>
        <c:axId val="458485776"/>
        <c:scaling>
          <c:orientation val="minMax"/>
        </c:scaling>
        <c:delete val="0"/>
        <c:axPos val="b"/>
        <c:numFmt formatCode="General" sourceLinked="1"/>
        <c:majorTickMark val="out"/>
        <c:minorTickMark val="none"/>
        <c:tickLblPos val="nextTo"/>
        <c:txPr>
          <a:bodyPr/>
          <a:lstStyle/>
          <a:p>
            <a:pPr>
              <a:defRPr>
                <a:latin typeface="Arial" panose="020B0604020202020204" pitchFamily="34" charset="0"/>
                <a:cs typeface="Arial" panose="020B0604020202020204" pitchFamily="34" charset="0"/>
              </a:defRPr>
            </a:pPr>
            <a:endParaRPr lang="pl-PL"/>
          </a:p>
        </c:txPr>
        <c:crossAx val="458486560"/>
        <c:crosses val="autoZero"/>
        <c:auto val="1"/>
        <c:lblAlgn val="ctr"/>
        <c:lblOffset val="100"/>
        <c:noMultiLvlLbl val="0"/>
      </c:catAx>
      <c:valAx>
        <c:axId val="458486560"/>
        <c:scaling>
          <c:orientation val="minMax"/>
        </c:scaling>
        <c:delete val="0"/>
        <c:axPos val="l"/>
        <c:majorGridlines/>
        <c:numFmt formatCode="General" sourceLinked="1"/>
        <c:majorTickMark val="out"/>
        <c:minorTickMark val="none"/>
        <c:tickLblPos val="nextTo"/>
        <c:txPr>
          <a:bodyPr/>
          <a:lstStyle/>
          <a:p>
            <a:pPr>
              <a:defRPr>
                <a:latin typeface="Arial" panose="020B0604020202020204" pitchFamily="34" charset="0"/>
                <a:cs typeface="Arial" panose="020B0604020202020204" pitchFamily="34" charset="0"/>
              </a:defRPr>
            </a:pPr>
            <a:endParaRPr lang="pl-PL"/>
          </a:p>
        </c:txPr>
        <c:crossAx val="458485776"/>
        <c:crosses val="autoZero"/>
        <c:crossBetween val="between"/>
      </c:valAx>
    </c:plotArea>
    <c:legend>
      <c:legendPos val="r"/>
      <c:layout>
        <c:manualLayout>
          <c:xMode val="edge"/>
          <c:yMode val="edge"/>
          <c:x val="0.84267410332906845"/>
          <c:y val="4.2705043782251852E-2"/>
          <c:w val="0.14739957809238041"/>
          <c:h val="0.22168492532687076"/>
        </c:manualLayout>
      </c:layout>
      <c:overlay val="0"/>
      <c:txPr>
        <a:bodyPr/>
        <a:lstStyle/>
        <a:p>
          <a:pPr>
            <a:defRPr>
              <a:latin typeface="Arial" panose="020B0604020202020204" pitchFamily="34" charset="0"/>
              <a:cs typeface="Arial" panose="020B0604020202020204" pitchFamily="34" charset="0"/>
            </a:defRPr>
          </a:pPr>
          <a:endParaRPr lang="pl-PL"/>
        </a:p>
      </c:txPr>
    </c:legend>
    <c:plotVisOnly val="1"/>
    <c:dispBlanksAs val="gap"/>
    <c:showDLblsOverMax val="0"/>
  </c:chart>
  <c:spPr>
    <a:ln>
      <a:noFill/>
    </a:ln>
  </c:sp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Symbol zastępczy stopki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180356117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B27713-48C0-4BB6-AD4C-D5BAD0FF15AF}" type="datetimeFigureOut">
              <a:rPr lang="en-US" smtClean="0"/>
              <a:t>9/9/2026</a:t>
            </a:fld>
            <a:endParaRPr lang="en-US"/>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3F14C0-A524-49B0-9F16-C7266868D74D}" type="slidenum">
              <a:rPr lang="en-US" smtClean="0"/>
              <a:t>‹#›</a:t>
            </a:fld>
            <a:endParaRPr lang="en-US"/>
          </a:p>
        </p:txBody>
      </p:sp>
    </p:spTree>
    <p:extLst>
      <p:ext uri="{BB962C8B-B14F-4D97-AF65-F5344CB8AC3E}">
        <p14:creationId xmlns:p14="http://schemas.microsoft.com/office/powerpoint/2010/main" val="373158114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1.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1.jpe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1.jpe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1.jpe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1.jpe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1.jpe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YTUŁ 3_metka_foto">
    <p:spTree>
      <p:nvGrpSpPr>
        <p:cNvPr id="1" name=""/>
        <p:cNvGrpSpPr/>
        <p:nvPr/>
      </p:nvGrpSpPr>
      <p:grpSpPr>
        <a:xfrm>
          <a:off x="0" y="0"/>
          <a:ext cx="0" cy="0"/>
          <a:chOff x="0" y="0"/>
          <a:chExt cx="0" cy="0"/>
        </a:xfrm>
      </p:grpSpPr>
      <p:sp>
        <p:nvSpPr>
          <p:cNvPr id="14" name="Symbol zastępczy obrazu 13"/>
          <p:cNvSpPr>
            <a:spLocks noGrp="1" noChangeAspect="1"/>
          </p:cNvSpPr>
          <p:nvPr>
            <p:ph type="pic" sz="quarter" idx="12"/>
          </p:nvPr>
        </p:nvSpPr>
        <p:spPr>
          <a:xfrm>
            <a:off x="263525" y="0"/>
            <a:ext cx="8880475" cy="5143500"/>
          </a:xfrm>
        </p:spPr>
        <p:txBody>
          <a:bodyPr/>
          <a:lstStyle/>
          <a:p>
            <a:endParaRPr lang="pl-PL" dirty="0"/>
          </a:p>
        </p:txBody>
      </p:sp>
      <p:pic>
        <p:nvPicPr>
          <p:cNvPr id="13" name="Obraz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7" name="Prostokąt 6"/>
          <p:cNvSpPr/>
          <p:nvPr/>
        </p:nvSpPr>
        <p:spPr>
          <a:xfrm>
            <a:off x="1" y="-1"/>
            <a:ext cx="263171" cy="46957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Obraz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9" name="Prostokąt 8"/>
          <p:cNvSpPr/>
          <p:nvPr/>
        </p:nvSpPr>
        <p:spPr>
          <a:xfrm>
            <a:off x="1" y="-1"/>
            <a:ext cx="263171" cy="46957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0" name="Obraz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11" name="Prostokąt 10"/>
          <p:cNvSpPr/>
          <p:nvPr userDrawn="1"/>
        </p:nvSpPr>
        <p:spPr>
          <a:xfrm>
            <a:off x="1" y="-1"/>
            <a:ext cx="263171" cy="46957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Symbol zastępczy tekstu 5"/>
          <p:cNvSpPr>
            <a:spLocks noGrp="1"/>
          </p:cNvSpPr>
          <p:nvPr>
            <p:ph type="body" sz="quarter" idx="11" hasCustomPrompt="1"/>
          </p:nvPr>
        </p:nvSpPr>
        <p:spPr>
          <a:xfrm>
            <a:off x="263172" y="4217908"/>
            <a:ext cx="8637718" cy="477805"/>
          </a:xfrm>
          <a:solidFill>
            <a:schemeClr val="bg1">
              <a:alpha val="65000"/>
            </a:schemeClr>
          </a:solidFill>
        </p:spPr>
        <p:txBody>
          <a:bodyPr wrap="square" lIns="108000" tIns="72000" rIns="108000" bIns="72000" anchor="b" anchorCtr="0">
            <a:spAutoFit/>
          </a:bodyPr>
          <a:lstStyle>
            <a:lvl1pPr marL="0" indent="0" algn="l">
              <a:buFontTx/>
              <a:buNone/>
              <a:defRPr sz="2400">
                <a:latin typeface="+mj-lt"/>
              </a:defRPr>
            </a:lvl1pPr>
            <a:lvl2pPr marL="342900" indent="0" algn="ctr">
              <a:buFontTx/>
              <a:buNone/>
              <a:defRPr sz="2400">
                <a:latin typeface="+mj-lt"/>
              </a:defRPr>
            </a:lvl2pPr>
            <a:lvl3pPr marL="685800" indent="0" algn="ctr">
              <a:buFontTx/>
              <a:buNone/>
              <a:defRPr sz="2400">
                <a:latin typeface="+mj-lt"/>
              </a:defRPr>
            </a:lvl3pPr>
            <a:lvl4pPr marL="1028700" indent="0" algn="ctr">
              <a:buFontTx/>
              <a:buNone/>
              <a:defRPr sz="2400">
                <a:latin typeface="+mj-lt"/>
              </a:defRPr>
            </a:lvl4pPr>
            <a:lvl5pPr marL="1371600" indent="0" algn="ctr">
              <a:buFontTx/>
              <a:buNone/>
              <a:defRPr sz="2400">
                <a:latin typeface="+mj-lt"/>
              </a:defRPr>
            </a:lvl5pPr>
          </a:lstStyle>
          <a:p>
            <a:pPr lvl="0"/>
            <a:r>
              <a:rPr lang="pl-PL" dirty="0"/>
              <a:t>TYTUŁ </a:t>
            </a:r>
          </a:p>
        </p:txBody>
      </p:sp>
    </p:spTree>
    <p:extLst>
      <p:ext uri="{BB962C8B-B14F-4D97-AF65-F5344CB8AC3E}">
        <p14:creationId xmlns:p14="http://schemas.microsoft.com/office/powerpoint/2010/main" val="2918213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Foto, tytuł, tekst">
    <p:spTree>
      <p:nvGrpSpPr>
        <p:cNvPr id="1" name=""/>
        <p:cNvGrpSpPr/>
        <p:nvPr/>
      </p:nvGrpSpPr>
      <p:grpSpPr>
        <a:xfrm>
          <a:off x="0" y="0"/>
          <a:ext cx="0" cy="0"/>
          <a:chOff x="0" y="0"/>
          <a:chExt cx="0" cy="0"/>
        </a:xfrm>
      </p:grpSpPr>
      <p:sp>
        <p:nvSpPr>
          <p:cNvPr id="17" name="Picture Placeholder 2"/>
          <p:cNvSpPr>
            <a:spLocks noGrp="1" noChangeAspect="1"/>
          </p:cNvSpPr>
          <p:nvPr>
            <p:ph type="pic" idx="1" hasCustomPrompt="1"/>
          </p:nvPr>
        </p:nvSpPr>
        <p:spPr>
          <a:xfrm>
            <a:off x="466241" y="849590"/>
            <a:ext cx="2387498" cy="1790622"/>
          </a:xfrm>
          <a:prstGeom prst="rect">
            <a:avLst/>
          </a:prstGeom>
        </p:spPr>
        <p:txBody>
          <a:bodyPr anchor="t"/>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pl-PL" dirty="0"/>
              <a:t>Obraz</a:t>
            </a:r>
            <a:r>
              <a:rPr lang="en-US" dirty="0"/>
              <a:t> 1</a:t>
            </a:r>
          </a:p>
        </p:txBody>
      </p:sp>
      <p:sp>
        <p:nvSpPr>
          <p:cNvPr id="19" name="Text Placeholder 3"/>
          <p:cNvSpPr>
            <a:spLocks noGrp="1"/>
          </p:cNvSpPr>
          <p:nvPr>
            <p:ph type="body" sz="half" idx="2" hasCustomPrompt="1"/>
          </p:nvPr>
        </p:nvSpPr>
        <p:spPr>
          <a:xfrm>
            <a:off x="3026564" y="1061700"/>
            <a:ext cx="5601067" cy="1578511"/>
          </a:xfrm>
          <a:prstGeom prst="rect">
            <a:avLst/>
          </a:prstGeom>
        </p:spPr>
        <p:txBody>
          <a:bodyPr lIns="0"/>
          <a:lstStyle>
            <a:lvl1pPr marL="0" indent="0">
              <a:lnSpc>
                <a:spcPts val="1100"/>
              </a:lnSpc>
              <a:spcBef>
                <a:spcPts val="0"/>
              </a:spcBef>
              <a:buNone/>
              <a:defRPr sz="9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pl-PL" dirty="0"/>
              <a:t>Tekst</a:t>
            </a:r>
            <a:r>
              <a:rPr lang="en-US" dirty="0"/>
              <a:t> 1</a:t>
            </a:r>
            <a:endParaRPr lang="pl-PL" dirty="0"/>
          </a:p>
        </p:txBody>
      </p:sp>
      <p:sp>
        <p:nvSpPr>
          <p:cNvPr id="23" name="Picture Placeholder 2"/>
          <p:cNvSpPr>
            <a:spLocks noGrp="1" noChangeAspect="1"/>
          </p:cNvSpPr>
          <p:nvPr>
            <p:ph type="pic" idx="16" hasCustomPrompt="1"/>
          </p:nvPr>
        </p:nvSpPr>
        <p:spPr>
          <a:xfrm>
            <a:off x="466241" y="2793514"/>
            <a:ext cx="2387498" cy="1790622"/>
          </a:xfrm>
          <a:prstGeom prst="rect">
            <a:avLst/>
          </a:prstGeom>
        </p:spPr>
        <p:txBody>
          <a:bodyPr anchor="t"/>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pl-PL"/>
              <a:t>Obraz</a:t>
            </a:r>
            <a:r>
              <a:rPr lang="en-US"/>
              <a:t> 2</a:t>
            </a:r>
          </a:p>
        </p:txBody>
      </p:sp>
      <p:sp>
        <p:nvSpPr>
          <p:cNvPr id="24" name="Text Placeholder 3"/>
          <p:cNvSpPr>
            <a:spLocks noGrp="1"/>
          </p:cNvSpPr>
          <p:nvPr>
            <p:ph type="body" sz="half" idx="17" hasCustomPrompt="1"/>
          </p:nvPr>
        </p:nvSpPr>
        <p:spPr>
          <a:xfrm>
            <a:off x="3026561" y="2999950"/>
            <a:ext cx="5610020" cy="1584186"/>
          </a:xfrm>
          <a:prstGeom prst="rect">
            <a:avLst/>
          </a:prstGeom>
        </p:spPr>
        <p:txBody>
          <a:bodyPr lIns="0"/>
          <a:lstStyle>
            <a:lvl1pPr marL="0" indent="0">
              <a:lnSpc>
                <a:spcPts val="1100"/>
              </a:lnSpc>
              <a:spcBef>
                <a:spcPts val="0"/>
              </a:spcBef>
              <a:buNone/>
              <a:defRPr sz="9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pl-PL" dirty="0"/>
              <a:t>Tekst</a:t>
            </a:r>
            <a:r>
              <a:rPr lang="en-US" dirty="0"/>
              <a:t> 2</a:t>
            </a:r>
            <a:endParaRPr lang="pl-PL" dirty="0"/>
          </a:p>
        </p:txBody>
      </p:sp>
      <p:sp>
        <p:nvSpPr>
          <p:cNvPr id="25" name="Text Placeholder 3"/>
          <p:cNvSpPr>
            <a:spLocks noGrp="1"/>
          </p:cNvSpPr>
          <p:nvPr>
            <p:ph type="body" sz="half" idx="18" hasCustomPrompt="1"/>
          </p:nvPr>
        </p:nvSpPr>
        <p:spPr>
          <a:xfrm>
            <a:off x="3026558" y="855265"/>
            <a:ext cx="5601067" cy="202603"/>
          </a:xfrm>
          <a:prstGeom prst="rect">
            <a:avLst/>
          </a:prstGeom>
        </p:spPr>
        <p:txBody>
          <a:bodyPr lIns="0" tIns="0" rIns="0">
            <a:noAutofit/>
          </a:bodyPr>
          <a:lstStyle>
            <a:lvl1pPr marL="0" indent="0" algn="l">
              <a:lnSpc>
                <a:spcPts val="1100"/>
              </a:lnSpc>
              <a:spcBef>
                <a:spcPts val="0"/>
              </a:spcBef>
              <a:buNone/>
              <a:defRPr sz="1000" cap="small" baseline="0">
                <a:latin typeface="+mj-lt"/>
              </a:defRPr>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pl-PL" dirty="0"/>
              <a:t>TEKST</a:t>
            </a:r>
            <a:r>
              <a:rPr lang="en-US" dirty="0"/>
              <a:t> 1</a:t>
            </a:r>
            <a:endParaRPr lang="pl-PL" dirty="0"/>
          </a:p>
        </p:txBody>
      </p:sp>
      <p:sp>
        <p:nvSpPr>
          <p:cNvPr id="26" name="Text Placeholder 3"/>
          <p:cNvSpPr>
            <a:spLocks noGrp="1"/>
          </p:cNvSpPr>
          <p:nvPr>
            <p:ph type="body" sz="half" idx="19" hasCustomPrompt="1"/>
          </p:nvPr>
        </p:nvSpPr>
        <p:spPr>
          <a:xfrm>
            <a:off x="3026559" y="2793514"/>
            <a:ext cx="5610020" cy="202603"/>
          </a:xfrm>
          <a:prstGeom prst="rect">
            <a:avLst/>
          </a:prstGeom>
        </p:spPr>
        <p:txBody>
          <a:bodyPr lIns="0" tIns="0" rIns="0">
            <a:noAutofit/>
          </a:bodyPr>
          <a:lstStyle>
            <a:lvl1pPr marL="0" indent="0" algn="l">
              <a:lnSpc>
                <a:spcPts val="1100"/>
              </a:lnSpc>
              <a:spcBef>
                <a:spcPts val="0"/>
              </a:spcBef>
              <a:buNone/>
              <a:defRPr sz="1000" cap="small" baseline="0">
                <a:latin typeface="+mj-lt"/>
              </a:defRPr>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pl-PL" dirty="0"/>
              <a:t>TEKST</a:t>
            </a:r>
            <a:r>
              <a:rPr lang="en-US" dirty="0"/>
              <a:t> 2</a:t>
            </a:r>
            <a:endParaRPr lang="pl-PL" dirty="0"/>
          </a:p>
        </p:txBody>
      </p:sp>
      <p:sp>
        <p:nvSpPr>
          <p:cNvPr id="22" name="Prostokąt 21"/>
          <p:cNvSpPr/>
          <p:nvPr/>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8" name="Slide Number Placeholder 5"/>
          <p:cNvSpPr txBox="1">
            <a:spLocks/>
          </p:cNvSpPr>
          <p:nvPr/>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30" name="Obraz 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31" name="Prostokąt z rogami zaokrąglonymi z jednej strony 30"/>
          <p:cNvSpPr>
            <a:spLocks/>
          </p:cNvSpPr>
          <p:nvPr/>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32" name="Obraz 31"/>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
        <p:nvSpPr>
          <p:cNvPr id="33" name="Title 1"/>
          <p:cNvSpPr>
            <a:spLocks noGrp="1"/>
          </p:cNvSpPr>
          <p:nvPr>
            <p:ph type="ctrTitle" hasCustomPrompt="1"/>
          </p:nvPr>
        </p:nvSpPr>
        <p:spPr>
          <a:xfrm>
            <a:off x="466242" y="294279"/>
            <a:ext cx="8161628" cy="271868"/>
          </a:xfrm>
          <a:prstGeom prst="rect">
            <a:avLst/>
          </a:prstGeom>
        </p:spPr>
        <p:txBody>
          <a:bodyPr lIns="0" anchor="ctr" anchorCtr="0">
            <a:noAutofit/>
          </a:bodyPr>
          <a:lstStyle>
            <a:lvl1pPr algn="l">
              <a:defRPr sz="1800" cap="small" baseline="0">
                <a:latin typeface="+mj-lt"/>
              </a:defRPr>
            </a:lvl1pPr>
          </a:lstStyle>
          <a:p>
            <a:r>
              <a:rPr lang="pl-PL" dirty="0"/>
              <a:t>CBFC</a:t>
            </a:r>
            <a:endParaRPr lang="en-US" dirty="0"/>
          </a:p>
        </p:txBody>
      </p:sp>
      <p:sp>
        <p:nvSpPr>
          <p:cNvPr id="34" name="Subtitle 2"/>
          <p:cNvSpPr>
            <a:spLocks noGrp="1"/>
          </p:cNvSpPr>
          <p:nvPr>
            <p:ph type="subTitle" idx="13" hasCustomPrompt="1"/>
          </p:nvPr>
        </p:nvSpPr>
        <p:spPr>
          <a:xfrm>
            <a:off x="466241" y="566146"/>
            <a:ext cx="8170340" cy="206432"/>
          </a:xfrm>
          <a:prstGeom prst="rect">
            <a:avLst/>
          </a:prstGeom>
        </p:spPr>
        <p:txBody>
          <a:bodyPr lIns="0">
            <a:noAutofit/>
          </a:bodyPr>
          <a:lstStyle>
            <a:lvl1pPr marL="0" indent="0" algn="l">
              <a:buNone/>
              <a:defRPr sz="11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pl-PL" dirty="0"/>
              <a:t>podtytuł</a:t>
            </a:r>
            <a:endParaRPr lang="en-US" dirty="0"/>
          </a:p>
        </p:txBody>
      </p:sp>
      <p:pic>
        <p:nvPicPr>
          <p:cNvPr id="35" name="Obraz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800" y="336100"/>
            <a:ext cx="101886" cy="193375"/>
          </a:xfrm>
          <a:prstGeom prst="rect">
            <a:avLst/>
          </a:prstGeom>
        </p:spPr>
      </p:pic>
      <p:sp>
        <p:nvSpPr>
          <p:cNvPr id="36" name="Symbol zastępczy tekstu 2"/>
          <p:cNvSpPr>
            <a:spLocks noGrp="1"/>
          </p:cNvSpPr>
          <p:nvPr>
            <p:ph type="body" sz="quarter" idx="10" hasCustomPrompt="1"/>
          </p:nvPr>
        </p:nvSpPr>
        <p:spPr>
          <a:xfrm>
            <a:off x="420688" y="4800600"/>
            <a:ext cx="7780337" cy="288925"/>
          </a:xfrm>
        </p:spPr>
        <p:txBody>
          <a:bodyPr anchor="ctr">
            <a:noAutofit/>
          </a:bodyPr>
          <a:lstStyle>
            <a:lvl1pPr marL="0" indent="0" algn="l">
              <a:buFontTx/>
              <a:buNone/>
              <a:defRPr sz="1100" cap="small" baseline="0"/>
            </a:lvl1pPr>
            <a:lvl2pPr marL="342900" indent="0" algn="ctr">
              <a:buFontTx/>
              <a:buNone/>
              <a:defRPr sz="700"/>
            </a:lvl2pPr>
            <a:lvl3pPr marL="685800" indent="0" algn="ctr">
              <a:buFontTx/>
              <a:buNone/>
              <a:defRPr sz="700"/>
            </a:lvl3pPr>
            <a:lvl4pPr marL="1028700" indent="0" algn="ctr">
              <a:buFontTx/>
              <a:buNone/>
              <a:defRPr sz="700"/>
            </a:lvl4pPr>
            <a:lvl5pPr marL="1371600" indent="0" algn="ctr">
              <a:buFontTx/>
              <a:buNone/>
              <a:defRPr sz="700"/>
            </a:lvl5pPr>
          </a:lstStyle>
          <a:p>
            <a:pPr lvl="0"/>
            <a:r>
              <a:rPr lang="pl-PL" dirty="0"/>
              <a:t>tytuł rozdziału</a:t>
            </a:r>
          </a:p>
        </p:txBody>
      </p:sp>
      <p:sp>
        <p:nvSpPr>
          <p:cNvPr id="20" name="Slide Number Placeholder 5"/>
          <p:cNvSpPr txBox="1">
            <a:spLocks/>
          </p:cNvSpPr>
          <p:nvPr/>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21" name="Obraz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27" name="Prostokąt z rogami zaokrąglonymi z jednej strony 26"/>
          <p:cNvSpPr>
            <a:spLocks/>
          </p:cNvSpPr>
          <p:nvPr/>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29" name="Obraz 28"/>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pic>
        <p:nvPicPr>
          <p:cNvPr id="37" name="Obraz 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800" y="336100"/>
            <a:ext cx="101886" cy="193375"/>
          </a:xfrm>
          <a:prstGeom prst="rect">
            <a:avLst/>
          </a:prstGeom>
        </p:spPr>
      </p:pic>
      <p:sp>
        <p:nvSpPr>
          <p:cNvPr id="39" name="Slide Number Placeholder 5"/>
          <p:cNvSpPr txBox="1">
            <a:spLocks/>
          </p:cNvSpPr>
          <p:nvPr userDrawn="1"/>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40" name="Obraz 3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41" name="Prostokąt z rogami zaokrąglonymi z jednej strony 40"/>
          <p:cNvSpPr>
            <a:spLocks/>
          </p:cNvSpPr>
          <p:nvPr userDrawn="1"/>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42" name="Obraz 41"/>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pic>
        <p:nvPicPr>
          <p:cNvPr id="43" name="Obraz 4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0800" y="336100"/>
            <a:ext cx="101886" cy="193375"/>
          </a:xfrm>
          <a:prstGeom prst="rect">
            <a:avLst/>
          </a:prstGeom>
        </p:spPr>
      </p:pic>
    </p:spTree>
    <p:extLst>
      <p:ext uri="{BB962C8B-B14F-4D97-AF65-F5344CB8AC3E}">
        <p14:creationId xmlns:p14="http://schemas.microsoft.com/office/powerpoint/2010/main" val="3062584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Foto, tytuł, tekst">
    <p:spTree>
      <p:nvGrpSpPr>
        <p:cNvPr id="1" name=""/>
        <p:cNvGrpSpPr/>
        <p:nvPr/>
      </p:nvGrpSpPr>
      <p:grpSpPr>
        <a:xfrm>
          <a:off x="0" y="0"/>
          <a:ext cx="0" cy="0"/>
          <a:chOff x="0" y="0"/>
          <a:chExt cx="0" cy="0"/>
        </a:xfrm>
      </p:grpSpPr>
      <p:sp>
        <p:nvSpPr>
          <p:cNvPr id="17" name="Picture Placeholder 2"/>
          <p:cNvSpPr>
            <a:spLocks noGrp="1" noChangeAspect="1"/>
          </p:cNvSpPr>
          <p:nvPr>
            <p:ph type="pic" idx="1" hasCustomPrompt="1"/>
          </p:nvPr>
        </p:nvSpPr>
        <p:spPr>
          <a:xfrm>
            <a:off x="5290868" y="932266"/>
            <a:ext cx="3336757" cy="3645484"/>
          </a:xfrm>
          <a:prstGeom prst="rect">
            <a:avLst/>
          </a:prstGeom>
        </p:spPr>
        <p:txBody>
          <a:bodyPr anchor="t"/>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pl-PL" dirty="0"/>
              <a:t>Obraz</a:t>
            </a:r>
            <a:r>
              <a:rPr lang="en-US" dirty="0"/>
              <a:t> 1</a:t>
            </a:r>
          </a:p>
        </p:txBody>
      </p:sp>
      <p:sp>
        <p:nvSpPr>
          <p:cNvPr id="19" name="Text Placeholder 3"/>
          <p:cNvSpPr>
            <a:spLocks noGrp="1"/>
          </p:cNvSpPr>
          <p:nvPr>
            <p:ph type="body" sz="half" idx="2" hasCustomPrompt="1"/>
          </p:nvPr>
        </p:nvSpPr>
        <p:spPr>
          <a:xfrm>
            <a:off x="466248" y="1138701"/>
            <a:ext cx="4634840" cy="1578511"/>
          </a:xfrm>
          <a:prstGeom prst="rect">
            <a:avLst/>
          </a:prstGeom>
        </p:spPr>
        <p:txBody>
          <a:bodyPr lIns="0">
            <a:normAutofit/>
          </a:bodyPr>
          <a:lstStyle>
            <a:lvl1pPr marL="0" indent="0">
              <a:lnSpc>
                <a:spcPts val="1100"/>
              </a:lnSpc>
              <a:spcBef>
                <a:spcPts val="0"/>
              </a:spcBef>
              <a:buNone/>
              <a:defRPr sz="850" baseline="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pl-PL" dirty="0"/>
              <a:t>Tekst</a:t>
            </a:r>
            <a:r>
              <a:rPr lang="en-US" dirty="0"/>
              <a:t> 1</a:t>
            </a:r>
            <a:endParaRPr lang="pl-PL" dirty="0"/>
          </a:p>
        </p:txBody>
      </p:sp>
      <p:sp>
        <p:nvSpPr>
          <p:cNvPr id="25" name="Text Placeholder 3"/>
          <p:cNvSpPr>
            <a:spLocks noGrp="1"/>
          </p:cNvSpPr>
          <p:nvPr>
            <p:ph type="body" sz="half" idx="18" hasCustomPrompt="1"/>
          </p:nvPr>
        </p:nvSpPr>
        <p:spPr>
          <a:xfrm>
            <a:off x="466242" y="932266"/>
            <a:ext cx="4634840" cy="202603"/>
          </a:xfrm>
          <a:prstGeom prst="rect">
            <a:avLst/>
          </a:prstGeom>
        </p:spPr>
        <p:txBody>
          <a:bodyPr lIns="0" tIns="0" rIns="0">
            <a:noAutofit/>
          </a:bodyPr>
          <a:lstStyle>
            <a:lvl1pPr marL="0" indent="0" algn="l">
              <a:lnSpc>
                <a:spcPts val="1100"/>
              </a:lnSpc>
              <a:spcBef>
                <a:spcPts val="0"/>
              </a:spcBef>
              <a:buNone/>
              <a:defRPr sz="1000" cap="small" baseline="0">
                <a:latin typeface="+mj-lt"/>
              </a:defRPr>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pl-PL" dirty="0"/>
              <a:t>TEKST</a:t>
            </a:r>
            <a:r>
              <a:rPr lang="en-US" dirty="0"/>
              <a:t> 1</a:t>
            </a:r>
            <a:endParaRPr lang="pl-PL" dirty="0"/>
          </a:p>
        </p:txBody>
      </p:sp>
      <p:sp>
        <p:nvSpPr>
          <p:cNvPr id="22" name="Prostokąt 21"/>
          <p:cNvSpPr/>
          <p:nvPr/>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8" name="Slide Number Placeholder 5"/>
          <p:cNvSpPr txBox="1">
            <a:spLocks/>
          </p:cNvSpPr>
          <p:nvPr/>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30" name="Obraz 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31" name="Prostokąt z rogami zaokrąglonymi z jednej strony 30"/>
          <p:cNvSpPr>
            <a:spLocks/>
          </p:cNvSpPr>
          <p:nvPr/>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32" name="Obraz 31"/>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
        <p:nvSpPr>
          <p:cNvPr id="33" name="Title 1"/>
          <p:cNvSpPr>
            <a:spLocks noGrp="1"/>
          </p:cNvSpPr>
          <p:nvPr>
            <p:ph type="ctrTitle" hasCustomPrompt="1"/>
          </p:nvPr>
        </p:nvSpPr>
        <p:spPr>
          <a:xfrm>
            <a:off x="466242" y="294279"/>
            <a:ext cx="8161628" cy="271868"/>
          </a:xfrm>
          <a:prstGeom prst="rect">
            <a:avLst/>
          </a:prstGeom>
        </p:spPr>
        <p:txBody>
          <a:bodyPr lIns="0" anchor="ctr" anchorCtr="0">
            <a:noAutofit/>
          </a:bodyPr>
          <a:lstStyle>
            <a:lvl1pPr algn="l">
              <a:defRPr sz="1800" cap="small" baseline="0">
                <a:latin typeface="+mj-lt"/>
              </a:defRPr>
            </a:lvl1pPr>
          </a:lstStyle>
          <a:p>
            <a:r>
              <a:rPr lang="pl-PL" dirty="0"/>
              <a:t>CBFC</a:t>
            </a:r>
            <a:endParaRPr lang="en-US" dirty="0"/>
          </a:p>
        </p:txBody>
      </p:sp>
      <p:sp>
        <p:nvSpPr>
          <p:cNvPr id="34" name="Subtitle 2"/>
          <p:cNvSpPr>
            <a:spLocks noGrp="1"/>
          </p:cNvSpPr>
          <p:nvPr>
            <p:ph type="subTitle" idx="13" hasCustomPrompt="1"/>
          </p:nvPr>
        </p:nvSpPr>
        <p:spPr>
          <a:xfrm>
            <a:off x="466241" y="566146"/>
            <a:ext cx="8170340" cy="206432"/>
          </a:xfrm>
          <a:prstGeom prst="rect">
            <a:avLst/>
          </a:prstGeom>
        </p:spPr>
        <p:txBody>
          <a:bodyPr lIns="0">
            <a:noAutofit/>
          </a:bodyPr>
          <a:lstStyle>
            <a:lvl1pPr marL="0" indent="0" algn="l">
              <a:buNone/>
              <a:defRPr sz="11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pl-PL" dirty="0"/>
              <a:t>podtytuł</a:t>
            </a:r>
            <a:endParaRPr lang="en-US" dirty="0"/>
          </a:p>
        </p:txBody>
      </p:sp>
      <p:pic>
        <p:nvPicPr>
          <p:cNvPr id="35" name="Obraz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800" y="336100"/>
            <a:ext cx="101886" cy="193375"/>
          </a:xfrm>
          <a:prstGeom prst="rect">
            <a:avLst/>
          </a:prstGeom>
        </p:spPr>
      </p:pic>
      <p:sp>
        <p:nvSpPr>
          <p:cNvPr id="36" name="Symbol zastępczy tekstu 2"/>
          <p:cNvSpPr>
            <a:spLocks noGrp="1"/>
          </p:cNvSpPr>
          <p:nvPr>
            <p:ph type="body" sz="quarter" idx="10" hasCustomPrompt="1"/>
          </p:nvPr>
        </p:nvSpPr>
        <p:spPr>
          <a:xfrm>
            <a:off x="420688" y="4800600"/>
            <a:ext cx="7780337" cy="288925"/>
          </a:xfrm>
        </p:spPr>
        <p:txBody>
          <a:bodyPr anchor="ctr">
            <a:noAutofit/>
          </a:bodyPr>
          <a:lstStyle>
            <a:lvl1pPr marL="0" indent="0" algn="l">
              <a:buFontTx/>
              <a:buNone/>
              <a:defRPr sz="1100" cap="small" baseline="0"/>
            </a:lvl1pPr>
            <a:lvl2pPr marL="342900" indent="0" algn="ctr">
              <a:buFontTx/>
              <a:buNone/>
              <a:defRPr sz="700"/>
            </a:lvl2pPr>
            <a:lvl3pPr marL="685800" indent="0" algn="ctr">
              <a:buFontTx/>
              <a:buNone/>
              <a:defRPr sz="700"/>
            </a:lvl3pPr>
            <a:lvl4pPr marL="1028700" indent="0" algn="ctr">
              <a:buFontTx/>
              <a:buNone/>
              <a:defRPr sz="700"/>
            </a:lvl4pPr>
            <a:lvl5pPr marL="1371600" indent="0" algn="ctr">
              <a:buFontTx/>
              <a:buNone/>
              <a:defRPr sz="700"/>
            </a:lvl5pPr>
          </a:lstStyle>
          <a:p>
            <a:pPr lvl="0"/>
            <a:r>
              <a:rPr lang="pl-PL" dirty="0"/>
              <a:t>tytuł rozdziału</a:t>
            </a:r>
          </a:p>
        </p:txBody>
      </p:sp>
      <p:sp>
        <p:nvSpPr>
          <p:cNvPr id="15" name="Slide Number Placeholder 5"/>
          <p:cNvSpPr txBox="1">
            <a:spLocks/>
          </p:cNvSpPr>
          <p:nvPr/>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16" name="Obraz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18" name="Prostokąt z rogami zaokrąglonymi z jednej strony 17"/>
          <p:cNvSpPr>
            <a:spLocks/>
          </p:cNvSpPr>
          <p:nvPr/>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20" name="Obraz 19"/>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pic>
        <p:nvPicPr>
          <p:cNvPr id="21" name="Obraz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800" y="336100"/>
            <a:ext cx="101886" cy="193375"/>
          </a:xfrm>
          <a:prstGeom prst="rect">
            <a:avLst/>
          </a:prstGeom>
        </p:spPr>
      </p:pic>
      <p:sp>
        <p:nvSpPr>
          <p:cNvPr id="24" name="Slide Number Placeholder 5"/>
          <p:cNvSpPr txBox="1">
            <a:spLocks/>
          </p:cNvSpPr>
          <p:nvPr userDrawn="1"/>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26" name="Obraz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27" name="Prostokąt z rogami zaokrąglonymi z jednej strony 26"/>
          <p:cNvSpPr>
            <a:spLocks/>
          </p:cNvSpPr>
          <p:nvPr userDrawn="1"/>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29" name="Obraz 28"/>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pic>
        <p:nvPicPr>
          <p:cNvPr id="37" name="Obraz 3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0800" y="336100"/>
            <a:ext cx="101886" cy="193375"/>
          </a:xfrm>
          <a:prstGeom prst="rect">
            <a:avLst/>
          </a:prstGeom>
        </p:spPr>
      </p:pic>
    </p:spTree>
    <p:extLst>
      <p:ext uri="{BB962C8B-B14F-4D97-AF65-F5344CB8AC3E}">
        <p14:creationId xmlns:p14="http://schemas.microsoft.com/office/powerpoint/2010/main" val="3713699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ytul_text">
    <p:spTree>
      <p:nvGrpSpPr>
        <p:cNvPr id="1" name=""/>
        <p:cNvGrpSpPr/>
        <p:nvPr/>
      </p:nvGrpSpPr>
      <p:grpSpPr>
        <a:xfrm>
          <a:off x="0" y="0"/>
          <a:ext cx="0" cy="0"/>
          <a:chOff x="0" y="0"/>
          <a:chExt cx="0" cy="0"/>
        </a:xfrm>
      </p:grpSpPr>
      <p:sp>
        <p:nvSpPr>
          <p:cNvPr id="12" name="Prostokąt 11"/>
          <p:cNvSpPr/>
          <p:nvPr/>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Slide Number Placeholder 5"/>
          <p:cNvSpPr txBox="1">
            <a:spLocks/>
          </p:cNvSpPr>
          <p:nvPr/>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16" name="Obraz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18" name="Prostokąt z rogami zaokrąglonymi z jednej strony 17"/>
          <p:cNvSpPr>
            <a:spLocks/>
          </p:cNvSpPr>
          <p:nvPr/>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20" name="Obraz 19"/>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
        <p:nvSpPr>
          <p:cNvPr id="22" name="Title 1"/>
          <p:cNvSpPr>
            <a:spLocks noGrp="1"/>
          </p:cNvSpPr>
          <p:nvPr>
            <p:ph type="ctrTitle" hasCustomPrompt="1"/>
          </p:nvPr>
        </p:nvSpPr>
        <p:spPr>
          <a:xfrm>
            <a:off x="466242" y="294279"/>
            <a:ext cx="8161628" cy="271868"/>
          </a:xfrm>
          <a:prstGeom prst="rect">
            <a:avLst/>
          </a:prstGeom>
        </p:spPr>
        <p:txBody>
          <a:bodyPr lIns="0" anchor="ctr" anchorCtr="0">
            <a:noAutofit/>
          </a:bodyPr>
          <a:lstStyle>
            <a:lvl1pPr algn="l">
              <a:defRPr sz="1800" cap="small" baseline="0">
                <a:latin typeface="+mj-lt"/>
              </a:defRPr>
            </a:lvl1pPr>
          </a:lstStyle>
          <a:p>
            <a:r>
              <a:rPr lang="pl-PL" dirty="0"/>
              <a:t>CBFC</a:t>
            </a:r>
            <a:endParaRPr lang="en-US" dirty="0"/>
          </a:p>
        </p:txBody>
      </p:sp>
      <p:sp>
        <p:nvSpPr>
          <p:cNvPr id="23" name="Subtitle 2"/>
          <p:cNvSpPr>
            <a:spLocks noGrp="1"/>
          </p:cNvSpPr>
          <p:nvPr>
            <p:ph type="subTitle" idx="13" hasCustomPrompt="1"/>
          </p:nvPr>
        </p:nvSpPr>
        <p:spPr>
          <a:xfrm>
            <a:off x="466241" y="566146"/>
            <a:ext cx="8170340" cy="206432"/>
          </a:xfrm>
          <a:prstGeom prst="rect">
            <a:avLst/>
          </a:prstGeom>
        </p:spPr>
        <p:txBody>
          <a:bodyPr lIns="0">
            <a:noAutofit/>
          </a:bodyPr>
          <a:lstStyle>
            <a:lvl1pPr marL="0" indent="0" algn="l">
              <a:buNone/>
              <a:defRPr sz="110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pl-PL" dirty="0"/>
              <a:t>podtytuł</a:t>
            </a:r>
            <a:endParaRPr lang="en-US" dirty="0"/>
          </a:p>
        </p:txBody>
      </p:sp>
      <p:pic>
        <p:nvPicPr>
          <p:cNvPr id="24" name="Obraz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800" y="336100"/>
            <a:ext cx="101886" cy="193375"/>
          </a:xfrm>
          <a:prstGeom prst="rect">
            <a:avLst/>
          </a:prstGeom>
        </p:spPr>
      </p:pic>
      <p:sp>
        <p:nvSpPr>
          <p:cNvPr id="11" name="Symbol zastępczy tekstu 2"/>
          <p:cNvSpPr>
            <a:spLocks noGrp="1"/>
          </p:cNvSpPr>
          <p:nvPr>
            <p:ph type="body" sz="quarter" idx="10" hasCustomPrompt="1"/>
          </p:nvPr>
        </p:nvSpPr>
        <p:spPr>
          <a:xfrm>
            <a:off x="420688" y="4800600"/>
            <a:ext cx="7780337" cy="288925"/>
          </a:xfrm>
        </p:spPr>
        <p:txBody>
          <a:bodyPr anchor="ctr">
            <a:noAutofit/>
          </a:bodyPr>
          <a:lstStyle>
            <a:lvl1pPr marL="0" indent="0" algn="l">
              <a:buFontTx/>
              <a:buNone/>
              <a:defRPr sz="1100" cap="small" baseline="0">
                <a:latin typeface="+mj-lt"/>
              </a:defRPr>
            </a:lvl1pPr>
            <a:lvl2pPr marL="342900" indent="0" algn="ctr">
              <a:buFontTx/>
              <a:buNone/>
              <a:defRPr sz="700"/>
            </a:lvl2pPr>
            <a:lvl3pPr marL="685800" indent="0" algn="ctr">
              <a:buFontTx/>
              <a:buNone/>
              <a:defRPr sz="700"/>
            </a:lvl3pPr>
            <a:lvl4pPr marL="1028700" indent="0" algn="ctr">
              <a:buFontTx/>
              <a:buNone/>
              <a:defRPr sz="700"/>
            </a:lvl4pPr>
            <a:lvl5pPr marL="1371600" indent="0" algn="ctr">
              <a:buFontTx/>
              <a:buNone/>
              <a:defRPr sz="700"/>
            </a:lvl5pPr>
          </a:lstStyle>
          <a:p>
            <a:pPr lvl="0"/>
            <a:r>
              <a:rPr lang="pl-PL" dirty="0"/>
              <a:t>tytuł rozdziału</a:t>
            </a:r>
          </a:p>
        </p:txBody>
      </p:sp>
      <p:sp>
        <p:nvSpPr>
          <p:cNvPr id="3" name="Symbol zastępczy tekstu 2"/>
          <p:cNvSpPr>
            <a:spLocks noGrp="1"/>
          </p:cNvSpPr>
          <p:nvPr>
            <p:ph type="body" sz="quarter" idx="14" hasCustomPrompt="1"/>
          </p:nvPr>
        </p:nvSpPr>
        <p:spPr>
          <a:xfrm>
            <a:off x="466725" y="837075"/>
            <a:ext cx="8169275" cy="3603625"/>
          </a:xfrm>
        </p:spPr>
        <p:txBody>
          <a:bodyPr lIns="0" rIns="0">
            <a:normAutofit/>
          </a:bodyPr>
          <a:lstStyle>
            <a:lvl1pPr marL="0" indent="0">
              <a:lnSpc>
                <a:spcPts val="1100"/>
              </a:lnSpc>
              <a:spcBef>
                <a:spcPts val="0"/>
              </a:spcBef>
              <a:buFontTx/>
              <a:buNone/>
              <a:defRPr sz="900" baseline="0"/>
            </a:lvl1pPr>
            <a:lvl2pPr marL="342900" indent="0">
              <a:lnSpc>
                <a:spcPts val="1200"/>
              </a:lnSpc>
              <a:buFontTx/>
              <a:buNone/>
              <a:defRPr sz="1000"/>
            </a:lvl2pPr>
            <a:lvl3pPr marL="685800" indent="0">
              <a:lnSpc>
                <a:spcPts val="1200"/>
              </a:lnSpc>
              <a:buFontTx/>
              <a:buNone/>
              <a:defRPr sz="1000"/>
            </a:lvl3pPr>
            <a:lvl4pPr marL="1028700" indent="0">
              <a:lnSpc>
                <a:spcPts val="1200"/>
              </a:lnSpc>
              <a:buFontTx/>
              <a:buNone/>
              <a:defRPr sz="1000"/>
            </a:lvl4pPr>
            <a:lvl5pPr marL="1371600" indent="0">
              <a:lnSpc>
                <a:spcPts val="1200"/>
              </a:lnSpc>
              <a:buFontTx/>
              <a:buNone/>
              <a:defRPr sz="1000"/>
            </a:lvl5pPr>
          </a:lstStyle>
          <a:p>
            <a:pPr lvl="0"/>
            <a:r>
              <a:rPr lang="pl-PL" dirty="0"/>
              <a:t>Tu tekst do wklejenia SDFKJ</a:t>
            </a:r>
          </a:p>
          <a:p>
            <a:pPr lvl="0"/>
            <a:r>
              <a:rPr lang="pl-PL" dirty="0"/>
              <a:t>FGKL</a:t>
            </a:r>
          </a:p>
        </p:txBody>
      </p:sp>
      <p:sp>
        <p:nvSpPr>
          <p:cNvPr id="15" name="Slide Number Placeholder 5"/>
          <p:cNvSpPr txBox="1">
            <a:spLocks/>
          </p:cNvSpPr>
          <p:nvPr/>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17" name="Obraz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19" name="Prostokąt z rogami zaokrąglonymi z jednej strony 18"/>
          <p:cNvSpPr>
            <a:spLocks/>
          </p:cNvSpPr>
          <p:nvPr/>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21" name="Obraz 20"/>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pic>
        <p:nvPicPr>
          <p:cNvPr id="25" name="Obraz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800" y="336100"/>
            <a:ext cx="101886" cy="193375"/>
          </a:xfrm>
          <a:prstGeom prst="rect">
            <a:avLst/>
          </a:prstGeom>
        </p:spPr>
      </p:pic>
      <p:sp>
        <p:nvSpPr>
          <p:cNvPr id="27" name="Slide Number Placeholder 5"/>
          <p:cNvSpPr txBox="1">
            <a:spLocks/>
          </p:cNvSpPr>
          <p:nvPr userDrawn="1"/>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28" name="Obraz 2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29" name="Prostokąt z rogami zaokrąglonymi z jednej strony 28"/>
          <p:cNvSpPr>
            <a:spLocks/>
          </p:cNvSpPr>
          <p:nvPr userDrawn="1"/>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30" name="Obraz 29"/>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pic>
        <p:nvPicPr>
          <p:cNvPr id="31" name="Obraz 3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0800" y="336100"/>
            <a:ext cx="101886" cy="193375"/>
          </a:xfrm>
          <a:prstGeom prst="rect">
            <a:avLst/>
          </a:prstGeom>
        </p:spPr>
      </p:pic>
    </p:spTree>
    <p:extLst>
      <p:ext uri="{BB962C8B-B14F-4D97-AF65-F5344CB8AC3E}">
        <p14:creationId xmlns:p14="http://schemas.microsoft.com/office/powerpoint/2010/main" val="2413440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topka">
    <p:spTree>
      <p:nvGrpSpPr>
        <p:cNvPr id="1" name=""/>
        <p:cNvGrpSpPr/>
        <p:nvPr/>
      </p:nvGrpSpPr>
      <p:grpSpPr>
        <a:xfrm>
          <a:off x="0" y="0"/>
          <a:ext cx="0" cy="0"/>
          <a:chOff x="0" y="0"/>
          <a:chExt cx="0" cy="0"/>
        </a:xfrm>
      </p:grpSpPr>
      <p:sp>
        <p:nvSpPr>
          <p:cNvPr id="27" name="Prostokąt 26"/>
          <p:cNvSpPr/>
          <p:nvPr/>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8" name="Slide Number Placeholder 5"/>
          <p:cNvSpPr txBox="1">
            <a:spLocks/>
          </p:cNvSpPr>
          <p:nvPr/>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8" name="Obraz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10" name="Prostokąt z rogami zaokrąglonymi z jednej strony 9"/>
          <p:cNvSpPr>
            <a:spLocks/>
          </p:cNvSpPr>
          <p:nvPr/>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11" name="Obraz 10"/>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
        <p:nvSpPr>
          <p:cNvPr id="3" name="Symbol zastępczy tekstu 2"/>
          <p:cNvSpPr>
            <a:spLocks noGrp="1"/>
          </p:cNvSpPr>
          <p:nvPr>
            <p:ph type="body" sz="quarter" idx="10" hasCustomPrompt="1"/>
          </p:nvPr>
        </p:nvSpPr>
        <p:spPr>
          <a:xfrm>
            <a:off x="420688" y="4800600"/>
            <a:ext cx="7780337" cy="288925"/>
          </a:xfrm>
        </p:spPr>
        <p:txBody>
          <a:bodyPr anchor="ctr">
            <a:noAutofit/>
          </a:bodyPr>
          <a:lstStyle>
            <a:lvl1pPr marL="0" indent="0" algn="l">
              <a:buFontTx/>
              <a:buNone/>
              <a:defRPr sz="1100" cap="small" baseline="0"/>
            </a:lvl1pPr>
            <a:lvl2pPr marL="342900" indent="0" algn="ctr">
              <a:buFontTx/>
              <a:buNone/>
              <a:defRPr sz="700"/>
            </a:lvl2pPr>
            <a:lvl3pPr marL="685800" indent="0" algn="ctr">
              <a:buFontTx/>
              <a:buNone/>
              <a:defRPr sz="700"/>
            </a:lvl3pPr>
            <a:lvl4pPr marL="1028700" indent="0" algn="ctr">
              <a:buFontTx/>
              <a:buNone/>
              <a:defRPr sz="700"/>
            </a:lvl4pPr>
            <a:lvl5pPr marL="1371600" indent="0" algn="ctr">
              <a:buFontTx/>
              <a:buNone/>
              <a:defRPr sz="700"/>
            </a:lvl5pPr>
          </a:lstStyle>
          <a:p>
            <a:pPr lvl="0"/>
            <a:r>
              <a:rPr lang="pl-PL" dirty="0"/>
              <a:t>tytuł rozdziału</a:t>
            </a:r>
          </a:p>
        </p:txBody>
      </p:sp>
      <p:sp>
        <p:nvSpPr>
          <p:cNvPr id="12" name="Slide Number Placeholder 5"/>
          <p:cNvSpPr txBox="1">
            <a:spLocks/>
          </p:cNvSpPr>
          <p:nvPr/>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13" name="Obraz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14" name="Prostokąt z rogami zaokrąglonymi z jednej strony 13"/>
          <p:cNvSpPr>
            <a:spLocks/>
          </p:cNvSpPr>
          <p:nvPr/>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15" name="Obraz 14"/>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
        <p:nvSpPr>
          <p:cNvPr id="17" name="Slide Number Placeholder 5"/>
          <p:cNvSpPr txBox="1">
            <a:spLocks/>
          </p:cNvSpPr>
          <p:nvPr userDrawn="1"/>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18" name="Obraz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19" name="Prostokąt z rogami zaokrąglonymi z jednej strony 18"/>
          <p:cNvSpPr>
            <a:spLocks/>
          </p:cNvSpPr>
          <p:nvPr userDrawn="1"/>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20" name="Obraz 19"/>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Tree>
    <p:extLst>
      <p:ext uri="{BB962C8B-B14F-4D97-AF65-F5344CB8AC3E}">
        <p14:creationId xmlns:p14="http://schemas.microsoft.com/office/powerpoint/2010/main" val="811424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tytul">
    <p:spTree>
      <p:nvGrpSpPr>
        <p:cNvPr id="1" name=""/>
        <p:cNvGrpSpPr/>
        <p:nvPr/>
      </p:nvGrpSpPr>
      <p:grpSpPr>
        <a:xfrm>
          <a:off x="0" y="0"/>
          <a:ext cx="0" cy="0"/>
          <a:chOff x="0" y="0"/>
          <a:chExt cx="0" cy="0"/>
        </a:xfrm>
      </p:grpSpPr>
      <p:sp>
        <p:nvSpPr>
          <p:cNvPr id="12" name="Prostokąt 11"/>
          <p:cNvSpPr/>
          <p:nvPr/>
        </p:nvSpPr>
        <p:spPr>
          <a:xfrm>
            <a:off x="0" y="319559"/>
            <a:ext cx="280799" cy="1890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p>
        </p:txBody>
      </p:sp>
      <p:sp>
        <p:nvSpPr>
          <p:cNvPr id="13" name="Prostokąt 12"/>
          <p:cNvSpPr/>
          <p:nvPr/>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Slide Number Placeholder 5"/>
          <p:cNvSpPr txBox="1">
            <a:spLocks/>
          </p:cNvSpPr>
          <p:nvPr/>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18" name="Obraz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20" name="Prostokąt z rogami zaokrąglonymi z jednej strony 19"/>
          <p:cNvSpPr>
            <a:spLocks/>
          </p:cNvSpPr>
          <p:nvPr/>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21" name="Obraz 20"/>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
        <p:nvSpPr>
          <p:cNvPr id="23" name="Subtitle 2"/>
          <p:cNvSpPr>
            <a:spLocks noGrp="1"/>
          </p:cNvSpPr>
          <p:nvPr>
            <p:ph type="subTitle" idx="13" hasCustomPrompt="1"/>
          </p:nvPr>
        </p:nvSpPr>
        <p:spPr>
          <a:xfrm>
            <a:off x="420638" y="566146"/>
            <a:ext cx="8215943" cy="206432"/>
          </a:xfrm>
          <a:prstGeom prst="rect">
            <a:avLst/>
          </a:prstGeom>
        </p:spPr>
        <p:txBody>
          <a:bodyPr lIns="0">
            <a:noAutofit/>
          </a:bodyPr>
          <a:lstStyle>
            <a:lvl1pPr marL="0" indent="0" algn="l">
              <a:buNone/>
              <a:defRPr sz="11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pl-PL" dirty="0"/>
              <a:t>podtytuł</a:t>
            </a:r>
            <a:endParaRPr lang="en-US" dirty="0"/>
          </a:p>
        </p:txBody>
      </p:sp>
      <p:sp>
        <p:nvSpPr>
          <p:cNvPr id="11" name="Symbol zastępczy tekstu 2"/>
          <p:cNvSpPr>
            <a:spLocks noGrp="1"/>
          </p:cNvSpPr>
          <p:nvPr>
            <p:ph type="body" sz="quarter" idx="10" hasCustomPrompt="1"/>
          </p:nvPr>
        </p:nvSpPr>
        <p:spPr>
          <a:xfrm>
            <a:off x="420688" y="4800600"/>
            <a:ext cx="7780337" cy="288925"/>
          </a:xfrm>
        </p:spPr>
        <p:txBody>
          <a:bodyPr anchor="ctr">
            <a:noAutofit/>
          </a:bodyPr>
          <a:lstStyle>
            <a:lvl1pPr marL="0" indent="0" algn="l">
              <a:buFontTx/>
              <a:buNone/>
              <a:defRPr sz="1100" cap="small" baseline="0"/>
            </a:lvl1pPr>
            <a:lvl2pPr marL="342900" indent="0" algn="ctr">
              <a:buFontTx/>
              <a:buNone/>
              <a:defRPr sz="700"/>
            </a:lvl2pPr>
            <a:lvl3pPr marL="685800" indent="0" algn="ctr">
              <a:buFontTx/>
              <a:buNone/>
              <a:defRPr sz="700"/>
            </a:lvl3pPr>
            <a:lvl4pPr marL="1028700" indent="0" algn="ctr">
              <a:buFontTx/>
              <a:buNone/>
              <a:defRPr sz="700"/>
            </a:lvl4pPr>
            <a:lvl5pPr marL="1371600" indent="0" algn="ctr">
              <a:buFontTx/>
              <a:buNone/>
              <a:defRPr sz="700"/>
            </a:lvl5pPr>
          </a:lstStyle>
          <a:p>
            <a:pPr lvl="0"/>
            <a:r>
              <a:rPr lang="pl-PL" dirty="0"/>
              <a:t>tytuł rozdziału</a:t>
            </a:r>
          </a:p>
        </p:txBody>
      </p:sp>
      <p:sp>
        <p:nvSpPr>
          <p:cNvPr id="15" name="Prostokąt 14"/>
          <p:cNvSpPr/>
          <p:nvPr/>
        </p:nvSpPr>
        <p:spPr>
          <a:xfrm>
            <a:off x="0" y="319559"/>
            <a:ext cx="280799" cy="1890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p>
        </p:txBody>
      </p:sp>
      <p:sp>
        <p:nvSpPr>
          <p:cNvPr id="17" name="Slide Number Placeholder 5"/>
          <p:cNvSpPr txBox="1">
            <a:spLocks/>
          </p:cNvSpPr>
          <p:nvPr/>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19" name="Obraz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24" name="Prostokąt z rogami zaokrąglonymi z jednej strony 23"/>
          <p:cNvSpPr>
            <a:spLocks/>
          </p:cNvSpPr>
          <p:nvPr/>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25" name="Obraz 24"/>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
        <p:nvSpPr>
          <p:cNvPr id="27" name="Prostokąt 26"/>
          <p:cNvSpPr/>
          <p:nvPr userDrawn="1"/>
        </p:nvSpPr>
        <p:spPr>
          <a:xfrm>
            <a:off x="0" y="319559"/>
            <a:ext cx="280799" cy="1890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p>
        </p:txBody>
      </p:sp>
      <p:sp>
        <p:nvSpPr>
          <p:cNvPr id="29" name="Slide Number Placeholder 5"/>
          <p:cNvSpPr txBox="1">
            <a:spLocks/>
          </p:cNvSpPr>
          <p:nvPr userDrawn="1"/>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30" name="Obraz 2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31" name="Prostokąt z rogami zaokrąglonymi z jednej strony 30"/>
          <p:cNvSpPr>
            <a:spLocks/>
          </p:cNvSpPr>
          <p:nvPr userDrawn="1"/>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32" name="Obraz 31"/>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
        <p:nvSpPr>
          <p:cNvPr id="33" name="Title 1"/>
          <p:cNvSpPr txBox="1">
            <a:spLocks/>
          </p:cNvSpPr>
          <p:nvPr userDrawn="1"/>
        </p:nvSpPr>
        <p:spPr>
          <a:xfrm>
            <a:off x="420450" y="283489"/>
            <a:ext cx="8207182" cy="271868"/>
          </a:xfrm>
          <a:prstGeom prst="rect">
            <a:avLst/>
          </a:prstGeom>
        </p:spPr>
        <p:txBody>
          <a:bodyPr vert="horz" lIns="0" tIns="45720" rIns="91440" bIns="45720" rtlCol="0" anchor="ctr" anchorCtr="0">
            <a:noAutofit/>
          </a:bodyPr>
          <a:lstStyle>
            <a:lvl1pPr algn="l" defTabSz="685800" rtl="0" eaLnBrk="1" latinLnBrk="0" hangingPunct="1">
              <a:lnSpc>
                <a:spcPct val="90000"/>
              </a:lnSpc>
              <a:spcBef>
                <a:spcPct val="0"/>
              </a:spcBef>
              <a:buNone/>
              <a:defRPr sz="1600" kern="1200" cap="small" baseline="0">
                <a:solidFill>
                  <a:schemeClr val="tx1"/>
                </a:solidFill>
                <a:latin typeface="+mj-lt"/>
                <a:ea typeface="+mj-ea"/>
                <a:cs typeface="+mj-cs"/>
              </a:defRPr>
            </a:lvl1pPr>
          </a:lstStyle>
          <a:p>
            <a:r>
              <a:rPr lang="pl-PL" sz="1800" dirty="0"/>
              <a:t>CBFC</a:t>
            </a:r>
            <a:endParaRPr lang="en-US" sz="1800" dirty="0"/>
          </a:p>
        </p:txBody>
      </p:sp>
    </p:spTree>
    <p:extLst>
      <p:ext uri="{BB962C8B-B14F-4D97-AF65-F5344CB8AC3E}">
        <p14:creationId xmlns:p14="http://schemas.microsoft.com/office/powerpoint/2010/main" val="1750562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ytuł i tekst">
    <p:spTree>
      <p:nvGrpSpPr>
        <p:cNvPr id="1" name=""/>
        <p:cNvGrpSpPr/>
        <p:nvPr/>
      </p:nvGrpSpPr>
      <p:grpSpPr>
        <a:xfrm>
          <a:off x="0" y="0"/>
          <a:ext cx="0" cy="0"/>
          <a:chOff x="0" y="0"/>
          <a:chExt cx="0" cy="0"/>
        </a:xfrm>
      </p:grpSpPr>
      <p:sp>
        <p:nvSpPr>
          <p:cNvPr id="14" name="Title 1"/>
          <p:cNvSpPr>
            <a:spLocks noGrp="1"/>
          </p:cNvSpPr>
          <p:nvPr>
            <p:ph type="ctrTitle" hasCustomPrompt="1"/>
          </p:nvPr>
        </p:nvSpPr>
        <p:spPr>
          <a:xfrm>
            <a:off x="466242" y="294279"/>
            <a:ext cx="8161628" cy="271868"/>
          </a:xfrm>
          <a:prstGeom prst="rect">
            <a:avLst/>
          </a:prstGeom>
        </p:spPr>
        <p:txBody>
          <a:bodyPr lIns="0" anchor="ctr" anchorCtr="0">
            <a:noAutofit/>
          </a:bodyPr>
          <a:lstStyle>
            <a:lvl1pPr algn="l">
              <a:defRPr sz="1800" cap="small" baseline="0">
                <a:latin typeface="+mj-lt"/>
              </a:defRPr>
            </a:lvl1pPr>
          </a:lstStyle>
          <a:p>
            <a:r>
              <a:rPr lang="pl-PL" dirty="0"/>
              <a:t>CBFC</a:t>
            </a:r>
            <a:endParaRPr lang="en-US" dirty="0"/>
          </a:p>
        </p:txBody>
      </p:sp>
      <p:sp>
        <p:nvSpPr>
          <p:cNvPr id="15" name="Subtitle 2"/>
          <p:cNvSpPr>
            <a:spLocks noGrp="1"/>
          </p:cNvSpPr>
          <p:nvPr>
            <p:ph type="subTitle" idx="13" hasCustomPrompt="1"/>
          </p:nvPr>
        </p:nvSpPr>
        <p:spPr>
          <a:xfrm>
            <a:off x="466241" y="566146"/>
            <a:ext cx="8170340" cy="206432"/>
          </a:xfrm>
          <a:prstGeom prst="rect">
            <a:avLst/>
          </a:prstGeom>
        </p:spPr>
        <p:txBody>
          <a:bodyPr lIns="0">
            <a:noAutofit/>
          </a:bodyPr>
          <a:lstStyle>
            <a:lvl1pPr marL="0" indent="0" algn="l">
              <a:buNone/>
              <a:defRPr sz="11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pl-PL" dirty="0"/>
              <a:t>podtytuł</a:t>
            </a:r>
            <a:endParaRPr lang="en-US" dirty="0"/>
          </a:p>
        </p:txBody>
      </p:sp>
      <p:sp>
        <p:nvSpPr>
          <p:cNvPr id="23" name="Content Placeholder 2"/>
          <p:cNvSpPr>
            <a:spLocks noGrp="1"/>
          </p:cNvSpPr>
          <p:nvPr>
            <p:ph idx="1"/>
          </p:nvPr>
        </p:nvSpPr>
        <p:spPr>
          <a:xfrm>
            <a:off x="466241" y="835740"/>
            <a:ext cx="8161391" cy="3263504"/>
          </a:xfrm>
          <a:prstGeom prst="rect">
            <a:avLst/>
          </a:prstGeom>
        </p:spPr>
        <p:txBody>
          <a:bodyPr lIns="0" rIns="0">
            <a:noAutofit/>
          </a:bodyPr>
          <a:lstStyle>
            <a:lvl1pPr marL="400031" indent="-171442">
              <a:lnSpc>
                <a:spcPts val="1200"/>
              </a:lnSpc>
              <a:buSzPct val="110000"/>
              <a:buFont typeface="Wingdings" panose="05000000000000000000" pitchFamily="2" charset="2"/>
              <a:buChar char="§"/>
              <a:defRPr sz="900" baseline="0"/>
            </a:lvl1pPr>
            <a:lvl2pPr marL="857208" indent="-171442">
              <a:lnSpc>
                <a:spcPts val="1200"/>
              </a:lnSpc>
              <a:buSzPct val="110000"/>
              <a:buFont typeface="Wingdings" panose="05000000000000000000" pitchFamily="2" charset="2"/>
              <a:buChar char="§"/>
              <a:defRPr sz="800" baseline="0"/>
            </a:lvl2pPr>
            <a:lvl3pPr marL="1314386" indent="-171442">
              <a:lnSpc>
                <a:spcPts val="1200"/>
              </a:lnSpc>
              <a:buSzPct val="110000"/>
              <a:buFont typeface="Wingdings" panose="05000000000000000000" pitchFamily="2" charset="2"/>
              <a:buChar char="§"/>
              <a:defRPr sz="700" baseline="0"/>
            </a:lvl3pPr>
            <a:lvl4pPr>
              <a:defRPr sz="1200"/>
            </a:lvl4pPr>
            <a:lvl5pPr>
              <a:defRPr sz="900"/>
            </a:lvl5pPr>
          </a:lstStyle>
          <a:p>
            <a:pPr lvl="0"/>
            <a:r>
              <a:rPr lang="pl-PL" dirty="0"/>
              <a:t>Edytuj style wzorca tekstu</a:t>
            </a:r>
          </a:p>
          <a:p>
            <a:pPr lvl="1"/>
            <a:r>
              <a:rPr lang="pl-PL" dirty="0"/>
              <a:t>Drugi poziom</a:t>
            </a:r>
          </a:p>
          <a:p>
            <a:pPr lvl="2"/>
            <a:r>
              <a:rPr lang="pl-PL" dirty="0"/>
              <a:t>Trzeci poziom</a:t>
            </a:r>
          </a:p>
        </p:txBody>
      </p:sp>
      <p:sp>
        <p:nvSpPr>
          <p:cNvPr id="12" name="Prostokąt 11"/>
          <p:cNvSpPr/>
          <p:nvPr/>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Slide Number Placeholder 5"/>
          <p:cNvSpPr txBox="1">
            <a:spLocks/>
          </p:cNvSpPr>
          <p:nvPr/>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17" name="Obraz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18" name="Prostokąt z rogami zaokrąglonymi z jednej strony 17"/>
          <p:cNvSpPr>
            <a:spLocks/>
          </p:cNvSpPr>
          <p:nvPr/>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19" name="Obraz 18"/>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pic>
        <p:nvPicPr>
          <p:cNvPr id="20" name="Obraz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800" y="336100"/>
            <a:ext cx="101886" cy="193375"/>
          </a:xfrm>
          <a:prstGeom prst="rect">
            <a:avLst/>
          </a:prstGeom>
        </p:spPr>
      </p:pic>
      <p:sp>
        <p:nvSpPr>
          <p:cNvPr id="16" name="Symbol zastępczy tekstu 2"/>
          <p:cNvSpPr>
            <a:spLocks noGrp="1"/>
          </p:cNvSpPr>
          <p:nvPr>
            <p:ph type="body" sz="quarter" idx="10" hasCustomPrompt="1"/>
          </p:nvPr>
        </p:nvSpPr>
        <p:spPr>
          <a:xfrm>
            <a:off x="420688" y="4800600"/>
            <a:ext cx="7780337" cy="288925"/>
          </a:xfrm>
        </p:spPr>
        <p:txBody>
          <a:bodyPr anchor="ctr">
            <a:noAutofit/>
          </a:bodyPr>
          <a:lstStyle>
            <a:lvl1pPr marL="0" indent="0" algn="l">
              <a:buFontTx/>
              <a:buNone/>
              <a:defRPr sz="1100" cap="small" baseline="0"/>
            </a:lvl1pPr>
            <a:lvl2pPr marL="342900" indent="0" algn="ctr">
              <a:buFontTx/>
              <a:buNone/>
              <a:defRPr sz="700"/>
            </a:lvl2pPr>
            <a:lvl3pPr marL="685800" indent="0" algn="ctr">
              <a:buFontTx/>
              <a:buNone/>
              <a:defRPr sz="700"/>
            </a:lvl3pPr>
            <a:lvl4pPr marL="1028700" indent="0" algn="ctr">
              <a:buFontTx/>
              <a:buNone/>
              <a:defRPr sz="700"/>
            </a:lvl4pPr>
            <a:lvl5pPr marL="1371600" indent="0" algn="ctr">
              <a:buFontTx/>
              <a:buNone/>
              <a:defRPr sz="700"/>
            </a:lvl5pPr>
          </a:lstStyle>
          <a:p>
            <a:pPr lvl="0"/>
            <a:r>
              <a:rPr lang="pl-PL" dirty="0"/>
              <a:t>tytuł rozdziału</a:t>
            </a:r>
          </a:p>
        </p:txBody>
      </p:sp>
      <p:sp>
        <p:nvSpPr>
          <p:cNvPr id="22" name="Slide Number Placeholder 5"/>
          <p:cNvSpPr txBox="1">
            <a:spLocks/>
          </p:cNvSpPr>
          <p:nvPr/>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24" name="Obraz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25" name="Prostokąt z rogami zaokrąglonymi z jednej strony 24"/>
          <p:cNvSpPr>
            <a:spLocks/>
          </p:cNvSpPr>
          <p:nvPr/>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26" name="Obraz 25"/>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pic>
        <p:nvPicPr>
          <p:cNvPr id="27" name="Obraz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800" y="336100"/>
            <a:ext cx="101886" cy="193375"/>
          </a:xfrm>
          <a:prstGeom prst="rect">
            <a:avLst/>
          </a:prstGeom>
        </p:spPr>
      </p:pic>
      <p:sp>
        <p:nvSpPr>
          <p:cNvPr id="29" name="Slide Number Placeholder 5"/>
          <p:cNvSpPr txBox="1">
            <a:spLocks/>
          </p:cNvSpPr>
          <p:nvPr userDrawn="1"/>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30" name="Obraz 2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31" name="Prostokąt z rogami zaokrąglonymi z jednej strony 30"/>
          <p:cNvSpPr>
            <a:spLocks/>
          </p:cNvSpPr>
          <p:nvPr userDrawn="1"/>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32" name="Obraz 31"/>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pic>
        <p:nvPicPr>
          <p:cNvPr id="33" name="Obraz 3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0800" y="336100"/>
            <a:ext cx="101886" cy="193375"/>
          </a:xfrm>
          <a:prstGeom prst="rect">
            <a:avLst/>
          </a:prstGeom>
        </p:spPr>
      </p:pic>
    </p:spTree>
    <p:extLst>
      <p:ext uri="{BB962C8B-B14F-4D97-AF65-F5344CB8AC3E}">
        <p14:creationId xmlns:p14="http://schemas.microsoft.com/office/powerpoint/2010/main" val="998719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ytuł i tekst_2">
    <p:spTree>
      <p:nvGrpSpPr>
        <p:cNvPr id="1" name=""/>
        <p:cNvGrpSpPr/>
        <p:nvPr/>
      </p:nvGrpSpPr>
      <p:grpSpPr>
        <a:xfrm>
          <a:off x="0" y="0"/>
          <a:ext cx="0" cy="0"/>
          <a:chOff x="0" y="0"/>
          <a:chExt cx="0" cy="0"/>
        </a:xfrm>
      </p:grpSpPr>
      <p:sp>
        <p:nvSpPr>
          <p:cNvPr id="14" name="Title 1"/>
          <p:cNvSpPr>
            <a:spLocks noGrp="1"/>
          </p:cNvSpPr>
          <p:nvPr>
            <p:ph type="ctrTitle" hasCustomPrompt="1"/>
          </p:nvPr>
        </p:nvSpPr>
        <p:spPr>
          <a:xfrm>
            <a:off x="466242" y="294279"/>
            <a:ext cx="8161628" cy="271868"/>
          </a:xfrm>
          <a:prstGeom prst="rect">
            <a:avLst/>
          </a:prstGeom>
        </p:spPr>
        <p:txBody>
          <a:bodyPr lIns="0" anchor="ctr" anchorCtr="0">
            <a:noAutofit/>
          </a:bodyPr>
          <a:lstStyle>
            <a:lvl1pPr algn="l">
              <a:defRPr sz="1800" cap="small" baseline="0">
                <a:latin typeface="+mj-lt"/>
              </a:defRPr>
            </a:lvl1pPr>
          </a:lstStyle>
          <a:p>
            <a:r>
              <a:rPr lang="pl-PL" dirty="0"/>
              <a:t>CBFC</a:t>
            </a:r>
            <a:endParaRPr lang="en-US" dirty="0"/>
          </a:p>
        </p:txBody>
      </p:sp>
      <p:sp>
        <p:nvSpPr>
          <p:cNvPr id="15" name="Subtitle 2"/>
          <p:cNvSpPr>
            <a:spLocks noGrp="1"/>
          </p:cNvSpPr>
          <p:nvPr>
            <p:ph type="subTitle" idx="13" hasCustomPrompt="1"/>
          </p:nvPr>
        </p:nvSpPr>
        <p:spPr>
          <a:xfrm>
            <a:off x="466241" y="566146"/>
            <a:ext cx="8170340" cy="206432"/>
          </a:xfrm>
          <a:prstGeom prst="rect">
            <a:avLst/>
          </a:prstGeom>
        </p:spPr>
        <p:txBody>
          <a:bodyPr lIns="0">
            <a:noAutofit/>
          </a:bodyPr>
          <a:lstStyle>
            <a:lvl1pPr marL="0" indent="0" algn="l">
              <a:buNone/>
              <a:defRPr sz="11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pl-PL" dirty="0"/>
              <a:t>podtytuł</a:t>
            </a:r>
            <a:endParaRPr lang="en-US" dirty="0"/>
          </a:p>
        </p:txBody>
      </p:sp>
      <p:sp>
        <p:nvSpPr>
          <p:cNvPr id="23" name="Content Placeholder 2"/>
          <p:cNvSpPr>
            <a:spLocks noGrp="1"/>
          </p:cNvSpPr>
          <p:nvPr>
            <p:ph idx="1"/>
          </p:nvPr>
        </p:nvSpPr>
        <p:spPr>
          <a:xfrm>
            <a:off x="466240" y="918673"/>
            <a:ext cx="8161391" cy="3263504"/>
          </a:xfrm>
          <a:prstGeom prst="rect">
            <a:avLst/>
          </a:prstGeom>
        </p:spPr>
        <p:txBody>
          <a:bodyPr lIns="0">
            <a:noAutofit/>
          </a:bodyPr>
          <a:lstStyle>
            <a:lvl1pPr marL="400031" indent="-171442">
              <a:lnSpc>
                <a:spcPts val="1200"/>
              </a:lnSpc>
              <a:buSzPct val="110000"/>
              <a:buFont typeface="Poppins Light" panose="00000400000000000000" pitchFamily="2" charset="0"/>
              <a:buChar char="•"/>
              <a:defRPr sz="900" baseline="0"/>
            </a:lvl1pPr>
            <a:lvl2pPr marL="857208" indent="-171442">
              <a:lnSpc>
                <a:spcPts val="1200"/>
              </a:lnSpc>
              <a:buSzPct val="110000"/>
              <a:buFont typeface="Poppins Light" panose="00000400000000000000" pitchFamily="2" charset="0"/>
              <a:buChar char="•"/>
              <a:defRPr sz="800" baseline="0"/>
            </a:lvl2pPr>
            <a:lvl3pPr marL="1314386" indent="-171442">
              <a:lnSpc>
                <a:spcPts val="1200"/>
              </a:lnSpc>
              <a:buSzPct val="110000"/>
              <a:buFont typeface="Poppins Light" panose="00000400000000000000" pitchFamily="2" charset="0"/>
              <a:buChar char="•"/>
              <a:defRPr sz="700" baseline="0"/>
            </a:lvl3pPr>
            <a:lvl4pPr>
              <a:defRPr sz="1200"/>
            </a:lvl4pPr>
            <a:lvl5pPr>
              <a:defRPr sz="900"/>
            </a:lvl5pPr>
          </a:lstStyle>
          <a:p>
            <a:pPr lvl="0"/>
            <a:r>
              <a:rPr lang="pl-PL"/>
              <a:t>Edytuj style wzorca tekstu</a:t>
            </a:r>
          </a:p>
          <a:p>
            <a:pPr lvl="1"/>
            <a:r>
              <a:rPr lang="pl-PL"/>
              <a:t>Drugi poziom</a:t>
            </a:r>
          </a:p>
          <a:p>
            <a:pPr lvl="2"/>
            <a:r>
              <a:rPr lang="pl-PL"/>
              <a:t>Trzeci poziom</a:t>
            </a:r>
          </a:p>
        </p:txBody>
      </p:sp>
      <p:sp>
        <p:nvSpPr>
          <p:cNvPr id="12" name="Prostokąt 11"/>
          <p:cNvSpPr/>
          <p:nvPr/>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Slide Number Placeholder 5"/>
          <p:cNvSpPr txBox="1">
            <a:spLocks/>
          </p:cNvSpPr>
          <p:nvPr/>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17" name="Obraz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18" name="Prostokąt z rogami zaokrąglonymi z jednej strony 17"/>
          <p:cNvSpPr>
            <a:spLocks/>
          </p:cNvSpPr>
          <p:nvPr/>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19" name="Obraz 18"/>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
        <p:nvSpPr>
          <p:cNvPr id="11" name="Prostokąt 10"/>
          <p:cNvSpPr/>
          <p:nvPr/>
        </p:nvSpPr>
        <p:spPr>
          <a:xfrm>
            <a:off x="-2115" y="319559"/>
            <a:ext cx="280799" cy="1890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p>
        </p:txBody>
      </p:sp>
      <p:sp>
        <p:nvSpPr>
          <p:cNvPr id="20" name="Symbol zastępczy tekstu 2"/>
          <p:cNvSpPr>
            <a:spLocks noGrp="1"/>
          </p:cNvSpPr>
          <p:nvPr>
            <p:ph type="body" sz="quarter" idx="10" hasCustomPrompt="1"/>
          </p:nvPr>
        </p:nvSpPr>
        <p:spPr>
          <a:xfrm>
            <a:off x="420688" y="4800600"/>
            <a:ext cx="7780337" cy="288925"/>
          </a:xfrm>
        </p:spPr>
        <p:txBody>
          <a:bodyPr anchor="ctr">
            <a:noAutofit/>
          </a:bodyPr>
          <a:lstStyle>
            <a:lvl1pPr marL="0" indent="0" algn="l">
              <a:buFontTx/>
              <a:buNone/>
              <a:defRPr sz="1100" cap="small" baseline="0"/>
            </a:lvl1pPr>
            <a:lvl2pPr marL="342900" indent="0" algn="ctr">
              <a:buFontTx/>
              <a:buNone/>
              <a:defRPr sz="700"/>
            </a:lvl2pPr>
            <a:lvl3pPr marL="685800" indent="0" algn="ctr">
              <a:buFontTx/>
              <a:buNone/>
              <a:defRPr sz="700"/>
            </a:lvl3pPr>
            <a:lvl4pPr marL="1028700" indent="0" algn="ctr">
              <a:buFontTx/>
              <a:buNone/>
              <a:defRPr sz="700"/>
            </a:lvl4pPr>
            <a:lvl5pPr marL="1371600" indent="0" algn="ctr">
              <a:buFontTx/>
              <a:buNone/>
              <a:defRPr sz="700"/>
            </a:lvl5pPr>
          </a:lstStyle>
          <a:p>
            <a:pPr lvl="0"/>
            <a:r>
              <a:rPr lang="pl-PL" dirty="0"/>
              <a:t>tytuł rozdziału</a:t>
            </a:r>
          </a:p>
        </p:txBody>
      </p:sp>
      <p:sp>
        <p:nvSpPr>
          <p:cNvPr id="21" name="Slide Number Placeholder 5"/>
          <p:cNvSpPr txBox="1">
            <a:spLocks/>
          </p:cNvSpPr>
          <p:nvPr/>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22" name="Obraz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24" name="Prostokąt z rogami zaokrąglonymi z jednej strony 23"/>
          <p:cNvSpPr>
            <a:spLocks/>
          </p:cNvSpPr>
          <p:nvPr/>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25" name="Obraz 24"/>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
        <p:nvSpPr>
          <p:cNvPr id="26" name="Prostokąt 25"/>
          <p:cNvSpPr/>
          <p:nvPr/>
        </p:nvSpPr>
        <p:spPr>
          <a:xfrm>
            <a:off x="-2115" y="319559"/>
            <a:ext cx="280799" cy="1890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p>
        </p:txBody>
      </p:sp>
      <p:sp>
        <p:nvSpPr>
          <p:cNvPr id="28" name="Slide Number Placeholder 5"/>
          <p:cNvSpPr txBox="1">
            <a:spLocks/>
          </p:cNvSpPr>
          <p:nvPr userDrawn="1"/>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29" name="Obraz 2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30" name="Prostokąt z rogami zaokrąglonymi z jednej strony 29"/>
          <p:cNvSpPr>
            <a:spLocks/>
          </p:cNvSpPr>
          <p:nvPr userDrawn="1"/>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31" name="Obraz 30"/>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
        <p:nvSpPr>
          <p:cNvPr id="32" name="Prostokąt 31"/>
          <p:cNvSpPr/>
          <p:nvPr userDrawn="1"/>
        </p:nvSpPr>
        <p:spPr>
          <a:xfrm>
            <a:off x="-2115" y="319559"/>
            <a:ext cx="280799" cy="1890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p>
        </p:txBody>
      </p:sp>
    </p:spTree>
    <p:extLst>
      <p:ext uri="{BB962C8B-B14F-4D97-AF65-F5344CB8AC3E}">
        <p14:creationId xmlns:p14="http://schemas.microsoft.com/office/powerpoint/2010/main" val="2970588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USTY">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5637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Koniec_foto">
    <p:spTree>
      <p:nvGrpSpPr>
        <p:cNvPr id="1" name=""/>
        <p:cNvGrpSpPr/>
        <p:nvPr/>
      </p:nvGrpSpPr>
      <p:grpSpPr>
        <a:xfrm>
          <a:off x="0" y="0"/>
          <a:ext cx="0" cy="0"/>
          <a:chOff x="0" y="0"/>
          <a:chExt cx="0" cy="0"/>
        </a:xfrm>
      </p:grpSpPr>
      <p:sp>
        <p:nvSpPr>
          <p:cNvPr id="6" name="Prostokąt 5"/>
          <p:cNvSpPr>
            <a:spLocks noChangeAspect="1"/>
          </p:cNvSpPr>
          <p:nvPr/>
        </p:nvSpPr>
        <p:spPr>
          <a:xfrm>
            <a:off x="263172" y="0"/>
            <a:ext cx="5530205" cy="5143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ytuł 3"/>
          <p:cNvSpPr txBox="1">
            <a:spLocks/>
          </p:cNvSpPr>
          <p:nvPr/>
        </p:nvSpPr>
        <p:spPr>
          <a:xfrm>
            <a:off x="1383087" y="3577389"/>
            <a:ext cx="2552466" cy="497459"/>
          </a:xfrm>
          <a:prstGeom prst="rect">
            <a:avLst/>
          </a:prstGeom>
        </p:spPr>
        <p:txBody>
          <a:bodyPr vert="horz" lIns="0" tIns="45720" rIns="0" bIns="45720" rtlCol="0" anchor="t">
            <a:noAutofit/>
          </a:bodyPr>
          <a:lstStyle>
            <a:lvl1pPr algn="l" defTabSz="685800" rtl="0" eaLnBrk="1" latinLnBrk="0" hangingPunct="1">
              <a:lnSpc>
                <a:spcPct val="90000"/>
              </a:lnSpc>
              <a:spcBef>
                <a:spcPct val="0"/>
              </a:spcBef>
              <a:buNone/>
              <a:defRPr sz="2000" kern="1200">
                <a:solidFill>
                  <a:schemeClr val="tx1"/>
                </a:solidFill>
                <a:latin typeface="+mj-lt"/>
                <a:ea typeface="+mj-ea"/>
                <a:cs typeface="Arial" panose="020B0604020202020204" pitchFamily="34" charset="0"/>
              </a:defRPr>
            </a:lvl1pPr>
          </a:lstStyle>
          <a:p>
            <a:pPr>
              <a:lnSpc>
                <a:spcPts val="1100"/>
              </a:lnSpc>
            </a:pPr>
            <a:r>
              <a:rPr lang="pl-PL" sz="800" dirty="0">
                <a:solidFill>
                  <a:schemeClr val="bg1"/>
                </a:solidFill>
                <a:cs typeface="Calibri" panose="020F0502020204030204" pitchFamily="34" charset="0"/>
              </a:rPr>
              <a:t>GENERALNA DYREKCJA OCHRONY ŚRODOWISKA</a:t>
            </a:r>
          </a:p>
          <a:p>
            <a:pPr>
              <a:lnSpc>
                <a:spcPts val="1100"/>
              </a:lnSpc>
            </a:pPr>
            <a:r>
              <a:rPr lang="pl-PL" sz="800" dirty="0">
                <a:solidFill>
                  <a:schemeClr val="bg1"/>
                </a:solidFill>
                <a:cs typeface="Calibri" panose="020F0502020204030204" pitchFamily="34" charset="0"/>
              </a:rPr>
              <a:t>Al. Jerozolimskie 136; 02-305 Warszawa</a:t>
            </a:r>
          </a:p>
          <a:p>
            <a:pPr>
              <a:lnSpc>
                <a:spcPts val="1100"/>
              </a:lnSpc>
            </a:pPr>
            <a:r>
              <a:rPr lang="pl-PL" sz="800" dirty="0">
                <a:solidFill>
                  <a:schemeClr val="bg1"/>
                </a:solidFill>
                <a:cs typeface="Calibri" panose="020F0502020204030204" pitchFamily="34" charset="0"/>
              </a:rPr>
              <a:t>www.gov.pl/gdos</a:t>
            </a:r>
          </a:p>
        </p:txBody>
      </p:sp>
      <p:pic>
        <p:nvPicPr>
          <p:cNvPr id="10" name="Obraz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80524" y="1710701"/>
            <a:ext cx="1600991" cy="1475331"/>
          </a:xfrm>
          <a:prstGeom prst="rect">
            <a:avLst/>
          </a:prstGeom>
        </p:spPr>
      </p:pic>
      <p:pic>
        <p:nvPicPr>
          <p:cNvPr id="11" name="Obraz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80525" y="4159598"/>
            <a:ext cx="513525" cy="542593"/>
          </a:xfrm>
          <a:prstGeom prst="rect">
            <a:avLst/>
          </a:prstGeom>
        </p:spPr>
      </p:pic>
      <p:sp>
        <p:nvSpPr>
          <p:cNvPr id="12" name="Prostokąt 11"/>
          <p:cNvSpPr/>
          <p:nvPr/>
        </p:nvSpPr>
        <p:spPr>
          <a:xfrm>
            <a:off x="1" y="-1"/>
            <a:ext cx="263171" cy="46957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3" name="Obraz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2" name="Tytuł 1"/>
          <p:cNvSpPr>
            <a:spLocks noGrp="1"/>
          </p:cNvSpPr>
          <p:nvPr>
            <p:ph type="title" hasCustomPrompt="1"/>
          </p:nvPr>
        </p:nvSpPr>
        <p:spPr>
          <a:xfrm>
            <a:off x="1296618" y="912244"/>
            <a:ext cx="4366131" cy="311674"/>
          </a:xfrm>
        </p:spPr>
        <p:txBody>
          <a:bodyPr anchor="t">
            <a:normAutofit/>
          </a:bodyPr>
          <a:lstStyle>
            <a:lvl1pPr>
              <a:defRPr sz="1600" cap="small" baseline="0">
                <a:solidFill>
                  <a:schemeClr val="bg1"/>
                </a:solidFill>
                <a:latin typeface="+mj-lt"/>
              </a:defRPr>
            </a:lvl1pPr>
          </a:lstStyle>
          <a:p>
            <a:r>
              <a:rPr lang="pl-PL" dirty="0"/>
              <a:t>dziękujemy za uwagę</a:t>
            </a:r>
          </a:p>
        </p:txBody>
      </p:sp>
      <p:pic>
        <p:nvPicPr>
          <p:cNvPr id="15" name="Obraz 14"/>
          <p:cNvPicPr>
            <a:picLocks noChangeAspect="1"/>
          </p:cNvPicPr>
          <p:nvPr/>
        </p:nvPicPr>
        <p:blipFill>
          <a:blip r:embed="rId5">
            <a:extLst>
              <a:ext uri="{BEBA8EAE-BF5A-486C-A8C5-ECC9F3942E4B}">
                <a14:imgProps xmlns:a14="http://schemas.microsoft.com/office/drawing/2010/main">
                  <a14:imgLayer r:embed="rId6">
                    <a14:imgEffect>
                      <a14:artisticCrisscrossEtching trans="61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4705323" y="3635298"/>
            <a:ext cx="797368" cy="1508202"/>
          </a:xfrm>
          <a:prstGeom prst="rect">
            <a:avLst/>
          </a:prstGeom>
          <a:noFill/>
        </p:spPr>
      </p:pic>
      <p:sp>
        <p:nvSpPr>
          <p:cNvPr id="4" name="Symbol zastępczy obrazu 3"/>
          <p:cNvSpPr>
            <a:spLocks noGrp="1"/>
          </p:cNvSpPr>
          <p:nvPr>
            <p:ph type="pic" sz="quarter" idx="10"/>
          </p:nvPr>
        </p:nvSpPr>
        <p:spPr>
          <a:xfrm>
            <a:off x="5792788" y="0"/>
            <a:ext cx="3351212" cy="5143500"/>
          </a:xfrm>
        </p:spPr>
        <p:txBody>
          <a:bodyPr/>
          <a:lstStyle/>
          <a:p>
            <a:r>
              <a:rPr lang="pl-PL"/>
              <a:t>Kliknij ikonę, aby dodać obraz</a:t>
            </a:r>
            <a:endParaRPr lang="pl-PL" dirty="0"/>
          </a:p>
        </p:txBody>
      </p:sp>
      <p:sp>
        <p:nvSpPr>
          <p:cNvPr id="14" name="Prostokąt 13"/>
          <p:cNvSpPr>
            <a:spLocks noChangeAspect="1"/>
          </p:cNvSpPr>
          <p:nvPr/>
        </p:nvSpPr>
        <p:spPr>
          <a:xfrm>
            <a:off x="263172" y="0"/>
            <a:ext cx="5530205" cy="5143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Tytuł 3"/>
          <p:cNvSpPr txBox="1">
            <a:spLocks/>
          </p:cNvSpPr>
          <p:nvPr/>
        </p:nvSpPr>
        <p:spPr>
          <a:xfrm>
            <a:off x="1383087" y="3577389"/>
            <a:ext cx="2552466" cy="497459"/>
          </a:xfrm>
          <a:prstGeom prst="rect">
            <a:avLst/>
          </a:prstGeom>
        </p:spPr>
        <p:txBody>
          <a:bodyPr vert="horz" lIns="0" tIns="45720" rIns="0" bIns="45720" rtlCol="0" anchor="t">
            <a:noAutofit/>
          </a:bodyPr>
          <a:lstStyle>
            <a:lvl1pPr algn="l" defTabSz="685800" rtl="0" eaLnBrk="1" latinLnBrk="0" hangingPunct="1">
              <a:lnSpc>
                <a:spcPct val="90000"/>
              </a:lnSpc>
              <a:spcBef>
                <a:spcPct val="0"/>
              </a:spcBef>
              <a:buNone/>
              <a:defRPr sz="2000" kern="1200">
                <a:solidFill>
                  <a:schemeClr val="tx1"/>
                </a:solidFill>
                <a:latin typeface="+mj-lt"/>
                <a:ea typeface="+mj-ea"/>
                <a:cs typeface="Arial" panose="020B0604020202020204" pitchFamily="34" charset="0"/>
              </a:defRPr>
            </a:lvl1pPr>
          </a:lstStyle>
          <a:p>
            <a:pPr>
              <a:lnSpc>
                <a:spcPts val="1100"/>
              </a:lnSpc>
            </a:pPr>
            <a:r>
              <a:rPr lang="pl-PL" sz="800" dirty="0">
                <a:solidFill>
                  <a:schemeClr val="bg1"/>
                </a:solidFill>
                <a:cs typeface="Calibri" panose="020F0502020204030204" pitchFamily="34" charset="0"/>
              </a:rPr>
              <a:t>GENERALNA DYREKCJA OCHRONY ŚRODOWISKA</a:t>
            </a:r>
          </a:p>
          <a:p>
            <a:pPr>
              <a:lnSpc>
                <a:spcPts val="1100"/>
              </a:lnSpc>
            </a:pPr>
            <a:r>
              <a:rPr lang="pl-PL" sz="800" dirty="0">
                <a:solidFill>
                  <a:schemeClr val="bg1"/>
                </a:solidFill>
                <a:cs typeface="Calibri" panose="020F0502020204030204" pitchFamily="34" charset="0"/>
              </a:rPr>
              <a:t>Al. Jerozolimskie 136; 02-305 Warszawa</a:t>
            </a:r>
          </a:p>
          <a:p>
            <a:pPr>
              <a:lnSpc>
                <a:spcPts val="1100"/>
              </a:lnSpc>
            </a:pPr>
            <a:r>
              <a:rPr lang="pl-PL" sz="800" dirty="0">
                <a:solidFill>
                  <a:schemeClr val="bg1"/>
                </a:solidFill>
                <a:cs typeface="Calibri" panose="020F0502020204030204" pitchFamily="34" charset="0"/>
              </a:rPr>
              <a:t>www.gov.pl/gdos</a:t>
            </a:r>
          </a:p>
        </p:txBody>
      </p:sp>
      <p:pic>
        <p:nvPicPr>
          <p:cNvPr id="17" name="Obraz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80524" y="1710701"/>
            <a:ext cx="1600991" cy="1475331"/>
          </a:xfrm>
          <a:prstGeom prst="rect">
            <a:avLst/>
          </a:prstGeom>
        </p:spPr>
      </p:pic>
      <p:pic>
        <p:nvPicPr>
          <p:cNvPr id="18" name="Obraz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80525" y="4159598"/>
            <a:ext cx="513525" cy="542593"/>
          </a:xfrm>
          <a:prstGeom prst="rect">
            <a:avLst/>
          </a:prstGeom>
        </p:spPr>
      </p:pic>
      <p:sp>
        <p:nvSpPr>
          <p:cNvPr id="19" name="Prostokąt 18"/>
          <p:cNvSpPr/>
          <p:nvPr/>
        </p:nvSpPr>
        <p:spPr>
          <a:xfrm>
            <a:off x="1" y="-1"/>
            <a:ext cx="263171" cy="46957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0" name="Obraz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pic>
        <p:nvPicPr>
          <p:cNvPr id="21" name="Obraz 20"/>
          <p:cNvPicPr>
            <a:picLocks noChangeAspect="1"/>
          </p:cNvPicPr>
          <p:nvPr/>
        </p:nvPicPr>
        <p:blipFill>
          <a:blip r:embed="rId5">
            <a:extLst>
              <a:ext uri="{BEBA8EAE-BF5A-486C-A8C5-ECC9F3942E4B}">
                <a14:imgProps xmlns:a14="http://schemas.microsoft.com/office/drawing/2010/main">
                  <a14:imgLayer r:embed="rId6">
                    <a14:imgEffect>
                      <a14:artisticCrisscrossEtching trans="61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4705323" y="3635298"/>
            <a:ext cx="797368" cy="1508202"/>
          </a:xfrm>
          <a:prstGeom prst="rect">
            <a:avLst/>
          </a:prstGeom>
          <a:noFill/>
        </p:spPr>
      </p:pic>
      <p:sp>
        <p:nvSpPr>
          <p:cNvPr id="22" name="Prostokąt 21"/>
          <p:cNvSpPr>
            <a:spLocks noChangeAspect="1"/>
          </p:cNvSpPr>
          <p:nvPr userDrawn="1"/>
        </p:nvSpPr>
        <p:spPr>
          <a:xfrm>
            <a:off x="263172" y="0"/>
            <a:ext cx="5530205" cy="5143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3" name="Tytuł 3"/>
          <p:cNvSpPr txBox="1">
            <a:spLocks/>
          </p:cNvSpPr>
          <p:nvPr userDrawn="1"/>
        </p:nvSpPr>
        <p:spPr>
          <a:xfrm>
            <a:off x="1383087" y="3577389"/>
            <a:ext cx="2552466" cy="497459"/>
          </a:xfrm>
          <a:prstGeom prst="rect">
            <a:avLst/>
          </a:prstGeom>
        </p:spPr>
        <p:txBody>
          <a:bodyPr vert="horz" lIns="0" tIns="45720" rIns="0" bIns="45720" rtlCol="0" anchor="t">
            <a:noAutofit/>
          </a:bodyPr>
          <a:lstStyle>
            <a:lvl1pPr algn="l" defTabSz="685800" rtl="0" eaLnBrk="1" latinLnBrk="0" hangingPunct="1">
              <a:lnSpc>
                <a:spcPct val="90000"/>
              </a:lnSpc>
              <a:spcBef>
                <a:spcPct val="0"/>
              </a:spcBef>
              <a:buNone/>
              <a:defRPr sz="2000" kern="1200">
                <a:solidFill>
                  <a:schemeClr val="tx1"/>
                </a:solidFill>
                <a:latin typeface="+mj-lt"/>
                <a:ea typeface="+mj-ea"/>
                <a:cs typeface="Arial" panose="020B0604020202020204" pitchFamily="34" charset="0"/>
              </a:defRPr>
            </a:lvl1pPr>
          </a:lstStyle>
          <a:p>
            <a:pPr>
              <a:lnSpc>
                <a:spcPts val="1100"/>
              </a:lnSpc>
            </a:pPr>
            <a:r>
              <a:rPr lang="pl-PL" sz="800" dirty="0">
                <a:solidFill>
                  <a:schemeClr val="bg1"/>
                </a:solidFill>
                <a:cs typeface="Calibri" panose="020F0502020204030204" pitchFamily="34" charset="0"/>
              </a:rPr>
              <a:t>GENERALNA DYREKCJA OCHRONY ŚRODOWISKA</a:t>
            </a:r>
          </a:p>
          <a:p>
            <a:pPr>
              <a:lnSpc>
                <a:spcPts val="1100"/>
              </a:lnSpc>
            </a:pPr>
            <a:r>
              <a:rPr lang="pl-PL" sz="800" dirty="0">
                <a:solidFill>
                  <a:schemeClr val="bg1"/>
                </a:solidFill>
                <a:cs typeface="Calibri" panose="020F0502020204030204" pitchFamily="34" charset="0"/>
              </a:rPr>
              <a:t>Al. Jerozolimskie 136; 02-305 Warszawa</a:t>
            </a:r>
          </a:p>
          <a:p>
            <a:pPr>
              <a:lnSpc>
                <a:spcPts val="1100"/>
              </a:lnSpc>
            </a:pPr>
            <a:r>
              <a:rPr lang="pl-PL" sz="800" dirty="0">
                <a:solidFill>
                  <a:schemeClr val="bg1"/>
                </a:solidFill>
                <a:cs typeface="Calibri" panose="020F0502020204030204" pitchFamily="34" charset="0"/>
              </a:rPr>
              <a:t>www.gov.pl/gdos</a:t>
            </a:r>
          </a:p>
        </p:txBody>
      </p:sp>
      <p:pic>
        <p:nvPicPr>
          <p:cNvPr id="24" name="Obraz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80524" y="1710701"/>
            <a:ext cx="1600991" cy="1475331"/>
          </a:xfrm>
          <a:prstGeom prst="rect">
            <a:avLst/>
          </a:prstGeom>
        </p:spPr>
      </p:pic>
      <p:pic>
        <p:nvPicPr>
          <p:cNvPr id="25" name="Obraz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80525" y="4159598"/>
            <a:ext cx="513525" cy="542593"/>
          </a:xfrm>
          <a:prstGeom prst="rect">
            <a:avLst/>
          </a:prstGeom>
        </p:spPr>
      </p:pic>
      <p:sp>
        <p:nvSpPr>
          <p:cNvPr id="26" name="Prostokąt 25"/>
          <p:cNvSpPr/>
          <p:nvPr userDrawn="1"/>
        </p:nvSpPr>
        <p:spPr>
          <a:xfrm>
            <a:off x="1" y="-1"/>
            <a:ext cx="263171" cy="46957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7" name="Obraz 2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pic>
        <p:nvPicPr>
          <p:cNvPr id="28" name="Obraz 27"/>
          <p:cNvPicPr>
            <a:picLocks noChangeAspect="1"/>
          </p:cNvPicPr>
          <p:nvPr userDrawn="1"/>
        </p:nvPicPr>
        <p:blipFill>
          <a:blip r:embed="rId5">
            <a:extLst>
              <a:ext uri="{BEBA8EAE-BF5A-486C-A8C5-ECC9F3942E4B}">
                <a14:imgProps xmlns:a14="http://schemas.microsoft.com/office/drawing/2010/main">
                  <a14:imgLayer r:embed="rId6">
                    <a14:imgEffect>
                      <a14:artisticCrisscrossEtching trans="61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4705323" y="3635298"/>
            <a:ext cx="797368" cy="1508202"/>
          </a:xfrm>
          <a:prstGeom prst="rect">
            <a:avLst/>
          </a:prstGeom>
          <a:noFill/>
        </p:spPr>
      </p:pic>
    </p:spTree>
    <p:extLst>
      <p:ext uri="{BB962C8B-B14F-4D97-AF65-F5344CB8AC3E}">
        <p14:creationId xmlns:p14="http://schemas.microsoft.com/office/powerpoint/2010/main" val="1176224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Koniec">
    <p:spTree>
      <p:nvGrpSpPr>
        <p:cNvPr id="1" name=""/>
        <p:cNvGrpSpPr/>
        <p:nvPr/>
      </p:nvGrpSpPr>
      <p:grpSpPr>
        <a:xfrm>
          <a:off x="0" y="0"/>
          <a:ext cx="0" cy="0"/>
          <a:chOff x="0" y="0"/>
          <a:chExt cx="0" cy="0"/>
        </a:xfrm>
      </p:grpSpPr>
      <p:sp>
        <p:nvSpPr>
          <p:cNvPr id="6" name="Prostokąt 5"/>
          <p:cNvSpPr>
            <a:spLocks noChangeAspect="1"/>
          </p:cNvSpPr>
          <p:nvPr/>
        </p:nvSpPr>
        <p:spPr>
          <a:xfrm>
            <a:off x="263172" y="0"/>
            <a:ext cx="8880828" cy="5143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ytuł 3"/>
          <p:cNvSpPr txBox="1">
            <a:spLocks/>
          </p:cNvSpPr>
          <p:nvPr/>
        </p:nvSpPr>
        <p:spPr>
          <a:xfrm>
            <a:off x="1383087" y="3577389"/>
            <a:ext cx="2552466" cy="497459"/>
          </a:xfrm>
          <a:prstGeom prst="rect">
            <a:avLst/>
          </a:prstGeom>
        </p:spPr>
        <p:txBody>
          <a:bodyPr vert="horz" lIns="0" tIns="45720" rIns="0" bIns="45720" rtlCol="0" anchor="t">
            <a:noAutofit/>
          </a:bodyPr>
          <a:lstStyle>
            <a:lvl1pPr algn="l" defTabSz="685800" rtl="0" eaLnBrk="1" latinLnBrk="0" hangingPunct="1">
              <a:lnSpc>
                <a:spcPct val="90000"/>
              </a:lnSpc>
              <a:spcBef>
                <a:spcPct val="0"/>
              </a:spcBef>
              <a:buNone/>
              <a:defRPr sz="2000" kern="1200">
                <a:solidFill>
                  <a:schemeClr val="tx1"/>
                </a:solidFill>
                <a:latin typeface="+mj-lt"/>
                <a:ea typeface="+mj-ea"/>
                <a:cs typeface="Arial" panose="020B0604020202020204" pitchFamily="34" charset="0"/>
              </a:defRPr>
            </a:lvl1pPr>
          </a:lstStyle>
          <a:p>
            <a:pPr>
              <a:lnSpc>
                <a:spcPts val="1100"/>
              </a:lnSpc>
            </a:pPr>
            <a:r>
              <a:rPr lang="pl-PL" sz="800" dirty="0">
                <a:solidFill>
                  <a:schemeClr val="bg1"/>
                </a:solidFill>
                <a:cs typeface="Calibri" panose="020F0502020204030204" pitchFamily="34" charset="0"/>
              </a:rPr>
              <a:t>GENERALNA DYREKCJA OCHRONY ŚRODOWISKA</a:t>
            </a:r>
          </a:p>
          <a:p>
            <a:pPr>
              <a:lnSpc>
                <a:spcPts val="1100"/>
              </a:lnSpc>
            </a:pPr>
            <a:r>
              <a:rPr lang="pl-PL" sz="800" dirty="0">
                <a:solidFill>
                  <a:schemeClr val="bg1"/>
                </a:solidFill>
                <a:cs typeface="Calibri" panose="020F0502020204030204" pitchFamily="34" charset="0"/>
              </a:rPr>
              <a:t>Al. Jerozolimskie 136; 02-305 Warszawa</a:t>
            </a:r>
          </a:p>
          <a:p>
            <a:pPr>
              <a:lnSpc>
                <a:spcPts val="1100"/>
              </a:lnSpc>
            </a:pPr>
            <a:r>
              <a:rPr lang="pl-PL" sz="800" dirty="0">
                <a:solidFill>
                  <a:schemeClr val="bg1"/>
                </a:solidFill>
                <a:cs typeface="Calibri" panose="020F0502020204030204" pitchFamily="34" charset="0"/>
              </a:rPr>
              <a:t>www.gov.pl/gdos</a:t>
            </a:r>
          </a:p>
        </p:txBody>
      </p:sp>
      <p:pic>
        <p:nvPicPr>
          <p:cNvPr id="10" name="Obraz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80524" y="1710701"/>
            <a:ext cx="1600991" cy="1475331"/>
          </a:xfrm>
          <a:prstGeom prst="rect">
            <a:avLst/>
          </a:prstGeom>
        </p:spPr>
      </p:pic>
      <p:pic>
        <p:nvPicPr>
          <p:cNvPr id="11" name="Obraz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80525" y="4159598"/>
            <a:ext cx="513525" cy="542593"/>
          </a:xfrm>
          <a:prstGeom prst="rect">
            <a:avLst/>
          </a:prstGeom>
        </p:spPr>
      </p:pic>
      <p:sp>
        <p:nvSpPr>
          <p:cNvPr id="12" name="Prostokąt 11"/>
          <p:cNvSpPr/>
          <p:nvPr/>
        </p:nvSpPr>
        <p:spPr>
          <a:xfrm>
            <a:off x="1" y="-1"/>
            <a:ext cx="263171" cy="46957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3" name="Obraz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2" name="Tytuł 1"/>
          <p:cNvSpPr>
            <a:spLocks noGrp="1"/>
          </p:cNvSpPr>
          <p:nvPr>
            <p:ph type="title" hasCustomPrompt="1"/>
          </p:nvPr>
        </p:nvSpPr>
        <p:spPr>
          <a:xfrm>
            <a:off x="1296618" y="912244"/>
            <a:ext cx="6818682" cy="311674"/>
          </a:xfrm>
        </p:spPr>
        <p:txBody>
          <a:bodyPr anchor="t">
            <a:normAutofit/>
          </a:bodyPr>
          <a:lstStyle>
            <a:lvl1pPr>
              <a:defRPr sz="1600" cap="small" baseline="0">
                <a:solidFill>
                  <a:schemeClr val="bg1"/>
                </a:solidFill>
                <a:latin typeface="+mj-lt"/>
              </a:defRPr>
            </a:lvl1pPr>
          </a:lstStyle>
          <a:p>
            <a:r>
              <a:rPr lang="pl-PL" dirty="0"/>
              <a:t>dziękujemy za uwagę</a:t>
            </a:r>
          </a:p>
        </p:txBody>
      </p:sp>
      <p:pic>
        <p:nvPicPr>
          <p:cNvPr id="15" name="Obraz 14"/>
          <p:cNvPicPr>
            <a:picLocks noChangeAspect="1"/>
          </p:cNvPicPr>
          <p:nvPr/>
        </p:nvPicPr>
        <p:blipFill>
          <a:blip r:embed="rId5">
            <a:extLst>
              <a:ext uri="{BEBA8EAE-BF5A-486C-A8C5-ECC9F3942E4B}">
                <a14:imgProps xmlns:a14="http://schemas.microsoft.com/office/drawing/2010/main">
                  <a14:imgLayer r:embed="rId6">
                    <a14:imgEffect>
                      <a14:artisticCrisscrossEtching trans="61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7954709" y="3635298"/>
            <a:ext cx="797368" cy="1508202"/>
          </a:xfrm>
          <a:prstGeom prst="rect">
            <a:avLst/>
          </a:prstGeom>
          <a:noFill/>
        </p:spPr>
      </p:pic>
      <p:sp>
        <p:nvSpPr>
          <p:cNvPr id="14" name="Prostokąt 13"/>
          <p:cNvSpPr>
            <a:spLocks noChangeAspect="1"/>
          </p:cNvSpPr>
          <p:nvPr/>
        </p:nvSpPr>
        <p:spPr>
          <a:xfrm>
            <a:off x="263172" y="0"/>
            <a:ext cx="8880828" cy="5143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Tytuł 3"/>
          <p:cNvSpPr txBox="1">
            <a:spLocks/>
          </p:cNvSpPr>
          <p:nvPr/>
        </p:nvSpPr>
        <p:spPr>
          <a:xfrm>
            <a:off x="1383087" y="3577389"/>
            <a:ext cx="2552466" cy="497459"/>
          </a:xfrm>
          <a:prstGeom prst="rect">
            <a:avLst/>
          </a:prstGeom>
        </p:spPr>
        <p:txBody>
          <a:bodyPr vert="horz" lIns="0" tIns="45720" rIns="0" bIns="45720" rtlCol="0" anchor="t">
            <a:noAutofit/>
          </a:bodyPr>
          <a:lstStyle>
            <a:lvl1pPr algn="l" defTabSz="685800" rtl="0" eaLnBrk="1" latinLnBrk="0" hangingPunct="1">
              <a:lnSpc>
                <a:spcPct val="90000"/>
              </a:lnSpc>
              <a:spcBef>
                <a:spcPct val="0"/>
              </a:spcBef>
              <a:buNone/>
              <a:defRPr sz="2000" kern="1200">
                <a:solidFill>
                  <a:schemeClr val="tx1"/>
                </a:solidFill>
                <a:latin typeface="+mj-lt"/>
                <a:ea typeface="+mj-ea"/>
                <a:cs typeface="Arial" panose="020B0604020202020204" pitchFamily="34" charset="0"/>
              </a:defRPr>
            </a:lvl1pPr>
          </a:lstStyle>
          <a:p>
            <a:pPr>
              <a:lnSpc>
                <a:spcPts val="1100"/>
              </a:lnSpc>
            </a:pPr>
            <a:r>
              <a:rPr lang="pl-PL" sz="800" dirty="0">
                <a:solidFill>
                  <a:schemeClr val="bg1"/>
                </a:solidFill>
                <a:cs typeface="Calibri" panose="020F0502020204030204" pitchFamily="34" charset="0"/>
              </a:rPr>
              <a:t>GENERALNA DYREKCJA OCHRONY ŚRODOWISKA</a:t>
            </a:r>
          </a:p>
          <a:p>
            <a:pPr>
              <a:lnSpc>
                <a:spcPts val="1100"/>
              </a:lnSpc>
            </a:pPr>
            <a:r>
              <a:rPr lang="pl-PL" sz="800" dirty="0">
                <a:solidFill>
                  <a:schemeClr val="bg1"/>
                </a:solidFill>
                <a:cs typeface="Calibri" panose="020F0502020204030204" pitchFamily="34" charset="0"/>
              </a:rPr>
              <a:t>Al. Jerozolimskie 136; 02-305 Warszawa</a:t>
            </a:r>
          </a:p>
          <a:p>
            <a:pPr>
              <a:lnSpc>
                <a:spcPts val="1100"/>
              </a:lnSpc>
            </a:pPr>
            <a:r>
              <a:rPr lang="pl-PL" sz="800" dirty="0">
                <a:solidFill>
                  <a:schemeClr val="bg1"/>
                </a:solidFill>
                <a:cs typeface="Calibri" panose="020F0502020204030204" pitchFamily="34" charset="0"/>
              </a:rPr>
              <a:t>www.gov.pl/gdos</a:t>
            </a:r>
          </a:p>
        </p:txBody>
      </p:sp>
      <p:pic>
        <p:nvPicPr>
          <p:cNvPr id="17" name="Obraz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80524" y="1710701"/>
            <a:ext cx="1600991" cy="1475331"/>
          </a:xfrm>
          <a:prstGeom prst="rect">
            <a:avLst/>
          </a:prstGeom>
        </p:spPr>
      </p:pic>
      <p:pic>
        <p:nvPicPr>
          <p:cNvPr id="18" name="Obraz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80525" y="4159598"/>
            <a:ext cx="513525" cy="542593"/>
          </a:xfrm>
          <a:prstGeom prst="rect">
            <a:avLst/>
          </a:prstGeom>
        </p:spPr>
      </p:pic>
      <p:sp>
        <p:nvSpPr>
          <p:cNvPr id="19" name="Prostokąt 18"/>
          <p:cNvSpPr/>
          <p:nvPr/>
        </p:nvSpPr>
        <p:spPr>
          <a:xfrm>
            <a:off x="1" y="-1"/>
            <a:ext cx="263171" cy="46957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0" name="Obraz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pic>
        <p:nvPicPr>
          <p:cNvPr id="21" name="Obraz 20"/>
          <p:cNvPicPr>
            <a:picLocks noChangeAspect="1"/>
          </p:cNvPicPr>
          <p:nvPr/>
        </p:nvPicPr>
        <p:blipFill>
          <a:blip r:embed="rId5">
            <a:extLst>
              <a:ext uri="{BEBA8EAE-BF5A-486C-A8C5-ECC9F3942E4B}">
                <a14:imgProps xmlns:a14="http://schemas.microsoft.com/office/drawing/2010/main">
                  <a14:imgLayer r:embed="rId6">
                    <a14:imgEffect>
                      <a14:artisticCrisscrossEtching trans="61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7954709" y="3635298"/>
            <a:ext cx="797368" cy="1508202"/>
          </a:xfrm>
          <a:prstGeom prst="rect">
            <a:avLst/>
          </a:prstGeom>
          <a:noFill/>
        </p:spPr>
      </p:pic>
      <p:sp>
        <p:nvSpPr>
          <p:cNvPr id="22" name="Prostokąt 21"/>
          <p:cNvSpPr>
            <a:spLocks noChangeAspect="1"/>
          </p:cNvSpPr>
          <p:nvPr userDrawn="1"/>
        </p:nvSpPr>
        <p:spPr>
          <a:xfrm>
            <a:off x="263172" y="0"/>
            <a:ext cx="8880828" cy="5143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3" name="Tytuł 3"/>
          <p:cNvSpPr txBox="1">
            <a:spLocks/>
          </p:cNvSpPr>
          <p:nvPr userDrawn="1"/>
        </p:nvSpPr>
        <p:spPr>
          <a:xfrm>
            <a:off x="1383087" y="3577389"/>
            <a:ext cx="2552466" cy="497459"/>
          </a:xfrm>
          <a:prstGeom prst="rect">
            <a:avLst/>
          </a:prstGeom>
        </p:spPr>
        <p:txBody>
          <a:bodyPr vert="horz" lIns="0" tIns="45720" rIns="0" bIns="45720" rtlCol="0" anchor="t">
            <a:noAutofit/>
          </a:bodyPr>
          <a:lstStyle>
            <a:lvl1pPr algn="l" defTabSz="685800" rtl="0" eaLnBrk="1" latinLnBrk="0" hangingPunct="1">
              <a:lnSpc>
                <a:spcPct val="90000"/>
              </a:lnSpc>
              <a:spcBef>
                <a:spcPct val="0"/>
              </a:spcBef>
              <a:buNone/>
              <a:defRPr sz="2000" kern="1200">
                <a:solidFill>
                  <a:schemeClr val="tx1"/>
                </a:solidFill>
                <a:latin typeface="+mj-lt"/>
                <a:ea typeface="+mj-ea"/>
                <a:cs typeface="Arial" panose="020B0604020202020204" pitchFamily="34" charset="0"/>
              </a:defRPr>
            </a:lvl1pPr>
          </a:lstStyle>
          <a:p>
            <a:pPr>
              <a:lnSpc>
                <a:spcPts val="1100"/>
              </a:lnSpc>
            </a:pPr>
            <a:r>
              <a:rPr lang="pl-PL" sz="800" dirty="0">
                <a:solidFill>
                  <a:schemeClr val="bg1"/>
                </a:solidFill>
                <a:cs typeface="Calibri" panose="020F0502020204030204" pitchFamily="34" charset="0"/>
              </a:rPr>
              <a:t>GENERALNA DYREKCJA OCHRONY ŚRODOWISKA</a:t>
            </a:r>
          </a:p>
          <a:p>
            <a:pPr>
              <a:lnSpc>
                <a:spcPts val="1100"/>
              </a:lnSpc>
            </a:pPr>
            <a:r>
              <a:rPr lang="pl-PL" sz="800" dirty="0">
                <a:solidFill>
                  <a:schemeClr val="bg1"/>
                </a:solidFill>
                <a:cs typeface="Calibri" panose="020F0502020204030204" pitchFamily="34" charset="0"/>
              </a:rPr>
              <a:t>Al. Jerozolimskie 136; 02-305 Warszawa</a:t>
            </a:r>
          </a:p>
          <a:p>
            <a:pPr>
              <a:lnSpc>
                <a:spcPts val="1100"/>
              </a:lnSpc>
            </a:pPr>
            <a:r>
              <a:rPr lang="pl-PL" sz="800" dirty="0">
                <a:solidFill>
                  <a:schemeClr val="bg1"/>
                </a:solidFill>
                <a:cs typeface="Calibri" panose="020F0502020204030204" pitchFamily="34" charset="0"/>
              </a:rPr>
              <a:t>www.gov.pl/gdos</a:t>
            </a:r>
          </a:p>
        </p:txBody>
      </p:sp>
      <p:pic>
        <p:nvPicPr>
          <p:cNvPr id="24" name="Obraz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80524" y="1710701"/>
            <a:ext cx="1600991" cy="1475331"/>
          </a:xfrm>
          <a:prstGeom prst="rect">
            <a:avLst/>
          </a:prstGeom>
        </p:spPr>
      </p:pic>
      <p:pic>
        <p:nvPicPr>
          <p:cNvPr id="25" name="Obraz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80525" y="4159598"/>
            <a:ext cx="513525" cy="542593"/>
          </a:xfrm>
          <a:prstGeom prst="rect">
            <a:avLst/>
          </a:prstGeom>
        </p:spPr>
      </p:pic>
      <p:sp>
        <p:nvSpPr>
          <p:cNvPr id="26" name="Prostokąt 25"/>
          <p:cNvSpPr/>
          <p:nvPr userDrawn="1"/>
        </p:nvSpPr>
        <p:spPr>
          <a:xfrm>
            <a:off x="1" y="-1"/>
            <a:ext cx="263171" cy="46957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7" name="Obraz 2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pic>
        <p:nvPicPr>
          <p:cNvPr id="28" name="Obraz 27"/>
          <p:cNvPicPr>
            <a:picLocks noChangeAspect="1"/>
          </p:cNvPicPr>
          <p:nvPr userDrawn="1"/>
        </p:nvPicPr>
        <p:blipFill>
          <a:blip r:embed="rId5">
            <a:extLst>
              <a:ext uri="{BEBA8EAE-BF5A-486C-A8C5-ECC9F3942E4B}">
                <a14:imgProps xmlns:a14="http://schemas.microsoft.com/office/drawing/2010/main">
                  <a14:imgLayer r:embed="rId6">
                    <a14:imgEffect>
                      <a14:artisticCrisscrossEtching trans="61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7954709" y="3635298"/>
            <a:ext cx="797368" cy="1508202"/>
          </a:xfrm>
          <a:prstGeom prst="rect">
            <a:avLst/>
          </a:prstGeom>
          <a:noFill/>
        </p:spPr>
      </p:pic>
    </p:spTree>
    <p:extLst>
      <p:ext uri="{BB962C8B-B14F-4D97-AF65-F5344CB8AC3E}">
        <p14:creationId xmlns:p14="http://schemas.microsoft.com/office/powerpoint/2010/main" val="36048738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_Koniec_pusty">
    <p:spTree>
      <p:nvGrpSpPr>
        <p:cNvPr id="1" name=""/>
        <p:cNvGrpSpPr/>
        <p:nvPr/>
      </p:nvGrpSpPr>
      <p:grpSpPr>
        <a:xfrm>
          <a:off x="0" y="0"/>
          <a:ext cx="0" cy="0"/>
          <a:chOff x="0" y="0"/>
          <a:chExt cx="0" cy="0"/>
        </a:xfrm>
      </p:grpSpPr>
      <p:sp>
        <p:nvSpPr>
          <p:cNvPr id="6" name="Prostokąt 5"/>
          <p:cNvSpPr>
            <a:spLocks noChangeAspect="1"/>
          </p:cNvSpPr>
          <p:nvPr/>
        </p:nvSpPr>
        <p:spPr>
          <a:xfrm>
            <a:off x="263172" y="0"/>
            <a:ext cx="8880828" cy="5143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Prostokąt 11"/>
          <p:cNvSpPr/>
          <p:nvPr/>
        </p:nvSpPr>
        <p:spPr>
          <a:xfrm>
            <a:off x="1" y="-1"/>
            <a:ext cx="263171" cy="46957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3" name="Obraz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pic>
        <p:nvPicPr>
          <p:cNvPr id="15" name="Obraz 14"/>
          <p:cNvPicPr>
            <a:picLocks noChangeAspect="1"/>
          </p:cNvPicPr>
          <p:nvPr/>
        </p:nvPicPr>
        <p:blipFill>
          <a:blip r:embed="rId3">
            <a:extLst>
              <a:ext uri="{BEBA8EAE-BF5A-486C-A8C5-ECC9F3942E4B}">
                <a14:imgProps xmlns:a14="http://schemas.microsoft.com/office/drawing/2010/main">
                  <a14:imgLayer r:embed="rId4">
                    <a14:imgEffect>
                      <a14:artisticCrisscrossEtching trans="61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7954709" y="3635298"/>
            <a:ext cx="797368" cy="1508202"/>
          </a:xfrm>
          <a:prstGeom prst="rect">
            <a:avLst/>
          </a:prstGeom>
          <a:noFill/>
        </p:spPr>
      </p:pic>
      <p:sp>
        <p:nvSpPr>
          <p:cNvPr id="7" name="Prostokąt 6"/>
          <p:cNvSpPr>
            <a:spLocks noChangeAspect="1"/>
          </p:cNvSpPr>
          <p:nvPr/>
        </p:nvSpPr>
        <p:spPr>
          <a:xfrm>
            <a:off x="263172" y="0"/>
            <a:ext cx="8880828" cy="5143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Prostokąt 7"/>
          <p:cNvSpPr/>
          <p:nvPr/>
        </p:nvSpPr>
        <p:spPr>
          <a:xfrm>
            <a:off x="1" y="-1"/>
            <a:ext cx="263171" cy="46957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Obraz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pic>
        <p:nvPicPr>
          <p:cNvPr id="10" name="Obraz 9"/>
          <p:cNvPicPr>
            <a:picLocks noChangeAspect="1"/>
          </p:cNvPicPr>
          <p:nvPr/>
        </p:nvPicPr>
        <p:blipFill>
          <a:blip r:embed="rId3">
            <a:extLst>
              <a:ext uri="{BEBA8EAE-BF5A-486C-A8C5-ECC9F3942E4B}">
                <a14:imgProps xmlns:a14="http://schemas.microsoft.com/office/drawing/2010/main">
                  <a14:imgLayer r:embed="rId4">
                    <a14:imgEffect>
                      <a14:artisticCrisscrossEtching trans="61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7954709" y="3635298"/>
            <a:ext cx="797368" cy="1508202"/>
          </a:xfrm>
          <a:prstGeom prst="rect">
            <a:avLst/>
          </a:prstGeom>
          <a:noFill/>
        </p:spPr>
      </p:pic>
      <p:sp>
        <p:nvSpPr>
          <p:cNvPr id="11" name="Prostokąt 10"/>
          <p:cNvSpPr>
            <a:spLocks noChangeAspect="1"/>
          </p:cNvSpPr>
          <p:nvPr userDrawn="1"/>
        </p:nvSpPr>
        <p:spPr>
          <a:xfrm>
            <a:off x="263172" y="0"/>
            <a:ext cx="8880828" cy="5143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Prostokąt 13"/>
          <p:cNvSpPr/>
          <p:nvPr userDrawn="1"/>
        </p:nvSpPr>
        <p:spPr>
          <a:xfrm>
            <a:off x="1" y="-1"/>
            <a:ext cx="263171" cy="46957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Obraz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pic>
        <p:nvPicPr>
          <p:cNvPr id="17" name="Obraz 16"/>
          <p:cNvPicPr>
            <a:picLocks noChangeAspect="1"/>
          </p:cNvPicPr>
          <p:nvPr userDrawn="1"/>
        </p:nvPicPr>
        <p:blipFill>
          <a:blip r:embed="rId3">
            <a:extLst>
              <a:ext uri="{BEBA8EAE-BF5A-486C-A8C5-ECC9F3942E4B}">
                <a14:imgProps xmlns:a14="http://schemas.microsoft.com/office/drawing/2010/main">
                  <a14:imgLayer r:embed="rId4">
                    <a14:imgEffect>
                      <a14:artisticCrisscrossEtching trans="61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7954709" y="3635298"/>
            <a:ext cx="797368" cy="1508202"/>
          </a:xfrm>
          <a:prstGeom prst="rect">
            <a:avLst/>
          </a:prstGeom>
          <a:noFill/>
        </p:spPr>
      </p:pic>
    </p:spTree>
    <p:extLst>
      <p:ext uri="{BB962C8B-B14F-4D97-AF65-F5344CB8AC3E}">
        <p14:creationId xmlns:p14="http://schemas.microsoft.com/office/powerpoint/2010/main" val="41613797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YTUŁ 1">
    <p:spTree>
      <p:nvGrpSpPr>
        <p:cNvPr id="1" name=""/>
        <p:cNvGrpSpPr/>
        <p:nvPr/>
      </p:nvGrpSpPr>
      <p:grpSpPr>
        <a:xfrm>
          <a:off x="0" y="0"/>
          <a:ext cx="0" cy="0"/>
          <a:chOff x="0" y="0"/>
          <a:chExt cx="0" cy="0"/>
        </a:xfrm>
      </p:grpSpPr>
      <p:sp>
        <p:nvSpPr>
          <p:cNvPr id="7" name="Prostokąt 6"/>
          <p:cNvSpPr/>
          <p:nvPr/>
        </p:nvSpPr>
        <p:spPr>
          <a:xfrm>
            <a:off x="1" y="-1"/>
            <a:ext cx="263171" cy="46957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3" name="Obraz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4" name="Tytuł 3"/>
          <p:cNvSpPr>
            <a:spLocks noGrp="1"/>
          </p:cNvSpPr>
          <p:nvPr>
            <p:ph type="title" hasCustomPrompt="1"/>
          </p:nvPr>
        </p:nvSpPr>
        <p:spPr>
          <a:xfrm>
            <a:off x="639870" y="2288719"/>
            <a:ext cx="8240959" cy="1620208"/>
          </a:xfrm>
        </p:spPr>
        <p:txBody>
          <a:bodyPr>
            <a:normAutofit/>
          </a:bodyPr>
          <a:lstStyle>
            <a:lvl1pPr>
              <a:lnSpc>
                <a:spcPts val="3000"/>
              </a:lnSpc>
              <a:defRPr sz="2800" baseline="0">
                <a:latin typeface="+mj-lt"/>
              </a:defRPr>
            </a:lvl1pPr>
          </a:lstStyle>
          <a:p>
            <a:r>
              <a:rPr lang="pl-PL" dirty="0"/>
              <a:t>Generalna Dyrekcja Ochrony Środowiska</a:t>
            </a:r>
          </a:p>
        </p:txBody>
      </p:sp>
      <p:pic>
        <p:nvPicPr>
          <p:cNvPr id="6" name="Obraz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8937" y="-1"/>
            <a:ext cx="851953" cy="1021347"/>
          </a:xfrm>
          <a:prstGeom prst="rect">
            <a:avLst/>
          </a:prstGeom>
        </p:spPr>
      </p:pic>
      <p:sp>
        <p:nvSpPr>
          <p:cNvPr id="8" name="Prostokąt 7"/>
          <p:cNvSpPr/>
          <p:nvPr userDrawn="1"/>
        </p:nvSpPr>
        <p:spPr>
          <a:xfrm>
            <a:off x="1" y="-1"/>
            <a:ext cx="263171" cy="46957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Obraz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pic>
        <p:nvPicPr>
          <p:cNvPr id="10" name="Obraz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48937" y="-1"/>
            <a:ext cx="851953" cy="1021347"/>
          </a:xfrm>
          <a:prstGeom prst="rect">
            <a:avLst/>
          </a:prstGeom>
        </p:spPr>
      </p:pic>
    </p:spTree>
    <p:extLst>
      <p:ext uri="{BB962C8B-B14F-4D97-AF65-F5344CB8AC3E}">
        <p14:creationId xmlns:p14="http://schemas.microsoft.com/office/powerpoint/2010/main" val="24122400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TYTUŁ 2">
    <p:spTree>
      <p:nvGrpSpPr>
        <p:cNvPr id="1" name=""/>
        <p:cNvGrpSpPr/>
        <p:nvPr/>
      </p:nvGrpSpPr>
      <p:grpSpPr>
        <a:xfrm>
          <a:off x="0" y="0"/>
          <a:ext cx="0" cy="0"/>
          <a:chOff x="0" y="0"/>
          <a:chExt cx="0" cy="0"/>
        </a:xfrm>
      </p:grpSpPr>
      <p:sp>
        <p:nvSpPr>
          <p:cNvPr id="9" name="Prostokąt 8"/>
          <p:cNvSpPr>
            <a:spLocks noChangeAspect="1"/>
          </p:cNvSpPr>
          <p:nvPr/>
        </p:nvSpPr>
        <p:spPr>
          <a:xfrm>
            <a:off x="453657" y="0"/>
            <a:ext cx="888531" cy="3185280"/>
          </a:xfrm>
          <a:prstGeom prst="rect">
            <a:avLst/>
          </a:prstGeom>
          <a:solidFill>
            <a:srgbClr val="949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Obraz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8676" y="838043"/>
            <a:ext cx="743998" cy="685604"/>
          </a:xfrm>
          <a:prstGeom prst="rect">
            <a:avLst/>
          </a:prstGeom>
        </p:spPr>
      </p:pic>
      <p:sp>
        <p:nvSpPr>
          <p:cNvPr id="12" name="Prostokąt 11"/>
          <p:cNvSpPr>
            <a:spLocks noChangeAspect="1"/>
          </p:cNvSpPr>
          <p:nvPr/>
        </p:nvSpPr>
        <p:spPr>
          <a:xfrm>
            <a:off x="453657" y="4080042"/>
            <a:ext cx="888531" cy="1063458"/>
          </a:xfrm>
          <a:prstGeom prst="rect">
            <a:avLst/>
          </a:prstGeom>
          <a:solidFill>
            <a:srgbClr val="949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ytuł 25"/>
          <p:cNvSpPr>
            <a:spLocks noGrp="1" noChangeAspect="1"/>
          </p:cNvSpPr>
          <p:nvPr>
            <p:ph type="title" hasCustomPrompt="1"/>
          </p:nvPr>
        </p:nvSpPr>
        <p:spPr>
          <a:xfrm>
            <a:off x="1641768" y="3069389"/>
            <a:ext cx="6960813" cy="1129335"/>
          </a:xfrm>
          <a:prstGeom prst="rect">
            <a:avLst/>
          </a:prstGeom>
        </p:spPr>
        <p:txBody>
          <a:bodyPr lIns="0">
            <a:normAutofit/>
          </a:bodyPr>
          <a:lstStyle>
            <a:lvl1pPr>
              <a:lnSpc>
                <a:spcPts val="2600"/>
              </a:lnSpc>
              <a:defRPr sz="2400" kern="1000" cap="small" spc="0" baseline="0">
                <a:latin typeface="+mj-lt"/>
              </a:defRPr>
            </a:lvl1pPr>
          </a:lstStyle>
          <a:p>
            <a:r>
              <a:rPr lang="pl-PL" dirty="0"/>
              <a:t>GENERALNA DYREKCJA</a:t>
            </a:r>
            <a:br>
              <a:rPr lang="pl-PL" dirty="0"/>
            </a:br>
            <a:r>
              <a:rPr lang="pl-PL" dirty="0"/>
              <a:t>OCHRONY ŚRODOWISKA</a:t>
            </a:r>
            <a:endParaRPr lang="en-US" dirty="0"/>
          </a:p>
        </p:txBody>
      </p:sp>
      <p:pic>
        <p:nvPicPr>
          <p:cNvPr id="14" name="Obraz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221" y="3235208"/>
            <a:ext cx="391401" cy="794906"/>
          </a:xfrm>
          <a:prstGeom prst="rect">
            <a:avLst/>
          </a:prstGeom>
        </p:spPr>
      </p:pic>
      <p:sp>
        <p:nvSpPr>
          <p:cNvPr id="7" name="Prostokąt 6"/>
          <p:cNvSpPr>
            <a:spLocks noChangeAspect="1"/>
          </p:cNvSpPr>
          <p:nvPr userDrawn="1"/>
        </p:nvSpPr>
        <p:spPr>
          <a:xfrm>
            <a:off x="453657" y="0"/>
            <a:ext cx="888531" cy="3185280"/>
          </a:xfrm>
          <a:prstGeom prst="rect">
            <a:avLst/>
          </a:prstGeom>
          <a:solidFill>
            <a:srgbClr val="949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Obraz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8676" y="838043"/>
            <a:ext cx="743998" cy="685604"/>
          </a:xfrm>
          <a:prstGeom prst="rect">
            <a:avLst/>
          </a:prstGeom>
        </p:spPr>
      </p:pic>
      <p:sp>
        <p:nvSpPr>
          <p:cNvPr id="10" name="Prostokąt 9"/>
          <p:cNvSpPr>
            <a:spLocks noChangeAspect="1"/>
          </p:cNvSpPr>
          <p:nvPr userDrawn="1"/>
        </p:nvSpPr>
        <p:spPr>
          <a:xfrm>
            <a:off x="453657" y="4080042"/>
            <a:ext cx="888531" cy="1063458"/>
          </a:xfrm>
          <a:prstGeom prst="rect">
            <a:avLst/>
          </a:prstGeom>
          <a:solidFill>
            <a:srgbClr val="949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Obraz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02221" y="3235208"/>
            <a:ext cx="391401" cy="794906"/>
          </a:xfrm>
          <a:prstGeom prst="rect">
            <a:avLst/>
          </a:prstGeom>
        </p:spPr>
      </p:pic>
    </p:spTree>
    <p:extLst>
      <p:ext uri="{BB962C8B-B14F-4D97-AF65-F5344CB8AC3E}">
        <p14:creationId xmlns:p14="http://schemas.microsoft.com/office/powerpoint/2010/main" val="2584856882"/>
      </p:ext>
    </p:extLst>
  </p:cSld>
  <p:clrMapOvr>
    <a:masterClrMapping/>
  </p:clrMapOvr>
  <p:extLst>
    <p:ext uri="{DCECCB84-F9BA-43D5-87BE-67443E8EF086}">
      <p15:sldGuideLst xmlns:p15="http://schemas.microsoft.com/office/powerpoint/2012/main">
        <p15:guide id="3" orient="horz" pos="1620" userDrawn="1">
          <p15:clr>
            <a:srgbClr val="FBAE40"/>
          </p15:clr>
        </p15:guide>
        <p15:guide id="4" pos="2812"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1_TYTUŁ 3_metka_foto">
    <p:spTree>
      <p:nvGrpSpPr>
        <p:cNvPr id="1" name=""/>
        <p:cNvGrpSpPr/>
        <p:nvPr/>
      </p:nvGrpSpPr>
      <p:grpSpPr>
        <a:xfrm>
          <a:off x="0" y="0"/>
          <a:ext cx="0" cy="0"/>
          <a:chOff x="0" y="0"/>
          <a:chExt cx="0" cy="0"/>
        </a:xfrm>
      </p:grpSpPr>
      <p:sp>
        <p:nvSpPr>
          <p:cNvPr id="18" name="Symbol zastępczy obrazu 17"/>
          <p:cNvSpPr>
            <a:spLocks noGrp="1"/>
          </p:cNvSpPr>
          <p:nvPr>
            <p:ph type="pic" sz="quarter" idx="12"/>
          </p:nvPr>
        </p:nvSpPr>
        <p:spPr>
          <a:xfrm>
            <a:off x="263525" y="0"/>
            <a:ext cx="8880475" cy="5143500"/>
          </a:xfrm>
        </p:spPr>
        <p:txBody>
          <a:bodyPr/>
          <a:lstStyle/>
          <a:p>
            <a:r>
              <a:rPr lang="pl-PL"/>
              <a:t>Kliknij ikonę, aby dodać obraz</a:t>
            </a:r>
          </a:p>
        </p:txBody>
      </p:sp>
      <p:pic>
        <p:nvPicPr>
          <p:cNvPr id="13" name="Obraz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7" name="Prostokąt 6"/>
          <p:cNvSpPr/>
          <p:nvPr/>
        </p:nvSpPr>
        <p:spPr>
          <a:xfrm>
            <a:off x="1" y="-1"/>
            <a:ext cx="263171" cy="46957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Symbol zastępczy tekstu 5"/>
          <p:cNvSpPr>
            <a:spLocks noGrp="1"/>
          </p:cNvSpPr>
          <p:nvPr>
            <p:ph type="body" sz="quarter" idx="11" hasCustomPrompt="1"/>
          </p:nvPr>
        </p:nvSpPr>
        <p:spPr>
          <a:xfrm>
            <a:off x="263172" y="4217908"/>
            <a:ext cx="4405081" cy="477805"/>
          </a:xfrm>
          <a:solidFill>
            <a:schemeClr val="bg1">
              <a:alpha val="65000"/>
            </a:schemeClr>
          </a:solidFill>
        </p:spPr>
        <p:txBody>
          <a:bodyPr wrap="square" lIns="108000" tIns="72000" rIns="108000" bIns="72000" anchor="b" anchorCtr="0">
            <a:spAutoFit/>
          </a:bodyPr>
          <a:lstStyle>
            <a:lvl1pPr marL="0" indent="0" algn="l">
              <a:buFontTx/>
              <a:buNone/>
              <a:defRPr sz="2400">
                <a:latin typeface="+mj-lt"/>
              </a:defRPr>
            </a:lvl1pPr>
            <a:lvl2pPr marL="342900" indent="0" algn="ctr">
              <a:buFontTx/>
              <a:buNone/>
              <a:defRPr sz="2400">
                <a:latin typeface="+mj-lt"/>
              </a:defRPr>
            </a:lvl2pPr>
            <a:lvl3pPr marL="685800" indent="0" algn="ctr">
              <a:buFontTx/>
              <a:buNone/>
              <a:defRPr sz="2400">
                <a:latin typeface="+mj-lt"/>
              </a:defRPr>
            </a:lvl3pPr>
            <a:lvl4pPr marL="1028700" indent="0" algn="ctr">
              <a:buFontTx/>
              <a:buNone/>
              <a:defRPr sz="2400">
                <a:latin typeface="+mj-lt"/>
              </a:defRPr>
            </a:lvl4pPr>
            <a:lvl5pPr marL="1371600" indent="0" algn="ctr">
              <a:buFontTx/>
              <a:buNone/>
              <a:defRPr sz="2400">
                <a:latin typeface="+mj-lt"/>
              </a:defRPr>
            </a:lvl5pPr>
          </a:lstStyle>
          <a:p>
            <a:pPr lvl="0"/>
            <a:r>
              <a:rPr lang="pl-PL" dirty="0"/>
              <a:t>TYTUŁ </a:t>
            </a:r>
          </a:p>
        </p:txBody>
      </p:sp>
      <p:sp>
        <p:nvSpPr>
          <p:cNvPr id="21" name="Symbol zastępczy obrazu 20"/>
          <p:cNvSpPr>
            <a:spLocks noGrp="1"/>
          </p:cNvSpPr>
          <p:nvPr>
            <p:ph type="pic" sz="quarter" idx="13"/>
          </p:nvPr>
        </p:nvSpPr>
        <p:spPr>
          <a:xfrm>
            <a:off x="8048402" y="0"/>
            <a:ext cx="852488" cy="1020763"/>
          </a:xfrm>
          <a:blipFill dpi="0" rotWithShape="1">
            <a:blip r:embed="rId3">
              <a:extLst>
                <a:ext uri="{28A0092B-C50C-407E-A947-70E740481C1C}">
                  <a14:useLocalDpi xmlns:a14="http://schemas.microsoft.com/office/drawing/2010/main" val="0"/>
                </a:ext>
              </a:extLst>
            </a:blip>
            <a:srcRect/>
            <a:stretch>
              <a:fillRect/>
            </a:stretch>
          </a:blipFill>
        </p:spPr>
        <p:txBody>
          <a:bodyPr wrap="none"/>
          <a:lstStyle>
            <a:lvl1pPr marL="0" indent="0">
              <a:buFontTx/>
              <a:buNone/>
              <a:defRPr>
                <a:noFill/>
              </a:defRPr>
            </a:lvl1pPr>
          </a:lstStyle>
          <a:p>
            <a:r>
              <a:rPr lang="pl-PL"/>
              <a:t>Kliknij ikonę, aby dodać obraz</a:t>
            </a:r>
            <a:endParaRPr lang="pl-PL" dirty="0"/>
          </a:p>
        </p:txBody>
      </p:sp>
      <p:pic>
        <p:nvPicPr>
          <p:cNvPr id="8" name="Obraz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9" name="Prostokąt 8"/>
          <p:cNvSpPr/>
          <p:nvPr userDrawn="1"/>
        </p:nvSpPr>
        <p:spPr>
          <a:xfrm>
            <a:off x="1" y="-1"/>
            <a:ext cx="263171" cy="46957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5537973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_TYTUŁ_foto_stopka">
    <p:spTree>
      <p:nvGrpSpPr>
        <p:cNvPr id="1" name=""/>
        <p:cNvGrpSpPr/>
        <p:nvPr/>
      </p:nvGrpSpPr>
      <p:grpSpPr>
        <a:xfrm>
          <a:off x="0" y="0"/>
          <a:ext cx="0" cy="0"/>
          <a:chOff x="0" y="0"/>
          <a:chExt cx="0" cy="0"/>
        </a:xfrm>
      </p:grpSpPr>
      <p:sp>
        <p:nvSpPr>
          <p:cNvPr id="27" name="Prostokąt 26"/>
          <p:cNvSpPr/>
          <p:nvPr/>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8" name="Slide Number Placeholder 5"/>
          <p:cNvSpPr txBox="1">
            <a:spLocks/>
          </p:cNvSpPr>
          <p:nvPr/>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8" name="Obraz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10" name="Prostokąt z rogami zaokrąglonymi z jednej strony 9"/>
          <p:cNvSpPr>
            <a:spLocks/>
          </p:cNvSpPr>
          <p:nvPr/>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11" name="Obraz 10"/>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
        <p:nvSpPr>
          <p:cNvPr id="3" name="Symbol zastępczy tekstu 2"/>
          <p:cNvSpPr>
            <a:spLocks noGrp="1"/>
          </p:cNvSpPr>
          <p:nvPr>
            <p:ph type="body" sz="quarter" idx="10" hasCustomPrompt="1"/>
          </p:nvPr>
        </p:nvSpPr>
        <p:spPr>
          <a:xfrm>
            <a:off x="420688" y="4800600"/>
            <a:ext cx="7780337" cy="288925"/>
          </a:xfrm>
        </p:spPr>
        <p:txBody>
          <a:bodyPr anchor="ctr">
            <a:noAutofit/>
          </a:bodyPr>
          <a:lstStyle>
            <a:lvl1pPr marL="0" indent="0" algn="ctr">
              <a:buFontTx/>
              <a:buNone/>
              <a:defRPr sz="900" cap="small" baseline="0"/>
            </a:lvl1pPr>
            <a:lvl2pPr marL="342900" indent="0" algn="ctr">
              <a:buFontTx/>
              <a:buNone/>
              <a:defRPr sz="700"/>
            </a:lvl2pPr>
            <a:lvl3pPr marL="685800" indent="0" algn="ctr">
              <a:buFontTx/>
              <a:buNone/>
              <a:defRPr sz="700"/>
            </a:lvl3pPr>
            <a:lvl4pPr marL="1028700" indent="0" algn="ctr">
              <a:buFontTx/>
              <a:buNone/>
              <a:defRPr sz="700"/>
            </a:lvl4pPr>
            <a:lvl5pPr marL="1371600" indent="0" algn="ctr">
              <a:buFontTx/>
              <a:buNone/>
              <a:defRPr sz="700"/>
            </a:lvl5pPr>
          </a:lstStyle>
          <a:p>
            <a:pPr lvl="0"/>
            <a:r>
              <a:rPr lang="pl-PL" dirty="0"/>
              <a:t>tytuł rozdziału</a:t>
            </a:r>
          </a:p>
        </p:txBody>
      </p:sp>
      <p:pic>
        <p:nvPicPr>
          <p:cNvPr id="13" name="Obraz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4325339" y="2886218"/>
            <a:ext cx="132231" cy="250969"/>
          </a:xfrm>
          <a:prstGeom prst="rect">
            <a:avLst/>
          </a:prstGeom>
        </p:spPr>
      </p:pic>
      <p:sp>
        <p:nvSpPr>
          <p:cNvPr id="4" name="Symbol zastępczy tekstu 3"/>
          <p:cNvSpPr>
            <a:spLocks noGrp="1"/>
          </p:cNvSpPr>
          <p:nvPr>
            <p:ph type="body" sz="quarter" idx="11" hasCustomPrompt="1"/>
          </p:nvPr>
        </p:nvSpPr>
        <p:spPr>
          <a:xfrm>
            <a:off x="413251" y="3291318"/>
            <a:ext cx="8207375" cy="993135"/>
          </a:xfrm>
        </p:spPr>
        <p:txBody>
          <a:bodyPr>
            <a:normAutofit/>
          </a:bodyPr>
          <a:lstStyle>
            <a:lvl1pPr marL="0" indent="0" algn="ctr">
              <a:lnSpc>
                <a:spcPts val="3000"/>
              </a:lnSpc>
              <a:spcBef>
                <a:spcPts val="0"/>
              </a:spcBef>
              <a:buFontTx/>
              <a:buNone/>
              <a:defRPr lang="en-US" sz="2800" baseline="0" dirty="0">
                <a:latin typeface="+mj-lt"/>
              </a:defRPr>
            </a:lvl1pPr>
          </a:lstStyle>
          <a:p>
            <a:pPr algn="ctr"/>
            <a:r>
              <a:rPr lang="pl-PL" dirty="0">
                <a:latin typeface="+mn-lt"/>
              </a:rPr>
              <a:t>Generalna Dyrekcja</a:t>
            </a:r>
          </a:p>
          <a:p>
            <a:pPr algn="ctr"/>
            <a:r>
              <a:rPr lang="pl-PL" dirty="0">
                <a:latin typeface="+mn-lt"/>
              </a:rPr>
              <a:t>Ochrony Środowiska</a:t>
            </a:r>
            <a:endParaRPr lang="en-US" dirty="0">
              <a:latin typeface="+mn-lt"/>
            </a:endParaRPr>
          </a:p>
        </p:txBody>
      </p:sp>
      <p:sp>
        <p:nvSpPr>
          <p:cNvPr id="6" name="Symbol zastępczy obrazu 5"/>
          <p:cNvSpPr>
            <a:spLocks noGrp="1"/>
          </p:cNvSpPr>
          <p:nvPr>
            <p:ph type="pic" sz="quarter" idx="12"/>
          </p:nvPr>
        </p:nvSpPr>
        <p:spPr>
          <a:xfrm>
            <a:off x="0" y="0"/>
            <a:ext cx="9144000" cy="2732088"/>
          </a:xfrm>
        </p:spPr>
        <p:txBody>
          <a:bodyPr/>
          <a:lstStyle/>
          <a:p>
            <a:r>
              <a:rPr lang="pl-PL"/>
              <a:t>Kliknij ikonę, aby dodać obraz</a:t>
            </a:r>
          </a:p>
        </p:txBody>
      </p:sp>
      <p:sp>
        <p:nvSpPr>
          <p:cNvPr id="12" name="Prostokąt 11"/>
          <p:cNvSpPr/>
          <p:nvPr userDrawn="1"/>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Slide Number Placeholder 5"/>
          <p:cNvSpPr txBox="1">
            <a:spLocks/>
          </p:cNvSpPr>
          <p:nvPr userDrawn="1"/>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15" name="Obraz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16" name="Prostokąt z rogami zaokrąglonymi z jednej strony 15"/>
          <p:cNvSpPr>
            <a:spLocks/>
          </p:cNvSpPr>
          <p:nvPr userDrawn="1"/>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17" name="Obraz 16"/>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pic>
        <p:nvPicPr>
          <p:cNvPr id="18" name="Obraz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16200000">
            <a:off x="4325339" y="2886218"/>
            <a:ext cx="132231" cy="250969"/>
          </a:xfrm>
          <a:prstGeom prst="rect">
            <a:avLst/>
          </a:prstGeom>
        </p:spPr>
      </p:pic>
    </p:spTree>
    <p:extLst>
      <p:ext uri="{BB962C8B-B14F-4D97-AF65-F5344CB8AC3E}">
        <p14:creationId xmlns:p14="http://schemas.microsoft.com/office/powerpoint/2010/main" val="26580646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4_Foto, tytuł, tekst">
    <p:spTree>
      <p:nvGrpSpPr>
        <p:cNvPr id="1" name=""/>
        <p:cNvGrpSpPr/>
        <p:nvPr/>
      </p:nvGrpSpPr>
      <p:grpSpPr>
        <a:xfrm>
          <a:off x="0" y="0"/>
          <a:ext cx="0" cy="0"/>
          <a:chOff x="0" y="0"/>
          <a:chExt cx="0" cy="0"/>
        </a:xfrm>
      </p:grpSpPr>
      <p:sp>
        <p:nvSpPr>
          <p:cNvPr id="17" name="Picture Placeholder 2"/>
          <p:cNvSpPr>
            <a:spLocks noGrp="1" noChangeAspect="1"/>
          </p:cNvSpPr>
          <p:nvPr>
            <p:ph type="pic" idx="1" hasCustomPrompt="1"/>
          </p:nvPr>
        </p:nvSpPr>
        <p:spPr>
          <a:xfrm>
            <a:off x="466245" y="911954"/>
            <a:ext cx="2221191" cy="1665893"/>
          </a:xfrm>
          <a:prstGeom prst="rect">
            <a:avLst/>
          </a:prstGeom>
        </p:spPr>
        <p:txBody>
          <a:bodyPr anchor="t"/>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pl-PL" dirty="0"/>
              <a:t>Obraz</a:t>
            </a:r>
            <a:r>
              <a:rPr lang="en-US" dirty="0"/>
              <a:t> 1</a:t>
            </a:r>
          </a:p>
        </p:txBody>
      </p:sp>
      <p:sp>
        <p:nvSpPr>
          <p:cNvPr id="19" name="Text Placeholder 3"/>
          <p:cNvSpPr>
            <a:spLocks noGrp="1"/>
          </p:cNvSpPr>
          <p:nvPr>
            <p:ph type="body" sz="half" idx="2" hasCustomPrompt="1"/>
          </p:nvPr>
        </p:nvSpPr>
        <p:spPr>
          <a:xfrm>
            <a:off x="466247" y="2864204"/>
            <a:ext cx="2221190" cy="1590707"/>
          </a:xfrm>
          <a:prstGeom prst="rect">
            <a:avLst/>
          </a:prstGeom>
        </p:spPr>
        <p:txBody>
          <a:bodyPr lIns="0">
            <a:normAutofit/>
          </a:bodyPr>
          <a:lstStyle>
            <a:lvl1pPr marL="0" indent="0">
              <a:lnSpc>
                <a:spcPts val="1100"/>
              </a:lnSpc>
              <a:spcBef>
                <a:spcPts val="0"/>
              </a:spcBef>
              <a:buNone/>
              <a:defRPr sz="850" baseline="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pl-PL" dirty="0"/>
              <a:t>Tekst</a:t>
            </a:r>
            <a:r>
              <a:rPr lang="en-US" dirty="0"/>
              <a:t> 1</a:t>
            </a:r>
            <a:endParaRPr lang="pl-PL" dirty="0"/>
          </a:p>
        </p:txBody>
      </p:sp>
      <p:sp>
        <p:nvSpPr>
          <p:cNvPr id="20" name="Picture Placeholder 2"/>
          <p:cNvSpPr>
            <a:spLocks noGrp="1" noChangeAspect="1"/>
          </p:cNvSpPr>
          <p:nvPr>
            <p:ph type="pic" idx="14" hasCustomPrompt="1"/>
          </p:nvPr>
        </p:nvSpPr>
        <p:spPr>
          <a:xfrm>
            <a:off x="6406441" y="911954"/>
            <a:ext cx="2221191" cy="1665893"/>
          </a:xfrm>
          <a:prstGeom prst="rect">
            <a:avLst/>
          </a:prstGeom>
        </p:spPr>
        <p:txBody>
          <a:bodyPr anchor="t"/>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pl-PL"/>
              <a:t>Obraz</a:t>
            </a:r>
            <a:r>
              <a:rPr lang="en-US"/>
              <a:t> 3</a:t>
            </a:r>
          </a:p>
        </p:txBody>
      </p:sp>
      <p:sp>
        <p:nvSpPr>
          <p:cNvPr id="21" name="Text Placeholder 3"/>
          <p:cNvSpPr>
            <a:spLocks noGrp="1"/>
          </p:cNvSpPr>
          <p:nvPr>
            <p:ph type="body" sz="half" idx="15" hasCustomPrompt="1"/>
          </p:nvPr>
        </p:nvSpPr>
        <p:spPr>
          <a:xfrm>
            <a:off x="6406438" y="2864204"/>
            <a:ext cx="2221190" cy="1590707"/>
          </a:xfrm>
          <a:prstGeom prst="rect">
            <a:avLst/>
          </a:prstGeom>
        </p:spPr>
        <p:txBody>
          <a:bodyPr lIns="0">
            <a:normAutofit/>
          </a:bodyPr>
          <a:lstStyle>
            <a:lvl1pPr marL="0" indent="0">
              <a:lnSpc>
                <a:spcPts val="1100"/>
              </a:lnSpc>
              <a:spcBef>
                <a:spcPts val="0"/>
              </a:spcBef>
              <a:buNone/>
              <a:defRPr sz="850" baseline="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pl-PL" dirty="0"/>
              <a:t>Tekst</a:t>
            </a:r>
            <a:r>
              <a:rPr lang="en-US" dirty="0"/>
              <a:t> 3</a:t>
            </a:r>
            <a:endParaRPr lang="pl-PL" dirty="0"/>
          </a:p>
        </p:txBody>
      </p:sp>
      <p:sp>
        <p:nvSpPr>
          <p:cNvPr id="23" name="Picture Placeholder 2"/>
          <p:cNvSpPr>
            <a:spLocks noGrp="1" noChangeAspect="1"/>
          </p:cNvSpPr>
          <p:nvPr>
            <p:ph type="pic" idx="16" hasCustomPrompt="1"/>
          </p:nvPr>
        </p:nvSpPr>
        <p:spPr>
          <a:xfrm>
            <a:off x="3436328" y="911954"/>
            <a:ext cx="2221191" cy="1665893"/>
          </a:xfrm>
          <a:prstGeom prst="rect">
            <a:avLst/>
          </a:prstGeom>
        </p:spPr>
        <p:txBody>
          <a:bodyPr anchor="t"/>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pl-PL"/>
              <a:t>Obraz</a:t>
            </a:r>
            <a:r>
              <a:rPr lang="en-US"/>
              <a:t> 2</a:t>
            </a:r>
          </a:p>
        </p:txBody>
      </p:sp>
      <p:sp>
        <p:nvSpPr>
          <p:cNvPr id="24" name="Text Placeholder 3"/>
          <p:cNvSpPr>
            <a:spLocks noGrp="1"/>
          </p:cNvSpPr>
          <p:nvPr>
            <p:ph type="body" sz="half" idx="17" hasCustomPrompt="1"/>
          </p:nvPr>
        </p:nvSpPr>
        <p:spPr>
          <a:xfrm>
            <a:off x="3436326" y="2864204"/>
            <a:ext cx="2221190" cy="1590707"/>
          </a:xfrm>
          <a:prstGeom prst="rect">
            <a:avLst/>
          </a:prstGeom>
        </p:spPr>
        <p:txBody>
          <a:bodyPr lIns="0">
            <a:normAutofit/>
          </a:bodyPr>
          <a:lstStyle>
            <a:lvl1pPr marL="0" indent="0">
              <a:lnSpc>
                <a:spcPts val="1100"/>
              </a:lnSpc>
              <a:spcBef>
                <a:spcPts val="0"/>
              </a:spcBef>
              <a:buNone/>
              <a:defRPr sz="850" baseline="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pl-PL" dirty="0"/>
              <a:t>Tekst</a:t>
            </a:r>
            <a:r>
              <a:rPr lang="en-US" dirty="0"/>
              <a:t> 2</a:t>
            </a:r>
            <a:endParaRPr lang="pl-PL" dirty="0"/>
          </a:p>
        </p:txBody>
      </p:sp>
      <p:sp>
        <p:nvSpPr>
          <p:cNvPr id="25" name="Text Placeholder 3"/>
          <p:cNvSpPr>
            <a:spLocks noGrp="1"/>
          </p:cNvSpPr>
          <p:nvPr>
            <p:ph type="body" sz="half" idx="18" hasCustomPrompt="1"/>
          </p:nvPr>
        </p:nvSpPr>
        <p:spPr>
          <a:xfrm>
            <a:off x="466241" y="2657769"/>
            <a:ext cx="2221190" cy="202603"/>
          </a:xfrm>
          <a:prstGeom prst="rect">
            <a:avLst/>
          </a:prstGeom>
        </p:spPr>
        <p:txBody>
          <a:bodyPr lIns="0" rIns="0">
            <a:noAutofit/>
          </a:bodyPr>
          <a:lstStyle>
            <a:lvl1pPr marL="0" indent="0" algn="ctr">
              <a:lnSpc>
                <a:spcPts val="1100"/>
              </a:lnSpc>
              <a:spcBef>
                <a:spcPts val="0"/>
              </a:spcBef>
              <a:buNone/>
              <a:defRPr sz="1000" cap="small" baseline="0">
                <a:latin typeface="+mj-lt"/>
              </a:defRPr>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pl-PL" dirty="0"/>
              <a:t>TEKST</a:t>
            </a:r>
            <a:r>
              <a:rPr lang="en-US" dirty="0"/>
              <a:t> 1</a:t>
            </a:r>
            <a:endParaRPr lang="pl-PL" dirty="0"/>
          </a:p>
        </p:txBody>
      </p:sp>
      <p:sp>
        <p:nvSpPr>
          <p:cNvPr id="26" name="Text Placeholder 3"/>
          <p:cNvSpPr>
            <a:spLocks noGrp="1"/>
          </p:cNvSpPr>
          <p:nvPr>
            <p:ph type="body" sz="half" idx="19" hasCustomPrompt="1"/>
          </p:nvPr>
        </p:nvSpPr>
        <p:spPr>
          <a:xfrm>
            <a:off x="3436324" y="2657769"/>
            <a:ext cx="2221190" cy="202603"/>
          </a:xfrm>
          <a:prstGeom prst="rect">
            <a:avLst/>
          </a:prstGeom>
        </p:spPr>
        <p:txBody>
          <a:bodyPr lIns="0" rIns="0">
            <a:noAutofit/>
          </a:bodyPr>
          <a:lstStyle>
            <a:lvl1pPr marL="0" indent="0" algn="ctr">
              <a:lnSpc>
                <a:spcPts val="1100"/>
              </a:lnSpc>
              <a:spcBef>
                <a:spcPts val="0"/>
              </a:spcBef>
              <a:buNone/>
              <a:defRPr sz="1000" cap="small" baseline="0">
                <a:latin typeface="+mj-lt"/>
              </a:defRPr>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pl-PL" dirty="0"/>
              <a:t>TEKST</a:t>
            </a:r>
            <a:r>
              <a:rPr lang="en-US" dirty="0"/>
              <a:t> 2</a:t>
            </a:r>
            <a:endParaRPr lang="pl-PL" dirty="0"/>
          </a:p>
        </p:txBody>
      </p:sp>
      <p:sp>
        <p:nvSpPr>
          <p:cNvPr id="27" name="Text Placeholder 3"/>
          <p:cNvSpPr>
            <a:spLocks noGrp="1"/>
          </p:cNvSpPr>
          <p:nvPr>
            <p:ph type="body" sz="half" idx="20" hasCustomPrompt="1"/>
          </p:nvPr>
        </p:nvSpPr>
        <p:spPr>
          <a:xfrm>
            <a:off x="6406429" y="2657769"/>
            <a:ext cx="2221190" cy="202603"/>
          </a:xfrm>
          <a:prstGeom prst="rect">
            <a:avLst/>
          </a:prstGeom>
        </p:spPr>
        <p:txBody>
          <a:bodyPr lIns="0" rIns="0">
            <a:noAutofit/>
          </a:bodyPr>
          <a:lstStyle>
            <a:lvl1pPr marL="0" indent="0" algn="ctr">
              <a:lnSpc>
                <a:spcPts val="1100"/>
              </a:lnSpc>
              <a:spcBef>
                <a:spcPts val="0"/>
              </a:spcBef>
              <a:buNone/>
              <a:defRPr sz="1000" cap="small" baseline="0">
                <a:latin typeface="+mj-lt"/>
              </a:defRPr>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pl-PL" dirty="0"/>
              <a:t>TEKST</a:t>
            </a:r>
            <a:r>
              <a:rPr lang="en-US" dirty="0"/>
              <a:t> 3</a:t>
            </a:r>
            <a:endParaRPr lang="pl-PL" dirty="0"/>
          </a:p>
        </p:txBody>
      </p:sp>
      <p:sp>
        <p:nvSpPr>
          <p:cNvPr id="22" name="Prostokąt 21"/>
          <p:cNvSpPr/>
          <p:nvPr/>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8" name="Slide Number Placeholder 5"/>
          <p:cNvSpPr txBox="1">
            <a:spLocks/>
          </p:cNvSpPr>
          <p:nvPr/>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30" name="Obraz 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31" name="Prostokąt z rogami zaokrąglonymi z jednej strony 30"/>
          <p:cNvSpPr>
            <a:spLocks/>
          </p:cNvSpPr>
          <p:nvPr/>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32" name="Obraz 31"/>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
        <p:nvSpPr>
          <p:cNvPr id="33" name="Title 1"/>
          <p:cNvSpPr>
            <a:spLocks noGrp="1"/>
          </p:cNvSpPr>
          <p:nvPr>
            <p:ph type="ctrTitle" hasCustomPrompt="1"/>
          </p:nvPr>
        </p:nvSpPr>
        <p:spPr>
          <a:xfrm>
            <a:off x="466242" y="294279"/>
            <a:ext cx="8161628" cy="271868"/>
          </a:xfrm>
          <a:prstGeom prst="rect">
            <a:avLst/>
          </a:prstGeom>
        </p:spPr>
        <p:txBody>
          <a:bodyPr lIns="0" anchor="ctr" anchorCtr="0">
            <a:normAutofit/>
          </a:bodyPr>
          <a:lstStyle>
            <a:lvl1pPr algn="l">
              <a:defRPr sz="1600" cap="small" baseline="0">
                <a:latin typeface="+mj-lt"/>
              </a:defRPr>
            </a:lvl1pPr>
          </a:lstStyle>
          <a:p>
            <a:r>
              <a:rPr lang="pl-PL" dirty="0"/>
              <a:t>CBFC</a:t>
            </a:r>
            <a:endParaRPr lang="en-US" dirty="0"/>
          </a:p>
        </p:txBody>
      </p:sp>
      <p:sp>
        <p:nvSpPr>
          <p:cNvPr id="34" name="Subtitle 2"/>
          <p:cNvSpPr>
            <a:spLocks noGrp="1"/>
          </p:cNvSpPr>
          <p:nvPr>
            <p:ph type="subTitle" idx="13" hasCustomPrompt="1"/>
          </p:nvPr>
        </p:nvSpPr>
        <p:spPr>
          <a:xfrm>
            <a:off x="466241" y="566146"/>
            <a:ext cx="8170340" cy="206432"/>
          </a:xfrm>
          <a:prstGeom prst="rect">
            <a:avLst/>
          </a:prstGeom>
        </p:spPr>
        <p:txBody>
          <a:bodyPr lIns="0">
            <a:noAutofit/>
          </a:bodyPr>
          <a:lstStyle>
            <a:lvl1pPr marL="0" indent="0" algn="l">
              <a:buNone/>
              <a:defRPr sz="11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pl-PL" dirty="0"/>
              <a:t>podtytuł</a:t>
            </a:r>
            <a:endParaRPr lang="en-US" dirty="0"/>
          </a:p>
        </p:txBody>
      </p:sp>
      <p:pic>
        <p:nvPicPr>
          <p:cNvPr id="35" name="Obraz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800" y="336100"/>
            <a:ext cx="101886" cy="193375"/>
          </a:xfrm>
          <a:prstGeom prst="rect">
            <a:avLst/>
          </a:prstGeom>
        </p:spPr>
      </p:pic>
      <p:sp>
        <p:nvSpPr>
          <p:cNvPr id="36" name="Symbol zastępczy tekstu 2"/>
          <p:cNvSpPr>
            <a:spLocks noGrp="1"/>
          </p:cNvSpPr>
          <p:nvPr>
            <p:ph type="body" sz="quarter" idx="10" hasCustomPrompt="1"/>
          </p:nvPr>
        </p:nvSpPr>
        <p:spPr>
          <a:xfrm>
            <a:off x="420688" y="4800600"/>
            <a:ext cx="7780337" cy="288925"/>
          </a:xfrm>
        </p:spPr>
        <p:txBody>
          <a:bodyPr anchor="ctr">
            <a:noAutofit/>
          </a:bodyPr>
          <a:lstStyle>
            <a:lvl1pPr marL="0" indent="0" algn="ctr">
              <a:buFontTx/>
              <a:buNone/>
              <a:defRPr sz="900" cap="small" baseline="0"/>
            </a:lvl1pPr>
            <a:lvl2pPr marL="342900" indent="0" algn="ctr">
              <a:buFontTx/>
              <a:buNone/>
              <a:defRPr sz="700"/>
            </a:lvl2pPr>
            <a:lvl3pPr marL="685800" indent="0" algn="ctr">
              <a:buFontTx/>
              <a:buNone/>
              <a:defRPr sz="700"/>
            </a:lvl3pPr>
            <a:lvl4pPr marL="1028700" indent="0" algn="ctr">
              <a:buFontTx/>
              <a:buNone/>
              <a:defRPr sz="700"/>
            </a:lvl4pPr>
            <a:lvl5pPr marL="1371600" indent="0" algn="ctr">
              <a:buFontTx/>
              <a:buNone/>
              <a:defRPr sz="700"/>
            </a:lvl5pPr>
          </a:lstStyle>
          <a:p>
            <a:pPr lvl="0"/>
            <a:r>
              <a:rPr lang="pl-PL" dirty="0"/>
              <a:t>tytuł rozdziału</a:t>
            </a:r>
          </a:p>
        </p:txBody>
      </p:sp>
      <p:sp>
        <p:nvSpPr>
          <p:cNvPr id="29" name="Prostokąt 28"/>
          <p:cNvSpPr/>
          <p:nvPr userDrawn="1"/>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7" name="Slide Number Placeholder 5"/>
          <p:cNvSpPr txBox="1">
            <a:spLocks/>
          </p:cNvSpPr>
          <p:nvPr userDrawn="1"/>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38" name="Obraz 3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39" name="Prostokąt z rogami zaokrąglonymi z jednej strony 38"/>
          <p:cNvSpPr>
            <a:spLocks/>
          </p:cNvSpPr>
          <p:nvPr userDrawn="1"/>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40" name="Obraz 39"/>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pic>
        <p:nvPicPr>
          <p:cNvPr id="41" name="Obraz 4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0800" y="336100"/>
            <a:ext cx="101886" cy="193375"/>
          </a:xfrm>
          <a:prstGeom prst="rect">
            <a:avLst/>
          </a:prstGeom>
        </p:spPr>
      </p:pic>
    </p:spTree>
    <p:extLst>
      <p:ext uri="{BB962C8B-B14F-4D97-AF65-F5344CB8AC3E}">
        <p14:creationId xmlns:p14="http://schemas.microsoft.com/office/powerpoint/2010/main" val="4374963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5_Foto, tytuł, tekst">
    <p:spTree>
      <p:nvGrpSpPr>
        <p:cNvPr id="1" name=""/>
        <p:cNvGrpSpPr/>
        <p:nvPr/>
      </p:nvGrpSpPr>
      <p:grpSpPr>
        <a:xfrm>
          <a:off x="0" y="0"/>
          <a:ext cx="0" cy="0"/>
          <a:chOff x="0" y="0"/>
          <a:chExt cx="0" cy="0"/>
        </a:xfrm>
      </p:grpSpPr>
      <p:sp>
        <p:nvSpPr>
          <p:cNvPr id="17" name="Picture Placeholder 2"/>
          <p:cNvSpPr>
            <a:spLocks noGrp="1" noChangeAspect="1"/>
          </p:cNvSpPr>
          <p:nvPr>
            <p:ph type="pic" idx="1" hasCustomPrompt="1"/>
          </p:nvPr>
        </p:nvSpPr>
        <p:spPr>
          <a:xfrm>
            <a:off x="466241" y="849590"/>
            <a:ext cx="2387498" cy="1790622"/>
          </a:xfrm>
          <a:prstGeom prst="rect">
            <a:avLst/>
          </a:prstGeom>
        </p:spPr>
        <p:txBody>
          <a:bodyPr anchor="t"/>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pl-PL" dirty="0"/>
              <a:t>Obraz</a:t>
            </a:r>
            <a:r>
              <a:rPr lang="en-US" dirty="0"/>
              <a:t> 1</a:t>
            </a:r>
          </a:p>
        </p:txBody>
      </p:sp>
      <p:sp>
        <p:nvSpPr>
          <p:cNvPr id="19" name="Text Placeholder 3"/>
          <p:cNvSpPr>
            <a:spLocks noGrp="1"/>
          </p:cNvSpPr>
          <p:nvPr>
            <p:ph type="body" sz="half" idx="2" hasCustomPrompt="1"/>
          </p:nvPr>
        </p:nvSpPr>
        <p:spPr>
          <a:xfrm>
            <a:off x="3026564" y="1061700"/>
            <a:ext cx="5601067" cy="1578511"/>
          </a:xfrm>
          <a:prstGeom prst="rect">
            <a:avLst/>
          </a:prstGeom>
        </p:spPr>
        <p:txBody>
          <a:bodyPr lIns="0"/>
          <a:lstStyle>
            <a:lvl1pPr marL="0" indent="0">
              <a:lnSpc>
                <a:spcPts val="1100"/>
              </a:lnSpc>
              <a:spcBef>
                <a:spcPts val="0"/>
              </a:spcBef>
              <a:buNone/>
              <a:defRPr sz="9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pl-PL" dirty="0"/>
              <a:t>Tekst</a:t>
            </a:r>
            <a:r>
              <a:rPr lang="en-US" dirty="0"/>
              <a:t> 1</a:t>
            </a:r>
            <a:endParaRPr lang="pl-PL" dirty="0"/>
          </a:p>
        </p:txBody>
      </p:sp>
      <p:sp>
        <p:nvSpPr>
          <p:cNvPr id="23" name="Picture Placeholder 2"/>
          <p:cNvSpPr>
            <a:spLocks noGrp="1" noChangeAspect="1"/>
          </p:cNvSpPr>
          <p:nvPr>
            <p:ph type="pic" idx="16" hasCustomPrompt="1"/>
          </p:nvPr>
        </p:nvSpPr>
        <p:spPr>
          <a:xfrm>
            <a:off x="466241" y="2793514"/>
            <a:ext cx="2387498" cy="1790622"/>
          </a:xfrm>
          <a:prstGeom prst="rect">
            <a:avLst/>
          </a:prstGeom>
        </p:spPr>
        <p:txBody>
          <a:bodyPr anchor="t"/>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pl-PL"/>
              <a:t>Obraz</a:t>
            </a:r>
            <a:r>
              <a:rPr lang="en-US"/>
              <a:t> 2</a:t>
            </a:r>
          </a:p>
        </p:txBody>
      </p:sp>
      <p:sp>
        <p:nvSpPr>
          <p:cNvPr id="24" name="Text Placeholder 3"/>
          <p:cNvSpPr>
            <a:spLocks noGrp="1"/>
          </p:cNvSpPr>
          <p:nvPr>
            <p:ph type="body" sz="half" idx="17" hasCustomPrompt="1"/>
          </p:nvPr>
        </p:nvSpPr>
        <p:spPr>
          <a:xfrm>
            <a:off x="3026561" y="2999950"/>
            <a:ext cx="5610020" cy="1584186"/>
          </a:xfrm>
          <a:prstGeom prst="rect">
            <a:avLst/>
          </a:prstGeom>
        </p:spPr>
        <p:txBody>
          <a:bodyPr lIns="0"/>
          <a:lstStyle>
            <a:lvl1pPr marL="0" indent="0">
              <a:lnSpc>
                <a:spcPts val="1100"/>
              </a:lnSpc>
              <a:spcBef>
                <a:spcPts val="0"/>
              </a:spcBef>
              <a:buNone/>
              <a:defRPr sz="9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pl-PL" dirty="0"/>
              <a:t>Tekst</a:t>
            </a:r>
            <a:r>
              <a:rPr lang="en-US" dirty="0"/>
              <a:t> 2</a:t>
            </a:r>
            <a:endParaRPr lang="pl-PL" dirty="0"/>
          </a:p>
        </p:txBody>
      </p:sp>
      <p:sp>
        <p:nvSpPr>
          <p:cNvPr id="25" name="Text Placeholder 3"/>
          <p:cNvSpPr>
            <a:spLocks noGrp="1"/>
          </p:cNvSpPr>
          <p:nvPr>
            <p:ph type="body" sz="half" idx="18" hasCustomPrompt="1"/>
          </p:nvPr>
        </p:nvSpPr>
        <p:spPr>
          <a:xfrm>
            <a:off x="3026558" y="855265"/>
            <a:ext cx="5601067" cy="202603"/>
          </a:xfrm>
          <a:prstGeom prst="rect">
            <a:avLst/>
          </a:prstGeom>
        </p:spPr>
        <p:txBody>
          <a:bodyPr lIns="0" tIns="0" rIns="0">
            <a:noAutofit/>
          </a:bodyPr>
          <a:lstStyle>
            <a:lvl1pPr marL="0" indent="0" algn="l">
              <a:lnSpc>
                <a:spcPts val="1100"/>
              </a:lnSpc>
              <a:spcBef>
                <a:spcPts val="0"/>
              </a:spcBef>
              <a:buNone/>
              <a:defRPr sz="1000" cap="small" baseline="0">
                <a:latin typeface="+mj-lt"/>
              </a:defRPr>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pl-PL" dirty="0"/>
              <a:t>TEKST</a:t>
            </a:r>
            <a:r>
              <a:rPr lang="en-US" dirty="0"/>
              <a:t> 1</a:t>
            </a:r>
            <a:endParaRPr lang="pl-PL" dirty="0"/>
          </a:p>
        </p:txBody>
      </p:sp>
      <p:sp>
        <p:nvSpPr>
          <p:cNvPr id="26" name="Text Placeholder 3"/>
          <p:cNvSpPr>
            <a:spLocks noGrp="1"/>
          </p:cNvSpPr>
          <p:nvPr>
            <p:ph type="body" sz="half" idx="19" hasCustomPrompt="1"/>
          </p:nvPr>
        </p:nvSpPr>
        <p:spPr>
          <a:xfrm>
            <a:off x="3026559" y="2793514"/>
            <a:ext cx="5610020" cy="202603"/>
          </a:xfrm>
          <a:prstGeom prst="rect">
            <a:avLst/>
          </a:prstGeom>
        </p:spPr>
        <p:txBody>
          <a:bodyPr lIns="0" tIns="0" rIns="0">
            <a:noAutofit/>
          </a:bodyPr>
          <a:lstStyle>
            <a:lvl1pPr marL="0" indent="0" algn="l">
              <a:lnSpc>
                <a:spcPts val="1100"/>
              </a:lnSpc>
              <a:spcBef>
                <a:spcPts val="0"/>
              </a:spcBef>
              <a:buNone/>
              <a:defRPr sz="1000" cap="small" baseline="0">
                <a:latin typeface="+mj-lt"/>
              </a:defRPr>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pl-PL" dirty="0"/>
              <a:t>TEKST</a:t>
            </a:r>
            <a:r>
              <a:rPr lang="en-US" dirty="0"/>
              <a:t> 2</a:t>
            </a:r>
            <a:endParaRPr lang="pl-PL" dirty="0"/>
          </a:p>
        </p:txBody>
      </p:sp>
      <p:sp>
        <p:nvSpPr>
          <p:cNvPr id="22" name="Prostokąt 21"/>
          <p:cNvSpPr/>
          <p:nvPr/>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8" name="Slide Number Placeholder 5"/>
          <p:cNvSpPr txBox="1">
            <a:spLocks/>
          </p:cNvSpPr>
          <p:nvPr/>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30" name="Obraz 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31" name="Prostokąt z rogami zaokrąglonymi z jednej strony 30"/>
          <p:cNvSpPr>
            <a:spLocks/>
          </p:cNvSpPr>
          <p:nvPr/>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32" name="Obraz 31"/>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
        <p:nvSpPr>
          <p:cNvPr id="33" name="Title 1"/>
          <p:cNvSpPr>
            <a:spLocks noGrp="1"/>
          </p:cNvSpPr>
          <p:nvPr>
            <p:ph type="ctrTitle" hasCustomPrompt="1"/>
          </p:nvPr>
        </p:nvSpPr>
        <p:spPr>
          <a:xfrm>
            <a:off x="466242" y="294279"/>
            <a:ext cx="8161628" cy="271868"/>
          </a:xfrm>
          <a:prstGeom prst="rect">
            <a:avLst/>
          </a:prstGeom>
        </p:spPr>
        <p:txBody>
          <a:bodyPr lIns="0" anchor="ctr" anchorCtr="0">
            <a:normAutofit/>
          </a:bodyPr>
          <a:lstStyle>
            <a:lvl1pPr algn="l">
              <a:defRPr sz="1600" cap="small" baseline="0">
                <a:latin typeface="+mj-lt"/>
              </a:defRPr>
            </a:lvl1pPr>
          </a:lstStyle>
          <a:p>
            <a:r>
              <a:rPr lang="pl-PL" dirty="0"/>
              <a:t>CBFC</a:t>
            </a:r>
            <a:endParaRPr lang="en-US" dirty="0"/>
          </a:p>
        </p:txBody>
      </p:sp>
      <p:sp>
        <p:nvSpPr>
          <p:cNvPr id="34" name="Subtitle 2"/>
          <p:cNvSpPr>
            <a:spLocks noGrp="1"/>
          </p:cNvSpPr>
          <p:nvPr>
            <p:ph type="subTitle" idx="13" hasCustomPrompt="1"/>
          </p:nvPr>
        </p:nvSpPr>
        <p:spPr>
          <a:xfrm>
            <a:off x="466241" y="566146"/>
            <a:ext cx="8170340" cy="206432"/>
          </a:xfrm>
          <a:prstGeom prst="rect">
            <a:avLst/>
          </a:prstGeom>
        </p:spPr>
        <p:txBody>
          <a:bodyPr lIns="0">
            <a:noAutofit/>
          </a:bodyPr>
          <a:lstStyle>
            <a:lvl1pPr marL="0" indent="0" algn="l">
              <a:buNone/>
              <a:defRPr sz="11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pl-PL" dirty="0"/>
              <a:t>podtytuł</a:t>
            </a:r>
            <a:endParaRPr lang="en-US" dirty="0"/>
          </a:p>
        </p:txBody>
      </p:sp>
      <p:pic>
        <p:nvPicPr>
          <p:cNvPr id="35" name="Obraz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800" y="336100"/>
            <a:ext cx="101886" cy="193375"/>
          </a:xfrm>
          <a:prstGeom prst="rect">
            <a:avLst/>
          </a:prstGeom>
        </p:spPr>
      </p:pic>
      <p:sp>
        <p:nvSpPr>
          <p:cNvPr id="36" name="Symbol zastępczy tekstu 2"/>
          <p:cNvSpPr>
            <a:spLocks noGrp="1"/>
          </p:cNvSpPr>
          <p:nvPr>
            <p:ph type="body" sz="quarter" idx="10" hasCustomPrompt="1"/>
          </p:nvPr>
        </p:nvSpPr>
        <p:spPr>
          <a:xfrm>
            <a:off x="420688" y="4800600"/>
            <a:ext cx="7780337" cy="288925"/>
          </a:xfrm>
        </p:spPr>
        <p:txBody>
          <a:bodyPr anchor="ctr">
            <a:noAutofit/>
          </a:bodyPr>
          <a:lstStyle>
            <a:lvl1pPr marL="0" indent="0" algn="ctr">
              <a:buFontTx/>
              <a:buNone/>
              <a:defRPr sz="900" cap="small" baseline="0"/>
            </a:lvl1pPr>
            <a:lvl2pPr marL="342900" indent="0" algn="ctr">
              <a:buFontTx/>
              <a:buNone/>
              <a:defRPr sz="700"/>
            </a:lvl2pPr>
            <a:lvl3pPr marL="685800" indent="0" algn="ctr">
              <a:buFontTx/>
              <a:buNone/>
              <a:defRPr sz="700"/>
            </a:lvl3pPr>
            <a:lvl4pPr marL="1028700" indent="0" algn="ctr">
              <a:buFontTx/>
              <a:buNone/>
              <a:defRPr sz="700"/>
            </a:lvl4pPr>
            <a:lvl5pPr marL="1371600" indent="0" algn="ctr">
              <a:buFontTx/>
              <a:buNone/>
              <a:defRPr sz="700"/>
            </a:lvl5pPr>
          </a:lstStyle>
          <a:p>
            <a:pPr lvl="0"/>
            <a:r>
              <a:rPr lang="pl-PL" dirty="0"/>
              <a:t>tytuł rozdziału</a:t>
            </a:r>
          </a:p>
        </p:txBody>
      </p:sp>
      <p:sp>
        <p:nvSpPr>
          <p:cNvPr id="18" name="Prostokąt 17"/>
          <p:cNvSpPr/>
          <p:nvPr userDrawn="1"/>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0" name="Slide Number Placeholder 5"/>
          <p:cNvSpPr txBox="1">
            <a:spLocks/>
          </p:cNvSpPr>
          <p:nvPr userDrawn="1"/>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21" name="Obraz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27" name="Prostokąt z rogami zaokrąglonymi z jednej strony 26"/>
          <p:cNvSpPr>
            <a:spLocks/>
          </p:cNvSpPr>
          <p:nvPr userDrawn="1"/>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29" name="Obraz 28"/>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pic>
        <p:nvPicPr>
          <p:cNvPr id="37" name="Obraz 3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0800" y="336100"/>
            <a:ext cx="101886" cy="193375"/>
          </a:xfrm>
          <a:prstGeom prst="rect">
            <a:avLst/>
          </a:prstGeom>
        </p:spPr>
      </p:pic>
    </p:spTree>
    <p:extLst>
      <p:ext uri="{BB962C8B-B14F-4D97-AF65-F5344CB8AC3E}">
        <p14:creationId xmlns:p14="http://schemas.microsoft.com/office/powerpoint/2010/main" val="33214499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6_Foto, tytuł, tekst">
    <p:spTree>
      <p:nvGrpSpPr>
        <p:cNvPr id="1" name=""/>
        <p:cNvGrpSpPr/>
        <p:nvPr/>
      </p:nvGrpSpPr>
      <p:grpSpPr>
        <a:xfrm>
          <a:off x="0" y="0"/>
          <a:ext cx="0" cy="0"/>
          <a:chOff x="0" y="0"/>
          <a:chExt cx="0" cy="0"/>
        </a:xfrm>
      </p:grpSpPr>
      <p:sp>
        <p:nvSpPr>
          <p:cNvPr id="17" name="Picture Placeholder 2"/>
          <p:cNvSpPr>
            <a:spLocks noGrp="1" noChangeAspect="1"/>
          </p:cNvSpPr>
          <p:nvPr>
            <p:ph type="pic" idx="1" hasCustomPrompt="1"/>
          </p:nvPr>
        </p:nvSpPr>
        <p:spPr>
          <a:xfrm>
            <a:off x="5290868" y="932266"/>
            <a:ext cx="3336757" cy="3645484"/>
          </a:xfrm>
          <a:prstGeom prst="rect">
            <a:avLst/>
          </a:prstGeom>
        </p:spPr>
        <p:txBody>
          <a:bodyPr anchor="t"/>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pl-PL" dirty="0"/>
              <a:t>Obraz</a:t>
            </a:r>
            <a:r>
              <a:rPr lang="en-US" dirty="0"/>
              <a:t> 1</a:t>
            </a:r>
          </a:p>
        </p:txBody>
      </p:sp>
      <p:sp>
        <p:nvSpPr>
          <p:cNvPr id="19" name="Text Placeholder 3"/>
          <p:cNvSpPr>
            <a:spLocks noGrp="1"/>
          </p:cNvSpPr>
          <p:nvPr>
            <p:ph type="body" sz="half" idx="2" hasCustomPrompt="1"/>
          </p:nvPr>
        </p:nvSpPr>
        <p:spPr>
          <a:xfrm>
            <a:off x="466248" y="1138701"/>
            <a:ext cx="4634840" cy="1578511"/>
          </a:xfrm>
          <a:prstGeom prst="rect">
            <a:avLst/>
          </a:prstGeom>
        </p:spPr>
        <p:txBody>
          <a:bodyPr lIns="0">
            <a:normAutofit/>
          </a:bodyPr>
          <a:lstStyle>
            <a:lvl1pPr marL="0" indent="0">
              <a:lnSpc>
                <a:spcPts val="1100"/>
              </a:lnSpc>
              <a:spcBef>
                <a:spcPts val="0"/>
              </a:spcBef>
              <a:buNone/>
              <a:defRPr sz="850" baseline="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pl-PL" dirty="0"/>
              <a:t>Tekst</a:t>
            </a:r>
            <a:r>
              <a:rPr lang="en-US" dirty="0"/>
              <a:t> 1</a:t>
            </a:r>
            <a:endParaRPr lang="pl-PL" dirty="0"/>
          </a:p>
        </p:txBody>
      </p:sp>
      <p:sp>
        <p:nvSpPr>
          <p:cNvPr id="25" name="Text Placeholder 3"/>
          <p:cNvSpPr>
            <a:spLocks noGrp="1"/>
          </p:cNvSpPr>
          <p:nvPr>
            <p:ph type="body" sz="half" idx="18" hasCustomPrompt="1"/>
          </p:nvPr>
        </p:nvSpPr>
        <p:spPr>
          <a:xfrm>
            <a:off x="466242" y="932266"/>
            <a:ext cx="4634840" cy="202603"/>
          </a:xfrm>
          <a:prstGeom prst="rect">
            <a:avLst/>
          </a:prstGeom>
        </p:spPr>
        <p:txBody>
          <a:bodyPr lIns="0" tIns="0" rIns="0">
            <a:noAutofit/>
          </a:bodyPr>
          <a:lstStyle>
            <a:lvl1pPr marL="0" indent="0" algn="l">
              <a:lnSpc>
                <a:spcPts val="1100"/>
              </a:lnSpc>
              <a:spcBef>
                <a:spcPts val="0"/>
              </a:spcBef>
              <a:buNone/>
              <a:defRPr sz="1000" cap="small" baseline="0">
                <a:latin typeface="+mj-lt"/>
              </a:defRPr>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pl-PL" dirty="0"/>
              <a:t>TEKST</a:t>
            </a:r>
            <a:r>
              <a:rPr lang="en-US" dirty="0"/>
              <a:t> 1</a:t>
            </a:r>
            <a:endParaRPr lang="pl-PL" dirty="0"/>
          </a:p>
        </p:txBody>
      </p:sp>
      <p:sp>
        <p:nvSpPr>
          <p:cNvPr id="22" name="Prostokąt 21"/>
          <p:cNvSpPr/>
          <p:nvPr/>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8" name="Slide Number Placeholder 5"/>
          <p:cNvSpPr txBox="1">
            <a:spLocks/>
          </p:cNvSpPr>
          <p:nvPr/>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30" name="Obraz 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31" name="Prostokąt z rogami zaokrąglonymi z jednej strony 30"/>
          <p:cNvSpPr>
            <a:spLocks/>
          </p:cNvSpPr>
          <p:nvPr/>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32" name="Obraz 31"/>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
        <p:nvSpPr>
          <p:cNvPr id="33" name="Title 1"/>
          <p:cNvSpPr>
            <a:spLocks noGrp="1"/>
          </p:cNvSpPr>
          <p:nvPr>
            <p:ph type="ctrTitle" hasCustomPrompt="1"/>
          </p:nvPr>
        </p:nvSpPr>
        <p:spPr>
          <a:xfrm>
            <a:off x="466242" y="294279"/>
            <a:ext cx="8161628" cy="271868"/>
          </a:xfrm>
          <a:prstGeom prst="rect">
            <a:avLst/>
          </a:prstGeom>
        </p:spPr>
        <p:txBody>
          <a:bodyPr lIns="0" anchor="ctr" anchorCtr="0">
            <a:normAutofit/>
          </a:bodyPr>
          <a:lstStyle>
            <a:lvl1pPr algn="l">
              <a:defRPr sz="1600" cap="small" baseline="0">
                <a:latin typeface="+mj-lt"/>
              </a:defRPr>
            </a:lvl1pPr>
          </a:lstStyle>
          <a:p>
            <a:r>
              <a:rPr lang="pl-PL" dirty="0"/>
              <a:t>CBFC</a:t>
            </a:r>
            <a:endParaRPr lang="en-US" dirty="0"/>
          </a:p>
        </p:txBody>
      </p:sp>
      <p:sp>
        <p:nvSpPr>
          <p:cNvPr id="34" name="Subtitle 2"/>
          <p:cNvSpPr>
            <a:spLocks noGrp="1"/>
          </p:cNvSpPr>
          <p:nvPr>
            <p:ph type="subTitle" idx="13" hasCustomPrompt="1"/>
          </p:nvPr>
        </p:nvSpPr>
        <p:spPr>
          <a:xfrm>
            <a:off x="466241" y="566146"/>
            <a:ext cx="8170340" cy="206432"/>
          </a:xfrm>
          <a:prstGeom prst="rect">
            <a:avLst/>
          </a:prstGeom>
        </p:spPr>
        <p:txBody>
          <a:bodyPr lIns="0">
            <a:noAutofit/>
          </a:bodyPr>
          <a:lstStyle>
            <a:lvl1pPr marL="0" indent="0" algn="l">
              <a:buNone/>
              <a:defRPr sz="11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pl-PL" dirty="0"/>
              <a:t>podtytuł</a:t>
            </a:r>
            <a:endParaRPr lang="en-US" dirty="0"/>
          </a:p>
        </p:txBody>
      </p:sp>
      <p:pic>
        <p:nvPicPr>
          <p:cNvPr id="35" name="Obraz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800" y="336100"/>
            <a:ext cx="101886" cy="193375"/>
          </a:xfrm>
          <a:prstGeom prst="rect">
            <a:avLst/>
          </a:prstGeom>
        </p:spPr>
      </p:pic>
      <p:sp>
        <p:nvSpPr>
          <p:cNvPr id="36" name="Symbol zastępczy tekstu 2"/>
          <p:cNvSpPr>
            <a:spLocks noGrp="1"/>
          </p:cNvSpPr>
          <p:nvPr>
            <p:ph type="body" sz="quarter" idx="10" hasCustomPrompt="1"/>
          </p:nvPr>
        </p:nvSpPr>
        <p:spPr>
          <a:xfrm>
            <a:off x="420688" y="4800600"/>
            <a:ext cx="7780337" cy="288925"/>
          </a:xfrm>
        </p:spPr>
        <p:txBody>
          <a:bodyPr anchor="ctr">
            <a:noAutofit/>
          </a:bodyPr>
          <a:lstStyle>
            <a:lvl1pPr marL="0" indent="0" algn="ctr">
              <a:buFontTx/>
              <a:buNone/>
              <a:defRPr sz="900" cap="small" baseline="0"/>
            </a:lvl1pPr>
            <a:lvl2pPr marL="342900" indent="0" algn="ctr">
              <a:buFontTx/>
              <a:buNone/>
              <a:defRPr sz="700"/>
            </a:lvl2pPr>
            <a:lvl3pPr marL="685800" indent="0" algn="ctr">
              <a:buFontTx/>
              <a:buNone/>
              <a:defRPr sz="700"/>
            </a:lvl3pPr>
            <a:lvl4pPr marL="1028700" indent="0" algn="ctr">
              <a:buFontTx/>
              <a:buNone/>
              <a:defRPr sz="700"/>
            </a:lvl4pPr>
            <a:lvl5pPr marL="1371600" indent="0" algn="ctr">
              <a:buFontTx/>
              <a:buNone/>
              <a:defRPr sz="700"/>
            </a:lvl5pPr>
          </a:lstStyle>
          <a:p>
            <a:pPr lvl="0"/>
            <a:r>
              <a:rPr lang="pl-PL" dirty="0"/>
              <a:t>tytuł rozdziału</a:t>
            </a:r>
          </a:p>
        </p:txBody>
      </p:sp>
      <p:sp>
        <p:nvSpPr>
          <p:cNvPr id="14" name="Prostokąt 13"/>
          <p:cNvSpPr/>
          <p:nvPr userDrawn="1"/>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Slide Number Placeholder 5"/>
          <p:cNvSpPr txBox="1">
            <a:spLocks/>
          </p:cNvSpPr>
          <p:nvPr userDrawn="1"/>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16" name="Obraz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18" name="Prostokąt z rogami zaokrąglonymi z jednej strony 17"/>
          <p:cNvSpPr>
            <a:spLocks/>
          </p:cNvSpPr>
          <p:nvPr userDrawn="1"/>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20" name="Obraz 19"/>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pic>
        <p:nvPicPr>
          <p:cNvPr id="21" name="Obraz 2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0800" y="336100"/>
            <a:ext cx="101886" cy="193375"/>
          </a:xfrm>
          <a:prstGeom prst="rect">
            <a:avLst/>
          </a:prstGeom>
        </p:spPr>
      </p:pic>
    </p:spTree>
    <p:extLst>
      <p:ext uri="{BB962C8B-B14F-4D97-AF65-F5344CB8AC3E}">
        <p14:creationId xmlns:p14="http://schemas.microsoft.com/office/powerpoint/2010/main" val="7350700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2_tytul">
    <p:spTree>
      <p:nvGrpSpPr>
        <p:cNvPr id="1" name=""/>
        <p:cNvGrpSpPr/>
        <p:nvPr/>
      </p:nvGrpSpPr>
      <p:grpSpPr>
        <a:xfrm>
          <a:off x="0" y="0"/>
          <a:ext cx="0" cy="0"/>
          <a:chOff x="0" y="0"/>
          <a:chExt cx="0" cy="0"/>
        </a:xfrm>
      </p:grpSpPr>
      <p:sp>
        <p:nvSpPr>
          <p:cNvPr id="12" name="Prostokąt 11"/>
          <p:cNvSpPr/>
          <p:nvPr/>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Slide Number Placeholder 5"/>
          <p:cNvSpPr txBox="1">
            <a:spLocks/>
          </p:cNvSpPr>
          <p:nvPr/>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16" name="Obraz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18" name="Prostokąt z rogami zaokrąglonymi z jednej strony 17"/>
          <p:cNvSpPr>
            <a:spLocks/>
          </p:cNvSpPr>
          <p:nvPr/>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20" name="Obraz 19"/>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
        <p:nvSpPr>
          <p:cNvPr id="22" name="Title 1"/>
          <p:cNvSpPr>
            <a:spLocks noGrp="1"/>
          </p:cNvSpPr>
          <p:nvPr>
            <p:ph type="ctrTitle" hasCustomPrompt="1"/>
          </p:nvPr>
        </p:nvSpPr>
        <p:spPr>
          <a:xfrm>
            <a:off x="466242" y="294279"/>
            <a:ext cx="8161628" cy="271868"/>
          </a:xfrm>
          <a:prstGeom prst="rect">
            <a:avLst/>
          </a:prstGeom>
        </p:spPr>
        <p:txBody>
          <a:bodyPr lIns="0" anchor="ctr" anchorCtr="0">
            <a:normAutofit/>
          </a:bodyPr>
          <a:lstStyle>
            <a:lvl1pPr algn="l">
              <a:defRPr sz="1600" cap="small" baseline="0">
                <a:latin typeface="+mj-lt"/>
              </a:defRPr>
            </a:lvl1pPr>
          </a:lstStyle>
          <a:p>
            <a:r>
              <a:rPr lang="pl-PL" dirty="0"/>
              <a:t>CBFC</a:t>
            </a:r>
            <a:endParaRPr lang="en-US" dirty="0"/>
          </a:p>
        </p:txBody>
      </p:sp>
      <p:sp>
        <p:nvSpPr>
          <p:cNvPr id="23" name="Subtitle 2"/>
          <p:cNvSpPr>
            <a:spLocks noGrp="1"/>
          </p:cNvSpPr>
          <p:nvPr>
            <p:ph type="subTitle" idx="13" hasCustomPrompt="1"/>
          </p:nvPr>
        </p:nvSpPr>
        <p:spPr>
          <a:xfrm>
            <a:off x="466241" y="566146"/>
            <a:ext cx="8170340" cy="206432"/>
          </a:xfrm>
          <a:prstGeom prst="rect">
            <a:avLst/>
          </a:prstGeom>
        </p:spPr>
        <p:txBody>
          <a:bodyPr lIns="0">
            <a:noAutofit/>
          </a:bodyPr>
          <a:lstStyle>
            <a:lvl1pPr marL="0" indent="0" algn="l">
              <a:buNone/>
              <a:defRPr sz="11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pl-PL" dirty="0"/>
              <a:t>podtytuł</a:t>
            </a:r>
            <a:endParaRPr lang="en-US" dirty="0"/>
          </a:p>
        </p:txBody>
      </p:sp>
      <p:pic>
        <p:nvPicPr>
          <p:cNvPr id="24" name="Obraz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800" y="336100"/>
            <a:ext cx="101886" cy="193375"/>
          </a:xfrm>
          <a:prstGeom prst="rect">
            <a:avLst/>
          </a:prstGeom>
        </p:spPr>
      </p:pic>
      <p:sp>
        <p:nvSpPr>
          <p:cNvPr id="11" name="Symbol zastępczy tekstu 2"/>
          <p:cNvSpPr>
            <a:spLocks noGrp="1"/>
          </p:cNvSpPr>
          <p:nvPr>
            <p:ph type="body" sz="quarter" idx="10" hasCustomPrompt="1"/>
          </p:nvPr>
        </p:nvSpPr>
        <p:spPr>
          <a:xfrm>
            <a:off x="420688" y="4800600"/>
            <a:ext cx="7780337" cy="288925"/>
          </a:xfrm>
        </p:spPr>
        <p:txBody>
          <a:bodyPr anchor="ctr">
            <a:noAutofit/>
          </a:bodyPr>
          <a:lstStyle>
            <a:lvl1pPr marL="0" indent="0" algn="ctr">
              <a:buFontTx/>
              <a:buNone/>
              <a:defRPr sz="900" cap="small" baseline="0">
                <a:latin typeface="+mj-lt"/>
              </a:defRPr>
            </a:lvl1pPr>
            <a:lvl2pPr marL="342900" indent="0" algn="ctr">
              <a:buFontTx/>
              <a:buNone/>
              <a:defRPr sz="700"/>
            </a:lvl2pPr>
            <a:lvl3pPr marL="685800" indent="0" algn="ctr">
              <a:buFontTx/>
              <a:buNone/>
              <a:defRPr sz="700"/>
            </a:lvl3pPr>
            <a:lvl4pPr marL="1028700" indent="0" algn="ctr">
              <a:buFontTx/>
              <a:buNone/>
              <a:defRPr sz="700"/>
            </a:lvl4pPr>
            <a:lvl5pPr marL="1371600" indent="0" algn="ctr">
              <a:buFontTx/>
              <a:buNone/>
              <a:defRPr sz="700"/>
            </a:lvl5pPr>
          </a:lstStyle>
          <a:p>
            <a:pPr lvl="0"/>
            <a:r>
              <a:rPr lang="pl-PL" dirty="0"/>
              <a:t>tytuł rozdziału</a:t>
            </a:r>
          </a:p>
        </p:txBody>
      </p:sp>
      <p:sp>
        <p:nvSpPr>
          <p:cNvPr id="14" name="Prostokąt 13"/>
          <p:cNvSpPr/>
          <p:nvPr userDrawn="1"/>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Slide Number Placeholder 5"/>
          <p:cNvSpPr txBox="1">
            <a:spLocks/>
          </p:cNvSpPr>
          <p:nvPr userDrawn="1"/>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17" name="Obraz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19" name="Prostokąt z rogami zaokrąglonymi z jednej strony 18"/>
          <p:cNvSpPr>
            <a:spLocks/>
          </p:cNvSpPr>
          <p:nvPr userDrawn="1"/>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21" name="Obraz 20"/>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pic>
        <p:nvPicPr>
          <p:cNvPr id="25" name="Obraz 2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0800" y="336100"/>
            <a:ext cx="101886" cy="193375"/>
          </a:xfrm>
          <a:prstGeom prst="rect">
            <a:avLst/>
          </a:prstGeom>
        </p:spPr>
      </p:pic>
    </p:spTree>
    <p:extLst>
      <p:ext uri="{BB962C8B-B14F-4D97-AF65-F5344CB8AC3E}">
        <p14:creationId xmlns:p14="http://schemas.microsoft.com/office/powerpoint/2010/main" val="11287153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tytul_text">
    <p:spTree>
      <p:nvGrpSpPr>
        <p:cNvPr id="1" name=""/>
        <p:cNvGrpSpPr/>
        <p:nvPr/>
      </p:nvGrpSpPr>
      <p:grpSpPr>
        <a:xfrm>
          <a:off x="0" y="0"/>
          <a:ext cx="0" cy="0"/>
          <a:chOff x="0" y="0"/>
          <a:chExt cx="0" cy="0"/>
        </a:xfrm>
      </p:grpSpPr>
      <p:sp>
        <p:nvSpPr>
          <p:cNvPr id="12" name="Prostokąt 11"/>
          <p:cNvSpPr/>
          <p:nvPr/>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Slide Number Placeholder 5"/>
          <p:cNvSpPr txBox="1">
            <a:spLocks/>
          </p:cNvSpPr>
          <p:nvPr/>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16" name="Obraz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18" name="Prostokąt z rogami zaokrąglonymi z jednej strony 17"/>
          <p:cNvSpPr>
            <a:spLocks/>
          </p:cNvSpPr>
          <p:nvPr/>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20" name="Obraz 19"/>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
        <p:nvSpPr>
          <p:cNvPr id="22" name="Title 1"/>
          <p:cNvSpPr>
            <a:spLocks noGrp="1"/>
          </p:cNvSpPr>
          <p:nvPr>
            <p:ph type="ctrTitle" hasCustomPrompt="1"/>
          </p:nvPr>
        </p:nvSpPr>
        <p:spPr>
          <a:xfrm>
            <a:off x="466242" y="294279"/>
            <a:ext cx="8161628" cy="271868"/>
          </a:xfrm>
          <a:prstGeom prst="rect">
            <a:avLst/>
          </a:prstGeom>
        </p:spPr>
        <p:txBody>
          <a:bodyPr lIns="0" anchor="ctr" anchorCtr="0">
            <a:normAutofit/>
          </a:bodyPr>
          <a:lstStyle>
            <a:lvl1pPr algn="l">
              <a:defRPr sz="1600" cap="small" baseline="0">
                <a:latin typeface="+mj-lt"/>
              </a:defRPr>
            </a:lvl1pPr>
          </a:lstStyle>
          <a:p>
            <a:r>
              <a:rPr lang="pl-PL" dirty="0"/>
              <a:t>CBFC</a:t>
            </a:r>
            <a:endParaRPr lang="en-US" dirty="0"/>
          </a:p>
        </p:txBody>
      </p:sp>
      <p:sp>
        <p:nvSpPr>
          <p:cNvPr id="23" name="Subtitle 2"/>
          <p:cNvSpPr>
            <a:spLocks noGrp="1"/>
          </p:cNvSpPr>
          <p:nvPr>
            <p:ph type="subTitle" idx="13" hasCustomPrompt="1"/>
          </p:nvPr>
        </p:nvSpPr>
        <p:spPr>
          <a:xfrm>
            <a:off x="466241" y="566146"/>
            <a:ext cx="8170340" cy="206432"/>
          </a:xfrm>
          <a:prstGeom prst="rect">
            <a:avLst/>
          </a:prstGeom>
        </p:spPr>
        <p:txBody>
          <a:bodyPr lIns="0">
            <a:noAutofit/>
          </a:bodyPr>
          <a:lstStyle>
            <a:lvl1pPr marL="0" indent="0" algn="l">
              <a:buNone/>
              <a:defRPr sz="110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pl-PL" dirty="0"/>
              <a:t>podtytuł</a:t>
            </a:r>
            <a:endParaRPr lang="en-US" dirty="0"/>
          </a:p>
        </p:txBody>
      </p:sp>
      <p:pic>
        <p:nvPicPr>
          <p:cNvPr id="24" name="Obraz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800" y="336100"/>
            <a:ext cx="101886" cy="193375"/>
          </a:xfrm>
          <a:prstGeom prst="rect">
            <a:avLst/>
          </a:prstGeom>
        </p:spPr>
      </p:pic>
      <p:sp>
        <p:nvSpPr>
          <p:cNvPr id="11" name="Symbol zastępczy tekstu 2"/>
          <p:cNvSpPr>
            <a:spLocks noGrp="1"/>
          </p:cNvSpPr>
          <p:nvPr>
            <p:ph type="body" sz="quarter" idx="10" hasCustomPrompt="1"/>
          </p:nvPr>
        </p:nvSpPr>
        <p:spPr>
          <a:xfrm>
            <a:off x="420688" y="4800600"/>
            <a:ext cx="7780337" cy="288925"/>
          </a:xfrm>
        </p:spPr>
        <p:txBody>
          <a:bodyPr anchor="ctr">
            <a:noAutofit/>
          </a:bodyPr>
          <a:lstStyle>
            <a:lvl1pPr marL="0" indent="0" algn="ctr">
              <a:buFontTx/>
              <a:buNone/>
              <a:defRPr sz="900" cap="small" baseline="0">
                <a:latin typeface="+mj-lt"/>
              </a:defRPr>
            </a:lvl1pPr>
            <a:lvl2pPr marL="342900" indent="0" algn="ctr">
              <a:buFontTx/>
              <a:buNone/>
              <a:defRPr sz="700"/>
            </a:lvl2pPr>
            <a:lvl3pPr marL="685800" indent="0" algn="ctr">
              <a:buFontTx/>
              <a:buNone/>
              <a:defRPr sz="700"/>
            </a:lvl3pPr>
            <a:lvl4pPr marL="1028700" indent="0" algn="ctr">
              <a:buFontTx/>
              <a:buNone/>
              <a:defRPr sz="700"/>
            </a:lvl4pPr>
            <a:lvl5pPr marL="1371600" indent="0" algn="ctr">
              <a:buFontTx/>
              <a:buNone/>
              <a:defRPr sz="700"/>
            </a:lvl5pPr>
          </a:lstStyle>
          <a:p>
            <a:pPr lvl="0"/>
            <a:r>
              <a:rPr lang="pl-PL" dirty="0"/>
              <a:t>tytuł rozdziału</a:t>
            </a:r>
          </a:p>
        </p:txBody>
      </p:sp>
      <p:sp>
        <p:nvSpPr>
          <p:cNvPr id="3" name="Symbol zastępczy tekstu 2"/>
          <p:cNvSpPr>
            <a:spLocks noGrp="1"/>
          </p:cNvSpPr>
          <p:nvPr>
            <p:ph type="body" sz="quarter" idx="14" hasCustomPrompt="1"/>
          </p:nvPr>
        </p:nvSpPr>
        <p:spPr>
          <a:xfrm>
            <a:off x="466725" y="957263"/>
            <a:ext cx="8169275" cy="3603625"/>
          </a:xfrm>
        </p:spPr>
        <p:txBody>
          <a:bodyPr lIns="0" rIns="0">
            <a:normAutofit/>
          </a:bodyPr>
          <a:lstStyle>
            <a:lvl1pPr marL="0" indent="0">
              <a:lnSpc>
                <a:spcPts val="1100"/>
              </a:lnSpc>
              <a:spcBef>
                <a:spcPts val="0"/>
              </a:spcBef>
              <a:buFontTx/>
              <a:buNone/>
              <a:defRPr sz="900" baseline="0"/>
            </a:lvl1pPr>
            <a:lvl2pPr marL="342900" indent="0">
              <a:lnSpc>
                <a:spcPts val="1200"/>
              </a:lnSpc>
              <a:buFontTx/>
              <a:buNone/>
              <a:defRPr sz="1000"/>
            </a:lvl2pPr>
            <a:lvl3pPr marL="685800" indent="0">
              <a:lnSpc>
                <a:spcPts val="1200"/>
              </a:lnSpc>
              <a:buFontTx/>
              <a:buNone/>
              <a:defRPr sz="1000"/>
            </a:lvl3pPr>
            <a:lvl4pPr marL="1028700" indent="0">
              <a:lnSpc>
                <a:spcPts val="1200"/>
              </a:lnSpc>
              <a:buFontTx/>
              <a:buNone/>
              <a:defRPr sz="1000"/>
            </a:lvl4pPr>
            <a:lvl5pPr marL="1371600" indent="0">
              <a:lnSpc>
                <a:spcPts val="1200"/>
              </a:lnSpc>
              <a:buFontTx/>
              <a:buNone/>
              <a:defRPr sz="1000"/>
            </a:lvl5pPr>
          </a:lstStyle>
          <a:p>
            <a:pPr lvl="0"/>
            <a:r>
              <a:rPr lang="pl-PL" dirty="0"/>
              <a:t>Tu tekst do wklejenia SDFKJ</a:t>
            </a:r>
          </a:p>
          <a:p>
            <a:pPr lvl="0"/>
            <a:r>
              <a:rPr lang="pl-PL" dirty="0"/>
              <a:t>FGKL</a:t>
            </a:r>
          </a:p>
        </p:txBody>
      </p:sp>
      <p:sp>
        <p:nvSpPr>
          <p:cNvPr id="14" name="Prostokąt 13"/>
          <p:cNvSpPr/>
          <p:nvPr userDrawn="1"/>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Slide Number Placeholder 5"/>
          <p:cNvSpPr txBox="1">
            <a:spLocks/>
          </p:cNvSpPr>
          <p:nvPr userDrawn="1"/>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17" name="Obraz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19" name="Prostokąt z rogami zaokrąglonymi z jednej strony 18"/>
          <p:cNvSpPr>
            <a:spLocks/>
          </p:cNvSpPr>
          <p:nvPr userDrawn="1"/>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21" name="Obraz 20"/>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pic>
        <p:nvPicPr>
          <p:cNvPr id="25" name="Obraz 2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0800" y="336100"/>
            <a:ext cx="101886" cy="193375"/>
          </a:xfrm>
          <a:prstGeom prst="rect">
            <a:avLst/>
          </a:prstGeom>
        </p:spPr>
      </p:pic>
    </p:spTree>
    <p:extLst>
      <p:ext uri="{BB962C8B-B14F-4D97-AF65-F5344CB8AC3E}">
        <p14:creationId xmlns:p14="http://schemas.microsoft.com/office/powerpoint/2010/main" val="15455704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stopka">
    <p:spTree>
      <p:nvGrpSpPr>
        <p:cNvPr id="1" name=""/>
        <p:cNvGrpSpPr/>
        <p:nvPr/>
      </p:nvGrpSpPr>
      <p:grpSpPr>
        <a:xfrm>
          <a:off x="0" y="0"/>
          <a:ext cx="0" cy="0"/>
          <a:chOff x="0" y="0"/>
          <a:chExt cx="0" cy="0"/>
        </a:xfrm>
      </p:grpSpPr>
      <p:sp>
        <p:nvSpPr>
          <p:cNvPr id="27" name="Prostokąt 26"/>
          <p:cNvSpPr/>
          <p:nvPr/>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8" name="Slide Number Placeholder 5"/>
          <p:cNvSpPr txBox="1">
            <a:spLocks/>
          </p:cNvSpPr>
          <p:nvPr/>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8" name="Obraz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10" name="Prostokąt z rogami zaokrąglonymi z jednej strony 9"/>
          <p:cNvSpPr>
            <a:spLocks/>
          </p:cNvSpPr>
          <p:nvPr/>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11" name="Obraz 10"/>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
        <p:nvSpPr>
          <p:cNvPr id="3" name="Symbol zastępczy tekstu 2"/>
          <p:cNvSpPr>
            <a:spLocks noGrp="1"/>
          </p:cNvSpPr>
          <p:nvPr>
            <p:ph type="body" sz="quarter" idx="10" hasCustomPrompt="1"/>
          </p:nvPr>
        </p:nvSpPr>
        <p:spPr>
          <a:xfrm>
            <a:off x="420688" y="4800600"/>
            <a:ext cx="7780337" cy="288925"/>
          </a:xfrm>
        </p:spPr>
        <p:txBody>
          <a:bodyPr anchor="ctr">
            <a:noAutofit/>
          </a:bodyPr>
          <a:lstStyle>
            <a:lvl1pPr marL="0" indent="0" algn="ctr">
              <a:buFontTx/>
              <a:buNone/>
              <a:defRPr sz="900" cap="small" baseline="0"/>
            </a:lvl1pPr>
            <a:lvl2pPr marL="342900" indent="0" algn="ctr">
              <a:buFontTx/>
              <a:buNone/>
              <a:defRPr sz="700"/>
            </a:lvl2pPr>
            <a:lvl3pPr marL="685800" indent="0" algn="ctr">
              <a:buFontTx/>
              <a:buNone/>
              <a:defRPr sz="700"/>
            </a:lvl3pPr>
            <a:lvl4pPr marL="1028700" indent="0" algn="ctr">
              <a:buFontTx/>
              <a:buNone/>
              <a:defRPr sz="700"/>
            </a:lvl4pPr>
            <a:lvl5pPr marL="1371600" indent="0" algn="ctr">
              <a:buFontTx/>
              <a:buNone/>
              <a:defRPr sz="700"/>
            </a:lvl5pPr>
          </a:lstStyle>
          <a:p>
            <a:pPr lvl="0"/>
            <a:r>
              <a:rPr lang="pl-PL" dirty="0"/>
              <a:t>tytuł rozdziału</a:t>
            </a:r>
          </a:p>
        </p:txBody>
      </p:sp>
      <p:sp>
        <p:nvSpPr>
          <p:cNvPr id="9" name="Prostokąt 8"/>
          <p:cNvSpPr/>
          <p:nvPr userDrawn="1"/>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Slide Number Placeholder 5"/>
          <p:cNvSpPr txBox="1">
            <a:spLocks/>
          </p:cNvSpPr>
          <p:nvPr userDrawn="1"/>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13" name="Obraz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14" name="Prostokąt z rogami zaokrąglonymi z jednej strony 13"/>
          <p:cNvSpPr>
            <a:spLocks/>
          </p:cNvSpPr>
          <p:nvPr userDrawn="1"/>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15" name="Obraz 14"/>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Tree>
    <p:extLst>
      <p:ext uri="{BB962C8B-B14F-4D97-AF65-F5344CB8AC3E}">
        <p14:creationId xmlns:p14="http://schemas.microsoft.com/office/powerpoint/2010/main" val="20361152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3_tytul">
    <p:spTree>
      <p:nvGrpSpPr>
        <p:cNvPr id="1" name=""/>
        <p:cNvGrpSpPr/>
        <p:nvPr/>
      </p:nvGrpSpPr>
      <p:grpSpPr>
        <a:xfrm>
          <a:off x="0" y="0"/>
          <a:ext cx="0" cy="0"/>
          <a:chOff x="0" y="0"/>
          <a:chExt cx="0" cy="0"/>
        </a:xfrm>
      </p:grpSpPr>
      <p:sp>
        <p:nvSpPr>
          <p:cNvPr id="12" name="Prostokąt 11"/>
          <p:cNvSpPr/>
          <p:nvPr/>
        </p:nvSpPr>
        <p:spPr>
          <a:xfrm>
            <a:off x="0" y="319559"/>
            <a:ext cx="280799" cy="1890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p>
        </p:txBody>
      </p:sp>
      <p:sp>
        <p:nvSpPr>
          <p:cNvPr id="13" name="Prostokąt 12"/>
          <p:cNvSpPr/>
          <p:nvPr/>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Slide Number Placeholder 5"/>
          <p:cNvSpPr txBox="1">
            <a:spLocks/>
          </p:cNvSpPr>
          <p:nvPr/>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18" name="Obraz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20" name="Prostokąt z rogami zaokrąglonymi z jednej strony 19"/>
          <p:cNvSpPr>
            <a:spLocks/>
          </p:cNvSpPr>
          <p:nvPr/>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21" name="Obraz 20"/>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
        <p:nvSpPr>
          <p:cNvPr id="22" name="Title 1"/>
          <p:cNvSpPr txBox="1">
            <a:spLocks/>
          </p:cNvSpPr>
          <p:nvPr/>
        </p:nvSpPr>
        <p:spPr>
          <a:xfrm>
            <a:off x="420688" y="294279"/>
            <a:ext cx="8207182" cy="271868"/>
          </a:xfrm>
          <a:prstGeom prst="rect">
            <a:avLst/>
          </a:prstGeom>
        </p:spPr>
        <p:txBody>
          <a:bodyPr vert="horz" lIns="0" tIns="45720" rIns="91440" bIns="45720" rtlCol="0" anchor="ctr" anchorCtr="0">
            <a:normAutofit fontScale="92500" lnSpcReduction="20000"/>
          </a:bodyPr>
          <a:lstStyle>
            <a:lvl1pPr algn="l" defTabSz="685800" rtl="0" eaLnBrk="1" latinLnBrk="0" hangingPunct="1">
              <a:lnSpc>
                <a:spcPct val="90000"/>
              </a:lnSpc>
              <a:spcBef>
                <a:spcPct val="0"/>
              </a:spcBef>
              <a:buNone/>
              <a:defRPr sz="1600" kern="1200" cap="small" baseline="0">
                <a:solidFill>
                  <a:schemeClr val="tx1"/>
                </a:solidFill>
                <a:latin typeface="+mj-lt"/>
                <a:ea typeface="+mj-ea"/>
                <a:cs typeface="+mj-cs"/>
              </a:defRPr>
            </a:lvl1pPr>
          </a:lstStyle>
          <a:p>
            <a:r>
              <a:rPr lang="pl-PL" dirty="0"/>
              <a:t>CBFC</a:t>
            </a:r>
            <a:endParaRPr lang="en-US" dirty="0"/>
          </a:p>
        </p:txBody>
      </p:sp>
      <p:sp>
        <p:nvSpPr>
          <p:cNvPr id="23" name="Subtitle 2"/>
          <p:cNvSpPr>
            <a:spLocks noGrp="1"/>
          </p:cNvSpPr>
          <p:nvPr>
            <p:ph type="subTitle" idx="13" hasCustomPrompt="1"/>
          </p:nvPr>
        </p:nvSpPr>
        <p:spPr>
          <a:xfrm>
            <a:off x="420638" y="566146"/>
            <a:ext cx="8215943" cy="206432"/>
          </a:xfrm>
          <a:prstGeom prst="rect">
            <a:avLst/>
          </a:prstGeom>
        </p:spPr>
        <p:txBody>
          <a:bodyPr lIns="0">
            <a:noAutofit/>
          </a:bodyPr>
          <a:lstStyle>
            <a:lvl1pPr marL="0" indent="0" algn="l">
              <a:buNone/>
              <a:defRPr sz="11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pl-PL" dirty="0"/>
              <a:t>podtytuł</a:t>
            </a:r>
            <a:endParaRPr lang="en-US" dirty="0"/>
          </a:p>
        </p:txBody>
      </p:sp>
      <p:sp>
        <p:nvSpPr>
          <p:cNvPr id="11" name="Symbol zastępczy tekstu 2"/>
          <p:cNvSpPr>
            <a:spLocks noGrp="1"/>
          </p:cNvSpPr>
          <p:nvPr>
            <p:ph type="body" sz="quarter" idx="10" hasCustomPrompt="1"/>
          </p:nvPr>
        </p:nvSpPr>
        <p:spPr>
          <a:xfrm>
            <a:off x="420688" y="4800600"/>
            <a:ext cx="7780337" cy="288925"/>
          </a:xfrm>
        </p:spPr>
        <p:txBody>
          <a:bodyPr anchor="ctr">
            <a:noAutofit/>
          </a:bodyPr>
          <a:lstStyle>
            <a:lvl1pPr marL="0" indent="0" algn="ctr">
              <a:buFontTx/>
              <a:buNone/>
              <a:defRPr sz="900" cap="small" baseline="0"/>
            </a:lvl1pPr>
            <a:lvl2pPr marL="342900" indent="0" algn="ctr">
              <a:buFontTx/>
              <a:buNone/>
              <a:defRPr sz="700"/>
            </a:lvl2pPr>
            <a:lvl3pPr marL="685800" indent="0" algn="ctr">
              <a:buFontTx/>
              <a:buNone/>
              <a:defRPr sz="700"/>
            </a:lvl3pPr>
            <a:lvl4pPr marL="1028700" indent="0" algn="ctr">
              <a:buFontTx/>
              <a:buNone/>
              <a:defRPr sz="700"/>
            </a:lvl4pPr>
            <a:lvl5pPr marL="1371600" indent="0" algn="ctr">
              <a:buFontTx/>
              <a:buNone/>
              <a:defRPr sz="700"/>
            </a:lvl5pPr>
          </a:lstStyle>
          <a:p>
            <a:pPr lvl="0"/>
            <a:r>
              <a:rPr lang="pl-PL" dirty="0"/>
              <a:t>tytuł rozdziału</a:t>
            </a:r>
          </a:p>
        </p:txBody>
      </p:sp>
      <p:sp>
        <p:nvSpPr>
          <p:cNvPr id="15" name="Prostokąt 14"/>
          <p:cNvSpPr/>
          <p:nvPr userDrawn="1"/>
        </p:nvSpPr>
        <p:spPr>
          <a:xfrm>
            <a:off x="0" y="319559"/>
            <a:ext cx="280799" cy="1890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p>
        </p:txBody>
      </p:sp>
      <p:sp>
        <p:nvSpPr>
          <p:cNvPr id="16" name="Prostokąt 15"/>
          <p:cNvSpPr/>
          <p:nvPr userDrawn="1"/>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Slide Number Placeholder 5"/>
          <p:cNvSpPr txBox="1">
            <a:spLocks/>
          </p:cNvSpPr>
          <p:nvPr userDrawn="1"/>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19" name="Obraz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24" name="Prostokąt z rogami zaokrąglonymi z jednej strony 23"/>
          <p:cNvSpPr>
            <a:spLocks/>
          </p:cNvSpPr>
          <p:nvPr userDrawn="1"/>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25" name="Obraz 24"/>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
        <p:nvSpPr>
          <p:cNvPr id="26" name="Title 1"/>
          <p:cNvSpPr txBox="1">
            <a:spLocks/>
          </p:cNvSpPr>
          <p:nvPr userDrawn="1"/>
        </p:nvSpPr>
        <p:spPr>
          <a:xfrm>
            <a:off x="420688" y="294279"/>
            <a:ext cx="8207182" cy="271868"/>
          </a:xfrm>
          <a:prstGeom prst="rect">
            <a:avLst/>
          </a:prstGeom>
        </p:spPr>
        <p:txBody>
          <a:bodyPr vert="horz" lIns="0" tIns="45720" rIns="91440" bIns="45720" rtlCol="0" anchor="ctr" anchorCtr="0">
            <a:normAutofit fontScale="92500" lnSpcReduction="20000"/>
          </a:bodyPr>
          <a:lstStyle>
            <a:lvl1pPr algn="l" defTabSz="685800" rtl="0" eaLnBrk="1" latinLnBrk="0" hangingPunct="1">
              <a:lnSpc>
                <a:spcPct val="90000"/>
              </a:lnSpc>
              <a:spcBef>
                <a:spcPct val="0"/>
              </a:spcBef>
              <a:buNone/>
              <a:defRPr sz="1600" kern="1200" cap="small" baseline="0">
                <a:solidFill>
                  <a:schemeClr val="tx1"/>
                </a:solidFill>
                <a:latin typeface="+mj-lt"/>
                <a:ea typeface="+mj-ea"/>
                <a:cs typeface="+mj-cs"/>
              </a:defRPr>
            </a:lvl1pPr>
          </a:lstStyle>
          <a:p>
            <a:r>
              <a:rPr lang="pl-PL" dirty="0"/>
              <a:t>CBFC</a:t>
            </a:r>
            <a:endParaRPr lang="en-US" dirty="0"/>
          </a:p>
        </p:txBody>
      </p:sp>
    </p:spTree>
    <p:extLst>
      <p:ext uri="{BB962C8B-B14F-4D97-AF65-F5344CB8AC3E}">
        <p14:creationId xmlns:p14="http://schemas.microsoft.com/office/powerpoint/2010/main" val="3331595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Tytuł i tekst">
    <p:spTree>
      <p:nvGrpSpPr>
        <p:cNvPr id="1" name=""/>
        <p:cNvGrpSpPr/>
        <p:nvPr/>
      </p:nvGrpSpPr>
      <p:grpSpPr>
        <a:xfrm>
          <a:off x="0" y="0"/>
          <a:ext cx="0" cy="0"/>
          <a:chOff x="0" y="0"/>
          <a:chExt cx="0" cy="0"/>
        </a:xfrm>
      </p:grpSpPr>
      <p:sp>
        <p:nvSpPr>
          <p:cNvPr id="14" name="Title 1"/>
          <p:cNvSpPr>
            <a:spLocks noGrp="1"/>
          </p:cNvSpPr>
          <p:nvPr>
            <p:ph type="ctrTitle" hasCustomPrompt="1"/>
          </p:nvPr>
        </p:nvSpPr>
        <p:spPr>
          <a:xfrm>
            <a:off x="466242" y="294279"/>
            <a:ext cx="8161628" cy="271868"/>
          </a:xfrm>
          <a:prstGeom prst="rect">
            <a:avLst/>
          </a:prstGeom>
        </p:spPr>
        <p:txBody>
          <a:bodyPr lIns="0" anchor="ctr" anchorCtr="0">
            <a:normAutofit/>
          </a:bodyPr>
          <a:lstStyle>
            <a:lvl1pPr algn="l">
              <a:defRPr sz="1600" cap="small" baseline="0">
                <a:latin typeface="+mj-lt"/>
              </a:defRPr>
            </a:lvl1pPr>
          </a:lstStyle>
          <a:p>
            <a:r>
              <a:rPr lang="pl-PL" dirty="0"/>
              <a:t>CBFC</a:t>
            </a:r>
            <a:endParaRPr lang="en-US" dirty="0"/>
          </a:p>
        </p:txBody>
      </p:sp>
      <p:sp>
        <p:nvSpPr>
          <p:cNvPr id="15" name="Subtitle 2"/>
          <p:cNvSpPr>
            <a:spLocks noGrp="1"/>
          </p:cNvSpPr>
          <p:nvPr>
            <p:ph type="subTitle" idx="13" hasCustomPrompt="1"/>
          </p:nvPr>
        </p:nvSpPr>
        <p:spPr>
          <a:xfrm>
            <a:off x="466241" y="566146"/>
            <a:ext cx="8170340" cy="206432"/>
          </a:xfrm>
          <a:prstGeom prst="rect">
            <a:avLst/>
          </a:prstGeom>
        </p:spPr>
        <p:txBody>
          <a:bodyPr lIns="0">
            <a:noAutofit/>
          </a:bodyPr>
          <a:lstStyle>
            <a:lvl1pPr marL="0" indent="0" algn="l">
              <a:buNone/>
              <a:defRPr sz="11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pl-PL" dirty="0"/>
              <a:t>podtytuł</a:t>
            </a:r>
            <a:endParaRPr lang="en-US" dirty="0"/>
          </a:p>
        </p:txBody>
      </p:sp>
      <p:sp>
        <p:nvSpPr>
          <p:cNvPr id="23" name="Content Placeholder 2"/>
          <p:cNvSpPr>
            <a:spLocks noGrp="1"/>
          </p:cNvSpPr>
          <p:nvPr>
            <p:ph idx="1"/>
          </p:nvPr>
        </p:nvSpPr>
        <p:spPr>
          <a:xfrm>
            <a:off x="466240" y="918673"/>
            <a:ext cx="8161391" cy="3263504"/>
          </a:xfrm>
          <a:prstGeom prst="rect">
            <a:avLst/>
          </a:prstGeom>
        </p:spPr>
        <p:txBody>
          <a:bodyPr lIns="0">
            <a:noAutofit/>
          </a:bodyPr>
          <a:lstStyle>
            <a:lvl1pPr marL="400031" indent="-171442">
              <a:lnSpc>
                <a:spcPts val="1200"/>
              </a:lnSpc>
              <a:buSzPct val="110000"/>
              <a:buFont typeface="Wingdings" panose="05000000000000000000" pitchFamily="2" charset="2"/>
              <a:buChar char="§"/>
              <a:defRPr sz="900" baseline="0"/>
            </a:lvl1pPr>
            <a:lvl2pPr marL="857208" indent="-171442">
              <a:lnSpc>
                <a:spcPts val="1200"/>
              </a:lnSpc>
              <a:buSzPct val="110000"/>
              <a:buFont typeface="Wingdings" panose="05000000000000000000" pitchFamily="2" charset="2"/>
              <a:buChar char="§"/>
              <a:defRPr sz="800" baseline="0"/>
            </a:lvl2pPr>
            <a:lvl3pPr marL="1314386" indent="-171442">
              <a:lnSpc>
                <a:spcPts val="1200"/>
              </a:lnSpc>
              <a:buSzPct val="110000"/>
              <a:buFont typeface="Wingdings" panose="05000000000000000000" pitchFamily="2" charset="2"/>
              <a:buChar char="§"/>
              <a:defRPr sz="700" baseline="0"/>
            </a:lvl3pPr>
            <a:lvl4pPr>
              <a:defRPr sz="1200"/>
            </a:lvl4pPr>
            <a:lvl5pPr>
              <a:defRPr sz="900"/>
            </a:lvl5pPr>
          </a:lstStyle>
          <a:p>
            <a:pPr lvl="0"/>
            <a:r>
              <a:rPr lang="pl-PL"/>
              <a:t>Edytuj style wzorca tekstu</a:t>
            </a:r>
          </a:p>
          <a:p>
            <a:pPr lvl="1"/>
            <a:r>
              <a:rPr lang="pl-PL"/>
              <a:t>Drugi poziom</a:t>
            </a:r>
          </a:p>
          <a:p>
            <a:pPr lvl="2"/>
            <a:r>
              <a:rPr lang="pl-PL"/>
              <a:t>Trzeci poziom</a:t>
            </a:r>
          </a:p>
        </p:txBody>
      </p:sp>
      <p:sp>
        <p:nvSpPr>
          <p:cNvPr id="12" name="Prostokąt 11"/>
          <p:cNvSpPr/>
          <p:nvPr/>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Slide Number Placeholder 5"/>
          <p:cNvSpPr txBox="1">
            <a:spLocks/>
          </p:cNvSpPr>
          <p:nvPr/>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17" name="Obraz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18" name="Prostokąt z rogami zaokrąglonymi z jednej strony 17"/>
          <p:cNvSpPr>
            <a:spLocks/>
          </p:cNvSpPr>
          <p:nvPr/>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19" name="Obraz 18"/>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pic>
        <p:nvPicPr>
          <p:cNvPr id="20" name="Obraz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800" y="336100"/>
            <a:ext cx="101886" cy="193375"/>
          </a:xfrm>
          <a:prstGeom prst="rect">
            <a:avLst/>
          </a:prstGeom>
        </p:spPr>
      </p:pic>
      <p:sp>
        <p:nvSpPr>
          <p:cNvPr id="16" name="Symbol zastępczy tekstu 2"/>
          <p:cNvSpPr>
            <a:spLocks noGrp="1"/>
          </p:cNvSpPr>
          <p:nvPr>
            <p:ph type="body" sz="quarter" idx="10" hasCustomPrompt="1"/>
          </p:nvPr>
        </p:nvSpPr>
        <p:spPr>
          <a:xfrm>
            <a:off x="420688" y="4800600"/>
            <a:ext cx="7780337" cy="288925"/>
          </a:xfrm>
        </p:spPr>
        <p:txBody>
          <a:bodyPr anchor="ctr">
            <a:noAutofit/>
          </a:bodyPr>
          <a:lstStyle>
            <a:lvl1pPr marL="0" indent="0" algn="ctr">
              <a:buFontTx/>
              <a:buNone/>
              <a:defRPr sz="900" cap="small" baseline="0"/>
            </a:lvl1pPr>
            <a:lvl2pPr marL="342900" indent="0" algn="ctr">
              <a:buFontTx/>
              <a:buNone/>
              <a:defRPr sz="700"/>
            </a:lvl2pPr>
            <a:lvl3pPr marL="685800" indent="0" algn="ctr">
              <a:buFontTx/>
              <a:buNone/>
              <a:defRPr sz="700"/>
            </a:lvl3pPr>
            <a:lvl4pPr marL="1028700" indent="0" algn="ctr">
              <a:buFontTx/>
              <a:buNone/>
              <a:defRPr sz="700"/>
            </a:lvl4pPr>
            <a:lvl5pPr marL="1371600" indent="0" algn="ctr">
              <a:buFontTx/>
              <a:buNone/>
              <a:defRPr sz="700"/>
            </a:lvl5pPr>
          </a:lstStyle>
          <a:p>
            <a:pPr lvl="0"/>
            <a:r>
              <a:rPr lang="pl-PL" dirty="0"/>
              <a:t>tytuł rozdziału</a:t>
            </a:r>
          </a:p>
        </p:txBody>
      </p:sp>
      <p:sp>
        <p:nvSpPr>
          <p:cNvPr id="21" name="Prostokąt 20"/>
          <p:cNvSpPr/>
          <p:nvPr userDrawn="1"/>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2" name="Slide Number Placeholder 5"/>
          <p:cNvSpPr txBox="1">
            <a:spLocks/>
          </p:cNvSpPr>
          <p:nvPr userDrawn="1"/>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24" name="Obraz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25" name="Prostokąt z rogami zaokrąglonymi z jednej strony 24"/>
          <p:cNvSpPr>
            <a:spLocks/>
          </p:cNvSpPr>
          <p:nvPr userDrawn="1"/>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26" name="Obraz 25"/>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pic>
        <p:nvPicPr>
          <p:cNvPr id="27" name="Obraz 2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0800" y="336100"/>
            <a:ext cx="101886" cy="193375"/>
          </a:xfrm>
          <a:prstGeom prst="rect">
            <a:avLst/>
          </a:prstGeom>
        </p:spPr>
      </p:pic>
    </p:spTree>
    <p:extLst>
      <p:ext uri="{BB962C8B-B14F-4D97-AF65-F5344CB8AC3E}">
        <p14:creationId xmlns:p14="http://schemas.microsoft.com/office/powerpoint/2010/main" val="39818646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Tytuł i tekst_2">
    <p:spTree>
      <p:nvGrpSpPr>
        <p:cNvPr id="1" name=""/>
        <p:cNvGrpSpPr/>
        <p:nvPr/>
      </p:nvGrpSpPr>
      <p:grpSpPr>
        <a:xfrm>
          <a:off x="0" y="0"/>
          <a:ext cx="0" cy="0"/>
          <a:chOff x="0" y="0"/>
          <a:chExt cx="0" cy="0"/>
        </a:xfrm>
      </p:grpSpPr>
      <p:sp>
        <p:nvSpPr>
          <p:cNvPr id="14" name="Title 1"/>
          <p:cNvSpPr>
            <a:spLocks noGrp="1"/>
          </p:cNvSpPr>
          <p:nvPr>
            <p:ph type="ctrTitle" hasCustomPrompt="1"/>
          </p:nvPr>
        </p:nvSpPr>
        <p:spPr>
          <a:xfrm>
            <a:off x="466242" y="294279"/>
            <a:ext cx="8161628" cy="271868"/>
          </a:xfrm>
          <a:prstGeom prst="rect">
            <a:avLst/>
          </a:prstGeom>
        </p:spPr>
        <p:txBody>
          <a:bodyPr lIns="0" anchor="ctr" anchorCtr="0">
            <a:normAutofit/>
          </a:bodyPr>
          <a:lstStyle>
            <a:lvl1pPr algn="l">
              <a:defRPr sz="1600" cap="small" baseline="0">
                <a:latin typeface="+mj-lt"/>
              </a:defRPr>
            </a:lvl1pPr>
          </a:lstStyle>
          <a:p>
            <a:r>
              <a:rPr lang="pl-PL" dirty="0"/>
              <a:t>CBFC</a:t>
            </a:r>
            <a:endParaRPr lang="en-US" dirty="0"/>
          </a:p>
        </p:txBody>
      </p:sp>
      <p:sp>
        <p:nvSpPr>
          <p:cNvPr id="15" name="Subtitle 2"/>
          <p:cNvSpPr>
            <a:spLocks noGrp="1"/>
          </p:cNvSpPr>
          <p:nvPr>
            <p:ph type="subTitle" idx="13" hasCustomPrompt="1"/>
          </p:nvPr>
        </p:nvSpPr>
        <p:spPr>
          <a:xfrm>
            <a:off x="466241" y="566146"/>
            <a:ext cx="8170340" cy="206432"/>
          </a:xfrm>
          <a:prstGeom prst="rect">
            <a:avLst/>
          </a:prstGeom>
        </p:spPr>
        <p:txBody>
          <a:bodyPr lIns="0">
            <a:noAutofit/>
          </a:bodyPr>
          <a:lstStyle>
            <a:lvl1pPr marL="0" indent="0" algn="l">
              <a:buNone/>
              <a:defRPr sz="11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pl-PL" dirty="0"/>
              <a:t>podtytuł</a:t>
            </a:r>
            <a:endParaRPr lang="en-US" dirty="0"/>
          </a:p>
        </p:txBody>
      </p:sp>
      <p:sp>
        <p:nvSpPr>
          <p:cNvPr id="23" name="Content Placeholder 2"/>
          <p:cNvSpPr>
            <a:spLocks noGrp="1"/>
          </p:cNvSpPr>
          <p:nvPr>
            <p:ph idx="1"/>
          </p:nvPr>
        </p:nvSpPr>
        <p:spPr>
          <a:xfrm>
            <a:off x="466240" y="918673"/>
            <a:ext cx="8161391" cy="3263504"/>
          </a:xfrm>
          <a:prstGeom prst="rect">
            <a:avLst/>
          </a:prstGeom>
        </p:spPr>
        <p:txBody>
          <a:bodyPr lIns="0">
            <a:noAutofit/>
          </a:bodyPr>
          <a:lstStyle>
            <a:lvl1pPr marL="400031" indent="-171442">
              <a:lnSpc>
                <a:spcPts val="1200"/>
              </a:lnSpc>
              <a:buSzPct val="110000"/>
              <a:buFont typeface="Poppins Light" panose="00000400000000000000" pitchFamily="2" charset="0"/>
              <a:buChar char="•"/>
              <a:defRPr sz="900" baseline="0"/>
            </a:lvl1pPr>
            <a:lvl2pPr marL="857208" indent="-171442">
              <a:lnSpc>
                <a:spcPts val="1200"/>
              </a:lnSpc>
              <a:buSzPct val="110000"/>
              <a:buFont typeface="Poppins Light" panose="00000400000000000000" pitchFamily="2" charset="0"/>
              <a:buChar char="•"/>
              <a:defRPr sz="800" baseline="0"/>
            </a:lvl2pPr>
            <a:lvl3pPr marL="1314386" indent="-171442">
              <a:lnSpc>
                <a:spcPts val="1200"/>
              </a:lnSpc>
              <a:buSzPct val="110000"/>
              <a:buFont typeface="Poppins Light" panose="00000400000000000000" pitchFamily="2" charset="0"/>
              <a:buChar char="•"/>
              <a:defRPr sz="700" baseline="0"/>
            </a:lvl3pPr>
            <a:lvl4pPr>
              <a:defRPr sz="1200"/>
            </a:lvl4pPr>
            <a:lvl5pPr>
              <a:defRPr sz="900"/>
            </a:lvl5pPr>
          </a:lstStyle>
          <a:p>
            <a:pPr lvl="0"/>
            <a:r>
              <a:rPr lang="pl-PL"/>
              <a:t>Edytuj style wzorca tekstu</a:t>
            </a:r>
          </a:p>
          <a:p>
            <a:pPr lvl="1"/>
            <a:r>
              <a:rPr lang="pl-PL"/>
              <a:t>Drugi poziom</a:t>
            </a:r>
          </a:p>
          <a:p>
            <a:pPr lvl="2"/>
            <a:r>
              <a:rPr lang="pl-PL"/>
              <a:t>Trzeci poziom</a:t>
            </a:r>
          </a:p>
        </p:txBody>
      </p:sp>
      <p:sp>
        <p:nvSpPr>
          <p:cNvPr id="12" name="Prostokąt 11"/>
          <p:cNvSpPr/>
          <p:nvPr/>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Slide Number Placeholder 5"/>
          <p:cNvSpPr txBox="1">
            <a:spLocks/>
          </p:cNvSpPr>
          <p:nvPr/>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17" name="Obraz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18" name="Prostokąt z rogami zaokrąglonymi z jednej strony 17"/>
          <p:cNvSpPr>
            <a:spLocks/>
          </p:cNvSpPr>
          <p:nvPr/>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19" name="Obraz 18"/>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
        <p:nvSpPr>
          <p:cNvPr id="11" name="Prostokąt 10"/>
          <p:cNvSpPr/>
          <p:nvPr/>
        </p:nvSpPr>
        <p:spPr>
          <a:xfrm>
            <a:off x="-2115" y="319559"/>
            <a:ext cx="280799" cy="1890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p>
        </p:txBody>
      </p:sp>
      <p:sp>
        <p:nvSpPr>
          <p:cNvPr id="20" name="Symbol zastępczy tekstu 2"/>
          <p:cNvSpPr>
            <a:spLocks noGrp="1"/>
          </p:cNvSpPr>
          <p:nvPr>
            <p:ph type="body" sz="quarter" idx="10" hasCustomPrompt="1"/>
          </p:nvPr>
        </p:nvSpPr>
        <p:spPr>
          <a:xfrm>
            <a:off x="420688" y="4800600"/>
            <a:ext cx="7780337" cy="288925"/>
          </a:xfrm>
        </p:spPr>
        <p:txBody>
          <a:bodyPr anchor="ctr">
            <a:noAutofit/>
          </a:bodyPr>
          <a:lstStyle>
            <a:lvl1pPr marL="0" indent="0" algn="ctr">
              <a:buFontTx/>
              <a:buNone/>
              <a:defRPr sz="900" cap="small" baseline="0"/>
            </a:lvl1pPr>
            <a:lvl2pPr marL="342900" indent="0" algn="ctr">
              <a:buFontTx/>
              <a:buNone/>
              <a:defRPr sz="700"/>
            </a:lvl2pPr>
            <a:lvl3pPr marL="685800" indent="0" algn="ctr">
              <a:buFontTx/>
              <a:buNone/>
              <a:defRPr sz="700"/>
            </a:lvl3pPr>
            <a:lvl4pPr marL="1028700" indent="0" algn="ctr">
              <a:buFontTx/>
              <a:buNone/>
              <a:defRPr sz="700"/>
            </a:lvl4pPr>
            <a:lvl5pPr marL="1371600" indent="0" algn="ctr">
              <a:buFontTx/>
              <a:buNone/>
              <a:defRPr sz="700"/>
            </a:lvl5pPr>
          </a:lstStyle>
          <a:p>
            <a:pPr lvl="0"/>
            <a:r>
              <a:rPr lang="pl-PL" dirty="0"/>
              <a:t>tytuł rozdziału</a:t>
            </a:r>
          </a:p>
        </p:txBody>
      </p:sp>
      <p:sp>
        <p:nvSpPr>
          <p:cNvPr id="16" name="Prostokąt 15"/>
          <p:cNvSpPr/>
          <p:nvPr userDrawn="1"/>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Slide Number Placeholder 5"/>
          <p:cNvSpPr txBox="1">
            <a:spLocks/>
          </p:cNvSpPr>
          <p:nvPr userDrawn="1"/>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22" name="Obraz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24" name="Prostokąt z rogami zaokrąglonymi z jednej strony 23"/>
          <p:cNvSpPr>
            <a:spLocks/>
          </p:cNvSpPr>
          <p:nvPr userDrawn="1"/>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25" name="Obraz 24"/>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
        <p:nvSpPr>
          <p:cNvPr id="26" name="Prostokąt 25"/>
          <p:cNvSpPr/>
          <p:nvPr userDrawn="1"/>
        </p:nvSpPr>
        <p:spPr>
          <a:xfrm>
            <a:off x="-2115" y="319559"/>
            <a:ext cx="280799" cy="1890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p>
        </p:txBody>
      </p:sp>
    </p:spTree>
    <p:extLst>
      <p:ext uri="{BB962C8B-B14F-4D97-AF65-F5344CB8AC3E}">
        <p14:creationId xmlns:p14="http://schemas.microsoft.com/office/powerpoint/2010/main" val="35987521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PUSTY">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00248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1_Koniec_foto">
    <p:spTree>
      <p:nvGrpSpPr>
        <p:cNvPr id="1" name=""/>
        <p:cNvGrpSpPr/>
        <p:nvPr/>
      </p:nvGrpSpPr>
      <p:grpSpPr>
        <a:xfrm>
          <a:off x="0" y="0"/>
          <a:ext cx="0" cy="0"/>
          <a:chOff x="0" y="0"/>
          <a:chExt cx="0" cy="0"/>
        </a:xfrm>
      </p:grpSpPr>
      <p:sp>
        <p:nvSpPr>
          <p:cNvPr id="6" name="Prostokąt 5"/>
          <p:cNvSpPr>
            <a:spLocks noChangeAspect="1"/>
          </p:cNvSpPr>
          <p:nvPr/>
        </p:nvSpPr>
        <p:spPr>
          <a:xfrm>
            <a:off x="263172" y="0"/>
            <a:ext cx="5530205" cy="5143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ytuł 3"/>
          <p:cNvSpPr txBox="1">
            <a:spLocks/>
          </p:cNvSpPr>
          <p:nvPr/>
        </p:nvSpPr>
        <p:spPr>
          <a:xfrm>
            <a:off x="1383087" y="3577389"/>
            <a:ext cx="2552466" cy="497459"/>
          </a:xfrm>
          <a:prstGeom prst="rect">
            <a:avLst/>
          </a:prstGeom>
        </p:spPr>
        <p:txBody>
          <a:bodyPr vert="horz" lIns="0" tIns="45720" rIns="0" bIns="45720" rtlCol="0" anchor="t">
            <a:noAutofit/>
          </a:bodyPr>
          <a:lstStyle>
            <a:lvl1pPr algn="l" defTabSz="685800" rtl="0" eaLnBrk="1" latinLnBrk="0" hangingPunct="1">
              <a:lnSpc>
                <a:spcPct val="90000"/>
              </a:lnSpc>
              <a:spcBef>
                <a:spcPct val="0"/>
              </a:spcBef>
              <a:buNone/>
              <a:defRPr sz="2000" kern="1200">
                <a:solidFill>
                  <a:schemeClr val="tx1"/>
                </a:solidFill>
                <a:latin typeface="+mj-lt"/>
                <a:ea typeface="+mj-ea"/>
                <a:cs typeface="Arial" panose="020B0604020202020204" pitchFamily="34" charset="0"/>
              </a:defRPr>
            </a:lvl1pPr>
          </a:lstStyle>
          <a:p>
            <a:pPr>
              <a:lnSpc>
                <a:spcPts val="1100"/>
              </a:lnSpc>
            </a:pPr>
            <a:r>
              <a:rPr lang="pl-PL" sz="800" dirty="0">
                <a:solidFill>
                  <a:schemeClr val="bg1"/>
                </a:solidFill>
                <a:cs typeface="Calibri" panose="020F0502020204030204" pitchFamily="34" charset="0"/>
              </a:rPr>
              <a:t>GENERALNA DYREKCJA OCHRONY ŚRODOWISKA</a:t>
            </a:r>
          </a:p>
          <a:p>
            <a:pPr>
              <a:lnSpc>
                <a:spcPts val="1100"/>
              </a:lnSpc>
            </a:pPr>
            <a:r>
              <a:rPr lang="pl-PL" sz="800" dirty="0">
                <a:solidFill>
                  <a:schemeClr val="bg1"/>
                </a:solidFill>
                <a:cs typeface="Calibri" panose="020F0502020204030204" pitchFamily="34" charset="0"/>
              </a:rPr>
              <a:t>Al. Jerozolimskie 136; 02-305 Warszawa</a:t>
            </a:r>
          </a:p>
          <a:p>
            <a:pPr>
              <a:lnSpc>
                <a:spcPts val="1100"/>
              </a:lnSpc>
            </a:pPr>
            <a:r>
              <a:rPr lang="pl-PL" sz="800" dirty="0">
                <a:solidFill>
                  <a:schemeClr val="bg1"/>
                </a:solidFill>
                <a:cs typeface="Calibri" panose="020F0502020204030204" pitchFamily="34" charset="0"/>
              </a:rPr>
              <a:t>www.gov.pl/gdos</a:t>
            </a:r>
          </a:p>
        </p:txBody>
      </p:sp>
      <p:pic>
        <p:nvPicPr>
          <p:cNvPr id="10" name="Obraz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80524" y="1710701"/>
            <a:ext cx="1600991" cy="1475331"/>
          </a:xfrm>
          <a:prstGeom prst="rect">
            <a:avLst/>
          </a:prstGeom>
        </p:spPr>
      </p:pic>
      <p:pic>
        <p:nvPicPr>
          <p:cNvPr id="11" name="Obraz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80525" y="4159598"/>
            <a:ext cx="513525" cy="542593"/>
          </a:xfrm>
          <a:prstGeom prst="rect">
            <a:avLst/>
          </a:prstGeom>
        </p:spPr>
      </p:pic>
      <p:sp>
        <p:nvSpPr>
          <p:cNvPr id="12" name="Prostokąt 11"/>
          <p:cNvSpPr/>
          <p:nvPr/>
        </p:nvSpPr>
        <p:spPr>
          <a:xfrm>
            <a:off x="1" y="-1"/>
            <a:ext cx="263171" cy="46957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3" name="Obraz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2" name="Tytuł 1"/>
          <p:cNvSpPr>
            <a:spLocks noGrp="1"/>
          </p:cNvSpPr>
          <p:nvPr>
            <p:ph type="title" hasCustomPrompt="1"/>
          </p:nvPr>
        </p:nvSpPr>
        <p:spPr>
          <a:xfrm>
            <a:off x="1296618" y="912244"/>
            <a:ext cx="4366131" cy="311674"/>
          </a:xfrm>
        </p:spPr>
        <p:txBody>
          <a:bodyPr anchor="t">
            <a:normAutofit/>
          </a:bodyPr>
          <a:lstStyle>
            <a:lvl1pPr>
              <a:defRPr sz="1600" cap="small" baseline="0">
                <a:solidFill>
                  <a:schemeClr val="bg1"/>
                </a:solidFill>
                <a:latin typeface="+mj-lt"/>
              </a:defRPr>
            </a:lvl1pPr>
          </a:lstStyle>
          <a:p>
            <a:r>
              <a:rPr lang="pl-PL" dirty="0"/>
              <a:t>dziękujemy za uwagę</a:t>
            </a:r>
          </a:p>
        </p:txBody>
      </p:sp>
      <p:pic>
        <p:nvPicPr>
          <p:cNvPr id="15" name="Obraz 14"/>
          <p:cNvPicPr>
            <a:picLocks noChangeAspect="1"/>
          </p:cNvPicPr>
          <p:nvPr/>
        </p:nvPicPr>
        <p:blipFill>
          <a:blip r:embed="rId5">
            <a:extLst>
              <a:ext uri="{BEBA8EAE-BF5A-486C-A8C5-ECC9F3942E4B}">
                <a14:imgProps xmlns:a14="http://schemas.microsoft.com/office/drawing/2010/main">
                  <a14:imgLayer r:embed="rId6">
                    <a14:imgEffect>
                      <a14:artisticCrisscrossEtching trans="61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4705323" y="3635298"/>
            <a:ext cx="797368" cy="1508202"/>
          </a:xfrm>
          <a:prstGeom prst="rect">
            <a:avLst/>
          </a:prstGeom>
          <a:noFill/>
        </p:spPr>
      </p:pic>
      <p:sp>
        <p:nvSpPr>
          <p:cNvPr id="4" name="Symbol zastępczy obrazu 3"/>
          <p:cNvSpPr>
            <a:spLocks noGrp="1"/>
          </p:cNvSpPr>
          <p:nvPr>
            <p:ph type="pic" sz="quarter" idx="10"/>
          </p:nvPr>
        </p:nvSpPr>
        <p:spPr>
          <a:xfrm>
            <a:off x="5792788" y="0"/>
            <a:ext cx="3351212" cy="5143500"/>
          </a:xfrm>
        </p:spPr>
        <p:txBody>
          <a:bodyPr/>
          <a:lstStyle/>
          <a:p>
            <a:r>
              <a:rPr lang="pl-PL"/>
              <a:t>Kliknij ikonę, aby dodać obraz</a:t>
            </a:r>
            <a:endParaRPr lang="pl-PL" dirty="0"/>
          </a:p>
        </p:txBody>
      </p:sp>
      <p:sp>
        <p:nvSpPr>
          <p:cNvPr id="14" name="Prostokąt 13"/>
          <p:cNvSpPr>
            <a:spLocks noChangeAspect="1"/>
          </p:cNvSpPr>
          <p:nvPr userDrawn="1"/>
        </p:nvSpPr>
        <p:spPr>
          <a:xfrm>
            <a:off x="263172" y="0"/>
            <a:ext cx="5530205" cy="5143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Tytuł 3"/>
          <p:cNvSpPr txBox="1">
            <a:spLocks/>
          </p:cNvSpPr>
          <p:nvPr userDrawn="1"/>
        </p:nvSpPr>
        <p:spPr>
          <a:xfrm>
            <a:off x="1383087" y="3577389"/>
            <a:ext cx="2552466" cy="497459"/>
          </a:xfrm>
          <a:prstGeom prst="rect">
            <a:avLst/>
          </a:prstGeom>
        </p:spPr>
        <p:txBody>
          <a:bodyPr vert="horz" lIns="0" tIns="45720" rIns="0" bIns="45720" rtlCol="0" anchor="t">
            <a:noAutofit/>
          </a:bodyPr>
          <a:lstStyle>
            <a:lvl1pPr algn="l" defTabSz="685800" rtl="0" eaLnBrk="1" latinLnBrk="0" hangingPunct="1">
              <a:lnSpc>
                <a:spcPct val="90000"/>
              </a:lnSpc>
              <a:spcBef>
                <a:spcPct val="0"/>
              </a:spcBef>
              <a:buNone/>
              <a:defRPr sz="2000" kern="1200">
                <a:solidFill>
                  <a:schemeClr val="tx1"/>
                </a:solidFill>
                <a:latin typeface="+mj-lt"/>
                <a:ea typeface="+mj-ea"/>
                <a:cs typeface="Arial" panose="020B0604020202020204" pitchFamily="34" charset="0"/>
              </a:defRPr>
            </a:lvl1pPr>
          </a:lstStyle>
          <a:p>
            <a:pPr>
              <a:lnSpc>
                <a:spcPts val="1100"/>
              </a:lnSpc>
            </a:pPr>
            <a:r>
              <a:rPr lang="pl-PL" sz="800" dirty="0">
                <a:solidFill>
                  <a:schemeClr val="bg1"/>
                </a:solidFill>
                <a:cs typeface="Calibri" panose="020F0502020204030204" pitchFamily="34" charset="0"/>
              </a:rPr>
              <a:t>GENERALNA DYREKCJA OCHRONY ŚRODOWISKA</a:t>
            </a:r>
          </a:p>
          <a:p>
            <a:pPr>
              <a:lnSpc>
                <a:spcPts val="1100"/>
              </a:lnSpc>
            </a:pPr>
            <a:r>
              <a:rPr lang="pl-PL" sz="800" dirty="0">
                <a:solidFill>
                  <a:schemeClr val="bg1"/>
                </a:solidFill>
                <a:cs typeface="Calibri" panose="020F0502020204030204" pitchFamily="34" charset="0"/>
              </a:rPr>
              <a:t>Al. Jerozolimskie 136; 02-305 Warszawa</a:t>
            </a:r>
          </a:p>
          <a:p>
            <a:pPr>
              <a:lnSpc>
                <a:spcPts val="1100"/>
              </a:lnSpc>
            </a:pPr>
            <a:r>
              <a:rPr lang="pl-PL" sz="800" dirty="0">
                <a:solidFill>
                  <a:schemeClr val="bg1"/>
                </a:solidFill>
                <a:cs typeface="Calibri" panose="020F0502020204030204" pitchFamily="34" charset="0"/>
              </a:rPr>
              <a:t>www.gov.pl/gdos</a:t>
            </a:r>
          </a:p>
        </p:txBody>
      </p:sp>
      <p:pic>
        <p:nvPicPr>
          <p:cNvPr id="17" name="Obraz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80524" y="1710701"/>
            <a:ext cx="1600991" cy="1475331"/>
          </a:xfrm>
          <a:prstGeom prst="rect">
            <a:avLst/>
          </a:prstGeom>
        </p:spPr>
      </p:pic>
      <p:pic>
        <p:nvPicPr>
          <p:cNvPr id="18" name="Obraz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80525" y="4159598"/>
            <a:ext cx="513525" cy="542593"/>
          </a:xfrm>
          <a:prstGeom prst="rect">
            <a:avLst/>
          </a:prstGeom>
        </p:spPr>
      </p:pic>
      <p:sp>
        <p:nvSpPr>
          <p:cNvPr id="19" name="Prostokąt 18"/>
          <p:cNvSpPr/>
          <p:nvPr userDrawn="1"/>
        </p:nvSpPr>
        <p:spPr>
          <a:xfrm>
            <a:off x="1" y="-1"/>
            <a:ext cx="263171" cy="46957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0" name="Obraz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pic>
        <p:nvPicPr>
          <p:cNvPr id="21" name="Obraz 20"/>
          <p:cNvPicPr>
            <a:picLocks noChangeAspect="1"/>
          </p:cNvPicPr>
          <p:nvPr userDrawn="1"/>
        </p:nvPicPr>
        <p:blipFill>
          <a:blip r:embed="rId5">
            <a:extLst>
              <a:ext uri="{BEBA8EAE-BF5A-486C-A8C5-ECC9F3942E4B}">
                <a14:imgProps xmlns:a14="http://schemas.microsoft.com/office/drawing/2010/main">
                  <a14:imgLayer r:embed="rId6">
                    <a14:imgEffect>
                      <a14:artisticCrisscrossEtching trans="61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4705323" y="3635298"/>
            <a:ext cx="797368" cy="1508202"/>
          </a:xfrm>
          <a:prstGeom prst="rect">
            <a:avLst/>
          </a:prstGeom>
          <a:noFill/>
        </p:spPr>
      </p:pic>
    </p:spTree>
    <p:extLst>
      <p:ext uri="{BB962C8B-B14F-4D97-AF65-F5344CB8AC3E}">
        <p14:creationId xmlns:p14="http://schemas.microsoft.com/office/powerpoint/2010/main" val="8549301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2_Koniec">
    <p:spTree>
      <p:nvGrpSpPr>
        <p:cNvPr id="1" name=""/>
        <p:cNvGrpSpPr/>
        <p:nvPr/>
      </p:nvGrpSpPr>
      <p:grpSpPr>
        <a:xfrm>
          <a:off x="0" y="0"/>
          <a:ext cx="0" cy="0"/>
          <a:chOff x="0" y="0"/>
          <a:chExt cx="0" cy="0"/>
        </a:xfrm>
      </p:grpSpPr>
      <p:sp>
        <p:nvSpPr>
          <p:cNvPr id="6" name="Prostokąt 5"/>
          <p:cNvSpPr>
            <a:spLocks noChangeAspect="1"/>
          </p:cNvSpPr>
          <p:nvPr/>
        </p:nvSpPr>
        <p:spPr>
          <a:xfrm>
            <a:off x="263172" y="0"/>
            <a:ext cx="8880828" cy="5143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ytuł 3"/>
          <p:cNvSpPr txBox="1">
            <a:spLocks/>
          </p:cNvSpPr>
          <p:nvPr/>
        </p:nvSpPr>
        <p:spPr>
          <a:xfrm>
            <a:off x="1383087" y="3577389"/>
            <a:ext cx="2552466" cy="497459"/>
          </a:xfrm>
          <a:prstGeom prst="rect">
            <a:avLst/>
          </a:prstGeom>
        </p:spPr>
        <p:txBody>
          <a:bodyPr vert="horz" lIns="0" tIns="45720" rIns="0" bIns="45720" rtlCol="0" anchor="t">
            <a:noAutofit/>
          </a:bodyPr>
          <a:lstStyle>
            <a:lvl1pPr algn="l" defTabSz="685800" rtl="0" eaLnBrk="1" latinLnBrk="0" hangingPunct="1">
              <a:lnSpc>
                <a:spcPct val="90000"/>
              </a:lnSpc>
              <a:spcBef>
                <a:spcPct val="0"/>
              </a:spcBef>
              <a:buNone/>
              <a:defRPr sz="2000" kern="1200">
                <a:solidFill>
                  <a:schemeClr val="tx1"/>
                </a:solidFill>
                <a:latin typeface="+mj-lt"/>
                <a:ea typeface="+mj-ea"/>
                <a:cs typeface="Arial" panose="020B0604020202020204" pitchFamily="34" charset="0"/>
              </a:defRPr>
            </a:lvl1pPr>
          </a:lstStyle>
          <a:p>
            <a:pPr>
              <a:lnSpc>
                <a:spcPts val="1100"/>
              </a:lnSpc>
            </a:pPr>
            <a:r>
              <a:rPr lang="pl-PL" sz="800" dirty="0">
                <a:solidFill>
                  <a:schemeClr val="bg1"/>
                </a:solidFill>
                <a:cs typeface="Calibri" panose="020F0502020204030204" pitchFamily="34" charset="0"/>
              </a:rPr>
              <a:t>GENERALNA DYREKCJA OCHRONY ŚRODOWISKA</a:t>
            </a:r>
          </a:p>
          <a:p>
            <a:pPr>
              <a:lnSpc>
                <a:spcPts val="1100"/>
              </a:lnSpc>
            </a:pPr>
            <a:r>
              <a:rPr lang="pl-PL" sz="800" dirty="0">
                <a:solidFill>
                  <a:schemeClr val="bg1"/>
                </a:solidFill>
                <a:cs typeface="Calibri" panose="020F0502020204030204" pitchFamily="34" charset="0"/>
              </a:rPr>
              <a:t>Al. Jerozolimskie 136; 02-305 Warszawa</a:t>
            </a:r>
          </a:p>
          <a:p>
            <a:pPr>
              <a:lnSpc>
                <a:spcPts val="1100"/>
              </a:lnSpc>
            </a:pPr>
            <a:r>
              <a:rPr lang="pl-PL" sz="800" dirty="0">
                <a:solidFill>
                  <a:schemeClr val="bg1"/>
                </a:solidFill>
                <a:cs typeface="Calibri" panose="020F0502020204030204" pitchFamily="34" charset="0"/>
              </a:rPr>
              <a:t>www.gov.pl/gdos</a:t>
            </a:r>
          </a:p>
        </p:txBody>
      </p:sp>
      <p:pic>
        <p:nvPicPr>
          <p:cNvPr id="10" name="Obraz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80524" y="1710701"/>
            <a:ext cx="1600991" cy="1475331"/>
          </a:xfrm>
          <a:prstGeom prst="rect">
            <a:avLst/>
          </a:prstGeom>
        </p:spPr>
      </p:pic>
      <p:pic>
        <p:nvPicPr>
          <p:cNvPr id="11" name="Obraz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80525" y="4159598"/>
            <a:ext cx="513525" cy="542593"/>
          </a:xfrm>
          <a:prstGeom prst="rect">
            <a:avLst/>
          </a:prstGeom>
        </p:spPr>
      </p:pic>
      <p:sp>
        <p:nvSpPr>
          <p:cNvPr id="12" name="Prostokąt 11"/>
          <p:cNvSpPr/>
          <p:nvPr/>
        </p:nvSpPr>
        <p:spPr>
          <a:xfrm>
            <a:off x="1" y="-1"/>
            <a:ext cx="263171" cy="46957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3" name="Obraz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2" name="Tytuł 1"/>
          <p:cNvSpPr>
            <a:spLocks noGrp="1"/>
          </p:cNvSpPr>
          <p:nvPr>
            <p:ph type="title" hasCustomPrompt="1"/>
          </p:nvPr>
        </p:nvSpPr>
        <p:spPr>
          <a:xfrm>
            <a:off x="1296618" y="912244"/>
            <a:ext cx="6818682" cy="311674"/>
          </a:xfrm>
        </p:spPr>
        <p:txBody>
          <a:bodyPr anchor="t">
            <a:normAutofit/>
          </a:bodyPr>
          <a:lstStyle>
            <a:lvl1pPr>
              <a:defRPr sz="1600" cap="small" baseline="0">
                <a:solidFill>
                  <a:schemeClr val="bg1"/>
                </a:solidFill>
                <a:latin typeface="+mj-lt"/>
              </a:defRPr>
            </a:lvl1pPr>
          </a:lstStyle>
          <a:p>
            <a:r>
              <a:rPr lang="pl-PL" dirty="0"/>
              <a:t>dziękujemy za uwagę</a:t>
            </a:r>
          </a:p>
        </p:txBody>
      </p:sp>
      <p:pic>
        <p:nvPicPr>
          <p:cNvPr id="15" name="Obraz 14"/>
          <p:cNvPicPr>
            <a:picLocks noChangeAspect="1"/>
          </p:cNvPicPr>
          <p:nvPr/>
        </p:nvPicPr>
        <p:blipFill>
          <a:blip r:embed="rId5">
            <a:extLst>
              <a:ext uri="{BEBA8EAE-BF5A-486C-A8C5-ECC9F3942E4B}">
                <a14:imgProps xmlns:a14="http://schemas.microsoft.com/office/drawing/2010/main">
                  <a14:imgLayer r:embed="rId6">
                    <a14:imgEffect>
                      <a14:artisticCrisscrossEtching trans="61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7954709" y="3635298"/>
            <a:ext cx="797368" cy="1508202"/>
          </a:xfrm>
          <a:prstGeom prst="rect">
            <a:avLst/>
          </a:prstGeom>
          <a:noFill/>
        </p:spPr>
      </p:pic>
      <p:sp>
        <p:nvSpPr>
          <p:cNvPr id="14" name="Prostokąt 13"/>
          <p:cNvSpPr>
            <a:spLocks noChangeAspect="1"/>
          </p:cNvSpPr>
          <p:nvPr userDrawn="1"/>
        </p:nvSpPr>
        <p:spPr>
          <a:xfrm>
            <a:off x="263172" y="0"/>
            <a:ext cx="8880828" cy="5143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Tytuł 3"/>
          <p:cNvSpPr txBox="1">
            <a:spLocks/>
          </p:cNvSpPr>
          <p:nvPr userDrawn="1"/>
        </p:nvSpPr>
        <p:spPr>
          <a:xfrm>
            <a:off x="1383087" y="3577389"/>
            <a:ext cx="2552466" cy="497459"/>
          </a:xfrm>
          <a:prstGeom prst="rect">
            <a:avLst/>
          </a:prstGeom>
        </p:spPr>
        <p:txBody>
          <a:bodyPr vert="horz" lIns="0" tIns="45720" rIns="0" bIns="45720" rtlCol="0" anchor="t">
            <a:noAutofit/>
          </a:bodyPr>
          <a:lstStyle>
            <a:lvl1pPr algn="l" defTabSz="685800" rtl="0" eaLnBrk="1" latinLnBrk="0" hangingPunct="1">
              <a:lnSpc>
                <a:spcPct val="90000"/>
              </a:lnSpc>
              <a:spcBef>
                <a:spcPct val="0"/>
              </a:spcBef>
              <a:buNone/>
              <a:defRPr sz="2000" kern="1200">
                <a:solidFill>
                  <a:schemeClr val="tx1"/>
                </a:solidFill>
                <a:latin typeface="+mj-lt"/>
                <a:ea typeface="+mj-ea"/>
                <a:cs typeface="Arial" panose="020B0604020202020204" pitchFamily="34" charset="0"/>
              </a:defRPr>
            </a:lvl1pPr>
          </a:lstStyle>
          <a:p>
            <a:pPr>
              <a:lnSpc>
                <a:spcPts val="1100"/>
              </a:lnSpc>
            </a:pPr>
            <a:r>
              <a:rPr lang="pl-PL" sz="800" dirty="0">
                <a:solidFill>
                  <a:schemeClr val="bg1"/>
                </a:solidFill>
                <a:cs typeface="Calibri" panose="020F0502020204030204" pitchFamily="34" charset="0"/>
              </a:rPr>
              <a:t>GENERALNA DYREKCJA OCHRONY ŚRODOWISKA</a:t>
            </a:r>
          </a:p>
          <a:p>
            <a:pPr>
              <a:lnSpc>
                <a:spcPts val="1100"/>
              </a:lnSpc>
            </a:pPr>
            <a:r>
              <a:rPr lang="pl-PL" sz="800" dirty="0">
                <a:solidFill>
                  <a:schemeClr val="bg1"/>
                </a:solidFill>
                <a:cs typeface="Calibri" panose="020F0502020204030204" pitchFamily="34" charset="0"/>
              </a:rPr>
              <a:t>Al. Jerozolimskie 136; 02-305 Warszawa</a:t>
            </a:r>
          </a:p>
          <a:p>
            <a:pPr>
              <a:lnSpc>
                <a:spcPts val="1100"/>
              </a:lnSpc>
            </a:pPr>
            <a:r>
              <a:rPr lang="pl-PL" sz="800" dirty="0">
                <a:solidFill>
                  <a:schemeClr val="bg1"/>
                </a:solidFill>
                <a:cs typeface="Calibri" panose="020F0502020204030204" pitchFamily="34" charset="0"/>
              </a:rPr>
              <a:t>www.gov.pl/gdos</a:t>
            </a:r>
          </a:p>
        </p:txBody>
      </p:sp>
      <p:pic>
        <p:nvPicPr>
          <p:cNvPr id="17" name="Obraz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80524" y="1710701"/>
            <a:ext cx="1600991" cy="1475331"/>
          </a:xfrm>
          <a:prstGeom prst="rect">
            <a:avLst/>
          </a:prstGeom>
        </p:spPr>
      </p:pic>
      <p:pic>
        <p:nvPicPr>
          <p:cNvPr id="18" name="Obraz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80525" y="4159598"/>
            <a:ext cx="513525" cy="542593"/>
          </a:xfrm>
          <a:prstGeom prst="rect">
            <a:avLst/>
          </a:prstGeom>
        </p:spPr>
      </p:pic>
      <p:sp>
        <p:nvSpPr>
          <p:cNvPr id="19" name="Prostokąt 18"/>
          <p:cNvSpPr/>
          <p:nvPr userDrawn="1"/>
        </p:nvSpPr>
        <p:spPr>
          <a:xfrm>
            <a:off x="1" y="-1"/>
            <a:ext cx="263171" cy="46957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0" name="Obraz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pic>
        <p:nvPicPr>
          <p:cNvPr id="21" name="Obraz 20"/>
          <p:cNvPicPr>
            <a:picLocks noChangeAspect="1"/>
          </p:cNvPicPr>
          <p:nvPr userDrawn="1"/>
        </p:nvPicPr>
        <p:blipFill>
          <a:blip r:embed="rId5">
            <a:extLst>
              <a:ext uri="{BEBA8EAE-BF5A-486C-A8C5-ECC9F3942E4B}">
                <a14:imgProps xmlns:a14="http://schemas.microsoft.com/office/drawing/2010/main">
                  <a14:imgLayer r:embed="rId6">
                    <a14:imgEffect>
                      <a14:artisticCrisscrossEtching trans="61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7954709" y="3635298"/>
            <a:ext cx="797368" cy="1508202"/>
          </a:xfrm>
          <a:prstGeom prst="rect">
            <a:avLst/>
          </a:prstGeom>
          <a:noFill/>
        </p:spPr>
      </p:pic>
    </p:spTree>
    <p:extLst>
      <p:ext uri="{BB962C8B-B14F-4D97-AF65-F5344CB8AC3E}">
        <p14:creationId xmlns:p14="http://schemas.microsoft.com/office/powerpoint/2010/main" val="180327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4_Koniec_pusty">
    <p:spTree>
      <p:nvGrpSpPr>
        <p:cNvPr id="1" name=""/>
        <p:cNvGrpSpPr/>
        <p:nvPr/>
      </p:nvGrpSpPr>
      <p:grpSpPr>
        <a:xfrm>
          <a:off x="0" y="0"/>
          <a:ext cx="0" cy="0"/>
          <a:chOff x="0" y="0"/>
          <a:chExt cx="0" cy="0"/>
        </a:xfrm>
      </p:grpSpPr>
      <p:sp>
        <p:nvSpPr>
          <p:cNvPr id="6" name="Prostokąt 5"/>
          <p:cNvSpPr>
            <a:spLocks noChangeAspect="1"/>
          </p:cNvSpPr>
          <p:nvPr/>
        </p:nvSpPr>
        <p:spPr>
          <a:xfrm>
            <a:off x="263172" y="0"/>
            <a:ext cx="8880828" cy="5143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Prostokąt 11"/>
          <p:cNvSpPr/>
          <p:nvPr/>
        </p:nvSpPr>
        <p:spPr>
          <a:xfrm>
            <a:off x="1" y="-1"/>
            <a:ext cx="263171" cy="46957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3" name="Obraz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pic>
        <p:nvPicPr>
          <p:cNvPr id="15" name="Obraz 14"/>
          <p:cNvPicPr>
            <a:picLocks noChangeAspect="1"/>
          </p:cNvPicPr>
          <p:nvPr/>
        </p:nvPicPr>
        <p:blipFill>
          <a:blip r:embed="rId3">
            <a:extLst>
              <a:ext uri="{BEBA8EAE-BF5A-486C-A8C5-ECC9F3942E4B}">
                <a14:imgProps xmlns:a14="http://schemas.microsoft.com/office/drawing/2010/main">
                  <a14:imgLayer r:embed="rId4">
                    <a14:imgEffect>
                      <a14:artisticCrisscrossEtching trans="61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7954709" y="3635298"/>
            <a:ext cx="797368" cy="1508202"/>
          </a:xfrm>
          <a:prstGeom prst="rect">
            <a:avLst/>
          </a:prstGeom>
          <a:noFill/>
        </p:spPr>
      </p:pic>
      <p:sp>
        <p:nvSpPr>
          <p:cNvPr id="7" name="Prostokąt 6"/>
          <p:cNvSpPr>
            <a:spLocks noChangeAspect="1"/>
          </p:cNvSpPr>
          <p:nvPr userDrawn="1"/>
        </p:nvSpPr>
        <p:spPr>
          <a:xfrm>
            <a:off x="263172" y="0"/>
            <a:ext cx="8880828" cy="5143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Prostokąt 7"/>
          <p:cNvSpPr/>
          <p:nvPr userDrawn="1"/>
        </p:nvSpPr>
        <p:spPr>
          <a:xfrm>
            <a:off x="1" y="-1"/>
            <a:ext cx="263171" cy="46957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Obraz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pic>
        <p:nvPicPr>
          <p:cNvPr id="10" name="Obraz 9"/>
          <p:cNvPicPr>
            <a:picLocks noChangeAspect="1"/>
          </p:cNvPicPr>
          <p:nvPr userDrawn="1"/>
        </p:nvPicPr>
        <p:blipFill>
          <a:blip r:embed="rId3">
            <a:extLst>
              <a:ext uri="{BEBA8EAE-BF5A-486C-A8C5-ECC9F3942E4B}">
                <a14:imgProps xmlns:a14="http://schemas.microsoft.com/office/drawing/2010/main">
                  <a14:imgLayer r:embed="rId4">
                    <a14:imgEffect>
                      <a14:artisticCrisscrossEtching trans="61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7954709" y="3635298"/>
            <a:ext cx="797368" cy="1508202"/>
          </a:xfrm>
          <a:prstGeom prst="rect">
            <a:avLst/>
          </a:prstGeom>
          <a:noFill/>
        </p:spPr>
      </p:pic>
    </p:spTree>
    <p:extLst>
      <p:ext uri="{BB962C8B-B14F-4D97-AF65-F5344CB8AC3E}">
        <p14:creationId xmlns:p14="http://schemas.microsoft.com/office/powerpoint/2010/main" val="18215935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_TYTUŁ 1">
    <p:spTree>
      <p:nvGrpSpPr>
        <p:cNvPr id="1" name=""/>
        <p:cNvGrpSpPr/>
        <p:nvPr/>
      </p:nvGrpSpPr>
      <p:grpSpPr>
        <a:xfrm>
          <a:off x="0" y="0"/>
          <a:ext cx="0" cy="0"/>
          <a:chOff x="0" y="0"/>
          <a:chExt cx="0" cy="0"/>
        </a:xfrm>
      </p:grpSpPr>
      <p:sp>
        <p:nvSpPr>
          <p:cNvPr id="7" name="Prostokąt 6"/>
          <p:cNvSpPr/>
          <p:nvPr userDrawn="1"/>
        </p:nvSpPr>
        <p:spPr>
          <a:xfrm>
            <a:off x="1" y="-1"/>
            <a:ext cx="263171" cy="46957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3" name="Obraz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4" name="Tytuł 3"/>
          <p:cNvSpPr>
            <a:spLocks noGrp="1"/>
          </p:cNvSpPr>
          <p:nvPr>
            <p:ph type="title" hasCustomPrompt="1"/>
          </p:nvPr>
        </p:nvSpPr>
        <p:spPr>
          <a:xfrm>
            <a:off x="639870" y="2288719"/>
            <a:ext cx="8240959" cy="1620208"/>
          </a:xfrm>
        </p:spPr>
        <p:txBody>
          <a:bodyPr>
            <a:normAutofit/>
          </a:bodyPr>
          <a:lstStyle>
            <a:lvl1pPr>
              <a:lnSpc>
                <a:spcPts val="3000"/>
              </a:lnSpc>
              <a:defRPr sz="2800" baseline="0">
                <a:latin typeface="+mj-lt"/>
              </a:defRPr>
            </a:lvl1pPr>
          </a:lstStyle>
          <a:p>
            <a:r>
              <a:rPr lang="pl-PL" dirty="0"/>
              <a:t>Generalna Dyrekcja Ochrony Środowiska</a:t>
            </a:r>
          </a:p>
        </p:txBody>
      </p:sp>
      <p:pic>
        <p:nvPicPr>
          <p:cNvPr id="6" name="Obraz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48937" y="-1"/>
            <a:ext cx="851953" cy="1021347"/>
          </a:xfrm>
          <a:prstGeom prst="rect">
            <a:avLst/>
          </a:prstGeom>
        </p:spPr>
      </p:pic>
    </p:spTree>
    <p:extLst>
      <p:ext uri="{BB962C8B-B14F-4D97-AF65-F5344CB8AC3E}">
        <p14:creationId xmlns:p14="http://schemas.microsoft.com/office/powerpoint/2010/main" val="23492877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_TYTUŁ 2">
    <p:spTree>
      <p:nvGrpSpPr>
        <p:cNvPr id="1" name=""/>
        <p:cNvGrpSpPr/>
        <p:nvPr/>
      </p:nvGrpSpPr>
      <p:grpSpPr>
        <a:xfrm>
          <a:off x="0" y="0"/>
          <a:ext cx="0" cy="0"/>
          <a:chOff x="0" y="0"/>
          <a:chExt cx="0" cy="0"/>
        </a:xfrm>
      </p:grpSpPr>
      <p:sp>
        <p:nvSpPr>
          <p:cNvPr id="9" name="Prostokąt 8"/>
          <p:cNvSpPr>
            <a:spLocks noChangeAspect="1"/>
          </p:cNvSpPr>
          <p:nvPr userDrawn="1"/>
        </p:nvSpPr>
        <p:spPr>
          <a:xfrm>
            <a:off x="453657" y="0"/>
            <a:ext cx="888531" cy="3185280"/>
          </a:xfrm>
          <a:prstGeom prst="rect">
            <a:avLst/>
          </a:prstGeom>
          <a:solidFill>
            <a:srgbClr val="949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Obraz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8676" y="838043"/>
            <a:ext cx="743998" cy="685604"/>
          </a:xfrm>
          <a:prstGeom prst="rect">
            <a:avLst/>
          </a:prstGeom>
        </p:spPr>
      </p:pic>
      <p:sp>
        <p:nvSpPr>
          <p:cNvPr id="12" name="Prostokąt 11"/>
          <p:cNvSpPr>
            <a:spLocks noChangeAspect="1"/>
          </p:cNvSpPr>
          <p:nvPr userDrawn="1"/>
        </p:nvSpPr>
        <p:spPr>
          <a:xfrm>
            <a:off x="453657" y="4080042"/>
            <a:ext cx="888531" cy="1063458"/>
          </a:xfrm>
          <a:prstGeom prst="rect">
            <a:avLst/>
          </a:prstGeom>
          <a:solidFill>
            <a:srgbClr val="949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ytuł 25"/>
          <p:cNvSpPr>
            <a:spLocks noGrp="1" noChangeAspect="1"/>
          </p:cNvSpPr>
          <p:nvPr>
            <p:ph type="title" hasCustomPrompt="1"/>
          </p:nvPr>
        </p:nvSpPr>
        <p:spPr>
          <a:xfrm>
            <a:off x="1641768" y="3069389"/>
            <a:ext cx="6960813" cy="1129335"/>
          </a:xfrm>
          <a:prstGeom prst="rect">
            <a:avLst/>
          </a:prstGeom>
        </p:spPr>
        <p:txBody>
          <a:bodyPr lIns="0">
            <a:normAutofit/>
          </a:bodyPr>
          <a:lstStyle>
            <a:lvl1pPr>
              <a:lnSpc>
                <a:spcPts val="2600"/>
              </a:lnSpc>
              <a:defRPr sz="2400" kern="1000" cap="small" spc="0" baseline="0">
                <a:latin typeface="+mj-lt"/>
              </a:defRPr>
            </a:lvl1pPr>
          </a:lstStyle>
          <a:p>
            <a:r>
              <a:rPr lang="pl-PL" dirty="0"/>
              <a:t>GENERALNA DYREKCJA</a:t>
            </a:r>
            <a:br>
              <a:rPr lang="pl-PL" dirty="0"/>
            </a:br>
            <a:r>
              <a:rPr lang="pl-PL" dirty="0"/>
              <a:t>OCHRONY ŚRODOWISKA</a:t>
            </a:r>
            <a:endParaRPr lang="en-US" dirty="0"/>
          </a:p>
        </p:txBody>
      </p:sp>
      <p:pic>
        <p:nvPicPr>
          <p:cNvPr id="14" name="Obraz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02221" y="3235208"/>
            <a:ext cx="391401" cy="794906"/>
          </a:xfrm>
          <a:prstGeom prst="rect">
            <a:avLst/>
          </a:prstGeom>
        </p:spPr>
      </p:pic>
    </p:spTree>
    <p:extLst>
      <p:ext uri="{BB962C8B-B14F-4D97-AF65-F5344CB8AC3E}">
        <p14:creationId xmlns:p14="http://schemas.microsoft.com/office/powerpoint/2010/main" val="104599440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12"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2_TYTUŁ 3_metka_foto">
    <p:spTree>
      <p:nvGrpSpPr>
        <p:cNvPr id="1" name=""/>
        <p:cNvGrpSpPr/>
        <p:nvPr/>
      </p:nvGrpSpPr>
      <p:grpSpPr>
        <a:xfrm>
          <a:off x="0" y="0"/>
          <a:ext cx="0" cy="0"/>
          <a:chOff x="0" y="0"/>
          <a:chExt cx="0" cy="0"/>
        </a:xfrm>
      </p:grpSpPr>
      <p:sp>
        <p:nvSpPr>
          <p:cNvPr id="18" name="Symbol zastępczy obrazu 17"/>
          <p:cNvSpPr>
            <a:spLocks noGrp="1"/>
          </p:cNvSpPr>
          <p:nvPr>
            <p:ph type="pic" sz="quarter" idx="12"/>
          </p:nvPr>
        </p:nvSpPr>
        <p:spPr>
          <a:xfrm>
            <a:off x="263525" y="0"/>
            <a:ext cx="8880475" cy="5143500"/>
          </a:xfrm>
        </p:spPr>
        <p:txBody>
          <a:bodyPr/>
          <a:lstStyle/>
          <a:p>
            <a:endParaRPr lang="pl-PL"/>
          </a:p>
        </p:txBody>
      </p:sp>
      <p:pic>
        <p:nvPicPr>
          <p:cNvPr id="13" name="Obraz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7" name="Prostokąt 6"/>
          <p:cNvSpPr/>
          <p:nvPr userDrawn="1"/>
        </p:nvSpPr>
        <p:spPr>
          <a:xfrm>
            <a:off x="1" y="-1"/>
            <a:ext cx="263171" cy="46957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Symbol zastępczy tekstu 5"/>
          <p:cNvSpPr>
            <a:spLocks noGrp="1"/>
          </p:cNvSpPr>
          <p:nvPr>
            <p:ph type="body" sz="quarter" idx="11" hasCustomPrompt="1"/>
          </p:nvPr>
        </p:nvSpPr>
        <p:spPr>
          <a:xfrm>
            <a:off x="263172" y="4217908"/>
            <a:ext cx="4405081" cy="477805"/>
          </a:xfrm>
          <a:solidFill>
            <a:schemeClr val="bg1">
              <a:alpha val="65000"/>
            </a:schemeClr>
          </a:solidFill>
        </p:spPr>
        <p:txBody>
          <a:bodyPr wrap="square" lIns="108000" tIns="72000" rIns="108000" bIns="72000" anchor="b" anchorCtr="0">
            <a:spAutoFit/>
          </a:bodyPr>
          <a:lstStyle>
            <a:lvl1pPr marL="0" indent="0" algn="l">
              <a:buFontTx/>
              <a:buNone/>
              <a:defRPr sz="2400">
                <a:latin typeface="+mj-lt"/>
              </a:defRPr>
            </a:lvl1pPr>
            <a:lvl2pPr marL="342900" indent="0" algn="ctr">
              <a:buFontTx/>
              <a:buNone/>
              <a:defRPr sz="2400">
                <a:latin typeface="+mj-lt"/>
              </a:defRPr>
            </a:lvl2pPr>
            <a:lvl3pPr marL="685800" indent="0" algn="ctr">
              <a:buFontTx/>
              <a:buNone/>
              <a:defRPr sz="2400">
                <a:latin typeface="+mj-lt"/>
              </a:defRPr>
            </a:lvl3pPr>
            <a:lvl4pPr marL="1028700" indent="0" algn="ctr">
              <a:buFontTx/>
              <a:buNone/>
              <a:defRPr sz="2400">
                <a:latin typeface="+mj-lt"/>
              </a:defRPr>
            </a:lvl4pPr>
            <a:lvl5pPr marL="1371600" indent="0" algn="ctr">
              <a:buFontTx/>
              <a:buNone/>
              <a:defRPr sz="2400">
                <a:latin typeface="+mj-lt"/>
              </a:defRPr>
            </a:lvl5pPr>
          </a:lstStyle>
          <a:p>
            <a:pPr lvl="0"/>
            <a:r>
              <a:rPr lang="pl-PL" dirty="0"/>
              <a:t>TYTUŁ </a:t>
            </a:r>
          </a:p>
        </p:txBody>
      </p:sp>
      <p:sp>
        <p:nvSpPr>
          <p:cNvPr id="21" name="Symbol zastępczy obrazu 20"/>
          <p:cNvSpPr>
            <a:spLocks noGrp="1"/>
          </p:cNvSpPr>
          <p:nvPr>
            <p:ph type="pic" sz="quarter" idx="13"/>
          </p:nvPr>
        </p:nvSpPr>
        <p:spPr>
          <a:xfrm>
            <a:off x="8048402" y="0"/>
            <a:ext cx="852488" cy="1020763"/>
          </a:xfrm>
          <a:blipFill dpi="0" rotWithShape="1">
            <a:blip r:embed="rId3">
              <a:extLst>
                <a:ext uri="{28A0092B-C50C-407E-A947-70E740481C1C}">
                  <a14:useLocalDpi xmlns:a14="http://schemas.microsoft.com/office/drawing/2010/main" val="0"/>
                </a:ext>
              </a:extLst>
            </a:blip>
            <a:srcRect/>
            <a:stretch>
              <a:fillRect/>
            </a:stretch>
          </a:blipFill>
        </p:spPr>
        <p:txBody>
          <a:bodyPr wrap="none"/>
          <a:lstStyle>
            <a:lvl1pPr marL="0" indent="0">
              <a:buFontTx/>
              <a:buNone/>
              <a:defRPr>
                <a:noFill/>
              </a:defRPr>
            </a:lvl1pPr>
          </a:lstStyle>
          <a:p>
            <a:endParaRPr lang="pl-PL" dirty="0"/>
          </a:p>
        </p:txBody>
      </p:sp>
    </p:spTree>
    <p:extLst>
      <p:ext uri="{BB962C8B-B14F-4D97-AF65-F5344CB8AC3E}">
        <p14:creationId xmlns:p14="http://schemas.microsoft.com/office/powerpoint/2010/main" val="1632502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_TYTUŁ_foto_stopka">
    <p:spTree>
      <p:nvGrpSpPr>
        <p:cNvPr id="1" name=""/>
        <p:cNvGrpSpPr/>
        <p:nvPr/>
      </p:nvGrpSpPr>
      <p:grpSpPr>
        <a:xfrm>
          <a:off x="0" y="0"/>
          <a:ext cx="0" cy="0"/>
          <a:chOff x="0" y="0"/>
          <a:chExt cx="0" cy="0"/>
        </a:xfrm>
      </p:grpSpPr>
      <p:sp>
        <p:nvSpPr>
          <p:cNvPr id="27" name="Prostokąt 26"/>
          <p:cNvSpPr/>
          <p:nvPr userDrawn="1"/>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8" name="Slide Number Placeholder 5"/>
          <p:cNvSpPr txBox="1">
            <a:spLocks/>
          </p:cNvSpPr>
          <p:nvPr userDrawn="1"/>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8" name="Obraz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10" name="Prostokąt z rogami zaokrąglonymi z jednej strony 9"/>
          <p:cNvSpPr>
            <a:spLocks/>
          </p:cNvSpPr>
          <p:nvPr userDrawn="1"/>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11" name="Obraz 10"/>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
        <p:nvSpPr>
          <p:cNvPr id="3" name="Symbol zastępczy tekstu 2"/>
          <p:cNvSpPr>
            <a:spLocks noGrp="1"/>
          </p:cNvSpPr>
          <p:nvPr>
            <p:ph type="body" sz="quarter" idx="10" hasCustomPrompt="1"/>
          </p:nvPr>
        </p:nvSpPr>
        <p:spPr>
          <a:xfrm>
            <a:off x="420688" y="4800600"/>
            <a:ext cx="7780337" cy="288925"/>
          </a:xfrm>
        </p:spPr>
        <p:txBody>
          <a:bodyPr anchor="ctr">
            <a:noAutofit/>
          </a:bodyPr>
          <a:lstStyle>
            <a:lvl1pPr marL="0" indent="0" algn="ctr">
              <a:buFontTx/>
              <a:buNone/>
              <a:defRPr sz="900" cap="small" baseline="0"/>
            </a:lvl1pPr>
            <a:lvl2pPr marL="342900" indent="0" algn="ctr">
              <a:buFontTx/>
              <a:buNone/>
              <a:defRPr sz="700"/>
            </a:lvl2pPr>
            <a:lvl3pPr marL="685800" indent="0" algn="ctr">
              <a:buFontTx/>
              <a:buNone/>
              <a:defRPr sz="700"/>
            </a:lvl3pPr>
            <a:lvl4pPr marL="1028700" indent="0" algn="ctr">
              <a:buFontTx/>
              <a:buNone/>
              <a:defRPr sz="700"/>
            </a:lvl4pPr>
            <a:lvl5pPr marL="1371600" indent="0" algn="ctr">
              <a:buFontTx/>
              <a:buNone/>
              <a:defRPr sz="700"/>
            </a:lvl5pPr>
          </a:lstStyle>
          <a:p>
            <a:pPr lvl="0"/>
            <a:r>
              <a:rPr lang="pl-PL" dirty="0"/>
              <a:t>tytuł rozdziału</a:t>
            </a:r>
          </a:p>
        </p:txBody>
      </p:sp>
      <p:pic>
        <p:nvPicPr>
          <p:cNvPr id="13" name="Obraz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16200000">
            <a:off x="4325339" y="2886218"/>
            <a:ext cx="132231" cy="250969"/>
          </a:xfrm>
          <a:prstGeom prst="rect">
            <a:avLst/>
          </a:prstGeom>
        </p:spPr>
      </p:pic>
      <p:sp>
        <p:nvSpPr>
          <p:cNvPr id="4" name="Symbol zastępczy tekstu 3"/>
          <p:cNvSpPr>
            <a:spLocks noGrp="1"/>
          </p:cNvSpPr>
          <p:nvPr>
            <p:ph type="body" sz="quarter" idx="11" hasCustomPrompt="1"/>
          </p:nvPr>
        </p:nvSpPr>
        <p:spPr>
          <a:xfrm>
            <a:off x="413251" y="3291318"/>
            <a:ext cx="8207375" cy="993135"/>
          </a:xfrm>
        </p:spPr>
        <p:txBody>
          <a:bodyPr>
            <a:normAutofit/>
          </a:bodyPr>
          <a:lstStyle>
            <a:lvl1pPr marL="0" indent="0" algn="ctr">
              <a:lnSpc>
                <a:spcPts val="3000"/>
              </a:lnSpc>
              <a:spcBef>
                <a:spcPts val="0"/>
              </a:spcBef>
              <a:buFontTx/>
              <a:buNone/>
              <a:defRPr lang="en-US" sz="2800" baseline="0" dirty="0">
                <a:latin typeface="+mj-lt"/>
              </a:defRPr>
            </a:lvl1pPr>
          </a:lstStyle>
          <a:p>
            <a:pPr algn="ctr"/>
            <a:r>
              <a:rPr lang="pl-PL" dirty="0">
                <a:latin typeface="+mn-lt"/>
              </a:rPr>
              <a:t>Generalna Dyrekcja</a:t>
            </a:r>
          </a:p>
          <a:p>
            <a:pPr algn="ctr"/>
            <a:r>
              <a:rPr lang="pl-PL" dirty="0">
                <a:latin typeface="+mn-lt"/>
              </a:rPr>
              <a:t>Ochrony Środowiska</a:t>
            </a:r>
            <a:endParaRPr lang="en-US" dirty="0">
              <a:latin typeface="+mn-lt"/>
            </a:endParaRPr>
          </a:p>
        </p:txBody>
      </p:sp>
      <p:sp>
        <p:nvSpPr>
          <p:cNvPr id="6" name="Symbol zastępczy obrazu 5"/>
          <p:cNvSpPr>
            <a:spLocks noGrp="1"/>
          </p:cNvSpPr>
          <p:nvPr>
            <p:ph type="pic" sz="quarter" idx="12"/>
          </p:nvPr>
        </p:nvSpPr>
        <p:spPr>
          <a:xfrm>
            <a:off x="0" y="0"/>
            <a:ext cx="9144000" cy="2732088"/>
          </a:xfrm>
        </p:spPr>
        <p:txBody>
          <a:bodyPr/>
          <a:lstStyle/>
          <a:p>
            <a:endParaRPr lang="pl-PL"/>
          </a:p>
        </p:txBody>
      </p:sp>
    </p:spTree>
    <p:extLst>
      <p:ext uri="{BB962C8B-B14F-4D97-AF65-F5344CB8AC3E}">
        <p14:creationId xmlns:p14="http://schemas.microsoft.com/office/powerpoint/2010/main" val="9141764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7_Foto, tytuł, tekst">
    <p:spTree>
      <p:nvGrpSpPr>
        <p:cNvPr id="1" name=""/>
        <p:cNvGrpSpPr/>
        <p:nvPr/>
      </p:nvGrpSpPr>
      <p:grpSpPr>
        <a:xfrm>
          <a:off x="0" y="0"/>
          <a:ext cx="0" cy="0"/>
          <a:chOff x="0" y="0"/>
          <a:chExt cx="0" cy="0"/>
        </a:xfrm>
      </p:grpSpPr>
      <p:sp>
        <p:nvSpPr>
          <p:cNvPr id="17" name="Picture Placeholder 2"/>
          <p:cNvSpPr>
            <a:spLocks noGrp="1" noChangeAspect="1"/>
          </p:cNvSpPr>
          <p:nvPr>
            <p:ph type="pic" idx="1" hasCustomPrompt="1"/>
          </p:nvPr>
        </p:nvSpPr>
        <p:spPr>
          <a:xfrm>
            <a:off x="466245" y="911954"/>
            <a:ext cx="2221191" cy="1665893"/>
          </a:xfrm>
          <a:prstGeom prst="rect">
            <a:avLst/>
          </a:prstGeom>
        </p:spPr>
        <p:txBody>
          <a:bodyPr anchor="t"/>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pl-PL" dirty="0"/>
              <a:t>Obraz</a:t>
            </a:r>
            <a:r>
              <a:rPr lang="en-US" dirty="0"/>
              <a:t> 1</a:t>
            </a:r>
          </a:p>
        </p:txBody>
      </p:sp>
      <p:sp>
        <p:nvSpPr>
          <p:cNvPr id="19" name="Text Placeholder 3"/>
          <p:cNvSpPr>
            <a:spLocks noGrp="1"/>
          </p:cNvSpPr>
          <p:nvPr>
            <p:ph type="body" sz="half" idx="2" hasCustomPrompt="1"/>
          </p:nvPr>
        </p:nvSpPr>
        <p:spPr>
          <a:xfrm>
            <a:off x="466247" y="2864204"/>
            <a:ext cx="2221190" cy="1590707"/>
          </a:xfrm>
          <a:prstGeom prst="rect">
            <a:avLst/>
          </a:prstGeom>
        </p:spPr>
        <p:txBody>
          <a:bodyPr lIns="0">
            <a:normAutofit/>
          </a:bodyPr>
          <a:lstStyle>
            <a:lvl1pPr marL="0" indent="0">
              <a:lnSpc>
                <a:spcPts val="1100"/>
              </a:lnSpc>
              <a:spcBef>
                <a:spcPts val="0"/>
              </a:spcBef>
              <a:buNone/>
              <a:defRPr sz="850" baseline="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pl-PL" dirty="0"/>
              <a:t>Tekst</a:t>
            </a:r>
            <a:r>
              <a:rPr lang="en-US" dirty="0"/>
              <a:t> 1</a:t>
            </a:r>
            <a:endParaRPr lang="pl-PL" dirty="0"/>
          </a:p>
        </p:txBody>
      </p:sp>
      <p:sp>
        <p:nvSpPr>
          <p:cNvPr id="20" name="Picture Placeholder 2"/>
          <p:cNvSpPr>
            <a:spLocks noGrp="1" noChangeAspect="1"/>
          </p:cNvSpPr>
          <p:nvPr>
            <p:ph type="pic" idx="14" hasCustomPrompt="1"/>
          </p:nvPr>
        </p:nvSpPr>
        <p:spPr>
          <a:xfrm>
            <a:off x="6406441" y="911954"/>
            <a:ext cx="2221191" cy="1665893"/>
          </a:xfrm>
          <a:prstGeom prst="rect">
            <a:avLst/>
          </a:prstGeom>
        </p:spPr>
        <p:txBody>
          <a:bodyPr anchor="t"/>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pl-PL"/>
              <a:t>Obraz</a:t>
            </a:r>
            <a:r>
              <a:rPr lang="en-US"/>
              <a:t> 3</a:t>
            </a:r>
          </a:p>
        </p:txBody>
      </p:sp>
      <p:sp>
        <p:nvSpPr>
          <p:cNvPr id="21" name="Text Placeholder 3"/>
          <p:cNvSpPr>
            <a:spLocks noGrp="1"/>
          </p:cNvSpPr>
          <p:nvPr>
            <p:ph type="body" sz="half" idx="15" hasCustomPrompt="1"/>
          </p:nvPr>
        </p:nvSpPr>
        <p:spPr>
          <a:xfrm>
            <a:off x="6406438" y="2864204"/>
            <a:ext cx="2221190" cy="1590707"/>
          </a:xfrm>
          <a:prstGeom prst="rect">
            <a:avLst/>
          </a:prstGeom>
        </p:spPr>
        <p:txBody>
          <a:bodyPr lIns="0">
            <a:normAutofit/>
          </a:bodyPr>
          <a:lstStyle>
            <a:lvl1pPr marL="0" indent="0">
              <a:lnSpc>
                <a:spcPts val="1100"/>
              </a:lnSpc>
              <a:spcBef>
                <a:spcPts val="0"/>
              </a:spcBef>
              <a:buNone/>
              <a:defRPr sz="850" baseline="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pl-PL" dirty="0"/>
              <a:t>Tekst</a:t>
            </a:r>
            <a:r>
              <a:rPr lang="en-US" dirty="0"/>
              <a:t> 3</a:t>
            </a:r>
            <a:endParaRPr lang="pl-PL" dirty="0"/>
          </a:p>
        </p:txBody>
      </p:sp>
      <p:sp>
        <p:nvSpPr>
          <p:cNvPr id="23" name="Picture Placeholder 2"/>
          <p:cNvSpPr>
            <a:spLocks noGrp="1" noChangeAspect="1"/>
          </p:cNvSpPr>
          <p:nvPr>
            <p:ph type="pic" idx="16" hasCustomPrompt="1"/>
          </p:nvPr>
        </p:nvSpPr>
        <p:spPr>
          <a:xfrm>
            <a:off x="3436328" y="911954"/>
            <a:ext cx="2221191" cy="1665893"/>
          </a:xfrm>
          <a:prstGeom prst="rect">
            <a:avLst/>
          </a:prstGeom>
        </p:spPr>
        <p:txBody>
          <a:bodyPr anchor="t"/>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pl-PL"/>
              <a:t>Obraz</a:t>
            </a:r>
            <a:r>
              <a:rPr lang="en-US"/>
              <a:t> 2</a:t>
            </a:r>
          </a:p>
        </p:txBody>
      </p:sp>
      <p:sp>
        <p:nvSpPr>
          <p:cNvPr id="24" name="Text Placeholder 3"/>
          <p:cNvSpPr>
            <a:spLocks noGrp="1"/>
          </p:cNvSpPr>
          <p:nvPr>
            <p:ph type="body" sz="half" idx="17" hasCustomPrompt="1"/>
          </p:nvPr>
        </p:nvSpPr>
        <p:spPr>
          <a:xfrm>
            <a:off x="3436326" y="2864204"/>
            <a:ext cx="2221190" cy="1590707"/>
          </a:xfrm>
          <a:prstGeom prst="rect">
            <a:avLst/>
          </a:prstGeom>
        </p:spPr>
        <p:txBody>
          <a:bodyPr lIns="0">
            <a:normAutofit/>
          </a:bodyPr>
          <a:lstStyle>
            <a:lvl1pPr marL="0" indent="0">
              <a:lnSpc>
                <a:spcPts val="1100"/>
              </a:lnSpc>
              <a:spcBef>
                <a:spcPts val="0"/>
              </a:spcBef>
              <a:buNone/>
              <a:defRPr sz="850" baseline="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pl-PL" dirty="0"/>
              <a:t>Tekst</a:t>
            </a:r>
            <a:r>
              <a:rPr lang="en-US" dirty="0"/>
              <a:t> 2</a:t>
            </a:r>
            <a:endParaRPr lang="pl-PL" dirty="0"/>
          </a:p>
        </p:txBody>
      </p:sp>
      <p:sp>
        <p:nvSpPr>
          <p:cNvPr id="25" name="Text Placeholder 3"/>
          <p:cNvSpPr>
            <a:spLocks noGrp="1"/>
          </p:cNvSpPr>
          <p:nvPr>
            <p:ph type="body" sz="half" idx="18" hasCustomPrompt="1"/>
          </p:nvPr>
        </p:nvSpPr>
        <p:spPr>
          <a:xfrm>
            <a:off x="466241" y="2657769"/>
            <a:ext cx="2221190" cy="202603"/>
          </a:xfrm>
          <a:prstGeom prst="rect">
            <a:avLst/>
          </a:prstGeom>
        </p:spPr>
        <p:txBody>
          <a:bodyPr lIns="0" rIns="0">
            <a:noAutofit/>
          </a:bodyPr>
          <a:lstStyle>
            <a:lvl1pPr marL="0" indent="0" algn="ctr">
              <a:lnSpc>
                <a:spcPts val="1100"/>
              </a:lnSpc>
              <a:spcBef>
                <a:spcPts val="0"/>
              </a:spcBef>
              <a:buNone/>
              <a:defRPr sz="1000" cap="small" baseline="0">
                <a:latin typeface="+mj-lt"/>
              </a:defRPr>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pl-PL" dirty="0"/>
              <a:t>TEKST</a:t>
            </a:r>
            <a:r>
              <a:rPr lang="en-US" dirty="0"/>
              <a:t> 1</a:t>
            </a:r>
            <a:endParaRPr lang="pl-PL" dirty="0"/>
          </a:p>
        </p:txBody>
      </p:sp>
      <p:sp>
        <p:nvSpPr>
          <p:cNvPr id="26" name="Text Placeholder 3"/>
          <p:cNvSpPr>
            <a:spLocks noGrp="1"/>
          </p:cNvSpPr>
          <p:nvPr>
            <p:ph type="body" sz="half" idx="19" hasCustomPrompt="1"/>
          </p:nvPr>
        </p:nvSpPr>
        <p:spPr>
          <a:xfrm>
            <a:off x="3436324" y="2657769"/>
            <a:ext cx="2221190" cy="202603"/>
          </a:xfrm>
          <a:prstGeom prst="rect">
            <a:avLst/>
          </a:prstGeom>
        </p:spPr>
        <p:txBody>
          <a:bodyPr lIns="0" rIns="0">
            <a:noAutofit/>
          </a:bodyPr>
          <a:lstStyle>
            <a:lvl1pPr marL="0" indent="0" algn="ctr">
              <a:lnSpc>
                <a:spcPts val="1100"/>
              </a:lnSpc>
              <a:spcBef>
                <a:spcPts val="0"/>
              </a:spcBef>
              <a:buNone/>
              <a:defRPr sz="1000" cap="small" baseline="0">
                <a:latin typeface="+mj-lt"/>
              </a:defRPr>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pl-PL" dirty="0"/>
              <a:t>TEKST</a:t>
            </a:r>
            <a:r>
              <a:rPr lang="en-US" dirty="0"/>
              <a:t> 2</a:t>
            </a:r>
            <a:endParaRPr lang="pl-PL" dirty="0"/>
          </a:p>
        </p:txBody>
      </p:sp>
      <p:sp>
        <p:nvSpPr>
          <p:cNvPr id="27" name="Text Placeholder 3"/>
          <p:cNvSpPr>
            <a:spLocks noGrp="1"/>
          </p:cNvSpPr>
          <p:nvPr>
            <p:ph type="body" sz="half" idx="20" hasCustomPrompt="1"/>
          </p:nvPr>
        </p:nvSpPr>
        <p:spPr>
          <a:xfrm>
            <a:off x="6406429" y="2657769"/>
            <a:ext cx="2221190" cy="202603"/>
          </a:xfrm>
          <a:prstGeom prst="rect">
            <a:avLst/>
          </a:prstGeom>
        </p:spPr>
        <p:txBody>
          <a:bodyPr lIns="0" rIns="0">
            <a:noAutofit/>
          </a:bodyPr>
          <a:lstStyle>
            <a:lvl1pPr marL="0" indent="0" algn="ctr">
              <a:lnSpc>
                <a:spcPts val="1100"/>
              </a:lnSpc>
              <a:spcBef>
                <a:spcPts val="0"/>
              </a:spcBef>
              <a:buNone/>
              <a:defRPr sz="1000" cap="small" baseline="0">
                <a:latin typeface="+mj-lt"/>
              </a:defRPr>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pl-PL" dirty="0"/>
              <a:t>TEKST</a:t>
            </a:r>
            <a:r>
              <a:rPr lang="en-US" dirty="0"/>
              <a:t> 3</a:t>
            </a:r>
            <a:endParaRPr lang="pl-PL" dirty="0"/>
          </a:p>
        </p:txBody>
      </p:sp>
      <p:sp>
        <p:nvSpPr>
          <p:cNvPr id="22" name="Prostokąt 21"/>
          <p:cNvSpPr/>
          <p:nvPr userDrawn="1"/>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8" name="Slide Number Placeholder 5"/>
          <p:cNvSpPr txBox="1">
            <a:spLocks/>
          </p:cNvSpPr>
          <p:nvPr userDrawn="1"/>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30" name="Obraz 2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31" name="Prostokąt z rogami zaokrąglonymi z jednej strony 30"/>
          <p:cNvSpPr>
            <a:spLocks/>
          </p:cNvSpPr>
          <p:nvPr userDrawn="1"/>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32" name="Obraz 31"/>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
        <p:nvSpPr>
          <p:cNvPr id="33" name="Title 1"/>
          <p:cNvSpPr>
            <a:spLocks noGrp="1"/>
          </p:cNvSpPr>
          <p:nvPr>
            <p:ph type="ctrTitle" hasCustomPrompt="1"/>
          </p:nvPr>
        </p:nvSpPr>
        <p:spPr>
          <a:xfrm>
            <a:off x="466242" y="294279"/>
            <a:ext cx="8161628" cy="271868"/>
          </a:xfrm>
          <a:prstGeom prst="rect">
            <a:avLst/>
          </a:prstGeom>
        </p:spPr>
        <p:txBody>
          <a:bodyPr lIns="0" anchor="ctr" anchorCtr="0">
            <a:normAutofit/>
          </a:bodyPr>
          <a:lstStyle>
            <a:lvl1pPr algn="l">
              <a:defRPr sz="1600" cap="small" baseline="0">
                <a:latin typeface="+mj-lt"/>
              </a:defRPr>
            </a:lvl1pPr>
          </a:lstStyle>
          <a:p>
            <a:r>
              <a:rPr lang="pl-PL" dirty="0"/>
              <a:t>CBFC</a:t>
            </a:r>
            <a:endParaRPr lang="en-US" dirty="0"/>
          </a:p>
        </p:txBody>
      </p:sp>
      <p:sp>
        <p:nvSpPr>
          <p:cNvPr id="34" name="Subtitle 2"/>
          <p:cNvSpPr>
            <a:spLocks noGrp="1"/>
          </p:cNvSpPr>
          <p:nvPr>
            <p:ph type="subTitle" idx="13" hasCustomPrompt="1"/>
          </p:nvPr>
        </p:nvSpPr>
        <p:spPr>
          <a:xfrm>
            <a:off x="466241" y="566146"/>
            <a:ext cx="8170340" cy="206432"/>
          </a:xfrm>
          <a:prstGeom prst="rect">
            <a:avLst/>
          </a:prstGeom>
        </p:spPr>
        <p:txBody>
          <a:bodyPr lIns="0">
            <a:noAutofit/>
          </a:bodyPr>
          <a:lstStyle>
            <a:lvl1pPr marL="0" indent="0" algn="l">
              <a:buNone/>
              <a:defRPr sz="10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pl-PL" dirty="0"/>
              <a:t>podtytuł</a:t>
            </a:r>
            <a:endParaRPr lang="en-US" dirty="0"/>
          </a:p>
        </p:txBody>
      </p:sp>
      <p:pic>
        <p:nvPicPr>
          <p:cNvPr id="35" name="Obraz 3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0800" y="336100"/>
            <a:ext cx="101886" cy="193375"/>
          </a:xfrm>
          <a:prstGeom prst="rect">
            <a:avLst/>
          </a:prstGeom>
        </p:spPr>
      </p:pic>
      <p:sp>
        <p:nvSpPr>
          <p:cNvPr id="36" name="Symbol zastępczy tekstu 2"/>
          <p:cNvSpPr>
            <a:spLocks noGrp="1"/>
          </p:cNvSpPr>
          <p:nvPr>
            <p:ph type="body" sz="quarter" idx="10" hasCustomPrompt="1"/>
          </p:nvPr>
        </p:nvSpPr>
        <p:spPr>
          <a:xfrm>
            <a:off x="420688" y="4800600"/>
            <a:ext cx="7780337" cy="288925"/>
          </a:xfrm>
        </p:spPr>
        <p:txBody>
          <a:bodyPr anchor="ctr">
            <a:noAutofit/>
          </a:bodyPr>
          <a:lstStyle>
            <a:lvl1pPr marL="0" indent="0" algn="ctr">
              <a:buFontTx/>
              <a:buNone/>
              <a:defRPr sz="900" cap="small" baseline="0"/>
            </a:lvl1pPr>
            <a:lvl2pPr marL="342900" indent="0" algn="ctr">
              <a:buFontTx/>
              <a:buNone/>
              <a:defRPr sz="700"/>
            </a:lvl2pPr>
            <a:lvl3pPr marL="685800" indent="0" algn="ctr">
              <a:buFontTx/>
              <a:buNone/>
              <a:defRPr sz="700"/>
            </a:lvl3pPr>
            <a:lvl4pPr marL="1028700" indent="0" algn="ctr">
              <a:buFontTx/>
              <a:buNone/>
              <a:defRPr sz="700"/>
            </a:lvl4pPr>
            <a:lvl5pPr marL="1371600" indent="0" algn="ctr">
              <a:buFontTx/>
              <a:buNone/>
              <a:defRPr sz="700"/>
            </a:lvl5pPr>
          </a:lstStyle>
          <a:p>
            <a:pPr lvl="0"/>
            <a:r>
              <a:rPr lang="pl-PL" dirty="0"/>
              <a:t>tytuł rozdziału</a:t>
            </a:r>
          </a:p>
        </p:txBody>
      </p:sp>
    </p:spTree>
    <p:extLst>
      <p:ext uri="{BB962C8B-B14F-4D97-AF65-F5344CB8AC3E}">
        <p14:creationId xmlns:p14="http://schemas.microsoft.com/office/powerpoint/2010/main" val="42221080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8_Foto, tytuł, tekst">
    <p:spTree>
      <p:nvGrpSpPr>
        <p:cNvPr id="1" name=""/>
        <p:cNvGrpSpPr/>
        <p:nvPr/>
      </p:nvGrpSpPr>
      <p:grpSpPr>
        <a:xfrm>
          <a:off x="0" y="0"/>
          <a:ext cx="0" cy="0"/>
          <a:chOff x="0" y="0"/>
          <a:chExt cx="0" cy="0"/>
        </a:xfrm>
      </p:grpSpPr>
      <p:sp>
        <p:nvSpPr>
          <p:cNvPr id="17" name="Picture Placeholder 2"/>
          <p:cNvSpPr>
            <a:spLocks noGrp="1" noChangeAspect="1"/>
          </p:cNvSpPr>
          <p:nvPr>
            <p:ph type="pic" idx="1" hasCustomPrompt="1"/>
          </p:nvPr>
        </p:nvSpPr>
        <p:spPr>
          <a:xfrm>
            <a:off x="466241" y="849590"/>
            <a:ext cx="2387498" cy="1790622"/>
          </a:xfrm>
          <a:prstGeom prst="rect">
            <a:avLst/>
          </a:prstGeom>
        </p:spPr>
        <p:txBody>
          <a:bodyPr anchor="t"/>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pl-PL" dirty="0"/>
              <a:t>Obraz</a:t>
            </a:r>
            <a:r>
              <a:rPr lang="en-US" dirty="0"/>
              <a:t> 1</a:t>
            </a:r>
          </a:p>
        </p:txBody>
      </p:sp>
      <p:sp>
        <p:nvSpPr>
          <p:cNvPr id="19" name="Text Placeholder 3"/>
          <p:cNvSpPr>
            <a:spLocks noGrp="1"/>
          </p:cNvSpPr>
          <p:nvPr>
            <p:ph type="body" sz="half" idx="2" hasCustomPrompt="1"/>
          </p:nvPr>
        </p:nvSpPr>
        <p:spPr>
          <a:xfrm>
            <a:off x="3026564" y="1061700"/>
            <a:ext cx="5601067" cy="1578511"/>
          </a:xfrm>
          <a:prstGeom prst="rect">
            <a:avLst/>
          </a:prstGeom>
        </p:spPr>
        <p:txBody>
          <a:bodyPr lIns="0"/>
          <a:lstStyle>
            <a:lvl1pPr marL="0" indent="0">
              <a:lnSpc>
                <a:spcPts val="1100"/>
              </a:lnSpc>
              <a:spcBef>
                <a:spcPts val="0"/>
              </a:spcBef>
              <a:buNone/>
              <a:defRPr sz="9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pl-PL" dirty="0"/>
              <a:t>Tekst</a:t>
            </a:r>
            <a:r>
              <a:rPr lang="en-US" dirty="0"/>
              <a:t> 1</a:t>
            </a:r>
            <a:endParaRPr lang="pl-PL" dirty="0"/>
          </a:p>
        </p:txBody>
      </p:sp>
      <p:sp>
        <p:nvSpPr>
          <p:cNvPr id="23" name="Picture Placeholder 2"/>
          <p:cNvSpPr>
            <a:spLocks noGrp="1" noChangeAspect="1"/>
          </p:cNvSpPr>
          <p:nvPr>
            <p:ph type="pic" idx="16" hasCustomPrompt="1"/>
          </p:nvPr>
        </p:nvSpPr>
        <p:spPr>
          <a:xfrm>
            <a:off x="466241" y="2793514"/>
            <a:ext cx="2387498" cy="1790622"/>
          </a:xfrm>
          <a:prstGeom prst="rect">
            <a:avLst/>
          </a:prstGeom>
        </p:spPr>
        <p:txBody>
          <a:bodyPr anchor="t"/>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pl-PL"/>
              <a:t>Obraz</a:t>
            </a:r>
            <a:r>
              <a:rPr lang="en-US"/>
              <a:t> 2</a:t>
            </a:r>
          </a:p>
        </p:txBody>
      </p:sp>
      <p:sp>
        <p:nvSpPr>
          <p:cNvPr id="24" name="Text Placeholder 3"/>
          <p:cNvSpPr>
            <a:spLocks noGrp="1"/>
          </p:cNvSpPr>
          <p:nvPr>
            <p:ph type="body" sz="half" idx="17" hasCustomPrompt="1"/>
          </p:nvPr>
        </p:nvSpPr>
        <p:spPr>
          <a:xfrm>
            <a:off x="3026561" y="2999950"/>
            <a:ext cx="5610020" cy="1584186"/>
          </a:xfrm>
          <a:prstGeom prst="rect">
            <a:avLst/>
          </a:prstGeom>
        </p:spPr>
        <p:txBody>
          <a:bodyPr lIns="0"/>
          <a:lstStyle>
            <a:lvl1pPr marL="0" indent="0">
              <a:lnSpc>
                <a:spcPts val="1100"/>
              </a:lnSpc>
              <a:spcBef>
                <a:spcPts val="0"/>
              </a:spcBef>
              <a:buNone/>
              <a:defRPr sz="9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pl-PL" dirty="0"/>
              <a:t>Tekst</a:t>
            </a:r>
            <a:r>
              <a:rPr lang="en-US" dirty="0"/>
              <a:t> 2</a:t>
            </a:r>
            <a:endParaRPr lang="pl-PL" dirty="0"/>
          </a:p>
        </p:txBody>
      </p:sp>
      <p:sp>
        <p:nvSpPr>
          <p:cNvPr id="25" name="Text Placeholder 3"/>
          <p:cNvSpPr>
            <a:spLocks noGrp="1"/>
          </p:cNvSpPr>
          <p:nvPr>
            <p:ph type="body" sz="half" idx="18" hasCustomPrompt="1"/>
          </p:nvPr>
        </p:nvSpPr>
        <p:spPr>
          <a:xfrm>
            <a:off x="3026558" y="855265"/>
            <a:ext cx="5601067" cy="202603"/>
          </a:xfrm>
          <a:prstGeom prst="rect">
            <a:avLst/>
          </a:prstGeom>
        </p:spPr>
        <p:txBody>
          <a:bodyPr lIns="0" tIns="0" rIns="0">
            <a:noAutofit/>
          </a:bodyPr>
          <a:lstStyle>
            <a:lvl1pPr marL="0" indent="0" algn="l">
              <a:lnSpc>
                <a:spcPts val="1100"/>
              </a:lnSpc>
              <a:spcBef>
                <a:spcPts val="0"/>
              </a:spcBef>
              <a:buNone/>
              <a:defRPr sz="1000" cap="small" baseline="0">
                <a:latin typeface="+mj-lt"/>
              </a:defRPr>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pl-PL" dirty="0"/>
              <a:t>TEKST</a:t>
            </a:r>
            <a:r>
              <a:rPr lang="en-US" dirty="0"/>
              <a:t> 1</a:t>
            </a:r>
            <a:endParaRPr lang="pl-PL" dirty="0"/>
          </a:p>
        </p:txBody>
      </p:sp>
      <p:sp>
        <p:nvSpPr>
          <p:cNvPr id="26" name="Text Placeholder 3"/>
          <p:cNvSpPr>
            <a:spLocks noGrp="1"/>
          </p:cNvSpPr>
          <p:nvPr>
            <p:ph type="body" sz="half" idx="19" hasCustomPrompt="1"/>
          </p:nvPr>
        </p:nvSpPr>
        <p:spPr>
          <a:xfrm>
            <a:off x="3026559" y="2793514"/>
            <a:ext cx="5610020" cy="202603"/>
          </a:xfrm>
          <a:prstGeom prst="rect">
            <a:avLst/>
          </a:prstGeom>
        </p:spPr>
        <p:txBody>
          <a:bodyPr lIns="0" tIns="0" rIns="0">
            <a:noAutofit/>
          </a:bodyPr>
          <a:lstStyle>
            <a:lvl1pPr marL="0" indent="0" algn="l">
              <a:lnSpc>
                <a:spcPts val="1100"/>
              </a:lnSpc>
              <a:spcBef>
                <a:spcPts val="0"/>
              </a:spcBef>
              <a:buNone/>
              <a:defRPr sz="1000" cap="small" baseline="0">
                <a:latin typeface="+mj-lt"/>
              </a:defRPr>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pl-PL" dirty="0"/>
              <a:t>TEKST</a:t>
            </a:r>
            <a:r>
              <a:rPr lang="en-US" dirty="0"/>
              <a:t> 2</a:t>
            </a:r>
            <a:endParaRPr lang="pl-PL" dirty="0"/>
          </a:p>
        </p:txBody>
      </p:sp>
      <p:sp>
        <p:nvSpPr>
          <p:cNvPr id="22" name="Prostokąt 21"/>
          <p:cNvSpPr/>
          <p:nvPr userDrawn="1"/>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8" name="Slide Number Placeholder 5"/>
          <p:cNvSpPr txBox="1">
            <a:spLocks/>
          </p:cNvSpPr>
          <p:nvPr userDrawn="1"/>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30" name="Obraz 2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31" name="Prostokąt z rogami zaokrąglonymi z jednej strony 30"/>
          <p:cNvSpPr>
            <a:spLocks/>
          </p:cNvSpPr>
          <p:nvPr userDrawn="1"/>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32" name="Obraz 31"/>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
        <p:nvSpPr>
          <p:cNvPr id="33" name="Title 1"/>
          <p:cNvSpPr>
            <a:spLocks noGrp="1"/>
          </p:cNvSpPr>
          <p:nvPr>
            <p:ph type="ctrTitle" hasCustomPrompt="1"/>
          </p:nvPr>
        </p:nvSpPr>
        <p:spPr>
          <a:xfrm>
            <a:off x="466242" y="294279"/>
            <a:ext cx="8161628" cy="271868"/>
          </a:xfrm>
          <a:prstGeom prst="rect">
            <a:avLst/>
          </a:prstGeom>
        </p:spPr>
        <p:txBody>
          <a:bodyPr lIns="0" anchor="ctr" anchorCtr="0">
            <a:normAutofit/>
          </a:bodyPr>
          <a:lstStyle>
            <a:lvl1pPr algn="l">
              <a:defRPr sz="1600" cap="small" baseline="0">
                <a:latin typeface="+mj-lt"/>
              </a:defRPr>
            </a:lvl1pPr>
          </a:lstStyle>
          <a:p>
            <a:r>
              <a:rPr lang="pl-PL" dirty="0"/>
              <a:t>CBFC</a:t>
            </a:r>
            <a:endParaRPr lang="en-US" dirty="0"/>
          </a:p>
        </p:txBody>
      </p:sp>
      <p:sp>
        <p:nvSpPr>
          <p:cNvPr id="34" name="Subtitle 2"/>
          <p:cNvSpPr>
            <a:spLocks noGrp="1"/>
          </p:cNvSpPr>
          <p:nvPr>
            <p:ph type="subTitle" idx="13" hasCustomPrompt="1"/>
          </p:nvPr>
        </p:nvSpPr>
        <p:spPr>
          <a:xfrm>
            <a:off x="466241" y="566146"/>
            <a:ext cx="8170340" cy="206432"/>
          </a:xfrm>
          <a:prstGeom prst="rect">
            <a:avLst/>
          </a:prstGeom>
        </p:spPr>
        <p:txBody>
          <a:bodyPr lIns="0">
            <a:noAutofit/>
          </a:bodyPr>
          <a:lstStyle>
            <a:lvl1pPr marL="0" indent="0" algn="l">
              <a:buNone/>
              <a:defRPr sz="10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pl-PL" dirty="0"/>
              <a:t>podtytuł</a:t>
            </a:r>
            <a:endParaRPr lang="en-US" dirty="0"/>
          </a:p>
        </p:txBody>
      </p:sp>
      <p:pic>
        <p:nvPicPr>
          <p:cNvPr id="35" name="Obraz 3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0800" y="336100"/>
            <a:ext cx="101886" cy="193375"/>
          </a:xfrm>
          <a:prstGeom prst="rect">
            <a:avLst/>
          </a:prstGeom>
        </p:spPr>
      </p:pic>
      <p:sp>
        <p:nvSpPr>
          <p:cNvPr id="36" name="Symbol zastępczy tekstu 2"/>
          <p:cNvSpPr>
            <a:spLocks noGrp="1"/>
          </p:cNvSpPr>
          <p:nvPr>
            <p:ph type="body" sz="quarter" idx="10" hasCustomPrompt="1"/>
          </p:nvPr>
        </p:nvSpPr>
        <p:spPr>
          <a:xfrm>
            <a:off x="420688" y="4800600"/>
            <a:ext cx="7780337" cy="288925"/>
          </a:xfrm>
        </p:spPr>
        <p:txBody>
          <a:bodyPr anchor="ctr">
            <a:noAutofit/>
          </a:bodyPr>
          <a:lstStyle>
            <a:lvl1pPr marL="0" indent="0" algn="ctr">
              <a:buFontTx/>
              <a:buNone/>
              <a:defRPr sz="900" cap="small" baseline="0"/>
            </a:lvl1pPr>
            <a:lvl2pPr marL="342900" indent="0" algn="ctr">
              <a:buFontTx/>
              <a:buNone/>
              <a:defRPr sz="700"/>
            </a:lvl2pPr>
            <a:lvl3pPr marL="685800" indent="0" algn="ctr">
              <a:buFontTx/>
              <a:buNone/>
              <a:defRPr sz="700"/>
            </a:lvl3pPr>
            <a:lvl4pPr marL="1028700" indent="0" algn="ctr">
              <a:buFontTx/>
              <a:buNone/>
              <a:defRPr sz="700"/>
            </a:lvl4pPr>
            <a:lvl5pPr marL="1371600" indent="0" algn="ctr">
              <a:buFontTx/>
              <a:buNone/>
              <a:defRPr sz="700"/>
            </a:lvl5pPr>
          </a:lstStyle>
          <a:p>
            <a:pPr lvl="0"/>
            <a:r>
              <a:rPr lang="pl-PL" dirty="0"/>
              <a:t>tytuł rozdziału</a:t>
            </a:r>
          </a:p>
        </p:txBody>
      </p:sp>
    </p:spTree>
    <p:extLst>
      <p:ext uri="{BB962C8B-B14F-4D97-AF65-F5344CB8AC3E}">
        <p14:creationId xmlns:p14="http://schemas.microsoft.com/office/powerpoint/2010/main" val="32708035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9_Foto, tytuł, tekst">
    <p:spTree>
      <p:nvGrpSpPr>
        <p:cNvPr id="1" name=""/>
        <p:cNvGrpSpPr/>
        <p:nvPr/>
      </p:nvGrpSpPr>
      <p:grpSpPr>
        <a:xfrm>
          <a:off x="0" y="0"/>
          <a:ext cx="0" cy="0"/>
          <a:chOff x="0" y="0"/>
          <a:chExt cx="0" cy="0"/>
        </a:xfrm>
      </p:grpSpPr>
      <p:sp>
        <p:nvSpPr>
          <p:cNvPr id="17" name="Picture Placeholder 2"/>
          <p:cNvSpPr>
            <a:spLocks noGrp="1" noChangeAspect="1"/>
          </p:cNvSpPr>
          <p:nvPr>
            <p:ph type="pic" idx="1" hasCustomPrompt="1"/>
          </p:nvPr>
        </p:nvSpPr>
        <p:spPr>
          <a:xfrm>
            <a:off x="5290868" y="932266"/>
            <a:ext cx="3336757" cy="3645484"/>
          </a:xfrm>
          <a:prstGeom prst="rect">
            <a:avLst/>
          </a:prstGeom>
        </p:spPr>
        <p:txBody>
          <a:bodyPr anchor="t"/>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pl-PL" dirty="0"/>
              <a:t>Obraz</a:t>
            </a:r>
            <a:r>
              <a:rPr lang="en-US" dirty="0"/>
              <a:t> 1</a:t>
            </a:r>
          </a:p>
        </p:txBody>
      </p:sp>
      <p:sp>
        <p:nvSpPr>
          <p:cNvPr id="19" name="Text Placeholder 3"/>
          <p:cNvSpPr>
            <a:spLocks noGrp="1"/>
          </p:cNvSpPr>
          <p:nvPr>
            <p:ph type="body" sz="half" idx="2" hasCustomPrompt="1"/>
          </p:nvPr>
        </p:nvSpPr>
        <p:spPr>
          <a:xfrm>
            <a:off x="466248" y="1138701"/>
            <a:ext cx="4634840" cy="1578511"/>
          </a:xfrm>
          <a:prstGeom prst="rect">
            <a:avLst/>
          </a:prstGeom>
        </p:spPr>
        <p:txBody>
          <a:bodyPr lIns="0">
            <a:normAutofit/>
          </a:bodyPr>
          <a:lstStyle>
            <a:lvl1pPr marL="0" indent="0">
              <a:lnSpc>
                <a:spcPts val="1100"/>
              </a:lnSpc>
              <a:spcBef>
                <a:spcPts val="0"/>
              </a:spcBef>
              <a:buNone/>
              <a:defRPr sz="850" baseline="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pl-PL" dirty="0"/>
              <a:t>Tekst</a:t>
            </a:r>
            <a:r>
              <a:rPr lang="en-US" dirty="0"/>
              <a:t> 1</a:t>
            </a:r>
            <a:endParaRPr lang="pl-PL" dirty="0"/>
          </a:p>
        </p:txBody>
      </p:sp>
      <p:sp>
        <p:nvSpPr>
          <p:cNvPr id="25" name="Text Placeholder 3"/>
          <p:cNvSpPr>
            <a:spLocks noGrp="1"/>
          </p:cNvSpPr>
          <p:nvPr>
            <p:ph type="body" sz="half" idx="18" hasCustomPrompt="1"/>
          </p:nvPr>
        </p:nvSpPr>
        <p:spPr>
          <a:xfrm>
            <a:off x="466242" y="932266"/>
            <a:ext cx="4634840" cy="202603"/>
          </a:xfrm>
          <a:prstGeom prst="rect">
            <a:avLst/>
          </a:prstGeom>
        </p:spPr>
        <p:txBody>
          <a:bodyPr lIns="0" tIns="0" rIns="0">
            <a:noAutofit/>
          </a:bodyPr>
          <a:lstStyle>
            <a:lvl1pPr marL="0" indent="0" algn="l">
              <a:lnSpc>
                <a:spcPts val="1100"/>
              </a:lnSpc>
              <a:spcBef>
                <a:spcPts val="0"/>
              </a:spcBef>
              <a:buNone/>
              <a:defRPr sz="1000" cap="small" baseline="0">
                <a:latin typeface="+mj-lt"/>
              </a:defRPr>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pl-PL" dirty="0"/>
              <a:t>TEKST</a:t>
            </a:r>
            <a:r>
              <a:rPr lang="en-US" dirty="0"/>
              <a:t> 1</a:t>
            </a:r>
            <a:endParaRPr lang="pl-PL" dirty="0"/>
          </a:p>
        </p:txBody>
      </p:sp>
      <p:sp>
        <p:nvSpPr>
          <p:cNvPr id="22" name="Prostokąt 21"/>
          <p:cNvSpPr/>
          <p:nvPr userDrawn="1"/>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8" name="Slide Number Placeholder 5"/>
          <p:cNvSpPr txBox="1">
            <a:spLocks/>
          </p:cNvSpPr>
          <p:nvPr userDrawn="1"/>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30" name="Obraz 2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31" name="Prostokąt z rogami zaokrąglonymi z jednej strony 30"/>
          <p:cNvSpPr>
            <a:spLocks/>
          </p:cNvSpPr>
          <p:nvPr userDrawn="1"/>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32" name="Obraz 31"/>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
        <p:nvSpPr>
          <p:cNvPr id="33" name="Title 1"/>
          <p:cNvSpPr>
            <a:spLocks noGrp="1"/>
          </p:cNvSpPr>
          <p:nvPr>
            <p:ph type="ctrTitle" hasCustomPrompt="1"/>
          </p:nvPr>
        </p:nvSpPr>
        <p:spPr>
          <a:xfrm>
            <a:off x="466242" y="294279"/>
            <a:ext cx="8161628" cy="271868"/>
          </a:xfrm>
          <a:prstGeom prst="rect">
            <a:avLst/>
          </a:prstGeom>
        </p:spPr>
        <p:txBody>
          <a:bodyPr lIns="0" anchor="ctr" anchorCtr="0">
            <a:normAutofit/>
          </a:bodyPr>
          <a:lstStyle>
            <a:lvl1pPr algn="l">
              <a:defRPr sz="1600" cap="small" baseline="0">
                <a:latin typeface="+mj-lt"/>
              </a:defRPr>
            </a:lvl1pPr>
          </a:lstStyle>
          <a:p>
            <a:r>
              <a:rPr lang="pl-PL" dirty="0"/>
              <a:t>CBFC</a:t>
            </a:r>
            <a:endParaRPr lang="en-US" dirty="0"/>
          </a:p>
        </p:txBody>
      </p:sp>
      <p:sp>
        <p:nvSpPr>
          <p:cNvPr id="34" name="Subtitle 2"/>
          <p:cNvSpPr>
            <a:spLocks noGrp="1"/>
          </p:cNvSpPr>
          <p:nvPr>
            <p:ph type="subTitle" idx="13" hasCustomPrompt="1"/>
          </p:nvPr>
        </p:nvSpPr>
        <p:spPr>
          <a:xfrm>
            <a:off x="466241" y="566146"/>
            <a:ext cx="8170340" cy="206432"/>
          </a:xfrm>
          <a:prstGeom prst="rect">
            <a:avLst/>
          </a:prstGeom>
        </p:spPr>
        <p:txBody>
          <a:bodyPr lIns="0">
            <a:noAutofit/>
          </a:bodyPr>
          <a:lstStyle>
            <a:lvl1pPr marL="0" indent="0" algn="l">
              <a:buNone/>
              <a:defRPr sz="10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pl-PL" dirty="0"/>
              <a:t>podtytuł</a:t>
            </a:r>
            <a:endParaRPr lang="en-US" dirty="0"/>
          </a:p>
        </p:txBody>
      </p:sp>
      <p:pic>
        <p:nvPicPr>
          <p:cNvPr id="35" name="Obraz 3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0800" y="336100"/>
            <a:ext cx="101886" cy="193375"/>
          </a:xfrm>
          <a:prstGeom prst="rect">
            <a:avLst/>
          </a:prstGeom>
        </p:spPr>
      </p:pic>
      <p:sp>
        <p:nvSpPr>
          <p:cNvPr id="36" name="Symbol zastępczy tekstu 2"/>
          <p:cNvSpPr>
            <a:spLocks noGrp="1"/>
          </p:cNvSpPr>
          <p:nvPr>
            <p:ph type="body" sz="quarter" idx="10" hasCustomPrompt="1"/>
          </p:nvPr>
        </p:nvSpPr>
        <p:spPr>
          <a:xfrm>
            <a:off x="420688" y="4800600"/>
            <a:ext cx="7780337" cy="288925"/>
          </a:xfrm>
        </p:spPr>
        <p:txBody>
          <a:bodyPr anchor="ctr">
            <a:noAutofit/>
          </a:bodyPr>
          <a:lstStyle>
            <a:lvl1pPr marL="0" indent="0" algn="ctr">
              <a:buFontTx/>
              <a:buNone/>
              <a:defRPr sz="900" cap="small" baseline="0"/>
            </a:lvl1pPr>
            <a:lvl2pPr marL="342900" indent="0" algn="ctr">
              <a:buFontTx/>
              <a:buNone/>
              <a:defRPr sz="700"/>
            </a:lvl2pPr>
            <a:lvl3pPr marL="685800" indent="0" algn="ctr">
              <a:buFontTx/>
              <a:buNone/>
              <a:defRPr sz="700"/>
            </a:lvl3pPr>
            <a:lvl4pPr marL="1028700" indent="0" algn="ctr">
              <a:buFontTx/>
              <a:buNone/>
              <a:defRPr sz="700"/>
            </a:lvl4pPr>
            <a:lvl5pPr marL="1371600" indent="0" algn="ctr">
              <a:buFontTx/>
              <a:buNone/>
              <a:defRPr sz="700"/>
            </a:lvl5pPr>
          </a:lstStyle>
          <a:p>
            <a:pPr lvl="0"/>
            <a:r>
              <a:rPr lang="pl-PL" dirty="0"/>
              <a:t>tytuł rozdziału</a:t>
            </a:r>
          </a:p>
        </p:txBody>
      </p:sp>
    </p:spTree>
    <p:extLst>
      <p:ext uri="{BB962C8B-B14F-4D97-AF65-F5344CB8AC3E}">
        <p14:creationId xmlns:p14="http://schemas.microsoft.com/office/powerpoint/2010/main" val="21558510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4_tytul">
    <p:spTree>
      <p:nvGrpSpPr>
        <p:cNvPr id="1" name=""/>
        <p:cNvGrpSpPr/>
        <p:nvPr/>
      </p:nvGrpSpPr>
      <p:grpSpPr>
        <a:xfrm>
          <a:off x="0" y="0"/>
          <a:ext cx="0" cy="0"/>
          <a:chOff x="0" y="0"/>
          <a:chExt cx="0" cy="0"/>
        </a:xfrm>
      </p:grpSpPr>
      <p:sp>
        <p:nvSpPr>
          <p:cNvPr id="12" name="Prostokąt 11"/>
          <p:cNvSpPr/>
          <p:nvPr userDrawn="1"/>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Slide Number Placeholder 5"/>
          <p:cNvSpPr txBox="1">
            <a:spLocks/>
          </p:cNvSpPr>
          <p:nvPr userDrawn="1"/>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16" name="Obraz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18" name="Prostokąt z rogami zaokrąglonymi z jednej strony 17"/>
          <p:cNvSpPr>
            <a:spLocks/>
          </p:cNvSpPr>
          <p:nvPr userDrawn="1"/>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20" name="Obraz 19"/>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
        <p:nvSpPr>
          <p:cNvPr id="22" name="Title 1"/>
          <p:cNvSpPr>
            <a:spLocks noGrp="1"/>
          </p:cNvSpPr>
          <p:nvPr>
            <p:ph type="ctrTitle" hasCustomPrompt="1"/>
          </p:nvPr>
        </p:nvSpPr>
        <p:spPr>
          <a:xfrm>
            <a:off x="466242" y="294279"/>
            <a:ext cx="8161628" cy="271868"/>
          </a:xfrm>
          <a:prstGeom prst="rect">
            <a:avLst/>
          </a:prstGeom>
        </p:spPr>
        <p:txBody>
          <a:bodyPr lIns="0" anchor="ctr" anchorCtr="0">
            <a:normAutofit/>
          </a:bodyPr>
          <a:lstStyle>
            <a:lvl1pPr algn="l">
              <a:defRPr sz="1600" cap="small" baseline="0">
                <a:latin typeface="+mj-lt"/>
              </a:defRPr>
            </a:lvl1pPr>
          </a:lstStyle>
          <a:p>
            <a:r>
              <a:rPr lang="pl-PL" dirty="0"/>
              <a:t>CBFC</a:t>
            </a:r>
            <a:endParaRPr lang="en-US" dirty="0"/>
          </a:p>
        </p:txBody>
      </p:sp>
      <p:sp>
        <p:nvSpPr>
          <p:cNvPr id="23" name="Subtitle 2"/>
          <p:cNvSpPr>
            <a:spLocks noGrp="1"/>
          </p:cNvSpPr>
          <p:nvPr>
            <p:ph type="subTitle" idx="13" hasCustomPrompt="1"/>
          </p:nvPr>
        </p:nvSpPr>
        <p:spPr>
          <a:xfrm>
            <a:off x="466241" y="566146"/>
            <a:ext cx="8170340" cy="206432"/>
          </a:xfrm>
          <a:prstGeom prst="rect">
            <a:avLst/>
          </a:prstGeom>
        </p:spPr>
        <p:txBody>
          <a:bodyPr lIns="0">
            <a:noAutofit/>
          </a:bodyPr>
          <a:lstStyle>
            <a:lvl1pPr marL="0" indent="0" algn="l">
              <a:buNone/>
              <a:defRPr sz="10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pl-PL" dirty="0"/>
              <a:t>podtytuł</a:t>
            </a:r>
            <a:endParaRPr lang="en-US" dirty="0"/>
          </a:p>
        </p:txBody>
      </p:sp>
      <p:pic>
        <p:nvPicPr>
          <p:cNvPr id="24" name="Obraz 2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0800" y="336100"/>
            <a:ext cx="101886" cy="193375"/>
          </a:xfrm>
          <a:prstGeom prst="rect">
            <a:avLst/>
          </a:prstGeom>
        </p:spPr>
      </p:pic>
      <p:sp>
        <p:nvSpPr>
          <p:cNvPr id="11" name="Symbol zastępczy tekstu 2"/>
          <p:cNvSpPr>
            <a:spLocks noGrp="1"/>
          </p:cNvSpPr>
          <p:nvPr>
            <p:ph type="body" sz="quarter" idx="10" hasCustomPrompt="1"/>
          </p:nvPr>
        </p:nvSpPr>
        <p:spPr>
          <a:xfrm>
            <a:off x="420688" y="4800600"/>
            <a:ext cx="7780337" cy="288925"/>
          </a:xfrm>
        </p:spPr>
        <p:txBody>
          <a:bodyPr anchor="ctr">
            <a:noAutofit/>
          </a:bodyPr>
          <a:lstStyle>
            <a:lvl1pPr marL="0" indent="0" algn="ctr">
              <a:buFontTx/>
              <a:buNone/>
              <a:defRPr sz="900" cap="small" baseline="0">
                <a:latin typeface="+mj-lt"/>
              </a:defRPr>
            </a:lvl1pPr>
            <a:lvl2pPr marL="342900" indent="0" algn="ctr">
              <a:buFontTx/>
              <a:buNone/>
              <a:defRPr sz="700"/>
            </a:lvl2pPr>
            <a:lvl3pPr marL="685800" indent="0" algn="ctr">
              <a:buFontTx/>
              <a:buNone/>
              <a:defRPr sz="700"/>
            </a:lvl3pPr>
            <a:lvl4pPr marL="1028700" indent="0" algn="ctr">
              <a:buFontTx/>
              <a:buNone/>
              <a:defRPr sz="700"/>
            </a:lvl4pPr>
            <a:lvl5pPr marL="1371600" indent="0" algn="ctr">
              <a:buFontTx/>
              <a:buNone/>
              <a:defRPr sz="700"/>
            </a:lvl5pPr>
          </a:lstStyle>
          <a:p>
            <a:pPr lvl="0"/>
            <a:r>
              <a:rPr lang="pl-PL" dirty="0"/>
              <a:t>tytuł rozdziału</a:t>
            </a:r>
          </a:p>
        </p:txBody>
      </p:sp>
    </p:spTree>
    <p:extLst>
      <p:ext uri="{BB962C8B-B14F-4D97-AF65-F5344CB8AC3E}">
        <p14:creationId xmlns:p14="http://schemas.microsoft.com/office/powerpoint/2010/main" val="29448320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tytul_text">
    <p:spTree>
      <p:nvGrpSpPr>
        <p:cNvPr id="1" name=""/>
        <p:cNvGrpSpPr/>
        <p:nvPr/>
      </p:nvGrpSpPr>
      <p:grpSpPr>
        <a:xfrm>
          <a:off x="0" y="0"/>
          <a:ext cx="0" cy="0"/>
          <a:chOff x="0" y="0"/>
          <a:chExt cx="0" cy="0"/>
        </a:xfrm>
      </p:grpSpPr>
      <p:sp>
        <p:nvSpPr>
          <p:cNvPr id="12" name="Prostokąt 11"/>
          <p:cNvSpPr/>
          <p:nvPr userDrawn="1"/>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Slide Number Placeholder 5"/>
          <p:cNvSpPr txBox="1">
            <a:spLocks/>
          </p:cNvSpPr>
          <p:nvPr userDrawn="1"/>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16" name="Obraz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18" name="Prostokąt z rogami zaokrąglonymi z jednej strony 17"/>
          <p:cNvSpPr>
            <a:spLocks/>
          </p:cNvSpPr>
          <p:nvPr userDrawn="1"/>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20" name="Obraz 19"/>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
        <p:nvSpPr>
          <p:cNvPr id="22" name="Title 1"/>
          <p:cNvSpPr>
            <a:spLocks noGrp="1"/>
          </p:cNvSpPr>
          <p:nvPr>
            <p:ph type="ctrTitle" hasCustomPrompt="1"/>
          </p:nvPr>
        </p:nvSpPr>
        <p:spPr>
          <a:xfrm>
            <a:off x="466242" y="294279"/>
            <a:ext cx="8161628" cy="271868"/>
          </a:xfrm>
          <a:prstGeom prst="rect">
            <a:avLst/>
          </a:prstGeom>
        </p:spPr>
        <p:txBody>
          <a:bodyPr lIns="0" anchor="ctr" anchorCtr="0">
            <a:normAutofit/>
          </a:bodyPr>
          <a:lstStyle>
            <a:lvl1pPr algn="l">
              <a:defRPr sz="1600" cap="small" baseline="0">
                <a:latin typeface="+mj-lt"/>
              </a:defRPr>
            </a:lvl1pPr>
          </a:lstStyle>
          <a:p>
            <a:r>
              <a:rPr lang="pl-PL" dirty="0"/>
              <a:t>CBFC</a:t>
            </a:r>
            <a:endParaRPr lang="en-US" dirty="0"/>
          </a:p>
        </p:txBody>
      </p:sp>
      <p:sp>
        <p:nvSpPr>
          <p:cNvPr id="23" name="Subtitle 2"/>
          <p:cNvSpPr>
            <a:spLocks noGrp="1"/>
          </p:cNvSpPr>
          <p:nvPr>
            <p:ph type="subTitle" idx="13" hasCustomPrompt="1"/>
          </p:nvPr>
        </p:nvSpPr>
        <p:spPr>
          <a:xfrm>
            <a:off x="466241" y="566146"/>
            <a:ext cx="8170340" cy="206432"/>
          </a:xfrm>
          <a:prstGeom prst="rect">
            <a:avLst/>
          </a:prstGeom>
        </p:spPr>
        <p:txBody>
          <a:bodyPr lIns="0">
            <a:noAutofit/>
          </a:bodyPr>
          <a:lstStyle>
            <a:lvl1pPr marL="0" indent="0" algn="l">
              <a:buNone/>
              <a:defRPr sz="1000">
                <a:latin typeface="+mn-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pl-PL" dirty="0"/>
              <a:t>podtytuł</a:t>
            </a:r>
            <a:endParaRPr lang="en-US" dirty="0"/>
          </a:p>
        </p:txBody>
      </p:sp>
      <p:pic>
        <p:nvPicPr>
          <p:cNvPr id="24" name="Obraz 2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0800" y="336100"/>
            <a:ext cx="101886" cy="193375"/>
          </a:xfrm>
          <a:prstGeom prst="rect">
            <a:avLst/>
          </a:prstGeom>
        </p:spPr>
      </p:pic>
      <p:sp>
        <p:nvSpPr>
          <p:cNvPr id="11" name="Symbol zastępczy tekstu 2"/>
          <p:cNvSpPr>
            <a:spLocks noGrp="1"/>
          </p:cNvSpPr>
          <p:nvPr>
            <p:ph type="body" sz="quarter" idx="10" hasCustomPrompt="1"/>
          </p:nvPr>
        </p:nvSpPr>
        <p:spPr>
          <a:xfrm>
            <a:off x="420688" y="4800600"/>
            <a:ext cx="7780337" cy="288925"/>
          </a:xfrm>
        </p:spPr>
        <p:txBody>
          <a:bodyPr anchor="ctr">
            <a:noAutofit/>
          </a:bodyPr>
          <a:lstStyle>
            <a:lvl1pPr marL="0" indent="0" algn="ctr">
              <a:buFontTx/>
              <a:buNone/>
              <a:defRPr sz="900" cap="small" baseline="0">
                <a:latin typeface="+mj-lt"/>
              </a:defRPr>
            </a:lvl1pPr>
            <a:lvl2pPr marL="342900" indent="0" algn="ctr">
              <a:buFontTx/>
              <a:buNone/>
              <a:defRPr sz="700"/>
            </a:lvl2pPr>
            <a:lvl3pPr marL="685800" indent="0" algn="ctr">
              <a:buFontTx/>
              <a:buNone/>
              <a:defRPr sz="700"/>
            </a:lvl3pPr>
            <a:lvl4pPr marL="1028700" indent="0" algn="ctr">
              <a:buFontTx/>
              <a:buNone/>
              <a:defRPr sz="700"/>
            </a:lvl4pPr>
            <a:lvl5pPr marL="1371600" indent="0" algn="ctr">
              <a:buFontTx/>
              <a:buNone/>
              <a:defRPr sz="700"/>
            </a:lvl5pPr>
          </a:lstStyle>
          <a:p>
            <a:pPr lvl="0"/>
            <a:r>
              <a:rPr lang="pl-PL" dirty="0"/>
              <a:t>tytuł rozdziału</a:t>
            </a:r>
          </a:p>
        </p:txBody>
      </p:sp>
      <p:sp>
        <p:nvSpPr>
          <p:cNvPr id="3" name="Symbol zastępczy tekstu 2"/>
          <p:cNvSpPr>
            <a:spLocks noGrp="1"/>
          </p:cNvSpPr>
          <p:nvPr>
            <p:ph type="body" sz="quarter" idx="14" hasCustomPrompt="1"/>
          </p:nvPr>
        </p:nvSpPr>
        <p:spPr>
          <a:xfrm>
            <a:off x="466725" y="957263"/>
            <a:ext cx="8169275" cy="3603625"/>
          </a:xfrm>
        </p:spPr>
        <p:txBody>
          <a:bodyPr lIns="0" rIns="0">
            <a:normAutofit/>
          </a:bodyPr>
          <a:lstStyle>
            <a:lvl1pPr marL="0" indent="0">
              <a:lnSpc>
                <a:spcPts val="1100"/>
              </a:lnSpc>
              <a:spcBef>
                <a:spcPts val="0"/>
              </a:spcBef>
              <a:buFontTx/>
              <a:buNone/>
              <a:defRPr sz="900" baseline="0"/>
            </a:lvl1pPr>
            <a:lvl2pPr marL="342900" indent="0">
              <a:lnSpc>
                <a:spcPts val="1200"/>
              </a:lnSpc>
              <a:buFontTx/>
              <a:buNone/>
              <a:defRPr sz="1000"/>
            </a:lvl2pPr>
            <a:lvl3pPr marL="685800" indent="0">
              <a:lnSpc>
                <a:spcPts val="1200"/>
              </a:lnSpc>
              <a:buFontTx/>
              <a:buNone/>
              <a:defRPr sz="1000"/>
            </a:lvl3pPr>
            <a:lvl4pPr marL="1028700" indent="0">
              <a:lnSpc>
                <a:spcPts val="1200"/>
              </a:lnSpc>
              <a:buFontTx/>
              <a:buNone/>
              <a:defRPr sz="1000"/>
            </a:lvl4pPr>
            <a:lvl5pPr marL="1371600" indent="0">
              <a:lnSpc>
                <a:spcPts val="1200"/>
              </a:lnSpc>
              <a:buFontTx/>
              <a:buNone/>
              <a:defRPr sz="1000"/>
            </a:lvl5pPr>
          </a:lstStyle>
          <a:p>
            <a:pPr lvl="0"/>
            <a:r>
              <a:rPr lang="pl-PL" dirty="0"/>
              <a:t>Tu tekst do wklejenia SDFKJ</a:t>
            </a:r>
          </a:p>
          <a:p>
            <a:pPr lvl="0"/>
            <a:r>
              <a:rPr lang="pl-PL" dirty="0"/>
              <a:t>FGKL</a:t>
            </a:r>
          </a:p>
        </p:txBody>
      </p:sp>
    </p:spTree>
    <p:extLst>
      <p:ext uri="{BB962C8B-B14F-4D97-AF65-F5344CB8AC3E}">
        <p14:creationId xmlns:p14="http://schemas.microsoft.com/office/powerpoint/2010/main" val="27896488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stopka">
    <p:spTree>
      <p:nvGrpSpPr>
        <p:cNvPr id="1" name=""/>
        <p:cNvGrpSpPr/>
        <p:nvPr/>
      </p:nvGrpSpPr>
      <p:grpSpPr>
        <a:xfrm>
          <a:off x="0" y="0"/>
          <a:ext cx="0" cy="0"/>
          <a:chOff x="0" y="0"/>
          <a:chExt cx="0" cy="0"/>
        </a:xfrm>
      </p:grpSpPr>
      <p:sp>
        <p:nvSpPr>
          <p:cNvPr id="27" name="Prostokąt 26"/>
          <p:cNvSpPr/>
          <p:nvPr userDrawn="1"/>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8" name="Slide Number Placeholder 5"/>
          <p:cNvSpPr txBox="1">
            <a:spLocks/>
          </p:cNvSpPr>
          <p:nvPr userDrawn="1"/>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8" name="Obraz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10" name="Prostokąt z rogami zaokrąglonymi z jednej strony 9"/>
          <p:cNvSpPr>
            <a:spLocks/>
          </p:cNvSpPr>
          <p:nvPr userDrawn="1"/>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11" name="Obraz 10"/>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
        <p:nvSpPr>
          <p:cNvPr id="3" name="Symbol zastępczy tekstu 2"/>
          <p:cNvSpPr>
            <a:spLocks noGrp="1"/>
          </p:cNvSpPr>
          <p:nvPr>
            <p:ph type="body" sz="quarter" idx="10" hasCustomPrompt="1"/>
          </p:nvPr>
        </p:nvSpPr>
        <p:spPr>
          <a:xfrm>
            <a:off x="420688" y="4800600"/>
            <a:ext cx="7780337" cy="288925"/>
          </a:xfrm>
        </p:spPr>
        <p:txBody>
          <a:bodyPr anchor="ctr">
            <a:noAutofit/>
          </a:bodyPr>
          <a:lstStyle>
            <a:lvl1pPr marL="0" indent="0" algn="ctr">
              <a:buFontTx/>
              <a:buNone/>
              <a:defRPr sz="900" cap="small" baseline="0"/>
            </a:lvl1pPr>
            <a:lvl2pPr marL="342900" indent="0" algn="ctr">
              <a:buFontTx/>
              <a:buNone/>
              <a:defRPr sz="700"/>
            </a:lvl2pPr>
            <a:lvl3pPr marL="685800" indent="0" algn="ctr">
              <a:buFontTx/>
              <a:buNone/>
              <a:defRPr sz="700"/>
            </a:lvl3pPr>
            <a:lvl4pPr marL="1028700" indent="0" algn="ctr">
              <a:buFontTx/>
              <a:buNone/>
              <a:defRPr sz="700"/>
            </a:lvl4pPr>
            <a:lvl5pPr marL="1371600" indent="0" algn="ctr">
              <a:buFontTx/>
              <a:buNone/>
              <a:defRPr sz="700"/>
            </a:lvl5pPr>
          </a:lstStyle>
          <a:p>
            <a:pPr lvl="0"/>
            <a:r>
              <a:rPr lang="pl-PL" dirty="0"/>
              <a:t>tytuł rozdziału</a:t>
            </a:r>
          </a:p>
        </p:txBody>
      </p:sp>
    </p:spTree>
    <p:extLst>
      <p:ext uri="{BB962C8B-B14F-4D97-AF65-F5344CB8AC3E}">
        <p14:creationId xmlns:p14="http://schemas.microsoft.com/office/powerpoint/2010/main" val="14469609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5_tytul">
    <p:spTree>
      <p:nvGrpSpPr>
        <p:cNvPr id="1" name=""/>
        <p:cNvGrpSpPr/>
        <p:nvPr/>
      </p:nvGrpSpPr>
      <p:grpSpPr>
        <a:xfrm>
          <a:off x="0" y="0"/>
          <a:ext cx="0" cy="0"/>
          <a:chOff x="0" y="0"/>
          <a:chExt cx="0" cy="0"/>
        </a:xfrm>
      </p:grpSpPr>
      <p:sp>
        <p:nvSpPr>
          <p:cNvPr id="12" name="Prostokąt 11"/>
          <p:cNvSpPr/>
          <p:nvPr userDrawn="1"/>
        </p:nvSpPr>
        <p:spPr>
          <a:xfrm>
            <a:off x="0" y="319559"/>
            <a:ext cx="280799" cy="1890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p>
        </p:txBody>
      </p:sp>
      <p:sp>
        <p:nvSpPr>
          <p:cNvPr id="13" name="Prostokąt 12"/>
          <p:cNvSpPr/>
          <p:nvPr userDrawn="1"/>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Slide Number Placeholder 5"/>
          <p:cNvSpPr txBox="1">
            <a:spLocks/>
          </p:cNvSpPr>
          <p:nvPr userDrawn="1"/>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18" name="Obraz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20" name="Prostokąt z rogami zaokrąglonymi z jednej strony 19"/>
          <p:cNvSpPr>
            <a:spLocks/>
          </p:cNvSpPr>
          <p:nvPr userDrawn="1"/>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21" name="Obraz 20"/>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
        <p:nvSpPr>
          <p:cNvPr id="22" name="Title 1"/>
          <p:cNvSpPr txBox="1">
            <a:spLocks/>
          </p:cNvSpPr>
          <p:nvPr userDrawn="1"/>
        </p:nvSpPr>
        <p:spPr>
          <a:xfrm>
            <a:off x="420688" y="294279"/>
            <a:ext cx="8207182" cy="271868"/>
          </a:xfrm>
          <a:prstGeom prst="rect">
            <a:avLst/>
          </a:prstGeom>
        </p:spPr>
        <p:txBody>
          <a:bodyPr vert="horz" lIns="0" tIns="45720" rIns="91440" bIns="45720" rtlCol="0" anchor="ctr" anchorCtr="0">
            <a:normAutofit fontScale="92500" lnSpcReduction="20000"/>
          </a:bodyPr>
          <a:lstStyle>
            <a:lvl1pPr algn="l" defTabSz="685800" rtl="0" eaLnBrk="1" latinLnBrk="0" hangingPunct="1">
              <a:lnSpc>
                <a:spcPct val="90000"/>
              </a:lnSpc>
              <a:spcBef>
                <a:spcPct val="0"/>
              </a:spcBef>
              <a:buNone/>
              <a:defRPr sz="1600" kern="1200" cap="small" baseline="0">
                <a:solidFill>
                  <a:schemeClr val="tx1"/>
                </a:solidFill>
                <a:latin typeface="+mj-lt"/>
                <a:ea typeface="+mj-ea"/>
                <a:cs typeface="+mj-cs"/>
              </a:defRPr>
            </a:lvl1pPr>
          </a:lstStyle>
          <a:p>
            <a:r>
              <a:rPr lang="pl-PL" dirty="0"/>
              <a:t>CBFC</a:t>
            </a:r>
            <a:endParaRPr lang="en-US" dirty="0"/>
          </a:p>
        </p:txBody>
      </p:sp>
      <p:sp>
        <p:nvSpPr>
          <p:cNvPr id="23" name="Subtitle 2"/>
          <p:cNvSpPr>
            <a:spLocks noGrp="1"/>
          </p:cNvSpPr>
          <p:nvPr>
            <p:ph type="subTitle" idx="13" hasCustomPrompt="1"/>
          </p:nvPr>
        </p:nvSpPr>
        <p:spPr>
          <a:xfrm>
            <a:off x="420638" y="566146"/>
            <a:ext cx="8215943" cy="206432"/>
          </a:xfrm>
          <a:prstGeom prst="rect">
            <a:avLst/>
          </a:prstGeom>
        </p:spPr>
        <p:txBody>
          <a:bodyPr lIns="0">
            <a:noAutofit/>
          </a:bodyPr>
          <a:lstStyle>
            <a:lvl1pPr marL="0" indent="0" algn="l">
              <a:buNone/>
              <a:defRPr sz="10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pl-PL" dirty="0"/>
              <a:t>podtytuł</a:t>
            </a:r>
            <a:endParaRPr lang="en-US" dirty="0"/>
          </a:p>
        </p:txBody>
      </p:sp>
      <p:sp>
        <p:nvSpPr>
          <p:cNvPr id="11" name="Symbol zastępczy tekstu 2"/>
          <p:cNvSpPr>
            <a:spLocks noGrp="1"/>
          </p:cNvSpPr>
          <p:nvPr>
            <p:ph type="body" sz="quarter" idx="10" hasCustomPrompt="1"/>
          </p:nvPr>
        </p:nvSpPr>
        <p:spPr>
          <a:xfrm>
            <a:off x="420688" y="4800600"/>
            <a:ext cx="7780337" cy="288925"/>
          </a:xfrm>
        </p:spPr>
        <p:txBody>
          <a:bodyPr anchor="ctr">
            <a:noAutofit/>
          </a:bodyPr>
          <a:lstStyle>
            <a:lvl1pPr marL="0" indent="0" algn="ctr">
              <a:buFontTx/>
              <a:buNone/>
              <a:defRPr sz="900" cap="small" baseline="0"/>
            </a:lvl1pPr>
            <a:lvl2pPr marL="342900" indent="0" algn="ctr">
              <a:buFontTx/>
              <a:buNone/>
              <a:defRPr sz="700"/>
            </a:lvl2pPr>
            <a:lvl3pPr marL="685800" indent="0" algn="ctr">
              <a:buFontTx/>
              <a:buNone/>
              <a:defRPr sz="700"/>
            </a:lvl3pPr>
            <a:lvl4pPr marL="1028700" indent="0" algn="ctr">
              <a:buFontTx/>
              <a:buNone/>
              <a:defRPr sz="700"/>
            </a:lvl4pPr>
            <a:lvl5pPr marL="1371600" indent="0" algn="ctr">
              <a:buFontTx/>
              <a:buNone/>
              <a:defRPr sz="700"/>
            </a:lvl5pPr>
          </a:lstStyle>
          <a:p>
            <a:pPr lvl="0"/>
            <a:r>
              <a:rPr lang="pl-PL" dirty="0"/>
              <a:t>tytuł rozdziału</a:t>
            </a:r>
          </a:p>
        </p:txBody>
      </p:sp>
    </p:spTree>
    <p:extLst>
      <p:ext uri="{BB962C8B-B14F-4D97-AF65-F5344CB8AC3E}">
        <p14:creationId xmlns:p14="http://schemas.microsoft.com/office/powerpoint/2010/main" val="34475643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Tytuł i tekst">
    <p:spTree>
      <p:nvGrpSpPr>
        <p:cNvPr id="1" name=""/>
        <p:cNvGrpSpPr/>
        <p:nvPr/>
      </p:nvGrpSpPr>
      <p:grpSpPr>
        <a:xfrm>
          <a:off x="0" y="0"/>
          <a:ext cx="0" cy="0"/>
          <a:chOff x="0" y="0"/>
          <a:chExt cx="0" cy="0"/>
        </a:xfrm>
      </p:grpSpPr>
      <p:sp>
        <p:nvSpPr>
          <p:cNvPr id="14" name="Title 1"/>
          <p:cNvSpPr>
            <a:spLocks noGrp="1"/>
          </p:cNvSpPr>
          <p:nvPr>
            <p:ph type="ctrTitle" hasCustomPrompt="1"/>
          </p:nvPr>
        </p:nvSpPr>
        <p:spPr>
          <a:xfrm>
            <a:off x="466242" y="294279"/>
            <a:ext cx="8161628" cy="271868"/>
          </a:xfrm>
          <a:prstGeom prst="rect">
            <a:avLst/>
          </a:prstGeom>
        </p:spPr>
        <p:txBody>
          <a:bodyPr lIns="0" anchor="ctr" anchorCtr="0">
            <a:normAutofit/>
          </a:bodyPr>
          <a:lstStyle>
            <a:lvl1pPr algn="l">
              <a:defRPr sz="1600" cap="small" baseline="0">
                <a:latin typeface="+mj-lt"/>
              </a:defRPr>
            </a:lvl1pPr>
          </a:lstStyle>
          <a:p>
            <a:r>
              <a:rPr lang="pl-PL" dirty="0"/>
              <a:t>CBFC</a:t>
            </a:r>
            <a:endParaRPr lang="en-US" dirty="0"/>
          </a:p>
        </p:txBody>
      </p:sp>
      <p:sp>
        <p:nvSpPr>
          <p:cNvPr id="15" name="Subtitle 2"/>
          <p:cNvSpPr>
            <a:spLocks noGrp="1"/>
          </p:cNvSpPr>
          <p:nvPr>
            <p:ph type="subTitle" idx="13" hasCustomPrompt="1"/>
          </p:nvPr>
        </p:nvSpPr>
        <p:spPr>
          <a:xfrm>
            <a:off x="466241" y="566146"/>
            <a:ext cx="8170340" cy="206432"/>
          </a:xfrm>
          <a:prstGeom prst="rect">
            <a:avLst/>
          </a:prstGeom>
        </p:spPr>
        <p:txBody>
          <a:bodyPr lIns="0">
            <a:noAutofit/>
          </a:bodyPr>
          <a:lstStyle>
            <a:lvl1pPr marL="0" indent="0" algn="l">
              <a:buNone/>
              <a:defRPr sz="10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pl-PL" dirty="0"/>
              <a:t>podtytuł</a:t>
            </a:r>
            <a:endParaRPr lang="en-US" dirty="0"/>
          </a:p>
        </p:txBody>
      </p:sp>
      <p:sp>
        <p:nvSpPr>
          <p:cNvPr id="23" name="Content Placeholder 2"/>
          <p:cNvSpPr>
            <a:spLocks noGrp="1"/>
          </p:cNvSpPr>
          <p:nvPr>
            <p:ph idx="1"/>
          </p:nvPr>
        </p:nvSpPr>
        <p:spPr>
          <a:xfrm>
            <a:off x="466240" y="918673"/>
            <a:ext cx="8161391" cy="3263504"/>
          </a:xfrm>
          <a:prstGeom prst="rect">
            <a:avLst/>
          </a:prstGeom>
        </p:spPr>
        <p:txBody>
          <a:bodyPr lIns="0">
            <a:noAutofit/>
          </a:bodyPr>
          <a:lstStyle>
            <a:lvl1pPr marL="400031" indent="-171442">
              <a:lnSpc>
                <a:spcPts val="1200"/>
              </a:lnSpc>
              <a:buSzPct val="110000"/>
              <a:buFont typeface="Wingdings" panose="05000000000000000000" pitchFamily="2" charset="2"/>
              <a:buChar char="§"/>
              <a:defRPr sz="900" baseline="0"/>
            </a:lvl1pPr>
            <a:lvl2pPr marL="857208" indent="-171442">
              <a:lnSpc>
                <a:spcPts val="1200"/>
              </a:lnSpc>
              <a:buSzPct val="110000"/>
              <a:buFont typeface="Wingdings" panose="05000000000000000000" pitchFamily="2" charset="2"/>
              <a:buChar char="§"/>
              <a:defRPr sz="800" baseline="0"/>
            </a:lvl2pPr>
            <a:lvl3pPr marL="1314386" indent="-171442">
              <a:lnSpc>
                <a:spcPts val="1200"/>
              </a:lnSpc>
              <a:buSzPct val="110000"/>
              <a:buFont typeface="Wingdings" panose="05000000000000000000" pitchFamily="2" charset="2"/>
              <a:buChar char="§"/>
              <a:defRPr sz="700" baseline="0"/>
            </a:lvl3pPr>
            <a:lvl4pPr>
              <a:defRPr sz="1200"/>
            </a:lvl4pPr>
            <a:lvl5pPr>
              <a:defRPr sz="900"/>
            </a:lvl5pPr>
          </a:lstStyle>
          <a:p>
            <a:pPr lvl="0"/>
            <a:r>
              <a:rPr lang="pl-PL" dirty="0"/>
              <a:t>Edytuj style wzorca tekstu</a:t>
            </a:r>
          </a:p>
          <a:p>
            <a:pPr lvl="1"/>
            <a:r>
              <a:rPr lang="pl-PL" dirty="0"/>
              <a:t>Drugi poziom</a:t>
            </a:r>
          </a:p>
          <a:p>
            <a:pPr lvl="2"/>
            <a:r>
              <a:rPr lang="pl-PL" dirty="0"/>
              <a:t>Trzeci poziom</a:t>
            </a:r>
          </a:p>
        </p:txBody>
      </p:sp>
      <p:sp>
        <p:nvSpPr>
          <p:cNvPr id="12" name="Prostokąt 11"/>
          <p:cNvSpPr/>
          <p:nvPr userDrawn="1"/>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Slide Number Placeholder 5"/>
          <p:cNvSpPr txBox="1">
            <a:spLocks/>
          </p:cNvSpPr>
          <p:nvPr userDrawn="1"/>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17" name="Obraz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18" name="Prostokąt z rogami zaokrąglonymi z jednej strony 17"/>
          <p:cNvSpPr>
            <a:spLocks/>
          </p:cNvSpPr>
          <p:nvPr userDrawn="1"/>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19" name="Obraz 18"/>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pic>
        <p:nvPicPr>
          <p:cNvPr id="20" name="Obraz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0800" y="336100"/>
            <a:ext cx="101886" cy="193375"/>
          </a:xfrm>
          <a:prstGeom prst="rect">
            <a:avLst/>
          </a:prstGeom>
        </p:spPr>
      </p:pic>
      <p:sp>
        <p:nvSpPr>
          <p:cNvPr id="16" name="Symbol zastępczy tekstu 2"/>
          <p:cNvSpPr>
            <a:spLocks noGrp="1"/>
          </p:cNvSpPr>
          <p:nvPr>
            <p:ph type="body" sz="quarter" idx="10" hasCustomPrompt="1"/>
          </p:nvPr>
        </p:nvSpPr>
        <p:spPr>
          <a:xfrm>
            <a:off x="420688" y="4800600"/>
            <a:ext cx="7780337" cy="288925"/>
          </a:xfrm>
        </p:spPr>
        <p:txBody>
          <a:bodyPr anchor="ctr">
            <a:noAutofit/>
          </a:bodyPr>
          <a:lstStyle>
            <a:lvl1pPr marL="0" indent="0" algn="ctr">
              <a:buFontTx/>
              <a:buNone/>
              <a:defRPr sz="900" cap="small" baseline="0"/>
            </a:lvl1pPr>
            <a:lvl2pPr marL="342900" indent="0" algn="ctr">
              <a:buFontTx/>
              <a:buNone/>
              <a:defRPr sz="700"/>
            </a:lvl2pPr>
            <a:lvl3pPr marL="685800" indent="0" algn="ctr">
              <a:buFontTx/>
              <a:buNone/>
              <a:defRPr sz="700"/>
            </a:lvl3pPr>
            <a:lvl4pPr marL="1028700" indent="0" algn="ctr">
              <a:buFontTx/>
              <a:buNone/>
              <a:defRPr sz="700"/>
            </a:lvl4pPr>
            <a:lvl5pPr marL="1371600" indent="0" algn="ctr">
              <a:buFontTx/>
              <a:buNone/>
              <a:defRPr sz="700"/>
            </a:lvl5pPr>
          </a:lstStyle>
          <a:p>
            <a:pPr lvl="0"/>
            <a:r>
              <a:rPr lang="pl-PL" dirty="0"/>
              <a:t>tytuł rozdziału</a:t>
            </a:r>
          </a:p>
        </p:txBody>
      </p:sp>
    </p:spTree>
    <p:extLst>
      <p:ext uri="{BB962C8B-B14F-4D97-AF65-F5344CB8AC3E}">
        <p14:creationId xmlns:p14="http://schemas.microsoft.com/office/powerpoint/2010/main" val="2947569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Tytuł i tekst_2">
    <p:spTree>
      <p:nvGrpSpPr>
        <p:cNvPr id="1" name=""/>
        <p:cNvGrpSpPr/>
        <p:nvPr/>
      </p:nvGrpSpPr>
      <p:grpSpPr>
        <a:xfrm>
          <a:off x="0" y="0"/>
          <a:ext cx="0" cy="0"/>
          <a:chOff x="0" y="0"/>
          <a:chExt cx="0" cy="0"/>
        </a:xfrm>
      </p:grpSpPr>
      <p:sp>
        <p:nvSpPr>
          <p:cNvPr id="14" name="Title 1"/>
          <p:cNvSpPr>
            <a:spLocks noGrp="1"/>
          </p:cNvSpPr>
          <p:nvPr>
            <p:ph type="ctrTitle" hasCustomPrompt="1"/>
          </p:nvPr>
        </p:nvSpPr>
        <p:spPr>
          <a:xfrm>
            <a:off x="466242" y="294279"/>
            <a:ext cx="8161628" cy="271868"/>
          </a:xfrm>
          <a:prstGeom prst="rect">
            <a:avLst/>
          </a:prstGeom>
        </p:spPr>
        <p:txBody>
          <a:bodyPr lIns="0" anchor="ctr" anchorCtr="0">
            <a:normAutofit/>
          </a:bodyPr>
          <a:lstStyle>
            <a:lvl1pPr algn="l">
              <a:defRPr sz="1600" cap="small" baseline="0">
                <a:latin typeface="+mj-lt"/>
              </a:defRPr>
            </a:lvl1pPr>
          </a:lstStyle>
          <a:p>
            <a:r>
              <a:rPr lang="pl-PL" dirty="0"/>
              <a:t>CBFC</a:t>
            </a:r>
            <a:endParaRPr lang="en-US" dirty="0"/>
          </a:p>
        </p:txBody>
      </p:sp>
      <p:sp>
        <p:nvSpPr>
          <p:cNvPr id="15" name="Subtitle 2"/>
          <p:cNvSpPr>
            <a:spLocks noGrp="1"/>
          </p:cNvSpPr>
          <p:nvPr>
            <p:ph type="subTitle" idx="13" hasCustomPrompt="1"/>
          </p:nvPr>
        </p:nvSpPr>
        <p:spPr>
          <a:xfrm>
            <a:off x="466241" y="566146"/>
            <a:ext cx="8170340" cy="206432"/>
          </a:xfrm>
          <a:prstGeom prst="rect">
            <a:avLst/>
          </a:prstGeom>
        </p:spPr>
        <p:txBody>
          <a:bodyPr lIns="0">
            <a:noAutofit/>
          </a:bodyPr>
          <a:lstStyle>
            <a:lvl1pPr marL="0" indent="0" algn="l">
              <a:buNone/>
              <a:defRPr sz="10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pl-PL" dirty="0"/>
              <a:t>podtytuł</a:t>
            </a:r>
            <a:endParaRPr lang="en-US" dirty="0"/>
          </a:p>
        </p:txBody>
      </p:sp>
      <p:sp>
        <p:nvSpPr>
          <p:cNvPr id="23" name="Content Placeholder 2"/>
          <p:cNvSpPr>
            <a:spLocks noGrp="1"/>
          </p:cNvSpPr>
          <p:nvPr>
            <p:ph idx="1"/>
          </p:nvPr>
        </p:nvSpPr>
        <p:spPr>
          <a:xfrm>
            <a:off x="466240" y="918673"/>
            <a:ext cx="8161391" cy="3263504"/>
          </a:xfrm>
          <a:prstGeom prst="rect">
            <a:avLst/>
          </a:prstGeom>
        </p:spPr>
        <p:txBody>
          <a:bodyPr lIns="0">
            <a:noAutofit/>
          </a:bodyPr>
          <a:lstStyle>
            <a:lvl1pPr marL="400031" indent="-171442">
              <a:lnSpc>
                <a:spcPts val="1200"/>
              </a:lnSpc>
              <a:buSzPct val="110000"/>
              <a:buFont typeface="Poppins Light" panose="00000400000000000000" pitchFamily="2" charset="0"/>
              <a:buChar char="•"/>
              <a:defRPr sz="900" baseline="0"/>
            </a:lvl1pPr>
            <a:lvl2pPr marL="857208" indent="-171442">
              <a:lnSpc>
                <a:spcPts val="1200"/>
              </a:lnSpc>
              <a:buSzPct val="110000"/>
              <a:buFont typeface="Poppins Light" panose="00000400000000000000" pitchFamily="2" charset="0"/>
              <a:buChar char="•"/>
              <a:defRPr sz="800" baseline="0"/>
            </a:lvl2pPr>
            <a:lvl3pPr marL="1314386" indent="-171442">
              <a:lnSpc>
                <a:spcPts val="1200"/>
              </a:lnSpc>
              <a:buSzPct val="110000"/>
              <a:buFont typeface="Poppins Light" panose="00000400000000000000" pitchFamily="2" charset="0"/>
              <a:buChar char="•"/>
              <a:defRPr sz="700" baseline="0"/>
            </a:lvl3pPr>
            <a:lvl4pPr>
              <a:defRPr sz="1200"/>
            </a:lvl4pPr>
            <a:lvl5pPr>
              <a:defRPr sz="900"/>
            </a:lvl5pPr>
          </a:lstStyle>
          <a:p>
            <a:pPr lvl="0"/>
            <a:r>
              <a:rPr lang="pl-PL" dirty="0"/>
              <a:t>Edytuj style wzorca tekstu</a:t>
            </a:r>
          </a:p>
          <a:p>
            <a:pPr lvl="1"/>
            <a:r>
              <a:rPr lang="pl-PL" dirty="0"/>
              <a:t>Drugi poziom</a:t>
            </a:r>
          </a:p>
          <a:p>
            <a:pPr lvl="2"/>
            <a:r>
              <a:rPr lang="pl-PL" dirty="0"/>
              <a:t>Trzeci poziom</a:t>
            </a:r>
          </a:p>
        </p:txBody>
      </p:sp>
      <p:sp>
        <p:nvSpPr>
          <p:cNvPr id="12" name="Prostokąt 11"/>
          <p:cNvSpPr/>
          <p:nvPr userDrawn="1"/>
        </p:nvSpPr>
        <p:spPr>
          <a:xfrm>
            <a:off x="280799" y="4737438"/>
            <a:ext cx="8346833" cy="406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Slide Number Placeholder 5"/>
          <p:cNvSpPr txBox="1">
            <a:spLocks/>
          </p:cNvSpPr>
          <p:nvPr userDrawn="1"/>
        </p:nvSpPr>
        <p:spPr>
          <a:xfrm>
            <a:off x="6889925" y="4848615"/>
            <a:ext cx="1639303" cy="173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9A9C51-D5CF-4AB1-8194-DA8FCB353E33}" type="slidenum">
              <a:rPr lang="en-US" sz="800" b="0" smtClean="0">
                <a:solidFill>
                  <a:srgbClr val="949699"/>
                </a:solidFill>
              </a:rPr>
              <a:pPr algn="r"/>
              <a:t>‹#›</a:t>
            </a:fld>
            <a:endParaRPr lang="en-US" sz="800" b="0" dirty="0">
              <a:solidFill>
                <a:srgbClr val="949699"/>
              </a:solidFill>
            </a:endParaRPr>
          </a:p>
        </p:txBody>
      </p:sp>
      <p:pic>
        <p:nvPicPr>
          <p:cNvPr id="17" name="Obraz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18" name="Prostokąt z rogami zaokrąglonymi z jednej strony 17"/>
          <p:cNvSpPr>
            <a:spLocks/>
          </p:cNvSpPr>
          <p:nvPr userDrawn="1"/>
        </p:nvSpPr>
        <p:spPr>
          <a:xfrm>
            <a:off x="8704044" y="4737438"/>
            <a:ext cx="365705" cy="406066"/>
          </a:xfrm>
          <a:prstGeom prst="round2SameRect">
            <a:avLst>
              <a:gd name="adj1" fmla="val 9753"/>
              <a:gd name="adj2" fmla="val 0"/>
            </a:avLst>
          </a:prstGeom>
          <a:solidFill>
            <a:srgbClr val="949699"/>
          </a:solidFill>
          <a:ln>
            <a:noFill/>
          </a:ln>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ln>
                <a:noFill/>
              </a:ln>
            </a:endParaRPr>
          </a:p>
        </p:txBody>
      </p:sp>
      <p:pic>
        <p:nvPicPr>
          <p:cNvPr id="19" name="Obraz 18"/>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8745966" y="4800765"/>
            <a:ext cx="282513" cy="260340"/>
          </a:xfrm>
          <a:prstGeom prst="rect">
            <a:avLst/>
          </a:prstGeom>
        </p:spPr>
      </p:pic>
      <p:sp>
        <p:nvSpPr>
          <p:cNvPr id="11" name="Prostokąt 10"/>
          <p:cNvSpPr/>
          <p:nvPr userDrawn="1"/>
        </p:nvSpPr>
        <p:spPr>
          <a:xfrm>
            <a:off x="-2115" y="319559"/>
            <a:ext cx="280799" cy="1890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sz="1800"/>
          </a:p>
        </p:txBody>
      </p:sp>
      <p:sp>
        <p:nvSpPr>
          <p:cNvPr id="20" name="Symbol zastępczy tekstu 2"/>
          <p:cNvSpPr>
            <a:spLocks noGrp="1"/>
          </p:cNvSpPr>
          <p:nvPr>
            <p:ph type="body" sz="quarter" idx="10" hasCustomPrompt="1"/>
          </p:nvPr>
        </p:nvSpPr>
        <p:spPr>
          <a:xfrm>
            <a:off x="420688" y="4800600"/>
            <a:ext cx="7780337" cy="288925"/>
          </a:xfrm>
        </p:spPr>
        <p:txBody>
          <a:bodyPr anchor="ctr">
            <a:noAutofit/>
          </a:bodyPr>
          <a:lstStyle>
            <a:lvl1pPr marL="0" indent="0" algn="ctr">
              <a:buFontTx/>
              <a:buNone/>
              <a:defRPr sz="900" cap="small" baseline="0"/>
            </a:lvl1pPr>
            <a:lvl2pPr marL="342900" indent="0" algn="ctr">
              <a:buFontTx/>
              <a:buNone/>
              <a:defRPr sz="700"/>
            </a:lvl2pPr>
            <a:lvl3pPr marL="685800" indent="0" algn="ctr">
              <a:buFontTx/>
              <a:buNone/>
              <a:defRPr sz="700"/>
            </a:lvl3pPr>
            <a:lvl4pPr marL="1028700" indent="0" algn="ctr">
              <a:buFontTx/>
              <a:buNone/>
              <a:defRPr sz="700"/>
            </a:lvl4pPr>
            <a:lvl5pPr marL="1371600" indent="0" algn="ctr">
              <a:buFontTx/>
              <a:buNone/>
              <a:defRPr sz="700"/>
            </a:lvl5pPr>
          </a:lstStyle>
          <a:p>
            <a:pPr lvl="0"/>
            <a:r>
              <a:rPr lang="pl-PL" dirty="0"/>
              <a:t>tytuł rozdziału</a:t>
            </a:r>
          </a:p>
        </p:txBody>
      </p:sp>
    </p:spTree>
    <p:extLst>
      <p:ext uri="{BB962C8B-B14F-4D97-AF65-F5344CB8AC3E}">
        <p14:creationId xmlns:p14="http://schemas.microsoft.com/office/powerpoint/2010/main" val="302571795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PUSTY">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712369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Koniec_foto">
    <p:spTree>
      <p:nvGrpSpPr>
        <p:cNvPr id="1" name=""/>
        <p:cNvGrpSpPr/>
        <p:nvPr/>
      </p:nvGrpSpPr>
      <p:grpSpPr>
        <a:xfrm>
          <a:off x="0" y="0"/>
          <a:ext cx="0" cy="0"/>
          <a:chOff x="0" y="0"/>
          <a:chExt cx="0" cy="0"/>
        </a:xfrm>
      </p:grpSpPr>
      <p:sp>
        <p:nvSpPr>
          <p:cNvPr id="6" name="Prostokąt 5"/>
          <p:cNvSpPr>
            <a:spLocks noChangeAspect="1"/>
          </p:cNvSpPr>
          <p:nvPr userDrawn="1"/>
        </p:nvSpPr>
        <p:spPr>
          <a:xfrm>
            <a:off x="263172" y="0"/>
            <a:ext cx="5530205" cy="5143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ytuł 3"/>
          <p:cNvSpPr txBox="1">
            <a:spLocks/>
          </p:cNvSpPr>
          <p:nvPr userDrawn="1"/>
        </p:nvSpPr>
        <p:spPr>
          <a:xfrm>
            <a:off x="1383087" y="3577389"/>
            <a:ext cx="2552466" cy="497459"/>
          </a:xfrm>
          <a:prstGeom prst="rect">
            <a:avLst/>
          </a:prstGeom>
        </p:spPr>
        <p:txBody>
          <a:bodyPr vert="horz" lIns="0" tIns="45720" rIns="0" bIns="45720" rtlCol="0" anchor="t">
            <a:noAutofit/>
          </a:bodyPr>
          <a:lstStyle>
            <a:lvl1pPr algn="l" defTabSz="685800" rtl="0" eaLnBrk="1" latinLnBrk="0" hangingPunct="1">
              <a:lnSpc>
                <a:spcPct val="90000"/>
              </a:lnSpc>
              <a:spcBef>
                <a:spcPct val="0"/>
              </a:spcBef>
              <a:buNone/>
              <a:defRPr sz="2000" kern="1200">
                <a:solidFill>
                  <a:schemeClr val="tx1"/>
                </a:solidFill>
                <a:latin typeface="+mj-lt"/>
                <a:ea typeface="+mj-ea"/>
                <a:cs typeface="Arial" panose="020B0604020202020204" pitchFamily="34" charset="0"/>
              </a:defRPr>
            </a:lvl1pPr>
          </a:lstStyle>
          <a:p>
            <a:pPr>
              <a:lnSpc>
                <a:spcPts val="1100"/>
              </a:lnSpc>
            </a:pPr>
            <a:r>
              <a:rPr lang="pl-PL" sz="800" dirty="0">
                <a:solidFill>
                  <a:schemeClr val="bg1"/>
                </a:solidFill>
                <a:cs typeface="Calibri" panose="020F0502020204030204" pitchFamily="34" charset="0"/>
              </a:rPr>
              <a:t>GENERALNA DYREKCJA OCHRONY ŚRODOWISKA</a:t>
            </a:r>
          </a:p>
          <a:p>
            <a:pPr>
              <a:lnSpc>
                <a:spcPts val="1100"/>
              </a:lnSpc>
            </a:pPr>
            <a:r>
              <a:rPr lang="pl-PL" sz="800" dirty="0">
                <a:solidFill>
                  <a:schemeClr val="bg1"/>
                </a:solidFill>
                <a:cs typeface="Calibri" panose="020F0502020204030204" pitchFamily="34" charset="0"/>
              </a:rPr>
              <a:t>Al. Jerozolimskie 136; 02-305 Warszawa</a:t>
            </a:r>
          </a:p>
          <a:p>
            <a:pPr>
              <a:lnSpc>
                <a:spcPts val="1100"/>
              </a:lnSpc>
            </a:pPr>
            <a:r>
              <a:rPr lang="pl-PL" sz="800" dirty="0">
                <a:solidFill>
                  <a:schemeClr val="bg1"/>
                </a:solidFill>
                <a:cs typeface="Calibri" panose="020F0502020204030204" pitchFamily="34" charset="0"/>
              </a:rPr>
              <a:t>www.gov.pl/gdos</a:t>
            </a:r>
          </a:p>
        </p:txBody>
      </p:sp>
      <p:pic>
        <p:nvPicPr>
          <p:cNvPr id="10" name="Obraz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80524" y="1710701"/>
            <a:ext cx="1600991" cy="1475331"/>
          </a:xfrm>
          <a:prstGeom prst="rect">
            <a:avLst/>
          </a:prstGeom>
        </p:spPr>
      </p:pic>
      <p:pic>
        <p:nvPicPr>
          <p:cNvPr id="11" name="Obraz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80525" y="4159598"/>
            <a:ext cx="513525" cy="542593"/>
          </a:xfrm>
          <a:prstGeom prst="rect">
            <a:avLst/>
          </a:prstGeom>
        </p:spPr>
      </p:pic>
      <p:sp>
        <p:nvSpPr>
          <p:cNvPr id="12" name="Prostokąt 11"/>
          <p:cNvSpPr/>
          <p:nvPr userDrawn="1"/>
        </p:nvSpPr>
        <p:spPr>
          <a:xfrm>
            <a:off x="1" y="-1"/>
            <a:ext cx="263171" cy="46957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3" name="Obraz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2" name="Tytuł 1"/>
          <p:cNvSpPr>
            <a:spLocks noGrp="1"/>
          </p:cNvSpPr>
          <p:nvPr>
            <p:ph type="title" hasCustomPrompt="1"/>
          </p:nvPr>
        </p:nvSpPr>
        <p:spPr>
          <a:xfrm>
            <a:off x="1296618" y="912244"/>
            <a:ext cx="4366131" cy="311674"/>
          </a:xfrm>
        </p:spPr>
        <p:txBody>
          <a:bodyPr anchor="t">
            <a:normAutofit/>
          </a:bodyPr>
          <a:lstStyle>
            <a:lvl1pPr>
              <a:defRPr sz="1600" cap="small" baseline="0">
                <a:solidFill>
                  <a:schemeClr val="bg1"/>
                </a:solidFill>
                <a:latin typeface="+mj-lt"/>
              </a:defRPr>
            </a:lvl1pPr>
          </a:lstStyle>
          <a:p>
            <a:r>
              <a:rPr lang="pl-PL" dirty="0"/>
              <a:t>dziękujemy za uwagę</a:t>
            </a:r>
          </a:p>
        </p:txBody>
      </p:sp>
      <p:pic>
        <p:nvPicPr>
          <p:cNvPr id="15" name="Obraz 14"/>
          <p:cNvPicPr>
            <a:picLocks noChangeAspect="1"/>
          </p:cNvPicPr>
          <p:nvPr userDrawn="1"/>
        </p:nvPicPr>
        <p:blipFill>
          <a:blip r:embed="rId5">
            <a:extLst>
              <a:ext uri="{BEBA8EAE-BF5A-486C-A8C5-ECC9F3942E4B}">
                <a14:imgProps xmlns:a14="http://schemas.microsoft.com/office/drawing/2010/main">
                  <a14:imgLayer r:embed="rId6">
                    <a14:imgEffect>
                      <a14:artisticCrisscrossEtching trans="61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4705323" y="3635298"/>
            <a:ext cx="797368" cy="1508202"/>
          </a:xfrm>
          <a:prstGeom prst="rect">
            <a:avLst/>
          </a:prstGeom>
          <a:noFill/>
        </p:spPr>
      </p:pic>
      <p:sp>
        <p:nvSpPr>
          <p:cNvPr id="4" name="Symbol zastępczy obrazu 3"/>
          <p:cNvSpPr>
            <a:spLocks noGrp="1"/>
          </p:cNvSpPr>
          <p:nvPr>
            <p:ph type="pic" sz="quarter" idx="10"/>
          </p:nvPr>
        </p:nvSpPr>
        <p:spPr>
          <a:xfrm>
            <a:off x="5792788" y="0"/>
            <a:ext cx="3351212" cy="5143500"/>
          </a:xfrm>
        </p:spPr>
        <p:txBody>
          <a:bodyPr/>
          <a:lstStyle/>
          <a:p>
            <a:endParaRPr lang="pl-PL" dirty="0"/>
          </a:p>
        </p:txBody>
      </p:sp>
    </p:spTree>
    <p:extLst>
      <p:ext uri="{BB962C8B-B14F-4D97-AF65-F5344CB8AC3E}">
        <p14:creationId xmlns:p14="http://schemas.microsoft.com/office/powerpoint/2010/main" val="150964373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Koniec">
    <p:spTree>
      <p:nvGrpSpPr>
        <p:cNvPr id="1" name=""/>
        <p:cNvGrpSpPr/>
        <p:nvPr/>
      </p:nvGrpSpPr>
      <p:grpSpPr>
        <a:xfrm>
          <a:off x="0" y="0"/>
          <a:ext cx="0" cy="0"/>
          <a:chOff x="0" y="0"/>
          <a:chExt cx="0" cy="0"/>
        </a:xfrm>
      </p:grpSpPr>
      <p:sp>
        <p:nvSpPr>
          <p:cNvPr id="6" name="Prostokąt 5"/>
          <p:cNvSpPr>
            <a:spLocks noChangeAspect="1"/>
          </p:cNvSpPr>
          <p:nvPr userDrawn="1"/>
        </p:nvSpPr>
        <p:spPr>
          <a:xfrm>
            <a:off x="263172" y="0"/>
            <a:ext cx="8880828" cy="5143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ytuł 3"/>
          <p:cNvSpPr txBox="1">
            <a:spLocks/>
          </p:cNvSpPr>
          <p:nvPr userDrawn="1"/>
        </p:nvSpPr>
        <p:spPr>
          <a:xfrm>
            <a:off x="1383087" y="3577389"/>
            <a:ext cx="2552466" cy="497459"/>
          </a:xfrm>
          <a:prstGeom prst="rect">
            <a:avLst/>
          </a:prstGeom>
        </p:spPr>
        <p:txBody>
          <a:bodyPr vert="horz" lIns="0" tIns="45720" rIns="0" bIns="45720" rtlCol="0" anchor="t">
            <a:noAutofit/>
          </a:bodyPr>
          <a:lstStyle>
            <a:lvl1pPr algn="l" defTabSz="685800" rtl="0" eaLnBrk="1" latinLnBrk="0" hangingPunct="1">
              <a:lnSpc>
                <a:spcPct val="90000"/>
              </a:lnSpc>
              <a:spcBef>
                <a:spcPct val="0"/>
              </a:spcBef>
              <a:buNone/>
              <a:defRPr sz="2000" kern="1200">
                <a:solidFill>
                  <a:schemeClr val="tx1"/>
                </a:solidFill>
                <a:latin typeface="+mj-lt"/>
                <a:ea typeface="+mj-ea"/>
                <a:cs typeface="Arial" panose="020B0604020202020204" pitchFamily="34" charset="0"/>
              </a:defRPr>
            </a:lvl1pPr>
          </a:lstStyle>
          <a:p>
            <a:pPr>
              <a:lnSpc>
                <a:spcPts val="1100"/>
              </a:lnSpc>
            </a:pPr>
            <a:r>
              <a:rPr lang="pl-PL" sz="800" dirty="0">
                <a:solidFill>
                  <a:schemeClr val="bg1"/>
                </a:solidFill>
                <a:cs typeface="Calibri" panose="020F0502020204030204" pitchFamily="34" charset="0"/>
              </a:rPr>
              <a:t>GENERALNA DYREKCJA OCHRONY ŚRODOWISKA</a:t>
            </a:r>
          </a:p>
          <a:p>
            <a:pPr>
              <a:lnSpc>
                <a:spcPts val="1100"/>
              </a:lnSpc>
            </a:pPr>
            <a:r>
              <a:rPr lang="pl-PL" sz="800" dirty="0">
                <a:solidFill>
                  <a:schemeClr val="bg1"/>
                </a:solidFill>
                <a:cs typeface="Calibri" panose="020F0502020204030204" pitchFamily="34" charset="0"/>
              </a:rPr>
              <a:t>Al. Jerozolimskie 136; 02-305 Warszawa</a:t>
            </a:r>
          </a:p>
          <a:p>
            <a:pPr>
              <a:lnSpc>
                <a:spcPts val="1100"/>
              </a:lnSpc>
            </a:pPr>
            <a:r>
              <a:rPr lang="pl-PL" sz="800" dirty="0">
                <a:solidFill>
                  <a:schemeClr val="bg1"/>
                </a:solidFill>
                <a:cs typeface="Calibri" panose="020F0502020204030204" pitchFamily="34" charset="0"/>
              </a:rPr>
              <a:t>www.gov.pl/gdos</a:t>
            </a:r>
          </a:p>
        </p:txBody>
      </p:sp>
      <p:pic>
        <p:nvPicPr>
          <p:cNvPr id="10" name="Obraz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80524" y="1710701"/>
            <a:ext cx="1600991" cy="1475331"/>
          </a:xfrm>
          <a:prstGeom prst="rect">
            <a:avLst/>
          </a:prstGeom>
        </p:spPr>
      </p:pic>
      <p:pic>
        <p:nvPicPr>
          <p:cNvPr id="11" name="Obraz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80525" y="4159598"/>
            <a:ext cx="513525" cy="542593"/>
          </a:xfrm>
          <a:prstGeom prst="rect">
            <a:avLst/>
          </a:prstGeom>
        </p:spPr>
      </p:pic>
      <p:sp>
        <p:nvSpPr>
          <p:cNvPr id="12" name="Prostokąt 11"/>
          <p:cNvSpPr/>
          <p:nvPr userDrawn="1"/>
        </p:nvSpPr>
        <p:spPr>
          <a:xfrm>
            <a:off x="1" y="-1"/>
            <a:ext cx="263171" cy="46957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3" name="Obraz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sp>
        <p:nvSpPr>
          <p:cNvPr id="2" name="Tytuł 1"/>
          <p:cNvSpPr>
            <a:spLocks noGrp="1"/>
          </p:cNvSpPr>
          <p:nvPr>
            <p:ph type="title" hasCustomPrompt="1"/>
          </p:nvPr>
        </p:nvSpPr>
        <p:spPr>
          <a:xfrm>
            <a:off x="1296618" y="912244"/>
            <a:ext cx="6818682" cy="311674"/>
          </a:xfrm>
        </p:spPr>
        <p:txBody>
          <a:bodyPr anchor="t">
            <a:normAutofit/>
          </a:bodyPr>
          <a:lstStyle>
            <a:lvl1pPr>
              <a:defRPr sz="1600" cap="small" baseline="0">
                <a:solidFill>
                  <a:schemeClr val="bg1"/>
                </a:solidFill>
                <a:latin typeface="+mj-lt"/>
              </a:defRPr>
            </a:lvl1pPr>
          </a:lstStyle>
          <a:p>
            <a:r>
              <a:rPr lang="pl-PL" dirty="0"/>
              <a:t>dziękujemy za uwagę</a:t>
            </a:r>
          </a:p>
        </p:txBody>
      </p:sp>
      <p:pic>
        <p:nvPicPr>
          <p:cNvPr id="15" name="Obraz 14"/>
          <p:cNvPicPr>
            <a:picLocks noChangeAspect="1"/>
          </p:cNvPicPr>
          <p:nvPr userDrawn="1"/>
        </p:nvPicPr>
        <p:blipFill>
          <a:blip r:embed="rId5">
            <a:extLst>
              <a:ext uri="{BEBA8EAE-BF5A-486C-A8C5-ECC9F3942E4B}">
                <a14:imgProps xmlns:a14="http://schemas.microsoft.com/office/drawing/2010/main">
                  <a14:imgLayer r:embed="rId6">
                    <a14:imgEffect>
                      <a14:artisticCrisscrossEtching trans="61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7954709" y="3635298"/>
            <a:ext cx="797368" cy="1508202"/>
          </a:xfrm>
          <a:prstGeom prst="rect">
            <a:avLst/>
          </a:prstGeom>
          <a:noFill/>
        </p:spPr>
      </p:pic>
    </p:spTree>
    <p:extLst>
      <p:ext uri="{BB962C8B-B14F-4D97-AF65-F5344CB8AC3E}">
        <p14:creationId xmlns:p14="http://schemas.microsoft.com/office/powerpoint/2010/main" val="147546489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5_Koniec_pusty">
    <p:spTree>
      <p:nvGrpSpPr>
        <p:cNvPr id="1" name=""/>
        <p:cNvGrpSpPr/>
        <p:nvPr/>
      </p:nvGrpSpPr>
      <p:grpSpPr>
        <a:xfrm>
          <a:off x="0" y="0"/>
          <a:ext cx="0" cy="0"/>
          <a:chOff x="0" y="0"/>
          <a:chExt cx="0" cy="0"/>
        </a:xfrm>
      </p:grpSpPr>
      <p:sp>
        <p:nvSpPr>
          <p:cNvPr id="6" name="Prostokąt 5"/>
          <p:cNvSpPr>
            <a:spLocks noChangeAspect="1"/>
          </p:cNvSpPr>
          <p:nvPr userDrawn="1"/>
        </p:nvSpPr>
        <p:spPr>
          <a:xfrm>
            <a:off x="263172" y="0"/>
            <a:ext cx="8880828" cy="5143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Prostokąt 11"/>
          <p:cNvSpPr/>
          <p:nvPr userDrawn="1"/>
        </p:nvSpPr>
        <p:spPr>
          <a:xfrm>
            <a:off x="1" y="-1"/>
            <a:ext cx="263171" cy="46957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3" name="Obraz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pic>
        <p:nvPicPr>
          <p:cNvPr id="15" name="Obraz 14"/>
          <p:cNvPicPr>
            <a:picLocks noChangeAspect="1"/>
          </p:cNvPicPr>
          <p:nvPr userDrawn="1"/>
        </p:nvPicPr>
        <p:blipFill>
          <a:blip r:embed="rId3">
            <a:extLst>
              <a:ext uri="{BEBA8EAE-BF5A-486C-A8C5-ECC9F3942E4B}">
                <a14:imgProps xmlns:a14="http://schemas.microsoft.com/office/drawing/2010/main">
                  <a14:imgLayer r:embed="rId4">
                    <a14:imgEffect>
                      <a14:artisticCrisscrossEtching trans="61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7954709" y="3635298"/>
            <a:ext cx="797368" cy="1508202"/>
          </a:xfrm>
          <a:prstGeom prst="rect">
            <a:avLst/>
          </a:prstGeom>
          <a:noFill/>
        </p:spPr>
      </p:pic>
    </p:spTree>
    <p:extLst>
      <p:ext uri="{BB962C8B-B14F-4D97-AF65-F5344CB8AC3E}">
        <p14:creationId xmlns:p14="http://schemas.microsoft.com/office/powerpoint/2010/main" val="36942949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1597820"/>
            <a:ext cx="7772400" cy="1102519"/>
          </a:xfrm>
        </p:spPr>
        <p:txBody>
          <a:bodyPr/>
          <a:lstStyle/>
          <a:p>
            <a:r>
              <a:rPr lang="pl-PL"/>
              <a:t>Kliknij, aby edytować styl</a:t>
            </a:r>
            <a:endParaRPr lang="pl-PL" dirty="0"/>
          </a:p>
        </p:txBody>
      </p:sp>
      <p:sp>
        <p:nvSpPr>
          <p:cNvPr id="3" name="Podtytuł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pl-PL"/>
              <a:t>Kliknij, aby edytować styl wzorca podtytułu</a:t>
            </a:r>
          </a:p>
        </p:txBody>
      </p:sp>
      <p:sp>
        <p:nvSpPr>
          <p:cNvPr id="4" name="Symbol zastępczy daty 3">
            <a:extLst>
              <a:ext uri="{FF2B5EF4-FFF2-40B4-BE49-F238E27FC236}">
                <a16:creationId xmlns:a16="http://schemas.microsoft.com/office/drawing/2014/main" id="{EA64F287-EE83-4DBC-8586-B53C2CDDB394}"/>
              </a:ext>
            </a:extLst>
          </p:cNvPr>
          <p:cNvSpPr>
            <a:spLocks noGrp="1"/>
          </p:cNvSpPr>
          <p:nvPr>
            <p:ph type="dt" sz="half" idx="10"/>
          </p:nvPr>
        </p:nvSpPr>
        <p:spPr/>
        <p:txBody>
          <a:bodyPr/>
          <a:lstStyle>
            <a:lvl1pPr>
              <a:defRPr/>
            </a:lvl1pPr>
          </a:lstStyle>
          <a:p>
            <a:pPr>
              <a:defRPr/>
            </a:pPr>
            <a:fld id="{C242DDFB-8633-484E-8DD3-BDFF3481EAEE}" type="datetimeFigureOut">
              <a:rPr lang="pl-PL"/>
              <a:pPr>
                <a:defRPr/>
              </a:pPr>
              <a:t>09.09.2026</a:t>
            </a:fld>
            <a:endParaRPr lang="pl-PL" dirty="0"/>
          </a:p>
        </p:txBody>
      </p:sp>
      <p:sp>
        <p:nvSpPr>
          <p:cNvPr id="5" name="Symbol zastępczy stopki 4">
            <a:extLst>
              <a:ext uri="{FF2B5EF4-FFF2-40B4-BE49-F238E27FC236}">
                <a16:creationId xmlns:a16="http://schemas.microsoft.com/office/drawing/2014/main" id="{4A42FF79-F6E1-4B19-80E1-EA95D845630A}"/>
              </a:ext>
            </a:extLst>
          </p:cNvPr>
          <p:cNvSpPr>
            <a:spLocks noGrp="1"/>
          </p:cNvSpPr>
          <p:nvPr>
            <p:ph type="ftr" sz="quarter" idx="11"/>
          </p:nvPr>
        </p:nvSpPr>
        <p:spPr/>
        <p:txBody>
          <a:bodyPr/>
          <a:lstStyle>
            <a:lvl1pPr>
              <a:defRPr/>
            </a:lvl1pPr>
          </a:lstStyle>
          <a:p>
            <a:pPr>
              <a:defRPr/>
            </a:pPr>
            <a:endParaRPr lang="pl-PL"/>
          </a:p>
        </p:txBody>
      </p:sp>
      <p:sp>
        <p:nvSpPr>
          <p:cNvPr id="6" name="Symbol zastępczy numeru slajdu 5">
            <a:extLst>
              <a:ext uri="{FF2B5EF4-FFF2-40B4-BE49-F238E27FC236}">
                <a16:creationId xmlns:a16="http://schemas.microsoft.com/office/drawing/2014/main" id="{36034E4E-067C-470D-AEF7-9636757E7337}"/>
              </a:ext>
            </a:extLst>
          </p:cNvPr>
          <p:cNvSpPr>
            <a:spLocks noGrp="1"/>
          </p:cNvSpPr>
          <p:nvPr>
            <p:ph type="sldNum" sz="quarter" idx="12"/>
          </p:nvPr>
        </p:nvSpPr>
        <p:spPr/>
        <p:txBody>
          <a:bodyPr/>
          <a:lstStyle>
            <a:lvl1pPr>
              <a:defRPr/>
            </a:lvl1pPr>
          </a:lstStyle>
          <a:p>
            <a:fld id="{C58DDBB2-DE22-4975-A731-9812A79E7F8D}" type="slidenum">
              <a:rPr lang="pl-PL" altLang="pl-PL"/>
              <a:pPr/>
              <a:t>‹#›</a:t>
            </a:fld>
            <a:endParaRPr lang="pl-PL" altLang="pl-PL"/>
          </a:p>
        </p:txBody>
      </p:sp>
    </p:spTree>
    <p:extLst>
      <p:ext uri="{BB962C8B-B14F-4D97-AF65-F5344CB8AC3E}">
        <p14:creationId xmlns:p14="http://schemas.microsoft.com/office/powerpoint/2010/main" val="38899243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Układ niestandard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C6872BC-3586-41AE-9483-12132A74065B}"/>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9611272D-A267-4710-88C1-23112869D524}"/>
              </a:ext>
            </a:extLst>
          </p:cNvPr>
          <p:cNvSpPr>
            <a:spLocks noGrp="1"/>
          </p:cNvSpPr>
          <p:nvPr>
            <p:ph type="dt" sz="half" idx="10"/>
          </p:nvPr>
        </p:nvSpPr>
        <p:spPr/>
        <p:txBody>
          <a:bodyPr/>
          <a:lstStyle/>
          <a:p>
            <a:pPr>
              <a:defRPr/>
            </a:pPr>
            <a:fld id="{0C79827D-4B59-469F-8315-3780E9E16F4B}" type="datetimeFigureOut">
              <a:rPr lang="pl-PL" smtClean="0"/>
              <a:pPr>
                <a:defRPr/>
              </a:pPr>
              <a:t>09.09.2026</a:t>
            </a:fld>
            <a:endParaRPr lang="pl-PL" dirty="0"/>
          </a:p>
        </p:txBody>
      </p:sp>
      <p:sp>
        <p:nvSpPr>
          <p:cNvPr id="4" name="Symbol zastępczy stopki 3">
            <a:extLst>
              <a:ext uri="{FF2B5EF4-FFF2-40B4-BE49-F238E27FC236}">
                <a16:creationId xmlns:a16="http://schemas.microsoft.com/office/drawing/2014/main" id="{CFDBA494-5C95-4686-B93D-7E9973025C79}"/>
              </a:ext>
            </a:extLst>
          </p:cNvPr>
          <p:cNvSpPr>
            <a:spLocks noGrp="1"/>
          </p:cNvSpPr>
          <p:nvPr>
            <p:ph type="ftr" sz="quarter" idx="11"/>
          </p:nvPr>
        </p:nvSpPr>
        <p:spPr/>
        <p:txBody>
          <a:bodyPr/>
          <a:lstStyle/>
          <a:p>
            <a:pPr>
              <a:defRPr/>
            </a:pPr>
            <a:endParaRPr lang="pl-PL"/>
          </a:p>
        </p:txBody>
      </p:sp>
      <p:sp>
        <p:nvSpPr>
          <p:cNvPr id="5" name="Symbol zastępczy numeru slajdu 4">
            <a:extLst>
              <a:ext uri="{FF2B5EF4-FFF2-40B4-BE49-F238E27FC236}">
                <a16:creationId xmlns:a16="http://schemas.microsoft.com/office/drawing/2014/main" id="{AABB098C-10ED-4441-80D1-3555A396C7F8}"/>
              </a:ext>
            </a:extLst>
          </p:cNvPr>
          <p:cNvSpPr>
            <a:spLocks noGrp="1"/>
          </p:cNvSpPr>
          <p:nvPr>
            <p:ph type="sldNum" sz="quarter" idx="12"/>
          </p:nvPr>
        </p:nvSpPr>
        <p:spPr/>
        <p:txBody>
          <a:bodyPr/>
          <a:lstStyle/>
          <a:p>
            <a:fld id="{A56A188D-3A9A-47BD-904C-5EC68D2774CE}" type="slidenum">
              <a:rPr lang="pl-PL" altLang="pl-PL" smtClean="0"/>
              <a:pPr/>
              <a:t>‹#›</a:t>
            </a:fld>
            <a:endParaRPr lang="pl-PL" altLang="pl-PL"/>
          </a:p>
        </p:txBody>
      </p:sp>
    </p:spTree>
    <p:extLst>
      <p:ext uri="{BB962C8B-B14F-4D97-AF65-F5344CB8AC3E}">
        <p14:creationId xmlns:p14="http://schemas.microsoft.com/office/powerpoint/2010/main" val="63853525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pl-PL" dirty="0"/>
              <a:t>Kliknij, aby edytować styl</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pl-PL" dirty="0"/>
              <a:t>Edytuj style wzorca tekstu</a:t>
            </a:r>
          </a:p>
          <a:p>
            <a:pPr lvl="1"/>
            <a:r>
              <a:rPr lang="pl-PL" dirty="0"/>
              <a:t>Drugi poziom</a:t>
            </a:r>
          </a:p>
          <a:p>
            <a:pPr lvl="2"/>
            <a:r>
              <a:rPr lang="pl-PL" dirty="0"/>
              <a:t>Trzeci poziom</a:t>
            </a:r>
          </a:p>
          <a:p>
            <a:pPr lvl="3"/>
            <a:r>
              <a:rPr lang="pl-PL" dirty="0"/>
              <a:t>Czwarty poziom</a:t>
            </a:r>
          </a:p>
          <a:p>
            <a:pPr lvl="4"/>
            <a:r>
              <a:rPr lang="pl-PL" dirty="0"/>
              <a:t>Piąty poziom</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latin typeface="+mj-lt"/>
              </a:defRPr>
            </a:lvl1pPr>
          </a:lstStyle>
          <a:p>
            <a:fld id="{C764DE79-268F-4C1A-8933-263129D2AF90}" type="datetimeFigureOut">
              <a:rPr lang="en-US" smtClean="0"/>
              <a:pPr/>
              <a:t>9/9/2026</a:t>
            </a:fld>
            <a:endParaRPr lang="en-US" dirty="0"/>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latin typeface="+mj-lt"/>
                <a:cs typeface="Calibri" panose="020F0502020204030204" pitchFamily="34" charset="0"/>
              </a:defRPr>
            </a:lvl1pPr>
          </a:lstStyle>
          <a:p>
            <a:endParaRPr lang="en-US" dirty="0"/>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latin typeface="+mj-lt"/>
                <a:cs typeface="Calibri" panose="020F0502020204030204" pitchFamily="34" charset="0"/>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438799101"/>
      </p:ext>
    </p:extLst>
  </p:cSld>
  <p:clrMap bg1="lt1" tx1="dk1" bg2="lt2" tx2="dk2" accent1="accent1" accent2="accent2" accent3="accent3" accent4="accent4" accent5="accent5" accent6="accent6" hlink="hlink" folHlink="folHlink"/>
  <p:sldLayoutIdLst>
    <p:sldLayoutId id="2147483730" r:id="rId1"/>
    <p:sldLayoutId id="2147483733" r:id="rId2"/>
    <p:sldLayoutId id="2147483734"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 id="2147483750" r:id="rId18"/>
    <p:sldLayoutId id="2147483751" r:id="rId19"/>
    <p:sldLayoutId id="2147483752" r:id="rId20"/>
    <p:sldLayoutId id="2147483753" r:id="rId21"/>
    <p:sldLayoutId id="2147483754" r:id="rId22"/>
    <p:sldLayoutId id="2147483755" r:id="rId23"/>
    <p:sldLayoutId id="2147483756" r:id="rId24"/>
    <p:sldLayoutId id="2147483757" r:id="rId25"/>
    <p:sldLayoutId id="2147483758" r:id="rId26"/>
    <p:sldLayoutId id="2147483759" r:id="rId27"/>
    <p:sldLayoutId id="2147483760" r:id="rId28"/>
    <p:sldLayoutId id="2147483761" r:id="rId29"/>
    <p:sldLayoutId id="2147483693" r:id="rId30"/>
    <p:sldLayoutId id="2147483694" r:id="rId31"/>
    <p:sldLayoutId id="2147483705" r:id="rId32"/>
    <p:sldLayoutId id="2147483695" r:id="rId33"/>
    <p:sldLayoutId id="2147483698" r:id="rId34"/>
    <p:sldLayoutId id="2147483701" r:id="rId35"/>
    <p:sldLayoutId id="2147483704" r:id="rId36"/>
    <p:sldLayoutId id="2147483699" r:id="rId37"/>
    <p:sldLayoutId id="2147483706" r:id="rId38"/>
    <p:sldLayoutId id="2147483703" r:id="rId39"/>
    <p:sldLayoutId id="2147483680" r:id="rId40"/>
    <p:sldLayoutId id="2147483662" r:id="rId41"/>
    <p:sldLayoutId id="2147483700" r:id="rId42"/>
    <p:sldLayoutId id="2147483678" r:id="rId43"/>
    <p:sldLayoutId id="2147483702" r:id="rId44"/>
    <p:sldLayoutId id="2147483707" r:id="rId45"/>
    <p:sldLayoutId id="2147483708" r:id="rId46"/>
    <p:sldLayoutId id="2147483762" r:id="rId47"/>
    <p:sldLayoutId id="2147483763" r:id="rId48"/>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Calibri" panose="020F0502020204030204" pitchFamily="34" charset="0"/>
        </a:defRPr>
      </a:lvl1pPr>
    </p:titleStyle>
    <p:bodyStyle>
      <a:lvl1pPr marL="171450" indent="-171450" algn="l" defTabSz="685800" rtl="0" eaLnBrk="1" latinLnBrk="0" hangingPunct="1">
        <a:lnSpc>
          <a:spcPct val="90000"/>
        </a:lnSpc>
        <a:spcBef>
          <a:spcPts val="750"/>
        </a:spcBef>
        <a:buClr>
          <a:schemeClr val="accent1"/>
        </a:buClr>
        <a:buSzPct val="110000"/>
        <a:buFont typeface="Wingdings" panose="05000000000000000000" pitchFamily="2" charset="2"/>
        <a:buChar char="§"/>
        <a:defRPr sz="2100" kern="1200">
          <a:solidFill>
            <a:schemeClr val="tx1"/>
          </a:solidFill>
          <a:latin typeface="+mj-lt"/>
          <a:ea typeface="+mn-ea"/>
          <a:cs typeface="Calibri" panose="020F0502020204030204" pitchFamily="34" charset="0"/>
        </a:defRPr>
      </a:lvl1pPr>
      <a:lvl2pPr marL="514350" indent="-171450" algn="l" defTabSz="685800" rtl="0" eaLnBrk="1" latinLnBrk="0" hangingPunct="1">
        <a:lnSpc>
          <a:spcPct val="90000"/>
        </a:lnSpc>
        <a:spcBef>
          <a:spcPts val="375"/>
        </a:spcBef>
        <a:buClr>
          <a:schemeClr val="accent1"/>
        </a:buClr>
        <a:buSzPct val="110000"/>
        <a:buFont typeface="Wingdings" panose="05000000000000000000" pitchFamily="2" charset="2"/>
        <a:buChar char="§"/>
        <a:defRPr sz="1800" kern="1200">
          <a:solidFill>
            <a:schemeClr val="tx1"/>
          </a:solidFill>
          <a:latin typeface="+mj-lt"/>
          <a:ea typeface="+mn-ea"/>
          <a:cs typeface="Calibri" panose="020F0502020204030204" pitchFamily="34" charset="0"/>
        </a:defRPr>
      </a:lvl2pPr>
      <a:lvl3pPr marL="857250" indent="-171450" algn="l" defTabSz="685800" rtl="0" eaLnBrk="1" latinLnBrk="0" hangingPunct="1">
        <a:lnSpc>
          <a:spcPct val="90000"/>
        </a:lnSpc>
        <a:spcBef>
          <a:spcPts val="375"/>
        </a:spcBef>
        <a:buClr>
          <a:schemeClr val="accent1"/>
        </a:buClr>
        <a:buSzPct val="110000"/>
        <a:buFont typeface="Wingdings" panose="05000000000000000000" pitchFamily="2" charset="2"/>
        <a:buChar char="§"/>
        <a:defRPr sz="1500" kern="1200">
          <a:solidFill>
            <a:schemeClr val="tx1"/>
          </a:solidFill>
          <a:latin typeface="+mj-lt"/>
          <a:ea typeface="+mn-ea"/>
          <a:cs typeface="Calibri" panose="020F0502020204030204" pitchFamily="34" charset="0"/>
        </a:defRPr>
      </a:lvl3pPr>
      <a:lvl4pPr marL="1200150" indent="-171450" algn="l" defTabSz="685800" rtl="0" eaLnBrk="1" latinLnBrk="0" hangingPunct="1">
        <a:lnSpc>
          <a:spcPct val="90000"/>
        </a:lnSpc>
        <a:spcBef>
          <a:spcPts val="375"/>
        </a:spcBef>
        <a:buClr>
          <a:schemeClr val="accent1"/>
        </a:buClr>
        <a:buSzPct val="110000"/>
        <a:buFont typeface="Wingdings" panose="05000000000000000000" pitchFamily="2" charset="2"/>
        <a:buChar char="§"/>
        <a:defRPr sz="1350" kern="1200">
          <a:solidFill>
            <a:schemeClr val="tx1"/>
          </a:solidFill>
          <a:latin typeface="+mj-lt"/>
          <a:ea typeface="+mn-ea"/>
          <a:cs typeface="Calibri" panose="020F0502020204030204" pitchFamily="34" charset="0"/>
        </a:defRPr>
      </a:lvl4pPr>
      <a:lvl5pPr marL="1543050" indent="-171450" algn="l" defTabSz="685800" rtl="0" eaLnBrk="1" latinLnBrk="0" hangingPunct="1">
        <a:lnSpc>
          <a:spcPct val="90000"/>
        </a:lnSpc>
        <a:spcBef>
          <a:spcPts val="375"/>
        </a:spcBef>
        <a:buClr>
          <a:schemeClr val="accent1"/>
        </a:buClr>
        <a:buSzPct val="110000"/>
        <a:buFont typeface="Wingdings" panose="05000000000000000000" pitchFamily="2" charset="2"/>
        <a:buChar char="§"/>
        <a:defRPr sz="1350" kern="1200">
          <a:solidFill>
            <a:schemeClr val="tx1"/>
          </a:solidFill>
          <a:latin typeface="+mj-lt"/>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7" orient="horz" pos="1620" userDrawn="1">
          <p15:clr>
            <a:srgbClr val="F26B43"/>
          </p15:clr>
        </p15:guide>
        <p15:guide id="8" pos="2880" userDrawn="1">
          <p15:clr>
            <a:srgbClr val="F26B43"/>
          </p15:clr>
        </p15:guide>
        <p15:guide id="9" pos="560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7.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8.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48.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5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5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6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6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6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6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6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6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7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7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7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7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7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7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7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7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8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8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8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8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8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8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8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8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8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8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9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9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9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9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9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9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9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8.xml"/></Relationships>
</file>

<file path=ppt/slides/_rels/slide9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9.xml"/><Relationship Id="rId5" Type="http://schemas.microsoft.com/office/2007/relationships/hdphoto" Target="../media/hdphoto1.wdp"/><Relationship Id="rId4" Type="http://schemas.openxmlformats.org/officeDocument/2006/relationships/image" Target="../media/image20.png"/></Relationships>
</file>

<file path=ppt/slides/_rels/slide9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323C9F9-DEC8-A656-0EA7-2AEABDC18D22}"/>
            </a:ext>
          </a:extLst>
        </p:cNvPr>
        <p:cNvGrpSpPr/>
        <p:nvPr/>
      </p:nvGrpSpPr>
      <p:grpSpPr>
        <a:xfrm>
          <a:off x="0" y="0"/>
          <a:ext cx="0" cy="0"/>
          <a:chOff x="0" y="0"/>
          <a:chExt cx="0" cy="0"/>
        </a:xfrm>
      </p:grpSpPr>
      <p:sp>
        <p:nvSpPr>
          <p:cNvPr id="2" name="Podtytuł 2">
            <a:extLst>
              <a:ext uri="{FF2B5EF4-FFF2-40B4-BE49-F238E27FC236}">
                <a16:creationId xmlns:a16="http://schemas.microsoft.com/office/drawing/2014/main" id="{F20CDCAC-931D-97BD-7BB6-F0F9424E909A}"/>
              </a:ext>
            </a:extLst>
          </p:cNvPr>
          <p:cNvSpPr txBox="1"/>
          <p:nvPr/>
        </p:nvSpPr>
        <p:spPr>
          <a:xfrm>
            <a:off x="544588" y="1948748"/>
            <a:ext cx="8054823" cy="1752120"/>
          </a:xfrm>
          <a:prstGeom prst="rect">
            <a:avLst/>
          </a:prstGeom>
          <a:noFill/>
          <a:ln w="0">
            <a:noFill/>
          </a:ln>
        </p:spPr>
        <p:txBody>
          <a:bodyPr>
            <a:noAutofit/>
          </a:bodyPr>
          <a:lstStyle/>
          <a:p>
            <a:pPr algn="ctr">
              <a:lnSpc>
                <a:spcPct val="100000"/>
              </a:lnSpc>
              <a:spcBef>
                <a:spcPts val="281"/>
              </a:spcBef>
              <a:tabLst>
                <a:tab pos="0" algn="l"/>
              </a:tabLst>
            </a:pPr>
            <a:r>
              <a:rPr lang="pl-PL" sz="1400" spc="-1" dirty="0">
                <a:solidFill>
                  <a:srgbClr val="000000"/>
                </a:solidFill>
                <a:latin typeface="Arial"/>
              </a:rPr>
              <a:t>Współfinansowano w ramach projektu nr FENX.01.05-IW.01-0102/24 </a:t>
            </a:r>
            <a:br>
              <a:rPr lang="pl-PL" sz="1400" spc="-1" dirty="0">
                <a:solidFill>
                  <a:srgbClr val="000000"/>
                </a:solidFill>
                <a:latin typeface="Arial"/>
              </a:rPr>
            </a:br>
            <a:r>
              <a:rPr lang="pl-PL" sz="1400" spc="-1" dirty="0">
                <a:solidFill>
                  <a:srgbClr val="000000"/>
                </a:solidFill>
                <a:latin typeface="Arial"/>
              </a:rPr>
              <a:t>pn. </a:t>
            </a:r>
            <a:r>
              <a:rPr lang="pl-PL" sz="1400" b="1" spc="-1" dirty="0">
                <a:solidFill>
                  <a:srgbClr val="000000"/>
                </a:solidFill>
                <a:latin typeface="Arial"/>
              </a:rPr>
              <a:t>Wdrażanie Planu działań dla priorytetowych dróg przenoszenia inwazyjnych gatunków obcych ze środków Unii Europejskiej w ramach programu Fundusze Europejskie na Infrastrukturę, Klimat, Środowisko 2021-2027</a:t>
            </a:r>
            <a:r>
              <a:rPr lang="pl-PL" sz="1400" b="1" strike="noStrike" spc="-1" dirty="0">
                <a:solidFill>
                  <a:srgbClr val="000000"/>
                </a:solidFill>
                <a:latin typeface="Arial"/>
              </a:rPr>
              <a:t>.</a:t>
            </a:r>
            <a:endParaRPr lang="pl-PL" sz="1400" b="1" strike="noStrike" spc="-1" dirty="0">
              <a:latin typeface="Arial"/>
            </a:endParaRPr>
          </a:p>
        </p:txBody>
      </p:sp>
      <p:pic>
        <p:nvPicPr>
          <p:cNvPr id="4" name="Obraz 3" descr="Logo Funduszy Europejskich na Infrastrukture, Klimat, Środowisko, flagi Polski i Unii Europejskiej oraz znak programu Zielonej Energii. Grafika symbolizuje współfinansowanie projektów ekologicznych przez Unię Europejską i polski rząd.&#10;">
            <a:extLst>
              <a:ext uri="{FF2B5EF4-FFF2-40B4-BE49-F238E27FC236}">
                <a16:creationId xmlns:a16="http://schemas.microsoft.com/office/drawing/2014/main" id="{07FED6A0-06B5-8BB1-0772-2DCE4578F6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317" y="3700868"/>
            <a:ext cx="8477573" cy="983586"/>
          </a:xfrm>
          <a:prstGeom prst="rect">
            <a:avLst/>
          </a:prstGeom>
        </p:spPr>
      </p:pic>
    </p:spTree>
    <p:extLst>
      <p:ext uri="{BB962C8B-B14F-4D97-AF65-F5344CB8AC3E}">
        <p14:creationId xmlns:p14="http://schemas.microsoft.com/office/powerpoint/2010/main" val="1078642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Obraz 7">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9424" y="0"/>
            <a:ext cx="851466" cy="1020763"/>
          </a:xfrm>
          <a:prstGeom prst="rect">
            <a:avLst/>
          </a:prstGeom>
        </p:spPr>
      </p:pic>
      <p:sp>
        <p:nvSpPr>
          <p:cNvPr id="5" name="Symbol zastępczy tekstu 4">
            <a:extLst>
              <a:ext uri="{FF2B5EF4-FFF2-40B4-BE49-F238E27FC236}">
                <a16:creationId xmlns:a16="http://schemas.microsoft.com/office/drawing/2014/main" id="{BFE938E0-B10D-6ED3-C2AC-D6D587B9071A}"/>
              </a:ext>
            </a:extLst>
          </p:cNvPr>
          <p:cNvSpPr>
            <a:spLocks noGrp="1"/>
          </p:cNvSpPr>
          <p:nvPr>
            <p:ph type="body" sz="quarter" idx="11"/>
          </p:nvPr>
        </p:nvSpPr>
        <p:spPr>
          <a:xfrm>
            <a:off x="710933" y="2082473"/>
            <a:ext cx="7916688" cy="2951816"/>
          </a:xfrm>
        </p:spPr>
        <p:txBody>
          <a:bodyPr/>
          <a:lstStyle/>
          <a:p>
            <a:r>
              <a:rPr lang="pl-PL" b="1" dirty="0"/>
              <a:t>Podstawy prawne dotyczące zapobiegania i przeciwdziałania rozprzestrzenianiu się IGO, w tym obowiązki wynikające </a:t>
            </a:r>
            <a:br>
              <a:rPr lang="pl-PL" b="1" dirty="0"/>
            </a:br>
            <a:r>
              <a:rPr lang="pl-PL" b="1" dirty="0"/>
              <a:t>z ustawy o gatunkach obcych </a:t>
            </a:r>
          </a:p>
          <a:p>
            <a:r>
              <a:rPr lang="pl-PL" sz="2100" b="1" dirty="0"/>
              <a:t>Kontrole urzędowe, Centralny Rejestr Danych o IGO i przepisy karne</a:t>
            </a:r>
          </a:p>
          <a:p>
            <a:r>
              <a:rPr lang="pl-PL" sz="1600" i="1" dirty="0"/>
              <a:t>– Karolina Mazurska, Barbara Tokarska-Guzik, Wojciech Solarz, Rafał Maciaszek, </a:t>
            </a:r>
            <a:br>
              <a:rPr lang="pl-PL" sz="1600" i="1" dirty="0"/>
            </a:br>
            <a:r>
              <a:rPr lang="pl-PL" sz="1600" i="1" dirty="0"/>
              <a:t>Tomasz Mroczkowski, Izabela </a:t>
            </a:r>
            <a:r>
              <a:rPr lang="pl-PL" sz="1600" i="1" dirty="0" err="1"/>
              <a:t>Sachajdakiewicz</a:t>
            </a:r>
            <a:br>
              <a:rPr lang="pl-PL" sz="1600" i="1" dirty="0"/>
            </a:br>
            <a:endParaRPr lang="pl-PL" sz="1600" i="1" dirty="0"/>
          </a:p>
          <a:p>
            <a:endParaRPr lang="pl-PL" sz="1600" i="1" dirty="0"/>
          </a:p>
          <a:p>
            <a:r>
              <a:rPr lang="pl-PL" sz="1600" dirty="0"/>
              <a:t>2025</a:t>
            </a:r>
          </a:p>
        </p:txBody>
      </p:sp>
    </p:spTree>
    <p:extLst>
      <p:ext uri="{BB962C8B-B14F-4D97-AF65-F5344CB8AC3E}">
        <p14:creationId xmlns:p14="http://schemas.microsoft.com/office/powerpoint/2010/main" val="4080341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EF09778-47AE-4CA0-8F88-C80D8C9E5C12}"/>
              </a:ext>
            </a:extLst>
          </p:cNvPr>
          <p:cNvSpPr>
            <a:spLocks noGrp="1"/>
          </p:cNvSpPr>
          <p:nvPr>
            <p:ph type="ctrTitle"/>
          </p:nvPr>
        </p:nvSpPr>
        <p:spPr>
          <a:xfrm>
            <a:off x="2154356" y="141480"/>
            <a:ext cx="5829300" cy="486054"/>
          </a:xfrm>
        </p:spPr>
        <p:txBody>
          <a:bodyPr>
            <a:normAutofit/>
          </a:bodyPr>
          <a:lstStyle/>
          <a:p>
            <a:r>
              <a:rPr lang="pl-PL" sz="1800" dirty="0">
                <a:latin typeface="Arial" panose="020B0604020202020204" pitchFamily="34" charset="0"/>
                <a:cs typeface="Arial" panose="020B0604020202020204" pitchFamily="34" charset="0"/>
              </a:rPr>
              <a:t>Akty prawne dotyczące gatunków obcych</a:t>
            </a:r>
          </a:p>
        </p:txBody>
      </p:sp>
      <p:sp>
        <p:nvSpPr>
          <p:cNvPr id="3" name="Podtytuł 2">
            <a:extLst>
              <a:ext uri="{FF2B5EF4-FFF2-40B4-BE49-F238E27FC236}">
                <a16:creationId xmlns:a16="http://schemas.microsoft.com/office/drawing/2014/main" id="{20FBBF67-D4A5-460B-B5BA-138F96DE6BE6}"/>
              </a:ext>
            </a:extLst>
          </p:cNvPr>
          <p:cNvSpPr>
            <a:spLocks noGrp="1"/>
          </p:cNvSpPr>
          <p:nvPr>
            <p:ph type="subTitle" idx="1"/>
          </p:nvPr>
        </p:nvSpPr>
        <p:spPr>
          <a:xfrm>
            <a:off x="1657350" y="711617"/>
            <a:ext cx="5829300" cy="4290403"/>
          </a:xfrm>
        </p:spPr>
        <p:txBody>
          <a:bodyPr>
            <a:noAutofit/>
          </a:bodyPr>
          <a:lstStyle/>
          <a:p>
            <a:pPr marL="214313" indent="-214313" algn="l">
              <a:lnSpc>
                <a:spcPct val="100000"/>
              </a:lnSpc>
              <a:spcBef>
                <a:spcPts val="0"/>
              </a:spcBef>
              <a:buClr>
                <a:srgbClr val="009900"/>
              </a:buClr>
              <a:buFont typeface="Arial" panose="020B0604020202020204" pitchFamily="34" charset="0"/>
              <a:buChar char="•"/>
            </a:pPr>
            <a:r>
              <a:rPr lang="pl-PL" sz="1600" b="1" dirty="0">
                <a:solidFill>
                  <a:schemeClr val="bg1">
                    <a:lumMod val="50000"/>
                  </a:schemeClr>
                </a:solidFill>
                <a:latin typeface="Arial" panose="020B0604020202020204" pitchFamily="34" charset="0"/>
                <a:cs typeface="Arial" panose="020B0604020202020204" pitchFamily="34" charset="0"/>
              </a:rPr>
              <a:t>rozporządzenie Parlamentu Europejskiego i Rady (UE) nr 1143/2014</a:t>
            </a:r>
            <a:r>
              <a:rPr lang="pl-PL" sz="1600" dirty="0">
                <a:solidFill>
                  <a:schemeClr val="tx1"/>
                </a:solidFill>
                <a:latin typeface="Arial" panose="020B0604020202020204" pitchFamily="34" charset="0"/>
                <a:cs typeface="Arial" panose="020B0604020202020204" pitchFamily="34" charset="0"/>
              </a:rPr>
              <a:t> z dnia 22 października 2014 r. w sprawie </a:t>
            </a:r>
            <a:r>
              <a:rPr lang="pl-PL" sz="1600" dirty="0">
                <a:solidFill>
                  <a:srgbClr val="009900"/>
                </a:solidFill>
                <a:latin typeface="Arial" panose="020B0604020202020204" pitchFamily="34" charset="0"/>
                <a:cs typeface="Arial" panose="020B0604020202020204" pitchFamily="34" charset="0"/>
              </a:rPr>
              <a:t>działań zapobiegawczych i zaradczych w odniesieniu do wprowadzania i rozprzestrzeniania inwazyjnych gatunków obcych</a:t>
            </a:r>
            <a:r>
              <a:rPr lang="pl-PL" sz="1600" dirty="0">
                <a:solidFill>
                  <a:schemeClr val="tx1"/>
                </a:solidFill>
                <a:latin typeface="Arial" panose="020B0604020202020204" pitchFamily="34" charset="0"/>
                <a:cs typeface="Arial" panose="020B0604020202020204" pitchFamily="34" charset="0"/>
              </a:rPr>
              <a:t> (Dz. Urz. UE L 317 z 04.11.2014, str. 35, z </a:t>
            </a:r>
            <a:r>
              <a:rPr lang="pl-PL" sz="1600" dirty="0" err="1">
                <a:solidFill>
                  <a:schemeClr val="tx1"/>
                </a:solidFill>
                <a:latin typeface="Arial" panose="020B0604020202020204" pitchFamily="34" charset="0"/>
                <a:cs typeface="Arial" panose="020B0604020202020204" pitchFamily="34" charset="0"/>
              </a:rPr>
              <a:t>późn</a:t>
            </a:r>
            <a:r>
              <a:rPr lang="pl-PL" sz="1600" dirty="0">
                <a:solidFill>
                  <a:schemeClr val="tx1"/>
                </a:solidFill>
                <a:latin typeface="Arial" panose="020B0604020202020204" pitchFamily="34" charset="0"/>
                <a:cs typeface="Arial" panose="020B0604020202020204" pitchFamily="34" charset="0"/>
              </a:rPr>
              <a:t>. zm.)</a:t>
            </a:r>
          </a:p>
          <a:p>
            <a:pPr algn="l">
              <a:lnSpc>
                <a:spcPct val="100000"/>
              </a:lnSpc>
              <a:spcBef>
                <a:spcPts val="0"/>
              </a:spcBef>
              <a:buClr>
                <a:srgbClr val="009900"/>
              </a:buClr>
            </a:pPr>
            <a:endParaRPr lang="pl-PL" sz="1600" dirty="0">
              <a:solidFill>
                <a:schemeClr val="tx1"/>
              </a:solidFill>
              <a:latin typeface="Arial" panose="020B0604020202020204" pitchFamily="34" charset="0"/>
              <a:cs typeface="Arial" panose="020B0604020202020204" pitchFamily="34" charset="0"/>
            </a:endParaRPr>
          </a:p>
          <a:p>
            <a:pPr marL="214313" indent="-214313" algn="l">
              <a:lnSpc>
                <a:spcPct val="100000"/>
              </a:lnSpc>
              <a:spcBef>
                <a:spcPts val="0"/>
              </a:spcBef>
              <a:buClr>
                <a:srgbClr val="009900"/>
              </a:buClr>
              <a:buFont typeface="Arial" panose="020B0604020202020204" pitchFamily="34" charset="0"/>
              <a:buChar char="•"/>
            </a:pPr>
            <a:r>
              <a:rPr lang="pl-PL" sz="1600" b="1" dirty="0">
                <a:solidFill>
                  <a:schemeClr val="bg1">
                    <a:lumMod val="50000"/>
                  </a:schemeClr>
                </a:solidFill>
                <a:latin typeface="Arial" panose="020B0604020202020204" pitchFamily="34" charset="0"/>
                <a:cs typeface="Arial" panose="020B0604020202020204" pitchFamily="34" charset="0"/>
              </a:rPr>
              <a:t>rozporządzenie wykonawcze Komisji (UE) 2016/1141</a:t>
            </a:r>
            <a:r>
              <a:rPr lang="pl-PL" sz="1600" dirty="0">
                <a:solidFill>
                  <a:schemeClr val="tx1"/>
                </a:solidFill>
                <a:latin typeface="Arial" panose="020B0604020202020204" pitchFamily="34" charset="0"/>
                <a:cs typeface="Arial" panose="020B0604020202020204" pitchFamily="34" charset="0"/>
              </a:rPr>
              <a:t> z dnia 13 lipca 2016 r. przyjmujące </a:t>
            </a:r>
            <a:r>
              <a:rPr lang="pl-PL" sz="1600" dirty="0">
                <a:solidFill>
                  <a:srgbClr val="009900"/>
                </a:solidFill>
                <a:latin typeface="Arial" panose="020B0604020202020204" pitchFamily="34" charset="0"/>
                <a:cs typeface="Arial" panose="020B0604020202020204" pitchFamily="34" charset="0"/>
              </a:rPr>
              <a:t>wykaz inwazyjnych gatunków obcych uznanych za stwarzające zagrożenie dla Unii</a:t>
            </a:r>
            <a:r>
              <a:rPr lang="pl-PL" sz="1600" dirty="0">
                <a:solidFill>
                  <a:schemeClr val="tx1"/>
                </a:solidFill>
                <a:latin typeface="Arial" panose="020B0604020202020204" pitchFamily="34" charset="0"/>
                <a:cs typeface="Arial" panose="020B0604020202020204" pitchFamily="34" charset="0"/>
              </a:rPr>
              <a:t> zgodnie z rozporządzeniem Parlamentu Europejskiego i Rady (UE) nr 1143/2014 (Dz. Urz. UE L 189 z 14.07.2016, str. 4, z </a:t>
            </a:r>
            <a:r>
              <a:rPr lang="pl-PL" sz="1600" dirty="0" err="1">
                <a:solidFill>
                  <a:schemeClr val="tx1"/>
                </a:solidFill>
                <a:latin typeface="Arial" panose="020B0604020202020204" pitchFamily="34" charset="0"/>
                <a:cs typeface="Arial" panose="020B0604020202020204" pitchFamily="34" charset="0"/>
              </a:rPr>
              <a:t>późn</a:t>
            </a:r>
            <a:r>
              <a:rPr lang="pl-PL" sz="1600" dirty="0">
                <a:solidFill>
                  <a:schemeClr val="tx1"/>
                </a:solidFill>
                <a:latin typeface="Arial" panose="020B0604020202020204" pitchFamily="34" charset="0"/>
                <a:cs typeface="Arial" panose="020B0604020202020204" pitchFamily="34" charset="0"/>
              </a:rPr>
              <a:t>. zm.) wraz z aktualizacjami: rozporządzeniem wykonawczym Komisji </a:t>
            </a:r>
            <a:r>
              <a:rPr lang="pl-PL" sz="1600" cap="all" dirty="0">
                <a:solidFill>
                  <a:schemeClr val="tx1"/>
                </a:solidFill>
                <a:latin typeface="Arial" panose="020B0604020202020204" pitchFamily="34" charset="0"/>
                <a:cs typeface="Arial" panose="020B0604020202020204" pitchFamily="34" charset="0"/>
              </a:rPr>
              <a:t>(UE) 2017/1263, </a:t>
            </a:r>
            <a:r>
              <a:rPr lang="pl-PL" sz="1600" dirty="0">
                <a:solidFill>
                  <a:schemeClr val="tx1"/>
                </a:solidFill>
                <a:latin typeface="Arial" panose="020B0604020202020204" pitchFamily="34" charset="0"/>
                <a:cs typeface="Arial" panose="020B0604020202020204" pitchFamily="34" charset="0"/>
              </a:rPr>
              <a:t>rozporządzeniem wykonawczym Komisji </a:t>
            </a:r>
            <a:r>
              <a:rPr lang="pl-PL" sz="1600" cap="all" dirty="0">
                <a:solidFill>
                  <a:schemeClr val="tx1"/>
                </a:solidFill>
                <a:latin typeface="Arial" panose="020B0604020202020204" pitchFamily="34" charset="0"/>
                <a:cs typeface="Arial" panose="020B0604020202020204" pitchFamily="34" charset="0"/>
              </a:rPr>
              <a:t>(UE) 2019/1262,</a:t>
            </a:r>
            <a:r>
              <a:rPr lang="pl-PL" sz="1600" dirty="0">
                <a:solidFill>
                  <a:schemeClr val="tx1"/>
                </a:solidFill>
                <a:latin typeface="Arial" panose="020B0604020202020204" pitchFamily="34" charset="0"/>
                <a:cs typeface="Arial" panose="020B0604020202020204" pitchFamily="34" charset="0"/>
              </a:rPr>
              <a:t> rozporządzeniem wykonawczym Komisji </a:t>
            </a:r>
            <a:r>
              <a:rPr lang="pl-PL" sz="1600" cap="all" dirty="0">
                <a:solidFill>
                  <a:schemeClr val="tx1"/>
                </a:solidFill>
                <a:latin typeface="Arial" panose="020B0604020202020204" pitchFamily="34" charset="0"/>
                <a:cs typeface="Arial" panose="020B0604020202020204" pitchFamily="34" charset="0"/>
              </a:rPr>
              <a:t>(UE) 2022/1203 </a:t>
            </a:r>
            <a:r>
              <a:rPr lang="pl-PL" sz="1600" dirty="0">
                <a:solidFill>
                  <a:schemeClr val="tx1"/>
                </a:solidFill>
                <a:latin typeface="Arial" panose="020B0604020202020204" pitchFamily="34" charset="0"/>
                <a:cs typeface="Arial" panose="020B0604020202020204" pitchFamily="34" charset="0"/>
              </a:rPr>
              <a:t>oraz rozporządzeniem wykonawczym Komisji </a:t>
            </a:r>
            <a:r>
              <a:rPr lang="pl-PL" sz="1600" cap="all" dirty="0">
                <a:solidFill>
                  <a:schemeClr val="tx1"/>
                </a:solidFill>
                <a:latin typeface="Arial" panose="020B0604020202020204" pitchFamily="34" charset="0"/>
                <a:cs typeface="Arial" panose="020B0604020202020204" pitchFamily="34" charset="0"/>
              </a:rPr>
              <a:t>(UE) 2025/1422</a:t>
            </a:r>
            <a:endParaRPr lang="pl-PL" sz="1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4492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5" name="Tabela 4"/>
          <p:cNvGraphicFramePr>
            <a:graphicFrameLocks noGrp="1"/>
          </p:cNvGraphicFramePr>
          <p:nvPr>
            <p:extLst>
              <p:ext uri="{D42A27DB-BD31-4B8C-83A1-F6EECF244321}">
                <p14:modId xmlns:p14="http://schemas.microsoft.com/office/powerpoint/2010/main" val="1323984310"/>
              </p:ext>
            </p:extLst>
          </p:nvPr>
        </p:nvGraphicFramePr>
        <p:xfrm>
          <a:off x="6011651" y="3173252"/>
          <a:ext cx="3132349" cy="1970248"/>
        </p:xfrm>
        <a:graphic>
          <a:graphicData uri="http://schemas.openxmlformats.org/drawingml/2006/table">
            <a:tbl>
              <a:tblPr firstRow="1">
                <a:tableStyleId>{5C22544A-7EE6-4342-B048-85BDC9FD1C3A}</a:tableStyleId>
              </a:tblPr>
              <a:tblGrid>
                <a:gridCol w="783087">
                  <a:extLst>
                    <a:ext uri="{9D8B030D-6E8A-4147-A177-3AD203B41FA5}">
                      <a16:colId xmlns:a16="http://schemas.microsoft.com/office/drawing/2014/main" val="20000"/>
                    </a:ext>
                  </a:extLst>
                </a:gridCol>
                <a:gridCol w="881930">
                  <a:extLst>
                    <a:ext uri="{9D8B030D-6E8A-4147-A177-3AD203B41FA5}">
                      <a16:colId xmlns:a16="http://schemas.microsoft.com/office/drawing/2014/main" val="20001"/>
                    </a:ext>
                  </a:extLst>
                </a:gridCol>
                <a:gridCol w="830244">
                  <a:extLst>
                    <a:ext uri="{9D8B030D-6E8A-4147-A177-3AD203B41FA5}">
                      <a16:colId xmlns:a16="http://schemas.microsoft.com/office/drawing/2014/main" val="20002"/>
                    </a:ext>
                  </a:extLst>
                </a:gridCol>
                <a:gridCol w="637088">
                  <a:extLst>
                    <a:ext uri="{9D8B030D-6E8A-4147-A177-3AD203B41FA5}">
                      <a16:colId xmlns:a16="http://schemas.microsoft.com/office/drawing/2014/main" val="20003"/>
                    </a:ext>
                  </a:extLst>
                </a:gridCol>
              </a:tblGrid>
              <a:tr h="624364">
                <a:tc>
                  <a:txBody>
                    <a:bodyPr/>
                    <a:lstStyle/>
                    <a:p>
                      <a:pPr algn="l" fontAlgn="b"/>
                      <a:endParaRPr lang="pl-PL" sz="1400" b="0" i="0" u="none" strike="noStrike" dirty="0">
                        <a:solidFill>
                          <a:srgbClr val="000000"/>
                        </a:solidFill>
                        <a:effectLst/>
                        <a:latin typeface="Arial" panose="020B0604020202020204" pitchFamily="34" charset="0"/>
                        <a:cs typeface="Arial" panose="020B0604020202020204" pitchFamily="34" charset="0"/>
                      </a:endParaRPr>
                    </a:p>
                  </a:txBody>
                  <a:tcPr marL="7144" marR="7144" marT="7144" marB="0" anchor="b">
                    <a:solidFill>
                      <a:schemeClr val="accent6"/>
                    </a:solidFill>
                  </a:tcPr>
                </a:tc>
                <a:tc>
                  <a:txBody>
                    <a:bodyPr/>
                    <a:lstStyle/>
                    <a:p>
                      <a:pPr algn="ctr" fontAlgn="b"/>
                      <a:endParaRPr lang="pl-PL" sz="1400" u="none" strike="noStrike" dirty="0">
                        <a:solidFill>
                          <a:schemeClr val="tx1"/>
                        </a:solidFill>
                        <a:effectLst/>
                        <a:latin typeface="Arial" panose="020B0604020202020204" pitchFamily="34" charset="0"/>
                        <a:cs typeface="Arial" panose="020B0604020202020204" pitchFamily="34" charset="0"/>
                      </a:endParaRPr>
                    </a:p>
                    <a:p>
                      <a:pPr algn="ctr" fontAlgn="b"/>
                      <a:r>
                        <a:rPr lang="pl-PL" sz="1400" u="none" strike="noStrike" dirty="0">
                          <a:solidFill>
                            <a:schemeClr val="tx1"/>
                          </a:solidFill>
                          <a:effectLst/>
                          <a:latin typeface="Arial" panose="020B0604020202020204" pitchFamily="34" charset="0"/>
                          <a:cs typeface="Arial" panose="020B0604020202020204" pitchFamily="34" charset="0"/>
                        </a:rPr>
                        <a:t>Rośliny</a:t>
                      </a:r>
                    </a:p>
                    <a:p>
                      <a:pPr algn="ctr" fontAlgn="b"/>
                      <a:endParaRPr lang="pl-PL" sz="1400" u="none" strike="noStrike" dirty="0">
                        <a:solidFill>
                          <a:schemeClr val="tx1"/>
                        </a:solidFill>
                        <a:effectLst/>
                        <a:latin typeface="Arial" panose="020B0604020202020204" pitchFamily="34" charset="0"/>
                        <a:cs typeface="Arial" panose="020B0604020202020204" pitchFamily="34" charset="0"/>
                      </a:endParaRPr>
                    </a:p>
                  </a:txBody>
                  <a:tcPr marL="7144" marR="7144" marT="7144" marB="0" anchor="b">
                    <a:solidFill>
                      <a:schemeClr val="accent1">
                        <a:lumMod val="40000"/>
                        <a:lumOff val="60000"/>
                      </a:schemeClr>
                    </a:solidFill>
                  </a:tcPr>
                </a:tc>
                <a:tc>
                  <a:txBody>
                    <a:bodyPr/>
                    <a:lstStyle/>
                    <a:p>
                      <a:pPr algn="ctr" fontAlgn="b"/>
                      <a:r>
                        <a:rPr lang="pl-PL" sz="1400" u="none" strike="noStrike" dirty="0">
                          <a:solidFill>
                            <a:schemeClr val="tx1"/>
                          </a:solidFill>
                          <a:effectLst/>
                          <a:latin typeface="Arial" panose="020B0604020202020204" pitchFamily="34" charset="0"/>
                          <a:cs typeface="Arial" panose="020B0604020202020204" pitchFamily="34" charset="0"/>
                        </a:rPr>
                        <a:t>Zwierzęta</a:t>
                      </a:r>
                    </a:p>
                    <a:p>
                      <a:pPr algn="ctr" fontAlgn="b"/>
                      <a:endParaRPr lang="pl-PL" sz="1400" b="0" i="0" u="none" strike="noStrike" dirty="0">
                        <a:solidFill>
                          <a:schemeClr val="tx1"/>
                        </a:solidFill>
                        <a:effectLst/>
                        <a:latin typeface="Arial" panose="020B0604020202020204" pitchFamily="34" charset="0"/>
                        <a:cs typeface="Arial" panose="020B0604020202020204" pitchFamily="34" charset="0"/>
                      </a:endParaRPr>
                    </a:p>
                  </a:txBody>
                  <a:tcPr marL="7144" marR="7144" marT="7144" marB="0" anchor="b">
                    <a:solidFill>
                      <a:schemeClr val="accent4">
                        <a:lumMod val="20000"/>
                        <a:lumOff val="80000"/>
                      </a:schemeClr>
                    </a:solidFill>
                  </a:tcPr>
                </a:tc>
                <a:tc>
                  <a:txBody>
                    <a:bodyPr/>
                    <a:lstStyle/>
                    <a:p>
                      <a:pPr algn="ctr" fontAlgn="b"/>
                      <a:r>
                        <a:rPr lang="pl-PL" sz="1400" u="none" strike="noStrike" dirty="0">
                          <a:solidFill>
                            <a:schemeClr val="tx1"/>
                          </a:solidFill>
                          <a:effectLst/>
                          <a:latin typeface="Arial" panose="020B0604020202020204" pitchFamily="34" charset="0"/>
                          <a:cs typeface="Arial" panose="020B0604020202020204" pitchFamily="34" charset="0"/>
                        </a:rPr>
                        <a:t>Razem</a:t>
                      </a:r>
                    </a:p>
                    <a:p>
                      <a:pPr algn="ctr" fontAlgn="b"/>
                      <a:endParaRPr lang="pl-PL" sz="1400" b="0" i="0" u="none" strike="noStrike" dirty="0">
                        <a:solidFill>
                          <a:schemeClr val="tx1"/>
                        </a:solidFill>
                        <a:effectLst/>
                        <a:latin typeface="Arial" panose="020B0604020202020204" pitchFamily="34" charset="0"/>
                        <a:cs typeface="Arial" panose="020B0604020202020204" pitchFamily="34" charset="0"/>
                      </a:endParaRPr>
                    </a:p>
                  </a:txBody>
                  <a:tcPr marL="7144" marR="7144" marT="7144" marB="0" anchor="b">
                    <a:solidFill>
                      <a:srgbClr val="FDD9F8"/>
                    </a:solidFill>
                  </a:tcPr>
                </a:tc>
                <a:extLst>
                  <a:ext uri="{0D108BD9-81ED-4DB2-BD59-A6C34878D82A}">
                    <a16:rowId xmlns:a16="http://schemas.microsoft.com/office/drawing/2014/main" val="10000"/>
                  </a:ext>
                </a:extLst>
              </a:tr>
              <a:tr h="212884">
                <a:tc>
                  <a:txBody>
                    <a:bodyPr/>
                    <a:lstStyle/>
                    <a:p>
                      <a:pPr algn="r" fontAlgn="b"/>
                      <a:r>
                        <a:rPr lang="pl-PL" sz="1400" u="none" strike="noStrike">
                          <a:effectLst/>
                          <a:latin typeface="Arial" panose="020B0604020202020204" pitchFamily="34" charset="0"/>
                          <a:cs typeface="Arial" panose="020B0604020202020204" pitchFamily="34" charset="0"/>
                        </a:rPr>
                        <a:t>2016</a:t>
                      </a:r>
                      <a:endParaRPr lang="pl-PL" sz="1400" b="0" i="0" u="none" strike="noStrike">
                        <a:solidFill>
                          <a:srgbClr val="000000"/>
                        </a:solidFill>
                        <a:effectLst/>
                        <a:latin typeface="Arial" panose="020B0604020202020204" pitchFamily="34" charset="0"/>
                        <a:cs typeface="Arial" panose="020B0604020202020204" pitchFamily="34" charset="0"/>
                      </a:endParaRPr>
                    </a:p>
                  </a:txBody>
                  <a:tcPr marL="7144" marR="7144" marT="7144" marB="0" anchor="b">
                    <a:solidFill>
                      <a:schemeClr val="accent6"/>
                    </a:solidFill>
                  </a:tcPr>
                </a:tc>
                <a:tc>
                  <a:txBody>
                    <a:bodyPr/>
                    <a:lstStyle/>
                    <a:p>
                      <a:pPr algn="ctr" fontAlgn="b"/>
                      <a:r>
                        <a:rPr lang="pl-PL" sz="1400" u="none" strike="noStrike" dirty="0">
                          <a:effectLst/>
                          <a:latin typeface="Arial" panose="020B0604020202020204" pitchFamily="34" charset="0"/>
                          <a:cs typeface="Arial" panose="020B0604020202020204" pitchFamily="34" charset="0"/>
                        </a:rPr>
                        <a:t>14</a:t>
                      </a:r>
                      <a:endParaRPr lang="pl-PL" sz="1400" b="0" i="0" u="none" strike="noStrike" dirty="0">
                        <a:solidFill>
                          <a:srgbClr val="000000"/>
                        </a:solidFill>
                        <a:effectLst/>
                        <a:latin typeface="Arial" panose="020B0604020202020204" pitchFamily="34" charset="0"/>
                        <a:cs typeface="Arial" panose="020B0604020202020204" pitchFamily="34" charset="0"/>
                      </a:endParaRPr>
                    </a:p>
                  </a:txBody>
                  <a:tcPr marL="7144" marR="7144" marT="7144" marB="0" anchor="b">
                    <a:solidFill>
                      <a:schemeClr val="accent1">
                        <a:lumMod val="40000"/>
                        <a:lumOff val="60000"/>
                      </a:schemeClr>
                    </a:solidFill>
                  </a:tcPr>
                </a:tc>
                <a:tc>
                  <a:txBody>
                    <a:bodyPr/>
                    <a:lstStyle/>
                    <a:p>
                      <a:pPr algn="ctr" fontAlgn="b"/>
                      <a:r>
                        <a:rPr lang="pl-PL" sz="1400" u="none" strike="noStrike" dirty="0">
                          <a:effectLst/>
                          <a:latin typeface="Arial" panose="020B0604020202020204" pitchFamily="34" charset="0"/>
                          <a:cs typeface="Arial" panose="020B0604020202020204" pitchFamily="34" charset="0"/>
                        </a:rPr>
                        <a:t>23</a:t>
                      </a:r>
                      <a:endParaRPr lang="pl-PL" sz="1400" b="0" i="0" u="none" strike="noStrike" dirty="0">
                        <a:solidFill>
                          <a:srgbClr val="000000"/>
                        </a:solidFill>
                        <a:effectLst/>
                        <a:latin typeface="Arial" panose="020B0604020202020204" pitchFamily="34" charset="0"/>
                        <a:cs typeface="Arial" panose="020B0604020202020204" pitchFamily="34" charset="0"/>
                      </a:endParaRPr>
                    </a:p>
                  </a:txBody>
                  <a:tcPr marL="7144" marR="7144" marT="7144" marB="0" anchor="b">
                    <a:solidFill>
                      <a:schemeClr val="accent4">
                        <a:lumMod val="20000"/>
                        <a:lumOff val="80000"/>
                      </a:schemeClr>
                    </a:solidFill>
                  </a:tcPr>
                </a:tc>
                <a:tc>
                  <a:txBody>
                    <a:bodyPr/>
                    <a:lstStyle/>
                    <a:p>
                      <a:pPr algn="ctr" fontAlgn="b"/>
                      <a:r>
                        <a:rPr lang="pl-PL" sz="1400" u="none" strike="noStrike" dirty="0">
                          <a:effectLst/>
                          <a:latin typeface="Arial" panose="020B0604020202020204" pitchFamily="34" charset="0"/>
                          <a:cs typeface="Arial" panose="020B0604020202020204" pitchFamily="34" charset="0"/>
                        </a:rPr>
                        <a:t>37</a:t>
                      </a:r>
                      <a:endParaRPr lang="pl-PL" sz="1400" b="0" i="0" u="none" strike="noStrike" dirty="0">
                        <a:solidFill>
                          <a:srgbClr val="000000"/>
                        </a:solidFill>
                        <a:effectLst/>
                        <a:latin typeface="Arial" panose="020B0604020202020204" pitchFamily="34" charset="0"/>
                        <a:cs typeface="Arial" panose="020B0604020202020204" pitchFamily="34" charset="0"/>
                      </a:endParaRPr>
                    </a:p>
                  </a:txBody>
                  <a:tcPr marL="7144" marR="7144" marT="7144" marB="0" anchor="b">
                    <a:solidFill>
                      <a:srgbClr val="FDD9F8"/>
                    </a:solidFill>
                  </a:tcPr>
                </a:tc>
                <a:extLst>
                  <a:ext uri="{0D108BD9-81ED-4DB2-BD59-A6C34878D82A}">
                    <a16:rowId xmlns:a16="http://schemas.microsoft.com/office/drawing/2014/main" val="10001"/>
                  </a:ext>
                </a:extLst>
              </a:tr>
              <a:tr h="212884">
                <a:tc>
                  <a:txBody>
                    <a:bodyPr/>
                    <a:lstStyle/>
                    <a:p>
                      <a:pPr algn="r" fontAlgn="b"/>
                      <a:r>
                        <a:rPr lang="pl-PL" sz="1400" u="none" strike="noStrike" dirty="0">
                          <a:effectLst/>
                          <a:latin typeface="Arial" panose="020B0604020202020204" pitchFamily="34" charset="0"/>
                          <a:cs typeface="Arial" panose="020B0604020202020204" pitchFamily="34" charset="0"/>
                        </a:rPr>
                        <a:t>2017</a:t>
                      </a:r>
                      <a:endParaRPr lang="pl-PL" sz="1400" b="0" i="0" u="none" strike="noStrike" dirty="0">
                        <a:solidFill>
                          <a:srgbClr val="000000"/>
                        </a:solidFill>
                        <a:effectLst/>
                        <a:latin typeface="Arial" panose="020B0604020202020204" pitchFamily="34" charset="0"/>
                        <a:cs typeface="Arial" panose="020B0604020202020204" pitchFamily="34" charset="0"/>
                      </a:endParaRPr>
                    </a:p>
                  </a:txBody>
                  <a:tcPr marL="7144" marR="7144" marT="7144" marB="0" anchor="b">
                    <a:solidFill>
                      <a:schemeClr val="accent6"/>
                    </a:solidFill>
                  </a:tcPr>
                </a:tc>
                <a:tc>
                  <a:txBody>
                    <a:bodyPr/>
                    <a:lstStyle/>
                    <a:p>
                      <a:pPr algn="ctr" fontAlgn="b"/>
                      <a:r>
                        <a:rPr lang="pl-PL" sz="1400" u="none" strike="noStrike" dirty="0">
                          <a:effectLst/>
                          <a:latin typeface="Arial" panose="020B0604020202020204" pitchFamily="34" charset="0"/>
                          <a:cs typeface="Arial" panose="020B0604020202020204" pitchFamily="34" charset="0"/>
                        </a:rPr>
                        <a:t>9</a:t>
                      </a:r>
                      <a:endParaRPr lang="pl-PL" sz="1400" b="0" i="0" u="none" strike="noStrike" dirty="0">
                        <a:solidFill>
                          <a:srgbClr val="000000"/>
                        </a:solidFill>
                        <a:effectLst/>
                        <a:latin typeface="Arial" panose="020B0604020202020204" pitchFamily="34" charset="0"/>
                        <a:cs typeface="Arial" panose="020B0604020202020204" pitchFamily="34" charset="0"/>
                      </a:endParaRPr>
                    </a:p>
                  </a:txBody>
                  <a:tcPr marL="7144" marR="7144" marT="7144" marB="0" anchor="b">
                    <a:solidFill>
                      <a:schemeClr val="accent1">
                        <a:lumMod val="40000"/>
                        <a:lumOff val="60000"/>
                      </a:schemeClr>
                    </a:solidFill>
                  </a:tcPr>
                </a:tc>
                <a:tc>
                  <a:txBody>
                    <a:bodyPr/>
                    <a:lstStyle/>
                    <a:p>
                      <a:pPr algn="ctr" fontAlgn="b"/>
                      <a:r>
                        <a:rPr lang="pl-PL" sz="1400" u="none" strike="noStrike" dirty="0">
                          <a:effectLst/>
                          <a:latin typeface="Arial" panose="020B0604020202020204" pitchFamily="34" charset="0"/>
                          <a:cs typeface="Arial" panose="020B0604020202020204" pitchFamily="34" charset="0"/>
                        </a:rPr>
                        <a:t>3</a:t>
                      </a:r>
                      <a:endParaRPr lang="pl-PL" sz="1400" b="0" i="0" u="none" strike="noStrike" dirty="0">
                        <a:solidFill>
                          <a:srgbClr val="000000"/>
                        </a:solidFill>
                        <a:effectLst/>
                        <a:latin typeface="Arial" panose="020B0604020202020204" pitchFamily="34" charset="0"/>
                        <a:cs typeface="Arial" panose="020B0604020202020204" pitchFamily="34" charset="0"/>
                      </a:endParaRPr>
                    </a:p>
                  </a:txBody>
                  <a:tcPr marL="7144" marR="7144" marT="7144" marB="0" anchor="b">
                    <a:solidFill>
                      <a:schemeClr val="accent4">
                        <a:lumMod val="20000"/>
                        <a:lumOff val="80000"/>
                      </a:schemeClr>
                    </a:solidFill>
                  </a:tcPr>
                </a:tc>
                <a:tc>
                  <a:txBody>
                    <a:bodyPr/>
                    <a:lstStyle/>
                    <a:p>
                      <a:pPr algn="ctr" fontAlgn="b"/>
                      <a:r>
                        <a:rPr lang="pl-PL" sz="1400" u="none" strike="noStrike" dirty="0">
                          <a:effectLst/>
                          <a:latin typeface="Arial" panose="020B0604020202020204" pitchFamily="34" charset="0"/>
                          <a:cs typeface="Arial" panose="020B0604020202020204" pitchFamily="34" charset="0"/>
                        </a:rPr>
                        <a:t>12</a:t>
                      </a:r>
                      <a:endParaRPr lang="pl-PL" sz="1400" b="0" i="0" u="none" strike="noStrike" dirty="0">
                        <a:solidFill>
                          <a:srgbClr val="000000"/>
                        </a:solidFill>
                        <a:effectLst/>
                        <a:latin typeface="Arial" panose="020B0604020202020204" pitchFamily="34" charset="0"/>
                        <a:cs typeface="Arial" panose="020B0604020202020204" pitchFamily="34" charset="0"/>
                      </a:endParaRPr>
                    </a:p>
                  </a:txBody>
                  <a:tcPr marL="7144" marR="7144" marT="7144" marB="0" anchor="b">
                    <a:solidFill>
                      <a:srgbClr val="FDD9F8"/>
                    </a:solidFill>
                  </a:tcPr>
                </a:tc>
                <a:extLst>
                  <a:ext uri="{0D108BD9-81ED-4DB2-BD59-A6C34878D82A}">
                    <a16:rowId xmlns:a16="http://schemas.microsoft.com/office/drawing/2014/main" val="10002"/>
                  </a:ext>
                </a:extLst>
              </a:tr>
              <a:tr h="212884">
                <a:tc>
                  <a:txBody>
                    <a:bodyPr/>
                    <a:lstStyle/>
                    <a:p>
                      <a:pPr algn="r" fontAlgn="b"/>
                      <a:r>
                        <a:rPr lang="pl-PL" sz="1400" u="none" strike="noStrike" dirty="0">
                          <a:effectLst/>
                          <a:latin typeface="Arial" panose="020B0604020202020204" pitchFamily="34" charset="0"/>
                          <a:cs typeface="Arial" panose="020B0604020202020204" pitchFamily="34" charset="0"/>
                        </a:rPr>
                        <a:t>2019</a:t>
                      </a:r>
                      <a:endParaRPr lang="pl-PL" sz="1400" b="0" i="0" u="none" strike="noStrike" dirty="0">
                        <a:solidFill>
                          <a:srgbClr val="000000"/>
                        </a:solidFill>
                        <a:effectLst/>
                        <a:latin typeface="Arial" panose="020B0604020202020204" pitchFamily="34" charset="0"/>
                        <a:cs typeface="Arial" panose="020B0604020202020204" pitchFamily="34" charset="0"/>
                      </a:endParaRPr>
                    </a:p>
                  </a:txBody>
                  <a:tcPr marL="7144" marR="7144" marT="7144" marB="0" anchor="b">
                    <a:solidFill>
                      <a:schemeClr val="accent6"/>
                    </a:solidFill>
                  </a:tcPr>
                </a:tc>
                <a:tc>
                  <a:txBody>
                    <a:bodyPr/>
                    <a:lstStyle/>
                    <a:p>
                      <a:pPr algn="ctr" fontAlgn="b"/>
                      <a:r>
                        <a:rPr lang="pl-PL" sz="1400" u="none" strike="noStrike" dirty="0">
                          <a:effectLst/>
                          <a:latin typeface="Arial" panose="020B0604020202020204" pitchFamily="34" charset="0"/>
                          <a:cs typeface="Arial" panose="020B0604020202020204" pitchFamily="34" charset="0"/>
                        </a:rPr>
                        <a:t>13</a:t>
                      </a:r>
                      <a:endParaRPr lang="pl-PL" sz="1400" b="0" i="0" u="none" strike="noStrike" dirty="0">
                        <a:solidFill>
                          <a:srgbClr val="000000"/>
                        </a:solidFill>
                        <a:effectLst/>
                        <a:latin typeface="Arial" panose="020B0604020202020204" pitchFamily="34" charset="0"/>
                        <a:cs typeface="Arial" panose="020B0604020202020204" pitchFamily="34" charset="0"/>
                      </a:endParaRPr>
                    </a:p>
                  </a:txBody>
                  <a:tcPr marL="7144" marR="7144" marT="7144" marB="0" anchor="b">
                    <a:solidFill>
                      <a:schemeClr val="accent1">
                        <a:lumMod val="40000"/>
                        <a:lumOff val="60000"/>
                      </a:schemeClr>
                    </a:solidFill>
                  </a:tcPr>
                </a:tc>
                <a:tc>
                  <a:txBody>
                    <a:bodyPr/>
                    <a:lstStyle/>
                    <a:p>
                      <a:pPr algn="ctr" fontAlgn="b"/>
                      <a:r>
                        <a:rPr lang="pl-PL" sz="1400" u="none" strike="noStrike" dirty="0">
                          <a:effectLst/>
                          <a:latin typeface="Arial" panose="020B0604020202020204" pitchFamily="34" charset="0"/>
                          <a:cs typeface="Arial" panose="020B0604020202020204" pitchFamily="34" charset="0"/>
                        </a:rPr>
                        <a:t>4</a:t>
                      </a:r>
                      <a:endParaRPr lang="pl-PL" sz="1400" b="0" i="0" u="none" strike="noStrike" dirty="0">
                        <a:solidFill>
                          <a:srgbClr val="000000"/>
                        </a:solidFill>
                        <a:effectLst/>
                        <a:latin typeface="Arial" panose="020B0604020202020204" pitchFamily="34" charset="0"/>
                        <a:cs typeface="Arial" panose="020B0604020202020204" pitchFamily="34" charset="0"/>
                      </a:endParaRPr>
                    </a:p>
                  </a:txBody>
                  <a:tcPr marL="7144" marR="7144" marT="7144" marB="0" anchor="b">
                    <a:solidFill>
                      <a:schemeClr val="accent4">
                        <a:lumMod val="20000"/>
                        <a:lumOff val="80000"/>
                      </a:schemeClr>
                    </a:solidFill>
                  </a:tcPr>
                </a:tc>
                <a:tc>
                  <a:txBody>
                    <a:bodyPr/>
                    <a:lstStyle/>
                    <a:p>
                      <a:pPr algn="ctr" fontAlgn="b"/>
                      <a:r>
                        <a:rPr lang="pl-PL" sz="1400" u="none" strike="noStrike" dirty="0">
                          <a:effectLst/>
                          <a:latin typeface="Arial" panose="020B0604020202020204" pitchFamily="34" charset="0"/>
                          <a:cs typeface="Arial" panose="020B0604020202020204" pitchFamily="34" charset="0"/>
                        </a:rPr>
                        <a:t>17</a:t>
                      </a:r>
                      <a:endParaRPr lang="pl-PL" sz="1400" b="0" i="0" u="none" strike="noStrike" dirty="0">
                        <a:solidFill>
                          <a:srgbClr val="000000"/>
                        </a:solidFill>
                        <a:effectLst/>
                        <a:latin typeface="Arial" panose="020B0604020202020204" pitchFamily="34" charset="0"/>
                        <a:cs typeface="Arial" panose="020B0604020202020204" pitchFamily="34" charset="0"/>
                      </a:endParaRPr>
                    </a:p>
                  </a:txBody>
                  <a:tcPr marL="7144" marR="7144" marT="7144" marB="0" anchor="b">
                    <a:solidFill>
                      <a:srgbClr val="FDD9F8"/>
                    </a:solidFill>
                  </a:tcPr>
                </a:tc>
                <a:extLst>
                  <a:ext uri="{0D108BD9-81ED-4DB2-BD59-A6C34878D82A}">
                    <a16:rowId xmlns:a16="http://schemas.microsoft.com/office/drawing/2014/main" val="10003"/>
                  </a:ext>
                </a:extLst>
              </a:tr>
              <a:tr h="212884">
                <a:tc>
                  <a:txBody>
                    <a:bodyPr/>
                    <a:lstStyle/>
                    <a:p>
                      <a:pPr algn="r" fontAlgn="b"/>
                      <a:r>
                        <a:rPr lang="pl-PL" sz="1400" b="0" i="0" u="none" strike="noStrike" dirty="0">
                          <a:solidFill>
                            <a:srgbClr val="000000"/>
                          </a:solidFill>
                          <a:effectLst/>
                          <a:latin typeface="Arial" panose="020B0604020202020204" pitchFamily="34" charset="0"/>
                          <a:cs typeface="Arial" panose="020B0604020202020204" pitchFamily="34" charset="0"/>
                        </a:rPr>
                        <a:t>2022</a:t>
                      </a:r>
                    </a:p>
                  </a:txBody>
                  <a:tcPr marL="7144" marR="7144" marT="7144" marB="0" anchor="b">
                    <a:solidFill>
                      <a:schemeClr val="accent6"/>
                    </a:solidFill>
                  </a:tcPr>
                </a:tc>
                <a:tc>
                  <a:txBody>
                    <a:bodyPr/>
                    <a:lstStyle/>
                    <a:p>
                      <a:pPr algn="ctr" fontAlgn="b"/>
                      <a:r>
                        <a:rPr lang="pl-PL" sz="1400" b="0" i="0" u="none" strike="noStrike" dirty="0">
                          <a:solidFill>
                            <a:srgbClr val="000000"/>
                          </a:solidFill>
                          <a:effectLst/>
                          <a:latin typeface="Arial" panose="020B0604020202020204" pitchFamily="34" charset="0"/>
                          <a:cs typeface="Arial" panose="020B0604020202020204" pitchFamily="34" charset="0"/>
                        </a:rPr>
                        <a:t>5</a:t>
                      </a:r>
                    </a:p>
                  </a:txBody>
                  <a:tcPr marL="7144" marR="7144" marT="7144" marB="0" anchor="b">
                    <a:solidFill>
                      <a:schemeClr val="accent1">
                        <a:lumMod val="40000"/>
                        <a:lumOff val="60000"/>
                      </a:schemeClr>
                    </a:solidFill>
                  </a:tcPr>
                </a:tc>
                <a:tc>
                  <a:txBody>
                    <a:bodyPr/>
                    <a:lstStyle/>
                    <a:p>
                      <a:pPr algn="ctr" fontAlgn="b"/>
                      <a:r>
                        <a:rPr lang="pl-PL" sz="1400" b="0" i="0" u="none" strike="noStrike" dirty="0">
                          <a:solidFill>
                            <a:srgbClr val="000000"/>
                          </a:solidFill>
                          <a:effectLst/>
                          <a:latin typeface="Arial" panose="020B0604020202020204" pitchFamily="34" charset="0"/>
                          <a:cs typeface="Arial" panose="020B0604020202020204" pitchFamily="34" charset="0"/>
                        </a:rPr>
                        <a:t>17</a:t>
                      </a:r>
                    </a:p>
                  </a:txBody>
                  <a:tcPr marL="7144" marR="7144" marT="7144" marB="0" anchor="b">
                    <a:solidFill>
                      <a:schemeClr val="accent4">
                        <a:lumMod val="20000"/>
                        <a:lumOff val="80000"/>
                      </a:schemeClr>
                    </a:solidFill>
                  </a:tcPr>
                </a:tc>
                <a:tc>
                  <a:txBody>
                    <a:bodyPr/>
                    <a:lstStyle/>
                    <a:p>
                      <a:pPr algn="ctr" fontAlgn="b"/>
                      <a:r>
                        <a:rPr lang="pl-PL" sz="1400" b="0" i="0" u="none" strike="noStrike" dirty="0">
                          <a:solidFill>
                            <a:srgbClr val="000000"/>
                          </a:solidFill>
                          <a:effectLst/>
                          <a:latin typeface="Arial" panose="020B0604020202020204" pitchFamily="34" charset="0"/>
                          <a:cs typeface="Arial" panose="020B0604020202020204" pitchFamily="34" charset="0"/>
                        </a:rPr>
                        <a:t>22</a:t>
                      </a:r>
                    </a:p>
                  </a:txBody>
                  <a:tcPr marL="7144" marR="7144" marT="7144" marB="0" anchor="b">
                    <a:solidFill>
                      <a:srgbClr val="FDD9F8"/>
                    </a:solidFill>
                  </a:tcPr>
                </a:tc>
                <a:extLst>
                  <a:ext uri="{0D108BD9-81ED-4DB2-BD59-A6C34878D82A}">
                    <a16:rowId xmlns:a16="http://schemas.microsoft.com/office/drawing/2014/main" val="3470476351"/>
                  </a:ext>
                </a:extLst>
              </a:tr>
              <a:tr h="212884">
                <a:tc>
                  <a:txBody>
                    <a:bodyPr/>
                    <a:lstStyle/>
                    <a:p>
                      <a:pPr algn="r" fontAlgn="b"/>
                      <a:r>
                        <a:rPr lang="pl-PL" sz="1400" b="0" i="0" u="none" strike="noStrike" dirty="0">
                          <a:solidFill>
                            <a:srgbClr val="000000"/>
                          </a:solidFill>
                          <a:effectLst/>
                          <a:latin typeface="Arial" panose="020B0604020202020204" pitchFamily="34" charset="0"/>
                          <a:cs typeface="Arial" panose="020B0604020202020204" pitchFamily="34" charset="0"/>
                        </a:rPr>
                        <a:t>2025</a:t>
                      </a:r>
                    </a:p>
                  </a:txBody>
                  <a:tcPr marL="7144" marR="7144" marT="7144" marB="0" anchor="b">
                    <a:solidFill>
                      <a:schemeClr val="accent6"/>
                    </a:solidFill>
                  </a:tcPr>
                </a:tc>
                <a:tc>
                  <a:txBody>
                    <a:bodyPr/>
                    <a:lstStyle/>
                    <a:p>
                      <a:pPr algn="ctr" fontAlgn="b"/>
                      <a:r>
                        <a:rPr lang="pl-PL" sz="1400" b="0" i="0" u="none" strike="noStrike" dirty="0">
                          <a:solidFill>
                            <a:srgbClr val="000000"/>
                          </a:solidFill>
                          <a:effectLst/>
                          <a:latin typeface="Arial" panose="020B0604020202020204" pitchFamily="34" charset="0"/>
                          <a:cs typeface="Arial" panose="020B0604020202020204" pitchFamily="34" charset="0"/>
                        </a:rPr>
                        <a:t>8</a:t>
                      </a:r>
                    </a:p>
                  </a:txBody>
                  <a:tcPr marL="7144" marR="7144" marT="7144" marB="0" anchor="b">
                    <a:solidFill>
                      <a:schemeClr val="accent1">
                        <a:lumMod val="40000"/>
                        <a:lumOff val="60000"/>
                      </a:schemeClr>
                    </a:solidFill>
                  </a:tcPr>
                </a:tc>
                <a:tc>
                  <a:txBody>
                    <a:bodyPr/>
                    <a:lstStyle/>
                    <a:p>
                      <a:pPr algn="ctr" fontAlgn="b"/>
                      <a:r>
                        <a:rPr lang="pl-PL" sz="1400" b="0" i="0" u="none" strike="noStrike" dirty="0">
                          <a:solidFill>
                            <a:srgbClr val="000000"/>
                          </a:solidFill>
                          <a:effectLst/>
                          <a:latin typeface="Arial" panose="020B0604020202020204" pitchFamily="34" charset="0"/>
                          <a:cs typeface="Arial" panose="020B0604020202020204" pitchFamily="34" charset="0"/>
                        </a:rPr>
                        <a:t>18</a:t>
                      </a:r>
                    </a:p>
                  </a:txBody>
                  <a:tcPr marL="7144" marR="7144" marT="7144" marB="0" anchor="b">
                    <a:solidFill>
                      <a:schemeClr val="accent4">
                        <a:lumMod val="20000"/>
                        <a:lumOff val="80000"/>
                      </a:schemeClr>
                    </a:solidFill>
                  </a:tcPr>
                </a:tc>
                <a:tc>
                  <a:txBody>
                    <a:bodyPr/>
                    <a:lstStyle/>
                    <a:p>
                      <a:pPr algn="ctr" fontAlgn="b"/>
                      <a:r>
                        <a:rPr lang="pl-PL" sz="1400" b="0" i="0" u="none" strike="noStrike" dirty="0">
                          <a:solidFill>
                            <a:srgbClr val="000000"/>
                          </a:solidFill>
                          <a:effectLst/>
                          <a:latin typeface="Arial" panose="020B0604020202020204" pitchFamily="34" charset="0"/>
                          <a:cs typeface="Arial" panose="020B0604020202020204" pitchFamily="34" charset="0"/>
                        </a:rPr>
                        <a:t>26</a:t>
                      </a:r>
                    </a:p>
                  </a:txBody>
                  <a:tcPr marL="7144" marR="7144" marT="7144" marB="0" anchor="b">
                    <a:solidFill>
                      <a:srgbClr val="FDD9F8"/>
                    </a:solidFill>
                  </a:tcPr>
                </a:tc>
                <a:extLst>
                  <a:ext uri="{0D108BD9-81ED-4DB2-BD59-A6C34878D82A}">
                    <a16:rowId xmlns:a16="http://schemas.microsoft.com/office/drawing/2014/main" val="1148651326"/>
                  </a:ext>
                </a:extLst>
              </a:tr>
              <a:tr h="212884">
                <a:tc>
                  <a:txBody>
                    <a:bodyPr/>
                    <a:lstStyle/>
                    <a:p>
                      <a:pPr algn="r" fontAlgn="b"/>
                      <a:r>
                        <a:rPr lang="pl-PL" sz="1400" b="1" u="none" strike="noStrike" dirty="0">
                          <a:effectLst/>
                          <a:latin typeface="Arial" panose="020B0604020202020204" pitchFamily="34" charset="0"/>
                          <a:cs typeface="Arial" panose="020B0604020202020204" pitchFamily="34" charset="0"/>
                        </a:rPr>
                        <a:t>Razem</a:t>
                      </a:r>
                      <a:endParaRPr lang="pl-PL" sz="1400" b="1" i="0" u="none" strike="noStrike" dirty="0">
                        <a:solidFill>
                          <a:srgbClr val="000000"/>
                        </a:solidFill>
                        <a:effectLst/>
                        <a:latin typeface="Arial" panose="020B0604020202020204" pitchFamily="34" charset="0"/>
                        <a:cs typeface="Arial" panose="020B0604020202020204" pitchFamily="34" charset="0"/>
                      </a:endParaRPr>
                    </a:p>
                  </a:txBody>
                  <a:tcPr marL="7144" marR="7144" marT="7144" marB="0" anchor="b">
                    <a:solidFill>
                      <a:schemeClr val="accent6"/>
                    </a:solidFill>
                  </a:tcPr>
                </a:tc>
                <a:tc>
                  <a:txBody>
                    <a:bodyPr/>
                    <a:lstStyle/>
                    <a:p>
                      <a:pPr algn="ctr" fontAlgn="b"/>
                      <a:r>
                        <a:rPr lang="pl-PL" sz="1400" b="1" i="0" u="none" strike="noStrike" dirty="0">
                          <a:solidFill>
                            <a:srgbClr val="000000"/>
                          </a:solidFill>
                          <a:effectLst/>
                          <a:latin typeface="Arial" panose="020B0604020202020204" pitchFamily="34" charset="0"/>
                          <a:cs typeface="Arial" panose="020B0604020202020204" pitchFamily="34" charset="0"/>
                        </a:rPr>
                        <a:t>49</a:t>
                      </a:r>
                    </a:p>
                  </a:txBody>
                  <a:tcPr marL="7144" marR="7144" marT="7144" marB="0" anchor="b">
                    <a:solidFill>
                      <a:schemeClr val="accent1">
                        <a:lumMod val="40000"/>
                        <a:lumOff val="60000"/>
                      </a:schemeClr>
                    </a:solidFill>
                  </a:tcPr>
                </a:tc>
                <a:tc>
                  <a:txBody>
                    <a:bodyPr/>
                    <a:lstStyle/>
                    <a:p>
                      <a:pPr algn="ctr" fontAlgn="b"/>
                      <a:r>
                        <a:rPr lang="pl-PL" sz="1400" b="1" i="0" u="none" strike="noStrike" dirty="0">
                          <a:solidFill>
                            <a:srgbClr val="000000"/>
                          </a:solidFill>
                          <a:effectLst/>
                          <a:latin typeface="Arial" panose="020B0604020202020204" pitchFamily="34" charset="0"/>
                          <a:cs typeface="Arial" panose="020B0604020202020204" pitchFamily="34" charset="0"/>
                        </a:rPr>
                        <a:t>65</a:t>
                      </a:r>
                    </a:p>
                  </a:txBody>
                  <a:tcPr marL="7144" marR="7144" marT="7144" marB="0" anchor="b">
                    <a:solidFill>
                      <a:schemeClr val="accent4">
                        <a:lumMod val="20000"/>
                        <a:lumOff val="80000"/>
                      </a:schemeClr>
                    </a:solidFill>
                  </a:tcPr>
                </a:tc>
                <a:tc>
                  <a:txBody>
                    <a:bodyPr/>
                    <a:lstStyle/>
                    <a:p>
                      <a:pPr algn="ctr" fontAlgn="b"/>
                      <a:r>
                        <a:rPr lang="pl-PL" sz="1400" b="1" i="0" u="none" strike="noStrike" dirty="0">
                          <a:solidFill>
                            <a:srgbClr val="000000"/>
                          </a:solidFill>
                          <a:effectLst/>
                          <a:latin typeface="Arial" panose="020B0604020202020204" pitchFamily="34" charset="0"/>
                          <a:cs typeface="Arial" panose="020B0604020202020204" pitchFamily="34" charset="0"/>
                        </a:rPr>
                        <a:t>114</a:t>
                      </a:r>
                    </a:p>
                  </a:txBody>
                  <a:tcPr marL="7144" marR="7144" marT="7144" marB="0" anchor="b">
                    <a:solidFill>
                      <a:srgbClr val="FDD9F8"/>
                    </a:solidFill>
                  </a:tcPr>
                </a:tc>
                <a:extLst>
                  <a:ext uri="{0D108BD9-81ED-4DB2-BD59-A6C34878D82A}">
                    <a16:rowId xmlns:a16="http://schemas.microsoft.com/office/drawing/2014/main" val="10004"/>
                  </a:ext>
                </a:extLst>
              </a:tr>
            </a:tbl>
          </a:graphicData>
        </a:graphic>
      </p:graphicFrame>
      <p:sp>
        <p:nvSpPr>
          <p:cNvPr id="9" name="Prostokąt 8">
            <a:extLst>
              <a:ext uri="{FF2B5EF4-FFF2-40B4-BE49-F238E27FC236}">
                <a16:creationId xmlns:a16="http://schemas.microsoft.com/office/drawing/2014/main" id="{9C85BDCF-B89E-48B8-ABC5-3DABAC0819C4}"/>
              </a:ext>
            </a:extLst>
          </p:cNvPr>
          <p:cNvSpPr/>
          <p:nvPr/>
        </p:nvSpPr>
        <p:spPr>
          <a:xfrm>
            <a:off x="1545363" y="99139"/>
            <a:ext cx="6462464" cy="707886"/>
          </a:xfrm>
          <a:prstGeom prst="rect">
            <a:avLst/>
          </a:prstGeom>
          <a:solidFill>
            <a:srgbClr val="FDD9F8"/>
          </a:solidFill>
          <a:ln>
            <a:noFill/>
          </a:ln>
        </p:spPr>
        <p:txBody>
          <a:bodyPr wrap="square">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pl-PL" sz="2000" b="1" dirty="0">
                <a:latin typeface="Arial" panose="020B0604020202020204" pitchFamily="34" charset="0"/>
                <a:cs typeface="Arial" panose="020B0604020202020204" pitchFamily="34" charset="0"/>
              </a:rPr>
              <a:t>LISTA inwazyjnych gatunków obcych </a:t>
            </a:r>
            <a:r>
              <a:rPr lang="pl-PL" sz="2000" dirty="0">
                <a:latin typeface="Arial" panose="020B0604020202020204" pitchFamily="34" charset="0"/>
                <a:cs typeface="Arial" panose="020B0604020202020204" pitchFamily="34" charset="0"/>
              </a:rPr>
              <a:t>uznanych za stwarzające zagrożenie dla Unii</a:t>
            </a:r>
          </a:p>
        </p:txBody>
      </p:sp>
      <p:graphicFrame>
        <p:nvGraphicFramePr>
          <p:cNvPr id="10" name="Wykres 9">
            <a:extLst>
              <a:ext uri="{FF2B5EF4-FFF2-40B4-BE49-F238E27FC236}">
                <a16:creationId xmlns:a16="http://schemas.microsoft.com/office/drawing/2014/main" id="{EE654B23-94A1-4256-9597-718BB248DFB4}"/>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1697530731"/>
              </p:ext>
            </p:extLst>
          </p:nvPr>
        </p:nvGraphicFramePr>
        <p:xfrm>
          <a:off x="1395583" y="927862"/>
          <a:ext cx="5472608" cy="3340766"/>
        </p:xfrm>
        <a:graphic>
          <a:graphicData uri="http://schemas.openxmlformats.org/drawingml/2006/chart">
            <c:chart xmlns:c="http://schemas.openxmlformats.org/drawingml/2006/chart" xmlns:r="http://schemas.openxmlformats.org/officeDocument/2006/relationships" r:id="rId3"/>
          </a:graphicData>
        </a:graphic>
      </p:graphicFrame>
      <p:sp>
        <p:nvSpPr>
          <p:cNvPr id="11" name="Prostokąt 10">
            <a:extLst>
              <a:ext uri="{FF2B5EF4-FFF2-40B4-BE49-F238E27FC236}">
                <a16:creationId xmlns:a16="http://schemas.microsoft.com/office/drawing/2014/main" id="{3D5B4609-5B88-4421-AED3-5F57D2CC1666}"/>
              </a:ext>
            </a:extLst>
          </p:cNvPr>
          <p:cNvSpPr/>
          <p:nvPr/>
        </p:nvSpPr>
        <p:spPr>
          <a:xfrm>
            <a:off x="6074785" y="1842280"/>
            <a:ext cx="3006080" cy="1323439"/>
          </a:xfrm>
          <a:prstGeom prst="rect">
            <a:avLst/>
          </a:prstGeom>
        </p:spPr>
        <p:txBody>
          <a:bodyPr wrap="square">
            <a:spAutoFit/>
          </a:bodyPr>
          <a:lstStyle/>
          <a:p>
            <a:r>
              <a:rPr lang="pl-PL" sz="1600" dirty="0">
                <a:latin typeface="Arial" panose="020B0604020202020204" pitchFamily="34" charset="0"/>
                <a:cs typeface="Arial" panose="020B0604020202020204" pitchFamily="34" charset="0"/>
              </a:rPr>
              <a:t>Pierwsza lista	– 2016 r.</a:t>
            </a:r>
          </a:p>
          <a:p>
            <a:r>
              <a:rPr lang="pl-PL" sz="1600" dirty="0">
                <a:latin typeface="Arial" panose="020B0604020202020204" pitchFamily="34" charset="0"/>
                <a:cs typeface="Arial" panose="020B0604020202020204" pitchFamily="34" charset="0"/>
              </a:rPr>
              <a:t>1. Aktualizacja	– 2017 r.</a:t>
            </a:r>
          </a:p>
          <a:p>
            <a:r>
              <a:rPr lang="pl-PL" sz="1600" dirty="0">
                <a:latin typeface="Arial" panose="020B0604020202020204" pitchFamily="34" charset="0"/>
                <a:cs typeface="Arial" panose="020B0604020202020204" pitchFamily="34" charset="0"/>
              </a:rPr>
              <a:t>2. Aktualizacja 	– 2019 r.</a:t>
            </a:r>
          </a:p>
          <a:p>
            <a:r>
              <a:rPr lang="pl-PL" sz="1600" dirty="0">
                <a:latin typeface="Arial" panose="020B0604020202020204" pitchFamily="34" charset="0"/>
                <a:cs typeface="Arial" panose="020B0604020202020204" pitchFamily="34" charset="0"/>
              </a:rPr>
              <a:t>3. Aktualizacja	– 2022 r.</a:t>
            </a:r>
          </a:p>
          <a:p>
            <a:r>
              <a:rPr lang="pl-PL" sz="1600" dirty="0">
                <a:latin typeface="Arial" panose="020B0604020202020204" pitchFamily="34" charset="0"/>
                <a:cs typeface="Arial" panose="020B0604020202020204" pitchFamily="34" charset="0"/>
              </a:rPr>
              <a:t>4. Aktualizacja	– 2025 r.</a:t>
            </a:r>
          </a:p>
        </p:txBody>
      </p:sp>
      <p:sp>
        <p:nvSpPr>
          <p:cNvPr id="12" name="Prostokąt 11">
            <a:extLst>
              <a:ext uri="{FF2B5EF4-FFF2-40B4-BE49-F238E27FC236}">
                <a16:creationId xmlns:a16="http://schemas.microsoft.com/office/drawing/2014/main" id="{6A553799-90AB-45F8-8BE8-154F1E0B58E1}"/>
              </a:ext>
              <a:ext uri="{C183D7F6-B498-43B3-948B-1728B52AA6E4}">
                <adec:decorative xmlns:adec="http://schemas.microsoft.com/office/drawing/2017/decorative" val="1"/>
              </a:ext>
            </a:extLst>
          </p:cNvPr>
          <p:cNvSpPr/>
          <p:nvPr/>
        </p:nvSpPr>
        <p:spPr>
          <a:xfrm>
            <a:off x="6042887" y="1850065"/>
            <a:ext cx="2422367" cy="1305022"/>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1681146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ytuł 1">
            <a:extLst>
              <a:ext uri="{FF2B5EF4-FFF2-40B4-BE49-F238E27FC236}">
                <a16:creationId xmlns:a16="http://schemas.microsoft.com/office/drawing/2014/main" id="{3EF09778-47AE-4CA0-8F88-C80D8C9E5C12}"/>
              </a:ext>
            </a:extLst>
          </p:cNvPr>
          <p:cNvSpPr txBox="1">
            <a:spLocks/>
          </p:cNvSpPr>
          <p:nvPr/>
        </p:nvSpPr>
        <p:spPr bwMode="auto">
          <a:xfrm>
            <a:off x="1439652" y="101723"/>
            <a:ext cx="5829300"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Lista IGO stwarzających zagrożenie dla Unii</a:t>
            </a:r>
          </a:p>
        </p:txBody>
      </p:sp>
      <p:graphicFrame>
        <p:nvGraphicFramePr>
          <p:cNvPr id="7" name="Tabela 6"/>
          <p:cNvGraphicFramePr>
            <a:graphicFrameLocks noGrp="1"/>
          </p:cNvGraphicFramePr>
          <p:nvPr>
            <p:extLst>
              <p:ext uri="{D42A27DB-BD31-4B8C-83A1-F6EECF244321}">
                <p14:modId xmlns:p14="http://schemas.microsoft.com/office/powerpoint/2010/main" val="4163140753"/>
              </p:ext>
            </p:extLst>
          </p:nvPr>
        </p:nvGraphicFramePr>
        <p:xfrm>
          <a:off x="1991677" y="740239"/>
          <a:ext cx="4850557" cy="4140008"/>
        </p:xfrm>
        <a:graphic>
          <a:graphicData uri="http://schemas.openxmlformats.org/drawingml/2006/table">
            <a:tbl>
              <a:tblPr firstRow="1" firstCol="1" bandRow="1">
                <a:tableStyleId>{5C22544A-7EE6-4342-B048-85BDC9FD1C3A}</a:tableStyleId>
              </a:tblPr>
              <a:tblGrid>
                <a:gridCol w="189788">
                  <a:extLst>
                    <a:ext uri="{9D8B030D-6E8A-4147-A177-3AD203B41FA5}">
                      <a16:colId xmlns:a16="http://schemas.microsoft.com/office/drawing/2014/main" val="20000"/>
                    </a:ext>
                  </a:extLst>
                </a:gridCol>
                <a:gridCol w="1322381">
                  <a:extLst>
                    <a:ext uri="{9D8B030D-6E8A-4147-A177-3AD203B41FA5}">
                      <a16:colId xmlns:a16="http://schemas.microsoft.com/office/drawing/2014/main" val="20001"/>
                    </a:ext>
                  </a:extLst>
                </a:gridCol>
                <a:gridCol w="1728192">
                  <a:extLst>
                    <a:ext uri="{9D8B030D-6E8A-4147-A177-3AD203B41FA5}">
                      <a16:colId xmlns:a16="http://schemas.microsoft.com/office/drawing/2014/main" val="20002"/>
                    </a:ext>
                  </a:extLst>
                </a:gridCol>
                <a:gridCol w="1610196">
                  <a:extLst>
                    <a:ext uri="{9D8B030D-6E8A-4147-A177-3AD203B41FA5}">
                      <a16:colId xmlns:a16="http://schemas.microsoft.com/office/drawing/2014/main" val="1721375882"/>
                    </a:ext>
                  </a:extLst>
                </a:gridCol>
              </a:tblGrid>
              <a:tr h="128746">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Lp.</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Nazwa polska</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Nazwa naukowa</a:t>
                      </a:r>
                    </a:p>
                  </a:txBody>
                  <a:tcPr marL="17351" marR="17351" marT="0" marB="0" anchor="ctr">
                    <a:solidFill>
                      <a:schemeClr val="bg1">
                        <a:lumMod val="85000"/>
                      </a:schemeClr>
                    </a:solidFill>
                  </a:tcPr>
                </a:tc>
                <a:tc>
                  <a:txBody>
                    <a:bodyPr/>
                    <a:lstStyle/>
                    <a:p>
                      <a:pPr>
                        <a:lnSpc>
                          <a:spcPct val="107000"/>
                        </a:lnSpc>
                        <a:spcAft>
                          <a:spcPts val="0"/>
                        </a:spcAft>
                      </a:pPr>
                      <a:r>
                        <a:rPr lang="pl-PL" sz="8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Rok umieszczenia na liście</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bg1">
                        <a:lumMod val="85000"/>
                      </a:schemeClr>
                    </a:solidFill>
                  </a:tcPr>
                </a:tc>
                <a:extLst>
                  <a:ext uri="{0D108BD9-81ED-4DB2-BD59-A6C34878D82A}">
                    <a16:rowId xmlns:a16="http://schemas.microsoft.com/office/drawing/2014/main" val="10000"/>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barszcz perski</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Heracleum</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persicum</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1">
                        <a:lumMod val="20000"/>
                        <a:lumOff val="80000"/>
                      </a:schemeClr>
                    </a:solidFill>
                  </a:tcPr>
                </a:tc>
                <a:extLst>
                  <a:ext uri="{0D108BD9-81ED-4DB2-BD59-A6C34878D82A}">
                    <a16:rowId xmlns:a16="http://schemas.microsoft.com/office/drawing/2014/main" val="10002"/>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2</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barszcz Sosnowskiego</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Heracleum</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sosnowskyi</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1">
                        <a:lumMod val="20000"/>
                        <a:lumOff val="80000"/>
                      </a:schemeClr>
                    </a:solidFill>
                  </a:tcPr>
                </a:tc>
                <a:extLst>
                  <a:ext uri="{0D108BD9-81ED-4DB2-BD59-A6C34878D82A}">
                    <a16:rowId xmlns:a16="http://schemas.microsoft.com/office/drawing/2014/main" val="10003"/>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3</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burunduk</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Tamias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sibiricus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4">
                        <a:lumMod val="20000"/>
                        <a:lumOff val="80000"/>
                      </a:schemeClr>
                    </a:solidFill>
                  </a:tcPr>
                </a:tc>
                <a:extLst>
                  <a:ext uri="{0D108BD9-81ED-4DB2-BD59-A6C34878D82A}">
                    <a16:rowId xmlns:a16="http://schemas.microsoft.com/office/drawing/2014/main" val="10006"/>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4</a:t>
                      </a:r>
                    </a:p>
                  </a:txBody>
                  <a:tcPr marL="17351" marR="17351" marT="0" marB="0" anchor="ctr">
                    <a:solidFill>
                      <a:schemeClr val="bg1">
                        <a:lumMod val="85000"/>
                      </a:schemeClr>
                    </a:solidFill>
                  </a:tcPr>
                </a:tc>
                <a:tc>
                  <a:txBody>
                    <a:bodyPr/>
                    <a:lstStyle/>
                    <a:p>
                      <a:pPr>
                        <a:lnSpc>
                          <a:spcPct val="107000"/>
                        </a:lnSpc>
                        <a:spcAft>
                          <a:spcPts val="0"/>
                        </a:spcAft>
                      </a:pPr>
                      <a:r>
                        <a:rPr lang="pl-PL" sz="800">
                          <a:effectLst/>
                          <a:latin typeface="Arial" panose="020B0604020202020204" pitchFamily="34" charset="0"/>
                          <a:cs typeface="Arial" panose="020B0604020202020204" pitchFamily="34" charset="0"/>
                        </a:rPr>
                        <a:t>czebaczek amurski</a:t>
                      </a:r>
                      <a:endParaRPr lang="pl-PL" sz="80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Pseudorasbora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parva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4">
                        <a:lumMod val="20000"/>
                        <a:lumOff val="80000"/>
                      </a:schemeClr>
                    </a:solidFill>
                  </a:tcPr>
                </a:tc>
                <a:extLst>
                  <a:ext uri="{0D108BD9-81ED-4DB2-BD59-A6C34878D82A}">
                    <a16:rowId xmlns:a16="http://schemas.microsoft.com/office/drawing/2014/main" val="10008"/>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5</a:t>
                      </a:r>
                    </a:p>
                  </a:txBody>
                  <a:tcPr marL="17351" marR="1735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eichornia</a:t>
                      </a:r>
                      <a:r>
                        <a:rPr lang="pl-PL" sz="800" dirty="0">
                          <a:effectLst/>
                          <a:latin typeface="Arial" panose="020B0604020202020204" pitchFamily="34" charset="0"/>
                          <a:cs typeface="Arial" panose="020B0604020202020204" pitchFamily="34" charset="0"/>
                        </a:rPr>
                        <a:t> </a:t>
                      </a:r>
                      <a:r>
                        <a:rPr lang="pl-PL" sz="800" dirty="0" err="1">
                          <a:effectLst/>
                          <a:latin typeface="Arial" panose="020B0604020202020204" pitchFamily="34" charset="0"/>
                          <a:cs typeface="Arial" panose="020B0604020202020204" pitchFamily="34" charset="0"/>
                        </a:rPr>
                        <a:t>gruboogonkowa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a:effectLst/>
                          <a:latin typeface="Arial" panose="020B0604020202020204" pitchFamily="34" charset="0"/>
                          <a:cs typeface="Arial" panose="020B0604020202020204" pitchFamily="34" charset="0"/>
                        </a:rPr>
                        <a:t>Eichhornia </a:t>
                      </a:r>
                      <a:r>
                        <a:rPr lang="pl-PL" sz="800" i="1" dirty="0" err="1">
                          <a:effectLst/>
                          <a:latin typeface="Arial" panose="020B0604020202020204" pitchFamily="34" charset="0"/>
                          <a:cs typeface="Arial" panose="020B0604020202020204" pitchFamily="34" charset="0"/>
                        </a:rPr>
                        <a:t>crassipes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1">
                        <a:lumMod val="20000"/>
                        <a:lumOff val="80000"/>
                      </a:schemeClr>
                    </a:solidFill>
                  </a:tcPr>
                </a:tc>
                <a:extLst>
                  <a:ext uri="{0D108BD9-81ED-4DB2-BD59-A6C34878D82A}">
                    <a16:rowId xmlns:a16="http://schemas.microsoft.com/office/drawing/2014/main" val="10009"/>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6</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ibis czczony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Threskiornis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aethiopicus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4">
                        <a:lumMod val="20000"/>
                        <a:lumOff val="80000"/>
                      </a:schemeClr>
                    </a:solidFill>
                  </a:tcPr>
                </a:tc>
                <a:extLst>
                  <a:ext uri="{0D108BD9-81ED-4DB2-BD59-A6C34878D82A}">
                    <a16:rowId xmlns:a16="http://schemas.microsoft.com/office/drawing/2014/main" val="10013"/>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7</a:t>
                      </a:r>
                    </a:p>
                  </a:txBody>
                  <a:tcPr marL="17351" marR="1735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kabomba</a:t>
                      </a:r>
                      <a:r>
                        <a:rPr lang="pl-PL" sz="800" dirty="0">
                          <a:effectLst/>
                          <a:latin typeface="Arial" panose="020B0604020202020204" pitchFamily="34" charset="0"/>
                          <a:cs typeface="Arial" panose="020B0604020202020204" pitchFamily="34" charset="0"/>
                        </a:rPr>
                        <a:t>  karolińska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Cabomba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caroliniana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1">
                        <a:lumMod val="20000"/>
                        <a:lumOff val="80000"/>
                      </a:schemeClr>
                    </a:solidFill>
                  </a:tcPr>
                </a:tc>
                <a:extLst>
                  <a:ext uri="{0D108BD9-81ED-4DB2-BD59-A6C34878D82A}">
                    <a16:rowId xmlns:a16="http://schemas.microsoft.com/office/drawing/2014/main" val="10016"/>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8</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koati</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Nasua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nasua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4">
                        <a:lumMod val="20000"/>
                        <a:lumOff val="80000"/>
                      </a:schemeClr>
                    </a:solidFill>
                  </a:tcPr>
                </a:tc>
                <a:extLst>
                  <a:ext uri="{0D108BD9-81ED-4DB2-BD59-A6C34878D82A}">
                    <a16:rowId xmlns:a16="http://schemas.microsoft.com/office/drawing/2014/main" val="10017"/>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9</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komarnik wirginijski</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Baccharis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halimifolia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1">
                        <a:lumMod val="20000"/>
                        <a:lumOff val="80000"/>
                      </a:schemeClr>
                    </a:solidFill>
                  </a:tcPr>
                </a:tc>
                <a:extLst>
                  <a:ext uri="{0D108BD9-81ED-4DB2-BD59-A6C34878D82A}">
                    <a16:rowId xmlns:a16="http://schemas.microsoft.com/office/drawing/2014/main" val="10018"/>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cs typeface="Arial" panose="020B0604020202020204" pitchFamily="34" charset="0"/>
                        </a:rPr>
                        <a:t>10</a:t>
                      </a:r>
                      <a:endPar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krab </a:t>
                      </a:r>
                      <a:r>
                        <a:rPr lang="pl-PL" sz="800" dirty="0" err="1">
                          <a:effectLst/>
                          <a:latin typeface="Arial" panose="020B0604020202020204" pitchFamily="34" charset="0"/>
                          <a:cs typeface="Arial" panose="020B0604020202020204" pitchFamily="34" charset="0"/>
                        </a:rPr>
                        <a:t>wełnistoręki</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Eriocheir</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sinensis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4">
                        <a:lumMod val="20000"/>
                        <a:lumOff val="80000"/>
                      </a:schemeClr>
                    </a:solidFill>
                  </a:tcPr>
                </a:tc>
                <a:extLst>
                  <a:ext uri="{0D108BD9-81ED-4DB2-BD59-A6C34878D82A}">
                    <a16:rowId xmlns:a16="http://schemas.microsoft.com/office/drawing/2014/main" val="10019"/>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11</a:t>
                      </a:r>
                    </a:p>
                  </a:txBody>
                  <a:tcPr marL="17351" marR="1735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lagarosyfon</a:t>
                      </a:r>
                      <a:r>
                        <a:rPr lang="pl-PL" sz="800" dirty="0">
                          <a:effectLst/>
                          <a:latin typeface="Arial" panose="020B0604020202020204" pitchFamily="34" charset="0"/>
                          <a:cs typeface="Arial" panose="020B0604020202020204" pitchFamily="34" charset="0"/>
                        </a:rPr>
                        <a:t> wielki</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Lagarosiphon</a:t>
                      </a:r>
                      <a:r>
                        <a:rPr lang="pl-PL" sz="800" i="1" dirty="0">
                          <a:effectLst/>
                          <a:latin typeface="Arial" panose="020B0604020202020204" pitchFamily="34" charset="0"/>
                          <a:cs typeface="Arial" panose="020B0604020202020204" pitchFamily="34" charset="0"/>
                        </a:rPr>
                        <a:t> major</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1">
                        <a:lumMod val="20000"/>
                        <a:lumOff val="80000"/>
                      </a:schemeClr>
                    </a:solidFill>
                  </a:tcPr>
                </a:tc>
                <a:extLst>
                  <a:ext uri="{0D108BD9-81ED-4DB2-BD59-A6C34878D82A}">
                    <a16:rowId xmlns:a16="http://schemas.microsoft.com/office/drawing/2014/main" val="10020"/>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12</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mangusta złocista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Herpestes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javanicus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4">
                        <a:lumMod val="20000"/>
                        <a:lumOff val="80000"/>
                      </a:schemeClr>
                    </a:solidFill>
                  </a:tcPr>
                </a:tc>
                <a:extLst>
                  <a:ext uri="{0D108BD9-81ED-4DB2-BD59-A6C34878D82A}">
                    <a16:rowId xmlns:a16="http://schemas.microsoft.com/office/drawing/2014/main" val="10022"/>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13</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mundżak</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Muntiacus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reevesi</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4">
                        <a:lumMod val="20000"/>
                        <a:lumOff val="80000"/>
                      </a:schemeClr>
                    </a:solidFill>
                  </a:tcPr>
                </a:tc>
                <a:extLst>
                  <a:ext uri="{0D108BD9-81ED-4DB2-BD59-A6C34878D82A}">
                    <a16:rowId xmlns:a16="http://schemas.microsoft.com/office/drawing/2014/main" val="10024"/>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14</a:t>
                      </a:r>
                    </a:p>
                  </a:txBody>
                  <a:tcPr marL="17351" marR="17351" marT="0" marB="0" anchor="ctr">
                    <a:solidFill>
                      <a:schemeClr val="bg1">
                        <a:lumMod val="85000"/>
                      </a:schemeClr>
                    </a:solidFill>
                  </a:tcPr>
                </a:tc>
                <a:tc>
                  <a:txBody>
                    <a:bodyPr/>
                    <a:lstStyle/>
                    <a:p>
                      <a:pPr>
                        <a:lnSpc>
                          <a:spcPct val="107000"/>
                        </a:lnSpc>
                        <a:spcAft>
                          <a:spcPts val="0"/>
                        </a:spcAft>
                      </a:pPr>
                      <a:r>
                        <a:rPr lang="pl-PL" sz="800">
                          <a:effectLst/>
                          <a:latin typeface="Arial" panose="020B0604020202020204" pitchFamily="34" charset="0"/>
                          <a:cs typeface="Arial" panose="020B0604020202020204" pitchFamily="34" charset="0"/>
                        </a:rPr>
                        <a:t>nutria</a:t>
                      </a:r>
                      <a:endParaRPr lang="pl-PL" sz="80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Myocastor</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coypus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4">
                        <a:lumMod val="20000"/>
                        <a:lumOff val="80000"/>
                      </a:schemeClr>
                    </a:solidFill>
                  </a:tcPr>
                </a:tc>
                <a:extLst>
                  <a:ext uri="{0D108BD9-81ED-4DB2-BD59-A6C34878D82A}">
                    <a16:rowId xmlns:a16="http://schemas.microsoft.com/office/drawing/2014/main" val="10026"/>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15</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opornik </a:t>
                      </a:r>
                      <a:r>
                        <a:rPr lang="pl-PL" sz="800" dirty="0" err="1">
                          <a:effectLst/>
                          <a:latin typeface="Arial" panose="020B0604020202020204" pitchFamily="34" charset="0"/>
                          <a:cs typeface="Arial" panose="020B0604020202020204" pitchFamily="34" charset="0"/>
                        </a:rPr>
                        <a:t>łatkowaty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Pueraria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montana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1">
                        <a:lumMod val="20000"/>
                        <a:lumOff val="80000"/>
                      </a:schemeClr>
                    </a:solidFill>
                  </a:tcPr>
                </a:tc>
                <a:extLst>
                  <a:ext uri="{0D108BD9-81ED-4DB2-BD59-A6C34878D82A}">
                    <a16:rowId xmlns:a16="http://schemas.microsoft.com/office/drawing/2014/main" val="10027"/>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16</a:t>
                      </a:r>
                    </a:p>
                  </a:txBody>
                  <a:tcPr marL="17351" marR="17351" marT="0" marB="0" anchor="ctr">
                    <a:solidFill>
                      <a:schemeClr val="bg1">
                        <a:lumMod val="85000"/>
                      </a:schemeClr>
                    </a:solidFill>
                  </a:tcPr>
                </a:tc>
                <a:tc>
                  <a:txBody>
                    <a:bodyPr/>
                    <a:lstStyle/>
                    <a:p>
                      <a:pPr>
                        <a:lnSpc>
                          <a:spcPct val="107000"/>
                        </a:lnSpc>
                        <a:spcAft>
                          <a:spcPts val="0"/>
                        </a:spcAft>
                      </a:pPr>
                      <a:r>
                        <a:rPr lang="pl-PL" sz="800">
                          <a:effectLst/>
                          <a:latin typeface="Arial" panose="020B0604020202020204" pitchFamily="34" charset="0"/>
                          <a:cs typeface="Arial" panose="020B0604020202020204" pitchFamily="34" charset="0"/>
                        </a:rPr>
                        <a:t>partenium ambrozjowate</a:t>
                      </a:r>
                      <a:endParaRPr lang="pl-PL" sz="80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Parthenium</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hysterophorus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1">
                        <a:lumMod val="20000"/>
                        <a:lumOff val="80000"/>
                      </a:schemeClr>
                    </a:solidFill>
                  </a:tcPr>
                </a:tc>
                <a:extLst>
                  <a:ext uri="{0D108BD9-81ED-4DB2-BD59-A6C34878D82A}">
                    <a16:rowId xmlns:a16="http://schemas.microsoft.com/office/drawing/2014/main" val="10028"/>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17</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rak luizjański</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Procambarus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clarkii</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4">
                        <a:lumMod val="20000"/>
                        <a:lumOff val="80000"/>
                      </a:schemeClr>
                    </a:solidFill>
                  </a:tcPr>
                </a:tc>
                <a:extLst>
                  <a:ext uri="{0D108BD9-81ED-4DB2-BD59-A6C34878D82A}">
                    <a16:rowId xmlns:a16="http://schemas.microsoft.com/office/drawing/2014/main" val="10030"/>
                  </a:ext>
                </a:extLst>
              </a:tr>
              <a:tr h="267560">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18</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rak marmurkowy </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en-US" sz="800" i="1" dirty="0" err="1">
                          <a:effectLst/>
                          <a:latin typeface="Arial" panose="020B0604020202020204" pitchFamily="34" charset="0"/>
                          <a:cs typeface="Arial" panose="020B0604020202020204" pitchFamily="34" charset="0"/>
                        </a:rPr>
                        <a:t>Procambarus</a:t>
                      </a:r>
                      <a:r>
                        <a:rPr lang="en-US" sz="800" i="1" dirty="0">
                          <a:effectLst/>
                          <a:latin typeface="Arial" panose="020B0604020202020204" pitchFamily="34" charset="0"/>
                          <a:cs typeface="Arial" panose="020B0604020202020204" pitchFamily="34" charset="0"/>
                        </a:rPr>
                        <a:t> </a:t>
                      </a:r>
                      <a:r>
                        <a:rPr lang="en-US" sz="800" i="1" dirty="0" err="1">
                          <a:effectLst/>
                          <a:latin typeface="Arial" panose="020B0604020202020204" pitchFamily="34" charset="0"/>
                          <a:cs typeface="Arial" panose="020B0604020202020204" pitchFamily="34" charset="0"/>
                        </a:rPr>
                        <a:t>fallax</a:t>
                      </a:r>
                      <a:r>
                        <a:rPr lang="en-US" sz="800" i="1" dirty="0">
                          <a:effectLst/>
                          <a:latin typeface="Arial" panose="020B0604020202020204" pitchFamily="34" charset="0"/>
                          <a:cs typeface="Arial" panose="020B0604020202020204" pitchFamily="34" charset="0"/>
                        </a:rPr>
                        <a:t> f. </a:t>
                      </a:r>
                      <a:r>
                        <a:rPr lang="en-US" sz="800" i="1" dirty="0" err="1">
                          <a:effectLst/>
                          <a:latin typeface="Arial" panose="020B0604020202020204" pitchFamily="34" charset="0"/>
                          <a:cs typeface="Arial" panose="020B0604020202020204" pitchFamily="34" charset="0"/>
                        </a:rPr>
                        <a:t>virginalis</a:t>
                      </a:r>
                      <a:r>
                        <a:rPr lang="en-US" sz="800" i="1" dirty="0">
                          <a:effectLst/>
                          <a:latin typeface="Arial" panose="020B0604020202020204" pitchFamily="34" charset="0"/>
                          <a:cs typeface="Arial" panose="020B0604020202020204" pitchFamily="34" charset="0"/>
                        </a:rPr>
                        <a:t> (P</a:t>
                      </a:r>
                      <a:r>
                        <a:rPr lang="pl-PL" sz="800" i="1" dirty="0">
                          <a:effectLst/>
                          <a:latin typeface="Arial" panose="020B0604020202020204" pitchFamily="34" charset="0"/>
                          <a:cs typeface="Arial" panose="020B0604020202020204" pitchFamily="34" charset="0"/>
                        </a:rPr>
                        <a:t>.</a:t>
                      </a:r>
                      <a:r>
                        <a:rPr lang="en-US" sz="800" i="1" dirty="0">
                          <a:effectLst/>
                          <a:latin typeface="Arial" panose="020B0604020202020204" pitchFamily="34" charset="0"/>
                          <a:cs typeface="Arial" panose="020B0604020202020204" pitchFamily="34" charset="0"/>
                        </a:rPr>
                        <a:t> </a:t>
                      </a:r>
                      <a:r>
                        <a:rPr lang="en-US" sz="800" i="1" dirty="0" err="1">
                          <a:effectLst/>
                          <a:latin typeface="Arial" panose="020B0604020202020204" pitchFamily="34" charset="0"/>
                          <a:cs typeface="Arial" panose="020B0604020202020204" pitchFamily="34" charset="0"/>
                        </a:rPr>
                        <a:t>virginalis</a:t>
                      </a:r>
                      <a:r>
                        <a:rPr lang="en-US" sz="800" i="1" dirty="0">
                          <a:effectLst/>
                          <a:latin typeface="Arial" panose="020B0604020202020204" pitchFamily="34" charset="0"/>
                          <a:cs typeface="Arial" panose="020B0604020202020204" pitchFamily="34" charset="0"/>
                        </a:rPr>
                        <a:t>)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4">
                        <a:lumMod val="20000"/>
                        <a:lumOff val="80000"/>
                      </a:schemeClr>
                    </a:solidFill>
                  </a:tcPr>
                </a:tc>
                <a:extLst>
                  <a:ext uri="{0D108BD9-81ED-4DB2-BD59-A6C34878D82A}">
                    <a16:rowId xmlns:a16="http://schemas.microsoft.com/office/drawing/2014/main" val="10031"/>
                  </a:ext>
                </a:extLst>
              </a:tr>
              <a:tr h="267560">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19</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rak pręgowany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Orconectes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limosus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Faxonius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limosus</a:t>
                      </a:r>
                      <a:r>
                        <a:rPr lang="pl-PL" sz="800" i="1" dirty="0">
                          <a:effectLst/>
                          <a:latin typeface="Arial" panose="020B0604020202020204" pitchFamily="34" charset="0"/>
                          <a:cs typeface="Arial" panose="020B0604020202020204" pitchFamily="34" charset="0"/>
                        </a:rPr>
                        <a:t>)</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4">
                        <a:lumMod val="20000"/>
                        <a:lumOff val="80000"/>
                      </a:schemeClr>
                    </a:solidFill>
                  </a:tcPr>
                </a:tc>
                <a:extLst>
                  <a:ext uri="{0D108BD9-81ED-4DB2-BD59-A6C34878D82A}">
                    <a16:rowId xmlns:a16="http://schemas.microsoft.com/office/drawing/2014/main" val="10032"/>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20</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rak sygnałowy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Pacifastacus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leniusculus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2016</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extLst>
                  <a:ext uri="{0D108BD9-81ED-4DB2-BD59-A6C34878D82A}">
                    <a16:rowId xmlns:a16="http://schemas.microsoft.com/office/drawing/2014/main" val="10033"/>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21</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sterniczka jamajska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Oxyura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jamaicensis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4">
                        <a:lumMod val="20000"/>
                        <a:lumOff val="80000"/>
                      </a:schemeClr>
                    </a:solidFill>
                  </a:tcPr>
                </a:tc>
                <a:extLst>
                  <a:ext uri="{0D108BD9-81ED-4DB2-BD59-A6C34878D82A}">
                    <a16:rowId xmlns:a16="http://schemas.microsoft.com/office/drawing/2014/main" val="210081852"/>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22</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szop pracz</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Procyon</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lotor</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4">
                        <a:lumMod val="20000"/>
                        <a:lumOff val="80000"/>
                      </a:schemeClr>
                    </a:solidFill>
                  </a:tcPr>
                </a:tc>
                <a:extLst>
                  <a:ext uri="{0D108BD9-81ED-4DB2-BD59-A6C34878D82A}">
                    <a16:rowId xmlns:a16="http://schemas.microsoft.com/office/drawing/2014/main" val="4280834741"/>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23</a:t>
                      </a:r>
                    </a:p>
                  </a:txBody>
                  <a:tcPr marL="17351" marR="1735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trawianka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Perccottus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glenii</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4">
                        <a:lumMod val="20000"/>
                        <a:lumOff val="80000"/>
                      </a:schemeClr>
                    </a:solidFill>
                  </a:tcPr>
                </a:tc>
                <a:extLst>
                  <a:ext uri="{0D108BD9-81ED-4DB2-BD59-A6C34878D82A}">
                    <a16:rowId xmlns:a16="http://schemas.microsoft.com/office/drawing/2014/main" val="171236668"/>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24</a:t>
                      </a:r>
                    </a:p>
                  </a:txBody>
                  <a:tcPr marL="17351" marR="1735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tulejnik</a:t>
                      </a:r>
                      <a:r>
                        <a:rPr lang="pl-PL" sz="800" dirty="0">
                          <a:effectLst/>
                          <a:latin typeface="Arial" panose="020B0604020202020204" pitchFamily="34" charset="0"/>
                          <a:cs typeface="Arial" panose="020B0604020202020204" pitchFamily="34" charset="0"/>
                        </a:rPr>
                        <a:t> amerykański</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Lysichiton</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americanus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1">
                        <a:lumMod val="20000"/>
                        <a:lumOff val="80000"/>
                      </a:schemeClr>
                    </a:solidFill>
                  </a:tcPr>
                </a:tc>
                <a:extLst>
                  <a:ext uri="{0D108BD9-81ED-4DB2-BD59-A6C34878D82A}">
                    <a16:rowId xmlns:a16="http://schemas.microsoft.com/office/drawing/2014/main" val="1740101036"/>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25</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wąkrota jaskrowata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Hydrocotyle</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ranunculoides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1">
                        <a:lumMod val="20000"/>
                        <a:lumOff val="80000"/>
                      </a:schemeClr>
                    </a:solidFill>
                  </a:tcPr>
                </a:tc>
                <a:extLst>
                  <a:ext uri="{0D108BD9-81ED-4DB2-BD59-A6C34878D82A}">
                    <a16:rowId xmlns:a16="http://schemas.microsoft.com/office/drawing/2014/main" val="2612118108"/>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26</a:t>
                      </a:r>
                    </a:p>
                  </a:txBody>
                  <a:tcPr marL="17351" marR="1735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wiewiórczak</a:t>
                      </a:r>
                      <a:r>
                        <a:rPr lang="pl-PL" sz="800" dirty="0">
                          <a:effectLst/>
                          <a:latin typeface="Arial" panose="020B0604020202020204" pitchFamily="34" charset="0"/>
                          <a:cs typeface="Arial" panose="020B0604020202020204" pitchFamily="34" charset="0"/>
                        </a:rPr>
                        <a:t> rdzawobrzuchy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Callosciurus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erythraeus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4">
                        <a:lumMod val="20000"/>
                        <a:lumOff val="80000"/>
                      </a:schemeClr>
                    </a:solidFill>
                  </a:tcPr>
                </a:tc>
                <a:extLst>
                  <a:ext uri="{0D108BD9-81ED-4DB2-BD59-A6C34878D82A}">
                    <a16:rowId xmlns:a16="http://schemas.microsoft.com/office/drawing/2014/main" val="1765313250"/>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27</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wiewiórka czarna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Sciurus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niger</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2016</a:t>
                      </a:r>
                      <a:endPar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extLst>
                  <a:ext uri="{0D108BD9-81ED-4DB2-BD59-A6C34878D82A}">
                    <a16:rowId xmlns:a16="http://schemas.microsoft.com/office/drawing/2014/main" val="1802733574"/>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28</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wiewiórka szara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Sciurus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carolinensis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4">
                        <a:lumMod val="20000"/>
                        <a:lumOff val="80000"/>
                      </a:schemeClr>
                    </a:solidFill>
                  </a:tcPr>
                </a:tc>
                <a:extLst>
                  <a:ext uri="{0D108BD9-81ED-4DB2-BD59-A6C34878D82A}">
                    <a16:rowId xmlns:a16="http://schemas.microsoft.com/office/drawing/2014/main" val="751697268"/>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29</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wrona orientalna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Corvus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splendens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4">
                        <a:lumMod val="20000"/>
                        <a:lumOff val="80000"/>
                      </a:schemeClr>
                    </a:solidFill>
                  </a:tcPr>
                </a:tc>
                <a:extLst>
                  <a:ext uri="{0D108BD9-81ED-4DB2-BD59-A6C34878D82A}">
                    <a16:rowId xmlns:a16="http://schemas.microsoft.com/office/drawing/2014/main" val="2848917751"/>
                  </a:ext>
                </a:extLst>
              </a:tr>
            </a:tbl>
          </a:graphicData>
        </a:graphic>
      </p:graphicFrame>
    </p:spTree>
    <p:extLst>
      <p:ext uri="{BB962C8B-B14F-4D97-AF65-F5344CB8AC3E}">
        <p14:creationId xmlns:p14="http://schemas.microsoft.com/office/powerpoint/2010/main" val="28306234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7" name="Tabela 6"/>
          <p:cNvGraphicFramePr>
            <a:graphicFrameLocks noGrp="1"/>
          </p:cNvGraphicFramePr>
          <p:nvPr>
            <p:extLst>
              <p:ext uri="{D42A27DB-BD31-4B8C-83A1-F6EECF244321}">
                <p14:modId xmlns:p14="http://schemas.microsoft.com/office/powerpoint/2010/main" val="2060645998"/>
              </p:ext>
            </p:extLst>
          </p:nvPr>
        </p:nvGraphicFramePr>
        <p:xfrm>
          <a:off x="1981387" y="734921"/>
          <a:ext cx="5181225" cy="4140005"/>
        </p:xfrm>
        <a:graphic>
          <a:graphicData uri="http://schemas.openxmlformats.org/drawingml/2006/table">
            <a:tbl>
              <a:tblPr firstRow="1" firstCol="1" bandRow="1">
                <a:tableStyleId>{5C22544A-7EE6-4342-B048-85BDC9FD1C3A}</a:tableStyleId>
              </a:tblPr>
              <a:tblGrid>
                <a:gridCol w="189788">
                  <a:extLst>
                    <a:ext uri="{9D8B030D-6E8A-4147-A177-3AD203B41FA5}">
                      <a16:colId xmlns:a16="http://schemas.microsoft.com/office/drawing/2014/main" val="20000"/>
                    </a:ext>
                  </a:extLst>
                </a:gridCol>
                <a:gridCol w="1728384">
                  <a:extLst>
                    <a:ext uri="{9D8B030D-6E8A-4147-A177-3AD203B41FA5}">
                      <a16:colId xmlns:a16="http://schemas.microsoft.com/office/drawing/2014/main" val="20001"/>
                    </a:ext>
                  </a:extLst>
                </a:gridCol>
                <a:gridCol w="1713186">
                  <a:extLst>
                    <a:ext uri="{9D8B030D-6E8A-4147-A177-3AD203B41FA5}">
                      <a16:colId xmlns:a16="http://schemas.microsoft.com/office/drawing/2014/main" val="20002"/>
                    </a:ext>
                  </a:extLst>
                </a:gridCol>
                <a:gridCol w="1549867">
                  <a:extLst>
                    <a:ext uri="{9D8B030D-6E8A-4147-A177-3AD203B41FA5}">
                      <a16:colId xmlns:a16="http://schemas.microsoft.com/office/drawing/2014/main" val="1721375882"/>
                    </a:ext>
                  </a:extLst>
                </a:gridCol>
              </a:tblGrid>
              <a:tr h="137469">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Lp.</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Nazwa polska</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Nazwa naukowa</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bg1">
                        <a:lumMod val="85000"/>
                      </a:schemeClr>
                    </a:solidFill>
                  </a:tcPr>
                </a:tc>
                <a:tc>
                  <a:txBody>
                    <a:bodyPr/>
                    <a:lstStyle/>
                    <a:p>
                      <a:pPr>
                        <a:lnSpc>
                          <a:spcPct val="107000"/>
                        </a:lnSpc>
                        <a:spcAft>
                          <a:spcPts val="0"/>
                        </a:spcAft>
                      </a:pPr>
                      <a:r>
                        <a:rPr lang="pl-PL" sz="8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Rok umieszczenia na liście</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bg1">
                        <a:lumMod val="85000"/>
                      </a:schemeClr>
                    </a:solidFill>
                  </a:tcPr>
                </a:tc>
                <a:extLst>
                  <a:ext uri="{0D108BD9-81ED-4DB2-BD59-A6C34878D82A}">
                    <a16:rowId xmlns:a16="http://schemas.microsoft.com/office/drawing/2014/main" val="10000"/>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30</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wywłócznik brazylijski</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Myriophyllum</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aquaticum</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1">
                        <a:lumMod val="20000"/>
                        <a:lumOff val="80000"/>
                      </a:schemeClr>
                    </a:solidFill>
                  </a:tcPr>
                </a:tc>
                <a:extLst>
                  <a:ext uri="{0D108BD9-81ED-4DB2-BD59-A6C34878D82A}">
                    <a16:rowId xmlns:a16="http://schemas.microsoft.com/office/drawing/2014/main" val="10001"/>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31</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żaba rycząca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Lithobates</a:t>
                      </a:r>
                      <a:r>
                        <a:rPr lang="pl-PL" sz="800" i="1" dirty="0">
                          <a:effectLst/>
                          <a:latin typeface="Arial" panose="020B0604020202020204" pitchFamily="34" charset="0"/>
                          <a:cs typeface="Arial" panose="020B0604020202020204" pitchFamily="34" charset="0"/>
                        </a:rPr>
                        <a:t> (Rana) </a:t>
                      </a:r>
                      <a:r>
                        <a:rPr lang="pl-PL" sz="800" i="1" dirty="0" err="1">
                          <a:effectLst/>
                          <a:latin typeface="Arial" panose="020B0604020202020204" pitchFamily="34" charset="0"/>
                          <a:cs typeface="Arial" panose="020B0604020202020204" pitchFamily="34" charset="0"/>
                        </a:rPr>
                        <a:t>catesbeianus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4">
                        <a:lumMod val="20000"/>
                        <a:lumOff val="80000"/>
                      </a:schemeClr>
                    </a:solidFill>
                  </a:tcPr>
                </a:tc>
                <a:extLst>
                  <a:ext uri="{0D108BD9-81ED-4DB2-BD59-A6C34878D82A}">
                    <a16:rowId xmlns:a16="http://schemas.microsoft.com/office/drawing/2014/main" val="10002"/>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32</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żółw ozdobny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Trachemys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scripta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4">
                        <a:lumMod val="20000"/>
                        <a:lumOff val="80000"/>
                      </a:schemeClr>
                    </a:solidFill>
                  </a:tcPr>
                </a:tc>
                <a:extLst>
                  <a:ext uri="{0D108BD9-81ED-4DB2-BD59-A6C34878D82A}">
                    <a16:rowId xmlns:a16="http://schemas.microsoft.com/office/drawing/2014/main" val="2745293153"/>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33</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Ludwigia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grandiflora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1">
                        <a:lumMod val="20000"/>
                        <a:lumOff val="80000"/>
                      </a:schemeClr>
                    </a:solidFill>
                  </a:tcPr>
                </a:tc>
                <a:extLst>
                  <a:ext uri="{0D108BD9-81ED-4DB2-BD59-A6C34878D82A}">
                    <a16:rowId xmlns:a16="http://schemas.microsoft.com/office/drawing/2014/main" val="813130520"/>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34</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Ludwigia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peploides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1">
                        <a:lumMod val="20000"/>
                        <a:lumOff val="80000"/>
                      </a:schemeClr>
                    </a:solidFill>
                  </a:tcPr>
                </a:tc>
                <a:extLst>
                  <a:ext uri="{0D108BD9-81ED-4DB2-BD59-A6C34878D82A}">
                    <a16:rowId xmlns:a16="http://schemas.microsoft.com/office/drawing/2014/main" val="1594527643"/>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35</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Orconectes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virilis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Faxonius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virilis</a:t>
                      </a:r>
                      <a:r>
                        <a:rPr lang="pl-PL" sz="800" i="1" dirty="0">
                          <a:effectLst/>
                          <a:latin typeface="Arial" panose="020B0604020202020204" pitchFamily="34" charset="0"/>
                          <a:cs typeface="Arial" panose="020B0604020202020204" pitchFamily="34" charset="0"/>
                        </a:rPr>
                        <a:t>)</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4">
                        <a:lumMod val="20000"/>
                        <a:lumOff val="80000"/>
                      </a:schemeClr>
                    </a:solidFill>
                  </a:tcPr>
                </a:tc>
                <a:extLst>
                  <a:ext uri="{0D108BD9-81ED-4DB2-BD59-A6C34878D82A}">
                    <a16:rowId xmlns:a16="http://schemas.microsoft.com/office/drawing/2014/main" val="677134760"/>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36</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Persicaria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perfoliata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1">
                        <a:lumMod val="20000"/>
                        <a:lumOff val="80000"/>
                      </a:schemeClr>
                    </a:solidFill>
                  </a:tcPr>
                </a:tc>
                <a:extLst>
                  <a:ext uri="{0D108BD9-81ED-4DB2-BD59-A6C34878D82A}">
                    <a16:rowId xmlns:a16="http://schemas.microsoft.com/office/drawing/2014/main" val="3329677130"/>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37</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Vespa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velutina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nigrithorax</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2016</a:t>
                      </a:r>
                    </a:p>
                  </a:txBody>
                  <a:tcPr marL="17351" marR="17351" marT="0" marB="0" anchor="ctr">
                    <a:solidFill>
                      <a:schemeClr val="accent4">
                        <a:lumMod val="20000"/>
                        <a:lumOff val="80000"/>
                      </a:schemeClr>
                    </a:solidFill>
                  </a:tcPr>
                </a:tc>
                <a:extLst>
                  <a:ext uri="{0D108BD9-81ED-4DB2-BD59-A6C34878D82A}">
                    <a16:rowId xmlns:a16="http://schemas.microsoft.com/office/drawing/2014/main" val="1781575648"/>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cs typeface="Arial" panose="020B0604020202020204" pitchFamily="34" charset="0"/>
                        </a:rPr>
                        <a:t>38</a:t>
                      </a:r>
                      <a:endPar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barszcz </a:t>
                      </a:r>
                      <a:r>
                        <a:rPr lang="pl-PL" sz="800" dirty="0" err="1">
                          <a:effectLst/>
                          <a:latin typeface="Arial" panose="020B0604020202020204" pitchFamily="34" charset="0"/>
                          <a:cs typeface="Arial" panose="020B0604020202020204" pitchFamily="34" charset="0"/>
                        </a:rPr>
                        <a:t>Mantegazziego</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Heracleum</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mantegazzianum</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2017</a:t>
                      </a:r>
                    </a:p>
                  </a:txBody>
                  <a:tcPr marL="17351" marR="17351" marT="0" marB="0" anchor="ctr">
                    <a:solidFill>
                      <a:schemeClr val="accent1">
                        <a:lumMod val="20000"/>
                        <a:lumOff val="80000"/>
                      </a:schemeClr>
                    </a:solidFill>
                  </a:tcPr>
                </a:tc>
                <a:extLst>
                  <a:ext uri="{0D108BD9-81ED-4DB2-BD59-A6C34878D82A}">
                    <a16:rowId xmlns:a16="http://schemas.microsoft.com/office/drawing/2014/main" val="10003"/>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39</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gęsiówka egipska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Alopochen</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aegyptiacus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2017</a:t>
                      </a:r>
                    </a:p>
                  </a:txBody>
                  <a:tcPr marL="17351" marR="17351" marT="0" marB="0" anchor="ctr">
                    <a:solidFill>
                      <a:schemeClr val="accent4">
                        <a:lumMod val="20000"/>
                        <a:lumOff val="80000"/>
                      </a:schemeClr>
                    </a:solidFill>
                  </a:tcPr>
                </a:tc>
                <a:extLst>
                  <a:ext uri="{0D108BD9-81ED-4DB2-BD59-A6C34878D82A}">
                    <a16:rowId xmlns:a16="http://schemas.microsoft.com/office/drawing/2014/main" val="10010"/>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40</a:t>
                      </a:r>
                    </a:p>
                  </a:txBody>
                  <a:tcPr marL="17351" marR="1735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gunera</a:t>
                      </a:r>
                      <a:r>
                        <a:rPr lang="pl-PL" sz="800" dirty="0">
                          <a:effectLst/>
                          <a:latin typeface="Arial" panose="020B0604020202020204" pitchFamily="34" charset="0"/>
                          <a:cs typeface="Arial" panose="020B0604020202020204" pitchFamily="34" charset="0"/>
                        </a:rPr>
                        <a:t> chilijska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Gunnera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tinctoria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2017</a:t>
                      </a:r>
                    </a:p>
                  </a:txBody>
                  <a:tcPr marL="17351" marR="17351" marT="0" marB="0" anchor="ctr">
                    <a:solidFill>
                      <a:schemeClr val="accent1">
                        <a:lumMod val="20000"/>
                        <a:lumOff val="80000"/>
                      </a:schemeClr>
                    </a:solidFill>
                  </a:tcPr>
                </a:tc>
                <a:extLst>
                  <a:ext uri="{0D108BD9-81ED-4DB2-BD59-A6C34878D82A}">
                    <a16:rowId xmlns:a16="http://schemas.microsoft.com/office/drawing/2014/main" val="10011"/>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41</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jenot</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Nyctereutes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procyonoides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2017 (2.02.2019)</a:t>
                      </a:r>
                    </a:p>
                  </a:txBody>
                  <a:tcPr marL="17351" marR="17351" marT="0" marB="0" anchor="ctr">
                    <a:solidFill>
                      <a:schemeClr val="accent4">
                        <a:lumMod val="20000"/>
                        <a:lumOff val="80000"/>
                      </a:schemeClr>
                    </a:solidFill>
                  </a:tcPr>
                </a:tc>
                <a:extLst>
                  <a:ext uri="{0D108BD9-81ED-4DB2-BD59-A6C34878D82A}">
                    <a16:rowId xmlns:a16="http://schemas.microsoft.com/office/drawing/2014/main" val="10015"/>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42</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moczarka delikatna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Elodea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nuttallii</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2017</a:t>
                      </a:r>
                    </a:p>
                  </a:txBody>
                  <a:tcPr marL="17351" marR="17351" marT="0" marB="0" anchor="ctr">
                    <a:solidFill>
                      <a:schemeClr val="accent1">
                        <a:lumMod val="20000"/>
                        <a:lumOff val="80000"/>
                      </a:schemeClr>
                    </a:solidFill>
                  </a:tcPr>
                </a:tc>
                <a:extLst>
                  <a:ext uri="{0D108BD9-81ED-4DB2-BD59-A6C34878D82A}">
                    <a16:rowId xmlns:a16="http://schemas.microsoft.com/office/drawing/2014/main" val="10023"/>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43</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niecierpek gruczołowaty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Impatiens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glandulifera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2017</a:t>
                      </a:r>
                    </a:p>
                  </a:txBody>
                  <a:tcPr marL="17351" marR="17351" marT="0" marB="0" anchor="ctr">
                    <a:solidFill>
                      <a:schemeClr val="accent1">
                        <a:lumMod val="20000"/>
                        <a:lumOff val="80000"/>
                      </a:schemeClr>
                    </a:solidFill>
                  </a:tcPr>
                </a:tc>
                <a:extLst>
                  <a:ext uri="{0D108BD9-81ED-4DB2-BD59-A6C34878D82A}">
                    <a16:rowId xmlns:a16="http://schemas.microsoft.com/office/drawing/2014/main" val="10025"/>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44</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piżmak</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Ondatra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zibethicus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2017</a:t>
                      </a:r>
                    </a:p>
                  </a:txBody>
                  <a:tcPr marL="17351" marR="17351" marT="0" marB="0" anchor="ctr">
                    <a:solidFill>
                      <a:schemeClr val="accent4">
                        <a:lumMod val="20000"/>
                        <a:lumOff val="80000"/>
                      </a:schemeClr>
                    </a:solidFill>
                  </a:tcPr>
                </a:tc>
                <a:extLst>
                  <a:ext uri="{0D108BD9-81ED-4DB2-BD59-A6C34878D82A}">
                    <a16:rowId xmlns:a16="http://schemas.microsoft.com/office/drawing/2014/main" val="10029"/>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45</a:t>
                      </a:r>
                    </a:p>
                  </a:txBody>
                  <a:tcPr marL="17351" marR="1735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rozplenica</a:t>
                      </a:r>
                      <a:r>
                        <a:rPr lang="pl-PL" sz="800" dirty="0">
                          <a:effectLst/>
                          <a:latin typeface="Arial" panose="020B0604020202020204" pitchFamily="34" charset="0"/>
                          <a:cs typeface="Arial" panose="020B0604020202020204" pitchFamily="34" charset="0"/>
                        </a:rPr>
                        <a:t> szczecinkowata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Pennisetum</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setaceum</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2017</a:t>
                      </a:r>
                    </a:p>
                  </a:txBody>
                  <a:tcPr marL="17351" marR="17351" marT="0" marB="0" anchor="ctr">
                    <a:solidFill>
                      <a:schemeClr val="accent1">
                        <a:lumMod val="20000"/>
                        <a:lumOff val="80000"/>
                      </a:schemeClr>
                    </a:solidFill>
                  </a:tcPr>
                </a:tc>
                <a:extLst>
                  <a:ext uri="{0D108BD9-81ED-4DB2-BD59-A6C34878D82A}">
                    <a16:rowId xmlns:a16="http://schemas.microsoft.com/office/drawing/2014/main" val="10030"/>
                  </a:ext>
                </a:extLst>
              </a:tr>
              <a:tr h="153404">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46</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trojeść amerykańska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Asclepias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syriaca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2017</a:t>
                      </a:r>
                    </a:p>
                  </a:txBody>
                  <a:tcPr marL="17351" marR="17351" marT="0" marB="0" anchor="ctr">
                    <a:solidFill>
                      <a:schemeClr val="accent1">
                        <a:lumMod val="20000"/>
                        <a:lumOff val="80000"/>
                      </a:schemeClr>
                    </a:solidFill>
                  </a:tcPr>
                </a:tc>
                <a:extLst>
                  <a:ext uri="{0D108BD9-81ED-4DB2-BD59-A6C34878D82A}">
                    <a16:rowId xmlns:a16="http://schemas.microsoft.com/office/drawing/2014/main" val="10032"/>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47</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wywłócznik różnolistny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Myriophyllum</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heterophyllum</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2017</a:t>
                      </a:r>
                    </a:p>
                  </a:txBody>
                  <a:tcPr marL="17351" marR="17351" marT="0" marB="0" anchor="ctr">
                    <a:solidFill>
                      <a:schemeClr val="accent1">
                        <a:lumMod val="20000"/>
                        <a:lumOff val="80000"/>
                      </a:schemeClr>
                    </a:solidFill>
                  </a:tcPr>
                </a:tc>
                <a:extLst>
                  <a:ext uri="{0D108BD9-81ED-4DB2-BD59-A6C34878D82A}">
                    <a16:rowId xmlns:a16="http://schemas.microsoft.com/office/drawing/2014/main" val="10033"/>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48</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Alternanthera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philoxeroides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2017</a:t>
                      </a:r>
                    </a:p>
                  </a:txBody>
                  <a:tcPr marL="17351" marR="17351" marT="0" marB="0" anchor="ctr">
                    <a:solidFill>
                      <a:schemeClr val="accent1">
                        <a:lumMod val="20000"/>
                        <a:lumOff val="80000"/>
                      </a:schemeClr>
                    </a:solidFill>
                  </a:tcPr>
                </a:tc>
                <a:extLst>
                  <a:ext uri="{0D108BD9-81ED-4DB2-BD59-A6C34878D82A}">
                    <a16:rowId xmlns:a16="http://schemas.microsoft.com/office/drawing/2014/main" val="1180357477"/>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49</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Microstegium</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vimineum</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2017</a:t>
                      </a:r>
                    </a:p>
                  </a:txBody>
                  <a:tcPr marL="17351" marR="17351" marT="0" marB="0" anchor="ctr">
                    <a:solidFill>
                      <a:schemeClr val="accent1">
                        <a:lumMod val="20000"/>
                        <a:lumOff val="80000"/>
                      </a:schemeClr>
                    </a:solidFill>
                  </a:tcPr>
                </a:tc>
                <a:extLst>
                  <a:ext uri="{0D108BD9-81ED-4DB2-BD59-A6C34878D82A}">
                    <a16:rowId xmlns:a16="http://schemas.microsoft.com/office/drawing/2014/main" val="387856221"/>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50</a:t>
                      </a:r>
                    </a:p>
                  </a:txBody>
                  <a:tcPr marL="17351" marR="1735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bass</a:t>
                      </a:r>
                      <a:r>
                        <a:rPr lang="pl-PL" sz="800" dirty="0">
                          <a:effectLst/>
                          <a:latin typeface="Arial" panose="020B0604020202020204" pitchFamily="34" charset="0"/>
                          <a:cs typeface="Arial" panose="020B0604020202020204" pitchFamily="34" charset="0"/>
                        </a:rPr>
                        <a:t> słoneczny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Lepomis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gibbosus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2019</a:t>
                      </a:r>
                    </a:p>
                  </a:txBody>
                  <a:tcPr marL="17351" marR="17351" marT="0" marB="0" anchor="ctr">
                    <a:solidFill>
                      <a:schemeClr val="accent4">
                        <a:lumMod val="20000"/>
                        <a:lumOff val="80000"/>
                      </a:schemeClr>
                    </a:solidFill>
                  </a:tcPr>
                </a:tc>
                <a:extLst>
                  <a:ext uri="{0D108BD9-81ED-4DB2-BD59-A6C34878D82A}">
                    <a16:rowId xmlns:a16="http://schemas.microsoft.com/office/drawing/2014/main" val="974545449"/>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51</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bożodrzew gruczołowaty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Ailanthus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altissima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2019</a:t>
                      </a:r>
                    </a:p>
                  </a:txBody>
                  <a:tcPr marL="17351" marR="17351" marT="0" marB="0" anchor="ctr">
                    <a:solidFill>
                      <a:schemeClr val="accent1">
                        <a:lumMod val="20000"/>
                        <a:lumOff val="80000"/>
                      </a:schemeClr>
                    </a:solidFill>
                  </a:tcPr>
                </a:tc>
                <a:extLst>
                  <a:ext uri="{0D108BD9-81ED-4DB2-BD59-A6C34878D82A}">
                    <a16:rowId xmlns:a16="http://schemas.microsoft.com/office/drawing/2014/main" val="3402951370"/>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52</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chmiel japoński</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Humulus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scandens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2019</a:t>
                      </a:r>
                    </a:p>
                  </a:txBody>
                  <a:tcPr marL="17351" marR="17351" marT="0" marB="0" anchor="ctr">
                    <a:solidFill>
                      <a:schemeClr val="accent1">
                        <a:lumMod val="20000"/>
                        <a:lumOff val="80000"/>
                      </a:schemeClr>
                    </a:solidFill>
                  </a:tcPr>
                </a:tc>
                <a:extLst>
                  <a:ext uri="{0D108BD9-81ED-4DB2-BD59-A6C34878D82A}">
                    <a16:rowId xmlns:a16="http://schemas.microsoft.com/office/drawing/2014/main" val="2292420668"/>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53</a:t>
                      </a:r>
                    </a:p>
                  </a:txBody>
                  <a:tcPr marL="17351" marR="1735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gymnokoronis</a:t>
                      </a:r>
                      <a:r>
                        <a:rPr lang="pl-PL" sz="800" dirty="0">
                          <a:effectLst/>
                          <a:latin typeface="Arial" panose="020B0604020202020204" pitchFamily="34" charset="0"/>
                          <a:cs typeface="Arial" panose="020B0604020202020204" pitchFamily="34" charset="0"/>
                        </a:rPr>
                        <a:t> </a:t>
                      </a:r>
                      <a:r>
                        <a:rPr lang="pl-PL" sz="800" dirty="0" err="1">
                          <a:effectLst/>
                          <a:latin typeface="Arial" panose="020B0604020202020204" pitchFamily="34" charset="0"/>
                          <a:cs typeface="Arial" panose="020B0604020202020204" pitchFamily="34" charset="0"/>
                        </a:rPr>
                        <a:t>dębolistny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Gymnocoronis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spilanthoides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2019</a:t>
                      </a:r>
                    </a:p>
                  </a:txBody>
                  <a:tcPr marL="17351" marR="17351" marT="0" marB="0" anchor="ctr">
                    <a:solidFill>
                      <a:schemeClr val="accent1">
                        <a:lumMod val="20000"/>
                        <a:lumOff val="80000"/>
                      </a:schemeClr>
                    </a:solidFill>
                  </a:tcPr>
                </a:tc>
                <a:extLst>
                  <a:ext uri="{0D108BD9-81ED-4DB2-BD59-A6C34878D82A}">
                    <a16:rowId xmlns:a16="http://schemas.microsoft.com/office/drawing/2014/main" val="4243125567"/>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54</a:t>
                      </a:r>
                    </a:p>
                  </a:txBody>
                  <a:tcPr marL="17351" marR="1735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jadłoszyn</a:t>
                      </a:r>
                      <a:r>
                        <a:rPr lang="pl-PL" sz="800" dirty="0">
                          <a:effectLst/>
                          <a:latin typeface="Arial" panose="020B0604020202020204" pitchFamily="34" charset="0"/>
                          <a:cs typeface="Arial" panose="020B0604020202020204" pitchFamily="34" charset="0"/>
                        </a:rPr>
                        <a:t> </a:t>
                      </a:r>
                      <a:r>
                        <a:rPr lang="pl-PL" sz="800" dirty="0" err="1">
                          <a:effectLst/>
                          <a:latin typeface="Arial" panose="020B0604020202020204" pitchFamily="34" charset="0"/>
                          <a:cs typeface="Arial" panose="020B0604020202020204" pitchFamily="34" charset="0"/>
                        </a:rPr>
                        <a:t>baziowaty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Prosopis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juliflora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2019</a:t>
                      </a:r>
                    </a:p>
                  </a:txBody>
                  <a:tcPr marL="17351" marR="17351" marT="0" marB="0" anchor="ctr">
                    <a:solidFill>
                      <a:schemeClr val="accent1">
                        <a:lumMod val="20000"/>
                        <a:lumOff val="80000"/>
                      </a:schemeClr>
                    </a:solidFill>
                  </a:tcPr>
                </a:tc>
                <a:extLst>
                  <a:ext uri="{0D108BD9-81ED-4DB2-BD59-A6C34878D82A}">
                    <a16:rowId xmlns:a16="http://schemas.microsoft.com/office/drawing/2014/main" val="1241334702"/>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55</a:t>
                      </a:r>
                    </a:p>
                  </a:txBody>
                  <a:tcPr marL="17351" marR="1735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majna</a:t>
                      </a:r>
                      <a:r>
                        <a:rPr lang="pl-PL" sz="800" dirty="0">
                          <a:effectLst/>
                          <a:latin typeface="Arial" panose="020B0604020202020204" pitchFamily="34" charset="0"/>
                          <a:cs typeface="Arial" panose="020B0604020202020204" pitchFamily="34" charset="0"/>
                        </a:rPr>
                        <a:t> brunatna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a:effectLst/>
                          <a:latin typeface="Arial" panose="020B0604020202020204" pitchFamily="34" charset="0"/>
                          <a:cs typeface="Arial" panose="020B0604020202020204" pitchFamily="34" charset="0"/>
                        </a:rPr>
                        <a:t>Acridotheres tristis</a:t>
                      </a:r>
                      <a:endParaRPr lang="pl-PL" sz="800" i="1">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2019</a:t>
                      </a:r>
                    </a:p>
                  </a:txBody>
                  <a:tcPr marL="17351" marR="17351" marT="0" marB="0" anchor="ctr">
                    <a:solidFill>
                      <a:schemeClr val="accent4">
                        <a:lumMod val="20000"/>
                        <a:lumOff val="80000"/>
                      </a:schemeClr>
                    </a:solidFill>
                  </a:tcPr>
                </a:tc>
                <a:extLst>
                  <a:ext uri="{0D108BD9-81ED-4DB2-BD59-A6C34878D82A}">
                    <a16:rowId xmlns:a16="http://schemas.microsoft.com/office/drawing/2014/main" val="2053751083"/>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56</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salwinia uciążliwa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Salvinia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molesta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Salvinia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adnata</a:t>
                      </a:r>
                      <a:r>
                        <a:rPr lang="pl-PL" sz="800" i="1" dirty="0">
                          <a:effectLst/>
                          <a:latin typeface="Arial" panose="020B0604020202020204" pitchFamily="34" charset="0"/>
                          <a:cs typeface="Arial" panose="020B0604020202020204" pitchFamily="34" charset="0"/>
                        </a:rPr>
                        <a:t>)</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2019</a:t>
                      </a:r>
                    </a:p>
                  </a:txBody>
                  <a:tcPr marL="17351" marR="17351" marT="0" marB="0" anchor="ctr">
                    <a:solidFill>
                      <a:schemeClr val="accent1">
                        <a:lumMod val="20000"/>
                        <a:lumOff val="80000"/>
                      </a:schemeClr>
                    </a:solidFill>
                  </a:tcPr>
                </a:tc>
                <a:extLst>
                  <a:ext uri="{0D108BD9-81ED-4DB2-BD59-A6C34878D82A}">
                    <a16:rowId xmlns:a16="http://schemas.microsoft.com/office/drawing/2014/main" val="1672947802"/>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57</a:t>
                      </a:r>
                    </a:p>
                  </a:txBody>
                  <a:tcPr marL="17351" marR="1735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smokrzyn</a:t>
                      </a:r>
                      <a:r>
                        <a:rPr lang="pl-PL" sz="800" dirty="0">
                          <a:effectLst/>
                          <a:latin typeface="Arial" panose="020B0604020202020204" pitchFamily="34" charset="0"/>
                          <a:cs typeface="Arial" panose="020B0604020202020204" pitchFamily="34" charset="0"/>
                        </a:rPr>
                        <a:t> </a:t>
                      </a:r>
                      <a:r>
                        <a:rPr lang="pl-PL" sz="800" dirty="0" err="1">
                          <a:effectLst/>
                          <a:latin typeface="Arial" panose="020B0604020202020204" pitchFamily="34" charset="0"/>
                          <a:cs typeface="Arial" panose="020B0604020202020204" pitchFamily="34" charset="0"/>
                        </a:rPr>
                        <a:t>łojodajny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Triadica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sebifera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Sapium</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sebiferum</a:t>
                      </a:r>
                      <a:r>
                        <a:rPr lang="pl-PL" sz="800" i="1" dirty="0">
                          <a:effectLst/>
                          <a:latin typeface="Arial" panose="020B0604020202020204" pitchFamily="34" charset="0"/>
                          <a:cs typeface="Arial" panose="020B0604020202020204" pitchFamily="34" charset="0"/>
                        </a:rPr>
                        <a:t>)</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2019</a:t>
                      </a:r>
                    </a:p>
                  </a:txBody>
                  <a:tcPr marL="17351" marR="17351" marT="0" marB="0" anchor="ctr">
                    <a:solidFill>
                      <a:schemeClr val="accent1">
                        <a:lumMod val="20000"/>
                        <a:lumOff val="80000"/>
                      </a:schemeClr>
                    </a:solidFill>
                  </a:tcPr>
                </a:tc>
                <a:extLst>
                  <a:ext uri="{0D108BD9-81ED-4DB2-BD59-A6C34878D82A}">
                    <a16:rowId xmlns:a16="http://schemas.microsoft.com/office/drawing/2014/main" val="3534195515"/>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58</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sumik koralowy (sumik węgorzowaty)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Plotosus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lineatus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2019</a:t>
                      </a:r>
                    </a:p>
                  </a:txBody>
                  <a:tcPr marL="17351" marR="17351" marT="0" marB="0" anchor="ctr">
                    <a:solidFill>
                      <a:schemeClr val="accent4">
                        <a:lumMod val="20000"/>
                        <a:lumOff val="80000"/>
                      </a:schemeClr>
                    </a:solidFill>
                  </a:tcPr>
                </a:tc>
                <a:extLst>
                  <a:ext uri="{0D108BD9-81ED-4DB2-BD59-A6C34878D82A}">
                    <a16:rowId xmlns:a16="http://schemas.microsoft.com/office/drawing/2014/main" val="3936084265"/>
                  </a:ext>
                </a:extLst>
              </a:tr>
            </a:tbl>
          </a:graphicData>
        </a:graphic>
      </p:graphicFrame>
      <p:sp>
        <p:nvSpPr>
          <p:cNvPr id="4" name="Tytuł 1">
            <a:extLst>
              <a:ext uri="{FF2B5EF4-FFF2-40B4-BE49-F238E27FC236}">
                <a16:creationId xmlns:a16="http://schemas.microsoft.com/office/drawing/2014/main" id="{107659C2-AECF-488E-B10B-B006DC9F8F12}"/>
              </a:ext>
            </a:extLst>
          </p:cNvPr>
          <p:cNvSpPr txBox="1">
            <a:spLocks/>
          </p:cNvSpPr>
          <p:nvPr/>
        </p:nvSpPr>
        <p:spPr bwMode="auto">
          <a:xfrm>
            <a:off x="1439652" y="101723"/>
            <a:ext cx="5829300"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Lista IGO stwarzających zagrożenie dla Unii</a:t>
            </a:r>
          </a:p>
        </p:txBody>
      </p:sp>
    </p:spTree>
    <p:extLst>
      <p:ext uri="{BB962C8B-B14F-4D97-AF65-F5344CB8AC3E}">
        <p14:creationId xmlns:p14="http://schemas.microsoft.com/office/powerpoint/2010/main" val="2556030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Tabela 1"/>
          <p:cNvGraphicFramePr>
            <a:graphicFrameLocks noGrp="1"/>
          </p:cNvGraphicFramePr>
          <p:nvPr>
            <p:extLst>
              <p:ext uri="{D42A27DB-BD31-4B8C-83A1-F6EECF244321}">
                <p14:modId xmlns:p14="http://schemas.microsoft.com/office/powerpoint/2010/main" val="1891075448"/>
              </p:ext>
            </p:extLst>
          </p:nvPr>
        </p:nvGraphicFramePr>
        <p:xfrm>
          <a:off x="1992084" y="716670"/>
          <a:ext cx="4808517" cy="4140004"/>
        </p:xfrm>
        <a:graphic>
          <a:graphicData uri="http://schemas.openxmlformats.org/drawingml/2006/table">
            <a:tbl>
              <a:tblPr firstRow="1" firstCol="1" bandRow="1">
                <a:tableStyleId>{5C22544A-7EE6-4342-B048-85BDC9FD1C3A}</a:tableStyleId>
              </a:tblPr>
              <a:tblGrid>
                <a:gridCol w="204986">
                  <a:extLst>
                    <a:ext uri="{9D8B030D-6E8A-4147-A177-3AD203B41FA5}">
                      <a16:colId xmlns:a16="http://schemas.microsoft.com/office/drawing/2014/main" val="20000"/>
                    </a:ext>
                  </a:extLst>
                </a:gridCol>
                <a:gridCol w="1361189">
                  <a:extLst>
                    <a:ext uri="{9D8B030D-6E8A-4147-A177-3AD203B41FA5}">
                      <a16:colId xmlns:a16="http://schemas.microsoft.com/office/drawing/2014/main" val="20001"/>
                    </a:ext>
                  </a:extLst>
                </a:gridCol>
                <a:gridCol w="1620180">
                  <a:extLst>
                    <a:ext uri="{9D8B030D-6E8A-4147-A177-3AD203B41FA5}">
                      <a16:colId xmlns:a16="http://schemas.microsoft.com/office/drawing/2014/main" val="20002"/>
                    </a:ext>
                  </a:extLst>
                </a:gridCol>
                <a:gridCol w="1622162">
                  <a:extLst>
                    <a:ext uri="{9D8B030D-6E8A-4147-A177-3AD203B41FA5}">
                      <a16:colId xmlns:a16="http://schemas.microsoft.com/office/drawing/2014/main" val="116953473"/>
                    </a:ext>
                  </a:extLst>
                </a:gridCol>
              </a:tblGrid>
              <a:tr h="123792">
                <a:tc>
                  <a:txBody>
                    <a:bodyPr/>
                    <a:lstStyle/>
                    <a:p>
                      <a:pPr>
                        <a:lnSpc>
                          <a:spcPct val="107000"/>
                        </a:lnSpc>
                        <a:spcAft>
                          <a:spcPts val="0"/>
                        </a:spcAft>
                      </a:pPr>
                      <a:r>
                        <a:rPr lang="pl-PL" sz="800" b="1" dirty="0">
                          <a:solidFill>
                            <a:schemeClr val="tx1"/>
                          </a:solidFill>
                          <a:effectLst/>
                          <a:latin typeface="Arial" panose="020B0604020202020204" pitchFamily="34" charset="0"/>
                          <a:cs typeface="Arial" panose="020B0604020202020204" pitchFamily="34" charset="0"/>
                        </a:rPr>
                        <a:t>Lp.</a:t>
                      </a:r>
                      <a:endParaRPr lang="pl-PL" sz="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bg1">
                        <a:lumMod val="85000"/>
                      </a:schemeClr>
                    </a:solidFill>
                  </a:tcPr>
                </a:tc>
                <a:tc>
                  <a:txBody>
                    <a:bodyPr/>
                    <a:lstStyle/>
                    <a:p>
                      <a:pPr>
                        <a:lnSpc>
                          <a:spcPct val="107000"/>
                        </a:lnSpc>
                        <a:spcAft>
                          <a:spcPts val="0"/>
                        </a:spcAft>
                      </a:pPr>
                      <a:r>
                        <a:rPr lang="pl-PL" sz="800" b="1" dirty="0">
                          <a:solidFill>
                            <a:schemeClr val="tx1"/>
                          </a:solidFill>
                          <a:effectLst/>
                          <a:latin typeface="Arial" panose="020B0604020202020204" pitchFamily="34" charset="0"/>
                          <a:cs typeface="Arial" panose="020B0604020202020204" pitchFamily="34" charset="0"/>
                        </a:rPr>
                        <a:t>Nazwa polska</a:t>
                      </a:r>
                      <a:endParaRPr lang="pl-PL" sz="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bg1">
                        <a:lumMod val="85000"/>
                      </a:schemeClr>
                    </a:solidFill>
                  </a:tcPr>
                </a:tc>
                <a:tc>
                  <a:txBody>
                    <a:bodyPr/>
                    <a:lstStyle/>
                    <a:p>
                      <a:pPr>
                        <a:lnSpc>
                          <a:spcPct val="107000"/>
                        </a:lnSpc>
                        <a:spcAft>
                          <a:spcPts val="0"/>
                        </a:spcAft>
                      </a:pPr>
                      <a:r>
                        <a:rPr lang="pl-PL" sz="800" b="1" dirty="0">
                          <a:solidFill>
                            <a:schemeClr val="tx1"/>
                          </a:solidFill>
                          <a:effectLst/>
                          <a:latin typeface="Arial" panose="020B0604020202020204" pitchFamily="34" charset="0"/>
                          <a:cs typeface="Arial" panose="020B0604020202020204" pitchFamily="34" charset="0"/>
                        </a:rPr>
                        <a:t>Nazwa naukowa</a:t>
                      </a:r>
                      <a:endParaRPr lang="pl-PL" sz="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bg1">
                        <a:lumMod val="85000"/>
                      </a:schemeClr>
                    </a:solidFill>
                  </a:tcPr>
                </a:tc>
                <a:tc>
                  <a:txBody>
                    <a:bodyPr/>
                    <a:lstStyle/>
                    <a:p>
                      <a:pPr>
                        <a:lnSpc>
                          <a:spcPct val="107000"/>
                        </a:lnSpc>
                        <a:spcAft>
                          <a:spcPts val="0"/>
                        </a:spcAft>
                      </a:pPr>
                      <a:r>
                        <a:rPr lang="pl-PL" sz="8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Rok umieszczenia na liście</a:t>
                      </a:r>
                    </a:p>
                  </a:txBody>
                  <a:tcPr marL="18471" marR="18471" marT="0" marB="0" anchor="ctr">
                    <a:solidFill>
                      <a:schemeClr val="bg1">
                        <a:lumMod val="85000"/>
                      </a:schemeClr>
                    </a:solidFill>
                  </a:tcPr>
                </a:tc>
                <a:extLst>
                  <a:ext uri="{0D108BD9-81ED-4DB2-BD59-A6C34878D82A}">
                    <a16:rowId xmlns:a16="http://schemas.microsoft.com/office/drawing/2014/main" val="10000"/>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59</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wężówka japońska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Lygodium</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japonicum</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2019</a:t>
                      </a:r>
                    </a:p>
                  </a:txBody>
                  <a:tcPr marL="17351" marR="17351" marT="0" marB="0" anchor="ctr">
                    <a:solidFill>
                      <a:schemeClr val="accent1">
                        <a:lumMod val="20000"/>
                        <a:lumOff val="80000"/>
                      </a:schemeClr>
                    </a:solidFill>
                  </a:tcPr>
                </a:tc>
                <a:extLst>
                  <a:ext uri="{0D108BD9-81ED-4DB2-BD59-A6C34878D82A}">
                    <a16:rowId xmlns:a16="http://schemas.microsoft.com/office/drawing/2014/main" val="3787269154"/>
                  </a:ext>
                </a:extLst>
              </a:tr>
              <a:tr h="257267">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60</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Acacia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saligna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Acaciacyanophylla</a:t>
                      </a:r>
                      <a:r>
                        <a:rPr lang="pl-PL" sz="800" i="1" dirty="0">
                          <a:effectLst/>
                          <a:latin typeface="Arial" panose="020B0604020202020204" pitchFamily="34" charset="0"/>
                          <a:cs typeface="Arial" panose="020B0604020202020204" pitchFamily="34" charset="0"/>
                        </a:rPr>
                        <a:t>)</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2019</a:t>
                      </a:r>
                    </a:p>
                  </a:txBody>
                  <a:tcPr marL="17351" marR="17351" marT="0" marB="0" anchor="ctr">
                    <a:solidFill>
                      <a:schemeClr val="accent1">
                        <a:lumMod val="20000"/>
                        <a:lumOff val="80000"/>
                      </a:schemeClr>
                    </a:solidFill>
                  </a:tcPr>
                </a:tc>
                <a:extLst>
                  <a:ext uri="{0D108BD9-81ED-4DB2-BD59-A6C34878D82A}">
                    <a16:rowId xmlns:a16="http://schemas.microsoft.com/office/drawing/2014/main" val="2174205827"/>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61</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Andropogon</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virginicus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2019</a:t>
                      </a:r>
                    </a:p>
                  </a:txBody>
                  <a:tcPr marL="17351" marR="17351" marT="0" marB="0" anchor="ctr">
                    <a:solidFill>
                      <a:schemeClr val="accent1">
                        <a:lumMod val="20000"/>
                        <a:lumOff val="80000"/>
                      </a:schemeClr>
                    </a:solidFill>
                  </a:tcPr>
                </a:tc>
                <a:extLst>
                  <a:ext uri="{0D108BD9-81ED-4DB2-BD59-A6C34878D82A}">
                    <a16:rowId xmlns:a16="http://schemas.microsoft.com/office/drawing/2014/main" val="530091509"/>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62</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Arthurdendyus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triangulatus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2019</a:t>
                      </a:r>
                    </a:p>
                  </a:txBody>
                  <a:tcPr marL="17351" marR="17351" marT="0" marB="0" anchor="ctr">
                    <a:solidFill>
                      <a:schemeClr val="accent4">
                        <a:lumMod val="20000"/>
                        <a:lumOff val="80000"/>
                      </a:schemeClr>
                    </a:solidFill>
                  </a:tcPr>
                </a:tc>
                <a:extLst>
                  <a:ext uri="{0D108BD9-81ED-4DB2-BD59-A6C34878D82A}">
                    <a16:rowId xmlns:a16="http://schemas.microsoft.com/office/drawing/2014/main" val="2516523070"/>
                  </a:ext>
                </a:extLst>
              </a:tr>
              <a:tr h="13562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63</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Cardiospermum</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grandiflorum</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2019</a:t>
                      </a:r>
                    </a:p>
                  </a:txBody>
                  <a:tcPr marL="17351" marR="17351" marT="0" marB="0" anchor="ctr">
                    <a:solidFill>
                      <a:schemeClr val="accent1">
                        <a:lumMod val="20000"/>
                        <a:lumOff val="80000"/>
                      </a:schemeClr>
                    </a:solidFill>
                  </a:tcPr>
                </a:tc>
                <a:extLst>
                  <a:ext uri="{0D108BD9-81ED-4DB2-BD59-A6C34878D82A}">
                    <a16:rowId xmlns:a16="http://schemas.microsoft.com/office/drawing/2014/main" val="4005517331"/>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64</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Cortaderia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jubata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2019</a:t>
                      </a:r>
                    </a:p>
                  </a:txBody>
                  <a:tcPr marL="17351" marR="17351" marT="0" marB="0" anchor="ctr">
                    <a:solidFill>
                      <a:schemeClr val="accent1">
                        <a:lumMod val="20000"/>
                        <a:lumOff val="80000"/>
                      </a:schemeClr>
                    </a:solidFill>
                  </a:tcPr>
                </a:tc>
                <a:extLst>
                  <a:ext uri="{0D108BD9-81ED-4DB2-BD59-A6C34878D82A}">
                    <a16:rowId xmlns:a16="http://schemas.microsoft.com/office/drawing/2014/main" val="1506108985"/>
                  </a:ext>
                </a:extLst>
              </a:tr>
              <a:tr h="13562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65</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Ehrharta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calycina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2019</a:t>
                      </a:r>
                    </a:p>
                  </a:txBody>
                  <a:tcPr marL="17351" marR="17351" marT="0" marB="0" anchor="ctr">
                    <a:solidFill>
                      <a:schemeClr val="accent1">
                        <a:lumMod val="20000"/>
                        <a:lumOff val="80000"/>
                      </a:schemeClr>
                    </a:solidFill>
                  </a:tcPr>
                </a:tc>
                <a:extLst>
                  <a:ext uri="{0D108BD9-81ED-4DB2-BD59-A6C34878D82A}">
                    <a16:rowId xmlns:a16="http://schemas.microsoft.com/office/drawing/2014/main" val="4229119066"/>
                  </a:ext>
                </a:extLst>
              </a:tr>
              <a:tr h="257267">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66</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en-US" sz="800" i="1" dirty="0">
                          <a:effectLst/>
                          <a:latin typeface="Arial" panose="020B0604020202020204" pitchFamily="34" charset="0"/>
                          <a:cs typeface="Arial" panose="020B0604020202020204" pitchFamily="34" charset="0"/>
                        </a:rPr>
                        <a:t>Lespedeza </a:t>
                      </a:r>
                      <a:r>
                        <a:rPr lang="en-US" sz="800" i="1" dirty="0" err="1">
                          <a:effectLst/>
                          <a:latin typeface="Arial" panose="020B0604020202020204" pitchFamily="34" charset="0"/>
                          <a:cs typeface="Arial" panose="020B0604020202020204" pitchFamily="34" charset="0"/>
                        </a:rPr>
                        <a:t>cuneata</a:t>
                      </a:r>
                      <a:r>
                        <a:rPr lang="en-US" sz="800" i="1" dirty="0">
                          <a:effectLst/>
                          <a:latin typeface="Arial" panose="020B0604020202020204" pitchFamily="34" charset="0"/>
                          <a:cs typeface="Arial" panose="020B0604020202020204" pitchFamily="34" charset="0"/>
                        </a:rPr>
                        <a:t> </a:t>
                      </a:r>
                      <a:endParaRPr lang="pl-PL" sz="800" i="1" dirty="0">
                        <a:effectLst/>
                        <a:latin typeface="Arial" panose="020B0604020202020204" pitchFamily="34" charset="0"/>
                        <a:cs typeface="Arial" panose="020B0604020202020204" pitchFamily="34" charset="0"/>
                      </a:endParaRPr>
                    </a:p>
                    <a:p>
                      <a:pPr>
                        <a:lnSpc>
                          <a:spcPct val="107000"/>
                        </a:lnSpc>
                        <a:spcAft>
                          <a:spcPts val="0"/>
                        </a:spcAft>
                      </a:pPr>
                      <a:r>
                        <a:rPr lang="en-US" sz="800" i="1" dirty="0">
                          <a:effectLst/>
                          <a:latin typeface="Arial" panose="020B0604020202020204" pitchFamily="34" charset="0"/>
                          <a:cs typeface="Arial" panose="020B0604020202020204" pitchFamily="34" charset="0"/>
                        </a:rPr>
                        <a:t>(Lespedeza </a:t>
                      </a:r>
                      <a:r>
                        <a:rPr lang="en-US" sz="800" i="1" dirty="0" err="1">
                          <a:effectLst/>
                          <a:latin typeface="Arial" panose="020B0604020202020204" pitchFamily="34" charset="0"/>
                          <a:cs typeface="Arial" panose="020B0604020202020204" pitchFamily="34" charset="0"/>
                        </a:rPr>
                        <a:t>juncea</a:t>
                      </a:r>
                      <a:r>
                        <a:rPr lang="en-US" sz="800" i="1" dirty="0">
                          <a:effectLst/>
                          <a:latin typeface="Arial" panose="020B0604020202020204" pitchFamily="34" charset="0"/>
                          <a:cs typeface="Arial" panose="020B0604020202020204" pitchFamily="34" charset="0"/>
                        </a:rPr>
                        <a:t> var. </a:t>
                      </a:r>
                      <a:r>
                        <a:rPr lang="en-US" sz="800" i="1" dirty="0" err="1">
                          <a:effectLst/>
                          <a:latin typeface="Arial" panose="020B0604020202020204" pitchFamily="34" charset="0"/>
                          <a:cs typeface="Arial" panose="020B0604020202020204" pitchFamily="34" charset="0"/>
                        </a:rPr>
                        <a:t>sericea</a:t>
                      </a:r>
                      <a:r>
                        <a:rPr lang="en-US" sz="800" i="1" dirty="0">
                          <a:effectLst/>
                          <a:latin typeface="Arial" panose="020B0604020202020204" pitchFamily="34" charset="0"/>
                          <a:cs typeface="Arial" panose="020B0604020202020204" pitchFamily="34" charset="0"/>
                        </a:rPr>
                        <a:t>)</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2019</a:t>
                      </a:r>
                    </a:p>
                  </a:txBody>
                  <a:tcPr marL="17351" marR="17351" marT="0" marB="0" anchor="ctr">
                    <a:solidFill>
                      <a:schemeClr val="accent1">
                        <a:lumMod val="20000"/>
                        <a:lumOff val="80000"/>
                      </a:schemeClr>
                    </a:solidFill>
                  </a:tcPr>
                </a:tc>
                <a:extLst>
                  <a:ext uri="{0D108BD9-81ED-4DB2-BD59-A6C34878D82A}">
                    <a16:rowId xmlns:a16="http://schemas.microsoft.com/office/drawing/2014/main" val="3414850301"/>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67</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bilbil czerwonoplamy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Pycnonotus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cafer</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2022</a:t>
                      </a:r>
                    </a:p>
                  </a:txBody>
                  <a:tcPr marL="18471" marR="18471" marT="0" marB="0" anchor="ctr">
                    <a:solidFill>
                      <a:schemeClr val="accent4">
                        <a:lumMod val="20000"/>
                        <a:lumOff val="80000"/>
                      </a:schemeClr>
                    </a:solidFill>
                  </a:tcPr>
                </a:tc>
                <a:extLst>
                  <a:ext uri="{0D108BD9-81ED-4DB2-BD59-A6C34878D82A}">
                    <a16:rowId xmlns:a16="http://schemas.microsoft.com/office/drawing/2014/main" val="10001"/>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68</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dławisz okrągłolistny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Celastrus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orbiculatus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2022 (2.08.2027)</a:t>
                      </a:r>
                    </a:p>
                  </a:txBody>
                  <a:tcPr marL="18471" marR="18471" marT="0" marB="0" anchor="ctr">
                    <a:solidFill>
                      <a:schemeClr val="accent1">
                        <a:lumMod val="20000"/>
                        <a:lumOff val="80000"/>
                      </a:schemeClr>
                    </a:solidFill>
                  </a:tcPr>
                </a:tc>
                <a:extLst>
                  <a:ext uri="{0D108BD9-81ED-4DB2-BD59-A6C34878D82A}">
                    <a16:rowId xmlns:a16="http://schemas.microsoft.com/office/drawing/2014/main" val="10003"/>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69</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gambuzja kropkowana </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a:effectLst/>
                          <a:latin typeface="Arial" panose="020B0604020202020204" pitchFamily="34" charset="0"/>
                          <a:cs typeface="Arial" panose="020B0604020202020204" pitchFamily="34" charset="0"/>
                        </a:rPr>
                        <a:t>Gambusia </a:t>
                      </a:r>
                      <a:r>
                        <a:rPr lang="pl-PL" sz="800" i="1" dirty="0" err="1">
                          <a:effectLst/>
                          <a:latin typeface="Arial" panose="020B0604020202020204" pitchFamily="34" charset="0"/>
                          <a:cs typeface="Arial" panose="020B0604020202020204" pitchFamily="34" charset="0"/>
                        </a:rPr>
                        <a:t>holbrooki</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2022</a:t>
                      </a:r>
                    </a:p>
                  </a:txBody>
                  <a:tcPr marL="18471" marR="18471" marT="0" marB="0" anchor="ctr">
                    <a:solidFill>
                      <a:schemeClr val="accent4">
                        <a:lumMod val="20000"/>
                        <a:lumOff val="80000"/>
                      </a:schemeClr>
                    </a:solidFill>
                  </a:tcPr>
                </a:tc>
                <a:extLst>
                  <a:ext uri="{0D108BD9-81ED-4DB2-BD59-A6C34878D82A}">
                    <a16:rowId xmlns:a16="http://schemas.microsoft.com/office/drawing/2014/main" val="10004"/>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70</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gambuzja pospolita </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a:effectLst/>
                          <a:latin typeface="Arial" panose="020B0604020202020204" pitchFamily="34" charset="0"/>
                          <a:cs typeface="Arial" panose="020B0604020202020204" pitchFamily="34" charset="0"/>
                        </a:rPr>
                        <a:t>Gambusia </a:t>
                      </a:r>
                      <a:r>
                        <a:rPr lang="pl-PL" sz="800" i="1" dirty="0" err="1">
                          <a:effectLst/>
                          <a:latin typeface="Arial" panose="020B0604020202020204" pitchFamily="34" charset="0"/>
                          <a:cs typeface="Arial" panose="020B0604020202020204" pitchFamily="34" charset="0"/>
                        </a:rPr>
                        <a:t>affinis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2022</a:t>
                      </a:r>
                    </a:p>
                  </a:txBody>
                  <a:tcPr marL="18471" marR="18471" marT="0" marB="0" anchor="ctr">
                    <a:solidFill>
                      <a:schemeClr val="accent4">
                        <a:lumMod val="20000"/>
                        <a:lumOff val="80000"/>
                      </a:schemeClr>
                    </a:solidFill>
                  </a:tcPr>
                </a:tc>
                <a:extLst>
                  <a:ext uri="{0D108BD9-81ED-4DB2-BD59-A6C34878D82A}">
                    <a16:rowId xmlns:a16="http://schemas.microsoft.com/office/drawing/2014/main" val="10005"/>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71</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ea typeface="Calibri" panose="020F0502020204030204" pitchFamily="34" charset="0"/>
                          <a:cs typeface="Arial" panose="020B0604020202020204" pitchFamily="34" charset="0"/>
                        </a:rPr>
                        <a:t>jeleń aksis</a:t>
                      </a: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ea typeface="Calibri" panose="020F0502020204030204" pitchFamily="34" charset="0"/>
                          <a:cs typeface="Arial" panose="020B0604020202020204" pitchFamily="34" charset="0"/>
                        </a:rPr>
                        <a:t>Axis</a:t>
                      </a:r>
                      <a:r>
                        <a:rPr lang="pl-PL" sz="800" i="1" dirty="0">
                          <a:effectLst/>
                          <a:latin typeface="Arial" panose="020B0604020202020204" pitchFamily="34" charset="0"/>
                          <a:ea typeface="Calibri" panose="020F0502020204030204" pitchFamily="34" charset="0"/>
                          <a:cs typeface="Arial" panose="020B0604020202020204" pitchFamily="34" charset="0"/>
                        </a:rPr>
                        <a:t> </a:t>
                      </a:r>
                      <a:r>
                        <a:rPr lang="pl-PL" sz="800" i="1" dirty="0" err="1">
                          <a:effectLst/>
                          <a:latin typeface="Arial" panose="020B0604020202020204" pitchFamily="34" charset="0"/>
                          <a:ea typeface="Calibri" panose="020F0502020204030204" pitchFamily="34" charset="0"/>
                          <a:cs typeface="Arial" panose="020B0604020202020204" pitchFamily="34" charset="0"/>
                        </a:rPr>
                        <a:t>axis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2022</a:t>
                      </a:r>
                    </a:p>
                  </a:txBody>
                  <a:tcPr marL="18471" marR="18471" marT="0" marB="0" anchor="ctr">
                    <a:solidFill>
                      <a:schemeClr val="accent4">
                        <a:lumMod val="20000"/>
                        <a:lumOff val="80000"/>
                      </a:schemeClr>
                    </a:solidFill>
                  </a:tcPr>
                </a:tc>
                <a:extLst>
                  <a:ext uri="{0D108BD9-81ED-4DB2-BD59-A6C34878D82A}">
                    <a16:rowId xmlns:a16="http://schemas.microsoft.com/office/drawing/2014/main" val="2285152847"/>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72</a:t>
                      </a:r>
                    </a:p>
                  </a:txBody>
                  <a:tcPr marL="18471" marR="1847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lancetogłów</a:t>
                      </a:r>
                      <a:r>
                        <a:rPr lang="pl-PL" sz="800" dirty="0">
                          <a:effectLst/>
                          <a:latin typeface="Arial" panose="020B0604020202020204" pitchFamily="34" charset="0"/>
                          <a:cs typeface="Arial" panose="020B0604020202020204" pitchFamily="34" charset="0"/>
                        </a:rPr>
                        <a:t> królewski </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Lampropeltis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getula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2022</a:t>
                      </a:r>
                    </a:p>
                  </a:txBody>
                  <a:tcPr marL="18471" marR="18471" marT="0" marB="0" anchor="ctr">
                    <a:solidFill>
                      <a:schemeClr val="accent4">
                        <a:lumMod val="20000"/>
                        <a:lumOff val="80000"/>
                      </a:schemeClr>
                    </a:solidFill>
                  </a:tcPr>
                </a:tc>
                <a:extLst>
                  <a:ext uri="{0D108BD9-81ED-4DB2-BD59-A6C34878D82A}">
                    <a16:rowId xmlns:a16="http://schemas.microsoft.com/office/drawing/2014/main" val="10007"/>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73</a:t>
                      </a:r>
                    </a:p>
                  </a:txBody>
                  <a:tcPr marL="18471" marR="1847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moron</a:t>
                      </a:r>
                      <a:r>
                        <a:rPr lang="pl-PL" sz="800" dirty="0">
                          <a:effectLst/>
                          <a:latin typeface="Arial" panose="020B0604020202020204" pitchFamily="34" charset="0"/>
                          <a:cs typeface="Arial" panose="020B0604020202020204" pitchFamily="34" charset="0"/>
                        </a:rPr>
                        <a:t> biały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Morone</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americana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2022</a:t>
                      </a:r>
                    </a:p>
                  </a:txBody>
                  <a:tcPr marL="18471" marR="18471" marT="0" marB="0" anchor="ctr">
                    <a:solidFill>
                      <a:schemeClr val="accent4">
                        <a:lumMod val="20000"/>
                        <a:lumOff val="80000"/>
                      </a:schemeClr>
                    </a:solidFill>
                  </a:tcPr>
                </a:tc>
                <a:extLst>
                  <a:ext uri="{0D108BD9-81ED-4DB2-BD59-A6C34878D82A}">
                    <a16:rowId xmlns:a16="http://schemas.microsoft.com/office/drawing/2014/main" val="10008"/>
                  </a:ext>
                </a:extLst>
              </a:tr>
              <a:tr h="13562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74</a:t>
                      </a:r>
                    </a:p>
                  </a:txBody>
                  <a:tcPr marL="18471" marR="1847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pistia</a:t>
                      </a:r>
                      <a:r>
                        <a:rPr lang="pl-PL" sz="800" dirty="0">
                          <a:effectLst/>
                          <a:latin typeface="Arial" panose="020B0604020202020204" pitchFamily="34" charset="0"/>
                          <a:cs typeface="Arial" panose="020B0604020202020204" pitchFamily="34" charset="0"/>
                        </a:rPr>
                        <a:t> rozetkowa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Pistia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stratiotes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2022 (2.08.2024)</a:t>
                      </a:r>
                    </a:p>
                  </a:txBody>
                  <a:tcPr marL="18471" marR="18471" marT="0" marB="0" anchor="ctr">
                    <a:solidFill>
                      <a:schemeClr val="accent1">
                        <a:lumMod val="20000"/>
                        <a:lumOff val="80000"/>
                      </a:schemeClr>
                    </a:solidFill>
                  </a:tcPr>
                </a:tc>
                <a:extLst>
                  <a:ext uri="{0D108BD9-81ED-4DB2-BD59-A6C34878D82A}">
                    <a16:rowId xmlns:a16="http://schemas.microsoft.com/office/drawing/2014/main" val="10010"/>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75</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platana szponiasta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Xenopus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laevis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2022 (2.08.2024)</a:t>
                      </a:r>
                    </a:p>
                  </a:txBody>
                  <a:tcPr marL="18471" marR="18471" marT="0" marB="0" anchor="ctr">
                    <a:solidFill>
                      <a:schemeClr val="accent4">
                        <a:lumMod val="20000"/>
                        <a:lumOff val="80000"/>
                      </a:schemeClr>
                    </a:solidFill>
                  </a:tcPr>
                </a:tc>
                <a:extLst>
                  <a:ext uri="{0D108BD9-81ED-4DB2-BD59-A6C34878D82A}">
                    <a16:rowId xmlns:a16="http://schemas.microsoft.com/office/drawing/2014/main" val="10011"/>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76</a:t>
                      </a:r>
                    </a:p>
                  </a:txBody>
                  <a:tcPr marL="18471" marR="1847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przydenka</a:t>
                      </a:r>
                      <a:r>
                        <a:rPr lang="pl-PL" sz="800" dirty="0">
                          <a:effectLst/>
                          <a:latin typeface="Arial" panose="020B0604020202020204" pitchFamily="34" charset="0"/>
                          <a:cs typeface="Arial" panose="020B0604020202020204" pitchFamily="34" charset="0"/>
                        </a:rPr>
                        <a:t> żebrowata </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Fundulus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heteroclitus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2022 (2.08.2024)</a:t>
                      </a:r>
                    </a:p>
                  </a:txBody>
                  <a:tcPr marL="18471" marR="18471" marT="0" marB="0" anchor="ctr">
                    <a:solidFill>
                      <a:schemeClr val="accent4">
                        <a:lumMod val="20000"/>
                        <a:lumOff val="80000"/>
                      </a:schemeClr>
                    </a:solidFill>
                  </a:tcPr>
                </a:tc>
                <a:extLst>
                  <a:ext uri="{0D108BD9-81ED-4DB2-BD59-A6C34878D82A}">
                    <a16:rowId xmlns:a16="http://schemas.microsoft.com/office/drawing/2014/main" val="10012"/>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77</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rdest wielokłosowy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Koenigia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polystachya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2022</a:t>
                      </a:r>
                    </a:p>
                  </a:txBody>
                  <a:tcPr marL="18471" marR="18471" marT="0" marB="0" anchor="ctr">
                    <a:solidFill>
                      <a:schemeClr val="accent1">
                        <a:lumMod val="20000"/>
                        <a:lumOff val="80000"/>
                      </a:schemeClr>
                    </a:solidFill>
                  </a:tcPr>
                </a:tc>
                <a:extLst>
                  <a:ext uri="{0D108BD9-81ED-4DB2-BD59-A6C34878D82A}">
                    <a16:rowId xmlns:a16="http://schemas.microsoft.com/office/drawing/2014/main" val="4093096255"/>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78</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sumik czarny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Ameiurus</a:t>
                      </a:r>
                      <a:r>
                        <a:rPr lang="pl-PL" sz="800" i="1" dirty="0">
                          <a:effectLst/>
                          <a:latin typeface="Arial" panose="020B0604020202020204" pitchFamily="34" charset="0"/>
                          <a:cs typeface="Arial" panose="020B0604020202020204" pitchFamily="34" charset="0"/>
                        </a:rPr>
                        <a:t> melas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0" dirty="0">
                          <a:effectLst/>
                          <a:latin typeface="Arial" panose="020B0604020202020204" pitchFamily="34" charset="0"/>
                          <a:ea typeface="Calibri" panose="020F0502020204030204" pitchFamily="34" charset="0"/>
                          <a:cs typeface="Arial" panose="020B0604020202020204" pitchFamily="34" charset="0"/>
                        </a:rPr>
                        <a:t>2022</a:t>
                      </a:r>
                    </a:p>
                  </a:txBody>
                  <a:tcPr marL="18471" marR="18471" marT="0" marB="0" anchor="ctr">
                    <a:solidFill>
                      <a:schemeClr val="accent4">
                        <a:lumMod val="20000"/>
                        <a:lumOff val="80000"/>
                      </a:schemeClr>
                    </a:solidFill>
                  </a:tcPr>
                </a:tc>
                <a:extLst>
                  <a:ext uri="{0D108BD9-81ED-4DB2-BD59-A6C34878D82A}">
                    <a16:rowId xmlns:a16="http://schemas.microsoft.com/office/drawing/2014/main" val="10013"/>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79</a:t>
                      </a:r>
                    </a:p>
                  </a:txBody>
                  <a:tcPr marL="18471" marR="1847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wiewiórczak</a:t>
                      </a:r>
                      <a:r>
                        <a:rPr lang="pl-PL" sz="800" dirty="0">
                          <a:effectLst/>
                          <a:latin typeface="Arial" panose="020B0604020202020204" pitchFamily="34" charset="0"/>
                          <a:cs typeface="Arial" panose="020B0604020202020204" pitchFamily="34" charset="0"/>
                        </a:rPr>
                        <a:t> zmienny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Callosciurus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finlaysonii</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2022</a:t>
                      </a:r>
                    </a:p>
                  </a:txBody>
                  <a:tcPr marL="18471" marR="18471" marT="0" marB="0" anchor="ctr">
                    <a:solidFill>
                      <a:schemeClr val="accent4">
                        <a:lumMod val="20000"/>
                        <a:lumOff val="80000"/>
                      </a:schemeClr>
                    </a:solidFill>
                  </a:tcPr>
                </a:tc>
                <a:extLst>
                  <a:ext uri="{0D108BD9-81ED-4DB2-BD59-A6C34878D82A}">
                    <a16:rowId xmlns:a16="http://schemas.microsoft.com/office/drawing/2014/main" val="10015"/>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80</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Channa</a:t>
                      </a:r>
                      <a:r>
                        <a:rPr lang="pl-PL" sz="800" i="1" dirty="0">
                          <a:effectLst/>
                          <a:latin typeface="Arial" panose="020B0604020202020204" pitchFamily="34" charset="0"/>
                          <a:cs typeface="Arial" panose="020B0604020202020204" pitchFamily="34" charset="0"/>
                        </a:rPr>
                        <a:t> argus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2022</a:t>
                      </a:r>
                    </a:p>
                  </a:txBody>
                  <a:tcPr marL="18471" marR="18471" marT="0" marB="0" anchor="ctr">
                    <a:solidFill>
                      <a:schemeClr val="accent4">
                        <a:lumMod val="20000"/>
                        <a:lumOff val="80000"/>
                      </a:schemeClr>
                    </a:solidFill>
                  </a:tcPr>
                </a:tc>
                <a:extLst>
                  <a:ext uri="{0D108BD9-81ED-4DB2-BD59-A6C34878D82A}">
                    <a16:rowId xmlns:a16="http://schemas.microsoft.com/office/drawing/2014/main" val="496150184"/>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81</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Faxonius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rusticus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2022</a:t>
                      </a:r>
                    </a:p>
                  </a:txBody>
                  <a:tcPr marL="18471" marR="18471" marT="0" marB="0" anchor="ctr">
                    <a:solidFill>
                      <a:schemeClr val="accent4">
                        <a:lumMod val="20000"/>
                        <a:lumOff val="80000"/>
                      </a:schemeClr>
                    </a:solidFill>
                  </a:tcPr>
                </a:tc>
                <a:extLst>
                  <a:ext uri="{0D108BD9-81ED-4DB2-BD59-A6C34878D82A}">
                    <a16:rowId xmlns:a16="http://schemas.microsoft.com/office/drawing/2014/main" val="10022"/>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82</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Hakea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sericea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2022</a:t>
                      </a:r>
                    </a:p>
                  </a:txBody>
                  <a:tcPr marL="18471" marR="18471" marT="0" marB="0" anchor="ctr">
                    <a:solidFill>
                      <a:schemeClr val="accent1">
                        <a:lumMod val="20000"/>
                        <a:lumOff val="80000"/>
                      </a:schemeClr>
                    </a:solidFill>
                  </a:tcPr>
                </a:tc>
                <a:extLst>
                  <a:ext uri="{0D108BD9-81ED-4DB2-BD59-A6C34878D82A}">
                    <a16:rowId xmlns:a16="http://schemas.microsoft.com/office/drawing/2014/main" val="10023"/>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83</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Limnoperna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fortunei</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2022</a:t>
                      </a:r>
                    </a:p>
                  </a:txBody>
                  <a:tcPr marL="18471" marR="18471" marT="0" marB="0" anchor="ctr">
                    <a:solidFill>
                      <a:schemeClr val="accent4">
                        <a:lumMod val="20000"/>
                        <a:lumOff val="80000"/>
                      </a:schemeClr>
                    </a:solidFill>
                  </a:tcPr>
                </a:tc>
                <a:extLst>
                  <a:ext uri="{0D108BD9-81ED-4DB2-BD59-A6C34878D82A}">
                    <a16:rowId xmlns:a16="http://schemas.microsoft.com/office/drawing/2014/main" val="10024"/>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84</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Rugulopterix</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okamurae</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i="0" dirty="0">
                          <a:effectLst/>
                          <a:latin typeface="Arial" panose="020B0604020202020204" pitchFamily="34" charset="0"/>
                          <a:ea typeface="Calibri" panose="020F0502020204030204" pitchFamily="34" charset="0"/>
                          <a:cs typeface="Arial" panose="020B0604020202020204" pitchFamily="34" charset="0"/>
                        </a:rPr>
                        <a:t>2022</a:t>
                      </a:r>
                    </a:p>
                  </a:txBody>
                  <a:tcPr marL="18471" marR="18471" marT="0" marB="0" anchor="ctr">
                    <a:solidFill>
                      <a:schemeClr val="accent1">
                        <a:lumMod val="20000"/>
                        <a:lumOff val="80000"/>
                      </a:schemeClr>
                    </a:solidFill>
                  </a:tcPr>
                </a:tc>
                <a:extLst>
                  <a:ext uri="{0D108BD9-81ED-4DB2-BD59-A6C34878D82A}">
                    <a16:rowId xmlns:a16="http://schemas.microsoft.com/office/drawing/2014/main" val="3423194164"/>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85</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Solenopsis</a:t>
                      </a:r>
                      <a:r>
                        <a:rPr lang="pl-PL" sz="800" i="1" dirty="0">
                          <a:effectLst/>
                          <a:latin typeface="Arial" panose="020B0604020202020204" pitchFamily="34" charset="0"/>
                          <a:cs typeface="Arial" panose="020B0604020202020204" pitchFamily="34" charset="0"/>
                        </a:rPr>
                        <a:t> geminata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2022</a:t>
                      </a:r>
                    </a:p>
                  </a:txBody>
                  <a:tcPr marL="18471" marR="18471" marT="0" marB="0" anchor="ctr">
                    <a:solidFill>
                      <a:schemeClr val="accent4">
                        <a:lumMod val="20000"/>
                        <a:lumOff val="80000"/>
                      </a:schemeClr>
                    </a:solidFill>
                  </a:tcPr>
                </a:tc>
                <a:extLst>
                  <a:ext uri="{0D108BD9-81ED-4DB2-BD59-A6C34878D82A}">
                    <a16:rowId xmlns:a16="http://schemas.microsoft.com/office/drawing/2014/main" val="10025"/>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86</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Solenopsis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invicta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2022</a:t>
                      </a:r>
                    </a:p>
                  </a:txBody>
                  <a:tcPr marL="18471" marR="18471" marT="0" marB="0" anchor="ctr">
                    <a:solidFill>
                      <a:schemeClr val="accent4">
                        <a:lumMod val="20000"/>
                        <a:lumOff val="80000"/>
                      </a:schemeClr>
                    </a:solidFill>
                  </a:tcPr>
                </a:tc>
                <a:extLst>
                  <a:ext uri="{0D108BD9-81ED-4DB2-BD59-A6C34878D82A}">
                    <a16:rowId xmlns:a16="http://schemas.microsoft.com/office/drawing/2014/main" val="10026"/>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87</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Solenopsis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richteri</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2022</a:t>
                      </a:r>
                    </a:p>
                  </a:txBody>
                  <a:tcPr marL="18471" marR="18471" marT="0" marB="0" anchor="ctr">
                    <a:solidFill>
                      <a:schemeClr val="accent4">
                        <a:lumMod val="20000"/>
                        <a:lumOff val="80000"/>
                      </a:schemeClr>
                    </a:solidFill>
                  </a:tcPr>
                </a:tc>
                <a:extLst>
                  <a:ext uri="{0D108BD9-81ED-4DB2-BD59-A6C34878D82A}">
                    <a16:rowId xmlns:a16="http://schemas.microsoft.com/office/drawing/2014/main" val="10027"/>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88</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Wasmannia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auropunctata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2022</a:t>
                      </a:r>
                    </a:p>
                  </a:txBody>
                  <a:tcPr marL="18471" marR="18471" marT="0" marB="0" anchor="ctr">
                    <a:solidFill>
                      <a:schemeClr val="accent4">
                        <a:lumMod val="20000"/>
                        <a:lumOff val="80000"/>
                      </a:schemeClr>
                    </a:solidFill>
                  </a:tcPr>
                </a:tc>
                <a:extLst>
                  <a:ext uri="{0D108BD9-81ED-4DB2-BD59-A6C34878D82A}">
                    <a16:rowId xmlns:a16="http://schemas.microsoft.com/office/drawing/2014/main" val="10028"/>
                  </a:ext>
                </a:extLst>
              </a:tr>
            </a:tbl>
          </a:graphicData>
        </a:graphic>
      </p:graphicFrame>
      <p:sp>
        <p:nvSpPr>
          <p:cNvPr id="5" name="Tytuł 1">
            <a:extLst>
              <a:ext uri="{FF2B5EF4-FFF2-40B4-BE49-F238E27FC236}">
                <a16:creationId xmlns:a16="http://schemas.microsoft.com/office/drawing/2014/main" id="{23573C59-917B-48A3-8AB4-1F0C72F85B16}"/>
              </a:ext>
            </a:extLst>
          </p:cNvPr>
          <p:cNvSpPr txBox="1">
            <a:spLocks/>
          </p:cNvSpPr>
          <p:nvPr/>
        </p:nvSpPr>
        <p:spPr bwMode="auto">
          <a:xfrm>
            <a:off x="1439652" y="101723"/>
            <a:ext cx="5829300"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Lista IGO stwarzających zagrożenie dla Unii</a:t>
            </a:r>
          </a:p>
        </p:txBody>
      </p:sp>
    </p:spTree>
    <p:extLst>
      <p:ext uri="{BB962C8B-B14F-4D97-AF65-F5344CB8AC3E}">
        <p14:creationId xmlns:p14="http://schemas.microsoft.com/office/powerpoint/2010/main" val="3183464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Tabela 1"/>
          <p:cNvGraphicFramePr>
            <a:graphicFrameLocks noGrp="1"/>
          </p:cNvGraphicFramePr>
          <p:nvPr>
            <p:extLst>
              <p:ext uri="{D42A27DB-BD31-4B8C-83A1-F6EECF244321}">
                <p14:modId xmlns:p14="http://schemas.microsoft.com/office/powerpoint/2010/main" val="3794646927"/>
              </p:ext>
            </p:extLst>
          </p:nvPr>
        </p:nvGraphicFramePr>
        <p:xfrm>
          <a:off x="1939105" y="713099"/>
          <a:ext cx="5301667" cy="4140000"/>
        </p:xfrm>
        <a:graphic>
          <a:graphicData uri="http://schemas.openxmlformats.org/drawingml/2006/table">
            <a:tbl>
              <a:tblPr firstRow="1" firstCol="1" bandRow="1">
                <a:tableStyleId>{5C22544A-7EE6-4342-B048-85BDC9FD1C3A}</a:tableStyleId>
              </a:tblPr>
              <a:tblGrid>
                <a:gridCol w="236589">
                  <a:extLst>
                    <a:ext uri="{9D8B030D-6E8A-4147-A177-3AD203B41FA5}">
                      <a16:colId xmlns:a16="http://schemas.microsoft.com/office/drawing/2014/main" val="20000"/>
                    </a:ext>
                  </a:extLst>
                </a:gridCol>
                <a:gridCol w="1765004">
                  <a:extLst>
                    <a:ext uri="{9D8B030D-6E8A-4147-A177-3AD203B41FA5}">
                      <a16:colId xmlns:a16="http://schemas.microsoft.com/office/drawing/2014/main" val="20001"/>
                    </a:ext>
                  </a:extLst>
                </a:gridCol>
                <a:gridCol w="1630762">
                  <a:extLst>
                    <a:ext uri="{9D8B030D-6E8A-4147-A177-3AD203B41FA5}">
                      <a16:colId xmlns:a16="http://schemas.microsoft.com/office/drawing/2014/main" val="20002"/>
                    </a:ext>
                  </a:extLst>
                </a:gridCol>
                <a:gridCol w="1669312">
                  <a:extLst>
                    <a:ext uri="{9D8B030D-6E8A-4147-A177-3AD203B41FA5}">
                      <a16:colId xmlns:a16="http://schemas.microsoft.com/office/drawing/2014/main" val="3794107323"/>
                    </a:ext>
                  </a:extLst>
                </a:gridCol>
              </a:tblGrid>
              <a:tr h="140852">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Lp.</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Nazwa polska</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Nazwa naukowa</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Rok </a:t>
                      </a:r>
                      <a:r>
                        <a:rPr lang="pl-PL" sz="8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umieszczenia </a:t>
                      </a: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na liście</a:t>
                      </a:r>
                    </a:p>
                  </a:txBody>
                  <a:tcPr marL="26867" marR="26867" marT="0" marB="0" anchor="ctr">
                    <a:solidFill>
                      <a:schemeClr val="bg1">
                        <a:lumMod val="85000"/>
                      </a:schemeClr>
                    </a:solidFill>
                  </a:tcPr>
                </a:tc>
                <a:extLst>
                  <a:ext uri="{0D108BD9-81ED-4DB2-BD59-A6C34878D82A}">
                    <a16:rowId xmlns:a16="http://schemas.microsoft.com/office/drawing/2014/main" val="10000"/>
                  </a:ext>
                </a:extLst>
              </a:tr>
              <a:tr h="14085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89</a:t>
                      </a:r>
                    </a:p>
                  </a:txBody>
                  <a:tcPr marL="26867" marR="26867" marT="0" marB="0" anchor="ctr">
                    <a:solidFill>
                      <a:schemeClr val="bg1">
                        <a:lumMod val="85000"/>
                      </a:schemeClr>
                    </a:solidFill>
                  </a:tcPr>
                </a:tc>
                <a:tc>
                  <a:txBody>
                    <a:bodyPr/>
                    <a:lstStyle/>
                    <a:p>
                      <a:pPr>
                        <a:lnSpc>
                          <a:spcPct val="107000"/>
                        </a:lnSpc>
                        <a:spcAft>
                          <a:spcPts val="0"/>
                        </a:spcAft>
                      </a:pPr>
                      <a:r>
                        <a:rPr lang="pl-PL" sz="800" dirty="0">
                          <a:latin typeface="Arial" panose="020B0604020202020204" pitchFamily="34" charset="0"/>
                          <a:cs typeface="Arial" panose="020B0604020202020204" pitchFamily="34" charset="0"/>
                        </a:rPr>
                        <a:t>akacja </a:t>
                      </a:r>
                      <a:r>
                        <a:rPr lang="pl-PL" sz="800" dirty="0" err="1">
                          <a:latin typeface="Arial" panose="020B0604020202020204" pitchFamily="34" charset="0"/>
                          <a:cs typeface="Arial" panose="020B0604020202020204" pitchFamily="34" charset="0"/>
                        </a:rPr>
                        <a:t>Mearnsa</a:t>
                      </a:r>
                      <a:r>
                        <a:rPr lang="pl-PL" sz="800" dirty="0">
                          <a:latin typeface="Arial" panose="020B0604020202020204" pitchFamily="34" charset="0"/>
                          <a:cs typeface="Arial" panose="020B0604020202020204" pitchFamily="34" charset="0"/>
                        </a:rPr>
                        <a:t> </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1">
                        <a:lumMod val="20000"/>
                        <a:lumOff val="80000"/>
                      </a:schemeClr>
                    </a:solidFill>
                  </a:tcPr>
                </a:tc>
                <a:tc>
                  <a:txBody>
                    <a:bodyPr/>
                    <a:lstStyle/>
                    <a:p>
                      <a:pPr>
                        <a:lnSpc>
                          <a:spcPct val="107000"/>
                        </a:lnSpc>
                        <a:spcAft>
                          <a:spcPts val="0"/>
                        </a:spcAft>
                      </a:pPr>
                      <a:r>
                        <a:rPr lang="pl-PL" sz="800" i="1" dirty="0" err="1">
                          <a:latin typeface="Arial" panose="020B0604020202020204" pitchFamily="34" charset="0"/>
                          <a:cs typeface="Arial" panose="020B0604020202020204" pitchFamily="34" charset="0"/>
                        </a:rPr>
                        <a:t>Acacia</a:t>
                      </a:r>
                      <a:r>
                        <a:rPr lang="pl-PL" sz="800" i="1" dirty="0">
                          <a:latin typeface="Arial" panose="020B0604020202020204" pitchFamily="34" charset="0"/>
                          <a:cs typeface="Arial" panose="020B0604020202020204" pitchFamily="34" charset="0"/>
                        </a:rPr>
                        <a:t> </a:t>
                      </a:r>
                      <a:r>
                        <a:rPr lang="pl-PL" sz="800" i="1" dirty="0" err="1">
                          <a:latin typeface="Arial" panose="020B0604020202020204" pitchFamily="34" charset="0"/>
                          <a:cs typeface="Arial" panose="020B0604020202020204" pitchFamily="34" charset="0"/>
                        </a:rPr>
                        <a:t>mearnsii</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1">
                        <a:lumMod val="20000"/>
                        <a:lumOff val="80000"/>
                      </a:schemeClr>
                    </a:solidFill>
                  </a:tcPr>
                </a:tc>
                <a:tc>
                  <a:txBody>
                    <a:bodyPr/>
                    <a:lstStyle/>
                    <a:p>
                      <a:pPr>
                        <a:lnSpc>
                          <a:spcPct val="107000"/>
                        </a:lnSpc>
                        <a:spcAft>
                          <a:spcPts val="0"/>
                        </a:spcAft>
                      </a:pPr>
                      <a:r>
                        <a:rPr lang="pl-PL" sz="800" i="0" dirty="0">
                          <a:solidFill>
                            <a:schemeClr val="tx1"/>
                          </a:solidFill>
                          <a:effectLst/>
                          <a:latin typeface="Arial" panose="020B0604020202020204" pitchFamily="34" charset="0"/>
                          <a:ea typeface="Calibri" panose="020F0502020204030204" pitchFamily="34" charset="0"/>
                          <a:cs typeface="Arial" panose="020B0604020202020204" pitchFamily="34" charset="0"/>
                        </a:rPr>
                        <a:t>2025</a:t>
                      </a:r>
                    </a:p>
                  </a:txBody>
                  <a:tcPr marL="26867" marR="26867" marT="0" marB="0" anchor="ctr">
                    <a:solidFill>
                      <a:schemeClr val="accent1">
                        <a:lumMod val="20000"/>
                        <a:lumOff val="80000"/>
                      </a:schemeClr>
                    </a:solidFill>
                  </a:tcPr>
                </a:tc>
                <a:extLst>
                  <a:ext uri="{0D108BD9-81ED-4DB2-BD59-A6C34878D82A}">
                    <a16:rowId xmlns:a16="http://schemas.microsoft.com/office/drawing/2014/main" val="10001"/>
                  </a:ext>
                </a:extLst>
              </a:tr>
              <a:tr h="14085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90</a:t>
                      </a:r>
                    </a:p>
                  </a:txBody>
                  <a:tcPr marL="26867" marR="26867" marT="0" marB="0" anchor="ctr">
                    <a:solidFill>
                      <a:schemeClr val="bg1">
                        <a:lumMod val="85000"/>
                      </a:schemeClr>
                    </a:solidFill>
                  </a:tcPr>
                </a:tc>
                <a:tc>
                  <a:txBody>
                    <a:bodyPr/>
                    <a:lstStyle/>
                    <a:p>
                      <a:pPr>
                        <a:lnSpc>
                          <a:spcPct val="107000"/>
                        </a:lnSpc>
                        <a:spcAft>
                          <a:spcPts val="0"/>
                        </a:spcAft>
                      </a:pPr>
                      <a:r>
                        <a:rPr lang="pl-PL" sz="800" dirty="0">
                          <a:latin typeface="Arial" panose="020B0604020202020204" pitchFamily="34" charset="0"/>
                          <a:cs typeface="Arial" panose="020B0604020202020204" pitchFamily="34" charset="0"/>
                        </a:rPr>
                        <a:t>bilbil zbroczony </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tc>
                  <a:txBody>
                    <a:bodyPr/>
                    <a:lstStyle/>
                    <a:p>
                      <a:pPr>
                        <a:lnSpc>
                          <a:spcPct val="107000"/>
                        </a:lnSpc>
                        <a:spcAft>
                          <a:spcPts val="0"/>
                        </a:spcAft>
                      </a:pPr>
                      <a:r>
                        <a:rPr lang="pl-PL" sz="800" i="1" dirty="0" err="1">
                          <a:latin typeface="Arial" panose="020B0604020202020204" pitchFamily="34" charset="0"/>
                          <a:cs typeface="Arial" panose="020B0604020202020204" pitchFamily="34" charset="0"/>
                        </a:rPr>
                        <a:t>Pycnonotus</a:t>
                      </a:r>
                      <a:r>
                        <a:rPr lang="pl-PL" sz="800" i="1" dirty="0">
                          <a:latin typeface="Arial" panose="020B0604020202020204" pitchFamily="34" charset="0"/>
                          <a:cs typeface="Arial" panose="020B0604020202020204" pitchFamily="34" charset="0"/>
                        </a:rPr>
                        <a:t> </a:t>
                      </a:r>
                      <a:r>
                        <a:rPr lang="pl-PL" sz="800" i="1" dirty="0" err="1">
                          <a:latin typeface="Arial" panose="020B0604020202020204" pitchFamily="34" charset="0"/>
                          <a:cs typeface="Arial" panose="020B0604020202020204" pitchFamily="34" charset="0"/>
                        </a:rPr>
                        <a:t>jocosus</a:t>
                      </a:r>
                      <a:r>
                        <a:rPr lang="pl-PL" sz="800" i="1" dirty="0">
                          <a:latin typeface="Arial" panose="020B0604020202020204" pitchFamily="34" charset="0"/>
                          <a:cs typeface="Arial" panose="020B0604020202020204" pitchFamily="34" charset="0"/>
                        </a:rPr>
                        <a:t> </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tc>
                  <a:txBody>
                    <a:bodyPr/>
                    <a:lstStyle/>
                    <a:p>
                      <a:pPr>
                        <a:lnSpc>
                          <a:spcPct val="107000"/>
                        </a:lnSpc>
                        <a:spcAft>
                          <a:spcPts val="0"/>
                        </a:spcAft>
                      </a:pPr>
                      <a:r>
                        <a:rPr lang="pl-PL" sz="800" i="0" dirty="0">
                          <a:solidFill>
                            <a:schemeClr val="tx1"/>
                          </a:solidFill>
                          <a:effectLst/>
                          <a:latin typeface="Arial" panose="020B0604020202020204" pitchFamily="34" charset="0"/>
                          <a:ea typeface="Calibri" panose="020F0502020204030204" pitchFamily="34" charset="0"/>
                          <a:cs typeface="Arial" panose="020B0604020202020204" pitchFamily="34" charset="0"/>
                        </a:rPr>
                        <a:t>2025</a:t>
                      </a:r>
                    </a:p>
                  </a:txBody>
                  <a:tcPr marL="26867" marR="26867" marT="0" marB="0" anchor="ctr">
                    <a:solidFill>
                      <a:schemeClr val="accent4">
                        <a:lumMod val="20000"/>
                        <a:lumOff val="80000"/>
                      </a:schemeClr>
                    </a:solidFill>
                  </a:tcPr>
                </a:tc>
                <a:extLst>
                  <a:ext uri="{0D108BD9-81ED-4DB2-BD59-A6C34878D82A}">
                    <a16:rowId xmlns:a16="http://schemas.microsoft.com/office/drawing/2014/main" val="10002"/>
                  </a:ext>
                </a:extLst>
              </a:tr>
              <a:tr h="14085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91</a:t>
                      </a:r>
                    </a:p>
                  </a:txBody>
                  <a:tcPr marL="26867" marR="26867" marT="0" marB="0" anchor="ctr">
                    <a:solidFill>
                      <a:schemeClr val="bg1">
                        <a:lumMod val="85000"/>
                      </a:schemeClr>
                    </a:solidFill>
                  </a:tcPr>
                </a:tc>
                <a:tc>
                  <a:txBody>
                    <a:bodyPr/>
                    <a:lstStyle/>
                    <a:p>
                      <a:pPr>
                        <a:lnSpc>
                          <a:spcPct val="107000"/>
                        </a:lnSpc>
                        <a:spcAft>
                          <a:spcPts val="0"/>
                        </a:spcAft>
                      </a:pPr>
                      <a:r>
                        <a:rPr lang="pl-PL" sz="800" dirty="0">
                          <a:latin typeface="Arial" panose="020B0604020202020204" pitchFamily="34" charset="0"/>
                          <a:cs typeface="Arial" panose="020B0604020202020204" pitchFamily="34" charset="0"/>
                        </a:rPr>
                        <a:t>bóbr kanadyjski*</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tc>
                  <a:txBody>
                    <a:bodyPr/>
                    <a:lstStyle/>
                    <a:p>
                      <a:pPr>
                        <a:lnSpc>
                          <a:spcPct val="107000"/>
                        </a:lnSpc>
                        <a:spcAft>
                          <a:spcPts val="0"/>
                        </a:spcAft>
                      </a:pPr>
                      <a:r>
                        <a:rPr lang="pl-PL" sz="800" i="1" dirty="0" err="1">
                          <a:latin typeface="Arial" panose="020B0604020202020204" pitchFamily="34" charset="0"/>
                          <a:cs typeface="Arial" panose="020B0604020202020204" pitchFamily="34" charset="0"/>
                        </a:rPr>
                        <a:t>Castor</a:t>
                      </a:r>
                      <a:r>
                        <a:rPr lang="pl-PL" sz="800" i="1" dirty="0">
                          <a:latin typeface="Arial" panose="020B0604020202020204" pitchFamily="34" charset="0"/>
                          <a:cs typeface="Arial" panose="020B0604020202020204" pitchFamily="34" charset="0"/>
                        </a:rPr>
                        <a:t> </a:t>
                      </a:r>
                      <a:r>
                        <a:rPr lang="pl-PL" sz="800" i="1" dirty="0" err="1">
                          <a:latin typeface="Arial" panose="020B0604020202020204" pitchFamily="34" charset="0"/>
                          <a:cs typeface="Arial" panose="020B0604020202020204" pitchFamily="34" charset="0"/>
                        </a:rPr>
                        <a:t>canadensis</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2025 (7.08.2027)</a:t>
                      </a:r>
                    </a:p>
                  </a:txBody>
                  <a:tcPr marL="26867" marR="26867" marT="0" marB="0" anchor="ctr">
                    <a:solidFill>
                      <a:schemeClr val="accent4">
                        <a:lumMod val="20000"/>
                        <a:lumOff val="80000"/>
                      </a:schemeClr>
                    </a:solidFill>
                  </a:tcPr>
                </a:tc>
                <a:extLst>
                  <a:ext uri="{0D108BD9-81ED-4DB2-BD59-A6C34878D82A}">
                    <a16:rowId xmlns:a16="http://schemas.microsoft.com/office/drawing/2014/main" val="10003"/>
                  </a:ext>
                </a:extLst>
              </a:tr>
              <a:tr h="14085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92</a:t>
                      </a:r>
                    </a:p>
                  </a:txBody>
                  <a:tcPr marL="26867" marR="26867" marT="0" marB="0" anchor="ctr">
                    <a:solidFill>
                      <a:schemeClr val="bg1">
                        <a:lumMod val="85000"/>
                      </a:schemeClr>
                    </a:solidFill>
                  </a:tcPr>
                </a:tc>
                <a:tc>
                  <a:txBody>
                    <a:bodyPr/>
                    <a:lstStyle/>
                    <a:p>
                      <a:pPr>
                        <a:lnSpc>
                          <a:spcPct val="107000"/>
                        </a:lnSpc>
                        <a:spcAft>
                          <a:spcPts val="0"/>
                        </a:spcAft>
                      </a:pPr>
                      <a:r>
                        <a:rPr lang="pl-PL" sz="800" dirty="0">
                          <a:latin typeface="Arial" panose="020B0604020202020204" pitchFamily="34" charset="0"/>
                          <a:cs typeface="Arial" panose="020B0604020202020204" pitchFamily="34" charset="0"/>
                        </a:rPr>
                        <a:t>grubosz </a:t>
                      </a:r>
                      <a:r>
                        <a:rPr lang="pl-PL" sz="800" dirty="0" err="1">
                          <a:latin typeface="Arial" panose="020B0604020202020204" pitchFamily="34" charset="0"/>
                          <a:cs typeface="Arial" panose="020B0604020202020204" pitchFamily="34" charset="0"/>
                        </a:rPr>
                        <a:t>Helmsa</a:t>
                      </a:r>
                      <a:r>
                        <a:rPr lang="pl-PL" sz="800" dirty="0">
                          <a:latin typeface="Arial" panose="020B0604020202020204" pitchFamily="34" charset="0"/>
                          <a:cs typeface="Arial" panose="020B0604020202020204" pitchFamily="34" charset="0"/>
                        </a:rPr>
                        <a:t> </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1">
                        <a:lumMod val="20000"/>
                        <a:lumOff val="80000"/>
                      </a:schemeClr>
                    </a:solidFill>
                  </a:tcPr>
                </a:tc>
                <a:tc>
                  <a:txBody>
                    <a:bodyPr/>
                    <a:lstStyle/>
                    <a:p>
                      <a:pPr>
                        <a:lnSpc>
                          <a:spcPct val="107000"/>
                        </a:lnSpc>
                        <a:spcAft>
                          <a:spcPts val="0"/>
                        </a:spcAft>
                      </a:pPr>
                      <a:r>
                        <a:rPr lang="pl-PL" sz="800" i="1" dirty="0" err="1">
                          <a:latin typeface="Arial" panose="020B0604020202020204" pitchFamily="34" charset="0"/>
                          <a:cs typeface="Arial" panose="020B0604020202020204" pitchFamily="34" charset="0"/>
                        </a:rPr>
                        <a:t>Crassula</a:t>
                      </a:r>
                      <a:r>
                        <a:rPr lang="pl-PL" sz="800" i="1" dirty="0">
                          <a:latin typeface="Arial" panose="020B0604020202020204" pitchFamily="34" charset="0"/>
                          <a:cs typeface="Arial" panose="020B0604020202020204" pitchFamily="34" charset="0"/>
                        </a:rPr>
                        <a:t> </a:t>
                      </a:r>
                      <a:r>
                        <a:rPr lang="pl-PL" sz="800" i="1" dirty="0" err="1">
                          <a:latin typeface="Arial" panose="020B0604020202020204" pitchFamily="34" charset="0"/>
                          <a:cs typeface="Arial" panose="020B0604020202020204" pitchFamily="34" charset="0"/>
                        </a:rPr>
                        <a:t>Helmsii</a:t>
                      </a:r>
                      <a:r>
                        <a:rPr lang="pl-PL" sz="800" i="1" dirty="0">
                          <a:latin typeface="Arial" panose="020B0604020202020204" pitchFamily="34" charset="0"/>
                          <a:cs typeface="Arial" panose="020B0604020202020204" pitchFamily="34" charset="0"/>
                        </a:rPr>
                        <a:t> </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1">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2025</a:t>
                      </a:r>
                    </a:p>
                  </a:txBody>
                  <a:tcPr marL="26867" marR="26867" marT="0" marB="0" anchor="ctr">
                    <a:solidFill>
                      <a:schemeClr val="accent1">
                        <a:lumMod val="20000"/>
                        <a:lumOff val="80000"/>
                      </a:schemeClr>
                    </a:solidFill>
                  </a:tcPr>
                </a:tc>
                <a:extLst>
                  <a:ext uri="{0D108BD9-81ED-4DB2-BD59-A6C34878D82A}">
                    <a16:rowId xmlns:a16="http://schemas.microsoft.com/office/drawing/2014/main" val="10004"/>
                  </a:ext>
                </a:extLst>
              </a:tr>
              <a:tr h="14085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93</a:t>
                      </a:r>
                    </a:p>
                  </a:txBody>
                  <a:tcPr marL="26867" marR="26867" marT="0" marB="0" anchor="ctr">
                    <a:solidFill>
                      <a:schemeClr val="bg1">
                        <a:lumMod val="85000"/>
                      </a:schemeClr>
                    </a:solidFill>
                  </a:tcPr>
                </a:tc>
                <a:tc>
                  <a:txBody>
                    <a:bodyPr/>
                    <a:lstStyle/>
                    <a:p>
                      <a:pPr>
                        <a:lnSpc>
                          <a:spcPct val="107000"/>
                        </a:lnSpc>
                        <a:spcAft>
                          <a:spcPts val="0"/>
                        </a:spcAft>
                      </a:pPr>
                      <a:r>
                        <a:rPr lang="pl-PL" sz="800" dirty="0">
                          <a:latin typeface="Arial" panose="020B0604020202020204" pitchFamily="34" charset="0"/>
                          <a:cs typeface="Arial" panose="020B0604020202020204" pitchFamily="34" charset="0"/>
                        </a:rPr>
                        <a:t>jeleń sika (wschodni)* </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tc>
                  <a:txBody>
                    <a:bodyPr/>
                    <a:lstStyle/>
                    <a:p>
                      <a:pPr>
                        <a:lnSpc>
                          <a:spcPct val="107000"/>
                        </a:lnSpc>
                        <a:spcAft>
                          <a:spcPts val="0"/>
                        </a:spcAft>
                      </a:pPr>
                      <a:r>
                        <a:rPr lang="pl-PL" sz="800" i="1" dirty="0" err="1">
                          <a:latin typeface="Arial" panose="020B0604020202020204" pitchFamily="34" charset="0"/>
                          <a:cs typeface="Arial" panose="020B0604020202020204" pitchFamily="34" charset="0"/>
                        </a:rPr>
                        <a:t>Cervus</a:t>
                      </a:r>
                      <a:r>
                        <a:rPr lang="pl-PL" sz="800" i="1" dirty="0">
                          <a:latin typeface="Arial" panose="020B0604020202020204" pitchFamily="34" charset="0"/>
                          <a:cs typeface="Arial" panose="020B0604020202020204" pitchFamily="34" charset="0"/>
                        </a:rPr>
                        <a:t> </a:t>
                      </a:r>
                      <a:r>
                        <a:rPr lang="pl-PL" sz="800" i="1" dirty="0" err="1">
                          <a:latin typeface="Arial" panose="020B0604020202020204" pitchFamily="34" charset="0"/>
                          <a:cs typeface="Arial" panose="020B0604020202020204" pitchFamily="34" charset="0"/>
                        </a:rPr>
                        <a:t>nippon</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2025</a:t>
                      </a:r>
                    </a:p>
                  </a:txBody>
                  <a:tcPr marL="26867" marR="26867" marT="0" marB="0" anchor="ctr">
                    <a:solidFill>
                      <a:schemeClr val="accent4">
                        <a:lumMod val="20000"/>
                        <a:lumOff val="80000"/>
                      </a:schemeClr>
                    </a:solidFill>
                  </a:tcPr>
                </a:tc>
                <a:extLst>
                  <a:ext uri="{0D108BD9-81ED-4DB2-BD59-A6C34878D82A}">
                    <a16:rowId xmlns:a16="http://schemas.microsoft.com/office/drawing/2014/main" val="10005"/>
                  </a:ext>
                </a:extLst>
              </a:tr>
              <a:tr h="14085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94</a:t>
                      </a:r>
                    </a:p>
                  </a:txBody>
                  <a:tcPr marL="26867" marR="26867" marT="0" marB="0" anchor="ctr">
                    <a:solidFill>
                      <a:schemeClr val="bg1">
                        <a:lumMod val="85000"/>
                      </a:schemeClr>
                    </a:solidFill>
                  </a:tcPr>
                </a:tc>
                <a:tc>
                  <a:txBody>
                    <a:bodyPr/>
                    <a:lstStyle/>
                    <a:p>
                      <a:pPr>
                        <a:lnSpc>
                          <a:spcPct val="107000"/>
                        </a:lnSpc>
                        <a:spcAft>
                          <a:spcPts val="0"/>
                        </a:spcAft>
                      </a:pPr>
                      <a:r>
                        <a:rPr lang="pl-PL" sz="800" dirty="0" err="1">
                          <a:latin typeface="Arial" panose="020B0604020202020204" pitchFamily="34" charset="0"/>
                          <a:cs typeface="Arial" panose="020B0604020202020204" pitchFamily="34" charset="0"/>
                        </a:rPr>
                        <a:t>majna</a:t>
                      </a:r>
                      <a:r>
                        <a:rPr lang="pl-PL" sz="800" dirty="0">
                          <a:latin typeface="Arial" panose="020B0604020202020204" pitchFamily="34" charset="0"/>
                          <a:cs typeface="Arial" panose="020B0604020202020204" pitchFamily="34" charset="0"/>
                        </a:rPr>
                        <a:t> czubata </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tc>
                  <a:txBody>
                    <a:bodyPr/>
                    <a:lstStyle/>
                    <a:p>
                      <a:pPr>
                        <a:lnSpc>
                          <a:spcPct val="107000"/>
                        </a:lnSpc>
                        <a:spcAft>
                          <a:spcPts val="0"/>
                        </a:spcAft>
                      </a:pPr>
                      <a:r>
                        <a:rPr lang="pl-PL" sz="800" i="1" dirty="0" err="1">
                          <a:latin typeface="Arial" panose="020B0604020202020204" pitchFamily="34" charset="0"/>
                          <a:cs typeface="Arial" panose="020B0604020202020204" pitchFamily="34" charset="0"/>
                        </a:rPr>
                        <a:t>Acridotheres</a:t>
                      </a:r>
                      <a:r>
                        <a:rPr lang="pl-PL" sz="800" i="1" dirty="0">
                          <a:latin typeface="Arial" panose="020B0604020202020204" pitchFamily="34" charset="0"/>
                          <a:cs typeface="Arial" panose="020B0604020202020204" pitchFamily="34" charset="0"/>
                        </a:rPr>
                        <a:t> </a:t>
                      </a:r>
                      <a:r>
                        <a:rPr lang="pl-PL" sz="800" i="1" dirty="0" err="1">
                          <a:latin typeface="Arial" panose="020B0604020202020204" pitchFamily="34" charset="0"/>
                          <a:cs typeface="Arial" panose="020B0604020202020204" pitchFamily="34" charset="0"/>
                        </a:rPr>
                        <a:t>cristatellus</a:t>
                      </a:r>
                      <a:r>
                        <a:rPr lang="pl-PL" sz="800" i="1" dirty="0">
                          <a:latin typeface="Arial" panose="020B0604020202020204" pitchFamily="34" charset="0"/>
                          <a:cs typeface="Arial" panose="020B0604020202020204" pitchFamily="34" charset="0"/>
                        </a:rPr>
                        <a:t> </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2025</a:t>
                      </a:r>
                    </a:p>
                  </a:txBody>
                  <a:tcPr marL="26867" marR="26867" marT="0" marB="0" anchor="ctr">
                    <a:solidFill>
                      <a:schemeClr val="accent4">
                        <a:lumMod val="20000"/>
                        <a:lumOff val="80000"/>
                      </a:schemeClr>
                    </a:solidFill>
                  </a:tcPr>
                </a:tc>
                <a:extLst>
                  <a:ext uri="{0D108BD9-81ED-4DB2-BD59-A6C34878D82A}">
                    <a16:rowId xmlns:a16="http://schemas.microsoft.com/office/drawing/2014/main" val="10006"/>
                  </a:ext>
                </a:extLst>
              </a:tr>
              <a:tr h="14085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95</a:t>
                      </a:r>
                    </a:p>
                  </a:txBody>
                  <a:tcPr marL="26867" marR="26867" marT="0" marB="0" anchor="ctr">
                    <a:solidFill>
                      <a:schemeClr val="bg1">
                        <a:lumMod val="85000"/>
                      </a:schemeClr>
                    </a:solidFill>
                  </a:tcPr>
                </a:tc>
                <a:tc>
                  <a:txBody>
                    <a:bodyPr/>
                    <a:lstStyle/>
                    <a:p>
                      <a:pPr>
                        <a:lnSpc>
                          <a:spcPct val="107000"/>
                        </a:lnSpc>
                        <a:spcAft>
                          <a:spcPts val="0"/>
                        </a:spcAft>
                      </a:pPr>
                      <a:r>
                        <a:rPr lang="pl-PL" sz="800" dirty="0">
                          <a:latin typeface="Arial" panose="020B0604020202020204" pitchFamily="34" charset="0"/>
                          <a:cs typeface="Arial" panose="020B0604020202020204" pitchFamily="34" charset="0"/>
                        </a:rPr>
                        <a:t>morwa papierowa</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1">
                        <a:lumMod val="20000"/>
                        <a:lumOff val="80000"/>
                      </a:schemeClr>
                    </a:solidFill>
                  </a:tcPr>
                </a:tc>
                <a:tc>
                  <a:txBody>
                    <a:bodyPr/>
                    <a:lstStyle/>
                    <a:p>
                      <a:pPr>
                        <a:lnSpc>
                          <a:spcPct val="107000"/>
                        </a:lnSpc>
                        <a:spcAft>
                          <a:spcPts val="0"/>
                        </a:spcAft>
                      </a:pPr>
                      <a:r>
                        <a:rPr lang="pl-PL" sz="800" i="1" dirty="0" err="1">
                          <a:latin typeface="Arial" panose="020B0604020202020204" pitchFamily="34" charset="0"/>
                          <a:cs typeface="Arial" panose="020B0604020202020204" pitchFamily="34" charset="0"/>
                        </a:rPr>
                        <a:t>Broussonetia</a:t>
                      </a:r>
                      <a:r>
                        <a:rPr lang="pl-PL" sz="800" i="1" dirty="0">
                          <a:latin typeface="Arial" panose="020B0604020202020204" pitchFamily="34" charset="0"/>
                          <a:cs typeface="Arial" panose="020B0604020202020204" pitchFamily="34" charset="0"/>
                        </a:rPr>
                        <a:t> </a:t>
                      </a:r>
                      <a:r>
                        <a:rPr lang="pl-PL" sz="800" i="1" dirty="0" err="1">
                          <a:latin typeface="Arial" panose="020B0604020202020204" pitchFamily="34" charset="0"/>
                          <a:cs typeface="Arial" panose="020B0604020202020204" pitchFamily="34" charset="0"/>
                        </a:rPr>
                        <a:t>papyrifera</a:t>
                      </a:r>
                      <a:r>
                        <a:rPr lang="pl-PL" sz="800" i="1" dirty="0">
                          <a:latin typeface="Arial" panose="020B0604020202020204" pitchFamily="34" charset="0"/>
                          <a:cs typeface="Arial" panose="020B0604020202020204" pitchFamily="34" charset="0"/>
                        </a:rPr>
                        <a:t> </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1">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2025</a:t>
                      </a:r>
                    </a:p>
                  </a:txBody>
                  <a:tcPr marL="26867" marR="26867" marT="0" marB="0" anchor="ctr">
                    <a:solidFill>
                      <a:schemeClr val="accent1">
                        <a:lumMod val="20000"/>
                        <a:lumOff val="80000"/>
                      </a:schemeClr>
                    </a:solidFill>
                  </a:tcPr>
                </a:tc>
                <a:extLst>
                  <a:ext uri="{0D108BD9-81ED-4DB2-BD59-A6C34878D82A}">
                    <a16:rowId xmlns:a16="http://schemas.microsoft.com/office/drawing/2014/main" val="10009"/>
                  </a:ext>
                </a:extLst>
              </a:tr>
              <a:tr h="253184">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96</a:t>
                      </a:r>
                    </a:p>
                  </a:txBody>
                  <a:tcPr marL="26867" marR="26867" marT="0" marB="0" anchor="ctr">
                    <a:solidFill>
                      <a:schemeClr val="bg1">
                        <a:lumMod val="85000"/>
                      </a:schemeClr>
                    </a:solidFill>
                  </a:tcPr>
                </a:tc>
                <a:tc>
                  <a:txBody>
                    <a:bodyPr/>
                    <a:lstStyle/>
                    <a:p>
                      <a:pPr>
                        <a:lnSpc>
                          <a:spcPct val="107000"/>
                        </a:lnSpc>
                        <a:spcAft>
                          <a:spcPts val="0"/>
                        </a:spcAft>
                      </a:pPr>
                      <a:r>
                        <a:rPr lang="pl-PL" sz="800" dirty="0">
                          <a:latin typeface="Arial" panose="020B0604020202020204" pitchFamily="34" charset="0"/>
                          <a:cs typeface="Arial" panose="020B0604020202020204" pitchFamily="34" charset="0"/>
                        </a:rPr>
                        <a:t>norka amerykańska, wizon amerykański</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tc>
                  <a:txBody>
                    <a:bodyPr/>
                    <a:lstStyle/>
                    <a:p>
                      <a:pPr>
                        <a:lnSpc>
                          <a:spcPct val="107000"/>
                        </a:lnSpc>
                        <a:spcAft>
                          <a:spcPts val="0"/>
                        </a:spcAft>
                      </a:pPr>
                      <a:r>
                        <a:rPr lang="pl-PL" sz="800" i="1" dirty="0" err="1">
                          <a:latin typeface="Arial" panose="020B0604020202020204" pitchFamily="34" charset="0"/>
                          <a:cs typeface="Arial" panose="020B0604020202020204" pitchFamily="34" charset="0"/>
                        </a:rPr>
                        <a:t>Neogale</a:t>
                      </a:r>
                      <a:r>
                        <a:rPr lang="pl-PL" sz="800" i="1" dirty="0">
                          <a:latin typeface="Arial" panose="020B0604020202020204" pitchFamily="34" charset="0"/>
                          <a:cs typeface="Arial" panose="020B0604020202020204" pitchFamily="34" charset="0"/>
                        </a:rPr>
                        <a:t> </a:t>
                      </a:r>
                      <a:r>
                        <a:rPr lang="pl-PL" sz="800" i="1" dirty="0" err="1">
                          <a:latin typeface="Arial" panose="020B0604020202020204" pitchFamily="34" charset="0"/>
                          <a:cs typeface="Arial" panose="020B0604020202020204" pitchFamily="34" charset="0"/>
                        </a:rPr>
                        <a:t>vison</a:t>
                      </a:r>
                      <a:r>
                        <a:rPr lang="pl-PL" sz="800" i="1" dirty="0">
                          <a:latin typeface="Arial" panose="020B0604020202020204" pitchFamily="34" charset="0"/>
                          <a:cs typeface="Arial" panose="020B0604020202020204" pitchFamily="34" charset="0"/>
                        </a:rPr>
                        <a:t> </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2025 (7.08.2027)</a:t>
                      </a:r>
                    </a:p>
                  </a:txBody>
                  <a:tcPr marL="26867" marR="26867" marT="0" marB="0" anchor="ctr">
                    <a:solidFill>
                      <a:schemeClr val="accent4">
                        <a:lumMod val="20000"/>
                        <a:lumOff val="80000"/>
                      </a:schemeClr>
                    </a:solidFill>
                  </a:tcPr>
                </a:tc>
                <a:extLst>
                  <a:ext uri="{0D108BD9-81ED-4DB2-BD59-A6C34878D82A}">
                    <a16:rowId xmlns:a16="http://schemas.microsoft.com/office/drawing/2014/main" val="10010"/>
                  </a:ext>
                </a:extLst>
              </a:tr>
              <a:tr h="14085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97</a:t>
                      </a:r>
                    </a:p>
                  </a:txBody>
                  <a:tcPr marL="26867" marR="26867" marT="0" marB="0" anchor="ctr">
                    <a:solidFill>
                      <a:schemeClr val="bg1">
                        <a:lumMod val="85000"/>
                      </a:schemeClr>
                    </a:solidFill>
                  </a:tcPr>
                </a:tc>
                <a:tc>
                  <a:txBody>
                    <a:bodyPr/>
                    <a:lstStyle/>
                    <a:p>
                      <a:pPr>
                        <a:lnSpc>
                          <a:spcPct val="107000"/>
                        </a:lnSpc>
                        <a:spcAft>
                          <a:spcPts val="0"/>
                        </a:spcAft>
                      </a:pPr>
                      <a:r>
                        <a:rPr lang="pl-PL" sz="800" dirty="0">
                          <a:latin typeface="Arial" panose="020B0604020202020204" pitchFamily="34" charset="0"/>
                          <a:cs typeface="Arial" panose="020B0604020202020204" pitchFamily="34" charset="0"/>
                        </a:rPr>
                        <a:t>piskorz amurski </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tc>
                  <a:txBody>
                    <a:bodyPr/>
                    <a:lstStyle/>
                    <a:p>
                      <a:pPr>
                        <a:lnSpc>
                          <a:spcPct val="107000"/>
                        </a:lnSpc>
                        <a:spcAft>
                          <a:spcPts val="0"/>
                        </a:spcAft>
                      </a:pPr>
                      <a:r>
                        <a:rPr lang="pl-PL" sz="800" i="1" dirty="0" err="1">
                          <a:latin typeface="Arial" panose="020B0604020202020204" pitchFamily="34" charset="0"/>
                          <a:cs typeface="Arial" panose="020B0604020202020204" pitchFamily="34" charset="0"/>
                        </a:rPr>
                        <a:t>Misgurnus</a:t>
                      </a:r>
                      <a:r>
                        <a:rPr lang="pl-PL" sz="800" i="1" dirty="0">
                          <a:latin typeface="Arial" panose="020B0604020202020204" pitchFamily="34" charset="0"/>
                          <a:cs typeface="Arial" panose="020B0604020202020204" pitchFamily="34" charset="0"/>
                        </a:rPr>
                        <a:t> </a:t>
                      </a:r>
                      <a:r>
                        <a:rPr lang="pl-PL" sz="800" i="1" dirty="0" err="1">
                          <a:latin typeface="Arial" panose="020B0604020202020204" pitchFamily="34" charset="0"/>
                          <a:cs typeface="Arial" panose="020B0604020202020204" pitchFamily="34" charset="0"/>
                        </a:rPr>
                        <a:t>anguillicaudatus</a:t>
                      </a:r>
                      <a:r>
                        <a:rPr lang="pl-PL" sz="800" i="1" dirty="0">
                          <a:latin typeface="Arial" panose="020B0604020202020204" pitchFamily="34" charset="0"/>
                          <a:cs typeface="Arial" panose="020B0604020202020204" pitchFamily="34" charset="0"/>
                        </a:rPr>
                        <a:t> </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2025</a:t>
                      </a:r>
                      <a:endPar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extLst>
                  <a:ext uri="{0D108BD9-81ED-4DB2-BD59-A6C34878D82A}">
                    <a16:rowId xmlns:a16="http://schemas.microsoft.com/office/drawing/2014/main" val="10011"/>
                  </a:ext>
                </a:extLst>
              </a:tr>
              <a:tr h="14085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98</a:t>
                      </a:r>
                    </a:p>
                  </a:txBody>
                  <a:tcPr marL="26867" marR="26867" marT="0" marB="0" anchor="ctr">
                    <a:solidFill>
                      <a:schemeClr val="bg1">
                        <a:lumMod val="85000"/>
                      </a:schemeClr>
                    </a:solidFill>
                  </a:tcPr>
                </a:tc>
                <a:tc>
                  <a:txBody>
                    <a:bodyPr/>
                    <a:lstStyle/>
                    <a:p>
                      <a:pPr>
                        <a:lnSpc>
                          <a:spcPct val="107000"/>
                        </a:lnSpc>
                        <a:spcAft>
                          <a:spcPts val="0"/>
                        </a:spcAft>
                      </a:pPr>
                      <a:r>
                        <a:rPr lang="pl-PL" sz="800" dirty="0">
                          <a:latin typeface="Arial" panose="020B0604020202020204" pitchFamily="34" charset="0"/>
                          <a:cs typeface="Arial" panose="020B0604020202020204" pitchFamily="34" charset="0"/>
                        </a:rPr>
                        <a:t>rak niebieski</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tc>
                  <a:txBody>
                    <a:bodyPr/>
                    <a:lstStyle/>
                    <a:p>
                      <a:pPr>
                        <a:lnSpc>
                          <a:spcPct val="107000"/>
                        </a:lnSpc>
                        <a:spcAft>
                          <a:spcPts val="0"/>
                        </a:spcAft>
                      </a:pPr>
                      <a:r>
                        <a:rPr lang="pl-PL" sz="800" i="1" dirty="0" err="1">
                          <a:latin typeface="Arial" panose="020B0604020202020204" pitchFamily="34" charset="0"/>
                          <a:cs typeface="Arial" panose="020B0604020202020204" pitchFamily="34" charset="0"/>
                        </a:rPr>
                        <a:t>Cherax</a:t>
                      </a:r>
                      <a:r>
                        <a:rPr lang="pl-PL" sz="800" i="1" dirty="0">
                          <a:latin typeface="Arial" panose="020B0604020202020204" pitchFamily="34" charset="0"/>
                          <a:cs typeface="Arial" panose="020B0604020202020204" pitchFamily="34" charset="0"/>
                        </a:rPr>
                        <a:t> </a:t>
                      </a:r>
                      <a:r>
                        <a:rPr lang="pl-PL" sz="800" i="1" dirty="0" err="1">
                          <a:latin typeface="Arial" panose="020B0604020202020204" pitchFamily="34" charset="0"/>
                          <a:cs typeface="Arial" panose="020B0604020202020204" pitchFamily="34" charset="0"/>
                        </a:rPr>
                        <a:t>destructor</a:t>
                      </a:r>
                      <a:r>
                        <a:rPr lang="pl-PL" sz="800" i="1" dirty="0">
                          <a:latin typeface="Arial" panose="020B0604020202020204" pitchFamily="34" charset="0"/>
                          <a:cs typeface="Arial" panose="020B0604020202020204" pitchFamily="34" charset="0"/>
                        </a:rPr>
                        <a:t> </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2025</a:t>
                      </a:r>
                      <a:endPar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extLst>
                  <a:ext uri="{0D108BD9-81ED-4DB2-BD59-A6C34878D82A}">
                    <a16:rowId xmlns:a16="http://schemas.microsoft.com/office/drawing/2014/main" val="10013"/>
                  </a:ext>
                </a:extLst>
              </a:tr>
              <a:tr h="253184">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99</a:t>
                      </a:r>
                    </a:p>
                  </a:txBody>
                  <a:tcPr marL="26867" marR="26867" marT="0" marB="0" anchor="ctr">
                    <a:solidFill>
                      <a:schemeClr val="bg1">
                        <a:lumMod val="85000"/>
                      </a:schemeClr>
                    </a:solidFill>
                  </a:tcPr>
                </a:tc>
                <a:tc>
                  <a:txBody>
                    <a:bodyPr/>
                    <a:lstStyle/>
                    <a:p>
                      <a:pPr>
                        <a:lnSpc>
                          <a:spcPct val="107000"/>
                        </a:lnSpc>
                        <a:spcAft>
                          <a:spcPts val="0"/>
                        </a:spcAft>
                      </a:pPr>
                      <a:r>
                        <a:rPr lang="pl-PL" sz="800" dirty="0" err="1">
                          <a:latin typeface="Arial" panose="020B0604020202020204" pitchFamily="34" charset="0"/>
                          <a:cs typeface="Arial" panose="020B0604020202020204" pitchFamily="34" charset="0"/>
                        </a:rPr>
                        <a:t>rdestowiec</a:t>
                      </a:r>
                      <a:r>
                        <a:rPr lang="pl-PL" sz="800" dirty="0">
                          <a:latin typeface="Arial" panose="020B0604020202020204" pitchFamily="34" charset="0"/>
                          <a:cs typeface="Arial" panose="020B0604020202020204" pitchFamily="34" charset="0"/>
                        </a:rPr>
                        <a:t> czeski (pośredni)*</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1">
                        <a:lumMod val="20000"/>
                        <a:lumOff val="80000"/>
                      </a:schemeClr>
                    </a:solidFill>
                  </a:tcPr>
                </a:tc>
                <a:tc>
                  <a:txBody>
                    <a:bodyPr/>
                    <a:lstStyle/>
                    <a:p>
                      <a:pPr>
                        <a:lnSpc>
                          <a:spcPct val="107000"/>
                        </a:lnSpc>
                        <a:spcAft>
                          <a:spcPts val="0"/>
                        </a:spcAft>
                      </a:pPr>
                      <a:r>
                        <a:rPr lang="pl-PL" sz="800" i="1" dirty="0" err="1">
                          <a:latin typeface="Arial" panose="020B0604020202020204" pitchFamily="34" charset="0"/>
                          <a:cs typeface="Arial" panose="020B0604020202020204" pitchFamily="34" charset="0"/>
                        </a:rPr>
                        <a:t>Reynoutria</a:t>
                      </a:r>
                      <a:r>
                        <a:rPr lang="pl-PL" sz="800" i="1" dirty="0">
                          <a:latin typeface="Arial" panose="020B0604020202020204" pitchFamily="34" charset="0"/>
                          <a:cs typeface="Arial" panose="020B0604020202020204" pitchFamily="34" charset="0"/>
                        </a:rPr>
                        <a:t> x </a:t>
                      </a:r>
                      <a:r>
                        <a:rPr lang="pl-PL" sz="800" i="1" dirty="0" err="1">
                          <a:latin typeface="Arial" panose="020B0604020202020204" pitchFamily="34" charset="0"/>
                          <a:cs typeface="Arial" panose="020B0604020202020204" pitchFamily="34" charset="0"/>
                        </a:rPr>
                        <a:t>bohemica</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1">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2025</a:t>
                      </a:r>
                      <a:endPar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1">
                        <a:lumMod val="20000"/>
                        <a:lumOff val="80000"/>
                      </a:schemeClr>
                    </a:solidFill>
                  </a:tcPr>
                </a:tc>
                <a:extLst>
                  <a:ext uri="{0D108BD9-81ED-4DB2-BD59-A6C34878D82A}">
                    <a16:rowId xmlns:a16="http://schemas.microsoft.com/office/drawing/2014/main" val="10014"/>
                  </a:ext>
                </a:extLst>
              </a:tr>
              <a:tr h="253184">
                <a:tc>
                  <a:txBody>
                    <a:bodyPr/>
                    <a:lstStyle/>
                    <a:p>
                      <a:pPr>
                        <a:lnSpc>
                          <a:spcPct val="107000"/>
                        </a:lnSpc>
                        <a:spcAft>
                          <a:spcPts val="0"/>
                        </a:spcAft>
                      </a:pPr>
                      <a:r>
                        <a:rPr lang="pl-PL" sz="800" b="0" dirty="0">
                          <a:solidFill>
                            <a:schemeClr val="tx1"/>
                          </a:solidFill>
                          <a:effectLst/>
                          <a:latin typeface="Arial" panose="020B0604020202020204" pitchFamily="34" charset="0"/>
                          <a:cs typeface="Arial" panose="020B0604020202020204" pitchFamily="34" charset="0"/>
                        </a:rPr>
                        <a:t>100</a:t>
                      </a:r>
                      <a:endPar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bg1">
                        <a:lumMod val="85000"/>
                      </a:schemeClr>
                    </a:solidFill>
                  </a:tcPr>
                </a:tc>
                <a:tc>
                  <a:txBody>
                    <a:bodyPr/>
                    <a:lstStyle/>
                    <a:p>
                      <a:pPr>
                        <a:lnSpc>
                          <a:spcPct val="107000"/>
                        </a:lnSpc>
                        <a:spcAft>
                          <a:spcPts val="0"/>
                        </a:spcAft>
                      </a:pPr>
                      <a:r>
                        <a:rPr lang="pl-PL" sz="800" dirty="0" err="1">
                          <a:latin typeface="Arial" panose="020B0604020202020204" pitchFamily="34" charset="0"/>
                          <a:cs typeface="Arial" panose="020B0604020202020204" pitchFamily="34" charset="0"/>
                        </a:rPr>
                        <a:t>rdestowiec</a:t>
                      </a:r>
                      <a:r>
                        <a:rPr lang="pl-PL" sz="800" dirty="0">
                          <a:latin typeface="Arial" panose="020B0604020202020204" pitchFamily="34" charset="0"/>
                          <a:cs typeface="Arial" panose="020B0604020202020204" pitchFamily="34" charset="0"/>
                        </a:rPr>
                        <a:t> japoński (ostrokończysty)*</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1">
                        <a:lumMod val="20000"/>
                        <a:lumOff val="80000"/>
                      </a:schemeClr>
                    </a:solidFill>
                  </a:tcPr>
                </a:tc>
                <a:tc>
                  <a:txBody>
                    <a:bodyPr/>
                    <a:lstStyle/>
                    <a:p>
                      <a:pPr>
                        <a:lnSpc>
                          <a:spcPct val="107000"/>
                        </a:lnSpc>
                        <a:spcAft>
                          <a:spcPts val="0"/>
                        </a:spcAft>
                      </a:pPr>
                      <a:r>
                        <a:rPr lang="pl-PL" sz="800" i="1" dirty="0" err="1">
                          <a:latin typeface="Arial" panose="020B0604020202020204" pitchFamily="34" charset="0"/>
                          <a:cs typeface="Arial" panose="020B0604020202020204" pitchFamily="34" charset="0"/>
                        </a:rPr>
                        <a:t>Reynoutria</a:t>
                      </a:r>
                      <a:r>
                        <a:rPr lang="pl-PL" sz="800" i="1" dirty="0">
                          <a:latin typeface="Arial" panose="020B0604020202020204" pitchFamily="34" charset="0"/>
                          <a:cs typeface="Arial" panose="020B0604020202020204" pitchFamily="34" charset="0"/>
                        </a:rPr>
                        <a:t> </a:t>
                      </a:r>
                      <a:r>
                        <a:rPr lang="pl-PL" sz="800" i="1" dirty="0" err="1">
                          <a:latin typeface="Arial" panose="020B0604020202020204" pitchFamily="34" charset="0"/>
                          <a:cs typeface="Arial" panose="020B0604020202020204" pitchFamily="34" charset="0"/>
                        </a:rPr>
                        <a:t>japonica</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1">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2025</a:t>
                      </a:r>
                      <a:endPar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1">
                        <a:lumMod val="20000"/>
                        <a:lumOff val="80000"/>
                      </a:schemeClr>
                    </a:solidFill>
                  </a:tcPr>
                </a:tc>
                <a:extLst>
                  <a:ext uri="{0D108BD9-81ED-4DB2-BD59-A6C34878D82A}">
                    <a16:rowId xmlns:a16="http://schemas.microsoft.com/office/drawing/2014/main" val="10015"/>
                  </a:ext>
                </a:extLst>
              </a:tr>
              <a:tr h="140852">
                <a:tc>
                  <a:txBody>
                    <a:bodyPr/>
                    <a:lstStyle/>
                    <a:p>
                      <a:pPr>
                        <a:lnSpc>
                          <a:spcPct val="107000"/>
                        </a:lnSpc>
                        <a:spcAft>
                          <a:spcPts val="0"/>
                        </a:spcAft>
                      </a:pPr>
                      <a:r>
                        <a:rPr lang="pl-PL" sz="800" b="0" dirty="0">
                          <a:solidFill>
                            <a:schemeClr val="tx1"/>
                          </a:solidFill>
                          <a:effectLst/>
                          <a:latin typeface="Arial" panose="020B0604020202020204" pitchFamily="34" charset="0"/>
                          <a:cs typeface="Arial" panose="020B0604020202020204" pitchFamily="34" charset="0"/>
                        </a:rPr>
                        <a:t>101</a:t>
                      </a:r>
                      <a:endPar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bg1">
                        <a:lumMod val="85000"/>
                      </a:schemeClr>
                    </a:solidFill>
                  </a:tcPr>
                </a:tc>
                <a:tc>
                  <a:txBody>
                    <a:bodyPr/>
                    <a:lstStyle/>
                    <a:p>
                      <a:pPr>
                        <a:lnSpc>
                          <a:spcPct val="107000"/>
                        </a:lnSpc>
                        <a:spcAft>
                          <a:spcPts val="0"/>
                        </a:spcAft>
                      </a:pPr>
                      <a:r>
                        <a:rPr lang="pl-PL" sz="800" dirty="0" err="1">
                          <a:latin typeface="Arial" panose="020B0604020202020204" pitchFamily="34" charset="0"/>
                          <a:cs typeface="Arial" panose="020B0604020202020204" pitchFamily="34" charset="0"/>
                        </a:rPr>
                        <a:t>rdestowiec</a:t>
                      </a:r>
                      <a:r>
                        <a:rPr lang="pl-PL" sz="800" dirty="0">
                          <a:latin typeface="Arial" panose="020B0604020202020204" pitchFamily="34" charset="0"/>
                          <a:cs typeface="Arial" panose="020B0604020202020204" pitchFamily="34" charset="0"/>
                        </a:rPr>
                        <a:t> sachaliński*</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1">
                        <a:lumMod val="20000"/>
                        <a:lumOff val="80000"/>
                      </a:schemeClr>
                    </a:solidFill>
                  </a:tcPr>
                </a:tc>
                <a:tc>
                  <a:txBody>
                    <a:bodyPr/>
                    <a:lstStyle/>
                    <a:p>
                      <a:pPr>
                        <a:lnSpc>
                          <a:spcPct val="107000"/>
                        </a:lnSpc>
                        <a:spcAft>
                          <a:spcPts val="0"/>
                        </a:spcAft>
                      </a:pPr>
                      <a:r>
                        <a:rPr lang="pl-PL" sz="800" i="1" dirty="0" err="1">
                          <a:latin typeface="Arial" panose="020B0604020202020204" pitchFamily="34" charset="0"/>
                          <a:cs typeface="Arial" panose="020B0604020202020204" pitchFamily="34" charset="0"/>
                        </a:rPr>
                        <a:t>Reynoutria</a:t>
                      </a:r>
                      <a:r>
                        <a:rPr lang="pl-PL" sz="800" i="1" dirty="0">
                          <a:latin typeface="Arial" panose="020B0604020202020204" pitchFamily="34" charset="0"/>
                          <a:cs typeface="Arial" panose="020B0604020202020204" pitchFamily="34" charset="0"/>
                        </a:rPr>
                        <a:t> </a:t>
                      </a:r>
                      <a:r>
                        <a:rPr lang="pl-PL" sz="800" i="1" dirty="0" err="1">
                          <a:latin typeface="Arial" panose="020B0604020202020204" pitchFamily="34" charset="0"/>
                          <a:cs typeface="Arial" panose="020B0604020202020204" pitchFamily="34" charset="0"/>
                        </a:rPr>
                        <a:t>sachalinensis</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1">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2025</a:t>
                      </a:r>
                      <a:endPar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1">
                        <a:lumMod val="20000"/>
                        <a:lumOff val="80000"/>
                      </a:schemeClr>
                    </a:solidFill>
                  </a:tcPr>
                </a:tc>
                <a:extLst>
                  <a:ext uri="{0D108BD9-81ED-4DB2-BD59-A6C34878D82A}">
                    <a16:rowId xmlns:a16="http://schemas.microsoft.com/office/drawing/2014/main" val="10016"/>
                  </a:ext>
                </a:extLst>
              </a:tr>
              <a:tr h="140852">
                <a:tc>
                  <a:txBody>
                    <a:bodyPr/>
                    <a:lstStyle/>
                    <a:p>
                      <a:pPr>
                        <a:lnSpc>
                          <a:spcPct val="107000"/>
                        </a:lnSpc>
                        <a:spcAft>
                          <a:spcPts val="0"/>
                        </a:spcAft>
                      </a:pPr>
                      <a:r>
                        <a:rPr lang="pl-PL" sz="800" b="0" dirty="0">
                          <a:solidFill>
                            <a:schemeClr val="tx1"/>
                          </a:solidFill>
                          <a:effectLst/>
                          <a:latin typeface="Arial" panose="020B0604020202020204" pitchFamily="34" charset="0"/>
                          <a:cs typeface="Arial" panose="020B0604020202020204" pitchFamily="34" charset="0"/>
                        </a:rPr>
                        <a:t>102</a:t>
                      </a:r>
                      <a:endPar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bg1">
                        <a:lumMod val="85000"/>
                      </a:schemeClr>
                    </a:solidFill>
                  </a:tcPr>
                </a:tc>
                <a:tc>
                  <a:txBody>
                    <a:bodyPr/>
                    <a:lstStyle/>
                    <a:p>
                      <a:pPr>
                        <a:lnSpc>
                          <a:spcPct val="107000"/>
                        </a:lnSpc>
                        <a:spcAft>
                          <a:spcPts val="0"/>
                        </a:spcAft>
                      </a:pPr>
                      <a:r>
                        <a:rPr lang="pl-PL" sz="800" dirty="0">
                          <a:latin typeface="Arial" panose="020B0604020202020204" pitchFamily="34" charset="0"/>
                          <a:cs typeface="Arial" panose="020B0604020202020204" pitchFamily="34" charset="0"/>
                        </a:rPr>
                        <a:t>szerszeń azjatycki </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tc>
                  <a:txBody>
                    <a:bodyPr/>
                    <a:lstStyle/>
                    <a:p>
                      <a:pPr>
                        <a:lnSpc>
                          <a:spcPct val="107000"/>
                        </a:lnSpc>
                        <a:spcAft>
                          <a:spcPts val="0"/>
                        </a:spcAft>
                      </a:pPr>
                      <a:r>
                        <a:rPr lang="pl-PL" sz="800" i="1" dirty="0" err="1">
                          <a:latin typeface="Arial" panose="020B0604020202020204" pitchFamily="34" charset="0"/>
                          <a:cs typeface="Arial" panose="020B0604020202020204" pitchFamily="34" charset="0"/>
                        </a:rPr>
                        <a:t>Vespa</a:t>
                      </a:r>
                      <a:r>
                        <a:rPr lang="pl-PL" sz="800" i="1" dirty="0">
                          <a:latin typeface="Arial" panose="020B0604020202020204" pitchFamily="34" charset="0"/>
                          <a:cs typeface="Arial" panose="020B0604020202020204" pitchFamily="34" charset="0"/>
                        </a:rPr>
                        <a:t> </a:t>
                      </a:r>
                      <a:r>
                        <a:rPr lang="pl-PL" sz="800" i="1" dirty="0" err="1">
                          <a:latin typeface="Arial" panose="020B0604020202020204" pitchFamily="34" charset="0"/>
                          <a:cs typeface="Arial" panose="020B0604020202020204" pitchFamily="34" charset="0"/>
                        </a:rPr>
                        <a:t>mandarinia</a:t>
                      </a:r>
                      <a:r>
                        <a:rPr lang="pl-PL" sz="800" i="1" dirty="0">
                          <a:latin typeface="Arial" panose="020B0604020202020204" pitchFamily="34" charset="0"/>
                          <a:cs typeface="Arial" panose="020B0604020202020204" pitchFamily="34" charset="0"/>
                        </a:rPr>
                        <a:t> </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2025</a:t>
                      </a:r>
                      <a:endPar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extLst>
                  <a:ext uri="{0D108BD9-81ED-4DB2-BD59-A6C34878D82A}">
                    <a16:rowId xmlns:a16="http://schemas.microsoft.com/office/drawing/2014/main" val="10017"/>
                  </a:ext>
                </a:extLst>
              </a:tr>
              <a:tr h="14085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103</a:t>
                      </a:r>
                    </a:p>
                  </a:txBody>
                  <a:tcPr marL="26867" marR="26867"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xx</a:t>
                      </a:r>
                    </a:p>
                  </a:txBody>
                  <a:tcPr marL="26867" marR="26867" marT="0" marB="0" anchor="ctr">
                    <a:solidFill>
                      <a:schemeClr val="accent4">
                        <a:lumMod val="20000"/>
                        <a:lumOff val="80000"/>
                      </a:schemeClr>
                    </a:solidFill>
                  </a:tcPr>
                </a:tc>
                <a:tc>
                  <a:txBody>
                    <a:bodyPr/>
                    <a:lstStyle/>
                    <a:p>
                      <a:pPr>
                        <a:lnSpc>
                          <a:spcPct val="107000"/>
                        </a:lnSpc>
                        <a:spcAft>
                          <a:spcPts val="0"/>
                        </a:spcAft>
                      </a:pPr>
                      <a:r>
                        <a:rPr lang="pl-PL" sz="800" i="1" dirty="0" err="1">
                          <a:latin typeface="Arial" panose="020B0604020202020204" pitchFamily="34" charset="0"/>
                          <a:cs typeface="Arial" panose="020B0604020202020204" pitchFamily="34" charset="0"/>
                        </a:rPr>
                        <a:t>Asterias</a:t>
                      </a:r>
                      <a:r>
                        <a:rPr lang="pl-PL" sz="800" i="1" dirty="0">
                          <a:latin typeface="Arial" panose="020B0604020202020204" pitchFamily="34" charset="0"/>
                          <a:cs typeface="Arial" panose="020B0604020202020204" pitchFamily="34" charset="0"/>
                        </a:rPr>
                        <a:t> </a:t>
                      </a:r>
                      <a:r>
                        <a:rPr lang="pl-PL" sz="800" i="1" dirty="0" err="1">
                          <a:latin typeface="Arial" panose="020B0604020202020204" pitchFamily="34" charset="0"/>
                          <a:cs typeface="Arial" panose="020B0604020202020204" pitchFamily="34" charset="0"/>
                        </a:rPr>
                        <a:t>amurensis</a:t>
                      </a:r>
                      <a:r>
                        <a:rPr lang="pl-PL" sz="800" i="1" dirty="0">
                          <a:latin typeface="Arial" panose="020B0604020202020204" pitchFamily="34" charset="0"/>
                          <a:cs typeface="Arial" panose="020B0604020202020204" pitchFamily="34" charset="0"/>
                        </a:rPr>
                        <a:t> </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2025</a:t>
                      </a:r>
                      <a:endPar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extLst>
                  <a:ext uri="{0D108BD9-81ED-4DB2-BD59-A6C34878D82A}">
                    <a16:rowId xmlns:a16="http://schemas.microsoft.com/office/drawing/2014/main" val="10020"/>
                  </a:ext>
                </a:extLst>
              </a:tr>
              <a:tr h="14085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104</a:t>
                      </a:r>
                    </a:p>
                  </a:txBody>
                  <a:tcPr marL="26867" marR="26867"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xx</a:t>
                      </a:r>
                    </a:p>
                  </a:txBody>
                  <a:tcPr marL="26867" marR="26867" marT="0" marB="0" anchor="ctr">
                    <a:solidFill>
                      <a:schemeClr val="accent4">
                        <a:lumMod val="20000"/>
                        <a:lumOff val="80000"/>
                      </a:schemeClr>
                    </a:solidFill>
                  </a:tcPr>
                </a:tc>
                <a:tc>
                  <a:txBody>
                    <a:bodyPr/>
                    <a:lstStyle/>
                    <a:p>
                      <a:pPr>
                        <a:lnSpc>
                          <a:spcPct val="107000"/>
                        </a:lnSpc>
                        <a:spcAft>
                          <a:spcPts val="0"/>
                        </a:spcAft>
                      </a:pPr>
                      <a:r>
                        <a:rPr lang="pl-PL" sz="800" b="0" i="1" dirty="0" err="1">
                          <a:latin typeface="Arial" panose="020B0604020202020204" pitchFamily="34" charset="0"/>
                          <a:cs typeface="Arial" panose="020B0604020202020204" pitchFamily="34" charset="0"/>
                        </a:rPr>
                        <a:t>B</a:t>
                      </a:r>
                      <a:r>
                        <a:rPr lang="pl-PL" sz="800" i="1" dirty="0" err="1">
                          <a:latin typeface="Arial" panose="020B0604020202020204" pitchFamily="34" charset="0"/>
                          <a:cs typeface="Arial" panose="020B0604020202020204" pitchFamily="34" charset="0"/>
                        </a:rPr>
                        <a:t>ipalium</a:t>
                      </a:r>
                      <a:r>
                        <a:rPr lang="pl-PL" sz="800" i="1" dirty="0">
                          <a:latin typeface="Arial" panose="020B0604020202020204" pitchFamily="34" charset="0"/>
                          <a:cs typeface="Arial" panose="020B0604020202020204" pitchFamily="34" charset="0"/>
                        </a:rPr>
                        <a:t> </a:t>
                      </a:r>
                      <a:r>
                        <a:rPr lang="pl-PL" sz="800" i="1" dirty="0" err="1">
                          <a:latin typeface="Arial" panose="020B0604020202020204" pitchFamily="34" charset="0"/>
                          <a:cs typeface="Arial" panose="020B0604020202020204" pitchFamily="34" charset="0"/>
                        </a:rPr>
                        <a:t>kewense</a:t>
                      </a:r>
                      <a:r>
                        <a:rPr lang="pl-PL" sz="800" i="1" dirty="0">
                          <a:latin typeface="Arial" panose="020B0604020202020204" pitchFamily="34" charset="0"/>
                          <a:cs typeface="Arial" panose="020B0604020202020204" pitchFamily="34" charset="0"/>
                        </a:rPr>
                        <a:t> </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2025</a:t>
                      </a:r>
                      <a:endPar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extLst>
                  <a:ext uri="{0D108BD9-81ED-4DB2-BD59-A6C34878D82A}">
                    <a16:rowId xmlns:a16="http://schemas.microsoft.com/office/drawing/2014/main" val="1295518810"/>
                  </a:ext>
                </a:extLst>
              </a:tr>
              <a:tr h="14085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105</a:t>
                      </a:r>
                    </a:p>
                  </a:txBody>
                  <a:tcPr marL="26867" marR="26867"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xx</a:t>
                      </a:r>
                    </a:p>
                  </a:txBody>
                  <a:tcPr marL="26867" marR="26867" marT="0" marB="0" anchor="ctr">
                    <a:solidFill>
                      <a:schemeClr val="accent4">
                        <a:lumMod val="20000"/>
                        <a:lumOff val="80000"/>
                      </a:schemeClr>
                    </a:solidFill>
                  </a:tcPr>
                </a:tc>
                <a:tc>
                  <a:txBody>
                    <a:bodyPr/>
                    <a:lstStyle/>
                    <a:p>
                      <a:pPr>
                        <a:lnSpc>
                          <a:spcPct val="107000"/>
                        </a:lnSpc>
                        <a:spcAft>
                          <a:spcPts val="0"/>
                        </a:spcAft>
                      </a:pPr>
                      <a:r>
                        <a:rPr lang="pl-PL" sz="800" i="1" dirty="0" err="1">
                          <a:latin typeface="Arial" panose="020B0604020202020204" pitchFamily="34" charset="0"/>
                          <a:cs typeface="Arial" panose="020B0604020202020204" pitchFamily="34" charset="0"/>
                        </a:rPr>
                        <a:t>Brachyponera</a:t>
                      </a:r>
                      <a:r>
                        <a:rPr lang="pl-PL" sz="800" i="1" dirty="0">
                          <a:latin typeface="Arial" panose="020B0604020202020204" pitchFamily="34" charset="0"/>
                          <a:cs typeface="Arial" panose="020B0604020202020204" pitchFamily="34" charset="0"/>
                        </a:rPr>
                        <a:t> </a:t>
                      </a:r>
                      <a:r>
                        <a:rPr lang="pl-PL" sz="800" i="1" dirty="0" err="1">
                          <a:latin typeface="Arial" panose="020B0604020202020204" pitchFamily="34" charset="0"/>
                          <a:cs typeface="Arial" panose="020B0604020202020204" pitchFamily="34" charset="0"/>
                        </a:rPr>
                        <a:t>chinensis</a:t>
                      </a:r>
                      <a:r>
                        <a:rPr lang="pl-PL" sz="800" i="1" dirty="0">
                          <a:latin typeface="Arial" panose="020B0604020202020204" pitchFamily="34" charset="0"/>
                          <a:cs typeface="Arial" panose="020B0604020202020204" pitchFamily="34" charset="0"/>
                        </a:rPr>
                        <a:t> </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2025</a:t>
                      </a:r>
                      <a:endPar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extLst>
                  <a:ext uri="{0D108BD9-81ED-4DB2-BD59-A6C34878D82A}">
                    <a16:rowId xmlns:a16="http://schemas.microsoft.com/office/drawing/2014/main" val="3404300681"/>
                  </a:ext>
                </a:extLst>
              </a:tr>
              <a:tr h="14085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106</a:t>
                      </a:r>
                    </a:p>
                  </a:txBody>
                  <a:tcPr marL="26867" marR="26867"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xx</a:t>
                      </a:r>
                    </a:p>
                  </a:txBody>
                  <a:tcPr marL="26867" marR="26867" marT="0" marB="0" anchor="ctr">
                    <a:solidFill>
                      <a:schemeClr val="accent4">
                        <a:lumMod val="20000"/>
                        <a:lumOff val="80000"/>
                      </a:schemeClr>
                    </a:solidFill>
                  </a:tcPr>
                </a:tc>
                <a:tc>
                  <a:txBody>
                    <a:bodyPr/>
                    <a:lstStyle/>
                    <a:p>
                      <a:pPr>
                        <a:lnSpc>
                          <a:spcPct val="107000"/>
                        </a:lnSpc>
                        <a:spcAft>
                          <a:spcPts val="0"/>
                        </a:spcAft>
                      </a:pPr>
                      <a:r>
                        <a:rPr lang="pl-PL" sz="800" i="1" dirty="0" err="1">
                          <a:latin typeface="Arial" panose="020B0604020202020204" pitchFamily="34" charset="0"/>
                          <a:cs typeface="Arial" panose="020B0604020202020204" pitchFamily="34" charset="0"/>
                        </a:rPr>
                        <a:t>Cipangopaludina</a:t>
                      </a:r>
                      <a:r>
                        <a:rPr lang="pl-PL" sz="800" i="1" dirty="0">
                          <a:latin typeface="Arial" panose="020B0604020202020204" pitchFamily="34" charset="0"/>
                          <a:cs typeface="Arial" panose="020B0604020202020204" pitchFamily="34" charset="0"/>
                        </a:rPr>
                        <a:t> </a:t>
                      </a:r>
                      <a:r>
                        <a:rPr lang="pl-PL" sz="800" i="1" dirty="0" err="1">
                          <a:latin typeface="Arial" panose="020B0604020202020204" pitchFamily="34" charset="0"/>
                          <a:cs typeface="Arial" panose="020B0604020202020204" pitchFamily="34" charset="0"/>
                        </a:rPr>
                        <a:t>chinensis</a:t>
                      </a:r>
                      <a:r>
                        <a:rPr lang="pl-PL" sz="800" i="1" dirty="0">
                          <a:latin typeface="Arial" panose="020B0604020202020204" pitchFamily="34" charset="0"/>
                          <a:cs typeface="Arial" panose="020B0604020202020204" pitchFamily="34" charset="0"/>
                        </a:rPr>
                        <a:t> </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2025</a:t>
                      </a:r>
                      <a:endPar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extLst>
                  <a:ext uri="{0D108BD9-81ED-4DB2-BD59-A6C34878D82A}">
                    <a16:rowId xmlns:a16="http://schemas.microsoft.com/office/drawing/2014/main" val="3647479163"/>
                  </a:ext>
                </a:extLst>
              </a:tr>
              <a:tr h="14085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107</a:t>
                      </a:r>
                    </a:p>
                  </a:txBody>
                  <a:tcPr marL="26867" marR="26867"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xx</a:t>
                      </a:r>
                    </a:p>
                  </a:txBody>
                  <a:tcPr marL="26867" marR="26867" marT="0" marB="0" anchor="ctr">
                    <a:solidFill>
                      <a:schemeClr val="accent1">
                        <a:lumMod val="20000"/>
                        <a:lumOff val="80000"/>
                      </a:schemeClr>
                    </a:solidFill>
                  </a:tcPr>
                </a:tc>
                <a:tc>
                  <a:txBody>
                    <a:bodyPr/>
                    <a:lstStyle/>
                    <a:p>
                      <a:pPr>
                        <a:lnSpc>
                          <a:spcPct val="107000"/>
                        </a:lnSpc>
                        <a:spcAft>
                          <a:spcPts val="0"/>
                        </a:spcAft>
                      </a:pPr>
                      <a:r>
                        <a:rPr lang="pl-PL" sz="800" i="1" dirty="0" err="1">
                          <a:latin typeface="Arial" panose="020B0604020202020204" pitchFamily="34" charset="0"/>
                          <a:cs typeface="Arial" panose="020B0604020202020204" pitchFamily="34" charset="0"/>
                        </a:rPr>
                        <a:t>Delairea</a:t>
                      </a:r>
                      <a:r>
                        <a:rPr lang="pl-PL" sz="800" i="1" dirty="0">
                          <a:latin typeface="Arial" panose="020B0604020202020204" pitchFamily="34" charset="0"/>
                          <a:cs typeface="Arial" panose="020B0604020202020204" pitchFamily="34" charset="0"/>
                        </a:rPr>
                        <a:t> </a:t>
                      </a:r>
                      <a:r>
                        <a:rPr lang="pl-PL" sz="800" i="1" dirty="0" err="1">
                          <a:latin typeface="Arial" panose="020B0604020202020204" pitchFamily="34" charset="0"/>
                          <a:cs typeface="Arial" panose="020B0604020202020204" pitchFamily="34" charset="0"/>
                        </a:rPr>
                        <a:t>odorata</a:t>
                      </a:r>
                      <a:r>
                        <a:rPr lang="pl-PL" sz="800" i="1" dirty="0">
                          <a:latin typeface="Arial" panose="020B0604020202020204" pitchFamily="34" charset="0"/>
                          <a:cs typeface="Arial" panose="020B0604020202020204" pitchFamily="34" charset="0"/>
                        </a:rPr>
                        <a:t> </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1">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2025</a:t>
                      </a:r>
                      <a:endPar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1">
                        <a:lumMod val="20000"/>
                        <a:lumOff val="80000"/>
                      </a:schemeClr>
                    </a:solidFill>
                  </a:tcPr>
                </a:tc>
                <a:extLst>
                  <a:ext uri="{0D108BD9-81ED-4DB2-BD59-A6C34878D82A}">
                    <a16:rowId xmlns:a16="http://schemas.microsoft.com/office/drawing/2014/main" val="1153203968"/>
                  </a:ext>
                </a:extLst>
              </a:tr>
              <a:tr h="14085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108</a:t>
                      </a:r>
                    </a:p>
                  </a:txBody>
                  <a:tcPr marL="26867" marR="26867"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xx</a:t>
                      </a:r>
                    </a:p>
                  </a:txBody>
                  <a:tcPr marL="26867" marR="26867" marT="0" marB="0" anchor="ctr">
                    <a:solidFill>
                      <a:schemeClr val="accent4">
                        <a:lumMod val="20000"/>
                        <a:lumOff val="80000"/>
                      </a:schemeClr>
                    </a:solidFill>
                  </a:tcPr>
                </a:tc>
                <a:tc>
                  <a:txBody>
                    <a:bodyPr/>
                    <a:lstStyle/>
                    <a:p>
                      <a:pPr>
                        <a:lnSpc>
                          <a:spcPct val="107000"/>
                        </a:lnSpc>
                        <a:spcAft>
                          <a:spcPts val="0"/>
                        </a:spcAft>
                      </a:pPr>
                      <a:r>
                        <a:rPr lang="pl-PL" sz="800" i="1" dirty="0" err="1">
                          <a:latin typeface="Arial" panose="020B0604020202020204" pitchFamily="34" charset="0"/>
                          <a:cs typeface="Arial" panose="020B0604020202020204" pitchFamily="34" charset="0"/>
                        </a:rPr>
                        <a:t>Faxonius</a:t>
                      </a:r>
                      <a:r>
                        <a:rPr lang="pl-PL" sz="800" i="1" dirty="0">
                          <a:latin typeface="Arial" panose="020B0604020202020204" pitchFamily="34" charset="0"/>
                          <a:cs typeface="Arial" panose="020B0604020202020204" pitchFamily="34" charset="0"/>
                        </a:rPr>
                        <a:t> </a:t>
                      </a:r>
                      <a:r>
                        <a:rPr lang="pl-PL" sz="800" i="1" dirty="0" err="1">
                          <a:latin typeface="Arial" panose="020B0604020202020204" pitchFamily="34" charset="0"/>
                          <a:cs typeface="Arial" panose="020B0604020202020204" pitchFamily="34" charset="0"/>
                        </a:rPr>
                        <a:t>immunis</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2025</a:t>
                      </a:r>
                      <a:endPar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extLst>
                  <a:ext uri="{0D108BD9-81ED-4DB2-BD59-A6C34878D82A}">
                    <a16:rowId xmlns:a16="http://schemas.microsoft.com/office/drawing/2014/main" val="2111379631"/>
                  </a:ext>
                </a:extLst>
              </a:tr>
              <a:tr h="14085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109</a:t>
                      </a:r>
                    </a:p>
                  </a:txBody>
                  <a:tcPr marL="26867" marR="26867"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xx</a:t>
                      </a:r>
                    </a:p>
                  </a:txBody>
                  <a:tcPr marL="26867" marR="26867" marT="0" marB="0" anchor="ctr">
                    <a:solidFill>
                      <a:schemeClr val="accent4">
                        <a:lumMod val="20000"/>
                        <a:lumOff val="80000"/>
                      </a:schemeClr>
                    </a:solidFill>
                  </a:tcPr>
                </a:tc>
                <a:tc>
                  <a:txBody>
                    <a:bodyPr/>
                    <a:lstStyle/>
                    <a:p>
                      <a:pPr>
                        <a:lnSpc>
                          <a:spcPct val="107000"/>
                        </a:lnSpc>
                        <a:spcAft>
                          <a:spcPts val="0"/>
                        </a:spcAft>
                      </a:pPr>
                      <a:r>
                        <a:rPr lang="pl-PL" sz="800" i="1" dirty="0">
                          <a:latin typeface="Arial" panose="020B0604020202020204" pitchFamily="34" charset="0"/>
                          <a:cs typeface="Arial" panose="020B0604020202020204" pitchFamily="34" charset="0"/>
                        </a:rPr>
                        <a:t>Marisa </a:t>
                      </a:r>
                      <a:r>
                        <a:rPr lang="pl-PL" sz="800" i="1" dirty="0" err="1">
                          <a:latin typeface="Arial" panose="020B0604020202020204" pitchFamily="34" charset="0"/>
                          <a:cs typeface="Arial" panose="020B0604020202020204" pitchFamily="34" charset="0"/>
                        </a:rPr>
                        <a:t>cornuarietis</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2025</a:t>
                      </a:r>
                      <a:endPar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extLst>
                  <a:ext uri="{0D108BD9-81ED-4DB2-BD59-A6C34878D82A}">
                    <a16:rowId xmlns:a16="http://schemas.microsoft.com/office/drawing/2014/main" val="3884232257"/>
                  </a:ext>
                </a:extLst>
              </a:tr>
              <a:tr h="14085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110</a:t>
                      </a:r>
                    </a:p>
                  </a:txBody>
                  <a:tcPr marL="26867" marR="26867"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xx</a:t>
                      </a:r>
                    </a:p>
                  </a:txBody>
                  <a:tcPr marL="26867" marR="26867" marT="0" marB="0" anchor="ctr">
                    <a:solidFill>
                      <a:schemeClr val="accent4">
                        <a:lumMod val="20000"/>
                        <a:lumOff val="80000"/>
                      </a:schemeClr>
                    </a:solidFill>
                  </a:tcPr>
                </a:tc>
                <a:tc>
                  <a:txBody>
                    <a:bodyPr/>
                    <a:lstStyle/>
                    <a:p>
                      <a:pPr>
                        <a:lnSpc>
                          <a:spcPct val="107000"/>
                        </a:lnSpc>
                        <a:spcAft>
                          <a:spcPts val="0"/>
                        </a:spcAft>
                      </a:pPr>
                      <a:r>
                        <a:rPr lang="pl-PL" sz="800" i="1" dirty="0" err="1">
                          <a:latin typeface="Arial" panose="020B0604020202020204" pitchFamily="34" charset="0"/>
                          <a:cs typeface="Arial" panose="020B0604020202020204" pitchFamily="34" charset="0"/>
                        </a:rPr>
                        <a:t>Misgurnus</a:t>
                      </a:r>
                      <a:r>
                        <a:rPr lang="pl-PL" sz="800" i="1" dirty="0">
                          <a:latin typeface="Arial" panose="020B0604020202020204" pitchFamily="34" charset="0"/>
                          <a:cs typeface="Arial" panose="020B0604020202020204" pitchFamily="34" charset="0"/>
                        </a:rPr>
                        <a:t> </a:t>
                      </a:r>
                      <a:r>
                        <a:rPr lang="pl-PL" sz="800" i="1" dirty="0" err="1">
                          <a:latin typeface="Arial" panose="020B0604020202020204" pitchFamily="34" charset="0"/>
                          <a:cs typeface="Arial" panose="020B0604020202020204" pitchFamily="34" charset="0"/>
                        </a:rPr>
                        <a:t>bipartitus</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2025</a:t>
                      </a:r>
                      <a:endPar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extLst>
                  <a:ext uri="{0D108BD9-81ED-4DB2-BD59-A6C34878D82A}">
                    <a16:rowId xmlns:a16="http://schemas.microsoft.com/office/drawing/2014/main" val="1930003337"/>
                  </a:ext>
                </a:extLst>
              </a:tr>
              <a:tr h="14085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111</a:t>
                      </a:r>
                    </a:p>
                  </a:txBody>
                  <a:tcPr marL="26867" marR="26867"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xx</a:t>
                      </a:r>
                    </a:p>
                  </a:txBody>
                  <a:tcPr marL="26867" marR="26867" marT="0" marB="0" anchor="ctr">
                    <a:solidFill>
                      <a:schemeClr val="accent4">
                        <a:lumMod val="20000"/>
                        <a:lumOff val="80000"/>
                      </a:schemeClr>
                    </a:solidFill>
                  </a:tcPr>
                </a:tc>
                <a:tc>
                  <a:txBody>
                    <a:bodyPr/>
                    <a:lstStyle/>
                    <a:p>
                      <a:pPr>
                        <a:lnSpc>
                          <a:spcPct val="107000"/>
                        </a:lnSpc>
                        <a:spcAft>
                          <a:spcPts val="0"/>
                        </a:spcAft>
                      </a:pPr>
                      <a:r>
                        <a:rPr lang="pl-PL" sz="800" i="1" dirty="0" err="1">
                          <a:latin typeface="Arial" panose="020B0604020202020204" pitchFamily="34" charset="0"/>
                          <a:cs typeface="Arial" panose="020B0604020202020204" pitchFamily="34" charset="0"/>
                        </a:rPr>
                        <a:t>Mulinia</a:t>
                      </a:r>
                      <a:r>
                        <a:rPr lang="pl-PL" sz="800" i="1" dirty="0">
                          <a:latin typeface="Arial" panose="020B0604020202020204" pitchFamily="34" charset="0"/>
                          <a:cs typeface="Arial" panose="020B0604020202020204" pitchFamily="34" charset="0"/>
                        </a:rPr>
                        <a:t> </a:t>
                      </a:r>
                      <a:r>
                        <a:rPr lang="pl-PL" sz="800" i="1" dirty="0" err="1">
                          <a:latin typeface="Arial" panose="020B0604020202020204" pitchFamily="34" charset="0"/>
                          <a:cs typeface="Arial" panose="020B0604020202020204" pitchFamily="34" charset="0"/>
                        </a:rPr>
                        <a:t>lateralis</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2025</a:t>
                      </a:r>
                      <a:endPar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extLst>
                  <a:ext uri="{0D108BD9-81ED-4DB2-BD59-A6C34878D82A}">
                    <a16:rowId xmlns:a16="http://schemas.microsoft.com/office/drawing/2014/main" val="1272438599"/>
                  </a:ext>
                </a:extLst>
              </a:tr>
              <a:tr h="14085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112</a:t>
                      </a:r>
                    </a:p>
                  </a:txBody>
                  <a:tcPr marL="26867" marR="26867"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xx</a:t>
                      </a:r>
                    </a:p>
                  </a:txBody>
                  <a:tcPr marL="26867" marR="26867" marT="0" marB="0" anchor="ctr">
                    <a:solidFill>
                      <a:schemeClr val="accent4">
                        <a:lumMod val="20000"/>
                        <a:lumOff val="80000"/>
                      </a:schemeClr>
                    </a:solidFill>
                  </a:tcPr>
                </a:tc>
                <a:tc>
                  <a:txBody>
                    <a:bodyPr/>
                    <a:lstStyle/>
                    <a:p>
                      <a:pPr>
                        <a:lnSpc>
                          <a:spcPct val="107000"/>
                        </a:lnSpc>
                        <a:spcAft>
                          <a:spcPts val="0"/>
                        </a:spcAft>
                      </a:pPr>
                      <a:r>
                        <a:rPr lang="pl-PL" sz="800" i="1" dirty="0">
                          <a:latin typeface="Arial" panose="020B0604020202020204" pitchFamily="34" charset="0"/>
                          <a:cs typeface="Arial" panose="020B0604020202020204" pitchFamily="34" charset="0"/>
                        </a:rPr>
                        <a:t>Obama </a:t>
                      </a:r>
                      <a:r>
                        <a:rPr lang="pl-PL" sz="800" i="1" dirty="0" err="1">
                          <a:latin typeface="Arial" panose="020B0604020202020204" pitchFamily="34" charset="0"/>
                          <a:cs typeface="Arial" panose="020B0604020202020204" pitchFamily="34" charset="0"/>
                        </a:rPr>
                        <a:t>nungara</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2025</a:t>
                      </a:r>
                      <a:endPar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extLst>
                  <a:ext uri="{0D108BD9-81ED-4DB2-BD59-A6C34878D82A}">
                    <a16:rowId xmlns:a16="http://schemas.microsoft.com/office/drawing/2014/main" val="1791470625"/>
                  </a:ext>
                </a:extLst>
              </a:tr>
              <a:tr h="14085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113</a:t>
                      </a:r>
                    </a:p>
                  </a:txBody>
                  <a:tcPr marL="26867" marR="26867"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xx</a:t>
                      </a:r>
                    </a:p>
                  </a:txBody>
                  <a:tcPr marL="26867" marR="26867" marT="0" marB="0" anchor="ctr">
                    <a:solidFill>
                      <a:schemeClr val="accent4">
                        <a:lumMod val="20000"/>
                        <a:lumOff val="80000"/>
                      </a:schemeClr>
                    </a:solidFill>
                  </a:tcPr>
                </a:tc>
                <a:tc>
                  <a:txBody>
                    <a:bodyPr/>
                    <a:lstStyle/>
                    <a:p>
                      <a:pPr>
                        <a:lnSpc>
                          <a:spcPct val="107000"/>
                        </a:lnSpc>
                        <a:spcAft>
                          <a:spcPts val="0"/>
                        </a:spcAft>
                      </a:pPr>
                      <a:r>
                        <a:rPr lang="pl-PL" sz="800" i="1" dirty="0" err="1">
                          <a:latin typeface="Arial" panose="020B0604020202020204" pitchFamily="34" charset="0"/>
                          <a:cs typeface="Arial" panose="020B0604020202020204" pitchFamily="34" charset="0"/>
                        </a:rPr>
                        <a:t>Platydemus</a:t>
                      </a:r>
                      <a:r>
                        <a:rPr lang="pl-PL" sz="800" i="1" dirty="0">
                          <a:latin typeface="Arial" panose="020B0604020202020204" pitchFamily="34" charset="0"/>
                          <a:cs typeface="Arial" panose="020B0604020202020204" pitchFamily="34" charset="0"/>
                        </a:rPr>
                        <a:t> </a:t>
                      </a:r>
                      <a:r>
                        <a:rPr lang="pl-PL" sz="800" i="1" dirty="0" err="1">
                          <a:latin typeface="Arial" panose="020B0604020202020204" pitchFamily="34" charset="0"/>
                          <a:cs typeface="Arial" panose="020B0604020202020204" pitchFamily="34" charset="0"/>
                        </a:rPr>
                        <a:t>manokwari</a:t>
                      </a:r>
                      <a:r>
                        <a:rPr lang="pl-PL" sz="800" i="1" dirty="0">
                          <a:latin typeface="Arial" panose="020B0604020202020204" pitchFamily="34" charset="0"/>
                          <a:cs typeface="Arial" panose="020B0604020202020204" pitchFamily="34" charset="0"/>
                        </a:rPr>
                        <a:t> </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2025</a:t>
                      </a:r>
                      <a:endPar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extLst>
                  <a:ext uri="{0D108BD9-81ED-4DB2-BD59-A6C34878D82A}">
                    <a16:rowId xmlns:a16="http://schemas.microsoft.com/office/drawing/2014/main" val="2917633878"/>
                  </a:ext>
                </a:extLst>
              </a:tr>
              <a:tr h="14085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114</a:t>
                      </a:r>
                    </a:p>
                  </a:txBody>
                  <a:tcPr marL="26867" marR="26867"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xx</a:t>
                      </a:r>
                    </a:p>
                  </a:txBody>
                  <a:tcPr marL="26867" marR="26867" marT="0" marB="0" anchor="ctr">
                    <a:solidFill>
                      <a:schemeClr val="accent1">
                        <a:lumMod val="20000"/>
                        <a:lumOff val="80000"/>
                      </a:schemeClr>
                    </a:solidFill>
                  </a:tcPr>
                </a:tc>
                <a:tc>
                  <a:txBody>
                    <a:bodyPr/>
                    <a:lstStyle/>
                    <a:p>
                      <a:pPr>
                        <a:lnSpc>
                          <a:spcPct val="107000"/>
                        </a:lnSpc>
                        <a:spcAft>
                          <a:spcPts val="0"/>
                        </a:spcAft>
                      </a:pPr>
                      <a:r>
                        <a:rPr lang="pl-PL" sz="800" i="1" dirty="0">
                          <a:latin typeface="Arial" panose="020B0604020202020204" pitchFamily="34" charset="0"/>
                          <a:cs typeface="Arial" panose="020B0604020202020204" pitchFamily="34" charset="0"/>
                        </a:rPr>
                        <a:t>Zostera </a:t>
                      </a:r>
                      <a:r>
                        <a:rPr lang="pl-PL" sz="800" i="1" dirty="0" err="1">
                          <a:latin typeface="Arial" panose="020B0604020202020204" pitchFamily="34" charset="0"/>
                          <a:cs typeface="Arial" panose="020B0604020202020204" pitchFamily="34" charset="0"/>
                        </a:rPr>
                        <a:t>japonica</a:t>
                      </a:r>
                      <a:r>
                        <a:rPr lang="pl-PL" sz="800" i="1" dirty="0">
                          <a:latin typeface="Arial" panose="020B0604020202020204" pitchFamily="34" charset="0"/>
                          <a:cs typeface="Arial" panose="020B0604020202020204" pitchFamily="34" charset="0"/>
                        </a:rPr>
                        <a:t> </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1">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2025</a:t>
                      </a:r>
                    </a:p>
                  </a:txBody>
                  <a:tcPr marL="26867" marR="26867" marT="0" marB="0" anchor="ctr">
                    <a:solidFill>
                      <a:schemeClr val="accent1">
                        <a:lumMod val="20000"/>
                        <a:lumOff val="80000"/>
                      </a:schemeClr>
                    </a:solidFill>
                  </a:tcPr>
                </a:tc>
                <a:extLst>
                  <a:ext uri="{0D108BD9-81ED-4DB2-BD59-A6C34878D82A}">
                    <a16:rowId xmlns:a16="http://schemas.microsoft.com/office/drawing/2014/main" val="3288120274"/>
                  </a:ext>
                </a:extLst>
              </a:tr>
            </a:tbl>
          </a:graphicData>
        </a:graphic>
      </p:graphicFrame>
      <p:sp>
        <p:nvSpPr>
          <p:cNvPr id="3" name="Prostokąt 2">
            <a:extLst>
              <a:ext uri="{FF2B5EF4-FFF2-40B4-BE49-F238E27FC236}">
                <a16:creationId xmlns:a16="http://schemas.microsoft.com/office/drawing/2014/main" id="{4CEEE8CE-B97A-4FEB-9770-5D6762DC5FF8}"/>
              </a:ext>
            </a:extLst>
          </p:cNvPr>
          <p:cNvSpPr/>
          <p:nvPr/>
        </p:nvSpPr>
        <p:spPr>
          <a:xfrm>
            <a:off x="2109996" y="4870699"/>
            <a:ext cx="5753844" cy="200055"/>
          </a:xfrm>
          <a:prstGeom prst="rect">
            <a:avLst/>
          </a:prstGeom>
        </p:spPr>
        <p:txBody>
          <a:bodyPr wrap="square">
            <a:spAutoFit/>
          </a:bodyPr>
          <a:lstStyle/>
          <a:p>
            <a:pPr>
              <a:buNone/>
            </a:pPr>
            <a:r>
              <a:rPr lang="pl-PL" sz="700" dirty="0">
                <a:solidFill>
                  <a:prstClr val="black"/>
                </a:solidFill>
                <a:latin typeface="Arial" panose="020B0604020202020204" pitchFamily="34" charset="0"/>
                <a:cs typeface="Arial" panose="020B0604020202020204" pitchFamily="34" charset="0"/>
              </a:rPr>
              <a:t>* gatunek obecnie określony </a:t>
            </a:r>
            <a:r>
              <a:rPr lang="pl-PL" sz="700" dirty="0">
                <a:latin typeface="Arial" panose="020B0604020202020204" pitchFamily="34" charset="0"/>
                <a:cs typeface="Arial" panose="020B0604020202020204" pitchFamily="34" charset="0"/>
              </a:rPr>
              <a:t>w rozporządzeniu Rady Ministrów z 2022 r.</a:t>
            </a:r>
            <a:r>
              <a:rPr lang="pl-PL" sz="700" dirty="0">
                <a:solidFill>
                  <a:prstClr val="black"/>
                </a:solidFill>
                <a:latin typeface="Arial" panose="020B0604020202020204" pitchFamily="34" charset="0"/>
                <a:cs typeface="Arial" panose="020B0604020202020204" pitchFamily="34" charset="0"/>
              </a:rPr>
              <a:t> jako IGO stwarzający zagrożenie dla Polski</a:t>
            </a:r>
          </a:p>
        </p:txBody>
      </p:sp>
      <p:sp>
        <p:nvSpPr>
          <p:cNvPr id="5" name="Tytuł 1">
            <a:extLst>
              <a:ext uri="{FF2B5EF4-FFF2-40B4-BE49-F238E27FC236}">
                <a16:creationId xmlns:a16="http://schemas.microsoft.com/office/drawing/2014/main" id="{901B2731-A413-483E-83A0-F80AB0950E9A}"/>
              </a:ext>
            </a:extLst>
          </p:cNvPr>
          <p:cNvSpPr txBox="1">
            <a:spLocks/>
          </p:cNvSpPr>
          <p:nvPr/>
        </p:nvSpPr>
        <p:spPr bwMode="auto">
          <a:xfrm>
            <a:off x="1439652" y="101723"/>
            <a:ext cx="5829300"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Lista IGO stwarzających zagrożenie dla Unii</a:t>
            </a:r>
          </a:p>
        </p:txBody>
      </p:sp>
    </p:spTree>
    <p:extLst>
      <p:ext uri="{BB962C8B-B14F-4D97-AF65-F5344CB8AC3E}">
        <p14:creationId xmlns:p14="http://schemas.microsoft.com/office/powerpoint/2010/main" val="409059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122" name="Picture 2" descr="Fotografia przedstawia dwa szopy pracze stojące przy brzegu zbiornika wodnego, częściowo ukryte w zielonych trawach. Główny szop patrzy w stronę wody, co podkreśla naturalne środowisko i zachowanie zwierząt podczas poszukiwania pożywieni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42697" y="0"/>
            <a:ext cx="3622510" cy="2561228"/>
          </a:xfrm>
          <a:prstGeom prst="rect">
            <a:avLst/>
          </a:prstGeom>
          <a:noFill/>
          <a:extLst>
            <a:ext uri="{909E8E84-426E-40DD-AFC4-6F175D3DCCD1}">
              <a14:hiddenFill xmlns:a14="http://schemas.microsoft.com/office/drawing/2010/main">
                <a:solidFill>
                  <a:srgbClr val="FFFFFF"/>
                </a:solidFill>
              </a14:hiddenFill>
            </a:ext>
          </a:extLst>
        </p:spPr>
      </p:pic>
      <p:sp>
        <p:nvSpPr>
          <p:cNvPr id="3" name="pole tekstowe 2"/>
          <p:cNvSpPr txBox="1"/>
          <p:nvPr/>
        </p:nvSpPr>
        <p:spPr>
          <a:xfrm>
            <a:off x="1351999" y="2298825"/>
            <a:ext cx="1510350" cy="196208"/>
          </a:xfrm>
          <a:prstGeom prst="rect">
            <a:avLst/>
          </a:prstGeom>
          <a:noFill/>
        </p:spPr>
        <p:txBody>
          <a:bodyPr wrap="none" rtlCol="0">
            <a:spAutoFit/>
          </a:bodyPr>
          <a:lstStyle/>
          <a:p>
            <a:r>
              <a:rPr lang="pl-PL" sz="675" dirty="0">
                <a:solidFill>
                  <a:schemeClr val="bg1"/>
                </a:solidFill>
              </a:rPr>
              <a:t>szop pracz, fot. Wojciech </a:t>
            </a:r>
            <a:r>
              <a:rPr lang="pl-PL" sz="675" dirty="0" err="1">
                <a:solidFill>
                  <a:schemeClr val="bg1"/>
                </a:solidFill>
              </a:rPr>
              <a:t>Misiukiewicz</a:t>
            </a:r>
            <a:endParaRPr lang="pl-PL" sz="675" dirty="0">
              <a:solidFill>
                <a:schemeClr val="bg1"/>
              </a:solidFill>
            </a:endParaRPr>
          </a:p>
        </p:txBody>
      </p:sp>
      <p:pic>
        <p:nvPicPr>
          <p:cNvPr id="2" name="Obraz 1" descr="Fotografia przedstawia pole pokryte roślinami barszczu Sosnowskiego o dużych liściach i białych baldachowatych kwiatach na tle jasnoniebieskiego nieba. Zdjęcie ilustruje rozprzestrzenianie się inwazyjnego gatunku roślin w środowisku naturalnym."/>
          <p:cNvPicPr>
            <a:picLocks noChangeAspect="1"/>
          </p:cNvPicPr>
          <p:nvPr/>
        </p:nvPicPr>
        <p:blipFill rotWithShape="1">
          <a:blip r:embed="rId4" cstate="print">
            <a:extLst>
              <a:ext uri="{28A0092B-C50C-407E-A947-70E740481C1C}">
                <a14:useLocalDpi xmlns:a14="http://schemas.microsoft.com/office/drawing/2010/main" val="0"/>
              </a:ext>
            </a:extLst>
          </a:blip>
          <a:srcRect l="4981"/>
          <a:stretch/>
        </p:blipFill>
        <p:spPr>
          <a:xfrm>
            <a:off x="4771697" y="0"/>
            <a:ext cx="3613208" cy="2517743"/>
          </a:xfrm>
          <a:prstGeom prst="rect">
            <a:avLst/>
          </a:prstGeom>
        </p:spPr>
      </p:pic>
      <p:sp>
        <p:nvSpPr>
          <p:cNvPr id="4" name="pole tekstowe 3">
            <a:extLst>
              <a:ext uri="{C183D7F6-B498-43B3-948B-1728B52AA6E4}">
                <adec:decorative xmlns:adec="http://schemas.microsoft.com/office/drawing/2017/decorative" val="0"/>
              </a:ext>
            </a:extLst>
          </p:cNvPr>
          <p:cNvSpPr txBox="1"/>
          <p:nvPr/>
        </p:nvSpPr>
        <p:spPr>
          <a:xfrm>
            <a:off x="4771697" y="2298825"/>
            <a:ext cx="1960793" cy="196208"/>
          </a:xfrm>
          <a:prstGeom prst="rect">
            <a:avLst/>
          </a:prstGeom>
          <a:noFill/>
        </p:spPr>
        <p:txBody>
          <a:bodyPr wrap="none" rtlCol="0">
            <a:spAutoFit/>
          </a:bodyPr>
          <a:lstStyle/>
          <a:p>
            <a:r>
              <a:rPr lang="pl-PL" sz="675" dirty="0">
                <a:solidFill>
                  <a:schemeClr val="bg1"/>
                </a:solidFill>
              </a:rPr>
              <a:t>barszcz Sosnowskiego, fot. Barbara Tokarska-Guzik </a:t>
            </a:r>
          </a:p>
        </p:txBody>
      </p:sp>
      <p:pic>
        <p:nvPicPr>
          <p:cNvPr id="6" name="Obraz 5" descr="Gęste stanowisko niecierpka gruczołowatego z licznymi różowymi kwiatami i wysokimi zielonymi pędami."/>
          <p:cNvPicPr>
            <a:picLocks noChangeAspect="1"/>
          </p:cNvPicPr>
          <p:nvPr/>
        </p:nvPicPr>
        <p:blipFill rotWithShape="1">
          <a:blip r:embed="rId5" cstate="print">
            <a:extLst>
              <a:ext uri="{28A0092B-C50C-407E-A947-70E740481C1C}">
                <a14:useLocalDpi xmlns:a14="http://schemas.microsoft.com/office/drawing/2010/main" val="0"/>
              </a:ext>
            </a:extLst>
          </a:blip>
          <a:srcRect l="14764" t="6448"/>
          <a:stretch/>
        </p:blipFill>
        <p:spPr>
          <a:xfrm>
            <a:off x="4771697" y="2514786"/>
            <a:ext cx="3613208" cy="2625756"/>
          </a:xfrm>
          <a:prstGeom prst="rect">
            <a:avLst/>
          </a:prstGeom>
        </p:spPr>
      </p:pic>
      <p:sp>
        <p:nvSpPr>
          <p:cNvPr id="7" name="pole tekstowe 6"/>
          <p:cNvSpPr txBox="1"/>
          <p:nvPr/>
        </p:nvSpPr>
        <p:spPr>
          <a:xfrm>
            <a:off x="4780999" y="4911715"/>
            <a:ext cx="2029723" cy="196208"/>
          </a:xfrm>
          <a:prstGeom prst="rect">
            <a:avLst/>
          </a:prstGeom>
          <a:noFill/>
        </p:spPr>
        <p:txBody>
          <a:bodyPr wrap="none" rtlCol="0">
            <a:spAutoFit/>
          </a:bodyPr>
          <a:lstStyle/>
          <a:p>
            <a:r>
              <a:rPr lang="pl-PL" sz="675" dirty="0">
                <a:solidFill>
                  <a:schemeClr val="bg1"/>
                </a:solidFill>
              </a:rPr>
              <a:t>niecierpek gruczołowaty, fot. Barbara Tokarska-Guzik</a:t>
            </a:r>
          </a:p>
        </p:txBody>
      </p:sp>
      <p:pic>
        <p:nvPicPr>
          <p:cNvPr id="8" name="Obraz 7" descr="Rak marmurkowy na kamienistym dnie zbiornika wodnego, wśród zanurzonych gałązek i roślinności."/>
          <p:cNvPicPr>
            <a:picLocks noChangeAspect="1"/>
          </p:cNvPicPr>
          <p:nvPr/>
        </p:nvPicPr>
        <p:blipFill rotWithShape="1">
          <a:blip r:embed="rId6" cstate="print">
            <a:extLst>
              <a:ext uri="{28A0092B-C50C-407E-A947-70E740481C1C}">
                <a14:useLocalDpi xmlns:a14="http://schemas.microsoft.com/office/drawing/2010/main" val="0"/>
              </a:ext>
            </a:extLst>
          </a:blip>
          <a:srcRect l="8160" t="6251" r="5281"/>
          <a:stretch/>
        </p:blipFill>
        <p:spPr>
          <a:xfrm>
            <a:off x="1342697" y="2514786"/>
            <a:ext cx="3429000" cy="2625755"/>
          </a:xfrm>
          <a:prstGeom prst="rect">
            <a:avLst/>
          </a:prstGeom>
        </p:spPr>
      </p:pic>
      <p:sp>
        <p:nvSpPr>
          <p:cNvPr id="9" name="pole tekstowe 8"/>
          <p:cNvSpPr txBox="1"/>
          <p:nvPr/>
        </p:nvSpPr>
        <p:spPr>
          <a:xfrm>
            <a:off x="1351999" y="4911715"/>
            <a:ext cx="1402948" cy="196208"/>
          </a:xfrm>
          <a:prstGeom prst="rect">
            <a:avLst/>
          </a:prstGeom>
          <a:noFill/>
        </p:spPr>
        <p:txBody>
          <a:bodyPr wrap="none" rtlCol="0">
            <a:spAutoFit/>
          </a:bodyPr>
          <a:lstStyle/>
          <a:p>
            <a:r>
              <a:rPr lang="pl-PL" sz="675" dirty="0">
                <a:solidFill>
                  <a:schemeClr val="bg1"/>
                </a:solidFill>
              </a:rPr>
              <a:t>rak marmurkowy, fot. Marta Boroń</a:t>
            </a:r>
          </a:p>
        </p:txBody>
      </p:sp>
    </p:spTree>
    <p:extLst>
      <p:ext uri="{BB962C8B-B14F-4D97-AF65-F5344CB8AC3E}">
        <p14:creationId xmlns:p14="http://schemas.microsoft.com/office/powerpoint/2010/main" val="4049410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rostokąt 2"/>
          <p:cNvSpPr/>
          <p:nvPr/>
        </p:nvSpPr>
        <p:spPr>
          <a:xfrm>
            <a:off x="1439651" y="735547"/>
            <a:ext cx="6831989" cy="3611886"/>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600" b="1" dirty="0">
                <a:solidFill>
                  <a:schemeClr val="bg1">
                    <a:lumMod val="50000"/>
                  </a:schemeClr>
                </a:solidFill>
                <a:latin typeface="Arial" panose="020B0604020202020204" pitchFamily="34" charset="0"/>
                <a:cs typeface="Arial" panose="020B0604020202020204" pitchFamily="34" charset="0"/>
              </a:rPr>
              <a:t>ustawa </a:t>
            </a:r>
            <a:r>
              <a:rPr lang="pl-PL" sz="1600" dirty="0">
                <a:latin typeface="Arial" panose="020B0604020202020204" pitchFamily="34" charset="0"/>
                <a:cs typeface="Arial" panose="020B0604020202020204" pitchFamily="34" charset="0"/>
              </a:rPr>
              <a:t>z dnia 11 sierpnia 2021 r.</a:t>
            </a:r>
            <a:r>
              <a:rPr lang="pl-PL" sz="1600" b="1" dirty="0">
                <a:solidFill>
                  <a:schemeClr val="bg1">
                    <a:lumMod val="50000"/>
                  </a:schemeClr>
                </a:solidFill>
                <a:latin typeface="Arial" panose="020B0604020202020204" pitchFamily="34" charset="0"/>
                <a:cs typeface="Arial" panose="020B0604020202020204" pitchFamily="34" charset="0"/>
              </a:rPr>
              <a:t> </a:t>
            </a:r>
            <a:r>
              <a:rPr lang="pl-PL" sz="1600" dirty="0">
                <a:solidFill>
                  <a:srgbClr val="009900"/>
                </a:solidFill>
                <a:latin typeface="Arial" panose="020B0604020202020204" pitchFamily="34" charset="0"/>
                <a:cs typeface="Arial" panose="020B0604020202020204" pitchFamily="34" charset="0"/>
              </a:rPr>
              <a:t>o gatunkach obcych</a:t>
            </a:r>
            <a:r>
              <a:rPr lang="pl-PL" sz="1600" dirty="0">
                <a:latin typeface="Arial" panose="020B0604020202020204" pitchFamily="34" charset="0"/>
                <a:cs typeface="Arial" panose="020B0604020202020204" pitchFamily="34" charset="0"/>
              </a:rPr>
              <a:t> (Dz. U. z 2023 r. poz. 1589, z </a:t>
            </a:r>
            <a:r>
              <a:rPr lang="pl-PL" sz="1600" dirty="0" err="1">
                <a:latin typeface="Arial" panose="020B0604020202020204" pitchFamily="34" charset="0"/>
                <a:cs typeface="Arial" panose="020B0604020202020204" pitchFamily="34" charset="0"/>
              </a:rPr>
              <a:t>późn</a:t>
            </a:r>
            <a:r>
              <a:rPr lang="pl-PL" sz="1600" dirty="0">
                <a:latin typeface="Arial" panose="020B0604020202020204" pitchFamily="34" charset="0"/>
                <a:cs typeface="Arial" panose="020B0604020202020204" pitchFamily="34" charset="0"/>
              </a:rPr>
              <a:t>. zm.) </a:t>
            </a:r>
          </a:p>
          <a:p>
            <a:pPr marL="214313" indent="-214313">
              <a:lnSpc>
                <a:spcPct val="107000"/>
              </a:lnSpc>
              <a:buClr>
                <a:srgbClr val="009900"/>
              </a:buClr>
              <a:buFont typeface="Arial" panose="020B0604020202020204" pitchFamily="34" charset="0"/>
              <a:buChar char="•"/>
            </a:pPr>
            <a:endParaRPr lang="pl-PL" sz="16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600" b="1" dirty="0">
                <a:solidFill>
                  <a:schemeClr val="bg1">
                    <a:lumMod val="50000"/>
                  </a:schemeClr>
                </a:solidFill>
                <a:latin typeface="Arial" panose="020B0604020202020204" pitchFamily="34" charset="0"/>
                <a:cs typeface="Arial" panose="020B0604020202020204" pitchFamily="34" charset="0"/>
              </a:rPr>
              <a:t>rozporządzenie Rady Ministrów </a:t>
            </a:r>
            <a:r>
              <a:rPr lang="pl-PL" sz="1600" dirty="0">
                <a:latin typeface="Arial" panose="020B0604020202020204" pitchFamily="34" charset="0"/>
                <a:cs typeface="Arial" panose="020B0604020202020204" pitchFamily="34" charset="0"/>
              </a:rPr>
              <a:t>z dnia 9 grudnia 2022 r. w sprawie </a:t>
            </a:r>
            <a:r>
              <a:rPr lang="pl-PL" sz="1600" dirty="0">
                <a:solidFill>
                  <a:srgbClr val="009900"/>
                </a:solidFill>
                <a:latin typeface="Arial" panose="020B0604020202020204" pitchFamily="34" charset="0"/>
                <a:cs typeface="Arial" panose="020B0604020202020204" pitchFamily="34" charset="0"/>
              </a:rPr>
              <a:t>listy inwazyjnych gatunków obcych stwarzających zagrożenie dla Unii i listy inwazyjnych gatunków obcych stwarzających zagrożenie dla Polski</a:t>
            </a:r>
            <a:r>
              <a:rPr lang="pl-PL" sz="1600" dirty="0">
                <a:latin typeface="Arial" panose="020B0604020202020204" pitchFamily="34" charset="0"/>
                <a:cs typeface="Arial" panose="020B0604020202020204" pitchFamily="34" charset="0"/>
              </a:rPr>
              <a:t>, działań zaradczych oraz środków mających na celu przywrócenie naturalnego stanu ekosystemów</a:t>
            </a:r>
            <a:r>
              <a:rPr lang="pl-PL" sz="1600" b="1" dirty="0">
                <a:solidFill>
                  <a:schemeClr val="bg1">
                    <a:lumMod val="50000"/>
                  </a:schemeClr>
                </a:solidFill>
                <a:latin typeface="Arial" panose="020B0604020202020204" pitchFamily="34" charset="0"/>
                <a:cs typeface="Arial" panose="020B0604020202020204" pitchFamily="34" charset="0"/>
              </a:rPr>
              <a:t> </a:t>
            </a:r>
            <a:r>
              <a:rPr lang="pl-PL" sz="1600" dirty="0">
                <a:latin typeface="Arial" panose="020B0604020202020204" pitchFamily="34" charset="0"/>
                <a:cs typeface="Arial" panose="020B0604020202020204" pitchFamily="34" charset="0"/>
              </a:rPr>
              <a:t>(Dz. U. poz. 2649)</a:t>
            </a:r>
          </a:p>
          <a:p>
            <a:pPr marL="214313" indent="-214313">
              <a:lnSpc>
                <a:spcPct val="107000"/>
              </a:lnSpc>
              <a:buClr>
                <a:srgbClr val="009900"/>
              </a:buClr>
              <a:buFont typeface="Arial" panose="020B0604020202020204" pitchFamily="34" charset="0"/>
              <a:buChar char="•"/>
            </a:pPr>
            <a:endParaRPr lang="pl-PL" sz="16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600" b="1" dirty="0">
                <a:solidFill>
                  <a:schemeClr val="bg1">
                    <a:lumMod val="50000"/>
                  </a:schemeClr>
                </a:solidFill>
                <a:latin typeface="Arial" panose="020B0604020202020204" pitchFamily="34" charset="0"/>
                <a:cs typeface="Arial" panose="020B0604020202020204" pitchFamily="34" charset="0"/>
              </a:rPr>
              <a:t>rozporządzenie Ministra Klimatu i Środowiska</a:t>
            </a:r>
            <a:r>
              <a:rPr lang="pl-PL" sz="1600" dirty="0">
                <a:latin typeface="Arial" panose="020B0604020202020204" pitchFamily="34" charset="0"/>
                <a:cs typeface="Arial" panose="020B0604020202020204" pitchFamily="34" charset="0"/>
              </a:rPr>
              <a:t> z dnia 7 grudnia 2022 r. w sprawie określenia wymagań </a:t>
            </a:r>
            <a:r>
              <a:rPr lang="pl-PL" sz="1600" dirty="0">
                <a:solidFill>
                  <a:srgbClr val="009900"/>
                </a:solidFill>
                <a:latin typeface="Arial" panose="020B0604020202020204" pitchFamily="34" charset="0"/>
                <a:cs typeface="Arial" panose="020B0604020202020204" pitchFamily="34" charset="0"/>
              </a:rPr>
              <a:t>oznakowania oraz wykonania dokumentacji fotograficznej</a:t>
            </a:r>
            <a:r>
              <a:rPr lang="pl-PL" sz="1600" dirty="0">
                <a:latin typeface="Arial" panose="020B0604020202020204" pitchFamily="34" charset="0"/>
                <a:cs typeface="Arial" panose="020B0604020202020204" pitchFamily="34" charset="0"/>
              </a:rPr>
              <a:t> indywidualnych cech zwierząt należących do inwazyjnych gatunków obcych (Dz. U. poz. 2618)</a:t>
            </a:r>
          </a:p>
          <a:p>
            <a:pPr>
              <a:lnSpc>
                <a:spcPct val="107000"/>
              </a:lnSpc>
              <a:buClr>
                <a:srgbClr val="009900"/>
              </a:buClr>
            </a:pPr>
            <a:endParaRPr lang="pl-PL" sz="600" dirty="0"/>
          </a:p>
        </p:txBody>
      </p:sp>
      <p:sp>
        <p:nvSpPr>
          <p:cNvPr id="4" name="Tytuł 1">
            <a:extLst>
              <a:ext uri="{FF2B5EF4-FFF2-40B4-BE49-F238E27FC236}">
                <a16:creationId xmlns:a16="http://schemas.microsoft.com/office/drawing/2014/main" id="{CCEF79EA-B006-44C7-84E6-67E03218FD6C}"/>
              </a:ext>
            </a:extLst>
          </p:cNvPr>
          <p:cNvSpPr txBox="1">
            <a:spLocks/>
          </p:cNvSpPr>
          <p:nvPr/>
        </p:nvSpPr>
        <p:spPr>
          <a:xfrm>
            <a:off x="2154356" y="141480"/>
            <a:ext cx="5829300" cy="486054"/>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Calibri" panose="020F0502020204030204" pitchFamily="34" charset="0"/>
              </a:defRPr>
            </a:lvl1pPr>
          </a:lstStyle>
          <a:p>
            <a:r>
              <a:rPr lang="pl-PL" sz="1800">
                <a:latin typeface="Arial" panose="020B0604020202020204" pitchFamily="34" charset="0"/>
                <a:cs typeface="Arial" panose="020B0604020202020204" pitchFamily="34" charset="0"/>
              </a:rPr>
              <a:t>Akty prawne dotyczące gatunków obcych</a:t>
            </a:r>
            <a:endParaRPr lang="pl-PL"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1304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rostokąt 2"/>
          <p:cNvSpPr/>
          <p:nvPr/>
        </p:nvSpPr>
        <p:spPr>
          <a:xfrm>
            <a:off x="1439652" y="735547"/>
            <a:ext cx="6054224" cy="3202993"/>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600" b="1" dirty="0">
                <a:solidFill>
                  <a:schemeClr val="bg1">
                    <a:lumMod val="50000"/>
                  </a:schemeClr>
                </a:solidFill>
                <a:latin typeface="Arial" panose="020B0604020202020204" pitchFamily="34" charset="0"/>
                <a:cs typeface="Arial" panose="020B0604020202020204" pitchFamily="34" charset="0"/>
              </a:rPr>
              <a:t>uchwała nr 133 Rady Ministrów</a:t>
            </a:r>
            <a:r>
              <a:rPr lang="pl-PL" sz="1600" dirty="0">
                <a:latin typeface="Arial" panose="020B0604020202020204" pitchFamily="34" charset="0"/>
                <a:cs typeface="Arial" panose="020B0604020202020204" pitchFamily="34" charset="0"/>
              </a:rPr>
              <a:t> z dnia 15 czerwca 2022 r. w sprawie przyjęcia </a:t>
            </a:r>
            <a:r>
              <a:rPr lang="pl-PL" sz="1600" dirty="0">
                <a:solidFill>
                  <a:srgbClr val="009900"/>
                </a:solidFill>
                <a:latin typeface="Arial" panose="020B0604020202020204" pitchFamily="34" charset="0"/>
                <a:cs typeface="Arial" panose="020B0604020202020204" pitchFamily="34" charset="0"/>
              </a:rPr>
              <a:t>Planu działań dotyczącego priorytetowych dróg przenoszenia inwazyjnych gatunków obcych stwarzających zagrożenie dla Unii lub inwazyjnych gatunków obcych stwarzających zagrożenie dla Polski</a:t>
            </a:r>
            <a:r>
              <a:rPr lang="pl-PL" sz="1600" dirty="0">
                <a:latin typeface="Arial" panose="020B0604020202020204" pitchFamily="34" charset="0"/>
                <a:cs typeface="Arial" panose="020B0604020202020204" pitchFamily="34" charset="0"/>
              </a:rPr>
              <a:t> pn.: "Ucieczka gatunków roślin ozdobnych z niekomercyjnych upraw ogrodniczych" oraz "Ucieczka gatunków zwierząt domowych, gatunków akwarystycznych i </a:t>
            </a:r>
            <a:r>
              <a:rPr lang="pl-PL" sz="1600" dirty="0" err="1">
                <a:latin typeface="Arial" panose="020B0604020202020204" pitchFamily="34" charset="0"/>
                <a:cs typeface="Arial" panose="020B0604020202020204" pitchFamily="34" charset="0"/>
              </a:rPr>
              <a:t>terrarystycznych</a:t>
            </a:r>
            <a:r>
              <a:rPr lang="pl-PL" sz="1600" dirty="0">
                <a:latin typeface="Arial" panose="020B0604020202020204" pitchFamily="34" charset="0"/>
                <a:cs typeface="Arial" panose="020B0604020202020204" pitchFamily="34" charset="0"/>
              </a:rPr>
              <a:t>" (M. P. poz. 706)</a:t>
            </a:r>
          </a:p>
          <a:p>
            <a:pPr>
              <a:lnSpc>
                <a:spcPct val="107000"/>
              </a:lnSpc>
              <a:buClr>
                <a:srgbClr val="009900"/>
              </a:buClr>
            </a:pPr>
            <a:endParaRPr lang="pl-PL" sz="16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600" b="1" dirty="0">
                <a:solidFill>
                  <a:schemeClr val="bg1">
                    <a:lumMod val="50000"/>
                  </a:schemeClr>
                </a:solidFill>
                <a:latin typeface="Arial" panose="020B0604020202020204" pitchFamily="34" charset="0"/>
                <a:cs typeface="Arial" panose="020B0604020202020204" pitchFamily="34" charset="0"/>
              </a:rPr>
              <a:t>ustawa</a:t>
            </a:r>
            <a:r>
              <a:rPr lang="pl-PL" sz="1600" dirty="0">
                <a:latin typeface="Arial" panose="020B0604020202020204" pitchFamily="34" charset="0"/>
                <a:cs typeface="Arial" panose="020B0604020202020204" pitchFamily="34" charset="0"/>
              </a:rPr>
              <a:t> z dnia 4 listopada 2022 r. o </a:t>
            </a:r>
            <a:r>
              <a:rPr lang="pl-PL" sz="1600" dirty="0">
                <a:solidFill>
                  <a:srgbClr val="009900"/>
                </a:solidFill>
                <a:latin typeface="Arial" panose="020B0604020202020204" pitchFamily="34" charset="0"/>
                <a:cs typeface="Arial" panose="020B0604020202020204" pitchFamily="34" charset="0"/>
              </a:rPr>
              <a:t>Centralnym Azylu dla Zwierząt</a:t>
            </a:r>
            <a:r>
              <a:rPr lang="pl-PL" sz="1600" dirty="0">
                <a:latin typeface="Arial" panose="020B0604020202020204" pitchFamily="34" charset="0"/>
                <a:cs typeface="Arial" panose="020B0604020202020204" pitchFamily="34" charset="0"/>
              </a:rPr>
              <a:t> (Dz. U. poz. 2375)</a:t>
            </a:r>
          </a:p>
          <a:p>
            <a:pPr marL="214313" indent="-214313">
              <a:lnSpc>
                <a:spcPct val="107000"/>
              </a:lnSpc>
              <a:buClr>
                <a:srgbClr val="009900"/>
              </a:buClr>
              <a:buFont typeface="Arial" panose="020B0604020202020204" pitchFamily="34" charset="0"/>
              <a:buChar char="•"/>
            </a:pPr>
            <a:endParaRPr lang="pl-PL" sz="1350" dirty="0"/>
          </a:p>
        </p:txBody>
      </p:sp>
      <p:sp>
        <p:nvSpPr>
          <p:cNvPr id="4" name="Tytuł 1">
            <a:extLst>
              <a:ext uri="{FF2B5EF4-FFF2-40B4-BE49-F238E27FC236}">
                <a16:creationId xmlns:a16="http://schemas.microsoft.com/office/drawing/2014/main" id="{A55238E6-2174-4208-BECD-C94E98718DB3}"/>
              </a:ext>
            </a:extLst>
          </p:cNvPr>
          <p:cNvSpPr txBox="1">
            <a:spLocks/>
          </p:cNvSpPr>
          <p:nvPr/>
        </p:nvSpPr>
        <p:spPr>
          <a:xfrm>
            <a:off x="2154356" y="141480"/>
            <a:ext cx="5829300" cy="486054"/>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Calibri" panose="020F0502020204030204" pitchFamily="34" charset="0"/>
              </a:defRPr>
            </a:lvl1pPr>
          </a:lstStyle>
          <a:p>
            <a:r>
              <a:rPr lang="pl-PL" sz="1800" dirty="0">
                <a:latin typeface="Arial" panose="020B0604020202020204" pitchFamily="34" charset="0"/>
                <a:cs typeface="Arial" panose="020B0604020202020204" pitchFamily="34" charset="0"/>
              </a:rPr>
              <a:t>Akty prawne dotyczące gatunków obcych</a:t>
            </a:r>
          </a:p>
        </p:txBody>
      </p:sp>
    </p:spTree>
    <p:extLst>
      <p:ext uri="{BB962C8B-B14F-4D97-AF65-F5344CB8AC3E}">
        <p14:creationId xmlns:p14="http://schemas.microsoft.com/office/powerpoint/2010/main" val="2534298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rostokąt 2"/>
          <p:cNvSpPr/>
          <p:nvPr/>
        </p:nvSpPr>
        <p:spPr>
          <a:xfrm>
            <a:off x="1439652" y="605626"/>
            <a:ext cx="6663824" cy="4530536"/>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600" b="1" dirty="0">
                <a:solidFill>
                  <a:schemeClr val="bg1">
                    <a:lumMod val="50000"/>
                  </a:schemeClr>
                </a:solidFill>
                <a:latin typeface="Arial" panose="020B0604020202020204" pitchFamily="34" charset="0"/>
                <a:cs typeface="Arial" panose="020B0604020202020204" pitchFamily="34" charset="0"/>
              </a:rPr>
              <a:t>rozporządzenie Rady Ministrów </a:t>
            </a:r>
            <a:r>
              <a:rPr lang="pl-PL" sz="1600" dirty="0">
                <a:latin typeface="Arial" panose="020B0604020202020204" pitchFamily="34" charset="0"/>
                <a:cs typeface="Arial" panose="020B0604020202020204" pitchFamily="34" charset="0"/>
              </a:rPr>
              <a:t>z dnia 9 grudnia 2022 r. w sprawie </a:t>
            </a:r>
            <a:r>
              <a:rPr lang="pl-PL" sz="1600" dirty="0">
                <a:solidFill>
                  <a:srgbClr val="009900"/>
                </a:solidFill>
                <a:latin typeface="Arial" panose="020B0604020202020204" pitchFamily="34" charset="0"/>
                <a:cs typeface="Arial" panose="020B0604020202020204" pitchFamily="34" charset="0"/>
              </a:rPr>
              <a:t>listy inwazyjnych gatunków obcych stwarzających zagrożenie dla Unii i listy inwazyjnych gatunków obcych stwarzających zagrożenie dla Polski</a:t>
            </a:r>
            <a:r>
              <a:rPr lang="pl-PL" sz="1600" dirty="0">
                <a:latin typeface="Arial" panose="020B0604020202020204" pitchFamily="34" charset="0"/>
                <a:cs typeface="Arial" panose="020B0604020202020204" pitchFamily="34" charset="0"/>
              </a:rPr>
              <a:t>, działań zaradczych oraz środków mających na celu przywrócenie naturalnego stanu ekosystemów</a:t>
            </a:r>
            <a:r>
              <a:rPr lang="pl-PL" sz="1600" b="1" dirty="0">
                <a:solidFill>
                  <a:schemeClr val="bg1">
                    <a:lumMod val="50000"/>
                  </a:schemeClr>
                </a:solidFill>
                <a:latin typeface="Arial" panose="020B0604020202020204" pitchFamily="34" charset="0"/>
                <a:cs typeface="Arial" panose="020B0604020202020204" pitchFamily="34" charset="0"/>
              </a:rPr>
              <a:t> </a:t>
            </a:r>
            <a:r>
              <a:rPr lang="pl-PL" sz="1600" dirty="0">
                <a:latin typeface="Arial" panose="020B0604020202020204" pitchFamily="34" charset="0"/>
                <a:cs typeface="Arial" panose="020B0604020202020204" pitchFamily="34" charset="0"/>
              </a:rPr>
              <a:t>(Dz. U. poz. 2649)</a:t>
            </a:r>
          </a:p>
          <a:p>
            <a:pPr marL="214313" indent="-214313">
              <a:lnSpc>
                <a:spcPct val="107000"/>
              </a:lnSpc>
              <a:buClr>
                <a:srgbClr val="009900"/>
              </a:buClr>
              <a:buFont typeface="Arial" panose="020B0604020202020204" pitchFamily="34" charset="0"/>
              <a:buChar char="•"/>
            </a:pPr>
            <a:endParaRPr lang="pl-PL" sz="800" dirty="0">
              <a:latin typeface="Arial" panose="020B0604020202020204" pitchFamily="34" charset="0"/>
              <a:cs typeface="Arial" panose="020B0604020202020204" pitchFamily="34" charset="0"/>
            </a:endParaRPr>
          </a:p>
          <a:p>
            <a:pPr marL="197644">
              <a:lnSpc>
                <a:spcPct val="107000"/>
              </a:lnSpc>
              <a:spcBef>
                <a:spcPts val="450"/>
              </a:spcBef>
              <a:buClr>
                <a:schemeClr val="accent6">
                  <a:lumMod val="60000"/>
                  <a:lumOff val="40000"/>
                </a:schemeClr>
              </a:buClr>
            </a:pPr>
            <a:r>
              <a:rPr lang="pl-PL" sz="1600" b="1" dirty="0">
                <a:solidFill>
                  <a:srgbClr val="009900"/>
                </a:solidFill>
                <a:latin typeface="Arial" panose="020B0604020202020204" pitchFamily="34" charset="0"/>
                <a:cs typeface="Arial" panose="020B0604020202020204" pitchFamily="34" charset="0"/>
              </a:rPr>
              <a:t>Określa</a:t>
            </a:r>
          </a:p>
          <a:p>
            <a:pPr marL="404813" indent="-207169">
              <a:lnSpc>
                <a:spcPct val="107000"/>
              </a:lnSpc>
              <a:spcBef>
                <a:spcPts val="450"/>
              </a:spcBef>
              <a:buClr>
                <a:schemeClr val="tx1"/>
              </a:buClr>
              <a:buAutoNum type="arabicParenR"/>
            </a:pPr>
            <a:r>
              <a:rPr lang="pl-PL" sz="1600" dirty="0">
                <a:latin typeface="Arial" panose="020B0604020202020204" pitchFamily="34" charset="0"/>
                <a:cs typeface="Arial" panose="020B0604020202020204" pitchFamily="34" charset="0"/>
              </a:rPr>
              <a:t>listę IGO UE w podziale na podlegające szybkiej eliminacji / rozprzestrzenione na szeroką skalę</a:t>
            </a:r>
          </a:p>
          <a:p>
            <a:pPr marL="404813" indent="-207169">
              <a:lnSpc>
                <a:spcPct val="107000"/>
              </a:lnSpc>
              <a:buClr>
                <a:schemeClr val="tx1"/>
              </a:buClr>
              <a:buAutoNum type="arabicParenR"/>
            </a:pPr>
            <a:r>
              <a:rPr lang="pl-PL" sz="1600" dirty="0">
                <a:latin typeface="Arial" panose="020B0604020202020204" pitchFamily="34" charset="0"/>
                <a:cs typeface="Arial" panose="020B0604020202020204" pitchFamily="34" charset="0"/>
              </a:rPr>
              <a:t>listę IGO PL w podziale na podlegające szybkiej eliminacji / rozprzestrzenione na szeroką skalę</a:t>
            </a:r>
          </a:p>
          <a:p>
            <a:pPr marL="404813" indent="-207169">
              <a:lnSpc>
                <a:spcPct val="107000"/>
              </a:lnSpc>
              <a:buClr>
                <a:schemeClr val="tx1"/>
              </a:buClr>
              <a:buAutoNum type="arabicParenR"/>
            </a:pPr>
            <a:r>
              <a:rPr lang="pl-PL" sz="1600" dirty="0">
                <a:latin typeface="Arial" panose="020B0604020202020204" pitchFamily="34" charset="0"/>
                <a:cs typeface="Arial" panose="020B0604020202020204" pitchFamily="34" charset="0"/>
              </a:rPr>
              <a:t>działania zaradcze przeprowadzane w stosunku do IGO UE / IGO PL oraz warunki ich przeprowadzania</a:t>
            </a:r>
          </a:p>
          <a:p>
            <a:pPr marL="404813" indent="-207169">
              <a:lnSpc>
                <a:spcPct val="107000"/>
              </a:lnSpc>
              <a:buClr>
                <a:schemeClr val="tx1"/>
              </a:buClr>
              <a:buAutoNum type="arabicParenR"/>
            </a:pPr>
            <a:r>
              <a:rPr lang="pl-PL" sz="1600" dirty="0">
                <a:latin typeface="Arial" panose="020B0604020202020204" pitchFamily="34" charset="0"/>
                <a:cs typeface="Arial" panose="020B0604020202020204" pitchFamily="34" charset="0"/>
              </a:rPr>
              <a:t>środki mające na celu przywrócenie naturalnego stanu ekosystemów, które zostały zdegradowane, uszkodzone lub zniszczone przez IGO UE / IGO PL</a:t>
            </a:r>
            <a:endParaRPr lang="pl-PL" sz="1600" b="1" dirty="0">
              <a:solidFill>
                <a:schemeClr val="tx1">
                  <a:lumMod val="75000"/>
                  <a:lumOff val="25000"/>
                </a:schemeClr>
              </a:solidFill>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endParaRPr lang="pl-PL" sz="600" dirty="0"/>
          </a:p>
        </p:txBody>
      </p:sp>
      <p:sp>
        <p:nvSpPr>
          <p:cNvPr id="4" name="Tytuł 1">
            <a:extLst>
              <a:ext uri="{FF2B5EF4-FFF2-40B4-BE49-F238E27FC236}">
                <a16:creationId xmlns:a16="http://schemas.microsoft.com/office/drawing/2014/main" id="{12ABAD65-3581-48D1-9A90-4D38B5BA39B7}"/>
              </a:ext>
            </a:extLst>
          </p:cNvPr>
          <p:cNvSpPr txBox="1">
            <a:spLocks/>
          </p:cNvSpPr>
          <p:nvPr/>
        </p:nvSpPr>
        <p:spPr>
          <a:xfrm>
            <a:off x="2154356" y="141480"/>
            <a:ext cx="5829300" cy="486054"/>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Calibri" panose="020F0502020204030204" pitchFamily="34" charset="0"/>
              </a:defRPr>
            </a:lvl1pPr>
          </a:lstStyle>
          <a:p>
            <a:r>
              <a:rPr lang="pl-PL" sz="1800">
                <a:latin typeface="Arial" panose="020B0604020202020204" pitchFamily="34" charset="0"/>
                <a:cs typeface="Arial" panose="020B0604020202020204" pitchFamily="34" charset="0"/>
              </a:rPr>
              <a:t>Akty prawne dotyczące gatunków obcych</a:t>
            </a:r>
            <a:endParaRPr lang="pl-PL"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61545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4" name="Tabela 3"/>
          <p:cNvGraphicFramePr>
            <a:graphicFrameLocks noGrp="1"/>
          </p:cNvGraphicFramePr>
          <p:nvPr>
            <p:extLst>
              <p:ext uri="{D42A27DB-BD31-4B8C-83A1-F6EECF244321}">
                <p14:modId xmlns:p14="http://schemas.microsoft.com/office/powerpoint/2010/main" val="2744509177"/>
              </p:ext>
            </p:extLst>
          </p:nvPr>
        </p:nvGraphicFramePr>
        <p:xfrm>
          <a:off x="1917645" y="637451"/>
          <a:ext cx="5099843" cy="3822878"/>
        </p:xfrm>
        <a:graphic>
          <a:graphicData uri="http://schemas.openxmlformats.org/drawingml/2006/table">
            <a:tbl>
              <a:tblPr firstRow="1" firstCol="1" bandRow="1">
                <a:tableStyleId>{5C22544A-7EE6-4342-B048-85BDC9FD1C3A}</a:tableStyleId>
              </a:tblPr>
              <a:tblGrid>
                <a:gridCol w="217488">
                  <a:extLst>
                    <a:ext uri="{9D8B030D-6E8A-4147-A177-3AD203B41FA5}">
                      <a16:colId xmlns:a16="http://schemas.microsoft.com/office/drawing/2014/main" val="20000"/>
                    </a:ext>
                  </a:extLst>
                </a:gridCol>
                <a:gridCol w="1841444">
                  <a:extLst>
                    <a:ext uri="{9D8B030D-6E8A-4147-A177-3AD203B41FA5}">
                      <a16:colId xmlns:a16="http://schemas.microsoft.com/office/drawing/2014/main" val="20001"/>
                    </a:ext>
                  </a:extLst>
                </a:gridCol>
                <a:gridCol w="1562986">
                  <a:extLst>
                    <a:ext uri="{9D8B030D-6E8A-4147-A177-3AD203B41FA5}">
                      <a16:colId xmlns:a16="http://schemas.microsoft.com/office/drawing/2014/main" val="20002"/>
                    </a:ext>
                  </a:extLst>
                </a:gridCol>
                <a:gridCol w="1477925">
                  <a:extLst>
                    <a:ext uri="{9D8B030D-6E8A-4147-A177-3AD203B41FA5}">
                      <a16:colId xmlns:a16="http://schemas.microsoft.com/office/drawing/2014/main" val="3225471165"/>
                    </a:ext>
                  </a:extLst>
                </a:gridCol>
              </a:tblGrid>
              <a:tr h="309787">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Lp.</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Nazwa polska</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Nazwa naukowa</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bg1">
                        <a:lumMod val="85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Rok umieszczenia na liście</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bg1">
                        <a:lumMod val="85000"/>
                      </a:schemeClr>
                    </a:solidFill>
                  </a:tcPr>
                </a:tc>
                <a:extLst>
                  <a:ext uri="{0D108BD9-81ED-4DB2-BD59-A6C34878D82A}">
                    <a16:rowId xmlns:a16="http://schemas.microsoft.com/office/drawing/2014/main" val="10000"/>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cs typeface="Arial" panose="020B0604020202020204" pitchFamily="34" charset="0"/>
                        </a:rPr>
                        <a:t>1</a:t>
                      </a:r>
                      <a:endPar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azolla drobna</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1">
                        <a:lumMod val="20000"/>
                        <a:lumOff val="80000"/>
                      </a:schemeClr>
                    </a:solidFill>
                  </a:tcPr>
                </a:tc>
                <a:tc>
                  <a:txBody>
                    <a:bodyPr/>
                    <a:lstStyle/>
                    <a:p>
                      <a:pPr>
                        <a:lnSpc>
                          <a:spcPct val="107000"/>
                        </a:lnSpc>
                        <a:spcAft>
                          <a:spcPts val="0"/>
                        </a:spcAft>
                      </a:pPr>
                      <a:r>
                        <a:rPr lang="pl-PL" sz="800" i="1" dirty="0">
                          <a:solidFill>
                            <a:schemeClr val="tx1"/>
                          </a:solidFill>
                          <a:effectLst/>
                          <a:latin typeface="Arial" panose="020B0604020202020204" pitchFamily="34" charset="0"/>
                          <a:cs typeface="Arial" panose="020B0604020202020204" pitchFamily="34" charset="0"/>
                        </a:rPr>
                        <a:t>Azolla </a:t>
                      </a:r>
                      <a:r>
                        <a:rPr lang="pl-PL" sz="800" i="1" dirty="0" err="1">
                          <a:solidFill>
                            <a:schemeClr val="tx1"/>
                          </a:solidFill>
                          <a:effectLst/>
                          <a:latin typeface="Arial" panose="020B0604020202020204" pitchFamily="34" charset="0"/>
                          <a:cs typeface="Arial" panose="020B0604020202020204" pitchFamily="34" charset="0"/>
                        </a:rPr>
                        <a:t>filiculoides</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1">
                        <a:lumMod val="20000"/>
                        <a:lumOff val="80000"/>
                      </a:schemeClr>
                    </a:solidFill>
                  </a:tcPr>
                </a:tc>
                <a:tc>
                  <a:txBody>
                    <a:bodyPr/>
                    <a:lstStyle/>
                    <a:p>
                      <a:pPr>
                        <a:lnSpc>
                          <a:spcPct val="107000"/>
                        </a:lnSpc>
                        <a:spcAft>
                          <a:spcPts val="0"/>
                        </a:spcAft>
                      </a:pPr>
                      <a:r>
                        <a:rPr lang="pl-PL" sz="800" i="0" dirty="0">
                          <a:solidFill>
                            <a:schemeClr val="tx1"/>
                          </a:solidFill>
                          <a:effectLst/>
                          <a:latin typeface="Arial" panose="020B0604020202020204" pitchFamily="34" charset="0"/>
                          <a:ea typeface="Calibri" panose="020F0502020204030204" pitchFamily="34" charset="0"/>
                          <a:cs typeface="Arial" panose="020B0604020202020204" pitchFamily="34" charset="0"/>
                        </a:rPr>
                        <a:t>2022</a:t>
                      </a:r>
                    </a:p>
                  </a:txBody>
                  <a:tcPr marL="17912" marR="17912" marT="0" marB="0" anchor="ctr">
                    <a:solidFill>
                      <a:schemeClr val="accent1">
                        <a:lumMod val="20000"/>
                        <a:lumOff val="80000"/>
                      </a:schemeClr>
                    </a:solidFill>
                  </a:tcPr>
                </a:tc>
                <a:extLst>
                  <a:ext uri="{0D108BD9-81ED-4DB2-BD59-A6C34878D82A}">
                    <a16:rowId xmlns:a16="http://schemas.microsoft.com/office/drawing/2014/main" val="10001"/>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2</a:t>
                      </a:r>
                    </a:p>
                  </a:txBody>
                  <a:tcPr marL="17912" marR="17912"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bernikla kanadyjska</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a:lnSpc>
                          <a:spcPct val="107000"/>
                        </a:lnSpc>
                        <a:spcAft>
                          <a:spcPts val="0"/>
                        </a:spcAft>
                      </a:pPr>
                      <a:r>
                        <a:rPr lang="pl-PL" sz="800" i="1" dirty="0">
                          <a:solidFill>
                            <a:schemeClr val="tx1"/>
                          </a:solidFill>
                          <a:effectLst/>
                          <a:latin typeface="Arial" panose="020B0604020202020204" pitchFamily="34" charset="0"/>
                          <a:cs typeface="Arial" panose="020B0604020202020204" pitchFamily="34" charset="0"/>
                        </a:rPr>
                        <a:t>Branta </a:t>
                      </a:r>
                      <a:r>
                        <a:rPr lang="pl-PL" sz="800" i="1" dirty="0" err="1">
                          <a:solidFill>
                            <a:schemeClr val="tx1"/>
                          </a:solidFill>
                          <a:effectLst/>
                          <a:latin typeface="Arial" panose="020B0604020202020204" pitchFamily="34" charset="0"/>
                          <a:cs typeface="Arial" panose="020B0604020202020204" pitchFamily="34" charset="0"/>
                        </a:rPr>
                        <a:t>canadensis</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2022</a:t>
                      </a:r>
                    </a:p>
                  </a:txBody>
                  <a:tcPr marL="17912" marR="17912" marT="0" marB="0" anchor="ctr">
                    <a:solidFill>
                      <a:schemeClr val="accent4">
                        <a:lumMod val="20000"/>
                        <a:lumOff val="80000"/>
                      </a:schemeClr>
                    </a:solidFill>
                  </a:tcPr>
                </a:tc>
                <a:extLst>
                  <a:ext uri="{0D108BD9-81ED-4DB2-BD59-A6C34878D82A}">
                    <a16:rowId xmlns:a16="http://schemas.microsoft.com/office/drawing/2014/main" val="10006"/>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3</a:t>
                      </a:r>
                    </a:p>
                  </a:txBody>
                  <a:tcPr marL="17912" marR="17912"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bizon</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Bison</a:t>
                      </a:r>
                      <a:r>
                        <a:rPr lang="pl-PL" sz="800" i="1" dirty="0">
                          <a:solidFill>
                            <a:schemeClr val="tx1"/>
                          </a:solidFill>
                          <a:effectLst/>
                          <a:latin typeface="Arial" panose="020B0604020202020204" pitchFamily="34" charset="0"/>
                          <a:cs typeface="Arial" panose="020B0604020202020204" pitchFamily="34" charset="0"/>
                        </a:rPr>
                        <a:t> </a:t>
                      </a:r>
                      <a:r>
                        <a:rPr lang="pl-PL" sz="800" i="1" dirty="0" err="1">
                          <a:solidFill>
                            <a:schemeClr val="tx1"/>
                          </a:solidFill>
                          <a:effectLst/>
                          <a:latin typeface="Arial" panose="020B0604020202020204" pitchFamily="34" charset="0"/>
                          <a:cs typeface="Arial" panose="020B0604020202020204" pitchFamily="34" charset="0"/>
                        </a:rPr>
                        <a:t>bison</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2022</a:t>
                      </a:r>
                    </a:p>
                  </a:txBody>
                  <a:tcPr marL="17912" marR="17912" marT="0" marB="0" anchor="ctr">
                    <a:solidFill>
                      <a:schemeClr val="accent4">
                        <a:lumMod val="20000"/>
                        <a:lumOff val="80000"/>
                      </a:schemeClr>
                    </a:solidFill>
                  </a:tcPr>
                </a:tc>
                <a:extLst>
                  <a:ext uri="{0D108BD9-81ED-4DB2-BD59-A6C34878D82A}">
                    <a16:rowId xmlns:a16="http://schemas.microsoft.com/office/drawing/2014/main" val="10008"/>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4</a:t>
                      </a:r>
                    </a:p>
                  </a:txBody>
                  <a:tcPr marL="17912" marR="17912" marT="0" marB="0" anchor="ctr">
                    <a:solidFill>
                      <a:schemeClr val="bg1">
                        <a:lumMod val="85000"/>
                      </a:schemeClr>
                    </a:solidFill>
                  </a:tcPr>
                </a:tc>
                <a:tc>
                  <a:txBody>
                    <a:bodyPr/>
                    <a:lstStyle/>
                    <a:p>
                      <a:pPr>
                        <a:lnSpc>
                          <a:spcPct val="107000"/>
                        </a:lnSpc>
                        <a:spcAft>
                          <a:spcPts val="0"/>
                        </a:spcAft>
                      </a:pPr>
                      <a:r>
                        <a:rPr lang="pl-PL" sz="800" i="1" dirty="0">
                          <a:solidFill>
                            <a:schemeClr val="tx1"/>
                          </a:solidFill>
                          <a:effectLst/>
                          <a:latin typeface="Arial" panose="020B0604020202020204" pitchFamily="34" charset="0"/>
                          <a:cs typeface="Arial" panose="020B0604020202020204" pitchFamily="34" charset="0"/>
                        </a:rPr>
                        <a:t>bóbr kanadyjski</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Castor</a:t>
                      </a:r>
                      <a:r>
                        <a:rPr lang="pl-PL" sz="800" i="1" dirty="0">
                          <a:solidFill>
                            <a:schemeClr val="tx1"/>
                          </a:solidFill>
                          <a:effectLst/>
                          <a:latin typeface="Arial" panose="020B0604020202020204" pitchFamily="34" charset="0"/>
                          <a:cs typeface="Arial" panose="020B0604020202020204" pitchFamily="34" charset="0"/>
                        </a:rPr>
                        <a:t> </a:t>
                      </a:r>
                      <a:r>
                        <a:rPr lang="pl-PL" sz="800" i="1" dirty="0" err="1">
                          <a:solidFill>
                            <a:schemeClr val="tx1"/>
                          </a:solidFill>
                          <a:effectLst/>
                          <a:latin typeface="Arial" panose="020B0604020202020204" pitchFamily="34" charset="0"/>
                          <a:cs typeface="Arial" panose="020B0604020202020204" pitchFamily="34" charset="0"/>
                        </a:rPr>
                        <a:t>canadensis</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l-PL" sz="800" b="0"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2022</a:t>
                      </a:r>
                    </a:p>
                  </a:txBody>
                  <a:tcPr marL="17912" marR="17912" marT="0" marB="0" anchor="ctr">
                    <a:solidFill>
                      <a:schemeClr val="accent4">
                        <a:lumMod val="20000"/>
                        <a:lumOff val="80000"/>
                      </a:schemeClr>
                    </a:solidFill>
                  </a:tcPr>
                </a:tc>
                <a:extLst>
                  <a:ext uri="{0D108BD9-81ED-4DB2-BD59-A6C34878D82A}">
                    <a16:rowId xmlns:a16="http://schemas.microsoft.com/office/drawing/2014/main" val="10009"/>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5</a:t>
                      </a:r>
                    </a:p>
                  </a:txBody>
                  <a:tcPr marL="17912" marR="17912" marT="0" marB="0" anchor="ctr">
                    <a:solidFill>
                      <a:schemeClr val="bg1">
                        <a:lumMod val="85000"/>
                      </a:schemeClr>
                    </a:solidFill>
                  </a:tcPr>
                </a:tc>
                <a:tc>
                  <a:txBody>
                    <a:bodyPr/>
                    <a:lstStyle/>
                    <a:p>
                      <a:pPr>
                        <a:lnSpc>
                          <a:spcPct val="107000"/>
                        </a:lnSpc>
                        <a:spcAft>
                          <a:spcPts val="0"/>
                        </a:spcAft>
                      </a:pPr>
                      <a:r>
                        <a:rPr lang="pl-PL" sz="800" i="1" dirty="0">
                          <a:solidFill>
                            <a:schemeClr val="tx1"/>
                          </a:solidFill>
                          <a:effectLst/>
                          <a:latin typeface="Arial" panose="020B0604020202020204" pitchFamily="34" charset="0"/>
                          <a:cs typeface="Arial" panose="020B0604020202020204" pitchFamily="34" charset="0"/>
                        </a:rPr>
                        <a:t>jeleń sika</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Cervus</a:t>
                      </a:r>
                      <a:r>
                        <a:rPr lang="pl-PL" sz="800" i="1" dirty="0">
                          <a:solidFill>
                            <a:schemeClr val="tx1"/>
                          </a:solidFill>
                          <a:effectLst/>
                          <a:latin typeface="Arial" panose="020B0604020202020204" pitchFamily="34" charset="0"/>
                          <a:cs typeface="Arial" panose="020B0604020202020204" pitchFamily="34" charset="0"/>
                        </a:rPr>
                        <a:t> </a:t>
                      </a:r>
                      <a:r>
                        <a:rPr lang="pl-PL" sz="800" i="1" dirty="0" err="1">
                          <a:solidFill>
                            <a:schemeClr val="tx1"/>
                          </a:solidFill>
                          <a:effectLst/>
                          <a:latin typeface="Arial" panose="020B0604020202020204" pitchFamily="34" charset="0"/>
                          <a:cs typeface="Arial" panose="020B0604020202020204" pitchFamily="34" charset="0"/>
                        </a:rPr>
                        <a:t>nippon</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l-PL" sz="800" b="0"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2022</a:t>
                      </a:r>
                    </a:p>
                  </a:txBody>
                  <a:tcPr marL="17912" marR="17912" marT="0" marB="0" anchor="ctr">
                    <a:solidFill>
                      <a:schemeClr val="accent4">
                        <a:lumMod val="20000"/>
                        <a:lumOff val="80000"/>
                      </a:schemeClr>
                    </a:solidFill>
                  </a:tcPr>
                </a:tc>
                <a:extLst>
                  <a:ext uri="{0D108BD9-81ED-4DB2-BD59-A6C34878D82A}">
                    <a16:rowId xmlns:a16="http://schemas.microsoft.com/office/drawing/2014/main" val="10012"/>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6</a:t>
                      </a:r>
                    </a:p>
                  </a:txBody>
                  <a:tcPr marL="17912" marR="17912"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jeleń wirginijski</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Odocoileus</a:t>
                      </a:r>
                      <a:r>
                        <a:rPr lang="pl-PL" sz="800" i="1" dirty="0">
                          <a:solidFill>
                            <a:schemeClr val="tx1"/>
                          </a:solidFill>
                          <a:effectLst/>
                          <a:latin typeface="Arial" panose="020B0604020202020204" pitchFamily="34" charset="0"/>
                          <a:cs typeface="Arial" panose="020B0604020202020204" pitchFamily="34" charset="0"/>
                        </a:rPr>
                        <a:t> </a:t>
                      </a:r>
                      <a:r>
                        <a:rPr lang="pl-PL" sz="800" i="1" dirty="0" err="1">
                          <a:solidFill>
                            <a:schemeClr val="tx1"/>
                          </a:solidFill>
                          <a:effectLst/>
                          <a:latin typeface="Arial" panose="020B0604020202020204" pitchFamily="34" charset="0"/>
                          <a:cs typeface="Arial" panose="020B0604020202020204" pitchFamily="34" charset="0"/>
                        </a:rPr>
                        <a:t>virginianus</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2022</a:t>
                      </a:r>
                    </a:p>
                  </a:txBody>
                  <a:tcPr marL="17912" marR="17912" marT="0" marB="0" anchor="ctr">
                    <a:solidFill>
                      <a:schemeClr val="accent4">
                        <a:lumMod val="20000"/>
                        <a:lumOff val="80000"/>
                      </a:schemeClr>
                    </a:solidFill>
                  </a:tcPr>
                </a:tc>
                <a:extLst>
                  <a:ext uri="{0D108BD9-81ED-4DB2-BD59-A6C34878D82A}">
                    <a16:rowId xmlns:a16="http://schemas.microsoft.com/office/drawing/2014/main" val="10013"/>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7</a:t>
                      </a:r>
                    </a:p>
                  </a:txBody>
                  <a:tcPr marL="17912" marR="17912"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kolcolist zachodni</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1">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Ulex</a:t>
                      </a:r>
                      <a:r>
                        <a:rPr lang="pl-PL" sz="800" i="1" dirty="0">
                          <a:solidFill>
                            <a:schemeClr val="tx1"/>
                          </a:solidFill>
                          <a:effectLst/>
                          <a:latin typeface="Arial" panose="020B0604020202020204" pitchFamily="34" charset="0"/>
                          <a:cs typeface="Arial" panose="020B0604020202020204" pitchFamily="34" charset="0"/>
                        </a:rPr>
                        <a:t> </a:t>
                      </a:r>
                      <a:r>
                        <a:rPr lang="pl-PL" sz="800" i="1" dirty="0" err="1">
                          <a:solidFill>
                            <a:schemeClr val="tx1"/>
                          </a:solidFill>
                          <a:effectLst/>
                          <a:latin typeface="Arial" panose="020B0604020202020204" pitchFamily="34" charset="0"/>
                          <a:cs typeface="Arial" panose="020B0604020202020204" pitchFamily="34" charset="0"/>
                        </a:rPr>
                        <a:t>europaeus</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2022</a:t>
                      </a:r>
                    </a:p>
                  </a:txBody>
                  <a:tcPr marL="17912" marR="17912" marT="0" marB="0" anchor="ctr">
                    <a:solidFill>
                      <a:schemeClr val="accent1">
                        <a:lumMod val="20000"/>
                        <a:lumOff val="80000"/>
                      </a:schemeClr>
                    </a:solidFill>
                  </a:tcPr>
                </a:tc>
                <a:extLst>
                  <a:ext uri="{0D108BD9-81ED-4DB2-BD59-A6C34878D82A}">
                    <a16:rowId xmlns:a16="http://schemas.microsoft.com/office/drawing/2014/main" val="10014"/>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8</a:t>
                      </a:r>
                    </a:p>
                  </a:txBody>
                  <a:tcPr marL="17912" marR="17912" marT="0" marB="0" anchor="ctr">
                    <a:solidFill>
                      <a:schemeClr val="bg1">
                        <a:lumMod val="85000"/>
                      </a:schemeClr>
                    </a:solidFill>
                  </a:tcPr>
                </a:tc>
                <a:tc>
                  <a:txBody>
                    <a:bodyPr/>
                    <a:lstStyle/>
                    <a:p>
                      <a:pPr>
                        <a:lnSpc>
                          <a:spcPct val="107000"/>
                        </a:lnSpc>
                        <a:spcAft>
                          <a:spcPts val="0"/>
                        </a:spcAft>
                      </a:pPr>
                      <a:r>
                        <a:rPr lang="pl-PL" sz="800" dirty="0" err="1">
                          <a:solidFill>
                            <a:schemeClr val="tx1"/>
                          </a:solidFill>
                          <a:effectLst/>
                          <a:latin typeface="Arial" panose="020B0604020202020204" pitchFamily="34" charset="0"/>
                          <a:cs typeface="Arial" panose="020B0604020202020204" pitchFamily="34" charset="0"/>
                        </a:rPr>
                        <a:t>kolczurka</a:t>
                      </a:r>
                      <a:r>
                        <a:rPr lang="pl-PL" sz="800" dirty="0">
                          <a:solidFill>
                            <a:schemeClr val="tx1"/>
                          </a:solidFill>
                          <a:effectLst/>
                          <a:latin typeface="Arial" panose="020B0604020202020204" pitchFamily="34" charset="0"/>
                          <a:cs typeface="Arial" panose="020B0604020202020204" pitchFamily="34" charset="0"/>
                        </a:rPr>
                        <a:t> klapowana</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1">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Echinocystis</a:t>
                      </a:r>
                      <a:r>
                        <a:rPr lang="pl-PL" sz="800" i="1" dirty="0">
                          <a:solidFill>
                            <a:schemeClr val="tx1"/>
                          </a:solidFill>
                          <a:effectLst/>
                          <a:latin typeface="Arial" panose="020B0604020202020204" pitchFamily="34" charset="0"/>
                          <a:cs typeface="Arial" panose="020B0604020202020204" pitchFamily="34" charset="0"/>
                        </a:rPr>
                        <a:t> </a:t>
                      </a:r>
                      <a:r>
                        <a:rPr lang="pl-PL" sz="800" i="1" dirty="0" err="1">
                          <a:solidFill>
                            <a:schemeClr val="tx1"/>
                          </a:solidFill>
                          <a:effectLst/>
                          <a:latin typeface="Arial" panose="020B0604020202020204" pitchFamily="34" charset="0"/>
                          <a:cs typeface="Arial" panose="020B0604020202020204" pitchFamily="34" charset="0"/>
                        </a:rPr>
                        <a:t>lobata</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2022</a:t>
                      </a:r>
                    </a:p>
                  </a:txBody>
                  <a:tcPr marL="17912" marR="17912" marT="0" marB="0" anchor="ctr">
                    <a:solidFill>
                      <a:schemeClr val="accent1">
                        <a:lumMod val="20000"/>
                        <a:lumOff val="80000"/>
                      </a:schemeClr>
                    </a:solidFill>
                  </a:tcPr>
                </a:tc>
                <a:extLst>
                  <a:ext uri="{0D108BD9-81ED-4DB2-BD59-A6C34878D82A}">
                    <a16:rowId xmlns:a16="http://schemas.microsoft.com/office/drawing/2014/main" val="10015"/>
                  </a:ext>
                </a:extLst>
              </a:tr>
              <a:tr h="215397">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9</a:t>
                      </a:r>
                    </a:p>
                  </a:txBody>
                  <a:tcPr marL="17912" marR="17912"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niecierpek pomarańczowy</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1">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Impatiens</a:t>
                      </a:r>
                      <a:r>
                        <a:rPr lang="pl-PL" sz="800" i="1" dirty="0">
                          <a:solidFill>
                            <a:schemeClr val="tx1"/>
                          </a:solidFill>
                          <a:effectLst/>
                          <a:latin typeface="Arial" panose="020B0604020202020204" pitchFamily="34" charset="0"/>
                          <a:cs typeface="Arial" panose="020B0604020202020204" pitchFamily="34" charset="0"/>
                        </a:rPr>
                        <a:t> </a:t>
                      </a:r>
                      <a:r>
                        <a:rPr lang="pl-PL" sz="800" i="1" dirty="0" err="1">
                          <a:solidFill>
                            <a:schemeClr val="tx1"/>
                          </a:solidFill>
                          <a:effectLst/>
                          <a:latin typeface="Arial" panose="020B0604020202020204" pitchFamily="34" charset="0"/>
                          <a:cs typeface="Arial" panose="020B0604020202020204" pitchFamily="34" charset="0"/>
                        </a:rPr>
                        <a:t>capensis</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2022</a:t>
                      </a:r>
                    </a:p>
                  </a:txBody>
                  <a:tcPr marL="17912" marR="17912" marT="0" marB="0" anchor="ctr">
                    <a:solidFill>
                      <a:schemeClr val="accent1">
                        <a:lumMod val="20000"/>
                        <a:lumOff val="80000"/>
                      </a:schemeClr>
                    </a:solidFill>
                  </a:tcPr>
                </a:tc>
                <a:extLst>
                  <a:ext uri="{0D108BD9-81ED-4DB2-BD59-A6C34878D82A}">
                    <a16:rowId xmlns:a16="http://schemas.microsoft.com/office/drawing/2014/main" val="10017"/>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10</a:t>
                      </a:r>
                    </a:p>
                  </a:txBody>
                  <a:tcPr marL="17912" marR="17912" marT="0" marB="0" anchor="ctr">
                    <a:solidFill>
                      <a:schemeClr val="bg1">
                        <a:lumMod val="85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rdestowiec</a:t>
                      </a:r>
                      <a:r>
                        <a:rPr lang="pl-PL" sz="800" i="1" dirty="0">
                          <a:solidFill>
                            <a:schemeClr val="tx1"/>
                          </a:solidFill>
                          <a:effectLst/>
                          <a:latin typeface="Arial" panose="020B0604020202020204" pitchFamily="34" charset="0"/>
                          <a:cs typeface="Arial" panose="020B0604020202020204" pitchFamily="34" charset="0"/>
                        </a:rPr>
                        <a:t> czeski (pośredni)</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1">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Reynoutria</a:t>
                      </a:r>
                      <a:r>
                        <a:rPr lang="pl-PL" sz="800" i="1" dirty="0">
                          <a:solidFill>
                            <a:schemeClr val="tx1"/>
                          </a:solidFill>
                          <a:effectLst/>
                          <a:latin typeface="Arial" panose="020B0604020202020204" pitchFamily="34" charset="0"/>
                          <a:cs typeface="Arial" panose="020B0604020202020204" pitchFamily="34" charset="0"/>
                        </a:rPr>
                        <a:t> x </a:t>
                      </a:r>
                      <a:r>
                        <a:rPr lang="pl-PL" sz="800" i="1" dirty="0" err="1">
                          <a:solidFill>
                            <a:schemeClr val="tx1"/>
                          </a:solidFill>
                          <a:effectLst/>
                          <a:latin typeface="Arial" panose="020B0604020202020204" pitchFamily="34" charset="0"/>
                          <a:cs typeface="Arial" panose="020B0604020202020204" pitchFamily="34" charset="0"/>
                        </a:rPr>
                        <a:t>bohemica</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l-PL" sz="800" b="0"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2022</a:t>
                      </a:r>
                    </a:p>
                  </a:txBody>
                  <a:tcPr marL="17912" marR="17912" marT="0" marB="0" anchor="ctr">
                    <a:solidFill>
                      <a:schemeClr val="accent1">
                        <a:lumMod val="20000"/>
                        <a:lumOff val="80000"/>
                      </a:schemeClr>
                    </a:solidFill>
                  </a:tcPr>
                </a:tc>
                <a:extLst>
                  <a:ext uri="{0D108BD9-81ED-4DB2-BD59-A6C34878D82A}">
                    <a16:rowId xmlns:a16="http://schemas.microsoft.com/office/drawing/2014/main" val="10020"/>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11</a:t>
                      </a:r>
                    </a:p>
                  </a:txBody>
                  <a:tcPr marL="17912" marR="17912" marT="0" marB="0" anchor="ctr">
                    <a:solidFill>
                      <a:schemeClr val="bg1">
                        <a:lumMod val="85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rdestowiec</a:t>
                      </a:r>
                      <a:r>
                        <a:rPr lang="pl-PL" sz="800" i="1" dirty="0">
                          <a:solidFill>
                            <a:schemeClr val="tx1"/>
                          </a:solidFill>
                          <a:effectLst/>
                          <a:latin typeface="Arial" panose="020B0604020202020204" pitchFamily="34" charset="0"/>
                          <a:cs typeface="Arial" panose="020B0604020202020204" pitchFamily="34" charset="0"/>
                        </a:rPr>
                        <a:t> japoński (ostrokończysty)</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1">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Reynoutria</a:t>
                      </a:r>
                      <a:r>
                        <a:rPr lang="pl-PL" sz="800" i="1" dirty="0">
                          <a:solidFill>
                            <a:schemeClr val="tx1"/>
                          </a:solidFill>
                          <a:effectLst/>
                          <a:latin typeface="Arial" panose="020B0604020202020204" pitchFamily="34" charset="0"/>
                          <a:cs typeface="Arial" panose="020B0604020202020204" pitchFamily="34" charset="0"/>
                        </a:rPr>
                        <a:t> </a:t>
                      </a:r>
                      <a:r>
                        <a:rPr lang="pl-PL" sz="800" i="1" dirty="0" err="1">
                          <a:solidFill>
                            <a:schemeClr val="tx1"/>
                          </a:solidFill>
                          <a:effectLst/>
                          <a:latin typeface="Arial" panose="020B0604020202020204" pitchFamily="34" charset="0"/>
                          <a:cs typeface="Arial" panose="020B0604020202020204" pitchFamily="34" charset="0"/>
                        </a:rPr>
                        <a:t>japonica</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l-PL" sz="800" b="0"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2022</a:t>
                      </a:r>
                    </a:p>
                  </a:txBody>
                  <a:tcPr marL="17912" marR="17912" marT="0" marB="0" anchor="ctr">
                    <a:solidFill>
                      <a:schemeClr val="accent1">
                        <a:lumMod val="20000"/>
                        <a:lumOff val="80000"/>
                      </a:schemeClr>
                    </a:solidFill>
                  </a:tcPr>
                </a:tc>
                <a:extLst>
                  <a:ext uri="{0D108BD9-81ED-4DB2-BD59-A6C34878D82A}">
                    <a16:rowId xmlns:a16="http://schemas.microsoft.com/office/drawing/2014/main" val="10021"/>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12</a:t>
                      </a:r>
                    </a:p>
                  </a:txBody>
                  <a:tcPr marL="17912" marR="17912" marT="0" marB="0" anchor="ctr">
                    <a:solidFill>
                      <a:schemeClr val="bg1">
                        <a:lumMod val="85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rdestowiec</a:t>
                      </a:r>
                      <a:r>
                        <a:rPr lang="pl-PL" sz="800" i="1" dirty="0">
                          <a:solidFill>
                            <a:schemeClr val="tx1"/>
                          </a:solidFill>
                          <a:effectLst/>
                          <a:latin typeface="Arial" panose="020B0604020202020204" pitchFamily="34" charset="0"/>
                          <a:cs typeface="Arial" panose="020B0604020202020204" pitchFamily="34" charset="0"/>
                        </a:rPr>
                        <a:t> sachaliński</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1">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Reynoutria</a:t>
                      </a:r>
                      <a:r>
                        <a:rPr lang="pl-PL" sz="800" i="1" dirty="0">
                          <a:solidFill>
                            <a:schemeClr val="tx1"/>
                          </a:solidFill>
                          <a:effectLst/>
                          <a:latin typeface="Arial" panose="020B0604020202020204" pitchFamily="34" charset="0"/>
                          <a:cs typeface="Arial" panose="020B0604020202020204" pitchFamily="34" charset="0"/>
                        </a:rPr>
                        <a:t> </a:t>
                      </a:r>
                      <a:r>
                        <a:rPr lang="pl-PL" sz="800" i="1" dirty="0" err="1">
                          <a:solidFill>
                            <a:schemeClr val="tx1"/>
                          </a:solidFill>
                          <a:effectLst/>
                          <a:latin typeface="Arial" panose="020B0604020202020204" pitchFamily="34" charset="0"/>
                          <a:cs typeface="Arial" panose="020B0604020202020204" pitchFamily="34" charset="0"/>
                        </a:rPr>
                        <a:t>sachalinensis</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l-PL" sz="800" b="0"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2022</a:t>
                      </a:r>
                    </a:p>
                  </a:txBody>
                  <a:tcPr marL="17912" marR="17912" marT="0" marB="0" anchor="ctr">
                    <a:solidFill>
                      <a:schemeClr val="accent1">
                        <a:lumMod val="20000"/>
                        <a:lumOff val="80000"/>
                      </a:schemeClr>
                    </a:solidFill>
                  </a:tcPr>
                </a:tc>
                <a:extLst>
                  <a:ext uri="{0D108BD9-81ED-4DB2-BD59-A6C34878D82A}">
                    <a16:rowId xmlns:a16="http://schemas.microsoft.com/office/drawing/2014/main" val="10022"/>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13</a:t>
                      </a:r>
                    </a:p>
                  </a:txBody>
                  <a:tcPr marL="17912" marR="17912"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sumik karłowaty</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Ameiurus</a:t>
                      </a:r>
                      <a:r>
                        <a:rPr lang="pl-PL" sz="800" i="1" dirty="0">
                          <a:solidFill>
                            <a:schemeClr val="tx1"/>
                          </a:solidFill>
                          <a:effectLst/>
                          <a:latin typeface="Arial" panose="020B0604020202020204" pitchFamily="34" charset="0"/>
                          <a:cs typeface="Arial" panose="020B0604020202020204" pitchFamily="34" charset="0"/>
                        </a:rPr>
                        <a:t> </a:t>
                      </a:r>
                      <a:r>
                        <a:rPr lang="pl-PL" sz="800" i="1" dirty="0" err="1">
                          <a:solidFill>
                            <a:schemeClr val="tx1"/>
                          </a:solidFill>
                          <a:effectLst/>
                          <a:latin typeface="Arial" panose="020B0604020202020204" pitchFamily="34" charset="0"/>
                          <a:cs typeface="Arial" panose="020B0604020202020204" pitchFamily="34" charset="0"/>
                        </a:rPr>
                        <a:t>nebulosus</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2022</a:t>
                      </a:r>
                    </a:p>
                  </a:txBody>
                  <a:tcPr marL="17912" marR="17912" marT="0" marB="0" anchor="ctr">
                    <a:solidFill>
                      <a:schemeClr val="accent4">
                        <a:lumMod val="20000"/>
                        <a:lumOff val="80000"/>
                      </a:schemeClr>
                    </a:solidFill>
                  </a:tcPr>
                </a:tc>
                <a:extLst>
                  <a:ext uri="{0D108BD9-81ED-4DB2-BD59-A6C34878D82A}">
                    <a16:rowId xmlns:a16="http://schemas.microsoft.com/office/drawing/2014/main" val="10024"/>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14</a:t>
                      </a:r>
                    </a:p>
                  </a:txBody>
                  <a:tcPr marL="17912" marR="17912"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wapiti</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Cervus</a:t>
                      </a:r>
                      <a:r>
                        <a:rPr lang="pl-PL" sz="800" i="1" dirty="0">
                          <a:solidFill>
                            <a:schemeClr val="tx1"/>
                          </a:solidFill>
                          <a:effectLst/>
                          <a:latin typeface="Arial" panose="020B0604020202020204" pitchFamily="34" charset="0"/>
                          <a:cs typeface="Arial" panose="020B0604020202020204" pitchFamily="34" charset="0"/>
                        </a:rPr>
                        <a:t> </a:t>
                      </a:r>
                      <a:r>
                        <a:rPr lang="pl-PL" sz="800" i="1" dirty="0" err="1">
                          <a:solidFill>
                            <a:schemeClr val="tx1"/>
                          </a:solidFill>
                          <a:effectLst/>
                          <a:latin typeface="Arial" panose="020B0604020202020204" pitchFamily="34" charset="0"/>
                          <a:cs typeface="Arial" panose="020B0604020202020204" pitchFamily="34" charset="0"/>
                        </a:rPr>
                        <a:t>canadensis</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2022</a:t>
                      </a:r>
                    </a:p>
                  </a:txBody>
                  <a:tcPr marL="17912" marR="17912" marT="0" marB="0" anchor="ctr">
                    <a:solidFill>
                      <a:schemeClr val="accent4">
                        <a:lumMod val="20000"/>
                        <a:lumOff val="80000"/>
                      </a:schemeClr>
                    </a:solidFill>
                  </a:tcPr>
                </a:tc>
                <a:extLst>
                  <a:ext uri="{0D108BD9-81ED-4DB2-BD59-A6C34878D82A}">
                    <a16:rowId xmlns:a16="http://schemas.microsoft.com/office/drawing/2014/main" val="10026"/>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cs typeface="Arial" panose="020B0604020202020204" pitchFamily="34" charset="0"/>
                        </a:rPr>
                        <a:t>15</a:t>
                      </a:r>
                      <a:endPar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żółw jaszczurowaty</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Chelydra</a:t>
                      </a:r>
                      <a:r>
                        <a:rPr lang="pl-PL" sz="800" i="1" dirty="0">
                          <a:solidFill>
                            <a:schemeClr val="tx1"/>
                          </a:solidFill>
                          <a:effectLst/>
                          <a:latin typeface="Arial" panose="020B0604020202020204" pitchFamily="34" charset="0"/>
                          <a:cs typeface="Arial" panose="020B0604020202020204" pitchFamily="34" charset="0"/>
                        </a:rPr>
                        <a:t> </a:t>
                      </a:r>
                      <a:r>
                        <a:rPr lang="pl-PL" sz="800" i="1" dirty="0" err="1">
                          <a:solidFill>
                            <a:schemeClr val="tx1"/>
                          </a:solidFill>
                          <a:effectLst/>
                          <a:latin typeface="Arial" panose="020B0604020202020204" pitchFamily="34" charset="0"/>
                          <a:cs typeface="Arial" panose="020B0604020202020204" pitchFamily="34" charset="0"/>
                        </a:rPr>
                        <a:t>serpentina</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2022</a:t>
                      </a:r>
                    </a:p>
                  </a:txBody>
                  <a:tcPr marL="17912" marR="17912" marT="0" marB="0" anchor="ctr">
                    <a:solidFill>
                      <a:schemeClr val="accent4">
                        <a:lumMod val="20000"/>
                        <a:lumOff val="80000"/>
                      </a:schemeClr>
                    </a:solidFill>
                  </a:tcPr>
                </a:tc>
                <a:extLst>
                  <a:ext uri="{0D108BD9-81ED-4DB2-BD59-A6C34878D82A}">
                    <a16:rowId xmlns:a16="http://schemas.microsoft.com/office/drawing/2014/main" val="10027"/>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cs typeface="Arial" panose="020B0604020202020204" pitchFamily="34" charset="0"/>
                        </a:rPr>
                        <a:t>16</a:t>
                      </a:r>
                      <a:endPar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żółw malowany</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Chrysemys</a:t>
                      </a:r>
                      <a:r>
                        <a:rPr lang="pl-PL" sz="800" i="1" dirty="0">
                          <a:solidFill>
                            <a:schemeClr val="tx1"/>
                          </a:solidFill>
                          <a:effectLst/>
                          <a:latin typeface="Arial" panose="020B0604020202020204" pitchFamily="34" charset="0"/>
                          <a:cs typeface="Arial" panose="020B0604020202020204" pitchFamily="34" charset="0"/>
                        </a:rPr>
                        <a:t> </a:t>
                      </a:r>
                      <a:r>
                        <a:rPr lang="pl-PL" sz="800" i="1" dirty="0" err="1">
                          <a:solidFill>
                            <a:schemeClr val="tx1"/>
                          </a:solidFill>
                          <a:effectLst/>
                          <a:latin typeface="Arial" panose="020B0604020202020204" pitchFamily="34" charset="0"/>
                          <a:cs typeface="Arial" panose="020B0604020202020204" pitchFamily="34" charset="0"/>
                        </a:rPr>
                        <a:t>picta</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2022</a:t>
                      </a:r>
                    </a:p>
                  </a:txBody>
                  <a:tcPr marL="17912" marR="17912" marT="0" marB="0" anchor="ctr">
                    <a:solidFill>
                      <a:schemeClr val="accent4">
                        <a:lumMod val="20000"/>
                        <a:lumOff val="80000"/>
                      </a:schemeClr>
                    </a:solidFill>
                  </a:tcPr>
                </a:tc>
                <a:extLst>
                  <a:ext uri="{0D108BD9-81ED-4DB2-BD59-A6C34878D82A}">
                    <a16:rowId xmlns:a16="http://schemas.microsoft.com/office/drawing/2014/main" val="10028"/>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cs typeface="Arial" panose="020B0604020202020204" pitchFamily="34" charset="0"/>
                        </a:rPr>
                        <a:t>17</a:t>
                      </a:r>
                      <a:endPar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bg1">
                        <a:lumMod val="85000"/>
                      </a:schemeClr>
                    </a:solidFill>
                  </a:tcPr>
                </a:tc>
                <a:tc>
                  <a:txBody>
                    <a:bodyPr/>
                    <a:lstStyle/>
                    <a:p>
                      <a:pPr>
                        <a:lnSpc>
                          <a:spcPct val="107000"/>
                        </a:lnSpc>
                        <a:spcAft>
                          <a:spcPts val="0"/>
                        </a:spcAft>
                      </a:pPr>
                      <a:r>
                        <a:rPr lang="pl-PL" sz="800">
                          <a:solidFill>
                            <a:schemeClr val="tx1"/>
                          </a:solidFill>
                          <a:effectLst/>
                          <a:latin typeface="Arial" panose="020B0604020202020204" pitchFamily="34" charset="0"/>
                          <a:cs typeface="Arial" panose="020B0604020202020204" pitchFamily="34" charset="0"/>
                        </a:rPr>
                        <a:t>żółw ostrogrzbiety</a:t>
                      </a:r>
                      <a:endParaRPr lang="pl-PL" sz="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Graptemys</a:t>
                      </a:r>
                      <a:r>
                        <a:rPr lang="pl-PL" sz="800" i="1" dirty="0">
                          <a:solidFill>
                            <a:schemeClr val="tx1"/>
                          </a:solidFill>
                          <a:effectLst/>
                          <a:latin typeface="Arial" panose="020B0604020202020204" pitchFamily="34" charset="0"/>
                          <a:cs typeface="Arial" panose="020B0604020202020204" pitchFamily="34" charset="0"/>
                        </a:rPr>
                        <a:t> </a:t>
                      </a:r>
                      <a:r>
                        <a:rPr lang="pl-PL" sz="800" i="1" dirty="0" err="1">
                          <a:solidFill>
                            <a:schemeClr val="tx1"/>
                          </a:solidFill>
                          <a:effectLst/>
                          <a:latin typeface="Arial" panose="020B0604020202020204" pitchFamily="34" charset="0"/>
                          <a:cs typeface="Arial" panose="020B0604020202020204" pitchFamily="34" charset="0"/>
                        </a:rPr>
                        <a:t>pseudogeographica</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2022</a:t>
                      </a:r>
                    </a:p>
                  </a:txBody>
                  <a:tcPr marL="17912" marR="17912" marT="0" marB="0" anchor="ctr">
                    <a:solidFill>
                      <a:schemeClr val="accent4">
                        <a:lumMod val="20000"/>
                        <a:lumOff val="80000"/>
                      </a:schemeClr>
                    </a:solidFill>
                  </a:tcPr>
                </a:tc>
                <a:extLst>
                  <a:ext uri="{0D108BD9-81ED-4DB2-BD59-A6C34878D82A}">
                    <a16:rowId xmlns:a16="http://schemas.microsoft.com/office/drawing/2014/main" val="10029"/>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18</a:t>
                      </a:r>
                    </a:p>
                  </a:txBody>
                  <a:tcPr marL="17912" marR="17912" marT="0" marB="0" anchor="ctr">
                    <a:solidFill>
                      <a:schemeClr val="bg1">
                        <a:lumMod val="85000"/>
                      </a:schemeClr>
                    </a:solidFill>
                  </a:tcPr>
                </a:tc>
                <a:tc>
                  <a:txBody>
                    <a:bodyPr/>
                    <a:lstStyle/>
                    <a:p>
                      <a:pPr>
                        <a:lnSpc>
                          <a:spcPct val="107000"/>
                        </a:lnSpc>
                        <a:spcAft>
                          <a:spcPts val="0"/>
                        </a:spcAft>
                      </a:pPr>
                      <a:r>
                        <a:rPr lang="pl-PL" sz="800">
                          <a:solidFill>
                            <a:schemeClr val="tx1"/>
                          </a:solidFill>
                          <a:effectLst/>
                          <a:latin typeface="Arial" panose="020B0604020202020204" pitchFamily="34" charset="0"/>
                          <a:cs typeface="Arial" panose="020B0604020202020204" pitchFamily="34" charset="0"/>
                        </a:rPr>
                        <a:t>xx</a:t>
                      </a:r>
                      <a:endParaRPr lang="pl-PL" sz="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Corbicula</a:t>
                      </a:r>
                      <a:r>
                        <a:rPr lang="pl-PL" sz="800" i="1" dirty="0">
                          <a:solidFill>
                            <a:schemeClr val="tx1"/>
                          </a:solidFill>
                          <a:effectLst/>
                          <a:latin typeface="Arial" panose="020B0604020202020204" pitchFamily="34" charset="0"/>
                          <a:cs typeface="Arial" panose="020B0604020202020204" pitchFamily="34" charset="0"/>
                        </a:rPr>
                        <a:t> </a:t>
                      </a:r>
                      <a:r>
                        <a:rPr lang="pl-PL" sz="800" i="1" dirty="0" err="1">
                          <a:solidFill>
                            <a:schemeClr val="tx1"/>
                          </a:solidFill>
                          <a:effectLst/>
                          <a:latin typeface="Arial" panose="020B0604020202020204" pitchFamily="34" charset="0"/>
                          <a:cs typeface="Arial" panose="020B0604020202020204" pitchFamily="34" charset="0"/>
                        </a:rPr>
                        <a:t>fluminea</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2022</a:t>
                      </a:r>
                    </a:p>
                  </a:txBody>
                  <a:tcPr marL="17912" marR="17912" marT="0" marB="0" anchor="ctr">
                    <a:solidFill>
                      <a:schemeClr val="accent4">
                        <a:lumMod val="20000"/>
                        <a:lumOff val="80000"/>
                      </a:schemeClr>
                    </a:solidFill>
                  </a:tcPr>
                </a:tc>
                <a:extLst>
                  <a:ext uri="{0D108BD9-81ED-4DB2-BD59-A6C34878D82A}">
                    <a16:rowId xmlns:a16="http://schemas.microsoft.com/office/drawing/2014/main" val="10031"/>
                  </a:ext>
                </a:extLst>
              </a:tr>
            </a:tbl>
          </a:graphicData>
        </a:graphic>
      </p:graphicFrame>
      <p:sp>
        <p:nvSpPr>
          <p:cNvPr id="2" name="Prostokąt 1">
            <a:extLst>
              <a:ext uri="{FF2B5EF4-FFF2-40B4-BE49-F238E27FC236}">
                <a16:creationId xmlns:a16="http://schemas.microsoft.com/office/drawing/2014/main" id="{52B62329-E5FC-4EAF-BEF8-5A7543A80EC8}"/>
              </a:ext>
            </a:extLst>
          </p:cNvPr>
          <p:cNvSpPr/>
          <p:nvPr/>
        </p:nvSpPr>
        <p:spPr>
          <a:xfrm>
            <a:off x="1917645" y="4506049"/>
            <a:ext cx="5040203" cy="646331"/>
          </a:xfrm>
          <a:prstGeom prst="rect">
            <a:avLst/>
          </a:prstGeom>
        </p:spPr>
        <p:txBody>
          <a:bodyPr wrap="square">
            <a:spAutoFit/>
          </a:bodyPr>
          <a:lstStyle/>
          <a:p>
            <a:r>
              <a:rPr lang="pl-PL" sz="800" dirty="0">
                <a:solidFill>
                  <a:schemeClr val="tx1">
                    <a:lumMod val="95000"/>
                    <a:lumOff val="5000"/>
                  </a:schemeClr>
                </a:solidFill>
                <a:latin typeface="Arial" panose="020B0604020202020204" pitchFamily="34" charset="0"/>
                <a:cs typeface="Arial" panose="020B0604020202020204" pitchFamily="34" charset="0"/>
              </a:rPr>
              <a:t>Wszystkie ww. gatunki ujęte były w rozporządzeniu Ministra Środowiska z dnia 9 września 2011 r. </a:t>
            </a:r>
            <a:r>
              <a:rPr lang="pl-PL" sz="800" dirty="0">
                <a:latin typeface="Arial" panose="020B0604020202020204" pitchFamily="34" charset="0"/>
                <a:cs typeface="Arial" panose="020B0604020202020204" pitchFamily="34" charset="0"/>
              </a:rPr>
              <a:t>w sprawie listy roślin i zwierząt gatunków obcych, które w przypadku uwolnienia do środowiska przyrodniczego mogą zagrozić gatunkom rodzimym lub siedliskom przyrodniczym</a:t>
            </a:r>
          </a:p>
          <a:p>
            <a:endParaRPr lang="pl-PL" sz="400" dirty="0">
              <a:latin typeface="Arial" panose="020B0604020202020204" pitchFamily="34" charset="0"/>
              <a:cs typeface="Arial" panose="020B0604020202020204" pitchFamily="34" charset="0"/>
            </a:endParaRPr>
          </a:p>
          <a:p>
            <a:r>
              <a:rPr lang="pl-PL" sz="800" i="1" dirty="0">
                <a:latin typeface="Arial" panose="020B0604020202020204" pitchFamily="34" charset="0"/>
                <a:cs typeface="Arial" panose="020B0604020202020204" pitchFamily="34" charset="0"/>
              </a:rPr>
              <a:t>gatunki ujęte aktualnie na liście IGO stwarzających zagrożenie dla Unii zostały zapisane kursywą</a:t>
            </a:r>
          </a:p>
        </p:txBody>
      </p:sp>
      <p:sp>
        <p:nvSpPr>
          <p:cNvPr id="5" name="Tytuł 1">
            <a:extLst>
              <a:ext uri="{FF2B5EF4-FFF2-40B4-BE49-F238E27FC236}">
                <a16:creationId xmlns:a16="http://schemas.microsoft.com/office/drawing/2014/main" id="{BFD3020B-AA8F-45BA-ACCA-976C6DE8941A}"/>
              </a:ext>
            </a:extLst>
          </p:cNvPr>
          <p:cNvSpPr txBox="1">
            <a:spLocks/>
          </p:cNvSpPr>
          <p:nvPr/>
        </p:nvSpPr>
        <p:spPr bwMode="auto">
          <a:xfrm>
            <a:off x="1439652" y="101723"/>
            <a:ext cx="5829300"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Lista IGO stwarzających zagrożenie dla Polski</a:t>
            </a:r>
          </a:p>
        </p:txBody>
      </p:sp>
    </p:spTree>
    <p:extLst>
      <p:ext uri="{BB962C8B-B14F-4D97-AF65-F5344CB8AC3E}">
        <p14:creationId xmlns:p14="http://schemas.microsoft.com/office/powerpoint/2010/main" val="1772722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Obraz 10" descr="Krzew gęsto pokryty żółtymi kwiatami rosnący na skraju zarośli i leśnej ścieżki.">
            <a:extLst>
              <a:ext uri="{FF2B5EF4-FFF2-40B4-BE49-F238E27FC236}">
                <a16:creationId xmlns:a16="http://schemas.microsoft.com/office/drawing/2014/main" id="{6F058DCC-8B85-4D8E-82C3-79FFA9A519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31019" y="2526703"/>
            <a:ext cx="3489063" cy="2616797"/>
          </a:xfrm>
          <a:prstGeom prst="rect">
            <a:avLst/>
          </a:prstGeom>
        </p:spPr>
      </p:pic>
      <p:pic>
        <p:nvPicPr>
          <p:cNvPr id="5" name="Obraz 4" descr="Brzeg niewielkiego cieku wodnego porośnięty gęstą roślinnością o jasnych kwiatostanach; po lewej stronie widoczny jest mały mostek, a na wodzie pływają rośliny wodne."/>
          <p:cNvPicPr>
            <a:picLocks noChangeAspect="1"/>
          </p:cNvPicPr>
          <p:nvPr/>
        </p:nvPicPr>
        <p:blipFill rotWithShape="1">
          <a:blip r:embed="rId4" cstate="print">
            <a:extLst>
              <a:ext uri="{28A0092B-C50C-407E-A947-70E740481C1C}">
                <a14:useLocalDpi xmlns:a14="http://schemas.microsoft.com/office/drawing/2010/main" val="0"/>
              </a:ext>
            </a:extLst>
          </a:blip>
          <a:srcRect l="12433"/>
          <a:stretch/>
        </p:blipFill>
        <p:spPr>
          <a:xfrm>
            <a:off x="4777969" y="-3496"/>
            <a:ext cx="3446350" cy="2623788"/>
          </a:xfrm>
          <a:prstGeom prst="rect">
            <a:avLst/>
          </a:prstGeom>
        </p:spPr>
      </p:pic>
      <p:sp>
        <p:nvSpPr>
          <p:cNvPr id="6" name="pole tekstowe 5"/>
          <p:cNvSpPr txBox="1"/>
          <p:nvPr/>
        </p:nvSpPr>
        <p:spPr>
          <a:xfrm>
            <a:off x="4834646" y="2388748"/>
            <a:ext cx="1624163" cy="196208"/>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675" b="0" i="0" u="none" strike="noStrike" kern="1200" cap="none" spc="0" normalizeH="0" baseline="0" noProof="0" dirty="0" err="1">
                <a:ln>
                  <a:noFill/>
                </a:ln>
                <a:solidFill>
                  <a:prstClr val="white"/>
                </a:solidFill>
                <a:effectLst/>
                <a:uLnTx/>
                <a:uFillTx/>
                <a:latin typeface="Calibri Light"/>
                <a:ea typeface="+mn-ea"/>
                <a:cs typeface="+mn-cs"/>
              </a:rPr>
              <a:t>kolczurka</a:t>
            </a:r>
            <a:r>
              <a:rPr kumimoji="0" lang="pl-PL" sz="675" b="0" i="0" u="none" strike="noStrike" kern="1200" cap="none" spc="0" normalizeH="0" baseline="0" noProof="0" dirty="0">
                <a:ln>
                  <a:noFill/>
                </a:ln>
                <a:solidFill>
                  <a:prstClr val="white"/>
                </a:solidFill>
                <a:effectLst/>
                <a:uLnTx/>
                <a:uFillTx/>
                <a:latin typeface="Calibri Light"/>
                <a:ea typeface="+mn-ea"/>
                <a:cs typeface="+mn-cs"/>
              </a:rPr>
              <a:t> klapowana, fot. Dominik Kopeć </a:t>
            </a:r>
          </a:p>
        </p:txBody>
      </p:sp>
      <p:sp>
        <p:nvSpPr>
          <p:cNvPr id="8" name="pole tekstowe 7"/>
          <p:cNvSpPr txBox="1"/>
          <p:nvPr/>
        </p:nvSpPr>
        <p:spPr>
          <a:xfrm>
            <a:off x="4808441" y="4924141"/>
            <a:ext cx="1819729" cy="196208"/>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675" b="0" i="0" u="none" strike="noStrike" kern="1200" cap="none" spc="0" normalizeH="0" baseline="0" noProof="0" dirty="0">
                <a:ln>
                  <a:noFill/>
                </a:ln>
                <a:solidFill>
                  <a:prstClr val="white"/>
                </a:solidFill>
                <a:effectLst/>
                <a:uLnTx/>
                <a:uFillTx/>
                <a:latin typeface="Calibri Light"/>
                <a:ea typeface="+mn-ea"/>
                <a:cs typeface="+mn-cs"/>
              </a:rPr>
              <a:t>kolcolist zachodni, fot. Barbara Tokarska-Guzik </a:t>
            </a:r>
          </a:p>
        </p:txBody>
      </p:sp>
      <p:pic>
        <p:nvPicPr>
          <p:cNvPr id="6146" name="Picture 2" descr="bernikla kanadyjska o czarnej szyi i głowie oraz brązowoszarym upierzeniu stoi na trawiastym terenie na tle rozmytej roślinności"/>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999"/>
          <a:stretch/>
        </p:blipFill>
        <p:spPr bwMode="auto">
          <a:xfrm>
            <a:off x="1345623" y="0"/>
            <a:ext cx="3442113" cy="2616797"/>
          </a:xfrm>
          <a:prstGeom prst="rect">
            <a:avLst/>
          </a:prstGeom>
          <a:noFill/>
          <a:extLst>
            <a:ext uri="{909E8E84-426E-40DD-AFC4-6F175D3DCCD1}">
              <a14:hiddenFill xmlns:a14="http://schemas.microsoft.com/office/drawing/2010/main">
                <a:solidFill>
                  <a:srgbClr val="FFFFFF"/>
                </a:solidFill>
              </a14:hiddenFill>
            </a:ext>
          </a:extLst>
        </p:spPr>
      </p:pic>
      <p:sp>
        <p:nvSpPr>
          <p:cNvPr id="3" name="pole tekstowe 2"/>
          <p:cNvSpPr txBox="1"/>
          <p:nvPr/>
        </p:nvSpPr>
        <p:spPr>
          <a:xfrm>
            <a:off x="1363875" y="2387126"/>
            <a:ext cx="1685077" cy="196208"/>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675" b="0" i="0" u="none" strike="noStrike" kern="1200" cap="none" spc="0" normalizeH="0" baseline="0" noProof="0" dirty="0">
                <a:ln>
                  <a:noFill/>
                </a:ln>
                <a:solidFill>
                  <a:prstClr val="white"/>
                </a:solidFill>
                <a:effectLst/>
                <a:uLnTx/>
                <a:uFillTx/>
                <a:latin typeface="Calibri Light"/>
                <a:ea typeface="+mn-ea"/>
                <a:cs typeface="+mn-cs"/>
              </a:rPr>
              <a:t>bernikla kanadyjska, fot. Marek Szczepanek</a:t>
            </a:r>
          </a:p>
        </p:txBody>
      </p:sp>
      <p:pic>
        <p:nvPicPr>
          <p:cNvPr id="13" name="Obraz 12" descr="Stado żubrów pasących się na trawiastej polanie w lesie sosnowym.">
            <a:extLst>
              <a:ext uri="{FF2B5EF4-FFF2-40B4-BE49-F238E27FC236}">
                <a16:creationId xmlns:a16="http://schemas.microsoft.com/office/drawing/2014/main" id="{DE0C89D2-82E0-4D8C-BE3B-0D614021579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520"/>
          <a:stretch/>
        </p:blipFill>
        <p:spPr>
          <a:xfrm>
            <a:off x="1349861" y="2597972"/>
            <a:ext cx="3437966" cy="2545528"/>
          </a:xfrm>
          <a:prstGeom prst="rect">
            <a:avLst/>
          </a:prstGeom>
        </p:spPr>
      </p:pic>
      <p:sp>
        <p:nvSpPr>
          <p:cNvPr id="4" name="pole tekstowe 3"/>
          <p:cNvSpPr txBox="1"/>
          <p:nvPr/>
        </p:nvSpPr>
        <p:spPr>
          <a:xfrm>
            <a:off x="1363875" y="4921506"/>
            <a:ext cx="926857" cy="196208"/>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675" b="0" i="0" u="none" strike="noStrike" kern="1200" cap="none" spc="0" normalizeH="0" baseline="0" noProof="0" dirty="0">
                <a:ln>
                  <a:noFill/>
                </a:ln>
                <a:solidFill>
                  <a:prstClr val="black"/>
                </a:solidFill>
                <a:effectLst/>
                <a:uLnTx/>
                <a:uFillTx/>
                <a:latin typeface="Calibri Light"/>
                <a:ea typeface="+mn-ea"/>
                <a:cs typeface="+mn-cs"/>
              </a:rPr>
              <a:t>bizon, fot. Borys Kala </a:t>
            </a:r>
          </a:p>
        </p:txBody>
      </p:sp>
    </p:spTree>
    <p:extLst>
      <p:ext uri="{BB962C8B-B14F-4D97-AF65-F5344CB8AC3E}">
        <p14:creationId xmlns:p14="http://schemas.microsoft.com/office/powerpoint/2010/main" val="3534440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rostokąt 2"/>
          <p:cNvSpPr/>
          <p:nvPr/>
        </p:nvSpPr>
        <p:spPr>
          <a:xfrm>
            <a:off x="1435239" y="627534"/>
            <a:ext cx="6548417" cy="4520340"/>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600" b="1" dirty="0">
                <a:solidFill>
                  <a:schemeClr val="bg1">
                    <a:lumMod val="50000"/>
                  </a:schemeClr>
                </a:solidFill>
                <a:latin typeface="Arial" panose="020B0604020202020204" pitchFamily="34" charset="0"/>
                <a:cs typeface="Arial" panose="020B0604020202020204" pitchFamily="34" charset="0"/>
              </a:rPr>
              <a:t>ustawa z dnia 11 sierpnia 2021 r. o gatunkach obcych</a:t>
            </a:r>
            <a:r>
              <a:rPr lang="pl-PL" sz="1600" dirty="0">
                <a:latin typeface="Arial" panose="020B0604020202020204" pitchFamily="34" charset="0"/>
                <a:cs typeface="Arial" panose="020B0604020202020204" pitchFamily="34" charset="0"/>
              </a:rPr>
              <a:t> </a:t>
            </a:r>
          </a:p>
          <a:p>
            <a:pPr marL="198835">
              <a:lnSpc>
                <a:spcPct val="107000"/>
              </a:lnSpc>
              <a:buClr>
                <a:srgbClr val="009900"/>
              </a:buClr>
            </a:pPr>
            <a:r>
              <a:rPr lang="pl-PL" sz="1600" dirty="0">
                <a:latin typeface="Arial" panose="020B0604020202020204" pitchFamily="34" charset="0"/>
                <a:cs typeface="Arial" panose="020B0604020202020204" pitchFamily="34" charset="0"/>
              </a:rPr>
              <a:t>(Dz. U. z 2023 r. poz. 1589, z </a:t>
            </a:r>
            <a:r>
              <a:rPr lang="pl-PL" sz="1600" dirty="0" err="1">
                <a:latin typeface="Arial" panose="020B0604020202020204" pitchFamily="34" charset="0"/>
                <a:cs typeface="Arial" panose="020B0604020202020204" pitchFamily="34" charset="0"/>
              </a:rPr>
              <a:t>późn</a:t>
            </a:r>
            <a:r>
              <a:rPr lang="pl-PL" sz="1600" dirty="0">
                <a:latin typeface="Arial" panose="020B0604020202020204" pitchFamily="34" charset="0"/>
                <a:cs typeface="Arial" panose="020B0604020202020204" pitchFamily="34" charset="0"/>
              </a:rPr>
              <a:t>. zm.) – wejście w życie w dniu 18 grudnia 2021 r.</a:t>
            </a:r>
          </a:p>
          <a:p>
            <a:pPr>
              <a:lnSpc>
                <a:spcPct val="107000"/>
              </a:lnSpc>
              <a:buClr>
                <a:srgbClr val="009900"/>
              </a:buClr>
            </a:pPr>
            <a:endParaRPr lang="pl-PL" sz="1600" dirty="0">
              <a:latin typeface="Arial" panose="020B0604020202020204" pitchFamily="34" charset="0"/>
              <a:ea typeface="Calibri" panose="020F0502020204030204" pitchFamily="34" charset="0"/>
              <a:cs typeface="Arial" panose="020B0604020202020204" pitchFamily="34" charset="0"/>
            </a:endParaRPr>
          </a:p>
          <a:p>
            <a:pPr marL="198835">
              <a:lnSpc>
                <a:spcPct val="107000"/>
              </a:lnSpc>
              <a:buClr>
                <a:srgbClr val="009900"/>
              </a:buClr>
            </a:pPr>
            <a:r>
              <a:rPr lang="pl-PL" sz="1600" b="1" dirty="0">
                <a:solidFill>
                  <a:srgbClr val="009900"/>
                </a:solidFill>
                <a:latin typeface="Arial" panose="020B0604020202020204" pitchFamily="34" charset="0"/>
                <a:ea typeface="Calibri" panose="020F0502020204030204" pitchFamily="34" charset="0"/>
                <a:cs typeface="Arial" panose="020B0604020202020204" pitchFamily="34" charset="0"/>
              </a:rPr>
              <a:t>Określa:</a:t>
            </a:r>
          </a:p>
          <a:p>
            <a:pPr>
              <a:lnSpc>
                <a:spcPct val="107000"/>
              </a:lnSpc>
              <a:buClr>
                <a:srgbClr val="009900"/>
              </a:buClr>
            </a:pPr>
            <a:endParaRPr lang="pl-PL" sz="1600" dirty="0">
              <a:latin typeface="Arial" panose="020B0604020202020204" pitchFamily="34" charset="0"/>
              <a:ea typeface="Calibri" panose="020F050202020403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600" dirty="0">
                <a:latin typeface="Arial" panose="020B0604020202020204" pitchFamily="34" charset="0"/>
                <a:ea typeface="Calibri" panose="020F0502020204030204" pitchFamily="34" charset="0"/>
                <a:cs typeface="Arial" panose="020B0604020202020204" pitchFamily="34" charset="0"/>
              </a:rPr>
              <a:t>zadania i kompetencje organów administracji publicznej oraz innych podmiotów związane z wykonywaniem przepisów rozporządzenia nr 1143/2014;</a:t>
            </a:r>
          </a:p>
          <a:p>
            <a:pPr marL="214313" indent="-214313">
              <a:lnSpc>
                <a:spcPct val="107000"/>
              </a:lnSpc>
              <a:buClr>
                <a:srgbClr val="009900"/>
              </a:buClr>
              <a:buFontTx/>
              <a:buChar char="-"/>
            </a:pPr>
            <a:endParaRPr lang="pl-PL" sz="1600" dirty="0">
              <a:latin typeface="Arial" panose="020B0604020202020204" pitchFamily="34" charset="0"/>
              <a:ea typeface="Calibri" panose="020F050202020403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600" dirty="0">
                <a:latin typeface="Arial" panose="020B0604020202020204" pitchFamily="34" charset="0"/>
                <a:ea typeface="Calibri" panose="020F0502020204030204" pitchFamily="34" charset="0"/>
                <a:cs typeface="Arial" panose="020B0604020202020204" pitchFamily="34" charset="0"/>
              </a:rPr>
              <a:t>ograniczenia inne niż wynikające z rozporządzenia nr 1143/2014, dotyczące wprowadzania do środowiska oraz przemieszczania w środowisku gatunków obcych;</a:t>
            </a:r>
          </a:p>
          <a:p>
            <a:pPr marL="214313" indent="-214313">
              <a:lnSpc>
                <a:spcPct val="107000"/>
              </a:lnSpc>
              <a:buClr>
                <a:srgbClr val="009900"/>
              </a:buClr>
              <a:buFontTx/>
              <a:buChar char="-"/>
            </a:pPr>
            <a:endParaRPr lang="pl-PL" sz="1600" dirty="0">
              <a:latin typeface="Arial" panose="020B0604020202020204" pitchFamily="34" charset="0"/>
              <a:ea typeface="Calibri" panose="020F050202020403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600" dirty="0">
                <a:latin typeface="Arial" panose="020B0604020202020204" pitchFamily="34" charset="0"/>
                <a:ea typeface="Calibri" panose="020F0502020204030204" pitchFamily="34" charset="0"/>
                <a:cs typeface="Arial" panose="020B0604020202020204" pitchFamily="34" charset="0"/>
              </a:rPr>
              <a:t>zasady odpowiedzialności za naruszenie przepisów ustawy oraz rozporządzenia nr 1143/2014</a:t>
            </a:r>
          </a:p>
          <a:p>
            <a:pPr marL="214313" indent="-214313">
              <a:lnSpc>
                <a:spcPct val="107000"/>
              </a:lnSpc>
              <a:buClr>
                <a:srgbClr val="009900"/>
              </a:buClr>
              <a:buFontTx/>
              <a:buChar char="-"/>
            </a:pPr>
            <a:endParaRPr lang="pl-PL" sz="1350" dirty="0">
              <a:ea typeface="Calibri" panose="020F0502020204030204" pitchFamily="34" charset="0"/>
              <a:cs typeface="Times New Roman" panose="02020603050405020304" pitchFamily="18" charset="0"/>
            </a:endParaRPr>
          </a:p>
        </p:txBody>
      </p:sp>
      <p:sp>
        <p:nvSpPr>
          <p:cNvPr id="4" name="Tytuł 1">
            <a:extLst>
              <a:ext uri="{FF2B5EF4-FFF2-40B4-BE49-F238E27FC236}">
                <a16:creationId xmlns:a16="http://schemas.microsoft.com/office/drawing/2014/main" id="{AC05F6E9-B349-4C4D-83FA-ADA71630ABC5}"/>
              </a:ext>
            </a:extLst>
          </p:cNvPr>
          <p:cNvSpPr txBox="1">
            <a:spLocks/>
          </p:cNvSpPr>
          <p:nvPr/>
        </p:nvSpPr>
        <p:spPr>
          <a:xfrm>
            <a:off x="2154356" y="141480"/>
            <a:ext cx="5829300" cy="486054"/>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Calibri" panose="020F0502020204030204" pitchFamily="34" charset="0"/>
              </a:defRPr>
            </a:lvl1pPr>
          </a:lstStyle>
          <a:p>
            <a:r>
              <a:rPr lang="pl-PL" sz="1800">
                <a:latin typeface="Arial" panose="020B0604020202020204" pitchFamily="34" charset="0"/>
                <a:cs typeface="Arial" panose="020B0604020202020204" pitchFamily="34" charset="0"/>
              </a:rPr>
              <a:t>Akty prawne dotyczące gatunków obcych</a:t>
            </a:r>
            <a:endParaRPr lang="pl-PL"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2516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ytuł 1">
            <a:extLst>
              <a:ext uri="{FF2B5EF4-FFF2-40B4-BE49-F238E27FC236}">
                <a16:creationId xmlns:a16="http://schemas.microsoft.com/office/drawing/2014/main" id="{3EF09778-47AE-4CA0-8F88-C80D8C9E5C12}"/>
              </a:ext>
            </a:extLst>
          </p:cNvPr>
          <p:cNvSpPr txBox="1">
            <a:spLocks/>
          </p:cNvSpPr>
          <p:nvPr/>
        </p:nvSpPr>
        <p:spPr bwMode="auto">
          <a:xfrm>
            <a:off x="1277634" y="87474"/>
            <a:ext cx="5829300"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Najważniejsze definicje</a:t>
            </a:r>
          </a:p>
        </p:txBody>
      </p:sp>
      <p:sp>
        <p:nvSpPr>
          <p:cNvPr id="4" name="Prostokąt 3"/>
          <p:cNvSpPr/>
          <p:nvPr/>
        </p:nvSpPr>
        <p:spPr>
          <a:xfrm>
            <a:off x="1372227" y="573528"/>
            <a:ext cx="7445952" cy="4357475"/>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300" b="1" dirty="0">
                <a:solidFill>
                  <a:srgbClr val="009900"/>
                </a:solidFill>
                <a:latin typeface="Arial" panose="020B0604020202020204" pitchFamily="34" charset="0"/>
                <a:ea typeface="Calibri" panose="020F0502020204030204" pitchFamily="34" charset="0"/>
                <a:cs typeface="Arial" panose="020B0604020202020204" pitchFamily="34" charset="0"/>
              </a:rPr>
              <a:t>gatunek obcy</a:t>
            </a:r>
            <a:r>
              <a:rPr lang="pl-PL" sz="1300" dirty="0">
                <a:latin typeface="Arial" panose="020B0604020202020204" pitchFamily="34" charset="0"/>
                <a:ea typeface="Calibri" panose="020F0502020204030204" pitchFamily="34" charset="0"/>
                <a:cs typeface="Arial" panose="020B0604020202020204" pitchFamily="34" charset="0"/>
              </a:rPr>
              <a:t> – każdy żywy osobnik gatunku, podgatunku lub niższego taksonu zwierząt, roślin, grzybów lub drobnoustrojów wprowadzony poza jego naturalny zasięg; pojęcie to obejmuje wszelkie części, gamety, nasiona, jaja lub diaspory tych gatunków, jak również hybrydy, odmiany lub rasy zdolne do przeżycia i rozmnażania;</a:t>
            </a:r>
          </a:p>
          <a:p>
            <a:pPr marL="214313" indent="-214313">
              <a:lnSpc>
                <a:spcPct val="107000"/>
              </a:lnSpc>
              <a:buClr>
                <a:srgbClr val="009900"/>
              </a:buClr>
              <a:buFont typeface="Arial" panose="020B0604020202020204" pitchFamily="34" charset="0"/>
              <a:buChar char="•"/>
            </a:pPr>
            <a:r>
              <a:rPr lang="pl-PL" sz="1300" b="1" dirty="0">
                <a:solidFill>
                  <a:srgbClr val="009900"/>
                </a:solidFill>
                <a:latin typeface="Arial" panose="020B0604020202020204" pitchFamily="34" charset="0"/>
                <a:ea typeface="Calibri" panose="020F0502020204030204" pitchFamily="34" charset="0"/>
                <a:cs typeface="Arial" panose="020B0604020202020204" pitchFamily="34" charset="0"/>
              </a:rPr>
              <a:t>inwazyjny gatunek obcy</a:t>
            </a:r>
            <a:r>
              <a:rPr lang="pl-PL" sz="1300" dirty="0">
                <a:latin typeface="Arial" panose="020B0604020202020204" pitchFamily="34" charset="0"/>
                <a:ea typeface="Calibri" panose="020F0502020204030204" pitchFamily="34" charset="0"/>
                <a:cs typeface="Arial" panose="020B0604020202020204" pitchFamily="34" charset="0"/>
              </a:rPr>
              <a:t> (IGO) – gatunek obcy, którego wprowadzenie lub rozprzestrzenianie się zagraża – jak stwierdzono – różnorodności biologicznej i powiązanym usługom ekosystemowym lub oddziałuje na nie w niepożądany sposób</a:t>
            </a:r>
            <a:r>
              <a:rPr lang="pl-PL" sz="1300" dirty="0">
                <a:solidFill>
                  <a:srgbClr val="7030A0"/>
                </a:solidFill>
                <a:latin typeface="Arial" panose="020B0604020202020204" pitchFamily="34" charset="0"/>
                <a:ea typeface="Calibri" panose="020F0502020204030204" pitchFamily="34" charset="0"/>
                <a:cs typeface="Arial" panose="020B0604020202020204" pitchFamily="34" charset="0"/>
              </a:rPr>
              <a:t>*</a:t>
            </a:r>
            <a:r>
              <a:rPr lang="pl-PL" sz="1300" dirty="0">
                <a:latin typeface="Arial" panose="020B0604020202020204" pitchFamily="34" charset="0"/>
                <a:ea typeface="Calibri" panose="020F0502020204030204" pitchFamily="34" charset="0"/>
                <a:cs typeface="Arial" panose="020B0604020202020204" pitchFamily="34" charset="0"/>
              </a:rPr>
              <a:t>;</a:t>
            </a:r>
          </a:p>
          <a:p>
            <a:pPr marL="214313" indent="-214313">
              <a:lnSpc>
                <a:spcPct val="107000"/>
              </a:lnSpc>
              <a:buClr>
                <a:srgbClr val="009900"/>
              </a:buClr>
              <a:buFont typeface="Arial" panose="020B0604020202020204" pitchFamily="34" charset="0"/>
              <a:buChar char="•"/>
            </a:pPr>
            <a:r>
              <a:rPr lang="pl-PL" sz="1300" b="1" dirty="0">
                <a:solidFill>
                  <a:srgbClr val="009900"/>
                </a:solidFill>
                <a:latin typeface="Arial" panose="020B0604020202020204" pitchFamily="34" charset="0"/>
                <a:ea typeface="Calibri" panose="020F0502020204030204" pitchFamily="34" charset="0"/>
                <a:cs typeface="Arial" panose="020B0604020202020204" pitchFamily="34" charset="0"/>
              </a:rPr>
              <a:t>inwazyjny gatunek obcy stwarzający zagrożenie dla Unii</a:t>
            </a:r>
            <a:r>
              <a:rPr lang="pl-PL" sz="1300" dirty="0">
                <a:latin typeface="Arial" panose="020B0604020202020204" pitchFamily="34" charset="0"/>
                <a:ea typeface="Calibri" panose="020F0502020204030204" pitchFamily="34" charset="0"/>
                <a:cs typeface="Arial" panose="020B0604020202020204" pitchFamily="34" charset="0"/>
              </a:rPr>
              <a:t> – IGO, którego niepożądane oddziaływanie uznano za wymagające skoordynowanych działań na szczeblu unijnym zgodnie z art. 4 ust. 3 rozporządzenia nr 1143/2014 </a:t>
            </a:r>
            <a:r>
              <a:rPr lang="pl-PL" sz="1300" i="1" dirty="0">
                <a:latin typeface="Arial" panose="020B0604020202020204" pitchFamily="34" charset="0"/>
                <a:ea typeface="Calibri" panose="020F0502020204030204" pitchFamily="34" charset="0"/>
                <a:cs typeface="Arial" panose="020B0604020202020204" pitchFamily="34" charset="0"/>
              </a:rPr>
              <a:t>(kryteria, które muszą spełnić gatunki, aby znalazły się w wykazie UE)</a:t>
            </a:r>
            <a:r>
              <a:rPr lang="pl-PL" sz="1300" dirty="0">
                <a:latin typeface="Arial" panose="020B0604020202020204" pitchFamily="34" charset="0"/>
                <a:ea typeface="Calibri" panose="020F0502020204030204" pitchFamily="34" charset="0"/>
                <a:cs typeface="Arial" panose="020B0604020202020204" pitchFamily="34" charset="0"/>
              </a:rPr>
              <a:t>, umieszczony na liście IGO stwarzających zagrożenie dla Unii</a:t>
            </a:r>
            <a:r>
              <a:rPr lang="pl-PL" sz="1300" dirty="0">
                <a:solidFill>
                  <a:srgbClr val="7030A0"/>
                </a:solidFill>
                <a:latin typeface="Arial" panose="020B0604020202020204" pitchFamily="34" charset="0"/>
                <a:ea typeface="Calibri" panose="020F0502020204030204" pitchFamily="34" charset="0"/>
                <a:cs typeface="Arial" panose="020B0604020202020204" pitchFamily="34" charset="0"/>
              </a:rPr>
              <a:t>*</a:t>
            </a:r>
            <a:r>
              <a:rPr lang="pl-PL" sz="1300" dirty="0">
                <a:latin typeface="Arial" panose="020B0604020202020204" pitchFamily="34" charset="0"/>
                <a:ea typeface="Calibri" panose="020F0502020204030204" pitchFamily="34" charset="0"/>
                <a:cs typeface="Arial" panose="020B0604020202020204" pitchFamily="34" charset="0"/>
              </a:rPr>
              <a:t>;</a:t>
            </a:r>
          </a:p>
          <a:p>
            <a:pPr marL="214313" indent="-214313">
              <a:lnSpc>
                <a:spcPct val="107000"/>
              </a:lnSpc>
              <a:buClr>
                <a:srgbClr val="009900"/>
              </a:buClr>
              <a:buFont typeface="Arial" panose="020B0604020202020204" pitchFamily="34" charset="0"/>
              <a:buChar char="•"/>
            </a:pPr>
            <a:r>
              <a:rPr lang="pl-PL" sz="1300" b="1" dirty="0">
                <a:solidFill>
                  <a:srgbClr val="009900"/>
                </a:solidFill>
                <a:latin typeface="Arial" panose="020B0604020202020204" pitchFamily="34" charset="0"/>
                <a:ea typeface="Calibri" panose="020F0502020204030204" pitchFamily="34" charset="0"/>
                <a:cs typeface="Arial" panose="020B0604020202020204" pitchFamily="34" charset="0"/>
              </a:rPr>
              <a:t>inwazyjny gatunek obcy stwarzający zagrożenie dla Polski</a:t>
            </a:r>
            <a:r>
              <a:rPr lang="pl-PL" sz="1300" dirty="0">
                <a:latin typeface="Arial" panose="020B0604020202020204" pitchFamily="34" charset="0"/>
                <a:ea typeface="Calibri" panose="020F0502020204030204" pitchFamily="34" charset="0"/>
                <a:cs typeface="Arial" panose="020B0604020202020204" pitchFamily="34" charset="0"/>
              </a:rPr>
              <a:t> – IGO stwarzający zagrożenie dla państwa członkowskiego w rozumieniu art. 3 pkt 4 rozporządzenia nr 1143/2014 </a:t>
            </a:r>
            <a:r>
              <a:rPr lang="pl-PL" sz="1300" i="1" dirty="0">
                <a:latin typeface="Arial" panose="020B0604020202020204" pitchFamily="34" charset="0"/>
                <a:ea typeface="Calibri" panose="020F0502020204030204" pitchFamily="34" charset="0"/>
                <a:cs typeface="Arial" panose="020B0604020202020204" pitchFamily="34" charset="0"/>
              </a:rPr>
              <a:t>(inny niż IGO stwarzający zagrożenie dla Unii, którego niepożądane oddziaływanie w wyniku uwolnienia i rozprzestrzeniania się, nawet jeśli nie jest w pełni ocenione, zostaje przez dane państwo członkowskie uznane, na podstawie dowodów naukowych, za istotne dla całości lub części jego terytorium oraz za wymagające podjęcia działań na szczeblu tego państwa członkowskiego)</a:t>
            </a:r>
            <a:r>
              <a:rPr lang="pl-PL" sz="1300" dirty="0">
                <a:latin typeface="Arial" panose="020B0604020202020204" pitchFamily="34" charset="0"/>
                <a:ea typeface="Calibri" panose="020F0502020204030204" pitchFamily="34" charset="0"/>
                <a:cs typeface="Arial" panose="020B0604020202020204" pitchFamily="34" charset="0"/>
              </a:rPr>
              <a:t>, umieszczony na liście IGO stwarzających zagrożenie dla Polski</a:t>
            </a:r>
            <a:r>
              <a:rPr lang="pl-PL" sz="1300" dirty="0">
                <a:solidFill>
                  <a:srgbClr val="7030A0"/>
                </a:solidFill>
                <a:latin typeface="Arial" panose="020B0604020202020204" pitchFamily="34" charset="0"/>
                <a:ea typeface="Calibri" panose="020F0502020204030204" pitchFamily="34" charset="0"/>
                <a:cs typeface="Arial" panose="020B0604020202020204" pitchFamily="34" charset="0"/>
              </a:rPr>
              <a:t>*</a:t>
            </a:r>
            <a:r>
              <a:rPr lang="pl-PL" sz="1300" dirty="0">
                <a:latin typeface="Arial" panose="020B0604020202020204" pitchFamily="34" charset="0"/>
                <a:ea typeface="Calibri" panose="020F0502020204030204" pitchFamily="34" charset="0"/>
                <a:cs typeface="Arial" panose="020B0604020202020204" pitchFamily="34" charset="0"/>
              </a:rPr>
              <a:t>;</a:t>
            </a:r>
          </a:p>
          <a:p>
            <a:pPr marL="214313" indent="-214313">
              <a:lnSpc>
                <a:spcPct val="107000"/>
              </a:lnSpc>
              <a:buClr>
                <a:srgbClr val="009900"/>
              </a:buClr>
              <a:buFont typeface="Arial" panose="020B0604020202020204" pitchFamily="34" charset="0"/>
              <a:buChar char="•"/>
            </a:pPr>
            <a:r>
              <a:rPr lang="pl-PL" sz="1300" i="1" dirty="0">
                <a:solidFill>
                  <a:srgbClr val="7030A0"/>
                </a:solidFill>
                <a:latin typeface="Arial" panose="020B0604020202020204" pitchFamily="34" charset="0"/>
                <a:ea typeface="Calibri" panose="020F0502020204030204" pitchFamily="34" charset="0"/>
                <a:cs typeface="Arial" panose="020B0604020202020204" pitchFamily="34" charset="0"/>
              </a:rPr>
              <a:t>*listy IGO UE/PL nie obejmują wszystkich IGO, dla których istnieją dane naukowe potwierdzające negatywny wpływ na różnorodność biologiczną</a:t>
            </a:r>
          </a:p>
        </p:txBody>
      </p:sp>
    </p:spTree>
    <p:extLst>
      <p:ext uri="{BB962C8B-B14F-4D97-AF65-F5344CB8AC3E}">
        <p14:creationId xmlns:p14="http://schemas.microsoft.com/office/powerpoint/2010/main" val="19537204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ytuł 1">
            <a:extLst>
              <a:ext uri="{FF2B5EF4-FFF2-40B4-BE49-F238E27FC236}">
                <a16:creationId xmlns:a16="http://schemas.microsoft.com/office/drawing/2014/main" id="{3EF09778-47AE-4CA0-8F88-C80D8C9E5C12}"/>
              </a:ext>
            </a:extLst>
          </p:cNvPr>
          <p:cNvSpPr txBox="1">
            <a:spLocks/>
          </p:cNvSpPr>
          <p:nvPr/>
        </p:nvSpPr>
        <p:spPr bwMode="auto">
          <a:xfrm>
            <a:off x="1277634" y="87474"/>
            <a:ext cx="5829300"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Najważniejsze definicje</a:t>
            </a:r>
          </a:p>
        </p:txBody>
      </p:sp>
      <p:sp>
        <p:nvSpPr>
          <p:cNvPr id="4" name="Prostokąt 3"/>
          <p:cNvSpPr/>
          <p:nvPr/>
        </p:nvSpPr>
        <p:spPr>
          <a:xfrm>
            <a:off x="1351207" y="558477"/>
            <a:ext cx="7319828" cy="4685835"/>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400" b="1" dirty="0">
                <a:solidFill>
                  <a:srgbClr val="009900"/>
                </a:solidFill>
                <a:latin typeface="Arial" panose="020B0604020202020204" pitchFamily="34" charset="0"/>
                <a:cs typeface="Arial" panose="020B0604020202020204" pitchFamily="34" charset="0"/>
              </a:rPr>
              <a:t>inwazyjny gatunek obcy rozprzestrzeniony na szeroką skalę</a:t>
            </a:r>
            <a:r>
              <a:rPr lang="pl-PL" sz="1400" dirty="0">
                <a:latin typeface="Arial" panose="020B0604020202020204" pitchFamily="34" charset="0"/>
                <a:cs typeface="Arial" panose="020B0604020202020204" pitchFamily="34" charset="0"/>
              </a:rPr>
              <a:t> – inwazyjny gatunek obcy, którego populacja wykroczyła poza etap naturalizacji, w którym populacja </a:t>
            </a:r>
            <a:r>
              <a:rPr lang="pl-PL" sz="1400" dirty="0" err="1">
                <a:latin typeface="Arial" panose="020B0604020202020204" pitchFamily="34" charset="0"/>
                <a:cs typeface="Arial" panose="020B0604020202020204" pitchFamily="34" charset="0"/>
              </a:rPr>
              <a:t>samopodtrzymuje</a:t>
            </a:r>
            <a:r>
              <a:rPr lang="pl-PL" sz="1400" dirty="0">
                <a:latin typeface="Arial" panose="020B0604020202020204" pitchFamily="34" charset="0"/>
                <a:cs typeface="Arial" panose="020B0604020202020204" pitchFamily="34" charset="0"/>
              </a:rPr>
              <a:t> się, i rozprzestrzeniła się, by skolonizować dużą część potencjalnego zasięgu, w którym może przeżyć i rozmnażać się;</a:t>
            </a:r>
          </a:p>
          <a:p>
            <a:pPr marL="214313" indent="-214313">
              <a:lnSpc>
                <a:spcPct val="107000"/>
              </a:lnSpc>
              <a:buClr>
                <a:srgbClr val="009900"/>
              </a:buClr>
              <a:buFont typeface="Arial" panose="020B0604020202020204" pitchFamily="34" charset="0"/>
              <a:buChar char="•"/>
            </a:pPr>
            <a:r>
              <a:rPr lang="pl-PL" sz="1400" b="1" dirty="0">
                <a:solidFill>
                  <a:srgbClr val="009900"/>
                </a:solidFill>
                <a:latin typeface="Arial" panose="020B0604020202020204" pitchFamily="34" charset="0"/>
                <a:cs typeface="Arial" panose="020B0604020202020204" pitchFamily="34" charset="0"/>
              </a:rPr>
              <a:t>działania zaradcze</a:t>
            </a:r>
            <a:r>
              <a:rPr lang="pl-PL" sz="1400" dirty="0">
                <a:latin typeface="Arial" panose="020B0604020202020204" pitchFamily="34" charset="0"/>
                <a:cs typeface="Arial" panose="020B0604020202020204" pitchFamily="34" charset="0"/>
              </a:rPr>
              <a:t> – każde działanie środkami letalnymi lub nieletalnymi, których celem jest eliminacja, kontrola lub izolacja populacji inwazyjnych gatunków obcych, przy jednoczesnym zminimalizowaniu oddziaływania na gatunki </a:t>
            </a:r>
            <a:r>
              <a:rPr lang="pl-PL" sz="1400" dirty="0" err="1">
                <a:latin typeface="Arial" panose="020B0604020202020204" pitchFamily="34" charset="0"/>
                <a:cs typeface="Arial" panose="020B0604020202020204" pitchFamily="34" charset="0"/>
              </a:rPr>
              <a:t>niedocelowe</a:t>
            </a:r>
            <a:r>
              <a:rPr lang="pl-PL" sz="1400" dirty="0">
                <a:latin typeface="Arial" panose="020B0604020202020204" pitchFamily="34" charset="0"/>
                <a:cs typeface="Arial" panose="020B0604020202020204" pitchFamily="34" charset="0"/>
              </a:rPr>
              <a:t> i ich siedliska;</a:t>
            </a:r>
          </a:p>
          <a:p>
            <a:pPr marL="214313" indent="-214313">
              <a:lnSpc>
                <a:spcPct val="107000"/>
              </a:lnSpc>
              <a:buClr>
                <a:srgbClr val="009900"/>
              </a:buClr>
              <a:buFont typeface="Arial" panose="020B0604020202020204" pitchFamily="34" charset="0"/>
              <a:buChar char="•"/>
            </a:pPr>
            <a:r>
              <a:rPr lang="pl-PL" sz="1400" b="1" dirty="0">
                <a:solidFill>
                  <a:srgbClr val="009900"/>
                </a:solidFill>
                <a:latin typeface="Arial" panose="020B0604020202020204" pitchFamily="34" charset="0"/>
                <a:cs typeface="Arial" panose="020B0604020202020204" pitchFamily="34" charset="0"/>
              </a:rPr>
              <a:t>eliminacja</a:t>
            </a:r>
            <a:r>
              <a:rPr lang="pl-PL" sz="1400" dirty="0">
                <a:latin typeface="Arial" panose="020B0604020202020204" pitchFamily="34" charset="0"/>
                <a:cs typeface="Arial" panose="020B0604020202020204" pitchFamily="34" charset="0"/>
              </a:rPr>
              <a:t> – pełne i trwałe usunięcie populacji inwazyjnego gatunku obcego środkami letalnymi lub nieletalnymi;</a:t>
            </a:r>
          </a:p>
          <a:p>
            <a:pPr marL="214313" indent="-214313">
              <a:lnSpc>
                <a:spcPct val="107000"/>
              </a:lnSpc>
              <a:buClr>
                <a:srgbClr val="009900"/>
              </a:buClr>
              <a:buFont typeface="Arial" panose="020B0604020202020204" pitchFamily="34" charset="0"/>
              <a:buChar char="•"/>
            </a:pPr>
            <a:r>
              <a:rPr lang="pl-PL" sz="1400" b="1" dirty="0">
                <a:solidFill>
                  <a:srgbClr val="009900"/>
                </a:solidFill>
                <a:latin typeface="Arial" panose="020B0604020202020204" pitchFamily="34" charset="0"/>
                <a:cs typeface="Arial" panose="020B0604020202020204" pitchFamily="34" charset="0"/>
              </a:rPr>
              <a:t>izolacja</a:t>
            </a:r>
            <a:r>
              <a:rPr lang="pl-PL" sz="1400" dirty="0">
                <a:latin typeface="Arial" panose="020B0604020202020204" pitchFamily="34" charset="0"/>
                <a:cs typeface="Arial" panose="020B0604020202020204" pitchFamily="34" charset="0"/>
              </a:rPr>
              <a:t> – działanie, którego celem jest stwarzanie barier minimalizujących ryzyko rozproszenia się i rozprzestrzenienia populacji inwazyjnych gatunków obcych poza opanowany zasięg;</a:t>
            </a:r>
          </a:p>
          <a:p>
            <a:pPr marL="214313" indent="-214313">
              <a:lnSpc>
                <a:spcPct val="107000"/>
              </a:lnSpc>
              <a:buClr>
                <a:srgbClr val="009900"/>
              </a:buClr>
              <a:buFont typeface="Arial" panose="020B0604020202020204" pitchFamily="34" charset="0"/>
              <a:buChar char="•"/>
            </a:pPr>
            <a:r>
              <a:rPr lang="pl-PL" sz="1400" b="1" dirty="0">
                <a:solidFill>
                  <a:srgbClr val="009900"/>
                </a:solidFill>
                <a:latin typeface="Arial" panose="020B0604020202020204" pitchFamily="34" charset="0"/>
                <a:cs typeface="Arial" panose="020B0604020202020204" pitchFamily="34" charset="0"/>
              </a:rPr>
              <a:t>kontrola populacji</a:t>
            </a:r>
            <a:r>
              <a:rPr lang="pl-PL" sz="1400" dirty="0">
                <a:latin typeface="Arial" panose="020B0604020202020204" pitchFamily="34" charset="0"/>
                <a:cs typeface="Arial" panose="020B0604020202020204" pitchFamily="34" charset="0"/>
              </a:rPr>
              <a:t> – działanie środkami letalnymi lub nieletalnymi na populację inwazyjnych gatunków obcych – przy jednoczesnym zminimalizowaniu oddziaływania na gatunki </a:t>
            </a:r>
            <a:r>
              <a:rPr lang="pl-PL" sz="1400" dirty="0" err="1">
                <a:latin typeface="Arial" panose="020B0604020202020204" pitchFamily="34" charset="0"/>
                <a:cs typeface="Arial" panose="020B0604020202020204" pitchFamily="34" charset="0"/>
              </a:rPr>
              <a:t>niedocelowe</a:t>
            </a:r>
            <a:r>
              <a:rPr lang="pl-PL" sz="1400" dirty="0">
                <a:latin typeface="Arial" panose="020B0604020202020204" pitchFamily="34" charset="0"/>
                <a:cs typeface="Arial" panose="020B0604020202020204" pitchFamily="34" charset="0"/>
              </a:rPr>
              <a:t> i ich siedliska – w celu utrzymania liczby osobników na jak najniższym poziomie, aby w przypadku niemożliwości całkowitego usunięcia danego gatunku zminimalizować jego inwazyjność i niepożądane oddziaływanie na różnorodność biologiczną, powiązane usługi ekosystemowe, na zdrowie człowieka lub na gospodarkę;</a:t>
            </a:r>
          </a:p>
          <a:p>
            <a:pPr marL="214313" indent="-214313">
              <a:lnSpc>
                <a:spcPct val="107000"/>
              </a:lnSpc>
              <a:buClr>
                <a:srgbClr val="009900"/>
              </a:buClr>
              <a:buFont typeface="Arial" panose="020B0604020202020204" pitchFamily="34" charset="0"/>
              <a:buChar char="•"/>
            </a:pPr>
            <a:endParaRPr lang="pl-PL"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75599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ytuł 1">
            <a:extLst>
              <a:ext uri="{FF2B5EF4-FFF2-40B4-BE49-F238E27FC236}">
                <a16:creationId xmlns:a16="http://schemas.microsoft.com/office/drawing/2014/main" id="{3EF09778-47AE-4CA0-8F88-C80D8C9E5C12}"/>
              </a:ext>
            </a:extLst>
          </p:cNvPr>
          <p:cNvSpPr txBox="1">
            <a:spLocks/>
          </p:cNvSpPr>
          <p:nvPr/>
        </p:nvSpPr>
        <p:spPr bwMode="auto">
          <a:xfrm>
            <a:off x="1277634" y="87474"/>
            <a:ext cx="5829300"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Najważniejsze definicje</a:t>
            </a:r>
          </a:p>
        </p:txBody>
      </p:sp>
      <p:sp>
        <p:nvSpPr>
          <p:cNvPr id="4" name="Prostokąt 3"/>
          <p:cNvSpPr/>
          <p:nvPr/>
        </p:nvSpPr>
        <p:spPr>
          <a:xfrm>
            <a:off x="1408121" y="789553"/>
            <a:ext cx="5346594" cy="3234796"/>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600" b="1" dirty="0">
                <a:solidFill>
                  <a:srgbClr val="009900"/>
                </a:solidFill>
                <a:latin typeface="Arial" panose="020B0604020202020204" pitchFamily="34" charset="0"/>
                <a:cs typeface="Arial" panose="020B0604020202020204" pitchFamily="34" charset="0"/>
              </a:rPr>
              <a:t>drogi przenoszenia</a:t>
            </a:r>
            <a:r>
              <a:rPr lang="pl-PL" sz="1600" dirty="0">
                <a:latin typeface="Arial" panose="020B0604020202020204" pitchFamily="34" charset="0"/>
                <a:cs typeface="Arial" panose="020B0604020202020204" pitchFamily="34" charset="0"/>
              </a:rPr>
              <a:t> – szlaki i mechanizmy wprowadzania i rozprzestrzeniania się inwazyjnych gatunków obcych;</a:t>
            </a:r>
          </a:p>
          <a:p>
            <a:pPr marL="214313" indent="-214313">
              <a:lnSpc>
                <a:spcPct val="107000"/>
              </a:lnSpc>
              <a:buClr>
                <a:srgbClr val="009900"/>
              </a:buClr>
              <a:buFont typeface="Arial" panose="020B0604020202020204" pitchFamily="34" charset="0"/>
              <a:buChar char="•"/>
            </a:pPr>
            <a:r>
              <a:rPr lang="pl-PL" sz="1600" b="1" dirty="0">
                <a:solidFill>
                  <a:srgbClr val="009900"/>
                </a:solidFill>
                <a:latin typeface="Arial" panose="020B0604020202020204" pitchFamily="34" charset="0"/>
                <a:ea typeface="Calibri" panose="020F0502020204030204" pitchFamily="34" charset="0"/>
                <a:cs typeface="Arial" panose="020B0604020202020204" pitchFamily="34" charset="0"/>
              </a:rPr>
              <a:t>wprowadzenie do środowiska</a:t>
            </a:r>
            <a:r>
              <a:rPr lang="pl-PL" sz="1600" dirty="0">
                <a:latin typeface="Arial" panose="020B0604020202020204" pitchFamily="34" charset="0"/>
                <a:ea typeface="Calibri" panose="020F0502020204030204" pitchFamily="34" charset="0"/>
                <a:cs typeface="Arial" panose="020B0604020202020204" pitchFamily="34" charset="0"/>
              </a:rPr>
              <a:t> – przemieszczenie gatunku poza jego naturalny zasięg na skutek interwencji człowieka;</a:t>
            </a:r>
          </a:p>
          <a:p>
            <a:pPr marL="214313" indent="-214313">
              <a:lnSpc>
                <a:spcPct val="107000"/>
              </a:lnSpc>
              <a:buClr>
                <a:srgbClr val="009900"/>
              </a:buClr>
              <a:buFont typeface="Arial" panose="020B0604020202020204" pitchFamily="34" charset="0"/>
              <a:buChar char="•"/>
            </a:pPr>
            <a:r>
              <a:rPr lang="pl-PL" sz="1600" b="1" dirty="0">
                <a:solidFill>
                  <a:srgbClr val="009900"/>
                </a:solidFill>
                <a:latin typeface="Arial" panose="020B0604020202020204" pitchFamily="34" charset="0"/>
                <a:ea typeface="Calibri" panose="020F0502020204030204" pitchFamily="34" charset="0"/>
                <a:cs typeface="Arial" panose="020B0604020202020204" pitchFamily="34" charset="0"/>
              </a:rPr>
              <a:t>przemieszczanie w środowisku</a:t>
            </a:r>
            <a:r>
              <a:rPr lang="pl-PL" sz="1600" dirty="0">
                <a:latin typeface="Arial" panose="020B0604020202020204" pitchFamily="34" charset="0"/>
                <a:ea typeface="Calibri" panose="020F0502020204030204" pitchFamily="34" charset="0"/>
                <a:cs typeface="Arial" panose="020B0604020202020204" pitchFamily="34" charset="0"/>
              </a:rPr>
              <a:t> – zmiana, na skutek interwencji człowieka, miejsca występowania w środowisku gatunku, który już wcześniej został wprowadzony do środowiska;</a:t>
            </a:r>
          </a:p>
          <a:p>
            <a:pPr marL="214313" indent="-214313">
              <a:lnSpc>
                <a:spcPct val="107000"/>
              </a:lnSpc>
              <a:buClr>
                <a:srgbClr val="009900"/>
              </a:buClr>
              <a:buFont typeface="Arial" panose="020B0604020202020204" pitchFamily="34" charset="0"/>
              <a:buChar char="•"/>
            </a:pPr>
            <a:r>
              <a:rPr lang="pl-PL" sz="1600" b="1" dirty="0">
                <a:solidFill>
                  <a:srgbClr val="009900"/>
                </a:solidFill>
                <a:latin typeface="Arial" panose="020B0604020202020204" pitchFamily="34" charset="0"/>
                <a:ea typeface="Calibri" panose="020F0502020204030204" pitchFamily="34" charset="0"/>
                <a:cs typeface="Arial" panose="020B0604020202020204" pitchFamily="34" charset="0"/>
              </a:rPr>
              <a:t>zapas inwazyjnego gatunku obcego</a:t>
            </a:r>
            <a:r>
              <a:rPr lang="pl-PL" sz="1600" dirty="0">
                <a:latin typeface="Arial" panose="020B0604020202020204" pitchFamily="34" charset="0"/>
                <a:ea typeface="Calibri" panose="020F0502020204030204" pitchFamily="34" charset="0"/>
                <a:cs typeface="Arial" panose="020B0604020202020204" pitchFamily="34" charset="0"/>
              </a:rPr>
              <a:t> – inwazyjny gatunek obcy przetrzymywany w celach komercyjnych</a:t>
            </a:r>
          </a:p>
        </p:txBody>
      </p:sp>
    </p:spTree>
    <p:extLst>
      <p:ext uri="{BB962C8B-B14F-4D97-AF65-F5344CB8AC3E}">
        <p14:creationId xmlns:p14="http://schemas.microsoft.com/office/powerpoint/2010/main" val="30906464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rostokąt 2"/>
          <p:cNvSpPr/>
          <p:nvPr/>
        </p:nvSpPr>
        <p:spPr>
          <a:xfrm>
            <a:off x="1385646" y="681541"/>
            <a:ext cx="7316920" cy="4224811"/>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ea typeface="Calibri" panose="020F0502020204030204" pitchFamily="34" charset="0"/>
                <a:cs typeface="Arial" panose="020B0604020202020204" pitchFamily="34" charset="0"/>
              </a:rPr>
              <a:t>Kto stwierdzi obecność w środowisku IGO stwarzającego zagrożenie dla Unii / IGO stwarzającego zagrożenie dla Polski, </a:t>
            </a:r>
            <a:r>
              <a:rPr lang="pl-PL" sz="1400" b="1" u="sng"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niezwłocznie</a:t>
            </a:r>
            <a:r>
              <a:rPr lang="pl-PL" sz="1400" dirty="0">
                <a:latin typeface="Arial" panose="020B0604020202020204" pitchFamily="34" charset="0"/>
                <a:ea typeface="Calibri" panose="020F0502020204030204" pitchFamily="34" charset="0"/>
                <a:cs typeface="Arial" panose="020B0604020202020204" pitchFamily="34" charset="0"/>
              </a:rPr>
              <a:t> zgłasza ten fakt </a:t>
            </a:r>
            <a:r>
              <a:rPr lang="pl-PL" sz="14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wójtowi, burmistrzowi albo prezydentowi miasta</a:t>
            </a:r>
            <a:r>
              <a:rPr lang="pl-PL" sz="1400" dirty="0">
                <a:latin typeface="Arial" panose="020B0604020202020204" pitchFamily="34" charset="0"/>
                <a:ea typeface="Calibri" panose="020F0502020204030204" pitchFamily="34" charset="0"/>
                <a:cs typeface="Arial" panose="020B0604020202020204" pitchFamily="34" charset="0"/>
              </a:rPr>
              <a:t>, właściwemu ze względu na miejsce stwierdzenia obecności tego IGO w środowisku.</a:t>
            </a:r>
          </a:p>
          <a:p>
            <a:pPr>
              <a:lnSpc>
                <a:spcPct val="107000"/>
              </a:lnSpc>
              <a:buClr>
                <a:srgbClr val="009900"/>
              </a:buClr>
            </a:pPr>
            <a:endParaRPr lang="pl-PL" sz="1400" dirty="0">
              <a:latin typeface="Arial" panose="020B0604020202020204" pitchFamily="34" charset="0"/>
              <a:ea typeface="Calibri" panose="020F050202020403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b="1" dirty="0">
                <a:solidFill>
                  <a:srgbClr val="009900"/>
                </a:solidFill>
                <a:latin typeface="Arial" panose="020B0604020202020204" pitchFamily="34" charset="0"/>
                <a:ea typeface="Calibri" panose="020F0502020204030204" pitchFamily="34" charset="0"/>
                <a:cs typeface="Arial" panose="020B0604020202020204" pitchFamily="34" charset="0"/>
              </a:rPr>
              <a:t>Zgłoszenie</a:t>
            </a:r>
            <a:r>
              <a:rPr lang="pl-PL" sz="1400" dirty="0">
                <a:latin typeface="Arial" panose="020B0604020202020204" pitchFamily="34" charset="0"/>
                <a:ea typeface="Calibri" panose="020F0502020204030204" pitchFamily="34" charset="0"/>
                <a:cs typeface="Arial" panose="020B0604020202020204" pitchFamily="34" charset="0"/>
              </a:rPr>
              <a:t> (pisemne lub elektroniczne) zawiera:</a:t>
            </a:r>
          </a:p>
          <a:p>
            <a:pPr marL="198835" indent="-198835">
              <a:lnSpc>
                <a:spcPct val="107000"/>
              </a:lnSpc>
              <a:buClr>
                <a:srgbClr val="009900"/>
              </a:buClr>
            </a:pPr>
            <a:r>
              <a:rPr lang="pl-PL" sz="1400" dirty="0">
                <a:latin typeface="Arial" panose="020B0604020202020204" pitchFamily="34" charset="0"/>
                <a:ea typeface="Calibri" panose="020F0502020204030204" pitchFamily="34" charset="0"/>
                <a:cs typeface="Arial" panose="020B0604020202020204" pitchFamily="34" charset="0"/>
              </a:rPr>
              <a:t>1) imię i nazwisko albo nazwę oraz adres lub siedzibę, lub adres poczty elektronicznej, lub numer telefonu zgłaszającego;</a:t>
            </a:r>
          </a:p>
          <a:p>
            <a:pPr marL="198835" indent="-198835">
              <a:lnSpc>
                <a:spcPct val="107000"/>
              </a:lnSpc>
              <a:buClr>
                <a:srgbClr val="009900"/>
              </a:buClr>
            </a:pPr>
            <a:r>
              <a:rPr lang="pl-PL" sz="1400" dirty="0">
                <a:latin typeface="Arial" panose="020B0604020202020204" pitchFamily="34" charset="0"/>
                <a:ea typeface="Calibri" panose="020F0502020204030204" pitchFamily="34" charset="0"/>
                <a:cs typeface="Arial" panose="020B0604020202020204" pitchFamily="34" charset="0"/>
              </a:rPr>
              <a:t>2) nazwę IGO stwarzającego zagrożenie dla Unii albo IGO stwarzającego zagrożenie dla Polski;</a:t>
            </a:r>
          </a:p>
          <a:p>
            <a:pPr marL="198835" indent="-198835">
              <a:lnSpc>
                <a:spcPct val="107000"/>
              </a:lnSpc>
              <a:buClr>
                <a:srgbClr val="009900"/>
              </a:buClr>
            </a:pPr>
            <a:r>
              <a:rPr lang="pl-PL" sz="1400" dirty="0">
                <a:latin typeface="Arial" panose="020B0604020202020204" pitchFamily="34" charset="0"/>
                <a:ea typeface="Calibri" panose="020F0502020204030204" pitchFamily="34" charset="0"/>
                <a:cs typeface="Arial" panose="020B0604020202020204" pitchFamily="34" charset="0"/>
              </a:rPr>
              <a:t>3) liczbę okazów IGO lub określenie zajmowanej przez nie powierzchni, o ile jest to możliwe do ustalenia;</a:t>
            </a:r>
          </a:p>
          <a:p>
            <a:pPr marL="198835" indent="-198835">
              <a:lnSpc>
                <a:spcPct val="107000"/>
              </a:lnSpc>
              <a:buClr>
                <a:srgbClr val="009900"/>
              </a:buClr>
            </a:pPr>
            <a:r>
              <a:rPr lang="pl-PL" sz="1400" dirty="0">
                <a:latin typeface="Arial" panose="020B0604020202020204" pitchFamily="34" charset="0"/>
                <a:ea typeface="Calibri" panose="020F0502020204030204" pitchFamily="34" charset="0"/>
                <a:cs typeface="Arial" panose="020B0604020202020204" pitchFamily="34" charset="0"/>
              </a:rPr>
              <a:t>4) miejsce i datę stwierdzenia obecności w środowisku IGO stwarzającego zagrożenie dla Unii albo IGO stwarzającego zagrożenie dla Polski;</a:t>
            </a:r>
          </a:p>
          <a:p>
            <a:pPr marL="198835" indent="-198835">
              <a:lnSpc>
                <a:spcPct val="107000"/>
              </a:lnSpc>
              <a:buClr>
                <a:srgbClr val="009900"/>
              </a:buClr>
            </a:pPr>
            <a:r>
              <a:rPr lang="pl-PL" sz="1400" dirty="0">
                <a:latin typeface="Arial" panose="020B0604020202020204" pitchFamily="34" charset="0"/>
                <a:ea typeface="Calibri" panose="020F0502020204030204" pitchFamily="34" charset="0"/>
                <a:cs typeface="Arial" panose="020B0604020202020204" pitchFamily="34" charset="0"/>
              </a:rPr>
              <a:t>5) fotografię potwierdzającą obecność w środowisku IGO stwarzającego zagrożenie dla Unii albo IGO stwarzającego zagrożenie dla Polski, w przypadku gdy została wykonana.</a:t>
            </a:r>
          </a:p>
          <a:p>
            <a:pPr>
              <a:lnSpc>
                <a:spcPct val="107000"/>
              </a:lnSpc>
              <a:buClr>
                <a:srgbClr val="009900"/>
              </a:buClr>
            </a:pPr>
            <a:endParaRPr lang="pl-PL" sz="1400" dirty="0">
              <a:latin typeface="Arial" panose="020B0604020202020204" pitchFamily="34" charset="0"/>
              <a:ea typeface="Calibri" panose="020F050202020403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ea typeface="Calibri" panose="020F0502020204030204" pitchFamily="34" charset="0"/>
                <a:cs typeface="Arial" panose="020B0604020202020204" pitchFamily="34" charset="0"/>
              </a:rPr>
              <a:t>Wójt, burmistrz albo prezydent miasta dokonuje weryfikacji formalnej zgłoszenia.</a:t>
            </a:r>
            <a:endParaRPr lang="pl-PL" sz="1400" dirty="0">
              <a:latin typeface="Arial" panose="020B0604020202020204" pitchFamily="34" charset="0"/>
              <a:cs typeface="Arial" panose="020B0604020202020204" pitchFamily="34" charset="0"/>
            </a:endParaRPr>
          </a:p>
        </p:txBody>
      </p:sp>
      <p:sp>
        <p:nvSpPr>
          <p:cNvPr id="4" name="Tytuł 1">
            <a:extLst>
              <a:ext uri="{FF2B5EF4-FFF2-40B4-BE49-F238E27FC236}">
                <a16:creationId xmlns:a16="http://schemas.microsoft.com/office/drawing/2014/main" id="{3EF09778-47AE-4CA0-8F88-C80D8C9E5C12}"/>
              </a:ext>
            </a:extLst>
          </p:cNvPr>
          <p:cNvSpPr txBox="1">
            <a:spLocks/>
          </p:cNvSpPr>
          <p:nvPr/>
        </p:nvSpPr>
        <p:spPr bwMode="auto">
          <a:xfrm>
            <a:off x="84083" y="84083"/>
            <a:ext cx="10205544"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Postępowanie w przypadku stwierdzenia obecności IGO w środowisku</a:t>
            </a:r>
          </a:p>
        </p:txBody>
      </p:sp>
    </p:spTree>
    <p:extLst>
      <p:ext uri="{BB962C8B-B14F-4D97-AF65-F5344CB8AC3E}">
        <p14:creationId xmlns:p14="http://schemas.microsoft.com/office/powerpoint/2010/main" val="41393354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rostokąt 3"/>
          <p:cNvSpPr/>
          <p:nvPr/>
        </p:nvSpPr>
        <p:spPr>
          <a:xfrm>
            <a:off x="1385645" y="681541"/>
            <a:ext cx="6875485" cy="3763787"/>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4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Wójt, burmistrz albo prezydent miasta</a:t>
            </a:r>
            <a:r>
              <a:rPr lang="pl-PL" sz="1400" dirty="0">
                <a:latin typeface="Arial" panose="020B0604020202020204" pitchFamily="34" charset="0"/>
                <a:ea typeface="Calibri" panose="020F0502020204030204" pitchFamily="34" charset="0"/>
                <a:cs typeface="Arial" panose="020B0604020202020204" pitchFamily="34" charset="0"/>
              </a:rPr>
              <a:t> przekazuje ww. zgłoszenie w postaci elektronicznej, w formacie danych oraz zgodnie ze wzorem udostępnionym przez Generalnego Dyrektora Ochrony Środowiska w Biuletynie Informacji Publicznej:</a:t>
            </a:r>
          </a:p>
          <a:p>
            <a:pPr marL="214313" indent="-214313">
              <a:lnSpc>
                <a:spcPct val="107000"/>
              </a:lnSpc>
              <a:buClr>
                <a:srgbClr val="009900"/>
              </a:buClr>
              <a:buFont typeface="Arial" panose="020B0604020202020204" pitchFamily="34" charset="0"/>
              <a:buChar char="•"/>
            </a:pPr>
            <a:endParaRPr lang="pl-PL" sz="900" dirty="0">
              <a:latin typeface="Arial" panose="020B0604020202020204" pitchFamily="34" charset="0"/>
              <a:ea typeface="Calibri" panose="020F0502020204030204" pitchFamily="34" charset="0"/>
              <a:cs typeface="Arial" panose="020B0604020202020204" pitchFamily="34" charset="0"/>
            </a:endParaRPr>
          </a:p>
          <a:p>
            <a:pPr marL="198835" indent="-198835">
              <a:lnSpc>
                <a:spcPct val="107000"/>
              </a:lnSpc>
            </a:pPr>
            <a:r>
              <a:rPr lang="pl-PL" sz="1400" dirty="0">
                <a:latin typeface="Arial" panose="020B0604020202020204" pitchFamily="34" charset="0"/>
                <a:ea typeface="Calibri" panose="020F0502020204030204" pitchFamily="34" charset="0"/>
                <a:cs typeface="Arial" panose="020B0604020202020204" pitchFamily="34" charset="0"/>
              </a:rPr>
              <a:t>1) </a:t>
            </a:r>
            <a:r>
              <a:rPr lang="pl-PL" sz="14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właściwemu dyrektorowi parku narodowego</a:t>
            </a:r>
            <a:r>
              <a:rPr lang="pl-PL" sz="14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 </a:t>
            </a:r>
            <a:r>
              <a:rPr lang="pl-PL" sz="1400" dirty="0">
                <a:latin typeface="Arial" panose="020B0604020202020204" pitchFamily="34" charset="0"/>
                <a:ea typeface="Calibri" panose="020F0502020204030204" pitchFamily="34" charset="0"/>
                <a:cs typeface="Arial" panose="020B0604020202020204" pitchFamily="34" charset="0"/>
              </a:rPr>
              <a:t>– gdy stwierdzenia obecności w środowisku IGO objętego tym zgłoszeniem dokonano na obszarze parku narodowego;</a:t>
            </a:r>
          </a:p>
          <a:p>
            <a:pPr marL="198835" indent="-198835">
              <a:lnSpc>
                <a:spcPct val="107000"/>
              </a:lnSpc>
            </a:pPr>
            <a:r>
              <a:rPr lang="pl-PL" sz="1400" dirty="0">
                <a:latin typeface="Arial" panose="020B0604020202020204" pitchFamily="34" charset="0"/>
                <a:ea typeface="Calibri" panose="020F0502020204030204" pitchFamily="34" charset="0"/>
                <a:cs typeface="Arial" panose="020B0604020202020204" pitchFamily="34" charset="0"/>
              </a:rPr>
              <a:t>2) </a:t>
            </a:r>
            <a:r>
              <a:rPr lang="pl-PL" sz="14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właściwemu dyrektorowi urzędu morskiego</a:t>
            </a:r>
            <a:r>
              <a:rPr lang="pl-PL" sz="1400" dirty="0">
                <a:latin typeface="Arial" panose="020B0604020202020204" pitchFamily="34" charset="0"/>
                <a:ea typeface="Calibri" panose="020F0502020204030204" pitchFamily="34" charset="0"/>
                <a:cs typeface="Arial" panose="020B0604020202020204" pitchFamily="34" charset="0"/>
              </a:rPr>
              <a:t> – gdy stwierdzenia obecności w środowisku IGO objętego tym zgłoszeniem dokonano na obszarze pasa technicznego poza obszarem parku narodowego;</a:t>
            </a:r>
          </a:p>
          <a:p>
            <a:pPr marL="198835" indent="-198835">
              <a:lnSpc>
                <a:spcPct val="107000"/>
              </a:lnSpc>
            </a:pPr>
            <a:r>
              <a:rPr lang="pl-PL" sz="1400" dirty="0">
                <a:latin typeface="Arial" panose="020B0604020202020204" pitchFamily="34" charset="0"/>
                <a:ea typeface="Calibri" panose="020F0502020204030204" pitchFamily="34" charset="0"/>
                <a:cs typeface="Arial" panose="020B0604020202020204" pitchFamily="34" charset="0"/>
              </a:rPr>
              <a:t>3) </a:t>
            </a:r>
            <a:r>
              <a:rPr lang="pl-PL" sz="14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Głównemu Inspektorowi Rybołówstwa Morskiego</a:t>
            </a:r>
            <a:r>
              <a:rPr lang="pl-PL" sz="1400" dirty="0">
                <a:latin typeface="Arial" panose="020B0604020202020204" pitchFamily="34" charset="0"/>
                <a:ea typeface="Calibri" panose="020F0502020204030204" pitchFamily="34" charset="0"/>
                <a:cs typeface="Arial" panose="020B0604020202020204" pitchFamily="34" charset="0"/>
              </a:rPr>
              <a:t> – gdy stwierdzenia obecności w środowisku IGO objętego tym zgłoszeniem dokonano na obszarze morskim poza obszarem parku narodowego;</a:t>
            </a:r>
          </a:p>
          <a:p>
            <a:pPr marL="198835" indent="-198835">
              <a:lnSpc>
                <a:spcPct val="107000"/>
              </a:lnSpc>
            </a:pPr>
            <a:r>
              <a:rPr lang="pl-PL" sz="1400" dirty="0">
                <a:latin typeface="Arial" panose="020B0604020202020204" pitchFamily="34" charset="0"/>
                <a:ea typeface="Calibri" panose="020F0502020204030204" pitchFamily="34" charset="0"/>
                <a:cs typeface="Arial" panose="020B0604020202020204" pitchFamily="34" charset="0"/>
              </a:rPr>
              <a:t>4) </a:t>
            </a:r>
            <a:r>
              <a:rPr lang="pl-PL" sz="14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właściwemu regionalnemu dyrektorowi ochrony środowiska</a:t>
            </a:r>
            <a:r>
              <a:rPr lang="pl-PL" sz="1400" dirty="0">
                <a:latin typeface="Arial" panose="020B0604020202020204" pitchFamily="34" charset="0"/>
                <a:ea typeface="Calibri" panose="020F0502020204030204" pitchFamily="34" charset="0"/>
                <a:cs typeface="Arial" panose="020B0604020202020204" pitchFamily="34" charset="0"/>
              </a:rPr>
              <a:t> – gdy stwierdzenia obecności w środowisku IGO objętego tym zgłoszeniem dokonano na obszarach innych niż wskazane w pkt 1–3.</a:t>
            </a:r>
          </a:p>
        </p:txBody>
      </p:sp>
      <p:sp>
        <p:nvSpPr>
          <p:cNvPr id="5" name="Tytuł 1">
            <a:extLst>
              <a:ext uri="{FF2B5EF4-FFF2-40B4-BE49-F238E27FC236}">
                <a16:creationId xmlns:a16="http://schemas.microsoft.com/office/drawing/2014/main" id="{B701E648-C04F-4E7A-B8F0-D7A284D83A04}"/>
              </a:ext>
            </a:extLst>
          </p:cNvPr>
          <p:cNvSpPr txBox="1">
            <a:spLocks/>
          </p:cNvSpPr>
          <p:nvPr/>
        </p:nvSpPr>
        <p:spPr bwMode="auto">
          <a:xfrm>
            <a:off x="84083" y="84083"/>
            <a:ext cx="10205544"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Postępowanie w przypadku stwierdzenia obecności IGO w środowisku</a:t>
            </a:r>
          </a:p>
        </p:txBody>
      </p:sp>
    </p:spTree>
    <p:extLst>
      <p:ext uri="{BB962C8B-B14F-4D97-AF65-F5344CB8AC3E}">
        <p14:creationId xmlns:p14="http://schemas.microsoft.com/office/powerpoint/2010/main" val="39420652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rostokąt 3"/>
          <p:cNvSpPr/>
          <p:nvPr/>
        </p:nvSpPr>
        <p:spPr>
          <a:xfrm>
            <a:off x="1370078" y="766169"/>
            <a:ext cx="6418088" cy="2444387"/>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6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Wójt, burmistrz albo prezydent miasta przekazuje zgłoszenie</a:t>
            </a:r>
            <a:r>
              <a:rPr lang="pl-PL" sz="1600" dirty="0">
                <a:latin typeface="Arial" panose="020B0604020202020204" pitchFamily="34" charset="0"/>
                <a:ea typeface="Calibri" panose="020F0502020204030204" pitchFamily="34" charset="0"/>
                <a:cs typeface="Arial" panose="020B0604020202020204" pitchFamily="34" charset="0"/>
              </a:rPr>
              <a:t>:</a:t>
            </a:r>
          </a:p>
          <a:p>
            <a:pPr marL="214313" indent="-214313">
              <a:lnSpc>
                <a:spcPct val="107000"/>
              </a:lnSpc>
              <a:buClr>
                <a:srgbClr val="009900"/>
              </a:buClr>
              <a:buFont typeface="Arial" panose="020B0604020202020204" pitchFamily="34" charset="0"/>
              <a:buChar char="•"/>
            </a:pPr>
            <a:endParaRPr lang="pl-PL" sz="1600" dirty="0">
              <a:latin typeface="Arial" panose="020B0604020202020204" pitchFamily="34" charset="0"/>
              <a:ea typeface="Calibri" panose="020F0502020204030204" pitchFamily="34" charset="0"/>
              <a:cs typeface="Arial" panose="020B0604020202020204" pitchFamily="34" charset="0"/>
            </a:endParaRPr>
          </a:p>
          <a:p>
            <a:pPr marL="198835" indent="-198835">
              <a:lnSpc>
                <a:spcPct val="107000"/>
              </a:lnSpc>
            </a:pPr>
            <a:r>
              <a:rPr lang="pl-PL" sz="1600" dirty="0">
                <a:latin typeface="Arial" panose="020B0604020202020204" pitchFamily="34" charset="0"/>
                <a:ea typeface="Calibri" panose="020F0502020204030204" pitchFamily="34" charset="0"/>
                <a:cs typeface="Arial" panose="020B0604020202020204" pitchFamily="34" charset="0"/>
              </a:rPr>
              <a:t>1) </a:t>
            </a:r>
            <a:r>
              <a:rPr lang="pl-PL" sz="1600" b="1" u="sng"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niezwłocznie</a:t>
            </a:r>
            <a:r>
              <a:rPr lang="pl-PL" sz="1600" dirty="0">
                <a:latin typeface="Arial" panose="020B0604020202020204" pitchFamily="34" charset="0"/>
                <a:ea typeface="Calibri" panose="020F0502020204030204" pitchFamily="34" charset="0"/>
                <a:cs typeface="Arial" panose="020B0604020202020204" pitchFamily="34" charset="0"/>
              </a:rPr>
              <a:t> po jego otrzymaniu – w przypadku gdy dotyczy ono IGO stwarzającego zagrożenie dla Unii lub IGO stwarzającego zagrożenie dla Polski, </a:t>
            </a:r>
            <a:r>
              <a:rPr lang="pl-PL" sz="1600" b="1" dirty="0">
                <a:solidFill>
                  <a:srgbClr val="009900"/>
                </a:solidFill>
                <a:latin typeface="Arial" panose="020B0604020202020204" pitchFamily="34" charset="0"/>
                <a:ea typeface="Calibri" panose="020F0502020204030204" pitchFamily="34" charset="0"/>
                <a:cs typeface="Arial" panose="020B0604020202020204" pitchFamily="34" charset="0"/>
              </a:rPr>
              <a:t>podlegającego szybkiej eliminacji</a:t>
            </a:r>
            <a:r>
              <a:rPr lang="pl-PL" sz="1600" dirty="0">
                <a:latin typeface="Arial" panose="020B0604020202020204" pitchFamily="34" charset="0"/>
                <a:ea typeface="Calibri" panose="020F0502020204030204" pitchFamily="34" charset="0"/>
                <a:cs typeface="Arial" panose="020B0604020202020204" pitchFamily="34" charset="0"/>
              </a:rPr>
              <a:t>*;</a:t>
            </a:r>
          </a:p>
          <a:p>
            <a:pPr marL="198835" indent="-198835">
              <a:lnSpc>
                <a:spcPct val="107000"/>
              </a:lnSpc>
            </a:pPr>
            <a:r>
              <a:rPr lang="pl-PL" sz="1600" dirty="0">
                <a:latin typeface="Arial" panose="020B0604020202020204" pitchFamily="34" charset="0"/>
                <a:ea typeface="Calibri" panose="020F0502020204030204" pitchFamily="34" charset="0"/>
                <a:cs typeface="Arial" panose="020B0604020202020204" pitchFamily="34" charset="0"/>
              </a:rPr>
              <a:t>2) </a:t>
            </a:r>
            <a:r>
              <a:rPr lang="pl-PL" sz="1600" b="1" u="sng"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w terminie 7 dni od końca kwartału</a:t>
            </a:r>
            <a:r>
              <a:rPr lang="pl-PL" sz="1600" dirty="0">
                <a:latin typeface="Arial" panose="020B0604020202020204" pitchFamily="34" charset="0"/>
                <a:ea typeface="Calibri" panose="020F0502020204030204" pitchFamily="34" charset="0"/>
                <a:cs typeface="Arial" panose="020B0604020202020204" pitchFamily="34" charset="0"/>
              </a:rPr>
              <a:t>, w którym je otrzymał – w przypadku gdy dotyczy ono IGO stwarzającego zagrożenie dla Unii lub IGO stwarzającego zagrożenie dla Polski, </a:t>
            </a:r>
            <a:r>
              <a:rPr lang="pl-PL" sz="1600" b="1" dirty="0">
                <a:solidFill>
                  <a:srgbClr val="009900"/>
                </a:solidFill>
                <a:latin typeface="Arial" panose="020B0604020202020204" pitchFamily="34" charset="0"/>
                <a:ea typeface="Calibri" panose="020F0502020204030204" pitchFamily="34" charset="0"/>
                <a:cs typeface="Arial" panose="020B0604020202020204" pitchFamily="34" charset="0"/>
              </a:rPr>
              <a:t>rozprzestrzenionego na szeroką skalę</a:t>
            </a:r>
            <a:r>
              <a:rPr lang="pl-PL" sz="1600" dirty="0">
                <a:latin typeface="Arial" panose="020B0604020202020204" pitchFamily="34" charset="0"/>
                <a:ea typeface="Calibri" panose="020F0502020204030204" pitchFamily="34" charset="0"/>
                <a:cs typeface="Arial" panose="020B0604020202020204" pitchFamily="34" charset="0"/>
              </a:rPr>
              <a:t>.</a:t>
            </a:r>
          </a:p>
        </p:txBody>
      </p:sp>
      <p:sp>
        <p:nvSpPr>
          <p:cNvPr id="5" name="pole tekstowe 4"/>
          <p:cNvSpPr txBox="1"/>
          <p:nvPr/>
        </p:nvSpPr>
        <p:spPr>
          <a:xfrm>
            <a:off x="1638964" y="4260811"/>
            <a:ext cx="5714834" cy="646331"/>
          </a:xfrm>
          <a:prstGeom prst="rect">
            <a:avLst/>
          </a:prstGeom>
          <a:noFill/>
        </p:spPr>
        <p:txBody>
          <a:bodyPr wrap="none" rtlCol="0">
            <a:spAutoFit/>
          </a:bodyPr>
          <a:lstStyle/>
          <a:p>
            <a:r>
              <a:rPr lang="pl-PL" sz="1200" dirty="0">
                <a:latin typeface="Arial" panose="020B0604020202020204" pitchFamily="34" charset="0"/>
                <a:cs typeface="Arial" panose="020B0604020202020204" pitchFamily="34" charset="0"/>
              </a:rPr>
              <a:t>*na wczesnym etapie inwazji, w rozumieniu art. 17 rozporządzenia nr 1143/2014; </a:t>
            </a:r>
          </a:p>
          <a:p>
            <a:r>
              <a:rPr lang="pl-PL" sz="1200" dirty="0">
                <a:latin typeface="Arial" panose="020B0604020202020204" pitchFamily="34" charset="0"/>
                <a:cs typeface="Arial" panose="020B0604020202020204" pitchFamily="34" charset="0"/>
              </a:rPr>
              <a:t>wskazanie gatunków podlegających szybkiej eliminacji oraz rozprzestrzenionych</a:t>
            </a:r>
          </a:p>
          <a:p>
            <a:r>
              <a:rPr lang="pl-PL" sz="1200" dirty="0">
                <a:latin typeface="Arial" panose="020B0604020202020204" pitchFamily="34" charset="0"/>
                <a:cs typeface="Arial" panose="020B0604020202020204" pitchFamily="34" charset="0"/>
              </a:rPr>
              <a:t>na szeroką skalę – rozporządzenie Rady Ministrów (slajdy 44-47) </a:t>
            </a:r>
          </a:p>
        </p:txBody>
      </p:sp>
      <p:sp>
        <p:nvSpPr>
          <p:cNvPr id="6" name="Tytuł 1">
            <a:extLst>
              <a:ext uri="{FF2B5EF4-FFF2-40B4-BE49-F238E27FC236}">
                <a16:creationId xmlns:a16="http://schemas.microsoft.com/office/drawing/2014/main" id="{D366801E-195C-4DDB-B6FD-F5FDBEA5EECF}"/>
              </a:ext>
            </a:extLst>
          </p:cNvPr>
          <p:cNvSpPr txBox="1">
            <a:spLocks/>
          </p:cNvSpPr>
          <p:nvPr/>
        </p:nvSpPr>
        <p:spPr bwMode="auto">
          <a:xfrm>
            <a:off x="84083" y="84083"/>
            <a:ext cx="10205544"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Postępowanie w przypadku stwierdzenia obecności IGO w środowisku</a:t>
            </a:r>
          </a:p>
        </p:txBody>
      </p:sp>
    </p:spTree>
    <p:extLst>
      <p:ext uri="{BB962C8B-B14F-4D97-AF65-F5344CB8AC3E}">
        <p14:creationId xmlns:p14="http://schemas.microsoft.com/office/powerpoint/2010/main" val="42067637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ole tekstowe 5">
            <a:extLst>
              <a:ext uri="{FF2B5EF4-FFF2-40B4-BE49-F238E27FC236}">
                <a16:creationId xmlns:a16="http://schemas.microsoft.com/office/drawing/2014/main" id="{DAEBF52F-3287-4484-B7E7-4A261D1FDE98}"/>
              </a:ext>
            </a:extLst>
          </p:cNvPr>
          <p:cNvSpPr txBox="1"/>
          <p:nvPr/>
        </p:nvSpPr>
        <p:spPr>
          <a:xfrm>
            <a:off x="1460194" y="792323"/>
            <a:ext cx="7453322" cy="338554"/>
          </a:xfrm>
          <a:prstGeom prst="rect">
            <a:avLst/>
          </a:prstGeom>
          <a:noFill/>
        </p:spPr>
        <p:txBody>
          <a:bodyPr wrap="none" rtlCol="0">
            <a:spAutoFit/>
          </a:bodyPr>
          <a:lstStyle/>
          <a:p>
            <a:r>
              <a:rPr lang="pl-PL" sz="1600" dirty="0">
                <a:latin typeface="Arial" panose="020B0604020202020204" pitchFamily="34" charset="0"/>
                <a:cs typeface="Arial" panose="020B0604020202020204" pitchFamily="34" charset="0"/>
              </a:rPr>
              <a:t>https://www.gov.pl/web/gdos/wzory-raportow-dla-gminy--inwazyjne-gatunki-obce</a:t>
            </a:r>
          </a:p>
        </p:txBody>
      </p:sp>
      <p:pic>
        <p:nvPicPr>
          <p:cNvPr id="3" name="Obraz 2">
            <a:extLst>
              <a:ext uri="{FF2B5EF4-FFF2-40B4-BE49-F238E27FC236}">
                <a16:creationId xmlns:a16="http://schemas.microsoft.com/office/drawing/2014/main" id="{D0D5EE68-B4F2-4BB0-B86F-9F2AD9625B5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0193" y="1444883"/>
            <a:ext cx="7529621" cy="2906293"/>
          </a:xfrm>
          <a:prstGeom prst="rect">
            <a:avLst/>
          </a:prstGeom>
        </p:spPr>
      </p:pic>
      <p:sp>
        <p:nvSpPr>
          <p:cNvPr id="5" name="Tytuł 1">
            <a:extLst>
              <a:ext uri="{FF2B5EF4-FFF2-40B4-BE49-F238E27FC236}">
                <a16:creationId xmlns:a16="http://schemas.microsoft.com/office/drawing/2014/main" id="{C643189E-C20A-4B5C-A978-448AF80BF278}"/>
              </a:ext>
            </a:extLst>
          </p:cNvPr>
          <p:cNvSpPr txBox="1">
            <a:spLocks/>
          </p:cNvSpPr>
          <p:nvPr/>
        </p:nvSpPr>
        <p:spPr bwMode="auto">
          <a:xfrm>
            <a:off x="84083" y="84083"/>
            <a:ext cx="10205544"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Postępowanie w przypadku stwierdzenia obecności IGO w środowisku</a:t>
            </a:r>
          </a:p>
        </p:txBody>
      </p:sp>
    </p:spTree>
    <p:extLst>
      <p:ext uri="{BB962C8B-B14F-4D97-AF65-F5344CB8AC3E}">
        <p14:creationId xmlns:p14="http://schemas.microsoft.com/office/powerpoint/2010/main" val="42931956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Obraz 4">
            <a:extLst>
              <a:ext uri="{FF2B5EF4-FFF2-40B4-BE49-F238E27FC236}">
                <a16:creationId xmlns:a16="http://schemas.microsoft.com/office/drawing/2014/main" id="{CD48A8D3-CB52-433E-B129-896999520025}"/>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r="1594" b="2757"/>
          <a:stretch/>
        </p:blipFill>
        <p:spPr>
          <a:xfrm>
            <a:off x="1922664" y="802056"/>
            <a:ext cx="4914546" cy="3696212"/>
          </a:xfrm>
          <a:prstGeom prst="rect">
            <a:avLst/>
          </a:prstGeom>
        </p:spPr>
      </p:pic>
      <p:sp>
        <p:nvSpPr>
          <p:cNvPr id="4" name="Tytuł 1">
            <a:extLst>
              <a:ext uri="{FF2B5EF4-FFF2-40B4-BE49-F238E27FC236}">
                <a16:creationId xmlns:a16="http://schemas.microsoft.com/office/drawing/2014/main" id="{8E3FE4BA-D3BA-4386-B060-8F660325C944}"/>
              </a:ext>
            </a:extLst>
          </p:cNvPr>
          <p:cNvSpPr txBox="1">
            <a:spLocks/>
          </p:cNvSpPr>
          <p:nvPr/>
        </p:nvSpPr>
        <p:spPr bwMode="auto">
          <a:xfrm>
            <a:off x="84083" y="84083"/>
            <a:ext cx="10205544"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Postępowanie w przypadku stwierdzenia obecności IGO w środowisku</a:t>
            </a:r>
          </a:p>
        </p:txBody>
      </p:sp>
    </p:spTree>
    <p:extLst>
      <p:ext uri="{BB962C8B-B14F-4D97-AF65-F5344CB8AC3E}">
        <p14:creationId xmlns:p14="http://schemas.microsoft.com/office/powerpoint/2010/main" val="9712160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0AD57F1-4F31-4EA4-9063-0B7DD0E91409}"/>
              </a:ext>
            </a:extLst>
          </p:cNvPr>
          <p:cNvSpPr>
            <a:spLocks noGrp="1"/>
          </p:cNvSpPr>
          <p:nvPr>
            <p:ph type="title"/>
          </p:nvPr>
        </p:nvSpPr>
        <p:spPr>
          <a:xfrm>
            <a:off x="1468822" y="103908"/>
            <a:ext cx="6876392" cy="625691"/>
          </a:xfrm>
        </p:spPr>
        <p:txBody>
          <a:bodyPr>
            <a:normAutofit/>
          </a:bodyPr>
          <a:lstStyle/>
          <a:p>
            <a:r>
              <a:rPr lang="pl-PL" sz="1800" dirty="0">
                <a:latin typeface="Arial" panose="020B0604020202020204" pitchFamily="34" charset="0"/>
                <a:cs typeface="Arial" panose="020B0604020202020204" pitchFamily="34" charset="0"/>
              </a:rPr>
              <a:t>Wzór przekazania zgłoszenia stwierdzenia obecności w środowisku IGO UE / IGO PL</a:t>
            </a:r>
          </a:p>
        </p:txBody>
      </p:sp>
      <p:graphicFrame>
        <p:nvGraphicFramePr>
          <p:cNvPr id="4" name="Tabela 3">
            <a:extLst>
              <a:ext uri="{FF2B5EF4-FFF2-40B4-BE49-F238E27FC236}">
                <a16:creationId xmlns:a16="http://schemas.microsoft.com/office/drawing/2014/main" id="{87F8C751-8314-4EB3-B576-897EE9F1FE1B}"/>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2861956380"/>
              </p:ext>
            </p:extLst>
          </p:nvPr>
        </p:nvGraphicFramePr>
        <p:xfrm>
          <a:off x="1468822" y="726823"/>
          <a:ext cx="6681355" cy="838200"/>
        </p:xfrm>
        <a:graphic>
          <a:graphicData uri="http://schemas.openxmlformats.org/drawingml/2006/table">
            <a:tbl>
              <a:tblPr>
                <a:tableStyleId>{5C22544A-7EE6-4342-B048-85BDC9FD1C3A}</a:tableStyleId>
              </a:tblPr>
              <a:tblGrid>
                <a:gridCol w="1486348">
                  <a:extLst>
                    <a:ext uri="{9D8B030D-6E8A-4147-A177-3AD203B41FA5}">
                      <a16:colId xmlns:a16="http://schemas.microsoft.com/office/drawing/2014/main" val="1220748184"/>
                    </a:ext>
                  </a:extLst>
                </a:gridCol>
                <a:gridCol w="1298752">
                  <a:extLst>
                    <a:ext uri="{9D8B030D-6E8A-4147-A177-3AD203B41FA5}">
                      <a16:colId xmlns:a16="http://schemas.microsoft.com/office/drawing/2014/main" val="3136731174"/>
                    </a:ext>
                  </a:extLst>
                </a:gridCol>
                <a:gridCol w="142032">
                  <a:extLst>
                    <a:ext uri="{9D8B030D-6E8A-4147-A177-3AD203B41FA5}">
                      <a16:colId xmlns:a16="http://schemas.microsoft.com/office/drawing/2014/main" val="226254890"/>
                    </a:ext>
                  </a:extLst>
                </a:gridCol>
                <a:gridCol w="1156720">
                  <a:extLst>
                    <a:ext uri="{9D8B030D-6E8A-4147-A177-3AD203B41FA5}">
                      <a16:colId xmlns:a16="http://schemas.microsoft.com/office/drawing/2014/main" val="920911065"/>
                    </a:ext>
                  </a:extLst>
                </a:gridCol>
                <a:gridCol w="1298752">
                  <a:extLst>
                    <a:ext uri="{9D8B030D-6E8A-4147-A177-3AD203B41FA5}">
                      <a16:colId xmlns:a16="http://schemas.microsoft.com/office/drawing/2014/main" val="925595216"/>
                    </a:ext>
                  </a:extLst>
                </a:gridCol>
                <a:gridCol w="1233676">
                  <a:extLst>
                    <a:ext uri="{9D8B030D-6E8A-4147-A177-3AD203B41FA5}">
                      <a16:colId xmlns:a16="http://schemas.microsoft.com/office/drawing/2014/main" val="2633062354"/>
                    </a:ext>
                  </a:extLst>
                </a:gridCol>
                <a:gridCol w="65075">
                  <a:extLst>
                    <a:ext uri="{9D8B030D-6E8A-4147-A177-3AD203B41FA5}">
                      <a16:colId xmlns:a16="http://schemas.microsoft.com/office/drawing/2014/main" val="2687930204"/>
                    </a:ext>
                  </a:extLst>
                </a:gridCol>
              </a:tblGrid>
              <a:tr h="160020">
                <a:tc>
                  <a:txBody>
                    <a:bodyPr/>
                    <a:lstStyle/>
                    <a:p>
                      <a:pPr algn="l" fontAlgn="b"/>
                      <a:r>
                        <a:rPr lang="pl-PL" sz="1100" u="none" strike="noStrike" dirty="0">
                          <a:effectLst/>
                          <a:latin typeface="Arial" panose="020B0604020202020204" pitchFamily="34" charset="0"/>
                          <a:cs typeface="Arial" panose="020B0604020202020204" pitchFamily="34" charset="0"/>
                        </a:rPr>
                        <a:t>Objaśnienia:</a:t>
                      </a:r>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gridSpan="2">
                  <a:txBody>
                    <a:bodyPr/>
                    <a:lstStyle/>
                    <a:p>
                      <a:pPr algn="l" fontAlgn="b"/>
                      <a:endParaRPr lang="pl-PL" sz="11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hMerge="1">
                  <a:txBody>
                    <a:bodyPr/>
                    <a:lstStyle/>
                    <a:p>
                      <a:pPr algn="l" fontAlgn="b"/>
                      <a:endParaRPr lang="pl-PL" sz="11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endParaRPr lang="pl-PL" sz="11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gridSpan="2">
                  <a:txBody>
                    <a:bodyPr/>
                    <a:lstStyle/>
                    <a:p>
                      <a:pPr algn="l" fontAlgn="b"/>
                      <a:endParaRPr lang="pl-PL" sz="11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hMerge="1">
                  <a:txBody>
                    <a:bodyPr/>
                    <a:lstStyle/>
                    <a:p>
                      <a:pPr algn="l" fontAlgn="b"/>
                      <a:endParaRPr lang="pl-PL"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680395400"/>
                  </a:ext>
                </a:extLst>
              </a:tr>
              <a:tr h="160020">
                <a:tc gridSpan="7">
                  <a:txBody>
                    <a:bodyPr/>
                    <a:lstStyle/>
                    <a:p>
                      <a:pPr algn="l" fontAlgn="b"/>
                      <a:r>
                        <a:rPr lang="pl-PL" sz="1100" u="none" strike="noStrike" dirty="0">
                          <a:effectLst/>
                          <a:latin typeface="Arial" panose="020B0604020202020204" pitchFamily="34" charset="0"/>
                          <a:cs typeface="Arial" panose="020B0604020202020204" pitchFamily="34" charset="0"/>
                        </a:rPr>
                        <a:t>- nazwę IGO UE / IGO PL podaną w zgłoszeniu należy wpisać odpowiednio w polu B lub C</a:t>
                      </a:r>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pPr algn="l" fontAlgn="b"/>
                      <a:endParaRPr lang="pl-PL" sz="1400" b="0" i="0" u="none" strike="noStrike" dirty="0">
                        <a:solidFill>
                          <a:srgbClr val="000000"/>
                        </a:solidFill>
                        <a:effectLst/>
                        <a:latin typeface="+mn-lt"/>
                      </a:endParaRPr>
                    </a:p>
                  </a:txBody>
                  <a:tcPr marL="0" marR="0" marT="0" marB="0" anchor="b"/>
                </a:tc>
                <a:extLst>
                  <a:ext uri="{0D108BD9-81ED-4DB2-BD59-A6C34878D82A}">
                    <a16:rowId xmlns:a16="http://schemas.microsoft.com/office/drawing/2014/main" val="393470030"/>
                  </a:ext>
                </a:extLst>
              </a:tr>
              <a:tr h="160020">
                <a:tc gridSpan="6">
                  <a:txBody>
                    <a:bodyPr/>
                    <a:lstStyle/>
                    <a:p>
                      <a:pPr algn="l" fontAlgn="b"/>
                      <a:r>
                        <a:rPr lang="pl-PL" sz="1100" u="none" strike="noStrike" dirty="0">
                          <a:effectLst/>
                          <a:latin typeface="Arial" panose="020B0604020202020204" pitchFamily="34" charset="0"/>
                          <a:cs typeface="Arial" panose="020B0604020202020204" pitchFamily="34" charset="0"/>
                        </a:rPr>
                        <a:t>- liczbę okazów IGO lub powierzchnię zajmowaną przez IGO należy wpisać odpowiednio w polu D lub E</a:t>
                      </a:r>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pPr algn="l" fontAlgn="b"/>
                      <a:endParaRPr lang="pl-PL"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pl-PL" sz="8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9843332"/>
                  </a:ext>
                </a:extLst>
              </a:tr>
              <a:tr h="160020">
                <a:tc gridSpan="3">
                  <a:txBody>
                    <a:bodyPr/>
                    <a:lstStyle/>
                    <a:p>
                      <a:pPr algn="l" fontAlgn="t"/>
                      <a:r>
                        <a:rPr lang="pl-PL" sz="1100" u="none" strike="noStrike" dirty="0">
                          <a:effectLst/>
                          <a:latin typeface="Arial" panose="020B0604020202020204" pitchFamily="34" charset="0"/>
                          <a:cs typeface="Arial" panose="020B0604020202020204" pitchFamily="34" charset="0"/>
                        </a:rPr>
                        <a:t>- uzupełnienie pól F, H i K nie jest wymagane</a:t>
                      </a:r>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tc>
                <a:tc hMerge="1">
                  <a:txBody>
                    <a:bodyPr/>
                    <a:lstStyle/>
                    <a:p>
                      <a:endParaRPr lang="pl-PL"/>
                    </a:p>
                  </a:txBody>
                  <a:tcPr/>
                </a:tc>
                <a:tc hMerge="1">
                  <a:txBody>
                    <a:bodyPr/>
                    <a:lstStyle/>
                    <a:p>
                      <a:pPr algn="l" fontAlgn="b"/>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gridSpan="2">
                  <a:txBody>
                    <a:bodyPr/>
                    <a:lstStyle/>
                    <a:p>
                      <a:pPr algn="l" fontAlgn="b"/>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hMerge="1">
                  <a:txBody>
                    <a:bodyPr/>
                    <a:lstStyle/>
                    <a:p>
                      <a:pPr algn="l" fontAlgn="b"/>
                      <a:endParaRPr lang="pl-PL"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pl-PL" sz="8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302061101"/>
                  </a:ext>
                </a:extLst>
              </a:tr>
              <a:tr h="160020">
                <a:tc gridSpan="4">
                  <a:txBody>
                    <a:bodyPr/>
                    <a:lstStyle/>
                    <a:p>
                      <a:pPr algn="l" fontAlgn="t"/>
                      <a:r>
                        <a:rPr lang="pl-PL" sz="1100" u="none" strike="noStrike" dirty="0">
                          <a:effectLst/>
                          <a:latin typeface="Arial" panose="020B0604020202020204" pitchFamily="34" charset="0"/>
                          <a:cs typeface="Arial" panose="020B0604020202020204" pitchFamily="34" charset="0"/>
                        </a:rPr>
                        <a:t>- kursywą wyróżniono wskazówki do wypełnienia komórek tabeli</a:t>
                      </a:r>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tc>
                <a:tc hMerge="1">
                  <a:txBody>
                    <a:bodyPr/>
                    <a:lstStyle/>
                    <a:p>
                      <a:endParaRPr lang="pl-PL"/>
                    </a:p>
                  </a:txBody>
                  <a:tcPr/>
                </a:tc>
                <a:tc hMerge="1">
                  <a:txBody>
                    <a:bodyPr/>
                    <a:lstStyle/>
                    <a:p>
                      <a:endParaRPr lang="pl-PL"/>
                    </a:p>
                  </a:txBody>
                  <a:tcPr/>
                </a:tc>
                <a:tc hMerge="1">
                  <a:txBody>
                    <a:bodyPr/>
                    <a:lstStyle/>
                    <a:p>
                      <a:pPr algn="l" fontAlgn="t"/>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tc>
                <a:tc gridSpan="2">
                  <a:txBody>
                    <a:bodyPr/>
                    <a:lstStyle/>
                    <a:p>
                      <a:pPr algn="l" fontAlgn="b"/>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hMerge="1">
                  <a:txBody>
                    <a:bodyPr/>
                    <a:lstStyle/>
                    <a:p>
                      <a:pPr algn="l" fontAlgn="b"/>
                      <a:endParaRPr lang="pl-PL" sz="1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pl-PL" sz="8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837341593"/>
                  </a:ext>
                </a:extLst>
              </a:tr>
            </a:tbl>
          </a:graphicData>
        </a:graphic>
      </p:graphicFrame>
      <p:graphicFrame>
        <p:nvGraphicFramePr>
          <p:cNvPr id="5" name="Tabela 4">
            <a:extLst>
              <a:ext uri="{FF2B5EF4-FFF2-40B4-BE49-F238E27FC236}">
                <a16:creationId xmlns:a16="http://schemas.microsoft.com/office/drawing/2014/main" id="{41BAD162-A7FE-43A0-BF52-F93997448AA1}"/>
              </a:ext>
            </a:extLst>
          </p:cNvPr>
          <p:cNvGraphicFramePr>
            <a:graphicFrameLocks noGrp="1"/>
          </p:cNvGraphicFramePr>
          <p:nvPr>
            <p:extLst>
              <p:ext uri="{D42A27DB-BD31-4B8C-83A1-F6EECF244321}">
                <p14:modId xmlns:p14="http://schemas.microsoft.com/office/powerpoint/2010/main" val="103572210"/>
              </p:ext>
            </p:extLst>
          </p:nvPr>
        </p:nvGraphicFramePr>
        <p:xfrm>
          <a:off x="1468822" y="1579577"/>
          <a:ext cx="6681356" cy="3563923"/>
        </p:xfrm>
        <a:graphic>
          <a:graphicData uri="http://schemas.openxmlformats.org/drawingml/2006/table">
            <a:tbl>
              <a:tblPr>
                <a:tableStyleId>{5C22544A-7EE6-4342-B048-85BDC9FD1C3A}</a:tableStyleId>
              </a:tblPr>
              <a:tblGrid>
                <a:gridCol w="145473">
                  <a:extLst>
                    <a:ext uri="{9D8B030D-6E8A-4147-A177-3AD203B41FA5}">
                      <a16:colId xmlns:a16="http://schemas.microsoft.com/office/drawing/2014/main" val="2512410287"/>
                    </a:ext>
                  </a:extLst>
                </a:gridCol>
                <a:gridCol w="467591">
                  <a:extLst>
                    <a:ext uri="{9D8B030D-6E8A-4147-A177-3AD203B41FA5}">
                      <a16:colId xmlns:a16="http://schemas.microsoft.com/office/drawing/2014/main" val="152400103"/>
                    </a:ext>
                  </a:extLst>
                </a:gridCol>
                <a:gridCol w="446810">
                  <a:extLst>
                    <a:ext uri="{9D8B030D-6E8A-4147-A177-3AD203B41FA5}">
                      <a16:colId xmlns:a16="http://schemas.microsoft.com/office/drawing/2014/main" val="3639747930"/>
                    </a:ext>
                  </a:extLst>
                </a:gridCol>
                <a:gridCol w="633845">
                  <a:extLst>
                    <a:ext uri="{9D8B030D-6E8A-4147-A177-3AD203B41FA5}">
                      <a16:colId xmlns:a16="http://schemas.microsoft.com/office/drawing/2014/main" val="3733899943"/>
                    </a:ext>
                  </a:extLst>
                </a:gridCol>
                <a:gridCol w="631448">
                  <a:extLst>
                    <a:ext uri="{9D8B030D-6E8A-4147-A177-3AD203B41FA5}">
                      <a16:colId xmlns:a16="http://schemas.microsoft.com/office/drawing/2014/main" val="2899243357"/>
                    </a:ext>
                  </a:extLst>
                </a:gridCol>
                <a:gridCol w="1176571">
                  <a:extLst>
                    <a:ext uri="{9D8B030D-6E8A-4147-A177-3AD203B41FA5}">
                      <a16:colId xmlns:a16="http://schemas.microsoft.com/office/drawing/2014/main" val="1543528754"/>
                    </a:ext>
                  </a:extLst>
                </a:gridCol>
                <a:gridCol w="633845">
                  <a:extLst>
                    <a:ext uri="{9D8B030D-6E8A-4147-A177-3AD203B41FA5}">
                      <a16:colId xmlns:a16="http://schemas.microsoft.com/office/drawing/2014/main" val="3303469243"/>
                    </a:ext>
                  </a:extLst>
                </a:gridCol>
                <a:gridCol w="779318">
                  <a:extLst>
                    <a:ext uri="{9D8B030D-6E8A-4147-A177-3AD203B41FA5}">
                      <a16:colId xmlns:a16="http://schemas.microsoft.com/office/drawing/2014/main" val="2265831883"/>
                    </a:ext>
                  </a:extLst>
                </a:gridCol>
                <a:gridCol w="613064">
                  <a:extLst>
                    <a:ext uri="{9D8B030D-6E8A-4147-A177-3AD203B41FA5}">
                      <a16:colId xmlns:a16="http://schemas.microsoft.com/office/drawing/2014/main" val="2069766603"/>
                    </a:ext>
                  </a:extLst>
                </a:gridCol>
                <a:gridCol w="810491">
                  <a:extLst>
                    <a:ext uri="{9D8B030D-6E8A-4147-A177-3AD203B41FA5}">
                      <a16:colId xmlns:a16="http://schemas.microsoft.com/office/drawing/2014/main" val="1087963294"/>
                    </a:ext>
                  </a:extLst>
                </a:gridCol>
                <a:gridCol w="342900">
                  <a:extLst>
                    <a:ext uri="{9D8B030D-6E8A-4147-A177-3AD203B41FA5}">
                      <a16:colId xmlns:a16="http://schemas.microsoft.com/office/drawing/2014/main" val="459840210"/>
                    </a:ext>
                  </a:extLst>
                </a:gridCol>
              </a:tblGrid>
              <a:tr h="140690">
                <a:tc>
                  <a:txBody>
                    <a:bodyPr/>
                    <a:lstStyle/>
                    <a:p>
                      <a:pPr algn="ctr" fontAlgn="b"/>
                      <a:r>
                        <a:rPr lang="pl-PL" sz="800" u="none" strike="noStrike">
                          <a:effectLst/>
                          <a:latin typeface="Arial" panose="020B0604020202020204" pitchFamily="34" charset="0"/>
                          <a:cs typeface="Arial" panose="020B0604020202020204" pitchFamily="34" charset="0"/>
                        </a:rPr>
                        <a:t>A</a:t>
                      </a:r>
                      <a:endParaRPr lang="pl-PL" sz="8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pl-PL" sz="800" u="none" strike="noStrike">
                          <a:effectLst/>
                          <a:latin typeface="Arial" panose="020B0604020202020204" pitchFamily="34" charset="0"/>
                          <a:cs typeface="Arial" panose="020B0604020202020204" pitchFamily="34" charset="0"/>
                        </a:rPr>
                        <a:t>B</a:t>
                      </a:r>
                      <a:endParaRPr lang="pl-PL" sz="8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pl-PL" sz="800" u="none" strike="noStrike">
                          <a:effectLst/>
                          <a:latin typeface="Arial" panose="020B0604020202020204" pitchFamily="34" charset="0"/>
                          <a:cs typeface="Arial" panose="020B0604020202020204" pitchFamily="34" charset="0"/>
                        </a:rPr>
                        <a:t>C</a:t>
                      </a:r>
                      <a:endParaRPr lang="pl-PL" sz="8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pl-PL" sz="800" u="none" strike="noStrike">
                          <a:effectLst/>
                          <a:latin typeface="Arial" panose="020B0604020202020204" pitchFamily="34" charset="0"/>
                          <a:cs typeface="Arial" panose="020B0604020202020204" pitchFamily="34" charset="0"/>
                        </a:rPr>
                        <a:t>D</a:t>
                      </a:r>
                      <a:endParaRPr lang="pl-PL" sz="8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pl-PL" sz="800" u="none" strike="noStrike">
                          <a:effectLst/>
                          <a:latin typeface="Arial" panose="020B0604020202020204" pitchFamily="34" charset="0"/>
                          <a:cs typeface="Arial" panose="020B0604020202020204" pitchFamily="34" charset="0"/>
                        </a:rPr>
                        <a:t>E</a:t>
                      </a:r>
                      <a:endParaRPr lang="pl-PL" sz="8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pl-PL" sz="800" u="none" strike="noStrike">
                          <a:effectLst/>
                          <a:latin typeface="Arial" panose="020B0604020202020204" pitchFamily="34" charset="0"/>
                          <a:cs typeface="Arial" panose="020B0604020202020204" pitchFamily="34" charset="0"/>
                        </a:rPr>
                        <a:t>F</a:t>
                      </a:r>
                      <a:endParaRPr lang="pl-PL" sz="8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pl-PL" sz="800" u="none" strike="noStrike">
                          <a:effectLst/>
                          <a:latin typeface="Arial" panose="020B0604020202020204" pitchFamily="34" charset="0"/>
                          <a:cs typeface="Arial" panose="020B0604020202020204" pitchFamily="34" charset="0"/>
                        </a:rPr>
                        <a:t>G</a:t>
                      </a:r>
                      <a:endParaRPr lang="pl-PL" sz="8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pl-PL" sz="800" u="none" strike="noStrike">
                          <a:effectLst/>
                          <a:latin typeface="Arial" panose="020B0604020202020204" pitchFamily="34" charset="0"/>
                          <a:cs typeface="Arial" panose="020B0604020202020204" pitchFamily="34" charset="0"/>
                        </a:rPr>
                        <a:t>H</a:t>
                      </a:r>
                      <a:endParaRPr lang="pl-PL" sz="8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pl-PL" sz="800" u="none" strike="noStrike">
                          <a:effectLst/>
                          <a:latin typeface="Arial" panose="020B0604020202020204" pitchFamily="34" charset="0"/>
                          <a:cs typeface="Arial" panose="020B0604020202020204" pitchFamily="34" charset="0"/>
                        </a:rPr>
                        <a:t>I</a:t>
                      </a:r>
                      <a:endParaRPr lang="pl-PL" sz="8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pl-PL" sz="800" u="none" strike="noStrike">
                          <a:effectLst/>
                          <a:latin typeface="Arial" panose="020B0604020202020204" pitchFamily="34" charset="0"/>
                          <a:cs typeface="Arial" panose="020B0604020202020204" pitchFamily="34" charset="0"/>
                        </a:rPr>
                        <a:t>J</a:t>
                      </a:r>
                      <a:endParaRPr lang="pl-PL" sz="8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pl-PL" sz="800" u="none" strike="noStrike">
                          <a:effectLst/>
                          <a:latin typeface="Arial" panose="020B0604020202020204" pitchFamily="34" charset="0"/>
                          <a:cs typeface="Arial" panose="020B0604020202020204" pitchFamily="34" charset="0"/>
                        </a:rPr>
                        <a:t>K</a:t>
                      </a:r>
                      <a:endParaRPr lang="pl-PL" sz="8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1114451467"/>
                  </a:ext>
                </a:extLst>
              </a:tr>
              <a:tr h="984833">
                <a:tc>
                  <a:txBody>
                    <a:bodyPr/>
                    <a:lstStyle/>
                    <a:p>
                      <a:pPr algn="ctr" fontAlgn="ctr"/>
                      <a:r>
                        <a:rPr lang="pl-PL" sz="800" u="none" strike="noStrike">
                          <a:effectLst/>
                          <a:latin typeface="Arial" panose="020B0604020202020204" pitchFamily="34" charset="0"/>
                          <a:cs typeface="Arial" panose="020B0604020202020204" pitchFamily="34" charset="0"/>
                        </a:rPr>
                        <a:t>Lp</a:t>
                      </a:r>
                      <a:endParaRPr lang="pl-PL" sz="8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pl-PL" sz="800" u="none" strike="noStrike">
                          <a:effectLst/>
                          <a:latin typeface="Arial" panose="020B0604020202020204" pitchFamily="34" charset="0"/>
                          <a:cs typeface="Arial" panose="020B0604020202020204" pitchFamily="34" charset="0"/>
                        </a:rPr>
                        <a:t> Nazwa polska</a:t>
                      </a:r>
                      <a:endParaRPr lang="pl-PL" sz="8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pl-PL" sz="800" u="none" strike="noStrike">
                          <a:effectLst/>
                          <a:latin typeface="Arial" panose="020B0604020202020204" pitchFamily="34" charset="0"/>
                          <a:cs typeface="Arial" panose="020B0604020202020204" pitchFamily="34" charset="0"/>
                        </a:rPr>
                        <a:t> Nazwa naukowa</a:t>
                      </a:r>
                      <a:endParaRPr lang="pl-PL" sz="8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pl-PL" sz="800" u="none" strike="noStrike" dirty="0">
                          <a:effectLst/>
                          <a:latin typeface="Arial" panose="020B0604020202020204" pitchFamily="34" charset="0"/>
                          <a:cs typeface="Arial" panose="020B0604020202020204" pitchFamily="34" charset="0"/>
                        </a:rPr>
                        <a:t>Minimalna liczba okazów lub powierzchnia zajmowana przez IGO</a:t>
                      </a:r>
                      <a:endParaRPr lang="pl-PL" sz="8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pl-PL" sz="800" u="none" strike="noStrike">
                          <a:effectLst/>
                          <a:latin typeface="Arial" panose="020B0604020202020204" pitchFamily="34" charset="0"/>
                          <a:cs typeface="Arial" panose="020B0604020202020204" pitchFamily="34" charset="0"/>
                        </a:rPr>
                        <a:t>Maksymalna liczba okazów lub powierzchnia zajmowana przez IGO</a:t>
                      </a:r>
                      <a:endParaRPr lang="pl-PL" sz="8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pl-PL" sz="800" u="none" strike="noStrike" dirty="0">
                          <a:effectLst/>
                          <a:latin typeface="Arial" panose="020B0604020202020204" pitchFamily="34" charset="0"/>
                          <a:cs typeface="Arial" panose="020B0604020202020204" pitchFamily="34" charset="0"/>
                        </a:rPr>
                        <a:t>Jednostka liczebności</a:t>
                      </a:r>
                      <a:endParaRPr lang="pl-PL" sz="8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pl-PL" sz="800" u="none" strike="noStrike">
                          <a:effectLst/>
                          <a:latin typeface="Arial" panose="020B0604020202020204" pitchFamily="34" charset="0"/>
                          <a:cs typeface="Arial" panose="020B0604020202020204" pitchFamily="34" charset="0"/>
                        </a:rPr>
                        <a:t>Miejsce stwierdzenia obecności IGO w środowisku</a:t>
                      </a:r>
                      <a:endParaRPr lang="pl-PL" sz="8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pl-PL" sz="800" u="none" strike="noStrike">
                          <a:effectLst/>
                          <a:latin typeface="Arial" panose="020B0604020202020204" pitchFamily="34" charset="0"/>
                          <a:cs typeface="Arial" panose="020B0604020202020204" pitchFamily="34" charset="0"/>
                        </a:rPr>
                        <a:t>Miejsce stwierdzenia obecności IGO w środowisku - plik shp lub współrzędne</a:t>
                      </a:r>
                      <a:endParaRPr lang="pl-PL" sz="8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pl-PL" sz="800" u="none" strike="noStrike">
                          <a:effectLst/>
                          <a:latin typeface="Arial" panose="020B0604020202020204" pitchFamily="34" charset="0"/>
                          <a:cs typeface="Arial" panose="020B0604020202020204" pitchFamily="34" charset="0"/>
                        </a:rPr>
                        <a:t>Data stwierdzenia obecności IGO w środowisku</a:t>
                      </a:r>
                      <a:endParaRPr lang="pl-PL" sz="8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pl-PL" sz="800" u="none" strike="noStrike">
                          <a:effectLst/>
                          <a:latin typeface="Arial" panose="020B0604020202020204" pitchFamily="34" charset="0"/>
                          <a:cs typeface="Arial" panose="020B0604020202020204" pitchFamily="34" charset="0"/>
                        </a:rPr>
                        <a:t>Dane podmiotu zgłaszającego stwierdzenie IGO</a:t>
                      </a:r>
                      <a:endParaRPr lang="pl-PL" sz="8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pl-PL" sz="800" u="none" strike="noStrike">
                          <a:effectLst/>
                          <a:latin typeface="Arial" panose="020B0604020202020204" pitchFamily="34" charset="0"/>
                          <a:cs typeface="Arial" panose="020B0604020202020204" pitchFamily="34" charset="0"/>
                        </a:rPr>
                        <a:t>Uwagi</a:t>
                      </a:r>
                      <a:endParaRPr lang="pl-PL" sz="8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2796154619"/>
                  </a:ext>
                </a:extLst>
              </a:tr>
              <a:tr h="2192425">
                <a:tc>
                  <a:txBody>
                    <a:bodyPr/>
                    <a:lstStyle/>
                    <a:p>
                      <a:pPr algn="l" fontAlgn="t"/>
                      <a:r>
                        <a:rPr lang="pl-PL" sz="800" u="none" strike="noStrike">
                          <a:effectLst/>
                          <a:latin typeface="Arial" panose="020B0604020202020204" pitchFamily="34" charset="0"/>
                          <a:cs typeface="Arial" panose="020B0604020202020204" pitchFamily="34" charset="0"/>
                        </a:rPr>
                        <a:t> </a:t>
                      </a:r>
                      <a:endParaRPr lang="pl-PL" sz="800" b="0" i="0" u="none" strike="noStrike">
                        <a:solidFill>
                          <a:srgbClr val="000000"/>
                        </a:solidFill>
                        <a:effectLst/>
                        <a:latin typeface="Arial" panose="020B0604020202020204" pitchFamily="34" charset="0"/>
                        <a:cs typeface="Arial" panose="020B0604020202020204" pitchFamily="34" charset="0"/>
                      </a:endParaRPr>
                    </a:p>
                  </a:txBody>
                  <a:tcPr marL="0" marR="0" marT="0" marB="0"/>
                </a:tc>
                <a:tc>
                  <a:txBody>
                    <a:bodyPr/>
                    <a:lstStyle/>
                    <a:p>
                      <a:pPr algn="l" fontAlgn="t"/>
                      <a:r>
                        <a:rPr lang="pl-PL" sz="800" i="1" u="none" strike="noStrike" dirty="0">
                          <a:effectLst/>
                          <a:latin typeface="Arial" panose="020B0604020202020204" pitchFamily="34" charset="0"/>
                          <a:cs typeface="Arial" panose="020B0604020202020204" pitchFamily="34" charset="0"/>
                        </a:rPr>
                        <a:t>Należy wybrać nazwę gatunku z listy rozwijanej, jeżeli nazwa polska istnieje</a:t>
                      </a:r>
                      <a:endParaRPr lang="pl-PL" sz="800" b="0" i="1" u="none" strike="noStrike" dirty="0">
                        <a:solidFill>
                          <a:srgbClr val="000000"/>
                        </a:solidFill>
                        <a:effectLst/>
                        <a:latin typeface="Arial" panose="020B0604020202020204" pitchFamily="34" charset="0"/>
                        <a:cs typeface="Arial" panose="020B0604020202020204" pitchFamily="34" charset="0"/>
                      </a:endParaRPr>
                    </a:p>
                  </a:txBody>
                  <a:tcPr marL="0" marR="0" marT="0" marB="0"/>
                </a:tc>
                <a:tc>
                  <a:txBody>
                    <a:bodyPr/>
                    <a:lstStyle/>
                    <a:p>
                      <a:pPr algn="l" fontAlgn="t"/>
                      <a:r>
                        <a:rPr lang="pl-PL" sz="800" i="1" u="none" strike="noStrike" dirty="0">
                          <a:effectLst/>
                          <a:latin typeface="Arial" panose="020B0604020202020204" pitchFamily="34" charset="0"/>
                          <a:cs typeface="Arial" panose="020B0604020202020204" pitchFamily="34" charset="0"/>
                        </a:rPr>
                        <a:t>Należy wybrać nazwę gatunku z listy rozwijanej</a:t>
                      </a:r>
                      <a:endParaRPr lang="pl-PL" sz="800" b="0" i="1" u="none" strike="noStrike" dirty="0">
                        <a:solidFill>
                          <a:srgbClr val="000000"/>
                        </a:solidFill>
                        <a:effectLst/>
                        <a:latin typeface="Arial" panose="020B0604020202020204" pitchFamily="34" charset="0"/>
                        <a:cs typeface="Arial" panose="020B0604020202020204" pitchFamily="34" charset="0"/>
                      </a:endParaRPr>
                    </a:p>
                  </a:txBody>
                  <a:tcPr marL="0" marR="0" marT="0" marB="0"/>
                </a:tc>
                <a:tc>
                  <a:txBody>
                    <a:bodyPr/>
                    <a:lstStyle/>
                    <a:p>
                      <a:pPr algn="l" fontAlgn="t"/>
                      <a:r>
                        <a:rPr lang="pl-PL" sz="800" i="1" u="none" strike="noStrike" dirty="0">
                          <a:effectLst/>
                          <a:latin typeface="Arial" panose="020B0604020202020204" pitchFamily="34" charset="0"/>
                          <a:cs typeface="Arial" panose="020B0604020202020204" pitchFamily="34" charset="0"/>
                        </a:rPr>
                        <a:t>Należy uzupełnić, jeżeli te dane są dostępne</a:t>
                      </a:r>
                      <a:endParaRPr lang="pl-PL" sz="800" b="0" i="1" u="none" strike="noStrike" dirty="0">
                        <a:solidFill>
                          <a:srgbClr val="000000"/>
                        </a:solidFill>
                        <a:effectLst/>
                        <a:latin typeface="Arial" panose="020B0604020202020204" pitchFamily="34" charset="0"/>
                        <a:cs typeface="Arial" panose="020B0604020202020204" pitchFamily="34" charset="0"/>
                      </a:endParaRPr>
                    </a:p>
                  </a:txBody>
                  <a:tcPr marL="0" marR="0" marT="0" marB="0"/>
                </a:tc>
                <a:tc>
                  <a:txBody>
                    <a:bodyPr/>
                    <a:lstStyle/>
                    <a:p>
                      <a:pPr algn="l" fontAlgn="t"/>
                      <a:r>
                        <a:rPr lang="pl-PL" sz="800" i="1" u="none" strike="noStrike" dirty="0">
                          <a:effectLst/>
                          <a:latin typeface="Arial" panose="020B0604020202020204" pitchFamily="34" charset="0"/>
                          <a:cs typeface="Arial" panose="020B0604020202020204" pitchFamily="34" charset="0"/>
                        </a:rPr>
                        <a:t>Należy uzupełnić, jeżeli te dane są dostępne</a:t>
                      </a:r>
                      <a:endParaRPr lang="pl-PL" sz="800" b="0" i="1" u="none" strike="noStrike" dirty="0">
                        <a:solidFill>
                          <a:srgbClr val="000000"/>
                        </a:solidFill>
                        <a:effectLst/>
                        <a:latin typeface="Arial" panose="020B0604020202020204" pitchFamily="34" charset="0"/>
                        <a:cs typeface="Arial" panose="020B0604020202020204" pitchFamily="34" charset="0"/>
                      </a:endParaRPr>
                    </a:p>
                  </a:txBody>
                  <a:tcPr marL="0" marR="0" marT="0" marB="0"/>
                </a:tc>
                <a:tc>
                  <a:txBody>
                    <a:bodyPr/>
                    <a:lstStyle/>
                    <a:p>
                      <a:pPr algn="l" fontAlgn="t"/>
                      <a:r>
                        <a:rPr lang="pl-PL" sz="800" i="1" u="none" strike="noStrike" dirty="0">
                          <a:effectLst/>
                          <a:latin typeface="Arial" panose="020B0604020202020204" pitchFamily="34" charset="0"/>
                          <a:cs typeface="Arial" panose="020B0604020202020204" pitchFamily="34" charset="0"/>
                        </a:rPr>
                        <a:t>Wskazane jest wybranie jednej z poniższych jednostek liczebności:  </a:t>
                      </a:r>
                      <a:br>
                        <a:rPr lang="pl-PL" sz="800" i="1" u="none" strike="noStrike" dirty="0">
                          <a:effectLst/>
                          <a:latin typeface="Arial" panose="020B0604020202020204" pitchFamily="34" charset="0"/>
                          <a:cs typeface="Arial" panose="020B0604020202020204" pitchFamily="34" charset="0"/>
                        </a:rPr>
                      </a:br>
                      <a:r>
                        <a:rPr lang="pl-PL" sz="800" i="1" u="none" strike="noStrike" dirty="0">
                          <a:effectLst/>
                          <a:latin typeface="Arial" panose="020B0604020202020204" pitchFamily="34" charset="0"/>
                          <a:cs typeface="Arial" panose="020B0604020202020204" pitchFamily="34" charset="0"/>
                        </a:rPr>
                        <a:t>długość zasiedlonego obiektu wyrażona w metrach, kępy, kolonie, osobnik, osobnik dorosły, osobnik młodociany, para, pędy, pędy kwiatostanowe, powierzchnia zasiedlona przez populację wyrażona w m2, samica, samiec, stanowiska, zasiedlone drzewa,</a:t>
                      </a:r>
                      <a:br>
                        <a:rPr lang="pl-PL" sz="800" i="1" u="none" strike="noStrike" dirty="0">
                          <a:effectLst/>
                          <a:latin typeface="Arial" panose="020B0604020202020204" pitchFamily="34" charset="0"/>
                          <a:cs typeface="Arial" panose="020B0604020202020204" pitchFamily="34" charset="0"/>
                        </a:rPr>
                      </a:br>
                      <a:r>
                        <a:rPr lang="pl-PL" sz="800" i="1" u="none" strike="noStrike" dirty="0">
                          <a:effectLst/>
                          <a:latin typeface="Arial" panose="020B0604020202020204" pitchFamily="34" charset="0"/>
                          <a:cs typeface="Arial" panose="020B0604020202020204" pitchFamily="34" charset="0"/>
                        </a:rPr>
                        <a:t>zasiedlone głazy/kamienie,</a:t>
                      </a:r>
                      <a:br>
                        <a:rPr lang="pl-PL" sz="800" i="1" u="none" strike="noStrike" dirty="0">
                          <a:effectLst/>
                          <a:latin typeface="Arial" panose="020B0604020202020204" pitchFamily="34" charset="0"/>
                          <a:cs typeface="Arial" panose="020B0604020202020204" pitchFamily="34" charset="0"/>
                        </a:rPr>
                      </a:br>
                      <a:r>
                        <a:rPr lang="pl-PL" sz="800" i="1" u="none" strike="noStrike" dirty="0">
                          <a:effectLst/>
                          <a:latin typeface="Arial" panose="020B0604020202020204" pitchFamily="34" charset="0"/>
                          <a:cs typeface="Arial" panose="020B0604020202020204" pitchFamily="34" charset="0"/>
                        </a:rPr>
                        <a:t>zasiedlone pnie, zasiedlone zbiorniki wodne</a:t>
                      </a:r>
                      <a:endParaRPr lang="pl-PL" sz="800" b="0" i="1" u="none" strike="noStrike" dirty="0">
                        <a:solidFill>
                          <a:srgbClr val="000000"/>
                        </a:solidFill>
                        <a:effectLst/>
                        <a:latin typeface="Arial" panose="020B0604020202020204" pitchFamily="34" charset="0"/>
                        <a:cs typeface="Arial" panose="020B0604020202020204" pitchFamily="34" charset="0"/>
                      </a:endParaRPr>
                    </a:p>
                  </a:txBody>
                  <a:tcPr marL="0" marR="0" marT="0" marB="0"/>
                </a:tc>
                <a:tc>
                  <a:txBody>
                    <a:bodyPr/>
                    <a:lstStyle/>
                    <a:p>
                      <a:pPr algn="l" fontAlgn="t"/>
                      <a:r>
                        <a:rPr lang="pl-PL" sz="800" i="1" u="none" strike="noStrike" dirty="0">
                          <a:effectLst/>
                          <a:latin typeface="Arial" panose="020B0604020202020204" pitchFamily="34" charset="0"/>
                          <a:cs typeface="Arial" panose="020B0604020202020204" pitchFamily="34" charset="0"/>
                        </a:rPr>
                        <a:t>Np. nr działki ewidencyjnej, obręb, gmina, powiat, województwo lub identyfikator działki ewidencyjnej lub adres</a:t>
                      </a:r>
                      <a:endParaRPr lang="pl-PL" sz="800" b="0" i="1" u="none" strike="noStrike" dirty="0">
                        <a:solidFill>
                          <a:srgbClr val="000000"/>
                        </a:solidFill>
                        <a:effectLst/>
                        <a:latin typeface="Arial" panose="020B0604020202020204" pitchFamily="34" charset="0"/>
                        <a:cs typeface="Arial" panose="020B0604020202020204" pitchFamily="34" charset="0"/>
                      </a:endParaRPr>
                    </a:p>
                  </a:txBody>
                  <a:tcPr marL="0" marR="0" marT="0" marB="0"/>
                </a:tc>
                <a:tc>
                  <a:txBody>
                    <a:bodyPr/>
                    <a:lstStyle/>
                    <a:p>
                      <a:pPr algn="l" fontAlgn="t"/>
                      <a:r>
                        <a:rPr lang="pl-PL" sz="800" i="1" u="none" strike="noStrike" dirty="0">
                          <a:effectLst/>
                          <a:latin typeface="Arial" panose="020B0604020202020204" pitchFamily="34" charset="0"/>
                          <a:cs typeface="Arial" panose="020B0604020202020204" pitchFamily="34" charset="0"/>
                        </a:rPr>
                        <a:t>Wskazane jest załączenie pliku </a:t>
                      </a:r>
                      <a:r>
                        <a:rPr lang="pl-PL" sz="800" i="1" u="none" strike="noStrike" dirty="0" err="1">
                          <a:effectLst/>
                          <a:latin typeface="Arial" panose="020B0604020202020204" pitchFamily="34" charset="0"/>
                          <a:cs typeface="Arial" panose="020B0604020202020204" pitchFamily="34" charset="0"/>
                        </a:rPr>
                        <a:t>shp</a:t>
                      </a:r>
                      <a:r>
                        <a:rPr lang="pl-PL" sz="800" i="1" u="none" strike="noStrike" dirty="0">
                          <a:effectLst/>
                          <a:latin typeface="Arial" panose="020B0604020202020204" pitchFamily="34" charset="0"/>
                          <a:cs typeface="Arial" panose="020B0604020202020204" pitchFamily="34" charset="0"/>
                        </a:rPr>
                        <a:t> lub podanie współrzędnych (układ PL-1992) punktu lub załamania granicy zajmowanej powierzchni IGO w oddzielnym arkuszu Excela lub np. w formacie WKT, jeżeli te dane są dostępne</a:t>
                      </a:r>
                      <a:endParaRPr lang="pl-PL" sz="800" b="0" i="1" u="none" strike="noStrike" dirty="0">
                        <a:solidFill>
                          <a:srgbClr val="000000"/>
                        </a:solidFill>
                        <a:effectLst/>
                        <a:latin typeface="Arial" panose="020B0604020202020204" pitchFamily="34" charset="0"/>
                        <a:cs typeface="Arial" panose="020B0604020202020204" pitchFamily="34" charset="0"/>
                      </a:endParaRPr>
                    </a:p>
                  </a:txBody>
                  <a:tcPr marL="0" marR="0" marT="0" marB="0"/>
                </a:tc>
                <a:tc>
                  <a:txBody>
                    <a:bodyPr/>
                    <a:lstStyle/>
                    <a:p>
                      <a:pPr algn="l" fontAlgn="t"/>
                      <a:r>
                        <a:rPr lang="pl-PL" sz="800" i="1" u="none" strike="noStrike" dirty="0" err="1">
                          <a:effectLst/>
                          <a:latin typeface="Arial" panose="020B0604020202020204" pitchFamily="34" charset="0"/>
                          <a:cs typeface="Arial" panose="020B0604020202020204" pitchFamily="34" charset="0"/>
                        </a:rPr>
                        <a:t>rrrr</a:t>
                      </a:r>
                      <a:r>
                        <a:rPr lang="pl-PL" sz="800" i="1" u="none" strike="noStrike" dirty="0">
                          <a:effectLst/>
                          <a:latin typeface="Arial" panose="020B0604020202020204" pitchFamily="34" charset="0"/>
                          <a:cs typeface="Arial" panose="020B0604020202020204" pitchFamily="34" charset="0"/>
                        </a:rPr>
                        <a:t>-mm-</a:t>
                      </a:r>
                      <a:r>
                        <a:rPr lang="pl-PL" sz="800" i="1" u="none" strike="noStrike" dirty="0" err="1">
                          <a:effectLst/>
                          <a:latin typeface="Arial" panose="020B0604020202020204" pitchFamily="34" charset="0"/>
                          <a:cs typeface="Arial" panose="020B0604020202020204" pitchFamily="34" charset="0"/>
                        </a:rPr>
                        <a:t>dd</a:t>
                      </a:r>
                      <a:endParaRPr lang="pl-PL" sz="800" b="0" i="1" u="none" strike="noStrike" dirty="0">
                        <a:solidFill>
                          <a:srgbClr val="000000"/>
                        </a:solidFill>
                        <a:effectLst/>
                        <a:latin typeface="Arial" panose="020B0604020202020204" pitchFamily="34" charset="0"/>
                        <a:cs typeface="Arial" panose="020B0604020202020204" pitchFamily="34" charset="0"/>
                      </a:endParaRPr>
                    </a:p>
                  </a:txBody>
                  <a:tcPr marL="0" marR="0" marT="0" marB="0"/>
                </a:tc>
                <a:tc>
                  <a:txBody>
                    <a:bodyPr/>
                    <a:lstStyle/>
                    <a:p>
                      <a:pPr algn="l" fontAlgn="t"/>
                      <a:r>
                        <a:rPr lang="pl-PL" sz="800" i="1" u="none" strike="noStrike" dirty="0">
                          <a:effectLst/>
                          <a:latin typeface="Arial" panose="020B0604020202020204" pitchFamily="34" charset="0"/>
                          <a:cs typeface="Arial" panose="020B0604020202020204" pitchFamily="34" charset="0"/>
                        </a:rPr>
                        <a:t>Należy podać: 'osoba fizyczna' a w przypadku innego podmiotu: imię i nazwisko albo nazwę oraz adres lub siedzibę, lub adres poczty elektronicznej, lub numer telefonu </a:t>
                      </a:r>
                      <a:endParaRPr lang="pl-PL" sz="800" b="0" i="1" u="none" strike="noStrike" dirty="0">
                        <a:solidFill>
                          <a:srgbClr val="000000"/>
                        </a:solidFill>
                        <a:effectLst/>
                        <a:latin typeface="Arial" panose="020B0604020202020204" pitchFamily="34" charset="0"/>
                        <a:cs typeface="Arial" panose="020B0604020202020204" pitchFamily="34" charset="0"/>
                      </a:endParaRPr>
                    </a:p>
                  </a:txBody>
                  <a:tcPr marL="0" marR="0" marT="0" marB="0"/>
                </a:tc>
                <a:tc>
                  <a:txBody>
                    <a:bodyPr/>
                    <a:lstStyle/>
                    <a:p>
                      <a:pPr algn="l" fontAlgn="t"/>
                      <a:endParaRPr lang="pl-PL" sz="800" b="0" i="1" u="none" strike="noStrike" dirty="0">
                        <a:solidFill>
                          <a:srgbClr val="000000"/>
                        </a:solidFill>
                        <a:effectLst/>
                        <a:latin typeface="Arial" panose="020B0604020202020204" pitchFamily="34" charset="0"/>
                        <a:cs typeface="Arial" panose="020B0604020202020204" pitchFamily="34" charset="0"/>
                      </a:endParaRPr>
                    </a:p>
                  </a:txBody>
                  <a:tcPr marL="0" marR="0" marT="0" marB="0"/>
                </a:tc>
                <a:extLst>
                  <a:ext uri="{0D108BD9-81ED-4DB2-BD59-A6C34878D82A}">
                    <a16:rowId xmlns:a16="http://schemas.microsoft.com/office/drawing/2014/main" val="4179638644"/>
                  </a:ext>
                </a:extLst>
              </a:tr>
            </a:tbl>
          </a:graphicData>
        </a:graphic>
      </p:graphicFrame>
    </p:spTree>
    <p:extLst>
      <p:ext uri="{BB962C8B-B14F-4D97-AF65-F5344CB8AC3E}">
        <p14:creationId xmlns:p14="http://schemas.microsoft.com/office/powerpoint/2010/main" val="18187020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87F8C751-8314-4EB3-B576-897EE9F1FE1B}"/>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2364858440"/>
              </p:ext>
            </p:extLst>
          </p:nvPr>
        </p:nvGraphicFramePr>
        <p:xfrm>
          <a:off x="1465116" y="863509"/>
          <a:ext cx="6690910" cy="838200"/>
        </p:xfrm>
        <a:graphic>
          <a:graphicData uri="http://schemas.openxmlformats.org/drawingml/2006/table">
            <a:tbl>
              <a:tblPr>
                <a:tableStyleId>{5C22544A-7EE6-4342-B048-85BDC9FD1C3A}</a:tableStyleId>
              </a:tblPr>
              <a:tblGrid>
                <a:gridCol w="1488474">
                  <a:extLst>
                    <a:ext uri="{9D8B030D-6E8A-4147-A177-3AD203B41FA5}">
                      <a16:colId xmlns:a16="http://schemas.microsoft.com/office/drawing/2014/main" val="1220748184"/>
                    </a:ext>
                  </a:extLst>
                </a:gridCol>
                <a:gridCol w="1300609">
                  <a:extLst>
                    <a:ext uri="{9D8B030D-6E8A-4147-A177-3AD203B41FA5}">
                      <a16:colId xmlns:a16="http://schemas.microsoft.com/office/drawing/2014/main" val="3136731174"/>
                    </a:ext>
                  </a:extLst>
                </a:gridCol>
                <a:gridCol w="128615">
                  <a:extLst>
                    <a:ext uri="{9D8B030D-6E8A-4147-A177-3AD203B41FA5}">
                      <a16:colId xmlns:a16="http://schemas.microsoft.com/office/drawing/2014/main" val="226254890"/>
                    </a:ext>
                  </a:extLst>
                </a:gridCol>
                <a:gridCol w="1171994">
                  <a:extLst>
                    <a:ext uri="{9D8B030D-6E8A-4147-A177-3AD203B41FA5}">
                      <a16:colId xmlns:a16="http://schemas.microsoft.com/office/drawing/2014/main" val="712646187"/>
                    </a:ext>
                  </a:extLst>
                </a:gridCol>
                <a:gridCol w="1300609">
                  <a:extLst>
                    <a:ext uri="{9D8B030D-6E8A-4147-A177-3AD203B41FA5}">
                      <a16:colId xmlns:a16="http://schemas.microsoft.com/office/drawing/2014/main" val="925595216"/>
                    </a:ext>
                  </a:extLst>
                </a:gridCol>
                <a:gridCol w="1235441">
                  <a:extLst>
                    <a:ext uri="{9D8B030D-6E8A-4147-A177-3AD203B41FA5}">
                      <a16:colId xmlns:a16="http://schemas.microsoft.com/office/drawing/2014/main" val="2633062354"/>
                    </a:ext>
                  </a:extLst>
                </a:gridCol>
                <a:gridCol w="65168">
                  <a:extLst>
                    <a:ext uri="{9D8B030D-6E8A-4147-A177-3AD203B41FA5}">
                      <a16:colId xmlns:a16="http://schemas.microsoft.com/office/drawing/2014/main" val="2687930204"/>
                    </a:ext>
                  </a:extLst>
                </a:gridCol>
              </a:tblGrid>
              <a:tr h="160020">
                <a:tc>
                  <a:txBody>
                    <a:bodyPr/>
                    <a:lstStyle/>
                    <a:p>
                      <a:pPr algn="l" fontAlgn="b"/>
                      <a:r>
                        <a:rPr lang="pl-PL" sz="1100" u="none" strike="noStrike" dirty="0">
                          <a:effectLst/>
                          <a:latin typeface="Arial" panose="020B0604020202020204" pitchFamily="34" charset="0"/>
                          <a:cs typeface="Arial" panose="020B0604020202020204" pitchFamily="34" charset="0"/>
                        </a:rPr>
                        <a:t>Objaśnienia:</a:t>
                      </a:r>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endParaRPr lang="pl-PL" sz="11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gridSpan="2">
                  <a:txBody>
                    <a:bodyPr/>
                    <a:lstStyle/>
                    <a:p>
                      <a:pPr algn="l" fontAlgn="b"/>
                      <a:endParaRPr lang="pl-PL" sz="11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hMerge="1">
                  <a:txBody>
                    <a:bodyPr/>
                    <a:lstStyle/>
                    <a:p>
                      <a:pPr algn="l" fontAlgn="b"/>
                      <a:endParaRPr lang="pl-PL" sz="11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endParaRPr lang="pl-PL" sz="8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gridSpan="2">
                  <a:txBody>
                    <a:bodyPr/>
                    <a:lstStyle/>
                    <a:p>
                      <a:pPr algn="l" fontAlgn="b"/>
                      <a:endParaRPr lang="pl-PL" sz="8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hMerge="1">
                  <a:txBody>
                    <a:bodyPr/>
                    <a:lstStyle/>
                    <a:p>
                      <a:pPr algn="l" fontAlgn="b"/>
                      <a:endParaRPr lang="pl-PL" sz="10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680395400"/>
                  </a:ext>
                </a:extLst>
              </a:tr>
              <a:tr h="160020">
                <a:tc gridSpan="7">
                  <a:txBody>
                    <a:bodyPr/>
                    <a:lstStyle/>
                    <a:p>
                      <a:pPr algn="l" fontAlgn="b"/>
                      <a:r>
                        <a:rPr lang="pl-PL" sz="1100" u="none" strike="noStrike" dirty="0">
                          <a:effectLst/>
                          <a:latin typeface="Arial" panose="020B0604020202020204" pitchFamily="34" charset="0"/>
                          <a:cs typeface="Arial" panose="020B0604020202020204" pitchFamily="34" charset="0"/>
                        </a:rPr>
                        <a:t>- nazwę IGO UE / IGO PL podaną w zgłoszeniu należy wpisać odpowiednio w polu B lub C</a:t>
                      </a:r>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pPr algn="l" fontAlgn="b"/>
                      <a:endParaRPr lang="pl-PL" sz="1400" b="0" i="0" u="none" strike="noStrike" dirty="0">
                        <a:solidFill>
                          <a:srgbClr val="000000"/>
                        </a:solidFill>
                        <a:effectLst/>
                        <a:latin typeface="+mn-lt"/>
                      </a:endParaRPr>
                    </a:p>
                  </a:txBody>
                  <a:tcPr marL="0" marR="0" marT="0" marB="0" anchor="b"/>
                </a:tc>
                <a:extLst>
                  <a:ext uri="{0D108BD9-81ED-4DB2-BD59-A6C34878D82A}">
                    <a16:rowId xmlns:a16="http://schemas.microsoft.com/office/drawing/2014/main" val="393470030"/>
                  </a:ext>
                </a:extLst>
              </a:tr>
              <a:tr h="160020">
                <a:tc gridSpan="6">
                  <a:txBody>
                    <a:bodyPr/>
                    <a:lstStyle/>
                    <a:p>
                      <a:pPr algn="l" fontAlgn="b"/>
                      <a:r>
                        <a:rPr lang="pl-PL" sz="1100" u="none" strike="noStrike" dirty="0">
                          <a:effectLst/>
                          <a:latin typeface="Arial" panose="020B0604020202020204" pitchFamily="34" charset="0"/>
                          <a:cs typeface="Arial" panose="020B0604020202020204" pitchFamily="34" charset="0"/>
                        </a:rPr>
                        <a:t>- liczbę okazów IGO lub powierzchnię zajmowaną przez IGO należy wpisać odpowiednio w polu D lub E</a:t>
                      </a:r>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pPr algn="l" fontAlgn="b"/>
                      <a:endParaRPr lang="pl-PL"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pl-PL" sz="8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409843332"/>
                  </a:ext>
                </a:extLst>
              </a:tr>
              <a:tr h="160020">
                <a:tc gridSpan="3">
                  <a:txBody>
                    <a:bodyPr/>
                    <a:lstStyle/>
                    <a:p>
                      <a:pPr algn="l" fontAlgn="t"/>
                      <a:r>
                        <a:rPr lang="pl-PL" sz="1100" u="none" strike="noStrike" dirty="0">
                          <a:effectLst/>
                          <a:latin typeface="Arial" panose="020B0604020202020204" pitchFamily="34" charset="0"/>
                          <a:cs typeface="Arial" panose="020B0604020202020204" pitchFamily="34" charset="0"/>
                        </a:rPr>
                        <a:t>- uzupełnienie pól F, H i K nie jest wymagane</a:t>
                      </a:r>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tc>
                <a:tc hMerge="1">
                  <a:txBody>
                    <a:bodyPr/>
                    <a:lstStyle/>
                    <a:p>
                      <a:endParaRPr lang="pl-PL"/>
                    </a:p>
                  </a:txBody>
                  <a:tcPr/>
                </a:tc>
                <a:tc hMerge="1">
                  <a:txBody>
                    <a:bodyPr/>
                    <a:lstStyle/>
                    <a:p>
                      <a:pPr algn="l" fontAlgn="b"/>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gridSpan="2">
                  <a:txBody>
                    <a:bodyPr/>
                    <a:lstStyle/>
                    <a:p>
                      <a:pPr algn="l" fontAlgn="b"/>
                      <a:endParaRPr lang="pl-PL" sz="8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hMerge="1">
                  <a:txBody>
                    <a:bodyPr/>
                    <a:lstStyle/>
                    <a:p>
                      <a:pPr algn="l" fontAlgn="b"/>
                      <a:endParaRPr lang="pl-PL" sz="10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pl-PL" sz="8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1302061101"/>
                  </a:ext>
                </a:extLst>
              </a:tr>
              <a:tr h="160020">
                <a:tc gridSpan="4">
                  <a:txBody>
                    <a:bodyPr/>
                    <a:lstStyle/>
                    <a:p>
                      <a:pPr algn="l" fontAlgn="t"/>
                      <a:r>
                        <a:rPr lang="pl-PL" sz="1100" u="none" strike="noStrike" dirty="0">
                          <a:effectLst/>
                          <a:latin typeface="Arial" panose="020B0604020202020204" pitchFamily="34" charset="0"/>
                          <a:cs typeface="Arial" panose="020B0604020202020204" pitchFamily="34" charset="0"/>
                        </a:rPr>
                        <a:t>- kursywą wyróżniono wskazówki do wypełnienia komórek tabeli</a:t>
                      </a:r>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tc>
                <a:tc hMerge="1">
                  <a:txBody>
                    <a:bodyPr/>
                    <a:lstStyle/>
                    <a:p>
                      <a:endParaRPr lang="pl-PL"/>
                    </a:p>
                  </a:txBody>
                  <a:tcPr/>
                </a:tc>
                <a:tc hMerge="1">
                  <a:txBody>
                    <a:bodyPr/>
                    <a:lstStyle/>
                    <a:p>
                      <a:endParaRPr lang="pl-PL"/>
                    </a:p>
                  </a:txBody>
                  <a:tcPr/>
                </a:tc>
                <a:tc hMerge="1">
                  <a:txBody>
                    <a:bodyPr/>
                    <a:lstStyle/>
                    <a:p>
                      <a:pPr algn="l" fontAlgn="t"/>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tc>
                <a:tc gridSpan="2">
                  <a:txBody>
                    <a:bodyPr/>
                    <a:lstStyle/>
                    <a:p>
                      <a:pPr algn="l" fontAlgn="b"/>
                      <a:endParaRPr lang="pl-PL" sz="8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hMerge="1">
                  <a:txBody>
                    <a:bodyPr/>
                    <a:lstStyle/>
                    <a:p>
                      <a:pPr algn="l" fontAlgn="b"/>
                      <a:endParaRPr lang="pl-PL" sz="10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pl-PL" sz="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837341593"/>
                  </a:ext>
                </a:extLst>
              </a:tr>
            </a:tbl>
          </a:graphicData>
        </a:graphic>
      </p:graphicFrame>
      <p:graphicFrame>
        <p:nvGraphicFramePr>
          <p:cNvPr id="5" name="Tabela 4">
            <a:extLst>
              <a:ext uri="{FF2B5EF4-FFF2-40B4-BE49-F238E27FC236}">
                <a16:creationId xmlns:a16="http://schemas.microsoft.com/office/drawing/2014/main" id="{41BAD162-A7FE-43A0-BF52-F93997448AA1}"/>
              </a:ext>
            </a:extLst>
          </p:cNvPr>
          <p:cNvGraphicFramePr>
            <a:graphicFrameLocks noGrp="1"/>
          </p:cNvGraphicFramePr>
          <p:nvPr>
            <p:extLst>
              <p:ext uri="{D42A27DB-BD31-4B8C-83A1-F6EECF244321}">
                <p14:modId xmlns:p14="http://schemas.microsoft.com/office/powerpoint/2010/main" val="3962098510"/>
              </p:ext>
            </p:extLst>
          </p:nvPr>
        </p:nvGraphicFramePr>
        <p:xfrm>
          <a:off x="1465118" y="1835619"/>
          <a:ext cx="6213764" cy="2478528"/>
        </p:xfrm>
        <a:graphic>
          <a:graphicData uri="http://schemas.openxmlformats.org/drawingml/2006/table">
            <a:tbl>
              <a:tblPr>
                <a:tableStyleId>{5C22544A-7EE6-4342-B048-85BDC9FD1C3A}</a:tableStyleId>
              </a:tblPr>
              <a:tblGrid>
                <a:gridCol w="6213764">
                  <a:extLst>
                    <a:ext uri="{9D8B030D-6E8A-4147-A177-3AD203B41FA5}">
                      <a16:colId xmlns:a16="http://schemas.microsoft.com/office/drawing/2014/main" val="459840210"/>
                    </a:ext>
                  </a:extLst>
                </a:gridCol>
              </a:tblGrid>
              <a:tr h="160020">
                <a:tc>
                  <a:txBody>
                    <a:bodyPr/>
                    <a:lstStyle/>
                    <a:p>
                      <a:pPr algn="ctr" fontAlgn="b"/>
                      <a:r>
                        <a:rPr lang="pl-PL" sz="1100" u="none" strike="noStrike" dirty="0">
                          <a:effectLst/>
                          <a:latin typeface="Arial" panose="020B0604020202020204" pitchFamily="34" charset="0"/>
                          <a:cs typeface="Arial" panose="020B0604020202020204" pitchFamily="34" charset="0"/>
                        </a:rPr>
                        <a:t>K</a:t>
                      </a:r>
                      <a:endParaRPr lang="pl-PL" sz="11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1114451467"/>
                  </a:ext>
                </a:extLst>
              </a:tr>
              <a:tr h="344928">
                <a:tc>
                  <a:txBody>
                    <a:bodyPr/>
                    <a:lstStyle/>
                    <a:p>
                      <a:pPr algn="ctr" fontAlgn="ctr"/>
                      <a:r>
                        <a:rPr lang="pl-PL" sz="1100" u="none" strike="noStrike" dirty="0">
                          <a:effectLst/>
                          <a:latin typeface="Arial" panose="020B0604020202020204" pitchFamily="34" charset="0"/>
                          <a:cs typeface="Arial" panose="020B0604020202020204" pitchFamily="34" charset="0"/>
                        </a:rPr>
                        <a:t>Uwagi</a:t>
                      </a:r>
                      <a:endParaRPr lang="pl-PL" sz="11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2796154619"/>
                  </a:ext>
                </a:extLst>
              </a:tr>
              <a:tr h="1910041">
                <a:tc>
                  <a:txBody>
                    <a:bodyPr/>
                    <a:lstStyle/>
                    <a:p>
                      <a:pPr marL="0" marR="0" lvl="0" indent="0" algn="l" defTabSz="685800" rtl="0" eaLnBrk="1" fontAlgn="t" latinLnBrk="0" hangingPunct="1">
                        <a:lnSpc>
                          <a:spcPct val="100000"/>
                        </a:lnSpc>
                        <a:spcBef>
                          <a:spcPts val="0"/>
                        </a:spcBef>
                        <a:spcAft>
                          <a:spcPts val="0"/>
                        </a:spcAft>
                        <a:buClrTx/>
                        <a:buSzTx/>
                        <a:buFontTx/>
                        <a:buNone/>
                        <a:tabLst/>
                        <a:defRPr/>
                      </a:pPr>
                      <a:r>
                        <a:rPr lang="pl-PL" sz="1100" i="1" dirty="0">
                          <a:latin typeface="Arial" panose="020B0604020202020204" pitchFamily="34" charset="0"/>
                          <a:cs typeface="Arial" panose="020B0604020202020204" pitchFamily="34" charset="0"/>
                        </a:rPr>
                        <a:t>W tym miejscu można wpisać dodatkowe informacje niewymagane ustawą o gatunkach obcych. </a:t>
                      </a:r>
                    </a:p>
                    <a:p>
                      <a:pPr marL="0" marR="0" lvl="0" indent="0" algn="l" defTabSz="685800" rtl="0" eaLnBrk="1" fontAlgn="t" latinLnBrk="0" hangingPunct="1">
                        <a:lnSpc>
                          <a:spcPct val="100000"/>
                        </a:lnSpc>
                        <a:spcBef>
                          <a:spcPts val="0"/>
                        </a:spcBef>
                        <a:spcAft>
                          <a:spcPts val="0"/>
                        </a:spcAft>
                        <a:buClrTx/>
                        <a:buSzTx/>
                        <a:buFontTx/>
                        <a:buNone/>
                        <a:tabLst/>
                        <a:defRPr/>
                      </a:pPr>
                      <a:endParaRPr lang="pl-PL" sz="1100" i="1" dirty="0">
                        <a:latin typeface="Arial" panose="020B0604020202020204" pitchFamily="34" charset="0"/>
                        <a:cs typeface="Arial" panose="020B0604020202020204" pitchFamily="34" charset="0"/>
                      </a:endParaRPr>
                    </a:p>
                    <a:p>
                      <a:pPr marL="0" marR="0" lvl="0" indent="0" algn="l" defTabSz="685800" rtl="0" eaLnBrk="1" fontAlgn="t" latinLnBrk="0" hangingPunct="1">
                        <a:lnSpc>
                          <a:spcPct val="100000"/>
                        </a:lnSpc>
                        <a:spcBef>
                          <a:spcPts val="0"/>
                        </a:spcBef>
                        <a:spcAft>
                          <a:spcPts val="0"/>
                        </a:spcAft>
                        <a:buClrTx/>
                        <a:buSzTx/>
                        <a:buFontTx/>
                        <a:buNone/>
                        <a:tabLst/>
                        <a:defRPr/>
                      </a:pPr>
                      <a:r>
                        <a:rPr lang="pl-PL" sz="1100" i="1" dirty="0">
                          <a:latin typeface="Arial" panose="020B0604020202020204" pitchFamily="34" charset="0"/>
                          <a:cs typeface="Arial" panose="020B0604020202020204" pitchFamily="34" charset="0"/>
                        </a:rPr>
                        <a:t>Wskazane jest wypisanie załączonych dokumentów, np. fotografie, plik </a:t>
                      </a:r>
                      <a:r>
                        <a:rPr lang="pl-PL" sz="1100" i="1" dirty="0" err="1">
                          <a:latin typeface="Arial" panose="020B0604020202020204" pitchFamily="34" charset="0"/>
                          <a:cs typeface="Arial" panose="020B0604020202020204" pitchFamily="34" charset="0"/>
                        </a:rPr>
                        <a:t>shp</a:t>
                      </a:r>
                      <a:r>
                        <a:rPr lang="pl-PL" sz="1100" i="1" dirty="0">
                          <a:latin typeface="Arial" panose="020B0604020202020204" pitchFamily="34" charset="0"/>
                          <a:cs typeface="Arial" panose="020B0604020202020204" pitchFamily="34" charset="0"/>
                        </a:rPr>
                        <a:t>. </a:t>
                      </a:r>
                    </a:p>
                    <a:p>
                      <a:pPr marL="0" marR="0" lvl="0" indent="0" algn="l" defTabSz="685800" rtl="0" eaLnBrk="1" fontAlgn="t" latinLnBrk="0" hangingPunct="1">
                        <a:lnSpc>
                          <a:spcPct val="100000"/>
                        </a:lnSpc>
                        <a:spcBef>
                          <a:spcPts val="0"/>
                        </a:spcBef>
                        <a:spcAft>
                          <a:spcPts val="0"/>
                        </a:spcAft>
                        <a:buClrTx/>
                        <a:buSzTx/>
                        <a:buFontTx/>
                        <a:buNone/>
                        <a:tabLst/>
                        <a:defRPr/>
                      </a:pPr>
                      <a:endParaRPr lang="pl-PL" sz="1100" i="1" dirty="0">
                        <a:latin typeface="Arial" panose="020B0604020202020204" pitchFamily="34" charset="0"/>
                        <a:cs typeface="Arial" panose="020B0604020202020204" pitchFamily="34" charset="0"/>
                      </a:endParaRPr>
                    </a:p>
                    <a:p>
                      <a:pPr marL="0" marR="0" lvl="0" indent="0" algn="l" defTabSz="685800" rtl="0" eaLnBrk="1" fontAlgn="t" latinLnBrk="0" hangingPunct="1">
                        <a:lnSpc>
                          <a:spcPct val="100000"/>
                        </a:lnSpc>
                        <a:spcBef>
                          <a:spcPts val="0"/>
                        </a:spcBef>
                        <a:spcAft>
                          <a:spcPts val="0"/>
                        </a:spcAft>
                        <a:buClrTx/>
                        <a:buSzTx/>
                        <a:buFontTx/>
                        <a:buNone/>
                        <a:tabLst/>
                        <a:defRPr/>
                      </a:pPr>
                      <a:r>
                        <a:rPr lang="pl-PL" sz="1100" i="1" dirty="0">
                          <a:latin typeface="Arial" panose="020B0604020202020204" pitchFamily="34" charset="0"/>
                          <a:cs typeface="Arial" panose="020B0604020202020204" pitchFamily="34" charset="0"/>
                        </a:rPr>
                        <a:t>W przypadku IGO podlegających szybkiej eliminacji wskazane jest podanie:</a:t>
                      </a:r>
                      <a:br>
                        <a:rPr lang="pl-PL" sz="1100" i="1" dirty="0">
                          <a:latin typeface="Arial" panose="020B0604020202020204" pitchFamily="34" charset="0"/>
                          <a:cs typeface="Arial" panose="020B0604020202020204" pitchFamily="34" charset="0"/>
                        </a:rPr>
                      </a:br>
                      <a:r>
                        <a:rPr lang="pl-PL" sz="1100" i="1" dirty="0">
                          <a:latin typeface="Arial" panose="020B0604020202020204" pitchFamily="34" charset="0"/>
                          <a:cs typeface="Arial" panose="020B0604020202020204" pitchFamily="34" charset="0"/>
                        </a:rPr>
                        <a:t>1) stanu populacji, m.in. czy osobniki się rozmnażają;</a:t>
                      </a:r>
                      <a:br>
                        <a:rPr lang="pl-PL" sz="1100" i="1" dirty="0">
                          <a:latin typeface="Arial" panose="020B0604020202020204" pitchFamily="34" charset="0"/>
                          <a:cs typeface="Arial" panose="020B0604020202020204" pitchFamily="34" charset="0"/>
                        </a:rPr>
                      </a:br>
                      <a:r>
                        <a:rPr lang="pl-PL" sz="1100" i="1" dirty="0">
                          <a:latin typeface="Arial" panose="020B0604020202020204" pitchFamily="34" charset="0"/>
                          <a:cs typeface="Arial" panose="020B0604020202020204" pitchFamily="34" charset="0"/>
                        </a:rPr>
                        <a:t>2) drogi inwazji (np. ucieczka z hodowli lub uprawy) i stopnia pewności tej informacji: pewna, bardzo prawdopodobna, możliwa; </a:t>
                      </a:r>
                      <a:br>
                        <a:rPr lang="pl-PL" sz="1100" i="1" dirty="0">
                          <a:latin typeface="Arial" panose="020B0604020202020204" pitchFamily="34" charset="0"/>
                          <a:cs typeface="Arial" panose="020B0604020202020204" pitchFamily="34" charset="0"/>
                        </a:rPr>
                      </a:br>
                      <a:r>
                        <a:rPr lang="pl-PL" sz="1100" i="1" dirty="0">
                          <a:latin typeface="Arial" panose="020B0604020202020204" pitchFamily="34" charset="0"/>
                          <a:cs typeface="Arial" panose="020B0604020202020204" pitchFamily="34" charset="0"/>
                        </a:rPr>
                        <a:t>3) pochodzenia IGO, jeśli jest znane (państwo/kontynent/obszar morski)</a:t>
                      </a:r>
                      <a:br>
                        <a:rPr lang="pl-PL" sz="1100" i="1" dirty="0">
                          <a:latin typeface="Arial" panose="020B0604020202020204" pitchFamily="34" charset="0"/>
                          <a:cs typeface="Arial" panose="020B0604020202020204" pitchFamily="34" charset="0"/>
                        </a:rPr>
                      </a:br>
                      <a:r>
                        <a:rPr lang="pl-PL" sz="1100" i="1" dirty="0">
                          <a:latin typeface="Arial" panose="020B0604020202020204" pitchFamily="34" charset="0"/>
                          <a:cs typeface="Arial" panose="020B0604020202020204" pitchFamily="34" charset="0"/>
                        </a:rPr>
                        <a:t>4) sposobu stwierdzenia IGO: na podstawie obserwacji/fotografii/pobranego okazu/konsultacji z ekspertem itd.</a:t>
                      </a:r>
                      <a:endParaRPr lang="pl-PL" sz="1100" i="1" dirty="0">
                        <a:solidFill>
                          <a:srgbClr val="000000"/>
                        </a:solidFill>
                        <a:latin typeface="Arial" panose="020B0604020202020204" pitchFamily="34" charset="0"/>
                        <a:cs typeface="Arial" panose="020B0604020202020204" pitchFamily="34" charset="0"/>
                      </a:endParaRPr>
                    </a:p>
                    <a:p>
                      <a:pPr algn="l" fontAlgn="t"/>
                      <a:endParaRPr lang="pl-PL" sz="800" b="0" i="1" u="none" strike="noStrike" dirty="0">
                        <a:solidFill>
                          <a:srgbClr val="000000"/>
                        </a:solidFill>
                        <a:effectLst/>
                        <a:latin typeface="Arial" panose="020B0604020202020204" pitchFamily="34" charset="0"/>
                        <a:cs typeface="Arial" panose="020B0604020202020204" pitchFamily="34" charset="0"/>
                      </a:endParaRPr>
                    </a:p>
                  </a:txBody>
                  <a:tcPr marL="0" marR="0" marT="0" marB="0"/>
                </a:tc>
                <a:extLst>
                  <a:ext uri="{0D108BD9-81ED-4DB2-BD59-A6C34878D82A}">
                    <a16:rowId xmlns:a16="http://schemas.microsoft.com/office/drawing/2014/main" val="4179638644"/>
                  </a:ext>
                </a:extLst>
              </a:tr>
            </a:tbl>
          </a:graphicData>
        </a:graphic>
      </p:graphicFrame>
      <p:sp>
        <p:nvSpPr>
          <p:cNvPr id="7" name="Tytuł 1">
            <a:extLst>
              <a:ext uri="{FF2B5EF4-FFF2-40B4-BE49-F238E27FC236}">
                <a16:creationId xmlns:a16="http://schemas.microsoft.com/office/drawing/2014/main" id="{C1B602FB-4893-4968-8205-BB79B03A0AB5}"/>
              </a:ext>
            </a:extLst>
          </p:cNvPr>
          <p:cNvSpPr txBox="1">
            <a:spLocks/>
          </p:cNvSpPr>
          <p:nvPr/>
        </p:nvSpPr>
        <p:spPr>
          <a:xfrm>
            <a:off x="1468822" y="103908"/>
            <a:ext cx="6876392" cy="625691"/>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Calibri" panose="020F0502020204030204" pitchFamily="34" charset="0"/>
              </a:defRPr>
            </a:lvl1pPr>
          </a:lstStyle>
          <a:p>
            <a:r>
              <a:rPr lang="pl-PL" sz="1800">
                <a:latin typeface="Arial" panose="020B0604020202020204" pitchFamily="34" charset="0"/>
                <a:cs typeface="Arial" panose="020B0604020202020204" pitchFamily="34" charset="0"/>
              </a:rPr>
              <a:t>Wzór przekazania zgłoszenia stwierdzenia obecności w środowisku IGO UE / IGO PL</a:t>
            </a:r>
            <a:endParaRPr lang="pl-PL"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32345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43" name="Łącznik prosty ze strzałką 42">
            <a:extLst>
              <a:ext uri="{C183D7F6-B498-43B3-948B-1728B52AA6E4}">
                <adec:decorative xmlns:adec="http://schemas.microsoft.com/office/drawing/2017/decorative" val="1"/>
              </a:ext>
            </a:extLst>
          </p:cNvPr>
          <p:cNvCxnSpPr>
            <a:cxnSpLocks/>
          </p:cNvCxnSpPr>
          <p:nvPr/>
        </p:nvCxnSpPr>
        <p:spPr>
          <a:xfrm>
            <a:off x="5732832" y="2699398"/>
            <a:ext cx="2437226" cy="886202"/>
          </a:xfrm>
          <a:prstGeom prst="straightConnector1">
            <a:avLst/>
          </a:prstGeom>
          <a:ln>
            <a:solidFill>
              <a:schemeClr val="accent3">
                <a:lumMod val="60000"/>
                <a:lumOff val="40000"/>
              </a:schemeClr>
            </a:solidFill>
            <a:tailEnd type="triangle"/>
          </a:ln>
        </p:spPr>
        <p:style>
          <a:lnRef idx="2">
            <a:schemeClr val="dk1"/>
          </a:lnRef>
          <a:fillRef idx="0">
            <a:schemeClr val="dk1"/>
          </a:fillRef>
          <a:effectRef idx="1">
            <a:schemeClr val="dk1"/>
          </a:effectRef>
          <a:fontRef idx="minor">
            <a:schemeClr val="tx1"/>
          </a:fontRef>
        </p:style>
      </p:cxnSp>
      <p:cxnSp>
        <p:nvCxnSpPr>
          <p:cNvPr id="36" name="Łącznik prosty ze strzałką 35">
            <a:extLst>
              <a:ext uri="{C183D7F6-B498-43B3-948B-1728B52AA6E4}">
                <adec:decorative xmlns:adec="http://schemas.microsoft.com/office/drawing/2017/decorative" val="1"/>
              </a:ext>
            </a:extLst>
          </p:cNvPr>
          <p:cNvCxnSpPr>
            <a:cxnSpLocks/>
          </p:cNvCxnSpPr>
          <p:nvPr/>
        </p:nvCxnSpPr>
        <p:spPr>
          <a:xfrm>
            <a:off x="5597520" y="2803201"/>
            <a:ext cx="472805" cy="952180"/>
          </a:xfrm>
          <a:prstGeom prst="straightConnector1">
            <a:avLst/>
          </a:prstGeom>
          <a:ln>
            <a:solidFill>
              <a:schemeClr val="accent3">
                <a:lumMod val="60000"/>
                <a:lumOff val="40000"/>
              </a:schemeClr>
            </a:solidFill>
            <a:tailEnd type="triangle"/>
          </a:ln>
        </p:spPr>
        <p:style>
          <a:lnRef idx="2">
            <a:schemeClr val="dk1"/>
          </a:lnRef>
          <a:fillRef idx="0">
            <a:schemeClr val="dk1"/>
          </a:fillRef>
          <a:effectRef idx="1">
            <a:schemeClr val="dk1"/>
          </a:effectRef>
          <a:fontRef idx="minor">
            <a:schemeClr val="tx1"/>
          </a:fontRef>
        </p:style>
      </p:cxnSp>
      <p:cxnSp>
        <p:nvCxnSpPr>
          <p:cNvPr id="24" name="Łącznik prosty ze strzałką 23">
            <a:extLst>
              <a:ext uri="{C183D7F6-B498-43B3-948B-1728B52AA6E4}">
                <adec:decorative xmlns:adec="http://schemas.microsoft.com/office/drawing/2017/decorative" val="1"/>
              </a:ext>
            </a:extLst>
          </p:cNvPr>
          <p:cNvCxnSpPr>
            <a:cxnSpLocks/>
          </p:cNvCxnSpPr>
          <p:nvPr/>
        </p:nvCxnSpPr>
        <p:spPr>
          <a:xfrm flipH="1">
            <a:off x="4422908" y="2804775"/>
            <a:ext cx="354550" cy="1004107"/>
          </a:xfrm>
          <a:prstGeom prst="straightConnector1">
            <a:avLst/>
          </a:prstGeom>
          <a:ln>
            <a:solidFill>
              <a:schemeClr val="accent3">
                <a:lumMod val="60000"/>
                <a:lumOff val="40000"/>
              </a:schemeClr>
            </a:solidFill>
            <a:tailEnd type="triangle"/>
          </a:ln>
        </p:spPr>
        <p:style>
          <a:lnRef idx="2">
            <a:schemeClr val="dk1"/>
          </a:lnRef>
          <a:fillRef idx="0">
            <a:schemeClr val="dk1"/>
          </a:fillRef>
          <a:effectRef idx="1">
            <a:schemeClr val="dk1"/>
          </a:effectRef>
          <a:fontRef idx="minor">
            <a:schemeClr val="tx1"/>
          </a:fontRef>
        </p:style>
      </p:cxnSp>
      <p:sp>
        <p:nvSpPr>
          <p:cNvPr id="56" name="pole tekstowe 55"/>
          <p:cNvSpPr txBox="1"/>
          <p:nvPr/>
        </p:nvSpPr>
        <p:spPr>
          <a:xfrm>
            <a:off x="3448783" y="3308992"/>
            <a:ext cx="3326552" cy="369332"/>
          </a:xfrm>
          <a:prstGeom prst="rect">
            <a:avLst/>
          </a:prstGeom>
          <a:solidFill>
            <a:schemeClr val="bg1"/>
          </a:solidFill>
        </p:spPr>
        <p:txBody>
          <a:bodyPr wrap="none" rtlCol="0">
            <a:spAutoFit/>
          </a:bodyPr>
          <a:lstStyle/>
          <a:p>
            <a:r>
              <a:rPr lang="pl-PL" sz="900" b="1" i="1" dirty="0">
                <a:solidFill>
                  <a:schemeClr val="tx1">
                    <a:lumMod val="65000"/>
                    <a:lumOff val="35000"/>
                  </a:schemeClr>
                </a:solidFill>
                <a:latin typeface="Arial" panose="020B0604020202020204" pitchFamily="34" charset="0"/>
                <a:cs typeface="Arial" panose="020B0604020202020204" pitchFamily="34" charset="0"/>
              </a:rPr>
              <a:t>7 dni od końca kwartału, w którym otrzymano zgłoszenie </a:t>
            </a:r>
          </a:p>
          <a:p>
            <a:r>
              <a:rPr lang="pl-PL" sz="900" b="1" i="1" dirty="0">
                <a:solidFill>
                  <a:schemeClr val="accent1">
                    <a:lumMod val="75000"/>
                  </a:schemeClr>
                </a:solidFill>
                <a:latin typeface="Arial" panose="020B0604020202020204" pitchFamily="34" charset="0"/>
                <a:cs typeface="Arial" panose="020B0604020202020204" pitchFamily="34" charset="0"/>
              </a:rPr>
              <a:t>– IGO rozprzestrzenione na szeroką skalę</a:t>
            </a:r>
          </a:p>
        </p:txBody>
      </p:sp>
      <p:sp>
        <p:nvSpPr>
          <p:cNvPr id="2" name="Prostokąt 1">
            <a:extLst>
              <a:ext uri="{C183D7F6-B498-43B3-948B-1728B52AA6E4}">
                <adec:decorative xmlns:adec="http://schemas.microsoft.com/office/drawing/2017/decorative" val="1"/>
              </a:ext>
            </a:extLst>
          </p:cNvPr>
          <p:cNvSpPr/>
          <p:nvPr/>
        </p:nvSpPr>
        <p:spPr>
          <a:xfrm>
            <a:off x="4572000" y="847164"/>
            <a:ext cx="1080120" cy="685800"/>
          </a:xfrm>
          <a:prstGeom prst="rect">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350"/>
          </a:p>
        </p:txBody>
      </p:sp>
      <p:cxnSp>
        <p:nvCxnSpPr>
          <p:cNvPr id="6" name="Łącznik prosty ze strzałką 5">
            <a:extLst>
              <a:ext uri="{C183D7F6-B498-43B3-948B-1728B52AA6E4}">
                <adec:decorative xmlns:adec="http://schemas.microsoft.com/office/drawing/2017/decorative" val="1"/>
              </a:ext>
            </a:extLst>
          </p:cNvPr>
          <p:cNvCxnSpPr/>
          <p:nvPr/>
        </p:nvCxnSpPr>
        <p:spPr>
          <a:xfrm flipH="1">
            <a:off x="5112060" y="1569047"/>
            <a:ext cx="3330" cy="472548"/>
          </a:xfrm>
          <a:prstGeom prst="straightConnector1">
            <a:avLst/>
          </a:prstGeom>
          <a:ln>
            <a:solidFill>
              <a:schemeClr val="accent3">
                <a:lumMod val="60000"/>
                <a:lumOff val="40000"/>
              </a:schemeClr>
            </a:solidFill>
            <a:tailEnd type="triangle"/>
          </a:ln>
        </p:spPr>
        <p:style>
          <a:lnRef idx="2">
            <a:schemeClr val="dk1"/>
          </a:lnRef>
          <a:fillRef idx="0">
            <a:schemeClr val="dk1"/>
          </a:fillRef>
          <a:effectRef idx="1">
            <a:schemeClr val="dk1"/>
          </a:effectRef>
          <a:fontRef idx="minor">
            <a:schemeClr val="tx1"/>
          </a:fontRef>
        </p:style>
      </p:cxnSp>
      <p:sp>
        <p:nvSpPr>
          <p:cNvPr id="11" name="pole tekstowe 10"/>
          <p:cNvSpPr txBox="1"/>
          <p:nvPr/>
        </p:nvSpPr>
        <p:spPr>
          <a:xfrm>
            <a:off x="4588551" y="913065"/>
            <a:ext cx="1072730" cy="577081"/>
          </a:xfrm>
          <a:prstGeom prst="rect">
            <a:avLst/>
          </a:prstGeom>
          <a:noFill/>
        </p:spPr>
        <p:txBody>
          <a:bodyPr wrap="none" rtlCol="0">
            <a:spAutoFit/>
          </a:bodyPr>
          <a:lstStyle/>
          <a:p>
            <a:pPr algn="ctr"/>
            <a:r>
              <a:rPr lang="pl-PL" sz="1050" b="1" dirty="0">
                <a:latin typeface="Arial" panose="020B0604020202020204" pitchFamily="34" charset="0"/>
                <a:cs typeface="Arial" panose="020B0604020202020204" pitchFamily="34" charset="0"/>
              </a:rPr>
              <a:t>stwierdzenie </a:t>
            </a:r>
          </a:p>
          <a:p>
            <a:pPr algn="ctr"/>
            <a:r>
              <a:rPr lang="pl-PL" sz="1050" b="1" dirty="0">
                <a:latin typeface="Arial" panose="020B0604020202020204" pitchFamily="34" charset="0"/>
                <a:cs typeface="Arial" panose="020B0604020202020204" pitchFamily="34" charset="0"/>
              </a:rPr>
              <a:t>IGO </a:t>
            </a:r>
          </a:p>
          <a:p>
            <a:pPr algn="ctr"/>
            <a:r>
              <a:rPr lang="pl-PL" sz="1050" b="1" dirty="0">
                <a:latin typeface="Arial" panose="020B0604020202020204" pitchFamily="34" charset="0"/>
                <a:cs typeface="Arial" panose="020B0604020202020204" pitchFamily="34" charset="0"/>
              </a:rPr>
              <a:t>w środowisku</a:t>
            </a:r>
          </a:p>
        </p:txBody>
      </p:sp>
      <p:sp>
        <p:nvSpPr>
          <p:cNvPr id="13" name="Prostokąt 12">
            <a:extLst>
              <a:ext uri="{C183D7F6-B498-43B3-948B-1728B52AA6E4}">
                <adec:decorative xmlns:adec="http://schemas.microsoft.com/office/drawing/2017/decorative" val="1"/>
              </a:ext>
            </a:extLst>
          </p:cNvPr>
          <p:cNvSpPr/>
          <p:nvPr/>
        </p:nvSpPr>
        <p:spPr>
          <a:xfrm>
            <a:off x="4584855" y="2079498"/>
            <a:ext cx="1080120" cy="685800"/>
          </a:xfrm>
          <a:prstGeom prst="rect">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350"/>
          </a:p>
        </p:txBody>
      </p:sp>
      <p:sp>
        <p:nvSpPr>
          <p:cNvPr id="14" name="pole tekstowe 13"/>
          <p:cNvSpPr txBox="1"/>
          <p:nvPr/>
        </p:nvSpPr>
        <p:spPr>
          <a:xfrm>
            <a:off x="4695951" y="2069456"/>
            <a:ext cx="857928" cy="738664"/>
          </a:xfrm>
          <a:prstGeom prst="rect">
            <a:avLst/>
          </a:prstGeom>
          <a:noFill/>
        </p:spPr>
        <p:txBody>
          <a:bodyPr wrap="none" rtlCol="0">
            <a:spAutoFit/>
          </a:bodyPr>
          <a:lstStyle/>
          <a:p>
            <a:pPr algn="ctr"/>
            <a:r>
              <a:rPr lang="pl-PL" sz="1050" b="1" dirty="0">
                <a:latin typeface="Arial" panose="020B0604020202020204" pitchFamily="34" charset="0"/>
                <a:cs typeface="Arial" panose="020B0604020202020204" pitchFamily="34" charset="0"/>
              </a:rPr>
              <a:t>wójt/</a:t>
            </a:r>
          </a:p>
          <a:p>
            <a:pPr algn="ctr"/>
            <a:r>
              <a:rPr lang="pl-PL" sz="1050" b="1" dirty="0">
                <a:latin typeface="Arial" panose="020B0604020202020204" pitchFamily="34" charset="0"/>
                <a:cs typeface="Arial" panose="020B0604020202020204" pitchFamily="34" charset="0"/>
              </a:rPr>
              <a:t>burmistrz/</a:t>
            </a:r>
          </a:p>
          <a:p>
            <a:pPr algn="ctr"/>
            <a:r>
              <a:rPr lang="pl-PL" sz="1050" b="1" dirty="0">
                <a:latin typeface="Arial" panose="020B0604020202020204" pitchFamily="34" charset="0"/>
                <a:cs typeface="Arial" panose="020B0604020202020204" pitchFamily="34" charset="0"/>
              </a:rPr>
              <a:t>prezydent </a:t>
            </a:r>
          </a:p>
          <a:p>
            <a:pPr algn="ctr"/>
            <a:r>
              <a:rPr lang="pl-PL" sz="1050" b="1" dirty="0">
                <a:latin typeface="Arial" panose="020B0604020202020204" pitchFamily="34" charset="0"/>
                <a:cs typeface="Arial" panose="020B0604020202020204" pitchFamily="34" charset="0"/>
              </a:rPr>
              <a:t>miasta</a:t>
            </a:r>
          </a:p>
        </p:txBody>
      </p:sp>
      <p:sp>
        <p:nvSpPr>
          <p:cNvPr id="15" name="pole tekstowe 14"/>
          <p:cNvSpPr txBox="1"/>
          <p:nvPr/>
        </p:nvSpPr>
        <p:spPr>
          <a:xfrm>
            <a:off x="4652311" y="1676308"/>
            <a:ext cx="1005403" cy="253916"/>
          </a:xfrm>
          <a:prstGeom prst="rect">
            <a:avLst/>
          </a:prstGeom>
          <a:solidFill>
            <a:schemeClr val="bg1"/>
          </a:solidFill>
        </p:spPr>
        <p:txBody>
          <a:bodyPr wrap="none" rtlCol="0">
            <a:spAutoFit/>
          </a:bodyPr>
          <a:lstStyle/>
          <a:p>
            <a:r>
              <a:rPr lang="pl-PL" sz="1050" b="1" i="1" dirty="0">
                <a:solidFill>
                  <a:schemeClr val="tx1">
                    <a:lumMod val="65000"/>
                    <a:lumOff val="35000"/>
                  </a:schemeClr>
                </a:solidFill>
                <a:latin typeface="Arial" panose="020B0604020202020204" pitchFamily="34" charset="0"/>
                <a:cs typeface="Arial" panose="020B0604020202020204" pitchFamily="34" charset="0"/>
              </a:rPr>
              <a:t>niezwłocznie</a:t>
            </a:r>
          </a:p>
        </p:txBody>
      </p:sp>
      <p:sp>
        <p:nvSpPr>
          <p:cNvPr id="16" name="Prostokąt 15">
            <a:extLst>
              <a:ext uri="{C183D7F6-B498-43B3-948B-1728B52AA6E4}">
                <adec:decorative xmlns:adec="http://schemas.microsoft.com/office/drawing/2017/decorative" val="1"/>
              </a:ext>
            </a:extLst>
          </p:cNvPr>
          <p:cNvSpPr/>
          <p:nvPr/>
        </p:nvSpPr>
        <p:spPr>
          <a:xfrm>
            <a:off x="2011279" y="3897843"/>
            <a:ext cx="1080120" cy="685800"/>
          </a:xfrm>
          <a:prstGeom prst="rect">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350"/>
          </a:p>
        </p:txBody>
      </p:sp>
      <p:sp>
        <p:nvSpPr>
          <p:cNvPr id="17" name="Prostokąt 16">
            <a:extLst>
              <a:ext uri="{C183D7F6-B498-43B3-948B-1728B52AA6E4}">
                <adec:decorative xmlns:adec="http://schemas.microsoft.com/office/drawing/2017/decorative" val="1"/>
              </a:ext>
            </a:extLst>
          </p:cNvPr>
          <p:cNvSpPr/>
          <p:nvPr/>
        </p:nvSpPr>
        <p:spPr>
          <a:xfrm>
            <a:off x="3904250" y="3910643"/>
            <a:ext cx="1080120" cy="685800"/>
          </a:xfrm>
          <a:prstGeom prst="rect">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350"/>
          </a:p>
        </p:txBody>
      </p:sp>
      <p:sp>
        <p:nvSpPr>
          <p:cNvPr id="18" name="Prostokąt 17">
            <a:extLst>
              <a:ext uri="{C183D7F6-B498-43B3-948B-1728B52AA6E4}">
                <adec:decorative xmlns:adec="http://schemas.microsoft.com/office/drawing/2017/decorative" val="1"/>
              </a:ext>
            </a:extLst>
          </p:cNvPr>
          <p:cNvSpPr/>
          <p:nvPr/>
        </p:nvSpPr>
        <p:spPr>
          <a:xfrm>
            <a:off x="5530265" y="3910643"/>
            <a:ext cx="1080120" cy="685800"/>
          </a:xfrm>
          <a:prstGeom prst="rect">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350"/>
          </a:p>
        </p:txBody>
      </p:sp>
      <p:sp>
        <p:nvSpPr>
          <p:cNvPr id="19" name="Prostokąt 18">
            <a:extLst>
              <a:ext uri="{C183D7F6-B498-43B3-948B-1728B52AA6E4}">
                <adec:decorative xmlns:adec="http://schemas.microsoft.com/office/drawing/2017/decorative" val="1"/>
              </a:ext>
            </a:extLst>
          </p:cNvPr>
          <p:cNvSpPr/>
          <p:nvPr/>
        </p:nvSpPr>
        <p:spPr>
          <a:xfrm>
            <a:off x="7712316" y="3874274"/>
            <a:ext cx="1080120" cy="685800"/>
          </a:xfrm>
          <a:prstGeom prst="rect">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350"/>
          </a:p>
        </p:txBody>
      </p:sp>
      <p:sp>
        <p:nvSpPr>
          <p:cNvPr id="20" name="pole tekstowe 19"/>
          <p:cNvSpPr txBox="1"/>
          <p:nvPr/>
        </p:nvSpPr>
        <p:spPr>
          <a:xfrm>
            <a:off x="2061256" y="3954994"/>
            <a:ext cx="982961" cy="577081"/>
          </a:xfrm>
          <a:prstGeom prst="rect">
            <a:avLst/>
          </a:prstGeom>
          <a:noFill/>
        </p:spPr>
        <p:txBody>
          <a:bodyPr wrap="none" rtlCol="0">
            <a:spAutoFit/>
          </a:bodyPr>
          <a:lstStyle/>
          <a:p>
            <a:pPr algn="ctr"/>
            <a:r>
              <a:rPr lang="pl-PL" sz="1050" b="1" dirty="0">
                <a:latin typeface="Arial" panose="020B0604020202020204" pitchFamily="34" charset="0"/>
                <a:ea typeface="Calibri" panose="020F0502020204030204" pitchFamily="34" charset="0"/>
                <a:cs typeface="Arial" panose="020B0604020202020204" pitchFamily="34" charset="0"/>
              </a:rPr>
              <a:t>dyrektor </a:t>
            </a:r>
          </a:p>
          <a:p>
            <a:pPr algn="ctr"/>
            <a:r>
              <a:rPr lang="pl-PL" sz="1050" b="1" dirty="0">
                <a:latin typeface="Arial" panose="020B0604020202020204" pitchFamily="34" charset="0"/>
                <a:ea typeface="Calibri" panose="020F0502020204030204" pitchFamily="34" charset="0"/>
                <a:cs typeface="Arial" panose="020B0604020202020204" pitchFamily="34" charset="0"/>
              </a:rPr>
              <a:t>parku </a:t>
            </a:r>
          </a:p>
          <a:p>
            <a:pPr algn="ctr"/>
            <a:r>
              <a:rPr lang="pl-PL" sz="1050" b="1" dirty="0">
                <a:latin typeface="Arial" panose="020B0604020202020204" pitchFamily="34" charset="0"/>
                <a:ea typeface="Calibri" panose="020F0502020204030204" pitchFamily="34" charset="0"/>
                <a:cs typeface="Arial" panose="020B0604020202020204" pitchFamily="34" charset="0"/>
              </a:rPr>
              <a:t>narodowego</a:t>
            </a:r>
            <a:endParaRPr lang="pl-PL" sz="1050" b="1" dirty="0">
              <a:latin typeface="Arial" panose="020B0604020202020204" pitchFamily="34" charset="0"/>
              <a:cs typeface="Arial" panose="020B0604020202020204" pitchFamily="34" charset="0"/>
            </a:endParaRPr>
          </a:p>
        </p:txBody>
      </p:sp>
      <p:sp>
        <p:nvSpPr>
          <p:cNvPr id="21" name="pole tekstowe 20"/>
          <p:cNvSpPr txBox="1"/>
          <p:nvPr/>
        </p:nvSpPr>
        <p:spPr>
          <a:xfrm>
            <a:off x="4042468" y="3971410"/>
            <a:ext cx="865943" cy="577081"/>
          </a:xfrm>
          <a:prstGeom prst="rect">
            <a:avLst/>
          </a:prstGeom>
          <a:noFill/>
        </p:spPr>
        <p:txBody>
          <a:bodyPr wrap="none" rtlCol="0">
            <a:spAutoFit/>
          </a:bodyPr>
          <a:lstStyle/>
          <a:p>
            <a:pPr algn="ctr"/>
            <a:r>
              <a:rPr lang="pl-PL" sz="1050" b="1" dirty="0">
                <a:latin typeface="Arial" panose="020B0604020202020204" pitchFamily="34" charset="0"/>
                <a:ea typeface="Calibri" panose="020F0502020204030204" pitchFamily="34" charset="0"/>
                <a:cs typeface="Arial" panose="020B0604020202020204" pitchFamily="34" charset="0"/>
              </a:rPr>
              <a:t>dyrektor </a:t>
            </a:r>
          </a:p>
          <a:p>
            <a:pPr algn="ctr"/>
            <a:r>
              <a:rPr lang="pl-PL" sz="1050" b="1" dirty="0">
                <a:latin typeface="Arial" panose="020B0604020202020204" pitchFamily="34" charset="0"/>
                <a:ea typeface="Calibri" panose="020F0502020204030204" pitchFamily="34" charset="0"/>
                <a:cs typeface="Arial" panose="020B0604020202020204" pitchFamily="34" charset="0"/>
              </a:rPr>
              <a:t>urzędu </a:t>
            </a:r>
          </a:p>
          <a:p>
            <a:pPr algn="ctr"/>
            <a:r>
              <a:rPr lang="pl-PL" sz="1050" b="1" dirty="0">
                <a:latin typeface="Arial" panose="020B0604020202020204" pitchFamily="34" charset="0"/>
                <a:ea typeface="Calibri" panose="020F0502020204030204" pitchFamily="34" charset="0"/>
                <a:cs typeface="Arial" panose="020B0604020202020204" pitchFamily="34" charset="0"/>
              </a:rPr>
              <a:t>morskiego</a:t>
            </a:r>
          </a:p>
        </p:txBody>
      </p:sp>
      <p:sp>
        <p:nvSpPr>
          <p:cNvPr id="22" name="pole tekstowe 21"/>
          <p:cNvSpPr txBox="1"/>
          <p:nvPr/>
        </p:nvSpPr>
        <p:spPr>
          <a:xfrm>
            <a:off x="5529953" y="3894148"/>
            <a:ext cx="1080745" cy="738664"/>
          </a:xfrm>
          <a:prstGeom prst="rect">
            <a:avLst/>
          </a:prstGeom>
          <a:noFill/>
        </p:spPr>
        <p:txBody>
          <a:bodyPr wrap="none" rtlCol="0">
            <a:spAutoFit/>
          </a:bodyPr>
          <a:lstStyle/>
          <a:p>
            <a:pPr algn="ctr"/>
            <a:r>
              <a:rPr lang="pl-PL" sz="1050" b="1" dirty="0">
                <a:latin typeface="Arial" panose="020B0604020202020204" pitchFamily="34" charset="0"/>
                <a:ea typeface="Calibri" panose="020F0502020204030204" pitchFamily="34" charset="0"/>
                <a:cs typeface="Arial" panose="020B0604020202020204" pitchFamily="34" charset="0"/>
              </a:rPr>
              <a:t>Główny </a:t>
            </a:r>
          </a:p>
          <a:p>
            <a:pPr algn="ctr"/>
            <a:r>
              <a:rPr lang="pl-PL" sz="1050" b="1" dirty="0">
                <a:latin typeface="Arial" panose="020B0604020202020204" pitchFamily="34" charset="0"/>
                <a:ea typeface="Calibri" panose="020F0502020204030204" pitchFamily="34" charset="0"/>
                <a:cs typeface="Arial" panose="020B0604020202020204" pitchFamily="34" charset="0"/>
              </a:rPr>
              <a:t>Inspektor</a:t>
            </a:r>
          </a:p>
          <a:p>
            <a:pPr algn="ctr"/>
            <a:r>
              <a:rPr lang="pl-PL" sz="1050" b="1" dirty="0">
                <a:latin typeface="Arial" panose="020B0604020202020204" pitchFamily="34" charset="0"/>
                <a:ea typeface="Calibri" panose="020F0502020204030204" pitchFamily="34" charset="0"/>
                <a:cs typeface="Arial" panose="020B0604020202020204" pitchFamily="34" charset="0"/>
              </a:rPr>
              <a:t>Rybołówstwa </a:t>
            </a:r>
          </a:p>
          <a:p>
            <a:pPr algn="ctr"/>
            <a:r>
              <a:rPr lang="pl-PL" sz="1050" b="1" dirty="0">
                <a:latin typeface="Arial" panose="020B0604020202020204" pitchFamily="34" charset="0"/>
                <a:ea typeface="Calibri" panose="020F0502020204030204" pitchFamily="34" charset="0"/>
                <a:cs typeface="Arial" panose="020B0604020202020204" pitchFamily="34" charset="0"/>
              </a:rPr>
              <a:t>Morskiego</a:t>
            </a:r>
          </a:p>
        </p:txBody>
      </p:sp>
      <p:sp>
        <p:nvSpPr>
          <p:cNvPr id="23" name="pole tekstowe 22"/>
          <p:cNvSpPr txBox="1"/>
          <p:nvPr/>
        </p:nvSpPr>
        <p:spPr>
          <a:xfrm>
            <a:off x="7789750" y="3857779"/>
            <a:ext cx="925254" cy="738664"/>
          </a:xfrm>
          <a:prstGeom prst="rect">
            <a:avLst/>
          </a:prstGeom>
          <a:noFill/>
        </p:spPr>
        <p:txBody>
          <a:bodyPr wrap="none" rtlCol="0">
            <a:spAutoFit/>
          </a:bodyPr>
          <a:lstStyle/>
          <a:p>
            <a:pPr algn="ctr"/>
            <a:r>
              <a:rPr lang="pl-PL" sz="1050" b="1" dirty="0">
                <a:latin typeface="Arial" panose="020B0604020202020204" pitchFamily="34" charset="0"/>
                <a:ea typeface="Calibri" panose="020F0502020204030204" pitchFamily="34" charset="0"/>
                <a:cs typeface="Arial" panose="020B0604020202020204" pitchFamily="34" charset="0"/>
              </a:rPr>
              <a:t>regionalny</a:t>
            </a:r>
          </a:p>
          <a:p>
            <a:pPr algn="ctr"/>
            <a:r>
              <a:rPr lang="pl-PL" sz="1050" b="1" dirty="0">
                <a:latin typeface="Arial" panose="020B0604020202020204" pitchFamily="34" charset="0"/>
                <a:ea typeface="Calibri" panose="020F0502020204030204" pitchFamily="34" charset="0"/>
                <a:cs typeface="Arial" panose="020B0604020202020204" pitchFamily="34" charset="0"/>
              </a:rPr>
              <a:t>dyrektor </a:t>
            </a:r>
          </a:p>
          <a:p>
            <a:pPr algn="ctr"/>
            <a:r>
              <a:rPr lang="pl-PL" sz="1050" b="1" dirty="0">
                <a:latin typeface="Arial" panose="020B0604020202020204" pitchFamily="34" charset="0"/>
                <a:ea typeface="Calibri" panose="020F0502020204030204" pitchFamily="34" charset="0"/>
                <a:cs typeface="Arial" panose="020B0604020202020204" pitchFamily="34" charset="0"/>
              </a:rPr>
              <a:t>ochrony </a:t>
            </a:r>
          </a:p>
          <a:p>
            <a:pPr algn="ctr"/>
            <a:r>
              <a:rPr lang="pl-PL" sz="1050" b="1" dirty="0">
                <a:latin typeface="Arial" panose="020B0604020202020204" pitchFamily="34" charset="0"/>
                <a:ea typeface="Calibri" panose="020F0502020204030204" pitchFamily="34" charset="0"/>
                <a:cs typeface="Arial" panose="020B0604020202020204" pitchFamily="34" charset="0"/>
              </a:rPr>
              <a:t>środowiska</a:t>
            </a:r>
          </a:p>
        </p:txBody>
      </p:sp>
      <p:cxnSp>
        <p:nvCxnSpPr>
          <p:cNvPr id="26" name="Łącznik prosty ze strzałką 25">
            <a:extLst>
              <a:ext uri="{C183D7F6-B498-43B3-948B-1728B52AA6E4}">
                <adec:decorative xmlns:adec="http://schemas.microsoft.com/office/drawing/2017/decorative" val="1"/>
              </a:ext>
            </a:extLst>
          </p:cNvPr>
          <p:cNvCxnSpPr>
            <a:cxnSpLocks/>
          </p:cNvCxnSpPr>
          <p:nvPr/>
        </p:nvCxnSpPr>
        <p:spPr>
          <a:xfrm flipH="1">
            <a:off x="2497609" y="2699398"/>
            <a:ext cx="2006953" cy="1016839"/>
          </a:xfrm>
          <a:prstGeom prst="straightConnector1">
            <a:avLst/>
          </a:prstGeom>
          <a:ln>
            <a:solidFill>
              <a:schemeClr val="accent3">
                <a:lumMod val="60000"/>
                <a:lumOff val="40000"/>
              </a:schemeClr>
            </a:solidFill>
            <a:tailEnd type="triangle"/>
          </a:ln>
        </p:spPr>
        <p:style>
          <a:lnRef idx="2">
            <a:schemeClr val="dk1"/>
          </a:lnRef>
          <a:fillRef idx="0">
            <a:schemeClr val="dk1"/>
          </a:fillRef>
          <a:effectRef idx="1">
            <a:schemeClr val="dk1"/>
          </a:effectRef>
          <a:fontRef idx="minor">
            <a:schemeClr val="tx1"/>
          </a:fontRef>
        </p:style>
      </p:cxnSp>
      <p:sp>
        <p:nvSpPr>
          <p:cNvPr id="45" name="Prostokąt 44">
            <a:extLst>
              <a:ext uri="{C183D7F6-B498-43B3-948B-1728B52AA6E4}">
                <adec:decorative xmlns:adec="http://schemas.microsoft.com/office/drawing/2017/decorative" val="1"/>
              </a:ext>
            </a:extLst>
          </p:cNvPr>
          <p:cNvSpPr/>
          <p:nvPr/>
        </p:nvSpPr>
        <p:spPr>
          <a:xfrm>
            <a:off x="2808787" y="2211230"/>
            <a:ext cx="1471961" cy="368130"/>
          </a:xfrm>
          <a:prstGeom prst="rect">
            <a:avLst/>
          </a:prstGeom>
          <a:no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350"/>
          </a:p>
        </p:txBody>
      </p:sp>
      <p:sp>
        <p:nvSpPr>
          <p:cNvPr id="46" name="pole tekstowe 45"/>
          <p:cNvSpPr txBox="1"/>
          <p:nvPr/>
        </p:nvSpPr>
        <p:spPr>
          <a:xfrm>
            <a:off x="2808155" y="2279878"/>
            <a:ext cx="1518364" cy="253916"/>
          </a:xfrm>
          <a:prstGeom prst="rect">
            <a:avLst/>
          </a:prstGeom>
          <a:noFill/>
        </p:spPr>
        <p:txBody>
          <a:bodyPr wrap="none" rtlCol="0">
            <a:spAutoFit/>
          </a:bodyPr>
          <a:lstStyle/>
          <a:p>
            <a:r>
              <a:rPr lang="pl-PL" sz="1050" b="1" dirty="0">
                <a:solidFill>
                  <a:schemeClr val="bg1">
                    <a:lumMod val="50000"/>
                  </a:schemeClr>
                </a:solidFill>
                <a:latin typeface="Arial" panose="020B0604020202020204" pitchFamily="34" charset="0"/>
                <a:cs typeface="Arial" panose="020B0604020202020204" pitchFamily="34" charset="0"/>
              </a:rPr>
              <a:t>weryfikacja formalna</a:t>
            </a:r>
          </a:p>
        </p:txBody>
      </p:sp>
      <p:cxnSp>
        <p:nvCxnSpPr>
          <p:cNvPr id="47" name="Łącznik prosty ze strzałką 46">
            <a:extLst>
              <a:ext uri="{C183D7F6-B498-43B3-948B-1728B52AA6E4}">
                <adec:decorative xmlns:adec="http://schemas.microsoft.com/office/drawing/2017/decorative" val="1"/>
              </a:ext>
            </a:extLst>
          </p:cNvPr>
          <p:cNvCxnSpPr/>
          <p:nvPr/>
        </p:nvCxnSpPr>
        <p:spPr>
          <a:xfrm flipV="1">
            <a:off x="4315290" y="2395294"/>
            <a:ext cx="230051" cy="2231"/>
          </a:xfrm>
          <a:prstGeom prst="straightConnector1">
            <a:avLst/>
          </a:prstGeom>
          <a:ln>
            <a:solidFill>
              <a:schemeClr val="accent3">
                <a:lumMod val="60000"/>
                <a:lumOff val="40000"/>
              </a:schemeClr>
            </a:solidFill>
            <a:tailEnd type="triangle"/>
          </a:ln>
        </p:spPr>
        <p:style>
          <a:lnRef idx="2">
            <a:schemeClr val="dk1"/>
          </a:lnRef>
          <a:fillRef idx="0">
            <a:schemeClr val="dk1"/>
          </a:fillRef>
          <a:effectRef idx="1">
            <a:schemeClr val="dk1"/>
          </a:effectRef>
          <a:fontRef idx="minor">
            <a:schemeClr val="tx1"/>
          </a:fontRef>
        </p:style>
      </p:cxnSp>
      <p:sp>
        <p:nvSpPr>
          <p:cNvPr id="27" name="Tytuł 1">
            <a:extLst>
              <a:ext uri="{FF2B5EF4-FFF2-40B4-BE49-F238E27FC236}">
                <a16:creationId xmlns:a16="http://schemas.microsoft.com/office/drawing/2014/main" id="{28C60C8B-6336-42BC-A643-9C2EB4624FFD}"/>
              </a:ext>
            </a:extLst>
          </p:cNvPr>
          <p:cNvSpPr txBox="1">
            <a:spLocks/>
          </p:cNvSpPr>
          <p:nvPr/>
        </p:nvSpPr>
        <p:spPr bwMode="auto">
          <a:xfrm>
            <a:off x="84083" y="84083"/>
            <a:ext cx="10205544"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Postępowanie w przypadku stwierdzenia obecności IGO w środowisku</a:t>
            </a:r>
          </a:p>
        </p:txBody>
      </p:sp>
      <p:sp>
        <p:nvSpPr>
          <p:cNvPr id="55" name="pole tekstowe 54"/>
          <p:cNvSpPr txBox="1"/>
          <p:nvPr/>
        </p:nvSpPr>
        <p:spPr>
          <a:xfrm>
            <a:off x="3979360" y="2901747"/>
            <a:ext cx="2265399" cy="369332"/>
          </a:xfrm>
          <a:prstGeom prst="rect">
            <a:avLst/>
          </a:prstGeom>
          <a:solidFill>
            <a:schemeClr val="bg1"/>
          </a:solidFill>
        </p:spPr>
        <p:txBody>
          <a:bodyPr wrap="square" rtlCol="0">
            <a:spAutoFit/>
          </a:bodyPr>
          <a:lstStyle/>
          <a:p>
            <a:r>
              <a:rPr lang="pl-PL" sz="900" b="1" i="1" dirty="0">
                <a:solidFill>
                  <a:schemeClr val="tx1">
                    <a:lumMod val="65000"/>
                    <a:lumOff val="35000"/>
                  </a:schemeClr>
                </a:solidFill>
                <a:latin typeface="Arial" panose="020B0604020202020204" pitchFamily="34" charset="0"/>
                <a:cs typeface="Arial" panose="020B0604020202020204" pitchFamily="34" charset="0"/>
              </a:rPr>
              <a:t>niezwłocznie </a:t>
            </a:r>
          </a:p>
          <a:p>
            <a:r>
              <a:rPr lang="pl-PL" sz="900" b="1" i="1" dirty="0">
                <a:solidFill>
                  <a:schemeClr val="accent1">
                    <a:lumMod val="75000"/>
                  </a:schemeClr>
                </a:solidFill>
                <a:latin typeface="Arial" panose="020B0604020202020204" pitchFamily="34" charset="0"/>
                <a:cs typeface="Arial" panose="020B0604020202020204" pitchFamily="34" charset="0"/>
              </a:rPr>
              <a:t>– IGO podlegające szybkiej eliminacji</a:t>
            </a:r>
          </a:p>
        </p:txBody>
      </p:sp>
    </p:spTree>
    <p:extLst>
      <p:ext uri="{BB962C8B-B14F-4D97-AF65-F5344CB8AC3E}">
        <p14:creationId xmlns:p14="http://schemas.microsoft.com/office/powerpoint/2010/main" val="31949746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ytuł 1">
            <a:extLst>
              <a:ext uri="{FF2B5EF4-FFF2-40B4-BE49-F238E27FC236}">
                <a16:creationId xmlns:a16="http://schemas.microsoft.com/office/drawing/2014/main" id="{3EF09778-47AE-4CA0-8F88-C80D8C9E5C12}"/>
              </a:ext>
            </a:extLst>
          </p:cNvPr>
          <p:cNvSpPr txBox="1">
            <a:spLocks/>
          </p:cNvSpPr>
          <p:nvPr/>
        </p:nvSpPr>
        <p:spPr bwMode="auto">
          <a:xfrm>
            <a:off x="1277634" y="8747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Centralny Rejestr Danych o IGO (Rejestr IGO)</a:t>
            </a:r>
          </a:p>
        </p:txBody>
      </p:sp>
      <p:sp>
        <p:nvSpPr>
          <p:cNvPr id="4" name="Prostokąt 3"/>
          <p:cNvSpPr/>
          <p:nvPr/>
        </p:nvSpPr>
        <p:spPr>
          <a:xfrm>
            <a:off x="1358643" y="573529"/>
            <a:ext cx="6453717" cy="4224811"/>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ea typeface="Calibri" panose="020F0502020204030204" pitchFamily="34" charset="0"/>
                <a:cs typeface="Arial" panose="020B0604020202020204" pitchFamily="34" charset="0"/>
              </a:rPr>
              <a:t>stanowi </a:t>
            </a:r>
            <a:r>
              <a:rPr lang="pl-PL" sz="14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system nadzoru</a:t>
            </a:r>
            <a:r>
              <a:rPr lang="pl-PL" sz="1400" dirty="0">
                <a:latin typeface="Arial" panose="020B0604020202020204" pitchFamily="34" charset="0"/>
                <a:ea typeface="Calibri" panose="020F0502020204030204" pitchFamily="34" charset="0"/>
                <a:cs typeface="Arial" panose="020B0604020202020204" pitchFamily="34" charset="0"/>
              </a:rPr>
              <a:t>, w którym są </a:t>
            </a:r>
            <a:r>
              <a:rPr lang="pl-PL" sz="14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gromadzone i rejestrowane dane</a:t>
            </a:r>
            <a:r>
              <a:rPr lang="pl-PL" sz="1400" b="1" dirty="0">
                <a:latin typeface="Arial" panose="020B0604020202020204" pitchFamily="34" charset="0"/>
                <a:ea typeface="Calibri" panose="020F0502020204030204" pitchFamily="34" charset="0"/>
                <a:cs typeface="Arial" panose="020B0604020202020204" pitchFamily="34" charset="0"/>
              </a:rPr>
              <a:t> </a:t>
            </a:r>
            <a:r>
              <a:rPr lang="pl-PL" sz="1400" dirty="0">
                <a:latin typeface="Arial" panose="020B0604020202020204" pitchFamily="34" charset="0"/>
                <a:ea typeface="Calibri" panose="020F0502020204030204" pitchFamily="34" charset="0"/>
                <a:cs typeface="Arial" panose="020B0604020202020204" pitchFamily="34" charset="0"/>
              </a:rPr>
              <a:t>dotyczące występowania w środowisku inwazyjnych gatunków obcych za pomocą prowadzenia badań, monitorowania lub innych procedur w celu zapobiegania rozprzestrzenianiu się inwazyjnych gatunków obcych do lub w obrębie Unii</a:t>
            </a:r>
          </a:p>
          <a:p>
            <a:pPr marL="214313" indent="-214313">
              <a:lnSpc>
                <a:spcPct val="107000"/>
              </a:lnSpc>
              <a:buClr>
                <a:srgbClr val="009900"/>
              </a:buClr>
              <a:buFontTx/>
              <a:buChar char="-"/>
            </a:pPr>
            <a:endParaRPr lang="pl-PL" sz="1400" dirty="0">
              <a:latin typeface="Arial" panose="020B0604020202020204" pitchFamily="34" charset="0"/>
              <a:ea typeface="Calibri" panose="020F050202020403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ea typeface="Calibri" panose="020F0502020204030204" pitchFamily="34" charset="0"/>
                <a:cs typeface="Arial" panose="020B0604020202020204" pitchFamily="34" charset="0"/>
              </a:rPr>
              <a:t>Rejestr IGO prowadzi </a:t>
            </a:r>
            <a:r>
              <a:rPr lang="pl-PL" sz="14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Generalny Dyrektor Ochrony Środowiska</a:t>
            </a:r>
          </a:p>
          <a:p>
            <a:pPr marL="214313" indent="-214313">
              <a:lnSpc>
                <a:spcPct val="107000"/>
              </a:lnSpc>
              <a:buClr>
                <a:srgbClr val="009900"/>
              </a:buClr>
              <a:buFontTx/>
              <a:buChar char="-"/>
            </a:pPr>
            <a:endParaRPr lang="pl-PL" sz="1400" dirty="0">
              <a:latin typeface="Arial" panose="020B0604020202020204" pitchFamily="34" charset="0"/>
              <a:ea typeface="Calibri" panose="020F050202020403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ea typeface="Calibri" panose="020F0502020204030204" pitchFamily="34" charset="0"/>
                <a:cs typeface="Arial" panose="020B0604020202020204" pitchFamily="34" charset="0"/>
              </a:rPr>
              <a:t>w Rejestrze IGO gromadzi się informacje o IGO stwarzających zagrożenie dla Unii oraz IGO stwarzających zagrożenie dla Polski, w tym o:</a:t>
            </a:r>
          </a:p>
          <a:p>
            <a:pPr>
              <a:lnSpc>
                <a:spcPct val="107000"/>
              </a:lnSpc>
              <a:buClr>
                <a:srgbClr val="009900"/>
              </a:buClr>
            </a:pPr>
            <a:r>
              <a:rPr lang="pl-PL" sz="1400" dirty="0">
                <a:latin typeface="Arial" panose="020B0604020202020204" pitchFamily="34" charset="0"/>
                <a:ea typeface="Calibri" panose="020F0502020204030204" pitchFamily="34" charset="0"/>
                <a:cs typeface="Arial" panose="020B0604020202020204" pitchFamily="34" charset="0"/>
              </a:rPr>
              <a:t>1) stwierdzeniu obecności IGO w środowisku;</a:t>
            </a:r>
          </a:p>
          <a:p>
            <a:pPr>
              <a:lnSpc>
                <a:spcPct val="107000"/>
              </a:lnSpc>
              <a:buClr>
                <a:srgbClr val="009900"/>
              </a:buClr>
            </a:pPr>
            <a:r>
              <a:rPr lang="pl-PL" sz="1400" dirty="0">
                <a:latin typeface="Arial" panose="020B0604020202020204" pitchFamily="34" charset="0"/>
                <a:ea typeface="Calibri" panose="020F0502020204030204" pitchFamily="34" charset="0"/>
                <a:cs typeface="Arial" panose="020B0604020202020204" pitchFamily="34" charset="0"/>
              </a:rPr>
              <a:t>2) IGO objętym zezwoleniem na odstępstwo od zakazów;</a:t>
            </a:r>
          </a:p>
          <a:p>
            <a:pPr>
              <a:lnSpc>
                <a:spcPct val="107000"/>
              </a:lnSpc>
              <a:buClr>
                <a:srgbClr val="009900"/>
              </a:buClr>
            </a:pPr>
            <a:r>
              <a:rPr lang="pl-PL" sz="1400" dirty="0">
                <a:latin typeface="Arial" panose="020B0604020202020204" pitchFamily="34" charset="0"/>
                <a:ea typeface="Calibri" panose="020F0502020204030204" pitchFamily="34" charset="0"/>
                <a:cs typeface="Arial" panose="020B0604020202020204" pitchFamily="34" charset="0"/>
              </a:rPr>
              <a:t>3) przeprowadzonych działaniach zaradczych;</a:t>
            </a:r>
          </a:p>
          <a:p>
            <a:pPr>
              <a:lnSpc>
                <a:spcPct val="107000"/>
              </a:lnSpc>
              <a:buClr>
                <a:srgbClr val="009900"/>
              </a:buClr>
            </a:pPr>
            <a:endParaRPr lang="pl-PL" sz="1400" dirty="0">
              <a:latin typeface="Arial" panose="020B0604020202020204" pitchFamily="34" charset="0"/>
              <a:ea typeface="Calibri" panose="020F050202020403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ea typeface="Calibri" panose="020F0502020204030204" pitchFamily="34" charset="0"/>
                <a:cs typeface="Arial" panose="020B0604020202020204" pitchFamily="34" charset="0"/>
              </a:rPr>
              <a:t>Rejestr IGO w zakresie informacji dotyczącej stwierdzenia obecności IGO w środowisku (nazwa, liczba okazów, miejsce i data stwierdzenia) jest </a:t>
            </a:r>
            <a:r>
              <a:rPr lang="pl-PL" sz="14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ogólnodostępny</a:t>
            </a:r>
            <a:r>
              <a:rPr lang="pl-PL" sz="1400" dirty="0">
                <a:latin typeface="Arial" panose="020B0604020202020204" pitchFamily="34" charset="0"/>
                <a:ea typeface="Calibri" panose="020F0502020204030204" pitchFamily="34" charset="0"/>
                <a:cs typeface="Arial" panose="020B0604020202020204" pitchFamily="34" charset="0"/>
              </a:rPr>
              <a:t> – zamieszczony na stronie internetowej Generalnej Dyrekcji Ochrony Środowiska (http://geoserwis.gdos.gov.pl/))</a:t>
            </a:r>
          </a:p>
        </p:txBody>
      </p:sp>
    </p:spTree>
    <p:extLst>
      <p:ext uri="{BB962C8B-B14F-4D97-AF65-F5344CB8AC3E}">
        <p14:creationId xmlns:p14="http://schemas.microsoft.com/office/powerpoint/2010/main" val="27116870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rostokąt 3"/>
          <p:cNvSpPr/>
          <p:nvPr/>
        </p:nvSpPr>
        <p:spPr>
          <a:xfrm>
            <a:off x="1385646" y="590464"/>
            <a:ext cx="7159264" cy="4455322"/>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4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Regionalny dyrektor ochrony środowiska</a:t>
            </a:r>
            <a:r>
              <a:rPr lang="pl-PL" sz="1400" dirty="0">
                <a:latin typeface="Arial" panose="020B0604020202020204" pitchFamily="34" charset="0"/>
                <a:ea typeface="Calibri" panose="020F0502020204030204" pitchFamily="34" charset="0"/>
                <a:cs typeface="Arial" panose="020B0604020202020204" pitchFamily="34" charset="0"/>
              </a:rPr>
              <a:t>, </a:t>
            </a:r>
            <a:r>
              <a:rPr lang="pl-PL" sz="14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dyrektor parku narodowego</a:t>
            </a:r>
            <a:r>
              <a:rPr lang="pl-PL" sz="1400" dirty="0">
                <a:latin typeface="Arial" panose="020B0604020202020204" pitchFamily="34" charset="0"/>
                <a:ea typeface="Calibri" panose="020F0502020204030204" pitchFamily="34" charset="0"/>
                <a:cs typeface="Arial" panose="020B0604020202020204" pitchFamily="34" charset="0"/>
              </a:rPr>
              <a:t>, </a:t>
            </a:r>
            <a:r>
              <a:rPr lang="pl-PL" sz="14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dyrektor urzędu morskiego </a:t>
            </a:r>
            <a:r>
              <a:rPr lang="pl-PL" sz="1400" dirty="0">
                <a:latin typeface="Arial" panose="020B0604020202020204" pitchFamily="34" charset="0"/>
                <a:ea typeface="Calibri" panose="020F0502020204030204" pitchFamily="34" charset="0"/>
                <a:cs typeface="Arial" panose="020B0604020202020204" pitchFamily="34" charset="0"/>
              </a:rPr>
              <a:t>oraz </a:t>
            </a:r>
            <a:r>
              <a:rPr lang="pl-PL" sz="14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Główny Inspektor Rybołówstwa Morskiego</a:t>
            </a:r>
            <a:r>
              <a:rPr lang="pl-PL" sz="1400" dirty="0">
                <a:latin typeface="Arial" panose="020B0604020202020204" pitchFamily="34" charset="0"/>
                <a:ea typeface="Calibri" panose="020F0502020204030204" pitchFamily="34" charset="0"/>
                <a:cs typeface="Arial" panose="020B0604020202020204" pitchFamily="34" charset="0"/>
              </a:rPr>
              <a:t>, każdy w zakresie swojej właściwości, wprowadzają do Rejestru IGO informacje dotyczące stwierdzenia obecności IGO w środowisku – w przypadku stwierdzenia obecności w środowisku:</a:t>
            </a:r>
          </a:p>
          <a:p>
            <a:pPr>
              <a:lnSpc>
                <a:spcPct val="107000"/>
              </a:lnSpc>
              <a:buClr>
                <a:srgbClr val="009900"/>
              </a:buClr>
            </a:pPr>
            <a:r>
              <a:rPr lang="pl-PL" sz="1400" dirty="0">
                <a:latin typeface="Arial" panose="020B0604020202020204" pitchFamily="34" charset="0"/>
                <a:ea typeface="Calibri" panose="020F0502020204030204" pitchFamily="34" charset="0"/>
                <a:cs typeface="Arial" panose="020B0604020202020204" pitchFamily="34" charset="0"/>
              </a:rPr>
              <a:t>1) IGO </a:t>
            </a:r>
            <a:r>
              <a:rPr lang="pl-PL" sz="1400" b="1" dirty="0">
                <a:solidFill>
                  <a:srgbClr val="009900"/>
                </a:solidFill>
                <a:latin typeface="Arial" panose="020B0604020202020204" pitchFamily="34" charset="0"/>
                <a:ea typeface="Calibri" panose="020F0502020204030204" pitchFamily="34" charset="0"/>
                <a:cs typeface="Arial" panose="020B0604020202020204" pitchFamily="34" charset="0"/>
              </a:rPr>
              <a:t>podlegającego szybkiej eliminacji</a:t>
            </a:r>
            <a:r>
              <a:rPr lang="pl-PL" sz="1400" dirty="0">
                <a:latin typeface="Arial" panose="020B0604020202020204" pitchFamily="34" charset="0"/>
                <a:ea typeface="Calibri" panose="020F0502020204030204" pitchFamily="34" charset="0"/>
                <a:cs typeface="Arial" panose="020B0604020202020204" pitchFamily="34" charset="0"/>
              </a:rPr>
              <a:t> – </a:t>
            </a:r>
            <a:r>
              <a:rPr lang="pl-PL" sz="1400" b="1" u="sng"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niezwłocznie</a:t>
            </a:r>
            <a:r>
              <a:rPr lang="pl-PL" sz="1400" b="1" dirty="0">
                <a:solidFill>
                  <a:srgbClr val="009900"/>
                </a:solidFill>
                <a:latin typeface="Arial" panose="020B0604020202020204" pitchFamily="34" charset="0"/>
                <a:ea typeface="Calibri" panose="020F0502020204030204" pitchFamily="34" charset="0"/>
                <a:cs typeface="Arial" panose="020B0604020202020204" pitchFamily="34" charset="0"/>
              </a:rPr>
              <a:t> </a:t>
            </a:r>
            <a:r>
              <a:rPr lang="pl-PL" sz="1400" dirty="0">
                <a:latin typeface="Arial" panose="020B0604020202020204" pitchFamily="34" charset="0"/>
                <a:ea typeface="Calibri" panose="020F0502020204030204" pitchFamily="34" charset="0"/>
                <a:cs typeface="Arial" panose="020B0604020202020204" pitchFamily="34" charset="0"/>
              </a:rPr>
              <a:t>po:</a:t>
            </a:r>
          </a:p>
          <a:p>
            <a:pPr marL="407194" indent="-208360">
              <a:lnSpc>
                <a:spcPct val="107000"/>
              </a:lnSpc>
              <a:buClr>
                <a:srgbClr val="009900"/>
              </a:buClr>
            </a:pPr>
            <a:r>
              <a:rPr lang="pl-PL" sz="1400" dirty="0">
                <a:latin typeface="Arial" panose="020B0604020202020204" pitchFamily="34" charset="0"/>
                <a:ea typeface="Calibri" panose="020F0502020204030204" pitchFamily="34" charset="0"/>
                <a:cs typeface="Arial" panose="020B0604020202020204" pitchFamily="34" charset="0"/>
              </a:rPr>
              <a:t>a) otrzymaniu zgłoszenia od wójta / burmistrza / prezydenta miasta, o którym mowa powyżej,</a:t>
            </a:r>
          </a:p>
          <a:p>
            <a:pPr marL="407194" indent="-208360">
              <a:lnSpc>
                <a:spcPct val="107000"/>
              </a:lnSpc>
              <a:buClr>
                <a:srgbClr val="009900"/>
              </a:buClr>
            </a:pPr>
            <a:r>
              <a:rPr lang="pl-PL" sz="1400" dirty="0">
                <a:latin typeface="Arial" panose="020B0604020202020204" pitchFamily="34" charset="0"/>
                <a:ea typeface="Calibri" panose="020F0502020204030204" pitchFamily="34" charset="0"/>
                <a:cs typeface="Arial" panose="020B0604020202020204" pitchFamily="34" charset="0"/>
              </a:rPr>
              <a:t>b) stwierdzeniu obecności tego IGO w środowisku na obszarze właściwości danego organu;</a:t>
            </a:r>
          </a:p>
          <a:p>
            <a:pPr>
              <a:lnSpc>
                <a:spcPct val="107000"/>
              </a:lnSpc>
              <a:buClr>
                <a:srgbClr val="009900"/>
              </a:buClr>
            </a:pPr>
            <a:r>
              <a:rPr lang="pl-PL" sz="1400" dirty="0">
                <a:latin typeface="Arial" panose="020B0604020202020204" pitchFamily="34" charset="0"/>
                <a:ea typeface="Calibri" panose="020F0502020204030204" pitchFamily="34" charset="0"/>
                <a:cs typeface="Arial" panose="020B0604020202020204" pitchFamily="34" charset="0"/>
              </a:rPr>
              <a:t>2) IGO </a:t>
            </a:r>
            <a:r>
              <a:rPr lang="pl-PL" sz="1400" b="1" dirty="0">
                <a:solidFill>
                  <a:srgbClr val="009900"/>
                </a:solidFill>
                <a:latin typeface="Arial" panose="020B0604020202020204" pitchFamily="34" charset="0"/>
                <a:ea typeface="Calibri" panose="020F0502020204030204" pitchFamily="34" charset="0"/>
                <a:cs typeface="Arial" panose="020B0604020202020204" pitchFamily="34" charset="0"/>
              </a:rPr>
              <a:t>rozprzestrzenionego na szeroką skalę</a:t>
            </a:r>
            <a:r>
              <a:rPr lang="pl-PL" sz="1400" dirty="0">
                <a:latin typeface="Arial" panose="020B0604020202020204" pitchFamily="34" charset="0"/>
                <a:ea typeface="Calibri" panose="020F0502020204030204" pitchFamily="34" charset="0"/>
                <a:cs typeface="Arial" panose="020B0604020202020204" pitchFamily="34" charset="0"/>
              </a:rPr>
              <a:t> – </a:t>
            </a:r>
            <a:r>
              <a:rPr lang="pl-PL" sz="1400" b="1" u="sng"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w terminie 3 miesięcy</a:t>
            </a:r>
            <a:r>
              <a:rPr lang="pl-PL" sz="1400" b="1" dirty="0">
                <a:solidFill>
                  <a:srgbClr val="009900"/>
                </a:solidFill>
                <a:latin typeface="Arial" panose="020B0604020202020204" pitchFamily="34" charset="0"/>
                <a:ea typeface="Calibri" panose="020F0502020204030204" pitchFamily="34" charset="0"/>
                <a:cs typeface="Arial" panose="020B0604020202020204" pitchFamily="34" charset="0"/>
              </a:rPr>
              <a:t> </a:t>
            </a:r>
            <a:r>
              <a:rPr lang="pl-PL" sz="1400" dirty="0">
                <a:latin typeface="Arial" panose="020B0604020202020204" pitchFamily="34" charset="0"/>
                <a:ea typeface="Calibri" panose="020F0502020204030204" pitchFamily="34" charset="0"/>
                <a:cs typeface="Arial" panose="020B0604020202020204" pitchFamily="34" charset="0"/>
              </a:rPr>
              <a:t>od dnia:</a:t>
            </a:r>
          </a:p>
          <a:p>
            <a:pPr marL="407194" indent="-208360">
              <a:lnSpc>
                <a:spcPct val="107000"/>
              </a:lnSpc>
              <a:buClr>
                <a:srgbClr val="009900"/>
              </a:buClr>
            </a:pPr>
            <a:r>
              <a:rPr lang="pl-PL" sz="1400" dirty="0">
                <a:latin typeface="Arial" panose="020B0604020202020204" pitchFamily="34" charset="0"/>
                <a:ea typeface="Calibri" panose="020F0502020204030204" pitchFamily="34" charset="0"/>
                <a:cs typeface="Arial" panose="020B0604020202020204" pitchFamily="34" charset="0"/>
              </a:rPr>
              <a:t>a) otrzymania zgłoszenia od wójta / burmistrza / prezydenta miasta, o którym mowa powyżej,</a:t>
            </a:r>
          </a:p>
          <a:p>
            <a:pPr marL="407194" indent="-208360">
              <a:lnSpc>
                <a:spcPct val="107000"/>
              </a:lnSpc>
              <a:buClr>
                <a:srgbClr val="009900"/>
              </a:buClr>
            </a:pPr>
            <a:r>
              <a:rPr lang="pl-PL" sz="1400" dirty="0">
                <a:latin typeface="Arial" panose="020B0604020202020204" pitchFamily="34" charset="0"/>
                <a:ea typeface="Calibri" panose="020F0502020204030204" pitchFamily="34" charset="0"/>
                <a:cs typeface="Arial" panose="020B0604020202020204" pitchFamily="34" charset="0"/>
              </a:rPr>
              <a:t>b) stwierdzenia obecności tego IGO w środowisku na obszarze właściwości danego organu</a:t>
            </a:r>
          </a:p>
          <a:p>
            <a:pPr>
              <a:lnSpc>
                <a:spcPct val="107000"/>
              </a:lnSpc>
              <a:buClr>
                <a:srgbClr val="009900"/>
              </a:buClr>
            </a:pPr>
            <a:endParaRPr lang="pl-PL" sz="1400" dirty="0">
              <a:latin typeface="Arial" panose="020B0604020202020204" pitchFamily="34" charset="0"/>
              <a:ea typeface="Calibri" panose="020F050202020403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Generalny Dyrektor Ochrony Środowiska</a:t>
            </a:r>
            <a:r>
              <a:rPr lang="pl-PL" sz="1400" dirty="0">
                <a:latin typeface="Arial" panose="020B0604020202020204" pitchFamily="34" charset="0"/>
                <a:ea typeface="Calibri" panose="020F0502020204030204" pitchFamily="34" charset="0"/>
                <a:cs typeface="Arial" panose="020B0604020202020204" pitchFamily="34" charset="0"/>
              </a:rPr>
              <a:t> oraz </a:t>
            </a:r>
            <a:r>
              <a:rPr lang="pl-PL" sz="14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regionalni dyrektorzy ochrony środowiska</a:t>
            </a:r>
            <a:r>
              <a:rPr lang="pl-PL" sz="1400" dirty="0">
                <a:latin typeface="Arial" panose="020B0604020202020204" pitchFamily="34" charset="0"/>
                <a:ea typeface="Calibri" panose="020F0502020204030204" pitchFamily="34" charset="0"/>
                <a:cs typeface="Arial" panose="020B0604020202020204" pitchFamily="34" charset="0"/>
              </a:rPr>
              <a:t>, każdy w zakresie swojej właściwości, </a:t>
            </a:r>
            <a:r>
              <a:rPr lang="pl-PL" sz="1400" b="1" u="sng"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niezwłocznie</a:t>
            </a:r>
            <a:r>
              <a:rPr lang="pl-PL" sz="1400" dirty="0">
                <a:latin typeface="Arial" panose="020B0604020202020204" pitchFamily="34" charset="0"/>
                <a:ea typeface="Calibri" panose="020F0502020204030204" pitchFamily="34" charset="0"/>
                <a:cs typeface="Arial" panose="020B0604020202020204" pitchFamily="34" charset="0"/>
              </a:rPr>
              <a:t> wprowadzają do Rejestru IGO informacje o </a:t>
            </a:r>
            <a:r>
              <a:rPr lang="pl-PL" sz="1400" b="1" dirty="0">
                <a:solidFill>
                  <a:srgbClr val="009900"/>
                </a:solidFill>
                <a:latin typeface="Arial" panose="020B0604020202020204" pitchFamily="34" charset="0"/>
                <a:ea typeface="Calibri" panose="020F0502020204030204" pitchFamily="34" charset="0"/>
                <a:cs typeface="Arial" panose="020B0604020202020204" pitchFamily="34" charset="0"/>
              </a:rPr>
              <a:t>IGO objętych zezwoleniem</a:t>
            </a:r>
            <a:r>
              <a:rPr lang="pl-PL" sz="1400" dirty="0">
                <a:latin typeface="Arial" panose="020B0604020202020204" pitchFamily="34" charset="0"/>
                <a:ea typeface="Calibri" panose="020F0502020204030204" pitchFamily="34" charset="0"/>
                <a:cs typeface="Arial" panose="020B0604020202020204" pitchFamily="34" charset="0"/>
              </a:rPr>
              <a:t> na odstępstwo od zakazów.</a:t>
            </a:r>
          </a:p>
        </p:txBody>
      </p:sp>
      <p:sp>
        <p:nvSpPr>
          <p:cNvPr id="5" name="Tytuł 1">
            <a:extLst>
              <a:ext uri="{FF2B5EF4-FFF2-40B4-BE49-F238E27FC236}">
                <a16:creationId xmlns:a16="http://schemas.microsoft.com/office/drawing/2014/main" id="{8C5D4ACB-72F5-4E1A-BF35-4DC96D2A5699}"/>
              </a:ext>
            </a:extLst>
          </p:cNvPr>
          <p:cNvSpPr txBox="1">
            <a:spLocks/>
          </p:cNvSpPr>
          <p:nvPr/>
        </p:nvSpPr>
        <p:spPr bwMode="auto">
          <a:xfrm>
            <a:off x="1277634" y="8747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Centralny Rejestr Danych o IGO (Rejestr IGO)</a:t>
            </a:r>
          </a:p>
        </p:txBody>
      </p:sp>
    </p:spTree>
    <p:extLst>
      <p:ext uri="{BB962C8B-B14F-4D97-AF65-F5344CB8AC3E}">
        <p14:creationId xmlns:p14="http://schemas.microsoft.com/office/powerpoint/2010/main" val="8682501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rostokąt 3"/>
          <p:cNvSpPr/>
          <p:nvPr/>
        </p:nvSpPr>
        <p:spPr>
          <a:xfrm>
            <a:off x="1385646" y="580526"/>
            <a:ext cx="6413030" cy="3761735"/>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6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Regionalny dyrektor ochrony środowiska</a:t>
            </a:r>
            <a:r>
              <a:rPr lang="pl-PL" sz="1600" dirty="0">
                <a:latin typeface="Arial" panose="020B0604020202020204" pitchFamily="34" charset="0"/>
                <a:ea typeface="Calibri" panose="020F0502020204030204" pitchFamily="34" charset="0"/>
                <a:cs typeface="Arial" panose="020B0604020202020204" pitchFamily="34" charset="0"/>
              </a:rPr>
              <a:t>, </a:t>
            </a:r>
            <a:r>
              <a:rPr lang="pl-PL" sz="16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dyrektor parku narodowego</a:t>
            </a:r>
            <a:r>
              <a:rPr lang="pl-PL" sz="1600" dirty="0">
                <a:latin typeface="Arial" panose="020B0604020202020204" pitchFamily="34" charset="0"/>
                <a:ea typeface="Calibri" panose="020F0502020204030204" pitchFamily="34" charset="0"/>
                <a:cs typeface="Arial" panose="020B0604020202020204" pitchFamily="34" charset="0"/>
              </a:rPr>
              <a:t>, </a:t>
            </a:r>
            <a:r>
              <a:rPr lang="pl-PL" sz="16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dyrektor urzędu morskiego</a:t>
            </a:r>
            <a:r>
              <a:rPr lang="pl-PL" sz="1600" dirty="0">
                <a:latin typeface="Arial" panose="020B0604020202020204" pitchFamily="34" charset="0"/>
                <a:ea typeface="Calibri" panose="020F0502020204030204" pitchFamily="34" charset="0"/>
                <a:cs typeface="Arial" panose="020B0604020202020204" pitchFamily="34" charset="0"/>
              </a:rPr>
              <a:t> oraz </a:t>
            </a:r>
            <a:r>
              <a:rPr lang="pl-PL" sz="16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Główny Inspektor Rybołówstwa Morskiego</a:t>
            </a:r>
            <a:r>
              <a:rPr lang="pl-PL" sz="1600" dirty="0">
                <a:latin typeface="Arial" panose="020B0604020202020204" pitchFamily="34" charset="0"/>
                <a:ea typeface="Calibri" panose="020F0502020204030204" pitchFamily="34" charset="0"/>
                <a:cs typeface="Arial" panose="020B0604020202020204" pitchFamily="34" charset="0"/>
              </a:rPr>
              <a:t>, każdy w zakresie swojej właściwości, wprowadzają do Rejestru IGO informacje o przeprowadzonych </a:t>
            </a:r>
            <a:r>
              <a:rPr lang="pl-PL" sz="1600" b="1" dirty="0">
                <a:solidFill>
                  <a:srgbClr val="009900"/>
                </a:solidFill>
                <a:latin typeface="Arial" panose="020B0604020202020204" pitchFamily="34" charset="0"/>
                <a:ea typeface="Calibri" panose="020F0502020204030204" pitchFamily="34" charset="0"/>
                <a:cs typeface="Arial" panose="020B0604020202020204" pitchFamily="34" charset="0"/>
              </a:rPr>
              <a:t>działaniach zaradczych</a:t>
            </a:r>
            <a:r>
              <a:rPr lang="pl-PL" sz="1600" dirty="0">
                <a:latin typeface="Arial" panose="020B0604020202020204" pitchFamily="34" charset="0"/>
                <a:ea typeface="Calibri" panose="020F0502020204030204" pitchFamily="34" charset="0"/>
                <a:cs typeface="Arial" panose="020B0604020202020204" pitchFamily="34" charset="0"/>
              </a:rPr>
              <a:t> – w odniesieniu do:</a:t>
            </a:r>
          </a:p>
          <a:p>
            <a:pPr marL="198835" indent="-198835">
              <a:lnSpc>
                <a:spcPct val="107000"/>
              </a:lnSpc>
              <a:buClr>
                <a:srgbClr val="009900"/>
              </a:buClr>
            </a:pPr>
            <a:r>
              <a:rPr lang="pl-PL" sz="1600" dirty="0">
                <a:latin typeface="Arial" panose="020B0604020202020204" pitchFamily="34" charset="0"/>
                <a:ea typeface="Calibri" panose="020F0502020204030204" pitchFamily="34" charset="0"/>
                <a:cs typeface="Arial" panose="020B0604020202020204" pitchFamily="34" charset="0"/>
              </a:rPr>
              <a:t>1) IGO </a:t>
            </a:r>
            <a:r>
              <a:rPr lang="pl-PL" sz="1600" b="1" dirty="0">
                <a:solidFill>
                  <a:srgbClr val="009900"/>
                </a:solidFill>
                <a:latin typeface="Arial" panose="020B0604020202020204" pitchFamily="34" charset="0"/>
                <a:ea typeface="Calibri" panose="020F0502020204030204" pitchFamily="34" charset="0"/>
                <a:cs typeface="Arial" panose="020B0604020202020204" pitchFamily="34" charset="0"/>
              </a:rPr>
              <a:t>podlegającego szybkiej eliminacji</a:t>
            </a:r>
            <a:r>
              <a:rPr lang="pl-PL" sz="1600" dirty="0">
                <a:latin typeface="Arial" panose="020B0604020202020204" pitchFamily="34" charset="0"/>
                <a:ea typeface="Calibri" panose="020F0502020204030204" pitchFamily="34" charset="0"/>
                <a:cs typeface="Arial" panose="020B0604020202020204" pitchFamily="34" charset="0"/>
              </a:rPr>
              <a:t> – </a:t>
            </a:r>
            <a:r>
              <a:rPr lang="pl-PL" sz="1600" b="1" u="sng"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niezwłocznie</a:t>
            </a:r>
            <a:r>
              <a:rPr lang="pl-PL" sz="1600" dirty="0">
                <a:latin typeface="Arial" panose="020B0604020202020204" pitchFamily="34" charset="0"/>
                <a:ea typeface="Calibri" panose="020F0502020204030204" pitchFamily="34" charset="0"/>
                <a:cs typeface="Arial" panose="020B0604020202020204" pitchFamily="34" charset="0"/>
              </a:rPr>
              <a:t> po przeprowadzeniu tych działań zaradczych;</a:t>
            </a:r>
          </a:p>
          <a:p>
            <a:pPr marL="198835" indent="-198835">
              <a:lnSpc>
                <a:spcPct val="107000"/>
              </a:lnSpc>
              <a:buClr>
                <a:srgbClr val="009900"/>
              </a:buClr>
            </a:pPr>
            <a:r>
              <a:rPr lang="pl-PL" sz="1600" dirty="0">
                <a:latin typeface="Arial" panose="020B0604020202020204" pitchFamily="34" charset="0"/>
                <a:ea typeface="Calibri" panose="020F0502020204030204" pitchFamily="34" charset="0"/>
                <a:cs typeface="Arial" panose="020B0604020202020204" pitchFamily="34" charset="0"/>
              </a:rPr>
              <a:t>2) IGO </a:t>
            </a:r>
            <a:r>
              <a:rPr lang="pl-PL" sz="1600" b="1" dirty="0">
                <a:solidFill>
                  <a:srgbClr val="009900"/>
                </a:solidFill>
                <a:latin typeface="Arial" panose="020B0604020202020204" pitchFamily="34" charset="0"/>
                <a:ea typeface="Calibri" panose="020F0502020204030204" pitchFamily="34" charset="0"/>
                <a:cs typeface="Arial" panose="020B0604020202020204" pitchFamily="34" charset="0"/>
              </a:rPr>
              <a:t>rozprzestrzenionego na szeroką skalę</a:t>
            </a:r>
            <a:r>
              <a:rPr lang="pl-PL" sz="1600" dirty="0">
                <a:latin typeface="Arial" panose="020B0604020202020204" pitchFamily="34" charset="0"/>
                <a:ea typeface="Calibri" panose="020F0502020204030204" pitchFamily="34" charset="0"/>
                <a:cs typeface="Arial" panose="020B0604020202020204" pitchFamily="34" charset="0"/>
              </a:rPr>
              <a:t> – </a:t>
            </a:r>
            <a:r>
              <a:rPr lang="pl-PL" sz="1600" b="1" u="sng"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corocznie do dnia 31 marca</a:t>
            </a:r>
            <a:r>
              <a:rPr lang="pl-PL" sz="1600" dirty="0">
                <a:latin typeface="Arial" panose="020B0604020202020204" pitchFamily="34" charset="0"/>
                <a:ea typeface="Calibri" panose="020F0502020204030204" pitchFamily="34" charset="0"/>
                <a:cs typeface="Arial" panose="020B0604020202020204" pitchFamily="34" charset="0"/>
              </a:rPr>
              <a:t> za poprzedni rok.</a:t>
            </a:r>
          </a:p>
          <a:p>
            <a:pPr>
              <a:lnSpc>
                <a:spcPct val="107000"/>
              </a:lnSpc>
              <a:buClr>
                <a:srgbClr val="009900"/>
              </a:buClr>
            </a:pPr>
            <a:r>
              <a:rPr lang="pl-PL" sz="1600" dirty="0">
                <a:latin typeface="Arial" panose="020B0604020202020204" pitchFamily="34" charset="0"/>
                <a:ea typeface="Calibri" panose="020F0502020204030204" pitchFamily="34" charset="0"/>
                <a:cs typeface="Arial" panose="020B0604020202020204" pitchFamily="34" charset="0"/>
              </a:rPr>
              <a:t> </a:t>
            </a:r>
          </a:p>
          <a:p>
            <a:pPr marL="214313" indent="-214313">
              <a:lnSpc>
                <a:spcPct val="107000"/>
              </a:lnSpc>
              <a:buClr>
                <a:srgbClr val="009900"/>
              </a:buClr>
              <a:buFont typeface="Arial" panose="020B0604020202020204" pitchFamily="34" charset="0"/>
              <a:buChar char="•"/>
            </a:pPr>
            <a:r>
              <a:rPr lang="pl-PL" sz="1600" dirty="0">
                <a:latin typeface="Arial" panose="020B0604020202020204" pitchFamily="34" charset="0"/>
                <a:ea typeface="Calibri" panose="020F0502020204030204" pitchFamily="34" charset="0"/>
                <a:cs typeface="Arial" panose="020B0604020202020204" pitchFamily="34" charset="0"/>
              </a:rPr>
              <a:t>Informacje o przeprowadzonych działaniach zaradczych w odniesieniu do IGO rozprzestrzenionego na szeroką skalę, wprowadzono do Rejestru IGO </a:t>
            </a:r>
            <a:r>
              <a:rPr lang="pl-PL" sz="16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po raz pierwszy za rok 2021</a:t>
            </a:r>
            <a:r>
              <a:rPr lang="pl-PL" sz="1600" dirty="0">
                <a:latin typeface="Arial" panose="020B0604020202020204" pitchFamily="34" charset="0"/>
                <a:ea typeface="Calibri" panose="020F0502020204030204" pitchFamily="34" charset="0"/>
                <a:cs typeface="Arial" panose="020B0604020202020204" pitchFamily="34" charset="0"/>
              </a:rPr>
              <a:t>.</a:t>
            </a:r>
          </a:p>
          <a:p>
            <a:pPr>
              <a:lnSpc>
                <a:spcPct val="107000"/>
              </a:lnSpc>
              <a:buClr>
                <a:srgbClr val="009900"/>
              </a:buClr>
            </a:pPr>
            <a:r>
              <a:rPr lang="pl-PL" sz="1600" dirty="0">
                <a:latin typeface="Arial" panose="020B0604020202020204" pitchFamily="34" charset="0"/>
                <a:ea typeface="Calibri" panose="020F0502020204030204" pitchFamily="34" charset="0"/>
                <a:cs typeface="Arial" panose="020B0604020202020204" pitchFamily="34" charset="0"/>
              </a:rPr>
              <a:t> </a:t>
            </a:r>
          </a:p>
        </p:txBody>
      </p:sp>
      <p:sp>
        <p:nvSpPr>
          <p:cNvPr id="5" name="Tytuł 1">
            <a:extLst>
              <a:ext uri="{FF2B5EF4-FFF2-40B4-BE49-F238E27FC236}">
                <a16:creationId xmlns:a16="http://schemas.microsoft.com/office/drawing/2014/main" id="{3CD240DB-92AD-4E96-8847-1292E5181768}"/>
              </a:ext>
            </a:extLst>
          </p:cNvPr>
          <p:cNvSpPr txBox="1">
            <a:spLocks/>
          </p:cNvSpPr>
          <p:nvPr/>
        </p:nvSpPr>
        <p:spPr bwMode="auto">
          <a:xfrm>
            <a:off x="1277634" y="8747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Centralny Rejestr Danych o IGO (Rejestr IGO)</a:t>
            </a:r>
          </a:p>
        </p:txBody>
      </p:sp>
    </p:spTree>
    <p:extLst>
      <p:ext uri="{BB962C8B-B14F-4D97-AF65-F5344CB8AC3E}">
        <p14:creationId xmlns:p14="http://schemas.microsoft.com/office/powerpoint/2010/main" val="3559208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74" name="Łącznik prosty ze strzałką 73">
            <a:extLst>
              <a:ext uri="{C183D7F6-B498-43B3-948B-1728B52AA6E4}">
                <adec:decorative xmlns:adec="http://schemas.microsoft.com/office/drawing/2017/decorative" val="1"/>
              </a:ext>
            </a:extLst>
          </p:cNvPr>
          <p:cNvCxnSpPr>
            <a:cxnSpLocks/>
          </p:cNvCxnSpPr>
          <p:nvPr/>
        </p:nvCxnSpPr>
        <p:spPr>
          <a:xfrm>
            <a:off x="2254102" y="1471273"/>
            <a:ext cx="1757014" cy="1518713"/>
          </a:xfrm>
          <a:prstGeom prst="straightConnector1">
            <a:avLst/>
          </a:prstGeom>
          <a:ln>
            <a:solidFill>
              <a:schemeClr val="accent3">
                <a:lumMod val="60000"/>
                <a:lumOff val="40000"/>
              </a:schemeClr>
            </a:solidFill>
            <a:tailEnd type="triangle"/>
          </a:ln>
        </p:spPr>
        <p:style>
          <a:lnRef idx="2">
            <a:schemeClr val="dk1"/>
          </a:lnRef>
          <a:fillRef idx="0">
            <a:schemeClr val="dk1"/>
          </a:fillRef>
          <a:effectRef idx="1">
            <a:schemeClr val="dk1"/>
          </a:effectRef>
          <a:fontRef idx="minor">
            <a:schemeClr val="tx1"/>
          </a:fontRef>
        </p:style>
      </p:cxnSp>
      <p:cxnSp>
        <p:nvCxnSpPr>
          <p:cNvPr id="72" name="Łącznik prosty ze strzałką 71">
            <a:extLst>
              <a:ext uri="{C183D7F6-B498-43B3-948B-1728B52AA6E4}">
                <adec:decorative xmlns:adec="http://schemas.microsoft.com/office/drawing/2017/decorative" val="1"/>
              </a:ext>
            </a:extLst>
          </p:cNvPr>
          <p:cNvCxnSpPr>
            <a:cxnSpLocks/>
          </p:cNvCxnSpPr>
          <p:nvPr/>
        </p:nvCxnSpPr>
        <p:spPr>
          <a:xfrm>
            <a:off x="3551274" y="1488558"/>
            <a:ext cx="691272" cy="1492643"/>
          </a:xfrm>
          <a:prstGeom prst="straightConnector1">
            <a:avLst/>
          </a:prstGeom>
          <a:ln>
            <a:solidFill>
              <a:schemeClr val="accent3">
                <a:lumMod val="60000"/>
                <a:lumOff val="40000"/>
              </a:schemeClr>
            </a:solidFill>
            <a:tailEnd type="triangle"/>
          </a:ln>
        </p:spPr>
        <p:style>
          <a:lnRef idx="2">
            <a:schemeClr val="dk1"/>
          </a:lnRef>
          <a:fillRef idx="0">
            <a:schemeClr val="dk1"/>
          </a:fillRef>
          <a:effectRef idx="1">
            <a:schemeClr val="dk1"/>
          </a:effectRef>
          <a:fontRef idx="minor">
            <a:schemeClr val="tx1"/>
          </a:fontRef>
        </p:style>
      </p:cxnSp>
      <p:cxnSp>
        <p:nvCxnSpPr>
          <p:cNvPr id="67" name="Łącznik prosty ze strzałką 66">
            <a:extLst>
              <a:ext uri="{C183D7F6-B498-43B3-948B-1728B52AA6E4}">
                <adec:decorative xmlns:adec="http://schemas.microsoft.com/office/drawing/2017/decorative" val="1"/>
              </a:ext>
            </a:extLst>
          </p:cNvPr>
          <p:cNvCxnSpPr>
            <a:cxnSpLocks/>
            <a:stCxn id="23" idx="2"/>
          </p:cNvCxnSpPr>
          <p:nvPr/>
        </p:nvCxnSpPr>
        <p:spPr>
          <a:xfrm flipH="1">
            <a:off x="4714325" y="1471273"/>
            <a:ext cx="2098085" cy="1523898"/>
          </a:xfrm>
          <a:prstGeom prst="straightConnector1">
            <a:avLst/>
          </a:prstGeom>
          <a:ln>
            <a:solidFill>
              <a:schemeClr val="accent3">
                <a:lumMod val="60000"/>
                <a:lumOff val="40000"/>
              </a:schemeClr>
            </a:solidFill>
            <a:tailEnd type="triangle"/>
          </a:ln>
        </p:spPr>
        <p:style>
          <a:lnRef idx="2">
            <a:schemeClr val="dk1"/>
          </a:lnRef>
          <a:fillRef idx="0">
            <a:schemeClr val="dk1"/>
          </a:fillRef>
          <a:effectRef idx="1">
            <a:schemeClr val="dk1"/>
          </a:effectRef>
          <a:fontRef idx="minor">
            <a:schemeClr val="tx1"/>
          </a:fontRef>
        </p:style>
      </p:cxnSp>
      <p:cxnSp>
        <p:nvCxnSpPr>
          <p:cNvPr id="70" name="Łącznik prosty ze strzałką 69">
            <a:extLst>
              <a:ext uri="{C183D7F6-B498-43B3-948B-1728B52AA6E4}">
                <adec:decorative xmlns:adec="http://schemas.microsoft.com/office/drawing/2017/decorative" val="1"/>
              </a:ext>
            </a:extLst>
          </p:cNvPr>
          <p:cNvCxnSpPr>
            <a:cxnSpLocks/>
            <a:stCxn id="22" idx="2"/>
          </p:cNvCxnSpPr>
          <p:nvPr/>
        </p:nvCxnSpPr>
        <p:spPr>
          <a:xfrm flipH="1">
            <a:off x="4526775" y="1478545"/>
            <a:ext cx="689544" cy="1516626"/>
          </a:xfrm>
          <a:prstGeom prst="straightConnector1">
            <a:avLst/>
          </a:prstGeom>
          <a:ln>
            <a:solidFill>
              <a:schemeClr val="accent3">
                <a:lumMod val="60000"/>
                <a:lumOff val="40000"/>
              </a:schemeClr>
            </a:solidFill>
            <a:tailEnd type="triangle"/>
          </a:ln>
        </p:spPr>
        <p:style>
          <a:lnRef idx="2">
            <a:schemeClr val="dk1"/>
          </a:lnRef>
          <a:fillRef idx="0">
            <a:schemeClr val="dk1"/>
          </a:fillRef>
          <a:effectRef idx="1">
            <a:schemeClr val="dk1"/>
          </a:effectRef>
          <a:fontRef idx="minor">
            <a:schemeClr val="tx1"/>
          </a:fontRef>
        </p:style>
      </p:cxnSp>
      <p:cxnSp>
        <p:nvCxnSpPr>
          <p:cNvPr id="60" name="Łącznik prosty ze strzałką 59">
            <a:extLst>
              <a:ext uri="{C183D7F6-B498-43B3-948B-1728B52AA6E4}">
                <adec:decorative xmlns:adec="http://schemas.microsoft.com/office/drawing/2017/decorative" val="1"/>
              </a:ext>
            </a:extLst>
          </p:cNvPr>
          <p:cNvCxnSpPr>
            <a:cxnSpLocks/>
            <a:stCxn id="54" idx="0"/>
          </p:cNvCxnSpPr>
          <p:nvPr/>
        </p:nvCxnSpPr>
        <p:spPr>
          <a:xfrm flipH="1" flipV="1">
            <a:off x="4572001" y="3731884"/>
            <a:ext cx="757652" cy="619240"/>
          </a:xfrm>
          <a:prstGeom prst="straightConnector1">
            <a:avLst/>
          </a:prstGeom>
          <a:ln>
            <a:solidFill>
              <a:schemeClr val="accent3">
                <a:lumMod val="60000"/>
                <a:lumOff val="40000"/>
              </a:schemeClr>
            </a:solidFill>
            <a:tailEnd type="triangle"/>
          </a:ln>
        </p:spPr>
        <p:style>
          <a:lnRef idx="2">
            <a:schemeClr val="dk1"/>
          </a:lnRef>
          <a:fillRef idx="0">
            <a:schemeClr val="dk1"/>
          </a:fillRef>
          <a:effectRef idx="1">
            <a:schemeClr val="dk1"/>
          </a:effectRef>
          <a:fontRef idx="minor">
            <a:schemeClr val="tx1"/>
          </a:fontRef>
        </p:style>
      </p:cxnSp>
      <p:cxnSp>
        <p:nvCxnSpPr>
          <p:cNvPr id="6" name="Łącznik prosty ze strzałką 5">
            <a:extLst>
              <a:ext uri="{C183D7F6-B498-43B3-948B-1728B52AA6E4}">
                <adec:decorative xmlns:adec="http://schemas.microsoft.com/office/drawing/2017/decorative" val="1"/>
              </a:ext>
            </a:extLst>
          </p:cNvPr>
          <p:cNvCxnSpPr>
            <a:cxnSpLocks/>
            <a:stCxn id="20" idx="0"/>
          </p:cNvCxnSpPr>
          <p:nvPr/>
        </p:nvCxnSpPr>
        <p:spPr>
          <a:xfrm flipV="1">
            <a:off x="3389217" y="3740417"/>
            <a:ext cx="788369" cy="613124"/>
          </a:xfrm>
          <a:prstGeom prst="straightConnector1">
            <a:avLst/>
          </a:prstGeom>
          <a:ln>
            <a:solidFill>
              <a:schemeClr val="accent3">
                <a:lumMod val="60000"/>
                <a:lumOff val="40000"/>
              </a:schemeClr>
            </a:solidFill>
            <a:tailEnd type="triangle"/>
          </a:ln>
        </p:spPr>
        <p:style>
          <a:lnRef idx="2">
            <a:schemeClr val="dk1"/>
          </a:lnRef>
          <a:fillRef idx="0">
            <a:schemeClr val="dk1"/>
          </a:fillRef>
          <a:effectRef idx="1">
            <a:schemeClr val="dk1"/>
          </a:effectRef>
          <a:fontRef idx="minor">
            <a:schemeClr val="tx1"/>
          </a:fontRef>
        </p:style>
      </p:cxnSp>
      <p:sp>
        <p:nvSpPr>
          <p:cNvPr id="13" name="Prostokąt 12">
            <a:extLst>
              <a:ext uri="{C183D7F6-B498-43B3-948B-1728B52AA6E4}">
                <adec:decorative xmlns:adec="http://schemas.microsoft.com/office/drawing/2017/decorative" val="1"/>
              </a:ext>
            </a:extLst>
          </p:cNvPr>
          <p:cNvSpPr/>
          <p:nvPr/>
        </p:nvSpPr>
        <p:spPr>
          <a:xfrm>
            <a:off x="3864328" y="3020627"/>
            <a:ext cx="1080120" cy="685800"/>
          </a:xfrm>
          <a:prstGeom prst="rect">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pl-PL" sz="1350" b="0" i="0" u="none" strike="noStrike" kern="1200" cap="none" spc="0" normalizeH="0" baseline="0" noProof="0">
              <a:ln>
                <a:noFill/>
              </a:ln>
              <a:solidFill>
                <a:prstClr val="white"/>
              </a:solidFill>
              <a:effectLst/>
              <a:uLnTx/>
              <a:uFillTx/>
              <a:latin typeface="Calibri Light"/>
              <a:ea typeface="+mn-ea"/>
              <a:cs typeface="+mn-cs"/>
            </a:endParaRPr>
          </a:p>
        </p:txBody>
      </p:sp>
      <p:sp>
        <p:nvSpPr>
          <p:cNvPr id="14" name="pole tekstowe 13"/>
          <p:cNvSpPr txBox="1"/>
          <p:nvPr/>
        </p:nvSpPr>
        <p:spPr>
          <a:xfrm>
            <a:off x="4085523" y="3178298"/>
            <a:ext cx="679994" cy="415498"/>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10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Rejestr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10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IGO</a:t>
            </a:r>
          </a:p>
        </p:txBody>
      </p:sp>
      <p:sp>
        <p:nvSpPr>
          <p:cNvPr id="16" name="Prostokąt 15">
            <a:extLst>
              <a:ext uri="{C183D7F6-B498-43B3-948B-1728B52AA6E4}">
                <adec:decorative xmlns:adec="http://schemas.microsoft.com/office/drawing/2017/decorative" val="1"/>
              </a:ext>
            </a:extLst>
          </p:cNvPr>
          <p:cNvSpPr/>
          <p:nvPr/>
        </p:nvSpPr>
        <p:spPr>
          <a:xfrm>
            <a:off x="2849157" y="4366201"/>
            <a:ext cx="1080120" cy="685800"/>
          </a:xfrm>
          <a:prstGeom prst="rect">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pl-PL" sz="1350" b="0" i="0" u="none" strike="noStrike" kern="1200" cap="none" spc="0" normalizeH="0" baseline="0" noProof="0">
              <a:ln>
                <a:noFill/>
              </a:ln>
              <a:solidFill>
                <a:prstClr val="white"/>
              </a:solidFill>
              <a:effectLst/>
              <a:uLnTx/>
              <a:uFillTx/>
              <a:latin typeface="Calibri Light"/>
              <a:ea typeface="+mn-ea"/>
              <a:cs typeface="+mn-cs"/>
            </a:endParaRPr>
          </a:p>
        </p:txBody>
      </p:sp>
      <p:sp>
        <p:nvSpPr>
          <p:cNvPr id="17" name="Prostokąt 16">
            <a:extLst>
              <a:ext uri="{C183D7F6-B498-43B3-948B-1728B52AA6E4}">
                <adec:decorative xmlns:adec="http://schemas.microsoft.com/office/drawing/2017/decorative" val="1"/>
              </a:ext>
            </a:extLst>
          </p:cNvPr>
          <p:cNvSpPr/>
          <p:nvPr/>
        </p:nvSpPr>
        <p:spPr>
          <a:xfrm>
            <a:off x="3080165" y="753587"/>
            <a:ext cx="1080120" cy="685800"/>
          </a:xfrm>
          <a:prstGeom prst="rect">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pl-PL" sz="1350" b="0" i="0" u="none" strike="noStrike" kern="1200" cap="none" spc="0" normalizeH="0" baseline="0" noProof="0">
              <a:ln>
                <a:noFill/>
              </a:ln>
              <a:solidFill>
                <a:prstClr val="white"/>
              </a:solidFill>
              <a:effectLst/>
              <a:uLnTx/>
              <a:uFillTx/>
              <a:latin typeface="Calibri Light"/>
              <a:ea typeface="+mn-ea"/>
              <a:cs typeface="+mn-cs"/>
            </a:endParaRPr>
          </a:p>
        </p:txBody>
      </p:sp>
      <p:sp>
        <p:nvSpPr>
          <p:cNvPr id="18" name="Prostokąt 17">
            <a:extLst>
              <a:ext uri="{C183D7F6-B498-43B3-948B-1728B52AA6E4}">
                <adec:decorative xmlns:adec="http://schemas.microsoft.com/office/drawing/2017/decorative" val="1"/>
              </a:ext>
            </a:extLst>
          </p:cNvPr>
          <p:cNvSpPr/>
          <p:nvPr/>
        </p:nvSpPr>
        <p:spPr>
          <a:xfrm>
            <a:off x="4669179" y="753587"/>
            <a:ext cx="1080120" cy="685800"/>
          </a:xfrm>
          <a:prstGeom prst="rect">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pl-PL" sz="135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9" name="Prostokąt 18">
            <a:extLst>
              <a:ext uri="{C183D7F6-B498-43B3-948B-1728B52AA6E4}">
                <adec:decorative xmlns:adec="http://schemas.microsoft.com/office/drawing/2017/decorative" val="1"/>
              </a:ext>
            </a:extLst>
          </p:cNvPr>
          <p:cNvSpPr/>
          <p:nvPr/>
        </p:nvSpPr>
        <p:spPr>
          <a:xfrm>
            <a:off x="6272350" y="753951"/>
            <a:ext cx="1080120" cy="685800"/>
          </a:xfrm>
          <a:prstGeom prst="rect">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pl-PL" sz="1350" b="0" i="0" u="none" strike="noStrike" kern="1200" cap="none" spc="0" normalizeH="0" baseline="0" noProof="0">
              <a:ln>
                <a:noFill/>
              </a:ln>
              <a:solidFill>
                <a:prstClr val="white"/>
              </a:solidFill>
              <a:effectLst/>
              <a:uLnTx/>
              <a:uFillTx/>
              <a:latin typeface="Calibri Light"/>
              <a:ea typeface="+mn-ea"/>
              <a:cs typeface="+mn-cs"/>
            </a:endParaRPr>
          </a:p>
        </p:txBody>
      </p:sp>
      <p:sp>
        <p:nvSpPr>
          <p:cNvPr id="20" name="pole tekstowe 19"/>
          <p:cNvSpPr txBox="1"/>
          <p:nvPr/>
        </p:nvSpPr>
        <p:spPr>
          <a:xfrm>
            <a:off x="2919376" y="4353541"/>
            <a:ext cx="939681" cy="73866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105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Generalny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105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Dyrektor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105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Ochrony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10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Środowiska</a:t>
            </a:r>
          </a:p>
        </p:txBody>
      </p:sp>
      <p:sp>
        <p:nvSpPr>
          <p:cNvPr id="22" name="pole tekstowe 21"/>
          <p:cNvSpPr txBox="1"/>
          <p:nvPr/>
        </p:nvSpPr>
        <p:spPr>
          <a:xfrm>
            <a:off x="4675946" y="739881"/>
            <a:ext cx="1080745" cy="73866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105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Główny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105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Inspektor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105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Rybołówstwa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105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Morskiego</a:t>
            </a:r>
          </a:p>
        </p:txBody>
      </p:sp>
      <p:sp>
        <p:nvSpPr>
          <p:cNvPr id="23" name="pole tekstowe 22"/>
          <p:cNvSpPr txBox="1"/>
          <p:nvPr/>
        </p:nvSpPr>
        <p:spPr>
          <a:xfrm>
            <a:off x="6349783" y="732609"/>
            <a:ext cx="925254" cy="73866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105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regionalny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105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dyrektor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105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ochrony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105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środowiska</a:t>
            </a:r>
          </a:p>
        </p:txBody>
      </p:sp>
      <p:sp>
        <p:nvSpPr>
          <p:cNvPr id="55" name="pole tekstowe 54"/>
          <p:cNvSpPr txBox="1"/>
          <p:nvPr/>
        </p:nvSpPr>
        <p:spPr>
          <a:xfrm>
            <a:off x="2031212" y="1624205"/>
            <a:ext cx="4585229" cy="577081"/>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1050" b="1" i="1"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niezwłocznie po otrzymaniu zgłoszenia / stwierdzeniu w środowisku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1050" b="1" i="1"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 niezwłocznie po przeprowadzeniu działań zaradczych</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1050" b="1" i="1" u="none" strike="noStrike" kern="1200" cap="none" spc="0" normalizeH="0" baseline="0" noProof="0" dirty="0">
                <a:ln>
                  <a:noFill/>
                </a:ln>
                <a:solidFill>
                  <a:schemeClr val="accent1">
                    <a:lumMod val="75000"/>
                  </a:schemeClr>
                </a:solidFill>
                <a:effectLst/>
                <a:uLnTx/>
                <a:uFillTx/>
                <a:latin typeface="Arial" panose="020B0604020202020204" pitchFamily="34" charset="0"/>
                <a:ea typeface="+mn-ea"/>
                <a:cs typeface="Arial" panose="020B0604020202020204" pitchFamily="34" charset="0"/>
              </a:rPr>
              <a:t>– IGO podlegające szybkiej eliminacji</a:t>
            </a:r>
          </a:p>
        </p:txBody>
      </p:sp>
      <p:sp>
        <p:nvSpPr>
          <p:cNvPr id="56" name="pole tekstowe 55"/>
          <p:cNvSpPr txBox="1"/>
          <p:nvPr/>
        </p:nvSpPr>
        <p:spPr>
          <a:xfrm>
            <a:off x="2849157" y="2284369"/>
            <a:ext cx="4785747" cy="577081"/>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1050" b="1" i="1"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3 miesiące od dnia otrzymania zgłoszenia / stwierdzenia w środowisku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1050" b="1" i="1"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 corocznie do dnia 31 marca po przeprowadzeniu działań zaradczych</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1050" b="1" i="1" u="none" strike="noStrike" kern="1200" cap="none" spc="0" normalizeH="0" baseline="0" noProof="0" dirty="0">
                <a:ln>
                  <a:noFill/>
                </a:ln>
                <a:solidFill>
                  <a:schemeClr val="accent1">
                    <a:lumMod val="75000"/>
                  </a:schemeClr>
                </a:solidFill>
                <a:effectLst/>
                <a:uLnTx/>
                <a:uFillTx/>
                <a:latin typeface="Arial" panose="020B0604020202020204" pitchFamily="34" charset="0"/>
                <a:ea typeface="+mn-ea"/>
                <a:cs typeface="Arial" panose="020B0604020202020204" pitchFamily="34" charset="0"/>
              </a:rPr>
              <a:t>– IGO rozprzestrzenione na szeroką skalę</a:t>
            </a:r>
          </a:p>
        </p:txBody>
      </p:sp>
      <p:sp>
        <p:nvSpPr>
          <p:cNvPr id="27" name="pole tekstowe 26"/>
          <p:cNvSpPr txBox="1"/>
          <p:nvPr/>
        </p:nvSpPr>
        <p:spPr>
          <a:xfrm>
            <a:off x="1542239" y="819489"/>
            <a:ext cx="982961" cy="57708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105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dyrektor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105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parku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105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narodowego</a:t>
            </a:r>
            <a:endParaRPr kumimoji="0" lang="pl-PL" sz="10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8" name="Prostokąt 27">
            <a:extLst>
              <a:ext uri="{C183D7F6-B498-43B3-948B-1728B52AA6E4}">
                <adec:decorative xmlns:adec="http://schemas.microsoft.com/office/drawing/2017/decorative" val="1"/>
              </a:ext>
            </a:extLst>
          </p:cNvPr>
          <p:cNvSpPr/>
          <p:nvPr/>
        </p:nvSpPr>
        <p:spPr>
          <a:xfrm>
            <a:off x="1491152" y="753587"/>
            <a:ext cx="1080120" cy="685800"/>
          </a:xfrm>
          <a:prstGeom prst="rect">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pl-PL" sz="1350" b="0" i="0" u="none" strike="noStrike" kern="1200" cap="none" spc="0" normalizeH="0" baseline="0" noProof="0">
              <a:ln>
                <a:noFill/>
              </a:ln>
              <a:solidFill>
                <a:prstClr val="white"/>
              </a:solidFill>
              <a:effectLst/>
              <a:uLnTx/>
              <a:uFillTx/>
              <a:latin typeface="Calibri Light"/>
              <a:ea typeface="+mn-ea"/>
              <a:cs typeface="+mn-cs"/>
            </a:endParaRPr>
          </a:p>
        </p:txBody>
      </p:sp>
      <p:sp>
        <p:nvSpPr>
          <p:cNvPr id="29" name="pole tekstowe 28"/>
          <p:cNvSpPr txBox="1"/>
          <p:nvPr/>
        </p:nvSpPr>
        <p:spPr>
          <a:xfrm>
            <a:off x="3205882" y="810949"/>
            <a:ext cx="865943" cy="57708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105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dyrektor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105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urzędu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105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morskiego</a:t>
            </a:r>
          </a:p>
        </p:txBody>
      </p:sp>
      <p:sp>
        <p:nvSpPr>
          <p:cNvPr id="53" name="Prostokąt 52">
            <a:extLst>
              <a:ext uri="{C183D7F6-B498-43B3-948B-1728B52AA6E4}">
                <adec:decorative xmlns:adec="http://schemas.microsoft.com/office/drawing/2017/decorative" val="1"/>
              </a:ext>
            </a:extLst>
          </p:cNvPr>
          <p:cNvSpPr/>
          <p:nvPr/>
        </p:nvSpPr>
        <p:spPr>
          <a:xfrm>
            <a:off x="4789593" y="4366201"/>
            <a:ext cx="1080120" cy="685800"/>
          </a:xfrm>
          <a:prstGeom prst="rect">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pl-PL" sz="1350" b="0" i="0" u="none" strike="noStrike" kern="1200" cap="none" spc="0" normalizeH="0" baseline="0" noProof="0">
              <a:ln>
                <a:noFill/>
              </a:ln>
              <a:solidFill>
                <a:prstClr val="white"/>
              </a:solidFill>
              <a:effectLst/>
              <a:uLnTx/>
              <a:uFillTx/>
              <a:latin typeface="Calibri Light"/>
              <a:ea typeface="+mn-ea"/>
              <a:cs typeface="+mn-cs"/>
            </a:endParaRPr>
          </a:p>
        </p:txBody>
      </p:sp>
      <p:sp>
        <p:nvSpPr>
          <p:cNvPr id="54" name="pole tekstowe 53"/>
          <p:cNvSpPr txBox="1"/>
          <p:nvPr/>
        </p:nvSpPr>
        <p:spPr>
          <a:xfrm>
            <a:off x="4867026" y="4351124"/>
            <a:ext cx="925254" cy="73866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105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regionalny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105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dyrektor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105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ochrony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105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środowiska</a:t>
            </a:r>
          </a:p>
        </p:txBody>
      </p:sp>
      <p:sp>
        <p:nvSpPr>
          <p:cNvPr id="57" name="pole tekstowe 56"/>
          <p:cNvSpPr txBox="1"/>
          <p:nvPr/>
        </p:nvSpPr>
        <p:spPr>
          <a:xfrm>
            <a:off x="3389216" y="3876628"/>
            <a:ext cx="2242922" cy="415498"/>
          </a:xfrm>
          <a:prstGeom prst="rect">
            <a:avLst/>
          </a:prstGeom>
          <a:solidFill>
            <a:schemeClr val="bg1"/>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1050" b="1" i="1"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niezwłocznie</a:t>
            </a:r>
            <a:r>
              <a:rPr kumimoji="0" lang="pl-PL" sz="1050" b="1" i="1"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Calibri" panose="020F0502020204030204" pitchFamily="34" charset="0"/>
                <a:cs typeface="Arial" panose="020B0604020202020204" pitchFamily="34" charset="0"/>
              </a:rPr>
              <a:t> - informacje o IGO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1050" b="1" i="1"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Calibri" panose="020F0502020204030204" pitchFamily="34" charset="0"/>
                <a:cs typeface="Arial" panose="020B0604020202020204" pitchFamily="34" charset="0"/>
              </a:rPr>
              <a:t>objętych zezwoleniami</a:t>
            </a:r>
            <a:endParaRPr kumimoji="0" lang="pl-PL" sz="1050" b="1" i="1"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sp>
        <p:nvSpPr>
          <p:cNvPr id="26" name="Tytuł 1">
            <a:extLst>
              <a:ext uri="{FF2B5EF4-FFF2-40B4-BE49-F238E27FC236}">
                <a16:creationId xmlns:a16="http://schemas.microsoft.com/office/drawing/2014/main" id="{DF21A11B-9B0D-4DF5-B084-DC46AE65407C}"/>
              </a:ext>
            </a:extLst>
          </p:cNvPr>
          <p:cNvSpPr txBox="1">
            <a:spLocks/>
          </p:cNvSpPr>
          <p:nvPr/>
        </p:nvSpPr>
        <p:spPr bwMode="auto">
          <a:xfrm>
            <a:off x="1277634" y="8747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pl-PL" sz="18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Centralny Rejestr Danych o IGO (Rejestr IGO)</a:t>
            </a:r>
          </a:p>
        </p:txBody>
      </p:sp>
    </p:spTree>
    <p:extLst>
      <p:ext uri="{BB962C8B-B14F-4D97-AF65-F5344CB8AC3E}">
        <p14:creationId xmlns:p14="http://schemas.microsoft.com/office/powerpoint/2010/main" val="27642344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ytuł 1">
            <a:extLst>
              <a:ext uri="{FF2B5EF4-FFF2-40B4-BE49-F238E27FC236}">
                <a16:creationId xmlns:a16="http://schemas.microsoft.com/office/drawing/2014/main" id="{3EF09778-47AE-4CA0-8F88-C80D8C9E5C12}"/>
              </a:ext>
            </a:extLst>
          </p:cNvPr>
          <p:cNvSpPr txBox="1">
            <a:spLocks/>
          </p:cNvSpPr>
          <p:nvPr/>
        </p:nvSpPr>
        <p:spPr bwMode="auto">
          <a:xfrm>
            <a:off x="1277634" y="8747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Zakazy i zezwolenia dotyczące gatunków obcych</a:t>
            </a:r>
          </a:p>
        </p:txBody>
      </p:sp>
      <p:sp>
        <p:nvSpPr>
          <p:cNvPr id="4" name="Prostokąt 3"/>
          <p:cNvSpPr/>
          <p:nvPr/>
        </p:nvSpPr>
        <p:spPr>
          <a:xfrm>
            <a:off x="1492203" y="681540"/>
            <a:ext cx="5508612" cy="4288675"/>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6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Zakaz</a:t>
            </a:r>
            <a:r>
              <a:rPr lang="pl-PL" sz="1600" dirty="0">
                <a:latin typeface="Arial" panose="020B0604020202020204" pitchFamily="34" charset="0"/>
                <a:ea typeface="Calibri" panose="020F0502020204030204" pitchFamily="34" charset="0"/>
                <a:cs typeface="Arial" panose="020B0604020202020204" pitchFamily="34" charset="0"/>
              </a:rPr>
              <a:t> wprowadzania do środowiska oraz przemieszczania w środowisku gatunków obcych</a:t>
            </a:r>
          </a:p>
          <a:p>
            <a:pPr marL="214313" indent="-214313">
              <a:lnSpc>
                <a:spcPct val="107000"/>
              </a:lnSpc>
              <a:buClr>
                <a:srgbClr val="009900"/>
              </a:buClr>
              <a:buFont typeface="Arial" panose="020B0604020202020204" pitchFamily="34" charset="0"/>
              <a:buChar char="•"/>
            </a:pPr>
            <a:endParaRPr lang="pl-PL" sz="1600" dirty="0">
              <a:latin typeface="Arial" panose="020B0604020202020204" pitchFamily="34" charset="0"/>
              <a:ea typeface="Calibri" panose="020F050202020403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6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Zakazy</a:t>
            </a:r>
            <a:r>
              <a:rPr lang="pl-PL" sz="1600" dirty="0">
                <a:latin typeface="Arial" panose="020B0604020202020204" pitchFamily="34" charset="0"/>
                <a:ea typeface="Calibri" panose="020F0502020204030204" pitchFamily="34" charset="0"/>
                <a:cs typeface="Arial" panose="020B0604020202020204" pitchFamily="34" charset="0"/>
              </a:rPr>
              <a:t> obowiązujące w stosunku do </a:t>
            </a:r>
            <a:r>
              <a:rPr lang="pl-PL" sz="1600" b="1" dirty="0">
                <a:solidFill>
                  <a:srgbClr val="009900"/>
                </a:solidFill>
                <a:latin typeface="Arial" panose="020B0604020202020204" pitchFamily="34" charset="0"/>
                <a:ea typeface="Calibri" panose="020F0502020204030204" pitchFamily="34" charset="0"/>
                <a:cs typeface="Arial" panose="020B0604020202020204" pitchFamily="34" charset="0"/>
              </a:rPr>
              <a:t>IGO stwarzającego zagrożenie dla Polski</a:t>
            </a:r>
            <a:r>
              <a:rPr lang="pl-PL" sz="1600" dirty="0">
                <a:latin typeface="Arial" panose="020B0604020202020204" pitchFamily="34" charset="0"/>
                <a:ea typeface="Calibri" panose="020F0502020204030204" pitchFamily="34" charset="0"/>
                <a:cs typeface="Arial" panose="020B0604020202020204" pitchFamily="34" charset="0"/>
              </a:rPr>
              <a:t>:</a:t>
            </a:r>
          </a:p>
          <a:p>
            <a:pPr marL="214313" indent="-214313">
              <a:lnSpc>
                <a:spcPct val="107000"/>
              </a:lnSpc>
              <a:buClr>
                <a:srgbClr val="009900"/>
              </a:buClr>
              <a:buFont typeface="Arial" panose="020B0604020202020204" pitchFamily="34" charset="0"/>
              <a:buChar char="•"/>
            </a:pPr>
            <a:endParaRPr lang="pl-PL" sz="800" dirty="0">
              <a:latin typeface="Arial" panose="020B0604020202020204" pitchFamily="34" charset="0"/>
              <a:ea typeface="Calibri" panose="020F0502020204030204" pitchFamily="34" charset="0"/>
              <a:cs typeface="Arial" panose="020B0604020202020204" pitchFamily="34" charset="0"/>
            </a:endParaRPr>
          </a:p>
          <a:p>
            <a:pPr marL="198835" indent="-198835">
              <a:lnSpc>
                <a:spcPct val="107000"/>
              </a:lnSpc>
              <a:buClr>
                <a:srgbClr val="009900"/>
              </a:buClr>
            </a:pPr>
            <a:r>
              <a:rPr lang="pl-PL" sz="1600" dirty="0">
                <a:latin typeface="Arial" panose="020B0604020202020204" pitchFamily="34" charset="0"/>
                <a:ea typeface="Calibri" panose="020F0502020204030204" pitchFamily="34" charset="0"/>
                <a:cs typeface="Arial" panose="020B0604020202020204" pitchFamily="34" charset="0"/>
              </a:rPr>
              <a:t>1) przywozu na terytorium Rzeczypospolitej Polskiej lub wywozu z terytorium Rzeczypospolitej Polskiej;</a:t>
            </a:r>
          </a:p>
          <a:p>
            <a:pPr marL="198835" indent="-198835">
              <a:lnSpc>
                <a:spcPct val="107000"/>
              </a:lnSpc>
              <a:buClr>
                <a:srgbClr val="009900"/>
              </a:buClr>
            </a:pPr>
            <a:r>
              <a:rPr lang="pl-PL" sz="1600" dirty="0">
                <a:latin typeface="Arial" panose="020B0604020202020204" pitchFamily="34" charset="0"/>
                <a:ea typeface="Calibri" panose="020F0502020204030204" pitchFamily="34" charset="0"/>
                <a:cs typeface="Arial" panose="020B0604020202020204" pitchFamily="34" charset="0"/>
              </a:rPr>
              <a:t>2) transportu, </a:t>
            </a:r>
            <a:r>
              <a:rPr lang="pl-PL" sz="1600" u="sng" dirty="0">
                <a:latin typeface="Arial" panose="020B0604020202020204" pitchFamily="34" charset="0"/>
                <a:ea typeface="Calibri" panose="020F0502020204030204" pitchFamily="34" charset="0"/>
                <a:cs typeface="Arial" panose="020B0604020202020204" pitchFamily="34" charset="0"/>
              </a:rPr>
              <a:t>z wyłączeniem transportu IGO stwarzającego zagrożenie dla Polski w związku z przeprowadzanymi działaniami zaradczymi</a:t>
            </a:r>
            <a:r>
              <a:rPr lang="pl-PL" sz="1600" dirty="0">
                <a:latin typeface="Arial" panose="020B0604020202020204" pitchFamily="34" charset="0"/>
                <a:ea typeface="Calibri" panose="020F0502020204030204" pitchFamily="34" charset="0"/>
                <a:cs typeface="Arial" panose="020B0604020202020204" pitchFamily="34" charset="0"/>
              </a:rPr>
              <a:t>;</a:t>
            </a:r>
          </a:p>
          <a:p>
            <a:pPr>
              <a:lnSpc>
                <a:spcPct val="107000"/>
              </a:lnSpc>
              <a:buClr>
                <a:srgbClr val="009900"/>
              </a:buClr>
            </a:pPr>
            <a:r>
              <a:rPr lang="pl-PL" sz="1600" dirty="0">
                <a:latin typeface="Arial" panose="020B0604020202020204" pitchFamily="34" charset="0"/>
                <a:ea typeface="Calibri" panose="020F0502020204030204" pitchFamily="34" charset="0"/>
                <a:cs typeface="Arial" panose="020B0604020202020204" pitchFamily="34" charset="0"/>
              </a:rPr>
              <a:t>3) przetrzymywania;</a:t>
            </a:r>
          </a:p>
          <a:p>
            <a:pPr>
              <a:lnSpc>
                <a:spcPct val="107000"/>
              </a:lnSpc>
              <a:buClr>
                <a:srgbClr val="009900"/>
              </a:buClr>
            </a:pPr>
            <a:r>
              <a:rPr lang="pl-PL" sz="1600" dirty="0">
                <a:latin typeface="Arial" panose="020B0604020202020204" pitchFamily="34" charset="0"/>
                <a:ea typeface="Calibri" panose="020F0502020204030204" pitchFamily="34" charset="0"/>
                <a:cs typeface="Arial" panose="020B0604020202020204" pitchFamily="34" charset="0"/>
              </a:rPr>
              <a:t>4) chowu lub hodowli, rozmnażania lub uprawy;</a:t>
            </a:r>
          </a:p>
          <a:p>
            <a:pPr>
              <a:lnSpc>
                <a:spcPct val="107000"/>
              </a:lnSpc>
              <a:buClr>
                <a:srgbClr val="009900"/>
              </a:buClr>
            </a:pPr>
            <a:r>
              <a:rPr lang="pl-PL" sz="1600" dirty="0">
                <a:latin typeface="Arial" panose="020B0604020202020204" pitchFamily="34" charset="0"/>
                <a:ea typeface="Calibri" panose="020F0502020204030204" pitchFamily="34" charset="0"/>
                <a:cs typeface="Arial" panose="020B0604020202020204" pitchFamily="34" charset="0"/>
              </a:rPr>
              <a:t>5) wprowadzania do obrotu;</a:t>
            </a:r>
          </a:p>
          <a:p>
            <a:pPr>
              <a:lnSpc>
                <a:spcPct val="107000"/>
              </a:lnSpc>
              <a:buClr>
                <a:srgbClr val="009900"/>
              </a:buClr>
            </a:pPr>
            <a:r>
              <a:rPr lang="pl-PL" sz="1600" dirty="0">
                <a:latin typeface="Arial" panose="020B0604020202020204" pitchFamily="34" charset="0"/>
                <a:ea typeface="Calibri" panose="020F0502020204030204" pitchFamily="34" charset="0"/>
                <a:cs typeface="Arial" panose="020B0604020202020204" pitchFamily="34" charset="0"/>
              </a:rPr>
              <a:t>6) wykorzystywania;</a:t>
            </a:r>
          </a:p>
          <a:p>
            <a:pPr>
              <a:lnSpc>
                <a:spcPct val="107000"/>
              </a:lnSpc>
              <a:buClr>
                <a:srgbClr val="009900"/>
              </a:buClr>
            </a:pPr>
            <a:r>
              <a:rPr lang="pl-PL" sz="1600" dirty="0">
                <a:latin typeface="Arial" panose="020B0604020202020204" pitchFamily="34" charset="0"/>
                <a:ea typeface="Calibri" panose="020F0502020204030204" pitchFamily="34" charset="0"/>
                <a:cs typeface="Arial" panose="020B0604020202020204" pitchFamily="34" charset="0"/>
              </a:rPr>
              <a:t>7) wymiany</a:t>
            </a:r>
          </a:p>
        </p:txBody>
      </p:sp>
    </p:spTree>
    <p:extLst>
      <p:ext uri="{BB962C8B-B14F-4D97-AF65-F5344CB8AC3E}">
        <p14:creationId xmlns:p14="http://schemas.microsoft.com/office/powerpoint/2010/main" val="37037136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rostokąt 3"/>
          <p:cNvSpPr/>
          <p:nvPr/>
        </p:nvSpPr>
        <p:spPr>
          <a:xfrm>
            <a:off x="1385646" y="610344"/>
            <a:ext cx="7506106" cy="3715376"/>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300" dirty="0">
                <a:latin typeface="Arial" panose="020B0604020202020204" pitchFamily="34" charset="0"/>
                <a:ea typeface="Calibri" panose="020F0502020204030204" pitchFamily="34" charset="0"/>
                <a:cs typeface="Arial" panose="020B0604020202020204" pitchFamily="34" charset="0"/>
              </a:rPr>
              <a:t>Zakazu </a:t>
            </a:r>
            <a:r>
              <a:rPr lang="pl-PL" sz="13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wprowadzania do środowiska oraz przemieszczania w środowisku gatunków obcych</a:t>
            </a:r>
            <a:r>
              <a:rPr lang="pl-PL" sz="1300" dirty="0">
                <a:latin typeface="Arial" panose="020B0604020202020204" pitchFamily="34" charset="0"/>
                <a:ea typeface="Calibri" panose="020F0502020204030204" pitchFamily="34" charset="0"/>
                <a:cs typeface="Arial" panose="020B0604020202020204" pitchFamily="34" charset="0"/>
              </a:rPr>
              <a:t> </a:t>
            </a:r>
            <a:r>
              <a:rPr lang="pl-PL" sz="1300" b="1" dirty="0">
                <a:latin typeface="Arial" panose="020B0604020202020204" pitchFamily="34" charset="0"/>
                <a:ea typeface="Calibri" panose="020F0502020204030204" pitchFamily="34" charset="0"/>
                <a:cs typeface="Arial" panose="020B0604020202020204" pitchFamily="34" charset="0"/>
              </a:rPr>
              <a:t>nie stosuje się </a:t>
            </a:r>
            <a:r>
              <a:rPr lang="pl-PL" sz="1300" dirty="0">
                <a:latin typeface="Arial" panose="020B0604020202020204" pitchFamily="34" charset="0"/>
                <a:ea typeface="Calibri" panose="020F0502020204030204" pitchFamily="34" charset="0"/>
                <a:cs typeface="Arial" panose="020B0604020202020204" pitchFamily="34" charset="0"/>
              </a:rPr>
              <a:t>w odniesieniu do:</a:t>
            </a:r>
          </a:p>
          <a:p>
            <a:pPr marL="198835" indent="-198835">
              <a:lnSpc>
                <a:spcPct val="107000"/>
              </a:lnSpc>
              <a:buClr>
                <a:srgbClr val="009900"/>
              </a:buClr>
            </a:pPr>
            <a:r>
              <a:rPr lang="pl-PL" sz="1300" dirty="0">
                <a:latin typeface="Arial" panose="020B0604020202020204" pitchFamily="34" charset="0"/>
                <a:ea typeface="Calibri" panose="020F0502020204030204" pitchFamily="34" charset="0"/>
                <a:cs typeface="Arial" panose="020B0604020202020204" pitchFamily="34" charset="0"/>
              </a:rPr>
              <a:t>1) działań z wykorzystaniem </a:t>
            </a:r>
            <a:r>
              <a:rPr lang="pl-PL" sz="1300" b="1" dirty="0">
                <a:solidFill>
                  <a:srgbClr val="009900"/>
                </a:solidFill>
                <a:latin typeface="Arial" panose="020B0604020202020204" pitchFamily="34" charset="0"/>
                <a:ea typeface="Calibri" panose="020F0502020204030204" pitchFamily="34" charset="0"/>
                <a:cs typeface="Arial" panose="020B0604020202020204" pitchFamily="34" charset="0"/>
              </a:rPr>
              <a:t>organizmów wodnych</a:t>
            </a:r>
            <a:r>
              <a:rPr lang="pl-PL" sz="1300" dirty="0">
                <a:latin typeface="Arial" panose="020B0604020202020204" pitchFamily="34" charset="0"/>
                <a:ea typeface="Calibri" panose="020F0502020204030204" pitchFamily="34" charset="0"/>
                <a:cs typeface="Arial" panose="020B0604020202020204" pitchFamily="34" charset="0"/>
              </a:rPr>
              <a:t>, o których mowa w art. 3 ust. 1 i 2 ustawy o rybactwie śródlądowym oraz w art. 97 ust. 1 i art. 99 ust. 1 ustawy o rybołówstwie morskim,</a:t>
            </a:r>
          </a:p>
          <a:p>
            <a:pPr marL="198835" indent="-198835">
              <a:lnSpc>
                <a:spcPct val="107000"/>
              </a:lnSpc>
              <a:buClr>
                <a:srgbClr val="009900"/>
              </a:buClr>
            </a:pPr>
            <a:r>
              <a:rPr lang="pl-PL" sz="1300" dirty="0">
                <a:latin typeface="Arial" panose="020B0604020202020204" pitchFamily="34" charset="0"/>
                <a:ea typeface="Calibri" panose="020F0502020204030204" pitchFamily="34" charset="0"/>
                <a:cs typeface="Arial" panose="020B0604020202020204" pitchFamily="34" charset="0"/>
              </a:rPr>
              <a:t>2) wprowadzania do środowiska </a:t>
            </a:r>
            <a:r>
              <a:rPr lang="pl-PL" sz="1300" b="1" dirty="0">
                <a:solidFill>
                  <a:srgbClr val="009900"/>
                </a:solidFill>
                <a:latin typeface="Arial" panose="020B0604020202020204" pitchFamily="34" charset="0"/>
                <a:ea typeface="Calibri" panose="020F0502020204030204" pitchFamily="34" charset="0"/>
                <a:cs typeface="Arial" panose="020B0604020202020204" pitchFamily="34" charset="0"/>
              </a:rPr>
              <a:t>zwierząt łownych</a:t>
            </a:r>
            <a:r>
              <a:rPr lang="pl-PL" sz="1300" dirty="0">
                <a:latin typeface="Arial" panose="020B0604020202020204" pitchFamily="34" charset="0"/>
                <a:ea typeface="Calibri" panose="020F0502020204030204" pitchFamily="34" charset="0"/>
                <a:cs typeface="Arial" panose="020B0604020202020204" pitchFamily="34" charset="0"/>
              </a:rPr>
              <a:t> należących do gatunków obcych zgodnie z art. 16a ust. 1 ustawy Prawo łowieckie,</a:t>
            </a:r>
          </a:p>
          <a:p>
            <a:pPr>
              <a:lnSpc>
                <a:spcPct val="107000"/>
              </a:lnSpc>
              <a:buClr>
                <a:srgbClr val="009900"/>
              </a:buClr>
            </a:pPr>
            <a:r>
              <a:rPr lang="pl-PL" sz="1300" dirty="0">
                <a:latin typeface="Arial" panose="020B0604020202020204" pitchFamily="34" charset="0"/>
                <a:ea typeface="Calibri" panose="020F0502020204030204" pitchFamily="34" charset="0"/>
                <a:cs typeface="Arial" panose="020B0604020202020204" pitchFamily="34" charset="0"/>
              </a:rPr>
              <a:t>3) </a:t>
            </a:r>
            <a:r>
              <a:rPr lang="pl-PL" sz="1300" b="1" dirty="0">
                <a:solidFill>
                  <a:srgbClr val="009900"/>
                </a:solidFill>
                <a:latin typeface="Arial" panose="020B0604020202020204" pitchFamily="34" charset="0"/>
                <a:ea typeface="Calibri" panose="020F0502020204030204" pitchFamily="34" charset="0"/>
                <a:cs typeface="Arial" panose="020B0604020202020204" pitchFamily="34" charset="0"/>
              </a:rPr>
              <a:t>roślin</a:t>
            </a:r>
            <a:r>
              <a:rPr lang="pl-PL" sz="1300" dirty="0">
                <a:latin typeface="Arial" panose="020B0604020202020204" pitchFamily="34" charset="0"/>
                <a:ea typeface="Calibri" panose="020F0502020204030204" pitchFamily="34" charset="0"/>
                <a:cs typeface="Arial" panose="020B0604020202020204" pitchFamily="34" charset="0"/>
              </a:rPr>
              <a:t>* wykorzystywanych:</a:t>
            </a:r>
          </a:p>
          <a:p>
            <a:pPr marL="407194" indent="-208360">
              <a:lnSpc>
                <a:spcPct val="107000"/>
              </a:lnSpc>
              <a:buClr>
                <a:srgbClr val="009900"/>
              </a:buClr>
            </a:pPr>
            <a:r>
              <a:rPr lang="pl-PL" sz="1300" dirty="0">
                <a:latin typeface="Arial" panose="020B0604020202020204" pitchFamily="34" charset="0"/>
                <a:ea typeface="Calibri" panose="020F0502020204030204" pitchFamily="34" charset="0"/>
                <a:cs typeface="Arial" panose="020B0604020202020204" pitchFamily="34" charset="0"/>
              </a:rPr>
              <a:t>a) przy zakładaniu i utrzymywaniu terenów zieleni w granicach wsi o zwartej zabudowie lub w granicach miast, a także przy zakładaniu i utrzymywaniu zieleni towarzyszącej obiektom budowlanym,</a:t>
            </a:r>
          </a:p>
          <a:p>
            <a:pPr marL="198835">
              <a:lnSpc>
                <a:spcPct val="107000"/>
              </a:lnSpc>
              <a:buClr>
                <a:srgbClr val="009900"/>
              </a:buClr>
            </a:pPr>
            <a:r>
              <a:rPr lang="pl-PL" sz="1300" dirty="0">
                <a:latin typeface="Arial" panose="020B0604020202020204" pitchFamily="34" charset="0"/>
                <a:ea typeface="Calibri" panose="020F0502020204030204" pitchFamily="34" charset="0"/>
                <a:cs typeface="Arial" panose="020B0604020202020204" pitchFamily="34" charset="0"/>
              </a:rPr>
              <a:t>b) w ramach trwale zrównoważonej gospodarki leśnej i racjonalnej gospodarki rolnej,</a:t>
            </a:r>
          </a:p>
          <a:p>
            <a:pPr marL="407194" indent="-208360">
              <a:lnSpc>
                <a:spcPct val="107000"/>
              </a:lnSpc>
              <a:buClr>
                <a:srgbClr val="009900"/>
              </a:buClr>
            </a:pPr>
            <a:r>
              <a:rPr lang="pl-PL" sz="1300" dirty="0">
                <a:latin typeface="Arial" panose="020B0604020202020204" pitchFamily="34" charset="0"/>
                <a:ea typeface="Calibri" panose="020F0502020204030204" pitchFamily="34" charset="0"/>
                <a:cs typeface="Arial" panose="020B0604020202020204" pitchFamily="34" charset="0"/>
              </a:rPr>
              <a:t>c) tymczasowo, w celu rekultywacji gruntów zdegradowanych lub zdewastowanych w wyniku działalności przemysłowej,</a:t>
            </a:r>
          </a:p>
          <a:p>
            <a:pPr marL="407194" indent="-208360">
              <a:lnSpc>
                <a:spcPct val="107000"/>
              </a:lnSpc>
              <a:buClr>
                <a:srgbClr val="009900"/>
              </a:buClr>
            </a:pPr>
            <a:r>
              <a:rPr lang="pl-PL" sz="1300" dirty="0">
                <a:latin typeface="Arial" panose="020B0604020202020204" pitchFamily="34" charset="0"/>
                <a:ea typeface="Calibri" panose="020F0502020204030204" pitchFamily="34" charset="0"/>
                <a:cs typeface="Arial" panose="020B0604020202020204" pitchFamily="34" charset="0"/>
              </a:rPr>
              <a:t>d) w badaniach naukowych oraz ochronie ex situ, o ile te badania i ta ochrona są prowadzone w granicach wsi o zwartej zabudowie lub w granicach miast</a:t>
            </a:r>
          </a:p>
          <a:p>
            <a:pPr marL="139304" indent="-139304">
              <a:lnSpc>
                <a:spcPct val="107000"/>
              </a:lnSpc>
              <a:buClr>
                <a:srgbClr val="009900"/>
              </a:buClr>
            </a:pPr>
            <a:r>
              <a:rPr lang="pl-PL" sz="1300" dirty="0">
                <a:latin typeface="Arial" panose="020B0604020202020204" pitchFamily="34" charset="0"/>
                <a:ea typeface="Calibri" panose="020F0502020204030204" pitchFamily="34" charset="0"/>
                <a:cs typeface="Arial" panose="020B0604020202020204" pitchFamily="34" charset="0"/>
              </a:rPr>
              <a:t>− chyba że te </a:t>
            </a:r>
            <a:r>
              <a:rPr lang="pl-PL" sz="13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organizmy wodne, zwierzęta łowne lub rośliny są IGO stwarzającymi zagrożenie dla Unii lub IGO stwarzającymi zagrożenie dla Polski</a:t>
            </a:r>
          </a:p>
        </p:txBody>
      </p:sp>
      <p:sp>
        <p:nvSpPr>
          <p:cNvPr id="2" name="pole tekstowe 1"/>
          <p:cNvSpPr txBox="1"/>
          <p:nvPr/>
        </p:nvSpPr>
        <p:spPr>
          <a:xfrm>
            <a:off x="1650404" y="4325720"/>
            <a:ext cx="6976590" cy="769441"/>
          </a:xfrm>
          <a:prstGeom prst="rect">
            <a:avLst/>
          </a:prstGeom>
          <a:noFill/>
        </p:spPr>
        <p:txBody>
          <a:bodyPr wrap="none" rtlCol="0">
            <a:spAutoFit/>
          </a:bodyPr>
          <a:lstStyle/>
          <a:p>
            <a:r>
              <a:rPr lang="pl-PL" sz="1100" dirty="0">
                <a:latin typeface="Arial" panose="020B0604020202020204" pitchFamily="34" charset="0"/>
                <a:cs typeface="Arial" panose="020B0604020202020204" pitchFamily="34" charset="0"/>
              </a:rPr>
              <a:t>*Wprowadzenia do środowiska / przemieszczenia w środowisku roślin dokonuje się tak, aby gatunek obcy</a:t>
            </a:r>
          </a:p>
          <a:p>
            <a:r>
              <a:rPr lang="pl-PL" sz="1100" dirty="0">
                <a:latin typeface="Arial" panose="020B0604020202020204" pitchFamily="34" charset="0"/>
                <a:cs typeface="Arial" panose="020B0604020202020204" pitchFamily="34" charset="0"/>
              </a:rPr>
              <a:t>nie rozprzestrzenił się poza teren, na którym dokonano jego wprowadzenia  / przemieszczenia, a podmiot, </a:t>
            </a:r>
          </a:p>
          <a:p>
            <a:r>
              <a:rPr lang="pl-PL" sz="1100" dirty="0">
                <a:latin typeface="Arial" panose="020B0604020202020204" pitchFamily="34" charset="0"/>
                <a:cs typeface="Arial" panose="020B0604020202020204" pitchFamily="34" charset="0"/>
              </a:rPr>
              <a:t>który dokonał wprowadzenia / przemieszczenia, ma obowiązek dokonać eliminacji tego gatunku obcego </a:t>
            </a:r>
          </a:p>
          <a:p>
            <a:r>
              <a:rPr lang="pl-PL" sz="1100" dirty="0">
                <a:latin typeface="Arial" panose="020B0604020202020204" pitchFamily="34" charset="0"/>
                <a:cs typeface="Arial" panose="020B0604020202020204" pitchFamily="34" charset="0"/>
              </a:rPr>
              <a:t>ze środowiska po zakończeniu jego użytkowania w taki sposób, aby uniemożliwić jego rozprzestrzenienie się</a:t>
            </a:r>
          </a:p>
        </p:txBody>
      </p:sp>
      <p:sp>
        <p:nvSpPr>
          <p:cNvPr id="5" name="Tytuł 1">
            <a:extLst>
              <a:ext uri="{FF2B5EF4-FFF2-40B4-BE49-F238E27FC236}">
                <a16:creationId xmlns:a16="http://schemas.microsoft.com/office/drawing/2014/main" id="{6232B1F3-E780-4D54-967C-B16BF7F06977}"/>
              </a:ext>
            </a:extLst>
          </p:cNvPr>
          <p:cNvSpPr txBox="1">
            <a:spLocks/>
          </p:cNvSpPr>
          <p:nvPr/>
        </p:nvSpPr>
        <p:spPr bwMode="auto">
          <a:xfrm>
            <a:off x="1277634" y="8747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Zakazy i zezwolenia dotyczące gatunków obcych</a:t>
            </a:r>
          </a:p>
        </p:txBody>
      </p:sp>
    </p:spTree>
    <p:extLst>
      <p:ext uri="{BB962C8B-B14F-4D97-AF65-F5344CB8AC3E}">
        <p14:creationId xmlns:p14="http://schemas.microsoft.com/office/powerpoint/2010/main" val="22522788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rostokąt 2"/>
          <p:cNvSpPr/>
          <p:nvPr/>
        </p:nvSpPr>
        <p:spPr>
          <a:xfrm>
            <a:off x="1492203" y="725035"/>
            <a:ext cx="5654831" cy="4156907"/>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6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Zakazy</a:t>
            </a:r>
            <a:r>
              <a:rPr lang="pl-PL" sz="1600" dirty="0">
                <a:latin typeface="Arial" panose="020B0604020202020204" pitchFamily="34" charset="0"/>
                <a:ea typeface="Calibri" panose="020F0502020204030204" pitchFamily="34" charset="0"/>
                <a:cs typeface="Arial" panose="020B0604020202020204" pitchFamily="34" charset="0"/>
              </a:rPr>
              <a:t> obowiązujące w stosunku do </a:t>
            </a:r>
            <a:r>
              <a:rPr lang="pl-PL" sz="1600" b="1" dirty="0">
                <a:solidFill>
                  <a:srgbClr val="009900"/>
                </a:solidFill>
                <a:latin typeface="Arial" panose="020B0604020202020204" pitchFamily="34" charset="0"/>
                <a:ea typeface="Calibri" panose="020F0502020204030204" pitchFamily="34" charset="0"/>
                <a:cs typeface="Arial" panose="020B0604020202020204" pitchFamily="34" charset="0"/>
              </a:rPr>
              <a:t>IGO stwarzającego zagrożenie dla Unii</a:t>
            </a:r>
            <a:r>
              <a:rPr lang="pl-PL" sz="1600" dirty="0">
                <a:latin typeface="Arial" panose="020B0604020202020204" pitchFamily="34" charset="0"/>
                <a:ea typeface="Calibri" panose="020F0502020204030204" pitchFamily="34" charset="0"/>
                <a:cs typeface="Arial" panose="020B0604020202020204" pitchFamily="34" charset="0"/>
              </a:rPr>
              <a:t> (wynikające z rozporządzenia </a:t>
            </a:r>
            <a:r>
              <a:rPr lang="pl-PL" sz="1600" dirty="0">
                <a:latin typeface="Arial" panose="020B0604020202020204" pitchFamily="34" charset="0"/>
                <a:cs typeface="Arial" panose="020B0604020202020204" pitchFamily="34" charset="0"/>
              </a:rPr>
              <a:t>nr 1143/2014</a:t>
            </a:r>
            <a:r>
              <a:rPr lang="pl-PL" sz="1600" dirty="0">
                <a:latin typeface="Arial" panose="020B0604020202020204" pitchFamily="34" charset="0"/>
                <a:ea typeface="Calibri" panose="020F0502020204030204" pitchFamily="34" charset="0"/>
                <a:cs typeface="Arial" panose="020B0604020202020204" pitchFamily="34" charset="0"/>
              </a:rPr>
              <a:t>)</a:t>
            </a:r>
            <a:r>
              <a:rPr lang="pl-PL" sz="1600" dirty="0">
                <a:latin typeface="Arial" panose="020B0604020202020204" pitchFamily="34" charset="0"/>
                <a:ea typeface="Times New Roman" panose="02020603050405020304" pitchFamily="18" charset="0"/>
                <a:cs typeface="Arial" panose="020B0604020202020204" pitchFamily="34" charset="0"/>
              </a:rPr>
              <a:t>: </a:t>
            </a:r>
          </a:p>
          <a:p>
            <a:pPr marL="214313" indent="-214313">
              <a:lnSpc>
                <a:spcPct val="107000"/>
              </a:lnSpc>
              <a:buClr>
                <a:srgbClr val="009900"/>
              </a:buClr>
              <a:buFont typeface="Arial" panose="020B0604020202020204" pitchFamily="34" charset="0"/>
              <a:buChar char="•"/>
            </a:pPr>
            <a:endParaRPr lang="pl-PL" sz="800" dirty="0">
              <a:latin typeface="Arial" panose="020B0604020202020204" pitchFamily="34" charset="0"/>
              <a:ea typeface="Calibri" panose="020F0502020204030204" pitchFamily="34" charset="0"/>
              <a:cs typeface="Arial" panose="020B0604020202020204" pitchFamily="34" charset="0"/>
            </a:endParaRPr>
          </a:p>
          <a:p>
            <a:pPr marL="198835" indent="-198835">
              <a:lnSpc>
                <a:spcPct val="107000"/>
              </a:lnSpc>
              <a:buClr>
                <a:srgbClr val="009900"/>
              </a:buClr>
            </a:pPr>
            <a:r>
              <a:rPr lang="pl-PL" sz="1600" dirty="0">
                <a:latin typeface="Arial" panose="020B0604020202020204" pitchFamily="34" charset="0"/>
                <a:ea typeface="Times New Roman" panose="02020603050405020304" pitchFamily="18" charset="0"/>
                <a:cs typeface="Arial" panose="020B0604020202020204" pitchFamily="34" charset="0"/>
              </a:rPr>
              <a:t>1) wprowadzania na terytorium Unii, w tym przemieszczania tranzytem pod nadzorem celnym;</a:t>
            </a:r>
            <a:endParaRPr lang="pl-PL" sz="1600" dirty="0">
              <a:latin typeface="Arial" panose="020B0604020202020204" pitchFamily="34" charset="0"/>
              <a:ea typeface="Calibri" panose="020F0502020204030204" pitchFamily="34" charset="0"/>
              <a:cs typeface="Arial" panose="020B0604020202020204" pitchFamily="34" charset="0"/>
            </a:endParaRPr>
          </a:p>
          <a:p>
            <a:pPr>
              <a:lnSpc>
                <a:spcPct val="107000"/>
              </a:lnSpc>
              <a:buClr>
                <a:srgbClr val="009900"/>
              </a:buClr>
            </a:pPr>
            <a:r>
              <a:rPr lang="pl-PL" sz="1600" dirty="0">
                <a:latin typeface="Arial" panose="020B0604020202020204" pitchFamily="34" charset="0"/>
                <a:ea typeface="Times New Roman" panose="02020603050405020304" pitchFamily="18" charset="0"/>
                <a:cs typeface="Arial" panose="020B0604020202020204" pitchFamily="34" charset="0"/>
              </a:rPr>
              <a:t>2) przetrzymywania, w tym w obiekcie izolowanym;</a:t>
            </a:r>
            <a:endParaRPr lang="pl-PL" sz="1600" dirty="0">
              <a:latin typeface="Arial" panose="020B0604020202020204" pitchFamily="34" charset="0"/>
              <a:ea typeface="Calibri" panose="020F0502020204030204" pitchFamily="34" charset="0"/>
              <a:cs typeface="Arial" panose="020B0604020202020204" pitchFamily="34" charset="0"/>
            </a:endParaRPr>
          </a:p>
          <a:p>
            <a:pPr>
              <a:lnSpc>
                <a:spcPct val="107000"/>
              </a:lnSpc>
              <a:buClr>
                <a:srgbClr val="009900"/>
              </a:buClr>
            </a:pPr>
            <a:r>
              <a:rPr lang="pl-PL" sz="1600" dirty="0">
                <a:latin typeface="Arial" panose="020B0604020202020204" pitchFamily="34" charset="0"/>
                <a:ea typeface="Times New Roman" panose="02020603050405020304" pitchFamily="18" charset="0"/>
                <a:cs typeface="Arial" panose="020B0604020202020204" pitchFamily="34" charset="0"/>
              </a:rPr>
              <a:t>3) hodowania, w tym w obiekcie izolowanym;</a:t>
            </a:r>
            <a:endParaRPr lang="pl-PL" sz="1600" dirty="0">
              <a:latin typeface="Arial" panose="020B0604020202020204" pitchFamily="34" charset="0"/>
              <a:ea typeface="Calibri" panose="020F0502020204030204" pitchFamily="34" charset="0"/>
              <a:cs typeface="Arial" panose="020B0604020202020204" pitchFamily="34" charset="0"/>
            </a:endParaRPr>
          </a:p>
          <a:p>
            <a:pPr marL="198835" indent="-198835">
              <a:lnSpc>
                <a:spcPct val="107000"/>
              </a:lnSpc>
              <a:buClr>
                <a:srgbClr val="009900"/>
              </a:buClr>
            </a:pPr>
            <a:r>
              <a:rPr lang="pl-PL" sz="1600" dirty="0">
                <a:latin typeface="Arial" panose="020B0604020202020204" pitchFamily="34" charset="0"/>
                <a:ea typeface="Times New Roman" panose="02020603050405020304" pitchFamily="18" charset="0"/>
                <a:cs typeface="Arial" panose="020B0604020202020204" pitchFamily="34" charset="0"/>
              </a:rPr>
              <a:t>4) przywożenia do Unii, wywożenia z Unii lub przemieszczania w granicach Unii </a:t>
            </a:r>
            <a:r>
              <a:rPr lang="pl-PL" sz="1600" u="sng" dirty="0">
                <a:latin typeface="Arial" panose="020B0604020202020204" pitchFamily="34" charset="0"/>
                <a:ea typeface="Times New Roman" panose="02020603050405020304" pitchFamily="18" charset="0"/>
                <a:cs typeface="Arial" panose="020B0604020202020204" pitchFamily="34" charset="0"/>
              </a:rPr>
              <a:t>z wyjątkiem transportu gatunków do obiektów w związku z ich eliminacją</a:t>
            </a:r>
            <a:r>
              <a:rPr lang="pl-PL" sz="1600" dirty="0">
                <a:latin typeface="Arial" panose="020B0604020202020204" pitchFamily="34" charset="0"/>
                <a:ea typeface="Times New Roman" panose="02020603050405020304" pitchFamily="18" charset="0"/>
                <a:cs typeface="Arial" panose="020B0604020202020204" pitchFamily="34" charset="0"/>
              </a:rPr>
              <a:t>;</a:t>
            </a:r>
            <a:endParaRPr lang="pl-PL" sz="1600" dirty="0">
              <a:latin typeface="Arial" panose="020B0604020202020204" pitchFamily="34" charset="0"/>
              <a:ea typeface="Calibri" panose="020F0502020204030204" pitchFamily="34" charset="0"/>
              <a:cs typeface="Arial" panose="020B0604020202020204" pitchFamily="34" charset="0"/>
            </a:endParaRPr>
          </a:p>
          <a:p>
            <a:pPr>
              <a:lnSpc>
                <a:spcPct val="107000"/>
              </a:lnSpc>
              <a:buClr>
                <a:srgbClr val="009900"/>
              </a:buClr>
            </a:pPr>
            <a:r>
              <a:rPr lang="pl-PL" sz="1600" dirty="0">
                <a:latin typeface="Arial" panose="020B0604020202020204" pitchFamily="34" charset="0"/>
                <a:ea typeface="Times New Roman" panose="02020603050405020304" pitchFamily="18" charset="0"/>
                <a:cs typeface="Arial" panose="020B0604020202020204" pitchFamily="34" charset="0"/>
              </a:rPr>
              <a:t>5) wprowadzania do obrotu;</a:t>
            </a:r>
            <a:endParaRPr lang="pl-PL" sz="1600" dirty="0">
              <a:latin typeface="Arial" panose="020B0604020202020204" pitchFamily="34" charset="0"/>
              <a:ea typeface="Calibri" panose="020F0502020204030204" pitchFamily="34" charset="0"/>
              <a:cs typeface="Arial" panose="020B0604020202020204" pitchFamily="34" charset="0"/>
            </a:endParaRPr>
          </a:p>
          <a:p>
            <a:pPr>
              <a:lnSpc>
                <a:spcPct val="107000"/>
              </a:lnSpc>
              <a:buClr>
                <a:srgbClr val="009900"/>
              </a:buClr>
            </a:pPr>
            <a:r>
              <a:rPr lang="pl-PL" sz="1600" dirty="0">
                <a:latin typeface="Arial" panose="020B0604020202020204" pitchFamily="34" charset="0"/>
                <a:ea typeface="Times New Roman" panose="02020603050405020304" pitchFamily="18" charset="0"/>
                <a:cs typeface="Arial" panose="020B0604020202020204" pitchFamily="34" charset="0"/>
              </a:rPr>
              <a:t>6) wykorzystywania lub wymieniania;</a:t>
            </a:r>
            <a:endParaRPr lang="pl-PL" sz="1600" dirty="0">
              <a:latin typeface="Arial" panose="020B0604020202020204" pitchFamily="34" charset="0"/>
              <a:ea typeface="Calibri" panose="020F0502020204030204" pitchFamily="34" charset="0"/>
              <a:cs typeface="Arial" panose="020B0604020202020204" pitchFamily="34" charset="0"/>
            </a:endParaRPr>
          </a:p>
          <a:p>
            <a:pPr marL="198835" indent="-198835">
              <a:lnSpc>
                <a:spcPct val="107000"/>
              </a:lnSpc>
              <a:buClr>
                <a:srgbClr val="009900"/>
              </a:buClr>
            </a:pPr>
            <a:r>
              <a:rPr lang="pl-PL" sz="1600" dirty="0">
                <a:latin typeface="Arial" panose="020B0604020202020204" pitchFamily="34" charset="0"/>
                <a:ea typeface="Times New Roman" panose="02020603050405020304" pitchFamily="18" charset="0"/>
                <a:cs typeface="Arial" panose="020B0604020202020204" pitchFamily="34" charset="0"/>
              </a:rPr>
              <a:t>7) zezwalania na ich rozmnażanie, hodowlę lub uprawę, w tym w obiekcie izolowanym; lub</a:t>
            </a:r>
            <a:endParaRPr lang="pl-PL" sz="1600" dirty="0">
              <a:latin typeface="Arial" panose="020B0604020202020204" pitchFamily="34" charset="0"/>
              <a:ea typeface="Calibri" panose="020F0502020204030204" pitchFamily="34" charset="0"/>
              <a:cs typeface="Arial" panose="020B0604020202020204" pitchFamily="34" charset="0"/>
            </a:endParaRPr>
          </a:p>
          <a:p>
            <a:pPr>
              <a:lnSpc>
                <a:spcPct val="107000"/>
              </a:lnSpc>
              <a:buClr>
                <a:srgbClr val="009900"/>
              </a:buClr>
            </a:pPr>
            <a:r>
              <a:rPr lang="pl-PL" sz="1600" dirty="0">
                <a:latin typeface="Arial" panose="020B0604020202020204" pitchFamily="34" charset="0"/>
                <a:ea typeface="Times New Roman" panose="02020603050405020304" pitchFamily="18" charset="0"/>
                <a:cs typeface="Arial" panose="020B0604020202020204" pitchFamily="34" charset="0"/>
              </a:rPr>
              <a:t>8) uwalniania do środowiska</a:t>
            </a:r>
            <a:endParaRPr lang="pl-PL" sz="1600" dirty="0">
              <a:latin typeface="Arial" panose="020B0604020202020204" pitchFamily="34" charset="0"/>
              <a:ea typeface="Calibri" panose="020F0502020204030204" pitchFamily="34" charset="0"/>
              <a:cs typeface="Arial" panose="020B0604020202020204" pitchFamily="34" charset="0"/>
            </a:endParaRPr>
          </a:p>
        </p:txBody>
      </p:sp>
      <p:sp>
        <p:nvSpPr>
          <p:cNvPr id="5" name="Tytuł 1">
            <a:extLst>
              <a:ext uri="{FF2B5EF4-FFF2-40B4-BE49-F238E27FC236}">
                <a16:creationId xmlns:a16="http://schemas.microsoft.com/office/drawing/2014/main" id="{FDA8D4C1-ACF0-481C-B4DA-74703B6C2008}"/>
              </a:ext>
            </a:extLst>
          </p:cNvPr>
          <p:cNvSpPr txBox="1">
            <a:spLocks/>
          </p:cNvSpPr>
          <p:nvPr/>
        </p:nvSpPr>
        <p:spPr bwMode="auto">
          <a:xfrm>
            <a:off x="1277634" y="8747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Zakazy i zezwolenia dotyczące gatunków obcych</a:t>
            </a:r>
          </a:p>
        </p:txBody>
      </p:sp>
    </p:spTree>
    <p:extLst>
      <p:ext uri="{BB962C8B-B14F-4D97-AF65-F5344CB8AC3E}">
        <p14:creationId xmlns:p14="http://schemas.microsoft.com/office/powerpoint/2010/main" val="3944372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id="{A976E14E-4027-4A20-865D-10FF59DD6777}"/>
              </a:ext>
            </a:extLst>
          </p:cNvPr>
          <p:cNvSpPr/>
          <p:nvPr/>
        </p:nvSpPr>
        <p:spPr>
          <a:xfrm>
            <a:off x="1493658" y="681540"/>
            <a:ext cx="6156684" cy="3994299"/>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4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Generalny Dyrektor Ochrony Środowiska</a:t>
            </a:r>
            <a:r>
              <a:rPr lang="pl-PL" sz="1400" dirty="0">
                <a:latin typeface="Arial" panose="020B0604020202020204" pitchFamily="34" charset="0"/>
                <a:ea typeface="Calibri" panose="020F0502020204030204" pitchFamily="34" charset="0"/>
                <a:cs typeface="Arial" panose="020B0604020202020204" pitchFamily="34" charset="0"/>
              </a:rPr>
              <a:t> może wydać zezwolenie na realizację ww. czynności zakazanych w stosunku do </a:t>
            </a:r>
            <a:r>
              <a:rPr lang="pl-PL" sz="1400" b="1" dirty="0">
                <a:solidFill>
                  <a:srgbClr val="009900"/>
                </a:solidFill>
                <a:latin typeface="Arial" panose="020B0604020202020204" pitchFamily="34" charset="0"/>
                <a:ea typeface="Calibri" panose="020F0502020204030204" pitchFamily="34" charset="0"/>
                <a:cs typeface="Arial" panose="020B0604020202020204" pitchFamily="34" charset="0"/>
              </a:rPr>
              <a:t>IGO stwarzającego zagrożenie dla Unii</a:t>
            </a:r>
            <a:r>
              <a:rPr lang="pl-PL" sz="1400" dirty="0">
                <a:latin typeface="Arial" panose="020B0604020202020204" pitchFamily="34" charset="0"/>
                <a:ea typeface="Calibri" panose="020F0502020204030204" pitchFamily="34" charset="0"/>
                <a:cs typeface="Arial" panose="020B0604020202020204" pitchFamily="34" charset="0"/>
              </a:rPr>
              <a:t> (z wyłączeniem wprowadzania do obrotu oraz uwalniania do środowiska) – zezwolenia i upoważnienia w rozumieniu art. 8 i 9 rozporządzenia nr 1143/2014, a ponadto może wydać zezwolenie także na następujące odstępstwa w odniesieniu do IGO stwarzającego zagrożenie dla Unii:</a:t>
            </a:r>
          </a:p>
          <a:p>
            <a:pPr marL="198835" indent="-198835">
              <a:lnSpc>
                <a:spcPct val="107000"/>
              </a:lnSpc>
            </a:pPr>
            <a:r>
              <a:rPr lang="pl-PL" sz="1400" dirty="0">
                <a:latin typeface="Arial" panose="020B0604020202020204" pitchFamily="34" charset="0"/>
                <a:ea typeface="Calibri" panose="020F0502020204030204" pitchFamily="34" charset="0"/>
                <a:cs typeface="Arial" panose="020B0604020202020204" pitchFamily="34" charset="0"/>
              </a:rPr>
              <a:t>a) </a:t>
            </a:r>
            <a:r>
              <a:rPr lang="pl-PL" sz="1400" dirty="0">
                <a:solidFill>
                  <a:srgbClr val="009900"/>
                </a:solidFill>
                <a:latin typeface="Arial" panose="020B0604020202020204" pitchFamily="34" charset="0"/>
                <a:ea typeface="Calibri" panose="020F0502020204030204" pitchFamily="34" charset="0"/>
                <a:cs typeface="Arial" panose="020B0604020202020204" pitchFamily="34" charset="0"/>
              </a:rPr>
              <a:t>przetrzymywanie</a:t>
            </a:r>
            <a:r>
              <a:rPr lang="pl-PL" sz="1400" dirty="0">
                <a:latin typeface="Arial" panose="020B0604020202020204" pitchFamily="34" charset="0"/>
                <a:ea typeface="Calibri" panose="020F0502020204030204" pitchFamily="34" charset="0"/>
                <a:cs typeface="Arial" panose="020B0604020202020204" pitchFamily="34" charset="0"/>
              </a:rPr>
              <a:t>, w tym w obiekcie izolowanym, oraz </a:t>
            </a:r>
            <a:r>
              <a:rPr lang="pl-PL" sz="1400" dirty="0">
                <a:solidFill>
                  <a:srgbClr val="009900"/>
                </a:solidFill>
                <a:latin typeface="Arial" panose="020B0604020202020204" pitchFamily="34" charset="0"/>
                <a:ea typeface="Calibri" panose="020F0502020204030204" pitchFamily="34" charset="0"/>
                <a:cs typeface="Arial" panose="020B0604020202020204" pitchFamily="34" charset="0"/>
              </a:rPr>
              <a:t>wykorzystywanie</a:t>
            </a:r>
            <a:r>
              <a:rPr lang="pl-PL" sz="1400" dirty="0">
                <a:latin typeface="Arial" panose="020B0604020202020204" pitchFamily="34" charset="0"/>
                <a:ea typeface="Calibri" panose="020F0502020204030204" pitchFamily="34" charset="0"/>
                <a:cs typeface="Arial" panose="020B0604020202020204" pitchFamily="34" charset="0"/>
              </a:rPr>
              <a:t> w celu:</a:t>
            </a:r>
          </a:p>
          <a:p>
            <a:pPr>
              <a:lnSpc>
                <a:spcPct val="107000"/>
              </a:lnSpc>
            </a:pPr>
            <a:r>
              <a:rPr lang="pl-PL" sz="1400" dirty="0">
                <a:latin typeface="Arial" panose="020B0604020202020204" pitchFamily="34" charset="0"/>
                <a:ea typeface="Calibri" panose="020F0502020204030204" pitchFamily="34" charset="0"/>
                <a:cs typeface="Arial" panose="020B0604020202020204" pitchFamily="34" charset="0"/>
              </a:rPr>
              <a:t>    − przeprowadzenia działań zaradczych,</a:t>
            </a:r>
          </a:p>
          <a:p>
            <a:pPr marL="338138" indent="-338138">
              <a:lnSpc>
                <a:spcPct val="107000"/>
              </a:lnSpc>
            </a:pPr>
            <a:r>
              <a:rPr lang="pl-PL" sz="1400" dirty="0">
                <a:latin typeface="Arial" panose="020B0604020202020204" pitchFamily="34" charset="0"/>
                <a:ea typeface="Calibri" panose="020F0502020204030204" pitchFamily="34" charset="0"/>
                <a:cs typeface="Arial" panose="020B0604020202020204" pitchFamily="34" charset="0"/>
              </a:rPr>
              <a:t>    − komercyjnego wykorzystania w ramach działań zaradczych w stosunku do IGO stwarzającego zagrożenie dla Unii,</a:t>
            </a:r>
          </a:p>
          <a:p>
            <a:pPr marL="198835" indent="-198835">
              <a:lnSpc>
                <a:spcPct val="107000"/>
              </a:lnSpc>
            </a:pPr>
            <a:r>
              <a:rPr lang="pl-PL" sz="1400" dirty="0">
                <a:latin typeface="Arial" panose="020B0604020202020204" pitchFamily="34" charset="0"/>
                <a:ea typeface="Calibri" panose="020F0502020204030204" pitchFamily="34" charset="0"/>
                <a:cs typeface="Arial" panose="020B0604020202020204" pitchFamily="34" charset="0"/>
              </a:rPr>
              <a:t>b) </a:t>
            </a:r>
            <a:r>
              <a:rPr lang="pl-PL" sz="1400" dirty="0">
                <a:solidFill>
                  <a:srgbClr val="009900"/>
                </a:solidFill>
                <a:latin typeface="Arial" panose="020B0604020202020204" pitchFamily="34" charset="0"/>
                <a:ea typeface="Calibri" panose="020F0502020204030204" pitchFamily="34" charset="0"/>
                <a:cs typeface="Arial" panose="020B0604020202020204" pitchFamily="34" charset="0"/>
              </a:rPr>
              <a:t>przetrzymywanie</a:t>
            </a:r>
            <a:r>
              <a:rPr lang="pl-PL" sz="1400" dirty="0">
                <a:latin typeface="Arial" panose="020B0604020202020204" pitchFamily="34" charset="0"/>
                <a:ea typeface="Calibri" panose="020F0502020204030204" pitchFamily="34" charset="0"/>
                <a:cs typeface="Arial" panose="020B0604020202020204" pitchFamily="34" charset="0"/>
              </a:rPr>
              <a:t>, w tym w obiekcie izolowanym, oraz </a:t>
            </a:r>
            <a:r>
              <a:rPr lang="pl-PL" sz="1400" dirty="0">
                <a:solidFill>
                  <a:srgbClr val="009900"/>
                </a:solidFill>
                <a:latin typeface="Arial" panose="020B0604020202020204" pitchFamily="34" charset="0"/>
                <a:ea typeface="Calibri" panose="020F0502020204030204" pitchFamily="34" charset="0"/>
                <a:cs typeface="Arial" panose="020B0604020202020204" pitchFamily="34" charset="0"/>
              </a:rPr>
              <a:t>przywożenie</a:t>
            </a:r>
            <a:r>
              <a:rPr lang="pl-PL" sz="1400" dirty="0">
                <a:latin typeface="Arial" panose="020B0604020202020204" pitchFamily="34" charset="0"/>
                <a:ea typeface="Calibri" panose="020F0502020204030204" pitchFamily="34" charset="0"/>
                <a:cs typeface="Arial" panose="020B0604020202020204" pitchFamily="34" charset="0"/>
              </a:rPr>
              <a:t> do Unii, </a:t>
            </a:r>
            <a:r>
              <a:rPr lang="pl-PL" sz="1400" dirty="0">
                <a:solidFill>
                  <a:srgbClr val="009900"/>
                </a:solidFill>
                <a:latin typeface="Arial" panose="020B0604020202020204" pitchFamily="34" charset="0"/>
                <a:ea typeface="Calibri" panose="020F0502020204030204" pitchFamily="34" charset="0"/>
                <a:cs typeface="Arial" panose="020B0604020202020204" pitchFamily="34" charset="0"/>
              </a:rPr>
              <a:t>wywożenie</a:t>
            </a:r>
            <a:r>
              <a:rPr lang="pl-PL" sz="1400" dirty="0">
                <a:latin typeface="Arial" panose="020B0604020202020204" pitchFamily="34" charset="0"/>
                <a:ea typeface="Calibri" panose="020F0502020204030204" pitchFamily="34" charset="0"/>
                <a:cs typeface="Arial" panose="020B0604020202020204" pitchFamily="34" charset="0"/>
              </a:rPr>
              <a:t> z Unii lub </a:t>
            </a:r>
            <a:r>
              <a:rPr lang="pl-PL" sz="1400" dirty="0">
                <a:solidFill>
                  <a:srgbClr val="009900"/>
                </a:solidFill>
                <a:latin typeface="Arial" panose="020B0604020202020204" pitchFamily="34" charset="0"/>
                <a:ea typeface="Calibri" panose="020F0502020204030204" pitchFamily="34" charset="0"/>
                <a:cs typeface="Arial" panose="020B0604020202020204" pitchFamily="34" charset="0"/>
              </a:rPr>
              <a:t>przemieszczanie</a:t>
            </a:r>
            <a:r>
              <a:rPr lang="pl-PL" sz="1400" dirty="0">
                <a:latin typeface="Arial" panose="020B0604020202020204" pitchFamily="34" charset="0"/>
                <a:ea typeface="Calibri" panose="020F0502020204030204" pitchFamily="34" charset="0"/>
                <a:cs typeface="Arial" panose="020B0604020202020204" pitchFamily="34" charset="0"/>
              </a:rPr>
              <a:t> w granicach Unii, w odniesieniu do:</a:t>
            </a:r>
          </a:p>
          <a:p>
            <a:pPr>
              <a:lnSpc>
                <a:spcPct val="107000"/>
              </a:lnSpc>
            </a:pPr>
            <a:r>
              <a:rPr lang="pl-PL" sz="1400" dirty="0">
                <a:latin typeface="Arial" panose="020B0604020202020204" pitchFamily="34" charset="0"/>
                <a:ea typeface="Calibri" panose="020F0502020204030204" pitchFamily="34" charset="0"/>
                <a:cs typeface="Arial" panose="020B0604020202020204" pitchFamily="34" charset="0"/>
              </a:rPr>
              <a:t>    − zwierzęcia domowego;</a:t>
            </a:r>
          </a:p>
          <a:p>
            <a:pPr>
              <a:lnSpc>
                <a:spcPct val="107000"/>
              </a:lnSpc>
            </a:pPr>
            <a:r>
              <a:rPr lang="pl-PL" sz="1400" dirty="0">
                <a:latin typeface="Arial" panose="020B0604020202020204" pitchFamily="34" charset="0"/>
                <a:ea typeface="Calibri" panose="020F0502020204030204" pitchFamily="34" charset="0"/>
                <a:cs typeface="Arial" panose="020B0604020202020204" pitchFamily="34" charset="0"/>
              </a:rPr>
              <a:t>    − zapasu IGO</a:t>
            </a:r>
          </a:p>
        </p:txBody>
      </p:sp>
      <p:sp>
        <p:nvSpPr>
          <p:cNvPr id="5" name="Tytuł 1">
            <a:extLst>
              <a:ext uri="{FF2B5EF4-FFF2-40B4-BE49-F238E27FC236}">
                <a16:creationId xmlns:a16="http://schemas.microsoft.com/office/drawing/2014/main" id="{55472E7F-B338-4413-91EB-5A8C38348B37}"/>
              </a:ext>
            </a:extLst>
          </p:cNvPr>
          <p:cNvSpPr txBox="1">
            <a:spLocks/>
          </p:cNvSpPr>
          <p:nvPr/>
        </p:nvSpPr>
        <p:spPr bwMode="auto">
          <a:xfrm>
            <a:off x="1277634" y="8747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Zakazy i zezwolenia dotyczące gatunków obcych</a:t>
            </a:r>
          </a:p>
        </p:txBody>
      </p:sp>
    </p:spTree>
    <p:extLst>
      <p:ext uri="{BB962C8B-B14F-4D97-AF65-F5344CB8AC3E}">
        <p14:creationId xmlns:p14="http://schemas.microsoft.com/office/powerpoint/2010/main" val="11519179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id="{DAC4EFD6-9CD9-42E0-B80A-128EE06C29B4}"/>
              </a:ext>
            </a:extLst>
          </p:cNvPr>
          <p:cNvSpPr/>
          <p:nvPr/>
        </p:nvSpPr>
        <p:spPr>
          <a:xfrm>
            <a:off x="1493658" y="681540"/>
            <a:ext cx="5778642" cy="3994299"/>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400" b="1" dirty="0">
                <a:solidFill>
                  <a:schemeClr val="bg1">
                    <a:lumMod val="50000"/>
                  </a:schemeClr>
                </a:solidFill>
                <a:latin typeface="Arial" panose="020B0604020202020204" pitchFamily="34" charset="0"/>
                <a:cs typeface="Arial" panose="020B0604020202020204" pitchFamily="34" charset="0"/>
              </a:rPr>
              <a:t>Generalny Dyrektor Ochrony Środowiska</a:t>
            </a:r>
            <a:r>
              <a:rPr lang="pl-PL" sz="1400" dirty="0">
                <a:latin typeface="Arial" panose="020B0604020202020204" pitchFamily="34" charset="0"/>
                <a:cs typeface="Arial" panose="020B0604020202020204" pitchFamily="34" charset="0"/>
              </a:rPr>
              <a:t> może wydać zezwolenie na realizację czynności zakazanych w odniesieniu do </a:t>
            </a:r>
            <a:r>
              <a:rPr lang="pl-PL" sz="1400" b="1" dirty="0">
                <a:solidFill>
                  <a:srgbClr val="009900"/>
                </a:solidFill>
                <a:latin typeface="Arial" panose="020B0604020202020204" pitchFamily="34" charset="0"/>
                <a:cs typeface="Arial" panose="020B0604020202020204" pitchFamily="34" charset="0"/>
              </a:rPr>
              <a:t>IGO stwarzającego zagrożenie dla Polski</a:t>
            </a:r>
            <a:r>
              <a:rPr lang="pl-PL" sz="1400" dirty="0">
                <a:latin typeface="Arial" panose="020B0604020202020204" pitchFamily="34" charset="0"/>
                <a:cs typeface="Arial" panose="020B0604020202020204" pitchFamily="34" charset="0"/>
              </a:rPr>
              <a:t>, tj. na jego </a:t>
            </a:r>
            <a:r>
              <a:rPr lang="pl-PL" sz="1400" b="1" dirty="0">
                <a:solidFill>
                  <a:srgbClr val="009900"/>
                </a:solidFill>
                <a:latin typeface="Arial" panose="020B0604020202020204" pitchFamily="34" charset="0"/>
                <a:cs typeface="Arial" panose="020B0604020202020204" pitchFamily="34" charset="0"/>
              </a:rPr>
              <a:t>przywóz</a:t>
            </a:r>
            <a:r>
              <a:rPr lang="pl-PL" sz="1400" dirty="0">
                <a:latin typeface="Arial" panose="020B0604020202020204" pitchFamily="34" charset="0"/>
                <a:cs typeface="Arial" panose="020B0604020202020204" pitchFamily="34" charset="0"/>
              </a:rPr>
              <a:t> na terytorium Rzeczypospolitej Polskiej lub </a:t>
            </a:r>
            <a:r>
              <a:rPr lang="pl-PL" sz="1400" b="1" dirty="0">
                <a:solidFill>
                  <a:srgbClr val="009900"/>
                </a:solidFill>
                <a:latin typeface="Arial" panose="020B0604020202020204" pitchFamily="34" charset="0"/>
                <a:cs typeface="Arial" panose="020B0604020202020204" pitchFamily="34" charset="0"/>
              </a:rPr>
              <a:t>wywóz</a:t>
            </a:r>
            <a:r>
              <a:rPr lang="pl-PL" sz="1400" dirty="0">
                <a:latin typeface="Arial" panose="020B0604020202020204" pitchFamily="34" charset="0"/>
                <a:cs typeface="Arial" panose="020B0604020202020204" pitchFamily="34" charset="0"/>
              </a:rPr>
              <a:t> z terytorium Rzeczypospolitej Polskiej:</a:t>
            </a:r>
          </a:p>
          <a:p>
            <a:pPr marL="198835" indent="-198835">
              <a:lnSpc>
                <a:spcPct val="107000"/>
              </a:lnSpc>
            </a:pPr>
            <a:r>
              <a:rPr lang="pl-PL" sz="1400" dirty="0">
                <a:latin typeface="Arial" panose="020B0604020202020204" pitchFamily="34" charset="0"/>
                <a:cs typeface="Arial" panose="020B0604020202020204" pitchFamily="34" charset="0"/>
              </a:rPr>
              <a:t>a) w celu przeprowadzenia badań naukowych, ochrony ex situ lub wykorzystania IGO stwarzającego zagrożenie dla Polski do celów medycznych lub w przypadkach wynikających z nadrzędnego interesu publicznego, w tym ze względów społecznych lub gospodarczych,</a:t>
            </a:r>
          </a:p>
          <a:p>
            <a:pPr>
              <a:lnSpc>
                <a:spcPct val="107000"/>
              </a:lnSpc>
            </a:pPr>
            <a:r>
              <a:rPr lang="pl-PL" sz="1400" dirty="0">
                <a:latin typeface="Arial" panose="020B0604020202020204" pitchFamily="34" charset="0"/>
                <a:cs typeface="Arial" panose="020B0604020202020204" pitchFamily="34" charset="0"/>
              </a:rPr>
              <a:t>b) w celu:</a:t>
            </a:r>
          </a:p>
          <a:p>
            <a:pPr>
              <a:lnSpc>
                <a:spcPct val="107000"/>
              </a:lnSpc>
            </a:pPr>
            <a:r>
              <a:rPr lang="pl-PL" sz="1400" dirty="0">
                <a:latin typeface="Arial" panose="020B0604020202020204" pitchFamily="34" charset="0"/>
                <a:cs typeface="Arial" panose="020B0604020202020204" pitchFamily="34" charset="0"/>
              </a:rPr>
              <a:t>    − przeprowadzenia działań zaradczych,</a:t>
            </a:r>
          </a:p>
          <a:p>
            <a:pPr marL="338138" indent="-338138">
              <a:lnSpc>
                <a:spcPct val="107000"/>
              </a:lnSpc>
            </a:pPr>
            <a:r>
              <a:rPr lang="pl-PL" sz="1400" dirty="0">
                <a:latin typeface="Arial" panose="020B0604020202020204" pitchFamily="34" charset="0"/>
                <a:cs typeface="Arial" panose="020B0604020202020204" pitchFamily="34" charset="0"/>
              </a:rPr>
              <a:t>    − komercyjnego wykorzystania w ramach działań zaradczych w stosunku do IGO stwarzającego zagrożenie dla Polski,</a:t>
            </a:r>
          </a:p>
          <a:p>
            <a:pPr>
              <a:lnSpc>
                <a:spcPct val="107000"/>
              </a:lnSpc>
            </a:pPr>
            <a:r>
              <a:rPr lang="pl-PL" sz="1400" dirty="0">
                <a:latin typeface="Arial" panose="020B0604020202020204" pitchFamily="34" charset="0"/>
                <a:cs typeface="Arial" panose="020B0604020202020204" pitchFamily="34" charset="0"/>
              </a:rPr>
              <a:t>c) w odniesieniu do:</a:t>
            </a:r>
          </a:p>
          <a:p>
            <a:pPr>
              <a:lnSpc>
                <a:spcPct val="107000"/>
              </a:lnSpc>
            </a:pPr>
            <a:r>
              <a:rPr lang="pl-PL" sz="1400" dirty="0">
                <a:latin typeface="Arial" panose="020B0604020202020204" pitchFamily="34" charset="0"/>
                <a:cs typeface="Arial" panose="020B0604020202020204" pitchFamily="34" charset="0"/>
              </a:rPr>
              <a:t>    − zwierzęcia domowego;</a:t>
            </a:r>
          </a:p>
          <a:p>
            <a:pPr>
              <a:lnSpc>
                <a:spcPct val="107000"/>
              </a:lnSpc>
            </a:pPr>
            <a:r>
              <a:rPr lang="pl-PL" sz="1400" dirty="0">
                <a:latin typeface="Arial" panose="020B0604020202020204" pitchFamily="34" charset="0"/>
                <a:cs typeface="Arial" panose="020B0604020202020204" pitchFamily="34" charset="0"/>
              </a:rPr>
              <a:t>    − zapasu IGO</a:t>
            </a:r>
            <a:endParaRPr lang="pl-PL" sz="1400" dirty="0">
              <a:latin typeface="Arial" panose="020B0604020202020204" pitchFamily="34" charset="0"/>
              <a:ea typeface="Calibri" panose="020F0502020204030204" pitchFamily="34" charset="0"/>
              <a:cs typeface="Arial" panose="020B0604020202020204" pitchFamily="34" charset="0"/>
            </a:endParaRPr>
          </a:p>
        </p:txBody>
      </p:sp>
      <p:sp>
        <p:nvSpPr>
          <p:cNvPr id="5" name="Tytuł 1">
            <a:extLst>
              <a:ext uri="{FF2B5EF4-FFF2-40B4-BE49-F238E27FC236}">
                <a16:creationId xmlns:a16="http://schemas.microsoft.com/office/drawing/2014/main" id="{E1B26C95-534A-4F96-85AC-14650E210C8A}"/>
              </a:ext>
            </a:extLst>
          </p:cNvPr>
          <p:cNvSpPr txBox="1">
            <a:spLocks/>
          </p:cNvSpPr>
          <p:nvPr/>
        </p:nvSpPr>
        <p:spPr bwMode="auto">
          <a:xfrm>
            <a:off x="1277634" y="8747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Zakazy i zezwolenia dotyczące gatunków obcych</a:t>
            </a:r>
          </a:p>
        </p:txBody>
      </p:sp>
    </p:spTree>
    <p:extLst>
      <p:ext uri="{BB962C8B-B14F-4D97-AF65-F5344CB8AC3E}">
        <p14:creationId xmlns:p14="http://schemas.microsoft.com/office/powerpoint/2010/main" val="33298218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id="{8FBBD041-8619-458C-8C14-005AFEAABC6F}"/>
              </a:ext>
            </a:extLst>
          </p:cNvPr>
          <p:cNvSpPr/>
          <p:nvPr/>
        </p:nvSpPr>
        <p:spPr>
          <a:xfrm>
            <a:off x="1493658" y="578793"/>
            <a:ext cx="7271970" cy="4455322"/>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400" b="1" dirty="0">
                <a:solidFill>
                  <a:schemeClr val="bg1">
                    <a:lumMod val="50000"/>
                  </a:schemeClr>
                </a:solidFill>
                <a:latin typeface="Arial" panose="020B0604020202020204" pitchFamily="34" charset="0"/>
                <a:cs typeface="Arial" panose="020B0604020202020204" pitchFamily="34" charset="0"/>
              </a:rPr>
              <a:t>Regionalny dyrektor ochrony środowiska</a:t>
            </a:r>
            <a:r>
              <a:rPr lang="pl-PL" sz="1400" dirty="0">
                <a:latin typeface="Arial" panose="020B0604020202020204" pitchFamily="34" charset="0"/>
                <a:cs typeface="Arial" panose="020B0604020202020204" pitchFamily="34" charset="0"/>
              </a:rPr>
              <a:t> może wydać zezwolenie na realizację czynności zakazanych, w odniesieniu do </a:t>
            </a:r>
            <a:r>
              <a:rPr lang="pl-PL" sz="1400" b="1" dirty="0">
                <a:solidFill>
                  <a:srgbClr val="009900"/>
                </a:solidFill>
                <a:latin typeface="Arial" panose="020B0604020202020204" pitchFamily="34" charset="0"/>
                <a:cs typeface="Arial" panose="020B0604020202020204" pitchFamily="34" charset="0"/>
              </a:rPr>
              <a:t>IGO stwarzającego zagrożenie dla Polski</a:t>
            </a:r>
            <a:r>
              <a:rPr lang="pl-PL" sz="1400" dirty="0">
                <a:latin typeface="Arial" panose="020B0604020202020204" pitchFamily="34" charset="0"/>
                <a:cs typeface="Arial" panose="020B0604020202020204" pitchFamily="34" charset="0"/>
              </a:rPr>
              <a:t>, tj. na:</a:t>
            </a:r>
          </a:p>
          <a:p>
            <a:pPr marL="198835" indent="-198835">
              <a:lnSpc>
                <a:spcPct val="107000"/>
              </a:lnSpc>
            </a:pPr>
            <a:r>
              <a:rPr lang="pl-PL" sz="1400" dirty="0">
                <a:latin typeface="Arial" panose="020B0604020202020204" pitchFamily="34" charset="0"/>
                <a:cs typeface="Arial" panose="020B0604020202020204" pitchFamily="34" charset="0"/>
              </a:rPr>
              <a:t>1) transport, przetrzymywanie, chów lub hodowlę, rozmnażanie lub uprawę, wykorzystywanie, wymianę (z wył. wprowadzania do obrotu) – w celu przeprowadzenia badań naukowych, ochrony ex situ lub wykorzystania IGO stwarzającego zagrożenie dla Polski do celów medycznych lub w przypadkach wynikających z nadrzędnego interesu publicznego, w tym ze względów społecznych lub gospodarczych;</a:t>
            </a:r>
          </a:p>
          <a:p>
            <a:pPr>
              <a:lnSpc>
                <a:spcPct val="107000"/>
              </a:lnSpc>
            </a:pPr>
            <a:r>
              <a:rPr lang="pl-PL" sz="1400" dirty="0">
                <a:latin typeface="Arial" panose="020B0604020202020204" pitchFamily="34" charset="0"/>
                <a:cs typeface="Arial" panose="020B0604020202020204" pitchFamily="34" charset="0"/>
              </a:rPr>
              <a:t>2) przetrzymywanie, wykorzystywanie, w celu:</a:t>
            </a:r>
          </a:p>
          <a:p>
            <a:pPr marL="378000" indent="-189000">
              <a:lnSpc>
                <a:spcPct val="107000"/>
              </a:lnSpc>
            </a:pPr>
            <a:r>
              <a:rPr lang="pl-PL" sz="1400" dirty="0">
                <a:latin typeface="Arial" panose="020B0604020202020204" pitchFamily="34" charset="0"/>
                <a:cs typeface="Arial" panose="020B0604020202020204" pitchFamily="34" charset="0"/>
              </a:rPr>
              <a:t>a) przeprowadzenia działań zaradczych,</a:t>
            </a:r>
          </a:p>
          <a:p>
            <a:pPr marL="378000" indent="-189000">
              <a:lnSpc>
                <a:spcPct val="107000"/>
              </a:lnSpc>
            </a:pPr>
            <a:r>
              <a:rPr lang="pl-PL" sz="1400" dirty="0">
                <a:latin typeface="Arial" panose="020B0604020202020204" pitchFamily="34" charset="0"/>
                <a:cs typeface="Arial" panose="020B0604020202020204" pitchFamily="34" charset="0"/>
              </a:rPr>
              <a:t>b) komercyjnego wykorzystania w ramach działań zaradczych IGO stwarzającego zagrożenie dla Polski;</a:t>
            </a:r>
          </a:p>
          <a:p>
            <a:pPr>
              <a:lnSpc>
                <a:spcPct val="107000"/>
              </a:lnSpc>
            </a:pPr>
            <a:r>
              <a:rPr lang="pl-PL" sz="1400" dirty="0">
                <a:latin typeface="Arial" panose="020B0604020202020204" pitchFamily="34" charset="0"/>
                <a:cs typeface="Arial" panose="020B0604020202020204" pitchFamily="34" charset="0"/>
              </a:rPr>
              <a:t>3) transport, przetrzymywanie, w odniesieniu do:</a:t>
            </a:r>
          </a:p>
          <a:p>
            <a:pPr marL="378000" indent="-189000">
              <a:lnSpc>
                <a:spcPct val="107000"/>
              </a:lnSpc>
            </a:pPr>
            <a:r>
              <a:rPr lang="pl-PL" sz="1400" dirty="0">
                <a:latin typeface="Arial" panose="020B0604020202020204" pitchFamily="34" charset="0"/>
                <a:cs typeface="Arial" panose="020B0604020202020204" pitchFamily="34" charset="0"/>
              </a:rPr>
              <a:t>a) zwierzęcia domowego</a:t>
            </a:r>
          </a:p>
          <a:p>
            <a:pPr marL="378000" indent="-189000">
              <a:lnSpc>
                <a:spcPct val="107000"/>
              </a:lnSpc>
            </a:pPr>
            <a:r>
              <a:rPr lang="pl-PL" sz="1400" dirty="0">
                <a:latin typeface="Arial" panose="020B0604020202020204" pitchFamily="34" charset="0"/>
                <a:cs typeface="Arial" panose="020B0604020202020204" pitchFamily="34" charset="0"/>
              </a:rPr>
              <a:t>b) zapasu IGO</a:t>
            </a:r>
          </a:p>
          <a:p>
            <a:pPr>
              <a:lnSpc>
                <a:spcPct val="107000"/>
              </a:lnSpc>
            </a:pPr>
            <a:endParaRPr lang="pl-PL" sz="14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W przypadku gdy wnioskowanymi czynnościami są: </a:t>
            </a:r>
            <a:r>
              <a:rPr lang="pl-PL" sz="1400" dirty="0">
                <a:solidFill>
                  <a:srgbClr val="009900"/>
                </a:solidFill>
                <a:latin typeface="Arial" panose="020B0604020202020204" pitchFamily="34" charset="0"/>
                <a:cs typeface="Arial" panose="020B0604020202020204" pitchFamily="34" charset="0"/>
              </a:rPr>
              <a:t>przywóz</a:t>
            </a:r>
            <a:r>
              <a:rPr lang="pl-PL" sz="1400" dirty="0">
                <a:latin typeface="Arial" panose="020B0604020202020204" pitchFamily="34" charset="0"/>
                <a:cs typeface="Arial" panose="020B0604020202020204" pitchFamily="34" charset="0"/>
              </a:rPr>
              <a:t> na terytorium RP lub </a:t>
            </a:r>
            <a:r>
              <a:rPr lang="pl-PL" sz="1400" dirty="0">
                <a:solidFill>
                  <a:srgbClr val="009900"/>
                </a:solidFill>
                <a:latin typeface="Arial" panose="020B0604020202020204" pitchFamily="34" charset="0"/>
                <a:cs typeface="Arial" panose="020B0604020202020204" pitchFamily="34" charset="0"/>
              </a:rPr>
              <a:t>wywóz</a:t>
            </a:r>
            <a:r>
              <a:rPr lang="pl-PL" sz="1400" dirty="0">
                <a:latin typeface="Arial" panose="020B0604020202020204" pitchFamily="34" charset="0"/>
                <a:cs typeface="Arial" panose="020B0604020202020204" pitchFamily="34" charset="0"/>
              </a:rPr>
              <a:t> z terytorium RP, oraz </a:t>
            </a:r>
            <a:r>
              <a:rPr lang="pl-PL" sz="1400" dirty="0">
                <a:solidFill>
                  <a:srgbClr val="009900"/>
                </a:solidFill>
                <a:latin typeface="Arial" panose="020B0604020202020204" pitchFamily="34" charset="0"/>
                <a:cs typeface="Arial" panose="020B0604020202020204" pitchFamily="34" charset="0"/>
              </a:rPr>
              <a:t>inne czynności zakazane </a:t>
            </a:r>
            <a:r>
              <a:rPr lang="pl-PL" sz="1400" dirty="0">
                <a:latin typeface="Arial" panose="020B0604020202020204" pitchFamily="34" charset="0"/>
                <a:cs typeface="Arial" panose="020B0604020202020204" pitchFamily="34" charset="0"/>
              </a:rPr>
              <a:t>wskazane w pkt 1 powyżej, właściwy do wydania zezwolenia jest </a:t>
            </a:r>
            <a:r>
              <a:rPr lang="pl-PL" sz="1400" b="1" dirty="0">
                <a:solidFill>
                  <a:schemeClr val="bg1">
                    <a:lumMod val="50000"/>
                  </a:schemeClr>
                </a:solidFill>
                <a:latin typeface="Arial" panose="020B0604020202020204" pitchFamily="34" charset="0"/>
                <a:cs typeface="Arial" panose="020B0604020202020204" pitchFamily="34" charset="0"/>
              </a:rPr>
              <a:t>Generalny Dyrektor Ochrony Środowiska</a:t>
            </a:r>
            <a:r>
              <a:rPr lang="pl-PL" sz="1400" dirty="0">
                <a:latin typeface="Arial" panose="020B0604020202020204" pitchFamily="34" charset="0"/>
                <a:cs typeface="Arial" panose="020B0604020202020204" pitchFamily="34" charset="0"/>
              </a:rPr>
              <a:t>.</a:t>
            </a:r>
            <a:endParaRPr lang="pl-PL" sz="1400" dirty="0">
              <a:latin typeface="Arial" panose="020B0604020202020204" pitchFamily="34" charset="0"/>
              <a:ea typeface="Calibri" panose="020F0502020204030204" pitchFamily="34" charset="0"/>
              <a:cs typeface="Arial" panose="020B0604020202020204" pitchFamily="34" charset="0"/>
            </a:endParaRPr>
          </a:p>
        </p:txBody>
      </p:sp>
      <p:sp>
        <p:nvSpPr>
          <p:cNvPr id="5" name="Tytuł 1">
            <a:extLst>
              <a:ext uri="{FF2B5EF4-FFF2-40B4-BE49-F238E27FC236}">
                <a16:creationId xmlns:a16="http://schemas.microsoft.com/office/drawing/2014/main" id="{2B8665D6-E9BF-4FC3-A9BD-9F86FEBEF8CD}"/>
              </a:ext>
            </a:extLst>
          </p:cNvPr>
          <p:cNvSpPr txBox="1">
            <a:spLocks/>
          </p:cNvSpPr>
          <p:nvPr/>
        </p:nvSpPr>
        <p:spPr bwMode="auto">
          <a:xfrm>
            <a:off x="1277634" y="8747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Zakazy i zezwolenia dotyczące gatunków obcych</a:t>
            </a:r>
          </a:p>
        </p:txBody>
      </p:sp>
    </p:spTree>
    <p:extLst>
      <p:ext uri="{BB962C8B-B14F-4D97-AF65-F5344CB8AC3E}">
        <p14:creationId xmlns:p14="http://schemas.microsoft.com/office/powerpoint/2010/main" val="34930583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493658" y="519523"/>
            <a:ext cx="7324521" cy="4571508"/>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300" dirty="0">
                <a:latin typeface="Arial" panose="020B0604020202020204" pitchFamily="34" charset="0"/>
                <a:cs typeface="Arial" panose="020B0604020202020204" pitchFamily="34" charset="0"/>
              </a:rPr>
              <a:t>W przypadku gdy </a:t>
            </a:r>
            <a:r>
              <a:rPr lang="pl-PL" sz="1300" b="1" dirty="0">
                <a:solidFill>
                  <a:srgbClr val="009900"/>
                </a:solidFill>
                <a:latin typeface="Arial" panose="020B0604020202020204" pitchFamily="34" charset="0"/>
                <a:cs typeface="Arial" panose="020B0604020202020204" pitchFamily="34" charset="0"/>
              </a:rPr>
              <a:t>zwierzę domowe</a:t>
            </a:r>
            <a:r>
              <a:rPr lang="pl-PL" sz="1300" dirty="0">
                <a:latin typeface="Arial" panose="020B0604020202020204" pitchFamily="34" charset="0"/>
                <a:cs typeface="Arial" panose="020B0604020202020204" pitchFamily="34" charset="0"/>
              </a:rPr>
              <a:t> </a:t>
            </a:r>
            <a:r>
              <a:rPr lang="pl-PL" sz="1300" b="1" dirty="0">
                <a:solidFill>
                  <a:srgbClr val="009900"/>
                </a:solidFill>
                <a:latin typeface="Arial" panose="020B0604020202020204" pitchFamily="34" charset="0"/>
                <a:cs typeface="Arial" panose="020B0604020202020204" pitchFamily="34" charset="0"/>
              </a:rPr>
              <a:t>było przetrzymywane w celach niekomercyjnych </a:t>
            </a:r>
            <a:r>
              <a:rPr lang="pl-PL" sz="1300" dirty="0">
                <a:latin typeface="Arial" panose="020B0604020202020204" pitchFamily="34" charset="0"/>
                <a:cs typeface="Arial" panose="020B0604020202020204" pitchFamily="34" charset="0"/>
              </a:rPr>
              <a:t>przed umieszczeniem gatunku, do którego to zwierzę należy, w wykazie IGO stwarzających zagrożenie dla Unii albo na liście IGO stwarzających zagrożenie dla Polski, </a:t>
            </a:r>
            <a:r>
              <a:rPr lang="pl-PL" sz="1300" b="1" dirty="0">
                <a:solidFill>
                  <a:schemeClr val="bg1">
                    <a:lumMod val="50000"/>
                  </a:schemeClr>
                </a:solidFill>
                <a:latin typeface="Arial" panose="020B0604020202020204" pitchFamily="34" charset="0"/>
                <a:cs typeface="Arial" panose="020B0604020202020204" pitchFamily="34" charset="0"/>
              </a:rPr>
              <a:t>posiadacz</a:t>
            </a:r>
            <a:r>
              <a:rPr lang="pl-PL" sz="1300" dirty="0">
                <a:latin typeface="Arial" panose="020B0604020202020204" pitchFamily="34" charset="0"/>
                <a:cs typeface="Arial" panose="020B0604020202020204" pitchFamily="34" charset="0"/>
              </a:rPr>
              <a:t> tego zwierzęcia:</a:t>
            </a:r>
          </a:p>
          <a:p>
            <a:pPr marL="198835" indent="-198835">
              <a:lnSpc>
                <a:spcPct val="107000"/>
              </a:lnSpc>
              <a:buClr>
                <a:srgbClr val="009900"/>
              </a:buClr>
            </a:pPr>
            <a:r>
              <a:rPr lang="pl-PL" sz="1300" dirty="0">
                <a:latin typeface="Arial" panose="020B0604020202020204" pitchFamily="34" charset="0"/>
                <a:cs typeface="Arial" panose="020B0604020202020204" pitchFamily="34" charset="0"/>
              </a:rPr>
              <a:t>1) zatrzymuje to zwierzę do jego naturalnej śmierci, pod warunkiem że posiada zezwolenie na przetrzymywanie, albo</a:t>
            </a:r>
          </a:p>
          <a:p>
            <a:pPr marL="197644" indent="-197644">
              <a:lnSpc>
                <a:spcPct val="107000"/>
              </a:lnSpc>
              <a:buClr>
                <a:srgbClr val="009900"/>
              </a:buClr>
            </a:pPr>
            <a:r>
              <a:rPr lang="pl-PL" sz="1300" dirty="0">
                <a:latin typeface="Arial" panose="020B0604020202020204" pitchFamily="34" charset="0"/>
                <a:cs typeface="Arial" panose="020B0604020202020204" pitchFamily="34" charset="0"/>
              </a:rPr>
              <a:t>2) przekazuje to zwierzę podmiotowi, który posiada zezwolenie na przetrzymywanie, albo do Centralnego Azylu dla Zwierząt, albo do azylu dla zwierząt, albo</a:t>
            </a:r>
          </a:p>
          <a:p>
            <a:pPr>
              <a:lnSpc>
                <a:spcPct val="107000"/>
              </a:lnSpc>
              <a:buClr>
                <a:srgbClr val="009900"/>
              </a:buClr>
            </a:pPr>
            <a:r>
              <a:rPr lang="pl-PL" sz="1300" dirty="0">
                <a:latin typeface="Arial" panose="020B0604020202020204" pitchFamily="34" charset="0"/>
                <a:cs typeface="Arial" panose="020B0604020202020204" pitchFamily="34" charset="0"/>
              </a:rPr>
              <a:t>3) poddaje to zwierzę uśmierceniu.</a:t>
            </a:r>
          </a:p>
          <a:p>
            <a:pPr>
              <a:lnSpc>
                <a:spcPct val="107000"/>
              </a:lnSpc>
              <a:buClr>
                <a:srgbClr val="009900"/>
              </a:buClr>
            </a:pPr>
            <a:endParaRPr lang="pl-PL" sz="13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300" b="1" dirty="0">
                <a:solidFill>
                  <a:schemeClr val="bg1">
                    <a:lumMod val="50000"/>
                  </a:schemeClr>
                </a:solidFill>
                <a:latin typeface="Arial" panose="020B0604020202020204" pitchFamily="34" charset="0"/>
                <a:cs typeface="Arial" panose="020B0604020202020204" pitchFamily="34" charset="0"/>
              </a:rPr>
              <a:t>Posiadacz</a:t>
            </a:r>
            <a:r>
              <a:rPr lang="pl-PL" sz="1300" dirty="0">
                <a:latin typeface="Arial" panose="020B0604020202020204" pitchFamily="34" charset="0"/>
                <a:cs typeface="Arial" panose="020B0604020202020204" pitchFamily="34" charset="0"/>
              </a:rPr>
              <a:t> ww. zwierzęcia domowego, składa </a:t>
            </a:r>
            <a:r>
              <a:rPr lang="pl-PL" sz="1300" b="1" dirty="0">
                <a:solidFill>
                  <a:srgbClr val="009900"/>
                </a:solidFill>
                <a:latin typeface="Arial" panose="020B0604020202020204" pitchFamily="34" charset="0"/>
                <a:cs typeface="Arial" panose="020B0604020202020204" pitchFamily="34" charset="0"/>
              </a:rPr>
              <a:t>wniosek o wydanie zezwolenia </a:t>
            </a:r>
            <a:r>
              <a:rPr lang="pl-PL" sz="1300" dirty="0">
                <a:latin typeface="Arial" panose="020B0604020202020204" pitchFamily="34" charset="0"/>
                <a:cs typeface="Arial" panose="020B0604020202020204" pitchFamily="34" charset="0"/>
              </a:rPr>
              <a:t>na odstępstwo od zakazów</a:t>
            </a:r>
            <a:r>
              <a:rPr lang="pl-PL" sz="1300" b="1" dirty="0">
                <a:solidFill>
                  <a:srgbClr val="009900"/>
                </a:solidFill>
                <a:latin typeface="Arial" panose="020B0604020202020204" pitchFamily="34" charset="0"/>
                <a:cs typeface="Arial" panose="020B0604020202020204" pitchFamily="34" charset="0"/>
              </a:rPr>
              <a:t> (przekazuje albo poddaje zwierzę uśmierceniu)</a:t>
            </a:r>
            <a:r>
              <a:rPr lang="pl-PL" sz="1300" dirty="0">
                <a:latin typeface="Arial" panose="020B0604020202020204" pitchFamily="34" charset="0"/>
                <a:cs typeface="Arial" panose="020B0604020202020204" pitchFamily="34" charset="0"/>
              </a:rPr>
              <a:t>, </a:t>
            </a:r>
            <a:r>
              <a:rPr lang="pl-PL" sz="1300" b="1" u="sng" dirty="0">
                <a:solidFill>
                  <a:schemeClr val="bg1">
                    <a:lumMod val="50000"/>
                  </a:schemeClr>
                </a:solidFill>
                <a:latin typeface="Arial" panose="020B0604020202020204" pitchFamily="34" charset="0"/>
                <a:cs typeface="Arial" panose="020B0604020202020204" pitchFamily="34" charset="0"/>
              </a:rPr>
              <a:t>w terminie 6 miesięcy</a:t>
            </a:r>
            <a:r>
              <a:rPr lang="pl-PL" sz="1300" dirty="0">
                <a:latin typeface="Arial" panose="020B0604020202020204" pitchFamily="34" charset="0"/>
                <a:cs typeface="Arial" panose="020B0604020202020204" pitchFamily="34" charset="0"/>
              </a:rPr>
              <a:t> od dnia umieszczenia gatunku, do którego to zwierzę należy, w wykazie IGO stwarzających zagrożenie dla Unii albo na liście IGO stwarzających zagrożenie dla Polski.</a:t>
            </a:r>
          </a:p>
          <a:p>
            <a:pPr>
              <a:lnSpc>
                <a:spcPct val="107000"/>
              </a:lnSpc>
              <a:buClr>
                <a:srgbClr val="009900"/>
              </a:buClr>
            </a:pPr>
            <a:endParaRPr lang="pl-PL" sz="13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300" dirty="0">
                <a:latin typeface="Arial" panose="020B0604020202020204" pitchFamily="34" charset="0"/>
                <a:cs typeface="Arial" panose="020B0604020202020204" pitchFamily="34" charset="0"/>
              </a:rPr>
              <a:t>Uśmiercenia dokonuje się z wykorzystaniem metod niepowodujących u zwierzęcia możliwego do uniknięcia bólu, </a:t>
            </a:r>
            <a:r>
              <a:rPr lang="pl-PL" sz="1300" dirty="0" err="1">
                <a:latin typeface="Arial" panose="020B0604020202020204" pitchFamily="34" charset="0"/>
                <a:cs typeface="Arial" panose="020B0604020202020204" pitchFamily="34" charset="0"/>
              </a:rPr>
              <a:t>dystresu</a:t>
            </a:r>
            <a:r>
              <a:rPr lang="pl-PL" sz="1300" dirty="0">
                <a:latin typeface="Arial" panose="020B0604020202020204" pitchFamily="34" charset="0"/>
                <a:cs typeface="Arial" panose="020B0604020202020204" pitchFamily="34" charset="0"/>
              </a:rPr>
              <a:t> lub cierpienia.</a:t>
            </a:r>
          </a:p>
          <a:p>
            <a:pPr>
              <a:lnSpc>
                <a:spcPct val="107000"/>
              </a:lnSpc>
              <a:buClr>
                <a:srgbClr val="009900"/>
              </a:buClr>
            </a:pPr>
            <a:endParaRPr lang="pl-PL" sz="13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300" dirty="0">
                <a:latin typeface="Arial" panose="020B0604020202020204" pitchFamily="34" charset="0"/>
                <a:cs typeface="Arial" panose="020B0604020202020204" pitchFamily="34" charset="0"/>
              </a:rPr>
              <a:t>Uśmiercenia dokonuje </a:t>
            </a:r>
            <a:r>
              <a:rPr lang="pl-PL" sz="1300" b="1" dirty="0">
                <a:solidFill>
                  <a:schemeClr val="bg1">
                    <a:lumMod val="50000"/>
                  </a:schemeClr>
                </a:solidFill>
                <a:latin typeface="Arial" panose="020B0604020202020204" pitchFamily="34" charset="0"/>
                <a:cs typeface="Arial" panose="020B0604020202020204" pitchFamily="34" charset="0"/>
              </a:rPr>
              <a:t>lekarz weterynarii</a:t>
            </a:r>
            <a:r>
              <a:rPr lang="pl-PL" sz="1300" dirty="0">
                <a:latin typeface="Arial" panose="020B0604020202020204" pitchFamily="34" charset="0"/>
                <a:cs typeface="Arial" panose="020B0604020202020204" pitchFamily="34" charset="0"/>
              </a:rPr>
              <a:t>, który uzyskał prawo wykonywania zawodu lekarza weterynarii zgodnie z ustawą o zawodzie lekarza weterynarii i izbach lekarsko-weterynaryjnych.</a:t>
            </a:r>
          </a:p>
        </p:txBody>
      </p:sp>
      <p:sp>
        <p:nvSpPr>
          <p:cNvPr id="4" name="Tytuł 1">
            <a:extLst>
              <a:ext uri="{FF2B5EF4-FFF2-40B4-BE49-F238E27FC236}">
                <a16:creationId xmlns:a16="http://schemas.microsoft.com/office/drawing/2014/main" id="{3F1BB03D-679D-4BE0-98CC-9AC65F035BDD}"/>
              </a:ext>
            </a:extLst>
          </p:cNvPr>
          <p:cNvSpPr txBox="1">
            <a:spLocks/>
          </p:cNvSpPr>
          <p:nvPr/>
        </p:nvSpPr>
        <p:spPr bwMode="auto">
          <a:xfrm>
            <a:off x="1277634" y="8747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Zakazy i zezwolenia dotyczące gatunków obcych</a:t>
            </a:r>
          </a:p>
        </p:txBody>
      </p:sp>
    </p:spTree>
    <p:extLst>
      <p:ext uri="{BB962C8B-B14F-4D97-AF65-F5344CB8AC3E}">
        <p14:creationId xmlns:p14="http://schemas.microsoft.com/office/powerpoint/2010/main" val="9773366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496709" y="627534"/>
            <a:ext cx="6102678" cy="4274503"/>
          </a:xfrm>
          <a:prstGeom prst="rect">
            <a:avLst/>
          </a:prstGeom>
        </p:spPr>
        <p:txBody>
          <a:bodyPr wrap="square">
            <a:spAutoFit/>
          </a:bodyPr>
          <a:lstStyle/>
          <a:p>
            <a:pPr marL="214313" indent="-214313">
              <a:buClr>
                <a:srgbClr val="009900"/>
              </a:buClr>
              <a:buFont typeface="Arial" panose="020B0604020202020204" pitchFamily="34" charset="0"/>
              <a:buChar char="•"/>
            </a:pPr>
            <a:r>
              <a:rPr lang="pl-PL" sz="1400" b="1" dirty="0">
                <a:solidFill>
                  <a:schemeClr val="bg1">
                    <a:lumMod val="50000"/>
                  </a:schemeClr>
                </a:solidFill>
                <a:latin typeface="Arial" panose="020B0604020202020204" pitchFamily="34" charset="0"/>
                <a:cs typeface="Arial" panose="020B0604020202020204" pitchFamily="34" charset="0"/>
              </a:rPr>
              <a:t>Posiadacz</a:t>
            </a:r>
            <a:r>
              <a:rPr lang="pl-PL" sz="1400" dirty="0">
                <a:latin typeface="Arial" panose="020B0604020202020204" pitchFamily="34" charset="0"/>
                <a:cs typeface="Arial" panose="020B0604020202020204" pitchFamily="34" charset="0"/>
              </a:rPr>
              <a:t> IGO, który nabył </a:t>
            </a:r>
            <a:r>
              <a:rPr lang="pl-PL" sz="1400" b="1" dirty="0">
                <a:solidFill>
                  <a:srgbClr val="009900"/>
                </a:solidFill>
                <a:latin typeface="Arial" panose="020B0604020202020204" pitchFamily="34" charset="0"/>
                <a:cs typeface="Arial" panose="020B0604020202020204" pitchFamily="34" charset="0"/>
              </a:rPr>
              <a:t>zapas IGO</a:t>
            </a:r>
            <a:r>
              <a:rPr lang="pl-PL" sz="1400" dirty="0">
                <a:latin typeface="Arial" panose="020B0604020202020204" pitchFamily="34" charset="0"/>
                <a:cs typeface="Arial" panose="020B0604020202020204" pitchFamily="34" charset="0"/>
              </a:rPr>
              <a:t> przed umieszczeniem tego gatunku na liście IGO stwarzających zagrożenie dla Polski, ma prawo (bez zezwolenia), </a:t>
            </a:r>
            <a:r>
              <a:rPr lang="pl-PL" sz="1400" b="1" u="sng" dirty="0">
                <a:solidFill>
                  <a:schemeClr val="bg1">
                    <a:lumMod val="50000"/>
                  </a:schemeClr>
                </a:solidFill>
                <a:latin typeface="Arial" panose="020B0604020202020204" pitchFamily="34" charset="0"/>
                <a:cs typeface="Arial" panose="020B0604020202020204" pitchFamily="34" charset="0"/>
              </a:rPr>
              <a:t>w terminie 2 lat</a:t>
            </a:r>
            <a:r>
              <a:rPr lang="pl-PL" sz="1400" dirty="0">
                <a:latin typeface="Arial" panose="020B0604020202020204" pitchFamily="34" charset="0"/>
                <a:cs typeface="Arial" panose="020B0604020202020204" pitchFamily="34" charset="0"/>
              </a:rPr>
              <a:t> od dnia umieszczenia tego gatunku na liście IGO stwarzających zagrożenie dla Polski, przetrzymywać lub przemieszczać ten IGO w celu:</a:t>
            </a:r>
          </a:p>
          <a:p>
            <a:pPr>
              <a:buClr>
                <a:srgbClr val="009900"/>
              </a:buClr>
            </a:pPr>
            <a:r>
              <a:rPr lang="pl-PL" sz="1400" dirty="0">
                <a:latin typeface="Arial" panose="020B0604020202020204" pitchFamily="34" charset="0"/>
                <a:cs typeface="Arial" panose="020B0604020202020204" pitchFamily="34" charset="0"/>
              </a:rPr>
              <a:t>1) sprzedaży lub przekazania podmiotom:</a:t>
            </a:r>
          </a:p>
          <a:p>
            <a:pPr marL="405000" indent="-198835">
              <a:buClr>
                <a:srgbClr val="009900"/>
              </a:buClr>
            </a:pPr>
            <a:r>
              <a:rPr lang="pl-PL" sz="1400" dirty="0">
                <a:latin typeface="Arial" panose="020B0604020202020204" pitchFamily="34" charset="0"/>
                <a:cs typeface="Arial" panose="020B0604020202020204" pitchFamily="34" charset="0"/>
              </a:rPr>
              <a:t>a) prowadzącym badania naukowe,</a:t>
            </a:r>
          </a:p>
          <a:p>
            <a:pPr marL="405000" indent="-198835">
              <a:buClr>
                <a:srgbClr val="009900"/>
              </a:buClr>
            </a:pPr>
            <a:r>
              <a:rPr lang="pl-PL" sz="1400" dirty="0">
                <a:latin typeface="Arial" panose="020B0604020202020204" pitchFamily="34" charset="0"/>
                <a:cs typeface="Arial" panose="020B0604020202020204" pitchFamily="34" charset="0"/>
              </a:rPr>
              <a:t>b) prowadzącym ochronę ex situ,</a:t>
            </a:r>
          </a:p>
          <a:p>
            <a:pPr marL="405000" indent="-198835">
              <a:buClr>
                <a:srgbClr val="009900"/>
              </a:buClr>
            </a:pPr>
            <a:r>
              <a:rPr lang="pl-PL" sz="1400" dirty="0">
                <a:latin typeface="Arial" panose="020B0604020202020204" pitchFamily="34" charset="0"/>
                <a:cs typeface="Arial" panose="020B0604020202020204" pitchFamily="34" charset="0"/>
              </a:rPr>
              <a:t>c) wykorzystującym IGO do celów medycznych</a:t>
            </a:r>
          </a:p>
          <a:p>
            <a:pPr>
              <a:buClr>
                <a:srgbClr val="009900"/>
              </a:buClr>
            </a:pPr>
            <a:r>
              <a:rPr lang="pl-PL" sz="1400" dirty="0">
                <a:latin typeface="Arial" panose="020B0604020202020204" pitchFamily="34" charset="0"/>
                <a:cs typeface="Arial" panose="020B0604020202020204" pitchFamily="34" charset="0"/>
              </a:rPr>
              <a:t>    − pod warunkiem że podmioty te posiadają stosowne zezwolenie;</a:t>
            </a:r>
          </a:p>
          <a:p>
            <a:pPr>
              <a:buClr>
                <a:srgbClr val="009900"/>
              </a:buClr>
            </a:pPr>
            <a:r>
              <a:rPr lang="pl-PL" sz="1400" dirty="0">
                <a:latin typeface="Arial" panose="020B0604020202020204" pitchFamily="34" charset="0"/>
                <a:cs typeface="Arial" panose="020B0604020202020204" pitchFamily="34" charset="0"/>
              </a:rPr>
              <a:t>2) uśmiercenia zwierzęcia lub unieszkodliwienia rośliny.</a:t>
            </a:r>
          </a:p>
          <a:p>
            <a:pPr>
              <a:buClr>
                <a:srgbClr val="009900"/>
              </a:buClr>
            </a:pPr>
            <a:endParaRPr lang="pl-PL" sz="14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b="1" dirty="0">
                <a:solidFill>
                  <a:schemeClr val="bg1">
                    <a:lumMod val="50000"/>
                  </a:schemeClr>
                </a:solidFill>
                <a:latin typeface="Arial" panose="020B0604020202020204" pitchFamily="34" charset="0"/>
                <a:cs typeface="Arial" panose="020B0604020202020204" pitchFamily="34" charset="0"/>
              </a:rPr>
              <a:t>Posiadacz</a:t>
            </a:r>
            <a:r>
              <a:rPr lang="pl-PL" sz="1400" dirty="0">
                <a:latin typeface="Arial" panose="020B0604020202020204" pitchFamily="34" charset="0"/>
                <a:cs typeface="Arial" panose="020B0604020202020204" pitchFamily="34" charset="0"/>
              </a:rPr>
              <a:t> </a:t>
            </a:r>
            <a:r>
              <a:rPr lang="pl-PL" sz="1400" b="1" dirty="0">
                <a:solidFill>
                  <a:srgbClr val="009900"/>
                </a:solidFill>
                <a:latin typeface="Arial" panose="020B0604020202020204" pitchFamily="34" charset="0"/>
                <a:cs typeface="Arial" panose="020B0604020202020204" pitchFamily="34" charset="0"/>
              </a:rPr>
              <a:t>zapasu IGO</a:t>
            </a:r>
            <a:r>
              <a:rPr lang="pl-PL" sz="1400" dirty="0">
                <a:latin typeface="Arial" panose="020B0604020202020204" pitchFamily="34" charset="0"/>
                <a:cs typeface="Arial" panose="020B0604020202020204" pitchFamily="34" charset="0"/>
              </a:rPr>
              <a:t> </a:t>
            </a:r>
            <a:r>
              <a:rPr lang="pl-PL" sz="1400" b="1" u="sng" dirty="0">
                <a:solidFill>
                  <a:schemeClr val="bg1">
                    <a:lumMod val="50000"/>
                  </a:schemeClr>
                </a:solidFill>
                <a:latin typeface="Arial" panose="020B0604020202020204" pitchFamily="34" charset="0"/>
                <a:cs typeface="Arial" panose="020B0604020202020204" pitchFamily="34" charset="0"/>
              </a:rPr>
              <a:t>w terminie roku</a:t>
            </a:r>
            <a:r>
              <a:rPr lang="pl-PL" sz="1400" dirty="0">
                <a:latin typeface="Arial" panose="020B0604020202020204" pitchFamily="34" charset="0"/>
                <a:cs typeface="Arial" panose="020B0604020202020204" pitchFamily="34" charset="0"/>
              </a:rPr>
              <a:t> od dnia umieszczenia tego gatunku na liście IGO stwarzających zagrożenie dla Polski, ma prawo (bez zezwolenia) przetrzymywać lub przemieszczać IGO w celu sprzedaży lub przekazania podmiotom, które będą przetrzymywać IGO w celach niekomercyjnych, pod warunkiem że podmioty te posiadają stosowne zezwolenie.</a:t>
            </a:r>
          </a:p>
          <a:p>
            <a:pPr>
              <a:lnSpc>
                <a:spcPct val="107000"/>
              </a:lnSpc>
            </a:pPr>
            <a:endParaRPr lang="pl-PL" sz="1400" dirty="0">
              <a:latin typeface="Arial" panose="020B0604020202020204" pitchFamily="34" charset="0"/>
              <a:ea typeface="Calibri" panose="020F0502020204030204" pitchFamily="34" charset="0"/>
              <a:cs typeface="Arial" panose="020B0604020202020204" pitchFamily="34" charset="0"/>
            </a:endParaRPr>
          </a:p>
        </p:txBody>
      </p:sp>
      <p:sp>
        <p:nvSpPr>
          <p:cNvPr id="4" name="Tytuł 1">
            <a:extLst>
              <a:ext uri="{FF2B5EF4-FFF2-40B4-BE49-F238E27FC236}">
                <a16:creationId xmlns:a16="http://schemas.microsoft.com/office/drawing/2014/main" id="{22F92D80-8B1D-45D0-A1E8-738B2F326A95}"/>
              </a:ext>
            </a:extLst>
          </p:cNvPr>
          <p:cNvSpPr txBox="1">
            <a:spLocks/>
          </p:cNvSpPr>
          <p:nvPr/>
        </p:nvSpPr>
        <p:spPr bwMode="auto">
          <a:xfrm>
            <a:off x="1277634" y="8747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Zakazy i zezwolenia dotyczące gatunków obcych</a:t>
            </a:r>
          </a:p>
        </p:txBody>
      </p:sp>
    </p:spTree>
    <p:extLst>
      <p:ext uri="{BB962C8B-B14F-4D97-AF65-F5344CB8AC3E}">
        <p14:creationId xmlns:p14="http://schemas.microsoft.com/office/powerpoint/2010/main" val="10196664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493657" y="600704"/>
            <a:ext cx="6883087" cy="4455322"/>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400" b="1" dirty="0">
                <a:solidFill>
                  <a:schemeClr val="bg1">
                    <a:lumMod val="50000"/>
                  </a:schemeClr>
                </a:solidFill>
                <a:latin typeface="Arial" panose="020B0604020202020204" pitchFamily="34" charset="0"/>
                <a:cs typeface="Arial" panose="020B0604020202020204" pitchFamily="34" charset="0"/>
              </a:rPr>
              <a:t>Posiadacz</a:t>
            </a:r>
            <a:r>
              <a:rPr lang="pl-PL" sz="1400" dirty="0">
                <a:latin typeface="Arial" panose="020B0604020202020204" pitchFamily="34" charset="0"/>
                <a:cs typeface="Arial" panose="020B0604020202020204" pitchFamily="34" charset="0"/>
              </a:rPr>
              <a:t> </a:t>
            </a:r>
            <a:r>
              <a:rPr lang="pl-PL" sz="1400" b="1" dirty="0">
                <a:solidFill>
                  <a:srgbClr val="009900"/>
                </a:solidFill>
                <a:latin typeface="Arial" panose="020B0604020202020204" pitchFamily="34" charset="0"/>
                <a:cs typeface="Arial" panose="020B0604020202020204" pitchFamily="34" charset="0"/>
              </a:rPr>
              <a:t>zapasu IGO</a:t>
            </a:r>
            <a:r>
              <a:rPr lang="pl-PL" sz="1400" dirty="0">
                <a:latin typeface="Arial" panose="020B0604020202020204" pitchFamily="34" charset="0"/>
                <a:cs typeface="Arial" panose="020B0604020202020204" pitchFamily="34" charset="0"/>
              </a:rPr>
              <a:t> od dnia umieszczenia tego gatunku na liście IGO stwarzających zagrożenie dla Polski do czasu sprzedaży lub przekazania albo uśmiercenia zwierzęcia lub unieszkodliwienia rośliny zapewnia </a:t>
            </a:r>
            <a:r>
              <a:rPr lang="pl-PL" sz="1400" dirty="0">
                <a:solidFill>
                  <a:srgbClr val="009900"/>
                </a:solidFill>
                <a:latin typeface="Arial" panose="020B0604020202020204" pitchFamily="34" charset="0"/>
                <a:cs typeface="Arial" panose="020B0604020202020204" pitchFamily="34" charset="0"/>
              </a:rPr>
              <a:t>przetrzymywanie i przemieszczanie zapasu IGO w obiekcie izolowanym</a:t>
            </a:r>
            <a:r>
              <a:rPr lang="pl-PL" sz="1400" dirty="0">
                <a:latin typeface="Arial" panose="020B0604020202020204" pitchFamily="34" charset="0"/>
                <a:cs typeface="Arial" panose="020B0604020202020204" pitchFamily="34" charset="0"/>
              </a:rPr>
              <a:t> oraz podejmuje niezbędne środki w celu uniemożliwienia rozmnażania, rozprzestrzeniania się lub ucieczki IGO.</a:t>
            </a:r>
          </a:p>
          <a:p>
            <a:pPr>
              <a:lnSpc>
                <a:spcPct val="107000"/>
              </a:lnSpc>
              <a:buClr>
                <a:srgbClr val="009900"/>
              </a:buClr>
            </a:pPr>
            <a:endParaRPr lang="pl-PL" sz="14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Dokonanie sprzedaży lub przekazania </a:t>
            </a:r>
            <a:r>
              <a:rPr lang="pl-PL" sz="1400" b="1" dirty="0">
                <a:solidFill>
                  <a:srgbClr val="009900"/>
                </a:solidFill>
                <a:latin typeface="Arial" panose="020B0604020202020204" pitchFamily="34" charset="0"/>
                <a:cs typeface="Arial" panose="020B0604020202020204" pitchFamily="34" charset="0"/>
              </a:rPr>
              <a:t>IGO stwarzającego zagrożenie dla Unii, stanowiącego zapas IGO</a:t>
            </a:r>
            <a:r>
              <a:rPr lang="pl-PL" sz="1400" dirty="0">
                <a:latin typeface="Arial" panose="020B0604020202020204" pitchFamily="34" charset="0"/>
                <a:cs typeface="Arial" panose="020B0604020202020204" pitchFamily="34" charset="0"/>
              </a:rPr>
              <a:t>, jest możliwe wyłącznie na rzecz podmiotów, które uzyskały stosowne zezwolenie – terminy są analogiczne jak powyżej (slajd 38), ale wynikają z rozporządzenia nr 1143/2014.</a:t>
            </a:r>
          </a:p>
          <a:p>
            <a:pPr>
              <a:lnSpc>
                <a:spcPct val="107000"/>
              </a:lnSpc>
              <a:buClr>
                <a:srgbClr val="009900"/>
              </a:buClr>
            </a:pPr>
            <a:endParaRPr lang="pl-PL" sz="14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b="1" dirty="0">
                <a:solidFill>
                  <a:schemeClr val="bg1">
                    <a:lumMod val="50000"/>
                  </a:schemeClr>
                </a:solidFill>
                <a:latin typeface="Arial" panose="020B0604020202020204" pitchFamily="34" charset="0"/>
                <a:cs typeface="Arial" panose="020B0604020202020204" pitchFamily="34" charset="0"/>
              </a:rPr>
              <a:t>Posiadacz</a:t>
            </a:r>
            <a:r>
              <a:rPr lang="pl-PL" sz="1400" dirty="0">
                <a:latin typeface="Arial" panose="020B0604020202020204" pitchFamily="34" charset="0"/>
                <a:cs typeface="Arial" panose="020B0604020202020204" pitchFamily="34" charset="0"/>
              </a:rPr>
              <a:t> </a:t>
            </a:r>
            <a:r>
              <a:rPr lang="pl-PL" sz="1400" b="1" dirty="0">
                <a:solidFill>
                  <a:srgbClr val="009900"/>
                </a:solidFill>
                <a:latin typeface="Arial" panose="020B0604020202020204" pitchFamily="34" charset="0"/>
                <a:cs typeface="Arial" panose="020B0604020202020204" pitchFamily="34" charset="0"/>
              </a:rPr>
              <a:t>zapasu IGO</a:t>
            </a:r>
            <a:r>
              <a:rPr lang="pl-PL" sz="1400" dirty="0">
                <a:latin typeface="Arial" panose="020B0604020202020204" pitchFamily="34" charset="0"/>
                <a:cs typeface="Arial" panose="020B0604020202020204" pitchFamily="34" charset="0"/>
              </a:rPr>
              <a:t>, który nie sprzedał lub nie przekazał IGO stanowiącego ten zapas IGO w odpowiednim terminie, jest obowiązany </a:t>
            </a:r>
            <a:r>
              <a:rPr lang="pl-PL" sz="1400" dirty="0">
                <a:solidFill>
                  <a:srgbClr val="009900"/>
                </a:solidFill>
                <a:latin typeface="Arial" panose="020B0604020202020204" pitchFamily="34" charset="0"/>
                <a:cs typeface="Arial" panose="020B0604020202020204" pitchFamily="34" charset="0"/>
              </a:rPr>
              <a:t>poddać zwierzę uśmierceniu</a:t>
            </a:r>
            <a:r>
              <a:rPr lang="pl-PL" sz="1400" dirty="0">
                <a:latin typeface="Arial" panose="020B0604020202020204" pitchFamily="34" charset="0"/>
                <a:cs typeface="Arial" panose="020B0604020202020204" pitchFamily="34" charset="0"/>
              </a:rPr>
              <a:t>, </a:t>
            </a:r>
            <a:r>
              <a:rPr lang="pl-PL" sz="1400" dirty="0">
                <a:solidFill>
                  <a:srgbClr val="009900"/>
                </a:solidFill>
                <a:latin typeface="Arial" panose="020B0604020202020204" pitchFamily="34" charset="0"/>
                <a:cs typeface="Arial" panose="020B0604020202020204" pitchFamily="34" charset="0"/>
              </a:rPr>
              <a:t>lub roślinę − unieszkodliwieniu </a:t>
            </a:r>
            <a:r>
              <a:rPr lang="pl-PL" sz="1400" dirty="0">
                <a:latin typeface="Arial" panose="020B0604020202020204" pitchFamily="34" charset="0"/>
                <a:cs typeface="Arial" panose="020B0604020202020204" pitchFamily="34" charset="0"/>
              </a:rPr>
              <a:t>w warunkach uniemożliwiających rozprzestrzenienie się tego zwierzęcia lub tej rośliny. Informację o uśmierceniu zwierzęcia lub unieszkodliwieniu rośliny posiadacz zapasu IGO przekazuje </a:t>
            </a:r>
            <a:r>
              <a:rPr lang="pl-PL" sz="1400" b="1" dirty="0">
                <a:solidFill>
                  <a:schemeClr val="bg1">
                    <a:lumMod val="50000"/>
                  </a:schemeClr>
                </a:solidFill>
                <a:latin typeface="Arial" panose="020B0604020202020204" pitchFamily="34" charset="0"/>
                <a:cs typeface="Arial" panose="020B0604020202020204" pitchFamily="34" charset="0"/>
              </a:rPr>
              <a:t>regionalnemu dyrektorowi ochrony środowiska</a:t>
            </a:r>
            <a:r>
              <a:rPr lang="pl-PL" sz="1400" dirty="0">
                <a:latin typeface="Arial" panose="020B0604020202020204" pitchFamily="34" charset="0"/>
                <a:cs typeface="Arial" panose="020B0604020202020204" pitchFamily="34" charset="0"/>
              </a:rPr>
              <a:t> właściwemu ze względu na dokonanie tych czynności, </a:t>
            </a:r>
            <a:r>
              <a:rPr lang="pl-PL" sz="1400" b="1" u="sng" dirty="0">
                <a:solidFill>
                  <a:schemeClr val="bg1">
                    <a:lumMod val="50000"/>
                  </a:schemeClr>
                </a:solidFill>
                <a:latin typeface="Arial" panose="020B0604020202020204" pitchFamily="34" charset="0"/>
                <a:cs typeface="Arial" panose="020B0604020202020204" pitchFamily="34" charset="0"/>
              </a:rPr>
              <a:t>w terminie 7 dni</a:t>
            </a:r>
            <a:r>
              <a:rPr lang="pl-PL" sz="1400" dirty="0">
                <a:latin typeface="Arial" panose="020B0604020202020204" pitchFamily="34" charset="0"/>
                <a:cs typeface="Arial" panose="020B0604020202020204" pitchFamily="34" charset="0"/>
              </a:rPr>
              <a:t> od dnia ich dokonania.</a:t>
            </a:r>
            <a:endParaRPr lang="pl-PL" sz="1400" dirty="0">
              <a:latin typeface="Arial" panose="020B0604020202020204" pitchFamily="34" charset="0"/>
              <a:ea typeface="Calibri" panose="020F0502020204030204" pitchFamily="34" charset="0"/>
              <a:cs typeface="Arial" panose="020B0604020202020204" pitchFamily="34" charset="0"/>
            </a:endParaRPr>
          </a:p>
        </p:txBody>
      </p:sp>
      <p:sp>
        <p:nvSpPr>
          <p:cNvPr id="4" name="Tytuł 1">
            <a:extLst>
              <a:ext uri="{FF2B5EF4-FFF2-40B4-BE49-F238E27FC236}">
                <a16:creationId xmlns:a16="http://schemas.microsoft.com/office/drawing/2014/main" id="{0FE873A7-D070-4AA4-98F2-88AB42567FB4}"/>
              </a:ext>
            </a:extLst>
          </p:cNvPr>
          <p:cNvSpPr txBox="1">
            <a:spLocks/>
          </p:cNvSpPr>
          <p:nvPr/>
        </p:nvSpPr>
        <p:spPr bwMode="auto">
          <a:xfrm>
            <a:off x="1277634" y="8747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Zakazy i zezwolenia dotyczące gatunków obcych</a:t>
            </a:r>
          </a:p>
        </p:txBody>
      </p:sp>
    </p:spTree>
    <p:extLst>
      <p:ext uri="{BB962C8B-B14F-4D97-AF65-F5344CB8AC3E}">
        <p14:creationId xmlns:p14="http://schemas.microsoft.com/office/powerpoint/2010/main" val="37899882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493657" y="681540"/>
            <a:ext cx="6956659" cy="4224811"/>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400" b="1" dirty="0">
                <a:solidFill>
                  <a:schemeClr val="bg1">
                    <a:lumMod val="50000"/>
                  </a:schemeClr>
                </a:solidFill>
                <a:latin typeface="Arial" panose="020B0604020202020204" pitchFamily="34" charset="0"/>
                <a:cs typeface="Arial" panose="020B0604020202020204" pitchFamily="34" charset="0"/>
              </a:rPr>
              <a:t>Posiadacz</a:t>
            </a:r>
            <a:r>
              <a:rPr lang="pl-PL" sz="1400" dirty="0">
                <a:latin typeface="Arial" panose="020B0604020202020204" pitchFamily="34" charset="0"/>
                <a:cs typeface="Arial" panose="020B0604020202020204" pitchFamily="34" charset="0"/>
              </a:rPr>
              <a:t> zwierzęcia należącego do IGO stwarzającego zagrożenie dla Unii albo do IGO stwarzającego zagrożenie dla Polski, przetrzymywanego na podstawie stosownego zezwolenia, w celu identyfikacji tego zwierzęcia </a:t>
            </a:r>
            <a:r>
              <a:rPr lang="pl-PL" sz="1400" b="1" dirty="0">
                <a:solidFill>
                  <a:srgbClr val="009900"/>
                </a:solidFill>
                <a:latin typeface="Arial" panose="020B0604020202020204" pitchFamily="34" charset="0"/>
                <a:cs typeface="Arial" panose="020B0604020202020204" pitchFamily="34" charset="0"/>
              </a:rPr>
              <a:t>oznakowuje je lub dokumentuje jego indywidualne cechy</a:t>
            </a:r>
            <a:r>
              <a:rPr lang="pl-PL" sz="1400" dirty="0">
                <a:latin typeface="Arial" panose="020B0604020202020204" pitchFamily="34" charset="0"/>
                <a:cs typeface="Arial" panose="020B0604020202020204" pitchFamily="34" charset="0"/>
              </a:rPr>
              <a:t> w sposób określony w przepisach wydanych na podstawie art. 14 ust. 14 ustawy o gatunkach obcych (rozporządzenie Ministra Klimatu i Środowiska w sprawie określenia wymagań oznakowania oraz wykonania dokumentacji fotograficznej indywidualnych cech zwierząt należących do inwazyjnych gatunków obcych).</a:t>
            </a:r>
          </a:p>
          <a:p>
            <a:pPr>
              <a:lnSpc>
                <a:spcPct val="107000"/>
              </a:lnSpc>
              <a:buClr>
                <a:srgbClr val="009900"/>
              </a:buClr>
            </a:pPr>
            <a:endParaRPr lang="pl-PL" sz="14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Zwierzę należące do IGO stwarzającego zagrożenie dla Unii albo do IGO stwarzającego zagrożenie dla Polski poddaje się </a:t>
            </a:r>
            <a:r>
              <a:rPr lang="pl-PL" sz="1400" b="1" dirty="0">
                <a:solidFill>
                  <a:srgbClr val="009900"/>
                </a:solidFill>
                <a:latin typeface="Arial" panose="020B0604020202020204" pitchFamily="34" charset="0"/>
                <a:cs typeface="Arial" panose="020B0604020202020204" pitchFamily="34" charset="0"/>
              </a:rPr>
              <a:t>oznakowaniu</a:t>
            </a:r>
            <a:r>
              <a:rPr lang="pl-PL" sz="1400" dirty="0">
                <a:latin typeface="Arial" panose="020B0604020202020204" pitchFamily="34" charset="0"/>
                <a:cs typeface="Arial" panose="020B0604020202020204" pitchFamily="34" charset="0"/>
              </a:rPr>
              <a:t>:</a:t>
            </a:r>
          </a:p>
          <a:p>
            <a:pPr marL="198835" indent="-198835">
              <a:lnSpc>
                <a:spcPct val="107000"/>
              </a:lnSpc>
              <a:buClr>
                <a:srgbClr val="009900"/>
              </a:buClr>
            </a:pPr>
            <a:r>
              <a:rPr lang="pl-PL" sz="1400" dirty="0">
                <a:latin typeface="Arial" panose="020B0604020202020204" pitchFamily="34" charset="0"/>
                <a:cs typeface="Arial" panose="020B0604020202020204" pitchFamily="34" charset="0"/>
              </a:rPr>
              <a:t>1) przez wszczepienie </a:t>
            </a:r>
            <a:r>
              <a:rPr lang="pl-PL" sz="1400" dirty="0" err="1">
                <a:latin typeface="Arial" panose="020B0604020202020204" pitchFamily="34" charset="0"/>
                <a:cs typeface="Arial" panose="020B0604020202020204" pitchFamily="34" charset="0"/>
              </a:rPr>
              <a:t>mikroczipa</a:t>
            </a:r>
            <a:r>
              <a:rPr lang="pl-PL" sz="1400" dirty="0">
                <a:latin typeface="Arial" panose="020B0604020202020204" pitchFamily="34" charset="0"/>
                <a:cs typeface="Arial" panose="020B0604020202020204" pitchFamily="34" charset="0"/>
              </a:rPr>
              <a:t> – w przypadku zwierzęcia kręgowego, które osiągnęło minimalne wymiary lub wiek pozwalające na bezpieczne wszczepienie </a:t>
            </a:r>
            <a:r>
              <a:rPr lang="pl-PL" sz="1400" dirty="0" err="1">
                <a:latin typeface="Arial" panose="020B0604020202020204" pitchFamily="34" charset="0"/>
                <a:cs typeface="Arial" panose="020B0604020202020204" pitchFamily="34" charset="0"/>
              </a:rPr>
              <a:t>mikroczipa</a:t>
            </a:r>
            <a:r>
              <a:rPr lang="pl-PL" sz="1400" dirty="0">
                <a:latin typeface="Arial" panose="020B0604020202020204" pitchFamily="34" charset="0"/>
                <a:cs typeface="Arial" panose="020B0604020202020204" pitchFamily="34" charset="0"/>
              </a:rPr>
              <a:t>;</a:t>
            </a:r>
          </a:p>
          <a:p>
            <a:pPr marL="198835" indent="-198835">
              <a:lnSpc>
                <a:spcPct val="107000"/>
              </a:lnSpc>
              <a:buClr>
                <a:srgbClr val="009900"/>
              </a:buClr>
            </a:pPr>
            <a:r>
              <a:rPr lang="pl-PL" sz="1400" dirty="0">
                <a:latin typeface="Arial" panose="020B0604020202020204" pitchFamily="34" charset="0"/>
                <a:cs typeface="Arial" panose="020B0604020202020204" pitchFamily="34" charset="0"/>
              </a:rPr>
              <a:t>2) przez umieszczenie zwierzęcia w obiekcie lub pojemniku uniemożliwiającym ucieczkę – w przypadku zwierzęcia innego niż kręgowe, zwierzęcia kręgowego, które nie osiągnęło minimalnych wymiarów lub wieku pozwalających na bezpieczne wszczepienie </a:t>
            </a:r>
            <a:r>
              <a:rPr lang="pl-PL" sz="1400" dirty="0" err="1">
                <a:latin typeface="Arial" panose="020B0604020202020204" pitchFamily="34" charset="0"/>
                <a:cs typeface="Arial" panose="020B0604020202020204" pitchFamily="34" charset="0"/>
              </a:rPr>
              <a:t>mikroczipa</a:t>
            </a:r>
            <a:r>
              <a:rPr lang="pl-PL" sz="1400" dirty="0">
                <a:latin typeface="Arial" panose="020B0604020202020204" pitchFamily="34" charset="0"/>
                <a:cs typeface="Arial" panose="020B0604020202020204" pitchFamily="34" charset="0"/>
              </a:rPr>
              <a:t>, oraz zwierzęcia kręgowego należącego do zapasu IGO.</a:t>
            </a:r>
            <a:endParaRPr lang="pl-PL" sz="1400" dirty="0">
              <a:latin typeface="Arial" panose="020B0604020202020204" pitchFamily="34" charset="0"/>
              <a:ea typeface="Calibri" panose="020F0502020204030204" pitchFamily="34" charset="0"/>
              <a:cs typeface="Arial" panose="020B0604020202020204" pitchFamily="34" charset="0"/>
            </a:endParaRPr>
          </a:p>
        </p:txBody>
      </p:sp>
      <p:sp>
        <p:nvSpPr>
          <p:cNvPr id="4" name="Tytuł 1">
            <a:extLst>
              <a:ext uri="{FF2B5EF4-FFF2-40B4-BE49-F238E27FC236}">
                <a16:creationId xmlns:a16="http://schemas.microsoft.com/office/drawing/2014/main" id="{5884681B-D20E-4C9D-A4D0-E99BE66FDBB3}"/>
              </a:ext>
            </a:extLst>
          </p:cNvPr>
          <p:cNvSpPr txBox="1">
            <a:spLocks/>
          </p:cNvSpPr>
          <p:nvPr/>
        </p:nvSpPr>
        <p:spPr bwMode="auto">
          <a:xfrm>
            <a:off x="1277634" y="8747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Zakazy i zezwolenia dotyczące gatunków obcych</a:t>
            </a:r>
          </a:p>
        </p:txBody>
      </p:sp>
    </p:spTree>
    <p:extLst>
      <p:ext uri="{BB962C8B-B14F-4D97-AF65-F5344CB8AC3E}">
        <p14:creationId xmlns:p14="http://schemas.microsoft.com/office/powerpoint/2010/main" val="5121398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493658" y="681540"/>
            <a:ext cx="6872576" cy="3994299"/>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rozporządzenie </a:t>
            </a:r>
            <a:r>
              <a:rPr lang="pl-PL" sz="1400" b="1" dirty="0">
                <a:solidFill>
                  <a:schemeClr val="bg1">
                    <a:lumMod val="50000"/>
                  </a:schemeClr>
                </a:solidFill>
                <a:latin typeface="Arial" panose="020B0604020202020204" pitchFamily="34" charset="0"/>
                <a:cs typeface="Arial" panose="020B0604020202020204" pitchFamily="34" charset="0"/>
              </a:rPr>
              <a:t>Ministra Klimatu i Środowiska</a:t>
            </a:r>
            <a:r>
              <a:rPr lang="pl-PL" sz="1400" dirty="0">
                <a:latin typeface="Arial" panose="020B0604020202020204" pitchFamily="34" charset="0"/>
                <a:cs typeface="Arial" panose="020B0604020202020204" pitchFamily="34" charset="0"/>
              </a:rPr>
              <a:t> z dnia 7 grudnia 2022 r. w sprawie określenia wymagań </a:t>
            </a:r>
            <a:r>
              <a:rPr lang="pl-PL" sz="1400" dirty="0">
                <a:solidFill>
                  <a:srgbClr val="009900"/>
                </a:solidFill>
                <a:latin typeface="Arial" panose="020B0604020202020204" pitchFamily="34" charset="0"/>
                <a:cs typeface="Arial" panose="020B0604020202020204" pitchFamily="34" charset="0"/>
              </a:rPr>
              <a:t>oznakowania oraz wykonania dokumentacji fotograficznej</a:t>
            </a:r>
            <a:r>
              <a:rPr lang="pl-PL" sz="1400" dirty="0">
                <a:latin typeface="Arial" panose="020B0604020202020204" pitchFamily="34" charset="0"/>
                <a:cs typeface="Arial" panose="020B0604020202020204" pitchFamily="34" charset="0"/>
              </a:rPr>
              <a:t> indywidualnych cech zwierząt należących do inwazyjnych gatunków obcych (Dz. U. poz. 2618)</a:t>
            </a:r>
          </a:p>
          <a:p>
            <a:pPr marL="214313" indent="-214313">
              <a:lnSpc>
                <a:spcPct val="107000"/>
              </a:lnSpc>
              <a:buClr>
                <a:srgbClr val="009900"/>
              </a:buClr>
              <a:buFont typeface="Arial" panose="020B0604020202020204" pitchFamily="34" charset="0"/>
              <a:buChar char="•"/>
            </a:pPr>
            <a:endParaRPr lang="pl-PL" sz="1400" dirty="0">
              <a:latin typeface="Arial" panose="020B0604020202020204" pitchFamily="34" charset="0"/>
              <a:cs typeface="Arial" panose="020B0604020202020204" pitchFamily="34" charset="0"/>
            </a:endParaRPr>
          </a:p>
          <a:p>
            <a:pPr>
              <a:lnSpc>
                <a:spcPct val="107000"/>
              </a:lnSpc>
              <a:buClr>
                <a:srgbClr val="009900"/>
              </a:buClr>
            </a:pPr>
            <a:r>
              <a:rPr lang="pl-PL" sz="1400" b="1" dirty="0">
                <a:solidFill>
                  <a:srgbClr val="009900"/>
                </a:solidFill>
                <a:latin typeface="Arial" panose="020B0604020202020204" pitchFamily="34" charset="0"/>
                <a:cs typeface="Arial" panose="020B0604020202020204" pitchFamily="34" charset="0"/>
              </a:rPr>
              <a:t>Określa</a:t>
            </a:r>
            <a:endParaRPr lang="pl-PL" sz="1400" dirty="0">
              <a:latin typeface="Arial" panose="020B0604020202020204" pitchFamily="34" charset="0"/>
              <a:cs typeface="Arial" panose="020B0604020202020204" pitchFamily="34" charset="0"/>
            </a:endParaRPr>
          </a:p>
          <a:p>
            <a:pPr marL="257175" indent="-257175">
              <a:lnSpc>
                <a:spcPct val="107000"/>
              </a:lnSpc>
              <a:buAutoNum type="arabicParenR"/>
            </a:pPr>
            <a:r>
              <a:rPr lang="pl-PL" sz="1400" dirty="0">
                <a:latin typeface="Arial" panose="020B0604020202020204" pitchFamily="34" charset="0"/>
                <a:cs typeface="Arial" panose="020B0604020202020204" pitchFamily="34" charset="0"/>
              </a:rPr>
              <a:t>wymagania dotyczące </a:t>
            </a:r>
            <a:r>
              <a:rPr lang="pl-PL" sz="1400" dirty="0" err="1">
                <a:latin typeface="Arial" panose="020B0604020202020204" pitchFamily="34" charset="0"/>
                <a:cs typeface="Arial" panose="020B0604020202020204" pitchFamily="34" charset="0"/>
              </a:rPr>
              <a:t>mikroczipa</a:t>
            </a:r>
            <a:r>
              <a:rPr lang="pl-PL" sz="1400" dirty="0">
                <a:latin typeface="Arial" panose="020B0604020202020204" pitchFamily="34" charset="0"/>
                <a:cs typeface="Arial" panose="020B0604020202020204" pitchFamily="34" charset="0"/>
              </a:rPr>
              <a:t> i sposobu wszczepienia </a:t>
            </a:r>
            <a:r>
              <a:rPr lang="pl-PL" sz="1400" dirty="0" err="1">
                <a:latin typeface="Arial" panose="020B0604020202020204" pitchFamily="34" charset="0"/>
                <a:cs typeface="Arial" panose="020B0604020202020204" pitchFamily="34" charset="0"/>
              </a:rPr>
              <a:t>mikroczipa</a:t>
            </a:r>
            <a:r>
              <a:rPr lang="pl-PL" sz="1400" dirty="0">
                <a:latin typeface="Arial" panose="020B0604020202020204" pitchFamily="34" charset="0"/>
                <a:cs typeface="Arial" panose="020B0604020202020204" pitchFamily="34" charset="0"/>
              </a:rPr>
              <a:t> zwierzęciu kręgowemu należącemu do IGO stwarzającego zagrożenie dla Unii albo do IGO stwarzającego zagrożenie dla Polski, w tym minimalne wymiary lub wiek zwierzęcia oraz miejsce wszczepienia </a:t>
            </a:r>
            <a:r>
              <a:rPr lang="pl-PL" sz="1400" dirty="0" err="1">
                <a:latin typeface="Arial" panose="020B0604020202020204" pitchFamily="34" charset="0"/>
                <a:cs typeface="Arial" panose="020B0604020202020204" pitchFamily="34" charset="0"/>
              </a:rPr>
              <a:t>mikroczipa</a:t>
            </a:r>
            <a:r>
              <a:rPr lang="pl-PL" sz="1400" dirty="0">
                <a:latin typeface="Arial" panose="020B0604020202020204" pitchFamily="34" charset="0"/>
                <a:cs typeface="Arial" panose="020B0604020202020204" pitchFamily="34" charset="0"/>
              </a:rPr>
              <a:t>; </a:t>
            </a:r>
          </a:p>
          <a:p>
            <a:pPr marL="257175" indent="-257175">
              <a:lnSpc>
                <a:spcPct val="107000"/>
              </a:lnSpc>
              <a:buAutoNum type="arabicParenR"/>
            </a:pPr>
            <a:r>
              <a:rPr lang="pl-PL" sz="1400" dirty="0">
                <a:latin typeface="Arial" panose="020B0604020202020204" pitchFamily="34" charset="0"/>
                <a:cs typeface="Arial" panose="020B0604020202020204" pitchFamily="34" charset="0"/>
              </a:rPr>
              <a:t>wymagania dotyczące obiektu lub pojemnika, w którym umieszcza się zwierzę należące do IGO stwarzającego zagrożenie dla Unii albo do IGO stwarzającego zagrożenie dla Polski; </a:t>
            </a:r>
          </a:p>
          <a:p>
            <a:pPr marL="257175" indent="-257175">
              <a:lnSpc>
                <a:spcPct val="107000"/>
              </a:lnSpc>
              <a:buAutoNum type="arabicParenR"/>
            </a:pPr>
            <a:r>
              <a:rPr lang="pl-PL" sz="1400" dirty="0">
                <a:latin typeface="Arial" panose="020B0604020202020204" pitchFamily="34" charset="0"/>
                <a:cs typeface="Arial" panose="020B0604020202020204" pitchFamily="34" charset="0"/>
              </a:rPr>
              <a:t>wymagania dotyczące wykonania dokumentacji fotograficznej indywidualnych cech zwierzęcia należącego do IGO stwarzającego zagrożenie dla Unii albo do IGO stwarzającego zagrożenie dla Polski, w tym maksymalną liczbę zwierząt, dla których taką dokumentację się sporządza.</a:t>
            </a:r>
          </a:p>
        </p:txBody>
      </p:sp>
      <p:sp>
        <p:nvSpPr>
          <p:cNvPr id="4" name="Tytuł 1">
            <a:extLst>
              <a:ext uri="{FF2B5EF4-FFF2-40B4-BE49-F238E27FC236}">
                <a16:creationId xmlns:a16="http://schemas.microsoft.com/office/drawing/2014/main" id="{7BC95082-A018-4824-A29E-B50649FCBBC1}"/>
              </a:ext>
            </a:extLst>
          </p:cNvPr>
          <p:cNvSpPr txBox="1">
            <a:spLocks/>
          </p:cNvSpPr>
          <p:nvPr/>
        </p:nvSpPr>
        <p:spPr bwMode="auto">
          <a:xfrm>
            <a:off x="1277634" y="8747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Zakazy i zezwolenia dotyczące gatunków obcych</a:t>
            </a:r>
          </a:p>
        </p:txBody>
      </p:sp>
    </p:spTree>
    <p:extLst>
      <p:ext uri="{BB962C8B-B14F-4D97-AF65-F5344CB8AC3E}">
        <p14:creationId xmlns:p14="http://schemas.microsoft.com/office/powerpoint/2010/main" val="15809069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493658" y="681540"/>
            <a:ext cx="5832648" cy="3763787"/>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400" b="1" dirty="0">
                <a:solidFill>
                  <a:schemeClr val="bg1">
                    <a:lumMod val="50000"/>
                  </a:schemeClr>
                </a:solidFill>
                <a:latin typeface="Arial" panose="020B0604020202020204" pitchFamily="34" charset="0"/>
                <a:cs typeface="Arial" panose="020B0604020202020204" pitchFamily="34" charset="0"/>
              </a:rPr>
              <a:t>Zezwolenia</a:t>
            </a:r>
            <a:r>
              <a:rPr lang="pl-PL" sz="1400" dirty="0">
                <a:latin typeface="Arial" panose="020B0604020202020204" pitchFamily="34" charset="0"/>
                <a:cs typeface="Arial" panose="020B0604020202020204" pitchFamily="34" charset="0"/>
              </a:rPr>
              <a:t> wydane na podstawie art. 120 ust. 2 ustawy o ochronie przyrody, dotyczące IGO, które zostały umieszczone na liście </a:t>
            </a:r>
            <a:r>
              <a:rPr lang="pl-PL" sz="1400" b="1" dirty="0">
                <a:solidFill>
                  <a:srgbClr val="009900"/>
                </a:solidFill>
                <a:latin typeface="Arial" panose="020B0604020202020204" pitchFamily="34" charset="0"/>
                <a:cs typeface="Arial" panose="020B0604020202020204" pitchFamily="34" charset="0"/>
              </a:rPr>
              <a:t>IGO stwarzających zagrożenie dla Polski</a:t>
            </a:r>
            <a:r>
              <a:rPr lang="pl-PL" sz="1400" dirty="0">
                <a:latin typeface="Arial" panose="020B0604020202020204" pitchFamily="34" charset="0"/>
                <a:cs typeface="Arial" panose="020B0604020202020204" pitchFamily="34" charset="0"/>
              </a:rPr>
              <a:t>, </a:t>
            </a:r>
            <a:r>
              <a:rPr lang="pl-PL" sz="1400" b="1" u="sng" dirty="0">
                <a:solidFill>
                  <a:schemeClr val="bg1">
                    <a:lumMod val="50000"/>
                  </a:schemeClr>
                </a:solidFill>
                <a:latin typeface="Arial" panose="020B0604020202020204" pitchFamily="34" charset="0"/>
                <a:cs typeface="Arial" panose="020B0604020202020204" pitchFamily="34" charset="0"/>
              </a:rPr>
              <a:t>zachowują ważność do czasu wykonania czynności</a:t>
            </a:r>
            <a:r>
              <a:rPr lang="pl-PL" sz="1400" dirty="0">
                <a:latin typeface="Arial" panose="020B0604020202020204" pitchFamily="34" charset="0"/>
                <a:cs typeface="Arial" panose="020B0604020202020204" pitchFamily="34" charset="0"/>
              </a:rPr>
              <a:t>, których dotyczy zezwolenie (informacje o zezwoleniu wydanym na podstawie art. 120 ust. 2, którego ważność została zachowana, gromadzi się w Rejestrze IGO – </a:t>
            </a:r>
            <a:r>
              <a:rPr lang="pl-PL" sz="1400" b="1" dirty="0">
                <a:solidFill>
                  <a:schemeClr val="bg1">
                    <a:lumMod val="50000"/>
                  </a:schemeClr>
                </a:solidFill>
                <a:latin typeface="Arial" panose="020B0604020202020204" pitchFamily="34" charset="0"/>
                <a:cs typeface="Arial" panose="020B0604020202020204" pitchFamily="34" charset="0"/>
              </a:rPr>
              <a:t>regionalny dyrektor ochrony środowiska</a:t>
            </a:r>
            <a:r>
              <a:rPr lang="pl-PL" sz="1400" dirty="0">
                <a:latin typeface="Arial" panose="020B0604020202020204" pitchFamily="34" charset="0"/>
                <a:cs typeface="Arial" panose="020B0604020202020204" pitchFamily="34" charset="0"/>
              </a:rPr>
              <a:t> miał obowiązek wprowadzenia do Rejestru IGO tych informacji).</a:t>
            </a:r>
          </a:p>
          <a:p>
            <a:pPr>
              <a:lnSpc>
                <a:spcPct val="107000"/>
              </a:lnSpc>
              <a:buClr>
                <a:srgbClr val="009900"/>
              </a:buClr>
            </a:pPr>
            <a:r>
              <a:rPr lang="pl-PL" sz="1400" dirty="0">
                <a:latin typeface="Arial" panose="020B0604020202020204" pitchFamily="34" charset="0"/>
                <a:cs typeface="Arial" panose="020B0604020202020204" pitchFamily="34" charset="0"/>
              </a:rPr>
              <a:t> </a:t>
            </a:r>
          </a:p>
          <a:p>
            <a:pPr marL="214313" indent="-214313">
              <a:lnSpc>
                <a:spcPct val="107000"/>
              </a:lnSpc>
              <a:buClr>
                <a:srgbClr val="009900"/>
              </a:buClr>
              <a:buFont typeface="Arial" panose="020B0604020202020204" pitchFamily="34" charset="0"/>
              <a:buChar char="•"/>
            </a:pPr>
            <a:r>
              <a:rPr lang="pl-PL" sz="1400" b="1" dirty="0">
                <a:solidFill>
                  <a:schemeClr val="bg1">
                    <a:lumMod val="50000"/>
                  </a:schemeClr>
                </a:solidFill>
                <a:latin typeface="Arial" panose="020B0604020202020204" pitchFamily="34" charset="0"/>
                <a:cs typeface="Arial" panose="020B0604020202020204" pitchFamily="34" charset="0"/>
              </a:rPr>
              <a:t>Zezwolenia</a:t>
            </a:r>
            <a:r>
              <a:rPr lang="pl-PL" sz="1400" dirty="0">
                <a:latin typeface="Arial" panose="020B0604020202020204" pitchFamily="34" charset="0"/>
                <a:cs typeface="Arial" panose="020B0604020202020204" pitchFamily="34" charset="0"/>
              </a:rPr>
              <a:t> wydane na podstawie art. 120 ust. 2 ustawy o ochronie przyrody dotyczące IGO, które zostały umieszczone w wykazie </a:t>
            </a:r>
            <a:r>
              <a:rPr lang="pl-PL" sz="1400" b="1" dirty="0">
                <a:solidFill>
                  <a:srgbClr val="009900"/>
                </a:solidFill>
                <a:latin typeface="Arial" panose="020B0604020202020204" pitchFamily="34" charset="0"/>
                <a:cs typeface="Arial" panose="020B0604020202020204" pitchFamily="34" charset="0"/>
              </a:rPr>
              <a:t>IGO stwarzających zagrożenie dla Unii</a:t>
            </a:r>
            <a:r>
              <a:rPr lang="pl-PL" sz="1400" dirty="0">
                <a:latin typeface="Arial" panose="020B0604020202020204" pitchFamily="34" charset="0"/>
                <a:cs typeface="Arial" panose="020B0604020202020204" pitchFamily="34" charset="0"/>
              </a:rPr>
              <a:t>, </a:t>
            </a:r>
            <a:r>
              <a:rPr lang="pl-PL" sz="1400" b="1" u="sng" dirty="0">
                <a:solidFill>
                  <a:schemeClr val="bg1">
                    <a:lumMod val="50000"/>
                  </a:schemeClr>
                </a:solidFill>
                <a:latin typeface="Arial" panose="020B0604020202020204" pitchFamily="34" charset="0"/>
                <a:cs typeface="Arial" panose="020B0604020202020204" pitchFamily="34" charset="0"/>
              </a:rPr>
              <a:t>wygasły po upływie 12 miesięcy</a:t>
            </a:r>
            <a:r>
              <a:rPr lang="pl-PL" sz="1400" dirty="0">
                <a:latin typeface="Arial" panose="020B0604020202020204" pitchFamily="34" charset="0"/>
                <a:cs typeface="Arial" panose="020B0604020202020204" pitchFamily="34" charset="0"/>
              </a:rPr>
              <a:t> od dnia wejścia w życie ustawy o gatunkach obcych. Wnioskodawca (o ile był nadal zainteresowany posiadaniem zezwolenia) w okresie przejściowym musiał wystąpić o wydanie ponownego zezwolenia.</a:t>
            </a:r>
          </a:p>
        </p:txBody>
      </p:sp>
      <p:sp>
        <p:nvSpPr>
          <p:cNvPr id="4" name="Tytuł 1">
            <a:extLst>
              <a:ext uri="{FF2B5EF4-FFF2-40B4-BE49-F238E27FC236}">
                <a16:creationId xmlns:a16="http://schemas.microsoft.com/office/drawing/2014/main" id="{C90099B4-E3D9-4826-A159-2F461C4D2D72}"/>
              </a:ext>
            </a:extLst>
          </p:cNvPr>
          <p:cNvSpPr txBox="1">
            <a:spLocks/>
          </p:cNvSpPr>
          <p:nvPr/>
        </p:nvSpPr>
        <p:spPr bwMode="auto">
          <a:xfrm>
            <a:off x="1277634" y="8747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Zakazy i zezwolenia dotyczące gatunków obcych</a:t>
            </a:r>
          </a:p>
        </p:txBody>
      </p:sp>
    </p:spTree>
    <p:extLst>
      <p:ext uri="{BB962C8B-B14F-4D97-AF65-F5344CB8AC3E}">
        <p14:creationId xmlns:p14="http://schemas.microsoft.com/office/powerpoint/2010/main" val="26788058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ytuł 1">
            <a:extLst>
              <a:ext uri="{FF2B5EF4-FFF2-40B4-BE49-F238E27FC236}">
                <a16:creationId xmlns:a16="http://schemas.microsoft.com/office/drawing/2014/main" id="{3EF09778-47AE-4CA0-8F88-C80D8C9E5C12}"/>
              </a:ext>
            </a:extLst>
          </p:cNvPr>
          <p:cNvSpPr txBox="1">
            <a:spLocks/>
          </p:cNvSpPr>
          <p:nvPr/>
        </p:nvSpPr>
        <p:spPr bwMode="auto">
          <a:xfrm>
            <a:off x="1277634" y="8747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Działania zaradcze</a:t>
            </a:r>
          </a:p>
        </p:txBody>
      </p:sp>
      <p:sp>
        <p:nvSpPr>
          <p:cNvPr id="2" name="Prostokąt 1"/>
          <p:cNvSpPr/>
          <p:nvPr/>
        </p:nvSpPr>
        <p:spPr>
          <a:xfrm>
            <a:off x="1817694" y="917131"/>
            <a:ext cx="5022558" cy="2180918"/>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600" dirty="0">
                <a:latin typeface="Arial" panose="020B0604020202020204" pitchFamily="34" charset="0"/>
                <a:cs typeface="Arial" panose="020B0604020202020204" pitchFamily="34" charset="0"/>
              </a:rPr>
              <a:t>Działania zaradcze przeprowadza się w stosunku do IGO stwarzającego zagrożenie dla Unii lub IGO stwarzającego zagrożenie dla Polski:</a:t>
            </a:r>
          </a:p>
          <a:p>
            <a:pPr marL="257175" indent="-257175">
              <a:lnSpc>
                <a:spcPct val="107000"/>
              </a:lnSpc>
              <a:buClr>
                <a:schemeClr val="tx1"/>
              </a:buClr>
              <a:buFont typeface="+mj-lt"/>
              <a:buAutoNum type="arabicParenR"/>
            </a:pPr>
            <a:endParaRPr lang="pl-PL" sz="1600" dirty="0">
              <a:latin typeface="Arial" panose="020B0604020202020204" pitchFamily="34" charset="0"/>
              <a:cs typeface="Arial" panose="020B0604020202020204" pitchFamily="34" charset="0"/>
            </a:endParaRPr>
          </a:p>
          <a:p>
            <a:pPr marL="257175" indent="-257175">
              <a:lnSpc>
                <a:spcPct val="107000"/>
              </a:lnSpc>
              <a:buClr>
                <a:schemeClr val="tx1"/>
              </a:buClr>
              <a:buFont typeface="+mj-lt"/>
              <a:buAutoNum type="arabicParenR"/>
            </a:pPr>
            <a:r>
              <a:rPr lang="pl-PL" sz="1600" dirty="0">
                <a:solidFill>
                  <a:srgbClr val="009900"/>
                </a:solidFill>
                <a:latin typeface="Arial" panose="020B0604020202020204" pitchFamily="34" charset="0"/>
                <a:cs typeface="Arial" panose="020B0604020202020204" pitchFamily="34" charset="0"/>
              </a:rPr>
              <a:t>podlegającego szybkiej eliminacj</a:t>
            </a:r>
            <a:r>
              <a:rPr lang="pl-PL" sz="1600" dirty="0">
                <a:solidFill>
                  <a:srgbClr val="57AB27"/>
                </a:solidFill>
                <a:latin typeface="Arial" panose="020B0604020202020204" pitchFamily="34" charset="0"/>
                <a:cs typeface="Arial" panose="020B0604020202020204" pitchFamily="34" charset="0"/>
              </a:rPr>
              <a:t>i;</a:t>
            </a:r>
          </a:p>
          <a:p>
            <a:pPr marL="257175" indent="-257175">
              <a:lnSpc>
                <a:spcPct val="107000"/>
              </a:lnSpc>
              <a:buFont typeface="+mj-lt"/>
              <a:buAutoNum type="arabicParenR"/>
            </a:pPr>
            <a:endParaRPr lang="pl-PL" sz="1600" dirty="0">
              <a:latin typeface="Arial" panose="020B0604020202020204" pitchFamily="34" charset="0"/>
              <a:cs typeface="Arial" panose="020B0604020202020204" pitchFamily="34" charset="0"/>
            </a:endParaRPr>
          </a:p>
          <a:p>
            <a:pPr marL="257175" indent="-257175">
              <a:lnSpc>
                <a:spcPct val="107000"/>
              </a:lnSpc>
              <a:buClr>
                <a:schemeClr val="tx1"/>
              </a:buClr>
              <a:buFont typeface="+mj-lt"/>
              <a:buAutoNum type="arabicParenR"/>
            </a:pPr>
            <a:r>
              <a:rPr lang="pl-PL" sz="1600" dirty="0">
                <a:solidFill>
                  <a:srgbClr val="009900"/>
                </a:solidFill>
                <a:latin typeface="Arial" panose="020B0604020202020204" pitchFamily="34" charset="0"/>
                <a:cs typeface="Arial" panose="020B0604020202020204" pitchFamily="34" charset="0"/>
              </a:rPr>
              <a:t>rozprzestrzenionego na szeroką skalę</a:t>
            </a:r>
            <a:r>
              <a:rPr lang="pl-PL" sz="1600" dirty="0">
                <a:solidFill>
                  <a:srgbClr val="57AB27"/>
                </a:solidFill>
                <a:latin typeface="Arial" panose="020B0604020202020204" pitchFamily="34" charset="0"/>
                <a:cs typeface="Arial" panose="020B0604020202020204" pitchFamily="34" charset="0"/>
              </a:rPr>
              <a:t>.</a:t>
            </a:r>
          </a:p>
          <a:p>
            <a:pPr>
              <a:lnSpc>
                <a:spcPct val="107000"/>
              </a:lnSpc>
              <a:buClr>
                <a:srgbClr val="009900"/>
              </a:buClr>
            </a:pPr>
            <a:endParaRPr lang="pl-PL"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798307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D24D1884-B2C4-4B9E-9100-8D9CC2D9C38E}"/>
              </a:ext>
            </a:extLst>
          </p:cNvPr>
          <p:cNvGraphicFramePr>
            <a:graphicFrameLocks noGrp="1"/>
          </p:cNvGraphicFramePr>
          <p:nvPr>
            <p:extLst>
              <p:ext uri="{D42A27DB-BD31-4B8C-83A1-F6EECF244321}">
                <p14:modId xmlns:p14="http://schemas.microsoft.com/office/powerpoint/2010/main" val="4040694815"/>
              </p:ext>
            </p:extLst>
          </p:nvPr>
        </p:nvGraphicFramePr>
        <p:xfrm>
          <a:off x="1924816" y="682370"/>
          <a:ext cx="5344136" cy="4262659"/>
        </p:xfrm>
        <a:graphic>
          <a:graphicData uri="http://schemas.openxmlformats.org/drawingml/2006/table">
            <a:tbl>
              <a:tblPr firstRow="1" firstCol="1" bandRow="1">
                <a:tableStyleId>{5C22544A-7EE6-4342-B048-85BDC9FD1C3A}</a:tableStyleId>
              </a:tblPr>
              <a:tblGrid>
                <a:gridCol w="189788">
                  <a:extLst>
                    <a:ext uri="{9D8B030D-6E8A-4147-A177-3AD203B41FA5}">
                      <a16:colId xmlns:a16="http://schemas.microsoft.com/office/drawing/2014/main" val="20000"/>
                    </a:ext>
                  </a:extLst>
                </a:gridCol>
                <a:gridCol w="1322381">
                  <a:extLst>
                    <a:ext uri="{9D8B030D-6E8A-4147-A177-3AD203B41FA5}">
                      <a16:colId xmlns:a16="http://schemas.microsoft.com/office/drawing/2014/main" val="20001"/>
                    </a:ext>
                  </a:extLst>
                </a:gridCol>
                <a:gridCol w="1728192">
                  <a:extLst>
                    <a:ext uri="{9D8B030D-6E8A-4147-A177-3AD203B41FA5}">
                      <a16:colId xmlns:a16="http://schemas.microsoft.com/office/drawing/2014/main" val="20002"/>
                    </a:ext>
                  </a:extLst>
                </a:gridCol>
                <a:gridCol w="2103775">
                  <a:extLst>
                    <a:ext uri="{9D8B030D-6E8A-4147-A177-3AD203B41FA5}">
                      <a16:colId xmlns:a16="http://schemas.microsoft.com/office/drawing/2014/main" val="1721375882"/>
                    </a:ext>
                  </a:extLst>
                </a:gridCol>
              </a:tblGrid>
              <a:tr h="128746">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Lp.</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Nazwa polska</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Nazwa naukowa</a:t>
                      </a:r>
                    </a:p>
                  </a:txBody>
                  <a:tcPr marL="17351" marR="17351" marT="0" marB="0" anchor="ctr">
                    <a:solidFill>
                      <a:schemeClr val="bg1">
                        <a:lumMod val="85000"/>
                      </a:schemeClr>
                    </a:solidFill>
                  </a:tcPr>
                </a:tc>
                <a:tc>
                  <a:txBody>
                    <a:bodyPr/>
                    <a:lstStyle/>
                    <a:p>
                      <a:pPr algn="l">
                        <a:lnSpc>
                          <a:spcPct val="107000"/>
                        </a:lnSpc>
                        <a:spcAft>
                          <a:spcPts val="0"/>
                        </a:spcAft>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Gatunek podlegający szybkiej eliminacji /</a:t>
                      </a:r>
                    </a:p>
                    <a:p>
                      <a:pPr algn="l">
                        <a:lnSpc>
                          <a:spcPct val="107000"/>
                        </a:lnSpc>
                        <a:spcAft>
                          <a:spcPts val="0"/>
                        </a:spcAft>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rozprzestrzeniony na szeroką skalę*</a:t>
                      </a:r>
                    </a:p>
                  </a:txBody>
                  <a:tcPr marL="17351" marR="17351" marT="0" marB="0" anchor="ctr">
                    <a:solidFill>
                      <a:schemeClr val="bg1">
                        <a:lumMod val="85000"/>
                      </a:schemeClr>
                    </a:solidFill>
                  </a:tcPr>
                </a:tc>
                <a:extLst>
                  <a:ext uri="{0D108BD9-81ED-4DB2-BD59-A6C34878D82A}">
                    <a16:rowId xmlns:a16="http://schemas.microsoft.com/office/drawing/2014/main" val="10000"/>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barszcz perski</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Heracleum</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persicum</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10002"/>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2</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barszcz Sosnowskiego</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Heracleum</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sosnowskyi</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rozprzestrzeniony na szeroką skalę</a:t>
                      </a:r>
                    </a:p>
                  </a:txBody>
                  <a:tcPr marL="17351" marR="17351" marT="0" marB="0" anchor="ctr">
                    <a:solidFill>
                      <a:schemeClr val="accent1">
                        <a:lumMod val="20000"/>
                        <a:lumOff val="80000"/>
                      </a:schemeClr>
                    </a:solidFill>
                  </a:tcPr>
                </a:tc>
                <a:extLst>
                  <a:ext uri="{0D108BD9-81ED-4DB2-BD59-A6C34878D82A}">
                    <a16:rowId xmlns:a16="http://schemas.microsoft.com/office/drawing/2014/main" val="10003"/>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3</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burunduk</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Tamias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sibiricus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extLst>
                  <a:ext uri="{0D108BD9-81ED-4DB2-BD59-A6C34878D82A}">
                    <a16:rowId xmlns:a16="http://schemas.microsoft.com/office/drawing/2014/main" val="10006"/>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4</a:t>
                      </a:r>
                    </a:p>
                  </a:txBody>
                  <a:tcPr marL="17351" marR="17351" marT="0" marB="0" anchor="ctr">
                    <a:solidFill>
                      <a:schemeClr val="bg1">
                        <a:lumMod val="85000"/>
                      </a:schemeClr>
                    </a:solidFill>
                  </a:tcPr>
                </a:tc>
                <a:tc>
                  <a:txBody>
                    <a:bodyPr/>
                    <a:lstStyle/>
                    <a:p>
                      <a:pPr>
                        <a:lnSpc>
                          <a:spcPct val="107000"/>
                        </a:lnSpc>
                        <a:spcAft>
                          <a:spcPts val="0"/>
                        </a:spcAft>
                      </a:pPr>
                      <a:r>
                        <a:rPr lang="pl-PL" sz="800">
                          <a:effectLst/>
                          <a:latin typeface="Arial" panose="020B0604020202020204" pitchFamily="34" charset="0"/>
                          <a:cs typeface="Arial" panose="020B0604020202020204" pitchFamily="34" charset="0"/>
                        </a:rPr>
                        <a:t>czebaczek amurski</a:t>
                      </a:r>
                      <a:endParaRPr lang="pl-PL" sz="80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Pseudorasbora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parva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rozprzestrzeniony na szeroką skalę</a:t>
                      </a:r>
                    </a:p>
                  </a:txBody>
                  <a:tcPr marL="17351" marR="17351" marT="0" marB="0" anchor="ctr">
                    <a:solidFill>
                      <a:schemeClr val="accent4">
                        <a:lumMod val="20000"/>
                        <a:lumOff val="80000"/>
                      </a:schemeClr>
                    </a:solidFill>
                  </a:tcPr>
                </a:tc>
                <a:extLst>
                  <a:ext uri="{0D108BD9-81ED-4DB2-BD59-A6C34878D82A}">
                    <a16:rowId xmlns:a16="http://schemas.microsoft.com/office/drawing/2014/main" val="10008"/>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5</a:t>
                      </a:r>
                    </a:p>
                  </a:txBody>
                  <a:tcPr marL="17351" marR="1735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eichornia</a:t>
                      </a:r>
                      <a:r>
                        <a:rPr lang="pl-PL" sz="800" dirty="0">
                          <a:effectLst/>
                          <a:latin typeface="Arial" panose="020B0604020202020204" pitchFamily="34" charset="0"/>
                          <a:cs typeface="Arial" panose="020B0604020202020204" pitchFamily="34" charset="0"/>
                        </a:rPr>
                        <a:t> </a:t>
                      </a:r>
                      <a:r>
                        <a:rPr lang="pl-PL" sz="800" dirty="0" err="1">
                          <a:effectLst/>
                          <a:latin typeface="Arial" panose="020B0604020202020204" pitchFamily="34" charset="0"/>
                          <a:cs typeface="Arial" panose="020B0604020202020204" pitchFamily="34" charset="0"/>
                        </a:rPr>
                        <a:t>gruboogonkowa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a:effectLst/>
                          <a:latin typeface="Arial" panose="020B0604020202020204" pitchFamily="34" charset="0"/>
                          <a:cs typeface="Arial" panose="020B0604020202020204" pitchFamily="34" charset="0"/>
                        </a:rPr>
                        <a:t>Eichhornia </a:t>
                      </a:r>
                      <a:r>
                        <a:rPr lang="pl-PL" sz="800" i="1" dirty="0" err="1">
                          <a:effectLst/>
                          <a:latin typeface="Arial" panose="020B0604020202020204" pitchFamily="34" charset="0"/>
                          <a:cs typeface="Arial" panose="020B0604020202020204" pitchFamily="34" charset="0"/>
                        </a:rPr>
                        <a:t>crassipes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10009"/>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6</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ibis czczony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Threskiornis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aethiopicus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extLst>
                  <a:ext uri="{0D108BD9-81ED-4DB2-BD59-A6C34878D82A}">
                    <a16:rowId xmlns:a16="http://schemas.microsoft.com/office/drawing/2014/main" val="10013"/>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7</a:t>
                      </a:r>
                    </a:p>
                  </a:txBody>
                  <a:tcPr marL="17351" marR="1735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kabomba</a:t>
                      </a:r>
                      <a:r>
                        <a:rPr lang="pl-PL" sz="800" dirty="0">
                          <a:effectLst/>
                          <a:latin typeface="Arial" panose="020B0604020202020204" pitchFamily="34" charset="0"/>
                          <a:cs typeface="Arial" panose="020B0604020202020204" pitchFamily="34" charset="0"/>
                        </a:rPr>
                        <a:t>  karolińska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Cabomba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caroliniana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10016"/>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8</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koati</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Nasua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nasua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extLst>
                  <a:ext uri="{0D108BD9-81ED-4DB2-BD59-A6C34878D82A}">
                    <a16:rowId xmlns:a16="http://schemas.microsoft.com/office/drawing/2014/main" val="10017"/>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9</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komarnik wirginijski</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Baccharis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halimifolia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10018"/>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cs typeface="Arial" panose="020B0604020202020204" pitchFamily="34" charset="0"/>
                        </a:rPr>
                        <a:t>10</a:t>
                      </a:r>
                      <a:endPar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krab </a:t>
                      </a:r>
                      <a:r>
                        <a:rPr lang="pl-PL" sz="800" dirty="0" err="1">
                          <a:effectLst/>
                          <a:latin typeface="Arial" panose="020B0604020202020204" pitchFamily="34" charset="0"/>
                          <a:cs typeface="Arial" panose="020B0604020202020204" pitchFamily="34" charset="0"/>
                        </a:rPr>
                        <a:t>wełnistoręki</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Eriocheir</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sinensis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rozprzestrzeniony na szeroką skalę</a:t>
                      </a:r>
                    </a:p>
                  </a:txBody>
                  <a:tcPr marL="17351" marR="17351" marT="0" marB="0" anchor="ctr">
                    <a:solidFill>
                      <a:schemeClr val="accent4">
                        <a:lumMod val="20000"/>
                        <a:lumOff val="80000"/>
                      </a:schemeClr>
                    </a:solidFill>
                  </a:tcPr>
                </a:tc>
                <a:extLst>
                  <a:ext uri="{0D108BD9-81ED-4DB2-BD59-A6C34878D82A}">
                    <a16:rowId xmlns:a16="http://schemas.microsoft.com/office/drawing/2014/main" val="10019"/>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11</a:t>
                      </a:r>
                    </a:p>
                  </a:txBody>
                  <a:tcPr marL="17351" marR="1735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lagarosyfon</a:t>
                      </a:r>
                      <a:r>
                        <a:rPr lang="pl-PL" sz="800" dirty="0">
                          <a:effectLst/>
                          <a:latin typeface="Arial" panose="020B0604020202020204" pitchFamily="34" charset="0"/>
                          <a:cs typeface="Arial" panose="020B0604020202020204" pitchFamily="34" charset="0"/>
                        </a:rPr>
                        <a:t> wielki</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Lagarosiphon</a:t>
                      </a:r>
                      <a:r>
                        <a:rPr lang="pl-PL" sz="800" i="1" dirty="0">
                          <a:effectLst/>
                          <a:latin typeface="Arial" panose="020B0604020202020204" pitchFamily="34" charset="0"/>
                          <a:cs typeface="Arial" panose="020B0604020202020204" pitchFamily="34" charset="0"/>
                        </a:rPr>
                        <a:t> major</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10020"/>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12</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mangusta złocista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Herpestes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javanicus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extLst>
                  <a:ext uri="{0D108BD9-81ED-4DB2-BD59-A6C34878D82A}">
                    <a16:rowId xmlns:a16="http://schemas.microsoft.com/office/drawing/2014/main" val="10022"/>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13</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mundżak</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Muntiacus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reevesi</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extLst>
                  <a:ext uri="{0D108BD9-81ED-4DB2-BD59-A6C34878D82A}">
                    <a16:rowId xmlns:a16="http://schemas.microsoft.com/office/drawing/2014/main" val="10024"/>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14</a:t>
                      </a:r>
                    </a:p>
                  </a:txBody>
                  <a:tcPr marL="17351" marR="17351" marT="0" marB="0" anchor="ctr">
                    <a:solidFill>
                      <a:schemeClr val="bg1">
                        <a:lumMod val="85000"/>
                      </a:schemeClr>
                    </a:solidFill>
                  </a:tcPr>
                </a:tc>
                <a:tc>
                  <a:txBody>
                    <a:bodyPr/>
                    <a:lstStyle/>
                    <a:p>
                      <a:pPr>
                        <a:lnSpc>
                          <a:spcPct val="107000"/>
                        </a:lnSpc>
                        <a:spcAft>
                          <a:spcPts val="0"/>
                        </a:spcAft>
                      </a:pPr>
                      <a:r>
                        <a:rPr lang="pl-PL" sz="800">
                          <a:effectLst/>
                          <a:latin typeface="Arial" panose="020B0604020202020204" pitchFamily="34" charset="0"/>
                          <a:cs typeface="Arial" panose="020B0604020202020204" pitchFamily="34" charset="0"/>
                        </a:rPr>
                        <a:t>nutria</a:t>
                      </a:r>
                      <a:endParaRPr lang="pl-PL" sz="80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Myocastor</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coypus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extLst>
                  <a:ext uri="{0D108BD9-81ED-4DB2-BD59-A6C34878D82A}">
                    <a16:rowId xmlns:a16="http://schemas.microsoft.com/office/drawing/2014/main" val="10026"/>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15</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opornik </a:t>
                      </a:r>
                      <a:r>
                        <a:rPr lang="pl-PL" sz="800" dirty="0" err="1">
                          <a:effectLst/>
                          <a:latin typeface="Arial" panose="020B0604020202020204" pitchFamily="34" charset="0"/>
                          <a:cs typeface="Arial" panose="020B0604020202020204" pitchFamily="34" charset="0"/>
                        </a:rPr>
                        <a:t>łatkowaty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Pueraria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montana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10027"/>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16</a:t>
                      </a:r>
                    </a:p>
                  </a:txBody>
                  <a:tcPr marL="17351" marR="17351" marT="0" marB="0" anchor="ctr">
                    <a:solidFill>
                      <a:schemeClr val="bg1">
                        <a:lumMod val="85000"/>
                      </a:schemeClr>
                    </a:solidFill>
                  </a:tcPr>
                </a:tc>
                <a:tc>
                  <a:txBody>
                    <a:bodyPr/>
                    <a:lstStyle/>
                    <a:p>
                      <a:pPr>
                        <a:lnSpc>
                          <a:spcPct val="107000"/>
                        </a:lnSpc>
                        <a:spcAft>
                          <a:spcPts val="0"/>
                        </a:spcAft>
                      </a:pPr>
                      <a:r>
                        <a:rPr lang="pl-PL" sz="800">
                          <a:effectLst/>
                          <a:latin typeface="Arial" panose="020B0604020202020204" pitchFamily="34" charset="0"/>
                          <a:cs typeface="Arial" panose="020B0604020202020204" pitchFamily="34" charset="0"/>
                        </a:rPr>
                        <a:t>partenium ambrozjowate</a:t>
                      </a:r>
                      <a:endParaRPr lang="pl-PL" sz="80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Parthenium</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hysterophorus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10028"/>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17</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rak luizjański</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Procambarus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clarkii</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extLst>
                  <a:ext uri="{0D108BD9-81ED-4DB2-BD59-A6C34878D82A}">
                    <a16:rowId xmlns:a16="http://schemas.microsoft.com/office/drawing/2014/main" val="10030"/>
                  </a:ext>
                </a:extLst>
              </a:tr>
              <a:tr h="267560">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18</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rak marmurkowy </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en-US" sz="800" i="1" dirty="0" err="1">
                          <a:effectLst/>
                          <a:latin typeface="Arial" panose="020B0604020202020204" pitchFamily="34" charset="0"/>
                          <a:cs typeface="Arial" panose="020B0604020202020204" pitchFamily="34" charset="0"/>
                        </a:rPr>
                        <a:t>Procambarus</a:t>
                      </a:r>
                      <a:r>
                        <a:rPr lang="en-US" sz="800" i="1" dirty="0">
                          <a:effectLst/>
                          <a:latin typeface="Arial" panose="020B0604020202020204" pitchFamily="34" charset="0"/>
                          <a:cs typeface="Arial" panose="020B0604020202020204" pitchFamily="34" charset="0"/>
                        </a:rPr>
                        <a:t> </a:t>
                      </a:r>
                      <a:r>
                        <a:rPr lang="en-US" sz="800" i="1" dirty="0" err="1">
                          <a:effectLst/>
                          <a:latin typeface="Arial" panose="020B0604020202020204" pitchFamily="34" charset="0"/>
                          <a:cs typeface="Arial" panose="020B0604020202020204" pitchFamily="34" charset="0"/>
                        </a:rPr>
                        <a:t>fallax</a:t>
                      </a:r>
                      <a:r>
                        <a:rPr lang="en-US" sz="800" i="1" dirty="0">
                          <a:effectLst/>
                          <a:latin typeface="Arial" panose="020B0604020202020204" pitchFamily="34" charset="0"/>
                          <a:cs typeface="Arial" panose="020B0604020202020204" pitchFamily="34" charset="0"/>
                        </a:rPr>
                        <a:t> f. </a:t>
                      </a:r>
                      <a:r>
                        <a:rPr lang="en-US" sz="800" i="1" dirty="0" err="1">
                          <a:effectLst/>
                          <a:latin typeface="Arial" panose="020B0604020202020204" pitchFamily="34" charset="0"/>
                          <a:cs typeface="Arial" panose="020B0604020202020204" pitchFamily="34" charset="0"/>
                        </a:rPr>
                        <a:t>virginalis</a:t>
                      </a:r>
                      <a:r>
                        <a:rPr lang="en-US" sz="800" i="1" dirty="0">
                          <a:effectLst/>
                          <a:latin typeface="Arial" panose="020B0604020202020204" pitchFamily="34" charset="0"/>
                          <a:cs typeface="Arial" panose="020B0604020202020204" pitchFamily="34" charset="0"/>
                        </a:rPr>
                        <a:t> (P</a:t>
                      </a:r>
                      <a:r>
                        <a:rPr lang="pl-PL" sz="800" i="1" dirty="0">
                          <a:effectLst/>
                          <a:latin typeface="Arial" panose="020B0604020202020204" pitchFamily="34" charset="0"/>
                          <a:cs typeface="Arial" panose="020B0604020202020204" pitchFamily="34" charset="0"/>
                        </a:rPr>
                        <a:t>.</a:t>
                      </a:r>
                      <a:r>
                        <a:rPr lang="en-US" sz="800" i="1" dirty="0">
                          <a:effectLst/>
                          <a:latin typeface="Arial" panose="020B0604020202020204" pitchFamily="34" charset="0"/>
                          <a:cs typeface="Arial" panose="020B0604020202020204" pitchFamily="34" charset="0"/>
                        </a:rPr>
                        <a:t> </a:t>
                      </a:r>
                      <a:r>
                        <a:rPr lang="en-US" sz="800" i="1" dirty="0" err="1">
                          <a:effectLst/>
                          <a:latin typeface="Arial" panose="020B0604020202020204" pitchFamily="34" charset="0"/>
                          <a:cs typeface="Arial" panose="020B0604020202020204" pitchFamily="34" charset="0"/>
                        </a:rPr>
                        <a:t>virginalis</a:t>
                      </a:r>
                      <a:r>
                        <a:rPr lang="en-US" sz="800" i="1" dirty="0">
                          <a:effectLst/>
                          <a:latin typeface="Arial" panose="020B0604020202020204" pitchFamily="34" charset="0"/>
                          <a:cs typeface="Arial" panose="020B0604020202020204" pitchFamily="34" charset="0"/>
                        </a:rPr>
                        <a:t>)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rozprzestrzeniony na szeroką skalę</a:t>
                      </a:r>
                    </a:p>
                  </a:txBody>
                  <a:tcPr marL="17351" marR="17351" marT="0" marB="0" anchor="ctr">
                    <a:solidFill>
                      <a:schemeClr val="accent4">
                        <a:lumMod val="20000"/>
                        <a:lumOff val="80000"/>
                      </a:schemeClr>
                    </a:solidFill>
                  </a:tcPr>
                </a:tc>
                <a:extLst>
                  <a:ext uri="{0D108BD9-81ED-4DB2-BD59-A6C34878D82A}">
                    <a16:rowId xmlns:a16="http://schemas.microsoft.com/office/drawing/2014/main" val="10031"/>
                  </a:ext>
                </a:extLst>
              </a:tr>
              <a:tr h="267560">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19</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rak pręgowany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Orconectes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limosus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Faxonius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limosus</a:t>
                      </a:r>
                      <a:r>
                        <a:rPr lang="pl-PL" sz="800" i="1" dirty="0">
                          <a:effectLst/>
                          <a:latin typeface="Arial" panose="020B0604020202020204" pitchFamily="34" charset="0"/>
                          <a:cs typeface="Arial" panose="020B0604020202020204" pitchFamily="34" charset="0"/>
                        </a:rPr>
                        <a:t>)</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rozprzestrzeniony na szeroką skalę</a:t>
                      </a:r>
                    </a:p>
                  </a:txBody>
                  <a:tcPr marL="17351" marR="17351" marT="0" marB="0" anchor="ctr">
                    <a:solidFill>
                      <a:schemeClr val="accent4">
                        <a:lumMod val="20000"/>
                        <a:lumOff val="80000"/>
                      </a:schemeClr>
                    </a:solidFill>
                  </a:tcPr>
                </a:tc>
                <a:extLst>
                  <a:ext uri="{0D108BD9-81ED-4DB2-BD59-A6C34878D82A}">
                    <a16:rowId xmlns:a16="http://schemas.microsoft.com/office/drawing/2014/main" val="10032"/>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20</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rak sygnałowy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Pacifastacus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leniusculus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rozprzestrzeniony na szeroką skalę</a:t>
                      </a:r>
                    </a:p>
                  </a:txBody>
                  <a:tcPr marL="17351" marR="17351" marT="0" marB="0" anchor="ctr">
                    <a:solidFill>
                      <a:schemeClr val="accent4">
                        <a:lumMod val="20000"/>
                        <a:lumOff val="80000"/>
                      </a:schemeClr>
                    </a:solidFill>
                  </a:tcPr>
                </a:tc>
                <a:extLst>
                  <a:ext uri="{0D108BD9-81ED-4DB2-BD59-A6C34878D82A}">
                    <a16:rowId xmlns:a16="http://schemas.microsoft.com/office/drawing/2014/main" val="10033"/>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21</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sterniczka jamajska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Oxyura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jamaicensis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extLst>
                  <a:ext uri="{0D108BD9-81ED-4DB2-BD59-A6C34878D82A}">
                    <a16:rowId xmlns:a16="http://schemas.microsoft.com/office/drawing/2014/main" val="210081852"/>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22</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szop pracz</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Procyon</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lotor</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rozprzestrzeniony na szeroką skalę</a:t>
                      </a:r>
                    </a:p>
                  </a:txBody>
                  <a:tcPr marL="17351" marR="17351" marT="0" marB="0" anchor="ctr">
                    <a:solidFill>
                      <a:schemeClr val="accent4">
                        <a:lumMod val="20000"/>
                        <a:lumOff val="80000"/>
                      </a:schemeClr>
                    </a:solidFill>
                  </a:tcPr>
                </a:tc>
                <a:extLst>
                  <a:ext uri="{0D108BD9-81ED-4DB2-BD59-A6C34878D82A}">
                    <a16:rowId xmlns:a16="http://schemas.microsoft.com/office/drawing/2014/main" val="4280834741"/>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23</a:t>
                      </a:r>
                    </a:p>
                  </a:txBody>
                  <a:tcPr marL="17351" marR="1735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trawianka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Perccottus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glenii</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rozprzestrzeniony na szeroką skalę</a:t>
                      </a:r>
                    </a:p>
                  </a:txBody>
                  <a:tcPr marL="17351" marR="17351" marT="0" marB="0" anchor="ctr">
                    <a:solidFill>
                      <a:schemeClr val="accent4">
                        <a:lumMod val="20000"/>
                        <a:lumOff val="80000"/>
                      </a:schemeClr>
                    </a:solidFill>
                  </a:tcPr>
                </a:tc>
                <a:extLst>
                  <a:ext uri="{0D108BD9-81ED-4DB2-BD59-A6C34878D82A}">
                    <a16:rowId xmlns:a16="http://schemas.microsoft.com/office/drawing/2014/main" val="171236668"/>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24</a:t>
                      </a:r>
                    </a:p>
                  </a:txBody>
                  <a:tcPr marL="17351" marR="1735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tulejnik</a:t>
                      </a:r>
                      <a:r>
                        <a:rPr lang="pl-PL" sz="800" dirty="0">
                          <a:effectLst/>
                          <a:latin typeface="Arial" panose="020B0604020202020204" pitchFamily="34" charset="0"/>
                          <a:cs typeface="Arial" panose="020B0604020202020204" pitchFamily="34" charset="0"/>
                        </a:rPr>
                        <a:t> amerykański</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Lysichiton</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americanus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1740101036"/>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25</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wąkrota jaskrowata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Hydrocotyle</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ranunculoides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2612118108"/>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26</a:t>
                      </a:r>
                    </a:p>
                  </a:txBody>
                  <a:tcPr marL="17351" marR="1735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wiewiórczak</a:t>
                      </a:r>
                      <a:r>
                        <a:rPr lang="pl-PL" sz="800" dirty="0">
                          <a:effectLst/>
                          <a:latin typeface="Arial" panose="020B0604020202020204" pitchFamily="34" charset="0"/>
                          <a:cs typeface="Arial" panose="020B0604020202020204" pitchFamily="34" charset="0"/>
                        </a:rPr>
                        <a:t> rdzawobrzuchy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Callosciurus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erythraeus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extLst>
                  <a:ext uri="{0D108BD9-81ED-4DB2-BD59-A6C34878D82A}">
                    <a16:rowId xmlns:a16="http://schemas.microsoft.com/office/drawing/2014/main" val="1765313250"/>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27</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wiewiórka czarna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Sciurus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niger</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extLst>
                  <a:ext uri="{0D108BD9-81ED-4DB2-BD59-A6C34878D82A}">
                    <a16:rowId xmlns:a16="http://schemas.microsoft.com/office/drawing/2014/main" val="1802733574"/>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28</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wiewiórka szara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Sciurus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carolinensis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extLst>
                  <a:ext uri="{0D108BD9-81ED-4DB2-BD59-A6C34878D82A}">
                    <a16:rowId xmlns:a16="http://schemas.microsoft.com/office/drawing/2014/main" val="751697268"/>
                  </a:ext>
                </a:extLst>
              </a:tr>
              <a:tr h="12874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29</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wrona orientalna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Corvus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splendens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extLst>
                  <a:ext uri="{0D108BD9-81ED-4DB2-BD59-A6C34878D82A}">
                    <a16:rowId xmlns:a16="http://schemas.microsoft.com/office/drawing/2014/main" val="2848917751"/>
                  </a:ext>
                </a:extLst>
              </a:tr>
            </a:tbl>
          </a:graphicData>
        </a:graphic>
      </p:graphicFrame>
      <p:sp>
        <p:nvSpPr>
          <p:cNvPr id="5" name="Tytuł 1">
            <a:extLst>
              <a:ext uri="{FF2B5EF4-FFF2-40B4-BE49-F238E27FC236}">
                <a16:creationId xmlns:a16="http://schemas.microsoft.com/office/drawing/2014/main" id="{DE676C40-A782-4419-8837-D42066F470B3}"/>
              </a:ext>
            </a:extLst>
          </p:cNvPr>
          <p:cNvSpPr txBox="1">
            <a:spLocks/>
          </p:cNvSpPr>
          <p:nvPr/>
        </p:nvSpPr>
        <p:spPr bwMode="auto">
          <a:xfrm>
            <a:off x="1439652" y="101723"/>
            <a:ext cx="5829300"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Lista IGO stwarzających zagrożenie dla Unii</a:t>
            </a:r>
          </a:p>
        </p:txBody>
      </p:sp>
      <p:sp>
        <p:nvSpPr>
          <p:cNvPr id="2" name="pole tekstowe 1">
            <a:extLst>
              <a:ext uri="{FF2B5EF4-FFF2-40B4-BE49-F238E27FC236}">
                <a16:creationId xmlns:a16="http://schemas.microsoft.com/office/drawing/2014/main" id="{C66A8DCB-2CAE-DA51-35F6-F2A7FF506E49}"/>
              </a:ext>
            </a:extLst>
          </p:cNvPr>
          <p:cNvSpPr txBox="1"/>
          <p:nvPr/>
        </p:nvSpPr>
        <p:spPr>
          <a:xfrm>
            <a:off x="7342636" y="4666981"/>
            <a:ext cx="1610381" cy="338554"/>
          </a:xfrm>
          <a:prstGeom prst="rect">
            <a:avLst/>
          </a:prstGeom>
          <a:noFill/>
        </p:spPr>
        <p:txBody>
          <a:bodyPr wrap="square" rtlCol="0">
            <a:spAutoFit/>
          </a:bodyPr>
          <a:lstStyle/>
          <a:p>
            <a:r>
              <a:rPr lang="pl-PL" sz="800" dirty="0"/>
              <a:t>* brak kategorii dla gatunków wprowadzonych na listę w 2025 r.</a:t>
            </a:r>
          </a:p>
        </p:txBody>
      </p:sp>
      <p:graphicFrame>
        <p:nvGraphicFramePr>
          <p:cNvPr id="6" name="Tabela 5">
            <a:extLst>
              <a:ext uri="{FF2B5EF4-FFF2-40B4-BE49-F238E27FC236}">
                <a16:creationId xmlns:a16="http://schemas.microsoft.com/office/drawing/2014/main" id="{74E8AC0F-A54A-87D7-5149-DC5E490F185C}"/>
              </a:ext>
            </a:extLst>
          </p:cNvPr>
          <p:cNvGraphicFramePr>
            <a:graphicFrameLocks noGrp="1"/>
          </p:cNvGraphicFramePr>
          <p:nvPr>
            <p:extLst>
              <p:ext uri="{D42A27DB-BD31-4B8C-83A1-F6EECF244321}">
                <p14:modId xmlns:p14="http://schemas.microsoft.com/office/powerpoint/2010/main" val="3297368529"/>
              </p:ext>
            </p:extLst>
          </p:nvPr>
        </p:nvGraphicFramePr>
        <p:xfrm>
          <a:off x="7505600" y="922593"/>
          <a:ext cx="642226" cy="338554"/>
        </p:xfrm>
        <a:graphic>
          <a:graphicData uri="http://schemas.openxmlformats.org/drawingml/2006/table">
            <a:tbl>
              <a:tblPr firstRow="1" firstCol="1" bandRow="1">
                <a:tableStyleId>{5C22544A-7EE6-4342-B048-85BDC9FD1C3A}</a:tableStyleId>
              </a:tblPr>
              <a:tblGrid>
                <a:gridCol w="642226">
                  <a:extLst>
                    <a:ext uri="{9D8B030D-6E8A-4147-A177-3AD203B41FA5}">
                      <a16:colId xmlns:a16="http://schemas.microsoft.com/office/drawing/2014/main" val="452644577"/>
                    </a:ext>
                  </a:extLst>
                </a:gridCol>
              </a:tblGrid>
              <a:tr h="169277">
                <a:tc>
                  <a:txBody>
                    <a:bodyPr/>
                    <a:lstStyle/>
                    <a:p>
                      <a:pPr algn="ct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roślina</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2766741430"/>
                  </a:ext>
                </a:extLst>
              </a:tr>
              <a:tr h="169277">
                <a:tc>
                  <a:txBody>
                    <a:bodyPr/>
                    <a:lstStyle/>
                    <a:p>
                      <a:pPr algn="ct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zwierzę</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extLst>
                  <a:ext uri="{0D108BD9-81ED-4DB2-BD59-A6C34878D82A}">
                    <a16:rowId xmlns:a16="http://schemas.microsoft.com/office/drawing/2014/main" val="3541651119"/>
                  </a:ext>
                </a:extLst>
              </a:tr>
            </a:tbl>
          </a:graphicData>
        </a:graphic>
      </p:graphicFrame>
    </p:spTree>
    <p:extLst>
      <p:ext uri="{BB962C8B-B14F-4D97-AF65-F5344CB8AC3E}">
        <p14:creationId xmlns:p14="http://schemas.microsoft.com/office/powerpoint/2010/main" val="13660444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ytuł 1">
            <a:extLst>
              <a:ext uri="{FF2B5EF4-FFF2-40B4-BE49-F238E27FC236}">
                <a16:creationId xmlns:a16="http://schemas.microsoft.com/office/drawing/2014/main" id="{0B434D3A-77E6-4B27-8FA4-F0B759FF9618}"/>
              </a:ext>
            </a:extLst>
          </p:cNvPr>
          <p:cNvSpPr txBox="1">
            <a:spLocks/>
          </p:cNvSpPr>
          <p:nvPr/>
        </p:nvSpPr>
        <p:spPr bwMode="auto">
          <a:xfrm>
            <a:off x="1439652" y="101723"/>
            <a:ext cx="5829300"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Lista IGO stwarzających zagrożenie dla Unii</a:t>
            </a:r>
          </a:p>
        </p:txBody>
      </p:sp>
      <p:graphicFrame>
        <p:nvGraphicFramePr>
          <p:cNvPr id="5" name="Tabela 4">
            <a:extLst>
              <a:ext uri="{FF2B5EF4-FFF2-40B4-BE49-F238E27FC236}">
                <a16:creationId xmlns:a16="http://schemas.microsoft.com/office/drawing/2014/main" id="{F17E4B21-B11B-4444-94A7-43FB83302B0D}"/>
              </a:ext>
            </a:extLst>
          </p:cNvPr>
          <p:cNvGraphicFramePr>
            <a:graphicFrameLocks noGrp="1"/>
          </p:cNvGraphicFramePr>
          <p:nvPr>
            <p:extLst>
              <p:ext uri="{D42A27DB-BD31-4B8C-83A1-F6EECF244321}">
                <p14:modId xmlns:p14="http://schemas.microsoft.com/office/powerpoint/2010/main" val="3002944592"/>
              </p:ext>
            </p:extLst>
          </p:nvPr>
        </p:nvGraphicFramePr>
        <p:xfrm>
          <a:off x="1791470" y="692164"/>
          <a:ext cx="5702406" cy="4253933"/>
        </p:xfrm>
        <a:graphic>
          <a:graphicData uri="http://schemas.openxmlformats.org/drawingml/2006/table">
            <a:tbl>
              <a:tblPr firstRow="1" firstCol="1" bandRow="1">
                <a:tableStyleId>{5C22544A-7EE6-4342-B048-85BDC9FD1C3A}</a:tableStyleId>
              </a:tblPr>
              <a:tblGrid>
                <a:gridCol w="189788">
                  <a:extLst>
                    <a:ext uri="{9D8B030D-6E8A-4147-A177-3AD203B41FA5}">
                      <a16:colId xmlns:a16="http://schemas.microsoft.com/office/drawing/2014/main" val="20000"/>
                    </a:ext>
                  </a:extLst>
                </a:gridCol>
                <a:gridCol w="1728384">
                  <a:extLst>
                    <a:ext uri="{9D8B030D-6E8A-4147-A177-3AD203B41FA5}">
                      <a16:colId xmlns:a16="http://schemas.microsoft.com/office/drawing/2014/main" val="20001"/>
                    </a:ext>
                  </a:extLst>
                </a:gridCol>
                <a:gridCol w="1713186">
                  <a:extLst>
                    <a:ext uri="{9D8B030D-6E8A-4147-A177-3AD203B41FA5}">
                      <a16:colId xmlns:a16="http://schemas.microsoft.com/office/drawing/2014/main" val="20002"/>
                    </a:ext>
                  </a:extLst>
                </a:gridCol>
                <a:gridCol w="2071048">
                  <a:extLst>
                    <a:ext uri="{9D8B030D-6E8A-4147-A177-3AD203B41FA5}">
                      <a16:colId xmlns:a16="http://schemas.microsoft.com/office/drawing/2014/main" val="1721375882"/>
                    </a:ext>
                  </a:extLst>
                </a:gridCol>
              </a:tblGrid>
              <a:tr h="137469">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Lp.</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Nazwa polska</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Nazwa naukowa</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bg1">
                        <a:lumMod val="85000"/>
                      </a:schemeClr>
                    </a:solidFill>
                  </a:tcPr>
                </a:tc>
                <a:tc>
                  <a:txBody>
                    <a:bodyPr/>
                    <a:lstStyle/>
                    <a:p>
                      <a:pPr algn="l">
                        <a:lnSpc>
                          <a:spcPct val="107000"/>
                        </a:lnSpc>
                        <a:spcAft>
                          <a:spcPts val="0"/>
                        </a:spcAft>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Gatunek podlegający szybkiej eliminacji /</a:t>
                      </a:r>
                    </a:p>
                    <a:p>
                      <a:pPr algn="l">
                        <a:lnSpc>
                          <a:spcPct val="107000"/>
                        </a:lnSpc>
                        <a:spcAft>
                          <a:spcPts val="0"/>
                        </a:spcAft>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rozprzestrzeniony na szeroką skalę*</a:t>
                      </a:r>
                    </a:p>
                  </a:txBody>
                  <a:tcPr marL="17351" marR="17351" marT="0" marB="0" anchor="ctr">
                    <a:solidFill>
                      <a:schemeClr val="bg1">
                        <a:lumMod val="85000"/>
                      </a:schemeClr>
                    </a:solidFill>
                  </a:tcPr>
                </a:tc>
                <a:extLst>
                  <a:ext uri="{0D108BD9-81ED-4DB2-BD59-A6C34878D82A}">
                    <a16:rowId xmlns:a16="http://schemas.microsoft.com/office/drawing/2014/main" val="10000"/>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30</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wywłócznik brazylijski</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Myriophyllum</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aquaticum</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10001"/>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31</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żaba rycząca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Lithobates</a:t>
                      </a:r>
                      <a:r>
                        <a:rPr lang="pl-PL" sz="800" i="1" dirty="0">
                          <a:effectLst/>
                          <a:latin typeface="Arial" panose="020B0604020202020204" pitchFamily="34" charset="0"/>
                          <a:cs typeface="Arial" panose="020B0604020202020204" pitchFamily="34" charset="0"/>
                        </a:rPr>
                        <a:t> (Rana) </a:t>
                      </a:r>
                      <a:r>
                        <a:rPr lang="pl-PL" sz="800" i="1" dirty="0" err="1">
                          <a:effectLst/>
                          <a:latin typeface="Arial" panose="020B0604020202020204" pitchFamily="34" charset="0"/>
                          <a:cs typeface="Arial" panose="020B0604020202020204" pitchFamily="34" charset="0"/>
                        </a:rPr>
                        <a:t>catesbeianus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extLst>
                  <a:ext uri="{0D108BD9-81ED-4DB2-BD59-A6C34878D82A}">
                    <a16:rowId xmlns:a16="http://schemas.microsoft.com/office/drawing/2014/main" val="10002"/>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32</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żółw ozdobny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Trachemys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scripta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rozprzestrzeniony na szeroką skalę</a:t>
                      </a:r>
                    </a:p>
                  </a:txBody>
                  <a:tcPr marL="17351" marR="17351" marT="0" marB="0" anchor="ctr">
                    <a:solidFill>
                      <a:schemeClr val="accent4">
                        <a:lumMod val="20000"/>
                        <a:lumOff val="80000"/>
                      </a:schemeClr>
                    </a:solidFill>
                  </a:tcPr>
                </a:tc>
                <a:extLst>
                  <a:ext uri="{0D108BD9-81ED-4DB2-BD59-A6C34878D82A}">
                    <a16:rowId xmlns:a16="http://schemas.microsoft.com/office/drawing/2014/main" val="2745293153"/>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33</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Ludwigia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grandiflora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813130520"/>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34</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Ludwigia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peploides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1594527643"/>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35</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Orconectes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virilis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Faxonius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virilis</a:t>
                      </a:r>
                      <a:r>
                        <a:rPr lang="pl-PL" sz="800" i="1" dirty="0">
                          <a:effectLst/>
                          <a:latin typeface="Arial" panose="020B0604020202020204" pitchFamily="34" charset="0"/>
                          <a:cs typeface="Arial" panose="020B0604020202020204" pitchFamily="34" charset="0"/>
                        </a:rPr>
                        <a:t>)</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extLst>
                  <a:ext uri="{0D108BD9-81ED-4DB2-BD59-A6C34878D82A}">
                    <a16:rowId xmlns:a16="http://schemas.microsoft.com/office/drawing/2014/main" val="677134760"/>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36</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Persicaria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perfoliata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3329677130"/>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37</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Vespa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velutina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nigrithorax</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extLst>
                  <a:ext uri="{0D108BD9-81ED-4DB2-BD59-A6C34878D82A}">
                    <a16:rowId xmlns:a16="http://schemas.microsoft.com/office/drawing/2014/main" val="1781575648"/>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cs typeface="Arial" panose="020B0604020202020204" pitchFamily="34" charset="0"/>
                        </a:rPr>
                        <a:t>38</a:t>
                      </a:r>
                      <a:endPar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barszcz </a:t>
                      </a:r>
                      <a:r>
                        <a:rPr lang="pl-PL" sz="800" dirty="0" err="1">
                          <a:effectLst/>
                          <a:latin typeface="Arial" panose="020B0604020202020204" pitchFamily="34" charset="0"/>
                          <a:cs typeface="Arial" panose="020B0604020202020204" pitchFamily="34" charset="0"/>
                        </a:rPr>
                        <a:t>Mantegazziego</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Heracleum</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mantegazzianum</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rozprzestrzeniony na szeroką skalę</a:t>
                      </a:r>
                    </a:p>
                  </a:txBody>
                  <a:tcPr marL="17351" marR="17351" marT="0" marB="0" anchor="ctr">
                    <a:solidFill>
                      <a:schemeClr val="accent1">
                        <a:lumMod val="20000"/>
                        <a:lumOff val="80000"/>
                      </a:schemeClr>
                    </a:solidFill>
                  </a:tcPr>
                </a:tc>
                <a:extLst>
                  <a:ext uri="{0D108BD9-81ED-4DB2-BD59-A6C34878D82A}">
                    <a16:rowId xmlns:a16="http://schemas.microsoft.com/office/drawing/2014/main" val="10003"/>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39</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gęsiówka egipska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Alopochen</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aegyptiacus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extLst>
                  <a:ext uri="{0D108BD9-81ED-4DB2-BD59-A6C34878D82A}">
                    <a16:rowId xmlns:a16="http://schemas.microsoft.com/office/drawing/2014/main" val="10010"/>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40</a:t>
                      </a:r>
                    </a:p>
                  </a:txBody>
                  <a:tcPr marL="17351" marR="1735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gunera</a:t>
                      </a:r>
                      <a:r>
                        <a:rPr lang="pl-PL" sz="800" dirty="0">
                          <a:effectLst/>
                          <a:latin typeface="Arial" panose="020B0604020202020204" pitchFamily="34" charset="0"/>
                          <a:cs typeface="Arial" panose="020B0604020202020204" pitchFamily="34" charset="0"/>
                        </a:rPr>
                        <a:t> chilijska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Gunnera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tinctoria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10011"/>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41</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jenot</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Nyctereutes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procyonoides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rozprzestrzeniony na szeroką skalę</a:t>
                      </a:r>
                    </a:p>
                  </a:txBody>
                  <a:tcPr marL="17351" marR="17351" marT="0" marB="0" anchor="ctr">
                    <a:solidFill>
                      <a:schemeClr val="accent4">
                        <a:lumMod val="20000"/>
                        <a:lumOff val="80000"/>
                      </a:schemeClr>
                    </a:solidFill>
                  </a:tcPr>
                </a:tc>
                <a:extLst>
                  <a:ext uri="{0D108BD9-81ED-4DB2-BD59-A6C34878D82A}">
                    <a16:rowId xmlns:a16="http://schemas.microsoft.com/office/drawing/2014/main" val="10015"/>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42</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moczarka delikatna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Elodea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nuttallii</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rozprzestrzeniony na szeroką skalę</a:t>
                      </a:r>
                      <a:endPar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10023"/>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43</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niecierpek gruczołowaty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Impatiens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glandulifera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rozprzestrzeniony na szeroką skalę</a:t>
                      </a:r>
                      <a:endPar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10025"/>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44</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piżmak</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Ondatra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zibethicus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rozprzestrzeniony na szeroką skalę</a:t>
                      </a:r>
                    </a:p>
                  </a:txBody>
                  <a:tcPr marL="17351" marR="17351" marT="0" marB="0" anchor="ctr">
                    <a:solidFill>
                      <a:schemeClr val="accent4">
                        <a:lumMod val="20000"/>
                        <a:lumOff val="80000"/>
                      </a:schemeClr>
                    </a:solidFill>
                  </a:tcPr>
                </a:tc>
                <a:extLst>
                  <a:ext uri="{0D108BD9-81ED-4DB2-BD59-A6C34878D82A}">
                    <a16:rowId xmlns:a16="http://schemas.microsoft.com/office/drawing/2014/main" val="10029"/>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45</a:t>
                      </a:r>
                    </a:p>
                  </a:txBody>
                  <a:tcPr marL="17351" marR="1735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rozplenica</a:t>
                      </a:r>
                      <a:r>
                        <a:rPr lang="pl-PL" sz="800" dirty="0">
                          <a:effectLst/>
                          <a:latin typeface="Arial" panose="020B0604020202020204" pitchFamily="34" charset="0"/>
                          <a:cs typeface="Arial" panose="020B0604020202020204" pitchFamily="34" charset="0"/>
                        </a:rPr>
                        <a:t> szczecinkowata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Pennisetum</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setaceum</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10030"/>
                  </a:ext>
                </a:extLst>
              </a:tr>
              <a:tr h="153404">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46</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trojeść amerykańska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Asclepias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syriaca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rozprzestrzeniony na szeroką skalę</a:t>
                      </a:r>
                    </a:p>
                  </a:txBody>
                  <a:tcPr marL="17351" marR="17351" marT="0" marB="0" anchor="ctr">
                    <a:solidFill>
                      <a:schemeClr val="accent1">
                        <a:lumMod val="20000"/>
                        <a:lumOff val="80000"/>
                      </a:schemeClr>
                    </a:solidFill>
                  </a:tcPr>
                </a:tc>
                <a:extLst>
                  <a:ext uri="{0D108BD9-81ED-4DB2-BD59-A6C34878D82A}">
                    <a16:rowId xmlns:a16="http://schemas.microsoft.com/office/drawing/2014/main" val="10032"/>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47</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wywłócznik różnolistny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Myriophyllum</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heterophyllum</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10033"/>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48</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Alternanthera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philoxeroides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1180357477"/>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49</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Microstegium</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vimineum</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387856221"/>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50</a:t>
                      </a:r>
                    </a:p>
                  </a:txBody>
                  <a:tcPr marL="17351" marR="1735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bass</a:t>
                      </a:r>
                      <a:r>
                        <a:rPr lang="pl-PL" sz="800" dirty="0">
                          <a:effectLst/>
                          <a:latin typeface="Arial" panose="020B0604020202020204" pitchFamily="34" charset="0"/>
                          <a:cs typeface="Arial" panose="020B0604020202020204" pitchFamily="34" charset="0"/>
                        </a:rPr>
                        <a:t> słoneczny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Lepomis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gibbosus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rozprzestrzeniony na szeroką skalę</a:t>
                      </a:r>
                    </a:p>
                  </a:txBody>
                  <a:tcPr marL="17351" marR="17351" marT="0" marB="0" anchor="ctr">
                    <a:solidFill>
                      <a:schemeClr val="accent4">
                        <a:lumMod val="20000"/>
                        <a:lumOff val="80000"/>
                      </a:schemeClr>
                    </a:solidFill>
                  </a:tcPr>
                </a:tc>
                <a:extLst>
                  <a:ext uri="{0D108BD9-81ED-4DB2-BD59-A6C34878D82A}">
                    <a16:rowId xmlns:a16="http://schemas.microsoft.com/office/drawing/2014/main" val="974545449"/>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51</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bożodrzew gruczołowaty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Ailanthus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altissima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rozprzestrzeniony na szeroką skalę</a:t>
                      </a:r>
                    </a:p>
                  </a:txBody>
                  <a:tcPr marL="17351" marR="17351" marT="0" marB="0" anchor="ctr">
                    <a:solidFill>
                      <a:schemeClr val="accent1">
                        <a:lumMod val="20000"/>
                        <a:lumOff val="80000"/>
                      </a:schemeClr>
                    </a:solidFill>
                  </a:tcPr>
                </a:tc>
                <a:extLst>
                  <a:ext uri="{0D108BD9-81ED-4DB2-BD59-A6C34878D82A}">
                    <a16:rowId xmlns:a16="http://schemas.microsoft.com/office/drawing/2014/main" val="3402951370"/>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52</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chmiel japoński</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Humulus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scandens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2292420668"/>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53</a:t>
                      </a:r>
                    </a:p>
                  </a:txBody>
                  <a:tcPr marL="17351" marR="1735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gymnokoronis</a:t>
                      </a:r>
                      <a:r>
                        <a:rPr lang="pl-PL" sz="800" dirty="0">
                          <a:effectLst/>
                          <a:latin typeface="Arial" panose="020B0604020202020204" pitchFamily="34" charset="0"/>
                          <a:cs typeface="Arial" panose="020B0604020202020204" pitchFamily="34" charset="0"/>
                        </a:rPr>
                        <a:t> </a:t>
                      </a:r>
                      <a:r>
                        <a:rPr lang="pl-PL" sz="800" dirty="0" err="1">
                          <a:effectLst/>
                          <a:latin typeface="Arial" panose="020B0604020202020204" pitchFamily="34" charset="0"/>
                          <a:cs typeface="Arial" panose="020B0604020202020204" pitchFamily="34" charset="0"/>
                        </a:rPr>
                        <a:t>dębolistny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Gymnocoronis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spilanthoides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4243125567"/>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54</a:t>
                      </a:r>
                    </a:p>
                  </a:txBody>
                  <a:tcPr marL="17351" marR="1735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jadłoszyn</a:t>
                      </a:r>
                      <a:r>
                        <a:rPr lang="pl-PL" sz="800" dirty="0">
                          <a:effectLst/>
                          <a:latin typeface="Arial" panose="020B0604020202020204" pitchFamily="34" charset="0"/>
                          <a:cs typeface="Arial" panose="020B0604020202020204" pitchFamily="34" charset="0"/>
                        </a:rPr>
                        <a:t> </a:t>
                      </a:r>
                      <a:r>
                        <a:rPr lang="pl-PL" sz="800" dirty="0" err="1">
                          <a:effectLst/>
                          <a:latin typeface="Arial" panose="020B0604020202020204" pitchFamily="34" charset="0"/>
                          <a:cs typeface="Arial" panose="020B0604020202020204" pitchFamily="34" charset="0"/>
                        </a:rPr>
                        <a:t>baziowaty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Prosopis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juliflora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1241334702"/>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55</a:t>
                      </a:r>
                    </a:p>
                  </a:txBody>
                  <a:tcPr marL="17351" marR="1735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majna</a:t>
                      </a:r>
                      <a:r>
                        <a:rPr lang="pl-PL" sz="800" dirty="0">
                          <a:effectLst/>
                          <a:latin typeface="Arial" panose="020B0604020202020204" pitchFamily="34" charset="0"/>
                          <a:cs typeface="Arial" panose="020B0604020202020204" pitchFamily="34" charset="0"/>
                        </a:rPr>
                        <a:t> brunatna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a:effectLst/>
                          <a:latin typeface="Arial" panose="020B0604020202020204" pitchFamily="34" charset="0"/>
                          <a:cs typeface="Arial" panose="020B0604020202020204" pitchFamily="34" charset="0"/>
                        </a:rPr>
                        <a:t>Acridotheres tristis</a:t>
                      </a:r>
                      <a:endParaRPr lang="pl-PL" sz="800" i="1">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extLst>
                  <a:ext uri="{0D108BD9-81ED-4DB2-BD59-A6C34878D82A}">
                    <a16:rowId xmlns:a16="http://schemas.microsoft.com/office/drawing/2014/main" val="2053751083"/>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56</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salwinia uciążliwa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Salvinia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molesta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Salvinia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adnata</a:t>
                      </a:r>
                      <a:r>
                        <a:rPr lang="pl-PL" sz="800" i="1" dirty="0">
                          <a:effectLst/>
                          <a:latin typeface="Arial" panose="020B0604020202020204" pitchFamily="34" charset="0"/>
                          <a:cs typeface="Arial" panose="020B0604020202020204" pitchFamily="34" charset="0"/>
                        </a:rPr>
                        <a:t>)</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1672947802"/>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57</a:t>
                      </a:r>
                    </a:p>
                  </a:txBody>
                  <a:tcPr marL="17351" marR="1735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smokrzyn</a:t>
                      </a:r>
                      <a:r>
                        <a:rPr lang="pl-PL" sz="800" dirty="0">
                          <a:effectLst/>
                          <a:latin typeface="Arial" panose="020B0604020202020204" pitchFamily="34" charset="0"/>
                          <a:cs typeface="Arial" panose="020B0604020202020204" pitchFamily="34" charset="0"/>
                        </a:rPr>
                        <a:t> </a:t>
                      </a:r>
                      <a:r>
                        <a:rPr lang="pl-PL" sz="800" dirty="0" err="1">
                          <a:effectLst/>
                          <a:latin typeface="Arial" panose="020B0604020202020204" pitchFamily="34" charset="0"/>
                          <a:cs typeface="Arial" panose="020B0604020202020204" pitchFamily="34" charset="0"/>
                        </a:rPr>
                        <a:t>łojodajny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Triadica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sebifera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Sapium</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sebiferum</a:t>
                      </a:r>
                      <a:r>
                        <a:rPr lang="pl-PL" sz="800" i="1" dirty="0">
                          <a:effectLst/>
                          <a:latin typeface="Arial" panose="020B0604020202020204" pitchFamily="34" charset="0"/>
                          <a:cs typeface="Arial" panose="020B0604020202020204" pitchFamily="34" charset="0"/>
                        </a:rPr>
                        <a:t>)</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3534195515"/>
                  </a:ext>
                </a:extLst>
              </a:tr>
              <a:tr h="137469">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58</a:t>
                      </a:r>
                    </a:p>
                  </a:txBody>
                  <a:tcPr marL="17351" marR="1735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sumik koralowy (sumik węgorzowaty)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Plotosus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lineatus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extLst>
                  <a:ext uri="{0D108BD9-81ED-4DB2-BD59-A6C34878D82A}">
                    <a16:rowId xmlns:a16="http://schemas.microsoft.com/office/drawing/2014/main" val="3936084265"/>
                  </a:ext>
                </a:extLst>
              </a:tr>
            </a:tbl>
          </a:graphicData>
        </a:graphic>
      </p:graphicFrame>
      <p:sp>
        <p:nvSpPr>
          <p:cNvPr id="2" name="pole tekstowe 1">
            <a:extLst>
              <a:ext uri="{FF2B5EF4-FFF2-40B4-BE49-F238E27FC236}">
                <a16:creationId xmlns:a16="http://schemas.microsoft.com/office/drawing/2014/main" id="{1864A82C-4F62-4054-3812-F343D5AD4E17}"/>
              </a:ext>
            </a:extLst>
          </p:cNvPr>
          <p:cNvSpPr txBox="1"/>
          <p:nvPr/>
        </p:nvSpPr>
        <p:spPr>
          <a:xfrm>
            <a:off x="7493106" y="4666981"/>
            <a:ext cx="1610381" cy="338554"/>
          </a:xfrm>
          <a:prstGeom prst="rect">
            <a:avLst/>
          </a:prstGeom>
          <a:noFill/>
        </p:spPr>
        <p:txBody>
          <a:bodyPr wrap="square" rtlCol="0">
            <a:spAutoFit/>
          </a:bodyPr>
          <a:lstStyle/>
          <a:p>
            <a:r>
              <a:rPr lang="pl-PL" sz="800" dirty="0"/>
              <a:t>* brak kategorii dla gatunków wprowadzonych na listę w 2025 r.</a:t>
            </a:r>
          </a:p>
        </p:txBody>
      </p:sp>
      <p:graphicFrame>
        <p:nvGraphicFramePr>
          <p:cNvPr id="6" name="Tabela 5">
            <a:extLst>
              <a:ext uri="{FF2B5EF4-FFF2-40B4-BE49-F238E27FC236}">
                <a16:creationId xmlns:a16="http://schemas.microsoft.com/office/drawing/2014/main" id="{EECD67A0-82F3-5239-FB74-0C10176DEC42}"/>
              </a:ext>
            </a:extLst>
          </p:cNvPr>
          <p:cNvGraphicFramePr>
            <a:graphicFrameLocks noGrp="1"/>
          </p:cNvGraphicFramePr>
          <p:nvPr>
            <p:extLst>
              <p:ext uri="{D42A27DB-BD31-4B8C-83A1-F6EECF244321}">
                <p14:modId xmlns:p14="http://schemas.microsoft.com/office/powerpoint/2010/main" val="4088433265"/>
              </p:ext>
            </p:extLst>
          </p:nvPr>
        </p:nvGraphicFramePr>
        <p:xfrm>
          <a:off x="7656070" y="930342"/>
          <a:ext cx="642226" cy="338554"/>
        </p:xfrm>
        <a:graphic>
          <a:graphicData uri="http://schemas.openxmlformats.org/drawingml/2006/table">
            <a:tbl>
              <a:tblPr firstRow="1" firstCol="1" bandRow="1">
                <a:tableStyleId>{5C22544A-7EE6-4342-B048-85BDC9FD1C3A}</a:tableStyleId>
              </a:tblPr>
              <a:tblGrid>
                <a:gridCol w="642226">
                  <a:extLst>
                    <a:ext uri="{9D8B030D-6E8A-4147-A177-3AD203B41FA5}">
                      <a16:colId xmlns:a16="http://schemas.microsoft.com/office/drawing/2014/main" val="452644577"/>
                    </a:ext>
                  </a:extLst>
                </a:gridCol>
              </a:tblGrid>
              <a:tr h="169277">
                <a:tc>
                  <a:txBody>
                    <a:bodyPr/>
                    <a:lstStyle/>
                    <a:p>
                      <a:pPr algn="ct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roślina</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2766741430"/>
                  </a:ext>
                </a:extLst>
              </a:tr>
              <a:tr h="169277">
                <a:tc>
                  <a:txBody>
                    <a:bodyPr/>
                    <a:lstStyle/>
                    <a:p>
                      <a:pPr algn="ct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zwierzę</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extLst>
                  <a:ext uri="{0D108BD9-81ED-4DB2-BD59-A6C34878D82A}">
                    <a16:rowId xmlns:a16="http://schemas.microsoft.com/office/drawing/2014/main" val="3541651119"/>
                  </a:ext>
                </a:extLst>
              </a:tr>
            </a:tbl>
          </a:graphicData>
        </a:graphic>
      </p:graphicFrame>
    </p:spTree>
    <p:extLst>
      <p:ext uri="{BB962C8B-B14F-4D97-AF65-F5344CB8AC3E}">
        <p14:creationId xmlns:p14="http://schemas.microsoft.com/office/powerpoint/2010/main" val="39436690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ytuł 1">
            <a:extLst>
              <a:ext uri="{FF2B5EF4-FFF2-40B4-BE49-F238E27FC236}">
                <a16:creationId xmlns:a16="http://schemas.microsoft.com/office/drawing/2014/main" id="{871E9C44-680C-4ACC-B7FB-9F52F8CFFD3C}"/>
              </a:ext>
            </a:extLst>
          </p:cNvPr>
          <p:cNvSpPr txBox="1">
            <a:spLocks/>
          </p:cNvSpPr>
          <p:nvPr/>
        </p:nvSpPr>
        <p:spPr bwMode="auto">
          <a:xfrm>
            <a:off x="1439652" y="101723"/>
            <a:ext cx="5829300"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Lista IGO stwarzających zagrożenie dla Unii</a:t>
            </a:r>
          </a:p>
        </p:txBody>
      </p:sp>
      <p:graphicFrame>
        <p:nvGraphicFramePr>
          <p:cNvPr id="6" name="Tabela 5">
            <a:extLst>
              <a:ext uri="{FF2B5EF4-FFF2-40B4-BE49-F238E27FC236}">
                <a16:creationId xmlns:a16="http://schemas.microsoft.com/office/drawing/2014/main" id="{74384908-2BC5-408A-BFD8-16CB8E9AF304}"/>
              </a:ext>
            </a:extLst>
          </p:cNvPr>
          <p:cNvGraphicFramePr>
            <a:graphicFrameLocks noGrp="1"/>
          </p:cNvGraphicFramePr>
          <p:nvPr>
            <p:extLst>
              <p:ext uri="{D42A27DB-BD31-4B8C-83A1-F6EECF244321}">
                <p14:modId xmlns:p14="http://schemas.microsoft.com/office/powerpoint/2010/main" val="4084901928"/>
              </p:ext>
            </p:extLst>
          </p:nvPr>
        </p:nvGraphicFramePr>
        <p:xfrm>
          <a:off x="1831613" y="671057"/>
          <a:ext cx="5291585" cy="4267609"/>
        </p:xfrm>
        <a:graphic>
          <a:graphicData uri="http://schemas.openxmlformats.org/drawingml/2006/table">
            <a:tbl>
              <a:tblPr firstRow="1" firstCol="1" bandRow="1">
                <a:tableStyleId>{5C22544A-7EE6-4342-B048-85BDC9FD1C3A}</a:tableStyleId>
              </a:tblPr>
              <a:tblGrid>
                <a:gridCol w="204986">
                  <a:extLst>
                    <a:ext uri="{9D8B030D-6E8A-4147-A177-3AD203B41FA5}">
                      <a16:colId xmlns:a16="http://schemas.microsoft.com/office/drawing/2014/main" val="20000"/>
                    </a:ext>
                  </a:extLst>
                </a:gridCol>
                <a:gridCol w="1361189">
                  <a:extLst>
                    <a:ext uri="{9D8B030D-6E8A-4147-A177-3AD203B41FA5}">
                      <a16:colId xmlns:a16="http://schemas.microsoft.com/office/drawing/2014/main" val="20001"/>
                    </a:ext>
                  </a:extLst>
                </a:gridCol>
                <a:gridCol w="1620180">
                  <a:extLst>
                    <a:ext uri="{9D8B030D-6E8A-4147-A177-3AD203B41FA5}">
                      <a16:colId xmlns:a16="http://schemas.microsoft.com/office/drawing/2014/main" val="20002"/>
                    </a:ext>
                  </a:extLst>
                </a:gridCol>
                <a:gridCol w="2105230">
                  <a:extLst>
                    <a:ext uri="{9D8B030D-6E8A-4147-A177-3AD203B41FA5}">
                      <a16:colId xmlns:a16="http://schemas.microsoft.com/office/drawing/2014/main" val="116953473"/>
                    </a:ext>
                  </a:extLst>
                </a:gridCol>
              </a:tblGrid>
              <a:tr h="123792">
                <a:tc>
                  <a:txBody>
                    <a:bodyPr/>
                    <a:lstStyle/>
                    <a:p>
                      <a:pPr>
                        <a:lnSpc>
                          <a:spcPct val="107000"/>
                        </a:lnSpc>
                        <a:spcAft>
                          <a:spcPts val="0"/>
                        </a:spcAft>
                      </a:pPr>
                      <a:r>
                        <a:rPr lang="pl-PL" sz="800" b="1" dirty="0">
                          <a:solidFill>
                            <a:schemeClr val="tx1"/>
                          </a:solidFill>
                          <a:effectLst/>
                          <a:latin typeface="Arial" panose="020B0604020202020204" pitchFamily="34" charset="0"/>
                          <a:cs typeface="Arial" panose="020B0604020202020204" pitchFamily="34" charset="0"/>
                        </a:rPr>
                        <a:t>Lp.</a:t>
                      </a:r>
                      <a:endParaRPr lang="pl-PL" sz="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bg1">
                        <a:lumMod val="85000"/>
                      </a:schemeClr>
                    </a:solidFill>
                  </a:tcPr>
                </a:tc>
                <a:tc>
                  <a:txBody>
                    <a:bodyPr/>
                    <a:lstStyle/>
                    <a:p>
                      <a:pPr>
                        <a:lnSpc>
                          <a:spcPct val="107000"/>
                        </a:lnSpc>
                        <a:spcAft>
                          <a:spcPts val="0"/>
                        </a:spcAft>
                      </a:pPr>
                      <a:r>
                        <a:rPr lang="pl-PL" sz="800" b="1" dirty="0">
                          <a:solidFill>
                            <a:schemeClr val="tx1"/>
                          </a:solidFill>
                          <a:effectLst/>
                          <a:latin typeface="Arial" panose="020B0604020202020204" pitchFamily="34" charset="0"/>
                          <a:cs typeface="Arial" panose="020B0604020202020204" pitchFamily="34" charset="0"/>
                        </a:rPr>
                        <a:t>Nazwa polska</a:t>
                      </a:r>
                      <a:endParaRPr lang="pl-PL" sz="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bg1">
                        <a:lumMod val="85000"/>
                      </a:schemeClr>
                    </a:solidFill>
                  </a:tcPr>
                </a:tc>
                <a:tc>
                  <a:txBody>
                    <a:bodyPr/>
                    <a:lstStyle/>
                    <a:p>
                      <a:pPr>
                        <a:lnSpc>
                          <a:spcPct val="107000"/>
                        </a:lnSpc>
                        <a:spcAft>
                          <a:spcPts val="0"/>
                        </a:spcAft>
                      </a:pPr>
                      <a:r>
                        <a:rPr lang="pl-PL" sz="800" b="1" dirty="0">
                          <a:solidFill>
                            <a:schemeClr val="tx1"/>
                          </a:solidFill>
                          <a:effectLst/>
                          <a:latin typeface="Arial" panose="020B0604020202020204" pitchFamily="34" charset="0"/>
                          <a:cs typeface="Arial" panose="020B0604020202020204" pitchFamily="34" charset="0"/>
                        </a:rPr>
                        <a:t>Nazwa naukowa</a:t>
                      </a:r>
                      <a:endParaRPr lang="pl-PL" sz="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bg1">
                        <a:lumMod val="85000"/>
                      </a:schemeClr>
                    </a:solidFill>
                  </a:tcPr>
                </a:tc>
                <a:tc>
                  <a:txBody>
                    <a:bodyPr/>
                    <a:lstStyle/>
                    <a:p>
                      <a:pPr algn="l">
                        <a:lnSpc>
                          <a:spcPct val="107000"/>
                        </a:lnSpc>
                        <a:spcAft>
                          <a:spcPts val="0"/>
                        </a:spcAft>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Gatunek podlegający szybkiej eliminacji /</a:t>
                      </a:r>
                    </a:p>
                    <a:p>
                      <a:pPr algn="l">
                        <a:lnSpc>
                          <a:spcPct val="107000"/>
                        </a:lnSpc>
                        <a:spcAft>
                          <a:spcPts val="0"/>
                        </a:spcAft>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rozprzestrzeniony na szeroką skalę*</a:t>
                      </a:r>
                    </a:p>
                  </a:txBody>
                  <a:tcPr marL="18471" marR="18471" marT="0" marB="0" anchor="ctr">
                    <a:solidFill>
                      <a:schemeClr val="bg1">
                        <a:lumMod val="85000"/>
                      </a:schemeClr>
                    </a:solidFill>
                  </a:tcPr>
                </a:tc>
                <a:extLst>
                  <a:ext uri="{0D108BD9-81ED-4DB2-BD59-A6C34878D82A}">
                    <a16:rowId xmlns:a16="http://schemas.microsoft.com/office/drawing/2014/main" val="10000"/>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59</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wężówka japońska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Lygodium</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japonicum</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3787269154"/>
                  </a:ext>
                </a:extLst>
              </a:tr>
              <a:tr h="257267">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60</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Acacia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saligna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Acaciacyanophylla</a:t>
                      </a:r>
                      <a:r>
                        <a:rPr lang="pl-PL" sz="800" i="1" dirty="0">
                          <a:effectLst/>
                          <a:latin typeface="Arial" panose="020B0604020202020204" pitchFamily="34" charset="0"/>
                          <a:cs typeface="Arial" panose="020B0604020202020204" pitchFamily="34" charset="0"/>
                        </a:rPr>
                        <a:t>)</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2174205827"/>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61</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Andropogon</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virginicus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530091509"/>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62</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Arthurdendyus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triangulatus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extLst>
                  <a:ext uri="{0D108BD9-81ED-4DB2-BD59-A6C34878D82A}">
                    <a16:rowId xmlns:a16="http://schemas.microsoft.com/office/drawing/2014/main" val="2516523070"/>
                  </a:ext>
                </a:extLst>
              </a:tr>
              <a:tr h="13562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63</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Cardiospermum</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grandiflorum</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4005517331"/>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64</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Cortaderia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jubata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1506108985"/>
                  </a:ext>
                </a:extLst>
              </a:tr>
              <a:tr h="13562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65</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Ehrharta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calycina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4229119066"/>
                  </a:ext>
                </a:extLst>
              </a:tr>
              <a:tr h="257267">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66</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a:lnSpc>
                          <a:spcPct val="107000"/>
                        </a:lnSpc>
                        <a:spcAft>
                          <a:spcPts val="0"/>
                        </a:spcAft>
                      </a:pPr>
                      <a:r>
                        <a:rPr lang="en-US" sz="800" i="1" dirty="0">
                          <a:effectLst/>
                          <a:latin typeface="Arial" panose="020B0604020202020204" pitchFamily="34" charset="0"/>
                          <a:cs typeface="Arial" panose="020B0604020202020204" pitchFamily="34" charset="0"/>
                        </a:rPr>
                        <a:t>Lespedeza </a:t>
                      </a:r>
                      <a:r>
                        <a:rPr lang="en-US" sz="800" i="1" dirty="0" err="1">
                          <a:effectLst/>
                          <a:latin typeface="Arial" panose="020B0604020202020204" pitchFamily="34" charset="0"/>
                          <a:cs typeface="Arial" panose="020B0604020202020204" pitchFamily="34" charset="0"/>
                        </a:rPr>
                        <a:t>cuneata</a:t>
                      </a:r>
                      <a:r>
                        <a:rPr lang="en-US" sz="800" i="1" dirty="0">
                          <a:effectLst/>
                          <a:latin typeface="Arial" panose="020B0604020202020204" pitchFamily="34" charset="0"/>
                          <a:cs typeface="Arial" panose="020B0604020202020204" pitchFamily="34" charset="0"/>
                        </a:rPr>
                        <a:t> </a:t>
                      </a:r>
                      <a:endParaRPr lang="pl-PL" sz="800" i="1" dirty="0">
                        <a:effectLst/>
                        <a:latin typeface="Arial" panose="020B0604020202020204" pitchFamily="34" charset="0"/>
                        <a:cs typeface="Arial" panose="020B0604020202020204" pitchFamily="34" charset="0"/>
                      </a:endParaRPr>
                    </a:p>
                    <a:p>
                      <a:pPr>
                        <a:lnSpc>
                          <a:spcPct val="107000"/>
                        </a:lnSpc>
                        <a:spcAft>
                          <a:spcPts val="0"/>
                        </a:spcAft>
                      </a:pPr>
                      <a:r>
                        <a:rPr lang="en-US" sz="800" i="1" dirty="0">
                          <a:effectLst/>
                          <a:latin typeface="Arial" panose="020B0604020202020204" pitchFamily="34" charset="0"/>
                          <a:cs typeface="Arial" panose="020B0604020202020204" pitchFamily="34" charset="0"/>
                        </a:rPr>
                        <a:t>(Lespedeza </a:t>
                      </a:r>
                      <a:r>
                        <a:rPr lang="en-US" sz="800" i="1" dirty="0" err="1">
                          <a:effectLst/>
                          <a:latin typeface="Arial" panose="020B0604020202020204" pitchFamily="34" charset="0"/>
                          <a:cs typeface="Arial" panose="020B0604020202020204" pitchFamily="34" charset="0"/>
                        </a:rPr>
                        <a:t>juncea</a:t>
                      </a:r>
                      <a:r>
                        <a:rPr lang="en-US" sz="800" i="1" dirty="0">
                          <a:effectLst/>
                          <a:latin typeface="Arial" panose="020B0604020202020204" pitchFamily="34" charset="0"/>
                          <a:cs typeface="Arial" panose="020B0604020202020204" pitchFamily="34" charset="0"/>
                        </a:rPr>
                        <a:t> var. </a:t>
                      </a:r>
                      <a:r>
                        <a:rPr lang="en-US" sz="800" i="1" dirty="0" err="1">
                          <a:effectLst/>
                          <a:latin typeface="Arial" panose="020B0604020202020204" pitchFamily="34" charset="0"/>
                          <a:cs typeface="Arial" panose="020B0604020202020204" pitchFamily="34" charset="0"/>
                        </a:rPr>
                        <a:t>sericea</a:t>
                      </a:r>
                      <a:r>
                        <a:rPr lang="en-US" sz="800" i="1" dirty="0">
                          <a:effectLst/>
                          <a:latin typeface="Arial" panose="020B0604020202020204" pitchFamily="34" charset="0"/>
                          <a:cs typeface="Arial" panose="020B0604020202020204" pitchFamily="34" charset="0"/>
                        </a:rPr>
                        <a:t>)</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3414850301"/>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67</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bilbil czerwonoplamy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Pycnonotus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cafer</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extLst>
                  <a:ext uri="{0D108BD9-81ED-4DB2-BD59-A6C34878D82A}">
                    <a16:rowId xmlns:a16="http://schemas.microsoft.com/office/drawing/2014/main" val="10001"/>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68</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dławisz okrągłolistny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Celastrus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orbiculatus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rozprzestrzeniony na szeroką skalę</a:t>
                      </a:r>
                    </a:p>
                  </a:txBody>
                  <a:tcPr marL="18471" marR="18471" marT="0" marB="0" anchor="ctr">
                    <a:solidFill>
                      <a:schemeClr val="accent1">
                        <a:lumMod val="20000"/>
                        <a:lumOff val="80000"/>
                      </a:schemeClr>
                    </a:solidFill>
                  </a:tcPr>
                </a:tc>
                <a:extLst>
                  <a:ext uri="{0D108BD9-81ED-4DB2-BD59-A6C34878D82A}">
                    <a16:rowId xmlns:a16="http://schemas.microsoft.com/office/drawing/2014/main" val="10003"/>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69</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gambuzja kropkowana </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a:effectLst/>
                          <a:latin typeface="Arial" panose="020B0604020202020204" pitchFamily="34" charset="0"/>
                          <a:cs typeface="Arial" panose="020B0604020202020204" pitchFamily="34" charset="0"/>
                        </a:rPr>
                        <a:t>Gambusia </a:t>
                      </a:r>
                      <a:r>
                        <a:rPr lang="pl-PL" sz="800" i="1" dirty="0" err="1">
                          <a:effectLst/>
                          <a:latin typeface="Arial" panose="020B0604020202020204" pitchFamily="34" charset="0"/>
                          <a:cs typeface="Arial" panose="020B0604020202020204" pitchFamily="34" charset="0"/>
                        </a:rPr>
                        <a:t>holbrooki</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extLst>
                  <a:ext uri="{0D108BD9-81ED-4DB2-BD59-A6C34878D82A}">
                    <a16:rowId xmlns:a16="http://schemas.microsoft.com/office/drawing/2014/main" val="10004"/>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70</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gambuzja pospolita </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a:effectLst/>
                          <a:latin typeface="Arial" panose="020B0604020202020204" pitchFamily="34" charset="0"/>
                          <a:cs typeface="Arial" panose="020B0604020202020204" pitchFamily="34" charset="0"/>
                        </a:rPr>
                        <a:t>Gambusia </a:t>
                      </a:r>
                      <a:r>
                        <a:rPr lang="pl-PL" sz="800" i="1" dirty="0" err="1">
                          <a:effectLst/>
                          <a:latin typeface="Arial" panose="020B0604020202020204" pitchFamily="34" charset="0"/>
                          <a:cs typeface="Arial" panose="020B0604020202020204" pitchFamily="34" charset="0"/>
                        </a:rPr>
                        <a:t>affinis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extLst>
                  <a:ext uri="{0D108BD9-81ED-4DB2-BD59-A6C34878D82A}">
                    <a16:rowId xmlns:a16="http://schemas.microsoft.com/office/drawing/2014/main" val="10005"/>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71</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ea typeface="Calibri" panose="020F0502020204030204" pitchFamily="34" charset="0"/>
                          <a:cs typeface="Arial" panose="020B0604020202020204" pitchFamily="34" charset="0"/>
                        </a:rPr>
                        <a:t>jeleń aksis</a:t>
                      </a: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ea typeface="Calibri" panose="020F0502020204030204" pitchFamily="34" charset="0"/>
                          <a:cs typeface="Arial" panose="020B0604020202020204" pitchFamily="34" charset="0"/>
                        </a:rPr>
                        <a:t>Axis</a:t>
                      </a:r>
                      <a:r>
                        <a:rPr lang="pl-PL" sz="800" i="1" dirty="0">
                          <a:effectLst/>
                          <a:latin typeface="Arial" panose="020B0604020202020204" pitchFamily="34" charset="0"/>
                          <a:ea typeface="Calibri" panose="020F0502020204030204" pitchFamily="34" charset="0"/>
                          <a:cs typeface="Arial" panose="020B0604020202020204" pitchFamily="34" charset="0"/>
                        </a:rPr>
                        <a:t> </a:t>
                      </a:r>
                      <a:r>
                        <a:rPr lang="pl-PL" sz="800" i="1" dirty="0" err="1">
                          <a:effectLst/>
                          <a:latin typeface="Arial" panose="020B0604020202020204" pitchFamily="34" charset="0"/>
                          <a:ea typeface="Calibri" panose="020F0502020204030204" pitchFamily="34" charset="0"/>
                          <a:cs typeface="Arial" panose="020B0604020202020204" pitchFamily="34" charset="0"/>
                        </a:rPr>
                        <a:t>axis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extLst>
                  <a:ext uri="{0D108BD9-81ED-4DB2-BD59-A6C34878D82A}">
                    <a16:rowId xmlns:a16="http://schemas.microsoft.com/office/drawing/2014/main" val="2285152847"/>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72</a:t>
                      </a:r>
                    </a:p>
                  </a:txBody>
                  <a:tcPr marL="18471" marR="1847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lancetogłów</a:t>
                      </a:r>
                      <a:r>
                        <a:rPr lang="pl-PL" sz="800" dirty="0">
                          <a:effectLst/>
                          <a:latin typeface="Arial" panose="020B0604020202020204" pitchFamily="34" charset="0"/>
                          <a:cs typeface="Arial" panose="020B0604020202020204" pitchFamily="34" charset="0"/>
                        </a:rPr>
                        <a:t> królewski </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Lampropeltis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getula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extLst>
                  <a:ext uri="{0D108BD9-81ED-4DB2-BD59-A6C34878D82A}">
                    <a16:rowId xmlns:a16="http://schemas.microsoft.com/office/drawing/2014/main" val="10007"/>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73</a:t>
                      </a:r>
                    </a:p>
                  </a:txBody>
                  <a:tcPr marL="18471" marR="1847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moron</a:t>
                      </a:r>
                      <a:r>
                        <a:rPr lang="pl-PL" sz="800" dirty="0">
                          <a:effectLst/>
                          <a:latin typeface="Arial" panose="020B0604020202020204" pitchFamily="34" charset="0"/>
                          <a:cs typeface="Arial" panose="020B0604020202020204" pitchFamily="34" charset="0"/>
                        </a:rPr>
                        <a:t> biały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Morone</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americana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extLst>
                  <a:ext uri="{0D108BD9-81ED-4DB2-BD59-A6C34878D82A}">
                    <a16:rowId xmlns:a16="http://schemas.microsoft.com/office/drawing/2014/main" val="10008"/>
                  </a:ext>
                </a:extLst>
              </a:tr>
              <a:tr h="135626">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74</a:t>
                      </a:r>
                    </a:p>
                  </a:txBody>
                  <a:tcPr marL="18471" marR="1847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pistia</a:t>
                      </a:r>
                      <a:r>
                        <a:rPr lang="pl-PL" sz="800" dirty="0">
                          <a:effectLst/>
                          <a:latin typeface="Arial" panose="020B0604020202020204" pitchFamily="34" charset="0"/>
                          <a:cs typeface="Arial" panose="020B0604020202020204" pitchFamily="34" charset="0"/>
                        </a:rPr>
                        <a:t> rozetkowa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Pistia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stratiotes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1">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podlegający szybkiej eliminacji </a:t>
                      </a:r>
                      <a:endParaRPr kumimoji="0" lang="pl-PL" sz="800" b="0"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1">
                        <a:lumMod val="20000"/>
                        <a:lumOff val="80000"/>
                      </a:schemeClr>
                    </a:solidFill>
                  </a:tcPr>
                </a:tc>
                <a:extLst>
                  <a:ext uri="{0D108BD9-81ED-4DB2-BD59-A6C34878D82A}">
                    <a16:rowId xmlns:a16="http://schemas.microsoft.com/office/drawing/2014/main" val="10010"/>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75</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platana szponiasta</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Xenopus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laevis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podlegający szybkiej eliminacji </a:t>
                      </a:r>
                      <a:endParaRPr kumimoji="0" lang="pl-PL" sz="800" b="0"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extLst>
                  <a:ext uri="{0D108BD9-81ED-4DB2-BD59-A6C34878D82A}">
                    <a16:rowId xmlns:a16="http://schemas.microsoft.com/office/drawing/2014/main" val="10011"/>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76</a:t>
                      </a:r>
                    </a:p>
                  </a:txBody>
                  <a:tcPr marL="18471" marR="1847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przydenka</a:t>
                      </a:r>
                      <a:r>
                        <a:rPr lang="pl-PL" sz="800" dirty="0">
                          <a:effectLst/>
                          <a:latin typeface="Arial" panose="020B0604020202020204" pitchFamily="34" charset="0"/>
                          <a:cs typeface="Arial" panose="020B0604020202020204" pitchFamily="34" charset="0"/>
                        </a:rPr>
                        <a:t> żebrowata </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Fundulus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heteroclitus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kumimoji="0" lang="pl-PL"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podlegający szybkiej eliminacji </a:t>
                      </a:r>
                      <a:endParaRPr kumimoji="0" lang="pl-PL" sz="800" b="0"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extLst>
                  <a:ext uri="{0D108BD9-81ED-4DB2-BD59-A6C34878D82A}">
                    <a16:rowId xmlns:a16="http://schemas.microsoft.com/office/drawing/2014/main" val="10012"/>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77</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rdest wielokłosowy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Koenigia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polystachya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rozprzestrzeniony na szeroką skalę</a:t>
                      </a:r>
                    </a:p>
                  </a:txBody>
                  <a:tcPr marL="18471" marR="18471" marT="0" marB="0" anchor="ctr">
                    <a:solidFill>
                      <a:schemeClr val="accent1">
                        <a:lumMod val="20000"/>
                        <a:lumOff val="80000"/>
                      </a:schemeClr>
                    </a:solidFill>
                  </a:tcPr>
                </a:tc>
                <a:extLst>
                  <a:ext uri="{0D108BD9-81ED-4DB2-BD59-A6C34878D82A}">
                    <a16:rowId xmlns:a16="http://schemas.microsoft.com/office/drawing/2014/main" val="4093096255"/>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78</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sumik czarny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Ameiurus</a:t>
                      </a:r>
                      <a:r>
                        <a:rPr lang="pl-PL" sz="800" i="1" dirty="0">
                          <a:effectLst/>
                          <a:latin typeface="Arial" panose="020B0604020202020204" pitchFamily="34" charset="0"/>
                          <a:cs typeface="Arial" panose="020B0604020202020204" pitchFamily="34" charset="0"/>
                        </a:rPr>
                        <a:t> melas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rozprzestrzeniony na szeroką skalę</a:t>
                      </a:r>
                    </a:p>
                  </a:txBody>
                  <a:tcPr marL="18471" marR="18471" marT="0" marB="0" anchor="ctr">
                    <a:solidFill>
                      <a:schemeClr val="accent4">
                        <a:lumMod val="20000"/>
                        <a:lumOff val="80000"/>
                      </a:schemeClr>
                    </a:solidFill>
                  </a:tcPr>
                </a:tc>
                <a:extLst>
                  <a:ext uri="{0D108BD9-81ED-4DB2-BD59-A6C34878D82A}">
                    <a16:rowId xmlns:a16="http://schemas.microsoft.com/office/drawing/2014/main" val="10013"/>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79</a:t>
                      </a:r>
                    </a:p>
                  </a:txBody>
                  <a:tcPr marL="18471" marR="18471" marT="0" marB="0" anchor="ctr">
                    <a:solidFill>
                      <a:schemeClr val="bg1">
                        <a:lumMod val="85000"/>
                      </a:schemeClr>
                    </a:solidFill>
                  </a:tcPr>
                </a:tc>
                <a:tc>
                  <a:txBody>
                    <a:bodyPr/>
                    <a:lstStyle/>
                    <a:p>
                      <a:pPr>
                        <a:lnSpc>
                          <a:spcPct val="107000"/>
                        </a:lnSpc>
                        <a:spcAft>
                          <a:spcPts val="0"/>
                        </a:spcAft>
                      </a:pPr>
                      <a:r>
                        <a:rPr lang="pl-PL" sz="800" dirty="0" err="1">
                          <a:effectLst/>
                          <a:latin typeface="Arial" panose="020B0604020202020204" pitchFamily="34" charset="0"/>
                          <a:cs typeface="Arial" panose="020B0604020202020204" pitchFamily="34" charset="0"/>
                        </a:rPr>
                        <a:t>wiewiórczak</a:t>
                      </a:r>
                      <a:r>
                        <a:rPr lang="pl-PL" sz="800" dirty="0">
                          <a:effectLst/>
                          <a:latin typeface="Arial" panose="020B0604020202020204" pitchFamily="34" charset="0"/>
                          <a:cs typeface="Arial" panose="020B0604020202020204" pitchFamily="34" charset="0"/>
                        </a:rPr>
                        <a:t> zmienny</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Callosciurus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finlaysonii</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extLst>
                  <a:ext uri="{0D108BD9-81ED-4DB2-BD59-A6C34878D82A}">
                    <a16:rowId xmlns:a16="http://schemas.microsoft.com/office/drawing/2014/main" val="10015"/>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80</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Channa</a:t>
                      </a:r>
                      <a:r>
                        <a:rPr lang="pl-PL" sz="800" i="1" dirty="0">
                          <a:effectLst/>
                          <a:latin typeface="Arial" panose="020B0604020202020204" pitchFamily="34" charset="0"/>
                          <a:cs typeface="Arial" panose="020B0604020202020204" pitchFamily="34" charset="0"/>
                        </a:rPr>
                        <a:t> argus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extLst>
                  <a:ext uri="{0D108BD9-81ED-4DB2-BD59-A6C34878D82A}">
                    <a16:rowId xmlns:a16="http://schemas.microsoft.com/office/drawing/2014/main" val="496150184"/>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81</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Faxonius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rusticus</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extLst>
                  <a:ext uri="{0D108BD9-81ED-4DB2-BD59-A6C34878D82A}">
                    <a16:rowId xmlns:a16="http://schemas.microsoft.com/office/drawing/2014/main" val="10022"/>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82</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Hakea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sericea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1">
                        <a:lumMod val="20000"/>
                        <a:lumOff val="80000"/>
                      </a:schemeClr>
                    </a:solidFill>
                  </a:tcPr>
                </a:tc>
                <a:extLst>
                  <a:ext uri="{0D108BD9-81ED-4DB2-BD59-A6C34878D82A}">
                    <a16:rowId xmlns:a16="http://schemas.microsoft.com/office/drawing/2014/main" val="10023"/>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83</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Limnoperna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fortunei</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extLst>
                  <a:ext uri="{0D108BD9-81ED-4DB2-BD59-A6C34878D82A}">
                    <a16:rowId xmlns:a16="http://schemas.microsoft.com/office/drawing/2014/main" val="10024"/>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84</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1">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Rugulopterix</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okamurae</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1">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1">
                        <a:lumMod val="20000"/>
                        <a:lumOff val="80000"/>
                      </a:schemeClr>
                    </a:solidFill>
                  </a:tcPr>
                </a:tc>
                <a:extLst>
                  <a:ext uri="{0D108BD9-81ED-4DB2-BD59-A6C34878D82A}">
                    <a16:rowId xmlns:a16="http://schemas.microsoft.com/office/drawing/2014/main" val="3423194164"/>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85</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Solenopsis</a:t>
                      </a:r>
                      <a:r>
                        <a:rPr lang="pl-PL" sz="800" i="1" dirty="0">
                          <a:effectLst/>
                          <a:latin typeface="Arial" panose="020B0604020202020204" pitchFamily="34" charset="0"/>
                          <a:cs typeface="Arial" panose="020B0604020202020204" pitchFamily="34" charset="0"/>
                        </a:rPr>
                        <a:t> geminata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extLst>
                  <a:ext uri="{0D108BD9-81ED-4DB2-BD59-A6C34878D82A}">
                    <a16:rowId xmlns:a16="http://schemas.microsoft.com/office/drawing/2014/main" val="10025"/>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86</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Solenopsis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invicta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extLst>
                  <a:ext uri="{0D108BD9-81ED-4DB2-BD59-A6C34878D82A}">
                    <a16:rowId xmlns:a16="http://schemas.microsoft.com/office/drawing/2014/main" val="10026"/>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87</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Solenopsis</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richteri</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extLst>
                  <a:ext uri="{0D108BD9-81ED-4DB2-BD59-A6C34878D82A}">
                    <a16:rowId xmlns:a16="http://schemas.microsoft.com/office/drawing/2014/main" val="10027"/>
                  </a:ext>
                </a:extLst>
              </a:tr>
              <a:tr h="12379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88</a:t>
                      </a:r>
                    </a:p>
                  </a:txBody>
                  <a:tcPr marL="18471" marR="18471" marT="0" marB="0" anchor="ctr">
                    <a:solidFill>
                      <a:schemeClr val="bg1">
                        <a:lumMod val="85000"/>
                      </a:schemeClr>
                    </a:solidFill>
                  </a:tcPr>
                </a:tc>
                <a:tc>
                  <a:txBody>
                    <a:bodyPr/>
                    <a:lstStyle/>
                    <a:p>
                      <a:pPr>
                        <a:lnSpc>
                          <a:spcPct val="107000"/>
                        </a:lnSpc>
                        <a:spcAft>
                          <a:spcPts val="0"/>
                        </a:spcAft>
                      </a:pPr>
                      <a:r>
                        <a:rPr lang="pl-PL" sz="800" dirty="0">
                          <a:effectLst/>
                          <a:latin typeface="Arial" panose="020B0604020202020204" pitchFamily="34" charset="0"/>
                          <a:cs typeface="Arial" panose="020B0604020202020204" pitchFamily="34" charset="0"/>
                        </a:rPr>
                        <a:t>xx</a:t>
                      </a:r>
                      <a:endParaRPr lang="pl-PL" sz="800"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a:lnSpc>
                          <a:spcPct val="107000"/>
                        </a:lnSpc>
                        <a:spcAft>
                          <a:spcPts val="0"/>
                        </a:spcAft>
                      </a:pPr>
                      <a:r>
                        <a:rPr lang="pl-PL" sz="800" i="1" dirty="0" err="1">
                          <a:effectLst/>
                          <a:latin typeface="Arial" panose="020B0604020202020204" pitchFamily="34" charset="0"/>
                          <a:cs typeface="Arial" panose="020B0604020202020204" pitchFamily="34" charset="0"/>
                        </a:rPr>
                        <a:t>Wasmannia</a:t>
                      </a:r>
                      <a:r>
                        <a:rPr lang="pl-PL" sz="800" i="1" dirty="0">
                          <a:effectLst/>
                          <a:latin typeface="Arial" panose="020B0604020202020204" pitchFamily="34" charset="0"/>
                          <a:cs typeface="Arial" panose="020B0604020202020204" pitchFamily="34" charset="0"/>
                        </a:rPr>
                        <a:t> </a:t>
                      </a:r>
                      <a:r>
                        <a:rPr lang="pl-PL" sz="800" i="1" dirty="0" err="1">
                          <a:effectLst/>
                          <a:latin typeface="Arial" panose="020B0604020202020204" pitchFamily="34" charset="0"/>
                          <a:cs typeface="Arial" panose="020B0604020202020204" pitchFamily="34" charset="0"/>
                        </a:rPr>
                        <a:t>auropunctata</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effectLst/>
                        <a:latin typeface="Arial" panose="020B0604020202020204" pitchFamily="34" charset="0"/>
                        <a:ea typeface="Calibri" panose="020F0502020204030204" pitchFamily="34" charset="0"/>
                        <a:cs typeface="Arial" panose="020B0604020202020204" pitchFamily="34" charset="0"/>
                      </a:endParaRPr>
                    </a:p>
                  </a:txBody>
                  <a:tcPr marL="18471" marR="18471" marT="0" marB="0" anchor="ctr">
                    <a:solidFill>
                      <a:schemeClr val="accent4">
                        <a:lumMod val="20000"/>
                        <a:lumOff val="80000"/>
                      </a:schemeClr>
                    </a:solidFill>
                  </a:tcPr>
                </a:tc>
                <a:extLst>
                  <a:ext uri="{0D108BD9-81ED-4DB2-BD59-A6C34878D82A}">
                    <a16:rowId xmlns:a16="http://schemas.microsoft.com/office/drawing/2014/main" val="10028"/>
                  </a:ext>
                </a:extLst>
              </a:tr>
            </a:tbl>
          </a:graphicData>
        </a:graphic>
      </p:graphicFrame>
      <p:sp>
        <p:nvSpPr>
          <p:cNvPr id="2" name="pole tekstowe 1">
            <a:extLst>
              <a:ext uri="{FF2B5EF4-FFF2-40B4-BE49-F238E27FC236}">
                <a16:creationId xmlns:a16="http://schemas.microsoft.com/office/drawing/2014/main" id="{5294E358-85D1-F657-CE40-8D3D1A40FAE9}"/>
              </a:ext>
            </a:extLst>
          </p:cNvPr>
          <p:cNvSpPr txBox="1"/>
          <p:nvPr/>
        </p:nvSpPr>
        <p:spPr>
          <a:xfrm>
            <a:off x="7342636" y="4666981"/>
            <a:ext cx="1610381" cy="338554"/>
          </a:xfrm>
          <a:prstGeom prst="rect">
            <a:avLst/>
          </a:prstGeom>
          <a:noFill/>
        </p:spPr>
        <p:txBody>
          <a:bodyPr wrap="square" rtlCol="0">
            <a:spAutoFit/>
          </a:bodyPr>
          <a:lstStyle/>
          <a:p>
            <a:r>
              <a:rPr lang="pl-PL" sz="800" dirty="0"/>
              <a:t>* brak kategorii dla gatunków wprowadzonych na listę w 2025 r.</a:t>
            </a:r>
          </a:p>
        </p:txBody>
      </p:sp>
      <p:graphicFrame>
        <p:nvGraphicFramePr>
          <p:cNvPr id="4" name="Tabela 3">
            <a:extLst>
              <a:ext uri="{FF2B5EF4-FFF2-40B4-BE49-F238E27FC236}">
                <a16:creationId xmlns:a16="http://schemas.microsoft.com/office/drawing/2014/main" id="{B752DC64-E0B5-6B27-1C11-52F83A9CDF2D}"/>
              </a:ext>
            </a:extLst>
          </p:cNvPr>
          <p:cNvGraphicFramePr>
            <a:graphicFrameLocks noGrp="1"/>
          </p:cNvGraphicFramePr>
          <p:nvPr>
            <p:extLst>
              <p:ext uri="{D42A27DB-BD31-4B8C-83A1-F6EECF244321}">
                <p14:modId xmlns:p14="http://schemas.microsoft.com/office/powerpoint/2010/main" val="230365483"/>
              </p:ext>
            </p:extLst>
          </p:nvPr>
        </p:nvGraphicFramePr>
        <p:xfrm>
          <a:off x="7342636" y="945841"/>
          <a:ext cx="642226" cy="338554"/>
        </p:xfrm>
        <a:graphic>
          <a:graphicData uri="http://schemas.openxmlformats.org/drawingml/2006/table">
            <a:tbl>
              <a:tblPr firstRow="1" firstCol="1" bandRow="1">
                <a:tableStyleId>{5C22544A-7EE6-4342-B048-85BDC9FD1C3A}</a:tableStyleId>
              </a:tblPr>
              <a:tblGrid>
                <a:gridCol w="642226">
                  <a:extLst>
                    <a:ext uri="{9D8B030D-6E8A-4147-A177-3AD203B41FA5}">
                      <a16:colId xmlns:a16="http://schemas.microsoft.com/office/drawing/2014/main" val="452644577"/>
                    </a:ext>
                  </a:extLst>
                </a:gridCol>
              </a:tblGrid>
              <a:tr h="169277">
                <a:tc>
                  <a:txBody>
                    <a:bodyPr/>
                    <a:lstStyle/>
                    <a:p>
                      <a:pPr algn="ct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roślina</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2766741430"/>
                  </a:ext>
                </a:extLst>
              </a:tr>
              <a:tr h="169277">
                <a:tc>
                  <a:txBody>
                    <a:bodyPr/>
                    <a:lstStyle/>
                    <a:p>
                      <a:pPr algn="ct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zwierzę</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extLst>
                  <a:ext uri="{0D108BD9-81ED-4DB2-BD59-A6C34878D82A}">
                    <a16:rowId xmlns:a16="http://schemas.microsoft.com/office/drawing/2014/main" val="3541651119"/>
                  </a:ext>
                </a:extLst>
              </a:tr>
            </a:tbl>
          </a:graphicData>
        </a:graphic>
      </p:graphicFrame>
    </p:spTree>
    <p:extLst>
      <p:ext uri="{BB962C8B-B14F-4D97-AF65-F5344CB8AC3E}">
        <p14:creationId xmlns:p14="http://schemas.microsoft.com/office/powerpoint/2010/main" val="12808774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ytuł 1">
            <a:extLst>
              <a:ext uri="{FF2B5EF4-FFF2-40B4-BE49-F238E27FC236}">
                <a16:creationId xmlns:a16="http://schemas.microsoft.com/office/drawing/2014/main" id="{A8A7A375-723B-48C1-AA0E-9DFFFBB2CF80}"/>
              </a:ext>
            </a:extLst>
          </p:cNvPr>
          <p:cNvSpPr txBox="1">
            <a:spLocks/>
          </p:cNvSpPr>
          <p:nvPr/>
        </p:nvSpPr>
        <p:spPr bwMode="auto">
          <a:xfrm>
            <a:off x="1439652" y="101723"/>
            <a:ext cx="5829300"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Lista IGO stwarzających zagrożenie dla Polski</a:t>
            </a:r>
          </a:p>
        </p:txBody>
      </p:sp>
      <p:graphicFrame>
        <p:nvGraphicFramePr>
          <p:cNvPr id="7" name="Tabela 6">
            <a:extLst>
              <a:ext uri="{FF2B5EF4-FFF2-40B4-BE49-F238E27FC236}">
                <a16:creationId xmlns:a16="http://schemas.microsoft.com/office/drawing/2014/main" id="{F62CCD0C-DB55-46B7-9076-E3994B11579A}"/>
              </a:ext>
            </a:extLst>
          </p:cNvPr>
          <p:cNvGraphicFramePr>
            <a:graphicFrameLocks noGrp="1"/>
          </p:cNvGraphicFramePr>
          <p:nvPr>
            <p:extLst>
              <p:ext uri="{D42A27DB-BD31-4B8C-83A1-F6EECF244321}">
                <p14:modId xmlns:p14="http://schemas.microsoft.com/office/powerpoint/2010/main" val="2149578051"/>
              </p:ext>
            </p:extLst>
          </p:nvPr>
        </p:nvGraphicFramePr>
        <p:xfrm>
          <a:off x="1830559" y="786120"/>
          <a:ext cx="5647927" cy="3764488"/>
        </p:xfrm>
        <a:graphic>
          <a:graphicData uri="http://schemas.openxmlformats.org/drawingml/2006/table">
            <a:tbl>
              <a:tblPr firstRow="1" firstCol="1" bandRow="1">
                <a:tableStyleId>{5C22544A-7EE6-4342-B048-85BDC9FD1C3A}</a:tableStyleId>
              </a:tblPr>
              <a:tblGrid>
                <a:gridCol w="217488">
                  <a:extLst>
                    <a:ext uri="{9D8B030D-6E8A-4147-A177-3AD203B41FA5}">
                      <a16:colId xmlns:a16="http://schemas.microsoft.com/office/drawing/2014/main" val="20000"/>
                    </a:ext>
                  </a:extLst>
                </a:gridCol>
                <a:gridCol w="1618336">
                  <a:extLst>
                    <a:ext uri="{9D8B030D-6E8A-4147-A177-3AD203B41FA5}">
                      <a16:colId xmlns:a16="http://schemas.microsoft.com/office/drawing/2014/main" val="20001"/>
                    </a:ext>
                  </a:extLst>
                </a:gridCol>
                <a:gridCol w="1753951">
                  <a:extLst>
                    <a:ext uri="{9D8B030D-6E8A-4147-A177-3AD203B41FA5}">
                      <a16:colId xmlns:a16="http://schemas.microsoft.com/office/drawing/2014/main" val="20002"/>
                    </a:ext>
                  </a:extLst>
                </a:gridCol>
                <a:gridCol w="2058152">
                  <a:extLst>
                    <a:ext uri="{9D8B030D-6E8A-4147-A177-3AD203B41FA5}">
                      <a16:colId xmlns:a16="http://schemas.microsoft.com/office/drawing/2014/main" val="3225471165"/>
                    </a:ext>
                  </a:extLst>
                </a:gridCol>
              </a:tblGrid>
              <a:tr h="244172">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Lp.</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Nazwa polska</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Nazwa naukowa</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bg1">
                        <a:lumMod val="85000"/>
                      </a:schemeClr>
                    </a:solidFill>
                  </a:tcPr>
                </a:tc>
                <a:tc>
                  <a:txBody>
                    <a:bodyPr/>
                    <a:lstStyle/>
                    <a:p>
                      <a:pPr algn="l">
                        <a:lnSpc>
                          <a:spcPct val="107000"/>
                        </a:lnSpc>
                        <a:spcAft>
                          <a:spcPts val="0"/>
                        </a:spcAft>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Gatunek podlegający szybkiej eliminacji /</a:t>
                      </a:r>
                    </a:p>
                    <a:p>
                      <a:pPr algn="l">
                        <a:lnSpc>
                          <a:spcPct val="107000"/>
                        </a:lnSpc>
                        <a:spcAft>
                          <a:spcPts val="0"/>
                        </a:spcAft>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rozprzestrzeniony na szeroką skalę</a:t>
                      </a:r>
                    </a:p>
                  </a:txBody>
                  <a:tcPr marL="17912" marR="17912" marT="0" marB="0" anchor="ctr">
                    <a:solidFill>
                      <a:schemeClr val="bg1">
                        <a:lumMod val="85000"/>
                      </a:schemeClr>
                    </a:solidFill>
                  </a:tcPr>
                </a:tc>
                <a:extLst>
                  <a:ext uri="{0D108BD9-81ED-4DB2-BD59-A6C34878D82A}">
                    <a16:rowId xmlns:a16="http://schemas.microsoft.com/office/drawing/2014/main" val="10000"/>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cs typeface="Arial" panose="020B0604020202020204" pitchFamily="34" charset="0"/>
                        </a:rPr>
                        <a:t>1</a:t>
                      </a:r>
                      <a:endPar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azolla drobna</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1">
                        <a:lumMod val="20000"/>
                        <a:lumOff val="80000"/>
                      </a:schemeClr>
                    </a:solidFill>
                  </a:tcPr>
                </a:tc>
                <a:tc>
                  <a:txBody>
                    <a:bodyPr/>
                    <a:lstStyle/>
                    <a:p>
                      <a:pPr>
                        <a:lnSpc>
                          <a:spcPct val="107000"/>
                        </a:lnSpc>
                        <a:spcAft>
                          <a:spcPts val="0"/>
                        </a:spcAft>
                      </a:pPr>
                      <a:r>
                        <a:rPr lang="pl-PL" sz="800" i="1" dirty="0">
                          <a:solidFill>
                            <a:schemeClr val="tx1"/>
                          </a:solidFill>
                          <a:effectLst/>
                          <a:latin typeface="Arial" panose="020B0604020202020204" pitchFamily="34" charset="0"/>
                          <a:cs typeface="Arial" panose="020B0604020202020204" pitchFamily="34" charset="0"/>
                        </a:rPr>
                        <a:t>Azolla </a:t>
                      </a:r>
                      <a:r>
                        <a:rPr lang="pl-PL" sz="800" i="1" dirty="0" err="1">
                          <a:solidFill>
                            <a:schemeClr val="tx1"/>
                          </a:solidFill>
                          <a:effectLst/>
                          <a:latin typeface="Arial" panose="020B0604020202020204" pitchFamily="34" charset="0"/>
                          <a:cs typeface="Arial" panose="020B0604020202020204" pitchFamily="34" charset="0"/>
                        </a:rPr>
                        <a:t>filiculoides</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1">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rozprzestrzeniony na szeroką skalę</a:t>
                      </a:r>
                    </a:p>
                  </a:txBody>
                  <a:tcPr marL="26867" marR="26867" marT="0" marB="0" anchor="ctr">
                    <a:solidFill>
                      <a:schemeClr val="accent1">
                        <a:lumMod val="20000"/>
                        <a:lumOff val="80000"/>
                      </a:schemeClr>
                    </a:solidFill>
                  </a:tcPr>
                </a:tc>
                <a:extLst>
                  <a:ext uri="{0D108BD9-81ED-4DB2-BD59-A6C34878D82A}">
                    <a16:rowId xmlns:a16="http://schemas.microsoft.com/office/drawing/2014/main" val="10001"/>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2</a:t>
                      </a:r>
                    </a:p>
                  </a:txBody>
                  <a:tcPr marL="17912" marR="17912"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bernikla kanadyjska</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a:lnSpc>
                          <a:spcPct val="107000"/>
                        </a:lnSpc>
                        <a:spcAft>
                          <a:spcPts val="0"/>
                        </a:spcAft>
                      </a:pPr>
                      <a:r>
                        <a:rPr lang="pl-PL" sz="800" i="1" dirty="0">
                          <a:solidFill>
                            <a:schemeClr val="tx1"/>
                          </a:solidFill>
                          <a:effectLst/>
                          <a:latin typeface="Arial" panose="020B0604020202020204" pitchFamily="34" charset="0"/>
                          <a:cs typeface="Arial" panose="020B0604020202020204" pitchFamily="34" charset="0"/>
                        </a:rPr>
                        <a:t>Branta </a:t>
                      </a:r>
                      <a:r>
                        <a:rPr lang="pl-PL" sz="800" i="1" dirty="0" err="1">
                          <a:solidFill>
                            <a:schemeClr val="tx1"/>
                          </a:solidFill>
                          <a:effectLst/>
                          <a:latin typeface="Arial" panose="020B0604020202020204" pitchFamily="34" charset="0"/>
                          <a:cs typeface="Arial" panose="020B0604020202020204" pitchFamily="34" charset="0"/>
                        </a:rPr>
                        <a:t>canadensis</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extLst>
                  <a:ext uri="{0D108BD9-81ED-4DB2-BD59-A6C34878D82A}">
                    <a16:rowId xmlns:a16="http://schemas.microsoft.com/office/drawing/2014/main" val="10006"/>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3</a:t>
                      </a:r>
                    </a:p>
                  </a:txBody>
                  <a:tcPr marL="17912" marR="17912"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bizon</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Bison</a:t>
                      </a:r>
                      <a:r>
                        <a:rPr lang="pl-PL" sz="800" i="1" dirty="0">
                          <a:solidFill>
                            <a:schemeClr val="tx1"/>
                          </a:solidFill>
                          <a:effectLst/>
                          <a:latin typeface="Arial" panose="020B0604020202020204" pitchFamily="34" charset="0"/>
                          <a:cs typeface="Arial" panose="020B0604020202020204" pitchFamily="34" charset="0"/>
                        </a:rPr>
                        <a:t> </a:t>
                      </a:r>
                      <a:r>
                        <a:rPr lang="pl-PL" sz="800" i="1" dirty="0" err="1">
                          <a:solidFill>
                            <a:schemeClr val="tx1"/>
                          </a:solidFill>
                          <a:effectLst/>
                          <a:latin typeface="Arial" panose="020B0604020202020204" pitchFamily="34" charset="0"/>
                          <a:cs typeface="Arial" panose="020B0604020202020204" pitchFamily="34" charset="0"/>
                        </a:rPr>
                        <a:t>bison</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extLst>
                  <a:ext uri="{0D108BD9-81ED-4DB2-BD59-A6C34878D82A}">
                    <a16:rowId xmlns:a16="http://schemas.microsoft.com/office/drawing/2014/main" val="10008"/>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4</a:t>
                      </a:r>
                    </a:p>
                  </a:txBody>
                  <a:tcPr marL="17912" marR="17912" marT="0" marB="0" anchor="ctr">
                    <a:solidFill>
                      <a:schemeClr val="bg1">
                        <a:lumMod val="85000"/>
                      </a:schemeClr>
                    </a:solidFill>
                  </a:tcPr>
                </a:tc>
                <a:tc>
                  <a:txBody>
                    <a:bodyPr/>
                    <a:lstStyle/>
                    <a:p>
                      <a:pPr>
                        <a:lnSpc>
                          <a:spcPct val="107000"/>
                        </a:lnSpc>
                        <a:spcAft>
                          <a:spcPts val="0"/>
                        </a:spcAft>
                      </a:pPr>
                      <a:r>
                        <a:rPr lang="pl-PL" sz="800" i="0" dirty="0">
                          <a:solidFill>
                            <a:schemeClr val="tx1"/>
                          </a:solidFill>
                          <a:effectLst/>
                          <a:latin typeface="Arial" panose="020B0604020202020204" pitchFamily="34" charset="0"/>
                          <a:cs typeface="Arial" panose="020B0604020202020204" pitchFamily="34" charset="0"/>
                        </a:rPr>
                        <a:t>bóbr kanadyjski</a:t>
                      </a:r>
                      <a:endParaRPr lang="pl-PL" sz="800" i="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Castor</a:t>
                      </a:r>
                      <a:r>
                        <a:rPr lang="pl-PL" sz="800" i="1" dirty="0">
                          <a:solidFill>
                            <a:schemeClr val="tx1"/>
                          </a:solidFill>
                          <a:effectLst/>
                          <a:latin typeface="Arial" panose="020B0604020202020204" pitchFamily="34" charset="0"/>
                          <a:cs typeface="Arial" panose="020B0604020202020204" pitchFamily="34" charset="0"/>
                        </a:rPr>
                        <a:t> </a:t>
                      </a:r>
                      <a:r>
                        <a:rPr lang="pl-PL" sz="800" i="1" dirty="0" err="1">
                          <a:solidFill>
                            <a:schemeClr val="tx1"/>
                          </a:solidFill>
                          <a:effectLst/>
                          <a:latin typeface="Arial" panose="020B0604020202020204" pitchFamily="34" charset="0"/>
                          <a:cs typeface="Arial" panose="020B0604020202020204" pitchFamily="34" charset="0"/>
                        </a:rPr>
                        <a:t>canadensis</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a:lnSpc>
                          <a:spcPct val="107000"/>
                        </a:lnSpc>
                        <a:spcAft>
                          <a:spcPts val="0"/>
                        </a:spcAft>
                      </a:pPr>
                      <a:r>
                        <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p>
                  </a:txBody>
                  <a:tcPr marL="26867" marR="26867" marT="0" marB="0" anchor="ctr">
                    <a:solidFill>
                      <a:schemeClr val="accent4">
                        <a:lumMod val="20000"/>
                        <a:lumOff val="80000"/>
                      </a:schemeClr>
                    </a:solidFill>
                  </a:tcPr>
                </a:tc>
                <a:extLst>
                  <a:ext uri="{0D108BD9-81ED-4DB2-BD59-A6C34878D82A}">
                    <a16:rowId xmlns:a16="http://schemas.microsoft.com/office/drawing/2014/main" val="10009"/>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5</a:t>
                      </a:r>
                    </a:p>
                  </a:txBody>
                  <a:tcPr marL="17912" marR="17912" marT="0" marB="0" anchor="ctr">
                    <a:solidFill>
                      <a:schemeClr val="bg1">
                        <a:lumMod val="85000"/>
                      </a:schemeClr>
                    </a:solidFill>
                  </a:tcPr>
                </a:tc>
                <a:tc>
                  <a:txBody>
                    <a:bodyPr/>
                    <a:lstStyle/>
                    <a:p>
                      <a:pPr>
                        <a:lnSpc>
                          <a:spcPct val="107000"/>
                        </a:lnSpc>
                        <a:spcAft>
                          <a:spcPts val="0"/>
                        </a:spcAft>
                      </a:pPr>
                      <a:r>
                        <a:rPr lang="pl-PL" sz="800" i="0" dirty="0">
                          <a:solidFill>
                            <a:schemeClr val="tx1"/>
                          </a:solidFill>
                          <a:effectLst/>
                          <a:latin typeface="Arial" panose="020B0604020202020204" pitchFamily="34" charset="0"/>
                          <a:cs typeface="Arial" panose="020B0604020202020204" pitchFamily="34" charset="0"/>
                        </a:rPr>
                        <a:t>jeleń sika</a:t>
                      </a:r>
                      <a:endParaRPr lang="pl-PL" sz="800" i="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Cervus</a:t>
                      </a:r>
                      <a:r>
                        <a:rPr lang="pl-PL" sz="800" i="1" dirty="0">
                          <a:solidFill>
                            <a:schemeClr val="tx1"/>
                          </a:solidFill>
                          <a:effectLst/>
                          <a:latin typeface="Arial" panose="020B0604020202020204" pitchFamily="34" charset="0"/>
                          <a:cs typeface="Arial" panose="020B0604020202020204" pitchFamily="34" charset="0"/>
                        </a:rPr>
                        <a:t> </a:t>
                      </a:r>
                      <a:r>
                        <a:rPr lang="pl-PL" sz="800" i="1" dirty="0" err="1">
                          <a:solidFill>
                            <a:schemeClr val="tx1"/>
                          </a:solidFill>
                          <a:effectLst/>
                          <a:latin typeface="Arial" panose="020B0604020202020204" pitchFamily="34" charset="0"/>
                          <a:cs typeface="Arial" panose="020B0604020202020204" pitchFamily="34" charset="0"/>
                        </a:rPr>
                        <a:t>nippon</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a:lnSpc>
                          <a:spcPct val="107000"/>
                        </a:lnSpc>
                        <a:spcAft>
                          <a:spcPts val="0"/>
                        </a:spcAft>
                      </a:pPr>
                      <a:r>
                        <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p>
                  </a:txBody>
                  <a:tcPr marL="26867" marR="26867" marT="0" marB="0" anchor="ctr">
                    <a:solidFill>
                      <a:schemeClr val="accent4">
                        <a:lumMod val="20000"/>
                        <a:lumOff val="80000"/>
                      </a:schemeClr>
                    </a:solidFill>
                  </a:tcPr>
                </a:tc>
                <a:extLst>
                  <a:ext uri="{0D108BD9-81ED-4DB2-BD59-A6C34878D82A}">
                    <a16:rowId xmlns:a16="http://schemas.microsoft.com/office/drawing/2014/main" val="10012"/>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6</a:t>
                      </a:r>
                    </a:p>
                  </a:txBody>
                  <a:tcPr marL="17912" marR="17912"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jeleń wirginijski</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Odocoileus</a:t>
                      </a:r>
                      <a:r>
                        <a:rPr lang="pl-PL" sz="800" i="1" dirty="0">
                          <a:solidFill>
                            <a:schemeClr val="tx1"/>
                          </a:solidFill>
                          <a:effectLst/>
                          <a:latin typeface="Arial" panose="020B0604020202020204" pitchFamily="34" charset="0"/>
                          <a:cs typeface="Arial" panose="020B0604020202020204" pitchFamily="34" charset="0"/>
                        </a:rPr>
                        <a:t> </a:t>
                      </a:r>
                      <a:r>
                        <a:rPr lang="pl-PL" sz="800" i="1" dirty="0" err="1">
                          <a:solidFill>
                            <a:schemeClr val="tx1"/>
                          </a:solidFill>
                          <a:effectLst/>
                          <a:latin typeface="Arial" panose="020B0604020202020204" pitchFamily="34" charset="0"/>
                          <a:cs typeface="Arial" panose="020B0604020202020204" pitchFamily="34" charset="0"/>
                        </a:rPr>
                        <a:t>virginianus</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extLst>
                  <a:ext uri="{0D108BD9-81ED-4DB2-BD59-A6C34878D82A}">
                    <a16:rowId xmlns:a16="http://schemas.microsoft.com/office/drawing/2014/main" val="10013"/>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7</a:t>
                      </a:r>
                    </a:p>
                  </a:txBody>
                  <a:tcPr marL="17912" marR="17912"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kolcolist zachodni</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1">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Ulex</a:t>
                      </a:r>
                      <a:r>
                        <a:rPr lang="pl-PL" sz="800" i="1" dirty="0">
                          <a:solidFill>
                            <a:schemeClr val="tx1"/>
                          </a:solidFill>
                          <a:effectLst/>
                          <a:latin typeface="Arial" panose="020B0604020202020204" pitchFamily="34" charset="0"/>
                          <a:cs typeface="Arial" panose="020B0604020202020204" pitchFamily="34" charset="0"/>
                        </a:rPr>
                        <a:t> </a:t>
                      </a:r>
                      <a:r>
                        <a:rPr lang="pl-PL" sz="800" i="1" dirty="0" err="1">
                          <a:solidFill>
                            <a:schemeClr val="tx1"/>
                          </a:solidFill>
                          <a:effectLst/>
                          <a:latin typeface="Arial" panose="020B0604020202020204" pitchFamily="34" charset="0"/>
                          <a:cs typeface="Arial" panose="020B0604020202020204" pitchFamily="34" charset="0"/>
                        </a:rPr>
                        <a:t>europaeus</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1">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rozprzestrzeniony na szeroką skalę</a:t>
                      </a:r>
                    </a:p>
                  </a:txBody>
                  <a:tcPr marL="26867" marR="26867" marT="0" marB="0" anchor="ctr">
                    <a:solidFill>
                      <a:schemeClr val="accent1">
                        <a:lumMod val="20000"/>
                        <a:lumOff val="80000"/>
                      </a:schemeClr>
                    </a:solidFill>
                  </a:tcPr>
                </a:tc>
                <a:extLst>
                  <a:ext uri="{0D108BD9-81ED-4DB2-BD59-A6C34878D82A}">
                    <a16:rowId xmlns:a16="http://schemas.microsoft.com/office/drawing/2014/main" val="10014"/>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8</a:t>
                      </a:r>
                    </a:p>
                  </a:txBody>
                  <a:tcPr marL="17912" marR="17912" marT="0" marB="0" anchor="ctr">
                    <a:solidFill>
                      <a:schemeClr val="bg1">
                        <a:lumMod val="85000"/>
                      </a:schemeClr>
                    </a:solidFill>
                  </a:tcPr>
                </a:tc>
                <a:tc>
                  <a:txBody>
                    <a:bodyPr/>
                    <a:lstStyle/>
                    <a:p>
                      <a:pPr>
                        <a:lnSpc>
                          <a:spcPct val="107000"/>
                        </a:lnSpc>
                        <a:spcAft>
                          <a:spcPts val="0"/>
                        </a:spcAft>
                      </a:pPr>
                      <a:r>
                        <a:rPr lang="pl-PL" sz="800" dirty="0" err="1">
                          <a:solidFill>
                            <a:schemeClr val="tx1"/>
                          </a:solidFill>
                          <a:effectLst/>
                          <a:latin typeface="Arial" panose="020B0604020202020204" pitchFamily="34" charset="0"/>
                          <a:cs typeface="Arial" panose="020B0604020202020204" pitchFamily="34" charset="0"/>
                        </a:rPr>
                        <a:t>kolczurka</a:t>
                      </a:r>
                      <a:r>
                        <a:rPr lang="pl-PL" sz="800" dirty="0">
                          <a:solidFill>
                            <a:schemeClr val="tx1"/>
                          </a:solidFill>
                          <a:effectLst/>
                          <a:latin typeface="Arial" panose="020B0604020202020204" pitchFamily="34" charset="0"/>
                          <a:cs typeface="Arial" panose="020B0604020202020204" pitchFamily="34" charset="0"/>
                        </a:rPr>
                        <a:t> klapowana</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1">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Echinocystis</a:t>
                      </a:r>
                      <a:r>
                        <a:rPr lang="pl-PL" sz="800" i="1" dirty="0">
                          <a:solidFill>
                            <a:schemeClr val="tx1"/>
                          </a:solidFill>
                          <a:effectLst/>
                          <a:latin typeface="Arial" panose="020B0604020202020204" pitchFamily="34" charset="0"/>
                          <a:cs typeface="Arial" panose="020B0604020202020204" pitchFamily="34" charset="0"/>
                        </a:rPr>
                        <a:t> </a:t>
                      </a:r>
                      <a:r>
                        <a:rPr lang="pl-PL" sz="800" i="1" dirty="0" err="1">
                          <a:solidFill>
                            <a:schemeClr val="tx1"/>
                          </a:solidFill>
                          <a:effectLst/>
                          <a:latin typeface="Arial" panose="020B0604020202020204" pitchFamily="34" charset="0"/>
                          <a:cs typeface="Arial" panose="020B0604020202020204" pitchFamily="34" charset="0"/>
                        </a:rPr>
                        <a:t>lobata</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1">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rozprzestrzeniony na szeroką skalę</a:t>
                      </a:r>
                    </a:p>
                  </a:txBody>
                  <a:tcPr marL="26867" marR="26867" marT="0" marB="0" anchor="ctr">
                    <a:solidFill>
                      <a:schemeClr val="accent1">
                        <a:lumMod val="20000"/>
                        <a:lumOff val="80000"/>
                      </a:schemeClr>
                    </a:solidFill>
                  </a:tcPr>
                </a:tc>
                <a:extLst>
                  <a:ext uri="{0D108BD9-81ED-4DB2-BD59-A6C34878D82A}">
                    <a16:rowId xmlns:a16="http://schemas.microsoft.com/office/drawing/2014/main" val="10015"/>
                  </a:ext>
                </a:extLst>
              </a:tr>
              <a:tr h="215397">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9</a:t>
                      </a:r>
                    </a:p>
                  </a:txBody>
                  <a:tcPr marL="17912" marR="17912"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niecierpek pomarańczowy</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1">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Impatiens</a:t>
                      </a:r>
                      <a:r>
                        <a:rPr lang="pl-PL" sz="800" i="1" dirty="0">
                          <a:solidFill>
                            <a:schemeClr val="tx1"/>
                          </a:solidFill>
                          <a:effectLst/>
                          <a:latin typeface="Arial" panose="020B0604020202020204" pitchFamily="34" charset="0"/>
                          <a:cs typeface="Arial" panose="020B0604020202020204" pitchFamily="34" charset="0"/>
                        </a:rPr>
                        <a:t> </a:t>
                      </a:r>
                      <a:r>
                        <a:rPr lang="pl-PL" sz="800" i="1" dirty="0" err="1">
                          <a:solidFill>
                            <a:schemeClr val="tx1"/>
                          </a:solidFill>
                          <a:effectLst/>
                          <a:latin typeface="Arial" panose="020B0604020202020204" pitchFamily="34" charset="0"/>
                          <a:cs typeface="Arial" panose="020B0604020202020204" pitchFamily="34" charset="0"/>
                        </a:rPr>
                        <a:t>capensis</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1">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rozprzestrzeniony na szeroką skalę</a:t>
                      </a:r>
                    </a:p>
                  </a:txBody>
                  <a:tcPr marL="26867" marR="26867" marT="0" marB="0" anchor="ctr">
                    <a:solidFill>
                      <a:schemeClr val="accent1">
                        <a:lumMod val="20000"/>
                        <a:lumOff val="80000"/>
                      </a:schemeClr>
                    </a:solidFill>
                  </a:tcPr>
                </a:tc>
                <a:extLst>
                  <a:ext uri="{0D108BD9-81ED-4DB2-BD59-A6C34878D82A}">
                    <a16:rowId xmlns:a16="http://schemas.microsoft.com/office/drawing/2014/main" val="10017"/>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10</a:t>
                      </a:r>
                    </a:p>
                  </a:txBody>
                  <a:tcPr marL="17912" marR="17912" marT="0" marB="0" anchor="ctr">
                    <a:solidFill>
                      <a:schemeClr val="bg1">
                        <a:lumMod val="85000"/>
                      </a:schemeClr>
                    </a:solidFill>
                  </a:tcPr>
                </a:tc>
                <a:tc>
                  <a:txBody>
                    <a:bodyPr/>
                    <a:lstStyle/>
                    <a:p>
                      <a:pPr>
                        <a:lnSpc>
                          <a:spcPct val="107000"/>
                        </a:lnSpc>
                        <a:spcAft>
                          <a:spcPts val="0"/>
                        </a:spcAft>
                      </a:pPr>
                      <a:r>
                        <a:rPr lang="pl-PL" sz="800" i="0" dirty="0" err="1">
                          <a:solidFill>
                            <a:schemeClr val="tx1"/>
                          </a:solidFill>
                          <a:effectLst/>
                          <a:latin typeface="Arial" panose="020B0604020202020204" pitchFamily="34" charset="0"/>
                          <a:cs typeface="Arial" panose="020B0604020202020204" pitchFamily="34" charset="0"/>
                        </a:rPr>
                        <a:t>rdestowiec</a:t>
                      </a:r>
                      <a:r>
                        <a:rPr lang="pl-PL" sz="800" i="0" dirty="0">
                          <a:solidFill>
                            <a:schemeClr val="tx1"/>
                          </a:solidFill>
                          <a:effectLst/>
                          <a:latin typeface="Arial" panose="020B0604020202020204" pitchFamily="34" charset="0"/>
                          <a:cs typeface="Arial" panose="020B0604020202020204" pitchFamily="34" charset="0"/>
                        </a:rPr>
                        <a:t> czeski</a:t>
                      </a:r>
                      <a:endParaRPr lang="pl-PL" sz="800" i="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1">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Reynoutria</a:t>
                      </a:r>
                      <a:r>
                        <a:rPr lang="pl-PL" sz="800" i="1" dirty="0">
                          <a:solidFill>
                            <a:schemeClr val="tx1"/>
                          </a:solidFill>
                          <a:effectLst/>
                          <a:latin typeface="Arial" panose="020B0604020202020204" pitchFamily="34" charset="0"/>
                          <a:cs typeface="Arial" panose="020B0604020202020204" pitchFamily="34" charset="0"/>
                        </a:rPr>
                        <a:t> x </a:t>
                      </a:r>
                      <a:r>
                        <a:rPr lang="pl-PL" sz="800" i="1" dirty="0" err="1">
                          <a:solidFill>
                            <a:schemeClr val="tx1"/>
                          </a:solidFill>
                          <a:effectLst/>
                          <a:latin typeface="Arial" panose="020B0604020202020204" pitchFamily="34" charset="0"/>
                          <a:cs typeface="Arial" panose="020B0604020202020204" pitchFamily="34" charset="0"/>
                        </a:rPr>
                        <a:t>bohemica</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1">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lang="pl-PL" sz="800" i="0" dirty="0">
                          <a:solidFill>
                            <a:schemeClr val="tx1"/>
                          </a:solidFill>
                          <a:effectLst/>
                          <a:latin typeface="Arial" panose="020B0604020202020204" pitchFamily="34" charset="0"/>
                          <a:ea typeface="Calibri" panose="020F0502020204030204" pitchFamily="34" charset="0"/>
                          <a:cs typeface="Arial" panose="020B0604020202020204" pitchFamily="34" charset="0"/>
                        </a:rPr>
                        <a:t>rozprzestrzeniony na szeroką skalę</a:t>
                      </a:r>
                    </a:p>
                  </a:txBody>
                  <a:tcPr marL="26867" marR="26867" marT="0" marB="0" anchor="ctr">
                    <a:solidFill>
                      <a:schemeClr val="accent1">
                        <a:lumMod val="20000"/>
                        <a:lumOff val="80000"/>
                      </a:schemeClr>
                    </a:solidFill>
                  </a:tcPr>
                </a:tc>
                <a:extLst>
                  <a:ext uri="{0D108BD9-81ED-4DB2-BD59-A6C34878D82A}">
                    <a16:rowId xmlns:a16="http://schemas.microsoft.com/office/drawing/2014/main" val="10020"/>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11</a:t>
                      </a:r>
                    </a:p>
                  </a:txBody>
                  <a:tcPr marL="17912" marR="17912" marT="0" marB="0" anchor="ctr">
                    <a:solidFill>
                      <a:schemeClr val="bg1">
                        <a:lumMod val="85000"/>
                      </a:schemeClr>
                    </a:solidFill>
                  </a:tcPr>
                </a:tc>
                <a:tc>
                  <a:txBody>
                    <a:bodyPr/>
                    <a:lstStyle/>
                    <a:p>
                      <a:pPr>
                        <a:lnSpc>
                          <a:spcPct val="107000"/>
                        </a:lnSpc>
                        <a:spcAft>
                          <a:spcPts val="0"/>
                        </a:spcAft>
                      </a:pPr>
                      <a:r>
                        <a:rPr lang="pl-PL" sz="800" i="0" dirty="0" err="1">
                          <a:solidFill>
                            <a:schemeClr val="tx1"/>
                          </a:solidFill>
                          <a:effectLst/>
                          <a:latin typeface="Arial" panose="020B0604020202020204" pitchFamily="34" charset="0"/>
                          <a:cs typeface="Arial" panose="020B0604020202020204" pitchFamily="34" charset="0"/>
                        </a:rPr>
                        <a:t>rdestowiec</a:t>
                      </a:r>
                      <a:r>
                        <a:rPr lang="pl-PL" sz="800" i="0" dirty="0">
                          <a:solidFill>
                            <a:schemeClr val="tx1"/>
                          </a:solidFill>
                          <a:effectLst/>
                          <a:latin typeface="Arial" panose="020B0604020202020204" pitchFamily="34" charset="0"/>
                          <a:cs typeface="Arial" panose="020B0604020202020204" pitchFamily="34" charset="0"/>
                        </a:rPr>
                        <a:t> japoński</a:t>
                      </a:r>
                      <a:endParaRPr lang="pl-PL" sz="800" i="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1">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Reynoutria</a:t>
                      </a:r>
                      <a:r>
                        <a:rPr lang="pl-PL" sz="800" i="1" dirty="0">
                          <a:solidFill>
                            <a:schemeClr val="tx1"/>
                          </a:solidFill>
                          <a:effectLst/>
                          <a:latin typeface="Arial" panose="020B0604020202020204" pitchFamily="34" charset="0"/>
                          <a:cs typeface="Arial" panose="020B0604020202020204" pitchFamily="34" charset="0"/>
                        </a:rPr>
                        <a:t> </a:t>
                      </a:r>
                      <a:r>
                        <a:rPr lang="pl-PL" sz="800" i="1" dirty="0" err="1">
                          <a:solidFill>
                            <a:schemeClr val="tx1"/>
                          </a:solidFill>
                          <a:effectLst/>
                          <a:latin typeface="Arial" panose="020B0604020202020204" pitchFamily="34" charset="0"/>
                          <a:cs typeface="Arial" panose="020B0604020202020204" pitchFamily="34" charset="0"/>
                        </a:rPr>
                        <a:t>japonica</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1">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lang="pl-PL" sz="800" i="0" dirty="0">
                          <a:solidFill>
                            <a:schemeClr val="tx1"/>
                          </a:solidFill>
                          <a:effectLst/>
                          <a:latin typeface="Arial" panose="020B0604020202020204" pitchFamily="34" charset="0"/>
                          <a:ea typeface="Calibri" panose="020F0502020204030204" pitchFamily="34" charset="0"/>
                          <a:cs typeface="Arial" panose="020B0604020202020204" pitchFamily="34" charset="0"/>
                        </a:rPr>
                        <a:t>rozprzestrzeniony na szeroką skalę</a:t>
                      </a:r>
                    </a:p>
                  </a:txBody>
                  <a:tcPr marL="26867" marR="26867" marT="0" marB="0" anchor="ctr">
                    <a:solidFill>
                      <a:schemeClr val="accent1">
                        <a:lumMod val="20000"/>
                        <a:lumOff val="80000"/>
                      </a:schemeClr>
                    </a:solidFill>
                  </a:tcPr>
                </a:tc>
                <a:extLst>
                  <a:ext uri="{0D108BD9-81ED-4DB2-BD59-A6C34878D82A}">
                    <a16:rowId xmlns:a16="http://schemas.microsoft.com/office/drawing/2014/main" val="10021"/>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12</a:t>
                      </a:r>
                    </a:p>
                  </a:txBody>
                  <a:tcPr marL="17912" marR="17912" marT="0" marB="0" anchor="ctr">
                    <a:solidFill>
                      <a:schemeClr val="bg1">
                        <a:lumMod val="85000"/>
                      </a:schemeClr>
                    </a:solidFill>
                  </a:tcPr>
                </a:tc>
                <a:tc>
                  <a:txBody>
                    <a:bodyPr/>
                    <a:lstStyle/>
                    <a:p>
                      <a:pPr>
                        <a:lnSpc>
                          <a:spcPct val="107000"/>
                        </a:lnSpc>
                        <a:spcAft>
                          <a:spcPts val="0"/>
                        </a:spcAft>
                      </a:pPr>
                      <a:r>
                        <a:rPr lang="pl-PL" sz="800" i="0" dirty="0" err="1">
                          <a:solidFill>
                            <a:schemeClr val="tx1"/>
                          </a:solidFill>
                          <a:effectLst/>
                          <a:latin typeface="Arial" panose="020B0604020202020204" pitchFamily="34" charset="0"/>
                          <a:cs typeface="Arial" panose="020B0604020202020204" pitchFamily="34" charset="0"/>
                        </a:rPr>
                        <a:t>rdestowiec</a:t>
                      </a:r>
                      <a:r>
                        <a:rPr lang="pl-PL" sz="800" i="0" dirty="0">
                          <a:solidFill>
                            <a:schemeClr val="tx1"/>
                          </a:solidFill>
                          <a:effectLst/>
                          <a:latin typeface="Arial" panose="020B0604020202020204" pitchFamily="34" charset="0"/>
                          <a:cs typeface="Arial" panose="020B0604020202020204" pitchFamily="34" charset="0"/>
                        </a:rPr>
                        <a:t> sachaliński</a:t>
                      </a:r>
                      <a:endParaRPr lang="pl-PL" sz="800" i="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1">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Reynoutria</a:t>
                      </a:r>
                      <a:r>
                        <a:rPr lang="pl-PL" sz="800" i="1" dirty="0">
                          <a:solidFill>
                            <a:schemeClr val="tx1"/>
                          </a:solidFill>
                          <a:effectLst/>
                          <a:latin typeface="Arial" panose="020B0604020202020204" pitchFamily="34" charset="0"/>
                          <a:cs typeface="Arial" panose="020B0604020202020204" pitchFamily="34" charset="0"/>
                        </a:rPr>
                        <a:t> </a:t>
                      </a:r>
                      <a:r>
                        <a:rPr lang="pl-PL" sz="800" i="1" dirty="0" err="1">
                          <a:solidFill>
                            <a:schemeClr val="tx1"/>
                          </a:solidFill>
                          <a:effectLst/>
                          <a:latin typeface="Arial" panose="020B0604020202020204" pitchFamily="34" charset="0"/>
                          <a:cs typeface="Arial" panose="020B0604020202020204" pitchFamily="34" charset="0"/>
                        </a:rPr>
                        <a:t>sachalinensis</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1">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lang="pl-PL" sz="800" i="0" dirty="0">
                          <a:solidFill>
                            <a:schemeClr val="tx1"/>
                          </a:solidFill>
                          <a:effectLst/>
                          <a:latin typeface="Arial" panose="020B0604020202020204" pitchFamily="34" charset="0"/>
                          <a:ea typeface="Calibri" panose="020F0502020204030204" pitchFamily="34" charset="0"/>
                          <a:cs typeface="Arial" panose="020B0604020202020204" pitchFamily="34" charset="0"/>
                        </a:rPr>
                        <a:t>rozprzestrzeniony na szeroką skalę</a:t>
                      </a:r>
                    </a:p>
                  </a:txBody>
                  <a:tcPr marL="26867" marR="26867" marT="0" marB="0" anchor="ctr">
                    <a:solidFill>
                      <a:schemeClr val="accent1">
                        <a:lumMod val="20000"/>
                        <a:lumOff val="80000"/>
                      </a:schemeClr>
                    </a:solidFill>
                  </a:tcPr>
                </a:tc>
                <a:extLst>
                  <a:ext uri="{0D108BD9-81ED-4DB2-BD59-A6C34878D82A}">
                    <a16:rowId xmlns:a16="http://schemas.microsoft.com/office/drawing/2014/main" val="10022"/>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13</a:t>
                      </a:r>
                    </a:p>
                  </a:txBody>
                  <a:tcPr marL="17912" marR="17912"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sumik karłowaty</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Ameiurus</a:t>
                      </a:r>
                      <a:r>
                        <a:rPr lang="pl-PL" sz="800" i="1" dirty="0">
                          <a:solidFill>
                            <a:schemeClr val="tx1"/>
                          </a:solidFill>
                          <a:effectLst/>
                          <a:latin typeface="Arial" panose="020B0604020202020204" pitchFamily="34" charset="0"/>
                          <a:cs typeface="Arial" panose="020B0604020202020204" pitchFamily="34" charset="0"/>
                        </a:rPr>
                        <a:t> </a:t>
                      </a:r>
                      <a:r>
                        <a:rPr lang="pl-PL" sz="800" i="1" dirty="0" err="1">
                          <a:solidFill>
                            <a:schemeClr val="tx1"/>
                          </a:solidFill>
                          <a:effectLst/>
                          <a:latin typeface="Arial" panose="020B0604020202020204" pitchFamily="34" charset="0"/>
                          <a:cs typeface="Arial" panose="020B0604020202020204" pitchFamily="34" charset="0"/>
                        </a:rPr>
                        <a:t>nebulosus</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rozprzestrzeniony na szeroką skalę</a:t>
                      </a:r>
                    </a:p>
                  </a:txBody>
                  <a:tcPr marL="26867" marR="26867" marT="0" marB="0" anchor="ctr">
                    <a:solidFill>
                      <a:schemeClr val="accent4">
                        <a:lumMod val="20000"/>
                        <a:lumOff val="80000"/>
                      </a:schemeClr>
                    </a:solidFill>
                  </a:tcPr>
                </a:tc>
                <a:extLst>
                  <a:ext uri="{0D108BD9-81ED-4DB2-BD59-A6C34878D82A}">
                    <a16:rowId xmlns:a16="http://schemas.microsoft.com/office/drawing/2014/main" val="10024"/>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14</a:t>
                      </a:r>
                    </a:p>
                  </a:txBody>
                  <a:tcPr marL="17912" marR="17912"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wapiti</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Cervus</a:t>
                      </a:r>
                      <a:r>
                        <a:rPr lang="pl-PL" sz="800" i="1" dirty="0">
                          <a:solidFill>
                            <a:schemeClr val="tx1"/>
                          </a:solidFill>
                          <a:effectLst/>
                          <a:latin typeface="Arial" panose="020B0604020202020204" pitchFamily="34" charset="0"/>
                          <a:cs typeface="Arial" panose="020B0604020202020204" pitchFamily="34" charset="0"/>
                        </a:rPr>
                        <a:t> </a:t>
                      </a:r>
                      <a:r>
                        <a:rPr lang="pl-PL" sz="800" i="1" dirty="0" err="1">
                          <a:solidFill>
                            <a:schemeClr val="tx1"/>
                          </a:solidFill>
                          <a:effectLst/>
                          <a:latin typeface="Arial" panose="020B0604020202020204" pitchFamily="34" charset="0"/>
                          <a:cs typeface="Arial" panose="020B0604020202020204" pitchFamily="34" charset="0"/>
                        </a:rPr>
                        <a:t>canadensis</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extLst>
                  <a:ext uri="{0D108BD9-81ED-4DB2-BD59-A6C34878D82A}">
                    <a16:rowId xmlns:a16="http://schemas.microsoft.com/office/drawing/2014/main" val="10026"/>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cs typeface="Arial" panose="020B0604020202020204" pitchFamily="34" charset="0"/>
                        </a:rPr>
                        <a:t>15</a:t>
                      </a:r>
                      <a:endPar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żółw jaszczurowaty</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Chelydra</a:t>
                      </a:r>
                      <a:r>
                        <a:rPr lang="pl-PL" sz="800" i="1" dirty="0">
                          <a:solidFill>
                            <a:schemeClr val="tx1"/>
                          </a:solidFill>
                          <a:effectLst/>
                          <a:latin typeface="Arial" panose="020B0604020202020204" pitchFamily="34" charset="0"/>
                          <a:cs typeface="Arial" panose="020B0604020202020204" pitchFamily="34" charset="0"/>
                        </a:rPr>
                        <a:t> </a:t>
                      </a:r>
                      <a:r>
                        <a:rPr lang="pl-PL" sz="800" i="1" dirty="0" err="1">
                          <a:solidFill>
                            <a:schemeClr val="tx1"/>
                          </a:solidFill>
                          <a:effectLst/>
                          <a:latin typeface="Arial" panose="020B0604020202020204" pitchFamily="34" charset="0"/>
                          <a:cs typeface="Arial" panose="020B0604020202020204" pitchFamily="34" charset="0"/>
                        </a:rPr>
                        <a:t>serpentina</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extLst>
                  <a:ext uri="{0D108BD9-81ED-4DB2-BD59-A6C34878D82A}">
                    <a16:rowId xmlns:a16="http://schemas.microsoft.com/office/drawing/2014/main" val="10027"/>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cs typeface="Arial" panose="020B0604020202020204" pitchFamily="34" charset="0"/>
                        </a:rPr>
                        <a:t>16</a:t>
                      </a:r>
                      <a:endPar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bg1">
                        <a:lumMod val="85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żółw malowany</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Chrysemys</a:t>
                      </a:r>
                      <a:r>
                        <a:rPr lang="pl-PL" sz="800" i="1" dirty="0">
                          <a:solidFill>
                            <a:schemeClr val="tx1"/>
                          </a:solidFill>
                          <a:effectLst/>
                          <a:latin typeface="Arial" panose="020B0604020202020204" pitchFamily="34" charset="0"/>
                          <a:cs typeface="Arial" panose="020B0604020202020204" pitchFamily="34" charset="0"/>
                        </a:rPr>
                        <a:t> </a:t>
                      </a:r>
                      <a:r>
                        <a:rPr lang="pl-PL" sz="800" i="1" dirty="0" err="1">
                          <a:solidFill>
                            <a:schemeClr val="tx1"/>
                          </a:solidFill>
                          <a:effectLst/>
                          <a:latin typeface="Arial" panose="020B0604020202020204" pitchFamily="34" charset="0"/>
                          <a:cs typeface="Arial" panose="020B0604020202020204" pitchFamily="34" charset="0"/>
                        </a:rPr>
                        <a:t>picta</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extLst>
                  <a:ext uri="{0D108BD9-81ED-4DB2-BD59-A6C34878D82A}">
                    <a16:rowId xmlns:a16="http://schemas.microsoft.com/office/drawing/2014/main" val="10028"/>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cs typeface="Arial" panose="020B0604020202020204" pitchFamily="34" charset="0"/>
                        </a:rPr>
                        <a:t>17</a:t>
                      </a:r>
                      <a:endPar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bg1">
                        <a:lumMod val="85000"/>
                      </a:schemeClr>
                    </a:solidFill>
                  </a:tcPr>
                </a:tc>
                <a:tc>
                  <a:txBody>
                    <a:bodyPr/>
                    <a:lstStyle/>
                    <a:p>
                      <a:pPr>
                        <a:lnSpc>
                          <a:spcPct val="107000"/>
                        </a:lnSpc>
                        <a:spcAft>
                          <a:spcPts val="0"/>
                        </a:spcAft>
                      </a:pPr>
                      <a:r>
                        <a:rPr lang="pl-PL" sz="800">
                          <a:solidFill>
                            <a:schemeClr val="tx1"/>
                          </a:solidFill>
                          <a:effectLst/>
                          <a:latin typeface="Arial" panose="020B0604020202020204" pitchFamily="34" charset="0"/>
                          <a:cs typeface="Arial" panose="020B0604020202020204" pitchFamily="34" charset="0"/>
                        </a:rPr>
                        <a:t>żółw ostrogrzbiety</a:t>
                      </a:r>
                      <a:endParaRPr lang="pl-PL" sz="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Graptemys</a:t>
                      </a:r>
                      <a:r>
                        <a:rPr lang="pl-PL" sz="800" i="1" dirty="0">
                          <a:solidFill>
                            <a:schemeClr val="tx1"/>
                          </a:solidFill>
                          <a:effectLst/>
                          <a:latin typeface="Arial" panose="020B0604020202020204" pitchFamily="34" charset="0"/>
                          <a:cs typeface="Arial" panose="020B0604020202020204" pitchFamily="34" charset="0"/>
                        </a:rPr>
                        <a:t> </a:t>
                      </a:r>
                      <a:r>
                        <a:rPr lang="pl-PL" sz="800" i="1" dirty="0" err="1">
                          <a:solidFill>
                            <a:schemeClr val="tx1"/>
                          </a:solidFill>
                          <a:effectLst/>
                          <a:latin typeface="Arial" panose="020B0604020202020204" pitchFamily="34" charset="0"/>
                          <a:cs typeface="Arial" panose="020B0604020202020204" pitchFamily="34" charset="0"/>
                        </a:rPr>
                        <a:t>pseudogeographica</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a:lnSpc>
                          <a:spcPct val="107000"/>
                        </a:lnSpc>
                        <a:spcAft>
                          <a:spcPts val="0"/>
                        </a:spcAft>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podlegający szybkiej eliminacji </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6867" marR="26867" marT="0" marB="0" anchor="ctr">
                    <a:solidFill>
                      <a:schemeClr val="accent4">
                        <a:lumMod val="20000"/>
                        <a:lumOff val="80000"/>
                      </a:schemeClr>
                    </a:solidFill>
                  </a:tcPr>
                </a:tc>
                <a:extLst>
                  <a:ext uri="{0D108BD9-81ED-4DB2-BD59-A6C34878D82A}">
                    <a16:rowId xmlns:a16="http://schemas.microsoft.com/office/drawing/2014/main" val="10029"/>
                  </a:ext>
                </a:extLst>
              </a:tr>
              <a:tr h="193982">
                <a:tc>
                  <a:txBody>
                    <a:bodyPr/>
                    <a:lstStyle/>
                    <a:p>
                      <a:pPr>
                        <a:lnSpc>
                          <a:spcPct val="107000"/>
                        </a:lnSpc>
                        <a:spcAft>
                          <a:spcPts val="0"/>
                        </a:spcAft>
                      </a:pPr>
                      <a:r>
                        <a:rPr lang="pl-PL" sz="8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18</a:t>
                      </a:r>
                    </a:p>
                  </a:txBody>
                  <a:tcPr marL="17912" marR="17912" marT="0" marB="0" anchor="ctr">
                    <a:solidFill>
                      <a:schemeClr val="bg1">
                        <a:lumMod val="85000"/>
                      </a:schemeClr>
                    </a:solidFill>
                  </a:tcPr>
                </a:tc>
                <a:tc>
                  <a:txBody>
                    <a:bodyPr/>
                    <a:lstStyle/>
                    <a:p>
                      <a:pPr>
                        <a:lnSpc>
                          <a:spcPct val="107000"/>
                        </a:lnSpc>
                        <a:spcAft>
                          <a:spcPts val="0"/>
                        </a:spcAft>
                      </a:pPr>
                      <a:r>
                        <a:rPr lang="pl-PL" sz="800">
                          <a:solidFill>
                            <a:schemeClr val="tx1"/>
                          </a:solidFill>
                          <a:effectLst/>
                          <a:latin typeface="Arial" panose="020B0604020202020204" pitchFamily="34" charset="0"/>
                          <a:cs typeface="Arial" panose="020B0604020202020204" pitchFamily="34" charset="0"/>
                        </a:rPr>
                        <a:t>xx</a:t>
                      </a:r>
                      <a:endParaRPr lang="pl-PL" sz="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a:lnSpc>
                          <a:spcPct val="107000"/>
                        </a:lnSpc>
                        <a:spcAft>
                          <a:spcPts val="0"/>
                        </a:spcAft>
                      </a:pPr>
                      <a:r>
                        <a:rPr lang="pl-PL" sz="800" i="1" dirty="0" err="1">
                          <a:solidFill>
                            <a:schemeClr val="tx1"/>
                          </a:solidFill>
                          <a:effectLst/>
                          <a:latin typeface="Arial" panose="020B0604020202020204" pitchFamily="34" charset="0"/>
                          <a:cs typeface="Arial" panose="020B0604020202020204" pitchFamily="34" charset="0"/>
                        </a:rPr>
                        <a:t>Corbicula</a:t>
                      </a:r>
                      <a:r>
                        <a:rPr lang="pl-PL" sz="800" i="1" dirty="0">
                          <a:solidFill>
                            <a:schemeClr val="tx1"/>
                          </a:solidFill>
                          <a:effectLst/>
                          <a:latin typeface="Arial" panose="020B0604020202020204" pitchFamily="34" charset="0"/>
                          <a:cs typeface="Arial" panose="020B0604020202020204" pitchFamily="34" charset="0"/>
                        </a:rPr>
                        <a:t> </a:t>
                      </a:r>
                      <a:r>
                        <a:rPr lang="pl-PL" sz="800" i="1" dirty="0" err="1">
                          <a:solidFill>
                            <a:schemeClr val="tx1"/>
                          </a:solidFill>
                          <a:effectLst/>
                          <a:latin typeface="Arial" panose="020B0604020202020204" pitchFamily="34" charset="0"/>
                          <a:cs typeface="Arial" panose="020B0604020202020204" pitchFamily="34" charset="0"/>
                        </a:rPr>
                        <a:t>fluminea</a:t>
                      </a:r>
                      <a:endParaRPr lang="pl-PL" sz="80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912" marR="17912" marT="0" marB="0" anchor="ctr">
                    <a:solidFill>
                      <a:schemeClr val="accent4">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0"/>
                        </a:spcAft>
                        <a:buClrTx/>
                        <a:buSzTx/>
                        <a:buFontTx/>
                        <a:buNone/>
                        <a:tabLst/>
                        <a:defRPr/>
                      </a:pPr>
                      <a:r>
                        <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rPr>
                        <a:t>rozprzestrzeniony na szeroką skalę</a:t>
                      </a:r>
                    </a:p>
                  </a:txBody>
                  <a:tcPr marL="26867" marR="26867" marT="0" marB="0" anchor="ctr">
                    <a:solidFill>
                      <a:schemeClr val="accent4">
                        <a:lumMod val="20000"/>
                        <a:lumOff val="80000"/>
                      </a:schemeClr>
                    </a:solidFill>
                  </a:tcPr>
                </a:tc>
                <a:extLst>
                  <a:ext uri="{0D108BD9-81ED-4DB2-BD59-A6C34878D82A}">
                    <a16:rowId xmlns:a16="http://schemas.microsoft.com/office/drawing/2014/main" val="10031"/>
                  </a:ext>
                </a:extLst>
              </a:tr>
            </a:tbl>
          </a:graphicData>
        </a:graphic>
      </p:graphicFrame>
      <p:sp>
        <p:nvSpPr>
          <p:cNvPr id="4" name="Prostokąt 3">
            <a:extLst>
              <a:ext uri="{FF2B5EF4-FFF2-40B4-BE49-F238E27FC236}">
                <a16:creationId xmlns:a16="http://schemas.microsoft.com/office/drawing/2014/main" id="{E6F8F6C5-0749-4CA2-A7C9-8BCB37EF07DB}"/>
              </a:ext>
            </a:extLst>
          </p:cNvPr>
          <p:cNvSpPr/>
          <p:nvPr/>
        </p:nvSpPr>
        <p:spPr>
          <a:xfrm>
            <a:off x="2008542" y="4580983"/>
            <a:ext cx="5460124" cy="215444"/>
          </a:xfrm>
          <a:prstGeom prst="rect">
            <a:avLst/>
          </a:prstGeom>
        </p:spPr>
        <p:txBody>
          <a:bodyPr wrap="square">
            <a:spAutoFit/>
          </a:bodyPr>
          <a:lstStyle/>
          <a:p>
            <a:pPr lvl="0">
              <a:defRPr/>
            </a:pPr>
            <a:r>
              <a:rPr lang="pl-PL" sz="800" i="1" dirty="0">
                <a:solidFill>
                  <a:prstClr val="black"/>
                </a:solidFill>
                <a:latin typeface="Arial" panose="020B0604020202020204" pitchFamily="34" charset="0"/>
                <a:cs typeface="Arial" panose="020B0604020202020204" pitchFamily="34" charset="0"/>
              </a:rPr>
              <a:t>gatunki ujęte aktualnie na liście IGO stwarzających zagrożenie dla Unii </a:t>
            </a:r>
            <a:r>
              <a:rPr lang="pl-PL" sz="800" i="1" dirty="0">
                <a:latin typeface="Arial" panose="020B0604020202020204" pitchFamily="34" charset="0"/>
                <a:cs typeface="Arial" panose="020B0604020202020204" pitchFamily="34" charset="0"/>
              </a:rPr>
              <a:t>zostały zapisane kursywą</a:t>
            </a:r>
            <a:endParaRPr lang="pl-PL" sz="800" i="1" dirty="0">
              <a:solidFill>
                <a:prstClr val="black"/>
              </a:solidFill>
              <a:latin typeface="Arial" panose="020B0604020202020204" pitchFamily="34" charset="0"/>
              <a:cs typeface="Arial" panose="020B0604020202020204" pitchFamily="34" charset="0"/>
            </a:endParaRPr>
          </a:p>
        </p:txBody>
      </p:sp>
      <p:graphicFrame>
        <p:nvGraphicFramePr>
          <p:cNvPr id="3" name="Tabela 2">
            <a:extLst>
              <a:ext uri="{FF2B5EF4-FFF2-40B4-BE49-F238E27FC236}">
                <a16:creationId xmlns:a16="http://schemas.microsoft.com/office/drawing/2014/main" id="{0BF33CBE-7E19-E90B-E0B4-E568FCACED0F}"/>
              </a:ext>
            </a:extLst>
          </p:cNvPr>
          <p:cNvGraphicFramePr>
            <a:graphicFrameLocks noGrp="1"/>
          </p:cNvGraphicFramePr>
          <p:nvPr>
            <p:extLst>
              <p:ext uri="{D42A27DB-BD31-4B8C-83A1-F6EECF244321}">
                <p14:modId xmlns:p14="http://schemas.microsoft.com/office/powerpoint/2010/main" val="3374856121"/>
              </p:ext>
            </p:extLst>
          </p:nvPr>
        </p:nvGraphicFramePr>
        <p:xfrm>
          <a:off x="7676081" y="1054329"/>
          <a:ext cx="642226" cy="338554"/>
        </p:xfrm>
        <a:graphic>
          <a:graphicData uri="http://schemas.openxmlformats.org/drawingml/2006/table">
            <a:tbl>
              <a:tblPr firstRow="1" firstCol="1" bandRow="1">
                <a:tableStyleId>{5C22544A-7EE6-4342-B048-85BDC9FD1C3A}</a:tableStyleId>
              </a:tblPr>
              <a:tblGrid>
                <a:gridCol w="642226">
                  <a:extLst>
                    <a:ext uri="{9D8B030D-6E8A-4147-A177-3AD203B41FA5}">
                      <a16:colId xmlns:a16="http://schemas.microsoft.com/office/drawing/2014/main" val="452644577"/>
                    </a:ext>
                  </a:extLst>
                </a:gridCol>
              </a:tblGrid>
              <a:tr h="169277">
                <a:tc>
                  <a:txBody>
                    <a:bodyPr/>
                    <a:lstStyle/>
                    <a:p>
                      <a:pPr algn="ct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roślina</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1">
                        <a:lumMod val="20000"/>
                        <a:lumOff val="80000"/>
                      </a:schemeClr>
                    </a:solidFill>
                  </a:tcPr>
                </a:tc>
                <a:extLst>
                  <a:ext uri="{0D108BD9-81ED-4DB2-BD59-A6C34878D82A}">
                    <a16:rowId xmlns:a16="http://schemas.microsoft.com/office/drawing/2014/main" val="2766741430"/>
                  </a:ext>
                </a:extLst>
              </a:tr>
              <a:tr h="169277">
                <a:tc>
                  <a:txBody>
                    <a:bodyPr/>
                    <a:lstStyle/>
                    <a:p>
                      <a:pPr algn="ctr">
                        <a:lnSpc>
                          <a:spcPct val="107000"/>
                        </a:lnSpc>
                        <a:spcAft>
                          <a:spcPts val="0"/>
                        </a:spcAft>
                      </a:pPr>
                      <a:r>
                        <a:rPr lang="pl-PL" sz="800" dirty="0">
                          <a:solidFill>
                            <a:schemeClr val="tx1"/>
                          </a:solidFill>
                          <a:effectLst/>
                          <a:latin typeface="Arial" panose="020B0604020202020204" pitchFamily="34" charset="0"/>
                          <a:cs typeface="Arial" panose="020B0604020202020204" pitchFamily="34" charset="0"/>
                        </a:rPr>
                        <a:t>zwierzę</a:t>
                      </a:r>
                      <a:endParaRPr lang="pl-PL" sz="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351" marR="17351" marT="0" marB="0" anchor="ctr">
                    <a:solidFill>
                      <a:schemeClr val="accent4">
                        <a:lumMod val="20000"/>
                        <a:lumOff val="80000"/>
                      </a:schemeClr>
                    </a:solidFill>
                  </a:tcPr>
                </a:tc>
                <a:extLst>
                  <a:ext uri="{0D108BD9-81ED-4DB2-BD59-A6C34878D82A}">
                    <a16:rowId xmlns:a16="http://schemas.microsoft.com/office/drawing/2014/main" val="3541651119"/>
                  </a:ext>
                </a:extLst>
              </a:tr>
            </a:tbl>
          </a:graphicData>
        </a:graphic>
      </p:graphicFrame>
    </p:spTree>
    <p:extLst>
      <p:ext uri="{BB962C8B-B14F-4D97-AF65-F5344CB8AC3E}">
        <p14:creationId xmlns:p14="http://schemas.microsoft.com/office/powerpoint/2010/main" val="8383491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493657" y="798608"/>
            <a:ext cx="6704411" cy="2707857"/>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600" dirty="0">
                <a:latin typeface="Arial" panose="020B0604020202020204" pitchFamily="34" charset="0"/>
                <a:cs typeface="Arial" panose="020B0604020202020204" pitchFamily="34" charset="0"/>
              </a:rPr>
              <a:t>Działania zaradcze w stosunku do IGO stwarzającego zagrożenie dla Unii lub IGO stwarzającego zagrożenie dla Polski, </a:t>
            </a:r>
            <a:r>
              <a:rPr lang="pl-PL" sz="1600" b="1" dirty="0">
                <a:solidFill>
                  <a:srgbClr val="009900"/>
                </a:solidFill>
                <a:latin typeface="Arial" panose="020B0604020202020204" pitchFamily="34" charset="0"/>
                <a:cs typeface="Arial" panose="020B0604020202020204" pitchFamily="34" charset="0"/>
              </a:rPr>
              <a:t>podlegającego szybkiej eliminacji</a:t>
            </a:r>
            <a:r>
              <a:rPr lang="pl-PL" sz="1600" dirty="0">
                <a:latin typeface="Arial" panose="020B0604020202020204" pitchFamily="34" charset="0"/>
                <a:cs typeface="Arial" panose="020B0604020202020204" pitchFamily="34" charset="0"/>
              </a:rPr>
              <a:t>, przeprowadza:</a:t>
            </a:r>
          </a:p>
          <a:p>
            <a:pPr>
              <a:lnSpc>
                <a:spcPct val="107000"/>
              </a:lnSpc>
              <a:buClr>
                <a:srgbClr val="009900"/>
              </a:buClr>
            </a:pPr>
            <a:r>
              <a:rPr lang="pl-PL" sz="1600" dirty="0">
                <a:latin typeface="Arial" panose="020B0604020202020204" pitchFamily="34" charset="0"/>
                <a:cs typeface="Arial" panose="020B0604020202020204" pitchFamily="34" charset="0"/>
              </a:rPr>
              <a:t>1) </a:t>
            </a:r>
            <a:r>
              <a:rPr lang="pl-PL" sz="1600" b="1" dirty="0">
                <a:solidFill>
                  <a:schemeClr val="bg1">
                    <a:lumMod val="50000"/>
                  </a:schemeClr>
                </a:solidFill>
                <a:latin typeface="Arial" panose="020B0604020202020204" pitchFamily="34" charset="0"/>
                <a:cs typeface="Arial" panose="020B0604020202020204" pitchFamily="34" charset="0"/>
              </a:rPr>
              <a:t>dyrektor parku narodowego</a:t>
            </a:r>
            <a:r>
              <a:rPr lang="pl-PL" sz="1600" dirty="0">
                <a:latin typeface="Arial" panose="020B0604020202020204" pitchFamily="34" charset="0"/>
                <a:cs typeface="Arial" panose="020B0604020202020204" pitchFamily="34" charset="0"/>
              </a:rPr>
              <a:t> – na obszarze tego parku narodowego;</a:t>
            </a:r>
          </a:p>
          <a:p>
            <a:pPr marL="198835" indent="-198835">
              <a:lnSpc>
                <a:spcPct val="107000"/>
              </a:lnSpc>
              <a:buClr>
                <a:srgbClr val="009900"/>
              </a:buClr>
            </a:pPr>
            <a:r>
              <a:rPr lang="pl-PL" sz="1600" dirty="0">
                <a:latin typeface="Arial" panose="020B0604020202020204" pitchFamily="34" charset="0"/>
                <a:cs typeface="Arial" panose="020B0604020202020204" pitchFamily="34" charset="0"/>
              </a:rPr>
              <a:t>2) </a:t>
            </a:r>
            <a:r>
              <a:rPr lang="pl-PL" sz="1600" b="1" dirty="0">
                <a:solidFill>
                  <a:schemeClr val="bg1">
                    <a:lumMod val="50000"/>
                  </a:schemeClr>
                </a:solidFill>
                <a:latin typeface="Arial" panose="020B0604020202020204" pitchFamily="34" charset="0"/>
                <a:cs typeface="Arial" panose="020B0604020202020204" pitchFamily="34" charset="0"/>
              </a:rPr>
              <a:t>Główny Inspektor Rybołówstwa Morskiego</a:t>
            </a:r>
            <a:r>
              <a:rPr lang="pl-PL" sz="1600" dirty="0">
                <a:latin typeface="Arial" panose="020B0604020202020204" pitchFamily="34" charset="0"/>
                <a:cs typeface="Arial" panose="020B0604020202020204" pitchFamily="34" charset="0"/>
              </a:rPr>
              <a:t> – na obszarach morskich poza obszarem parku narodowego;</a:t>
            </a:r>
          </a:p>
          <a:p>
            <a:pPr marL="198835" indent="-198835">
              <a:lnSpc>
                <a:spcPct val="107000"/>
              </a:lnSpc>
              <a:buClr>
                <a:srgbClr val="009900"/>
              </a:buClr>
            </a:pPr>
            <a:r>
              <a:rPr lang="pl-PL" sz="1600" dirty="0">
                <a:latin typeface="Arial" panose="020B0604020202020204" pitchFamily="34" charset="0"/>
                <a:cs typeface="Arial" panose="020B0604020202020204" pitchFamily="34" charset="0"/>
              </a:rPr>
              <a:t>3) </a:t>
            </a:r>
            <a:r>
              <a:rPr lang="pl-PL" sz="1600" b="1" dirty="0">
                <a:solidFill>
                  <a:schemeClr val="bg1">
                    <a:lumMod val="50000"/>
                  </a:schemeClr>
                </a:solidFill>
                <a:latin typeface="Arial" panose="020B0604020202020204" pitchFamily="34" charset="0"/>
                <a:cs typeface="Arial" panose="020B0604020202020204" pitchFamily="34" charset="0"/>
              </a:rPr>
              <a:t>właściwy dyrektor urzędu morskiego</a:t>
            </a:r>
            <a:r>
              <a:rPr lang="pl-PL" sz="1600" dirty="0">
                <a:latin typeface="Arial" panose="020B0604020202020204" pitchFamily="34" charset="0"/>
                <a:cs typeface="Arial" panose="020B0604020202020204" pitchFamily="34" charset="0"/>
              </a:rPr>
              <a:t> – na obszarze pasa technicznego poza obszarem parku narodowego;</a:t>
            </a:r>
          </a:p>
          <a:p>
            <a:pPr marL="198835" indent="-198835">
              <a:lnSpc>
                <a:spcPct val="107000"/>
              </a:lnSpc>
              <a:buClr>
                <a:srgbClr val="009900"/>
              </a:buClr>
            </a:pPr>
            <a:r>
              <a:rPr lang="pl-PL" sz="1600" dirty="0">
                <a:latin typeface="Arial" panose="020B0604020202020204" pitchFamily="34" charset="0"/>
                <a:cs typeface="Arial" panose="020B0604020202020204" pitchFamily="34" charset="0"/>
              </a:rPr>
              <a:t>4) </a:t>
            </a:r>
            <a:r>
              <a:rPr lang="pl-PL" sz="1600" b="1" dirty="0">
                <a:solidFill>
                  <a:schemeClr val="bg1">
                    <a:lumMod val="50000"/>
                  </a:schemeClr>
                </a:solidFill>
                <a:latin typeface="Arial" panose="020B0604020202020204" pitchFamily="34" charset="0"/>
                <a:cs typeface="Arial" panose="020B0604020202020204" pitchFamily="34" charset="0"/>
              </a:rPr>
              <a:t>właściwy regionalny dyrektor ochrony środowiska</a:t>
            </a:r>
            <a:r>
              <a:rPr lang="pl-PL" sz="1600" dirty="0">
                <a:latin typeface="Arial" panose="020B0604020202020204" pitchFamily="34" charset="0"/>
                <a:cs typeface="Arial" panose="020B0604020202020204" pitchFamily="34" charset="0"/>
              </a:rPr>
              <a:t> – na obszarach innych niż wymienione w pkt 1–3.</a:t>
            </a:r>
          </a:p>
        </p:txBody>
      </p:sp>
      <p:sp>
        <p:nvSpPr>
          <p:cNvPr id="4" name="Tytuł 1">
            <a:extLst>
              <a:ext uri="{FF2B5EF4-FFF2-40B4-BE49-F238E27FC236}">
                <a16:creationId xmlns:a16="http://schemas.microsoft.com/office/drawing/2014/main" id="{5FEA725E-73AB-477C-A76A-ABFBF75E0D5B}"/>
              </a:ext>
            </a:extLst>
          </p:cNvPr>
          <p:cNvSpPr txBox="1">
            <a:spLocks/>
          </p:cNvSpPr>
          <p:nvPr/>
        </p:nvSpPr>
        <p:spPr bwMode="auto">
          <a:xfrm>
            <a:off x="1277634" y="8747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Szybka eliminacja – właściwe podmioty</a:t>
            </a:r>
          </a:p>
        </p:txBody>
      </p:sp>
    </p:spTree>
    <p:extLst>
      <p:ext uri="{BB962C8B-B14F-4D97-AF65-F5344CB8AC3E}">
        <p14:creationId xmlns:p14="http://schemas.microsoft.com/office/powerpoint/2010/main" val="19934994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493658" y="681540"/>
            <a:ext cx="5832648" cy="4288675"/>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600" b="1" dirty="0">
                <a:solidFill>
                  <a:srgbClr val="009900"/>
                </a:solidFill>
                <a:latin typeface="Arial" panose="020B0604020202020204" pitchFamily="34" charset="0"/>
                <a:cs typeface="Arial" panose="020B0604020202020204" pitchFamily="34" charset="0"/>
              </a:rPr>
              <a:t>Szybka eliminacja</a:t>
            </a:r>
            <a:r>
              <a:rPr lang="pl-PL" sz="1600" dirty="0">
                <a:latin typeface="Arial" panose="020B0604020202020204" pitchFamily="34" charset="0"/>
                <a:cs typeface="Arial" panose="020B0604020202020204" pitchFamily="34" charset="0"/>
              </a:rPr>
              <a:t> w stosunku do:</a:t>
            </a:r>
          </a:p>
          <a:p>
            <a:pPr>
              <a:lnSpc>
                <a:spcPct val="107000"/>
              </a:lnSpc>
            </a:pPr>
            <a:endParaRPr lang="pl-PL" sz="1600" dirty="0">
              <a:latin typeface="Arial" panose="020B0604020202020204" pitchFamily="34" charset="0"/>
              <a:cs typeface="Arial" panose="020B0604020202020204" pitchFamily="34" charset="0"/>
            </a:endParaRPr>
          </a:p>
          <a:p>
            <a:pPr marL="198835" indent="-198835">
              <a:lnSpc>
                <a:spcPct val="107000"/>
              </a:lnSpc>
            </a:pPr>
            <a:r>
              <a:rPr lang="pl-PL" sz="1600" dirty="0">
                <a:latin typeface="Arial" panose="020B0604020202020204" pitchFamily="34" charset="0"/>
                <a:cs typeface="Arial" panose="020B0604020202020204" pitchFamily="34" charset="0"/>
              </a:rPr>
              <a:t>1) </a:t>
            </a:r>
            <a:r>
              <a:rPr lang="pl-PL" sz="1600" b="1" dirty="0">
                <a:solidFill>
                  <a:srgbClr val="009900"/>
                </a:solidFill>
                <a:latin typeface="Arial" panose="020B0604020202020204" pitchFamily="34" charset="0"/>
                <a:cs typeface="Arial" panose="020B0604020202020204" pitchFamily="34" charset="0"/>
              </a:rPr>
              <a:t>IGO stwarzającego zagrożenie dla Unii</a:t>
            </a:r>
            <a:r>
              <a:rPr lang="pl-PL" sz="1600" dirty="0">
                <a:latin typeface="Arial" panose="020B0604020202020204" pitchFamily="34" charset="0"/>
                <a:cs typeface="Arial" panose="020B0604020202020204" pitchFamily="34" charset="0"/>
              </a:rPr>
              <a:t> – polega na zastosowaniu środków eliminacji </a:t>
            </a:r>
            <a:r>
              <a:rPr lang="pl-PL" sz="1600" b="1" u="sng" dirty="0">
                <a:solidFill>
                  <a:schemeClr val="bg1">
                    <a:lumMod val="50000"/>
                  </a:schemeClr>
                </a:solidFill>
                <a:latin typeface="Arial" panose="020B0604020202020204" pitchFamily="34" charset="0"/>
                <a:cs typeface="Arial" panose="020B0604020202020204" pitchFamily="34" charset="0"/>
              </a:rPr>
              <a:t>niezwłocznie</a:t>
            </a:r>
            <a:r>
              <a:rPr lang="pl-PL" sz="1600" dirty="0">
                <a:latin typeface="Arial" panose="020B0604020202020204" pitchFamily="34" charset="0"/>
                <a:cs typeface="Arial" panose="020B0604020202020204" pitchFamily="34" charset="0"/>
              </a:rPr>
              <a:t> po stwierdzeniu obecności w środowisku tego IGO, nie później jednak niż </a:t>
            </a:r>
            <a:r>
              <a:rPr lang="pl-PL" sz="1600" b="1" u="sng" dirty="0">
                <a:solidFill>
                  <a:schemeClr val="bg1">
                    <a:lumMod val="50000"/>
                  </a:schemeClr>
                </a:solidFill>
                <a:latin typeface="Arial" panose="020B0604020202020204" pitchFamily="34" charset="0"/>
                <a:cs typeface="Arial" panose="020B0604020202020204" pitchFamily="34" charset="0"/>
              </a:rPr>
              <a:t>w terminie 3 miesięcy</a:t>
            </a:r>
            <a:r>
              <a:rPr lang="pl-PL" sz="1600" dirty="0">
                <a:latin typeface="Arial" panose="020B0604020202020204" pitchFamily="34" charset="0"/>
                <a:cs typeface="Arial" panose="020B0604020202020204" pitchFamily="34" charset="0"/>
              </a:rPr>
              <a:t> od dnia przekazania powiadomienia o wczesnym wykryciu tego gatunku do Komisji Europejskiej (informację o wykryciu IGO przekazuje się niezwłocznie)</a:t>
            </a:r>
          </a:p>
          <a:p>
            <a:pPr>
              <a:lnSpc>
                <a:spcPct val="107000"/>
              </a:lnSpc>
            </a:pPr>
            <a:endParaRPr lang="pl-PL" sz="1600" dirty="0">
              <a:latin typeface="Arial" panose="020B0604020202020204" pitchFamily="34" charset="0"/>
              <a:cs typeface="Arial" panose="020B0604020202020204" pitchFamily="34" charset="0"/>
            </a:endParaRPr>
          </a:p>
          <a:p>
            <a:pPr marL="198835" indent="-198835">
              <a:lnSpc>
                <a:spcPct val="107000"/>
              </a:lnSpc>
            </a:pPr>
            <a:r>
              <a:rPr lang="pl-PL" sz="1600" dirty="0">
                <a:latin typeface="Arial" panose="020B0604020202020204" pitchFamily="34" charset="0"/>
                <a:cs typeface="Arial" panose="020B0604020202020204" pitchFamily="34" charset="0"/>
              </a:rPr>
              <a:t>2) </a:t>
            </a:r>
            <a:r>
              <a:rPr lang="pl-PL" sz="1600" b="1" dirty="0">
                <a:solidFill>
                  <a:srgbClr val="009900"/>
                </a:solidFill>
                <a:latin typeface="Arial" panose="020B0604020202020204" pitchFamily="34" charset="0"/>
                <a:cs typeface="Arial" panose="020B0604020202020204" pitchFamily="34" charset="0"/>
              </a:rPr>
              <a:t>IGO stwarzającego zagrożenie dla Polski</a:t>
            </a:r>
            <a:r>
              <a:rPr lang="pl-PL" sz="1600" dirty="0">
                <a:latin typeface="Arial" panose="020B0604020202020204" pitchFamily="34" charset="0"/>
                <a:cs typeface="Arial" panose="020B0604020202020204" pitchFamily="34" charset="0"/>
              </a:rPr>
              <a:t> – polega na zastosowaniu środków eliminacji </a:t>
            </a:r>
            <a:r>
              <a:rPr lang="pl-PL" sz="1600" b="1" u="sng" dirty="0">
                <a:solidFill>
                  <a:schemeClr val="bg1">
                    <a:lumMod val="50000"/>
                  </a:schemeClr>
                </a:solidFill>
                <a:latin typeface="Arial" panose="020B0604020202020204" pitchFamily="34" charset="0"/>
                <a:cs typeface="Arial" panose="020B0604020202020204" pitchFamily="34" charset="0"/>
              </a:rPr>
              <a:t>niezwłocznie</a:t>
            </a:r>
            <a:r>
              <a:rPr lang="pl-PL" sz="1600" dirty="0">
                <a:latin typeface="Arial" panose="020B0604020202020204" pitchFamily="34" charset="0"/>
                <a:cs typeface="Arial" panose="020B0604020202020204" pitchFamily="34" charset="0"/>
              </a:rPr>
              <a:t> po wprowadzeniu do Rejestru IGO informacji o stwierdzeniu obecności w środowisku tego IGO, nie później jednak niż </a:t>
            </a:r>
            <a:r>
              <a:rPr lang="pl-PL" sz="1600" b="1" u="sng" dirty="0">
                <a:solidFill>
                  <a:schemeClr val="bg1">
                    <a:lumMod val="50000"/>
                  </a:schemeClr>
                </a:solidFill>
                <a:latin typeface="Arial" panose="020B0604020202020204" pitchFamily="34" charset="0"/>
                <a:cs typeface="Arial" panose="020B0604020202020204" pitchFamily="34" charset="0"/>
              </a:rPr>
              <a:t>w terminie 3 miesięcy</a:t>
            </a:r>
            <a:r>
              <a:rPr lang="pl-PL" sz="1600" dirty="0">
                <a:latin typeface="Arial" panose="020B0604020202020204" pitchFamily="34" charset="0"/>
                <a:cs typeface="Arial" panose="020B0604020202020204" pitchFamily="34" charset="0"/>
              </a:rPr>
              <a:t> od dnia wprowadzenia do Rejestru IGO tej informacji.</a:t>
            </a:r>
          </a:p>
        </p:txBody>
      </p:sp>
      <p:sp>
        <p:nvSpPr>
          <p:cNvPr id="4" name="Tytuł 1">
            <a:extLst>
              <a:ext uri="{FF2B5EF4-FFF2-40B4-BE49-F238E27FC236}">
                <a16:creationId xmlns:a16="http://schemas.microsoft.com/office/drawing/2014/main" id="{9A4641AA-9473-4BA3-AC11-AD357D326655}"/>
              </a:ext>
            </a:extLst>
          </p:cNvPr>
          <p:cNvSpPr txBox="1">
            <a:spLocks/>
          </p:cNvSpPr>
          <p:nvPr/>
        </p:nvSpPr>
        <p:spPr bwMode="auto">
          <a:xfrm>
            <a:off x="1277634" y="8747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Szybka eliminacja - terminy</a:t>
            </a:r>
          </a:p>
        </p:txBody>
      </p:sp>
    </p:spTree>
    <p:extLst>
      <p:ext uri="{BB962C8B-B14F-4D97-AF65-F5344CB8AC3E}">
        <p14:creationId xmlns:p14="http://schemas.microsoft.com/office/powerpoint/2010/main" val="42736460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74" name="Łącznik prosty ze strzałką 73">
            <a:extLst>
              <a:ext uri="{C183D7F6-B498-43B3-948B-1728B52AA6E4}">
                <adec:decorative xmlns:adec="http://schemas.microsoft.com/office/drawing/2017/decorative" val="1"/>
              </a:ext>
            </a:extLst>
          </p:cNvPr>
          <p:cNvCxnSpPr>
            <a:cxnSpLocks/>
          </p:cNvCxnSpPr>
          <p:nvPr/>
        </p:nvCxnSpPr>
        <p:spPr>
          <a:xfrm>
            <a:off x="2195736" y="2100903"/>
            <a:ext cx="1799176" cy="1608770"/>
          </a:xfrm>
          <a:prstGeom prst="straightConnector1">
            <a:avLst/>
          </a:prstGeom>
          <a:ln>
            <a:solidFill>
              <a:schemeClr val="accent3">
                <a:lumMod val="60000"/>
                <a:lumOff val="40000"/>
              </a:schemeClr>
            </a:solidFill>
            <a:tailEnd type="triangle"/>
          </a:ln>
        </p:spPr>
        <p:style>
          <a:lnRef idx="2">
            <a:schemeClr val="dk1"/>
          </a:lnRef>
          <a:fillRef idx="0">
            <a:schemeClr val="dk1"/>
          </a:fillRef>
          <a:effectRef idx="1">
            <a:schemeClr val="dk1"/>
          </a:effectRef>
          <a:fontRef idx="minor">
            <a:schemeClr val="tx1"/>
          </a:fontRef>
        </p:style>
      </p:cxnSp>
      <p:cxnSp>
        <p:nvCxnSpPr>
          <p:cNvPr id="72" name="Łącznik prosty ze strzałką 71">
            <a:extLst>
              <a:ext uri="{C183D7F6-B498-43B3-948B-1728B52AA6E4}">
                <adec:decorative xmlns:adec="http://schemas.microsoft.com/office/drawing/2017/decorative" val="1"/>
              </a:ext>
            </a:extLst>
          </p:cNvPr>
          <p:cNvCxnSpPr>
            <a:cxnSpLocks/>
          </p:cNvCxnSpPr>
          <p:nvPr/>
        </p:nvCxnSpPr>
        <p:spPr>
          <a:xfrm>
            <a:off x="3649332" y="2100903"/>
            <a:ext cx="630789" cy="1608770"/>
          </a:xfrm>
          <a:prstGeom prst="straightConnector1">
            <a:avLst/>
          </a:prstGeom>
          <a:ln>
            <a:solidFill>
              <a:schemeClr val="accent3">
                <a:lumMod val="60000"/>
                <a:lumOff val="40000"/>
              </a:schemeClr>
            </a:solidFill>
            <a:tailEnd type="triangle"/>
          </a:ln>
        </p:spPr>
        <p:style>
          <a:lnRef idx="2">
            <a:schemeClr val="dk1"/>
          </a:lnRef>
          <a:fillRef idx="0">
            <a:schemeClr val="dk1"/>
          </a:fillRef>
          <a:effectRef idx="1">
            <a:schemeClr val="dk1"/>
          </a:effectRef>
          <a:fontRef idx="minor">
            <a:schemeClr val="tx1"/>
          </a:fontRef>
        </p:style>
      </p:cxnSp>
      <p:cxnSp>
        <p:nvCxnSpPr>
          <p:cNvPr id="67" name="Łącznik prosty ze strzałką 66">
            <a:extLst>
              <a:ext uri="{C183D7F6-B498-43B3-948B-1728B52AA6E4}">
                <adec:decorative xmlns:adec="http://schemas.microsoft.com/office/drawing/2017/decorative" val="1"/>
              </a:ext>
            </a:extLst>
          </p:cNvPr>
          <p:cNvCxnSpPr>
            <a:cxnSpLocks/>
            <a:stCxn id="34" idx="2"/>
          </p:cNvCxnSpPr>
          <p:nvPr/>
        </p:nvCxnSpPr>
        <p:spPr>
          <a:xfrm flipH="1">
            <a:off x="4916673" y="2091046"/>
            <a:ext cx="1955738" cy="1618627"/>
          </a:xfrm>
          <a:prstGeom prst="straightConnector1">
            <a:avLst/>
          </a:prstGeom>
          <a:ln>
            <a:solidFill>
              <a:schemeClr val="accent3">
                <a:lumMod val="60000"/>
                <a:lumOff val="40000"/>
              </a:schemeClr>
            </a:solidFill>
            <a:tailEnd type="triangle"/>
          </a:ln>
        </p:spPr>
        <p:style>
          <a:lnRef idx="2">
            <a:schemeClr val="dk1"/>
          </a:lnRef>
          <a:fillRef idx="0">
            <a:schemeClr val="dk1"/>
          </a:fillRef>
          <a:effectRef idx="1">
            <a:schemeClr val="dk1"/>
          </a:effectRef>
          <a:fontRef idx="minor">
            <a:schemeClr val="tx1"/>
          </a:fontRef>
        </p:style>
      </p:cxnSp>
      <p:cxnSp>
        <p:nvCxnSpPr>
          <p:cNvPr id="70" name="Łącznik prosty ze strzałką 69">
            <a:extLst>
              <a:ext uri="{C183D7F6-B498-43B3-948B-1728B52AA6E4}">
                <adec:decorative xmlns:adec="http://schemas.microsoft.com/office/drawing/2017/decorative" val="1"/>
              </a:ext>
            </a:extLst>
          </p:cNvPr>
          <p:cNvCxnSpPr>
            <a:cxnSpLocks/>
          </p:cNvCxnSpPr>
          <p:nvPr/>
        </p:nvCxnSpPr>
        <p:spPr>
          <a:xfrm flipH="1">
            <a:off x="4638572" y="2117609"/>
            <a:ext cx="521121" cy="1612317"/>
          </a:xfrm>
          <a:prstGeom prst="straightConnector1">
            <a:avLst/>
          </a:prstGeom>
          <a:ln>
            <a:solidFill>
              <a:schemeClr val="accent3">
                <a:lumMod val="60000"/>
                <a:lumOff val="40000"/>
              </a:schemeClr>
            </a:solidFill>
            <a:tailEnd type="triangle"/>
          </a:ln>
        </p:spPr>
        <p:style>
          <a:lnRef idx="2">
            <a:schemeClr val="dk1"/>
          </a:lnRef>
          <a:fillRef idx="0">
            <a:schemeClr val="dk1"/>
          </a:fillRef>
          <a:effectRef idx="1">
            <a:schemeClr val="dk1"/>
          </a:effectRef>
          <a:fontRef idx="minor">
            <a:schemeClr val="tx1"/>
          </a:fontRef>
        </p:style>
      </p:cxnSp>
      <p:sp>
        <p:nvSpPr>
          <p:cNvPr id="13" name="Prostokąt 12">
            <a:extLst>
              <a:ext uri="{C183D7F6-B498-43B3-948B-1728B52AA6E4}">
                <adec:decorative xmlns:adec="http://schemas.microsoft.com/office/drawing/2017/decorative" val="1"/>
              </a:ext>
            </a:extLst>
          </p:cNvPr>
          <p:cNvSpPr/>
          <p:nvPr/>
        </p:nvSpPr>
        <p:spPr>
          <a:xfrm>
            <a:off x="3829059" y="3742209"/>
            <a:ext cx="1312607" cy="684029"/>
          </a:xfrm>
          <a:prstGeom prst="rect">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350"/>
          </a:p>
        </p:txBody>
      </p:sp>
      <p:sp>
        <p:nvSpPr>
          <p:cNvPr id="14" name="pole tekstowe 13"/>
          <p:cNvSpPr txBox="1"/>
          <p:nvPr/>
        </p:nvSpPr>
        <p:spPr>
          <a:xfrm>
            <a:off x="3797559" y="3807281"/>
            <a:ext cx="1358064" cy="577081"/>
          </a:xfrm>
          <a:prstGeom prst="rect">
            <a:avLst/>
          </a:prstGeom>
          <a:noFill/>
        </p:spPr>
        <p:txBody>
          <a:bodyPr wrap="none" rtlCol="0">
            <a:spAutoFit/>
          </a:bodyPr>
          <a:lstStyle/>
          <a:p>
            <a:pPr algn="ctr"/>
            <a:r>
              <a:rPr lang="pl-PL" sz="1050" b="1" dirty="0">
                <a:latin typeface="Arial" panose="020B0604020202020204" pitchFamily="34" charset="0"/>
                <a:cs typeface="Arial" panose="020B0604020202020204" pitchFamily="34" charset="0"/>
              </a:rPr>
              <a:t>IGO </a:t>
            </a:r>
          </a:p>
          <a:p>
            <a:pPr algn="ctr"/>
            <a:r>
              <a:rPr lang="pl-PL" sz="1050" b="1" dirty="0">
                <a:latin typeface="Arial" panose="020B0604020202020204" pitchFamily="34" charset="0"/>
                <a:cs typeface="Arial" panose="020B0604020202020204" pitchFamily="34" charset="0"/>
              </a:rPr>
              <a:t>podlegający </a:t>
            </a:r>
          </a:p>
          <a:p>
            <a:pPr algn="ctr"/>
            <a:r>
              <a:rPr lang="pl-PL" sz="1050" b="1" dirty="0">
                <a:latin typeface="Arial" panose="020B0604020202020204" pitchFamily="34" charset="0"/>
                <a:cs typeface="Arial" panose="020B0604020202020204" pitchFamily="34" charset="0"/>
              </a:rPr>
              <a:t>szybkiej eliminacji</a:t>
            </a:r>
          </a:p>
        </p:txBody>
      </p:sp>
      <p:sp>
        <p:nvSpPr>
          <p:cNvPr id="22" name="pole tekstowe 21"/>
          <p:cNvSpPr txBox="1"/>
          <p:nvPr/>
        </p:nvSpPr>
        <p:spPr>
          <a:xfrm>
            <a:off x="4724926" y="1100901"/>
            <a:ext cx="1080745" cy="738664"/>
          </a:xfrm>
          <a:prstGeom prst="rect">
            <a:avLst/>
          </a:prstGeom>
          <a:noFill/>
        </p:spPr>
        <p:txBody>
          <a:bodyPr wrap="none" rtlCol="0">
            <a:spAutoFit/>
          </a:bodyPr>
          <a:lstStyle/>
          <a:p>
            <a:pPr algn="ctr"/>
            <a:r>
              <a:rPr lang="pl-PL" sz="1050" b="1" dirty="0">
                <a:latin typeface="Arial" panose="020B0604020202020204" pitchFamily="34" charset="0"/>
                <a:ea typeface="Calibri" panose="020F0502020204030204" pitchFamily="34" charset="0"/>
                <a:cs typeface="Arial" panose="020B0604020202020204" pitchFamily="34" charset="0"/>
              </a:rPr>
              <a:t>Główny </a:t>
            </a:r>
          </a:p>
          <a:p>
            <a:pPr algn="ctr"/>
            <a:r>
              <a:rPr lang="pl-PL" sz="1050" b="1" dirty="0">
                <a:latin typeface="Arial" panose="020B0604020202020204" pitchFamily="34" charset="0"/>
                <a:ea typeface="Calibri" panose="020F0502020204030204" pitchFamily="34" charset="0"/>
                <a:cs typeface="Arial" panose="020B0604020202020204" pitchFamily="34" charset="0"/>
              </a:rPr>
              <a:t>Inspektor</a:t>
            </a:r>
          </a:p>
          <a:p>
            <a:pPr algn="ctr"/>
            <a:r>
              <a:rPr lang="pl-PL" sz="1050" b="1" dirty="0">
                <a:latin typeface="Arial" panose="020B0604020202020204" pitchFamily="34" charset="0"/>
                <a:ea typeface="Calibri" panose="020F0502020204030204" pitchFamily="34" charset="0"/>
                <a:cs typeface="Arial" panose="020B0604020202020204" pitchFamily="34" charset="0"/>
              </a:rPr>
              <a:t>Rybołówstwa </a:t>
            </a:r>
          </a:p>
          <a:p>
            <a:pPr algn="ctr"/>
            <a:r>
              <a:rPr lang="pl-PL" sz="1050" b="1" dirty="0">
                <a:latin typeface="Arial" panose="020B0604020202020204" pitchFamily="34" charset="0"/>
                <a:ea typeface="Calibri" panose="020F0502020204030204" pitchFamily="34" charset="0"/>
                <a:cs typeface="Arial" panose="020B0604020202020204" pitchFamily="34" charset="0"/>
              </a:rPr>
              <a:t>Morskiego</a:t>
            </a:r>
          </a:p>
        </p:txBody>
      </p:sp>
      <p:sp>
        <p:nvSpPr>
          <p:cNvPr id="23" name="pole tekstowe 22"/>
          <p:cNvSpPr txBox="1"/>
          <p:nvPr/>
        </p:nvSpPr>
        <p:spPr>
          <a:xfrm>
            <a:off x="6393169" y="1113454"/>
            <a:ext cx="925254" cy="738664"/>
          </a:xfrm>
          <a:prstGeom prst="rect">
            <a:avLst/>
          </a:prstGeom>
          <a:noFill/>
        </p:spPr>
        <p:txBody>
          <a:bodyPr wrap="none" rtlCol="0">
            <a:spAutoFit/>
          </a:bodyPr>
          <a:lstStyle/>
          <a:p>
            <a:pPr algn="ctr"/>
            <a:r>
              <a:rPr lang="pl-PL" sz="1050" b="1" dirty="0">
                <a:latin typeface="Arial" panose="020B0604020202020204" pitchFamily="34" charset="0"/>
                <a:ea typeface="Calibri" panose="020F0502020204030204" pitchFamily="34" charset="0"/>
                <a:cs typeface="Arial" panose="020B0604020202020204" pitchFamily="34" charset="0"/>
              </a:rPr>
              <a:t>regionalny</a:t>
            </a:r>
          </a:p>
          <a:p>
            <a:pPr algn="ctr"/>
            <a:r>
              <a:rPr lang="pl-PL" sz="1050" b="1" dirty="0">
                <a:latin typeface="Arial" panose="020B0604020202020204" pitchFamily="34" charset="0"/>
                <a:ea typeface="Calibri" panose="020F0502020204030204" pitchFamily="34" charset="0"/>
                <a:cs typeface="Arial" panose="020B0604020202020204" pitchFamily="34" charset="0"/>
              </a:rPr>
              <a:t>dyrektor </a:t>
            </a:r>
          </a:p>
          <a:p>
            <a:pPr algn="ctr"/>
            <a:r>
              <a:rPr lang="pl-PL" sz="1050" b="1" dirty="0">
                <a:latin typeface="Arial" panose="020B0604020202020204" pitchFamily="34" charset="0"/>
                <a:ea typeface="Calibri" panose="020F0502020204030204" pitchFamily="34" charset="0"/>
                <a:cs typeface="Arial" panose="020B0604020202020204" pitchFamily="34" charset="0"/>
              </a:rPr>
              <a:t>ochrony </a:t>
            </a:r>
          </a:p>
          <a:p>
            <a:pPr algn="ctr"/>
            <a:r>
              <a:rPr lang="pl-PL" sz="1050" b="1" dirty="0">
                <a:latin typeface="Arial" panose="020B0604020202020204" pitchFamily="34" charset="0"/>
                <a:ea typeface="Calibri" panose="020F0502020204030204" pitchFamily="34" charset="0"/>
                <a:cs typeface="Arial" panose="020B0604020202020204" pitchFamily="34" charset="0"/>
              </a:rPr>
              <a:t>środowiska</a:t>
            </a:r>
          </a:p>
        </p:txBody>
      </p:sp>
      <p:sp>
        <p:nvSpPr>
          <p:cNvPr id="27" name="pole tekstowe 26"/>
          <p:cNvSpPr txBox="1"/>
          <p:nvPr/>
        </p:nvSpPr>
        <p:spPr>
          <a:xfrm>
            <a:off x="1541561" y="1193103"/>
            <a:ext cx="982961" cy="577081"/>
          </a:xfrm>
          <a:prstGeom prst="rect">
            <a:avLst/>
          </a:prstGeom>
          <a:noFill/>
        </p:spPr>
        <p:txBody>
          <a:bodyPr wrap="none" rtlCol="0">
            <a:spAutoFit/>
          </a:bodyPr>
          <a:lstStyle/>
          <a:p>
            <a:pPr algn="ctr"/>
            <a:r>
              <a:rPr lang="pl-PL" sz="1050" b="1" dirty="0">
                <a:latin typeface="Arial" panose="020B0604020202020204" pitchFamily="34" charset="0"/>
                <a:ea typeface="Calibri" panose="020F0502020204030204" pitchFamily="34" charset="0"/>
                <a:cs typeface="Arial" panose="020B0604020202020204" pitchFamily="34" charset="0"/>
              </a:rPr>
              <a:t>dyrektor </a:t>
            </a:r>
          </a:p>
          <a:p>
            <a:pPr algn="ctr"/>
            <a:r>
              <a:rPr lang="pl-PL" sz="1050" b="1" dirty="0">
                <a:latin typeface="Arial" panose="020B0604020202020204" pitchFamily="34" charset="0"/>
                <a:ea typeface="Calibri" panose="020F0502020204030204" pitchFamily="34" charset="0"/>
                <a:cs typeface="Arial" panose="020B0604020202020204" pitchFamily="34" charset="0"/>
              </a:rPr>
              <a:t>parku </a:t>
            </a:r>
          </a:p>
          <a:p>
            <a:pPr algn="ctr"/>
            <a:r>
              <a:rPr lang="pl-PL" sz="1050" b="1" dirty="0">
                <a:latin typeface="Arial" panose="020B0604020202020204" pitchFamily="34" charset="0"/>
                <a:ea typeface="Calibri" panose="020F0502020204030204" pitchFamily="34" charset="0"/>
                <a:cs typeface="Arial" panose="020B0604020202020204" pitchFamily="34" charset="0"/>
              </a:rPr>
              <a:t>narodowego</a:t>
            </a:r>
            <a:endParaRPr lang="pl-PL" sz="1050" b="1" dirty="0">
              <a:latin typeface="Arial" panose="020B0604020202020204" pitchFamily="34" charset="0"/>
              <a:cs typeface="Arial" panose="020B0604020202020204" pitchFamily="34" charset="0"/>
            </a:endParaRPr>
          </a:p>
        </p:txBody>
      </p:sp>
      <p:sp>
        <p:nvSpPr>
          <p:cNvPr id="29" name="pole tekstowe 28"/>
          <p:cNvSpPr txBox="1"/>
          <p:nvPr/>
        </p:nvSpPr>
        <p:spPr>
          <a:xfrm>
            <a:off x="3216361" y="1201038"/>
            <a:ext cx="865943" cy="577081"/>
          </a:xfrm>
          <a:prstGeom prst="rect">
            <a:avLst/>
          </a:prstGeom>
          <a:noFill/>
        </p:spPr>
        <p:txBody>
          <a:bodyPr wrap="none" rtlCol="0">
            <a:spAutoFit/>
          </a:bodyPr>
          <a:lstStyle/>
          <a:p>
            <a:pPr algn="ctr"/>
            <a:r>
              <a:rPr lang="pl-PL" sz="1050" b="1" dirty="0">
                <a:latin typeface="Arial" panose="020B0604020202020204" pitchFamily="34" charset="0"/>
                <a:ea typeface="Calibri" panose="020F0502020204030204" pitchFamily="34" charset="0"/>
                <a:cs typeface="Arial" panose="020B0604020202020204" pitchFamily="34" charset="0"/>
              </a:rPr>
              <a:t>dyrektor </a:t>
            </a:r>
          </a:p>
          <a:p>
            <a:pPr algn="ctr"/>
            <a:r>
              <a:rPr lang="pl-PL" sz="1050" b="1" dirty="0">
                <a:latin typeface="Arial" panose="020B0604020202020204" pitchFamily="34" charset="0"/>
                <a:ea typeface="Calibri" panose="020F0502020204030204" pitchFamily="34" charset="0"/>
                <a:cs typeface="Arial" panose="020B0604020202020204" pitchFamily="34" charset="0"/>
              </a:rPr>
              <a:t>urzędu </a:t>
            </a:r>
          </a:p>
          <a:p>
            <a:pPr algn="ctr"/>
            <a:r>
              <a:rPr lang="pl-PL" sz="1050" b="1" dirty="0">
                <a:latin typeface="Arial" panose="020B0604020202020204" pitchFamily="34" charset="0"/>
                <a:ea typeface="Calibri" panose="020F0502020204030204" pitchFamily="34" charset="0"/>
                <a:cs typeface="Arial" panose="020B0604020202020204" pitchFamily="34" charset="0"/>
              </a:rPr>
              <a:t>morskiego</a:t>
            </a:r>
          </a:p>
        </p:txBody>
      </p:sp>
      <p:sp>
        <p:nvSpPr>
          <p:cNvPr id="24" name="pole tekstowe 23"/>
          <p:cNvSpPr txBox="1"/>
          <p:nvPr/>
        </p:nvSpPr>
        <p:spPr>
          <a:xfrm>
            <a:off x="2343680" y="2268381"/>
            <a:ext cx="5319878" cy="577081"/>
          </a:xfrm>
          <a:prstGeom prst="rect">
            <a:avLst/>
          </a:prstGeom>
          <a:solidFill>
            <a:schemeClr val="bg1"/>
          </a:solidFill>
        </p:spPr>
        <p:txBody>
          <a:bodyPr wrap="square" rtlCol="0">
            <a:spAutoFit/>
          </a:bodyPr>
          <a:lstStyle/>
          <a:p>
            <a:r>
              <a:rPr lang="pl-PL" sz="1050" b="1" i="1" dirty="0">
                <a:solidFill>
                  <a:schemeClr val="tx1">
                    <a:lumMod val="65000"/>
                    <a:lumOff val="35000"/>
                  </a:schemeClr>
                </a:solidFill>
                <a:latin typeface="Arial" panose="020B0604020202020204" pitchFamily="34" charset="0"/>
                <a:cs typeface="Arial" panose="020B0604020202020204" pitchFamily="34" charset="0"/>
              </a:rPr>
              <a:t>niezwłocznie po stwierdzeniu w środowisku, nie później niż w terminie 3 miesięcy od dnia przekazania powiadomienia o wczesnym wykryciu do KE </a:t>
            </a:r>
          </a:p>
          <a:p>
            <a:r>
              <a:rPr lang="pl-PL" sz="1050" b="1" i="1" dirty="0">
                <a:solidFill>
                  <a:schemeClr val="accent1">
                    <a:lumMod val="75000"/>
                  </a:schemeClr>
                </a:solidFill>
                <a:latin typeface="Arial" panose="020B0604020202020204" pitchFamily="34" charset="0"/>
                <a:cs typeface="Arial" panose="020B0604020202020204" pitchFamily="34" charset="0"/>
              </a:rPr>
              <a:t>– IGO stwarzające zagrożenie dla Unii</a:t>
            </a:r>
          </a:p>
        </p:txBody>
      </p:sp>
      <p:sp>
        <p:nvSpPr>
          <p:cNvPr id="45" name="pole tekstowe 44"/>
          <p:cNvSpPr txBox="1"/>
          <p:nvPr/>
        </p:nvSpPr>
        <p:spPr>
          <a:xfrm>
            <a:off x="1892972" y="2938709"/>
            <a:ext cx="5770586" cy="577081"/>
          </a:xfrm>
          <a:prstGeom prst="rect">
            <a:avLst/>
          </a:prstGeom>
          <a:solidFill>
            <a:schemeClr val="bg1"/>
          </a:solidFill>
        </p:spPr>
        <p:txBody>
          <a:bodyPr wrap="square" rtlCol="0">
            <a:spAutoFit/>
          </a:bodyPr>
          <a:lstStyle/>
          <a:p>
            <a:r>
              <a:rPr lang="pl-PL" sz="1050" b="1" i="1" dirty="0">
                <a:solidFill>
                  <a:schemeClr val="tx1">
                    <a:lumMod val="65000"/>
                    <a:lumOff val="35000"/>
                  </a:schemeClr>
                </a:solidFill>
                <a:latin typeface="Arial" panose="020B0604020202020204" pitchFamily="34" charset="0"/>
                <a:cs typeface="Arial" panose="020B0604020202020204" pitchFamily="34" charset="0"/>
              </a:rPr>
              <a:t>niezwłocznie po wprowadzeniu do Rejestru IGO informacji o stwierdzeniu w środowisku, nie później niż w terminie 3 miesięcy od dnia wprowadzenia informacji do Rejestru IGO </a:t>
            </a:r>
            <a:r>
              <a:rPr lang="pl-PL" sz="1050" b="1" i="1" dirty="0">
                <a:solidFill>
                  <a:schemeClr val="accent1">
                    <a:lumMod val="75000"/>
                  </a:schemeClr>
                </a:solidFill>
                <a:latin typeface="Arial" panose="020B0604020202020204" pitchFamily="34" charset="0"/>
                <a:cs typeface="Arial" panose="020B0604020202020204" pitchFamily="34" charset="0"/>
              </a:rPr>
              <a:t>– IGO stwarzające zagrożenie dla Polski</a:t>
            </a:r>
          </a:p>
        </p:txBody>
      </p:sp>
      <p:sp>
        <p:nvSpPr>
          <p:cNvPr id="2" name="Prostokąt 1">
            <a:extLst>
              <a:ext uri="{C183D7F6-B498-43B3-948B-1728B52AA6E4}">
                <adec:decorative xmlns:adec="http://schemas.microsoft.com/office/drawing/2017/decorative" val="1"/>
              </a:ext>
            </a:extLst>
          </p:cNvPr>
          <p:cNvSpPr/>
          <p:nvPr/>
        </p:nvSpPr>
        <p:spPr>
          <a:xfrm>
            <a:off x="1500639" y="1836969"/>
            <a:ext cx="1080120" cy="207679"/>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350"/>
          </a:p>
        </p:txBody>
      </p:sp>
      <p:sp>
        <p:nvSpPr>
          <p:cNvPr id="4" name="pole tekstowe 3"/>
          <p:cNvSpPr txBox="1"/>
          <p:nvPr/>
        </p:nvSpPr>
        <p:spPr>
          <a:xfrm>
            <a:off x="1536727" y="1824919"/>
            <a:ext cx="1109599" cy="253916"/>
          </a:xfrm>
          <a:prstGeom prst="rect">
            <a:avLst/>
          </a:prstGeom>
          <a:noFill/>
        </p:spPr>
        <p:txBody>
          <a:bodyPr wrap="none" rtlCol="0">
            <a:spAutoFit/>
          </a:bodyPr>
          <a:lstStyle/>
          <a:p>
            <a:r>
              <a:rPr lang="pl-PL" sz="1050" dirty="0">
                <a:latin typeface="Arial" panose="020B0604020202020204" pitchFamily="34" charset="0"/>
                <a:cs typeface="Arial" panose="020B0604020202020204" pitchFamily="34" charset="0"/>
              </a:rPr>
              <a:t>parki narodowe</a:t>
            </a:r>
          </a:p>
        </p:txBody>
      </p:sp>
      <p:sp>
        <p:nvSpPr>
          <p:cNvPr id="25" name="Prostokąt 24">
            <a:extLst>
              <a:ext uri="{C183D7F6-B498-43B3-948B-1728B52AA6E4}">
                <adec:decorative xmlns:adec="http://schemas.microsoft.com/office/drawing/2017/decorative" val="1"/>
              </a:ext>
            </a:extLst>
          </p:cNvPr>
          <p:cNvSpPr/>
          <p:nvPr/>
        </p:nvSpPr>
        <p:spPr>
          <a:xfrm>
            <a:off x="4725238" y="1833584"/>
            <a:ext cx="1080120" cy="207679"/>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350"/>
          </a:p>
        </p:txBody>
      </p:sp>
      <p:sp>
        <p:nvSpPr>
          <p:cNvPr id="26" name="Prostokąt 25">
            <a:extLst>
              <a:ext uri="{C183D7F6-B498-43B3-948B-1728B52AA6E4}">
                <adec:decorative xmlns:adec="http://schemas.microsoft.com/office/drawing/2017/decorative" val="1"/>
              </a:ext>
            </a:extLst>
          </p:cNvPr>
          <p:cNvSpPr/>
          <p:nvPr/>
        </p:nvSpPr>
        <p:spPr>
          <a:xfrm>
            <a:off x="3110393" y="1836969"/>
            <a:ext cx="1080120" cy="207679"/>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350"/>
          </a:p>
        </p:txBody>
      </p:sp>
      <p:sp>
        <p:nvSpPr>
          <p:cNvPr id="30" name="Prostokąt 29">
            <a:extLst>
              <a:ext uri="{C183D7F6-B498-43B3-948B-1728B52AA6E4}">
                <adec:decorative xmlns:adec="http://schemas.microsoft.com/office/drawing/2017/decorative" val="1"/>
              </a:ext>
            </a:extLst>
          </p:cNvPr>
          <p:cNvSpPr/>
          <p:nvPr/>
        </p:nvSpPr>
        <p:spPr>
          <a:xfrm>
            <a:off x="6315735" y="1839311"/>
            <a:ext cx="1080120" cy="219644"/>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350"/>
          </a:p>
        </p:txBody>
      </p:sp>
      <p:sp>
        <p:nvSpPr>
          <p:cNvPr id="32" name="pole tekstowe 31"/>
          <p:cNvSpPr txBox="1"/>
          <p:nvPr/>
        </p:nvSpPr>
        <p:spPr>
          <a:xfrm>
            <a:off x="3150204" y="1826109"/>
            <a:ext cx="1077539" cy="253916"/>
          </a:xfrm>
          <a:prstGeom prst="rect">
            <a:avLst/>
          </a:prstGeom>
          <a:noFill/>
        </p:spPr>
        <p:txBody>
          <a:bodyPr wrap="none" rtlCol="0">
            <a:spAutoFit/>
          </a:bodyPr>
          <a:lstStyle/>
          <a:p>
            <a:r>
              <a:rPr lang="pl-PL" sz="1050" dirty="0">
                <a:latin typeface="Arial" panose="020B0604020202020204" pitchFamily="34" charset="0"/>
                <a:cs typeface="Arial" panose="020B0604020202020204" pitchFamily="34" charset="0"/>
              </a:rPr>
              <a:t>pas techniczny</a:t>
            </a:r>
          </a:p>
        </p:txBody>
      </p:sp>
      <p:sp>
        <p:nvSpPr>
          <p:cNvPr id="33" name="pole tekstowe 32"/>
          <p:cNvSpPr txBox="1"/>
          <p:nvPr/>
        </p:nvSpPr>
        <p:spPr>
          <a:xfrm>
            <a:off x="4778265" y="1824918"/>
            <a:ext cx="1024639" cy="253916"/>
          </a:xfrm>
          <a:prstGeom prst="rect">
            <a:avLst/>
          </a:prstGeom>
          <a:noFill/>
        </p:spPr>
        <p:txBody>
          <a:bodyPr wrap="none" rtlCol="0">
            <a:spAutoFit/>
          </a:bodyPr>
          <a:lstStyle/>
          <a:p>
            <a:r>
              <a:rPr lang="pl-PL" sz="1050" dirty="0">
                <a:latin typeface="Arial" panose="020B0604020202020204" pitchFamily="34" charset="0"/>
                <a:cs typeface="Arial" panose="020B0604020202020204" pitchFamily="34" charset="0"/>
              </a:rPr>
              <a:t>obszar morski</a:t>
            </a:r>
          </a:p>
        </p:txBody>
      </p:sp>
      <p:sp>
        <p:nvSpPr>
          <p:cNvPr id="34" name="pole tekstowe 33"/>
          <p:cNvSpPr txBox="1"/>
          <p:nvPr/>
        </p:nvSpPr>
        <p:spPr>
          <a:xfrm>
            <a:off x="6235858" y="1837130"/>
            <a:ext cx="1273105" cy="253916"/>
          </a:xfrm>
          <a:prstGeom prst="rect">
            <a:avLst/>
          </a:prstGeom>
          <a:noFill/>
        </p:spPr>
        <p:txBody>
          <a:bodyPr wrap="none" rtlCol="0">
            <a:spAutoFit/>
          </a:bodyPr>
          <a:lstStyle/>
          <a:p>
            <a:r>
              <a:rPr lang="pl-PL" sz="1050" dirty="0">
                <a:latin typeface="Arial" panose="020B0604020202020204" pitchFamily="34" charset="0"/>
                <a:cs typeface="Arial" panose="020B0604020202020204" pitchFamily="34" charset="0"/>
              </a:rPr>
              <a:t>pozostałe obszary</a:t>
            </a:r>
          </a:p>
        </p:txBody>
      </p:sp>
      <p:sp>
        <p:nvSpPr>
          <p:cNvPr id="28" name="Prostokąt 27">
            <a:extLst>
              <a:ext uri="{C183D7F6-B498-43B3-948B-1728B52AA6E4}">
                <adec:decorative xmlns:adec="http://schemas.microsoft.com/office/drawing/2017/decorative" val="1"/>
              </a:ext>
            </a:extLst>
          </p:cNvPr>
          <p:cNvSpPr/>
          <p:nvPr/>
        </p:nvSpPr>
        <p:spPr>
          <a:xfrm>
            <a:off x="1500639" y="1135137"/>
            <a:ext cx="1080120" cy="685800"/>
          </a:xfrm>
          <a:prstGeom prst="rect">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350"/>
          </a:p>
        </p:txBody>
      </p:sp>
      <p:sp>
        <p:nvSpPr>
          <p:cNvPr id="17" name="Prostokąt 16">
            <a:extLst>
              <a:ext uri="{C183D7F6-B498-43B3-948B-1728B52AA6E4}">
                <adec:decorative xmlns:adec="http://schemas.microsoft.com/office/drawing/2017/decorative" val="1"/>
              </a:ext>
            </a:extLst>
          </p:cNvPr>
          <p:cNvSpPr/>
          <p:nvPr/>
        </p:nvSpPr>
        <p:spPr>
          <a:xfrm>
            <a:off x="3110393" y="1135911"/>
            <a:ext cx="1080120" cy="685800"/>
          </a:xfrm>
          <a:prstGeom prst="rect">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350"/>
          </a:p>
        </p:txBody>
      </p:sp>
      <p:sp>
        <p:nvSpPr>
          <p:cNvPr id="18" name="Prostokąt 17">
            <a:extLst>
              <a:ext uri="{C183D7F6-B498-43B3-948B-1728B52AA6E4}">
                <adec:decorative xmlns:adec="http://schemas.microsoft.com/office/drawing/2017/decorative" val="1"/>
              </a:ext>
            </a:extLst>
          </p:cNvPr>
          <p:cNvSpPr/>
          <p:nvPr/>
        </p:nvSpPr>
        <p:spPr>
          <a:xfrm>
            <a:off x="4725238" y="1127202"/>
            <a:ext cx="1080120" cy="685800"/>
          </a:xfrm>
          <a:prstGeom prst="rect">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350"/>
          </a:p>
        </p:txBody>
      </p:sp>
      <p:sp>
        <p:nvSpPr>
          <p:cNvPr id="19" name="Prostokąt 18">
            <a:extLst>
              <a:ext uri="{C183D7F6-B498-43B3-948B-1728B52AA6E4}">
                <adec:decorative xmlns:adec="http://schemas.microsoft.com/office/drawing/2017/decorative" val="1"/>
              </a:ext>
            </a:extLst>
          </p:cNvPr>
          <p:cNvSpPr/>
          <p:nvPr/>
        </p:nvSpPr>
        <p:spPr>
          <a:xfrm>
            <a:off x="6315735" y="1131591"/>
            <a:ext cx="1080120" cy="685800"/>
          </a:xfrm>
          <a:prstGeom prst="rect">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350"/>
          </a:p>
        </p:txBody>
      </p:sp>
      <p:sp>
        <p:nvSpPr>
          <p:cNvPr id="35" name="Tytuł 1">
            <a:extLst>
              <a:ext uri="{FF2B5EF4-FFF2-40B4-BE49-F238E27FC236}">
                <a16:creationId xmlns:a16="http://schemas.microsoft.com/office/drawing/2014/main" id="{E239C9A1-577C-4157-B19E-BE6202FDCDE1}"/>
              </a:ext>
            </a:extLst>
          </p:cNvPr>
          <p:cNvSpPr txBox="1">
            <a:spLocks/>
          </p:cNvSpPr>
          <p:nvPr/>
        </p:nvSpPr>
        <p:spPr bwMode="auto">
          <a:xfrm>
            <a:off x="1277634" y="8747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Szybka eliminacja – właściwe podmioty</a:t>
            </a:r>
          </a:p>
        </p:txBody>
      </p:sp>
    </p:spTree>
    <p:extLst>
      <p:ext uri="{BB962C8B-B14F-4D97-AF65-F5344CB8AC3E}">
        <p14:creationId xmlns:p14="http://schemas.microsoft.com/office/powerpoint/2010/main" val="41046428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493658" y="681540"/>
            <a:ext cx="6714677" cy="4224811"/>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Organy, o których mowa na poprzednim slajdzie mogą wystąpić do </a:t>
            </a:r>
            <a:r>
              <a:rPr lang="pl-PL" sz="1400" b="1" dirty="0">
                <a:solidFill>
                  <a:schemeClr val="bg1">
                    <a:lumMod val="50000"/>
                  </a:schemeClr>
                </a:solidFill>
                <a:latin typeface="Arial" panose="020B0604020202020204" pitchFamily="34" charset="0"/>
                <a:cs typeface="Arial" panose="020B0604020202020204" pitchFamily="34" charset="0"/>
              </a:rPr>
              <a:t>Generalnego Dyrektora Ochrony Środowiska</a:t>
            </a:r>
            <a:r>
              <a:rPr lang="pl-PL" sz="1400" dirty="0">
                <a:latin typeface="Arial" panose="020B0604020202020204" pitchFamily="34" charset="0"/>
                <a:cs typeface="Arial" panose="020B0604020202020204" pitchFamily="34" charset="0"/>
              </a:rPr>
              <a:t> z wnioskiem o wyrażenie zgody na </a:t>
            </a:r>
            <a:r>
              <a:rPr lang="pl-PL" sz="1400" b="1" dirty="0">
                <a:solidFill>
                  <a:srgbClr val="009900"/>
                </a:solidFill>
                <a:latin typeface="Arial" panose="020B0604020202020204" pitchFamily="34" charset="0"/>
                <a:cs typeface="Arial" panose="020B0604020202020204" pitchFamily="34" charset="0"/>
              </a:rPr>
              <a:t>odstąpienie od przeprowadzenia szybkiej eliminacji</a:t>
            </a:r>
            <a:r>
              <a:rPr lang="pl-PL" sz="1400" dirty="0">
                <a:latin typeface="Arial" panose="020B0604020202020204" pitchFamily="34" charset="0"/>
                <a:cs typeface="Arial" panose="020B0604020202020204" pitchFamily="34" charset="0"/>
              </a:rPr>
              <a:t> IGO stwarzającego zagrożenie dla Unii lub IGO stwarzającego zagrożenie dla Polski, </a:t>
            </a:r>
            <a:r>
              <a:rPr lang="pl-PL" sz="1400" b="1" u="sng" dirty="0">
                <a:solidFill>
                  <a:schemeClr val="bg1">
                    <a:lumMod val="50000"/>
                  </a:schemeClr>
                </a:solidFill>
                <a:latin typeface="Arial" panose="020B0604020202020204" pitchFamily="34" charset="0"/>
                <a:cs typeface="Arial" panose="020B0604020202020204" pitchFamily="34" charset="0"/>
              </a:rPr>
              <a:t>w terminie 30 dni</a:t>
            </a:r>
            <a:r>
              <a:rPr lang="pl-PL" sz="1400" dirty="0">
                <a:latin typeface="Arial" panose="020B0604020202020204" pitchFamily="34" charset="0"/>
                <a:cs typeface="Arial" panose="020B0604020202020204" pitchFamily="34" charset="0"/>
              </a:rPr>
              <a:t> od dnia wprowadzenia do Rejestru IGO informacji o stwierdzeniu obecności w środowisku tych IGO, w przypadku spełnienia co najmniej jednego z warunków określonych w art. 18 ust. 1 rozporządzenia nr 1143/2014.</a:t>
            </a:r>
          </a:p>
          <a:p>
            <a:pPr>
              <a:lnSpc>
                <a:spcPct val="107000"/>
              </a:lnSpc>
              <a:buClr>
                <a:srgbClr val="009900"/>
              </a:buClr>
            </a:pPr>
            <a:endParaRPr lang="pl-PL" sz="14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b="1" dirty="0">
                <a:solidFill>
                  <a:schemeClr val="bg1">
                    <a:lumMod val="50000"/>
                  </a:schemeClr>
                </a:solidFill>
                <a:latin typeface="Arial" panose="020B0604020202020204" pitchFamily="34" charset="0"/>
                <a:cs typeface="Arial" panose="020B0604020202020204" pitchFamily="34" charset="0"/>
              </a:rPr>
              <a:t>Warunki</a:t>
            </a:r>
            <a:r>
              <a:rPr lang="pl-PL" sz="1400" dirty="0">
                <a:latin typeface="Arial" panose="020B0604020202020204" pitchFamily="34" charset="0"/>
                <a:cs typeface="Arial" panose="020B0604020202020204" pitchFamily="34" charset="0"/>
              </a:rPr>
              <a:t> (rozporządzenie nr 1143/2014):</a:t>
            </a:r>
          </a:p>
          <a:p>
            <a:pPr marL="198835" indent="-198835">
              <a:lnSpc>
                <a:spcPct val="107000"/>
              </a:lnSpc>
              <a:buClr>
                <a:srgbClr val="009900"/>
              </a:buClr>
            </a:pPr>
            <a:r>
              <a:rPr lang="pl-PL" sz="1400" dirty="0">
                <a:latin typeface="Arial" panose="020B0604020202020204" pitchFamily="34" charset="0"/>
                <a:cs typeface="Arial" panose="020B0604020202020204" pitchFamily="34" charset="0"/>
              </a:rPr>
              <a:t>1) wykazano, że eliminacja jest niewykonalna od strony technicznej, ponieważ dostępnych metod eliminacji nie można zastosować w środowisku, w którym zadomowił się dany inwazyjny gatunek obcy;</a:t>
            </a:r>
          </a:p>
          <a:p>
            <a:pPr marL="198835" indent="-198835">
              <a:lnSpc>
                <a:spcPct val="107000"/>
              </a:lnSpc>
              <a:buClr>
                <a:srgbClr val="009900"/>
              </a:buClr>
            </a:pPr>
            <a:r>
              <a:rPr lang="pl-PL" sz="1400" dirty="0">
                <a:latin typeface="Arial" panose="020B0604020202020204" pitchFamily="34" charset="0"/>
                <a:cs typeface="Arial" panose="020B0604020202020204" pitchFamily="34" charset="0"/>
              </a:rPr>
              <a:t>2) w analizie kosztów i korzyści na podstawie dostępnych danych wykazano z dostateczną pewnością, że w dłuższej perspektywie czasowej koszty będą wyjątkowo wysokie i nieproporcjonalne do korzyści z eliminacji gatunku;</a:t>
            </a:r>
          </a:p>
          <a:p>
            <a:pPr marL="198835" indent="-198835">
              <a:lnSpc>
                <a:spcPct val="107000"/>
              </a:lnSpc>
              <a:buClr>
                <a:srgbClr val="009900"/>
              </a:buClr>
            </a:pPr>
            <a:r>
              <a:rPr lang="pl-PL" sz="1400" dirty="0">
                <a:latin typeface="Arial" panose="020B0604020202020204" pitchFamily="34" charset="0"/>
                <a:cs typeface="Arial" panose="020B0604020202020204" pitchFamily="34" charset="0"/>
              </a:rPr>
              <a:t>3) metody eliminacji są niedostępne lub są dostępne, lecz mają bardzo poważne niepożądane oddziaływanie na zdrowie ludzkie, na środowisko lub inne gatunki.</a:t>
            </a:r>
          </a:p>
        </p:txBody>
      </p:sp>
      <p:sp>
        <p:nvSpPr>
          <p:cNvPr id="4" name="Tytuł 1">
            <a:extLst>
              <a:ext uri="{FF2B5EF4-FFF2-40B4-BE49-F238E27FC236}">
                <a16:creationId xmlns:a16="http://schemas.microsoft.com/office/drawing/2014/main" id="{9E3A31F8-3874-438D-889C-1B5506DA28D7}"/>
              </a:ext>
            </a:extLst>
          </p:cNvPr>
          <p:cNvSpPr txBox="1">
            <a:spLocks/>
          </p:cNvSpPr>
          <p:nvPr/>
        </p:nvSpPr>
        <p:spPr bwMode="auto">
          <a:xfrm>
            <a:off x="1277633" y="87474"/>
            <a:ext cx="7313473"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Szybka eliminacja – możliwość odstąpienia od jej przeprowadzenia</a:t>
            </a:r>
          </a:p>
        </p:txBody>
      </p:sp>
    </p:spTree>
    <p:extLst>
      <p:ext uri="{BB962C8B-B14F-4D97-AF65-F5344CB8AC3E}">
        <p14:creationId xmlns:p14="http://schemas.microsoft.com/office/powerpoint/2010/main" val="40067077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493657" y="681540"/>
            <a:ext cx="5968687" cy="4288675"/>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600" dirty="0">
                <a:latin typeface="Arial" panose="020B0604020202020204" pitchFamily="34" charset="0"/>
                <a:cs typeface="Arial" panose="020B0604020202020204" pitchFamily="34" charset="0"/>
              </a:rPr>
              <a:t>Do czasu rozpatrzenia wniosku ww. organy przeprowadzają </a:t>
            </a:r>
            <a:r>
              <a:rPr lang="pl-PL" sz="1600" b="1" dirty="0">
                <a:solidFill>
                  <a:srgbClr val="009900"/>
                </a:solidFill>
                <a:latin typeface="Arial" panose="020B0604020202020204" pitchFamily="34" charset="0"/>
                <a:cs typeface="Arial" panose="020B0604020202020204" pitchFamily="34" charset="0"/>
              </a:rPr>
              <a:t>kontrolę populacji</a:t>
            </a:r>
            <a:r>
              <a:rPr lang="pl-PL" sz="1600" dirty="0">
                <a:latin typeface="Arial" panose="020B0604020202020204" pitchFamily="34" charset="0"/>
                <a:cs typeface="Arial" panose="020B0604020202020204" pitchFamily="34" charset="0"/>
              </a:rPr>
              <a:t> lub </a:t>
            </a:r>
            <a:r>
              <a:rPr lang="pl-PL" sz="1600" b="1" dirty="0">
                <a:solidFill>
                  <a:srgbClr val="009900"/>
                </a:solidFill>
                <a:latin typeface="Arial" panose="020B0604020202020204" pitchFamily="34" charset="0"/>
                <a:cs typeface="Arial" panose="020B0604020202020204" pitchFamily="34" charset="0"/>
              </a:rPr>
              <a:t>stosują środki izolacji</a:t>
            </a:r>
            <a:r>
              <a:rPr lang="pl-PL" sz="1600" dirty="0">
                <a:latin typeface="Arial" panose="020B0604020202020204" pitchFamily="34" charset="0"/>
                <a:cs typeface="Arial" panose="020B0604020202020204" pitchFamily="34" charset="0"/>
              </a:rPr>
              <a:t> wobec IGO stwarzającego zagrożenie dla Unii lub IGO stwarzającego zagrożenie dla Polski, w celu uniknięcia dalszego rozprzestrzeniania się tego IGO.</a:t>
            </a:r>
          </a:p>
          <a:p>
            <a:pPr>
              <a:lnSpc>
                <a:spcPct val="107000"/>
              </a:lnSpc>
              <a:buClr>
                <a:srgbClr val="009900"/>
              </a:buClr>
            </a:pPr>
            <a:endParaRPr lang="pl-PL" sz="16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600" b="1" dirty="0">
                <a:solidFill>
                  <a:schemeClr val="bg1">
                    <a:lumMod val="50000"/>
                  </a:schemeClr>
                </a:solidFill>
                <a:latin typeface="Arial" panose="020B0604020202020204" pitchFamily="34" charset="0"/>
                <a:cs typeface="Arial" panose="020B0604020202020204" pitchFamily="34" charset="0"/>
              </a:rPr>
              <a:t>Generalny Dyrektor Ochrony Środowiska</a:t>
            </a:r>
            <a:r>
              <a:rPr lang="pl-PL" sz="1600" dirty="0">
                <a:latin typeface="Arial" panose="020B0604020202020204" pitchFamily="34" charset="0"/>
                <a:cs typeface="Arial" panose="020B0604020202020204" pitchFamily="34" charset="0"/>
              </a:rPr>
              <a:t>:</a:t>
            </a:r>
          </a:p>
          <a:p>
            <a:pPr marL="198835" indent="-198835">
              <a:lnSpc>
                <a:spcPct val="107000"/>
              </a:lnSpc>
              <a:buClr>
                <a:srgbClr val="009900"/>
              </a:buClr>
            </a:pPr>
            <a:r>
              <a:rPr lang="pl-PL" sz="1600" dirty="0">
                <a:latin typeface="Arial" panose="020B0604020202020204" pitchFamily="34" charset="0"/>
                <a:cs typeface="Arial" panose="020B0604020202020204" pitchFamily="34" charset="0"/>
              </a:rPr>
              <a:t>1) wyraża, w drodze decyzji, zgodę na odstąpienie od przeprowadzenia szybkiej eliminacji w stosunku do IGO stwarzającego zagrożenie dla Unii lub IGO stwarzającego zagrożenie dla Polski, jeżeli jest spełniony co najmniej jeden z ww. warunków;</a:t>
            </a:r>
          </a:p>
          <a:p>
            <a:pPr marL="198835" indent="-198835">
              <a:lnSpc>
                <a:spcPct val="107000"/>
              </a:lnSpc>
            </a:pPr>
            <a:r>
              <a:rPr lang="pl-PL" sz="1600" dirty="0">
                <a:latin typeface="Arial" panose="020B0604020202020204" pitchFamily="34" charset="0"/>
                <a:cs typeface="Arial" panose="020B0604020202020204" pitchFamily="34" charset="0"/>
              </a:rPr>
              <a:t>2) niezwłocznie informuje Komisję Europejską o wyrażeniu zgody na odstąpienie od przeprowadzenia szybkiej eliminacji w stosunku do IGO stwarzającego zagrożenie dla Unii lub IGO stwarzającego zagrożenie dla Polski.</a:t>
            </a:r>
          </a:p>
        </p:txBody>
      </p:sp>
      <p:sp>
        <p:nvSpPr>
          <p:cNvPr id="5" name="Tytuł 1">
            <a:extLst>
              <a:ext uri="{FF2B5EF4-FFF2-40B4-BE49-F238E27FC236}">
                <a16:creationId xmlns:a16="http://schemas.microsoft.com/office/drawing/2014/main" id="{D07B388C-B290-4ACC-8CFA-5AD63D7353F6}"/>
              </a:ext>
            </a:extLst>
          </p:cNvPr>
          <p:cNvSpPr txBox="1">
            <a:spLocks/>
          </p:cNvSpPr>
          <p:nvPr/>
        </p:nvSpPr>
        <p:spPr bwMode="auto">
          <a:xfrm>
            <a:off x="1277633" y="87474"/>
            <a:ext cx="7313473"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Szybka eliminacja – możliwość odstąpienia od jej przeprowadzenia</a:t>
            </a:r>
          </a:p>
        </p:txBody>
      </p:sp>
    </p:spTree>
    <p:extLst>
      <p:ext uri="{BB962C8B-B14F-4D97-AF65-F5344CB8AC3E}">
        <p14:creationId xmlns:p14="http://schemas.microsoft.com/office/powerpoint/2010/main" val="41619074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493658" y="681541"/>
            <a:ext cx="5778642" cy="3761735"/>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600" dirty="0">
                <a:latin typeface="Arial" panose="020B0604020202020204" pitchFamily="34" charset="0"/>
                <a:cs typeface="Arial" panose="020B0604020202020204" pitchFamily="34" charset="0"/>
              </a:rPr>
              <a:t>Ww. organy po otrzymaniu zgody na odstąpienie od przeprowadzenia szybkiej eliminacji przeprowadzają </a:t>
            </a:r>
            <a:r>
              <a:rPr lang="pl-PL" sz="1600" b="1" dirty="0">
                <a:solidFill>
                  <a:srgbClr val="009900"/>
                </a:solidFill>
                <a:latin typeface="Arial" panose="020B0604020202020204" pitchFamily="34" charset="0"/>
                <a:cs typeface="Arial" panose="020B0604020202020204" pitchFamily="34" charset="0"/>
              </a:rPr>
              <a:t>kontrolę populacji</a:t>
            </a:r>
            <a:r>
              <a:rPr lang="pl-PL" sz="1600" dirty="0">
                <a:latin typeface="Arial" panose="020B0604020202020204" pitchFamily="34" charset="0"/>
                <a:cs typeface="Arial" panose="020B0604020202020204" pitchFamily="34" charset="0"/>
              </a:rPr>
              <a:t> lub </a:t>
            </a:r>
            <a:r>
              <a:rPr lang="pl-PL" sz="1600" b="1" dirty="0">
                <a:solidFill>
                  <a:srgbClr val="009900"/>
                </a:solidFill>
                <a:latin typeface="Arial" panose="020B0604020202020204" pitchFamily="34" charset="0"/>
                <a:cs typeface="Arial" panose="020B0604020202020204" pitchFamily="34" charset="0"/>
              </a:rPr>
              <a:t>stosują środki izolacji</a:t>
            </a:r>
            <a:r>
              <a:rPr lang="pl-PL" sz="1600" dirty="0">
                <a:latin typeface="Arial" panose="020B0604020202020204" pitchFamily="34" charset="0"/>
                <a:cs typeface="Arial" panose="020B0604020202020204" pitchFamily="34" charset="0"/>
              </a:rPr>
              <a:t> w stosunku do IGO objętego zgodą.</a:t>
            </a:r>
          </a:p>
          <a:p>
            <a:pPr>
              <a:lnSpc>
                <a:spcPct val="107000"/>
              </a:lnSpc>
              <a:buClr>
                <a:srgbClr val="009900"/>
              </a:buClr>
            </a:pPr>
            <a:endParaRPr lang="pl-PL" sz="16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600" dirty="0">
                <a:latin typeface="Arial" panose="020B0604020202020204" pitchFamily="34" charset="0"/>
                <a:cs typeface="Arial" panose="020B0604020202020204" pitchFamily="34" charset="0"/>
              </a:rPr>
              <a:t>W przypadku gdy </a:t>
            </a:r>
            <a:r>
              <a:rPr lang="pl-PL" sz="1600" b="1" dirty="0">
                <a:solidFill>
                  <a:schemeClr val="bg1">
                    <a:lumMod val="50000"/>
                  </a:schemeClr>
                </a:solidFill>
                <a:latin typeface="Arial" panose="020B0604020202020204" pitchFamily="34" charset="0"/>
                <a:cs typeface="Arial" panose="020B0604020202020204" pitchFamily="34" charset="0"/>
              </a:rPr>
              <a:t>Komisja Europejska</a:t>
            </a:r>
            <a:r>
              <a:rPr lang="pl-PL" sz="1600" dirty="0">
                <a:latin typeface="Arial" panose="020B0604020202020204" pitchFamily="34" charset="0"/>
                <a:cs typeface="Arial" panose="020B0604020202020204" pitchFamily="34" charset="0"/>
              </a:rPr>
              <a:t> wyrazi </a:t>
            </a:r>
            <a:r>
              <a:rPr lang="pl-PL" sz="1600" b="1" dirty="0">
                <a:solidFill>
                  <a:srgbClr val="009900"/>
                </a:solidFill>
                <a:latin typeface="Arial" panose="020B0604020202020204" pitchFamily="34" charset="0"/>
                <a:cs typeface="Arial" panose="020B0604020202020204" pitchFamily="34" charset="0"/>
              </a:rPr>
              <a:t>sprzeciw</a:t>
            </a:r>
            <a:r>
              <a:rPr lang="pl-PL" sz="1600" dirty="0">
                <a:latin typeface="Arial" panose="020B0604020202020204" pitchFamily="34" charset="0"/>
                <a:cs typeface="Arial" panose="020B0604020202020204" pitchFamily="34" charset="0"/>
              </a:rPr>
              <a:t> wobec zgody na odstąpienie od przeprowadzenia szybkiej eliminacji w stosunku do IGO stwarzającego zagrożenie dla Unii, </a:t>
            </a:r>
            <a:r>
              <a:rPr lang="pl-PL" sz="1600" b="1" dirty="0">
                <a:solidFill>
                  <a:schemeClr val="bg1">
                    <a:lumMod val="50000"/>
                  </a:schemeClr>
                </a:solidFill>
                <a:latin typeface="Arial" panose="020B0604020202020204" pitchFamily="34" charset="0"/>
                <a:cs typeface="Arial" panose="020B0604020202020204" pitchFamily="34" charset="0"/>
              </a:rPr>
              <a:t>Generalny Dyrektor Ochrony Środowiska</a:t>
            </a:r>
            <a:r>
              <a:rPr lang="pl-PL" sz="1600" dirty="0">
                <a:latin typeface="Arial" panose="020B0604020202020204" pitchFamily="34" charset="0"/>
                <a:cs typeface="Arial" panose="020B0604020202020204" pitchFamily="34" charset="0"/>
              </a:rPr>
              <a:t> </a:t>
            </a:r>
            <a:r>
              <a:rPr lang="pl-PL" sz="1600" b="1" u="sng" dirty="0">
                <a:solidFill>
                  <a:schemeClr val="bg1">
                    <a:lumMod val="50000"/>
                  </a:schemeClr>
                </a:solidFill>
                <a:latin typeface="Arial" panose="020B0604020202020204" pitchFamily="34" charset="0"/>
                <a:cs typeface="Arial" panose="020B0604020202020204" pitchFamily="34" charset="0"/>
              </a:rPr>
              <a:t>niezwłocznie</a:t>
            </a:r>
            <a:r>
              <a:rPr lang="pl-PL" sz="1600" dirty="0">
                <a:latin typeface="Arial" panose="020B0604020202020204" pitchFamily="34" charset="0"/>
                <a:cs typeface="Arial" panose="020B0604020202020204" pitchFamily="34" charset="0"/>
              </a:rPr>
              <a:t>:</a:t>
            </a:r>
          </a:p>
          <a:p>
            <a:pPr>
              <a:lnSpc>
                <a:spcPct val="107000"/>
              </a:lnSpc>
              <a:buClr>
                <a:srgbClr val="009900"/>
              </a:buClr>
            </a:pPr>
            <a:r>
              <a:rPr lang="pl-PL" sz="1600" dirty="0">
                <a:latin typeface="Arial" panose="020B0604020202020204" pitchFamily="34" charset="0"/>
                <a:cs typeface="Arial" panose="020B0604020202020204" pitchFamily="34" charset="0"/>
              </a:rPr>
              <a:t>1) cofa, w drodze decyzji, tę zgodę;</a:t>
            </a:r>
          </a:p>
          <a:p>
            <a:pPr marL="198835" indent="-198835">
              <a:lnSpc>
                <a:spcPct val="107000"/>
              </a:lnSpc>
              <a:buClr>
                <a:srgbClr val="009900"/>
              </a:buClr>
            </a:pPr>
            <a:r>
              <a:rPr lang="pl-PL" sz="1600" dirty="0">
                <a:latin typeface="Arial" panose="020B0604020202020204" pitchFamily="34" charset="0"/>
                <a:cs typeface="Arial" panose="020B0604020202020204" pitchFamily="34" charset="0"/>
              </a:rPr>
              <a:t>2) informuje organ, który złożył wniosek o tym sprzeciwie i konieczności niezwłocznego zastosowania środków eliminacji.</a:t>
            </a:r>
          </a:p>
        </p:txBody>
      </p:sp>
      <p:sp>
        <p:nvSpPr>
          <p:cNvPr id="5" name="Tytuł 1">
            <a:extLst>
              <a:ext uri="{FF2B5EF4-FFF2-40B4-BE49-F238E27FC236}">
                <a16:creationId xmlns:a16="http://schemas.microsoft.com/office/drawing/2014/main" id="{DDB0F2B2-2FF1-488B-BD7A-3D5E15F7CC39}"/>
              </a:ext>
            </a:extLst>
          </p:cNvPr>
          <p:cNvSpPr txBox="1">
            <a:spLocks/>
          </p:cNvSpPr>
          <p:nvPr/>
        </p:nvSpPr>
        <p:spPr bwMode="auto">
          <a:xfrm>
            <a:off x="1277633" y="87474"/>
            <a:ext cx="7313473"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Szybka eliminacja – możliwość odstąpienia od jej przeprowadzenia</a:t>
            </a:r>
          </a:p>
        </p:txBody>
      </p:sp>
    </p:spTree>
    <p:extLst>
      <p:ext uri="{BB962C8B-B14F-4D97-AF65-F5344CB8AC3E}">
        <p14:creationId xmlns:p14="http://schemas.microsoft.com/office/powerpoint/2010/main" val="40787136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493658" y="681540"/>
            <a:ext cx="5940660" cy="3763787"/>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Działania zaradcze w stosunku do IGO stwarzającego zagrożenie dla Unii lub IGO stwarzającego zagrożenie dla Polski, </a:t>
            </a:r>
            <a:r>
              <a:rPr lang="pl-PL" sz="1400" b="1" dirty="0">
                <a:solidFill>
                  <a:srgbClr val="009900"/>
                </a:solidFill>
                <a:latin typeface="Arial" panose="020B0604020202020204" pitchFamily="34" charset="0"/>
                <a:cs typeface="Arial" panose="020B0604020202020204" pitchFamily="34" charset="0"/>
              </a:rPr>
              <a:t>rozprzestrzenionego na szeroką skalę</a:t>
            </a:r>
            <a:r>
              <a:rPr lang="pl-PL" sz="1400" dirty="0">
                <a:latin typeface="Arial" panose="020B0604020202020204" pitchFamily="34" charset="0"/>
                <a:cs typeface="Arial" panose="020B0604020202020204" pitchFamily="34" charset="0"/>
              </a:rPr>
              <a:t>, przeprowadza, po wprowadzeniu do Rejestru IGO informacji o stwierdzeniu obecności w środowisku tego IGO:</a:t>
            </a:r>
          </a:p>
          <a:p>
            <a:pPr>
              <a:lnSpc>
                <a:spcPct val="107000"/>
              </a:lnSpc>
            </a:pPr>
            <a:r>
              <a:rPr lang="pl-PL" sz="1400" dirty="0">
                <a:latin typeface="Arial" panose="020B0604020202020204" pitchFamily="34" charset="0"/>
                <a:cs typeface="Arial" panose="020B0604020202020204" pitchFamily="34" charset="0"/>
              </a:rPr>
              <a:t>1) </a:t>
            </a:r>
            <a:r>
              <a:rPr lang="pl-PL" sz="1400" b="1" dirty="0">
                <a:solidFill>
                  <a:schemeClr val="bg1">
                    <a:lumMod val="50000"/>
                  </a:schemeClr>
                </a:solidFill>
                <a:latin typeface="Arial" panose="020B0604020202020204" pitchFamily="34" charset="0"/>
                <a:cs typeface="Arial" panose="020B0604020202020204" pitchFamily="34" charset="0"/>
              </a:rPr>
              <a:t>dyrektor parku narodowego</a:t>
            </a:r>
            <a:r>
              <a:rPr lang="pl-PL" sz="1400" dirty="0">
                <a:latin typeface="Arial" panose="020B0604020202020204" pitchFamily="34" charset="0"/>
                <a:cs typeface="Arial" panose="020B0604020202020204" pitchFamily="34" charset="0"/>
              </a:rPr>
              <a:t> – na obszarze tego parku narodowego;</a:t>
            </a:r>
          </a:p>
          <a:p>
            <a:pPr marL="198835" indent="-198835">
              <a:lnSpc>
                <a:spcPct val="107000"/>
              </a:lnSpc>
            </a:pPr>
            <a:r>
              <a:rPr lang="pl-PL" sz="1400" dirty="0">
                <a:latin typeface="Arial" panose="020B0604020202020204" pitchFamily="34" charset="0"/>
                <a:cs typeface="Arial" panose="020B0604020202020204" pitchFamily="34" charset="0"/>
              </a:rPr>
              <a:t>2) </a:t>
            </a:r>
            <a:r>
              <a:rPr lang="pl-PL" sz="1400" b="1" dirty="0">
                <a:solidFill>
                  <a:schemeClr val="bg1">
                    <a:lumMod val="50000"/>
                  </a:schemeClr>
                </a:solidFill>
                <a:latin typeface="Arial" panose="020B0604020202020204" pitchFamily="34" charset="0"/>
                <a:cs typeface="Arial" panose="020B0604020202020204" pitchFamily="34" charset="0"/>
              </a:rPr>
              <a:t>właściwy regionalny dyrektor ochrony środowiska</a:t>
            </a:r>
            <a:r>
              <a:rPr lang="pl-PL" sz="1400" dirty="0">
                <a:latin typeface="Arial" panose="020B0604020202020204" pitchFamily="34" charset="0"/>
                <a:cs typeface="Arial" panose="020B0604020202020204" pitchFamily="34" charset="0"/>
              </a:rPr>
              <a:t> – na obszarze rezerwatu przyrody, z wyłączeniem lasów stanowiących rezerwat przyrody;</a:t>
            </a:r>
          </a:p>
          <a:p>
            <a:pPr>
              <a:lnSpc>
                <a:spcPct val="107000"/>
              </a:lnSpc>
            </a:pPr>
            <a:r>
              <a:rPr lang="pl-PL" sz="1400" dirty="0">
                <a:latin typeface="Arial" panose="020B0604020202020204" pitchFamily="34" charset="0"/>
                <a:cs typeface="Arial" panose="020B0604020202020204" pitchFamily="34" charset="0"/>
              </a:rPr>
              <a:t>3) poza obszarami parku narodowego i rezerwatu przyrody:</a:t>
            </a:r>
          </a:p>
          <a:p>
            <a:pPr marL="198835">
              <a:lnSpc>
                <a:spcPct val="107000"/>
              </a:lnSpc>
            </a:pPr>
            <a:r>
              <a:rPr lang="pl-PL" sz="1400" dirty="0">
                <a:latin typeface="Arial" panose="020B0604020202020204" pitchFamily="34" charset="0"/>
                <a:cs typeface="Arial" panose="020B0604020202020204" pitchFamily="34" charset="0"/>
              </a:rPr>
              <a:t>a) </a:t>
            </a:r>
            <a:r>
              <a:rPr lang="pl-PL" sz="1400" b="1" dirty="0">
                <a:solidFill>
                  <a:schemeClr val="bg1">
                    <a:lumMod val="50000"/>
                  </a:schemeClr>
                </a:solidFill>
                <a:latin typeface="Arial" panose="020B0604020202020204" pitchFamily="34" charset="0"/>
                <a:cs typeface="Arial" panose="020B0604020202020204" pitchFamily="34" charset="0"/>
              </a:rPr>
              <a:t>Główny Inspektor Rybołówstwa Morskiego</a:t>
            </a:r>
            <a:r>
              <a:rPr lang="pl-PL" sz="1400" dirty="0">
                <a:latin typeface="Arial" panose="020B0604020202020204" pitchFamily="34" charset="0"/>
                <a:cs typeface="Arial" panose="020B0604020202020204" pitchFamily="34" charset="0"/>
              </a:rPr>
              <a:t> – na obszarze morskim,</a:t>
            </a:r>
          </a:p>
          <a:p>
            <a:pPr marL="407194" indent="-208360">
              <a:lnSpc>
                <a:spcPct val="107000"/>
              </a:lnSpc>
            </a:pPr>
            <a:r>
              <a:rPr lang="pl-PL" sz="1400" dirty="0">
                <a:latin typeface="Arial" panose="020B0604020202020204" pitchFamily="34" charset="0"/>
                <a:cs typeface="Arial" panose="020B0604020202020204" pitchFamily="34" charset="0"/>
              </a:rPr>
              <a:t>b) </a:t>
            </a:r>
            <a:r>
              <a:rPr lang="pl-PL" sz="1400" b="1" dirty="0">
                <a:solidFill>
                  <a:schemeClr val="bg1">
                    <a:lumMod val="50000"/>
                  </a:schemeClr>
                </a:solidFill>
                <a:latin typeface="Arial" panose="020B0604020202020204" pitchFamily="34" charset="0"/>
                <a:cs typeface="Arial" panose="020B0604020202020204" pitchFamily="34" charset="0"/>
              </a:rPr>
              <a:t>właściwy dyrektor urzędu morskiego</a:t>
            </a:r>
            <a:r>
              <a:rPr lang="pl-PL" sz="1400" dirty="0">
                <a:latin typeface="Arial" panose="020B0604020202020204" pitchFamily="34" charset="0"/>
                <a:cs typeface="Arial" panose="020B0604020202020204" pitchFamily="34" charset="0"/>
              </a:rPr>
              <a:t> – na obszarze pasa technicznego;</a:t>
            </a:r>
          </a:p>
          <a:p>
            <a:pPr marL="198835" indent="-198835">
              <a:lnSpc>
                <a:spcPct val="107000"/>
              </a:lnSpc>
            </a:pPr>
            <a:r>
              <a:rPr lang="pl-PL" sz="1400" dirty="0">
                <a:latin typeface="Arial" panose="020B0604020202020204" pitchFamily="34" charset="0"/>
                <a:cs typeface="Arial" panose="020B0604020202020204" pitchFamily="34" charset="0"/>
              </a:rPr>
              <a:t>4) </a:t>
            </a:r>
            <a:r>
              <a:rPr lang="pl-PL" sz="1400" b="1" dirty="0">
                <a:solidFill>
                  <a:schemeClr val="bg1">
                    <a:lumMod val="50000"/>
                  </a:schemeClr>
                </a:solidFill>
                <a:latin typeface="Arial" panose="020B0604020202020204" pitchFamily="34" charset="0"/>
                <a:cs typeface="Arial" panose="020B0604020202020204" pitchFamily="34" charset="0"/>
              </a:rPr>
              <a:t>właściwy wójt, burmistrz albo prezydent miasta</a:t>
            </a:r>
            <a:r>
              <a:rPr lang="pl-PL" sz="1400" dirty="0">
                <a:latin typeface="Arial" panose="020B0604020202020204" pitchFamily="34" charset="0"/>
                <a:cs typeface="Arial" panose="020B0604020202020204" pitchFamily="34" charset="0"/>
              </a:rPr>
              <a:t> – na obszarach innych niż wymienione w pkt 1–3 oraz ust. 2 (poniżej – slajd 55).</a:t>
            </a:r>
          </a:p>
        </p:txBody>
      </p:sp>
      <p:sp>
        <p:nvSpPr>
          <p:cNvPr id="4" name="Tytuł 1">
            <a:extLst>
              <a:ext uri="{FF2B5EF4-FFF2-40B4-BE49-F238E27FC236}">
                <a16:creationId xmlns:a16="http://schemas.microsoft.com/office/drawing/2014/main" id="{B73D18D8-9C70-40D3-9015-49911248C9A3}"/>
              </a:ext>
            </a:extLst>
          </p:cNvPr>
          <p:cNvSpPr txBox="1">
            <a:spLocks/>
          </p:cNvSpPr>
          <p:nvPr/>
        </p:nvSpPr>
        <p:spPr bwMode="auto">
          <a:xfrm>
            <a:off x="1277634" y="87474"/>
            <a:ext cx="7600552"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Działania zaradcze wobec gatunków rozprzestrzenionych na szeroką skalę – właściwe podmioty</a:t>
            </a:r>
          </a:p>
        </p:txBody>
      </p:sp>
    </p:spTree>
    <p:extLst>
      <p:ext uri="{BB962C8B-B14F-4D97-AF65-F5344CB8AC3E}">
        <p14:creationId xmlns:p14="http://schemas.microsoft.com/office/powerpoint/2010/main" val="30751236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493658" y="599086"/>
            <a:ext cx="6557266" cy="4685835"/>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Działania zaradcze w stosunku do IGO stwarzającego zagrożenie dla Unii lub IGO stwarzającego zagrożenie dla Polski, rozprzestrzenionego na szeroką skalę, przeprowadza, po otrzymaniu od </a:t>
            </a:r>
            <a:r>
              <a:rPr lang="pl-PL" sz="1400" b="1" dirty="0">
                <a:solidFill>
                  <a:schemeClr val="bg1">
                    <a:lumMod val="50000"/>
                  </a:schemeClr>
                </a:solidFill>
                <a:latin typeface="Arial" panose="020B0604020202020204" pitchFamily="34" charset="0"/>
                <a:cs typeface="Arial" panose="020B0604020202020204" pitchFamily="34" charset="0"/>
              </a:rPr>
              <a:t>wójta, burmistrza albo prezydenta miasta</a:t>
            </a:r>
            <a:r>
              <a:rPr lang="pl-PL" sz="1400" dirty="0">
                <a:latin typeface="Arial" panose="020B0604020202020204" pitchFamily="34" charset="0"/>
                <a:cs typeface="Arial" panose="020B0604020202020204" pitchFamily="34" charset="0"/>
              </a:rPr>
              <a:t> informacji o wprowadzeniu do Rejestru IGO informacji o stwierdzeniu obecności w środowisku IGO stwarzającego zagrożenie dla Unii albo IGO stwarzającego zagrożenie dla Polski, rozprzestrzenionego na szeroką skalę (informację o wprowadzeniu tej informacji do Rejestru IGO przekazuje RDOŚ; wójt po otrzymaniu takiej informacji od RDOŚ ma obowiązek ustalenia podmiotu władającego odpowiedzialnego za przeprowadzenie działań zaradczych i poinformowania tego podmiotu):</a:t>
            </a:r>
          </a:p>
          <a:p>
            <a:pPr marL="198835" indent="-198835">
              <a:lnSpc>
                <a:spcPct val="107000"/>
              </a:lnSpc>
            </a:pPr>
            <a:r>
              <a:rPr lang="pl-PL" sz="1400" dirty="0">
                <a:latin typeface="Arial" panose="020B0604020202020204" pitchFamily="34" charset="0"/>
                <a:cs typeface="Arial" panose="020B0604020202020204" pitchFamily="34" charset="0"/>
              </a:rPr>
              <a:t>1) </a:t>
            </a:r>
            <a:r>
              <a:rPr lang="pl-PL" sz="1400" b="1" dirty="0">
                <a:solidFill>
                  <a:schemeClr val="bg1">
                    <a:lumMod val="50000"/>
                  </a:schemeClr>
                </a:solidFill>
                <a:latin typeface="Arial" panose="020B0604020202020204" pitchFamily="34" charset="0"/>
                <a:cs typeface="Arial" panose="020B0604020202020204" pitchFamily="34" charset="0"/>
              </a:rPr>
              <a:t>właściwy dyrektor regionalnej dyrekcji Państwowego Gospodarstwa Leśnego Lasy Państwowe</a:t>
            </a:r>
            <a:r>
              <a:rPr lang="pl-PL" sz="1400" dirty="0">
                <a:latin typeface="Arial" panose="020B0604020202020204" pitchFamily="34" charset="0"/>
                <a:cs typeface="Arial" panose="020B0604020202020204" pitchFamily="34" charset="0"/>
              </a:rPr>
              <a:t> – w lasach stanowiących rezerwat przyrody;</a:t>
            </a:r>
          </a:p>
          <a:p>
            <a:pPr>
              <a:lnSpc>
                <a:spcPct val="107000"/>
              </a:lnSpc>
            </a:pPr>
            <a:r>
              <a:rPr lang="pl-PL" sz="1400" dirty="0">
                <a:latin typeface="Arial" panose="020B0604020202020204" pitchFamily="34" charset="0"/>
                <a:cs typeface="Arial" panose="020B0604020202020204" pitchFamily="34" charset="0"/>
              </a:rPr>
              <a:t>2) poza obszarami parku narodowego i rezerwatu przyrody:</a:t>
            </a:r>
          </a:p>
          <a:p>
            <a:pPr marL="407194" indent="-208360">
              <a:lnSpc>
                <a:spcPct val="107000"/>
              </a:lnSpc>
            </a:pPr>
            <a:r>
              <a:rPr lang="pl-PL" sz="1400" dirty="0">
                <a:latin typeface="Arial" panose="020B0604020202020204" pitchFamily="34" charset="0"/>
                <a:cs typeface="Arial" panose="020B0604020202020204" pitchFamily="34" charset="0"/>
              </a:rPr>
              <a:t>a) </a:t>
            </a:r>
            <a:r>
              <a:rPr lang="pl-PL" sz="1400" b="1" dirty="0">
                <a:solidFill>
                  <a:schemeClr val="bg1">
                    <a:lumMod val="50000"/>
                  </a:schemeClr>
                </a:solidFill>
                <a:latin typeface="Arial" panose="020B0604020202020204" pitchFamily="34" charset="0"/>
                <a:cs typeface="Arial" panose="020B0604020202020204" pitchFamily="34" charset="0"/>
              </a:rPr>
              <a:t>zarządca nieruchomości</a:t>
            </a:r>
            <a:r>
              <a:rPr lang="pl-PL" sz="1400" dirty="0">
                <a:latin typeface="Arial" panose="020B0604020202020204" pitchFamily="34" charset="0"/>
                <a:cs typeface="Arial" panose="020B0604020202020204" pitchFamily="34" charset="0"/>
              </a:rPr>
              <a:t> – na nieruchomości stanowiącej własność Skarbu Państwa oraz na nieruchomości stanowiącej własność państwowej osoby prawnej,</a:t>
            </a:r>
          </a:p>
          <a:p>
            <a:pPr marL="407194" indent="-208360">
              <a:lnSpc>
                <a:spcPct val="107000"/>
              </a:lnSpc>
            </a:pPr>
            <a:r>
              <a:rPr lang="pl-PL" sz="1400" dirty="0">
                <a:latin typeface="Arial" panose="020B0604020202020204" pitchFamily="34" charset="0"/>
                <a:cs typeface="Arial" panose="020B0604020202020204" pitchFamily="34" charset="0"/>
              </a:rPr>
              <a:t>b) </a:t>
            </a:r>
            <a:r>
              <a:rPr lang="pl-PL" sz="1400" b="1" dirty="0">
                <a:solidFill>
                  <a:schemeClr val="bg1">
                    <a:lumMod val="50000"/>
                  </a:schemeClr>
                </a:solidFill>
                <a:latin typeface="Arial" panose="020B0604020202020204" pitchFamily="34" charset="0"/>
                <a:cs typeface="Arial" panose="020B0604020202020204" pitchFamily="34" charset="0"/>
              </a:rPr>
              <a:t>podmiot władający </a:t>
            </a:r>
            <a:r>
              <a:rPr lang="pl-PL" sz="1400" dirty="0">
                <a:latin typeface="Arial" panose="020B0604020202020204" pitchFamily="34" charset="0"/>
                <a:cs typeface="Arial" panose="020B0604020202020204" pitchFamily="34" charset="0"/>
              </a:rPr>
              <a:t>będący osobą fizyczną albo inną niż państwowa osobą prawną, albo inną niż państwowa jednostką organizacyjną – na nieruchomości, którą włada.</a:t>
            </a:r>
          </a:p>
          <a:p>
            <a:pPr>
              <a:lnSpc>
                <a:spcPct val="107000"/>
              </a:lnSpc>
            </a:pPr>
            <a:endParaRPr lang="pl-PL" sz="1400" dirty="0">
              <a:latin typeface="Arial" panose="020B0604020202020204" pitchFamily="34" charset="0"/>
              <a:cs typeface="Arial" panose="020B0604020202020204" pitchFamily="34" charset="0"/>
            </a:endParaRPr>
          </a:p>
        </p:txBody>
      </p:sp>
      <p:sp>
        <p:nvSpPr>
          <p:cNvPr id="6" name="Tytuł 1">
            <a:extLst>
              <a:ext uri="{FF2B5EF4-FFF2-40B4-BE49-F238E27FC236}">
                <a16:creationId xmlns:a16="http://schemas.microsoft.com/office/drawing/2014/main" id="{F2CC1371-9EE1-4F43-9B22-7E7B6C3BFAA7}"/>
              </a:ext>
            </a:extLst>
          </p:cNvPr>
          <p:cNvSpPr txBox="1">
            <a:spLocks/>
          </p:cNvSpPr>
          <p:nvPr/>
        </p:nvSpPr>
        <p:spPr bwMode="auto">
          <a:xfrm>
            <a:off x="1277634" y="87474"/>
            <a:ext cx="7600552"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Działania zaradcze wobec gatunków rozprzestrzenionych na szeroką skalę – właściwe podmioty</a:t>
            </a:r>
          </a:p>
        </p:txBody>
      </p:sp>
    </p:spTree>
    <p:extLst>
      <p:ext uri="{BB962C8B-B14F-4D97-AF65-F5344CB8AC3E}">
        <p14:creationId xmlns:p14="http://schemas.microsoft.com/office/powerpoint/2010/main" val="26288220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9" name="Prostokąt 78">
            <a:extLst>
              <a:ext uri="{C183D7F6-B498-43B3-948B-1728B52AA6E4}">
                <adec:decorative xmlns:adec="http://schemas.microsoft.com/office/drawing/2017/decorative" val="1"/>
              </a:ext>
            </a:extLst>
          </p:cNvPr>
          <p:cNvSpPr/>
          <p:nvPr/>
        </p:nvSpPr>
        <p:spPr>
          <a:xfrm>
            <a:off x="5703602" y="2380604"/>
            <a:ext cx="1087399" cy="440429"/>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350"/>
          </a:p>
        </p:txBody>
      </p:sp>
      <p:cxnSp>
        <p:nvCxnSpPr>
          <p:cNvPr id="80" name="Łącznik prosty ze strzałką 79">
            <a:extLst>
              <a:ext uri="{C183D7F6-B498-43B3-948B-1728B52AA6E4}">
                <adec:decorative xmlns:adec="http://schemas.microsoft.com/office/drawing/2017/decorative" val="1"/>
              </a:ext>
            </a:extLst>
          </p:cNvPr>
          <p:cNvCxnSpPr/>
          <p:nvPr/>
        </p:nvCxnSpPr>
        <p:spPr>
          <a:xfrm flipH="1">
            <a:off x="5029964" y="2138410"/>
            <a:ext cx="1726668" cy="1039535"/>
          </a:xfrm>
          <a:prstGeom prst="straightConnector1">
            <a:avLst/>
          </a:prstGeom>
          <a:ln>
            <a:solidFill>
              <a:schemeClr val="accent3">
                <a:lumMod val="60000"/>
                <a:lumOff val="40000"/>
              </a:schemeClr>
            </a:solidFill>
            <a:tailEnd type="triangle"/>
          </a:ln>
        </p:spPr>
        <p:style>
          <a:lnRef idx="2">
            <a:schemeClr val="dk1"/>
          </a:lnRef>
          <a:fillRef idx="0">
            <a:schemeClr val="dk1"/>
          </a:fillRef>
          <a:effectRef idx="1">
            <a:schemeClr val="dk1"/>
          </a:effectRef>
          <a:fontRef idx="minor">
            <a:schemeClr val="tx1"/>
          </a:fontRef>
        </p:style>
      </p:cxnSp>
      <p:cxnSp>
        <p:nvCxnSpPr>
          <p:cNvPr id="86" name="Łącznik łamany 85">
            <a:extLst>
              <a:ext uri="{C183D7F6-B498-43B3-948B-1728B52AA6E4}">
                <adec:decorative xmlns:adec="http://schemas.microsoft.com/office/drawing/2017/decorative" val="1"/>
              </a:ext>
            </a:extLst>
          </p:cNvPr>
          <p:cNvCxnSpPr/>
          <p:nvPr/>
        </p:nvCxnSpPr>
        <p:spPr>
          <a:xfrm rot="5400000" flipH="1" flipV="1">
            <a:off x="6329211" y="3343013"/>
            <a:ext cx="1914682" cy="933812"/>
          </a:xfrm>
          <a:prstGeom prst="bentConnector3">
            <a:avLst>
              <a:gd name="adj1" fmla="val 478"/>
            </a:avLst>
          </a:prstGeom>
          <a:ln>
            <a:solidFill>
              <a:schemeClr val="accent6">
                <a:lumMod val="40000"/>
                <a:lumOff val="60000"/>
              </a:schemeClr>
            </a:solidFill>
            <a:tailEnd type="triangle"/>
          </a:ln>
        </p:spPr>
        <p:style>
          <a:lnRef idx="2">
            <a:schemeClr val="accent6"/>
          </a:lnRef>
          <a:fillRef idx="0">
            <a:schemeClr val="accent6"/>
          </a:fillRef>
          <a:effectRef idx="1">
            <a:schemeClr val="accent6"/>
          </a:effectRef>
          <a:fontRef idx="minor">
            <a:schemeClr val="tx1"/>
          </a:fontRef>
        </p:style>
      </p:cxnSp>
      <p:cxnSp>
        <p:nvCxnSpPr>
          <p:cNvPr id="91" name="Łącznik łamany 90">
            <a:extLst>
              <a:ext uri="{C183D7F6-B498-43B3-948B-1728B52AA6E4}">
                <adec:decorative xmlns:adec="http://schemas.microsoft.com/office/drawing/2017/decorative" val="1"/>
              </a:ext>
            </a:extLst>
          </p:cNvPr>
          <p:cNvCxnSpPr/>
          <p:nvPr/>
        </p:nvCxnSpPr>
        <p:spPr>
          <a:xfrm rot="5400000" flipH="1" flipV="1">
            <a:off x="6632805" y="3059746"/>
            <a:ext cx="1250040" cy="841244"/>
          </a:xfrm>
          <a:prstGeom prst="bentConnector3">
            <a:avLst>
              <a:gd name="adj1" fmla="val 863"/>
            </a:avLst>
          </a:prstGeom>
          <a:ln>
            <a:solidFill>
              <a:schemeClr val="accent6">
                <a:lumMod val="40000"/>
                <a:lumOff val="60000"/>
              </a:schemeClr>
            </a:solidFill>
            <a:tailEnd type="triangle"/>
          </a:ln>
        </p:spPr>
        <p:style>
          <a:lnRef idx="2">
            <a:schemeClr val="accent6"/>
          </a:lnRef>
          <a:fillRef idx="0">
            <a:schemeClr val="accent6"/>
          </a:fillRef>
          <a:effectRef idx="1">
            <a:schemeClr val="accent6"/>
          </a:effectRef>
          <a:fontRef idx="minor">
            <a:schemeClr val="tx1"/>
          </a:fontRef>
        </p:style>
      </p:cxnSp>
      <p:cxnSp>
        <p:nvCxnSpPr>
          <p:cNvPr id="94" name="Łącznik łamany 93">
            <a:extLst>
              <a:ext uri="{C183D7F6-B498-43B3-948B-1728B52AA6E4}">
                <adec:decorative xmlns:adec="http://schemas.microsoft.com/office/drawing/2017/decorative" val="1"/>
              </a:ext>
            </a:extLst>
          </p:cNvPr>
          <p:cNvCxnSpPr/>
          <p:nvPr/>
        </p:nvCxnSpPr>
        <p:spPr>
          <a:xfrm flipV="1">
            <a:off x="6837052" y="2855348"/>
            <a:ext cx="758119" cy="539256"/>
          </a:xfrm>
          <a:prstGeom prst="bentConnector3">
            <a:avLst>
              <a:gd name="adj1" fmla="val 100343"/>
            </a:avLst>
          </a:prstGeom>
          <a:ln>
            <a:solidFill>
              <a:schemeClr val="accent6">
                <a:lumMod val="40000"/>
                <a:lumOff val="60000"/>
              </a:schemeClr>
            </a:solidFill>
            <a:tailEnd type="triangle"/>
          </a:ln>
        </p:spPr>
        <p:style>
          <a:lnRef idx="2">
            <a:schemeClr val="accent6"/>
          </a:lnRef>
          <a:fillRef idx="0">
            <a:schemeClr val="accent6"/>
          </a:fillRef>
          <a:effectRef idx="1">
            <a:schemeClr val="accent6"/>
          </a:effectRef>
          <a:fontRef idx="minor">
            <a:schemeClr val="tx1"/>
          </a:fontRef>
        </p:style>
      </p:cxnSp>
      <p:cxnSp>
        <p:nvCxnSpPr>
          <p:cNvPr id="43" name="Łącznik prosty ze strzałką 42">
            <a:extLst>
              <a:ext uri="{C183D7F6-B498-43B3-948B-1728B52AA6E4}">
                <adec:decorative xmlns:adec="http://schemas.microsoft.com/office/drawing/2017/decorative" val="1"/>
              </a:ext>
            </a:extLst>
          </p:cNvPr>
          <p:cNvCxnSpPr/>
          <p:nvPr/>
        </p:nvCxnSpPr>
        <p:spPr>
          <a:xfrm flipH="1">
            <a:off x="4759551" y="2280804"/>
            <a:ext cx="889263" cy="884538"/>
          </a:xfrm>
          <a:prstGeom prst="straightConnector1">
            <a:avLst/>
          </a:prstGeom>
          <a:ln>
            <a:solidFill>
              <a:schemeClr val="accent3">
                <a:lumMod val="60000"/>
                <a:lumOff val="40000"/>
              </a:schemeClr>
            </a:solidFill>
            <a:tailEnd type="triangle"/>
          </a:ln>
        </p:spPr>
        <p:style>
          <a:lnRef idx="2">
            <a:schemeClr val="dk1"/>
          </a:lnRef>
          <a:fillRef idx="0">
            <a:schemeClr val="dk1"/>
          </a:fillRef>
          <a:effectRef idx="1">
            <a:schemeClr val="dk1"/>
          </a:effectRef>
          <a:fontRef idx="minor">
            <a:schemeClr val="tx1"/>
          </a:fontRef>
        </p:style>
      </p:cxnSp>
      <p:cxnSp>
        <p:nvCxnSpPr>
          <p:cNvPr id="74" name="Łącznik prosty ze strzałką 73">
            <a:extLst>
              <a:ext uri="{C183D7F6-B498-43B3-948B-1728B52AA6E4}">
                <adec:decorative xmlns:adec="http://schemas.microsoft.com/office/drawing/2017/decorative" val="1"/>
              </a:ext>
            </a:extLst>
          </p:cNvPr>
          <p:cNvCxnSpPr/>
          <p:nvPr/>
        </p:nvCxnSpPr>
        <p:spPr>
          <a:xfrm>
            <a:off x="2305576" y="2085823"/>
            <a:ext cx="1618352" cy="1087502"/>
          </a:xfrm>
          <a:prstGeom prst="straightConnector1">
            <a:avLst/>
          </a:prstGeom>
          <a:ln>
            <a:solidFill>
              <a:schemeClr val="accent3">
                <a:lumMod val="60000"/>
                <a:lumOff val="40000"/>
              </a:schemeClr>
            </a:solidFill>
            <a:tailEnd type="triangle"/>
          </a:ln>
        </p:spPr>
        <p:style>
          <a:lnRef idx="2">
            <a:schemeClr val="dk1"/>
          </a:lnRef>
          <a:fillRef idx="0">
            <a:schemeClr val="dk1"/>
          </a:fillRef>
          <a:effectRef idx="1">
            <a:schemeClr val="dk1"/>
          </a:effectRef>
          <a:fontRef idx="minor">
            <a:schemeClr val="tx1"/>
          </a:fontRef>
        </p:style>
      </p:cxnSp>
      <p:cxnSp>
        <p:nvCxnSpPr>
          <p:cNvPr id="72" name="Łącznik prosty ze strzałką 71">
            <a:extLst>
              <a:ext uri="{C183D7F6-B498-43B3-948B-1728B52AA6E4}">
                <adec:decorative xmlns:adec="http://schemas.microsoft.com/office/drawing/2017/decorative" val="1"/>
              </a:ext>
            </a:extLst>
          </p:cNvPr>
          <p:cNvCxnSpPr/>
          <p:nvPr/>
        </p:nvCxnSpPr>
        <p:spPr>
          <a:xfrm>
            <a:off x="3460635" y="2085822"/>
            <a:ext cx="726103" cy="1078803"/>
          </a:xfrm>
          <a:prstGeom prst="straightConnector1">
            <a:avLst/>
          </a:prstGeom>
          <a:ln>
            <a:solidFill>
              <a:schemeClr val="accent3">
                <a:lumMod val="60000"/>
                <a:lumOff val="40000"/>
              </a:schemeClr>
            </a:solidFill>
            <a:tailEnd type="triangle"/>
          </a:ln>
        </p:spPr>
        <p:style>
          <a:lnRef idx="2">
            <a:schemeClr val="dk1"/>
          </a:lnRef>
          <a:fillRef idx="0">
            <a:schemeClr val="dk1"/>
          </a:fillRef>
          <a:effectRef idx="1">
            <a:schemeClr val="dk1"/>
          </a:effectRef>
          <a:fontRef idx="minor">
            <a:schemeClr val="tx1"/>
          </a:fontRef>
        </p:style>
      </p:cxnSp>
      <p:cxnSp>
        <p:nvCxnSpPr>
          <p:cNvPr id="67" name="Łącznik prosty ze strzałką 66">
            <a:extLst>
              <a:ext uri="{C183D7F6-B498-43B3-948B-1728B52AA6E4}">
                <adec:decorative xmlns:adec="http://schemas.microsoft.com/office/drawing/2017/decorative" val="1"/>
              </a:ext>
            </a:extLst>
          </p:cNvPr>
          <p:cNvCxnSpPr/>
          <p:nvPr/>
        </p:nvCxnSpPr>
        <p:spPr>
          <a:xfrm>
            <a:off x="6467475" y="1581150"/>
            <a:ext cx="642278" cy="260670"/>
          </a:xfrm>
          <a:prstGeom prst="straightConnector1">
            <a:avLst/>
          </a:prstGeom>
          <a:ln>
            <a:solidFill>
              <a:schemeClr val="accent1">
                <a:lumMod val="20000"/>
                <a:lumOff val="80000"/>
              </a:schemeClr>
            </a:solidFill>
            <a:tailEnd type="triangle"/>
          </a:ln>
        </p:spPr>
        <p:style>
          <a:lnRef idx="2">
            <a:schemeClr val="dk1"/>
          </a:lnRef>
          <a:fillRef idx="0">
            <a:schemeClr val="dk1"/>
          </a:fillRef>
          <a:effectRef idx="1">
            <a:schemeClr val="dk1"/>
          </a:effectRef>
          <a:fontRef idx="minor">
            <a:schemeClr val="tx1"/>
          </a:fontRef>
        </p:style>
      </p:cxnSp>
      <p:cxnSp>
        <p:nvCxnSpPr>
          <p:cNvPr id="70" name="Łącznik prosty ze strzałką 69">
            <a:extLst>
              <a:ext uri="{C183D7F6-B498-43B3-948B-1728B52AA6E4}">
                <adec:decorative xmlns:adec="http://schemas.microsoft.com/office/drawing/2017/decorative" val="1"/>
              </a:ext>
            </a:extLst>
          </p:cNvPr>
          <p:cNvCxnSpPr/>
          <p:nvPr/>
        </p:nvCxnSpPr>
        <p:spPr>
          <a:xfrm flipH="1">
            <a:off x="4482243" y="2085822"/>
            <a:ext cx="180332" cy="1074715"/>
          </a:xfrm>
          <a:prstGeom prst="straightConnector1">
            <a:avLst/>
          </a:prstGeom>
          <a:ln>
            <a:solidFill>
              <a:schemeClr val="accent3">
                <a:lumMod val="60000"/>
                <a:lumOff val="40000"/>
              </a:schemeClr>
            </a:solidFill>
            <a:tailEnd type="triangle"/>
          </a:ln>
        </p:spPr>
        <p:style>
          <a:lnRef idx="2">
            <a:schemeClr val="dk1"/>
          </a:lnRef>
          <a:fillRef idx="0">
            <a:schemeClr val="dk1"/>
          </a:fillRef>
          <a:effectRef idx="1">
            <a:schemeClr val="dk1"/>
          </a:effectRef>
          <a:fontRef idx="minor">
            <a:schemeClr val="tx1"/>
          </a:fontRef>
        </p:style>
      </p:cxnSp>
      <p:sp>
        <p:nvSpPr>
          <p:cNvPr id="17" name="Prostokąt 16">
            <a:extLst>
              <a:ext uri="{C183D7F6-B498-43B3-948B-1728B52AA6E4}">
                <adec:decorative xmlns:adec="http://schemas.microsoft.com/office/drawing/2017/decorative" val="1"/>
              </a:ext>
            </a:extLst>
          </p:cNvPr>
          <p:cNvSpPr/>
          <p:nvPr/>
        </p:nvSpPr>
        <p:spPr>
          <a:xfrm>
            <a:off x="2775506" y="1134166"/>
            <a:ext cx="1080120" cy="685800"/>
          </a:xfrm>
          <a:prstGeom prst="rect">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350"/>
          </a:p>
        </p:txBody>
      </p:sp>
      <p:sp>
        <p:nvSpPr>
          <p:cNvPr id="18" name="Prostokąt 17">
            <a:extLst>
              <a:ext uri="{C183D7F6-B498-43B3-948B-1728B52AA6E4}">
                <adec:decorative xmlns:adec="http://schemas.microsoft.com/office/drawing/2017/decorative" val="1"/>
              </a:ext>
            </a:extLst>
          </p:cNvPr>
          <p:cNvSpPr/>
          <p:nvPr/>
        </p:nvSpPr>
        <p:spPr>
          <a:xfrm>
            <a:off x="4050374" y="1134166"/>
            <a:ext cx="1080120" cy="685800"/>
          </a:xfrm>
          <a:prstGeom prst="rect">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350"/>
          </a:p>
        </p:txBody>
      </p:sp>
      <p:sp>
        <p:nvSpPr>
          <p:cNvPr id="19" name="Prostokąt 18">
            <a:extLst>
              <a:ext uri="{C183D7F6-B498-43B3-948B-1728B52AA6E4}">
                <adec:decorative xmlns:adec="http://schemas.microsoft.com/office/drawing/2017/decorative" val="1"/>
              </a:ext>
            </a:extLst>
          </p:cNvPr>
          <p:cNvSpPr/>
          <p:nvPr/>
        </p:nvSpPr>
        <p:spPr>
          <a:xfrm>
            <a:off x="5327058" y="1134166"/>
            <a:ext cx="1080120" cy="685800"/>
          </a:xfrm>
          <a:prstGeom prst="rect">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350"/>
          </a:p>
        </p:txBody>
      </p:sp>
      <p:sp>
        <p:nvSpPr>
          <p:cNvPr id="22" name="pole tekstowe 21"/>
          <p:cNvSpPr txBox="1"/>
          <p:nvPr/>
        </p:nvSpPr>
        <p:spPr>
          <a:xfrm>
            <a:off x="4055197" y="1129929"/>
            <a:ext cx="1074333" cy="738664"/>
          </a:xfrm>
          <a:prstGeom prst="rect">
            <a:avLst/>
          </a:prstGeom>
          <a:noFill/>
        </p:spPr>
        <p:txBody>
          <a:bodyPr wrap="none" rtlCol="0">
            <a:spAutoFit/>
          </a:bodyPr>
          <a:lstStyle/>
          <a:p>
            <a:pPr algn="ctr"/>
            <a:r>
              <a:rPr lang="pl-PL" sz="1050" b="1" dirty="0">
                <a:latin typeface="Arial" panose="020B0604020202020204" pitchFamily="34" charset="0"/>
                <a:ea typeface="Calibri" panose="020F0502020204030204" pitchFamily="34" charset="0"/>
                <a:cs typeface="Arial" panose="020B0604020202020204" pitchFamily="34" charset="0"/>
              </a:rPr>
              <a:t>Główny </a:t>
            </a:r>
          </a:p>
          <a:p>
            <a:pPr algn="ctr"/>
            <a:r>
              <a:rPr lang="pl-PL" sz="1050" b="1" dirty="0">
                <a:latin typeface="Arial" panose="020B0604020202020204" pitchFamily="34" charset="0"/>
                <a:ea typeface="Calibri" panose="020F0502020204030204" pitchFamily="34" charset="0"/>
                <a:cs typeface="Arial" panose="020B0604020202020204" pitchFamily="34" charset="0"/>
              </a:rPr>
              <a:t>Inspektor</a:t>
            </a:r>
          </a:p>
          <a:p>
            <a:pPr algn="ctr"/>
            <a:r>
              <a:rPr lang="pl-PL" sz="1050" b="1" dirty="0">
                <a:latin typeface="Arial" panose="020B0604020202020204" pitchFamily="34" charset="0"/>
                <a:ea typeface="Calibri" panose="020F0502020204030204" pitchFamily="34" charset="0"/>
                <a:cs typeface="Arial" panose="020B0604020202020204" pitchFamily="34" charset="0"/>
              </a:rPr>
              <a:t>Rybołówstwa </a:t>
            </a:r>
          </a:p>
          <a:p>
            <a:pPr algn="ctr"/>
            <a:r>
              <a:rPr lang="pl-PL" sz="1050" b="1" dirty="0">
                <a:latin typeface="Arial" panose="020B0604020202020204" pitchFamily="34" charset="0"/>
                <a:ea typeface="Calibri" panose="020F0502020204030204" pitchFamily="34" charset="0"/>
                <a:cs typeface="Arial" panose="020B0604020202020204" pitchFamily="34" charset="0"/>
              </a:rPr>
              <a:t>Morskiego</a:t>
            </a:r>
          </a:p>
        </p:txBody>
      </p:sp>
      <p:sp>
        <p:nvSpPr>
          <p:cNvPr id="23" name="pole tekstowe 22"/>
          <p:cNvSpPr txBox="1"/>
          <p:nvPr/>
        </p:nvSpPr>
        <p:spPr>
          <a:xfrm>
            <a:off x="5414767" y="1112312"/>
            <a:ext cx="925254" cy="738664"/>
          </a:xfrm>
          <a:prstGeom prst="rect">
            <a:avLst/>
          </a:prstGeom>
          <a:noFill/>
        </p:spPr>
        <p:txBody>
          <a:bodyPr wrap="none" rtlCol="0">
            <a:spAutoFit/>
          </a:bodyPr>
          <a:lstStyle/>
          <a:p>
            <a:pPr algn="ctr"/>
            <a:r>
              <a:rPr lang="pl-PL" sz="1050" b="1" dirty="0">
                <a:latin typeface="Arial" panose="020B0604020202020204" pitchFamily="34" charset="0"/>
                <a:ea typeface="Calibri" panose="020F0502020204030204" pitchFamily="34" charset="0"/>
                <a:cs typeface="Arial" panose="020B0604020202020204" pitchFamily="34" charset="0"/>
              </a:rPr>
              <a:t>regionalny</a:t>
            </a:r>
          </a:p>
          <a:p>
            <a:pPr algn="ctr"/>
            <a:r>
              <a:rPr lang="pl-PL" sz="1050" b="1" dirty="0">
                <a:latin typeface="Arial" panose="020B0604020202020204" pitchFamily="34" charset="0"/>
                <a:ea typeface="Calibri" panose="020F0502020204030204" pitchFamily="34" charset="0"/>
                <a:cs typeface="Arial" panose="020B0604020202020204" pitchFamily="34" charset="0"/>
              </a:rPr>
              <a:t>dyrektor </a:t>
            </a:r>
          </a:p>
          <a:p>
            <a:pPr algn="ctr"/>
            <a:r>
              <a:rPr lang="pl-PL" sz="1050" b="1" dirty="0">
                <a:latin typeface="Arial" panose="020B0604020202020204" pitchFamily="34" charset="0"/>
                <a:ea typeface="Calibri" panose="020F0502020204030204" pitchFamily="34" charset="0"/>
                <a:cs typeface="Arial" panose="020B0604020202020204" pitchFamily="34" charset="0"/>
              </a:rPr>
              <a:t>ochrony </a:t>
            </a:r>
          </a:p>
          <a:p>
            <a:pPr algn="ctr"/>
            <a:r>
              <a:rPr lang="pl-PL" sz="1050" b="1" dirty="0">
                <a:latin typeface="Arial" panose="020B0604020202020204" pitchFamily="34" charset="0"/>
                <a:ea typeface="Calibri" panose="020F0502020204030204" pitchFamily="34" charset="0"/>
                <a:cs typeface="Arial" panose="020B0604020202020204" pitchFamily="34" charset="0"/>
              </a:rPr>
              <a:t>środowiska</a:t>
            </a:r>
          </a:p>
        </p:txBody>
      </p:sp>
      <p:sp>
        <p:nvSpPr>
          <p:cNvPr id="27" name="pole tekstowe 26"/>
          <p:cNvSpPr txBox="1"/>
          <p:nvPr/>
        </p:nvSpPr>
        <p:spPr>
          <a:xfrm>
            <a:off x="1541561" y="1193103"/>
            <a:ext cx="982961" cy="577081"/>
          </a:xfrm>
          <a:prstGeom prst="rect">
            <a:avLst/>
          </a:prstGeom>
          <a:noFill/>
        </p:spPr>
        <p:txBody>
          <a:bodyPr wrap="none" rtlCol="0">
            <a:spAutoFit/>
          </a:bodyPr>
          <a:lstStyle/>
          <a:p>
            <a:pPr algn="ctr"/>
            <a:r>
              <a:rPr lang="pl-PL" sz="1050" b="1" dirty="0">
                <a:latin typeface="Arial" panose="020B0604020202020204" pitchFamily="34" charset="0"/>
                <a:ea typeface="Calibri" panose="020F0502020204030204" pitchFamily="34" charset="0"/>
                <a:cs typeface="Arial" panose="020B0604020202020204" pitchFamily="34" charset="0"/>
              </a:rPr>
              <a:t>dyrektor </a:t>
            </a:r>
          </a:p>
          <a:p>
            <a:pPr algn="ctr"/>
            <a:r>
              <a:rPr lang="pl-PL" sz="1050" b="1" dirty="0">
                <a:latin typeface="Arial" panose="020B0604020202020204" pitchFamily="34" charset="0"/>
                <a:ea typeface="Calibri" panose="020F0502020204030204" pitchFamily="34" charset="0"/>
                <a:cs typeface="Arial" panose="020B0604020202020204" pitchFamily="34" charset="0"/>
              </a:rPr>
              <a:t>parku </a:t>
            </a:r>
          </a:p>
          <a:p>
            <a:pPr algn="ctr"/>
            <a:r>
              <a:rPr lang="pl-PL" sz="1050" b="1" dirty="0">
                <a:latin typeface="Arial" panose="020B0604020202020204" pitchFamily="34" charset="0"/>
                <a:ea typeface="Calibri" panose="020F0502020204030204" pitchFamily="34" charset="0"/>
                <a:cs typeface="Arial" panose="020B0604020202020204" pitchFamily="34" charset="0"/>
              </a:rPr>
              <a:t>narodowego</a:t>
            </a:r>
            <a:endParaRPr lang="pl-PL" sz="1050" b="1" dirty="0">
              <a:latin typeface="Arial" panose="020B0604020202020204" pitchFamily="34" charset="0"/>
              <a:cs typeface="Arial" panose="020B0604020202020204" pitchFamily="34" charset="0"/>
            </a:endParaRPr>
          </a:p>
        </p:txBody>
      </p:sp>
      <p:sp>
        <p:nvSpPr>
          <p:cNvPr id="28" name="Prostokąt 27">
            <a:extLst>
              <a:ext uri="{C183D7F6-B498-43B3-948B-1728B52AA6E4}">
                <adec:decorative xmlns:adec="http://schemas.microsoft.com/office/drawing/2017/decorative" val="1"/>
              </a:ext>
            </a:extLst>
          </p:cNvPr>
          <p:cNvSpPr/>
          <p:nvPr/>
        </p:nvSpPr>
        <p:spPr>
          <a:xfrm>
            <a:off x="1500639" y="1135137"/>
            <a:ext cx="1080120" cy="685800"/>
          </a:xfrm>
          <a:prstGeom prst="rect">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350"/>
          </a:p>
        </p:txBody>
      </p:sp>
      <p:sp>
        <p:nvSpPr>
          <p:cNvPr id="29" name="pole tekstowe 28"/>
          <p:cNvSpPr txBox="1"/>
          <p:nvPr/>
        </p:nvSpPr>
        <p:spPr>
          <a:xfrm>
            <a:off x="2878315" y="1192690"/>
            <a:ext cx="865943" cy="577081"/>
          </a:xfrm>
          <a:prstGeom prst="rect">
            <a:avLst/>
          </a:prstGeom>
          <a:noFill/>
        </p:spPr>
        <p:txBody>
          <a:bodyPr wrap="none" rtlCol="0">
            <a:spAutoFit/>
          </a:bodyPr>
          <a:lstStyle/>
          <a:p>
            <a:pPr algn="ctr"/>
            <a:r>
              <a:rPr lang="pl-PL" sz="1050" b="1" dirty="0">
                <a:latin typeface="Arial" panose="020B0604020202020204" pitchFamily="34" charset="0"/>
                <a:ea typeface="Calibri" panose="020F0502020204030204" pitchFamily="34" charset="0"/>
                <a:cs typeface="Arial" panose="020B0604020202020204" pitchFamily="34" charset="0"/>
              </a:rPr>
              <a:t>dyrektor </a:t>
            </a:r>
          </a:p>
          <a:p>
            <a:pPr algn="ctr"/>
            <a:r>
              <a:rPr lang="pl-PL" sz="1050" b="1" dirty="0">
                <a:latin typeface="Arial" panose="020B0604020202020204" pitchFamily="34" charset="0"/>
                <a:ea typeface="Calibri" panose="020F0502020204030204" pitchFamily="34" charset="0"/>
                <a:cs typeface="Arial" panose="020B0604020202020204" pitchFamily="34" charset="0"/>
              </a:rPr>
              <a:t>urzędu </a:t>
            </a:r>
          </a:p>
          <a:p>
            <a:pPr algn="ctr"/>
            <a:r>
              <a:rPr lang="pl-PL" sz="1050" b="1" dirty="0">
                <a:latin typeface="Arial" panose="020B0604020202020204" pitchFamily="34" charset="0"/>
                <a:ea typeface="Calibri" panose="020F0502020204030204" pitchFamily="34" charset="0"/>
                <a:cs typeface="Arial" panose="020B0604020202020204" pitchFamily="34" charset="0"/>
              </a:rPr>
              <a:t>morskiego</a:t>
            </a:r>
          </a:p>
        </p:txBody>
      </p:sp>
      <p:sp>
        <p:nvSpPr>
          <p:cNvPr id="24" name="pole tekstowe 23"/>
          <p:cNvSpPr txBox="1"/>
          <p:nvPr/>
        </p:nvSpPr>
        <p:spPr>
          <a:xfrm>
            <a:off x="1665018" y="2222040"/>
            <a:ext cx="3984975" cy="577081"/>
          </a:xfrm>
          <a:prstGeom prst="rect">
            <a:avLst/>
          </a:prstGeom>
          <a:solidFill>
            <a:schemeClr val="bg1"/>
          </a:solidFill>
        </p:spPr>
        <p:txBody>
          <a:bodyPr wrap="square" rtlCol="0">
            <a:spAutoFit/>
          </a:bodyPr>
          <a:lstStyle/>
          <a:p>
            <a:r>
              <a:rPr lang="pl-PL" sz="1050" b="1" i="1" dirty="0">
                <a:solidFill>
                  <a:schemeClr val="tx1">
                    <a:lumMod val="65000"/>
                    <a:lumOff val="35000"/>
                  </a:schemeClr>
                </a:solidFill>
                <a:latin typeface="Arial" panose="020B0604020202020204" pitchFamily="34" charset="0"/>
                <a:cs typeface="Arial" panose="020B0604020202020204" pitchFamily="34" charset="0"/>
              </a:rPr>
              <a:t>po wprowadzeniu do Rejestru IGO informacji o stwierdzeniu w środowisku tego IGO – </a:t>
            </a:r>
            <a:r>
              <a:rPr lang="pl-PL" sz="1050" b="1" i="1" dirty="0">
                <a:solidFill>
                  <a:schemeClr val="accent1">
                    <a:lumMod val="75000"/>
                  </a:schemeClr>
                </a:solidFill>
                <a:latin typeface="Arial" panose="020B0604020202020204" pitchFamily="34" charset="0"/>
                <a:cs typeface="Arial" panose="020B0604020202020204" pitchFamily="34" charset="0"/>
              </a:rPr>
              <a:t>IGO stanowiącego zagrożenie dla Unii i IGO stanowiącego zagrożenie dla Polski</a:t>
            </a:r>
          </a:p>
        </p:txBody>
      </p:sp>
      <p:sp>
        <p:nvSpPr>
          <p:cNvPr id="25" name="Prostokąt 24">
            <a:extLst>
              <a:ext uri="{C183D7F6-B498-43B3-948B-1728B52AA6E4}">
                <adec:decorative xmlns:adec="http://schemas.microsoft.com/office/drawing/2017/decorative" val="1"/>
              </a:ext>
            </a:extLst>
          </p:cNvPr>
          <p:cNvSpPr/>
          <p:nvPr/>
        </p:nvSpPr>
        <p:spPr>
          <a:xfrm>
            <a:off x="6832290" y="1896411"/>
            <a:ext cx="1080120" cy="685800"/>
          </a:xfrm>
          <a:prstGeom prst="rect">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350"/>
          </a:p>
        </p:txBody>
      </p:sp>
      <p:sp>
        <p:nvSpPr>
          <p:cNvPr id="26" name="pole tekstowe 25"/>
          <p:cNvSpPr txBox="1"/>
          <p:nvPr/>
        </p:nvSpPr>
        <p:spPr>
          <a:xfrm>
            <a:off x="6938855" y="1877724"/>
            <a:ext cx="857928" cy="738664"/>
          </a:xfrm>
          <a:prstGeom prst="rect">
            <a:avLst/>
          </a:prstGeom>
          <a:noFill/>
        </p:spPr>
        <p:txBody>
          <a:bodyPr wrap="none" rtlCol="0">
            <a:spAutoFit/>
          </a:bodyPr>
          <a:lstStyle/>
          <a:p>
            <a:pPr algn="ctr"/>
            <a:r>
              <a:rPr lang="pl-PL" sz="1050" b="1" dirty="0">
                <a:latin typeface="Arial" panose="020B0604020202020204" pitchFamily="34" charset="0"/>
                <a:cs typeface="Arial" panose="020B0604020202020204" pitchFamily="34" charset="0"/>
              </a:rPr>
              <a:t>wójt/</a:t>
            </a:r>
          </a:p>
          <a:p>
            <a:pPr algn="ctr"/>
            <a:r>
              <a:rPr lang="pl-PL" sz="1050" b="1" dirty="0">
                <a:latin typeface="Arial" panose="020B0604020202020204" pitchFamily="34" charset="0"/>
                <a:cs typeface="Arial" panose="020B0604020202020204" pitchFamily="34" charset="0"/>
              </a:rPr>
              <a:t>burmistrz/</a:t>
            </a:r>
          </a:p>
          <a:p>
            <a:pPr algn="ctr"/>
            <a:r>
              <a:rPr lang="pl-PL" sz="1050" b="1" dirty="0">
                <a:latin typeface="Arial" panose="020B0604020202020204" pitchFamily="34" charset="0"/>
                <a:cs typeface="Arial" panose="020B0604020202020204" pitchFamily="34" charset="0"/>
              </a:rPr>
              <a:t>prezydent </a:t>
            </a:r>
          </a:p>
          <a:p>
            <a:pPr algn="ctr"/>
            <a:r>
              <a:rPr lang="pl-PL" sz="1050" b="1" dirty="0">
                <a:latin typeface="Arial" panose="020B0604020202020204" pitchFamily="34" charset="0"/>
                <a:cs typeface="Arial" panose="020B0604020202020204" pitchFamily="34" charset="0"/>
              </a:rPr>
              <a:t>miasta</a:t>
            </a:r>
          </a:p>
        </p:txBody>
      </p:sp>
      <p:sp>
        <p:nvSpPr>
          <p:cNvPr id="30" name="Prostokąt 29">
            <a:extLst>
              <a:ext uri="{C183D7F6-B498-43B3-948B-1728B52AA6E4}">
                <adec:decorative xmlns:adec="http://schemas.microsoft.com/office/drawing/2017/decorative" val="1"/>
              </a:ext>
            </a:extLst>
          </p:cNvPr>
          <p:cNvSpPr/>
          <p:nvPr/>
        </p:nvSpPr>
        <p:spPr>
          <a:xfrm>
            <a:off x="5709473" y="2834362"/>
            <a:ext cx="1080120" cy="685800"/>
          </a:xfrm>
          <a:prstGeom prst="rect">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350"/>
          </a:p>
        </p:txBody>
      </p:sp>
      <p:sp>
        <p:nvSpPr>
          <p:cNvPr id="31" name="Prostokąt 30">
            <a:extLst>
              <a:ext uri="{C183D7F6-B498-43B3-948B-1728B52AA6E4}">
                <adec:decorative xmlns:adec="http://schemas.microsoft.com/office/drawing/2017/decorative" val="1"/>
              </a:ext>
            </a:extLst>
          </p:cNvPr>
          <p:cNvSpPr/>
          <p:nvPr/>
        </p:nvSpPr>
        <p:spPr>
          <a:xfrm>
            <a:off x="5709473" y="3579388"/>
            <a:ext cx="1080120" cy="685800"/>
          </a:xfrm>
          <a:prstGeom prst="rect">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350"/>
          </a:p>
        </p:txBody>
      </p:sp>
      <p:sp>
        <p:nvSpPr>
          <p:cNvPr id="32" name="Prostokąt 31">
            <a:extLst>
              <a:ext uri="{C183D7F6-B498-43B3-948B-1728B52AA6E4}">
                <adec:decorative xmlns:adec="http://schemas.microsoft.com/office/drawing/2017/decorative" val="1"/>
              </a:ext>
            </a:extLst>
          </p:cNvPr>
          <p:cNvSpPr/>
          <p:nvPr/>
        </p:nvSpPr>
        <p:spPr>
          <a:xfrm>
            <a:off x="5709473" y="4328456"/>
            <a:ext cx="1080120" cy="685800"/>
          </a:xfrm>
          <a:prstGeom prst="rect">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350"/>
          </a:p>
        </p:txBody>
      </p:sp>
      <p:sp>
        <p:nvSpPr>
          <p:cNvPr id="40" name="pole tekstowe 39"/>
          <p:cNvSpPr txBox="1"/>
          <p:nvPr/>
        </p:nvSpPr>
        <p:spPr>
          <a:xfrm>
            <a:off x="5684622" y="2807704"/>
            <a:ext cx="1149675" cy="738664"/>
          </a:xfrm>
          <a:prstGeom prst="rect">
            <a:avLst/>
          </a:prstGeom>
          <a:noFill/>
        </p:spPr>
        <p:txBody>
          <a:bodyPr wrap="none" rtlCol="0">
            <a:spAutoFit/>
          </a:bodyPr>
          <a:lstStyle/>
          <a:p>
            <a:pPr algn="ctr"/>
            <a:r>
              <a:rPr lang="pl-PL" sz="1050" b="1" dirty="0">
                <a:latin typeface="Arial" panose="020B0604020202020204" pitchFamily="34" charset="0"/>
                <a:cs typeface="Arial" panose="020B0604020202020204" pitchFamily="34" charset="0"/>
              </a:rPr>
              <a:t>dyrektor </a:t>
            </a:r>
          </a:p>
          <a:p>
            <a:pPr algn="ctr"/>
            <a:r>
              <a:rPr lang="pl-PL" sz="1050" b="1" dirty="0">
                <a:latin typeface="Arial" panose="020B0604020202020204" pitchFamily="34" charset="0"/>
                <a:cs typeface="Arial" panose="020B0604020202020204" pitchFamily="34" charset="0"/>
              </a:rPr>
              <a:t>regionalnej </a:t>
            </a:r>
          </a:p>
          <a:p>
            <a:pPr algn="ctr"/>
            <a:r>
              <a:rPr lang="pl-PL" sz="1050" b="1" dirty="0">
                <a:latin typeface="Arial" panose="020B0604020202020204" pitchFamily="34" charset="0"/>
                <a:cs typeface="Arial" panose="020B0604020202020204" pitchFamily="34" charset="0"/>
              </a:rPr>
              <a:t>dyrekcji Lasów</a:t>
            </a:r>
          </a:p>
          <a:p>
            <a:pPr algn="ctr"/>
            <a:r>
              <a:rPr lang="pl-PL" sz="1050" b="1" dirty="0">
                <a:latin typeface="Arial" panose="020B0604020202020204" pitchFamily="34" charset="0"/>
                <a:cs typeface="Arial" panose="020B0604020202020204" pitchFamily="34" charset="0"/>
              </a:rPr>
              <a:t> Państwowych </a:t>
            </a:r>
          </a:p>
        </p:txBody>
      </p:sp>
      <p:sp>
        <p:nvSpPr>
          <p:cNvPr id="41" name="pole tekstowe 40"/>
          <p:cNvSpPr txBox="1"/>
          <p:nvPr/>
        </p:nvSpPr>
        <p:spPr>
          <a:xfrm>
            <a:off x="5655167" y="3528932"/>
            <a:ext cx="1178528" cy="796372"/>
          </a:xfrm>
          <a:prstGeom prst="rect">
            <a:avLst/>
          </a:prstGeom>
          <a:noFill/>
        </p:spPr>
        <p:txBody>
          <a:bodyPr wrap="none" rtlCol="0">
            <a:spAutoFit/>
          </a:bodyPr>
          <a:lstStyle/>
          <a:p>
            <a:pPr algn="ctr"/>
            <a:r>
              <a:rPr lang="pl-PL" sz="1050" b="1" dirty="0">
                <a:latin typeface="Arial" panose="020B0604020202020204" pitchFamily="34" charset="0"/>
                <a:cs typeface="Arial" panose="020B0604020202020204" pitchFamily="34" charset="0"/>
              </a:rPr>
              <a:t>zarządca </a:t>
            </a:r>
          </a:p>
          <a:p>
            <a:pPr algn="ctr"/>
            <a:r>
              <a:rPr lang="pl-PL" sz="1050" b="1" dirty="0">
                <a:latin typeface="Arial" panose="020B0604020202020204" pitchFamily="34" charset="0"/>
                <a:cs typeface="Arial" panose="020B0604020202020204" pitchFamily="34" charset="0"/>
              </a:rPr>
              <a:t>nieruchomości </a:t>
            </a:r>
          </a:p>
          <a:p>
            <a:pPr algn="ctr"/>
            <a:r>
              <a:rPr lang="pl-PL" sz="825" dirty="0">
                <a:latin typeface="Arial" panose="020B0604020202020204" pitchFamily="34" charset="0"/>
                <a:cs typeface="Arial" panose="020B0604020202020204" pitchFamily="34" charset="0"/>
              </a:rPr>
              <a:t>(Skarbu Państwa /</a:t>
            </a:r>
          </a:p>
          <a:p>
            <a:pPr algn="ctr"/>
            <a:r>
              <a:rPr lang="pl-PL" sz="825" dirty="0">
                <a:latin typeface="Arial" panose="020B0604020202020204" pitchFamily="34" charset="0"/>
                <a:cs typeface="Arial" panose="020B0604020202020204" pitchFamily="34" charset="0"/>
              </a:rPr>
              <a:t>państwowej</a:t>
            </a:r>
          </a:p>
          <a:p>
            <a:pPr algn="ctr"/>
            <a:r>
              <a:rPr lang="pl-PL" sz="825" dirty="0">
                <a:latin typeface="Arial" panose="020B0604020202020204" pitchFamily="34" charset="0"/>
                <a:cs typeface="Arial" panose="020B0604020202020204" pitchFamily="34" charset="0"/>
              </a:rPr>
              <a:t>osoby prawnej)</a:t>
            </a:r>
          </a:p>
        </p:txBody>
      </p:sp>
      <p:sp>
        <p:nvSpPr>
          <p:cNvPr id="42" name="pole tekstowe 41"/>
          <p:cNvSpPr txBox="1"/>
          <p:nvPr/>
        </p:nvSpPr>
        <p:spPr>
          <a:xfrm>
            <a:off x="5740126" y="4343146"/>
            <a:ext cx="1008609" cy="669414"/>
          </a:xfrm>
          <a:prstGeom prst="rect">
            <a:avLst/>
          </a:prstGeom>
          <a:noFill/>
        </p:spPr>
        <p:txBody>
          <a:bodyPr wrap="none" rtlCol="0">
            <a:spAutoFit/>
          </a:bodyPr>
          <a:lstStyle/>
          <a:p>
            <a:pPr algn="ctr"/>
            <a:r>
              <a:rPr lang="pl-PL" sz="1050" b="1" dirty="0">
                <a:latin typeface="Arial" panose="020B0604020202020204" pitchFamily="34" charset="0"/>
                <a:cs typeface="Arial" panose="020B0604020202020204" pitchFamily="34" charset="0"/>
              </a:rPr>
              <a:t>podmiot </a:t>
            </a:r>
          </a:p>
          <a:p>
            <a:pPr algn="ctr"/>
            <a:r>
              <a:rPr lang="pl-PL" sz="1050" b="1" dirty="0">
                <a:latin typeface="Arial" panose="020B0604020202020204" pitchFamily="34" charset="0"/>
                <a:cs typeface="Arial" panose="020B0604020202020204" pitchFamily="34" charset="0"/>
              </a:rPr>
              <a:t>władający</a:t>
            </a:r>
          </a:p>
          <a:p>
            <a:pPr algn="ctr"/>
            <a:r>
              <a:rPr lang="pl-PL" sz="825" dirty="0">
                <a:latin typeface="Arial" panose="020B0604020202020204" pitchFamily="34" charset="0"/>
                <a:cs typeface="Arial" panose="020B0604020202020204" pitchFamily="34" charset="0"/>
              </a:rPr>
              <a:t>(osoba fizyczna / </a:t>
            </a:r>
          </a:p>
          <a:p>
            <a:pPr algn="ctr"/>
            <a:r>
              <a:rPr lang="pl-PL" sz="825" dirty="0">
                <a:latin typeface="Arial" panose="020B0604020202020204" pitchFamily="34" charset="0"/>
                <a:cs typeface="Arial" panose="020B0604020202020204" pitchFamily="34" charset="0"/>
              </a:rPr>
              <a:t>firma)</a:t>
            </a:r>
          </a:p>
        </p:txBody>
      </p:sp>
      <p:cxnSp>
        <p:nvCxnSpPr>
          <p:cNvPr id="47" name="Łącznik prosty ze strzałką 46">
            <a:extLst>
              <a:ext uri="{C183D7F6-B498-43B3-948B-1728B52AA6E4}">
                <adec:decorative xmlns:adec="http://schemas.microsoft.com/office/drawing/2017/decorative" val="1"/>
              </a:ext>
            </a:extLst>
          </p:cNvPr>
          <p:cNvCxnSpPr/>
          <p:nvPr/>
        </p:nvCxnSpPr>
        <p:spPr>
          <a:xfrm flipH="1">
            <a:off x="6838425" y="2855348"/>
            <a:ext cx="447338" cy="923123"/>
          </a:xfrm>
          <a:prstGeom prst="straightConnector1">
            <a:avLst/>
          </a:prstGeom>
          <a:ln>
            <a:solidFill>
              <a:schemeClr val="accent1">
                <a:lumMod val="20000"/>
                <a:lumOff val="80000"/>
              </a:schemeClr>
            </a:solidFill>
            <a:tailEnd type="triangle"/>
          </a:ln>
        </p:spPr>
        <p:style>
          <a:lnRef idx="2">
            <a:schemeClr val="dk1"/>
          </a:lnRef>
          <a:fillRef idx="0">
            <a:schemeClr val="dk1"/>
          </a:fillRef>
          <a:effectRef idx="1">
            <a:schemeClr val="dk1"/>
          </a:effectRef>
          <a:fontRef idx="minor">
            <a:schemeClr val="tx1"/>
          </a:fontRef>
        </p:style>
      </p:cxnSp>
      <p:cxnSp>
        <p:nvCxnSpPr>
          <p:cNvPr id="49" name="Łącznik prosty ze strzałką 48">
            <a:extLst>
              <a:ext uri="{C183D7F6-B498-43B3-948B-1728B52AA6E4}">
                <adec:decorative xmlns:adec="http://schemas.microsoft.com/office/drawing/2017/decorative" val="1"/>
              </a:ext>
            </a:extLst>
          </p:cNvPr>
          <p:cNvCxnSpPr/>
          <p:nvPr/>
        </p:nvCxnSpPr>
        <p:spPr>
          <a:xfrm flipH="1">
            <a:off x="6832721" y="2844580"/>
            <a:ext cx="595770" cy="1733963"/>
          </a:xfrm>
          <a:prstGeom prst="straightConnector1">
            <a:avLst/>
          </a:prstGeom>
          <a:ln>
            <a:solidFill>
              <a:schemeClr val="accent1">
                <a:lumMod val="20000"/>
                <a:lumOff val="80000"/>
              </a:schemeClr>
            </a:solidFill>
            <a:tailEnd type="triangle"/>
          </a:ln>
        </p:spPr>
        <p:style>
          <a:lnRef idx="2">
            <a:schemeClr val="dk1"/>
          </a:lnRef>
          <a:fillRef idx="0">
            <a:schemeClr val="dk1"/>
          </a:fillRef>
          <a:effectRef idx="1">
            <a:schemeClr val="dk1"/>
          </a:effectRef>
          <a:fontRef idx="minor">
            <a:schemeClr val="tx1"/>
          </a:fontRef>
        </p:style>
      </p:cxnSp>
      <p:cxnSp>
        <p:nvCxnSpPr>
          <p:cNvPr id="51" name="Łącznik prosty ze strzałką 50">
            <a:extLst>
              <a:ext uri="{C183D7F6-B498-43B3-948B-1728B52AA6E4}">
                <adec:decorative xmlns:adec="http://schemas.microsoft.com/office/drawing/2017/decorative" val="1"/>
              </a:ext>
            </a:extLst>
          </p:cNvPr>
          <p:cNvCxnSpPr/>
          <p:nvPr/>
        </p:nvCxnSpPr>
        <p:spPr>
          <a:xfrm flipH="1">
            <a:off x="6827760" y="2849435"/>
            <a:ext cx="321673" cy="311102"/>
          </a:xfrm>
          <a:prstGeom prst="straightConnector1">
            <a:avLst/>
          </a:prstGeom>
          <a:ln>
            <a:solidFill>
              <a:schemeClr val="accent1">
                <a:lumMod val="20000"/>
                <a:lumOff val="80000"/>
              </a:schemeClr>
            </a:solidFill>
            <a:tailEnd type="triangle"/>
          </a:ln>
        </p:spPr>
        <p:style>
          <a:lnRef idx="2">
            <a:schemeClr val="dk1"/>
          </a:lnRef>
          <a:fillRef idx="0">
            <a:schemeClr val="dk1"/>
          </a:fillRef>
          <a:effectRef idx="1">
            <a:schemeClr val="dk1"/>
          </a:effectRef>
          <a:fontRef idx="minor">
            <a:schemeClr val="tx1"/>
          </a:fontRef>
        </p:style>
      </p:cxnSp>
      <p:sp>
        <p:nvSpPr>
          <p:cNvPr id="76" name="pole tekstowe 75"/>
          <p:cNvSpPr txBox="1"/>
          <p:nvPr/>
        </p:nvSpPr>
        <p:spPr>
          <a:xfrm>
            <a:off x="6489118" y="1195942"/>
            <a:ext cx="1418761" cy="738664"/>
          </a:xfrm>
          <a:prstGeom prst="rect">
            <a:avLst/>
          </a:prstGeom>
          <a:noFill/>
        </p:spPr>
        <p:txBody>
          <a:bodyPr wrap="square" rtlCol="0">
            <a:spAutoFit/>
          </a:bodyPr>
          <a:lstStyle/>
          <a:p>
            <a:r>
              <a:rPr lang="pl-PL" sz="1050" b="1" i="1" dirty="0">
                <a:solidFill>
                  <a:schemeClr val="accent4">
                    <a:lumMod val="60000"/>
                    <a:lumOff val="40000"/>
                  </a:schemeClr>
                </a:solidFill>
                <a:latin typeface="Arial" panose="020B0604020202020204" pitchFamily="34" charset="0"/>
                <a:cs typeface="Arial" panose="020B0604020202020204" pitchFamily="34" charset="0"/>
              </a:rPr>
              <a:t>po otrzymaniu informacji </a:t>
            </a:r>
          </a:p>
          <a:p>
            <a:r>
              <a:rPr lang="pl-PL" sz="1050" b="1" i="1" dirty="0">
                <a:solidFill>
                  <a:schemeClr val="accent4">
                    <a:lumMod val="60000"/>
                    <a:lumOff val="40000"/>
                  </a:schemeClr>
                </a:solidFill>
                <a:latin typeface="Arial" panose="020B0604020202020204" pitchFamily="34" charset="0"/>
                <a:cs typeface="Arial" panose="020B0604020202020204" pitchFamily="34" charset="0"/>
              </a:rPr>
              <a:t>o wprowadzeniu </a:t>
            </a:r>
          </a:p>
          <a:p>
            <a:r>
              <a:rPr lang="pl-PL" sz="1050" b="1" i="1" dirty="0">
                <a:solidFill>
                  <a:schemeClr val="accent4">
                    <a:lumMod val="60000"/>
                    <a:lumOff val="40000"/>
                  </a:schemeClr>
                </a:solidFill>
                <a:latin typeface="Arial" panose="020B0604020202020204" pitchFamily="34" charset="0"/>
                <a:cs typeface="Arial" panose="020B0604020202020204" pitchFamily="34" charset="0"/>
              </a:rPr>
              <a:t>do Rejestru IGO</a:t>
            </a:r>
          </a:p>
        </p:txBody>
      </p:sp>
      <p:cxnSp>
        <p:nvCxnSpPr>
          <p:cNvPr id="59" name="Łącznik łamany 58">
            <a:extLst>
              <a:ext uri="{C183D7F6-B498-43B3-948B-1728B52AA6E4}">
                <adec:decorative xmlns:adec="http://schemas.microsoft.com/office/drawing/2017/decorative" val="1"/>
              </a:ext>
            </a:extLst>
          </p:cNvPr>
          <p:cNvCxnSpPr/>
          <p:nvPr/>
        </p:nvCxnSpPr>
        <p:spPr>
          <a:xfrm rot="10800000">
            <a:off x="6427730" y="1220950"/>
            <a:ext cx="1511238" cy="897887"/>
          </a:xfrm>
          <a:prstGeom prst="bentConnector3">
            <a:avLst>
              <a:gd name="adj1" fmla="val -1299"/>
            </a:avLst>
          </a:prstGeom>
          <a:ln>
            <a:solidFill>
              <a:schemeClr val="accent6">
                <a:lumMod val="40000"/>
                <a:lumOff val="60000"/>
              </a:schemeClr>
            </a:solidFill>
            <a:tailEnd type="triangle"/>
          </a:ln>
        </p:spPr>
        <p:style>
          <a:lnRef idx="2">
            <a:schemeClr val="accent6"/>
          </a:lnRef>
          <a:fillRef idx="0">
            <a:schemeClr val="accent6"/>
          </a:fillRef>
          <a:effectRef idx="1">
            <a:schemeClr val="accent6"/>
          </a:effectRef>
          <a:fontRef idx="minor">
            <a:schemeClr val="tx1"/>
          </a:fontRef>
        </p:style>
      </p:cxnSp>
      <p:sp>
        <p:nvSpPr>
          <p:cNvPr id="85" name="pole tekstowe 84"/>
          <p:cNvSpPr txBox="1"/>
          <p:nvPr/>
        </p:nvSpPr>
        <p:spPr>
          <a:xfrm>
            <a:off x="6488292" y="539813"/>
            <a:ext cx="1390113" cy="738664"/>
          </a:xfrm>
          <a:prstGeom prst="rect">
            <a:avLst/>
          </a:prstGeom>
          <a:noFill/>
        </p:spPr>
        <p:txBody>
          <a:bodyPr wrap="square" rtlCol="0">
            <a:spAutoFit/>
          </a:bodyPr>
          <a:lstStyle/>
          <a:p>
            <a:r>
              <a:rPr lang="pl-PL" sz="1050" b="1" i="1" dirty="0">
                <a:solidFill>
                  <a:srgbClr val="FE6926"/>
                </a:solidFill>
                <a:latin typeface="Arial" panose="020B0604020202020204" pitchFamily="34" charset="0"/>
                <a:cs typeface="Arial" panose="020B0604020202020204" pitchFamily="34" charset="0"/>
              </a:rPr>
              <a:t>informacja o przeprowadzeniu działań zaradczych</a:t>
            </a:r>
          </a:p>
        </p:txBody>
      </p:sp>
      <p:sp>
        <p:nvSpPr>
          <p:cNvPr id="77" name="pole tekstowe 76"/>
          <p:cNvSpPr txBox="1"/>
          <p:nvPr/>
        </p:nvSpPr>
        <p:spPr>
          <a:xfrm>
            <a:off x="6761467" y="3088123"/>
            <a:ext cx="1273105" cy="738664"/>
          </a:xfrm>
          <a:prstGeom prst="rect">
            <a:avLst/>
          </a:prstGeom>
          <a:noFill/>
        </p:spPr>
        <p:txBody>
          <a:bodyPr wrap="square" rtlCol="0">
            <a:spAutoFit/>
          </a:bodyPr>
          <a:lstStyle/>
          <a:p>
            <a:r>
              <a:rPr lang="pl-PL" sz="1050" b="1" i="1" dirty="0">
                <a:solidFill>
                  <a:schemeClr val="accent4">
                    <a:lumMod val="60000"/>
                    <a:lumOff val="40000"/>
                  </a:schemeClr>
                </a:solidFill>
                <a:latin typeface="Arial" panose="020B0604020202020204" pitchFamily="34" charset="0"/>
                <a:cs typeface="Arial" panose="020B0604020202020204" pitchFamily="34" charset="0"/>
              </a:rPr>
              <a:t>po otrzymaniu informacji </a:t>
            </a:r>
          </a:p>
          <a:p>
            <a:r>
              <a:rPr lang="pl-PL" sz="1050" b="1" i="1" dirty="0">
                <a:solidFill>
                  <a:schemeClr val="accent4">
                    <a:lumMod val="60000"/>
                    <a:lumOff val="40000"/>
                  </a:schemeClr>
                </a:solidFill>
                <a:latin typeface="Arial" panose="020B0604020202020204" pitchFamily="34" charset="0"/>
                <a:cs typeface="Arial" panose="020B0604020202020204" pitchFamily="34" charset="0"/>
              </a:rPr>
              <a:t>o wprowadzeniu </a:t>
            </a:r>
          </a:p>
          <a:p>
            <a:r>
              <a:rPr lang="pl-PL" sz="1050" b="1" i="1" dirty="0">
                <a:solidFill>
                  <a:schemeClr val="accent4">
                    <a:lumMod val="60000"/>
                    <a:lumOff val="40000"/>
                  </a:schemeClr>
                </a:solidFill>
                <a:latin typeface="Arial" panose="020B0604020202020204" pitchFamily="34" charset="0"/>
                <a:cs typeface="Arial" panose="020B0604020202020204" pitchFamily="34" charset="0"/>
              </a:rPr>
              <a:t>do Rejestru IGO</a:t>
            </a:r>
          </a:p>
        </p:txBody>
      </p:sp>
      <p:sp>
        <p:nvSpPr>
          <p:cNvPr id="101" name="pole tekstowe 100"/>
          <p:cNvSpPr txBox="1"/>
          <p:nvPr/>
        </p:nvSpPr>
        <p:spPr>
          <a:xfrm>
            <a:off x="6776358" y="3894906"/>
            <a:ext cx="1390113" cy="738664"/>
          </a:xfrm>
          <a:prstGeom prst="rect">
            <a:avLst/>
          </a:prstGeom>
          <a:noFill/>
        </p:spPr>
        <p:txBody>
          <a:bodyPr wrap="square" rtlCol="0">
            <a:spAutoFit/>
          </a:bodyPr>
          <a:lstStyle/>
          <a:p>
            <a:r>
              <a:rPr lang="pl-PL" sz="1050" b="1" i="1" dirty="0">
                <a:solidFill>
                  <a:srgbClr val="FE6202"/>
                </a:solidFill>
                <a:latin typeface="Arial" panose="020B0604020202020204" pitchFamily="34" charset="0"/>
                <a:cs typeface="Arial" panose="020B0604020202020204" pitchFamily="34" charset="0"/>
              </a:rPr>
              <a:t>informacja o przeprowadzeniu działań </a:t>
            </a:r>
          </a:p>
          <a:p>
            <a:r>
              <a:rPr lang="pl-PL" sz="1050" b="1" i="1" dirty="0">
                <a:solidFill>
                  <a:srgbClr val="FE6202"/>
                </a:solidFill>
                <a:latin typeface="Arial" panose="020B0604020202020204" pitchFamily="34" charset="0"/>
                <a:cs typeface="Arial" panose="020B0604020202020204" pitchFamily="34" charset="0"/>
              </a:rPr>
              <a:t>zaradczych</a:t>
            </a:r>
          </a:p>
        </p:txBody>
      </p:sp>
      <p:sp>
        <p:nvSpPr>
          <p:cNvPr id="44" name="Prostokąt 43">
            <a:extLst>
              <a:ext uri="{C183D7F6-B498-43B3-948B-1728B52AA6E4}">
                <adec:decorative xmlns:adec="http://schemas.microsoft.com/office/drawing/2017/decorative" val="1"/>
              </a:ext>
            </a:extLst>
          </p:cNvPr>
          <p:cNvSpPr/>
          <p:nvPr/>
        </p:nvSpPr>
        <p:spPr>
          <a:xfrm>
            <a:off x="1500639" y="1836969"/>
            <a:ext cx="1080120" cy="207679"/>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350"/>
          </a:p>
        </p:txBody>
      </p:sp>
      <p:sp>
        <p:nvSpPr>
          <p:cNvPr id="45" name="pole tekstowe 44"/>
          <p:cNvSpPr txBox="1"/>
          <p:nvPr/>
        </p:nvSpPr>
        <p:spPr>
          <a:xfrm>
            <a:off x="1536727" y="1824919"/>
            <a:ext cx="1109599" cy="253916"/>
          </a:xfrm>
          <a:prstGeom prst="rect">
            <a:avLst/>
          </a:prstGeom>
          <a:noFill/>
        </p:spPr>
        <p:txBody>
          <a:bodyPr wrap="none" rtlCol="0">
            <a:spAutoFit/>
          </a:bodyPr>
          <a:lstStyle/>
          <a:p>
            <a:r>
              <a:rPr lang="pl-PL" sz="1050" dirty="0">
                <a:latin typeface="Arial" panose="020B0604020202020204" pitchFamily="34" charset="0"/>
                <a:cs typeface="Arial" panose="020B0604020202020204" pitchFamily="34" charset="0"/>
              </a:rPr>
              <a:t>parki narodowe</a:t>
            </a:r>
          </a:p>
        </p:txBody>
      </p:sp>
      <p:sp>
        <p:nvSpPr>
          <p:cNvPr id="48" name="Prostokąt 47">
            <a:extLst>
              <a:ext uri="{C183D7F6-B498-43B3-948B-1728B52AA6E4}">
                <adec:decorative xmlns:adec="http://schemas.microsoft.com/office/drawing/2017/decorative" val="1"/>
              </a:ext>
            </a:extLst>
          </p:cNvPr>
          <p:cNvSpPr/>
          <p:nvPr/>
        </p:nvSpPr>
        <p:spPr>
          <a:xfrm>
            <a:off x="2779385" y="1841820"/>
            <a:ext cx="1080120" cy="207679"/>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350"/>
          </a:p>
        </p:txBody>
      </p:sp>
      <p:sp>
        <p:nvSpPr>
          <p:cNvPr id="50" name="Prostokąt 49">
            <a:extLst>
              <a:ext uri="{C183D7F6-B498-43B3-948B-1728B52AA6E4}">
                <adec:decorative xmlns:adec="http://schemas.microsoft.com/office/drawing/2017/decorative" val="1"/>
              </a:ext>
            </a:extLst>
          </p:cNvPr>
          <p:cNvSpPr/>
          <p:nvPr/>
        </p:nvSpPr>
        <p:spPr>
          <a:xfrm>
            <a:off x="4058964" y="1841820"/>
            <a:ext cx="1080120" cy="207679"/>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350"/>
          </a:p>
        </p:txBody>
      </p:sp>
      <p:sp>
        <p:nvSpPr>
          <p:cNvPr id="52" name="Prostokąt 51">
            <a:extLst>
              <a:ext uri="{C183D7F6-B498-43B3-948B-1728B52AA6E4}">
                <adec:decorative xmlns:adec="http://schemas.microsoft.com/office/drawing/2017/decorative" val="1"/>
              </a:ext>
            </a:extLst>
          </p:cNvPr>
          <p:cNvSpPr/>
          <p:nvPr/>
        </p:nvSpPr>
        <p:spPr>
          <a:xfrm>
            <a:off x="5333036" y="1841820"/>
            <a:ext cx="1080120" cy="378590"/>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350"/>
          </a:p>
        </p:txBody>
      </p:sp>
      <p:sp>
        <p:nvSpPr>
          <p:cNvPr id="58" name="pole tekstowe 57"/>
          <p:cNvSpPr txBox="1"/>
          <p:nvPr/>
        </p:nvSpPr>
        <p:spPr>
          <a:xfrm>
            <a:off x="2821503" y="1824919"/>
            <a:ext cx="1077539" cy="253916"/>
          </a:xfrm>
          <a:prstGeom prst="rect">
            <a:avLst/>
          </a:prstGeom>
          <a:noFill/>
        </p:spPr>
        <p:txBody>
          <a:bodyPr wrap="none" rtlCol="0">
            <a:spAutoFit/>
          </a:bodyPr>
          <a:lstStyle/>
          <a:p>
            <a:r>
              <a:rPr lang="pl-PL" sz="1050" dirty="0">
                <a:latin typeface="Arial" panose="020B0604020202020204" pitchFamily="34" charset="0"/>
                <a:cs typeface="Arial" panose="020B0604020202020204" pitchFamily="34" charset="0"/>
              </a:rPr>
              <a:t>pas techniczny</a:t>
            </a:r>
          </a:p>
        </p:txBody>
      </p:sp>
      <p:sp>
        <p:nvSpPr>
          <p:cNvPr id="60" name="pole tekstowe 59"/>
          <p:cNvSpPr txBox="1"/>
          <p:nvPr/>
        </p:nvSpPr>
        <p:spPr>
          <a:xfrm>
            <a:off x="4111992" y="1834580"/>
            <a:ext cx="1024639" cy="253916"/>
          </a:xfrm>
          <a:prstGeom prst="rect">
            <a:avLst/>
          </a:prstGeom>
          <a:noFill/>
        </p:spPr>
        <p:txBody>
          <a:bodyPr wrap="none" rtlCol="0">
            <a:spAutoFit/>
          </a:bodyPr>
          <a:lstStyle/>
          <a:p>
            <a:r>
              <a:rPr lang="pl-PL" sz="1050" dirty="0">
                <a:latin typeface="Arial" panose="020B0604020202020204" pitchFamily="34" charset="0"/>
                <a:cs typeface="Arial" panose="020B0604020202020204" pitchFamily="34" charset="0"/>
              </a:rPr>
              <a:t>obszar morski</a:t>
            </a:r>
          </a:p>
        </p:txBody>
      </p:sp>
      <p:sp>
        <p:nvSpPr>
          <p:cNvPr id="61" name="pole tekstowe 60"/>
          <p:cNvSpPr txBox="1"/>
          <p:nvPr/>
        </p:nvSpPr>
        <p:spPr>
          <a:xfrm>
            <a:off x="5251298" y="1839115"/>
            <a:ext cx="1257075" cy="415498"/>
          </a:xfrm>
          <a:prstGeom prst="rect">
            <a:avLst/>
          </a:prstGeom>
          <a:noFill/>
        </p:spPr>
        <p:txBody>
          <a:bodyPr wrap="none" rtlCol="0">
            <a:spAutoFit/>
          </a:bodyPr>
          <a:lstStyle/>
          <a:p>
            <a:r>
              <a:rPr lang="pl-PL" sz="1050" dirty="0">
                <a:latin typeface="Arial" panose="020B0604020202020204" pitchFamily="34" charset="0"/>
                <a:cs typeface="Arial" panose="020B0604020202020204" pitchFamily="34" charset="0"/>
              </a:rPr>
              <a:t>nieleśny </a:t>
            </a:r>
          </a:p>
          <a:p>
            <a:r>
              <a:rPr lang="pl-PL" sz="1050" dirty="0">
                <a:latin typeface="Arial" panose="020B0604020202020204" pitchFamily="34" charset="0"/>
                <a:cs typeface="Arial" panose="020B0604020202020204" pitchFamily="34" charset="0"/>
              </a:rPr>
              <a:t>rezerwat przyrody</a:t>
            </a:r>
          </a:p>
        </p:txBody>
      </p:sp>
      <p:sp>
        <p:nvSpPr>
          <p:cNvPr id="63" name="Prostokąt 62">
            <a:extLst>
              <a:ext uri="{C183D7F6-B498-43B3-948B-1728B52AA6E4}">
                <adec:decorative xmlns:adec="http://schemas.microsoft.com/office/drawing/2017/decorative" val="1"/>
              </a:ext>
            </a:extLst>
          </p:cNvPr>
          <p:cNvSpPr/>
          <p:nvPr/>
        </p:nvSpPr>
        <p:spPr>
          <a:xfrm>
            <a:off x="3830617" y="3238339"/>
            <a:ext cx="1312607" cy="684029"/>
          </a:xfrm>
          <a:prstGeom prst="rect">
            <a:avLst/>
          </a:prstGeom>
          <a:no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350"/>
          </a:p>
        </p:txBody>
      </p:sp>
      <p:sp>
        <p:nvSpPr>
          <p:cNvPr id="64" name="pole tekstowe 63"/>
          <p:cNvSpPr txBox="1"/>
          <p:nvPr/>
        </p:nvSpPr>
        <p:spPr>
          <a:xfrm>
            <a:off x="3798319" y="3303355"/>
            <a:ext cx="1374095" cy="577081"/>
          </a:xfrm>
          <a:prstGeom prst="rect">
            <a:avLst/>
          </a:prstGeom>
          <a:noFill/>
        </p:spPr>
        <p:txBody>
          <a:bodyPr wrap="none" rtlCol="0">
            <a:spAutoFit/>
          </a:bodyPr>
          <a:lstStyle/>
          <a:p>
            <a:pPr algn="ctr"/>
            <a:r>
              <a:rPr lang="pl-PL" sz="1050" b="1" dirty="0">
                <a:latin typeface="Arial" panose="020B0604020202020204" pitchFamily="34" charset="0"/>
                <a:cs typeface="Arial" panose="020B0604020202020204" pitchFamily="34" charset="0"/>
              </a:rPr>
              <a:t>IGO </a:t>
            </a:r>
          </a:p>
          <a:p>
            <a:pPr algn="ctr"/>
            <a:r>
              <a:rPr lang="pl-PL" sz="1050" b="1" dirty="0">
                <a:latin typeface="Arial" panose="020B0604020202020204" pitchFamily="34" charset="0"/>
                <a:cs typeface="Arial" panose="020B0604020202020204" pitchFamily="34" charset="0"/>
              </a:rPr>
              <a:t>rozprzestrzeniony </a:t>
            </a:r>
          </a:p>
          <a:p>
            <a:pPr algn="ctr"/>
            <a:r>
              <a:rPr lang="pl-PL" sz="1050" b="1" dirty="0">
                <a:latin typeface="Arial" panose="020B0604020202020204" pitchFamily="34" charset="0"/>
                <a:cs typeface="Arial" panose="020B0604020202020204" pitchFamily="34" charset="0"/>
              </a:rPr>
              <a:t>na szeroką skalę</a:t>
            </a:r>
          </a:p>
        </p:txBody>
      </p:sp>
      <p:cxnSp>
        <p:nvCxnSpPr>
          <p:cNvPr id="65" name="Łącznik prosty ze strzałką 64">
            <a:extLst>
              <a:ext uri="{C183D7F6-B498-43B3-948B-1728B52AA6E4}">
                <adec:decorative xmlns:adec="http://schemas.microsoft.com/office/drawing/2017/decorative" val="1"/>
              </a:ext>
            </a:extLst>
          </p:cNvPr>
          <p:cNvCxnSpPr/>
          <p:nvPr/>
        </p:nvCxnSpPr>
        <p:spPr>
          <a:xfrm flipH="1">
            <a:off x="5171799" y="3190548"/>
            <a:ext cx="477015" cy="332737"/>
          </a:xfrm>
          <a:prstGeom prst="straightConnector1">
            <a:avLst/>
          </a:prstGeom>
          <a:ln>
            <a:solidFill>
              <a:schemeClr val="accent3">
                <a:lumMod val="60000"/>
                <a:lumOff val="40000"/>
              </a:schemeClr>
            </a:solidFill>
            <a:tailEnd type="triangle"/>
          </a:ln>
        </p:spPr>
        <p:style>
          <a:lnRef idx="2">
            <a:schemeClr val="dk1"/>
          </a:lnRef>
          <a:fillRef idx="0">
            <a:schemeClr val="dk1"/>
          </a:fillRef>
          <a:effectRef idx="1">
            <a:schemeClr val="dk1"/>
          </a:effectRef>
          <a:fontRef idx="minor">
            <a:schemeClr val="tx1"/>
          </a:fontRef>
        </p:style>
      </p:cxnSp>
      <p:cxnSp>
        <p:nvCxnSpPr>
          <p:cNvPr id="66" name="Łącznik prosty ze strzałką 65">
            <a:extLst>
              <a:ext uri="{C183D7F6-B498-43B3-948B-1728B52AA6E4}">
                <adec:decorative xmlns:adec="http://schemas.microsoft.com/office/drawing/2017/decorative" val="1"/>
              </a:ext>
            </a:extLst>
          </p:cNvPr>
          <p:cNvCxnSpPr/>
          <p:nvPr/>
        </p:nvCxnSpPr>
        <p:spPr>
          <a:xfrm flipH="1" flipV="1">
            <a:off x="5181882" y="3607559"/>
            <a:ext cx="466932" cy="120152"/>
          </a:xfrm>
          <a:prstGeom prst="straightConnector1">
            <a:avLst/>
          </a:prstGeom>
          <a:ln>
            <a:solidFill>
              <a:schemeClr val="accent3">
                <a:lumMod val="60000"/>
                <a:lumOff val="40000"/>
              </a:schemeClr>
            </a:solidFill>
            <a:tailEnd type="triangle"/>
          </a:ln>
        </p:spPr>
        <p:style>
          <a:lnRef idx="2">
            <a:schemeClr val="dk1"/>
          </a:lnRef>
          <a:fillRef idx="0">
            <a:schemeClr val="dk1"/>
          </a:fillRef>
          <a:effectRef idx="1">
            <a:schemeClr val="dk1"/>
          </a:effectRef>
          <a:fontRef idx="minor">
            <a:schemeClr val="tx1"/>
          </a:fontRef>
        </p:style>
      </p:cxnSp>
      <p:cxnSp>
        <p:nvCxnSpPr>
          <p:cNvPr id="68" name="Łącznik prosty ze strzałką 67">
            <a:extLst>
              <a:ext uri="{C183D7F6-B498-43B3-948B-1728B52AA6E4}">
                <adec:decorative xmlns:adec="http://schemas.microsoft.com/office/drawing/2017/decorative" val="1"/>
              </a:ext>
            </a:extLst>
          </p:cNvPr>
          <p:cNvCxnSpPr/>
          <p:nvPr/>
        </p:nvCxnSpPr>
        <p:spPr>
          <a:xfrm flipH="1" flipV="1">
            <a:off x="5192815" y="3752916"/>
            <a:ext cx="455999" cy="547026"/>
          </a:xfrm>
          <a:prstGeom prst="straightConnector1">
            <a:avLst/>
          </a:prstGeom>
          <a:ln>
            <a:solidFill>
              <a:schemeClr val="accent3">
                <a:lumMod val="60000"/>
                <a:lumOff val="40000"/>
              </a:schemeClr>
            </a:solidFill>
            <a:tailEnd type="triangle"/>
          </a:ln>
        </p:spPr>
        <p:style>
          <a:lnRef idx="2">
            <a:schemeClr val="dk1"/>
          </a:lnRef>
          <a:fillRef idx="0">
            <a:schemeClr val="dk1"/>
          </a:fillRef>
          <a:effectRef idx="1">
            <a:schemeClr val="dk1"/>
          </a:effectRef>
          <a:fontRef idx="minor">
            <a:schemeClr val="tx1"/>
          </a:fontRef>
        </p:style>
      </p:cxnSp>
      <p:sp>
        <p:nvSpPr>
          <p:cNvPr id="75" name="pole tekstowe 74"/>
          <p:cNvSpPr txBox="1"/>
          <p:nvPr/>
        </p:nvSpPr>
        <p:spPr>
          <a:xfrm>
            <a:off x="5716232" y="2393395"/>
            <a:ext cx="1069855" cy="415498"/>
          </a:xfrm>
          <a:prstGeom prst="rect">
            <a:avLst/>
          </a:prstGeom>
          <a:solidFill>
            <a:schemeClr val="bg1"/>
          </a:solidFill>
        </p:spPr>
        <p:txBody>
          <a:bodyPr wrap="square" rtlCol="0">
            <a:spAutoFit/>
          </a:bodyPr>
          <a:lstStyle/>
          <a:p>
            <a:r>
              <a:rPr lang="pl-PL" sz="1050" dirty="0">
                <a:latin typeface="Arial" panose="020B0604020202020204" pitchFamily="34" charset="0"/>
                <a:cs typeface="Arial" panose="020B0604020202020204" pitchFamily="34" charset="0"/>
              </a:rPr>
              <a:t>leśny rezerwat</a:t>
            </a:r>
          </a:p>
          <a:p>
            <a:r>
              <a:rPr lang="pl-PL" sz="1050" dirty="0">
                <a:latin typeface="Arial" panose="020B0604020202020204" pitchFamily="34" charset="0"/>
                <a:cs typeface="Arial" panose="020B0604020202020204" pitchFamily="34" charset="0"/>
              </a:rPr>
              <a:t>przyrody</a:t>
            </a:r>
          </a:p>
        </p:txBody>
      </p:sp>
      <p:sp>
        <p:nvSpPr>
          <p:cNvPr id="56" name="Prostokąt 55">
            <a:extLst>
              <a:ext uri="{C183D7F6-B498-43B3-948B-1728B52AA6E4}">
                <adec:decorative xmlns:adec="http://schemas.microsoft.com/office/drawing/2017/decorative" val="1"/>
              </a:ext>
            </a:extLst>
          </p:cNvPr>
          <p:cNvSpPr/>
          <p:nvPr/>
        </p:nvSpPr>
        <p:spPr>
          <a:xfrm>
            <a:off x="6827759" y="2602781"/>
            <a:ext cx="1080120" cy="207679"/>
          </a:xfrm>
          <a:prstGeom prst="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350"/>
          </a:p>
        </p:txBody>
      </p:sp>
      <p:sp>
        <p:nvSpPr>
          <p:cNvPr id="57" name="pole tekstowe 56"/>
          <p:cNvSpPr txBox="1"/>
          <p:nvPr/>
        </p:nvSpPr>
        <p:spPr>
          <a:xfrm>
            <a:off x="6747734" y="2599856"/>
            <a:ext cx="1273105" cy="253916"/>
          </a:xfrm>
          <a:prstGeom prst="rect">
            <a:avLst/>
          </a:prstGeom>
          <a:noFill/>
        </p:spPr>
        <p:txBody>
          <a:bodyPr wrap="none" rtlCol="0">
            <a:spAutoFit/>
          </a:bodyPr>
          <a:lstStyle/>
          <a:p>
            <a:r>
              <a:rPr lang="pl-PL" sz="1050" dirty="0">
                <a:latin typeface="Arial" panose="020B0604020202020204" pitchFamily="34" charset="0"/>
                <a:cs typeface="Arial" panose="020B0604020202020204" pitchFamily="34" charset="0"/>
              </a:rPr>
              <a:t>pozostałe obszary</a:t>
            </a:r>
          </a:p>
        </p:txBody>
      </p:sp>
      <p:sp>
        <p:nvSpPr>
          <p:cNvPr id="69" name="Tytuł 1">
            <a:extLst>
              <a:ext uri="{FF2B5EF4-FFF2-40B4-BE49-F238E27FC236}">
                <a16:creationId xmlns:a16="http://schemas.microsoft.com/office/drawing/2014/main" id="{5C6AA10E-5C18-46B0-917A-A2F6FDE2E100}"/>
              </a:ext>
            </a:extLst>
          </p:cNvPr>
          <p:cNvSpPr txBox="1">
            <a:spLocks/>
          </p:cNvSpPr>
          <p:nvPr/>
        </p:nvSpPr>
        <p:spPr bwMode="auto">
          <a:xfrm>
            <a:off x="1277634" y="87474"/>
            <a:ext cx="7600552"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Działania zaradcze wobec gatunków rozprzestrzenionych na szeroką skalę – właściwe podmioty</a:t>
            </a:r>
          </a:p>
        </p:txBody>
      </p:sp>
    </p:spTree>
    <p:extLst>
      <p:ext uri="{BB962C8B-B14F-4D97-AF65-F5344CB8AC3E}">
        <p14:creationId xmlns:p14="http://schemas.microsoft.com/office/powerpoint/2010/main" val="31763196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493658" y="681541"/>
            <a:ext cx="6799004" cy="4685835"/>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400" b="1" dirty="0">
                <a:solidFill>
                  <a:schemeClr val="bg1">
                    <a:lumMod val="50000"/>
                  </a:schemeClr>
                </a:solidFill>
                <a:latin typeface="Arial" panose="020B0604020202020204" pitchFamily="34" charset="0"/>
                <a:cs typeface="Arial" panose="020B0604020202020204" pitchFamily="34" charset="0"/>
              </a:rPr>
              <a:t>Podmiot władający</a:t>
            </a:r>
            <a:r>
              <a:rPr lang="pl-PL" sz="1400" dirty="0">
                <a:latin typeface="Arial" panose="020B0604020202020204" pitchFamily="34" charset="0"/>
                <a:cs typeface="Arial" panose="020B0604020202020204" pitchFamily="34" charset="0"/>
              </a:rPr>
              <a:t> będący osobą fizyczną albo inną niż państwowa osobą prawną, albo inną niż państwowa jednostką organizacyjną, </a:t>
            </a:r>
            <a:r>
              <a:rPr lang="pl-PL" sz="1400" b="1" u="sng" dirty="0">
                <a:solidFill>
                  <a:schemeClr val="bg1">
                    <a:lumMod val="50000"/>
                  </a:schemeClr>
                </a:solidFill>
                <a:latin typeface="Arial" panose="020B0604020202020204" pitchFamily="34" charset="0"/>
                <a:cs typeface="Arial" panose="020B0604020202020204" pitchFamily="34" charset="0"/>
              </a:rPr>
              <a:t>niezwłocznie</a:t>
            </a:r>
            <a:r>
              <a:rPr lang="pl-PL" sz="1400" dirty="0">
                <a:latin typeface="Arial" panose="020B0604020202020204" pitchFamily="34" charset="0"/>
                <a:cs typeface="Arial" panose="020B0604020202020204" pitchFamily="34" charset="0"/>
              </a:rPr>
              <a:t> po otrzymaniu od wójta, burmistrza albo prezydenta miasta informacji o stwierdzeniu obecności w środowisku IGO stwarzającego zagrożenie dla Unii albo IGO stwarzającego zagrożenie dla Polski, rozprzestrzenionego na szeroką skalę, może wystąpić do </a:t>
            </a:r>
            <a:r>
              <a:rPr lang="pl-PL" sz="1400" b="1" dirty="0">
                <a:solidFill>
                  <a:schemeClr val="bg1">
                    <a:lumMod val="50000"/>
                  </a:schemeClr>
                </a:solidFill>
                <a:latin typeface="Arial" panose="020B0604020202020204" pitchFamily="34" charset="0"/>
                <a:cs typeface="Arial" panose="020B0604020202020204" pitchFamily="34" charset="0"/>
              </a:rPr>
              <a:t>wójta, burmistrza albo prezydenta miasta</a:t>
            </a:r>
            <a:r>
              <a:rPr lang="pl-PL" sz="1400" dirty="0">
                <a:latin typeface="Arial" panose="020B0604020202020204" pitchFamily="34" charset="0"/>
                <a:cs typeface="Arial" panose="020B0604020202020204" pitchFamily="34" charset="0"/>
              </a:rPr>
              <a:t> z wnioskiem o </a:t>
            </a:r>
            <a:r>
              <a:rPr lang="pl-PL" sz="1400" b="1" dirty="0">
                <a:solidFill>
                  <a:srgbClr val="009900"/>
                </a:solidFill>
                <a:latin typeface="Arial" panose="020B0604020202020204" pitchFamily="34" charset="0"/>
                <a:cs typeface="Arial" panose="020B0604020202020204" pitchFamily="34" charset="0"/>
              </a:rPr>
              <a:t>zwolnienie z obowiązku przeprowadzenia działań zaradczych</a:t>
            </a:r>
            <a:r>
              <a:rPr lang="pl-PL" sz="1400" dirty="0">
                <a:latin typeface="Arial" panose="020B0604020202020204" pitchFamily="34" charset="0"/>
                <a:cs typeface="Arial" panose="020B0604020202020204" pitchFamily="34" charset="0"/>
              </a:rPr>
              <a:t>, jeżeli nie ma możliwości przeprowadzenia tych działań we własnym zakresie, w szczególności ze względów finansowych.</a:t>
            </a:r>
          </a:p>
          <a:p>
            <a:pPr>
              <a:lnSpc>
                <a:spcPct val="107000"/>
              </a:lnSpc>
              <a:buClr>
                <a:srgbClr val="009900"/>
              </a:buClr>
            </a:pPr>
            <a:endParaRPr lang="pl-PL" sz="8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b="1" dirty="0">
                <a:solidFill>
                  <a:schemeClr val="bg1">
                    <a:lumMod val="50000"/>
                  </a:schemeClr>
                </a:solidFill>
                <a:latin typeface="Arial" panose="020B0604020202020204" pitchFamily="34" charset="0"/>
                <a:cs typeface="Arial" panose="020B0604020202020204" pitchFamily="34" charset="0"/>
              </a:rPr>
              <a:t>Wójt, burmistrz albo prezydent miasta</a:t>
            </a:r>
            <a:r>
              <a:rPr lang="pl-PL" sz="1400" dirty="0">
                <a:latin typeface="Arial" panose="020B0604020202020204" pitchFamily="34" charset="0"/>
                <a:cs typeface="Arial" panose="020B0604020202020204" pitchFamily="34" charset="0"/>
              </a:rPr>
              <a:t>, w drodze decyzji, w terminie 30 dni od dnia złożenia ww. wniosku:</a:t>
            </a:r>
          </a:p>
          <a:p>
            <a:pPr marL="198835" indent="-198835">
              <a:lnSpc>
                <a:spcPct val="107000"/>
              </a:lnSpc>
            </a:pPr>
            <a:r>
              <a:rPr lang="pl-PL" sz="1400" dirty="0">
                <a:latin typeface="Arial" panose="020B0604020202020204" pitchFamily="34" charset="0"/>
                <a:cs typeface="Arial" panose="020B0604020202020204" pitchFamily="34" charset="0"/>
              </a:rPr>
              <a:t>1) </a:t>
            </a:r>
            <a:r>
              <a:rPr lang="pl-PL" sz="1400" b="1" dirty="0">
                <a:solidFill>
                  <a:srgbClr val="009900"/>
                </a:solidFill>
                <a:latin typeface="Arial" panose="020B0604020202020204" pitchFamily="34" charset="0"/>
                <a:cs typeface="Arial" panose="020B0604020202020204" pitchFamily="34" charset="0"/>
              </a:rPr>
              <a:t>wyraża zgodę </a:t>
            </a:r>
            <a:r>
              <a:rPr lang="pl-PL" sz="1400" dirty="0">
                <a:latin typeface="Arial" panose="020B0604020202020204" pitchFamily="34" charset="0"/>
                <a:cs typeface="Arial" panose="020B0604020202020204" pitchFamily="34" charset="0"/>
              </a:rPr>
              <a:t>na zwolnienie podmiotu władającego z przeprowadzenia działań zaradczych w stosunku do IGO stwarzającego zagrożenie dla Unii lub IGO stwarzającego zagrożenie dla Polski, rozprzestrzenionego na szeroką skalę, i przeprowadza te działania zaradcze za ten podmiot albo</a:t>
            </a:r>
          </a:p>
          <a:p>
            <a:pPr marL="198835" indent="-198835">
              <a:lnSpc>
                <a:spcPct val="107000"/>
              </a:lnSpc>
            </a:pPr>
            <a:r>
              <a:rPr lang="pl-PL" sz="1400" dirty="0">
                <a:latin typeface="Arial" panose="020B0604020202020204" pitchFamily="34" charset="0"/>
                <a:cs typeface="Arial" panose="020B0604020202020204" pitchFamily="34" charset="0"/>
              </a:rPr>
              <a:t>2) </a:t>
            </a:r>
            <a:r>
              <a:rPr lang="pl-PL" sz="1400" b="1" dirty="0">
                <a:solidFill>
                  <a:srgbClr val="009900"/>
                </a:solidFill>
                <a:latin typeface="Arial" panose="020B0604020202020204" pitchFamily="34" charset="0"/>
                <a:cs typeface="Arial" panose="020B0604020202020204" pitchFamily="34" charset="0"/>
              </a:rPr>
              <a:t>może odmówić </a:t>
            </a:r>
            <a:r>
              <a:rPr lang="pl-PL" sz="1400" dirty="0">
                <a:latin typeface="Arial" panose="020B0604020202020204" pitchFamily="34" charset="0"/>
                <a:cs typeface="Arial" panose="020B0604020202020204" pitchFamily="34" charset="0"/>
              </a:rPr>
              <a:t>przeprowadzenia działań zaradczych w stosunku do IGO stwarzającego zagrożenie dla Unii lub IGO stwarzającego zagrożenie dla Polski, rozprzestrzenionego na szeroką skalę, za podmiot władający, jeżeli:</a:t>
            </a:r>
          </a:p>
          <a:p>
            <a:pPr>
              <a:lnSpc>
                <a:spcPct val="107000"/>
              </a:lnSpc>
            </a:pPr>
            <a:endParaRPr lang="pl-PL" sz="1400" dirty="0">
              <a:latin typeface="Arial" panose="020B0604020202020204" pitchFamily="34" charset="0"/>
              <a:cs typeface="Arial" panose="020B0604020202020204" pitchFamily="34" charset="0"/>
            </a:endParaRPr>
          </a:p>
        </p:txBody>
      </p:sp>
      <p:sp>
        <p:nvSpPr>
          <p:cNvPr id="6" name="Tytuł 1">
            <a:extLst>
              <a:ext uri="{FF2B5EF4-FFF2-40B4-BE49-F238E27FC236}">
                <a16:creationId xmlns:a16="http://schemas.microsoft.com/office/drawing/2014/main" id="{9BAEE815-9BC5-40D3-9573-5AC01F36C4C9}"/>
              </a:ext>
            </a:extLst>
          </p:cNvPr>
          <p:cNvSpPr txBox="1">
            <a:spLocks/>
          </p:cNvSpPr>
          <p:nvPr/>
        </p:nvSpPr>
        <p:spPr bwMode="auto">
          <a:xfrm>
            <a:off x="1277634" y="87474"/>
            <a:ext cx="7600552"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Działania zaradcze wobec gatunków rozprzestrzenionych na szeroką skalę – możliwość zwolnienia z obowiązku ich przeprowadzenia</a:t>
            </a:r>
          </a:p>
        </p:txBody>
      </p:sp>
    </p:spTree>
    <p:extLst>
      <p:ext uri="{BB962C8B-B14F-4D97-AF65-F5344CB8AC3E}">
        <p14:creationId xmlns:p14="http://schemas.microsoft.com/office/powerpoint/2010/main" val="33675593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496470" y="696165"/>
            <a:ext cx="6953845" cy="4595425"/>
          </a:xfrm>
          <a:prstGeom prst="rect">
            <a:avLst/>
          </a:prstGeom>
        </p:spPr>
        <p:txBody>
          <a:bodyPr wrap="square">
            <a:spAutoFit/>
          </a:bodyPr>
          <a:lstStyle/>
          <a:p>
            <a:pPr marL="198835" indent="-198835">
              <a:lnSpc>
                <a:spcPct val="107000"/>
              </a:lnSpc>
            </a:pPr>
            <a:r>
              <a:rPr lang="pl-PL" sz="1400" dirty="0">
                <a:latin typeface="Arial" panose="020B0604020202020204" pitchFamily="34" charset="0"/>
                <a:cs typeface="Arial" panose="020B0604020202020204" pitchFamily="34" charset="0"/>
              </a:rPr>
              <a:t>a) te działania zaradcze mają zostać przeprowadzone w stosunku do IGO, którego obecność w środowisku nie stwarza zagrożenia dla zdrowia ludzi, lub</a:t>
            </a:r>
          </a:p>
          <a:p>
            <a:pPr marL="198835" indent="-198835"/>
            <a:r>
              <a:rPr lang="pl-PL" sz="1400" dirty="0">
                <a:latin typeface="Arial" panose="020B0604020202020204" pitchFamily="34" charset="0"/>
                <a:cs typeface="Arial" panose="020B0604020202020204" pitchFamily="34" charset="0"/>
              </a:rPr>
              <a:t>b) eliminacja IGO stwarzającego zagrożenie dla Unii lub IGO stwarzającego zagrożenie dla Polski, rozprzestrzenionego na szeroką skalę, nie wiąże się z kosztami wyższymi niż 25% minimalnego wynagrodzenia za pracę określonego na podstawie ustawy o minimalnym wynagrodzeniu za pracę, obowiązującego w dniu 1 stycznia roku, w którym podmiot władający otrzymał informację o stwierdzeniu obecności w środowisku tego IGO rozprzestrzenionego na szeroką skalę, lub</a:t>
            </a:r>
          </a:p>
          <a:p>
            <a:pPr marL="198835" indent="-198835">
              <a:lnSpc>
                <a:spcPct val="107000"/>
              </a:lnSpc>
            </a:pPr>
            <a:r>
              <a:rPr lang="pl-PL" sz="1400" dirty="0">
                <a:latin typeface="Arial" panose="020B0604020202020204" pitchFamily="34" charset="0"/>
                <a:cs typeface="Arial" panose="020B0604020202020204" pitchFamily="34" charset="0"/>
              </a:rPr>
              <a:t>c) działania zaradcze dotyczą rośliny należącej do IGO stwarzającego zagrożenie dla Unii lub IGO stwarzającego zagrożenie dla Polski, rozprzestrzenionego na szeroką skalę, a powierzchnia zajmowana przez tę roślinę wynosi nie więcej niż 50% powierzchni nieruchomości, na której stwierdzono obecność tej rośliny, lub</a:t>
            </a:r>
          </a:p>
          <a:p>
            <a:pPr marL="198835" indent="-198835">
              <a:lnSpc>
                <a:spcPct val="107000"/>
              </a:lnSpc>
            </a:pPr>
            <a:r>
              <a:rPr lang="pl-PL" sz="1400" dirty="0">
                <a:latin typeface="Arial" panose="020B0604020202020204" pitchFamily="34" charset="0"/>
                <a:cs typeface="Arial" panose="020B0604020202020204" pitchFamily="34" charset="0"/>
              </a:rPr>
              <a:t>d) podmiot ten nie wykazał, że nie ma możliwości przeprowadzenia tych działań zaradczych we własnym zakresie;</a:t>
            </a:r>
          </a:p>
          <a:p>
            <a:pPr marL="198835" indent="-198835">
              <a:lnSpc>
                <a:spcPct val="107000"/>
              </a:lnSpc>
            </a:pPr>
            <a:r>
              <a:rPr lang="pl-PL" sz="1400" dirty="0">
                <a:latin typeface="Arial" panose="020B0604020202020204" pitchFamily="34" charset="0"/>
                <a:cs typeface="Arial" panose="020B0604020202020204" pitchFamily="34" charset="0"/>
              </a:rPr>
              <a:t>3) </a:t>
            </a:r>
            <a:r>
              <a:rPr lang="pl-PL" sz="1400" b="1" dirty="0">
                <a:solidFill>
                  <a:srgbClr val="009900"/>
                </a:solidFill>
                <a:latin typeface="Arial" panose="020B0604020202020204" pitchFamily="34" charset="0"/>
                <a:cs typeface="Arial" panose="020B0604020202020204" pitchFamily="34" charset="0"/>
              </a:rPr>
              <a:t>odmawia</a:t>
            </a:r>
            <a:r>
              <a:rPr lang="pl-PL" sz="1400" dirty="0">
                <a:latin typeface="Arial" panose="020B0604020202020204" pitchFamily="34" charset="0"/>
                <a:cs typeface="Arial" panose="020B0604020202020204" pitchFamily="34" charset="0"/>
              </a:rPr>
              <a:t> przeprowadzenia tych działań zaradczych za podmiot władający, jeżeli obecność na nieruchomości, którą włada ten podmiot, IGO stwarzającego zagrożenie dla Unii lub IGO stwarzającego zagrożenie dla Polski, rozprzestrzenionego na szeroką skalę, jest spowodowana </a:t>
            </a:r>
            <a:r>
              <a:rPr lang="pl-PL" sz="1400" b="1" dirty="0">
                <a:solidFill>
                  <a:srgbClr val="009900"/>
                </a:solidFill>
                <a:latin typeface="Arial" panose="020B0604020202020204" pitchFamily="34" charset="0"/>
                <a:cs typeface="Arial" panose="020B0604020202020204" pitchFamily="34" charset="0"/>
              </a:rPr>
              <a:t>wprowadzeniem tego IGO do środowiska</a:t>
            </a:r>
            <a:r>
              <a:rPr lang="pl-PL" sz="1400" dirty="0">
                <a:latin typeface="Arial" panose="020B0604020202020204" pitchFamily="34" charset="0"/>
                <a:cs typeface="Arial" panose="020B0604020202020204" pitchFamily="34" charset="0"/>
              </a:rPr>
              <a:t> przez </a:t>
            </a:r>
            <a:r>
              <a:rPr lang="pl-PL" sz="1400" b="1" dirty="0">
                <a:solidFill>
                  <a:schemeClr val="bg1">
                    <a:lumMod val="50000"/>
                  </a:schemeClr>
                </a:solidFill>
                <a:latin typeface="Arial" panose="020B0604020202020204" pitchFamily="34" charset="0"/>
                <a:cs typeface="Arial" panose="020B0604020202020204" pitchFamily="34" charset="0"/>
              </a:rPr>
              <a:t>podmiot władający będący wnioskodawcą</a:t>
            </a:r>
            <a:r>
              <a:rPr lang="pl-PL" sz="1400" dirty="0">
                <a:latin typeface="Arial" panose="020B0604020202020204" pitchFamily="34" charset="0"/>
                <a:cs typeface="Arial" panose="020B0604020202020204" pitchFamily="34" charset="0"/>
              </a:rPr>
              <a:t>.</a:t>
            </a:r>
          </a:p>
          <a:p>
            <a:pPr>
              <a:lnSpc>
                <a:spcPct val="107000"/>
              </a:lnSpc>
            </a:pPr>
            <a:endParaRPr lang="pl-PL" sz="1400" dirty="0">
              <a:latin typeface="Arial" panose="020B0604020202020204" pitchFamily="34" charset="0"/>
              <a:cs typeface="Arial" panose="020B0604020202020204" pitchFamily="34" charset="0"/>
            </a:endParaRPr>
          </a:p>
        </p:txBody>
      </p:sp>
      <p:sp>
        <p:nvSpPr>
          <p:cNvPr id="6" name="Tytuł 1">
            <a:extLst>
              <a:ext uri="{FF2B5EF4-FFF2-40B4-BE49-F238E27FC236}">
                <a16:creationId xmlns:a16="http://schemas.microsoft.com/office/drawing/2014/main" id="{0530C778-9482-4086-BC8D-90D66249B25C}"/>
              </a:ext>
            </a:extLst>
          </p:cNvPr>
          <p:cNvSpPr txBox="1">
            <a:spLocks/>
          </p:cNvSpPr>
          <p:nvPr/>
        </p:nvSpPr>
        <p:spPr bwMode="auto">
          <a:xfrm>
            <a:off x="1277634" y="87474"/>
            <a:ext cx="7600552"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Działania zaradcze wobec gatunków rozprzestrzenionych na szeroką skalę – możliwość zwolnienia z obowiązku ich przeprowadzenia</a:t>
            </a:r>
          </a:p>
        </p:txBody>
      </p:sp>
    </p:spTree>
    <p:extLst>
      <p:ext uri="{BB962C8B-B14F-4D97-AF65-F5344CB8AC3E}">
        <p14:creationId xmlns:p14="http://schemas.microsoft.com/office/powerpoint/2010/main" val="6629040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485841" y="783242"/>
            <a:ext cx="5886654" cy="4455322"/>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Jeżeli ww. </a:t>
            </a:r>
            <a:r>
              <a:rPr lang="pl-PL" sz="1400" b="1" dirty="0">
                <a:solidFill>
                  <a:schemeClr val="bg1">
                    <a:lumMod val="50000"/>
                  </a:schemeClr>
                </a:solidFill>
                <a:latin typeface="Arial" panose="020B0604020202020204" pitchFamily="34" charset="0"/>
                <a:cs typeface="Arial" panose="020B0604020202020204" pitchFamily="34" charset="0"/>
              </a:rPr>
              <a:t>wnioskodawca / podmiot władający</a:t>
            </a:r>
            <a:r>
              <a:rPr lang="pl-PL" sz="1400" dirty="0">
                <a:latin typeface="Arial" panose="020B0604020202020204" pitchFamily="34" charset="0"/>
                <a:cs typeface="Arial" panose="020B0604020202020204" pitchFamily="34" charset="0"/>
              </a:rPr>
              <a:t> spowodował </a:t>
            </a:r>
            <a:r>
              <a:rPr lang="pl-PL" sz="1400" b="1" dirty="0">
                <a:solidFill>
                  <a:srgbClr val="009900"/>
                </a:solidFill>
                <a:latin typeface="Arial" panose="020B0604020202020204" pitchFamily="34" charset="0"/>
                <a:cs typeface="Arial" panose="020B0604020202020204" pitchFamily="34" charset="0"/>
              </a:rPr>
              <a:t>wprowadzenie danego IGO do środowiska</a:t>
            </a:r>
            <a:r>
              <a:rPr lang="pl-PL" sz="1400" dirty="0">
                <a:latin typeface="Arial" panose="020B0604020202020204" pitchFamily="34" charset="0"/>
                <a:cs typeface="Arial" panose="020B0604020202020204" pitchFamily="34" charset="0"/>
              </a:rPr>
              <a:t>, </a:t>
            </a:r>
            <a:r>
              <a:rPr lang="pl-PL" sz="1400" b="1" dirty="0">
                <a:solidFill>
                  <a:schemeClr val="bg1">
                    <a:lumMod val="50000"/>
                  </a:schemeClr>
                </a:solidFill>
                <a:latin typeface="Arial" panose="020B0604020202020204" pitchFamily="34" charset="0"/>
                <a:cs typeface="Arial" panose="020B0604020202020204" pitchFamily="34" charset="0"/>
              </a:rPr>
              <a:t>wójt, burmistrz albo prezydent miasta</a:t>
            </a:r>
            <a:r>
              <a:rPr lang="pl-PL" sz="1400" dirty="0">
                <a:latin typeface="Arial" panose="020B0604020202020204" pitchFamily="34" charset="0"/>
                <a:cs typeface="Arial" panose="020B0604020202020204" pitchFamily="34" charset="0"/>
              </a:rPr>
              <a:t> niezwłocznie powiadamia o wprowadzeniu IGO do środowiska organy właściwe do przeprowadzenia działań zaradczych w stosunku do IGO stwarzającego zagrożenie dla Unii / IGO stwarzającego zagrożenie dla Polski, rozprzestrzenionego na szeroką skalę.</a:t>
            </a:r>
          </a:p>
          <a:p>
            <a:pPr>
              <a:lnSpc>
                <a:spcPct val="107000"/>
              </a:lnSpc>
              <a:buClr>
                <a:srgbClr val="009900"/>
              </a:buClr>
            </a:pPr>
            <a:r>
              <a:rPr lang="pl-PL" sz="1400" dirty="0">
                <a:latin typeface="Arial" panose="020B0604020202020204" pitchFamily="34" charset="0"/>
                <a:cs typeface="Arial" panose="020B0604020202020204" pitchFamily="34" charset="0"/>
              </a:rPr>
              <a:t> </a:t>
            </a:r>
          </a:p>
          <a:p>
            <a:pPr marL="214313" indent="-214313">
              <a:lnSpc>
                <a:spcPct val="107000"/>
              </a:lnSpc>
              <a:buClr>
                <a:srgbClr val="009900"/>
              </a:buClr>
              <a:buFont typeface="Arial" panose="020B0604020202020204" pitchFamily="34" charset="0"/>
              <a:buChar char="•"/>
            </a:pPr>
            <a:r>
              <a:rPr lang="pl-PL" sz="1400" b="1" dirty="0">
                <a:solidFill>
                  <a:schemeClr val="bg1">
                    <a:lumMod val="50000"/>
                  </a:schemeClr>
                </a:solidFill>
                <a:latin typeface="Arial" panose="020B0604020202020204" pitchFamily="34" charset="0"/>
                <a:cs typeface="Arial" panose="020B0604020202020204" pitchFamily="34" charset="0"/>
              </a:rPr>
              <a:t>Wójt, burmistrz albo prezydent miasta</a:t>
            </a:r>
            <a:r>
              <a:rPr lang="pl-PL" sz="1400" dirty="0">
                <a:latin typeface="Arial" panose="020B0604020202020204" pitchFamily="34" charset="0"/>
                <a:cs typeface="Arial" panose="020B0604020202020204" pitchFamily="34" charset="0"/>
              </a:rPr>
              <a:t> może, </a:t>
            </a:r>
            <a:r>
              <a:rPr lang="pl-PL" sz="1400" b="1" u="sng" dirty="0">
                <a:solidFill>
                  <a:schemeClr val="bg1">
                    <a:lumMod val="50000"/>
                  </a:schemeClr>
                </a:solidFill>
                <a:latin typeface="Arial" panose="020B0604020202020204" pitchFamily="34" charset="0"/>
                <a:cs typeface="Arial" panose="020B0604020202020204" pitchFamily="34" charset="0"/>
              </a:rPr>
              <a:t>na koszt</a:t>
            </a:r>
            <a:r>
              <a:rPr lang="pl-PL" sz="1400" dirty="0">
                <a:latin typeface="Arial" panose="020B0604020202020204" pitchFamily="34" charset="0"/>
                <a:cs typeface="Arial" panose="020B0604020202020204" pitchFamily="34" charset="0"/>
              </a:rPr>
              <a:t> </a:t>
            </a:r>
            <a:r>
              <a:rPr lang="pl-PL" sz="1400" b="1" dirty="0">
                <a:solidFill>
                  <a:schemeClr val="bg1">
                    <a:lumMod val="50000"/>
                  </a:schemeClr>
                </a:solidFill>
                <a:latin typeface="Arial" panose="020B0604020202020204" pitchFamily="34" charset="0"/>
                <a:cs typeface="Arial" panose="020B0604020202020204" pitchFamily="34" charset="0"/>
              </a:rPr>
              <a:t>ww. podmiotu władającego</a:t>
            </a:r>
            <a:r>
              <a:rPr lang="pl-PL" sz="1400" dirty="0">
                <a:latin typeface="Arial" panose="020B0604020202020204" pitchFamily="34" charset="0"/>
                <a:cs typeface="Arial" panose="020B0604020202020204" pitchFamily="34" charset="0"/>
              </a:rPr>
              <a:t>, przeprowadzić działania zaradcze, w przypadku gdy ww. podmiot władający </a:t>
            </a:r>
            <a:r>
              <a:rPr lang="pl-PL" sz="1400" b="1" dirty="0">
                <a:solidFill>
                  <a:schemeClr val="bg1">
                    <a:lumMod val="50000"/>
                  </a:schemeClr>
                </a:solidFill>
                <a:latin typeface="Arial" panose="020B0604020202020204" pitchFamily="34" charset="0"/>
                <a:cs typeface="Arial" panose="020B0604020202020204" pitchFamily="34" charset="0"/>
              </a:rPr>
              <a:t>nie wystąpił</a:t>
            </a:r>
            <a:r>
              <a:rPr lang="pl-PL" sz="1400" dirty="0">
                <a:latin typeface="Arial" panose="020B0604020202020204" pitchFamily="34" charset="0"/>
                <a:cs typeface="Arial" panose="020B0604020202020204" pitchFamily="34" charset="0"/>
              </a:rPr>
              <a:t> do wójta, burmistrza albo prezydenta miasta z wnioskiem </a:t>
            </a:r>
            <a:r>
              <a:rPr lang="pl-PL" sz="1400" b="1" dirty="0">
                <a:solidFill>
                  <a:schemeClr val="bg1">
                    <a:lumMod val="50000"/>
                  </a:schemeClr>
                </a:solidFill>
                <a:latin typeface="Arial" panose="020B0604020202020204" pitchFamily="34" charset="0"/>
                <a:cs typeface="Arial" panose="020B0604020202020204" pitchFamily="34" charset="0"/>
              </a:rPr>
              <a:t>o zwolnienie</a:t>
            </a:r>
            <a:r>
              <a:rPr lang="pl-PL" sz="1400" dirty="0">
                <a:latin typeface="Arial" panose="020B0604020202020204" pitchFamily="34" charset="0"/>
                <a:cs typeface="Arial" panose="020B0604020202020204" pitchFamily="34" charset="0"/>
              </a:rPr>
              <a:t> z przeprowadzenia działań zaradczych ani </a:t>
            </a:r>
            <a:r>
              <a:rPr lang="pl-PL" sz="1400" b="1" dirty="0">
                <a:solidFill>
                  <a:schemeClr val="bg1">
                    <a:lumMod val="50000"/>
                  </a:schemeClr>
                </a:solidFill>
                <a:latin typeface="Arial" panose="020B0604020202020204" pitchFamily="34" charset="0"/>
                <a:cs typeface="Arial" panose="020B0604020202020204" pitchFamily="34" charset="0"/>
              </a:rPr>
              <a:t>nie przeprowadził działań zaradczych</a:t>
            </a:r>
            <a:r>
              <a:rPr lang="pl-PL" sz="1400" dirty="0">
                <a:latin typeface="Arial" panose="020B0604020202020204" pitchFamily="34" charset="0"/>
                <a:cs typeface="Arial" panose="020B0604020202020204" pitchFamily="34" charset="0"/>
              </a:rPr>
              <a:t> we własnym zakresie </a:t>
            </a:r>
            <a:r>
              <a:rPr lang="pl-PL" sz="1400" b="1" u="sng" dirty="0">
                <a:solidFill>
                  <a:schemeClr val="bg1">
                    <a:lumMod val="50000"/>
                  </a:schemeClr>
                </a:solidFill>
                <a:latin typeface="Arial" panose="020B0604020202020204" pitchFamily="34" charset="0"/>
                <a:cs typeface="Arial" panose="020B0604020202020204" pitchFamily="34" charset="0"/>
              </a:rPr>
              <a:t>w terminie roku</a:t>
            </a:r>
            <a:r>
              <a:rPr lang="pl-PL" sz="1400" dirty="0">
                <a:latin typeface="Arial" panose="020B0604020202020204" pitchFamily="34" charset="0"/>
                <a:cs typeface="Arial" panose="020B0604020202020204" pitchFamily="34" charset="0"/>
              </a:rPr>
              <a:t> od dnia otrzymania informacji o wprowadzeniu do Rejestru IGO informacji o stwierdzeniu obecności w środowisku IGO stwarzającego zagrożenie dla Unii albo IGO stwarzającego zagrożenie dla Polski, rozprzestrzenionego na szeroką skalę.</a:t>
            </a:r>
          </a:p>
          <a:p>
            <a:pPr>
              <a:lnSpc>
                <a:spcPct val="107000"/>
              </a:lnSpc>
            </a:pPr>
            <a:endParaRPr lang="pl-PL" sz="1400" dirty="0">
              <a:latin typeface="Arial" panose="020B0604020202020204" pitchFamily="34" charset="0"/>
              <a:cs typeface="Arial" panose="020B0604020202020204" pitchFamily="34" charset="0"/>
            </a:endParaRPr>
          </a:p>
        </p:txBody>
      </p:sp>
      <p:sp>
        <p:nvSpPr>
          <p:cNvPr id="5" name="Tytuł 1">
            <a:extLst>
              <a:ext uri="{FF2B5EF4-FFF2-40B4-BE49-F238E27FC236}">
                <a16:creationId xmlns:a16="http://schemas.microsoft.com/office/drawing/2014/main" id="{61DA9BDC-8DA9-4F47-B180-F24031D9741D}"/>
              </a:ext>
            </a:extLst>
          </p:cNvPr>
          <p:cNvSpPr txBox="1">
            <a:spLocks/>
          </p:cNvSpPr>
          <p:nvPr/>
        </p:nvSpPr>
        <p:spPr bwMode="auto">
          <a:xfrm>
            <a:off x="1277634" y="87474"/>
            <a:ext cx="7600552"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Działania zaradcze wobec gatunków rozprzestrzenionych na szeroką skalę – zasada „zanieczyszczający płaci”</a:t>
            </a:r>
          </a:p>
        </p:txBody>
      </p:sp>
    </p:spTree>
    <p:extLst>
      <p:ext uri="{BB962C8B-B14F-4D97-AF65-F5344CB8AC3E}">
        <p14:creationId xmlns:p14="http://schemas.microsoft.com/office/powerpoint/2010/main" val="8747325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391369" y="655284"/>
            <a:ext cx="7647527" cy="4488216"/>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Organ właściwy do przeprowadzenia działań zaradczych na nieruchomości, którą nie włada, określa, w drodze decyzji, </a:t>
            </a:r>
            <a:r>
              <a:rPr lang="pl-PL" sz="1400" b="1" dirty="0">
                <a:solidFill>
                  <a:srgbClr val="009900"/>
                </a:solidFill>
                <a:latin typeface="Arial" panose="020B0604020202020204" pitchFamily="34" charset="0"/>
                <a:cs typeface="Arial" panose="020B0604020202020204" pitchFamily="34" charset="0"/>
              </a:rPr>
              <a:t>termin udostępnienia nieruchomości</a:t>
            </a:r>
            <a:r>
              <a:rPr lang="pl-PL" sz="1400" dirty="0">
                <a:latin typeface="Arial" panose="020B0604020202020204" pitchFamily="34" charset="0"/>
                <a:cs typeface="Arial" panose="020B0604020202020204" pitchFamily="34" charset="0"/>
              </a:rPr>
              <a:t> przez podmiot władający oraz </a:t>
            </a:r>
            <a:r>
              <a:rPr lang="pl-PL" sz="1400" b="1" dirty="0">
                <a:solidFill>
                  <a:srgbClr val="009900"/>
                </a:solidFill>
                <a:latin typeface="Arial" panose="020B0604020202020204" pitchFamily="34" charset="0"/>
                <a:cs typeface="Arial" panose="020B0604020202020204" pitchFamily="34" charset="0"/>
              </a:rPr>
              <a:t>zakres i sposób przeprowadzenia działań zaradczych</a:t>
            </a:r>
            <a:r>
              <a:rPr lang="pl-PL" sz="1400" dirty="0">
                <a:latin typeface="Arial" panose="020B0604020202020204" pitchFamily="34" charset="0"/>
                <a:cs typeface="Arial" panose="020B0604020202020204" pitchFamily="34" charset="0"/>
              </a:rPr>
              <a:t> wobec IGO stwarzającego zagrożenie dla Unii / Polski. Decyzja podlega natychmiastowemu wykonaniu.</a:t>
            </a:r>
          </a:p>
          <a:p>
            <a:pPr>
              <a:lnSpc>
                <a:spcPct val="107000"/>
              </a:lnSpc>
              <a:buClr>
                <a:srgbClr val="009900"/>
              </a:buClr>
            </a:pPr>
            <a:endParaRPr lang="pl-PL" sz="8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b="1" dirty="0">
                <a:solidFill>
                  <a:schemeClr val="bg1">
                    <a:lumMod val="50000"/>
                  </a:schemeClr>
                </a:solidFill>
                <a:latin typeface="Arial" panose="020B0604020202020204" pitchFamily="34" charset="0"/>
                <a:cs typeface="Arial" panose="020B0604020202020204" pitchFamily="34" charset="0"/>
              </a:rPr>
              <a:t>Podmiot władający</a:t>
            </a:r>
            <a:r>
              <a:rPr lang="pl-PL" sz="1400" dirty="0">
                <a:latin typeface="Arial" panose="020B0604020202020204" pitchFamily="34" charset="0"/>
                <a:cs typeface="Arial" panose="020B0604020202020204" pitchFamily="34" charset="0"/>
              </a:rPr>
              <a:t> </a:t>
            </a:r>
            <a:r>
              <a:rPr lang="pl-PL" sz="1400" b="1" dirty="0">
                <a:solidFill>
                  <a:srgbClr val="009900"/>
                </a:solidFill>
                <a:latin typeface="Arial" panose="020B0604020202020204" pitchFamily="34" charset="0"/>
                <a:cs typeface="Arial" panose="020B0604020202020204" pitchFamily="34" charset="0"/>
              </a:rPr>
              <a:t>udostępnia nieruchomość</a:t>
            </a:r>
            <a:r>
              <a:rPr lang="pl-PL" sz="1400" dirty="0">
                <a:latin typeface="Arial" panose="020B0604020202020204" pitchFamily="34" charset="0"/>
                <a:cs typeface="Arial" panose="020B0604020202020204" pitchFamily="34" charset="0"/>
              </a:rPr>
              <a:t> oraz umożliwia przeprowadzenie działań zaradczych w terminie, zakresie i w sposób, które są określone w decyzji.</a:t>
            </a:r>
          </a:p>
          <a:p>
            <a:pPr>
              <a:lnSpc>
                <a:spcPct val="107000"/>
              </a:lnSpc>
              <a:buClr>
                <a:srgbClr val="009900"/>
              </a:buClr>
            </a:pPr>
            <a:endParaRPr lang="pl-PL" sz="8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Organowi właściwemu do przeprowadzenia działań zaradczych na nieruchomości, którą nie włada, przysługuje </a:t>
            </a:r>
            <a:r>
              <a:rPr lang="pl-PL" sz="1400" b="1" dirty="0">
                <a:solidFill>
                  <a:srgbClr val="009900"/>
                </a:solidFill>
                <a:latin typeface="Arial" panose="020B0604020202020204" pitchFamily="34" charset="0"/>
                <a:cs typeface="Arial" panose="020B0604020202020204" pitchFamily="34" charset="0"/>
              </a:rPr>
              <a:t>prawo wstępu na tę nieruchomość</a:t>
            </a:r>
            <a:r>
              <a:rPr lang="pl-PL" sz="1400" dirty="0">
                <a:latin typeface="Arial" panose="020B0604020202020204" pitchFamily="34" charset="0"/>
                <a:cs typeface="Arial" panose="020B0604020202020204" pitchFamily="34" charset="0"/>
              </a:rPr>
              <a:t> w celu przeprowadzenia działań zaradczych, jeżeli:</a:t>
            </a:r>
          </a:p>
          <a:p>
            <a:pPr>
              <a:lnSpc>
                <a:spcPct val="107000"/>
              </a:lnSpc>
              <a:buClr>
                <a:srgbClr val="009900"/>
              </a:buClr>
            </a:pPr>
            <a:r>
              <a:rPr lang="pl-PL" sz="1400" dirty="0">
                <a:latin typeface="Arial" panose="020B0604020202020204" pitchFamily="34" charset="0"/>
                <a:cs typeface="Arial" panose="020B0604020202020204" pitchFamily="34" charset="0"/>
              </a:rPr>
              <a:t>1) nie można ustalić podmiotu władającego tą nieruchomością albo</a:t>
            </a:r>
          </a:p>
          <a:p>
            <a:pPr>
              <a:lnSpc>
                <a:spcPct val="107000"/>
              </a:lnSpc>
              <a:buClr>
                <a:srgbClr val="009900"/>
              </a:buClr>
            </a:pPr>
            <a:r>
              <a:rPr lang="pl-PL" sz="1400" dirty="0">
                <a:latin typeface="Arial" panose="020B0604020202020204" pitchFamily="34" charset="0"/>
                <a:cs typeface="Arial" panose="020B0604020202020204" pitchFamily="34" charset="0"/>
              </a:rPr>
              <a:t>2) działania zaradcze wymagają natychmiastowego przeprowadzenia ze względu na </a:t>
            </a:r>
          </a:p>
          <a:p>
            <a:pPr marL="198835">
              <a:lnSpc>
                <a:spcPct val="107000"/>
              </a:lnSpc>
              <a:buClr>
                <a:srgbClr val="009900"/>
              </a:buClr>
            </a:pPr>
            <a:r>
              <a:rPr lang="pl-PL" sz="1400" dirty="0">
                <a:latin typeface="Arial" panose="020B0604020202020204" pitchFamily="34" charset="0"/>
                <a:cs typeface="Arial" panose="020B0604020202020204" pitchFamily="34" charset="0"/>
              </a:rPr>
              <a:t>możliwość zaistnienia nieodwracalnych skutków dla ochrony rodzimych gatunków lub siedlisk przyrodniczych, dla zdrowia ludzi lub dla gospodarki.</a:t>
            </a:r>
          </a:p>
          <a:p>
            <a:pPr>
              <a:lnSpc>
                <a:spcPct val="107000"/>
              </a:lnSpc>
              <a:buClr>
                <a:srgbClr val="009900"/>
              </a:buClr>
            </a:pPr>
            <a:endParaRPr lang="pl-PL" sz="8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W ww. dwóch przypadkach nie stosuje się przepisów dot. wydawania decyzji przez organ właściwy do przeprowadzenia działań zaradczych. W drugim przypadku podmiot władający udostępnia nieruchomość organowi właściwemu do przeprowadzenia działań zaradczych na jego żądanie oraz umożliwia przeprowadzenie działań zaradczych wobec IGO.</a:t>
            </a:r>
          </a:p>
        </p:txBody>
      </p:sp>
      <p:sp>
        <p:nvSpPr>
          <p:cNvPr id="5" name="Tytuł 1">
            <a:extLst>
              <a:ext uri="{FF2B5EF4-FFF2-40B4-BE49-F238E27FC236}">
                <a16:creationId xmlns:a16="http://schemas.microsoft.com/office/drawing/2014/main" id="{0FF1565E-CE6D-49E7-97FC-FEB32DC4F95F}"/>
              </a:ext>
            </a:extLst>
          </p:cNvPr>
          <p:cNvSpPr txBox="1">
            <a:spLocks/>
          </p:cNvSpPr>
          <p:nvPr/>
        </p:nvSpPr>
        <p:spPr bwMode="auto">
          <a:xfrm>
            <a:off x="1277634" y="87474"/>
            <a:ext cx="7600552"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Działania zaradcze wobec gatunków rozprzestrzenionych na szeroką skalę – udostępnianie nieruchomości</a:t>
            </a:r>
          </a:p>
        </p:txBody>
      </p:sp>
    </p:spTree>
    <p:extLst>
      <p:ext uri="{BB962C8B-B14F-4D97-AF65-F5344CB8AC3E}">
        <p14:creationId xmlns:p14="http://schemas.microsoft.com/office/powerpoint/2010/main" val="23610998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453942" y="738697"/>
            <a:ext cx="7090479" cy="4257704"/>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Następujące podmioty: </a:t>
            </a:r>
            <a:r>
              <a:rPr lang="pl-PL" sz="1400" b="1" dirty="0">
                <a:solidFill>
                  <a:schemeClr val="bg1">
                    <a:lumMod val="50000"/>
                  </a:schemeClr>
                </a:solidFill>
                <a:latin typeface="Arial" panose="020B0604020202020204" pitchFamily="34" charset="0"/>
                <a:cs typeface="Arial" panose="020B0604020202020204" pitchFamily="34" charset="0"/>
              </a:rPr>
              <a:t>właściwy dyrektor regionalnej dyrekcji PGL Lasy Państwowe</a:t>
            </a:r>
            <a:r>
              <a:rPr lang="pl-PL" sz="1400" dirty="0">
                <a:latin typeface="Arial" panose="020B0604020202020204" pitchFamily="34" charset="0"/>
                <a:cs typeface="Arial" panose="020B0604020202020204" pitchFamily="34" charset="0"/>
              </a:rPr>
              <a:t>, </a:t>
            </a:r>
            <a:r>
              <a:rPr lang="pl-PL" sz="1400" b="1" dirty="0">
                <a:solidFill>
                  <a:schemeClr val="bg1">
                    <a:lumMod val="50000"/>
                  </a:schemeClr>
                </a:solidFill>
                <a:latin typeface="Arial" panose="020B0604020202020204" pitchFamily="34" charset="0"/>
                <a:cs typeface="Arial" panose="020B0604020202020204" pitchFamily="34" charset="0"/>
              </a:rPr>
              <a:t>zarządcy nieruchomości </a:t>
            </a:r>
            <a:r>
              <a:rPr lang="pl-PL" sz="1400" dirty="0">
                <a:latin typeface="Arial" panose="020B0604020202020204" pitchFamily="34" charset="0"/>
                <a:cs typeface="Arial" panose="020B0604020202020204" pitchFamily="34" charset="0"/>
              </a:rPr>
              <a:t>stanowiącej własność Skarbu Państwa / stanowiącej własność państwowej osoby prawnej, </a:t>
            </a:r>
            <a:r>
              <a:rPr lang="pl-PL" sz="1400" b="1" dirty="0">
                <a:solidFill>
                  <a:schemeClr val="bg1">
                    <a:lumMod val="50000"/>
                  </a:schemeClr>
                </a:solidFill>
                <a:latin typeface="Arial" panose="020B0604020202020204" pitchFamily="34" charset="0"/>
                <a:cs typeface="Arial" panose="020B0604020202020204" pitchFamily="34" charset="0"/>
              </a:rPr>
              <a:t>podmioty władające</a:t>
            </a:r>
            <a:r>
              <a:rPr lang="pl-PL" sz="1400" dirty="0">
                <a:latin typeface="Arial" panose="020B0604020202020204" pitchFamily="34" charset="0"/>
                <a:cs typeface="Arial" panose="020B0604020202020204" pitchFamily="34" charset="0"/>
              </a:rPr>
              <a:t> będące osobą fizyczną albo inną niż państwowa osobą prawną, albo inną niż państwowa jednostką organizacyjną, zawiadamiają </a:t>
            </a:r>
            <a:r>
              <a:rPr lang="pl-PL" sz="1400" b="1" u="sng" dirty="0">
                <a:solidFill>
                  <a:schemeClr val="bg1">
                    <a:lumMod val="50000"/>
                  </a:schemeClr>
                </a:solidFill>
                <a:latin typeface="Arial" panose="020B0604020202020204" pitchFamily="34" charset="0"/>
                <a:cs typeface="Arial" panose="020B0604020202020204" pitchFamily="34" charset="0"/>
              </a:rPr>
              <a:t>niezwłocznie</a:t>
            </a:r>
            <a:r>
              <a:rPr lang="pl-PL" sz="1400" dirty="0">
                <a:latin typeface="Arial" panose="020B0604020202020204" pitchFamily="34" charset="0"/>
                <a:cs typeface="Arial" panose="020B0604020202020204" pitchFamily="34" charset="0"/>
              </a:rPr>
              <a:t> </a:t>
            </a:r>
            <a:r>
              <a:rPr lang="pl-PL" sz="1400" b="1" dirty="0">
                <a:solidFill>
                  <a:schemeClr val="bg1">
                    <a:lumMod val="50000"/>
                  </a:schemeClr>
                </a:solidFill>
                <a:latin typeface="Arial" panose="020B0604020202020204" pitchFamily="34" charset="0"/>
                <a:cs typeface="Arial" panose="020B0604020202020204" pitchFamily="34" charset="0"/>
              </a:rPr>
              <a:t>wójta, burmistrza albo prezydenta miasta</a:t>
            </a:r>
            <a:r>
              <a:rPr lang="pl-PL" sz="1400" dirty="0">
                <a:latin typeface="Arial" panose="020B0604020202020204" pitchFamily="34" charset="0"/>
                <a:cs typeface="Arial" panose="020B0604020202020204" pitchFamily="34" charset="0"/>
              </a:rPr>
              <a:t> o </a:t>
            </a:r>
            <a:r>
              <a:rPr lang="pl-PL" sz="1400" b="1" dirty="0">
                <a:solidFill>
                  <a:srgbClr val="009900"/>
                </a:solidFill>
                <a:latin typeface="Arial" panose="020B0604020202020204" pitchFamily="34" charset="0"/>
                <a:cs typeface="Arial" panose="020B0604020202020204" pitchFamily="34" charset="0"/>
              </a:rPr>
              <a:t>przeprowadzeniu działań zaradczych</a:t>
            </a:r>
            <a:r>
              <a:rPr lang="pl-PL" sz="1400" dirty="0">
                <a:latin typeface="Arial" panose="020B0604020202020204" pitchFamily="34" charset="0"/>
                <a:cs typeface="Arial" panose="020B0604020202020204" pitchFamily="34" charset="0"/>
              </a:rPr>
              <a:t> we własnym zakresie.</a:t>
            </a:r>
          </a:p>
          <a:p>
            <a:pPr>
              <a:lnSpc>
                <a:spcPct val="107000"/>
              </a:lnSpc>
              <a:buClr>
                <a:srgbClr val="009900"/>
              </a:buClr>
            </a:pPr>
            <a:endParaRPr lang="pl-PL" sz="8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b="1" dirty="0">
                <a:solidFill>
                  <a:schemeClr val="bg1">
                    <a:lumMod val="50000"/>
                  </a:schemeClr>
                </a:solidFill>
                <a:latin typeface="Arial" panose="020B0604020202020204" pitchFamily="34" charset="0"/>
                <a:cs typeface="Arial" panose="020B0604020202020204" pitchFamily="34" charset="0"/>
              </a:rPr>
              <a:t>Wójt, burmistrz albo prezydent miasta</a:t>
            </a:r>
            <a:r>
              <a:rPr lang="pl-PL" sz="1400" dirty="0">
                <a:latin typeface="Arial" panose="020B0604020202020204" pitchFamily="34" charset="0"/>
                <a:cs typeface="Arial" panose="020B0604020202020204" pitchFamily="34" charset="0"/>
              </a:rPr>
              <a:t> składa </a:t>
            </a:r>
            <a:r>
              <a:rPr lang="pl-PL" sz="1400" b="1" dirty="0">
                <a:solidFill>
                  <a:schemeClr val="bg1">
                    <a:lumMod val="50000"/>
                  </a:schemeClr>
                </a:solidFill>
                <a:latin typeface="Arial" panose="020B0604020202020204" pitchFamily="34" charset="0"/>
                <a:cs typeface="Arial" panose="020B0604020202020204" pitchFamily="34" charset="0"/>
              </a:rPr>
              <a:t>regionalnemu dyrektorowi ochrony środowiska</a:t>
            </a:r>
            <a:r>
              <a:rPr lang="pl-PL" sz="1400" dirty="0">
                <a:latin typeface="Arial" panose="020B0604020202020204" pitchFamily="34" charset="0"/>
                <a:cs typeface="Arial" panose="020B0604020202020204" pitchFamily="34" charset="0"/>
              </a:rPr>
              <a:t> właściwemu ze względu na miejsce przeprowadzenia działań zaradczych </a:t>
            </a:r>
            <a:r>
              <a:rPr lang="pl-PL" sz="1400" b="1" dirty="0">
                <a:solidFill>
                  <a:srgbClr val="009900"/>
                </a:solidFill>
                <a:latin typeface="Arial" panose="020B0604020202020204" pitchFamily="34" charset="0"/>
                <a:cs typeface="Arial" panose="020B0604020202020204" pitchFamily="34" charset="0"/>
              </a:rPr>
              <a:t>raport o przeprowadzonych działaniach zaradczych</a:t>
            </a:r>
            <a:r>
              <a:rPr lang="pl-PL" sz="1400" dirty="0">
                <a:latin typeface="Arial" panose="020B0604020202020204" pitchFamily="34" charset="0"/>
                <a:cs typeface="Arial" panose="020B0604020202020204" pitchFamily="34" charset="0"/>
              </a:rPr>
              <a:t> na terenie gminy w postaci elektronicznej, w formacie danych oraz zgodnie ze wzorem udostępnionym przez GDOŚ, zamieszczonym w Biuletynie Informacji Publicznej, </a:t>
            </a:r>
            <a:r>
              <a:rPr lang="pl-PL" sz="1400" b="1" u="sng" dirty="0">
                <a:solidFill>
                  <a:schemeClr val="bg1">
                    <a:lumMod val="50000"/>
                  </a:schemeClr>
                </a:solidFill>
                <a:latin typeface="Arial" panose="020B0604020202020204" pitchFamily="34" charset="0"/>
                <a:cs typeface="Arial" panose="020B0604020202020204" pitchFamily="34" charset="0"/>
              </a:rPr>
              <a:t>do dnia 31 stycznia</a:t>
            </a:r>
            <a:r>
              <a:rPr lang="pl-PL" sz="1400" dirty="0">
                <a:latin typeface="Arial" panose="020B0604020202020204" pitchFamily="34" charset="0"/>
                <a:cs typeface="Arial" panose="020B0604020202020204" pitchFamily="34" charset="0"/>
              </a:rPr>
              <a:t> za poprzedni rok kalendarzowy, w którym zostały przeprowadzone działania zaradcze (raport o przeprowadzonych działaniach zaradczych na terenie gminy składano po raz pierwszy za rok 2021).</a:t>
            </a:r>
          </a:p>
          <a:p>
            <a:pPr marL="214313" indent="-214313">
              <a:lnSpc>
                <a:spcPct val="107000"/>
              </a:lnSpc>
              <a:buClr>
                <a:srgbClr val="009900"/>
              </a:buClr>
              <a:buFont typeface="Arial" panose="020B0604020202020204" pitchFamily="34" charset="0"/>
              <a:buChar char="•"/>
            </a:pPr>
            <a:endParaRPr lang="pl-PL" sz="8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b="1" dirty="0">
                <a:solidFill>
                  <a:schemeClr val="bg1">
                    <a:lumMod val="50000"/>
                  </a:schemeClr>
                </a:solidFill>
                <a:latin typeface="Arial" panose="020B0604020202020204" pitchFamily="34" charset="0"/>
                <a:cs typeface="Arial" panose="020B0604020202020204" pitchFamily="34" charset="0"/>
              </a:rPr>
              <a:t>Podmioty</a:t>
            </a:r>
            <a:r>
              <a:rPr lang="pl-PL" sz="1400" dirty="0">
                <a:latin typeface="Arial" panose="020B0604020202020204" pitchFamily="34" charset="0"/>
                <a:cs typeface="Arial" panose="020B0604020202020204" pitchFamily="34" charset="0"/>
              </a:rPr>
              <a:t> przeprowadzające </a:t>
            </a:r>
            <a:r>
              <a:rPr lang="pl-PL" sz="1400" b="1" dirty="0">
                <a:solidFill>
                  <a:schemeClr val="bg1">
                    <a:lumMod val="50000"/>
                  </a:schemeClr>
                </a:solidFill>
                <a:latin typeface="Arial" panose="020B0604020202020204" pitchFamily="34" charset="0"/>
                <a:cs typeface="Arial" panose="020B0604020202020204" pitchFamily="34" charset="0"/>
              </a:rPr>
              <a:t>działania zaradcze</a:t>
            </a:r>
            <a:r>
              <a:rPr lang="pl-PL" sz="1400" dirty="0">
                <a:latin typeface="Arial" panose="020B0604020202020204" pitchFamily="34" charset="0"/>
                <a:cs typeface="Arial" panose="020B0604020202020204" pitchFamily="34" charset="0"/>
              </a:rPr>
              <a:t> </a:t>
            </a:r>
            <a:r>
              <a:rPr lang="pl-PL" sz="1400" b="1" dirty="0">
                <a:solidFill>
                  <a:srgbClr val="009900"/>
                </a:solidFill>
                <a:latin typeface="Arial" panose="020B0604020202020204" pitchFamily="34" charset="0"/>
                <a:cs typeface="Arial" panose="020B0604020202020204" pitchFamily="34" charset="0"/>
              </a:rPr>
              <a:t>monitorują skuteczność</a:t>
            </a:r>
            <a:r>
              <a:rPr lang="pl-PL" sz="1400" dirty="0">
                <a:latin typeface="Arial" panose="020B0604020202020204" pitchFamily="34" charset="0"/>
                <a:cs typeface="Arial" panose="020B0604020202020204" pitchFamily="34" charset="0"/>
              </a:rPr>
              <a:t> tych działań zaradczych i ich oddziaływanie na gatunki </a:t>
            </a:r>
            <a:r>
              <a:rPr lang="pl-PL" sz="1400" dirty="0" err="1">
                <a:latin typeface="Arial" panose="020B0604020202020204" pitchFamily="34" charset="0"/>
                <a:cs typeface="Arial" panose="020B0604020202020204" pitchFamily="34" charset="0"/>
              </a:rPr>
              <a:t>niedocelowe</a:t>
            </a:r>
            <a:r>
              <a:rPr lang="pl-PL" sz="1400" dirty="0">
                <a:latin typeface="Arial" panose="020B0604020202020204" pitchFamily="34" charset="0"/>
                <a:cs typeface="Arial" panose="020B0604020202020204" pitchFamily="34" charset="0"/>
              </a:rPr>
              <a:t> (inne niż IGO, w stosunku do których prowadzone są działania zaradcze).</a:t>
            </a:r>
          </a:p>
        </p:txBody>
      </p:sp>
      <p:sp>
        <p:nvSpPr>
          <p:cNvPr id="5" name="Tytuł 1">
            <a:extLst>
              <a:ext uri="{FF2B5EF4-FFF2-40B4-BE49-F238E27FC236}">
                <a16:creationId xmlns:a16="http://schemas.microsoft.com/office/drawing/2014/main" id="{EE86F68E-0C0C-49EC-8DF0-13FFFDA620AD}"/>
              </a:ext>
            </a:extLst>
          </p:cNvPr>
          <p:cNvSpPr txBox="1">
            <a:spLocks/>
          </p:cNvSpPr>
          <p:nvPr/>
        </p:nvSpPr>
        <p:spPr bwMode="auto">
          <a:xfrm>
            <a:off x="1277634" y="87474"/>
            <a:ext cx="7600552"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Działania zaradcze wobec gatunków rozprzestrzenionych na szeroką skalę – raportowanie</a:t>
            </a:r>
          </a:p>
        </p:txBody>
      </p:sp>
    </p:spTree>
    <p:extLst>
      <p:ext uri="{BB962C8B-B14F-4D97-AF65-F5344CB8AC3E}">
        <p14:creationId xmlns:p14="http://schemas.microsoft.com/office/powerpoint/2010/main" val="24333763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ole tekstowe 5">
            <a:extLst>
              <a:ext uri="{FF2B5EF4-FFF2-40B4-BE49-F238E27FC236}">
                <a16:creationId xmlns:a16="http://schemas.microsoft.com/office/drawing/2014/main" id="{DAEBF52F-3287-4484-B7E7-4A261D1FDE98}"/>
              </a:ext>
            </a:extLst>
          </p:cNvPr>
          <p:cNvSpPr txBox="1"/>
          <p:nvPr/>
        </p:nvSpPr>
        <p:spPr>
          <a:xfrm>
            <a:off x="1426779" y="869632"/>
            <a:ext cx="7453322" cy="338554"/>
          </a:xfrm>
          <a:prstGeom prst="rect">
            <a:avLst/>
          </a:prstGeom>
          <a:noFill/>
        </p:spPr>
        <p:txBody>
          <a:bodyPr wrap="none" rtlCol="0">
            <a:spAutoFit/>
          </a:bodyPr>
          <a:lstStyle/>
          <a:p>
            <a:r>
              <a:rPr lang="pl-PL" sz="1600" dirty="0">
                <a:latin typeface="Arial" panose="020B0604020202020204" pitchFamily="34" charset="0"/>
                <a:cs typeface="Arial" panose="020B0604020202020204" pitchFamily="34" charset="0"/>
              </a:rPr>
              <a:t>https://www.gov.pl/web/gdos/wzory-raportow-dla-gminy--inwazyjne-gatunki-obce</a:t>
            </a:r>
          </a:p>
        </p:txBody>
      </p:sp>
      <p:pic>
        <p:nvPicPr>
          <p:cNvPr id="9" name="Obraz 8">
            <a:extLst>
              <a:ext uri="{FF2B5EF4-FFF2-40B4-BE49-F238E27FC236}">
                <a16:creationId xmlns:a16="http://schemas.microsoft.com/office/drawing/2014/main" id="{F4031FD5-098A-43ED-A8C5-F0AEEBBB94A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6779" y="1353064"/>
            <a:ext cx="7567216" cy="2920804"/>
          </a:xfrm>
          <a:prstGeom prst="rect">
            <a:avLst/>
          </a:prstGeom>
        </p:spPr>
      </p:pic>
      <p:sp>
        <p:nvSpPr>
          <p:cNvPr id="7" name="Tytuł 1">
            <a:extLst>
              <a:ext uri="{FF2B5EF4-FFF2-40B4-BE49-F238E27FC236}">
                <a16:creationId xmlns:a16="http://schemas.microsoft.com/office/drawing/2014/main" id="{2675A797-CDB3-41B9-A9BA-D698E8C8678D}"/>
              </a:ext>
            </a:extLst>
          </p:cNvPr>
          <p:cNvSpPr txBox="1">
            <a:spLocks/>
          </p:cNvSpPr>
          <p:nvPr/>
        </p:nvSpPr>
        <p:spPr bwMode="auto">
          <a:xfrm>
            <a:off x="1277634" y="87474"/>
            <a:ext cx="7600552"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Działania zaradcze wobec gatunków rozprzestrzenionych na szeroką skalę – raportowanie</a:t>
            </a:r>
          </a:p>
        </p:txBody>
      </p:sp>
    </p:spTree>
    <p:extLst>
      <p:ext uri="{BB962C8B-B14F-4D97-AF65-F5344CB8AC3E}">
        <p14:creationId xmlns:p14="http://schemas.microsoft.com/office/powerpoint/2010/main" val="37699353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ytuł 1">
            <a:extLst>
              <a:ext uri="{FF2B5EF4-FFF2-40B4-BE49-F238E27FC236}">
                <a16:creationId xmlns:a16="http://schemas.microsoft.com/office/drawing/2014/main" id="{137329C5-CC7E-40C2-A078-0F0828CE477F}"/>
              </a:ext>
            </a:extLst>
          </p:cNvPr>
          <p:cNvSpPr>
            <a:spLocks noGrp="1"/>
          </p:cNvSpPr>
          <p:nvPr>
            <p:ph type="title"/>
          </p:nvPr>
        </p:nvSpPr>
        <p:spPr>
          <a:xfrm>
            <a:off x="1435620" y="0"/>
            <a:ext cx="7708380" cy="994172"/>
          </a:xfrm>
        </p:spPr>
        <p:txBody>
          <a:bodyPr>
            <a:noAutofit/>
          </a:bodyPr>
          <a:lstStyle/>
          <a:p>
            <a:r>
              <a:rPr lang="pl-PL" sz="1800" dirty="0">
                <a:latin typeface="Arial" panose="020B0604020202020204" pitchFamily="34" charset="0"/>
                <a:cs typeface="Arial" panose="020B0604020202020204" pitchFamily="34" charset="0"/>
              </a:rPr>
              <a:t>Wzór raportu o przeprowadzonych działaniach zaradczych na terenie gminy w stosunku do IGO UE / IGO PL rozprzestrzenionego </a:t>
            </a:r>
            <a:br>
              <a:rPr lang="pl-PL" sz="1800" dirty="0">
                <a:latin typeface="Arial" panose="020B0604020202020204" pitchFamily="34" charset="0"/>
                <a:cs typeface="Arial" panose="020B0604020202020204" pitchFamily="34" charset="0"/>
              </a:rPr>
            </a:br>
            <a:r>
              <a:rPr lang="pl-PL" sz="1800" dirty="0">
                <a:latin typeface="Arial" panose="020B0604020202020204" pitchFamily="34" charset="0"/>
                <a:cs typeface="Arial" panose="020B0604020202020204" pitchFamily="34" charset="0"/>
              </a:rPr>
              <a:t>na szeroką skalę</a:t>
            </a:r>
          </a:p>
        </p:txBody>
      </p:sp>
      <p:graphicFrame>
        <p:nvGraphicFramePr>
          <p:cNvPr id="3" name="Tabela 2">
            <a:extLst>
              <a:ext uri="{FF2B5EF4-FFF2-40B4-BE49-F238E27FC236}">
                <a16:creationId xmlns:a16="http://schemas.microsoft.com/office/drawing/2014/main" id="{E3059CB7-0DAC-4681-A018-A4B319AAD075}"/>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3368601029"/>
              </p:ext>
            </p:extLst>
          </p:nvPr>
        </p:nvGraphicFramePr>
        <p:xfrm>
          <a:off x="1399378" y="956071"/>
          <a:ext cx="6364660" cy="862744"/>
        </p:xfrm>
        <a:graphic>
          <a:graphicData uri="http://schemas.openxmlformats.org/drawingml/2006/table">
            <a:tbl>
              <a:tblPr>
                <a:tableStyleId>{5C22544A-7EE6-4342-B048-85BDC9FD1C3A}</a:tableStyleId>
              </a:tblPr>
              <a:tblGrid>
                <a:gridCol w="1610972">
                  <a:extLst>
                    <a:ext uri="{9D8B030D-6E8A-4147-A177-3AD203B41FA5}">
                      <a16:colId xmlns:a16="http://schemas.microsoft.com/office/drawing/2014/main" val="1364073716"/>
                    </a:ext>
                  </a:extLst>
                </a:gridCol>
                <a:gridCol w="1188422">
                  <a:extLst>
                    <a:ext uri="{9D8B030D-6E8A-4147-A177-3AD203B41FA5}">
                      <a16:colId xmlns:a16="http://schemas.microsoft.com/office/drawing/2014/main" val="651010291"/>
                    </a:ext>
                  </a:extLst>
                </a:gridCol>
                <a:gridCol w="172728">
                  <a:extLst>
                    <a:ext uri="{9D8B030D-6E8A-4147-A177-3AD203B41FA5}">
                      <a16:colId xmlns:a16="http://schemas.microsoft.com/office/drawing/2014/main" val="1050927945"/>
                    </a:ext>
                  </a:extLst>
                </a:gridCol>
                <a:gridCol w="1015694">
                  <a:extLst>
                    <a:ext uri="{9D8B030D-6E8A-4147-A177-3AD203B41FA5}">
                      <a16:colId xmlns:a16="http://schemas.microsoft.com/office/drawing/2014/main" val="595583929"/>
                    </a:ext>
                  </a:extLst>
                </a:gridCol>
                <a:gridCol w="1188422">
                  <a:extLst>
                    <a:ext uri="{9D8B030D-6E8A-4147-A177-3AD203B41FA5}">
                      <a16:colId xmlns:a16="http://schemas.microsoft.com/office/drawing/2014/main" val="1715718275"/>
                    </a:ext>
                  </a:extLst>
                </a:gridCol>
                <a:gridCol w="1188422">
                  <a:extLst>
                    <a:ext uri="{9D8B030D-6E8A-4147-A177-3AD203B41FA5}">
                      <a16:colId xmlns:a16="http://schemas.microsoft.com/office/drawing/2014/main" val="1190056197"/>
                    </a:ext>
                  </a:extLst>
                </a:gridCol>
              </a:tblGrid>
              <a:tr h="166156">
                <a:tc>
                  <a:txBody>
                    <a:bodyPr/>
                    <a:lstStyle/>
                    <a:p>
                      <a:pPr algn="l" fontAlgn="b"/>
                      <a:r>
                        <a:rPr lang="pl-PL" sz="1100" u="none" strike="noStrike">
                          <a:effectLst/>
                          <a:latin typeface="Arial" panose="020B0604020202020204" pitchFamily="34" charset="0"/>
                          <a:cs typeface="Arial" panose="020B0604020202020204" pitchFamily="34" charset="0"/>
                        </a:rPr>
                        <a:t>Objaśnienia:</a:t>
                      </a:r>
                      <a:endParaRPr lang="pl-PL" sz="1100" b="0" i="0" u="none" strike="noStrike">
                        <a:solidFill>
                          <a:srgbClr val="000000"/>
                        </a:solidFill>
                        <a:effectLst/>
                        <a:latin typeface="Arial" panose="020B0604020202020204" pitchFamily="34" charset="0"/>
                        <a:cs typeface="Arial" panose="020B0604020202020204" pitchFamily="34" charset="0"/>
                      </a:endParaRPr>
                    </a:p>
                  </a:txBody>
                  <a:tcPr marL="6136" marR="6136" marT="6136" marB="0" anchor="b"/>
                </a:tc>
                <a:tc>
                  <a:txBody>
                    <a:bodyPr/>
                    <a:lstStyle/>
                    <a:p>
                      <a:pPr algn="l" fontAlgn="b"/>
                      <a:endParaRPr lang="pl-PL" sz="1100" b="0" i="0" u="none" strike="noStrike">
                        <a:solidFill>
                          <a:srgbClr val="000000"/>
                        </a:solidFill>
                        <a:effectLst/>
                        <a:latin typeface="Arial" panose="020B0604020202020204" pitchFamily="34" charset="0"/>
                        <a:cs typeface="Arial" panose="020B0604020202020204" pitchFamily="34" charset="0"/>
                      </a:endParaRPr>
                    </a:p>
                  </a:txBody>
                  <a:tcPr marL="6136" marR="6136" marT="6136" marB="0" anchor="b"/>
                </a:tc>
                <a:tc gridSpan="2">
                  <a:txBody>
                    <a:bodyPr/>
                    <a:lstStyle/>
                    <a:p>
                      <a:pPr algn="l" fontAlgn="b"/>
                      <a:endParaRPr lang="pl-PL" sz="1100" b="0" i="0" u="none" strike="noStrike">
                        <a:solidFill>
                          <a:srgbClr val="000000"/>
                        </a:solidFill>
                        <a:effectLst/>
                        <a:latin typeface="Arial" panose="020B0604020202020204" pitchFamily="34" charset="0"/>
                        <a:cs typeface="Arial" panose="020B0604020202020204" pitchFamily="34" charset="0"/>
                      </a:endParaRPr>
                    </a:p>
                  </a:txBody>
                  <a:tcPr marL="6136" marR="6136" marT="6136" marB="0" anchor="b"/>
                </a:tc>
                <a:tc hMerge="1">
                  <a:txBody>
                    <a:bodyPr/>
                    <a:lstStyle/>
                    <a:p>
                      <a:pPr algn="l" fontAlgn="b"/>
                      <a:endParaRPr lang="pl-PL" sz="1100" b="0" i="0" u="none" strike="noStrike">
                        <a:solidFill>
                          <a:srgbClr val="000000"/>
                        </a:solidFill>
                        <a:effectLst/>
                        <a:latin typeface="Arial" panose="020B0604020202020204" pitchFamily="34" charset="0"/>
                        <a:cs typeface="Arial" panose="020B0604020202020204" pitchFamily="34" charset="0"/>
                      </a:endParaRPr>
                    </a:p>
                  </a:txBody>
                  <a:tcPr marL="6136" marR="6136" marT="6136" marB="0" anchor="b"/>
                </a:tc>
                <a:tc>
                  <a:txBody>
                    <a:bodyPr/>
                    <a:lstStyle/>
                    <a:p>
                      <a:pPr algn="l" fontAlgn="b"/>
                      <a:endParaRPr lang="pl-PL" sz="1100" b="0" i="0" u="none" strike="noStrike">
                        <a:solidFill>
                          <a:srgbClr val="000000"/>
                        </a:solidFill>
                        <a:effectLst/>
                        <a:latin typeface="Arial" panose="020B0604020202020204" pitchFamily="34" charset="0"/>
                        <a:cs typeface="Arial" panose="020B0604020202020204" pitchFamily="34" charset="0"/>
                      </a:endParaRPr>
                    </a:p>
                  </a:txBody>
                  <a:tcPr marL="6136" marR="6136" marT="6136" marB="0" anchor="b"/>
                </a:tc>
                <a:tc>
                  <a:txBody>
                    <a:bodyPr/>
                    <a:lstStyle/>
                    <a:p>
                      <a:pPr algn="l" fontAlgn="b"/>
                      <a:endParaRPr lang="pl-PL" sz="1100" b="0" i="0" u="none" strike="noStrike">
                        <a:solidFill>
                          <a:srgbClr val="000000"/>
                        </a:solidFill>
                        <a:effectLst/>
                        <a:latin typeface="Arial" panose="020B0604020202020204" pitchFamily="34" charset="0"/>
                        <a:cs typeface="Arial" panose="020B0604020202020204" pitchFamily="34" charset="0"/>
                      </a:endParaRPr>
                    </a:p>
                  </a:txBody>
                  <a:tcPr marL="6136" marR="6136" marT="6136" marB="0" anchor="b"/>
                </a:tc>
                <a:extLst>
                  <a:ext uri="{0D108BD9-81ED-4DB2-BD59-A6C34878D82A}">
                    <a16:rowId xmlns:a16="http://schemas.microsoft.com/office/drawing/2014/main" val="4186146298"/>
                  </a:ext>
                </a:extLst>
              </a:tr>
              <a:tr h="166156">
                <a:tc gridSpan="6">
                  <a:txBody>
                    <a:bodyPr/>
                    <a:lstStyle/>
                    <a:p>
                      <a:pPr algn="l" fontAlgn="b"/>
                      <a:r>
                        <a:rPr lang="pl-PL" sz="1100" u="none" strike="noStrike" dirty="0">
                          <a:effectLst/>
                          <a:latin typeface="Arial" panose="020B0604020202020204" pitchFamily="34" charset="0"/>
                          <a:cs typeface="Arial" panose="020B0604020202020204" pitchFamily="34" charset="0"/>
                        </a:rPr>
                        <a:t>- nazwę IGO UE / IGO PL podaną w zgłoszeniu należy wpisać odpowiednio w polu B lub C</a:t>
                      </a:r>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6136" marR="6136" marT="6136"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448014466"/>
                  </a:ext>
                </a:extLst>
              </a:tr>
              <a:tr h="166156">
                <a:tc gridSpan="3">
                  <a:txBody>
                    <a:bodyPr/>
                    <a:lstStyle/>
                    <a:p>
                      <a:pPr algn="l" fontAlgn="t"/>
                      <a:r>
                        <a:rPr lang="pl-PL" sz="1100" u="none" strike="noStrike">
                          <a:effectLst/>
                          <a:latin typeface="Arial" panose="020B0604020202020204" pitchFamily="34" charset="0"/>
                          <a:cs typeface="Arial" panose="020B0604020202020204" pitchFamily="34" charset="0"/>
                        </a:rPr>
                        <a:t>- uzupełnienie pól F, M i R nie jest wymagane</a:t>
                      </a:r>
                      <a:endParaRPr lang="pl-PL" sz="1100" b="0" i="0" u="none" strike="noStrike">
                        <a:solidFill>
                          <a:srgbClr val="000000"/>
                        </a:solidFill>
                        <a:effectLst/>
                        <a:latin typeface="Arial" panose="020B0604020202020204" pitchFamily="34" charset="0"/>
                        <a:cs typeface="Arial" panose="020B0604020202020204" pitchFamily="34" charset="0"/>
                      </a:endParaRPr>
                    </a:p>
                  </a:txBody>
                  <a:tcPr marL="6136" marR="6136" marT="6136" marB="0"/>
                </a:tc>
                <a:tc hMerge="1">
                  <a:txBody>
                    <a:bodyPr/>
                    <a:lstStyle/>
                    <a:p>
                      <a:endParaRPr lang="pl-PL"/>
                    </a:p>
                  </a:txBody>
                  <a:tcPr/>
                </a:tc>
                <a:tc hMerge="1">
                  <a:txBody>
                    <a:bodyPr/>
                    <a:lstStyle/>
                    <a:p>
                      <a:pPr algn="l" fontAlgn="b"/>
                      <a:endParaRPr lang="pl-PL" sz="1100" b="0" i="0" u="none" strike="noStrike">
                        <a:solidFill>
                          <a:srgbClr val="000000"/>
                        </a:solidFill>
                        <a:effectLst/>
                        <a:latin typeface="Arial" panose="020B0604020202020204" pitchFamily="34" charset="0"/>
                        <a:cs typeface="Arial" panose="020B0604020202020204" pitchFamily="34" charset="0"/>
                      </a:endParaRPr>
                    </a:p>
                  </a:txBody>
                  <a:tcPr marL="6136" marR="6136" marT="6136" marB="0" anchor="b"/>
                </a:tc>
                <a:tc>
                  <a:txBody>
                    <a:bodyPr/>
                    <a:lstStyle/>
                    <a:p>
                      <a:pPr algn="l" fontAlgn="b"/>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6136" marR="6136" marT="6136" marB="0" anchor="b"/>
                </a:tc>
                <a:tc>
                  <a:txBody>
                    <a:bodyPr/>
                    <a:lstStyle/>
                    <a:p>
                      <a:pPr algn="l" fontAlgn="b"/>
                      <a:endParaRPr lang="pl-PL" sz="1100" b="0" i="0" u="none" strike="noStrike">
                        <a:solidFill>
                          <a:srgbClr val="000000"/>
                        </a:solidFill>
                        <a:effectLst/>
                        <a:latin typeface="Arial" panose="020B0604020202020204" pitchFamily="34" charset="0"/>
                        <a:cs typeface="Arial" panose="020B0604020202020204" pitchFamily="34" charset="0"/>
                      </a:endParaRPr>
                    </a:p>
                  </a:txBody>
                  <a:tcPr marL="6136" marR="6136" marT="6136" marB="0" anchor="b"/>
                </a:tc>
                <a:tc>
                  <a:txBody>
                    <a:bodyPr/>
                    <a:lstStyle/>
                    <a:p>
                      <a:pPr algn="l" fontAlgn="b"/>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6136" marR="6136" marT="6136" marB="0" anchor="b"/>
                </a:tc>
                <a:extLst>
                  <a:ext uri="{0D108BD9-81ED-4DB2-BD59-A6C34878D82A}">
                    <a16:rowId xmlns:a16="http://schemas.microsoft.com/office/drawing/2014/main" val="250952486"/>
                  </a:ext>
                </a:extLst>
              </a:tr>
              <a:tr h="326176">
                <a:tc gridSpan="6">
                  <a:txBody>
                    <a:bodyPr/>
                    <a:lstStyle/>
                    <a:p>
                      <a:pPr algn="l" fontAlgn="b"/>
                      <a:r>
                        <a:rPr lang="pl-PL" sz="1100" u="none" strike="noStrike" dirty="0">
                          <a:effectLst/>
                          <a:latin typeface="Arial" panose="020B0604020202020204" pitchFamily="34" charset="0"/>
                          <a:cs typeface="Arial" panose="020B0604020202020204" pitchFamily="34" charset="0"/>
                        </a:rPr>
                        <a:t>- liczbę okazów IGO lub powierzchnię zajmowaną przez IGO po przeprowadzeniu działań zaradczych należy wpisać odpowiednio w polu K lub L</a:t>
                      </a:r>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6136" marR="6136" marT="6136"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3239251760"/>
                  </a:ext>
                </a:extLst>
              </a:tr>
            </a:tbl>
          </a:graphicData>
        </a:graphic>
      </p:graphicFrame>
      <p:graphicFrame>
        <p:nvGraphicFramePr>
          <p:cNvPr id="10" name="Tabela 9">
            <a:extLst>
              <a:ext uri="{FF2B5EF4-FFF2-40B4-BE49-F238E27FC236}">
                <a16:creationId xmlns:a16="http://schemas.microsoft.com/office/drawing/2014/main" id="{751E6D28-34D5-4F0B-BFAF-B21DB542917E}"/>
              </a:ext>
            </a:extLst>
          </p:cNvPr>
          <p:cNvGraphicFramePr>
            <a:graphicFrameLocks noGrp="1"/>
          </p:cNvGraphicFramePr>
          <p:nvPr>
            <p:extLst>
              <p:ext uri="{D42A27DB-BD31-4B8C-83A1-F6EECF244321}">
                <p14:modId xmlns:p14="http://schemas.microsoft.com/office/powerpoint/2010/main" val="2317338330"/>
              </p:ext>
            </p:extLst>
          </p:nvPr>
        </p:nvGraphicFramePr>
        <p:xfrm>
          <a:off x="1389670" y="1818815"/>
          <a:ext cx="6364659" cy="167640"/>
        </p:xfrm>
        <a:graphic>
          <a:graphicData uri="http://schemas.openxmlformats.org/drawingml/2006/table">
            <a:tbl>
              <a:tblPr>
                <a:tableStyleId>{5C22544A-7EE6-4342-B048-85BDC9FD1C3A}</a:tableStyleId>
              </a:tblPr>
              <a:tblGrid>
                <a:gridCol w="4074907">
                  <a:extLst>
                    <a:ext uri="{9D8B030D-6E8A-4147-A177-3AD203B41FA5}">
                      <a16:colId xmlns:a16="http://schemas.microsoft.com/office/drawing/2014/main" val="1220748184"/>
                    </a:ext>
                  </a:extLst>
                </a:gridCol>
                <a:gridCol w="2227761">
                  <a:extLst>
                    <a:ext uri="{9D8B030D-6E8A-4147-A177-3AD203B41FA5}">
                      <a16:colId xmlns:a16="http://schemas.microsoft.com/office/drawing/2014/main" val="925595216"/>
                    </a:ext>
                  </a:extLst>
                </a:gridCol>
                <a:gridCol w="61991">
                  <a:extLst>
                    <a:ext uri="{9D8B030D-6E8A-4147-A177-3AD203B41FA5}">
                      <a16:colId xmlns:a16="http://schemas.microsoft.com/office/drawing/2014/main" val="2687930204"/>
                    </a:ext>
                  </a:extLst>
                </a:gridCol>
              </a:tblGrid>
              <a:tr h="160020">
                <a:tc>
                  <a:txBody>
                    <a:bodyPr/>
                    <a:lstStyle/>
                    <a:p>
                      <a:pPr algn="l" fontAlgn="t"/>
                      <a:r>
                        <a:rPr lang="pl-PL" sz="1100" u="none" strike="noStrike" dirty="0">
                          <a:effectLst/>
                          <a:latin typeface="Arial" panose="020B0604020202020204" pitchFamily="34" charset="0"/>
                          <a:cs typeface="Arial" panose="020B0604020202020204" pitchFamily="34" charset="0"/>
                        </a:rPr>
                        <a:t>- kursywą wyróżniono wskazówki do wypełnienia komórek tabeli</a:t>
                      </a:r>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tc>
                <a:tc>
                  <a:txBody>
                    <a:bodyPr/>
                    <a:lstStyle/>
                    <a:p>
                      <a:pPr algn="l" fontAlgn="b"/>
                      <a:endParaRPr lang="pl-PL" sz="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endParaRPr lang="pl-PL" sz="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837341593"/>
                  </a:ext>
                </a:extLst>
              </a:tr>
            </a:tbl>
          </a:graphicData>
        </a:graphic>
      </p:graphicFrame>
      <p:graphicFrame>
        <p:nvGraphicFramePr>
          <p:cNvPr id="11" name="Tabela 10">
            <a:extLst>
              <a:ext uri="{FF2B5EF4-FFF2-40B4-BE49-F238E27FC236}">
                <a16:creationId xmlns:a16="http://schemas.microsoft.com/office/drawing/2014/main" id="{D3EB569A-806F-49C5-AD74-830B47397592}"/>
              </a:ext>
            </a:extLst>
          </p:cNvPr>
          <p:cNvGraphicFramePr>
            <a:graphicFrameLocks noGrp="1"/>
          </p:cNvGraphicFramePr>
          <p:nvPr>
            <p:extLst>
              <p:ext uri="{D42A27DB-BD31-4B8C-83A1-F6EECF244321}">
                <p14:modId xmlns:p14="http://schemas.microsoft.com/office/powerpoint/2010/main" val="2924178699"/>
              </p:ext>
            </p:extLst>
          </p:nvPr>
        </p:nvGraphicFramePr>
        <p:xfrm>
          <a:off x="1388659" y="2059996"/>
          <a:ext cx="6365670" cy="3001376"/>
        </p:xfrm>
        <a:graphic>
          <a:graphicData uri="http://schemas.openxmlformats.org/drawingml/2006/table">
            <a:tbl>
              <a:tblPr>
                <a:tableStyleId>{5C22544A-7EE6-4342-B048-85BDC9FD1C3A}</a:tableStyleId>
              </a:tblPr>
              <a:tblGrid>
                <a:gridCol w="231380">
                  <a:extLst>
                    <a:ext uri="{9D8B030D-6E8A-4147-A177-3AD203B41FA5}">
                      <a16:colId xmlns:a16="http://schemas.microsoft.com/office/drawing/2014/main" val="3227035564"/>
                    </a:ext>
                  </a:extLst>
                </a:gridCol>
                <a:gridCol w="696036">
                  <a:extLst>
                    <a:ext uri="{9D8B030D-6E8A-4147-A177-3AD203B41FA5}">
                      <a16:colId xmlns:a16="http://schemas.microsoft.com/office/drawing/2014/main" val="848009039"/>
                    </a:ext>
                  </a:extLst>
                </a:gridCol>
                <a:gridCol w="716508">
                  <a:extLst>
                    <a:ext uri="{9D8B030D-6E8A-4147-A177-3AD203B41FA5}">
                      <a16:colId xmlns:a16="http://schemas.microsoft.com/office/drawing/2014/main" val="3546548902"/>
                    </a:ext>
                  </a:extLst>
                </a:gridCol>
                <a:gridCol w="982639">
                  <a:extLst>
                    <a:ext uri="{9D8B030D-6E8A-4147-A177-3AD203B41FA5}">
                      <a16:colId xmlns:a16="http://schemas.microsoft.com/office/drawing/2014/main" val="2646646947"/>
                    </a:ext>
                  </a:extLst>
                </a:gridCol>
                <a:gridCol w="870044">
                  <a:extLst>
                    <a:ext uri="{9D8B030D-6E8A-4147-A177-3AD203B41FA5}">
                      <a16:colId xmlns:a16="http://schemas.microsoft.com/office/drawing/2014/main" val="1361720796"/>
                    </a:ext>
                  </a:extLst>
                </a:gridCol>
                <a:gridCol w="1033818">
                  <a:extLst>
                    <a:ext uri="{9D8B030D-6E8A-4147-A177-3AD203B41FA5}">
                      <a16:colId xmlns:a16="http://schemas.microsoft.com/office/drawing/2014/main" val="1911823709"/>
                    </a:ext>
                  </a:extLst>
                </a:gridCol>
                <a:gridCol w="788159">
                  <a:extLst>
                    <a:ext uri="{9D8B030D-6E8A-4147-A177-3AD203B41FA5}">
                      <a16:colId xmlns:a16="http://schemas.microsoft.com/office/drawing/2014/main" val="342847853"/>
                    </a:ext>
                  </a:extLst>
                </a:gridCol>
                <a:gridCol w="1047086">
                  <a:extLst>
                    <a:ext uri="{9D8B030D-6E8A-4147-A177-3AD203B41FA5}">
                      <a16:colId xmlns:a16="http://schemas.microsoft.com/office/drawing/2014/main" val="2837516237"/>
                    </a:ext>
                  </a:extLst>
                </a:gridCol>
              </a:tblGrid>
              <a:tr h="137160">
                <a:tc>
                  <a:txBody>
                    <a:bodyPr/>
                    <a:lstStyle/>
                    <a:p>
                      <a:pPr algn="ctr" fontAlgn="b"/>
                      <a:r>
                        <a:rPr lang="pl-PL" sz="900" u="none" strike="noStrike">
                          <a:effectLst/>
                          <a:latin typeface="Arial" panose="020B0604020202020204" pitchFamily="34" charset="0"/>
                          <a:cs typeface="Arial" panose="020B0604020202020204" pitchFamily="34" charset="0"/>
                        </a:rPr>
                        <a:t>A</a:t>
                      </a:r>
                      <a:endParaRPr lang="pl-PL" sz="9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pl-PL" sz="900" u="none" strike="noStrike">
                          <a:effectLst/>
                          <a:latin typeface="Arial" panose="020B0604020202020204" pitchFamily="34" charset="0"/>
                          <a:cs typeface="Arial" panose="020B0604020202020204" pitchFamily="34" charset="0"/>
                        </a:rPr>
                        <a:t>B</a:t>
                      </a:r>
                      <a:endParaRPr lang="pl-PL" sz="9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pl-PL" sz="900" u="none" strike="noStrike">
                          <a:effectLst/>
                          <a:latin typeface="Arial" panose="020B0604020202020204" pitchFamily="34" charset="0"/>
                          <a:cs typeface="Arial" panose="020B0604020202020204" pitchFamily="34" charset="0"/>
                        </a:rPr>
                        <a:t>C</a:t>
                      </a:r>
                      <a:endParaRPr lang="pl-PL" sz="9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pl-PL" sz="900" u="none" strike="noStrike">
                          <a:effectLst/>
                          <a:latin typeface="Arial" panose="020B0604020202020204" pitchFamily="34" charset="0"/>
                          <a:cs typeface="Arial" panose="020B0604020202020204" pitchFamily="34" charset="0"/>
                        </a:rPr>
                        <a:t>D</a:t>
                      </a:r>
                      <a:endParaRPr lang="pl-PL" sz="9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pl-PL" sz="900" u="none" strike="noStrike">
                          <a:effectLst/>
                          <a:latin typeface="Arial" panose="020B0604020202020204" pitchFamily="34" charset="0"/>
                          <a:cs typeface="Arial" panose="020B0604020202020204" pitchFamily="34" charset="0"/>
                        </a:rPr>
                        <a:t>E</a:t>
                      </a:r>
                      <a:endParaRPr lang="pl-PL" sz="9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pl-PL" sz="900" u="none" strike="noStrike">
                          <a:effectLst/>
                          <a:latin typeface="Arial" panose="020B0604020202020204" pitchFamily="34" charset="0"/>
                          <a:cs typeface="Arial" panose="020B0604020202020204" pitchFamily="34" charset="0"/>
                        </a:rPr>
                        <a:t>F</a:t>
                      </a:r>
                      <a:endParaRPr lang="pl-PL" sz="9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pl-PL" sz="900" u="none" strike="noStrike">
                          <a:effectLst/>
                          <a:latin typeface="Arial" panose="020B0604020202020204" pitchFamily="34" charset="0"/>
                          <a:cs typeface="Arial" panose="020B0604020202020204" pitchFamily="34" charset="0"/>
                        </a:rPr>
                        <a:t>G</a:t>
                      </a:r>
                      <a:endParaRPr lang="pl-PL" sz="9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pl-PL" sz="900" u="none" strike="noStrike">
                          <a:effectLst/>
                          <a:latin typeface="Arial" panose="020B0604020202020204" pitchFamily="34" charset="0"/>
                          <a:cs typeface="Arial" panose="020B0604020202020204" pitchFamily="34" charset="0"/>
                        </a:rPr>
                        <a:t>H</a:t>
                      </a:r>
                      <a:endParaRPr lang="pl-PL" sz="9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2595919035"/>
                  </a:ext>
                </a:extLst>
              </a:tr>
              <a:tr h="805161">
                <a:tc>
                  <a:txBody>
                    <a:bodyPr/>
                    <a:lstStyle/>
                    <a:p>
                      <a:pPr algn="ctr" fontAlgn="ctr"/>
                      <a:r>
                        <a:rPr lang="pl-PL" sz="900" u="none" strike="noStrike">
                          <a:effectLst/>
                          <a:latin typeface="Arial" panose="020B0604020202020204" pitchFamily="34" charset="0"/>
                          <a:cs typeface="Arial" panose="020B0604020202020204" pitchFamily="34" charset="0"/>
                        </a:rPr>
                        <a:t>Lp</a:t>
                      </a:r>
                      <a:endParaRPr lang="pl-PL" sz="9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pl-PL" sz="900" u="none" strike="noStrike">
                          <a:effectLst/>
                          <a:latin typeface="Arial" panose="020B0604020202020204" pitchFamily="34" charset="0"/>
                          <a:cs typeface="Arial" panose="020B0604020202020204" pitchFamily="34" charset="0"/>
                        </a:rPr>
                        <a:t> Nazwa polska</a:t>
                      </a:r>
                      <a:endParaRPr lang="pl-PL" sz="9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pl-PL" sz="900" u="none" strike="noStrike">
                          <a:effectLst/>
                          <a:latin typeface="Arial" panose="020B0604020202020204" pitchFamily="34" charset="0"/>
                          <a:cs typeface="Arial" panose="020B0604020202020204" pitchFamily="34" charset="0"/>
                        </a:rPr>
                        <a:t> Nazwa naukowa</a:t>
                      </a:r>
                      <a:endParaRPr lang="pl-PL" sz="9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pl-PL" sz="900" u="none" strike="noStrike" dirty="0">
                          <a:effectLst/>
                          <a:latin typeface="Arial" panose="020B0604020202020204" pitchFamily="34" charset="0"/>
                          <a:cs typeface="Arial" panose="020B0604020202020204" pitchFamily="34" charset="0"/>
                        </a:rPr>
                        <a:t>Nazwa podmiotu przeprowadzającego działania zaradcze</a:t>
                      </a:r>
                      <a:endParaRPr lang="pl-PL" sz="9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pl-PL" sz="900" u="none" strike="noStrike">
                          <a:effectLst/>
                          <a:latin typeface="Arial" panose="020B0604020202020204" pitchFamily="34" charset="0"/>
                          <a:cs typeface="Arial" panose="020B0604020202020204" pitchFamily="34" charset="0"/>
                        </a:rPr>
                        <a:t>Miejsce przeprowadzenia działań zaradczych</a:t>
                      </a:r>
                      <a:endParaRPr lang="pl-PL" sz="9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pl-PL" sz="900" u="none" strike="noStrike">
                          <a:effectLst/>
                          <a:latin typeface="Arial" panose="020B0604020202020204" pitchFamily="34" charset="0"/>
                          <a:cs typeface="Arial" panose="020B0604020202020204" pitchFamily="34" charset="0"/>
                        </a:rPr>
                        <a:t>Miejsce przeprowadzenia działań zaradczych -  plik shp lub współrzędne</a:t>
                      </a:r>
                      <a:endParaRPr lang="pl-PL" sz="9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pl-PL" sz="900" u="none" strike="noStrike">
                          <a:effectLst/>
                          <a:latin typeface="Arial" panose="020B0604020202020204" pitchFamily="34" charset="0"/>
                          <a:cs typeface="Arial" panose="020B0604020202020204" pitchFamily="34" charset="0"/>
                        </a:rPr>
                        <a:t>Data rozpoczęcia działań zaradczych</a:t>
                      </a:r>
                      <a:endParaRPr lang="pl-PL" sz="9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pl-PL" sz="900" u="none" strike="noStrike" dirty="0">
                          <a:effectLst/>
                          <a:latin typeface="Arial" panose="020B0604020202020204" pitchFamily="34" charset="0"/>
                          <a:cs typeface="Arial" panose="020B0604020202020204" pitchFamily="34" charset="0"/>
                        </a:rPr>
                        <a:t>Data zakończenia działań zaradczych</a:t>
                      </a:r>
                      <a:endParaRPr lang="pl-PL" sz="9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535958135"/>
                  </a:ext>
                </a:extLst>
              </a:tr>
              <a:tr h="2059055">
                <a:tc>
                  <a:txBody>
                    <a:bodyPr/>
                    <a:lstStyle/>
                    <a:p>
                      <a:pPr algn="l" fontAlgn="t"/>
                      <a:r>
                        <a:rPr lang="pl-PL" sz="900" u="none" strike="noStrike">
                          <a:effectLst/>
                          <a:latin typeface="Arial" panose="020B0604020202020204" pitchFamily="34" charset="0"/>
                          <a:cs typeface="Arial" panose="020B0604020202020204" pitchFamily="34" charset="0"/>
                        </a:rPr>
                        <a:t> </a:t>
                      </a:r>
                      <a:endParaRPr lang="pl-PL" sz="900" b="0" i="0" u="none" strike="noStrike">
                        <a:solidFill>
                          <a:srgbClr val="000000"/>
                        </a:solidFill>
                        <a:effectLst/>
                        <a:latin typeface="Arial" panose="020B0604020202020204" pitchFamily="34" charset="0"/>
                        <a:cs typeface="Arial" panose="020B0604020202020204" pitchFamily="34" charset="0"/>
                      </a:endParaRPr>
                    </a:p>
                  </a:txBody>
                  <a:tcPr marL="0" marR="0" marT="0" marB="0"/>
                </a:tc>
                <a:tc>
                  <a:txBody>
                    <a:bodyPr/>
                    <a:lstStyle/>
                    <a:p>
                      <a:pPr algn="l" fontAlgn="t"/>
                      <a:r>
                        <a:rPr lang="pl-PL" sz="800" i="1" u="none" strike="noStrike" dirty="0">
                          <a:effectLst/>
                          <a:latin typeface="Arial" panose="020B0604020202020204" pitchFamily="34" charset="0"/>
                          <a:cs typeface="Arial" panose="020B0604020202020204" pitchFamily="34" charset="0"/>
                        </a:rPr>
                        <a:t>Należy wybrać nazwę gatunku z listy rozwijanej, jeżeli nazwa polska istnieje</a:t>
                      </a:r>
                      <a:endParaRPr lang="pl-PL" sz="800" b="0" i="1" u="none" strike="noStrike" dirty="0">
                        <a:solidFill>
                          <a:srgbClr val="000000"/>
                        </a:solidFill>
                        <a:effectLst/>
                        <a:latin typeface="Arial" panose="020B0604020202020204" pitchFamily="34" charset="0"/>
                        <a:cs typeface="Arial" panose="020B0604020202020204" pitchFamily="34" charset="0"/>
                      </a:endParaRPr>
                    </a:p>
                  </a:txBody>
                  <a:tcPr marL="0" marR="0" marT="0" marB="0"/>
                </a:tc>
                <a:tc>
                  <a:txBody>
                    <a:bodyPr/>
                    <a:lstStyle/>
                    <a:p>
                      <a:pPr algn="l" fontAlgn="t"/>
                      <a:r>
                        <a:rPr lang="pl-PL" sz="800" i="1" u="none" strike="noStrike" dirty="0">
                          <a:effectLst/>
                          <a:latin typeface="Arial" panose="020B0604020202020204" pitchFamily="34" charset="0"/>
                          <a:cs typeface="Arial" panose="020B0604020202020204" pitchFamily="34" charset="0"/>
                        </a:rPr>
                        <a:t>Należy wybrać nazwę gatunku z listy rozwijanej</a:t>
                      </a:r>
                      <a:endParaRPr lang="pl-PL" sz="800" b="0" i="1" u="none" strike="noStrike" dirty="0">
                        <a:solidFill>
                          <a:srgbClr val="000000"/>
                        </a:solidFill>
                        <a:effectLst/>
                        <a:latin typeface="Arial" panose="020B0604020202020204" pitchFamily="34" charset="0"/>
                        <a:cs typeface="Arial" panose="020B0604020202020204" pitchFamily="34" charset="0"/>
                      </a:endParaRPr>
                    </a:p>
                  </a:txBody>
                  <a:tcPr marL="0" marR="0" marT="0" marB="0"/>
                </a:tc>
                <a:tc>
                  <a:txBody>
                    <a:bodyPr/>
                    <a:lstStyle/>
                    <a:p>
                      <a:pPr algn="l" fontAlgn="t"/>
                      <a:r>
                        <a:rPr lang="pl-PL" sz="800" i="1" u="none" strike="noStrike" dirty="0">
                          <a:effectLst/>
                          <a:latin typeface="Arial" panose="020B0604020202020204" pitchFamily="34" charset="0"/>
                          <a:cs typeface="Arial" panose="020B0604020202020204" pitchFamily="34" charset="0"/>
                        </a:rPr>
                        <a:t>Należy podać: 'osoba fizyczna' a w przypadku innego podmiotu - jego nazwę</a:t>
                      </a:r>
                      <a:endParaRPr lang="pl-PL" sz="800" b="0" i="1" u="none" strike="noStrike" dirty="0">
                        <a:solidFill>
                          <a:srgbClr val="000000"/>
                        </a:solidFill>
                        <a:effectLst/>
                        <a:latin typeface="Arial" panose="020B0604020202020204" pitchFamily="34" charset="0"/>
                        <a:cs typeface="Arial" panose="020B0604020202020204" pitchFamily="34" charset="0"/>
                      </a:endParaRPr>
                    </a:p>
                  </a:txBody>
                  <a:tcPr marL="0" marR="0" marT="0" marB="0"/>
                </a:tc>
                <a:tc>
                  <a:txBody>
                    <a:bodyPr/>
                    <a:lstStyle/>
                    <a:p>
                      <a:pPr algn="l" fontAlgn="t"/>
                      <a:r>
                        <a:rPr lang="pl-PL" sz="800" i="1" u="none" strike="noStrike" dirty="0">
                          <a:effectLst/>
                          <a:latin typeface="Arial" panose="020B0604020202020204" pitchFamily="34" charset="0"/>
                          <a:cs typeface="Arial" panose="020B0604020202020204" pitchFamily="34" charset="0"/>
                        </a:rPr>
                        <a:t>Np. nr działki ewidencyjnej, obręb, gmina, powiat, województwo lub identyfikator działki ewidencyjnej lub adres</a:t>
                      </a:r>
                      <a:endParaRPr lang="pl-PL" sz="800" b="0" i="1" u="none" strike="noStrike" dirty="0">
                        <a:solidFill>
                          <a:srgbClr val="000000"/>
                        </a:solidFill>
                        <a:effectLst/>
                        <a:latin typeface="Arial" panose="020B0604020202020204" pitchFamily="34" charset="0"/>
                        <a:cs typeface="Arial" panose="020B0604020202020204" pitchFamily="34" charset="0"/>
                      </a:endParaRPr>
                    </a:p>
                  </a:txBody>
                  <a:tcPr marL="0" marR="0" marT="0" marB="0"/>
                </a:tc>
                <a:tc>
                  <a:txBody>
                    <a:bodyPr/>
                    <a:lstStyle/>
                    <a:p>
                      <a:pPr algn="l" fontAlgn="t"/>
                      <a:r>
                        <a:rPr lang="pl-PL" sz="800" i="1" u="none" strike="noStrike" dirty="0">
                          <a:effectLst/>
                          <a:latin typeface="Arial" panose="020B0604020202020204" pitchFamily="34" charset="0"/>
                          <a:cs typeface="Arial" panose="020B0604020202020204" pitchFamily="34" charset="0"/>
                        </a:rPr>
                        <a:t>Wskazane jest załączenie pliku </a:t>
                      </a:r>
                      <a:r>
                        <a:rPr lang="pl-PL" sz="800" i="1" u="none" strike="noStrike" dirty="0" err="1">
                          <a:effectLst/>
                          <a:latin typeface="Arial" panose="020B0604020202020204" pitchFamily="34" charset="0"/>
                          <a:cs typeface="Arial" panose="020B0604020202020204" pitchFamily="34" charset="0"/>
                        </a:rPr>
                        <a:t>shp</a:t>
                      </a:r>
                      <a:r>
                        <a:rPr lang="pl-PL" sz="800" i="1" u="none" strike="noStrike" dirty="0">
                          <a:effectLst/>
                          <a:latin typeface="Arial" panose="020B0604020202020204" pitchFamily="34" charset="0"/>
                          <a:cs typeface="Arial" panose="020B0604020202020204" pitchFamily="34" charset="0"/>
                        </a:rPr>
                        <a:t> lub podanie współrzędnych (układ PL-1992) punktu lub załamania granicy zajmowanej powierzchni IGO w oddzielnym arkuszu Excela lub np. w formacie WKT, jeżeli te dane są dostępne</a:t>
                      </a:r>
                      <a:endParaRPr lang="pl-PL" sz="800" b="0" i="1" u="none" strike="noStrike" dirty="0">
                        <a:solidFill>
                          <a:srgbClr val="000000"/>
                        </a:solidFill>
                        <a:effectLst/>
                        <a:latin typeface="Arial" panose="020B0604020202020204" pitchFamily="34" charset="0"/>
                        <a:cs typeface="Arial" panose="020B0604020202020204" pitchFamily="34" charset="0"/>
                      </a:endParaRPr>
                    </a:p>
                  </a:txBody>
                  <a:tcPr marL="0" marR="0" marT="0" marB="0"/>
                </a:tc>
                <a:tc>
                  <a:txBody>
                    <a:bodyPr/>
                    <a:lstStyle/>
                    <a:p>
                      <a:pPr algn="l" fontAlgn="t"/>
                      <a:r>
                        <a:rPr lang="pl-PL" sz="800" i="1" u="none" strike="noStrike" dirty="0">
                          <a:effectLst/>
                          <a:latin typeface="Arial" panose="020B0604020202020204" pitchFamily="34" charset="0"/>
                          <a:cs typeface="Arial" panose="020B0604020202020204" pitchFamily="34" charset="0"/>
                        </a:rPr>
                        <a:t>rok-miesiąc-dzień</a:t>
                      </a:r>
                      <a:endParaRPr lang="pl-PL" sz="800" b="0" i="1" u="none" strike="noStrike" dirty="0">
                        <a:solidFill>
                          <a:srgbClr val="000000"/>
                        </a:solidFill>
                        <a:effectLst/>
                        <a:latin typeface="Arial" panose="020B0604020202020204" pitchFamily="34" charset="0"/>
                        <a:cs typeface="Arial" panose="020B0604020202020204" pitchFamily="34" charset="0"/>
                      </a:endParaRPr>
                    </a:p>
                  </a:txBody>
                  <a:tcPr marL="0" marR="0" marT="0" marB="0"/>
                </a:tc>
                <a:tc>
                  <a:txBody>
                    <a:bodyPr/>
                    <a:lstStyle/>
                    <a:p>
                      <a:pPr algn="l" fontAlgn="t"/>
                      <a:r>
                        <a:rPr lang="pl-PL" sz="800" i="1" u="none" strike="noStrike" dirty="0">
                          <a:effectLst/>
                          <a:latin typeface="Arial" panose="020B0604020202020204" pitchFamily="34" charset="0"/>
                          <a:cs typeface="Arial" panose="020B0604020202020204" pitchFamily="34" charset="0"/>
                        </a:rPr>
                        <a:t>rok-miesiąc-dzień                      W przypadku gdy działania zaradcze nie zostały  zakończone, należy wpisać '00000000'</a:t>
                      </a:r>
                      <a:endParaRPr lang="pl-PL" sz="800" b="0" i="1" u="none" strike="noStrike" dirty="0">
                        <a:solidFill>
                          <a:srgbClr val="000000"/>
                        </a:solidFill>
                        <a:effectLst/>
                        <a:latin typeface="Arial" panose="020B0604020202020204" pitchFamily="34" charset="0"/>
                        <a:cs typeface="Arial" panose="020B0604020202020204" pitchFamily="34" charset="0"/>
                      </a:endParaRPr>
                    </a:p>
                  </a:txBody>
                  <a:tcPr marL="0" marR="0" marT="0" marB="0"/>
                </a:tc>
                <a:extLst>
                  <a:ext uri="{0D108BD9-81ED-4DB2-BD59-A6C34878D82A}">
                    <a16:rowId xmlns:a16="http://schemas.microsoft.com/office/drawing/2014/main" val="4042582940"/>
                  </a:ext>
                </a:extLst>
              </a:tr>
            </a:tbl>
          </a:graphicData>
        </a:graphic>
      </p:graphicFrame>
    </p:spTree>
    <p:extLst>
      <p:ext uri="{BB962C8B-B14F-4D97-AF65-F5344CB8AC3E}">
        <p14:creationId xmlns:p14="http://schemas.microsoft.com/office/powerpoint/2010/main" val="1354909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E3059CB7-0DAC-4681-A018-A4B319AAD075}"/>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253646975"/>
              </p:ext>
            </p:extLst>
          </p:nvPr>
        </p:nvGraphicFramePr>
        <p:xfrm>
          <a:off x="1389670" y="939802"/>
          <a:ext cx="6364660" cy="862744"/>
        </p:xfrm>
        <a:graphic>
          <a:graphicData uri="http://schemas.openxmlformats.org/drawingml/2006/table">
            <a:tbl>
              <a:tblPr>
                <a:tableStyleId>{5C22544A-7EE6-4342-B048-85BDC9FD1C3A}</a:tableStyleId>
              </a:tblPr>
              <a:tblGrid>
                <a:gridCol w="1610972">
                  <a:extLst>
                    <a:ext uri="{9D8B030D-6E8A-4147-A177-3AD203B41FA5}">
                      <a16:colId xmlns:a16="http://schemas.microsoft.com/office/drawing/2014/main" val="1364073716"/>
                    </a:ext>
                  </a:extLst>
                </a:gridCol>
                <a:gridCol w="1188422">
                  <a:extLst>
                    <a:ext uri="{9D8B030D-6E8A-4147-A177-3AD203B41FA5}">
                      <a16:colId xmlns:a16="http://schemas.microsoft.com/office/drawing/2014/main" val="651010291"/>
                    </a:ext>
                  </a:extLst>
                </a:gridCol>
                <a:gridCol w="173407">
                  <a:extLst>
                    <a:ext uri="{9D8B030D-6E8A-4147-A177-3AD203B41FA5}">
                      <a16:colId xmlns:a16="http://schemas.microsoft.com/office/drawing/2014/main" val="1050927945"/>
                    </a:ext>
                  </a:extLst>
                </a:gridCol>
                <a:gridCol w="1015015">
                  <a:extLst>
                    <a:ext uri="{9D8B030D-6E8A-4147-A177-3AD203B41FA5}">
                      <a16:colId xmlns:a16="http://schemas.microsoft.com/office/drawing/2014/main" val="1740475652"/>
                    </a:ext>
                  </a:extLst>
                </a:gridCol>
                <a:gridCol w="1188422">
                  <a:extLst>
                    <a:ext uri="{9D8B030D-6E8A-4147-A177-3AD203B41FA5}">
                      <a16:colId xmlns:a16="http://schemas.microsoft.com/office/drawing/2014/main" val="1715718275"/>
                    </a:ext>
                  </a:extLst>
                </a:gridCol>
                <a:gridCol w="1188422">
                  <a:extLst>
                    <a:ext uri="{9D8B030D-6E8A-4147-A177-3AD203B41FA5}">
                      <a16:colId xmlns:a16="http://schemas.microsoft.com/office/drawing/2014/main" val="1190056197"/>
                    </a:ext>
                  </a:extLst>
                </a:gridCol>
              </a:tblGrid>
              <a:tr h="166156">
                <a:tc>
                  <a:txBody>
                    <a:bodyPr/>
                    <a:lstStyle/>
                    <a:p>
                      <a:pPr algn="l" fontAlgn="b"/>
                      <a:r>
                        <a:rPr lang="pl-PL" sz="1100" u="none" strike="noStrike">
                          <a:effectLst/>
                          <a:latin typeface="Arial" panose="020B0604020202020204" pitchFamily="34" charset="0"/>
                          <a:cs typeface="Arial" panose="020B0604020202020204" pitchFamily="34" charset="0"/>
                        </a:rPr>
                        <a:t>Objaśnienia:</a:t>
                      </a:r>
                      <a:endParaRPr lang="pl-PL" sz="1100" b="0" i="0" u="none" strike="noStrike">
                        <a:solidFill>
                          <a:srgbClr val="000000"/>
                        </a:solidFill>
                        <a:effectLst/>
                        <a:latin typeface="Arial" panose="020B0604020202020204" pitchFamily="34" charset="0"/>
                        <a:cs typeface="Arial" panose="020B0604020202020204" pitchFamily="34" charset="0"/>
                      </a:endParaRPr>
                    </a:p>
                  </a:txBody>
                  <a:tcPr marL="6136" marR="6136" marT="6136" marB="0" anchor="b"/>
                </a:tc>
                <a:tc>
                  <a:txBody>
                    <a:bodyPr/>
                    <a:lstStyle/>
                    <a:p>
                      <a:pPr algn="l" fontAlgn="b"/>
                      <a:endParaRPr lang="pl-PL" sz="1100" b="0" i="0" u="none" strike="noStrike">
                        <a:solidFill>
                          <a:srgbClr val="000000"/>
                        </a:solidFill>
                        <a:effectLst/>
                        <a:latin typeface="Arial" panose="020B0604020202020204" pitchFamily="34" charset="0"/>
                        <a:cs typeface="Arial" panose="020B0604020202020204" pitchFamily="34" charset="0"/>
                      </a:endParaRPr>
                    </a:p>
                  </a:txBody>
                  <a:tcPr marL="6136" marR="6136" marT="6136" marB="0" anchor="b"/>
                </a:tc>
                <a:tc gridSpan="2">
                  <a:txBody>
                    <a:bodyPr/>
                    <a:lstStyle/>
                    <a:p>
                      <a:pPr algn="l" fontAlgn="b"/>
                      <a:endParaRPr lang="pl-PL" sz="1100" b="0" i="0" u="none" strike="noStrike">
                        <a:solidFill>
                          <a:srgbClr val="000000"/>
                        </a:solidFill>
                        <a:effectLst/>
                        <a:latin typeface="Calibri" panose="020F0502020204030204" pitchFamily="34" charset="0"/>
                      </a:endParaRPr>
                    </a:p>
                  </a:txBody>
                  <a:tcPr marL="6136" marR="6136" marT="6136" marB="0" anchor="b"/>
                </a:tc>
                <a:tc hMerge="1">
                  <a:txBody>
                    <a:bodyPr/>
                    <a:lstStyle/>
                    <a:p>
                      <a:pPr algn="l" fontAlgn="b"/>
                      <a:endParaRPr lang="pl-PL" sz="1100" b="0" i="0" u="none" strike="noStrike">
                        <a:solidFill>
                          <a:srgbClr val="000000"/>
                        </a:solidFill>
                        <a:effectLst/>
                        <a:latin typeface="Calibri" panose="020F0502020204030204" pitchFamily="34" charset="0"/>
                      </a:endParaRPr>
                    </a:p>
                  </a:txBody>
                  <a:tcPr marL="6136" marR="6136" marT="6136" marB="0" anchor="b"/>
                </a:tc>
                <a:tc>
                  <a:txBody>
                    <a:bodyPr/>
                    <a:lstStyle/>
                    <a:p>
                      <a:pPr algn="l" fontAlgn="b"/>
                      <a:endParaRPr lang="pl-PL" sz="1100" b="0" i="0" u="none" strike="noStrike">
                        <a:solidFill>
                          <a:srgbClr val="000000"/>
                        </a:solidFill>
                        <a:effectLst/>
                        <a:latin typeface="Calibri" panose="020F0502020204030204" pitchFamily="34" charset="0"/>
                      </a:endParaRPr>
                    </a:p>
                  </a:txBody>
                  <a:tcPr marL="6136" marR="6136" marT="6136" marB="0" anchor="b"/>
                </a:tc>
                <a:tc>
                  <a:txBody>
                    <a:bodyPr/>
                    <a:lstStyle/>
                    <a:p>
                      <a:pPr algn="l" fontAlgn="b"/>
                      <a:endParaRPr lang="pl-PL" sz="1100" b="0" i="0" u="none" strike="noStrike">
                        <a:solidFill>
                          <a:srgbClr val="000000"/>
                        </a:solidFill>
                        <a:effectLst/>
                        <a:latin typeface="Calibri" panose="020F0502020204030204" pitchFamily="34" charset="0"/>
                      </a:endParaRPr>
                    </a:p>
                  </a:txBody>
                  <a:tcPr marL="6136" marR="6136" marT="6136" marB="0" anchor="b"/>
                </a:tc>
                <a:extLst>
                  <a:ext uri="{0D108BD9-81ED-4DB2-BD59-A6C34878D82A}">
                    <a16:rowId xmlns:a16="http://schemas.microsoft.com/office/drawing/2014/main" val="4186146298"/>
                  </a:ext>
                </a:extLst>
              </a:tr>
              <a:tr h="166156">
                <a:tc gridSpan="6">
                  <a:txBody>
                    <a:bodyPr/>
                    <a:lstStyle/>
                    <a:p>
                      <a:pPr algn="l" fontAlgn="b"/>
                      <a:r>
                        <a:rPr lang="pl-PL" sz="1100" u="none" strike="noStrike" dirty="0">
                          <a:effectLst/>
                          <a:latin typeface="Arial" panose="020B0604020202020204" pitchFamily="34" charset="0"/>
                          <a:cs typeface="Arial" panose="020B0604020202020204" pitchFamily="34" charset="0"/>
                        </a:rPr>
                        <a:t>- nazwę IGO UE / IGO PL podaną w zgłoszeniu należy wpisać odpowiednio w polu B lub C</a:t>
                      </a:r>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6136" marR="6136" marT="6136"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448014466"/>
                  </a:ext>
                </a:extLst>
              </a:tr>
              <a:tr h="166156">
                <a:tc gridSpan="3">
                  <a:txBody>
                    <a:bodyPr/>
                    <a:lstStyle/>
                    <a:p>
                      <a:pPr algn="l" fontAlgn="t"/>
                      <a:r>
                        <a:rPr lang="pl-PL" sz="1100" u="none" strike="noStrike">
                          <a:effectLst/>
                          <a:latin typeface="Arial" panose="020B0604020202020204" pitchFamily="34" charset="0"/>
                          <a:cs typeface="Arial" panose="020B0604020202020204" pitchFamily="34" charset="0"/>
                        </a:rPr>
                        <a:t>- uzupełnienie pól F, M i R nie jest wymagane</a:t>
                      </a:r>
                      <a:endParaRPr lang="pl-PL" sz="1100" b="0" i="0" u="none" strike="noStrike">
                        <a:solidFill>
                          <a:srgbClr val="000000"/>
                        </a:solidFill>
                        <a:effectLst/>
                        <a:latin typeface="Arial" panose="020B0604020202020204" pitchFamily="34" charset="0"/>
                        <a:cs typeface="Arial" panose="020B0604020202020204" pitchFamily="34" charset="0"/>
                      </a:endParaRPr>
                    </a:p>
                  </a:txBody>
                  <a:tcPr marL="6136" marR="6136" marT="6136" marB="0"/>
                </a:tc>
                <a:tc hMerge="1">
                  <a:txBody>
                    <a:bodyPr/>
                    <a:lstStyle/>
                    <a:p>
                      <a:endParaRPr lang="pl-PL"/>
                    </a:p>
                  </a:txBody>
                  <a:tcPr/>
                </a:tc>
                <a:tc hMerge="1">
                  <a:txBody>
                    <a:bodyPr/>
                    <a:lstStyle/>
                    <a:p>
                      <a:pPr algn="l" fontAlgn="b"/>
                      <a:endParaRPr lang="pl-PL" sz="1100" b="0" i="0" u="none" strike="noStrike">
                        <a:solidFill>
                          <a:srgbClr val="000000"/>
                        </a:solidFill>
                        <a:effectLst/>
                        <a:latin typeface="Calibri" panose="020F0502020204030204" pitchFamily="34" charset="0"/>
                      </a:endParaRPr>
                    </a:p>
                  </a:txBody>
                  <a:tcPr marL="6136" marR="6136" marT="6136" marB="0" anchor="b"/>
                </a:tc>
                <a:tc>
                  <a:txBody>
                    <a:bodyPr/>
                    <a:lstStyle/>
                    <a:p>
                      <a:pPr algn="l" fontAlgn="b"/>
                      <a:endParaRPr lang="pl-PL" sz="1100" b="0" i="0" u="none" strike="noStrike" dirty="0">
                        <a:solidFill>
                          <a:srgbClr val="000000"/>
                        </a:solidFill>
                        <a:effectLst/>
                        <a:latin typeface="Calibri" panose="020F0502020204030204" pitchFamily="34" charset="0"/>
                      </a:endParaRPr>
                    </a:p>
                  </a:txBody>
                  <a:tcPr marL="6136" marR="6136" marT="6136" marB="0" anchor="b"/>
                </a:tc>
                <a:tc>
                  <a:txBody>
                    <a:bodyPr/>
                    <a:lstStyle/>
                    <a:p>
                      <a:pPr algn="l" fontAlgn="b"/>
                      <a:endParaRPr lang="pl-PL" sz="1100" b="0" i="0" u="none" strike="noStrike">
                        <a:solidFill>
                          <a:srgbClr val="000000"/>
                        </a:solidFill>
                        <a:effectLst/>
                        <a:latin typeface="Calibri" panose="020F0502020204030204" pitchFamily="34" charset="0"/>
                      </a:endParaRPr>
                    </a:p>
                  </a:txBody>
                  <a:tcPr marL="6136" marR="6136" marT="6136" marB="0" anchor="b"/>
                </a:tc>
                <a:tc>
                  <a:txBody>
                    <a:bodyPr/>
                    <a:lstStyle/>
                    <a:p>
                      <a:pPr algn="l" fontAlgn="b"/>
                      <a:endParaRPr lang="pl-PL" sz="1100" b="0" i="0" u="none" strike="noStrike" dirty="0">
                        <a:solidFill>
                          <a:srgbClr val="000000"/>
                        </a:solidFill>
                        <a:effectLst/>
                        <a:latin typeface="Calibri" panose="020F0502020204030204" pitchFamily="34" charset="0"/>
                      </a:endParaRPr>
                    </a:p>
                  </a:txBody>
                  <a:tcPr marL="6136" marR="6136" marT="6136" marB="0" anchor="b"/>
                </a:tc>
                <a:extLst>
                  <a:ext uri="{0D108BD9-81ED-4DB2-BD59-A6C34878D82A}">
                    <a16:rowId xmlns:a16="http://schemas.microsoft.com/office/drawing/2014/main" val="250952486"/>
                  </a:ext>
                </a:extLst>
              </a:tr>
              <a:tr h="326176">
                <a:tc gridSpan="6">
                  <a:txBody>
                    <a:bodyPr/>
                    <a:lstStyle/>
                    <a:p>
                      <a:pPr algn="l" fontAlgn="b"/>
                      <a:r>
                        <a:rPr lang="pl-PL" sz="1100" u="none" strike="noStrike" dirty="0">
                          <a:effectLst/>
                          <a:latin typeface="Arial" panose="020B0604020202020204" pitchFamily="34" charset="0"/>
                          <a:cs typeface="Arial" panose="020B0604020202020204" pitchFamily="34" charset="0"/>
                        </a:rPr>
                        <a:t>- liczbę okazów IGO lub powierzchnię zajmowaną przez IGO po przeprowadzeniu działań zaradczych należy wpisać odpowiednio w polu K lub L</a:t>
                      </a:r>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6136" marR="6136" marT="6136"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3239251760"/>
                  </a:ext>
                </a:extLst>
              </a:tr>
            </a:tbl>
          </a:graphicData>
        </a:graphic>
      </p:graphicFrame>
      <p:graphicFrame>
        <p:nvGraphicFramePr>
          <p:cNvPr id="10" name="Tabela 9">
            <a:extLst>
              <a:ext uri="{FF2B5EF4-FFF2-40B4-BE49-F238E27FC236}">
                <a16:creationId xmlns:a16="http://schemas.microsoft.com/office/drawing/2014/main" id="{751E6D28-34D5-4F0B-BFAF-B21DB542917E}"/>
              </a:ext>
            </a:extLst>
          </p:cNvPr>
          <p:cNvGraphicFramePr>
            <a:graphicFrameLocks noGrp="1"/>
          </p:cNvGraphicFramePr>
          <p:nvPr>
            <p:extLst>
              <p:ext uri="{D42A27DB-BD31-4B8C-83A1-F6EECF244321}">
                <p14:modId xmlns:p14="http://schemas.microsoft.com/office/powerpoint/2010/main" val="1604027773"/>
              </p:ext>
            </p:extLst>
          </p:nvPr>
        </p:nvGraphicFramePr>
        <p:xfrm>
          <a:off x="1389671" y="1802546"/>
          <a:ext cx="6364659" cy="167640"/>
        </p:xfrm>
        <a:graphic>
          <a:graphicData uri="http://schemas.openxmlformats.org/drawingml/2006/table">
            <a:tbl>
              <a:tblPr>
                <a:tableStyleId>{5C22544A-7EE6-4342-B048-85BDC9FD1C3A}</a:tableStyleId>
              </a:tblPr>
              <a:tblGrid>
                <a:gridCol w="4140127">
                  <a:extLst>
                    <a:ext uri="{9D8B030D-6E8A-4147-A177-3AD203B41FA5}">
                      <a16:colId xmlns:a16="http://schemas.microsoft.com/office/drawing/2014/main" val="1220748184"/>
                    </a:ext>
                  </a:extLst>
                </a:gridCol>
                <a:gridCol w="2162541">
                  <a:extLst>
                    <a:ext uri="{9D8B030D-6E8A-4147-A177-3AD203B41FA5}">
                      <a16:colId xmlns:a16="http://schemas.microsoft.com/office/drawing/2014/main" val="925595216"/>
                    </a:ext>
                  </a:extLst>
                </a:gridCol>
                <a:gridCol w="61991">
                  <a:extLst>
                    <a:ext uri="{9D8B030D-6E8A-4147-A177-3AD203B41FA5}">
                      <a16:colId xmlns:a16="http://schemas.microsoft.com/office/drawing/2014/main" val="2687930204"/>
                    </a:ext>
                  </a:extLst>
                </a:gridCol>
              </a:tblGrid>
              <a:tr h="160020">
                <a:tc>
                  <a:txBody>
                    <a:bodyPr/>
                    <a:lstStyle/>
                    <a:p>
                      <a:pPr algn="l" fontAlgn="t"/>
                      <a:r>
                        <a:rPr lang="pl-PL" sz="1100" u="none" strike="noStrike" dirty="0">
                          <a:effectLst/>
                          <a:latin typeface="Arial" panose="020B0604020202020204" pitchFamily="34" charset="0"/>
                          <a:cs typeface="Arial" panose="020B0604020202020204" pitchFamily="34" charset="0"/>
                        </a:rPr>
                        <a:t>- kursywą wyróżniono wskazówki do wypełnienia komórek tabeli</a:t>
                      </a:r>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tc>
                <a:tc>
                  <a:txBody>
                    <a:bodyPr/>
                    <a:lstStyle/>
                    <a:p>
                      <a:pPr algn="l" fontAlgn="b"/>
                      <a:endParaRPr lang="pl-PL" sz="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endParaRPr lang="pl-PL" sz="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837341593"/>
                  </a:ext>
                </a:extLst>
              </a:tr>
            </a:tbl>
          </a:graphicData>
        </a:graphic>
      </p:graphicFrame>
      <p:graphicFrame>
        <p:nvGraphicFramePr>
          <p:cNvPr id="2" name="Tabela 1">
            <a:extLst>
              <a:ext uri="{FF2B5EF4-FFF2-40B4-BE49-F238E27FC236}">
                <a16:creationId xmlns:a16="http://schemas.microsoft.com/office/drawing/2014/main" id="{C8646CEA-0705-46E4-BAE3-25C77A596771}"/>
              </a:ext>
            </a:extLst>
          </p:cNvPr>
          <p:cNvGraphicFramePr>
            <a:graphicFrameLocks noGrp="1"/>
          </p:cNvGraphicFramePr>
          <p:nvPr>
            <p:extLst>
              <p:ext uri="{D42A27DB-BD31-4B8C-83A1-F6EECF244321}">
                <p14:modId xmlns:p14="http://schemas.microsoft.com/office/powerpoint/2010/main" val="3117713905"/>
              </p:ext>
            </p:extLst>
          </p:nvPr>
        </p:nvGraphicFramePr>
        <p:xfrm>
          <a:off x="1389671" y="1997973"/>
          <a:ext cx="6531468" cy="3124506"/>
        </p:xfrm>
        <a:graphic>
          <a:graphicData uri="http://schemas.openxmlformats.org/drawingml/2006/table">
            <a:tbl>
              <a:tblPr>
                <a:tableStyleId>{5C22544A-7EE6-4342-B048-85BDC9FD1C3A}</a:tableStyleId>
              </a:tblPr>
              <a:tblGrid>
                <a:gridCol w="1617260">
                  <a:extLst>
                    <a:ext uri="{9D8B030D-6E8A-4147-A177-3AD203B41FA5}">
                      <a16:colId xmlns:a16="http://schemas.microsoft.com/office/drawing/2014/main" val="1866436400"/>
                    </a:ext>
                  </a:extLst>
                </a:gridCol>
                <a:gridCol w="1464735">
                  <a:extLst>
                    <a:ext uri="{9D8B030D-6E8A-4147-A177-3AD203B41FA5}">
                      <a16:colId xmlns:a16="http://schemas.microsoft.com/office/drawing/2014/main" val="3451444226"/>
                    </a:ext>
                  </a:extLst>
                </a:gridCol>
                <a:gridCol w="890517">
                  <a:extLst>
                    <a:ext uri="{9D8B030D-6E8A-4147-A177-3AD203B41FA5}">
                      <a16:colId xmlns:a16="http://schemas.microsoft.com/office/drawing/2014/main" val="870366155"/>
                    </a:ext>
                  </a:extLst>
                </a:gridCol>
                <a:gridCol w="941696">
                  <a:extLst>
                    <a:ext uri="{9D8B030D-6E8A-4147-A177-3AD203B41FA5}">
                      <a16:colId xmlns:a16="http://schemas.microsoft.com/office/drawing/2014/main" val="1048734984"/>
                    </a:ext>
                  </a:extLst>
                </a:gridCol>
                <a:gridCol w="1617260">
                  <a:extLst>
                    <a:ext uri="{9D8B030D-6E8A-4147-A177-3AD203B41FA5}">
                      <a16:colId xmlns:a16="http://schemas.microsoft.com/office/drawing/2014/main" val="1412477984"/>
                    </a:ext>
                  </a:extLst>
                </a:gridCol>
              </a:tblGrid>
              <a:tr h="141763">
                <a:tc>
                  <a:txBody>
                    <a:bodyPr/>
                    <a:lstStyle/>
                    <a:p>
                      <a:pPr algn="ctr" fontAlgn="b"/>
                      <a:r>
                        <a:rPr lang="pl-PL" sz="900" u="none" strike="noStrike" dirty="0">
                          <a:effectLst/>
                          <a:latin typeface="Arial" panose="020B0604020202020204" pitchFamily="34" charset="0"/>
                          <a:cs typeface="Arial" panose="020B0604020202020204" pitchFamily="34" charset="0"/>
                        </a:rPr>
                        <a:t>I</a:t>
                      </a:r>
                      <a:endParaRPr lang="pl-PL" sz="9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pl-PL" sz="900" u="none" strike="noStrike">
                          <a:effectLst/>
                          <a:latin typeface="Arial" panose="020B0604020202020204" pitchFamily="34" charset="0"/>
                          <a:cs typeface="Arial" panose="020B0604020202020204" pitchFamily="34" charset="0"/>
                        </a:rPr>
                        <a:t>J</a:t>
                      </a:r>
                      <a:endParaRPr lang="pl-PL" sz="9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pl-PL" sz="900" u="none" strike="noStrike">
                          <a:effectLst/>
                          <a:latin typeface="Arial" panose="020B0604020202020204" pitchFamily="34" charset="0"/>
                          <a:cs typeface="Arial" panose="020B0604020202020204" pitchFamily="34" charset="0"/>
                        </a:rPr>
                        <a:t>K</a:t>
                      </a:r>
                      <a:endParaRPr lang="pl-PL" sz="9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pl-PL" sz="900" u="none" strike="noStrike">
                          <a:effectLst/>
                          <a:latin typeface="Arial" panose="020B0604020202020204" pitchFamily="34" charset="0"/>
                          <a:cs typeface="Arial" panose="020B0604020202020204" pitchFamily="34" charset="0"/>
                        </a:rPr>
                        <a:t>L</a:t>
                      </a:r>
                      <a:endParaRPr lang="pl-PL" sz="9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pl-PL" sz="900" u="none" strike="noStrike">
                          <a:effectLst/>
                          <a:latin typeface="Arial" panose="020B0604020202020204" pitchFamily="34" charset="0"/>
                          <a:cs typeface="Arial" panose="020B0604020202020204" pitchFamily="34" charset="0"/>
                        </a:rPr>
                        <a:t>M</a:t>
                      </a:r>
                      <a:endParaRPr lang="pl-PL" sz="9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342345726"/>
                  </a:ext>
                </a:extLst>
              </a:tr>
              <a:tr h="1275863">
                <a:tc>
                  <a:txBody>
                    <a:bodyPr/>
                    <a:lstStyle/>
                    <a:p>
                      <a:pPr algn="ctr" fontAlgn="ctr"/>
                      <a:r>
                        <a:rPr lang="pl-PL" sz="900" u="none" strike="noStrike" dirty="0">
                          <a:effectLst/>
                          <a:latin typeface="Arial" panose="020B0604020202020204" pitchFamily="34" charset="0"/>
                          <a:cs typeface="Arial" panose="020B0604020202020204" pitchFamily="34" charset="0"/>
                        </a:rPr>
                        <a:t>Określenie środków zastosowanych w ramach działań zaradczych</a:t>
                      </a:r>
                      <a:endParaRPr lang="pl-PL" sz="9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pl-PL" sz="900" u="none" strike="noStrike" dirty="0">
                          <a:effectLst/>
                          <a:latin typeface="Arial" panose="020B0604020202020204" pitchFamily="34" charset="0"/>
                          <a:cs typeface="Arial" panose="020B0604020202020204" pitchFamily="34" charset="0"/>
                        </a:rPr>
                        <a:t>Określenie środków mających na celu przywrócenie naturalnego stanu ekosystemów, które zostały zdegradowane, uszkodzone lub zniszczone przez IGO, wobec którego zastosowano te działania zaradcze</a:t>
                      </a:r>
                      <a:endParaRPr lang="pl-PL" sz="9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pl-PL" sz="900" u="none" strike="noStrike" dirty="0">
                          <a:effectLst/>
                          <a:latin typeface="Arial" panose="020B0604020202020204" pitchFamily="34" charset="0"/>
                          <a:cs typeface="Arial" panose="020B0604020202020204" pitchFamily="34" charset="0"/>
                        </a:rPr>
                        <a:t>Minimalna liczba okazów lub powierzchnia zajmowana przez IGO po przeprowadzeniu działań zaradczych</a:t>
                      </a:r>
                      <a:endParaRPr lang="pl-PL" sz="9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pl-PL" sz="900" u="none" strike="noStrike" dirty="0">
                          <a:effectLst/>
                          <a:latin typeface="Arial" panose="020B0604020202020204" pitchFamily="34" charset="0"/>
                          <a:cs typeface="Arial" panose="020B0604020202020204" pitchFamily="34" charset="0"/>
                        </a:rPr>
                        <a:t>Maksymalna liczba okazów lub powierzchnia zajmowana przez IGO po przeprowadzeniu działań zaradczych</a:t>
                      </a:r>
                      <a:endParaRPr lang="pl-PL" sz="9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pl-PL" sz="900" u="none" strike="noStrike" dirty="0">
                          <a:effectLst/>
                          <a:latin typeface="Arial" panose="020B0604020202020204" pitchFamily="34" charset="0"/>
                          <a:cs typeface="Arial" panose="020B0604020202020204" pitchFamily="34" charset="0"/>
                        </a:rPr>
                        <a:t>Jednostka liczebności</a:t>
                      </a:r>
                      <a:endParaRPr lang="pl-PL" sz="9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879721952"/>
                  </a:ext>
                </a:extLst>
              </a:tr>
              <a:tr h="1581666">
                <a:tc>
                  <a:txBody>
                    <a:bodyPr/>
                    <a:lstStyle/>
                    <a:p>
                      <a:pPr algn="l" fontAlgn="t"/>
                      <a:r>
                        <a:rPr lang="pl-PL" sz="800" i="1" u="none" strike="noStrike" dirty="0">
                          <a:effectLst/>
                          <a:latin typeface="Arial" panose="020B0604020202020204" pitchFamily="34" charset="0"/>
                          <a:cs typeface="Arial" panose="020B0604020202020204" pitchFamily="34" charset="0"/>
                        </a:rPr>
                        <a:t>Wskazane jest podanie rodzaju podjętych działań zaradczych: </a:t>
                      </a:r>
                      <a:br>
                        <a:rPr lang="pl-PL" sz="800" i="1" u="none" strike="noStrike" dirty="0">
                          <a:effectLst/>
                          <a:latin typeface="Arial" panose="020B0604020202020204" pitchFamily="34" charset="0"/>
                          <a:cs typeface="Arial" panose="020B0604020202020204" pitchFamily="34" charset="0"/>
                        </a:rPr>
                      </a:br>
                      <a:r>
                        <a:rPr lang="pl-PL" sz="800" i="1" u="none" strike="noStrike" dirty="0">
                          <a:effectLst/>
                          <a:latin typeface="Arial" panose="020B0604020202020204" pitchFamily="34" charset="0"/>
                          <a:cs typeface="Arial" panose="020B0604020202020204" pitchFamily="34" charset="0"/>
                        </a:rPr>
                        <a:t>- eliminacja (pełne i trwałe usunięcie IGO)/</a:t>
                      </a:r>
                      <a:br>
                        <a:rPr lang="pl-PL" sz="800" i="1" u="none" strike="noStrike" dirty="0">
                          <a:effectLst/>
                          <a:latin typeface="Arial" panose="020B0604020202020204" pitchFamily="34" charset="0"/>
                          <a:cs typeface="Arial" panose="020B0604020202020204" pitchFamily="34" charset="0"/>
                        </a:rPr>
                      </a:br>
                      <a:r>
                        <a:rPr lang="pl-PL" sz="800" i="1" u="none" strike="noStrike" dirty="0">
                          <a:effectLst/>
                          <a:latin typeface="Arial" panose="020B0604020202020204" pitchFamily="34" charset="0"/>
                          <a:cs typeface="Arial" panose="020B0604020202020204" pitchFamily="34" charset="0"/>
                        </a:rPr>
                        <a:t>- kontrola (utrzymanie liczby osobników na jak najniższym poziomie)/</a:t>
                      </a:r>
                      <a:br>
                        <a:rPr lang="pl-PL" sz="800" i="1" u="none" strike="noStrike" dirty="0">
                          <a:effectLst/>
                          <a:latin typeface="Arial" panose="020B0604020202020204" pitchFamily="34" charset="0"/>
                          <a:cs typeface="Arial" panose="020B0604020202020204" pitchFamily="34" charset="0"/>
                        </a:rPr>
                      </a:br>
                      <a:r>
                        <a:rPr lang="pl-PL" sz="800" i="1" u="none" strike="noStrike" dirty="0">
                          <a:effectLst/>
                          <a:latin typeface="Arial" panose="020B0604020202020204" pitchFamily="34" charset="0"/>
                          <a:cs typeface="Arial" panose="020B0604020202020204" pitchFamily="34" charset="0"/>
                        </a:rPr>
                        <a:t>- izolacja (stwarzanie barier minimalizujących ryzyko rozproszenia się i rozprzestrzenienia populacji IGO poza opanowany zasięg) </a:t>
                      </a:r>
                      <a:br>
                        <a:rPr lang="pl-PL" sz="800" i="1" u="none" strike="noStrike" dirty="0">
                          <a:effectLst/>
                          <a:latin typeface="Arial" panose="020B0604020202020204" pitchFamily="34" charset="0"/>
                          <a:cs typeface="Arial" panose="020B0604020202020204" pitchFamily="34" charset="0"/>
                        </a:rPr>
                      </a:br>
                      <a:r>
                        <a:rPr lang="pl-PL" sz="800" i="1" u="none" strike="noStrike" dirty="0">
                          <a:effectLst/>
                          <a:latin typeface="Arial" panose="020B0604020202020204" pitchFamily="34" charset="0"/>
                          <a:cs typeface="Arial" panose="020B0604020202020204" pitchFamily="34" charset="0"/>
                        </a:rPr>
                        <a:t>oraz opisanie zastosowanych środków</a:t>
                      </a:r>
                      <a:endParaRPr lang="pl-PL" sz="800" b="0" i="1" u="none" strike="noStrike" dirty="0">
                        <a:solidFill>
                          <a:srgbClr val="000000"/>
                        </a:solidFill>
                        <a:effectLst/>
                        <a:latin typeface="Arial" panose="020B0604020202020204" pitchFamily="34" charset="0"/>
                        <a:cs typeface="Arial" panose="020B0604020202020204" pitchFamily="34" charset="0"/>
                      </a:endParaRPr>
                    </a:p>
                  </a:txBody>
                  <a:tcPr marL="0" marR="0" marT="0" marB="0"/>
                </a:tc>
                <a:tc>
                  <a:txBody>
                    <a:bodyPr/>
                    <a:lstStyle/>
                    <a:p>
                      <a:pPr algn="l" fontAlgn="t"/>
                      <a:r>
                        <a:rPr lang="pl-PL" sz="800" i="1" u="none" strike="noStrike" dirty="0">
                          <a:effectLst/>
                          <a:latin typeface="Arial" panose="020B0604020202020204" pitchFamily="34" charset="0"/>
                          <a:cs typeface="Arial" panose="020B0604020202020204" pitchFamily="34" charset="0"/>
                        </a:rPr>
                        <a:t> </a:t>
                      </a:r>
                      <a:endParaRPr lang="pl-PL" sz="800" b="0" i="1" u="none" strike="noStrike" dirty="0">
                        <a:solidFill>
                          <a:srgbClr val="000000"/>
                        </a:solidFill>
                        <a:effectLst/>
                        <a:latin typeface="Arial" panose="020B0604020202020204" pitchFamily="34" charset="0"/>
                        <a:cs typeface="Arial" panose="020B0604020202020204" pitchFamily="34" charset="0"/>
                      </a:endParaRPr>
                    </a:p>
                  </a:txBody>
                  <a:tcPr marL="0" marR="0" marT="0" marB="0"/>
                </a:tc>
                <a:tc>
                  <a:txBody>
                    <a:bodyPr/>
                    <a:lstStyle/>
                    <a:p>
                      <a:pPr algn="l" fontAlgn="t"/>
                      <a:r>
                        <a:rPr lang="pl-PL" sz="800" i="1" u="none" strike="noStrike" dirty="0">
                          <a:effectLst/>
                          <a:latin typeface="Arial" panose="020B0604020202020204" pitchFamily="34" charset="0"/>
                          <a:cs typeface="Arial" panose="020B0604020202020204" pitchFamily="34" charset="0"/>
                        </a:rPr>
                        <a:t> </a:t>
                      </a:r>
                      <a:endParaRPr lang="pl-PL" sz="800" b="0" i="1" u="none" strike="noStrike" dirty="0">
                        <a:solidFill>
                          <a:srgbClr val="000000"/>
                        </a:solidFill>
                        <a:effectLst/>
                        <a:latin typeface="Arial" panose="020B0604020202020204" pitchFamily="34" charset="0"/>
                        <a:cs typeface="Arial" panose="020B0604020202020204" pitchFamily="34" charset="0"/>
                      </a:endParaRPr>
                    </a:p>
                  </a:txBody>
                  <a:tcPr marL="0" marR="0" marT="0" marB="0"/>
                </a:tc>
                <a:tc>
                  <a:txBody>
                    <a:bodyPr/>
                    <a:lstStyle/>
                    <a:p>
                      <a:pPr algn="l" fontAlgn="t"/>
                      <a:r>
                        <a:rPr lang="pl-PL" sz="800" i="1" u="none" strike="noStrike" dirty="0">
                          <a:effectLst/>
                          <a:latin typeface="Arial" panose="020B0604020202020204" pitchFamily="34" charset="0"/>
                          <a:cs typeface="Arial" panose="020B0604020202020204" pitchFamily="34" charset="0"/>
                        </a:rPr>
                        <a:t> </a:t>
                      </a:r>
                      <a:endParaRPr lang="pl-PL" sz="800" b="0" i="1" u="none" strike="noStrike" dirty="0">
                        <a:solidFill>
                          <a:srgbClr val="000000"/>
                        </a:solidFill>
                        <a:effectLst/>
                        <a:latin typeface="Arial" panose="020B0604020202020204" pitchFamily="34" charset="0"/>
                        <a:cs typeface="Arial" panose="020B0604020202020204" pitchFamily="34" charset="0"/>
                      </a:endParaRPr>
                    </a:p>
                  </a:txBody>
                  <a:tcPr marL="0" marR="0" marT="0" marB="0"/>
                </a:tc>
                <a:tc>
                  <a:txBody>
                    <a:bodyPr/>
                    <a:lstStyle/>
                    <a:p>
                      <a:pPr algn="l" fontAlgn="b"/>
                      <a:r>
                        <a:rPr lang="pl-PL" sz="800" i="1" u="none" strike="noStrike" dirty="0">
                          <a:effectLst/>
                          <a:latin typeface="Arial" panose="020B0604020202020204" pitchFamily="34" charset="0"/>
                          <a:cs typeface="Arial" panose="020B0604020202020204" pitchFamily="34" charset="0"/>
                        </a:rPr>
                        <a:t>Wskazane jest wybranie jednej z poniższych jednostek liczebności:  </a:t>
                      </a:r>
                      <a:br>
                        <a:rPr lang="pl-PL" sz="800" i="1" u="none" strike="noStrike" dirty="0">
                          <a:effectLst/>
                          <a:latin typeface="Arial" panose="020B0604020202020204" pitchFamily="34" charset="0"/>
                          <a:cs typeface="Arial" panose="020B0604020202020204" pitchFamily="34" charset="0"/>
                        </a:rPr>
                      </a:br>
                      <a:r>
                        <a:rPr lang="pl-PL" sz="800" i="1" u="none" strike="noStrike" dirty="0">
                          <a:effectLst/>
                          <a:latin typeface="Arial" panose="020B0604020202020204" pitchFamily="34" charset="0"/>
                          <a:cs typeface="Arial" panose="020B0604020202020204" pitchFamily="34" charset="0"/>
                        </a:rPr>
                        <a:t>długość zasiedlonego obiektu wyrażona w metrach, kępy, kolonie, osobnik, osobnik dorosły, osobnik młodociany, para, pędy, pędy kwiatostanowe, powierzchnia zasiedlona przez populację wyrażona w m2, samica, samiec, stanowiska, zasiedlone drzewa, zasiedlone głazy/kamienie, zasiedlone pnie, zasiedlone zbiorniki wodne</a:t>
                      </a:r>
                      <a:endParaRPr lang="pl-PL" sz="800" b="0" i="1" u="none" strike="noStrike" dirty="0">
                        <a:solidFill>
                          <a:srgbClr val="000000"/>
                        </a:solidFill>
                        <a:effectLst/>
                        <a:latin typeface="Arial" panose="020B0604020202020204" pitchFamily="34" charset="0"/>
                        <a:cs typeface="Arial" panose="020B0604020202020204" pitchFamily="34" charset="0"/>
                      </a:endParaRPr>
                    </a:p>
                  </a:txBody>
                  <a:tcPr marL="0" marR="0" marT="0" marB="0"/>
                </a:tc>
                <a:extLst>
                  <a:ext uri="{0D108BD9-81ED-4DB2-BD59-A6C34878D82A}">
                    <a16:rowId xmlns:a16="http://schemas.microsoft.com/office/drawing/2014/main" val="793405311"/>
                  </a:ext>
                </a:extLst>
              </a:tr>
            </a:tbl>
          </a:graphicData>
        </a:graphic>
      </p:graphicFrame>
      <p:sp>
        <p:nvSpPr>
          <p:cNvPr id="9" name="Tytuł 1">
            <a:extLst>
              <a:ext uri="{FF2B5EF4-FFF2-40B4-BE49-F238E27FC236}">
                <a16:creationId xmlns:a16="http://schemas.microsoft.com/office/drawing/2014/main" id="{2E0CDDA6-6C0F-4643-BE32-6BA89D7B70A7}"/>
              </a:ext>
            </a:extLst>
          </p:cNvPr>
          <p:cNvSpPr>
            <a:spLocks noGrp="1"/>
          </p:cNvSpPr>
          <p:nvPr>
            <p:ph type="title"/>
          </p:nvPr>
        </p:nvSpPr>
        <p:spPr>
          <a:xfrm>
            <a:off x="1435620" y="0"/>
            <a:ext cx="7708380" cy="994172"/>
          </a:xfrm>
        </p:spPr>
        <p:txBody>
          <a:bodyPr>
            <a:noAutofit/>
          </a:bodyPr>
          <a:lstStyle/>
          <a:p>
            <a:r>
              <a:rPr lang="pl-PL" sz="1800" dirty="0">
                <a:latin typeface="Arial" panose="020B0604020202020204" pitchFamily="34" charset="0"/>
                <a:cs typeface="Arial" panose="020B0604020202020204" pitchFamily="34" charset="0"/>
              </a:rPr>
              <a:t>Wzór raportu o przeprowadzonych działaniach zaradczych na terenie gminy w stosunku do IGO UE / IGO PL  rozprzestrzenionego </a:t>
            </a:r>
            <a:br>
              <a:rPr lang="pl-PL" sz="1800" dirty="0">
                <a:latin typeface="Arial" panose="020B0604020202020204" pitchFamily="34" charset="0"/>
                <a:cs typeface="Arial" panose="020B0604020202020204" pitchFamily="34" charset="0"/>
              </a:rPr>
            </a:br>
            <a:r>
              <a:rPr lang="pl-PL" sz="1800" dirty="0">
                <a:latin typeface="Arial" panose="020B0604020202020204" pitchFamily="34" charset="0"/>
                <a:cs typeface="Arial" panose="020B0604020202020204" pitchFamily="34" charset="0"/>
              </a:rPr>
              <a:t>na szeroką skalę</a:t>
            </a:r>
          </a:p>
        </p:txBody>
      </p:sp>
    </p:spTree>
    <p:extLst>
      <p:ext uri="{BB962C8B-B14F-4D97-AF65-F5344CB8AC3E}">
        <p14:creationId xmlns:p14="http://schemas.microsoft.com/office/powerpoint/2010/main" val="14758255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E3059CB7-0DAC-4681-A018-A4B319AAD075}"/>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2920831992"/>
              </p:ext>
            </p:extLst>
          </p:nvPr>
        </p:nvGraphicFramePr>
        <p:xfrm>
          <a:off x="1389671" y="994172"/>
          <a:ext cx="6364660" cy="862744"/>
        </p:xfrm>
        <a:graphic>
          <a:graphicData uri="http://schemas.openxmlformats.org/drawingml/2006/table">
            <a:tbl>
              <a:tblPr>
                <a:tableStyleId>{5C22544A-7EE6-4342-B048-85BDC9FD1C3A}</a:tableStyleId>
              </a:tblPr>
              <a:tblGrid>
                <a:gridCol w="1610972">
                  <a:extLst>
                    <a:ext uri="{9D8B030D-6E8A-4147-A177-3AD203B41FA5}">
                      <a16:colId xmlns:a16="http://schemas.microsoft.com/office/drawing/2014/main" val="1364073716"/>
                    </a:ext>
                  </a:extLst>
                </a:gridCol>
                <a:gridCol w="1188422">
                  <a:extLst>
                    <a:ext uri="{9D8B030D-6E8A-4147-A177-3AD203B41FA5}">
                      <a16:colId xmlns:a16="http://schemas.microsoft.com/office/drawing/2014/main" val="651010291"/>
                    </a:ext>
                  </a:extLst>
                </a:gridCol>
                <a:gridCol w="120176">
                  <a:extLst>
                    <a:ext uri="{9D8B030D-6E8A-4147-A177-3AD203B41FA5}">
                      <a16:colId xmlns:a16="http://schemas.microsoft.com/office/drawing/2014/main" val="1050927945"/>
                    </a:ext>
                  </a:extLst>
                </a:gridCol>
                <a:gridCol w="1068246">
                  <a:extLst>
                    <a:ext uri="{9D8B030D-6E8A-4147-A177-3AD203B41FA5}">
                      <a16:colId xmlns:a16="http://schemas.microsoft.com/office/drawing/2014/main" val="4109138974"/>
                    </a:ext>
                  </a:extLst>
                </a:gridCol>
                <a:gridCol w="1188422">
                  <a:extLst>
                    <a:ext uri="{9D8B030D-6E8A-4147-A177-3AD203B41FA5}">
                      <a16:colId xmlns:a16="http://schemas.microsoft.com/office/drawing/2014/main" val="1715718275"/>
                    </a:ext>
                  </a:extLst>
                </a:gridCol>
                <a:gridCol w="1188422">
                  <a:extLst>
                    <a:ext uri="{9D8B030D-6E8A-4147-A177-3AD203B41FA5}">
                      <a16:colId xmlns:a16="http://schemas.microsoft.com/office/drawing/2014/main" val="1190056197"/>
                    </a:ext>
                  </a:extLst>
                </a:gridCol>
              </a:tblGrid>
              <a:tr h="166156">
                <a:tc>
                  <a:txBody>
                    <a:bodyPr/>
                    <a:lstStyle/>
                    <a:p>
                      <a:pPr algn="l" fontAlgn="b"/>
                      <a:r>
                        <a:rPr lang="pl-PL" sz="1100" u="none" strike="noStrike">
                          <a:effectLst/>
                          <a:latin typeface="Arial" panose="020B0604020202020204" pitchFamily="34" charset="0"/>
                          <a:cs typeface="Arial" panose="020B0604020202020204" pitchFamily="34" charset="0"/>
                        </a:rPr>
                        <a:t>Objaśnienia:</a:t>
                      </a:r>
                      <a:endParaRPr lang="pl-PL" sz="1100" b="0" i="0" u="none" strike="noStrike">
                        <a:solidFill>
                          <a:srgbClr val="000000"/>
                        </a:solidFill>
                        <a:effectLst/>
                        <a:latin typeface="Arial" panose="020B0604020202020204" pitchFamily="34" charset="0"/>
                        <a:cs typeface="Arial" panose="020B0604020202020204" pitchFamily="34" charset="0"/>
                      </a:endParaRPr>
                    </a:p>
                  </a:txBody>
                  <a:tcPr marL="6136" marR="6136" marT="6136" marB="0" anchor="b"/>
                </a:tc>
                <a:tc>
                  <a:txBody>
                    <a:bodyPr/>
                    <a:lstStyle/>
                    <a:p>
                      <a:pPr algn="l" fontAlgn="b"/>
                      <a:endParaRPr lang="pl-PL" sz="1100" b="0" i="0" u="none" strike="noStrike">
                        <a:solidFill>
                          <a:srgbClr val="000000"/>
                        </a:solidFill>
                        <a:effectLst/>
                        <a:latin typeface="Arial" panose="020B0604020202020204" pitchFamily="34" charset="0"/>
                        <a:cs typeface="Arial" panose="020B0604020202020204" pitchFamily="34" charset="0"/>
                      </a:endParaRPr>
                    </a:p>
                  </a:txBody>
                  <a:tcPr marL="6136" marR="6136" marT="6136" marB="0" anchor="b"/>
                </a:tc>
                <a:tc gridSpan="2">
                  <a:txBody>
                    <a:bodyPr/>
                    <a:lstStyle/>
                    <a:p>
                      <a:pPr algn="l" fontAlgn="b"/>
                      <a:endParaRPr lang="pl-PL" sz="1100" b="0" i="0" u="none" strike="noStrike">
                        <a:solidFill>
                          <a:srgbClr val="000000"/>
                        </a:solidFill>
                        <a:effectLst/>
                        <a:latin typeface="Arial" panose="020B0604020202020204" pitchFamily="34" charset="0"/>
                        <a:cs typeface="Arial" panose="020B0604020202020204" pitchFamily="34" charset="0"/>
                      </a:endParaRPr>
                    </a:p>
                  </a:txBody>
                  <a:tcPr marL="6136" marR="6136" marT="6136" marB="0" anchor="b"/>
                </a:tc>
                <a:tc hMerge="1">
                  <a:txBody>
                    <a:bodyPr/>
                    <a:lstStyle/>
                    <a:p>
                      <a:pPr algn="l" fontAlgn="b"/>
                      <a:endParaRPr lang="pl-PL" sz="1100" b="0" i="0" u="none" strike="noStrike">
                        <a:solidFill>
                          <a:srgbClr val="000000"/>
                        </a:solidFill>
                        <a:effectLst/>
                        <a:latin typeface="Arial" panose="020B0604020202020204" pitchFamily="34" charset="0"/>
                        <a:cs typeface="Arial" panose="020B0604020202020204" pitchFamily="34" charset="0"/>
                      </a:endParaRPr>
                    </a:p>
                  </a:txBody>
                  <a:tcPr marL="6136" marR="6136" marT="6136" marB="0" anchor="b"/>
                </a:tc>
                <a:tc>
                  <a:txBody>
                    <a:bodyPr/>
                    <a:lstStyle/>
                    <a:p>
                      <a:pPr algn="l" fontAlgn="b"/>
                      <a:endParaRPr lang="pl-PL" sz="1100" b="0" i="0" u="none" strike="noStrike">
                        <a:solidFill>
                          <a:srgbClr val="000000"/>
                        </a:solidFill>
                        <a:effectLst/>
                        <a:latin typeface="Arial" panose="020B0604020202020204" pitchFamily="34" charset="0"/>
                        <a:cs typeface="Arial" panose="020B0604020202020204" pitchFamily="34" charset="0"/>
                      </a:endParaRPr>
                    </a:p>
                  </a:txBody>
                  <a:tcPr marL="6136" marR="6136" marT="6136" marB="0" anchor="b"/>
                </a:tc>
                <a:tc>
                  <a:txBody>
                    <a:bodyPr/>
                    <a:lstStyle/>
                    <a:p>
                      <a:pPr algn="l" fontAlgn="b"/>
                      <a:endParaRPr lang="pl-PL" sz="1100" b="0" i="0" u="none" strike="noStrike">
                        <a:solidFill>
                          <a:srgbClr val="000000"/>
                        </a:solidFill>
                        <a:effectLst/>
                        <a:latin typeface="Arial" panose="020B0604020202020204" pitchFamily="34" charset="0"/>
                        <a:cs typeface="Arial" panose="020B0604020202020204" pitchFamily="34" charset="0"/>
                      </a:endParaRPr>
                    </a:p>
                  </a:txBody>
                  <a:tcPr marL="6136" marR="6136" marT="6136" marB="0" anchor="b"/>
                </a:tc>
                <a:extLst>
                  <a:ext uri="{0D108BD9-81ED-4DB2-BD59-A6C34878D82A}">
                    <a16:rowId xmlns:a16="http://schemas.microsoft.com/office/drawing/2014/main" val="4186146298"/>
                  </a:ext>
                </a:extLst>
              </a:tr>
              <a:tr h="166156">
                <a:tc gridSpan="6">
                  <a:txBody>
                    <a:bodyPr/>
                    <a:lstStyle/>
                    <a:p>
                      <a:pPr algn="l" fontAlgn="b"/>
                      <a:r>
                        <a:rPr lang="pl-PL" sz="1100" u="none" strike="noStrike" dirty="0">
                          <a:effectLst/>
                          <a:latin typeface="Arial" panose="020B0604020202020204" pitchFamily="34" charset="0"/>
                          <a:cs typeface="Arial" panose="020B0604020202020204" pitchFamily="34" charset="0"/>
                        </a:rPr>
                        <a:t>- nazwę IGO UE / IGO PL podaną w zgłoszeniu należy wpisać odpowiednio w polu B lub C</a:t>
                      </a:r>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6136" marR="6136" marT="6136"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448014466"/>
                  </a:ext>
                </a:extLst>
              </a:tr>
              <a:tr h="166156">
                <a:tc gridSpan="3">
                  <a:txBody>
                    <a:bodyPr/>
                    <a:lstStyle/>
                    <a:p>
                      <a:pPr algn="l" fontAlgn="t"/>
                      <a:r>
                        <a:rPr lang="pl-PL" sz="1100" u="none" strike="noStrike">
                          <a:effectLst/>
                          <a:latin typeface="Arial" panose="020B0604020202020204" pitchFamily="34" charset="0"/>
                          <a:cs typeface="Arial" panose="020B0604020202020204" pitchFamily="34" charset="0"/>
                        </a:rPr>
                        <a:t>- uzupełnienie pól F, M i R nie jest wymagane</a:t>
                      </a:r>
                      <a:endParaRPr lang="pl-PL" sz="1100" b="0" i="0" u="none" strike="noStrike">
                        <a:solidFill>
                          <a:srgbClr val="000000"/>
                        </a:solidFill>
                        <a:effectLst/>
                        <a:latin typeface="Arial" panose="020B0604020202020204" pitchFamily="34" charset="0"/>
                        <a:cs typeface="Arial" panose="020B0604020202020204" pitchFamily="34" charset="0"/>
                      </a:endParaRPr>
                    </a:p>
                  </a:txBody>
                  <a:tcPr marL="6136" marR="6136" marT="6136" marB="0"/>
                </a:tc>
                <a:tc hMerge="1">
                  <a:txBody>
                    <a:bodyPr/>
                    <a:lstStyle/>
                    <a:p>
                      <a:endParaRPr lang="pl-PL"/>
                    </a:p>
                  </a:txBody>
                  <a:tcPr/>
                </a:tc>
                <a:tc hMerge="1">
                  <a:txBody>
                    <a:bodyPr/>
                    <a:lstStyle/>
                    <a:p>
                      <a:pPr algn="l" fontAlgn="b"/>
                      <a:endParaRPr lang="pl-PL" sz="1100" b="0" i="0" u="none" strike="noStrike">
                        <a:solidFill>
                          <a:srgbClr val="000000"/>
                        </a:solidFill>
                        <a:effectLst/>
                        <a:latin typeface="Arial" panose="020B0604020202020204" pitchFamily="34" charset="0"/>
                        <a:cs typeface="Arial" panose="020B0604020202020204" pitchFamily="34" charset="0"/>
                      </a:endParaRPr>
                    </a:p>
                  </a:txBody>
                  <a:tcPr marL="6136" marR="6136" marT="6136" marB="0" anchor="b"/>
                </a:tc>
                <a:tc>
                  <a:txBody>
                    <a:bodyPr/>
                    <a:lstStyle/>
                    <a:p>
                      <a:pPr algn="l" fontAlgn="b"/>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6136" marR="6136" marT="6136" marB="0" anchor="b"/>
                </a:tc>
                <a:tc>
                  <a:txBody>
                    <a:bodyPr/>
                    <a:lstStyle/>
                    <a:p>
                      <a:pPr algn="l" fontAlgn="b"/>
                      <a:endParaRPr lang="pl-PL" sz="1100" b="0" i="0" u="none" strike="noStrike">
                        <a:solidFill>
                          <a:srgbClr val="000000"/>
                        </a:solidFill>
                        <a:effectLst/>
                        <a:latin typeface="Arial" panose="020B0604020202020204" pitchFamily="34" charset="0"/>
                        <a:cs typeface="Arial" panose="020B0604020202020204" pitchFamily="34" charset="0"/>
                      </a:endParaRPr>
                    </a:p>
                  </a:txBody>
                  <a:tcPr marL="6136" marR="6136" marT="6136" marB="0" anchor="b"/>
                </a:tc>
                <a:tc>
                  <a:txBody>
                    <a:bodyPr/>
                    <a:lstStyle/>
                    <a:p>
                      <a:pPr algn="l" fontAlgn="b"/>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6136" marR="6136" marT="6136" marB="0" anchor="b"/>
                </a:tc>
                <a:extLst>
                  <a:ext uri="{0D108BD9-81ED-4DB2-BD59-A6C34878D82A}">
                    <a16:rowId xmlns:a16="http://schemas.microsoft.com/office/drawing/2014/main" val="250952486"/>
                  </a:ext>
                </a:extLst>
              </a:tr>
              <a:tr h="326176">
                <a:tc gridSpan="6">
                  <a:txBody>
                    <a:bodyPr/>
                    <a:lstStyle/>
                    <a:p>
                      <a:pPr algn="l" fontAlgn="b"/>
                      <a:r>
                        <a:rPr lang="pl-PL" sz="1100" u="none" strike="noStrike" dirty="0">
                          <a:effectLst/>
                          <a:latin typeface="Arial" panose="020B0604020202020204" pitchFamily="34" charset="0"/>
                          <a:cs typeface="Arial" panose="020B0604020202020204" pitchFamily="34" charset="0"/>
                        </a:rPr>
                        <a:t>- liczbę okazów IGO lub powierzchnię zajmowaną przez IGO po przeprowadzeniu działań zaradczych należy wpisać odpowiednio w polu K lub L</a:t>
                      </a:r>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6136" marR="6136" marT="6136"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3239251760"/>
                  </a:ext>
                </a:extLst>
              </a:tr>
            </a:tbl>
          </a:graphicData>
        </a:graphic>
      </p:graphicFrame>
      <p:graphicFrame>
        <p:nvGraphicFramePr>
          <p:cNvPr id="10" name="Tabela 9">
            <a:extLst>
              <a:ext uri="{FF2B5EF4-FFF2-40B4-BE49-F238E27FC236}">
                <a16:creationId xmlns:a16="http://schemas.microsoft.com/office/drawing/2014/main" id="{751E6D28-34D5-4F0B-BFAF-B21DB542917E}"/>
              </a:ext>
            </a:extLst>
          </p:cNvPr>
          <p:cNvGraphicFramePr>
            <a:graphicFrameLocks noGrp="1"/>
          </p:cNvGraphicFramePr>
          <p:nvPr>
            <p:extLst>
              <p:ext uri="{D42A27DB-BD31-4B8C-83A1-F6EECF244321}">
                <p14:modId xmlns:p14="http://schemas.microsoft.com/office/powerpoint/2010/main" val="3063359193"/>
              </p:ext>
            </p:extLst>
          </p:nvPr>
        </p:nvGraphicFramePr>
        <p:xfrm>
          <a:off x="1389669" y="1856916"/>
          <a:ext cx="6364659" cy="167640"/>
        </p:xfrm>
        <a:graphic>
          <a:graphicData uri="http://schemas.openxmlformats.org/drawingml/2006/table">
            <a:tbl>
              <a:tblPr>
                <a:tableStyleId>{5C22544A-7EE6-4342-B048-85BDC9FD1C3A}</a:tableStyleId>
              </a:tblPr>
              <a:tblGrid>
                <a:gridCol w="4086219">
                  <a:extLst>
                    <a:ext uri="{9D8B030D-6E8A-4147-A177-3AD203B41FA5}">
                      <a16:colId xmlns:a16="http://schemas.microsoft.com/office/drawing/2014/main" val="1220748184"/>
                    </a:ext>
                  </a:extLst>
                </a:gridCol>
                <a:gridCol w="2216449">
                  <a:extLst>
                    <a:ext uri="{9D8B030D-6E8A-4147-A177-3AD203B41FA5}">
                      <a16:colId xmlns:a16="http://schemas.microsoft.com/office/drawing/2014/main" val="925595216"/>
                    </a:ext>
                  </a:extLst>
                </a:gridCol>
                <a:gridCol w="61991">
                  <a:extLst>
                    <a:ext uri="{9D8B030D-6E8A-4147-A177-3AD203B41FA5}">
                      <a16:colId xmlns:a16="http://schemas.microsoft.com/office/drawing/2014/main" val="2687930204"/>
                    </a:ext>
                  </a:extLst>
                </a:gridCol>
              </a:tblGrid>
              <a:tr h="160020">
                <a:tc>
                  <a:txBody>
                    <a:bodyPr/>
                    <a:lstStyle/>
                    <a:p>
                      <a:pPr algn="l" fontAlgn="t"/>
                      <a:r>
                        <a:rPr lang="pl-PL" sz="1100" u="none" strike="noStrike" dirty="0">
                          <a:effectLst/>
                          <a:latin typeface="Arial" panose="020B0604020202020204" pitchFamily="34" charset="0"/>
                          <a:cs typeface="Arial" panose="020B0604020202020204" pitchFamily="34" charset="0"/>
                        </a:rPr>
                        <a:t>- kursywą wyróżniono wskazówki do wypełnienia komórek tabeli</a:t>
                      </a:r>
                      <a:endParaRPr lang="pl-PL"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tc>
                <a:tc>
                  <a:txBody>
                    <a:bodyPr/>
                    <a:lstStyle/>
                    <a:p>
                      <a:pPr algn="l" fontAlgn="b"/>
                      <a:endParaRPr lang="pl-PL" sz="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l" fontAlgn="b"/>
                      <a:endParaRPr lang="pl-PL" sz="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837341593"/>
                  </a:ext>
                </a:extLst>
              </a:tr>
            </a:tbl>
          </a:graphicData>
        </a:graphic>
      </p:graphicFrame>
      <p:graphicFrame>
        <p:nvGraphicFramePr>
          <p:cNvPr id="2" name="Tabela 1">
            <a:extLst>
              <a:ext uri="{FF2B5EF4-FFF2-40B4-BE49-F238E27FC236}">
                <a16:creationId xmlns:a16="http://schemas.microsoft.com/office/drawing/2014/main" id="{C8646CEA-0705-46E4-BAE3-25C77A596771}"/>
              </a:ext>
            </a:extLst>
          </p:cNvPr>
          <p:cNvGraphicFramePr>
            <a:graphicFrameLocks noGrp="1"/>
          </p:cNvGraphicFramePr>
          <p:nvPr>
            <p:extLst>
              <p:ext uri="{D42A27DB-BD31-4B8C-83A1-F6EECF244321}">
                <p14:modId xmlns:p14="http://schemas.microsoft.com/office/powerpoint/2010/main" val="4068911582"/>
              </p:ext>
            </p:extLst>
          </p:nvPr>
        </p:nvGraphicFramePr>
        <p:xfrm>
          <a:off x="1378423" y="2071473"/>
          <a:ext cx="6375906" cy="2945593"/>
        </p:xfrm>
        <a:graphic>
          <a:graphicData uri="http://schemas.openxmlformats.org/drawingml/2006/table">
            <a:tbl>
              <a:tblPr>
                <a:tableStyleId>{5C22544A-7EE6-4342-B048-85BDC9FD1C3A}</a:tableStyleId>
              </a:tblPr>
              <a:tblGrid>
                <a:gridCol w="1145402">
                  <a:extLst>
                    <a:ext uri="{9D8B030D-6E8A-4147-A177-3AD203B41FA5}">
                      <a16:colId xmlns:a16="http://schemas.microsoft.com/office/drawing/2014/main" val="1959731454"/>
                    </a:ext>
                  </a:extLst>
                </a:gridCol>
                <a:gridCol w="894785">
                  <a:extLst>
                    <a:ext uri="{9D8B030D-6E8A-4147-A177-3AD203B41FA5}">
                      <a16:colId xmlns:a16="http://schemas.microsoft.com/office/drawing/2014/main" val="2436064401"/>
                    </a:ext>
                  </a:extLst>
                </a:gridCol>
                <a:gridCol w="763418">
                  <a:extLst>
                    <a:ext uri="{9D8B030D-6E8A-4147-A177-3AD203B41FA5}">
                      <a16:colId xmlns:a16="http://schemas.microsoft.com/office/drawing/2014/main" val="4230494824"/>
                    </a:ext>
                  </a:extLst>
                </a:gridCol>
                <a:gridCol w="1586552">
                  <a:extLst>
                    <a:ext uri="{9D8B030D-6E8A-4147-A177-3AD203B41FA5}">
                      <a16:colId xmlns:a16="http://schemas.microsoft.com/office/drawing/2014/main" val="376141510"/>
                    </a:ext>
                  </a:extLst>
                </a:gridCol>
                <a:gridCol w="1985749">
                  <a:extLst>
                    <a:ext uri="{9D8B030D-6E8A-4147-A177-3AD203B41FA5}">
                      <a16:colId xmlns:a16="http://schemas.microsoft.com/office/drawing/2014/main" val="856325903"/>
                    </a:ext>
                  </a:extLst>
                </a:gridCol>
              </a:tblGrid>
              <a:tr h="137160">
                <a:tc>
                  <a:txBody>
                    <a:bodyPr/>
                    <a:lstStyle/>
                    <a:p>
                      <a:pPr algn="ctr" fontAlgn="b"/>
                      <a:r>
                        <a:rPr lang="pl-PL" sz="900" u="none" strike="noStrike" dirty="0">
                          <a:effectLst/>
                          <a:latin typeface="Arial" panose="020B0604020202020204" pitchFamily="34" charset="0"/>
                          <a:cs typeface="Arial" panose="020B0604020202020204" pitchFamily="34" charset="0"/>
                        </a:rPr>
                        <a:t>N</a:t>
                      </a:r>
                      <a:endParaRPr lang="pl-PL" sz="9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pl-PL" sz="900" u="none" strike="noStrike">
                          <a:effectLst/>
                          <a:latin typeface="Arial" panose="020B0604020202020204" pitchFamily="34" charset="0"/>
                          <a:cs typeface="Arial" panose="020B0604020202020204" pitchFamily="34" charset="0"/>
                        </a:rPr>
                        <a:t>O</a:t>
                      </a:r>
                      <a:endParaRPr lang="pl-PL" sz="9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pl-PL" sz="900" u="none" strike="noStrike">
                          <a:effectLst/>
                          <a:latin typeface="Arial" panose="020B0604020202020204" pitchFamily="34" charset="0"/>
                          <a:cs typeface="Arial" panose="020B0604020202020204" pitchFamily="34" charset="0"/>
                        </a:rPr>
                        <a:t>P</a:t>
                      </a:r>
                      <a:endParaRPr lang="pl-PL" sz="9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pl-PL" sz="900" u="none" strike="noStrike">
                          <a:effectLst/>
                          <a:latin typeface="Arial" panose="020B0604020202020204" pitchFamily="34" charset="0"/>
                          <a:cs typeface="Arial" panose="020B0604020202020204" pitchFamily="34" charset="0"/>
                        </a:rPr>
                        <a:t>Q</a:t>
                      </a:r>
                      <a:endParaRPr lang="pl-PL" sz="9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b"/>
                      <a:r>
                        <a:rPr lang="pl-PL" sz="900" u="none" strike="noStrike">
                          <a:effectLst/>
                          <a:latin typeface="Arial" panose="020B0604020202020204" pitchFamily="34" charset="0"/>
                          <a:cs typeface="Arial" panose="020B0604020202020204" pitchFamily="34" charset="0"/>
                        </a:rPr>
                        <a:t>R</a:t>
                      </a:r>
                      <a:endParaRPr lang="pl-PL" sz="9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342345726"/>
                  </a:ext>
                </a:extLst>
              </a:tr>
              <a:tr h="1232775">
                <a:tc>
                  <a:txBody>
                    <a:bodyPr/>
                    <a:lstStyle/>
                    <a:p>
                      <a:pPr algn="ctr" fontAlgn="ctr"/>
                      <a:r>
                        <a:rPr lang="pl-PL" sz="900" u="none" strike="noStrike" dirty="0">
                          <a:effectLst/>
                          <a:latin typeface="Arial" panose="020B0604020202020204" pitchFamily="34" charset="0"/>
                          <a:cs typeface="Arial" panose="020B0604020202020204" pitchFamily="34" charset="0"/>
                        </a:rPr>
                        <a:t>Określenie oddziaływania przeprowadzonych działań zaradczych na gatunki </a:t>
                      </a:r>
                      <a:r>
                        <a:rPr lang="pl-PL" sz="900" u="none" strike="noStrike" dirty="0" err="1">
                          <a:effectLst/>
                          <a:latin typeface="Arial" panose="020B0604020202020204" pitchFamily="34" charset="0"/>
                          <a:cs typeface="Arial" panose="020B0604020202020204" pitchFamily="34" charset="0"/>
                        </a:rPr>
                        <a:t>niedocelowe</a:t>
                      </a:r>
                      <a:endParaRPr lang="pl-PL" sz="9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pl-PL" sz="900" u="none" strike="noStrike" dirty="0">
                          <a:effectLst/>
                          <a:latin typeface="Arial" panose="020B0604020202020204" pitchFamily="34" charset="0"/>
                          <a:cs typeface="Arial" panose="020B0604020202020204" pitchFamily="34" charset="0"/>
                        </a:rPr>
                        <a:t>Opis skuteczności przeprowadzonych działań zaradczych</a:t>
                      </a:r>
                      <a:endParaRPr lang="pl-PL" sz="9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pl-PL" sz="900" u="none" strike="noStrike">
                          <a:effectLst/>
                          <a:latin typeface="Arial" panose="020B0604020202020204" pitchFamily="34" charset="0"/>
                          <a:cs typeface="Arial" panose="020B0604020202020204" pitchFamily="34" charset="0"/>
                        </a:rPr>
                        <a:t>Wysokość kosztów przeprowadzonych działań zaradczych </a:t>
                      </a:r>
                      <a:endParaRPr lang="pl-PL" sz="9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pl-PL" sz="900" u="none" strike="noStrike" dirty="0">
                          <a:effectLst/>
                          <a:latin typeface="Arial" panose="020B0604020202020204" pitchFamily="34" charset="0"/>
                          <a:cs typeface="Arial" panose="020B0604020202020204" pitchFamily="34" charset="0"/>
                        </a:rPr>
                        <a:t>Wysokość kosztów środków mających na celu przywrócenie naturalnego stanu ekosystemów, które zostały zdegradowane, uszkodzone lub zniszczone przez IGO, wobec którego zastosowano działania zaradcze</a:t>
                      </a:r>
                      <a:endParaRPr lang="pl-PL" sz="9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pl-PL" sz="900" u="none" strike="noStrike">
                          <a:effectLst/>
                          <a:latin typeface="Arial" panose="020B0604020202020204" pitchFamily="34" charset="0"/>
                          <a:cs typeface="Arial" panose="020B0604020202020204" pitchFamily="34" charset="0"/>
                        </a:rPr>
                        <a:t>Uwagi</a:t>
                      </a:r>
                      <a:endParaRPr lang="pl-PL" sz="9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879721952"/>
                  </a:ext>
                </a:extLst>
              </a:tr>
              <a:tr h="1573993">
                <a:tc>
                  <a:txBody>
                    <a:bodyPr/>
                    <a:lstStyle/>
                    <a:p>
                      <a:pPr algn="l" fontAlgn="t"/>
                      <a:endParaRPr lang="pl-PL" sz="800" b="0" i="1" u="none" strike="noStrike" dirty="0">
                        <a:solidFill>
                          <a:srgbClr val="000000"/>
                        </a:solidFill>
                        <a:effectLst/>
                        <a:latin typeface="Arial" panose="020B0604020202020204" pitchFamily="34" charset="0"/>
                        <a:cs typeface="Arial" panose="020B0604020202020204" pitchFamily="34" charset="0"/>
                      </a:endParaRPr>
                    </a:p>
                  </a:txBody>
                  <a:tcPr marL="0" marR="0" marT="0" marB="0"/>
                </a:tc>
                <a:tc>
                  <a:txBody>
                    <a:bodyPr/>
                    <a:lstStyle/>
                    <a:p>
                      <a:pPr algn="l" fontAlgn="t"/>
                      <a:r>
                        <a:rPr lang="pl-PL" sz="800" i="1" u="none" strike="noStrike" dirty="0">
                          <a:effectLst/>
                          <a:latin typeface="Arial" panose="020B0604020202020204" pitchFamily="34" charset="0"/>
                          <a:cs typeface="Arial" panose="020B0604020202020204" pitchFamily="34" charset="0"/>
                        </a:rPr>
                        <a:t> </a:t>
                      </a:r>
                      <a:endParaRPr lang="pl-PL" sz="800" b="0" i="1" u="none" strike="noStrike" dirty="0">
                        <a:solidFill>
                          <a:srgbClr val="000000"/>
                        </a:solidFill>
                        <a:effectLst/>
                        <a:latin typeface="Arial" panose="020B0604020202020204" pitchFamily="34" charset="0"/>
                        <a:cs typeface="Arial" panose="020B0604020202020204" pitchFamily="34" charset="0"/>
                      </a:endParaRPr>
                    </a:p>
                  </a:txBody>
                  <a:tcPr marL="0" marR="0" marT="0" marB="0"/>
                </a:tc>
                <a:tc>
                  <a:txBody>
                    <a:bodyPr/>
                    <a:lstStyle/>
                    <a:p>
                      <a:pPr algn="l" fontAlgn="t"/>
                      <a:r>
                        <a:rPr lang="pl-PL" sz="800" i="1" u="none" strike="noStrike">
                          <a:effectLst/>
                          <a:latin typeface="Arial" panose="020B0604020202020204" pitchFamily="34" charset="0"/>
                          <a:cs typeface="Arial" panose="020B0604020202020204" pitchFamily="34" charset="0"/>
                        </a:rPr>
                        <a:t>tys. zł</a:t>
                      </a:r>
                      <a:endParaRPr lang="pl-PL" sz="800" b="0" i="1" u="none" strike="noStrike">
                        <a:solidFill>
                          <a:srgbClr val="000000"/>
                        </a:solidFill>
                        <a:effectLst/>
                        <a:latin typeface="Arial" panose="020B0604020202020204" pitchFamily="34" charset="0"/>
                        <a:cs typeface="Arial" panose="020B0604020202020204" pitchFamily="34" charset="0"/>
                      </a:endParaRPr>
                    </a:p>
                  </a:txBody>
                  <a:tcPr marL="0" marR="0" marT="0" marB="0"/>
                </a:tc>
                <a:tc>
                  <a:txBody>
                    <a:bodyPr/>
                    <a:lstStyle/>
                    <a:p>
                      <a:pPr algn="l" fontAlgn="t"/>
                      <a:r>
                        <a:rPr lang="pl-PL" sz="800" i="1" u="none" strike="noStrike" dirty="0">
                          <a:effectLst/>
                          <a:latin typeface="Arial" panose="020B0604020202020204" pitchFamily="34" charset="0"/>
                          <a:cs typeface="Arial" panose="020B0604020202020204" pitchFamily="34" charset="0"/>
                        </a:rPr>
                        <a:t>tys. zł</a:t>
                      </a:r>
                      <a:endParaRPr lang="pl-PL" sz="800" b="0" i="1" u="none" strike="noStrike" dirty="0">
                        <a:solidFill>
                          <a:srgbClr val="000000"/>
                        </a:solidFill>
                        <a:effectLst/>
                        <a:latin typeface="Arial" panose="020B0604020202020204" pitchFamily="34" charset="0"/>
                        <a:cs typeface="Arial" panose="020B0604020202020204" pitchFamily="34" charset="0"/>
                      </a:endParaRPr>
                    </a:p>
                  </a:txBody>
                  <a:tcPr marL="0" marR="0" marT="0" marB="0"/>
                </a:tc>
                <a:tc>
                  <a:txBody>
                    <a:bodyPr/>
                    <a:lstStyle/>
                    <a:p>
                      <a:pPr algn="l" fontAlgn="t"/>
                      <a:r>
                        <a:rPr lang="pl-PL" sz="800" i="1" u="none" strike="noStrike" dirty="0">
                          <a:effectLst/>
                          <a:latin typeface="Arial" panose="020B0604020202020204" pitchFamily="34" charset="0"/>
                          <a:cs typeface="Arial" panose="020B0604020202020204" pitchFamily="34" charset="0"/>
                        </a:rPr>
                        <a:t>W tym miejscu można wpisać dodatkowe informacje niewymagane ustawą o gatunkach obcych.</a:t>
                      </a:r>
                      <a:br>
                        <a:rPr lang="pl-PL" sz="800" i="1" u="none" strike="noStrike" dirty="0">
                          <a:effectLst/>
                          <a:latin typeface="Arial" panose="020B0604020202020204" pitchFamily="34" charset="0"/>
                          <a:cs typeface="Arial" panose="020B0604020202020204" pitchFamily="34" charset="0"/>
                        </a:rPr>
                      </a:br>
                      <a:endParaRPr lang="pl-PL" sz="800" b="0" i="1" u="none" strike="noStrike" dirty="0">
                        <a:solidFill>
                          <a:srgbClr val="000000"/>
                        </a:solidFill>
                        <a:effectLst/>
                        <a:latin typeface="Arial" panose="020B0604020202020204" pitchFamily="34" charset="0"/>
                        <a:cs typeface="Arial" panose="020B0604020202020204" pitchFamily="34" charset="0"/>
                      </a:endParaRPr>
                    </a:p>
                  </a:txBody>
                  <a:tcPr marL="0" marR="0" marT="0" marB="0"/>
                </a:tc>
                <a:extLst>
                  <a:ext uri="{0D108BD9-81ED-4DB2-BD59-A6C34878D82A}">
                    <a16:rowId xmlns:a16="http://schemas.microsoft.com/office/drawing/2014/main" val="793405311"/>
                  </a:ext>
                </a:extLst>
              </a:tr>
            </a:tbl>
          </a:graphicData>
        </a:graphic>
      </p:graphicFrame>
      <p:sp>
        <p:nvSpPr>
          <p:cNvPr id="9" name="Tytuł 1">
            <a:extLst>
              <a:ext uri="{FF2B5EF4-FFF2-40B4-BE49-F238E27FC236}">
                <a16:creationId xmlns:a16="http://schemas.microsoft.com/office/drawing/2014/main" id="{6237FF70-7699-4DED-9279-373612A6A4C5}"/>
              </a:ext>
            </a:extLst>
          </p:cNvPr>
          <p:cNvSpPr>
            <a:spLocks noGrp="1"/>
          </p:cNvSpPr>
          <p:nvPr>
            <p:ph type="title"/>
          </p:nvPr>
        </p:nvSpPr>
        <p:spPr>
          <a:xfrm>
            <a:off x="1435620" y="0"/>
            <a:ext cx="7708380" cy="994172"/>
          </a:xfrm>
        </p:spPr>
        <p:txBody>
          <a:bodyPr>
            <a:noAutofit/>
          </a:bodyPr>
          <a:lstStyle/>
          <a:p>
            <a:r>
              <a:rPr lang="pl-PL" sz="1800" dirty="0">
                <a:latin typeface="Arial" panose="020B0604020202020204" pitchFamily="34" charset="0"/>
                <a:cs typeface="Arial" panose="020B0604020202020204" pitchFamily="34" charset="0"/>
              </a:rPr>
              <a:t> Wzór raportu o przeprowadzonych działaniach zaradczych na terenie gminy w stosunku do IGO UE / IGO PL rozprzestrzenionego </a:t>
            </a:r>
            <a:br>
              <a:rPr lang="pl-PL" sz="1800" dirty="0">
                <a:latin typeface="Arial" panose="020B0604020202020204" pitchFamily="34" charset="0"/>
                <a:cs typeface="Arial" panose="020B0604020202020204" pitchFamily="34" charset="0"/>
              </a:rPr>
            </a:br>
            <a:r>
              <a:rPr lang="pl-PL" sz="1800" dirty="0">
                <a:latin typeface="Arial" panose="020B0604020202020204" pitchFamily="34" charset="0"/>
                <a:cs typeface="Arial" panose="020B0604020202020204" pitchFamily="34" charset="0"/>
              </a:rPr>
              <a:t>na szeroką skalę</a:t>
            </a:r>
          </a:p>
        </p:txBody>
      </p:sp>
    </p:spTree>
    <p:extLst>
      <p:ext uri="{BB962C8B-B14F-4D97-AF65-F5344CB8AC3E}">
        <p14:creationId xmlns:p14="http://schemas.microsoft.com/office/powerpoint/2010/main" val="7176269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517736" y="749329"/>
            <a:ext cx="5839749" cy="3994299"/>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Wójt, burmistrz albo prezydent miasta, regionalny dyrektor ochrony środowiska, dyrektor parku narodowego, dyrektor urzędu morskiego, Główny Inspektor Rybołówstwa Morskiego, dyrektor regionalnej dyrekcji PGL Lasy Państwowe, zarządcy nieruchomości będących własnością Skarbu Państwa oraz podmioty sprawujące nadzór nad obszarami chronionymi, przy przeprowadzaniu </a:t>
            </a:r>
            <a:r>
              <a:rPr lang="pl-PL" sz="1400" b="1" dirty="0">
                <a:solidFill>
                  <a:srgbClr val="009900"/>
                </a:solidFill>
                <a:latin typeface="Arial" panose="020B0604020202020204" pitchFamily="34" charset="0"/>
                <a:cs typeface="Arial" panose="020B0604020202020204" pitchFamily="34" charset="0"/>
              </a:rPr>
              <a:t>działań zaradczych</a:t>
            </a:r>
            <a:r>
              <a:rPr lang="pl-PL" sz="1400" dirty="0">
                <a:latin typeface="Arial" panose="020B0604020202020204" pitchFamily="34" charset="0"/>
                <a:cs typeface="Arial" panose="020B0604020202020204" pitchFamily="34" charset="0"/>
              </a:rPr>
              <a:t> </a:t>
            </a:r>
            <a:r>
              <a:rPr lang="pl-PL" sz="1400" b="1" dirty="0">
                <a:solidFill>
                  <a:srgbClr val="009900"/>
                </a:solidFill>
                <a:latin typeface="Arial" panose="020B0604020202020204" pitchFamily="34" charset="0"/>
                <a:cs typeface="Arial" panose="020B0604020202020204" pitchFamily="34" charset="0"/>
              </a:rPr>
              <a:t>współpracują ze sobą</a:t>
            </a:r>
            <a:r>
              <a:rPr lang="pl-PL" sz="1400" dirty="0">
                <a:latin typeface="Arial" panose="020B0604020202020204" pitchFamily="34" charset="0"/>
                <a:cs typeface="Arial" panose="020B0604020202020204" pitchFamily="34" charset="0"/>
              </a:rPr>
              <a:t> oraz z </a:t>
            </a:r>
            <a:r>
              <a:rPr lang="pl-PL" sz="1400" b="1" dirty="0">
                <a:solidFill>
                  <a:schemeClr val="bg1">
                    <a:lumMod val="50000"/>
                  </a:schemeClr>
                </a:solidFill>
                <a:latin typeface="Arial" panose="020B0604020202020204" pitchFamily="34" charset="0"/>
                <a:cs typeface="Arial" panose="020B0604020202020204" pitchFamily="34" charset="0"/>
              </a:rPr>
              <a:t>Polskim Związkiem Łowieckim</a:t>
            </a:r>
            <a:r>
              <a:rPr lang="pl-PL" sz="1400" dirty="0">
                <a:latin typeface="Arial" panose="020B0604020202020204" pitchFamily="34" charset="0"/>
                <a:cs typeface="Arial" panose="020B0604020202020204" pitchFamily="34" charset="0"/>
              </a:rPr>
              <a:t>.</a:t>
            </a:r>
          </a:p>
          <a:p>
            <a:pPr>
              <a:lnSpc>
                <a:spcPct val="107000"/>
              </a:lnSpc>
              <a:buClr>
                <a:srgbClr val="009900"/>
              </a:buClr>
            </a:pPr>
            <a:endParaRPr lang="pl-PL" sz="14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Współpraca, o której mowa w ust. 1, obejmuje w szczególności:</a:t>
            </a:r>
          </a:p>
          <a:p>
            <a:pPr>
              <a:lnSpc>
                <a:spcPct val="107000"/>
              </a:lnSpc>
              <a:buClr>
                <a:srgbClr val="009900"/>
              </a:buClr>
            </a:pPr>
            <a:r>
              <a:rPr lang="pl-PL" sz="1400" dirty="0">
                <a:latin typeface="Arial" panose="020B0604020202020204" pitchFamily="34" charset="0"/>
                <a:cs typeface="Arial" panose="020B0604020202020204" pitchFamily="34" charset="0"/>
              </a:rPr>
              <a:t>1) udostępnianie terenu lub</a:t>
            </a:r>
          </a:p>
          <a:p>
            <a:pPr>
              <a:lnSpc>
                <a:spcPct val="107000"/>
              </a:lnSpc>
              <a:buClr>
                <a:srgbClr val="009900"/>
              </a:buClr>
            </a:pPr>
            <a:r>
              <a:rPr lang="pl-PL" sz="1400" dirty="0">
                <a:latin typeface="Arial" panose="020B0604020202020204" pitchFamily="34" charset="0"/>
                <a:cs typeface="Arial" panose="020B0604020202020204" pitchFamily="34" charset="0"/>
              </a:rPr>
              <a:t>2) wymianę informacji związanych z obecnością IGO w środowisku, lub</a:t>
            </a:r>
          </a:p>
          <a:p>
            <a:pPr>
              <a:lnSpc>
                <a:spcPct val="107000"/>
              </a:lnSpc>
              <a:buClr>
                <a:srgbClr val="009900"/>
              </a:buClr>
            </a:pPr>
            <a:r>
              <a:rPr lang="pl-PL" sz="1400" dirty="0">
                <a:latin typeface="Arial" panose="020B0604020202020204" pitchFamily="34" charset="0"/>
                <a:cs typeface="Arial" panose="020B0604020202020204" pitchFamily="34" charset="0"/>
              </a:rPr>
              <a:t>3) przeprowadzanie działań zaradczych, lub</a:t>
            </a:r>
          </a:p>
          <a:p>
            <a:pPr marL="198835" indent="-198835">
              <a:lnSpc>
                <a:spcPct val="107000"/>
              </a:lnSpc>
              <a:buClr>
                <a:srgbClr val="009900"/>
              </a:buClr>
            </a:pPr>
            <a:r>
              <a:rPr lang="pl-PL" sz="1400" dirty="0">
                <a:latin typeface="Arial" panose="020B0604020202020204" pitchFamily="34" charset="0"/>
                <a:cs typeface="Arial" panose="020B0604020202020204" pitchFamily="34" charset="0"/>
              </a:rPr>
              <a:t>4) przekazywanie informacji o przeprowadzonych działaniach zaradczych.</a:t>
            </a:r>
          </a:p>
          <a:p>
            <a:pPr>
              <a:lnSpc>
                <a:spcPct val="107000"/>
              </a:lnSpc>
              <a:buClr>
                <a:srgbClr val="009900"/>
              </a:buClr>
            </a:pPr>
            <a:endParaRPr lang="pl-PL" sz="14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Szczegółowe warunki i sposób współpracy określa porozumienie zawarte między ww. podmiotami.</a:t>
            </a:r>
          </a:p>
        </p:txBody>
      </p:sp>
      <p:sp>
        <p:nvSpPr>
          <p:cNvPr id="5" name="Tytuł 1">
            <a:extLst>
              <a:ext uri="{FF2B5EF4-FFF2-40B4-BE49-F238E27FC236}">
                <a16:creationId xmlns:a16="http://schemas.microsoft.com/office/drawing/2014/main" id="{53D77877-35BD-44ED-9111-86C2EE5274C6}"/>
              </a:ext>
            </a:extLst>
          </p:cNvPr>
          <p:cNvSpPr txBox="1">
            <a:spLocks/>
          </p:cNvSpPr>
          <p:nvPr/>
        </p:nvSpPr>
        <p:spPr bwMode="auto">
          <a:xfrm>
            <a:off x="1277634" y="87474"/>
            <a:ext cx="7600552"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Działania zaradcze wobec gatunków rozprzestrzenionych na szeroką skalę – współpraca między podmiotami</a:t>
            </a:r>
          </a:p>
        </p:txBody>
      </p:sp>
    </p:spTree>
    <p:extLst>
      <p:ext uri="{BB962C8B-B14F-4D97-AF65-F5344CB8AC3E}">
        <p14:creationId xmlns:p14="http://schemas.microsoft.com/office/powerpoint/2010/main" val="354681931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rostokąt 2"/>
          <p:cNvSpPr/>
          <p:nvPr/>
        </p:nvSpPr>
        <p:spPr>
          <a:xfrm>
            <a:off x="1277633" y="573528"/>
            <a:ext cx="7632450" cy="4488216"/>
          </a:xfrm>
          <a:prstGeom prst="rect">
            <a:avLst/>
          </a:prstGeom>
        </p:spPr>
        <p:txBody>
          <a:bodyPr wrap="square">
            <a:spAutoFit/>
          </a:bodyPr>
          <a:lstStyle/>
          <a:p>
            <a:pPr marL="197644">
              <a:lnSpc>
                <a:spcPct val="107000"/>
              </a:lnSpc>
              <a:buClr>
                <a:schemeClr val="tx1"/>
              </a:buClr>
            </a:pPr>
            <a:r>
              <a:rPr lang="pl-PL" sz="1400" dirty="0">
                <a:latin typeface="Arial" panose="020B0604020202020204" pitchFamily="34" charset="0"/>
                <a:cs typeface="Arial" panose="020B0604020202020204" pitchFamily="34" charset="0"/>
              </a:rPr>
              <a:t>Działania zaradcze w stosunku do </a:t>
            </a:r>
            <a:r>
              <a:rPr lang="pl-PL" sz="1400" b="1" dirty="0">
                <a:solidFill>
                  <a:srgbClr val="009900"/>
                </a:solidFill>
                <a:latin typeface="Arial" panose="020B0604020202020204" pitchFamily="34" charset="0"/>
                <a:cs typeface="Arial" panose="020B0604020202020204" pitchFamily="34" charset="0"/>
              </a:rPr>
              <a:t>roślin IGO</a:t>
            </a:r>
            <a:r>
              <a:rPr lang="pl-PL" sz="1400" dirty="0">
                <a:latin typeface="Arial" panose="020B0604020202020204" pitchFamily="34" charset="0"/>
                <a:cs typeface="Arial" panose="020B0604020202020204" pitchFamily="34" charset="0"/>
              </a:rPr>
              <a:t> (wg rozporządzenia Rady Ministrów z dnia 9 grudnia 2022 r. w sprawie listy inwazyjnych gatunków obcych stwarzających zagrożenie dla Unii i listy inwazyjnych gatunków obcych stwarzających zagrożenie dla Polski, działań zaradczych oraz środków mających na celu przywrócenie naturalnego stanu ekosystemów):</a:t>
            </a:r>
          </a:p>
          <a:p>
            <a:pPr marL="197644">
              <a:lnSpc>
                <a:spcPct val="107000"/>
              </a:lnSpc>
              <a:buClr>
                <a:schemeClr val="tx1"/>
              </a:buClr>
            </a:pPr>
            <a:endParaRPr lang="pl-PL" sz="800" dirty="0">
              <a:latin typeface="Arial" panose="020B0604020202020204" pitchFamily="34" charset="0"/>
              <a:cs typeface="Arial" panose="020B0604020202020204" pitchFamily="34" charset="0"/>
            </a:endParaRPr>
          </a:p>
          <a:p>
            <a:pPr marL="411956" indent="-214313">
              <a:lnSpc>
                <a:spcPct val="107000"/>
              </a:lnSpc>
              <a:buClr>
                <a:srgbClr val="009900"/>
              </a:buClr>
              <a:buFont typeface="Arial" panose="020B0604020202020204" pitchFamily="34" charset="0"/>
              <a:buChar char="•"/>
            </a:pPr>
            <a:r>
              <a:rPr lang="pl-PL" sz="1400" dirty="0">
                <a:solidFill>
                  <a:srgbClr val="009900"/>
                </a:solidFill>
                <a:latin typeface="Arial" panose="020B0604020202020204" pitchFamily="34" charset="0"/>
                <a:cs typeface="Arial" panose="020B0604020202020204" pitchFamily="34" charset="0"/>
              </a:rPr>
              <a:t>środki fizyczne</a:t>
            </a:r>
            <a:r>
              <a:rPr lang="pl-PL" sz="1400" dirty="0">
                <a:latin typeface="Arial" panose="020B0604020202020204" pitchFamily="34" charset="0"/>
                <a:cs typeface="Arial" panose="020B0604020202020204" pitchFamily="34" charset="0"/>
              </a:rPr>
              <a:t> – wykopywanie, wyrywanie, koszenie, ścinanie, uszkadzanie, zbieranie, zaorywanie lub zacienianie tych roślin, ścinanie, uszkadzanie lub zbieranie części, z których te rośliny mogą się rozmnożyć, wypas zwierząt, zmianę stosunków wodnych, okrywanie, ściółkowanie, usuwanie wierzchniej warstwy gleby lub osadów dennych, odgradzanie, tworzenie stref buforowych dla tych roślin lub przetrzymywanie ich w obiektach izolowanych, </a:t>
            </a:r>
          </a:p>
          <a:p>
            <a:pPr marL="411956" indent="-214313">
              <a:lnSpc>
                <a:spcPct val="107000"/>
              </a:lnSpc>
              <a:buClr>
                <a:srgbClr val="009900"/>
              </a:buClr>
              <a:buFont typeface="Arial" panose="020B0604020202020204" pitchFamily="34" charset="0"/>
              <a:buChar char="•"/>
            </a:pPr>
            <a:endParaRPr lang="pl-PL" sz="800" dirty="0">
              <a:latin typeface="Arial" panose="020B0604020202020204" pitchFamily="34" charset="0"/>
              <a:cs typeface="Arial" panose="020B0604020202020204" pitchFamily="34" charset="0"/>
            </a:endParaRPr>
          </a:p>
          <a:p>
            <a:pPr marL="411956" indent="-214313">
              <a:lnSpc>
                <a:spcPct val="107000"/>
              </a:lnSpc>
              <a:buClr>
                <a:srgbClr val="009900"/>
              </a:buClr>
              <a:buFont typeface="Arial" panose="020B0604020202020204" pitchFamily="34" charset="0"/>
              <a:buChar char="•"/>
            </a:pPr>
            <a:r>
              <a:rPr lang="pl-PL" sz="1400" dirty="0">
                <a:solidFill>
                  <a:srgbClr val="009900"/>
                </a:solidFill>
                <a:latin typeface="Arial" panose="020B0604020202020204" pitchFamily="34" charset="0"/>
                <a:cs typeface="Arial" panose="020B0604020202020204" pitchFamily="34" charset="0"/>
              </a:rPr>
              <a:t>środki chemiczne</a:t>
            </a:r>
            <a:r>
              <a:rPr lang="pl-PL" sz="1400" dirty="0">
                <a:latin typeface="Arial" panose="020B0604020202020204" pitchFamily="34" charset="0"/>
                <a:cs typeface="Arial" panose="020B0604020202020204" pitchFamily="34" charset="0"/>
              </a:rPr>
              <a:t> – stosowanie środków ochrony roślin wprowadzonych do obrotu na podstawie wydanego przez ministra właściwego do spraw rolnictwa zezwolenia, na podstawie stosownych przepisów rozporządzenia PE i Rady (WE) nr 1107/2009 z dnia 21 października 2009 r. dotyczącego wprowadzania do obrotu środków ochrony roślin i  uchylającego dyrektywy Rady 79/117/EWG i 91/414/EWG, lub pozwolenia na handel równoległy, o  którym mowa w  art.  52 rozporządzenia nr 1107/2009, lub stosowanie innych środków chemicznych zgodnie z odrębnymi przepisami dotyczącymi środków biobójczych</a:t>
            </a:r>
            <a:endParaRPr lang="pl-PL" sz="14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5" name="Tytuł 1">
            <a:extLst>
              <a:ext uri="{FF2B5EF4-FFF2-40B4-BE49-F238E27FC236}">
                <a16:creationId xmlns:a16="http://schemas.microsoft.com/office/drawing/2014/main" id="{C2CDC854-0F01-410E-8DD1-5BFA2518DACA}"/>
              </a:ext>
            </a:extLst>
          </p:cNvPr>
          <p:cNvSpPr txBox="1">
            <a:spLocks/>
          </p:cNvSpPr>
          <p:nvPr/>
        </p:nvSpPr>
        <p:spPr bwMode="auto">
          <a:xfrm>
            <a:off x="1277633" y="87474"/>
            <a:ext cx="7037027"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Działania zaradcze wg rozporządzenia Rady Ministrów</a:t>
            </a:r>
          </a:p>
        </p:txBody>
      </p:sp>
    </p:spTree>
    <p:extLst>
      <p:ext uri="{BB962C8B-B14F-4D97-AF65-F5344CB8AC3E}">
        <p14:creationId xmlns:p14="http://schemas.microsoft.com/office/powerpoint/2010/main" val="94972696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rostokąt 2"/>
          <p:cNvSpPr/>
          <p:nvPr/>
        </p:nvSpPr>
        <p:spPr>
          <a:xfrm>
            <a:off x="1277634" y="699512"/>
            <a:ext cx="6426714" cy="4356514"/>
          </a:xfrm>
          <a:prstGeom prst="rect">
            <a:avLst/>
          </a:prstGeom>
        </p:spPr>
        <p:txBody>
          <a:bodyPr wrap="square">
            <a:spAutoFit/>
          </a:bodyPr>
          <a:lstStyle/>
          <a:p>
            <a:pPr marL="197644">
              <a:lnSpc>
                <a:spcPct val="107000"/>
              </a:lnSpc>
              <a:buClr>
                <a:schemeClr val="tx1"/>
              </a:buClr>
            </a:pPr>
            <a:r>
              <a:rPr lang="pl-PL" sz="1400" dirty="0">
                <a:latin typeface="Arial" panose="020B0604020202020204" pitchFamily="34" charset="0"/>
                <a:cs typeface="Arial" panose="020B0604020202020204" pitchFamily="34" charset="0"/>
              </a:rPr>
              <a:t>Działania zaradcze w stosunku do </a:t>
            </a:r>
            <a:r>
              <a:rPr lang="pl-PL" sz="1400" b="1" dirty="0">
                <a:solidFill>
                  <a:srgbClr val="009900"/>
                </a:solidFill>
                <a:latin typeface="Arial" panose="020B0604020202020204" pitchFamily="34" charset="0"/>
                <a:cs typeface="Arial" panose="020B0604020202020204" pitchFamily="34" charset="0"/>
              </a:rPr>
              <a:t>zwierząt IGO</a:t>
            </a:r>
            <a:r>
              <a:rPr lang="pl-PL" sz="1400" dirty="0">
                <a:latin typeface="Arial" panose="020B0604020202020204" pitchFamily="34" charset="0"/>
                <a:cs typeface="Arial" panose="020B0604020202020204" pitchFamily="34" charset="0"/>
              </a:rPr>
              <a:t>:</a:t>
            </a:r>
          </a:p>
          <a:p>
            <a:pPr marL="197644">
              <a:lnSpc>
                <a:spcPct val="107000"/>
              </a:lnSpc>
              <a:buClr>
                <a:schemeClr val="tx1"/>
              </a:buClr>
            </a:pPr>
            <a:endParaRPr lang="pl-PL" sz="1400" dirty="0">
              <a:latin typeface="Arial" panose="020B0604020202020204" pitchFamily="34" charset="0"/>
              <a:cs typeface="Arial" panose="020B0604020202020204" pitchFamily="34" charset="0"/>
            </a:endParaRPr>
          </a:p>
          <a:p>
            <a:pPr marL="411956" indent="-214313">
              <a:lnSpc>
                <a:spcPct val="107000"/>
              </a:lnSpc>
              <a:buClr>
                <a:srgbClr val="009900"/>
              </a:buClr>
              <a:buFont typeface="Arial" panose="020B0604020202020204" pitchFamily="34" charset="0"/>
              <a:buChar char="•"/>
            </a:pPr>
            <a:r>
              <a:rPr lang="pl-PL" sz="1400" dirty="0">
                <a:solidFill>
                  <a:srgbClr val="009900"/>
                </a:solidFill>
                <a:latin typeface="Arial" panose="020B0604020202020204" pitchFamily="34" charset="0"/>
                <a:cs typeface="Arial" panose="020B0604020202020204" pitchFamily="34" charset="0"/>
              </a:rPr>
              <a:t>środki fizyczne</a:t>
            </a:r>
            <a:r>
              <a:rPr lang="pl-PL" sz="1400" dirty="0">
                <a:latin typeface="Arial" panose="020B0604020202020204" pitchFamily="34" charset="0"/>
                <a:cs typeface="Arial" panose="020B0604020202020204" pitchFamily="34" charset="0"/>
              </a:rPr>
              <a:t> – odłów ręczny lub przy użyciu narzędzi, w szczególności czerpaków, pułapek </a:t>
            </a:r>
            <a:r>
              <a:rPr lang="pl-PL" sz="1400" dirty="0" err="1">
                <a:latin typeface="Arial" panose="020B0604020202020204" pitchFamily="34" charset="0"/>
                <a:cs typeface="Arial" panose="020B0604020202020204" pitchFamily="34" charset="0"/>
              </a:rPr>
              <a:t>żywołownych</a:t>
            </a:r>
            <a:r>
              <a:rPr lang="pl-PL" sz="1400" dirty="0">
                <a:latin typeface="Arial" panose="020B0604020202020204" pitchFamily="34" charset="0"/>
                <a:cs typeface="Arial" panose="020B0604020202020204" pitchFamily="34" charset="0"/>
              </a:rPr>
              <a:t> lub sieci stawnych, niszczenie jaj lub form rozwojowych, a w przypadku bezkręgowców także postaci dorosłych, elektropołów, odstrzał z broni palnej, dekapitacja po uprzednim ogłuszeniu – w przypadku ryb, zamrażanie – w przypadku skorupiaków lub mięczaków, porażanie prądem – w przypadku ryb, skorupiaków lub mięczaków, odgradzanie lub przetrzymywanie tych zwierząt w obiektach izolowanych, w tym w azylach dla zwierząt,</a:t>
            </a:r>
          </a:p>
          <a:p>
            <a:pPr marL="411956" indent="-214313">
              <a:lnSpc>
                <a:spcPct val="107000"/>
              </a:lnSpc>
              <a:buClr>
                <a:srgbClr val="009900"/>
              </a:buClr>
              <a:buFont typeface="Arial" panose="020B0604020202020204" pitchFamily="34" charset="0"/>
              <a:buChar char="•"/>
            </a:pPr>
            <a:endParaRPr lang="pl-PL" sz="800" dirty="0">
              <a:latin typeface="Arial" panose="020B0604020202020204" pitchFamily="34" charset="0"/>
              <a:cs typeface="Arial" panose="020B0604020202020204" pitchFamily="34" charset="0"/>
            </a:endParaRPr>
          </a:p>
          <a:p>
            <a:pPr marL="411956" indent="-214313">
              <a:lnSpc>
                <a:spcPct val="107000"/>
              </a:lnSpc>
              <a:buClr>
                <a:srgbClr val="009900"/>
              </a:buClr>
              <a:buFont typeface="Arial" panose="020B0604020202020204" pitchFamily="34" charset="0"/>
              <a:buChar char="•"/>
            </a:pPr>
            <a:r>
              <a:rPr lang="pl-PL" sz="1400" dirty="0">
                <a:solidFill>
                  <a:srgbClr val="009900"/>
                </a:solidFill>
                <a:latin typeface="Arial" panose="020B0604020202020204" pitchFamily="34" charset="0"/>
                <a:cs typeface="Arial" panose="020B0604020202020204" pitchFamily="34" charset="0"/>
              </a:rPr>
              <a:t>środki chemiczne</a:t>
            </a:r>
            <a:r>
              <a:rPr lang="pl-PL" sz="1400" dirty="0">
                <a:latin typeface="Arial" panose="020B0604020202020204" pitchFamily="34" charset="0"/>
                <a:cs typeface="Arial" panose="020B0604020202020204" pitchFamily="34" charset="0"/>
              </a:rPr>
              <a:t> – stosowanie środków farmakologicznych, środków ochrony roślin wprowadzonych do obrotu na podstawie wydanego przez ministra właściwego do spraw rolnictwa zezwolenia, na podstawie stosownych przepisów rozporządzenia nr 1107/2009, lub pozwolenia na handel równoległy, o którym mowa w art. 52 rozporządzenia nr 1107/2009, lub stosowanie innych środków chemicznych zgodnie z odrębnymi przepisami dotyczącymi środków biobójczych</a:t>
            </a:r>
          </a:p>
          <a:p>
            <a:pPr marL="214313" indent="-214313">
              <a:lnSpc>
                <a:spcPct val="107000"/>
              </a:lnSpc>
              <a:buClr>
                <a:srgbClr val="009900"/>
              </a:buClr>
              <a:buFont typeface="Arial" panose="020B0604020202020204" pitchFamily="34" charset="0"/>
              <a:buChar char="•"/>
            </a:pPr>
            <a:endParaRPr lang="pl-PL" sz="1400" dirty="0">
              <a:latin typeface="Arial" panose="020B0604020202020204" pitchFamily="34" charset="0"/>
              <a:cs typeface="Arial" panose="020B0604020202020204" pitchFamily="34" charset="0"/>
            </a:endParaRPr>
          </a:p>
        </p:txBody>
      </p:sp>
      <p:sp>
        <p:nvSpPr>
          <p:cNvPr id="4" name="Tytuł 1">
            <a:extLst>
              <a:ext uri="{FF2B5EF4-FFF2-40B4-BE49-F238E27FC236}">
                <a16:creationId xmlns:a16="http://schemas.microsoft.com/office/drawing/2014/main" id="{340C5E54-E225-4251-9EEF-DC4F0ADB2909}"/>
              </a:ext>
            </a:extLst>
          </p:cNvPr>
          <p:cNvSpPr txBox="1">
            <a:spLocks/>
          </p:cNvSpPr>
          <p:nvPr/>
        </p:nvSpPr>
        <p:spPr bwMode="auto">
          <a:xfrm>
            <a:off x="1277633" y="87474"/>
            <a:ext cx="7037027"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Działania zaradcze wg rozporządzenia Rady Ministrów</a:t>
            </a:r>
          </a:p>
        </p:txBody>
      </p:sp>
    </p:spTree>
    <p:extLst>
      <p:ext uri="{BB962C8B-B14F-4D97-AF65-F5344CB8AC3E}">
        <p14:creationId xmlns:p14="http://schemas.microsoft.com/office/powerpoint/2010/main" val="24513731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rostokąt 2"/>
          <p:cNvSpPr/>
          <p:nvPr/>
        </p:nvSpPr>
        <p:spPr>
          <a:xfrm>
            <a:off x="1439652" y="663580"/>
            <a:ext cx="6716376" cy="4224811"/>
          </a:xfrm>
          <a:prstGeom prst="rect">
            <a:avLst/>
          </a:prstGeom>
        </p:spPr>
        <p:txBody>
          <a:bodyPr wrap="square">
            <a:spAutoFit/>
          </a:bodyPr>
          <a:lstStyle/>
          <a:p>
            <a:pPr>
              <a:lnSpc>
                <a:spcPct val="107000"/>
              </a:lnSpc>
              <a:buClr>
                <a:srgbClr val="009900"/>
              </a:buClr>
            </a:pPr>
            <a:r>
              <a:rPr lang="pl-PL" sz="1400" dirty="0">
                <a:latin typeface="Arial" panose="020B0604020202020204" pitchFamily="34" charset="0"/>
                <a:cs typeface="Arial" panose="020B0604020202020204" pitchFamily="34" charset="0"/>
              </a:rPr>
              <a:t>Działania zaradcze w stosunku do </a:t>
            </a:r>
            <a:r>
              <a:rPr lang="pl-PL" sz="1400" b="1" dirty="0">
                <a:solidFill>
                  <a:srgbClr val="009900"/>
                </a:solidFill>
                <a:latin typeface="Arial" panose="020B0604020202020204" pitchFamily="34" charset="0"/>
                <a:cs typeface="Arial" panose="020B0604020202020204" pitchFamily="34" charset="0"/>
              </a:rPr>
              <a:t>roślin IGO lub zwierząt IGO</a:t>
            </a:r>
            <a:r>
              <a:rPr lang="pl-PL" sz="1400" dirty="0">
                <a:latin typeface="Arial" panose="020B0604020202020204" pitchFamily="34" charset="0"/>
                <a:cs typeface="Arial" panose="020B0604020202020204" pitchFamily="34" charset="0"/>
              </a:rPr>
              <a:t> przeprowadza się w następujących warunkach:</a:t>
            </a:r>
          </a:p>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środki fizyczne i środki chemiczne dostosowuje się do charakterystyki danego IGO oraz do miejsca i terminu podejmowania tych działań; </a:t>
            </a:r>
          </a:p>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środki fizyczne i środki chemiczne stosuje się pojedynczo albo łącznie, aż do osiągnięcia celu tych działań; </a:t>
            </a:r>
          </a:p>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środki fizyczne i środki chemiczne stosuje się w taki sposób, aby nie doszło do przypadkowego rozprzestrzenienia się tych IGO, w tym na skutek przemieszczania podłoża zawierającego ich okazy; </a:t>
            </a:r>
          </a:p>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odzież roboczą, narzędzia, maszyny oraz środki transportu oczyszcza się z IGO – po ich użyciu.</a:t>
            </a:r>
          </a:p>
          <a:p>
            <a:pPr marL="214313" indent="-214313">
              <a:lnSpc>
                <a:spcPct val="107000"/>
              </a:lnSpc>
              <a:buClr>
                <a:srgbClr val="009900"/>
              </a:buClr>
              <a:buFont typeface="Arial" panose="020B0604020202020204" pitchFamily="34" charset="0"/>
              <a:buChar char="•"/>
            </a:pPr>
            <a:endParaRPr lang="pl-PL" sz="1400" dirty="0">
              <a:latin typeface="Arial" panose="020B0604020202020204" pitchFamily="34" charset="0"/>
              <a:cs typeface="Arial" panose="020B0604020202020204" pitchFamily="34" charset="0"/>
            </a:endParaRPr>
          </a:p>
          <a:p>
            <a:pPr>
              <a:lnSpc>
                <a:spcPct val="107000"/>
              </a:lnSpc>
              <a:buClr>
                <a:srgbClr val="009900"/>
              </a:buClr>
            </a:pPr>
            <a:r>
              <a:rPr lang="pl-PL" sz="1400" dirty="0">
                <a:latin typeface="Arial" panose="020B0604020202020204" pitchFamily="34" charset="0"/>
                <a:cs typeface="Arial" panose="020B0604020202020204" pitchFamily="34" charset="0"/>
              </a:rPr>
              <a:t>Działania zaradcze w stosunku do </a:t>
            </a:r>
            <a:r>
              <a:rPr lang="pl-PL" sz="1400" b="1" dirty="0">
                <a:solidFill>
                  <a:srgbClr val="009900"/>
                </a:solidFill>
                <a:latin typeface="Arial" panose="020B0604020202020204" pitchFamily="34" charset="0"/>
                <a:cs typeface="Arial" panose="020B0604020202020204" pitchFamily="34" charset="0"/>
              </a:rPr>
              <a:t>roślin IGO</a:t>
            </a:r>
            <a:r>
              <a:rPr lang="pl-PL" sz="1400" dirty="0">
                <a:solidFill>
                  <a:srgbClr val="009900"/>
                </a:solidFill>
                <a:latin typeface="Arial" panose="020B0604020202020204" pitchFamily="34" charset="0"/>
                <a:cs typeface="Arial" panose="020B0604020202020204" pitchFamily="34" charset="0"/>
              </a:rPr>
              <a:t> </a:t>
            </a:r>
            <a:r>
              <a:rPr lang="pl-PL" sz="1400" dirty="0">
                <a:latin typeface="Arial" panose="020B0604020202020204" pitchFamily="34" charset="0"/>
                <a:cs typeface="Arial" panose="020B0604020202020204" pitchFamily="34" charset="0"/>
              </a:rPr>
              <a:t>przeprowadza się: </a:t>
            </a:r>
          </a:p>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w miarę możliwości w początkowej fazie ich rozwoju, a zwłaszcza przed ich kwitnieniem lub owocowaniem; </a:t>
            </a:r>
          </a:p>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w pierwszej kolejności stosuje się środki fizyczne, a w przypadku gdy zastosowanie wyłącznie środków fizycznych nie byłoby skuteczne stosuje się środki chemiczne</a:t>
            </a:r>
          </a:p>
        </p:txBody>
      </p:sp>
      <p:sp>
        <p:nvSpPr>
          <p:cNvPr id="4" name="Tytuł 1">
            <a:extLst>
              <a:ext uri="{FF2B5EF4-FFF2-40B4-BE49-F238E27FC236}">
                <a16:creationId xmlns:a16="http://schemas.microsoft.com/office/drawing/2014/main" id="{158C6428-4420-47F3-B316-CCFC4A8DE0D8}"/>
              </a:ext>
            </a:extLst>
          </p:cNvPr>
          <p:cNvSpPr txBox="1">
            <a:spLocks/>
          </p:cNvSpPr>
          <p:nvPr/>
        </p:nvSpPr>
        <p:spPr bwMode="auto">
          <a:xfrm>
            <a:off x="1277633" y="87474"/>
            <a:ext cx="7037027"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Działania zaradcze wg rozporządzenia Rady Ministrów</a:t>
            </a:r>
          </a:p>
        </p:txBody>
      </p:sp>
    </p:spTree>
    <p:extLst>
      <p:ext uri="{BB962C8B-B14F-4D97-AF65-F5344CB8AC3E}">
        <p14:creationId xmlns:p14="http://schemas.microsoft.com/office/powerpoint/2010/main" val="45233868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rostokąt 2"/>
          <p:cNvSpPr/>
          <p:nvPr/>
        </p:nvSpPr>
        <p:spPr>
          <a:xfrm>
            <a:off x="1439651" y="684600"/>
            <a:ext cx="6569231" cy="4356514"/>
          </a:xfrm>
          <a:prstGeom prst="rect">
            <a:avLst/>
          </a:prstGeom>
        </p:spPr>
        <p:txBody>
          <a:bodyPr wrap="square">
            <a:spAutoFit/>
          </a:bodyPr>
          <a:lstStyle/>
          <a:p>
            <a:pPr>
              <a:lnSpc>
                <a:spcPct val="107000"/>
              </a:lnSpc>
              <a:buClr>
                <a:srgbClr val="009900"/>
              </a:buClr>
            </a:pPr>
            <a:r>
              <a:rPr lang="pl-PL" sz="1400" dirty="0">
                <a:latin typeface="Arial" panose="020B0604020202020204" pitchFamily="34" charset="0"/>
                <a:cs typeface="Arial" panose="020B0604020202020204" pitchFamily="34" charset="0"/>
              </a:rPr>
              <a:t>Jeżeli usunięte </a:t>
            </a:r>
            <a:r>
              <a:rPr lang="pl-PL" sz="1400" b="1" dirty="0">
                <a:solidFill>
                  <a:srgbClr val="009900"/>
                </a:solidFill>
                <a:latin typeface="Arial" panose="020B0604020202020204" pitchFamily="34" charset="0"/>
                <a:cs typeface="Arial" panose="020B0604020202020204" pitchFamily="34" charset="0"/>
              </a:rPr>
              <a:t>rośliny IGO</a:t>
            </a:r>
            <a:r>
              <a:rPr lang="pl-PL" sz="1400" dirty="0">
                <a:latin typeface="Arial" panose="020B0604020202020204" pitchFamily="34" charset="0"/>
                <a:cs typeface="Arial" panose="020B0604020202020204" pitchFamily="34" charset="0"/>
              </a:rPr>
              <a:t>: </a:t>
            </a:r>
          </a:p>
          <a:p>
            <a:pPr>
              <a:lnSpc>
                <a:spcPct val="107000"/>
              </a:lnSpc>
              <a:buClr>
                <a:srgbClr val="009900"/>
              </a:buClr>
            </a:pPr>
            <a:endParaRPr lang="pl-PL" sz="800" dirty="0">
              <a:latin typeface="Arial" panose="020B0604020202020204" pitchFamily="34" charset="0"/>
              <a:cs typeface="Arial" panose="020B0604020202020204" pitchFamily="34" charset="0"/>
            </a:endParaRPr>
          </a:p>
          <a:p>
            <a:pPr marL="257175" indent="-257175">
              <a:lnSpc>
                <a:spcPct val="107000"/>
              </a:lnSpc>
              <a:buClr>
                <a:srgbClr val="009900"/>
              </a:buClr>
              <a:buAutoNum type="arabicParenR"/>
            </a:pPr>
            <a:r>
              <a:rPr lang="pl-PL" sz="1400" dirty="0">
                <a:solidFill>
                  <a:srgbClr val="009900"/>
                </a:solidFill>
                <a:latin typeface="Arial" panose="020B0604020202020204" pitchFamily="34" charset="0"/>
                <a:cs typeface="Arial" panose="020B0604020202020204" pitchFamily="34" charset="0"/>
              </a:rPr>
              <a:t>pozostają w miejscu ich usunięcia</a:t>
            </a:r>
            <a:r>
              <a:rPr lang="pl-PL" sz="1400" dirty="0">
                <a:latin typeface="Arial" panose="020B0604020202020204" pitchFamily="34" charset="0"/>
                <a:cs typeface="Arial" panose="020B0604020202020204" pitchFamily="34" charset="0"/>
              </a:rPr>
              <a:t> – pozostawia się je na podłożu lub miesza z podłożem, przy czym: </a:t>
            </a:r>
          </a:p>
          <a:p>
            <a:pPr marL="214313" indent="-214313">
              <a:lnSpc>
                <a:spcPct val="107000"/>
              </a:lnSpc>
              <a:buClr>
                <a:srgbClr val="009900"/>
              </a:buClr>
              <a:buFontTx/>
              <a:buChar char="-"/>
            </a:pPr>
            <a:r>
              <a:rPr lang="pl-PL" sz="1400" dirty="0">
                <a:latin typeface="Arial" panose="020B0604020202020204" pitchFamily="34" charset="0"/>
                <a:cs typeface="Arial" panose="020B0604020202020204" pitchFamily="34" charset="0"/>
              </a:rPr>
              <a:t>w przypadku gdy usunięte rośliny należące do IGO zawierają nasiona – nasiona lub części roślin wraz z nasionami zakopuje się na głębokość minimum 0,5 m; warunek ten nie dotyczy roślin należących do IGO oznaczonych symbolem (1) w załączniku nr 1 do rozporządzenia oraz w załączniku nr 2 do rozporządzenia (rośliny, które nie rozmnażają się w Polsce za pomocą nasion, np. </a:t>
            </a:r>
            <a:r>
              <a:rPr lang="pl-PL" sz="1400" dirty="0" err="1">
                <a:latin typeface="Arial" panose="020B0604020202020204" pitchFamily="34" charset="0"/>
                <a:cs typeface="Arial" panose="020B0604020202020204" pitchFamily="34" charset="0"/>
              </a:rPr>
              <a:t>rdestowce</a:t>
            </a:r>
            <a:r>
              <a:rPr lang="pl-PL" sz="1400" dirty="0">
                <a:latin typeface="Arial" panose="020B0604020202020204" pitchFamily="34" charset="0"/>
                <a:cs typeface="Arial" panose="020B0604020202020204" pitchFamily="34" charset="0"/>
              </a:rPr>
              <a:t>),</a:t>
            </a:r>
          </a:p>
          <a:p>
            <a:pPr marL="214313" indent="-214313">
              <a:lnSpc>
                <a:spcPct val="107000"/>
              </a:lnSpc>
              <a:buClr>
                <a:srgbClr val="009900"/>
              </a:buClr>
              <a:buFontTx/>
              <a:buChar char="-"/>
            </a:pPr>
            <a:r>
              <a:rPr lang="pl-PL" sz="1400" dirty="0">
                <a:latin typeface="Arial" panose="020B0604020202020204" pitchFamily="34" charset="0"/>
                <a:cs typeface="Arial" panose="020B0604020202020204" pitchFamily="34" charset="0"/>
              </a:rPr>
              <a:t>w przypadku gdy usunięte rośliny należące do IGO zawierają części inne niż nasiona, z których rośliny te mogą się rozmnożyć – odizolowuje się te części od podłoża oraz zabezpiecza przed rozprzestrzenieniem się, w szczególności przez przykrycie siatką przytwierdzaną do podłoża; </a:t>
            </a:r>
          </a:p>
          <a:p>
            <a:pPr marL="214313" indent="-214313">
              <a:lnSpc>
                <a:spcPct val="107000"/>
              </a:lnSpc>
              <a:buClr>
                <a:srgbClr val="009900"/>
              </a:buClr>
              <a:buFontTx/>
              <a:buChar char="-"/>
            </a:pPr>
            <a:endParaRPr lang="pl-PL" sz="800" dirty="0">
              <a:latin typeface="Arial" panose="020B0604020202020204" pitchFamily="34" charset="0"/>
              <a:cs typeface="Arial" panose="020B0604020202020204" pitchFamily="34" charset="0"/>
            </a:endParaRPr>
          </a:p>
          <a:p>
            <a:pPr marL="257175" indent="-257175">
              <a:lnSpc>
                <a:spcPct val="107000"/>
              </a:lnSpc>
              <a:buClr>
                <a:srgbClr val="009900"/>
              </a:buClr>
              <a:buFont typeface="+mj-lt"/>
              <a:buAutoNum type="arabicParenR" startAt="2"/>
            </a:pPr>
            <a:r>
              <a:rPr lang="pl-PL" sz="1400" dirty="0">
                <a:solidFill>
                  <a:srgbClr val="009900"/>
                </a:solidFill>
                <a:latin typeface="Arial" panose="020B0604020202020204" pitchFamily="34" charset="0"/>
                <a:cs typeface="Arial" panose="020B0604020202020204" pitchFamily="34" charset="0"/>
              </a:rPr>
              <a:t>będą transportowane</a:t>
            </a:r>
            <a:r>
              <a:rPr lang="pl-PL" sz="1400" dirty="0">
                <a:latin typeface="Arial" panose="020B0604020202020204" pitchFamily="34" charset="0"/>
                <a:cs typeface="Arial" panose="020B0604020202020204" pitchFamily="34" charset="0"/>
              </a:rPr>
              <a:t> poza miejsce ich usunięcia – w przypadku gdy mogą się rozmnożyć – zabezpiecza się je na czas transportu oraz przetwarza, w szczególności przez kompostowanie, </a:t>
            </a:r>
            <a:r>
              <a:rPr lang="pl-PL" sz="1400" dirty="0" err="1">
                <a:latin typeface="Arial" panose="020B0604020202020204" pitchFamily="34" charset="0"/>
                <a:cs typeface="Arial" panose="020B0604020202020204" pitchFamily="34" charset="0"/>
              </a:rPr>
              <a:t>biofermentację</a:t>
            </a:r>
            <a:r>
              <a:rPr lang="pl-PL" sz="1400" dirty="0">
                <a:latin typeface="Arial" panose="020B0604020202020204" pitchFamily="34" charset="0"/>
                <a:cs typeface="Arial" panose="020B0604020202020204" pitchFamily="34" charset="0"/>
              </a:rPr>
              <a:t> metanową, składowanie lub termiczne przekształcanie, w tym suszenie lub spalanie.</a:t>
            </a:r>
          </a:p>
        </p:txBody>
      </p:sp>
      <p:sp>
        <p:nvSpPr>
          <p:cNvPr id="4" name="Tytuł 1">
            <a:extLst>
              <a:ext uri="{FF2B5EF4-FFF2-40B4-BE49-F238E27FC236}">
                <a16:creationId xmlns:a16="http://schemas.microsoft.com/office/drawing/2014/main" id="{EF866F95-532C-411A-A7AB-5C1BAAAE639C}"/>
              </a:ext>
            </a:extLst>
          </p:cNvPr>
          <p:cNvSpPr txBox="1">
            <a:spLocks/>
          </p:cNvSpPr>
          <p:nvPr/>
        </p:nvSpPr>
        <p:spPr bwMode="auto">
          <a:xfrm>
            <a:off x="1277633" y="87474"/>
            <a:ext cx="7037027"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Działania zaradcze wg rozporządzenia Rady Ministrów</a:t>
            </a:r>
          </a:p>
        </p:txBody>
      </p:sp>
    </p:spTree>
    <p:extLst>
      <p:ext uri="{BB962C8B-B14F-4D97-AF65-F5344CB8AC3E}">
        <p14:creationId xmlns:p14="http://schemas.microsoft.com/office/powerpoint/2010/main" val="151506838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ytuł 1">
            <a:extLst>
              <a:ext uri="{FF2B5EF4-FFF2-40B4-BE49-F238E27FC236}">
                <a16:creationId xmlns:a16="http://schemas.microsoft.com/office/drawing/2014/main" id="{3EF09778-47AE-4CA0-8F88-C80D8C9E5C12}"/>
              </a:ext>
            </a:extLst>
          </p:cNvPr>
          <p:cNvSpPr txBox="1">
            <a:spLocks/>
          </p:cNvSpPr>
          <p:nvPr/>
        </p:nvSpPr>
        <p:spPr bwMode="auto">
          <a:xfrm>
            <a:off x="1279040" y="93154"/>
            <a:ext cx="7728325"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Kontrole dotyczące IGO pochodzącego z terytorium państwa trzeciego</a:t>
            </a:r>
          </a:p>
        </p:txBody>
      </p:sp>
      <p:sp>
        <p:nvSpPr>
          <p:cNvPr id="2" name="Prostokąt 1"/>
          <p:cNvSpPr/>
          <p:nvPr/>
        </p:nvSpPr>
        <p:spPr>
          <a:xfrm>
            <a:off x="1493657" y="586916"/>
            <a:ext cx="7082783" cy="3980898"/>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Kontrole urzędowe* są przeprowadzane przez:</a:t>
            </a:r>
          </a:p>
          <a:p>
            <a:pPr>
              <a:lnSpc>
                <a:spcPct val="107000"/>
              </a:lnSpc>
            </a:pPr>
            <a:r>
              <a:rPr lang="pl-PL" sz="1400" dirty="0">
                <a:latin typeface="Arial" panose="020B0604020202020204" pitchFamily="34" charset="0"/>
                <a:cs typeface="Arial" panose="020B0604020202020204" pitchFamily="34" charset="0"/>
              </a:rPr>
              <a:t>1) </a:t>
            </a:r>
            <a:r>
              <a:rPr lang="pl-PL" sz="1400" b="1" dirty="0">
                <a:solidFill>
                  <a:schemeClr val="bg1">
                    <a:lumMod val="50000"/>
                  </a:schemeClr>
                </a:solidFill>
                <a:latin typeface="Arial" panose="020B0604020202020204" pitchFamily="34" charset="0"/>
                <a:cs typeface="Arial" panose="020B0604020202020204" pitchFamily="34" charset="0"/>
              </a:rPr>
              <a:t>granicznych lekarzy weterynarii</a:t>
            </a:r>
            <a:r>
              <a:rPr lang="pl-PL" sz="1400" dirty="0">
                <a:latin typeface="Arial" panose="020B0604020202020204" pitchFamily="34" charset="0"/>
                <a:cs typeface="Arial" panose="020B0604020202020204" pitchFamily="34" charset="0"/>
              </a:rPr>
              <a:t> w punktach kontroli granicznej – w odniesieniu do:</a:t>
            </a:r>
          </a:p>
          <a:p>
            <a:pPr marL="407194" indent="-208360">
              <a:lnSpc>
                <a:spcPct val="107000"/>
              </a:lnSpc>
            </a:pPr>
            <a:r>
              <a:rPr lang="pl-PL" sz="1400" dirty="0">
                <a:latin typeface="Arial" panose="020B0604020202020204" pitchFamily="34" charset="0"/>
                <a:cs typeface="Arial" panose="020B0604020202020204" pitchFamily="34" charset="0"/>
              </a:rPr>
              <a:t>a) </a:t>
            </a:r>
            <a:r>
              <a:rPr lang="pl-PL" sz="1400" b="1" dirty="0">
                <a:solidFill>
                  <a:srgbClr val="009900"/>
                </a:solidFill>
                <a:latin typeface="Arial" panose="020B0604020202020204" pitchFamily="34" charset="0"/>
                <a:cs typeface="Arial" panose="020B0604020202020204" pitchFamily="34" charset="0"/>
              </a:rPr>
              <a:t>zwierząt</a:t>
            </a:r>
            <a:r>
              <a:rPr lang="pl-PL" sz="1400" dirty="0">
                <a:latin typeface="Arial" panose="020B0604020202020204" pitchFamily="34" charset="0"/>
                <a:cs typeface="Arial" panose="020B0604020202020204" pitchFamily="34" charset="0"/>
              </a:rPr>
              <a:t> należących do IGO stwarzających zagrożenie dla Unii lub IGO stwarzających zagrożenie dla Polski i </a:t>
            </a:r>
            <a:r>
              <a:rPr lang="pl-PL" sz="1400" b="1" dirty="0">
                <a:solidFill>
                  <a:srgbClr val="009900"/>
                </a:solidFill>
                <a:latin typeface="Arial" panose="020B0604020202020204" pitchFamily="34" charset="0"/>
                <a:cs typeface="Arial" panose="020B0604020202020204" pitchFamily="34" charset="0"/>
              </a:rPr>
              <a:t>niejadalnych produktów pochodzenia zwierzęcego pochodzących od zwierząt</a:t>
            </a:r>
            <a:r>
              <a:rPr lang="pl-PL" sz="1400" dirty="0">
                <a:latin typeface="Arial" panose="020B0604020202020204" pitchFamily="34" charset="0"/>
                <a:cs typeface="Arial" panose="020B0604020202020204" pitchFamily="34" charset="0"/>
              </a:rPr>
              <a:t> należących do IGO stwarzających zagrożenie dla Unii oraz IGO stwarzających zagrożenie dla Polski,</a:t>
            </a:r>
          </a:p>
          <a:p>
            <a:pPr marL="407194" indent="-208360">
              <a:lnSpc>
                <a:spcPct val="107000"/>
              </a:lnSpc>
            </a:pPr>
            <a:r>
              <a:rPr lang="pl-PL" sz="1400" dirty="0">
                <a:latin typeface="Arial" panose="020B0604020202020204" pitchFamily="34" charset="0"/>
                <a:cs typeface="Arial" panose="020B0604020202020204" pitchFamily="34" charset="0"/>
              </a:rPr>
              <a:t>b) </a:t>
            </a:r>
            <a:r>
              <a:rPr lang="pl-PL" sz="1400" b="1" dirty="0">
                <a:solidFill>
                  <a:srgbClr val="009900"/>
                </a:solidFill>
                <a:latin typeface="Arial" panose="020B0604020202020204" pitchFamily="34" charset="0"/>
                <a:cs typeface="Arial" panose="020B0604020202020204" pitchFamily="34" charset="0"/>
              </a:rPr>
              <a:t>materiału biologicznego pochodzącego od zwierzęcia</a:t>
            </a:r>
            <a:r>
              <a:rPr lang="pl-PL" sz="1400" dirty="0">
                <a:latin typeface="Arial" panose="020B0604020202020204" pitchFamily="34" charset="0"/>
                <a:cs typeface="Arial" panose="020B0604020202020204" pitchFamily="34" charset="0"/>
              </a:rPr>
              <a:t> (nasienie, oocyty i zarodki przeznaczone do sztucznego rozrodu; jaja wylęgowe) należącego do IGO stwarzającego zagrożenie dla Unii lub IGO stwarzającego zagrożenie dla Polski</a:t>
            </a:r>
          </a:p>
          <a:p>
            <a:pPr marL="198835">
              <a:lnSpc>
                <a:spcPct val="107000"/>
              </a:lnSpc>
            </a:pPr>
            <a:r>
              <a:rPr lang="pl-PL" sz="1400" dirty="0">
                <a:latin typeface="Arial" panose="020B0604020202020204" pitchFamily="34" charset="0"/>
                <a:cs typeface="Arial" panose="020B0604020202020204" pitchFamily="34" charset="0"/>
              </a:rPr>
              <a:t>– podlegających weterynaryjnej kontroli granicznej;</a:t>
            </a:r>
          </a:p>
          <a:p>
            <a:pPr marL="198835" indent="-198835">
              <a:lnSpc>
                <a:spcPct val="107000"/>
              </a:lnSpc>
            </a:pPr>
            <a:r>
              <a:rPr lang="pl-PL" sz="1400" dirty="0">
                <a:latin typeface="Arial" panose="020B0604020202020204" pitchFamily="34" charset="0"/>
                <a:cs typeface="Arial" panose="020B0604020202020204" pitchFamily="34" charset="0"/>
              </a:rPr>
              <a:t>2) </a:t>
            </a:r>
            <a:r>
              <a:rPr lang="pl-PL" sz="1400" b="1" dirty="0">
                <a:solidFill>
                  <a:schemeClr val="bg1">
                    <a:lumMod val="50000"/>
                  </a:schemeClr>
                </a:solidFill>
                <a:latin typeface="Arial" panose="020B0604020202020204" pitchFamily="34" charset="0"/>
                <a:cs typeface="Arial" panose="020B0604020202020204" pitchFamily="34" charset="0"/>
              </a:rPr>
              <a:t>wojewódzkich inspektorów ochrony roślin i nasiennictwa</a:t>
            </a:r>
            <a:r>
              <a:rPr lang="pl-PL" sz="1400" dirty="0">
                <a:latin typeface="Arial" panose="020B0604020202020204" pitchFamily="34" charset="0"/>
                <a:cs typeface="Arial" panose="020B0604020202020204" pitchFamily="34" charset="0"/>
              </a:rPr>
              <a:t> – w odniesieniu do </a:t>
            </a:r>
            <a:r>
              <a:rPr lang="pl-PL" sz="1400" b="1" dirty="0">
                <a:solidFill>
                  <a:srgbClr val="009900"/>
                </a:solidFill>
                <a:latin typeface="Arial" panose="020B0604020202020204" pitchFamily="34" charset="0"/>
                <a:cs typeface="Arial" panose="020B0604020202020204" pitchFamily="34" charset="0"/>
              </a:rPr>
              <a:t>roślin</a:t>
            </a:r>
            <a:r>
              <a:rPr lang="pl-PL" sz="1400" dirty="0">
                <a:latin typeface="Arial" panose="020B0604020202020204" pitchFamily="34" charset="0"/>
                <a:cs typeface="Arial" panose="020B0604020202020204" pitchFamily="34" charset="0"/>
              </a:rPr>
              <a:t> należących do IGO stwarzających zagrożenie dla Unii lub IGO stwarzających zagrożenie dla Polski, podlegających kontroli, o której mowa w art. 47 ust. 1 lit. c rozporządzenia 2017/625 (kontrola roślin w punkcie kontroli granicznej, w przypadku których wprowadzanie na terytorium Unii wymaga świadectwa fitosanitarnego)</a:t>
            </a:r>
          </a:p>
          <a:p>
            <a:r>
              <a:rPr lang="pl-PL" sz="1400" dirty="0">
                <a:latin typeface="Arial" panose="020B0604020202020204" pitchFamily="34" charset="0"/>
                <a:cs typeface="Arial" panose="020B0604020202020204" pitchFamily="34" charset="0"/>
              </a:rPr>
              <a:t> </a:t>
            </a:r>
          </a:p>
          <a:p>
            <a:endParaRPr lang="pl-PL" sz="1400" dirty="0">
              <a:latin typeface="Arial" panose="020B0604020202020204" pitchFamily="34" charset="0"/>
              <a:cs typeface="Arial" panose="020B0604020202020204" pitchFamily="34" charset="0"/>
            </a:endParaRPr>
          </a:p>
        </p:txBody>
      </p:sp>
      <p:sp>
        <p:nvSpPr>
          <p:cNvPr id="4" name="pole tekstowe 3"/>
          <p:cNvSpPr txBox="1"/>
          <p:nvPr/>
        </p:nvSpPr>
        <p:spPr>
          <a:xfrm>
            <a:off x="1722913" y="4188572"/>
            <a:ext cx="6937612" cy="861774"/>
          </a:xfrm>
          <a:prstGeom prst="rect">
            <a:avLst/>
          </a:prstGeom>
          <a:noFill/>
        </p:spPr>
        <p:txBody>
          <a:bodyPr wrap="square" rtlCol="0">
            <a:spAutoFit/>
          </a:bodyPr>
          <a:lstStyle/>
          <a:p>
            <a:r>
              <a:rPr lang="pl-PL" sz="1000" i="1" dirty="0">
                <a:latin typeface="Arial" panose="020B0604020202020204" pitchFamily="34" charset="0"/>
                <a:cs typeface="Arial" panose="020B0604020202020204" pitchFamily="34" charset="0"/>
              </a:rPr>
              <a:t>*w rozumieniu art. 47 rozporządzenia nr 2017/625 w sprawie kontroli urzędowych i innych czynności urzędowych przeprowadzanych w celu zapewnienia stosowania prawa żywnościowego i paszowego oraz zasad dotyczących zdrowia i dobrostanu zwierząt, zdrowia roślin i środków ochrony roślin, zmieniającego rozporządzenia Parlamentu Europejskiego i Rady (WE) (…) – skrócona nazwa – art. 47 określa kategorie zwierząt i towarów podlegających kontrolom urzędowym w punktach kontroli granicznej</a:t>
            </a:r>
          </a:p>
        </p:txBody>
      </p:sp>
    </p:spTree>
    <p:extLst>
      <p:ext uri="{BB962C8B-B14F-4D97-AF65-F5344CB8AC3E}">
        <p14:creationId xmlns:p14="http://schemas.microsoft.com/office/powerpoint/2010/main" val="104777933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483148" y="755804"/>
            <a:ext cx="5811032" cy="3631892"/>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600" b="1" dirty="0">
                <a:solidFill>
                  <a:schemeClr val="bg1">
                    <a:lumMod val="50000"/>
                  </a:schemeClr>
                </a:solidFill>
                <a:latin typeface="Arial" panose="020B0604020202020204" pitchFamily="34" charset="0"/>
                <a:cs typeface="Arial" panose="020B0604020202020204" pitchFamily="34" charset="0"/>
              </a:rPr>
              <a:t>Organy celne</a:t>
            </a:r>
            <a:r>
              <a:rPr lang="pl-PL" sz="1600" dirty="0">
                <a:solidFill>
                  <a:srgbClr val="009900"/>
                </a:solidFill>
                <a:latin typeface="Arial" panose="020B0604020202020204" pitchFamily="34" charset="0"/>
                <a:cs typeface="Arial" panose="020B0604020202020204" pitchFamily="34" charset="0"/>
              </a:rPr>
              <a:t> </a:t>
            </a:r>
            <a:r>
              <a:rPr lang="pl-PL" sz="1600" dirty="0">
                <a:latin typeface="Arial" panose="020B0604020202020204" pitchFamily="34" charset="0"/>
                <a:cs typeface="Arial" panose="020B0604020202020204" pitchFamily="34" charset="0"/>
              </a:rPr>
              <a:t>przeprowadzają kontrole przemieszczania o charakterze niehandlowym z terytorium państwa trzeciego:</a:t>
            </a:r>
          </a:p>
          <a:p>
            <a:pPr marL="214313" indent="-214313">
              <a:lnSpc>
                <a:spcPct val="107000"/>
              </a:lnSpc>
              <a:buClr>
                <a:srgbClr val="009900"/>
              </a:buClr>
              <a:buFont typeface="Arial" panose="020B0604020202020204" pitchFamily="34" charset="0"/>
              <a:buChar char="•"/>
            </a:pPr>
            <a:endParaRPr lang="pl-PL" sz="800" dirty="0">
              <a:latin typeface="Arial" panose="020B0604020202020204" pitchFamily="34" charset="0"/>
              <a:cs typeface="Arial" panose="020B0604020202020204" pitchFamily="34" charset="0"/>
            </a:endParaRPr>
          </a:p>
          <a:p>
            <a:pPr marL="198835" indent="-198835">
              <a:lnSpc>
                <a:spcPct val="107000"/>
              </a:lnSpc>
            </a:pPr>
            <a:r>
              <a:rPr lang="pl-PL" sz="1600" dirty="0">
                <a:latin typeface="Arial" panose="020B0604020202020204" pitchFamily="34" charset="0"/>
                <a:cs typeface="Arial" panose="020B0604020202020204" pitchFamily="34" charset="0"/>
              </a:rPr>
              <a:t>1) </a:t>
            </a:r>
            <a:r>
              <a:rPr lang="pl-PL" sz="1600" b="1" dirty="0">
                <a:solidFill>
                  <a:srgbClr val="009900"/>
                </a:solidFill>
                <a:latin typeface="Arial" panose="020B0604020202020204" pitchFamily="34" charset="0"/>
                <a:cs typeface="Arial" panose="020B0604020202020204" pitchFamily="34" charset="0"/>
              </a:rPr>
              <a:t>zwierząt domowych towarzyszących podróżnym</a:t>
            </a:r>
            <a:r>
              <a:rPr lang="pl-PL" sz="1600" dirty="0">
                <a:latin typeface="Arial" panose="020B0604020202020204" pitchFamily="34" charset="0"/>
                <a:cs typeface="Arial" panose="020B0604020202020204" pitchFamily="34" charset="0"/>
              </a:rPr>
              <a:t>, o których mowa w art. 24b ustawy o ochronie zdrowia zwierząt oraz zwalczaniu chorób zakaźnych zwierząt, należących do IGO stwarzających zagrożenie dla Unii lub IGO stwarzających zagrożenie dla Polski;</a:t>
            </a:r>
          </a:p>
          <a:p>
            <a:pPr marL="198835" indent="-198835">
              <a:lnSpc>
                <a:spcPct val="107000"/>
              </a:lnSpc>
            </a:pPr>
            <a:r>
              <a:rPr lang="pl-PL" sz="1600" dirty="0">
                <a:latin typeface="Arial" panose="020B0604020202020204" pitchFamily="34" charset="0"/>
                <a:cs typeface="Arial" panose="020B0604020202020204" pitchFamily="34" charset="0"/>
              </a:rPr>
              <a:t>2) </a:t>
            </a:r>
            <a:r>
              <a:rPr lang="pl-PL" sz="1600" b="1" dirty="0">
                <a:solidFill>
                  <a:srgbClr val="009900"/>
                </a:solidFill>
                <a:latin typeface="Arial" panose="020B0604020202020204" pitchFamily="34" charset="0"/>
                <a:cs typeface="Arial" panose="020B0604020202020204" pitchFamily="34" charset="0"/>
              </a:rPr>
              <a:t>roślin</a:t>
            </a:r>
            <a:r>
              <a:rPr lang="pl-PL" sz="1600" dirty="0">
                <a:latin typeface="Arial" panose="020B0604020202020204" pitchFamily="34" charset="0"/>
                <a:cs typeface="Arial" panose="020B0604020202020204" pitchFamily="34" charset="0"/>
              </a:rPr>
              <a:t> należących do IGO stwarzających zagrożenie dla Unii lub IGO stwarzających zagrożenie dla Polski, jeżeli nie podlegają kontroli, o której mowa w art. 47 ust. 1 lit. c rozporządzenia nr 2017/625.</a:t>
            </a:r>
          </a:p>
          <a:p>
            <a:pPr>
              <a:lnSpc>
                <a:spcPct val="107000"/>
              </a:lnSpc>
            </a:pPr>
            <a:endParaRPr lang="pl-PL" sz="1600" dirty="0">
              <a:latin typeface="Arial" panose="020B0604020202020204" pitchFamily="34" charset="0"/>
              <a:cs typeface="Arial" panose="020B0604020202020204" pitchFamily="34" charset="0"/>
            </a:endParaRPr>
          </a:p>
          <a:p>
            <a:endParaRPr lang="pl-PL" sz="1600" dirty="0">
              <a:latin typeface="Arial" panose="020B0604020202020204" pitchFamily="34" charset="0"/>
              <a:cs typeface="Arial" panose="020B0604020202020204" pitchFamily="34" charset="0"/>
            </a:endParaRPr>
          </a:p>
        </p:txBody>
      </p:sp>
      <p:sp>
        <p:nvSpPr>
          <p:cNvPr id="4" name="Tytuł 1">
            <a:extLst>
              <a:ext uri="{FF2B5EF4-FFF2-40B4-BE49-F238E27FC236}">
                <a16:creationId xmlns:a16="http://schemas.microsoft.com/office/drawing/2014/main" id="{0B81F800-7FB9-491A-AE8A-0892FC59FB24}"/>
              </a:ext>
            </a:extLst>
          </p:cNvPr>
          <p:cNvSpPr txBox="1">
            <a:spLocks/>
          </p:cNvSpPr>
          <p:nvPr/>
        </p:nvSpPr>
        <p:spPr bwMode="auto">
          <a:xfrm>
            <a:off x="1279040" y="93154"/>
            <a:ext cx="7728325"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Kontrole dotyczące IGO pochodzącego z terytorium państwa trzeciego</a:t>
            </a:r>
          </a:p>
        </p:txBody>
      </p:sp>
    </p:spTree>
    <p:extLst>
      <p:ext uri="{BB962C8B-B14F-4D97-AF65-F5344CB8AC3E}">
        <p14:creationId xmlns:p14="http://schemas.microsoft.com/office/powerpoint/2010/main" val="22432582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493657" y="681540"/>
            <a:ext cx="6515225" cy="5081006"/>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600" b="1" dirty="0">
                <a:solidFill>
                  <a:schemeClr val="bg1">
                    <a:lumMod val="50000"/>
                  </a:schemeClr>
                </a:solidFill>
                <a:latin typeface="Arial" panose="020B0604020202020204" pitchFamily="34" charset="0"/>
                <a:cs typeface="Arial" panose="020B0604020202020204" pitchFamily="34" charset="0"/>
              </a:rPr>
              <a:t>Kontrole</a:t>
            </a:r>
            <a:r>
              <a:rPr lang="pl-PL" sz="1600" dirty="0">
                <a:latin typeface="Arial" panose="020B0604020202020204" pitchFamily="34" charset="0"/>
                <a:cs typeface="Arial" panose="020B0604020202020204" pitchFamily="34" charset="0"/>
              </a:rPr>
              <a:t>, o których mowa:</a:t>
            </a:r>
          </a:p>
          <a:p>
            <a:pPr marL="198835" indent="-198835">
              <a:lnSpc>
                <a:spcPct val="107000"/>
              </a:lnSpc>
            </a:pPr>
            <a:r>
              <a:rPr lang="pl-PL" sz="1600" dirty="0">
                <a:latin typeface="Arial" panose="020B0604020202020204" pitchFamily="34" charset="0"/>
                <a:cs typeface="Arial" panose="020B0604020202020204" pitchFamily="34" charset="0"/>
              </a:rPr>
              <a:t>1) w art. 47 ust. 1 rozporządzenia nr 2017/625, obejmują weryfikację, czy przywożone z terytorium państwa trzeciego gatunki roślin i zwierząt są umieszczone </a:t>
            </a:r>
            <a:r>
              <a:rPr lang="pl-PL" sz="1600" b="1" dirty="0">
                <a:solidFill>
                  <a:srgbClr val="009900"/>
                </a:solidFill>
                <a:latin typeface="Arial" panose="020B0604020202020204" pitchFamily="34" charset="0"/>
                <a:cs typeface="Arial" panose="020B0604020202020204" pitchFamily="34" charset="0"/>
              </a:rPr>
              <a:t>na liście IGO stwarzających zagrożenie dla Polski</a:t>
            </a:r>
            <a:r>
              <a:rPr lang="pl-PL" sz="1600" dirty="0">
                <a:latin typeface="Arial" panose="020B0604020202020204" pitchFamily="34" charset="0"/>
                <a:cs typeface="Arial" panose="020B0604020202020204" pitchFamily="34" charset="0"/>
              </a:rPr>
              <a:t> oraz objęte </a:t>
            </a:r>
            <a:r>
              <a:rPr lang="pl-PL" sz="1600" b="1" dirty="0">
                <a:solidFill>
                  <a:schemeClr val="bg1">
                    <a:lumMod val="50000"/>
                  </a:schemeClr>
                </a:solidFill>
                <a:latin typeface="Arial" panose="020B0604020202020204" pitchFamily="34" charset="0"/>
                <a:cs typeface="Arial" panose="020B0604020202020204" pitchFamily="34" charset="0"/>
              </a:rPr>
              <a:t>zezwoleniem</a:t>
            </a:r>
            <a:r>
              <a:rPr lang="pl-PL" sz="1600" dirty="0">
                <a:latin typeface="Arial" panose="020B0604020202020204" pitchFamily="34" charset="0"/>
                <a:cs typeface="Arial" panose="020B0604020202020204" pitchFamily="34" charset="0"/>
              </a:rPr>
              <a:t> na odstępstwo od zakazu przywozu na terytorium RP lub wywozu z terytorium RP;</a:t>
            </a:r>
          </a:p>
          <a:p>
            <a:pPr marL="198835" indent="-198835">
              <a:lnSpc>
                <a:spcPct val="107000"/>
              </a:lnSpc>
            </a:pPr>
            <a:r>
              <a:rPr lang="pl-PL" sz="1600" dirty="0">
                <a:latin typeface="Arial" panose="020B0604020202020204" pitchFamily="34" charset="0"/>
                <a:cs typeface="Arial" panose="020B0604020202020204" pitchFamily="34" charset="0"/>
              </a:rPr>
              <a:t>2) powyżej (art. 27 ustawy o gatunkach obcych), obejmują weryfikację, czy przywożone z terytorium państwa trzeciego gatunki roślin i zwierząt są umieszczone:</a:t>
            </a:r>
          </a:p>
          <a:p>
            <a:pPr marL="407194" indent="-208360">
              <a:lnSpc>
                <a:spcPct val="107000"/>
              </a:lnSpc>
            </a:pPr>
            <a:r>
              <a:rPr lang="pl-PL" sz="1600" dirty="0">
                <a:latin typeface="Arial" panose="020B0604020202020204" pitchFamily="34" charset="0"/>
                <a:cs typeface="Arial" panose="020B0604020202020204" pitchFamily="34" charset="0"/>
              </a:rPr>
              <a:t>a) </a:t>
            </a:r>
            <a:r>
              <a:rPr lang="pl-PL" sz="1600" b="1" dirty="0">
                <a:solidFill>
                  <a:srgbClr val="009900"/>
                </a:solidFill>
                <a:latin typeface="Arial" panose="020B0604020202020204" pitchFamily="34" charset="0"/>
                <a:cs typeface="Arial" panose="020B0604020202020204" pitchFamily="34" charset="0"/>
              </a:rPr>
              <a:t>w wykazie IGO stwarzających zagrożenie dla Unii</a:t>
            </a:r>
            <a:r>
              <a:rPr lang="pl-PL" sz="1600" dirty="0">
                <a:latin typeface="Arial" panose="020B0604020202020204" pitchFamily="34" charset="0"/>
                <a:cs typeface="Arial" panose="020B0604020202020204" pitchFamily="34" charset="0"/>
              </a:rPr>
              <a:t> oraz objęte </a:t>
            </a:r>
            <a:r>
              <a:rPr lang="pl-PL" sz="1600" b="1" dirty="0">
                <a:solidFill>
                  <a:schemeClr val="bg1">
                    <a:lumMod val="50000"/>
                  </a:schemeClr>
                </a:solidFill>
                <a:latin typeface="Arial" panose="020B0604020202020204" pitchFamily="34" charset="0"/>
                <a:cs typeface="Arial" panose="020B0604020202020204" pitchFamily="34" charset="0"/>
              </a:rPr>
              <a:t>zezwoleniem</a:t>
            </a:r>
            <a:r>
              <a:rPr lang="pl-PL" sz="1600" dirty="0">
                <a:latin typeface="Arial" panose="020B0604020202020204" pitchFamily="34" charset="0"/>
                <a:cs typeface="Arial" panose="020B0604020202020204" pitchFamily="34" charset="0"/>
              </a:rPr>
              <a:t> na odstępstwo od zakazu wprowadzania na terytorium Unii, w tym przemieszczania tranzytem pod nadzorem celnym,</a:t>
            </a:r>
          </a:p>
          <a:p>
            <a:pPr marL="407194" indent="-208360">
              <a:lnSpc>
                <a:spcPct val="107000"/>
              </a:lnSpc>
            </a:pPr>
            <a:r>
              <a:rPr lang="pl-PL" sz="1600" dirty="0">
                <a:latin typeface="Arial" panose="020B0604020202020204" pitchFamily="34" charset="0"/>
                <a:cs typeface="Arial" panose="020B0604020202020204" pitchFamily="34" charset="0"/>
              </a:rPr>
              <a:t>b) </a:t>
            </a:r>
            <a:r>
              <a:rPr lang="pl-PL" sz="1600" b="1" dirty="0">
                <a:solidFill>
                  <a:srgbClr val="009900"/>
                </a:solidFill>
                <a:latin typeface="Arial" panose="020B0604020202020204" pitchFamily="34" charset="0"/>
                <a:cs typeface="Arial" panose="020B0604020202020204" pitchFamily="34" charset="0"/>
              </a:rPr>
              <a:t>na liście IGO stwarzających zagrożenie dla Polski</a:t>
            </a:r>
            <a:r>
              <a:rPr lang="pl-PL" sz="1600" dirty="0">
                <a:latin typeface="Arial" panose="020B0604020202020204" pitchFamily="34" charset="0"/>
                <a:cs typeface="Arial" panose="020B0604020202020204" pitchFamily="34" charset="0"/>
              </a:rPr>
              <a:t> oraz objęte </a:t>
            </a:r>
            <a:r>
              <a:rPr lang="pl-PL" sz="1600" b="1" dirty="0">
                <a:solidFill>
                  <a:schemeClr val="bg1">
                    <a:lumMod val="50000"/>
                  </a:schemeClr>
                </a:solidFill>
                <a:latin typeface="Arial" panose="020B0604020202020204" pitchFamily="34" charset="0"/>
                <a:cs typeface="Arial" panose="020B0604020202020204" pitchFamily="34" charset="0"/>
              </a:rPr>
              <a:t>zezwoleniem</a:t>
            </a:r>
            <a:r>
              <a:rPr lang="pl-PL" sz="1600" dirty="0">
                <a:latin typeface="Arial" panose="020B0604020202020204" pitchFamily="34" charset="0"/>
                <a:cs typeface="Arial" panose="020B0604020202020204" pitchFamily="34" charset="0"/>
              </a:rPr>
              <a:t> na odstępstwo od zakazu przywozu na terytorium RP lub wywozu z terytorium RP.</a:t>
            </a:r>
          </a:p>
          <a:p>
            <a:pPr>
              <a:lnSpc>
                <a:spcPct val="107000"/>
              </a:lnSpc>
            </a:pPr>
            <a:endParaRPr lang="pl-PL" sz="1600" dirty="0">
              <a:latin typeface="Arial" panose="020B0604020202020204" pitchFamily="34" charset="0"/>
              <a:cs typeface="Arial" panose="020B0604020202020204" pitchFamily="34" charset="0"/>
            </a:endParaRPr>
          </a:p>
          <a:p>
            <a:pPr>
              <a:lnSpc>
                <a:spcPct val="107000"/>
              </a:lnSpc>
            </a:pPr>
            <a:endParaRPr lang="pl-PL" sz="1600" dirty="0">
              <a:latin typeface="Arial" panose="020B0604020202020204" pitchFamily="34" charset="0"/>
              <a:cs typeface="Arial" panose="020B0604020202020204" pitchFamily="34" charset="0"/>
            </a:endParaRPr>
          </a:p>
          <a:p>
            <a:endParaRPr lang="pl-PL" sz="1600" dirty="0">
              <a:latin typeface="Arial" panose="020B0604020202020204" pitchFamily="34" charset="0"/>
              <a:cs typeface="Arial" panose="020B0604020202020204" pitchFamily="34" charset="0"/>
            </a:endParaRPr>
          </a:p>
        </p:txBody>
      </p:sp>
      <p:sp>
        <p:nvSpPr>
          <p:cNvPr id="4" name="Tytuł 1">
            <a:extLst>
              <a:ext uri="{FF2B5EF4-FFF2-40B4-BE49-F238E27FC236}">
                <a16:creationId xmlns:a16="http://schemas.microsoft.com/office/drawing/2014/main" id="{222AAF8A-37D8-4AA0-BEED-B1BD4C28D20D}"/>
              </a:ext>
            </a:extLst>
          </p:cNvPr>
          <p:cNvSpPr txBox="1">
            <a:spLocks/>
          </p:cNvSpPr>
          <p:nvPr/>
        </p:nvSpPr>
        <p:spPr bwMode="auto">
          <a:xfrm>
            <a:off x="1279040" y="93154"/>
            <a:ext cx="7728325"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Kontrole dotyczące IGO pochodzącego z terytorium państwa trzeciego</a:t>
            </a:r>
          </a:p>
        </p:txBody>
      </p:sp>
    </p:spTree>
    <p:extLst>
      <p:ext uri="{BB962C8B-B14F-4D97-AF65-F5344CB8AC3E}">
        <p14:creationId xmlns:p14="http://schemas.microsoft.com/office/powerpoint/2010/main" val="10196226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493658" y="681540"/>
            <a:ext cx="6252466" cy="4817537"/>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600" dirty="0">
                <a:latin typeface="Arial" panose="020B0604020202020204" pitchFamily="34" charset="0"/>
                <a:cs typeface="Arial" panose="020B0604020202020204" pitchFamily="34" charset="0"/>
              </a:rPr>
              <a:t>W przypadku gdy kontrola wykaże, że IGO </a:t>
            </a:r>
            <a:r>
              <a:rPr lang="pl-PL" sz="1600" b="1" dirty="0">
                <a:solidFill>
                  <a:srgbClr val="009900"/>
                </a:solidFill>
                <a:latin typeface="Arial" panose="020B0604020202020204" pitchFamily="34" charset="0"/>
                <a:cs typeface="Arial" panose="020B0604020202020204" pitchFamily="34" charset="0"/>
              </a:rPr>
              <a:t>nie jest objęty </a:t>
            </a:r>
            <a:r>
              <a:rPr lang="pl-PL" sz="1600" b="1" dirty="0">
                <a:solidFill>
                  <a:schemeClr val="bg1">
                    <a:lumMod val="50000"/>
                  </a:schemeClr>
                </a:solidFill>
                <a:latin typeface="Arial" panose="020B0604020202020204" pitchFamily="34" charset="0"/>
                <a:cs typeface="Arial" panose="020B0604020202020204" pitchFamily="34" charset="0"/>
              </a:rPr>
              <a:t>zezwoleniem</a:t>
            </a:r>
            <a:r>
              <a:rPr lang="pl-PL" sz="1600" dirty="0">
                <a:solidFill>
                  <a:schemeClr val="bg1">
                    <a:lumMod val="50000"/>
                  </a:schemeClr>
                </a:solidFill>
                <a:latin typeface="Arial" panose="020B0604020202020204" pitchFamily="34" charset="0"/>
                <a:cs typeface="Arial" panose="020B0604020202020204" pitchFamily="34" charset="0"/>
              </a:rPr>
              <a:t> </a:t>
            </a:r>
            <a:r>
              <a:rPr lang="pl-PL" sz="1600" dirty="0">
                <a:latin typeface="Arial" panose="020B0604020202020204" pitchFamily="34" charset="0"/>
                <a:cs typeface="Arial" panose="020B0604020202020204" pitchFamily="34" charset="0"/>
              </a:rPr>
              <a:t>na odstępstwo od zakazu </a:t>
            </a:r>
            <a:r>
              <a:rPr lang="pl-PL" sz="1600" b="1" dirty="0">
                <a:solidFill>
                  <a:schemeClr val="bg1">
                    <a:lumMod val="50000"/>
                  </a:schemeClr>
                </a:solidFill>
                <a:latin typeface="Arial" panose="020B0604020202020204" pitchFamily="34" charset="0"/>
                <a:cs typeface="Arial" panose="020B0604020202020204" pitchFamily="34" charset="0"/>
              </a:rPr>
              <a:t>organ celny</a:t>
            </a:r>
            <a:r>
              <a:rPr lang="pl-PL" sz="1600" dirty="0">
                <a:latin typeface="Arial" panose="020B0604020202020204" pitchFamily="34" charset="0"/>
                <a:cs typeface="Arial" panose="020B0604020202020204" pitchFamily="34" charset="0"/>
              </a:rPr>
              <a:t> </a:t>
            </a:r>
            <a:r>
              <a:rPr lang="pl-PL" sz="1600" b="1" dirty="0">
                <a:solidFill>
                  <a:srgbClr val="009900"/>
                </a:solidFill>
                <a:latin typeface="Arial" panose="020B0604020202020204" pitchFamily="34" charset="0"/>
                <a:cs typeface="Arial" panose="020B0604020202020204" pitchFamily="34" charset="0"/>
              </a:rPr>
              <a:t>cofa</a:t>
            </a:r>
            <a:r>
              <a:rPr lang="pl-PL" sz="1600" dirty="0">
                <a:latin typeface="Arial" panose="020B0604020202020204" pitchFamily="34" charset="0"/>
                <a:cs typeface="Arial" panose="020B0604020202020204" pitchFamily="34" charset="0"/>
              </a:rPr>
              <a:t> ten IGO poza obszar celny Unii Europejskiej.</a:t>
            </a:r>
          </a:p>
          <a:p>
            <a:pPr>
              <a:lnSpc>
                <a:spcPct val="107000"/>
              </a:lnSpc>
              <a:buClr>
                <a:srgbClr val="009900"/>
              </a:buClr>
            </a:pPr>
            <a:endParaRPr lang="pl-PL" sz="16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600" b="1" dirty="0">
                <a:solidFill>
                  <a:schemeClr val="bg1">
                    <a:lumMod val="50000"/>
                  </a:schemeClr>
                </a:solidFill>
                <a:latin typeface="Arial" panose="020B0604020202020204" pitchFamily="34" charset="0"/>
                <a:cs typeface="Arial" panose="020B0604020202020204" pitchFamily="34" charset="0"/>
              </a:rPr>
              <a:t>Koszty</a:t>
            </a:r>
            <a:r>
              <a:rPr lang="pl-PL" sz="1600" dirty="0">
                <a:latin typeface="Arial" panose="020B0604020202020204" pitchFamily="34" charset="0"/>
                <a:cs typeface="Arial" panose="020B0604020202020204" pitchFamily="34" charset="0"/>
              </a:rPr>
              <a:t> cofnięcia IGO ponosi </a:t>
            </a:r>
            <a:r>
              <a:rPr lang="pl-PL" sz="1600" b="1" dirty="0">
                <a:solidFill>
                  <a:schemeClr val="bg1">
                    <a:lumMod val="50000"/>
                  </a:schemeClr>
                </a:solidFill>
                <a:latin typeface="Arial" panose="020B0604020202020204" pitchFamily="34" charset="0"/>
                <a:cs typeface="Arial" panose="020B0604020202020204" pitchFamily="34" charset="0"/>
              </a:rPr>
              <a:t>podmiot dokonujący przywozu</a:t>
            </a:r>
            <a:r>
              <a:rPr lang="pl-PL" sz="1600" dirty="0">
                <a:latin typeface="Arial" panose="020B0604020202020204" pitchFamily="34" charset="0"/>
                <a:cs typeface="Arial" panose="020B0604020202020204" pitchFamily="34" charset="0"/>
              </a:rPr>
              <a:t> tego IGO.</a:t>
            </a:r>
          </a:p>
          <a:p>
            <a:pPr>
              <a:lnSpc>
                <a:spcPct val="107000"/>
              </a:lnSpc>
              <a:buClr>
                <a:srgbClr val="009900"/>
              </a:buClr>
            </a:pPr>
            <a:endParaRPr lang="pl-PL" sz="16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600" dirty="0">
                <a:latin typeface="Arial" panose="020B0604020202020204" pitchFamily="34" charset="0"/>
                <a:cs typeface="Arial" panose="020B0604020202020204" pitchFamily="34" charset="0"/>
              </a:rPr>
              <a:t>Ww. organy (graniczni lekarze weterynarii, wojewódzcy inspektorzy ochrony roślin i nasiennictwa, organy celne) niezwłocznie informują </a:t>
            </a:r>
            <a:r>
              <a:rPr lang="pl-PL" sz="1600" b="1" dirty="0">
                <a:solidFill>
                  <a:schemeClr val="bg1">
                    <a:lumMod val="50000"/>
                  </a:schemeClr>
                </a:solidFill>
                <a:latin typeface="Arial" panose="020B0604020202020204" pitchFamily="34" charset="0"/>
                <a:cs typeface="Arial" panose="020B0604020202020204" pitchFamily="34" charset="0"/>
              </a:rPr>
              <a:t>Generalnego Dyrektora Ochrony Środowiska</a:t>
            </a:r>
            <a:r>
              <a:rPr lang="pl-PL" sz="1600" dirty="0">
                <a:latin typeface="Arial" panose="020B0604020202020204" pitchFamily="34" charset="0"/>
                <a:cs typeface="Arial" panose="020B0604020202020204" pitchFamily="34" charset="0"/>
              </a:rPr>
              <a:t> o </a:t>
            </a:r>
            <a:r>
              <a:rPr lang="pl-PL" sz="1600" b="1" dirty="0">
                <a:solidFill>
                  <a:srgbClr val="009900"/>
                </a:solidFill>
                <a:latin typeface="Arial" panose="020B0604020202020204" pitchFamily="34" charset="0"/>
                <a:cs typeface="Arial" panose="020B0604020202020204" pitchFamily="34" charset="0"/>
              </a:rPr>
              <a:t>przywozie</a:t>
            </a:r>
            <a:r>
              <a:rPr lang="pl-PL" sz="1600" dirty="0">
                <a:latin typeface="Arial" panose="020B0604020202020204" pitchFamily="34" charset="0"/>
                <a:cs typeface="Arial" panose="020B0604020202020204" pitchFamily="34" charset="0"/>
              </a:rPr>
              <a:t> IGO stwarzającego zagrożenie dla Unii na obszar celny Unii Europejskiej lub </a:t>
            </a:r>
            <a:r>
              <a:rPr lang="pl-PL" sz="1600" b="1" dirty="0">
                <a:solidFill>
                  <a:srgbClr val="009900"/>
                </a:solidFill>
                <a:latin typeface="Arial" panose="020B0604020202020204" pitchFamily="34" charset="0"/>
                <a:cs typeface="Arial" panose="020B0604020202020204" pitchFamily="34" charset="0"/>
              </a:rPr>
              <a:t>cofnięciu</a:t>
            </a:r>
            <a:r>
              <a:rPr lang="pl-PL" sz="1600" dirty="0">
                <a:latin typeface="Arial" panose="020B0604020202020204" pitchFamily="34" charset="0"/>
                <a:cs typeface="Arial" panose="020B0604020202020204" pitchFamily="34" charset="0"/>
              </a:rPr>
              <a:t> IGO stwarzającego zagrożenie dla Unii poza ten obszar.</a:t>
            </a:r>
          </a:p>
          <a:p>
            <a:pPr>
              <a:lnSpc>
                <a:spcPct val="107000"/>
              </a:lnSpc>
              <a:buClr>
                <a:srgbClr val="009900"/>
              </a:buClr>
            </a:pPr>
            <a:endParaRPr lang="pl-PL" sz="16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600" dirty="0">
                <a:latin typeface="Arial" panose="020B0604020202020204" pitchFamily="34" charset="0"/>
                <a:cs typeface="Arial" panose="020B0604020202020204" pitchFamily="34" charset="0"/>
              </a:rPr>
              <a:t>Organem, któremu </a:t>
            </a:r>
            <a:r>
              <a:rPr lang="pl-PL" sz="1600" b="1" dirty="0">
                <a:solidFill>
                  <a:srgbClr val="009900"/>
                </a:solidFill>
                <a:latin typeface="Arial" panose="020B0604020202020204" pitchFamily="34" charset="0"/>
                <a:cs typeface="Arial" panose="020B0604020202020204" pitchFamily="34" charset="0"/>
              </a:rPr>
              <a:t>powierza się zatrzymane towary</a:t>
            </a:r>
            <a:r>
              <a:rPr lang="pl-PL" sz="1600" dirty="0">
                <a:latin typeface="Arial" panose="020B0604020202020204" pitchFamily="34" charset="0"/>
                <a:cs typeface="Arial" panose="020B0604020202020204" pitchFamily="34" charset="0"/>
              </a:rPr>
              <a:t>, zgodnie z art. 15 ust. 5 rozporządzenia nr 1143/2014, jest </a:t>
            </a:r>
            <a:r>
              <a:rPr lang="pl-PL" sz="1600" b="1" dirty="0">
                <a:solidFill>
                  <a:schemeClr val="bg1">
                    <a:lumMod val="50000"/>
                  </a:schemeClr>
                </a:solidFill>
                <a:latin typeface="Arial" panose="020B0604020202020204" pitchFamily="34" charset="0"/>
                <a:cs typeface="Arial" panose="020B0604020202020204" pitchFamily="34" charset="0"/>
              </a:rPr>
              <a:t>organ celny</a:t>
            </a:r>
            <a:r>
              <a:rPr lang="pl-PL" sz="1600" dirty="0">
                <a:latin typeface="Arial" panose="020B0604020202020204" pitchFamily="34" charset="0"/>
                <a:cs typeface="Arial" panose="020B0604020202020204" pitchFamily="34" charset="0"/>
              </a:rPr>
              <a:t>.</a:t>
            </a:r>
          </a:p>
          <a:p>
            <a:pPr>
              <a:lnSpc>
                <a:spcPct val="107000"/>
              </a:lnSpc>
            </a:pPr>
            <a:endParaRPr lang="pl-PL" sz="1600" dirty="0">
              <a:latin typeface="Arial" panose="020B0604020202020204" pitchFamily="34" charset="0"/>
              <a:cs typeface="Arial" panose="020B0604020202020204" pitchFamily="34" charset="0"/>
            </a:endParaRPr>
          </a:p>
          <a:p>
            <a:endParaRPr lang="pl-PL" sz="1600" dirty="0">
              <a:latin typeface="Arial" panose="020B0604020202020204" pitchFamily="34" charset="0"/>
              <a:cs typeface="Arial" panose="020B0604020202020204" pitchFamily="34" charset="0"/>
            </a:endParaRPr>
          </a:p>
        </p:txBody>
      </p:sp>
      <p:sp>
        <p:nvSpPr>
          <p:cNvPr id="4" name="Tytuł 1">
            <a:extLst>
              <a:ext uri="{FF2B5EF4-FFF2-40B4-BE49-F238E27FC236}">
                <a16:creationId xmlns:a16="http://schemas.microsoft.com/office/drawing/2014/main" id="{D3AB1FAE-CE08-4562-8C6B-24F7281B2A36}"/>
              </a:ext>
            </a:extLst>
          </p:cNvPr>
          <p:cNvSpPr txBox="1">
            <a:spLocks/>
          </p:cNvSpPr>
          <p:nvPr/>
        </p:nvSpPr>
        <p:spPr bwMode="auto">
          <a:xfrm>
            <a:off x="1279040" y="93154"/>
            <a:ext cx="7728325"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Kontrole dotyczące IGO pochodzącego z terytorium państwa trzeciego</a:t>
            </a:r>
          </a:p>
        </p:txBody>
      </p:sp>
    </p:spTree>
    <p:extLst>
      <p:ext uri="{BB962C8B-B14F-4D97-AF65-F5344CB8AC3E}">
        <p14:creationId xmlns:p14="http://schemas.microsoft.com/office/powerpoint/2010/main" val="10785721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493657" y="681540"/>
            <a:ext cx="6094811" cy="4226478"/>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400" b="1" dirty="0">
                <a:solidFill>
                  <a:schemeClr val="bg1">
                    <a:lumMod val="50000"/>
                  </a:schemeClr>
                </a:solidFill>
                <a:latin typeface="Arial" panose="020B0604020202020204" pitchFamily="34" charset="0"/>
                <a:cs typeface="Arial" panose="020B0604020202020204" pitchFamily="34" charset="0"/>
              </a:rPr>
              <a:t>Organ celny</a:t>
            </a:r>
            <a:r>
              <a:rPr lang="pl-PL" sz="1400" dirty="0">
                <a:latin typeface="Arial" panose="020B0604020202020204" pitchFamily="34" charset="0"/>
                <a:cs typeface="Arial" panose="020B0604020202020204" pitchFamily="34" charset="0"/>
              </a:rPr>
              <a:t>, któremu powierzono zatrzymane towary, powiadamia o zatrzymaniu IGO:</a:t>
            </a:r>
          </a:p>
          <a:p>
            <a:pPr marL="198835" indent="-198835">
              <a:lnSpc>
                <a:spcPct val="107000"/>
              </a:lnSpc>
              <a:buClr>
                <a:srgbClr val="009900"/>
              </a:buClr>
            </a:pPr>
            <a:r>
              <a:rPr lang="pl-PL" sz="1400" dirty="0">
                <a:latin typeface="Arial" panose="020B0604020202020204" pitchFamily="34" charset="0"/>
                <a:cs typeface="Arial" panose="020B0604020202020204" pitchFamily="34" charset="0"/>
              </a:rPr>
              <a:t>1) </a:t>
            </a:r>
            <a:r>
              <a:rPr lang="pl-PL" sz="1400" b="1" dirty="0">
                <a:solidFill>
                  <a:schemeClr val="bg1">
                    <a:lumMod val="50000"/>
                  </a:schemeClr>
                </a:solidFill>
                <a:latin typeface="Arial" panose="020B0604020202020204" pitchFamily="34" charset="0"/>
                <a:cs typeface="Arial" panose="020B0604020202020204" pitchFamily="34" charset="0"/>
              </a:rPr>
              <a:t>regionalnego dyrektora ochrony środowiska</a:t>
            </a:r>
            <a:r>
              <a:rPr lang="pl-PL" sz="1400" dirty="0">
                <a:latin typeface="Arial" panose="020B0604020202020204" pitchFamily="34" charset="0"/>
                <a:cs typeface="Arial" panose="020B0604020202020204" pitchFamily="34" charset="0"/>
              </a:rPr>
              <a:t> właściwego ze względu na miejsce zatrzymania IGO będącego </a:t>
            </a:r>
            <a:r>
              <a:rPr lang="pl-PL" sz="1400" b="1" dirty="0">
                <a:solidFill>
                  <a:srgbClr val="009900"/>
                </a:solidFill>
                <a:latin typeface="Arial" panose="020B0604020202020204" pitchFamily="34" charset="0"/>
                <a:cs typeface="Arial" panose="020B0604020202020204" pitchFamily="34" charset="0"/>
              </a:rPr>
              <a:t>rośliną</a:t>
            </a:r>
            <a:r>
              <a:rPr lang="pl-PL" sz="1400" dirty="0">
                <a:latin typeface="Arial" panose="020B0604020202020204" pitchFamily="34" charset="0"/>
                <a:cs typeface="Arial" panose="020B0604020202020204" pitchFamily="34" charset="0"/>
              </a:rPr>
              <a:t> albo </a:t>
            </a:r>
            <a:r>
              <a:rPr lang="pl-PL" sz="1400" b="1" dirty="0">
                <a:solidFill>
                  <a:srgbClr val="009900"/>
                </a:solidFill>
                <a:latin typeface="Arial" panose="020B0604020202020204" pitchFamily="34" charset="0"/>
                <a:cs typeface="Arial" panose="020B0604020202020204" pitchFamily="34" charset="0"/>
              </a:rPr>
              <a:t>materiałem biologicznym pochodzącym od zwierzęcia</a:t>
            </a:r>
            <a:r>
              <a:rPr lang="pl-PL" sz="1400" dirty="0">
                <a:latin typeface="Arial" panose="020B0604020202020204" pitchFamily="34" charset="0"/>
                <a:cs typeface="Arial" panose="020B0604020202020204" pitchFamily="34" charset="0"/>
              </a:rPr>
              <a:t>;</a:t>
            </a:r>
          </a:p>
          <a:p>
            <a:pPr marL="198835" indent="-198835">
              <a:lnSpc>
                <a:spcPct val="107000"/>
              </a:lnSpc>
              <a:buClr>
                <a:srgbClr val="009900"/>
              </a:buClr>
            </a:pPr>
            <a:r>
              <a:rPr lang="pl-PL" sz="1400" dirty="0">
                <a:latin typeface="Arial" panose="020B0604020202020204" pitchFamily="34" charset="0"/>
                <a:cs typeface="Arial" panose="020B0604020202020204" pitchFamily="34" charset="0"/>
              </a:rPr>
              <a:t>2) </a:t>
            </a:r>
            <a:r>
              <a:rPr lang="pl-PL" sz="1400" b="1" dirty="0">
                <a:solidFill>
                  <a:schemeClr val="bg1">
                    <a:lumMod val="50000"/>
                  </a:schemeClr>
                </a:solidFill>
                <a:latin typeface="Arial" panose="020B0604020202020204" pitchFamily="34" charset="0"/>
                <a:cs typeface="Arial" panose="020B0604020202020204" pitchFamily="34" charset="0"/>
              </a:rPr>
              <a:t>powiatowego lekarza weterynarii</a:t>
            </a:r>
            <a:r>
              <a:rPr lang="pl-PL" sz="1400" dirty="0">
                <a:latin typeface="Arial" panose="020B0604020202020204" pitchFamily="34" charset="0"/>
                <a:cs typeface="Arial" panose="020B0604020202020204" pitchFamily="34" charset="0"/>
              </a:rPr>
              <a:t> właściwego ze względu na miejsce zatrzymania IGO będącego </a:t>
            </a:r>
            <a:r>
              <a:rPr lang="pl-PL" sz="1400" b="1" dirty="0">
                <a:solidFill>
                  <a:srgbClr val="009900"/>
                </a:solidFill>
                <a:latin typeface="Arial" panose="020B0604020202020204" pitchFamily="34" charset="0"/>
                <a:cs typeface="Arial" panose="020B0604020202020204" pitchFamily="34" charset="0"/>
              </a:rPr>
              <a:t>zwierzęciem</a:t>
            </a:r>
            <a:r>
              <a:rPr lang="pl-PL" sz="1400" dirty="0">
                <a:latin typeface="Arial" panose="020B0604020202020204" pitchFamily="34" charset="0"/>
                <a:cs typeface="Arial" panose="020B0604020202020204" pitchFamily="34" charset="0"/>
              </a:rPr>
              <a:t> albo </a:t>
            </a:r>
            <a:r>
              <a:rPr lang="pl-PL" sz="1400" b="1" dirty="0">
                <a:solidFill>
                  <a:srgbClr val="009900"/>
                </a:solidFill>
                <a:latin typeface="Arial" panose="020B0604020202020204" pitchFamily="34" charset="0"/>
                <a:cs typeface="Arial" panose="020B0604020202020204" pitchFamily="34" charset="0"/>
              </a:rPr>
              <a:t>materiałem biologicznym pochodzącym od zwierzęcia</a:t>
            </a:r>
            <a:r>
              <a:rPr lang="pl-PL" sz="1400" dirty="0">
                <a:latin typeface="Arial" panose="020B0604020202020204" pitchFamily="34" charset="0"/>
                <a:cs typeface="Arial" panose="020B0604020202020204" pitchFamily="34" charset="0"/>
              </a:rPr>
              <a:t>;</a:t>
            </a:r>
          </a:p>
          <a:p>
            <a:pPr marL="198835" indent="-198835">
              <a:lnSpc>
                <a:spcPct val="107000"/>
              </a:lnSpc>
              <a:buClr>
                <a:srgbClr val="009900"/>
              </a:buClr>
            </a:pPr>
            <a:r>
              <a:rPr lang="pl-PL" sz="1400" dirty="0">
                <a:latin typeface="Arial" panose="020B0604020202020204" pitchFamily="34" charset="0"/>
                <a:cs typeface="Arial" panose="020B0604020202020204" pitchFamily="34" charset="0"/>
              </a:rPr>
              <a:t>3) </a:t>
            </a:r>
            <a:r>
              <a:rPr lang="pl-PL" sz="1400" b="1" dirty="0">
                <a:solidFill>
                  <a:schemeClr val="bg1">
                    <a:lumMod val="50000"/>
                  </a:schemeClr>
                </a:solidFill>
                <a:latin typeface="Arial" panose="020B0604020202020204" pitchFamily="34" charset="0"/>
                <a:cs typeface="Arial" panose="020B0604020202020204" pitchFamily="34" charset="0"/>
              </a:rPr>
              <a:t>wojewódzkiego inspektora ochrony roślin i nasiennictwa</a:t>
            </a:r>
            <a:r>
              <a:rPr lang="pl-PL" sz="1400" dirty="0">
                <a:latin typeface="Arial" panose="020B0604020202020204" pitchFamily="34" charset="0"/>
                <a:cs typeface="Arial" panose="020B0604020202020204" pitchFamily="34" charset="0"/>
              </a:rPr>
              <a:t> właściwego ze względu na miejsce zatrzymania IGO będącego </a:t>
            </a:r>
            <a:r>
              <a:rPr lang="pl-PL" sz="1400" b="1" dirty="0">
                <a:solidFill>
                  <a:srgbClr val="009900"/>
                </a:solidFill>
                <a:latin typeface="Arial" panose="020B0604020202020204" pitchFamily="34" charset="0"/>
                <a:cs typeface="Arial" panose="020B0604020202020204" pitchFamily="34" charset="0"/>
              </a:rPr>
              <a:t>rośliną</a:t>
            </a:r>
            <a:r>
              <a:rPr lang="pl-PL" sz="1400" dirty="0">
                <a:latin typeface="Arial" panose="020B0604020202020204" pitchFamily="34" charset="0"/>
                <a:cs typeface="Arial" panose="020B0604020202020204" pitchFamily="34" charset="0"/>
              </a:rPr>
              <a:t>.</a:t>
            </a:r>
          </a:p>
          <a:p>
            <a:pPr>
              <a:lnSpc>
                <a:spcPct val="107000"/>
              </a:lnSpc>
              <a:buClr>
                <a:srgbClr val="009900"/>
              </a:buClr>
            </a:pPr>
            <a:endParaRPr lang="pl-PL" sz="14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b="1" dirty="0">
                <a:solidFill>
                  <a:schemeClr val="bg1">
                    <a:lumMod val="50000"/>
                  </a:schemeClr>
                </a:solidFill>
                <a:latin typeface="Arial" panose="020B0604020202020204" pitchFamily="34" charset="0"/>
                <a:cs typeface="Arial" panose="020B0604020202020204" pitchFamily="34" charset="0"/>
              </a:rPr>
              <a:t>IGO</a:t>
            </a:r>
            <a:r>
              <a:rPr lang="pl-PL" sz="1400" dirty="0">
                <a:latin typeface="Arial" panose="020B0604020202020204" pitchFamily="34" charset="0"/>
                <a:cs typeface="Arial" panose="020B0604020202020204" pitchFamily="34" charset="0"/>
              </a:rPr>
              <a:t>:</a:t>
            </a:r>
          </a:p>
          <a:p>
            <a:pPr marL="198835" indent="-198835">
              <a:lnSpc>
                <a:spcPct val="107000"/>
              </a:lnSpc>
              <a:buClr>
                <a:srgbClr val="009900"/>
              </a:buClr>
            </a:pPr>
            <a:r>
              <a:rPr lang="pl-PL" sz="1400" dirty="0">
                <a:latin typeface="Arial" panose="020B0604020202020204" pitchFamily="34" charset="0"/>
                <a:cs typeface="Arial" panose="020B0604020202020204" pitchFamily="34" charset="0"/>
              </a:rPr>
              <a:t>1) będący </a:t>
            </a:r>
            <a:r>
              <a:rPr lang="pl-PL" sz="1400" b="1" dirty="0">
                <a:solidFill>
                  <a:srgbClr val="009900"/>
                </a:solidFill>
                <a:latin typeface="Arial" panose="020B0604020202020204" pitchFamily="34" charset="0"/>
                <a:cs typeface="Arial" panose="020B0604020202020204" pitchFamily="34" charset="0"/>
              </a:rPr>
              <a:t>rośliną</a:t>
            </a:r>
            <a:r>
              <a:rPr lang="pl-PL" sz="1400" dirty="0">
                <a:latin typeface="Arial" panose="020B0604020202020204" pitchFamily="34" charset="0"/>
                <a:cs typeface="Arial" panose="020B0604020202020204" pitchFamily="34" charset="0"/>
              </a:rPr>
              <a:t> albo </a:t>
            </a:r>
            <a:r>
              <a:rPr lang="pl-PL" sz="1400" b="1" dirty="0">
                <a:solidFill>
                  <a:srgbClr val="009900"/>
                </a:solidFill>
                <a:latin typeface="Arial" panose="020B0604020202020204" pitchFamily="34" charset="0"/>
                <a:cs typeface="Arial" panose="020B0604020202020204" pitchFamily="34" charset="0"/>
              </a:rPr>
              <a:t>materiałem biologicznym pochodzącym od zwierzęcia</a:t>
            </a:r>
            <a:r>
              <a:rPr lang="pl-PL" sz="1400" dirty="0">
                <a:latin typeface="Arial" panose="020B0604020202020204" pitchFamily="34" charset="0"/>
                <a:cs typeface="Arial" panose="020B0604020202020204" pitchFamily="34" charset="0"/>
              </a:rPr>
              <a:t> – podlega </a:t>
            </a:r>
            <a:r>
              <a:rPr lang="pl-PL" sz="1400" b="1" dirty="0">
                <a:solidFill>
                  <a:schemeClr val="bg1">
                    <a:lumMod val="50000"/>
                  </a:schemeClr>
                </a:solidFill>
                <a:latin typeface="Arial" panose="020B0604020202020204" pitchFamily="34" charset="0"/>
                <a:cs typeface="Arial" panose="020B0604020202020204" pitchFamily="34" charset="0"/>
              </a:rPr>
              <a:t>zniszczeniu</a:t>
            </a:r>
            <a:r>
              <a:rPr lang="pl-PL" sz="1400" dirty="0">
                <a:latin typeface="Arial" panose="020B0604020202020204" pitchFamily="34" charset="0"/>
                <a:cs typeface="Arial" panose="020B0604020202020204" pitchFamily="34" charset="0"/>
              </a:rPr>
              <a:t>;</a:t>
            </a:r>
          </a:p>
          <a:p>
            <a:pPr marL="198835" indent="-198835">
              <a:lnSpc>
                <a:spcPct val="107000"/>
              </a:lnSpc>
              <a:buClr>
                <a:srgbClr val="009900"/>
              </a:buClr>
            </a:pPr>
            <a:r>
              <a:rPr lang="pl-PL" sz="1400" dirty="0">
                <a:latin typeface="Arial" panose="020B0604020202020204" pitchFamily="34" charset="0"/>
                <a:cs typeface="Arial" panose="020B0604020202020204" pitchFamily="34" charset="0"/>
              </a:rPr>
              <a:t>2) będący </a:t>
            </a:r>
            <a:r>
              <a:rPr lang="pl-PL" sz="1400" b="1" dirty="0">
                <a:solidFill>
                  <a:srgbClr val="009900"/>
                </a:solidFill>
                <a:latin typeface="Arial" panose="020B0604020202020204" pitchFamily="34" charset="0"/>
                <a:cs typeface="Arial" panose="020B0604020202020204" pitchFamily="34" charset="0"/>
              </a:rPr>
              <a:t>zwierzęciem</a:t>
            </a:r>
            <a:r>
              <a:rPr lang="pl-PL" sz="1400" dirty="0">
                <a:latin typeface="Arial" panose="020B0604020202020204" pitchFamily="34" charset="0"/>
                <a:cs typeface="Arial" panose="020B0604020202020204" pitchFamily="34" charset="0"/>
              </a:rPr>
              <a:t> – podlega </a:t>
            </a:r>
            <a:r>
              <a:rPr lang="pl-PL" sz="1400" b="1" u="sng" dirty="0">
                <a:solidFill>
                  <a:schemeClr val="bg1">
                    <a:lumMod val="50000"/>
                  </a:schemeClr>
                </a:solidFill>
                <a:latin typeface="Arial" panose="020B0604020202020204" pitchFamily="34" charset="0"/>
                <a:cs typeface="Arial" panose="020B0604020202020204" pitchFamily="34" charset="0"/>
              </a:rPr>
              <a:t>niezwłocznie</a:t>
            </a:r>
            <a:r>
              <a:rPr lang="pl-PL" sz="1400" dirty="0">
                <a:latin typeface="Arial" panose="020B0604020202020204" pitchFamily="34" charset="0"/>
                <a:cs typeface="Arial" panose="020B0604020202020204" pitchFamily="34" charset="0"/>
              </a:rPr>
              <a:t> </a:t>
            </a:r>
            <a:r>
              <a:rPr lang="pl-PL" sz="1400" b="1" dirty="0">
                <a:solidFill>
                  <a:schemeClr val="bg1">
                    <a:lumMod val="50000"/>
                  </a:schemeClr>
                </a:solidFill>
                <a:latin typeface="Arial" panose="020B0604020202020204" pitchFamily="34" charset="0"/>
                <a:cs typeface="Arial" panose="020B0604020202020204" pitchFamily="34" charset="0"/>
              </a:rPr>
              <a:t>badaniu klinicznemu</a:t>
            </a:r>
            <a:r>
              <a:rPr lang="pl-PL" sz="1400" dirty="0">
                <a:latin typeface="Arial" panose="020B0604020202020204" pitchFamily="34" charset="0"/>
                <a:cs typeface="Arial" panose="020B0604020202020204" pitchFamily="34" charset="0"/>
              </a:rPr>
              <a:t>, jeżeli jest to możliwe, oraz </a:t>
            </a:r>
            <a:r>
              <a:rPr lang="pl-PL" sz="1400" b="1" dirty="0">
                <a:solidFill>
                  <a:schemeClr val="bg1">
                    <a:lumMod val="50000"/>
                  </a:schemeClr>
                </a:solidFill>
                <a:latin typeface="Arial" panose="020B0604020202020204" pitchFamily="34" charset="0"/>
                <a:cs typeface="Arial" panose="020B0604020202020204" pitchFamily="34" charset="0"/>
              </a:rPr>
              <a:t>wstępnej ocenie ryzyka</a:t>
            </a:r>
            <a:r>
              <a:rPr lang="pl-PL" sz="1400" dirty="0">
                <a:latin typeface="Arial" panose="020B0604020202020204" pitchFamily="34" charset="0"/>
                <a:cs typeface="Arial" panose="020B0604020202020204" pitchFamily="34" charset="0"/>
              </a:rPr>
              <a:t> stwarzanego przez to zwierzę dla życia lub zdrowia ludzi lub zwierząt.</a:t>
            </a:r>
          </a:p>
          <a:p>
            <a:endParaRPr lang="pl-PL" sz="1400" dirty="0">
              <a:latin typeface="Arial" panose="020B0604020202020204" pitchFamily="34" charset="0"/>
              <a:cs typeface="Arial" panose="020B0604020202020204" pitchFamily="34" charset="0"/>
            </a:endParaRPr>
          </a:p>
        </p:txBody>
      </p:sp>
      <p:sp>
        <p:nvSpPr>
          <p:cNvPr id="4" name="Tytuł 1">
            <a:extLst>
              <a:ext uri="{FF2B5EF4-FFF2-40B4-BE49-F238E27FC236}">
                <a16:creationId xmlns:a16="http://schemas.microsoft.com/office/drawing/2014/main" id="{5C1C7F17-0C7D-4AAC-A57A-2C84914E5179}"/>
              </a:ext>
            </a:extLst>
          </p:cNvPr>
          <p:cNvSpPr txBox="1">
            <a:spLocks/>
          </p:cNvSpPr>
          <p:nvPr/>
        </p:nvSpPr>
        <p:spPr bwMode="auto">
          <a:xfrm>
            <a:off x="1279040" y="93154"/>
            <a:ext cx="7728325"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Kontrole dotyczące IGO pochodzącego z terytorium państwa trzeciego</a:t>
            </a:r>
          </a:p>
        </p:txBody>
      </p:sp>
    </p:spTree>
    <p:extLst>
      <p:ext uri="{BB962C8B-B14F-4D97-AF65-F5344CB8AC3E}">
        <p14:creationId xmlns:p14="http://schemas.microsoft.com/office/powerpoint/2010/main" val="25188476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503369" y="617184"/>
            <a:ext cx="7216604" cy="3664978"/>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400" b="1" dirty="0">
                <a:solidFill>
                  <a:schemeClr val="bg1">
                    <a:lumMod val="50000"/>
                  </a:schemeClr>
                </a:solidFill>
                <a:latin typeface="Arial" panose="020B0604020202020204" pitchFamily="34" charset="0"/>
                <a:cs typeface="Arial" panose="020B0604020202020204" pitchFamily="34" charset="0"/>
              </a:rPr>
              <a:t>Regionalny dyrektor ochrony środowiska</a:t>
            </a:r>
            <a:r>
              <a:rPr lang="pl-PL" sz="1400" dirty="0">
                <a:latin typeface="Arial" panose="020B0604020202020204" pitchFamily="34" charset="0"/>
                <a:cs typeface="Arial" panose="020B0604020202020204" pitchFamily="34" charset="0"/>
              </a:rPr>
              <a:t>, w drodze decyzji, nakazuje podmiotowi dokonującemu przywozu </a:t>
            </a:r>
            <a:r>
              <a:rPr lang="pl-PL" sz="1400" b="1" dirty="0">
                <a:solidFill>
                  <a:srgbClr val="009900"/>
                </a:solidFill>
                <a:latin typeface="Arial" panose="020B0604020202020204" pitchFamily="34" charset="0"/>
                <a:cs typeface="Arial" panose="020B0604020202020204" pitchFamily="34" charset="0"/>
              </a:rPr>
              <a:t>rośliny</a:t>
            </a:r>
            <a:r>
              <a:rPr lang="pl-PL" sz="1400" dirty="0">
                <a:latin typeface="Arial" panose="020B0604020202020204" pitchFamily="34" charset="0"/>
                <a:cs typeface="Arial" panose="020B0604020202020204" pitchFamily="34" charset="0"/>
              </a:rPr>
              <a:t> albo </a:t>
            </a:r>
            <a:r>
              <a:rPr lang="pl-PL" sz="1400" b="1" dirty="0">
                <a:solidFill>
                  <a:srgbClr val="009900"/>
                </a:solidFill>
                <a:latin typeface="Arial" panose="020B0604020202020204" pitchFamily="34" charset="0"/>
                <a:cs typeface="Arial" panose="020B0604020202020204" pitchFamily="34" charset="0"/>
              </a:rPr>
              <a:t>materiału biologicznego pochodzącego od zwierzęcia</a:t>
            </a:r>
            <a:r>
              <a:rPr lang="pl-PL" sz="1400" dirty="0">
                <a:latin typeface="Arial" panose="020B0604020202020204" pitchFamily="34" charset="0"/>
                <a:cs typeface="Arial" panose="020B0604020202020204" pitchFamily="34" charset="0"/>
              </a:rPr>
              <a:t>, </a:t>
            </a:r>
            <a:r>
              <a:rPr lang="pl-PL" sz="1400" b="1" dirty="0">
                <a:solidFill>
                  <a:schemeClr val="bg1">
                    <a:lumMod val="50000"/>
                  </a:schemeClr>
                </a:solidFill>
                <a:latin typeface="Arial" panose="020B0604020202020204" pitchFamily="34" charset="0"/>
                <a:cs typeface="Arial" panose="020B0604020202020204" pitchFamily="34" charset="0"/>
              </a:rPr>
              <a:t>zniszczenie</a:t>
            </a:r>
            <a:r>
              <a:rPr lang="pl-PL" sz="1400" dirty="0">
                <a:latin typeface="Arial" panose="020B0604020202020204" pitchFamily="34" charset="0"/>
                <a:cs typeface="Arial" panose="020B0604020202020204" pitchFamily="34" charset="0"/>
              </a:rPr>
              <a:t> tej rośliny albo tego materiału. </a:t>
            </a:r>
          </a:p>
          <a:p>
            <a:pPr marL="213300">
              <a:lnSpc>
                <a:spcPct val="107000"/>
              </a:lnSpc>
              <a:buClr>
                <a:srgbClr val="009900"/>
              </a:buClr>
            </a:pPr>
            <a:r>
              <a:rPr lang="pl-PL" sz="1400" b="1" u="sng" dirty="0">
                <a:solidFill>
                  <a:schemeClr val="bg1">
                    <a:lumMod val="50000"/>
                  </a:schemeClr>
                </a:solidFill>
                <a:latin typeface="Arial" panose="020B0604020202020204" pitchFamily="34" charset="0"/>
                <a:cs typeface="Arial" panose="020B0604020202020204" pitchFamily="34" charset="0"/>
              </a:rPr>
              <a:t>Koszty</a:t>
            </a:r>
            <a:r>
              <a:rPr lang="pl-PL" sz="1400" dirty="0">
                <a:latin typeface="Arial" panose="020B0604020202020204" pitchFamily="34" charset="0"/>
                <a:cs typeface="Arial" panose="020B0604020202020204" pitchFamily="34" charset="0"/>
              </a:rPr>
              <a:t> zniszczenia ponosi </a:t>
            </a:r>
            <a:r>
              <a:rPr lang="pl-PL" sz="1400" b="1" dirty="0">
                <a:solidFill>
                  <a:schemeClr val="bg1">
                    <a:lumMod val="50000"/>
                  </a:schemeClr>
                </a:solidFill>
                <a:latin typeface="Arial" panose="020B0604020202020204" pitchFamily="34" charset="0"/>
                <a:cs typeface="Arial" panose="020B0604020202020204" pitchFamily="34" charset="0"/>
              </a:rPr>
              <a:t>podmiot dokonujący przywozu</a:t>
            </a:r>
            <a:r>
              <a:rPr lang="pl-PL" sz="1400" dirty="0">
                <a:latin typeface="Arial" panose="020B0604020202020204" pitchFamily="34" charset="0"/>
                <a:cs typeface="Arial" panose="020B0604020202020204" pitchFamily="34" charset="0"/>
              </a:rPr>
              <a:t> tej rośliny albo tego materiału. Decyzja podlega natychmiastowemu wykonaniu. W decyzji określa się sposób zniszczenia rośliny albo materiału biologicznego pochodzącego od zwierzęcia.</a:t>
            </a:r>
          </a:p>
          <a:p>
            <a:pPr>
              <a:lnSpc>
                <a:spcPct val="107000"/>
              </a:lnSpc>
              <a:buClr>
                <a:srgbClr val="009900"/>
              </a:buClr>
            </a:pPr>
            <a:r>
              <a:rPr lang="pl-PL" sz="1400" dirty="0">
                <a:latin typeface="Arial" panose="020B0604020202020204" pitchFamily="34" charset="0"/>
                <a:cs typeface="Arial" panose="020B0604020202020204" pitchFamily="34" charset="0"/>
              </a:rPr>
              <a:t> </a:t>
            </a:r>
          </a:p>
          <a:p>
            <a:pPr marL="214313" indent="-214313">
              <a:lnSpc>
                <a:spcPct val="107000"/>
              </a:lnSpc>
              <a:buClr>
                <a:srgbClr val="009900"/>
              </a:buClr>
              <a:buFont typeface="Arial" panose="020B0604020202020204" pitchFamily="34" charset="0"/>
              <a:buChar char="•"/>
            </a:pPr>
            <a:r>
              <a:rPr lang="pl-PL" sz="1400" b="1" dirty="0">
                <a:solidFill>
                  <a:schemeClr val="bg1">
                    <a:lumMod val="50000"/>
                  </a:schemeClr>
                </a:solidFill>
                <a:latin typeface="Arial" panose="020B0604020202020204" pitchFamily="34" charset="0"/>
                <a:cs typeface="Arial" panose="020B0604020202020204" pitchFamily="34" charset="0"/>
              </a:rPr>
              <a:t>Badanie kliniczne</a:t>
            </a:r>
            <a:r>
              <a:rPr lang="pl-PL" sz="1400" dirty="0">
                <a:latin typeface="Arial" panose="020B0604020202020204" pitchFamily="34" charset="0"/>
                <a:cs typeface="Arial" panose="020B0604020202020204" pitchFamily="34" charset="0"/>
              </a:rPr>
              <a:t> oraz </a:t>
            </a:r>
            <a:r>
              <a:rPr lang="pl-PL" sz="1400" b="1" dirty="0">
                <a:solidFill>
                  <a:schemeClr val="bg1">
                    <a:lumMod val="50000"/>
                  </a:schemeClr>
                </a:solidFill>
                <a:latin typeface="Arial" panose="020B0604020202020204" pitchFamily="34" charset="0"/>
                <a:cs typeface="Arial" panose="020B0604020202020204" pitchFamily="34" charset="0"/>
              </a:rPr>
              <a:t>wstępna ocena ryzyka</a:t>
            </a:r>
            <a:r>
              <a:rPr lang="pl-PL" sz="1400" dirty="0">
                <a:latin typeface="Arial" panose="020B0604020202020204" pitchFamily="34" charset="0"/>
                <a:cs typeface="Arial" panose="020B0604020202020204" pitchFamily="34" charset="0"/>
              </a:rPr>
              <a:t> stwarzanego przez zwierzę dla życia lub zdrowia ludzi lub zwierząt są przeprowadzane przez </a:t>
            </a:r>
            <a:r>
              <a:rPr lang="pl-PL" sz="1400" b="1" dirty="0">
                <a:solidFill>
                  <a:schemeClr val="bg1">
                    <a:lumMod val="50000"/>
                  </a:schemeClr>
                </a:solidFill>
                <a:latin typeface="Arial" panose="020B0604020202020204" pitchFamily="34" charset="0"/>
                <a:cs typeface="Arial" panose="020B0604020202020204" pitchFamily="34" charset="0"/>
              </a:rPr>
              <a:t>powiatowego lekarza weterynarii</a:t>
            </a:r>
            <a:r>
              <a:rPr lang="pl-PL" sz="1400" dirty="0">
                <a:latin typeface="Arial" panose="020B0604020202020204" pitchFamily="34" charset="0"/>
                <a:cs typeface="Arial" panose="020B0604020202020204" pitchFamily="34" charset="0"/>
              </a:rPr>
              <a:t>. Wyniki tego badania i tę ocenę powiatowy lekarz weterynarii przekazuje organowi celnemu.</a:t>
            </a:r>
          </a:p>
          <a:p>
            <a:pPr>
              <a:lnSpc>
                <a:spcPct val="107000"/>
              </a:lnSpc>
              <a:buClr>
                <a:srgbClr val="009900"/>
              </a:buClr>
            </a:pPr>
            <a:endParaRPr lang="pl-PL" sz="8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W przypadku gdy </a:t>
            </a:r>
            <a:r>
              <a:rPr lang="pl-PL" sz="1400" b="1" dirty="0">
                <a:solidFill>
                  <a:schemeClr val="bg1">
                    <a:lumMod val="50000"/>
                  </a:schemeClr>
                </a:solidFill>
                <a:latin typeface="Arial" panose="020B0604020202020204" pitchFamily="34" charset="0"/>
                <a:cs typeface="Arial" panose="020B0604020202020204" pitchFamily="34" charset="0"/>
              </a:rPr>
              <a:t>powiatowy lekarz weterynarii</a:t>
            </a:r>
            <a:r>
              <a:rPr lang="pl-PL" sz="1400" dirty="0">
                <a:latin typeface="Arial" panose="020B0604020202020204" pitchFamily="34" charset="0"/>
                <a:cs typeface="Arial" panose="020B0604020202020204" pitchFamily="34" charset="0"/>
              </a:rPr>
              <a:t> stwierdzi, że </a:t>
            </a:r>
            <a:r>
              <a:rPr lang="pl-PL" sz="1400" b="1" dirty="0">
                <a:solidFill>
                  <a:srgbClr val="009900"/>
                </a:solidFill>
                <a:latin typeface="Arial" panose="020B0604020202020204" pitchFamily="34" charset="0"/>
                <a:cs typeface="Arial" panose="020B0604020202020204" pitchFamily="34" charset="0"/>
              </a:rPr>
              <a:t>zwierzę stwarza zagrożenie</a:t>
            </a:r>
            <a:r>
              <a:rPr lang="pl-PL" sz="1400" dirty="0">
                <a:latin typeface="Arial" panose="020B0604020202020204" pitchFamily="34" charset="0"/>
                <a:cs typeface="Arial" panose="020B0604020202020204" pitchFamily="34" charset="0"/>
              </a:rPr>
              <a:t> dla życia lub zdrowia ludzi lub zwierząt lub </a:t>
            </a:r>
            <a:r>
              <a:rPr lang="pl-PL" sz="1400" b="1" dirty="0">
                <a:solidFill>
                  <a:srgbClr val="009900"/>
                </a:solidFill>
                <a:latin typeface="Arial" panose="020B0604020202020204" pitchFamily="34" charset="0"/>
                <a:cs typeface="Arial" panose="020B0604020202020204" pitchFamily="34" charset="0"/>
              </a:rPr>
              <a:t>niemożliwy jest transport</a:t>
            </a:r>
            <a:r>
              <a:rPr lang="pl-PL" sz="1400" dirty="0">
                <a:latin typeface="Arial" panose="020B0604020202020204" pitchFamily="34" charset="0"/>
                <a:cs typeface="Arial" panose="020B0604020202020204" pitchFamily="34" charset="0"/>
              </a:rPr>
              <a:t> tego zwierzęcia, </a:t>
            </a:r>
            <a:r>
              <a:rPr lang="pl-PL" sz="1400" b="1" dirty="0">
                <a:solidFill>
                  <a:schemeClr val="bg1">
                    <a:lumMod val="50000"/>
                  </a:schemeClr>
                </a:solidFill>
                <a:latin typeface="Arial" panose="020B0604020202020204" pitchFamily="34" charset="0"/>
                <a:cs typeface="Arial" panose="020B0604020202020204" pitchFamily="34" charset="0"/>
              </a:rPr>
              <a:t>organ celny</a:t>
            </a:r>
            <a:r>
              <a:rPr lang="pl-PL" sz="1400" dirty="0">
                <a:latin typeface="Arial" panose="020B0604020202020204" pitchFamily="34" charset="0"/>
                <a:cs typeface="Arial" panose="020B0604020202020204" pitchFamily="34" charset="0"/>
              </a:rPr>
              <a:t> przekazuje informacje w tym zakresie właściwemu </a:t>
            </a:r>
            <a:r>
              <a:rPr lang="pl-PL" sz="1400" b="1" dirty="0">
                <a:solidFill>
                  <a:schemeClr val="bg1">
                    <a:lumMod val="50000"/>
                  </a:schemeClr>
                </a:solidFill>
                <a:latin typeface="Arial" panose="020B0604020202020204" pitchFamily="34" charset="0"/>
                <a:cs typeface="Arial" panose="020B0604020202020204" pitchFamily="34" charset="0"/>
              </a:rPr>
              <a:t>regionalnemu dyrektorowi ochrony środowiska</a:t>
            </a:r>
            <a:r>
              <a:rPr lang="pl-PL" sz="1400" dirty="0">
                <a:latin typeface="Arial" panose="020B0604020202020204" pitchFamily="34" charset="0"/>
                <a:cs typeface="Arial" panose="020B0604020202020204" pitchFamily="34" charset="0"/>
              </a:rPr>
              <a:t>.</a:t>
            </a:r>
          </a:p>
        </p:txBody>
      </p:sp>
      <p:sp>
        <p:nvSpPr>
          <p:cNvPr id="4" name="Tytuł 1">
            <a:extLst>
              <a:ext uri="{FF2B5EF4-FFF2-40B4-BE49-F238E27FC236}">
                <a16:creationId xmlns:a16="http://schemas.microsoft.com/office/drawing/2014/main" id="{57153CC7-9B2C-4A28-91A2-C31B164E2A4E}"/>
              </a:ext>
            </a:extLst>
          </p:cNvPr>
          <p:cNvSpPr txBox="1">
            <a:spLocks/>
          </p:cNvSpPr>
          <p:nvPr/>
        </p:nvSpPr>
        <p:spPr bwMode="auto">
          <a:xfrm>
            <a:off x="1279040" y="93154"/>
            <a:ext cx="7728325"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Kontrole dotyczące IGO pochodzącego z terytorium państwa trzeciego</a:t>
            </a:r>
          </a:p>
        </p:txBody>
      </p:sp>
    </p:spTree>
    <p:extLst>
      <p:ext uri="{BB962C8B-B14F-4D97-AF65-F5344CB8AC3E}">
        <p14:creationId xmlns:p14="http://schemas.microsoft.com/office/powerpoint/2010/main" val="26393734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493658" y="713072"/>
            <a:ext cx="6115832" cy="3761735"/>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600" b="1" dirty="0">
                <a:solidFill>
                  <a:schemeClr val="bg1">
                    <a:lumMod val="50000"/>
                  </a:schemeClr>
                </a:solidFill>
                <a:latin typeface="Arial" panose="020B0604020202020204" pitchFamily="34" charset="0"/>
                <a:cs typeface="Arial" panose="020B0604020202020204" pitchFamily="34" charset="0"/>
              </a:rPr>
              <a:t>Regionalny dyrektor ochrony środowiska</a:t>
            </a:r>
            <a:r>
              <a:rPr lang="pl-PL" sz="1600" dirty="0">
                <a:latin typeface="Arial" panose="020B0604020202020204" pitchFamily="34" charset="0"/>
                <a:cs typeface="Arial" panose="020B0604020202020204" pitchFamily="34" charset="0"/>
              </a:rPr>
              <a:t>, w drodze decyzji, nakazuje podmiotowi dokonującemu przywozu zwierzęcia poddanie tego zwierzęcia </a:t>
            </a:r>
            <a:r>
              <a:rPr lang="pl-PL" sz="1600" b="1" dirty="0">
                <a:solidFill>
                  <a:schemeClr val="bg1">
                    <a:lumMod val="50000"/>
                  </a:schemeClr>
                </a:solidFill>
                <a:latin typeface="Arial" panose="020B0604020202020204" pitchFamily="34" charset="0"/>
                <a:cs typeface="Arial" panose="020B0604020202020204" pitchFamily="34" charset="0"/>
              </a:rPr>
              <a:t>uśmierceniu</a:t>
            </a:r>
            <a:r>
              <a:rPr lang="pl-PL" sz="1600" dirty="0">
                <a:latin typeface="Arial" panose="020B0604020202020204" pitchFamily="34" charset="0"/>
                <a:cs typeface="Arial" panose="020B0604020202020204" pitchFamily="34" charset="0"/>
              </a:rPr>
              <a:t>. </a:t>
            </a:r>
            <a:r>
              <a:rPr lang="pl-PL" sz="1600" b="1" u="sng" dirty="0">
                <a:solidFill>
                  <a:schemeClr val="bg1">
                    <a:lumMod val="50000"/>
                  </a:schemeClr>
                </a:solidFill>
                <a:latin typeface="Arial" panose="020B0604020202020204" pitchFamily="34" charset="0"/>
                <a:cs typeface="Arial" panose="020B0604020202020204" pitchFamily="34" charset="0"/>
              </a:rPr>
              <a:t>Koszty</a:t>
            </a:r>
            <a:r>
              <a:rPr lang="pl-PL" sz="1600" dirty="0">
                <a:latin typeface="Arial" panose="020B0604020202020204" pitchFamily="34" charset="0"/>
                <a:cs typeface="Arial" panose="020B0604020202020204" pitchFamily="34" charset="0"/>
              </a:rPr>
              <a:t> uśmiercenia zwierzęcia ponosi </a:t>
            </a:r>
            <a:r>
              <a:rPr lang="pl-PL" sz="1600" b="1" dirty="0">
                <a:solidFill>
                  <a:schemeClr val="bg1">
                    <a:lumMod val="50000"/>
                  </a:schemeClr>
                </a:solidFill>
                <a:latin typeface="Arial" panose="020B0604020202020204" pitchFamily="34" charset="0"/>
                <a:cs typeface="Arial" panose="020B0604020202020204" pitchFamily="34" charset="0"/>
              </a:rPr>
              <a:t>podmiot dokonujący przywozu</a:t>
            </a:r>
            <a:r>
              <a:rPr lang="pl-PL" sz="1600" dirty="0">
                <a:latin typeface="Arial" panose="020B0604020202020204" pitchFamily="34" charset="0"/>
                <a:cs typeface="Arial" panose="020B0604020202020204" pitchFamily="34" charset="0"/>
              </a:rPr>
              <a:t> tego zwierzęcia. Decyzja podlega natychmiastowemu wykonaniu.</a:t>
            </a:r>
          </a:p>
          <a:p>
            <a:pPr>
              <a:lnSpc>
                <a:spcPct val="107000"/>
              </a:lnSpc>
              <a:buClr>
                <a:srgbClr val="009900"/>
              </a:buClr>
            </a:pPr>
            <a:endParaRPr lang="pl-PL" sz="16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600" dirty="0">
                <a:latin typeface="Arial" panose="020B0604020202020204" pitchFamily="34" charset="0"/>
                <a:cs typeface="Arial" panose="020B0604020202020204" pitchFamily="34" charset="0"/>
              </a:rPr>
              <a:t>Uśmiercenia dokonuje się z wykorzystaniem metod niepowodujących u zwierzęcia możliwego do uniknięcia bólu, </a:t>
            </a:r>
            <a:r>
              <a:rPr lang="pl-PL" sz="1600" dirty="0" err="1">
                <a:latin typeface="Arial" panose="020B0604020202020204" pitchFamily="34" charset="0"/>
                <a:cs typeface="Arial" panose="020B0604020202020204" pitchFamily="34" charset="0"/>
              </a:rPr>
              <a:t>dystresu</a:t>
            </a:r>
            <a:r>
              <a:rPr lang="pl-PL" sz="1600" dirty="0">
                <a:latin typeface="Arial" panose="020B0604020202020204" pitchFamily="34" charset="0"/>
                <a:cs typeface="Arial" panose="020B0604020202020204" pitchFamily="34" charset="0"/>
              </a:rPr>
              <a:t> lub cierpienia.</a:t>
            </a:r>
          </a:p>
          <a:p>
            <a:pPr>
              <a:lnSpc>
                <a:spcPct val="107000"/>
              </a:lnSpc>
              <a:buClr>
                <a:srgbClr val="009900"/>
              </a:buClr>
            </a:pPr>
            <a:endParaRPr lang="pl-PL" sz="16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600" dirty="0">
                <a:latin typeface="Arial" panose="020B0604020202020204" pitchFamily="34" charset="0"/>
                <a:cs typeface="Arial" panose="020B0604020202020204" pitchFamily="34" charset="0"/>
              </a:rPr>
              <a:t>Uśmiercenia dokonuje </a:t>
            </a:r>
            <a:r>
              <a:rPr lang="pl-PL" sz="1600" b="1" dirty="0">
                <a:solidFill>
                  <a:schemeClr val="bg1">
                    <a:lumMod val="50000"/>
                  </a:schemeClr>
                </a:solidFill>
                <a:latin typeface="Arial" panose="020B0604020202020204" pitchFamily="34" charset="0"/>
                <a:cs typeface="Arial" panose="020B0604020202020204" pitchFamily="34" charset="0"/>
              </a:rPr>
              <a:t>lekarz weterynarii</a:t>
            </a:r>
            <a:r>
              <a:rPr lang="pl-PL" sz="1600" dirty="0">
                <a:latin typeface="Arial" panose="020B0604020202020204" pitchFamily="34" charset="0"/>
                <a:cs typeface="Arial" panose="020B0604020202020204" pitchFamily="34" charset="0"/>
              </a:rPr>
              <a:t>, który uzyskał prawo wykonywania zawodu lekarza weterynarii zgodnie z ustawą o zawodzie lekarza weterynarii i izbach lekarsko-weterynaryjnych.</a:t>
            </a:r>
          </a:p>
        </p:txBody>
      </p:sp>
      <p:sp>
        <p:nvSpPr>
          <p:cNvPr id="4" name="Tytuł 1">
            <a:extLst>
              <a:ext uri="{FF2B5EF4-FFF2-40B4-BE49-F238E27FC236}">
                <a16:creationId xmlns:a16="http://schemas.microsoft.com/office/drawing/2014/main" id="{88FE22B4-2871-4217-8287-17681073905E}"/>
              </a:ext>
            </a:extLst>
          </p:cNvPr>
          <p:cNvSpPr txBox="1">
            <a:spLocks/>
          </p:cNvSpPr>
          <p:nvPr/>
        </p:nvSpPr>
        <p:spPr bwMode="auto">
          <a:xfrm>
            <a:off x="1279040" y="93154"/>
            <a:ext cx="7728325"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Kontrole dotyczące IGO pochodzącego z terytorium państwa trzeciego</a:t>
            </a:r>
          </a:p>
        </p:txBody>
      </p:sp>
    </p:spTree>
    <p:extLst>
      <p:ext uri="{BB962C8B-B14F-4D97-AF65-F5344CB8AC3E}">
        <p14:creationId xmlns:p14="http://schemas.microsoft.com/office/powerpoint/2010/main" val="110844169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493658" y="681541"/>
            <a:ext cx="6420632" cy="4224811"/>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IGO będący zwierzęciem może zostać przekazany przez </a:t>
            </a:r>
            <a:r>
              <a:rPr lang="pl-PL" sz="1400" b="1" dirty="0">
                <a:solidFill>
                  <a:schemeClr val="bg1">
                    <a:lumMod val="50000"/>
                  </a:schemeClr>
                </a:solidFill>
                <a:latin typeface="Arial" panose="020B0604020202020204" pitchFamily="34" charset="0"/>
                <a:cs typeface="Arial" panose="020B0604020202020204" pitchFamily="34" charset="0"/>
              </a:rPr>
              <a:t>organ celny</a:t>
            </a:r>
            <a:r>
              <a:rPr lang="pl-PL" sz="1400" dirty="0">
                <a:latin typeface="Arial" panose="020B0604020202020204" pitchFamily="34" charset="0"/>
                <a:cs typeface="Arial" panose="020B0604020202020204" pitchFamily="34" charset="0"/>
              </a:rPr>
              <a:t> do Centralnego Azylu dla Zwierząt, azylu dla zwierząt albo ogrodu zoologicznego </a:t>
            </a:r>
            <a:r>
              <a:rPr lang="pl-PL" sz="1400" b="1" u="sng" dirty="0">
                <a:solidFill>
                  <a:schemeClr val="bg1">
                    <a:lumMod val="50000"/>
                  </a:schemeClr>
                </a:solidFill>
                <a:latin typeface="Arial" panose="020B0604020202020204" pitchFamily="34" charset="0"/>
                <a:cs typeface="Arial" panose="020B0604020202020204" pitchFamily="34" charset="0"/>
              </a:rPr>
              <a:t>na koszt</a:t>
            </a:r>
            <a:r>
              <a:rPr lang="pl-PL" sz="1400" b="1" dirty="0">
                <a:solidFill>
                  <a:schemeClr val="bg1">
                    <a:lumMod val="50000"/>
                  </a:schemeClr>
                </a:solidFill>
                <a:latin typeface="Arial" panose="020B0604020202020204" pitchFamily="34" charset="0"/>
                <a:cs typeface="Arial" panose="020B0604020202020204" pitchFamily="34" charset="0"/>
              </a:rPr>
              <a:t> podmiotu dokonującego przywozu</a:t>
            </a:r>
            <a:r>
              <a:rPr lang="pl-PL" sz="1400" dirty="0">
                <a:latin typeface="Arial" panose="020B0604020202020204" pitchFamily="34" charset="0"/>
                <a:cs typeface="Arial" panose="020B0604020202020204" pitchFamily="34" charset="0"/>
              </a:rPr>
              <a:t>.</a:t>
            </a:r>
          </a:p>
          <a:p>
            <a:pPr marL="214313" indent="-214313">
              <a:lnSpc>
                <a:spcPct val="107000"/>
              </a:lnSpc>
              <a:buClr>
                <a:srgbClr val="009900"/>
              </a:buClr>
              <a:buFont typeface="Arial" panose="020B0604020202020204" pitchFamily="34" charset="0"/>
              <a:buChar char="•"/>
            </a:pPr>
            <a:endParaRPr lang="pl-PL" sz="14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b="1" dirty="0">
                <a:solidFill>
                  <a:schemeClr val="bg1">
                    <a:lumMod val="50000"/>
                  </a:schemeClr>
                </a:solidFill>
                <a:latin typeface="Arial" panose="020B0604020202020204" pitchFamily="34" charset="0"/>
                <a:cs typeface="Arial" panose="020B0604020202020204" pitchFamily="34" charset="0"/>
              </a:rPr>
              <a:t>Organ celny</a:t>
            </a:r>
            <a:r>
              <a:rPr lang="pl-PL" sz="1400" dirty="0">
                <a:latin typeface="Arial" panose="020B0604020202020204" pitchFamily="34" charset="0"/>
                <a:cs typeface="Arial" panose="020B0604020202020204" pitchFamily="34" charset="0"/>
              </a:rPr>
              <a:t> przy przekazywaniu IGO będącego zwierzęciem do ww. podmiotów współpracuje z Centralnym Azylem dla Zwierząt lub podmiotami prowadzącymi azyl dla zwierząt lub ogród zoologiczny. Współpraca ta polega w szczególności na: </a:t>
            </a:r>
          </a:p>
          <a:p>
            <a:pPr marL="257175" indent="-257175">
              <a:lnSpc>
                <a:spcPct val="107000"/>
              </a:lnSpc>
              <a:buClr>
                <a:schemeClr val="tx1"/>
              </a:buClr>
              <a:buFont typeface="+mj-lt"/>
              <a:buAutoNum type="arabicParenR"/>
            </a:pPr>
            <a:r>
              <a:rPr lang="pl-PL" sz="1400" dirty="0">
                <a:latin typeface="Arial" panose="020B0604020202020204" pitchFamily="34" charset="0"/>
                <a:cs typeface="Arial" panose="020B0604020202020204" pitchFamily="34" charset="0"/>
              </a:rPr>
              <a:t>odbiorze i transporcie zwierzęcia przez Centralny Azyl dla Zwierząt lub podmioty prowadzące azyl dla zwierząt albo ogród zoologiczny; </a:t>
            </a:r>
          </a:p>
          <a:p>
            <a:pPr marL="257175" indent="-257175">
              <a:lnSpc>
                <a:spcPct val="107000"/>
              </a:lnSpc>
              <a:buClr>
                <a:schemeClr val="tx1"/>
              </a:buClr>
              <a:buFont typeface="+mj-lt"/>
              <a:buAutoNum type="arabicParenR"/>
            </a:pPr>
            <a:r>
              <a:rPr lang="pl-PL" sz="1400" dirty="0">
                <a:latin typeface="Arial" panose="020B0604020202020204" pitchFamily="34" charset="0"/>
                <a:cs typeface="Arial" panose="020B0604020202020204" pitchFamily="34" charset="0"/>
              </a:rPr>
              <a:t>przekazywaniu informacji dotyczących zwierzęcia, w tym o: </a:t>
            </a:r>
          </a:p>
          <a:p>
            <a:pPr marL="270272" indent="-270272">
              <a:lnSpc>
                <a:spcPct val="107000"/>
              </a:lnSpc>
              <a:buClr>
                <a:srgbClr val="009900"/>
              </a:buClr>
              <a:buFontTx/>
              <a:buChar char="-"/>
            </a:pPr>
            <a:r>
              <a:rPr lang="pl-PL" sz="1400" dirty="0">
                <a:latin typeface="Arial" panose="020B0604020202020204" pitchFamily="34" charset="0"/>
                <a:cs typeface="Arial" panose="020B0604020202020204" pitchFamily="34" charset="0"/>
              </a:rPr>
              <a:t>poniesionych kosztach jego transportu, wyżywienia, opieki weterynaryjnej nad nim, jego kwarantanny lub izolacji, znakowania lub uśmiercenia, w tym utylizacji zwłok, </a:t>
            </a:r>
          </a:p>
          <a:p>
            <a:pPr marL="270272" indent="-270272">
              <a:lnSpc>
                <a:spcPct val="107000"/>
              </a:lnSpc>
              <a:buClr>
                <a:srgbClr val="009900"/>
              </a:buClr>
              <a:buFontTx/>
              <a:buChar char="-"/>
            </a:pPr>
            <a:r>
              <a:rPr lang="pl-PL" sz="1400" dirty="0">
                <a:latin typeface="Arial" panose="020B0604020202020204" pitchFamily="34" charset="0"/>
                <a:cs typeface="Arial" panose="020B0604020202020204" pitchFamily="34" charset="0"/>
              </a:rPr>
              <a:t>uśmierceniu albo padnięciu zwierzęcia.</a:t>
            </a:r>
          </a:p>
          <a:p>
            <a:pPr>
              <a:lnSpc>
                <a:spcPct val="107000"/>
              </a:lnSpc>
              <a:buClr>
                <a:srgbClr val="009900"/>
              </a:buClr>
            </a:pPr>
            <a:endParaRPr lang="pl-PL" sz="14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Za odbiór i transport IGO będącego zwierzęciem odpowiada podmiot, do którego to zwierzę zostanie przekazane.</a:t>
            </a:r>
          </a:p>
        </p:txBody>
      </p:sp>
      <p:sp>
        <p:nvSpPr>
          <p:cNvPr id="4" name="Tytuł 1">
            <a:extLst>
              <a:ext uri="{FF2B5EF4-FFF2-40B4-BE49-F238E27FC236}">
                <a16:creationId xmlns:a16="http://schemas.microsoft.com/office/drawing/2014/main" id="{98737C6B-FC60-427A-8293-92C5A1A4EB2E}"/>
              </a:ext>
            </a:extLst>
          </p:cNvPr>
          <p:cNvSpPr txBox="1">
            <a:spLocks/>
          </p:cNvSpPr>
          <p:nvPr/>
        </p:nvSpPr>
        <p:spPr bwMode="auto">
          <a:xfrm>
            <a:off x="1279040" y="93154"/>
            <a:ext cx="7728325"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Kontrole dotyczące IGO pochodzącego z terytorium państwa trzeciego</a:t>
            </a:r>
          </a:p>
        </p:txBody>
      </p:sp>
    </p:spTree>
    <p:extLst>
      <p:ext uri="{BB962C8B-B14F-4D97-AF65-F5344CB8AC3E}">
        <p14:creationId xmlns:p14="http://schemas.microsoft.com/office/powerpoint/2010/main" val="38426397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483148" y="690882"/>
            <a:ext cx="5705928" cy="3761735"/>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600" b="1" dirty="0">
                <a:solidFill>
                  <a:schemeClr val="bg1">
                    <a:lumMod val="50000"/>
                  </a:schemeClr>
                </a:solidFill>
                <a:latin typeface="Arial" panose="020B0604020202020204" pitchFamily="34" charset="0"/>
                <a:cs typeface="Arial" panose="020B0604020202020204" pitchFamily="34" charset="0"/>
              </a:rPr>
              <a:t>Podmiot dokonujący przywozu</a:t>
            </a:r>
            <a:r>
              <a:rPr lang="pl-PL" sz="1600" dirty="0">
                <a:latin typeface="Arial" panose="020B0604020202020204" pitchFamily="34" charset="0"/>
                <a:cs typeface="Arial" panose="020B0604020202020204" pitchFamily="34" charset="0"/>
              </a:rPr>
              <a:t> IGO będącego zwierzęciem ponosi </a:t>
            </a:r>
            <a:r>
              <a:rPr lang="pl-PL" sz="1600" b="1" u="sng" dirty="0">
                <a:solidFill>
                  <a:schemeClr val="bg1">
                    <a:lumMod val="50000"/>
                  </a:schemeClr>
                </a:solidFill>
                <a:latin typeface="Arial" panose="020B0604020202020204" pitchFamily="34" charset="0"/>
                <a:cs typeface="Arial" panose="020B0604020202020204" pitchFamily="34" charset="0"/>
              </a:rPr>
              <a:t>koszty</a:t>
            </a:r>
            <a:r>
              <a:rPr lang="pl-PL" sz="1600" dirty="0">
                <a:latin typeface="Arial" panose="020B0604020202020204" pitchFamily="34" charset="0"/>
                <a:cs typeface="Arial" panose="020B0604020202020204" pitchFamily="34" charset="0"/>
              </a:rPr>
              <a:t> </a:t>
            </a:r>
            <a:r>
              <a:rPr lang="pl-PL" sz="1600" b="1" dirty="0">
                <a:solidFill>
                  <a:srgbClr val="009900"/>
                </a:solidFill>
                <a:latin typeface="Arial" panose="020B0604020202020204" pitchFamily="34" charset="0"/>
                <a:cs typeface="Arial" panose="020B0604020202020204" pitchFamily="34" charset="0"/>
              </a:rPr>
              <a:t>utrzymywania tego zwierzęcia</a:t>
            </a:r>
            <a:r>
              <a:rPr lang="pl-PL" sz="1600" dirty="0">
                <a:latin typeface="Arial" panose="020B0604020202020204" pitchFamily="34" charset="0"/>
                <a:cs typeface="Arial" panose="020B0604020202020204" pitchFamily="34" charset="0"/>
              </a:rPr>
              <a:t> w Centralnym Azylu dla Zwierząt, azylu dla zwierząt albo ogrodzie zoologicznym do czasu:</a:t>
            </a:r>
          </a:p>
          <a:p>
            <a:pPr>
              <a:lnSpc>
                <a:spcPct val="107000"/>
              </a:lnSpc>
              <a:buClr>
                <a:srgbClr val="009900"/>
              </a:buClr>
            </a:pPr>
            <a:endParaRPr lang="pl-PL" sz="1600" dirty="0">
              <a:latin typeface="Arial" panose="020B0604020202020204" pitchFamily="34" charset="0"/>
              <a:cs typeface="Arial" panose="020B0604020202020204" pitchFamily="34" charset="0"/>
            </a:endParaRPr>
          </a:p>
          <a:p>
            <a:pPr marL="257175" indent="-257175">
              <a:lnSpc>
                <a:spcPct val="107000"/>
              </a:lnSpc>
              <a:buFont typeface="+mj-lt"/>
              <a:buAutoNum type="arabicParenR"/>
            </a:pPr>
            <a:r>
              <a:rPr lang="pl-PL" sz="1600" dirty="0">
                <a:latin typeface="Arial" panose="020B0604020202020204" pitchFamily="34" charset="0"/>
                <a:cs typeface="Arial" panose="020B0604020202020204" pitchFamily="34" charset="0"/>
              </a:rPr>
              <a:t>prawomocnego orzeczenia o przepadku tego zwierzęcia na rzecz Skarbu Państwa;</a:t>
            </a:r>
          </a:p>
          <a:p>
            <a:pPr marL="257175" indent="-257175">
              <a:lnSpc>
                <a:spcPct val="107000"/>
              </a:lnSpc>
              <a:buFont typeface="+mj-lt"/>
              <a:buAutoNum type="arabicParenR"/>
            </a:pPr>
            <a:r>
              <a:rPr lang="pl-PL" sz="1600" dirty="0">
                <a:latin typeface="Arial" panose="020B0604020202020204" pitchFamily="34" charset="0"/>
                <a:cs typeface="Arial" panose="020B0604020202020204" pitchFamily="34" charset="0"/>
              </a:rPr>
              <a:t>zrzeczenia się tego zwierzęcia na rzecz Skarbu Państwa.</a:t>
            </a:r>
          </a:p>
          <a:p>
            <a:pPr>
              <a:lnSpc>
                <a:spcPct val="107000"/>
              </a:lnSpc>
              <a:buClr>
                <a:srgbClr val="009900"/>
              </a:buClr>
            </a:pPr>
            <a:endParaRPr lang="pl-PL" sz="16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600" b="1" dirty="0">
                <a:solidFill>
                  <a:schemeClr val="bg1">
                    <a:lumMod val="50000"/>
                  </a:schemeClr>
                </a:solidFill>
                <a:latin typeface="Arial" panose="020B0604020202020204" pitchFamily="34" charset="0"/>
                <a:cs typeface="Arial" panose="020B0604020202020204" pitchFamily="34" charset="0"/>
              </a:rPr>
              <a:t>Organ celny </a:t>
            </a:r>
            <a:r>
              <a:rPr lang="pl-PL" sz="1600" dirty="0">
                <a:latin typeface="Arial" panose="020B0604020202020204" pitchFamily="34" charset="0"/>
                <a:cs typeface="Arial" panose="020B0604020202020204" pitchFamily="34" charset="0"/>
              </a:rPr>
              <a:t>ustala, w drodze decyzji, wysokość kosztów, o których mowa powyżej, uwzględniając poniesione koszty transportu, wyżywienia, opieki weterynaryjnej, kwarantanny lub izolacji, znakowania lub uśmiercenia, w tym utylizacji zwłok.</a:t>
            </a:r>
          </a:p>
        </p:txBody>
      </p:sp>
      <p:sp>
        <p:nvSpPr>
          <p:cNvPr id="4" name="Tytuł 1">
            <a:extLst>
              <a:ext uri="{FF2B5EF4-FFF2-40B4-BE49-F238E27FC236}">
                <a16:creationId xmlns:a16="http://schemas.microsoft.com/office/drawing/2014/main" id="{7C0045B0-7156-41AF-923C-9D5586FC0CA0}"/>
              </a:ext>
            </a:extLst>
          </p:cNvPr>
          <p:cNvSpPr txBox="1">
            <a:spLocks/>
          </p:cNvSpPr>
          <p:nvPr/>
        </p:nvSpPr>
        <p:spPr bwMode="auto">
          <a:xfrm>
            <a:off x="1279040" y="93154"/>
            <a:ext cx="7728325"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Kontrole dotyczące IGO pochodzącego z terytorium państwa trzeciego</a:t>
            </a:r>
          </a:p>
        </p:txBody>
      </p:sp>
    </p:spTree>
    <p:extLst>
      <p:ext uri="{BB962C8B-B14F-4D97-AF65-F5344CB8AC3E}">
        <p14:creationId xmlns:p14="http://schemas.microsoft.com/office/powerpoint/2010/main" val="399421279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ytuł 1">
            <a:extLst>
              <a:ext uri="{FF2B5EF4-FFF2-40B4-BE49-F238E27FC236}">
                <a16:creationId xmlns:a16="http://schemas.microsoft.com/office/drawing/2014/main" id="{3EF09778-47AE-4CA0-8F88-C80D8C9E5C12}"/>
              </a:ext>
            </a:extLst>
          </p:cNvPr>
          <p:cNvSpPr txBox="1">
            <a:spLocks/>
          </p:cNvSpPr>
          <p:nvPr/>
        </p:nvSpPr>
        <p:spPr bwMode="auto">
          <a:xfrm>
            <a:off x="1044014" y="9315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Administracyjne kary pieniężne</a:t>
            </a:r>
          </a:p>
        </p:txBody>
      </p:sp>
      <p:sp>
        <p:nvSpPr>
          <p:cNvPr id="2" name="Prostokąt 1"/>
          <p:cNvSpPr/>
          <p:nvPr/>
        </p:nvSpPr>
        <p:spPr>
          <a:xfrm>
            <a:off x="1496471" y="757884"/>
            <a:ext cx="7006397" cy="3234796"/>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600" b="1" dirty="0">
                <a:solidFill>
                  <a:schemeClr val="bg1">
                    <a:lumMod val="50000"/>
                  </a:schemeClr>
                </a:solidFill>
                <a:latin typeface="Arial" panose="020B0604020202020204" pitchFamily="34" charset="0"/>
                <a:cs typeface="Arial" panose="020B0604020202020204" pitchFamily="34" charset="0"/>
              </a:rPr>
              <a:t>Podmiot</a:t>
            </a:r>
            <a:r>
              <a:rPr lang="pl-PL" sz="1600" dirty="0">
                <a:latin typeface="Arial" panose="020B0604020202020204" pitchFamily="34" charset="0"/>
                <a:cs typeface="Arial" panose="020B0604020202020204" pitchFamily="34" charset="0"/>
              </a:rPr>
              <a:t>, który narusza:</a:t>
            </a:r>
          </a:p>
          <a:p>
            <a:pPr marL="198835" indent="-198835">
              <a:lnSpc>
                <a:spcPct val="107000"/>
              </a:lnSpc>
              <a:buClr>
                <a:srgbClr val="009900"/>
              </a:buClr>
            </a:pPr>
            <a:r>
              <a:rPr lang="pl-PL" sz="1600" dirty="0">
                <a:latin typeface="Arial" panose="020B0604020202020204" pitchFamily="34" charset="0"/>
                <a:cs typeface="Arial" panose="020B0604020202020204" pitchFamily="34" charset="0"/>
              </a:rPr>
              <a:t>1) zakaz, o którym mowa w art. 7 ust. 1, wprowadzając do środowiska lub przemieszczając do środowiska IGO stwarzający zagrożenie dla Polski,</a:t>
            </a:r>
          </a:p>
          <a:p>
            <a:pPr marL="198835" indent="-198835">
              <a:lnSpc>
                <a:spcPct val="107000"/>
              </a:lnSpc>
              <a:buClr>
                <a:srgbClr val="009900"/>
              </a:buClr>
            </a:pPr>
            <a:r>
              <a:rPr lang="pl-PL" sz="1600" dirty="0">
                <a:latin typeface="Arial" panose="020B0604020202020204" pitchFamily="34" charset="0"/>
                <a:cs typeface="Arial" panose="020B0604020202020204" pitchFamily="34" charset="0"/>
              </a:rPr>
              <a:t>2) zakazy, o których mowa w art. 7 ust. 1 rozporządzenia nr 1143/2014 (zakazy obowiązujące w stosunku do IGO stwarzającego zagrożenie dla Unii),</a:t>
            </a:r>
          </a:p>
          <a:p>
            <a:pPr marL="198835" indent="-198835">
              <a:lnSpc>
                <a:spcPct val="107000"/>
              </a:lnSpc>
              <a:buClr>
                <a:srgbClr val="009900"/>
              </a:buClr>
            </a:pPr>
            <a:r>
              <a:rPr lang="pl-PL" sz="1600" dirty="0">
                <a:latin typeface="Arial" panose="020B0604020202020204" pitchFamily="34" charset="0"/>
                <a:cs typeface="Arial" panose="020B0604020202020204" pitchFamily="34" charset="0"/>
              </a:rPr>
              <a:t>3) zakazy, o których mowa w art. 7 ust. 2 (zakazy obowiązujące w stosunku do IGO stwarzającego zagrożenie dla Polski)</a:t>
            </a:r>
          </a:p>
          <a:p>
            <a:pPr marL="198835" indent="-198835">
              <a:lnSpc>
                <a:spcPct val="107000"/>
              </a:lnSpc>
              <a:buClr>
                <a:srgbClr val="009900"/>
              </a:buClr>
            </a:pPr>
            <a:r>
              <a:rPr lang="pl-PL" sz="1600" dirty="0">
                <a:latin typeface="Arial" panose="020B0604020202020204" pitchFamily="34" charset="0"/>
                <a:cs typeface="Arial" panose="020B0604020202020204" pitchFamily="34" charset="0"/>
              </a:rPr>
              <a:t>– podlega administracyjnej karze pieniężnej </a:t>
            </a:r>
            <a:r>
              <a:rPr lang="pl-PL" sz="1600" b="1" u="sng" dirty="0">
                <a:solidFill>
                  <a:schemeClr val="bg1">
                    <a:lumMod val="50000"/>
                  </a:schemeClr>
                </a:solidFill>
                <a:latin typeface="Arial" panose="020B0604020202020204" pitchFamily="34" charset="0"/>
                <a:cs typeface="Arial" panose="020B0604020202020204" pitchFamily="34" charset="0"/>
              </a:rPr>
              <a:t>w wysokości do 1 000 000 zł</a:t>
            </a:r>
            <a:r>
              <a:rPr lang="pl-PL" sz="1600" dirty="0">
                <a:latin typeface="Arial" panose="020B0604020202020204" pitchFamily="34" charset="0"/>
                <a:cs typeface="Arial" panose="020B0604020202020204" pitchFamily="34" charset="0"/>
              </a:rPr>
              <a:t>.</a:t>
            </a:r>
          </a:p>
          <a:p>
            <a:pPr>
              <a:lnSpc>
                <a:spcPct val="107000"/>
              </a:lnSpc>
              <a:buClr>
                <a:srgbClr val="009900"/>
              </a:buClr>
            </a:pPr>
            <a:endParaRPr lang="pl-PL" sz="16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600" dirty="0">
                <a:latin typeface="Arial" panose="020B0604020202020204" pitchFamily="34" charset="0"/>
                <a:cs typeface="Arial" panose="020B0604020202020204" pitchFamily="34" charset="0"/>
              </a:rPr>
              <a:t>Administracyjną karę pieniężną wymierza </a:t>
            </a:r>
            <a:r>
              <a:rPr lang="pl-PL" sz="1600" b="1" dirty="0">
                <a:solidFill>
                  <a:schemeClr val="bg1">
                    <a:lumMod val="50000"/>
                  </a:schemeClr>
                </a:solidFill>
                <a:latin typeface="Arial" panose="020B0604020202020204" pitchFamily="34" charset="0"/>
                <a:cs typeface="Arial" panose="020B0604020202020204" pitchFamily="34" charset="0"/>
              </a:rPr>
              <a:t>regionalny dyrektor ochrony środowiska</a:t>
            </a:r>
            <a:r>
              <a:rPr lang="pl-PL" sz="1600" dirty="0">
                <a:latin typeface="Arial" panose="020B0604020202020204" pitchFamily="34" charset="0"/>
                <a:cs typeface="Arial" panose="020B0604020202020204" pitchFamily="34" charset="0"/>
              </a:rPr>
              <a:t> właściwy ze względu na miejsce naruszenia.</a:t>
            </a:r>
          </a:p>
        </p:txBody>
      </p:sp>
    </p:spTree>
    <p:extLst>
      <p:ext uri="{BB962C8B-B14F-4D97-AF65-F5344CB8AC3E}">
        <p14:creationId xmlns:p14="http://schemas.microsoft.com/office/powerpoint/2010/main" val="195180196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496472" y="579208"/>
            <a:ext cx="6603514" cy="4455322"/>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400" b="1" dirty="0">
                <a:solidFill>
                  <a:schemeClr val="bg1">
                    <a:lumMod val="50000"/>
                  </a:schemeClr>
                </a:solidFill>
                <a:latin typeface="Arial" panose="020B0604020202020204" pitchFamily="34" charset="0"/>
                <a:cs typeface="Arial" panose="020B0604020202020204" pitchFamily="34" charset="0"/>
              </a:rPr>
              <a:t>Regionalny dyrektor ochrony środowiska</a:t>
            </a:r>
            <a:r>
              <a:rPr lang="pl-PL" sz="1400" dirty="0">
                <a:latin typeface="Arial" panose="020B0604020202020204" pitchFamily="34" charset="0"/>
                <a:cs typeface="Arial" panose="020B0604020202020204" pitchFamily="34" charset="0"/>
              </a:rPr>
              <a:t> wymierza administracyjną karę pieniężną, uwzględniając:</a:t>
            </a:r>
          </a:p>
          <a:p>
            <a:pPr marL="198835" indent="-198835">
              <a:lnSpc>
                <a:spcPct val="107000"/>
              </a:lnSpc>
            </a:pPr>
            <a:r>
              <a:rPr lang="pl-PL" sz="1400" dirty="0">
                <a:latin typeface="Arial" panose="020B0604020202020204" pitchFamily="34" charset="0"/>
                <a:cs typeface="Arial" panose="020B0604020202020204" pitchFamily="34" charset="0"/>
              </a:rPr>
              <a:t>1) środki konieczne do wypłaty odszkodowania z tytułu szkód wyrządzonych przez gatunek obcy, którego dotyczyło naruszenie;</a:t>
            </a:r>
          </a:p>
          <a:p>
            <a:pPr marL="198835" indent="-198835">
              <a:lnSpc>
                <a:spcPct val="107000"/>
              </a:lnSpc>
            </a:pPr>
            <a:r>
              <a:rPr lang="pl-PL" sz="1400" dirty="0">
                <a:latin typeface="Arial" panose="020B0604020202020204" pitchFamily="34" charset="0"/>
                <a:cs typeface="Arial" panose="020B0604020202020204" pitchFamily="34" charset="0"/>
              </a:rPr>
              <a:t>2) środki niezbędne do przywrócenia środowiska do stanu sprzed wyrządzenia szkody przez gatunek obcy, którego dotyczyło naruszenie;</a:t>
            </a:r>
          </a:p>
          <a:p>
            <a:pPr marL="198835" indent="-198835">
              <a:lnSpc>
                <a:spcPct val="107000"/>
              </a:lnSpc>
            </a:pPr>
            <a:r>
              <a:rPr lang="pl-PL" sz="1400" dirty="0">
                <a:latin typeface="Arial" panose="020B0604020202020204" pitchFamily="34" charset="0"/>
                <a:cs typeface="Arial" panose="020B0604020202020204" pitchFamily="34" charset="0"/>
              </a:rPr>
              <a:t>3) nakłady poniesione przez organy administracji publicznej na działania podjęte w celu usunięcia następstw naruszeń;</a:t>
            </a:r>
          </a:p>
          <a:p>
            <a:pPr>
              <a:lnSpc>
                <a:spcPct val="107000"/>
              </a:lnSpc>
            </a:pPr>
            <a:r>
              <a:rPr lang="pl-PL" sz="1400" dirty="0">
                <a:latin typeface="Arial" panose="020B0604020202020204" pitchFamily="34" charset="0"/>
                <a:cs typeface="Arial" panose="020B0604020202020204" pitchFamily="34" charset="0"/>
              </a:rPr>
              <a:t>4) wcześniejsze przypadki popełnienia któregokolwiek z naruszeń;</a:t>
            </a:r>
          </a:p>
          <a:p>
            <a:pPr marL="198835" indent="-198835">
              <a:lnSpc>
                <a:spcPct val="107000"/>
              </a:lnSpc>
            </a:pPr>
            <a:r>
              <a:rPr lang="pl-PL" sz="1400" dirty="0">
                <a:latin typeface="Arial" panose="020B0604020202020204" pitchFamily="34" charset="0"/>
                <a:cs typeface="Arial" panose="020B0604020202020204" pitchFamily="34" charset="0"/>
              </a:rPr>
              <a:t>5) okoliczności naruszenia, w szczególności związane z potrzebą ochrony życia lub zdrowia, oraz czas trwania tego naruszenia;</a:t>
            </a:r>
          </a:p>
          <a:p>
            <a:pPr marL="198835" indent="-198835">
              <a:lnSpc>
                <a:spcPct val="107000"/>
              </a:lnSpc>
            </a:pPr>
            <a:r>
              <a:rPr lang="pl-PL" sz="1400" dirty="0">
                <a:latin typeface="Arial" panose="020B0604020202020204" pitchFamily="34" charset="0"/>
                <a:cs typeface="Arial" panose="020B0604020202020204" pitchFamily="34" charset="0"/>
              </a:rPr>
              <a:t>6) stopień przyczynienia się strony, na którą jest nakładana administracyjna kara pieniężna, do powstania naruszenia;</a:t>
            </a:r>
          </a:p>
          <a:p>
            <a:pPr marL="198835" indent="-198835">
              <a:lnSpc>
                <a:spcPct val="107000"/>
              </a:lnSpc>
            </a:pPr>
            <a:r>
              <a:rPr lang="pl-PL" sz="1400" dirty="0">
                <a:latin typeface="Arial" panose="020B0604020202020204" pitchFamily="34" charset="0"/>
                <a:cs typeface="Arial" panose="020B0604020202020204" pitchFamily="34" charset="0"/>
              </a:rPr>
              <a:t>7) działania podjęte przez stronę dobrowolnie w celu uniknięcia skutków naruszenia;</a:t>
            </a:r>
          </a:p>
          <a:p>
            <a:pPr marL="198835" indent="-198835">
              <a:lnSpc>
                <a:spcPct val="107000"/>
              </a:lnSpc>
            </a:pPr>
            <a:r>
              <a:rPr lang="pl-PL" sz="1400" dirty="0">
                <a:latin typeface="Arial" panose="020B0604020202020204" pitchFamily="34" charset="0"/>
                <a:cs typeface="Arial" panose="020B0604020202020204" pitchFamily="34" charset="0"/>
              </a:rPr>
              <a:t>8) wysokość korzyści, którą strona osiągnęła, lub straty, której uniknęła w wyniku naruszenia;</a:t>
            </a:r>
          </a:p>
          <a:p>
            <a:pPr marL="198835" indent="-198835">
              <a:lnSpc>
                <a:spcPct val="107000"/>
              </a:lnSpc>
            </a:pPr>
            <a:r>
              <a:rPr lang="pl-PL" sz="1400" dirty="0">
                <a:latin typeface="Arial" panose="020B0604020202020204" pitchFamily="34" charset="0"/>
                <a:cs typeface="Arial" panose="020B0604020202020204" pitchFamily="34" charset="0"/>
              </a:rPr>
              <a:t>9) w przypadku osoby fizycznej – warunki osobiste strony, na którą administracyjna kara pieniężna jest nakładana.</a:t>
            </a:r>
          </a:p>
        </p:txBody>
      </p:sp>
      <p:sp>
        <p:nvSpPr>
          <p:cNvPr id="4" name="Tytuł 1">
            <a:extLst>
              <a:ext uri="{FF2B5EF4-FFF2-40B4-BE49-F238E27FC236}">
                <a16:creationId xmlns:a16="http://schemas.microsoft.com/office/drawing/2014/main" id="{FE21F0A9-F61A-498E-90F2-4EC6804FB80E}"/>
              </a:ext>
            </a:extLst>
          </p:cNvPr>
          <p:cNvSpPr txBox="1">
            <a:spLocks/>
          </p:cNvSpPr>
          <p:nvPr/>
        </p:nvSpPr>
        <p:spPr bwMode="auto">
          <a:xfrm>
            <a:off x="1044014" y="9315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Administracyjne kary pieniężne</a:t>
            </a:r>
          </a:p>
        </p:txBody>
      </p:sp>
    </p:spTree>
    <p:extLst>
      <p:ext uri="{BB962C8B-B14F-4D97-AF65-F5344CB8AC3E}">
        <p14:creationId xmlns:p14="http://schemas.microsoft.com/office/powerpoint/2010/main" val="234320394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ytuł 1">
            <a:extLst>
              <a:ext uri="{FF2B5EF4-FFF2-40B4-BE49-F238E27FC236}">
                <a16:creationId xmlns:a16="http://schemas.microsoft.com/office/drawing/2014/main" id="{3EF09778-47AE-4CA0-8F88-C80D8C9E5C12}"/>
              </a:ext>
            </a:extLst>
          </p:cNvPr>
          <p:cNvSpPr txBox="1">
            <a:spLocks/>
          </p:cNvSpPr>
          <p:nvPr/>
        </p:nvSpPr>
        <p:spPr bwMode="auto">
          <a:xfrm>
            <a:off x="1044014" y="9315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Przepisy karne</a:t>
            </a:r>
          </a:p>
        </p:txBody>
      </p:sp>
      <p:sp>
        <p:nvSpPr>
          <p:cNvPr id="2" name="Prostokąt 1"/>
          <p:cNvSpPr/>
          <p:nvPr/>
        </p:nvSpPr>
        <p:spPr>
          <a:xfrm>
            <a:off x="1493657" y="579208"/>
            <a:ext cx="6756963" cy="4455322"/>
          </a:xfrm>
          <a:prstGeom prst="rect">
            <a:avLst/>
          </a:prstGeom>
        </p:spPr>
        <p:txBody>
          <a:bodyPr wrap="square">
            <a:spAutoFit/>
          </a:bodyPr>
          <a:lstStyle/>
          <a:p>
            <a:pPr>
              <a:lnSpc>
                <a:spcPct val="107000"/>
              </a:lnSpc>
            </a:pPr>
            <a:r>
              <a:rPr lang="pl-PL" sz="1400" b="1" i="1" dirty="0">
                <a:solidFill>
                  <a:schemeClr val="bg1">
                    <a:lumMod val="50000"/>
                  </a:schemeClr>
                </a:solidFill>
                <a:latin typeface="Arial" panose="020B0604020202020204" pitchFamily="34" charset="0"/>
                <a:cs typeface="Arial" panose="020B0604020202020204" pitchFamily="34" charset="0"/>
              </a:rPr>
              <a:t>Przestępstwa</a:t>
            </a:r>
          </a:p>
          <a:p>
            <a:pPr>
              <a:lnSpc>
                <a:spcPct val="107000"/>
              </a:lnSpc>
            </a:pPr>
            <a:endParaRPr lang="pl-PL" sz="1400" i="1"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Kto:</a:t>
            </a:r>
          </a:p>
          <a:p>
            <a:pPr marL="198835" indent="-198835">
              <a:lnSpc>
                <a:spcPct val="107000"/>
              </a:lnSpc>
            </a:pPr>
            <a:r>
              <a:rPr lang="pl-PL" sz="1400" dirty="0">
                <a:latin typeface="Arial" panose="020B0604020202020204" pitchFamily="34" charset="0"/>
                <a:cs typeface="Arial" panose="020B0604020202020204" pitchFamily="34" charset="0"/>
              </a:rPr>
              <a:t>1) narusza zakaz, o którym mowa w art. 7 ust. 1, wprowadzając do środowiska lub przemieszczając do środowiska IGO stwarzający zagrożenie dla Polski,</a:t>
            </a:r>
          </a:p>
          <a:p>
            <a:pPr marL="198835" indent="-198835">
              <a:lnSpc>
                <a:spcPct val="107000"/>
              </a:lnSpc>
            </a:pPr>
            <a:r>
              <a:rPr lang="pl-PL" sz="1400" dirty="0">
                <a:latin typeface="Arial" panose="020B0604020202020204" pitchFamily="34" charset="0"/>
                <a:cs typeface="Arial" panose="020B0604020202020204" pitchFamily="34" charset="0"/>
              </a:rPr>
              <a:t>2) narusza zakazy, o których mowa w art. 7 ust. 1 rozporządzenia nr 1143/2014 (zakazy obowiązujące w stosunku do IGO stwarzającego zagrożenie dla Unii),</a:t>
            </a:r>
          </a:p>
          <a:p>
            <a:pPr marL="198835" indent="-198835">
              <a:lnSpc>
                <a:spcPct val="107000"/>
              </a:lnSpc>
            </a:pPr>
            <a:r>
              <a:rPr lang="pl-PL" sz="1400" dirty="0">
                <a:latin typeface="Arial" panose="020B0604020202020204" pitchFamily="34" charset="0"/>
                <a:cs typeface="Arial" panose="020B0604020202020204" pitchFamily="34" charset="0"/>
              </a:rPr>
              <a:t>3) narusza zakazy, o których mowa w art. 7 ust. 2 (zakazy obowiązujące w stosunku do IGO stwarzającego zagrożenie dla Polski),</a:t>
            </a:r>
          </a:p>
          <a:p>
            <a:pPr marL="198835" indent="-198835">
              <a:lnSpc>
                <a:spcPct val="107000"/>
              </a:lnSpc>
            </a:pPr>
            <a:r>
              <a:rPr lang="pl-PL" sz="1400" dirty="0">
                <a:latin typeface="Arial" panose="020B0604020202020204" pitchFamily="34" charset="0"/>
                <a:cs typeface="Arial" panose="020B0604020202020204" pitchFamily="34" charset="0"/>
              </a:rPr>
              <a:t>4) wykonuje czynności objęte stosownym zezwoleniem na odstępstwo od zakazów, z naruszeniem warunków, sposobu, miejsca i czasu ich wykonywania określonych w tych zezwoleniach, w tym warunków wykonania czynności niezbędnych do zmniejszenia ryzyka ucieczki lub rozprzestrzenienia się IGO objętego tymi zezwoleniami,</a:t>
            </a:r>
          </a:p>
          <a:p>
            <a:pPr marL="198835" indent="-198835">
              <a:lnSpc>
                <a:spcPct val="107000"/>
              </a:lnSpc>
            </a:pPr>
            <a:r>
              <a:rPr lang="pl-PL" sz="1400" dirty="0">
                <a:latin typeface="Arial" panose="020B0604020202020204" pitchFamily="34" charset="0"/>
                <a:cs typeface="Arial" panose="020B0604020202020204" pitchFamily="34" charset="0"/>
              </a:rPr>
              <a:t>5) wbrew wymaganiom określonym w przepisach art. 12 ust. 1, 2 lub 4 sprzedaje albo przekazuje zwierzę lub roślinę podmiotowi, który nie uzyskał zezwolenia na odstępstwo od zakazów, o których mowa w art. 7 ust. 1 lit. b oraz d rozporządzenia nr 1143/2014, lub zezwolenia na odstępstwo od zakazów, o których mowa w art. 7 ust. 2 pkt 2 i 3,</a:t>
            </a:r>
          </a:p>
        </p:txBody>
      </p:sp>
    </p:spTree>
    <p:extLst>
      <p:ext uri="{BB962C8B-B14F-4D97-AF65-F5344CB8AC3E}">
        <p14:creationId xmlns:p14="http://schemas.microsoft.com/office/powerpoint/2010/main" val="125748276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493658" y="579208"/>
            <a:ext cx="5940660" cy="3763787"/>
          </a:xfrm>
          <a:prstGeom prst="rect">
            <a:avLst/>
          </a:prstGeom>
        </p:spPr>
        <p:txBody>
          <a:bodyPr wrap="square">
            <a:spAutoFit/>
          </a:bodyPr>
          <a:lstStyle/>
          <a:p>
            <a:pPr>
              <a:lnSpc>
                <a:spcPct val="107000"/>
              </a:lnSpc>
            </a:pPr>
            <a:r>
              <a:rPr lang="pl-PL" sz="1400" b="1" i="1" dirty="0">
                <a:solidFill>
                  <a:schemeClr val="bg1">
                    <a:lumMod val="50000"/>
                  </a:schemeClr>
                </a:solidFill>
                <a:latin typeface="Arial" panose="020B0604020202020204" pitchFamily="34" charset="0"/>
                <a:cs typeface="Arial" panose="020B0604020202020204" pitchFamily="34" charset="0"/>
              </a:rPr>
              <a:t>Przestępstwa</a:t>
            </a:r>
          </a:p>
          <a:p>
            <a:pPr>
              <a:lnSpc>
                <a:spcPct val="107000"/>
              </a:lnSpc>
            </a:pPr>
            <a:endParaRPr lang="pl-PL" sz="1400" i="1" dirty="0">
              <a:latin typeface="Arial" panose="020B0604020202020204" pitchFamily="34" charset="0"/>
              <a:cs typeface="Arial" panose="020B0604020202020204" pitchFamily="34" charset="0"/>
            </a:endParaRPr>
          </a:p>
          <a:p>
            <a:pPr marL="198835" indent="-198835">
              <a:lnSpc>
                <a:spcPct val="107000"/>
              </a:lnSpc>
            </a:pPr>
            <a:r>
              <a:rPr lang="pl-PL" sz="1400" dirty="0">
                <a:latin typeface="Arial" panose="020B0604020202020204" pitchFamily="34" charset="0"/>
                <a:cs typeface="Arial" panose="020B0604020202020204" pitchFamily="34" charset="0"/>
              </a:rPr>
              <a:t>6) wbrew obowiązkowi określonemu w art. 12 ust. 5 nie poddaje uśmierceniu zwierzęcia lub nie unieszkodliwia rośliny w warunkach uniemożliwiających rozprzestrzenienie się tego zwierzęcia lub tej rośliny</a:t>
            </a:r>
          </a:p>
          <a:p>
            <a:pPr marL="69056" indent="-69056">
              <a:lnSpc>
                <a:spcPct val="107000"/>
              </a:lnSpc>
            </a:pPr>
            <a:r>
              <a:rPr lang="pl-PL" sz="1400" b="1" u="sng" dirty="0">
                <a:solidFill>
                  <a:schemeClr val="bg1">
                    <a:lumMod val="50000"/>
                  </a:schemeClr>
                </a:solidFill>
                <a:latin typeface="Arial" panose="020B0604020202020204" pitchFamily="34" charset="0"/>
                <a:cs typeface="Arial" panose="020B0604020202020204" pitchFamily="34" charset="0"/>
              </a:rPr>
              <a:t>− podlega karze pozbawienia wolności od 3 miesięcy do lat 5</a:t>
            </a:r>
            <a:r>
              <a:rPr lang="pl-PL" sz="1400" dirty="0">
                <a:latin typeface="Arial" panose="020B0604020202020204" pitchFamily="34" charset="0"/>
                <a:cs typeface="Arial" panose="020B0604020202020204" pitchFamily="34" charset="0"/>
              </a:rPr>
              <a:t>.</a:t>
            </a:r>
          </a:p>
          <a:p>
            <a:pPr>
              <a:lnSpc>
                <a:spcPct val="107000"/>
              </a:lnSpc>
            </a:pPr>
            <a:endParaRPr lang="pl-PL" sz="1400" b="1"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Jeżeli sprawca ww. czynu określonego działa </a:t>
            </a:r>
            <a:r>
              <a:rPr lang="pl-PL" sz="1400" b="1" dirty="0">
                <a:solidFill>
                  <a:srgbClr val="009900"/>
                </a:solidFill>
                <a:latin typeface="Arial" panose="020B0604020202020204" pitchFamily="34" charset="0"/>
                <a:cs typeface="Arial" panose="020B0604020202020204" pitchFamily="34" charset="0"/>
              </a:rPr>
              <a:t>nieumyślnie</a:t>
            </a:r>
            <a:r>
              <a:rPr lang="pl-PL" sz="1400" dirty="0">
                <a:latin typeface="Arial" panose="020B0604020202020204" pitchFamily="34" charset="0"/>
                <a:cs typeface="Arial" panose="020B0604020202020204" pitchFamily="34" charset="0"/>
              </a:rPr>
              <a:t>, </a:t>
            </a:r>
            <a:r>
              <a:rPr lang="pl-PL" sz="1400" b="1" dirty="0">
                <a:solidFill>
                  <a:schemeClr val="bg1">
                    <a:lumMod val="50000"/>
                  </a:schemeClr>
                </a:solidFill>
                <a:latin typeface="Arial" panose="020B0604020202020204" pitchFamily="34" charset="0"/>
                <a:cs typeface="Arial" panose="020B0604020202020204" pitchFamily="34" charset="0"/>
              </a:rPr>
              <a:t>podlega grzywnie, karze ograniczenia wolności albo pozbawienia wolności do lat 2</a:t>
            </a:r>
            <a:r>
              <a:rPr lang="pl-PL" sz="1400" dirty="0">
                <a:latin typeface="Arial" panose="020B0604020202020204" pitchFamily="34" charset="0"/>
                <a:cs typeface="Arial" panose="020B0604020202020204" pitchFamily="34" charset="0"/>
              </a:rPr>
              <a:t>.</a:t>
            </a:r>
          </a:p>
          <a:p>
            <a:pPr>
              <a:lnSpc>
                <a:spcPct val="107000"/>
              </a:lnSpc>
              <a:buClr>
                <a:srgbClr val="009900"/>
              </a:buClr>
            </a:pPr>
            <a:endParaRPr lang="pl-PL" sz="14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W przypadku skazania za przestępstwo określone powyżej sąd może orzec przepadek przedmiotów służących do popełnienia przestępstwa oraz gatunku obcego pochodzącego z przestępstwa.</a:t>
            </a:r>
          </a:p>
          <a:p>
            <a:pPr>
              <a:lnSpc>
                <a:spcPct val="107000"/>
              </a:lnSpc>
            </a:pPr>
            <a:endParaRPr lang="pl-PL" sz="1400" dirty="0">
              <a:latin typeface="Arial" panose="020B0604020202020204" pitchFamily="34" charset="0"/>
              <a:cs typeface="Arial" panose="020B0604020202020204" pitchFamily="34" charset="0"/>
            </a:endParaRPr>
          </a:p>
        </p:txBody>
      </p:sp>
      <p:sp>
        <p:nvSpPr>
          <p:cNvPr id="4" name="Tytuł 1">
            <a:extLst>
              <a:ext uri="{FF2B5EF4-FFF2-40B4-BE49-F238E27FC236}">
                <a16:creationId xmlns:a16="http://schemas.microsoft.com/office/drawing/2014/main" id="{038390EF-92AB-471F-BC4A-53B593CC9274}"/>
              </a:ext>
            </a:extLst>
          </p:cNvPr>
          <p:cNvSpPr txBox="1">
            <a:spLocks/>
          </p:cNvSpPr>
          <p:nvPr/>
        </p:nvSpPr>
        <p:spPr bwMode="auto">
          <a:xfrm>
            <a:off x="1044014" y="9315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Przepisy karne</a:t>
            </a:r>
          </a:p>
        </p:txBody>
      </p:sp>
    </p:spTree>
    <p:extLst>
      <p:ext uri="{BB962C8B-B14F-4D97-AF65-F5344CB8AC3E}">
        <p14:creationId xmlns:p14="http://schemas.microsoft.com/office/powerpoint/2010/main" val="10861507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493657" y="579208"/>
            <a:ext cx="6756963" cy="4685835"/>
          </a:xfrm>
          <a:prstGeom prst="rect">
            <a:avLst/>
          </a:prstGeom>
        </p:spPr>
        <p:txBody>
          <a:bodyPr wrap="square">
            <a:spAutoFit/>
          </a:bodyPr>
          <a:lstStyle/>
          <a:p>
            <a:pPr>
              <a:lnSpc>
                <a:spcPct val="107000"/>
              </a:lnSpc>
            </a:pPr>
            <a:r>
              <a:rPr lang="pl-PL" sz="1400" b="1" i="1" dirty="0">
                <a:solidFill>
                  <a:schemeClr val="bg1">
                    <a:lumMod val="50000"/>
                  </a:schemeClr>
                </a:solidFill>
                <a:latin typeface="Arial" panose="020B0604020202020204" pitchFamily="34" charset="0"/>
                <a:cs typeface="Arial" panose="020B0604020202020204" pitchFamily="34" charset="0"/>
              </a:rPr>
              <a:t>Wykroczenia</a:t>
            </a:r>
          </a:p>
          <a:p>
            <a:pPr>
              <a:lnSpc>
                <a:spcPct val="107000"/>
              </a:lnSpc>
            </a:pPr>
            <a:endParaRPr lang="pl-PL" sz="1400" i="1"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Kto:</a:t>
            </a:r>
          </a:p>
          <a:p>
            <a:pPr marL="198835" indent="-198835">
              <a:lnSpc>
                <a:spcPct val="107000"/>
              </a:lnSpc>
            </a:pPr>
            <a:r>
              <a:rPr lang="pl-PL" sz="1400" dirty="0">
                <a:latin typeface="Arial" panose="020B0604020202020204" pitchFamily="34" charset="0"/>
                <a:cs typeface="Arial" panose="020B0604020202020204" pitchFamily="34" charset="0"/>
              </a:rPr>
              <a:t>1) narusza zakaz, o którym mowa w art. 7 ust. 1, wprowadzając do środowiska lub przemieszczając w środowisku gatunek obcy inny niż IGO stwarzający zagrożenie dla Unii lub IGO stwarzający zagrożenie dla Polski,</a:t>
            </a:r>
          </a:p>
          <a:p>
            <a:pPr marL="198835" indent="-198835">
              <a:lnSpc>
                <a:spcPct val="107000"/>
              </a:lnSpc>
            </a:pPr>
            <a:r>
              <a:rPr lang="pl-PL" sz="1400" dirty="0">
                <a:latin typeface="Arial" panose="020B0604020202020204" pitchFamily="34" charset="0"/>
                <a:cs typeface="Arial" panose="020B0604020202020204" pitchFamily="34" charset="0"/>
              </a:rPr>
              <a:t>2) wbrew obowiązkowi określonemu w art. 28 ust. 2 nie przedstawia podczas kontroli, o której mowa w art. 47 ust. 1 rozporządzenia nr 2017/625, zezwolenia na odstępstwo od zakazu, o którym mowa w art. 7 ust. 2 pkt 1, albo zezwolenia na odstępstwo od zakazu, o którym mowa w art. 7 ust. 1 lit. a rozporządzenia nr 1143/2014, w przypadku wwożenia do Unii Europejskiej lub wywożenia poza obszar celny Unii Europejskiej IGO stwarzającego zagrożenie dla Unii lub IGO stwarzającego zagrożenie dla Polski, lub nie dołącza tego zezwolenia do zgłoszenia celnego, a w przypadku gdy zgłoszenie celne jest dokonywane w formie ustnej – nie przedstawia tego zezwolenia bez wezwania organowi celnemu podczas dokonywania zgłoszenia celnego,</a:t>
            </a:r>
          </a:p>
          <a:p>
            <a:pPr marL="198835" indent="-198835">
              <a:lnSpc>
                <a:spcPct val="107000"/>
              </a:lnSpc>
            </a:pPr>
            <a:r>
              <a:rPr lang="pl-PL" sz="1400" dirty="0">
                <a:latin typeface="Arial" panose="020B0604020202020204" pitchFamily="34" charset="0"/>
                <a:cs typeface="Arial" panose="020B0604020202020204" pitchFamily="34" charset="0"/>
              </a:rPr>
              <a:t>3) wbrew obowiązkowi określonemu w art. 7 ust. 4, nie dokonuje eliminacji gatunku obcego ze środowiska po zakończeniu jego użytkowania w sposób uniemożliwiający jego późniejsze rozprzestrzenienie się,</a:t>
            </a:r>
          </a:p>
          <a:p>
            <a:pPr>
              <a:lnSpc>
                <a:spcPct val="107000"/>
              </a:lnSpc>
            </a:pPr>
            <a:endParaRPr lang="pl-PL" sz="1400" dirty="0">
              <a:latin typeface="Arial" panose="020B0604020202020204" pitchFamily="34" charset="0"/>
              <a:cs typeface="Arial" panose="020B0604020202020204" pitchFamily="34" charset="0"/>
            </a:endParaRPr>
          </a:p>
        </p:txBody>
      </p:sp>
      <p:sp>
        <p:nvSpPr>
          <p:cNvPr id="4" name="Tytuł 1">
            <a:extLst>
              <a:ext uri="{FF2B5EF4-FFF2-40B4-BE49-F238E27FC236}">
                <a16:creationId xmlns:a16="http://schemas.microsoft.com/office/drawing/2014/main" id="{1F2D4E65-42F9-4CE8-B8F0-0E74B2370247}"/>
              </a:ext>
            </a:extLst>
          </p:cNvPr>
          <p:cNvSpPr txBox="1">
            <a:spLocks/>
          </p:cNvSpPr>
          <p:nvPr/>
        </p:nvSpPr>
        <p:spPr bwMode="auto">
          <a:xfrm>
            <a:off x="1044014" y="9315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Przepisy karne</a:t>
            </a:r>
          </a:p>
        </p:txBody>
      </p:sp>
    </p:spTree>
    <p:extLst>
      <p:ext uri="{BB962C8B-B14F-4D97-AF65-F5344CB8AC3E}">
        <p14:creationId xmlns:p14="http://schemas.microsoft.com/office/powerpoint/2010/main" val="134564818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493658" y="579208"/>
            <a:ext cx="7482176" cy="4455322"/>
          </a:xfrm>
          <a:prstGeom prst="rect">
            <a:avLst/>
          </a:prstGeom>
        </p:spPr>
        <p:txBody>
          <a:bodyPr wrap="square">
            <a:spAutoFit/>
          </a:bodyPr>
          <a:lstStyle/>
          <a:p>
            <a:pPr>
              <a:lnSpc>
                <a:spcPct val="107000"/>
              </a:lnSpc>
            </a:pPr>
            <a:r>
              <a:rPr lang="pl-PL" sz="1400" b="1" i="1" dirty="0">
                <a:solidFill>
                  <a:schemeClr val="bg1">
                    <a:lumMod val="50000"/>
                  </a:schemeClr>
                </a:solidFill>
                <a:latin typeface="Arial" panose="020B0604020202020204" pitchFamily="34" charset="0"/>
                <a:cs typeface="Arial" panose="020B0604020202020204" pitchFamily="34" charset="0"/>
              </a:rPr>
              <a:t>Wykroczenia</a:t>
            </a:r>
          </a:p>
          <a:p>
            <a:pPr>
              <a:lnSpc>
                <a:spcPct val="107000"/>
              </a:lnSpc>
            </a:pPr>
            <a:endParaRPr lang="pl-PL" sz="1400" i="1" dirty="0">
              <a:latin typeface="Arial" panose="020B0604020202020204" pitchFamily="34" charset="0"/>
              <a:cs typeface="Arial" panose="020B0604020202020204" pitchFamily="34" charset="0"/>
            </a:endParaRPr>
          </a:p>
          <a:p>
            <a:pPr>
              <a:lnSpc>
                <a:spcPct val="107000"/>
              </a:lnSpc>
            </a:pPr>
            <a:r>
              <a:rPr lang="pl-PL" sz="1400" dirty="0">
                <a:latin typeface="Arial" panose="020B0604020202020204" pitchFamily="34" charset="0"/>
                <a:cs typeface="Arial" panose="020B0604020202020204" pitchFamily="34" charset="0"/>
              </a:rPr>
              <a:t>4) wbrew obowiązkom określonym w art. 11 ust. 1:</a:t>
            </a:r>
          </a:p>
          <a:p>
            <a:pPr marL="407194" indent="-208360">
              <a:lnSpc>
                <a:spcPct val="107000"/>
              </a:lnSpc>
            </a:pPr>
            <a:r>
              <a:rPr lang="pl-PL" sz="1400" dirty="0">
                <a:latin typeface="Arial" panose="020B0604020202020204" pitchFamily="34" charset="0"/>
                <a:cs typeface="Arial" panose="020B0604020202020204" pitchFamily="34" charset="0"/>
              </a:rPr>
              <a:t>a) zatrzymuje zwierzę do jego naturalnej śmierci, nie posiadając zezwolenia na odstępstwo od zakazów, o których mowa w art. 7 ust. 1 lit. b oraz d rozporządzenia nr 1143/2014, albo zezwolenia na odstępstwo od zakazów, o których mowa w art. 7 ust. 2 pkt 2 i 3, albo</a:t>
            </a:r>
          </a:p>
          <a:p>
            <a:pPr marL="407194" indent="-208360">
              <a:lnSpc>
                <a:spcPct val="107000"/>
              </a:lnSpc>
            </a:pPr>
            <a:r>
              <a:rPr lang="pl-PL" sz="1400" dirty="0">
                <a:latin typeface="Arial" panose="020B0604020202020204" pitchFamily="34" charset="0"/>
                <a:cs typeface="Arial" panose="020B0604020202020204" pitchFamily="34" charset="0"/>
              </a:rPr>
              <a:t>b) nie przekazuje zwierzęcia podmiotowi, który uzyskał zezwolenie na odstępstwo od zakazów, o których mowa w art. 7 ust. 1 lit. b oraz d rozporządzenia nr 1143/2014, podmiotowi, który posiada zezwolenie na odstępstwo od zakazów, o których mowa w art. 7 ust. 2 pkt 2 i 3, do Centralnego Azylu dla Zwierząt albo do azylu dla zwierząt, albo</a:t>
            </a:r>
          </a:p>
          <a:p>
            <a:pPr marL="198835">
              <a:lnSpc>
                <a:spcPct val="107000"/>
              </a:lnSpc>
            </a:pPr>
            <a:r>
              <a:rPr lang="pl-PL" sz="1400" dirty="0">
                <a:latin typeface="Arial" panose="020B0604020202020204" pitchFamily="34" charset="0"/>
                <a:cs typeface="Arial" panose="020B0604020202020204" pitchFamily="34" charset="0"/>
              </a:rPr>
              <a:t>c) nie poddaje zwierzęcia uśmierceniu,</a:t>
            </a:r>
          </a:p>
          <a:p>
            <a:pPr marL="198835" indent="-198835">
              <a:lnSpc>
                <a:spcPct val="107000"/>
              </a:lnSpc>
            </a:pPr>
            <a:r>
              <a:rPr lang="pl-PL" sz="1400" dirty="0">
                <a:latin typeface="Arial" panose="020B0604020202020204" pitchFamily="34" charset="0"/>
                <a:cs typeface="Arial" panose="020B0604020202020204" pitchFamily="34" charset="0"/>
              </a:rPr>
              <a:t>5) wbrew obowiązkowi określonemu w art. 12 ust. 3, nie zapewnia przetrzymywania i przemieszczania zapasu IGO w obiekcie izolowanym lub nie podejmuje niezbędnych środków uniemożliwiających rozmnażanie się lub ucieczkę IGO objętego tym zapasem IGO,</a:t>
            </a:r>
          </a:p>
          <a:p>
            <a:pPr marL="198835" indent="-198835">
              <a:lnSpc>
                <a:spcPct val="107000"/>
              </a:lnSpc>
            </a:pPr>
            <a:r>
              <a:rPr lang="pl-PL" sz="1400" dirty="0">
                <a:latin typeface="Arial" panose="020B0604020202020204" pitchFamily="34" charset="0"/>
                <a:cs typeface="Arial" panose="020B0604020202020204" pitchFamily="34" charset="0"/>
              </a:rPr>
              <a:t>6) nie oznakowuje zwierzęcia należącego do IGO stwarzającego zagrożenie dla Unii lub do IGO stwarzającego zagrożenie dla Polski lub nie dokumentuje indywidualnych cech takiego zwierzęcia zgodnie z art. 14,</a:t>
            </a:r>
          </a:p>
        </p:txBody>
      </p:sp>
      <p:sp>
        <p:nvSpPr>
          <p:cNvPr id="4" name="Tytuł 1">
            <a:extLst>
              <a:ext uri="{FF2B5EF4-FFF2-40B4-BE49-F238E27FC236}">
                <a16:creationId xmlns:a16="http://schemas.microsoft.com/office/drawing/2014/main" id="{5142E698-D21C-47FE-994E-A8851D3A9785}"/>
              </a:ext>
            </a:extLst>
          </p:cNvPr>
          <p:cNvSpPr txBox="1">
            <a:spLocks/>
          </p:cNvSpPr>
          <p:nvPr/>
        </p:nvSpPr>
        <p:spPr bwMode="auto">
          <a:xfrm>
            <a:off x="1044014" y="9315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Przepisy karne</a:t>
            </a:r>
          </a:p>
        </p:txBody>
      </p:sp>
    </p:spTree>
    <p:extLst>
      <p:ext uri="{BB962C8B-B14F-4D97-AF65-F5344CB8AC3E}">
        <p14:creationId xmlns:p14="http://schemas.microsoft.com/office/powerpoint/2010/main" val="139136593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493658" y="579208"/>
            <a:ext cx="5508612" cy="3072251"/>
          </a:xfrm>
          <a:prstGeom prst="rect">
            <a:avLst/>
          </a:prstGeom>
        </p:spPr>
        <p:txBody>
          <a:bodyPr wrap="square">
            <a:spAutoFit/>
          </a:bodyPr>
          <a:lstStyle/>
          <a:p>
            <a:pPr>
              <a:lnSpc>
                <a:spcPct val="107000"/>
              </a:lnSpc>
            </a:pPr>
            <a:r>
              <a:rPr lang="pl-PL" sz="1400" b="1" i="1" dirty="0">
                <a:solidFill>
                  <a:schemeClr val="bg1">
                    <a:lumMod val="50000"/>
                  </a:schemeClr>
                </a:solidFill>
                <a:latin typeface="Arial" panose="020B0604020202020204" pitchFamily="34" charset="0"/>
                <a:cs typeface="Arial" panose="020B0604020202020204" pitchFamily="34" charset="0"/>
              </a:rPr>
              <a:t>Wykroczenia</a:t>
            </a:r>
          </a:p>
          <a:p>
            <a:pPr>
              <a:lnSpc>
                <a:spcPct val="107000"/>
              </a:lnSpc>
            </a:pPr>
            <a:endParaRPr lang="pl-PL" sz="1400" i="1" dirty="0">
              <a:latin typeface="Arial" panose="020B0604020202020204" pitchFamily="34" charset="0"/>
              <a:cs typeface="Arial" panose="020B0604020202020204" pitchFamily="34" charset="0"/>
            </a:endParaRPr>
          </a:p>
          <a:p>
            <a:pPr marL="198835" indent="-198835">
              <a:lnSpc>
                <a:spcPct val="107000"/>
              </a:lnSpc>
            </a:pPr>
            <a:r>
              <a:rPr lang="pl-PL" sz="1400" dirty="0">
                <a:latin typeface="Arial" panose="020B0604020202020204" pitchFamily="34" charset="0"/>
                <a:cs typeface="Arial" panose="020B0604020202020204" pitchFamily="34" charset="0"/>
              </a:rPr>
              <a:t>7) wbrew obowiązkowi określonemu w art. 14 ust. 10, nie przekazuje, w terminie określonym w tym przepisie, organowi, który wydał zezwolenie, kopii zaświadczenia o wszczepieniu </a:t>
            </a:r>
            <a:r>
              <a:rPr lang="pl-PL" sz="1400" dirty="0" err="1">
                <a:latin typeface="Arial" panose="020B0604020202020204" pitchFamily="34" charset="0"/>
                <a:cs typeface="Arial" panose="020B0604020202020204" pitchFamily="34" charset="0"/>
              </a:rPr>
              <a:t>mikroczipa</a:t>
            </a:r>
            <a:r>
              <a:rPr lang="pl-PL" sz="1400" dirty="0">
                <a:latin typeface="Arial" panose="020B0604020202020204" pitchFamily="34" charset="0"/>
                <a:cs typeface="Arial" panose="020B0604020202020204" pitchFamily="34" charset="0"/>
              </a:rPr>
              <a:t> albo kopii dokumentu potwierdzającego wszczepienie </a:t>
            </a:r>
            <a:r>
              <a:rPr lang="pl-PL" sz="1400" dirty="0" err="1">
                <a:latin typeface="Arial" panose="020B0604020202020204" pitchFamily="34" charset="0"/>
                <a:cs typeface="Arial" panose="020B0604020202020204" pitchFamily="34" charset="0"/>
              </a:rPr>
              <a:t>mikroczipa</a:t>
            </a:r>
            <a:r>
              <a:rPr lang="pl-PL" sz="1400" dirty="0">
                <a:latin typeface="Arial" panose="020B0604020202020204" pitchFamily="34" charset="0"/>
                <a:cs typeface="Arial" panose="020B0604020202020204" pitchFamily="34" charset="0"/>
              </a:rPr>
              <a:t>, zawierającego numer wszczepionego </a:t>
            </a:r>
            <a:r>
              <a:rPr lang="pl-PL" sz="1400" dirty="0" err="1">
                <a:latin typeface="Arial" panose="020B0604020202020204" pitchFamily="34" charset="0"/>
                <a:cs typeface="Arial" panose="020B0604020202020204" pitchFamily="34" charset="0"/>
              </a:rPr>
              <a:t>mikroczipa</a:t>
            </a:r>
            <a:endParaRPr lang="pl-PL" sz="1400" dirty="0">
              <a:latin typeface="Arial" panose="020B0604020202020204" pitchFamily="34" charset="0"/>
              <a:cs typeface="Arial" panose="020B0604020202020204" pitchFamily="34" charset="0"/>
            </a:endParaRPr>
          </a:p>
          <a:p>
            <a:pPr>
              <a:lnSpc>
                <a:spcPct val="107000"/>
              </a:lnSpc>
            </a:pPr>
            <a:r>
              <a:rPr lang="pl-PL" sz="1400" b="1" dirty="0">
                <a:solidFill>
                  <a:schemeClr val="bg1">
                    <a:lumMod val="50000"/>
                  </a:schemeClr>
                </a:solidFill>
                <a:latin typeface="Arial" panose="020B0604020202020204" pitchFamily="34" charset="0"/>
                <a:cs typeface="Arial" panose="020B0604020202020204" pitchFamily="34" charset="0"/>
              </a:rPr>
              <a:t>− </a:t>
            </a:r>
            <a:r>
              <a:rPr lang="pl-PL" sz="1400" b="1" u="sng" dirty="0">
                <a:solidFill>
                  <a:schemeClr val="bg1">
                    <a:lumMod val="50000"/>
                  </a:schemeClr>
                </a:solidFill>
                <a:latin typeface="Arial" panose="020B0604020202020204" pitchFamily="34" charset="0"/>
                <a:cs typeface="Arial" panose="020B0604020202020204" pitchFamily="34" charset="0"/>
              </a:rPr>
              <a:t>podlega karze aresztu albo grzywny</a:t>
            </a:r>
            <a:r>
              <a:rPr lang="pl-PL" sz="1400" dirty="0">
                <a:latin typeface="Arial" panose="020B0604020202020204" pitchFamily="34" charset="0"/>
                <a:cs typeface="Arial" panose="020B0604020202020204" pitchFamily="34" charset="0"/>
              </a:rPr>
              <a:t>.</a:t>
            </a:r>
          </a:p>
          <a:p>
            <a:pPr>
              <a:lnSpc>
                <a:spcPct val="107000"/>
              </a:lnSpc>
            </a:pPr>
            <a:endParaRPr lang="pl-PL" sz="14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W przypadku ukarania za wykroczenie określone powyżej sąd może orzec przepadek przedmiotów służących do popełnienia wykroczenia oraz gatunku obcego pochodzącego z wykroczenia, chociażby nie stanowiły własności sprawcy.</a:t>
            </a:r>
          </a:p>
        </p:txBody>
      </p:sp>
      <p:sp>
        <p:nvSpPr>
          <p:cNvPr id="4" name="Tytuł 1">
            <a:extLst>
              <a:ext uri="{FF2B5EF4-FFF2-40B4-BE49-F238E27FC236}">
                <a16:creationId xmlns:a16="http://schemas.microsoft.com/office/drawing/2014/main" id="{D36D4B65-441B-46B3-A557-4925DB6F4F58}"/>
              </a:ext>
            </a:extLst>
          </p:cNvPr>
          <p:cNvSpPr txBox="1">
            <a:spLocks/>
          </p:cNvSpPr>
          <p:nvPr/>
        </p:nvSpPr>
        <p:spPr bwMode="auto">
          <a:xfrm>
            <a:off x="1044014" y="9315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Przepisy karne</a:t>
            </a:r>
          </a:p>
        </p:txBody>
      </p:sp>
    </p:spTree>
    <p:extLst>
      <p:ext uri="{BB962C8B-B14F-4D97-AF65-F5344CB8AC3E}">
        <p14:creationId xmlns:p14="http://schemas.microsoft.com/office/powerpoint/2010/main" val="90684155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545615" y="663291"/>
            <a:ext cx="6052770" cy="4224811"/>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400" b="1" dirty="0">
                <a:solidFill>
                  <a:schemeClr val="bg1">
                    <a:lumMod val="50000"/>
                  </a:schemeClr>
                </a:solidFill>
                <a:latin typeface="Arial" panose="020B0604020202020204" pitchFamily="34" charset="0"/>
                <a:cs typeface="Arial" panose="020B0604020202020204" pitchFamily="34" charset="0"/>
              </a:rPr>
              <a:t>Sąd</a:t>
            </a:r>
            <a:r>
              <a:rPr lang="pl-PL" sz="1400" dirty="0">
                <a:latin typeface="Arial" panose="020B0604020202020204" pitchFamily="34" charset="0"/>
                <a:cs typeface="Arial" panose="020B0604020202020204" pitchFamily="34" charset="0"/>
              </a:rPr>
              <a:t> doręcza odpis prawomocnego </a:t>
            </a:r>
            <a:r>
              <a:rPr lang="pl-PL" sz="1400" b="1" dirty="0">
                <a:solidFill>
                  <a:srgbClr val="009900"/>
                </a:solidFill>
                <a:latin typeface="Arial" panose="020B0604020202020204" pitchFamily="34" charset="0"/>
                <a:cs typeface="Arial" panose="020B0604020202020204" pitchFamily="34" charset="0"/>
              </a:rPr>
              <a:t>orzeczenia o przepadku</a:t>
            </a:r>
            <a:r>
              <a:rPr lang="pl-PL" sz="1400" dirty="0">
                <a:latin typeface="Arial" panose="020B0604020202020204" pitchFamily="34" charset="0"/>
                <a:cs typeface="Arial" panose="020B0604020202020204" pitchFamily="34" charset="0"/>
              </a:rPr>
              <a:t> gatunku obcego (w przypadku skazania za przestępstwo / ukarania za wykroczenie) </a:t>
            </a:r>
            <a:r>
              <a:rPr lang="pl-PL" sz="1400" b="1" dirty="0">
                <a:solidFill>
                  <a:schemeClr val="bg1">
                    <a:lumMod val="50000"/>
                  </a:schemeClr>
                </a:solidFill>
                <a:latin typeface="Arial" panose="020B0604020202020204" pitchFamily="34" charset="0"/>
                <a:cs typeface="Arial" panose="020B0604020202020204" pitchFamily="34" charset="0"/>
              </a:rPr>
              <a:t>regionalnemu dyrektorowi ochrony środowiska</a:t>
            </a:r>
            <a:r>
              <a:rPr lang="pl-PL" sz="1400" dirty="0">
                <a:latin typeface="Arial" panose="020B0604020202020204" pitchFamily="34" charset="0"/>
                <a:cs typeface="Arial" panose="020B0604020202020204" pitchFamily="34" charset="0"/>
              </a:rPr>
              <a:t> właściwemu ze względu na miejsce przetrzymywania gatunku obcego.</a:t>
            </a:r>
          </a:p>
          <a:p>
            <a:pPr>
              <a:lnSpc>
                <a:spcPct val="107000"/>
              </a:lnSpc>
              <a:buClr>
                <a:srgbClr val="009900"/>
              </a:buClr>
            </a:pPr>
            <a:endParaRPr lang="pl-PL" sz="14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b="1" dirty="0">
                <a:solidFill>
                  <a:schemeClr val="bg1">
                    <a:lumMod val="50000"/>
                  </a:schemeClr>
                </a:solidFill>
                <a:latin typeface="Arial" panose="020B0604020202020204" pitchFamily="34" charset="0"/>
                <a:cs typeface="Arial" panose="020B0604020202020204" pitchFamily="34" charset="0"/>
              </a:rPr>
              <a:t>Regionalny dyrektor ochrony środowiska</a:t>
            </a:r>
            <a:r>
              <a:rPr lang="pl-PL" sz="1400" dirty="0">
                <a:latin typeface="Arial" panose="020B0604020202020204" pitchFamily="34" charset="0"/>
                <a:cs typeface="Arial" panose="020B0604020202020204" pitchFamily="34" charset="0"/>
              </a:rPr>
              <a:t> właściwy ze względu na miejsce przetrzymywania gatunku obcego, którego przepadek orzekł sąd, wyznacza, w drodze decyzji, </a:t>
            </a:r>
            <a:r>
              <a:rPr lang="pl-PL" sz="1400" b="1" dirty="0">
                <a:solidFill>
                  <a:schemeClr val="bg1">
                    <a:lumMod val="50000"/>
                  </a:schemeClr>
                </a:solidFill>
                <a:latin typeface="Arial" panose="020B0604020202020204" pitchFamily="34" charset="0"/>
                <a:cs typeface="Arial" panose="020B0604020202020204" pitchFamily="34" charset="0"/>
              </a:rPr>
              <a:t>termin przekazania</a:t>
            </a:r>
            <a:r>
              <a:rPr lang="pl-PL" sz="1400" dirty="0">
                <a:latin typeface="Arial" panose="020B0604020202020204" pitchFamily="34" charset="0"/>
                <a:cs typeface="Arial" panose="020B0604020202020204" pitchFamily="34" charset="0"/>
              </a:rPr>
              <a:t> tego gatunku obcego oraz </a:t>
            </a:r>
            <a:r>
              <a:rPr lang="pl-PL" sz="1400" b="1" dirty="0">
                <a:solidFill>
                  <a:schemeClr val="bg1">
                    <a:lumMod val="50000"/>
                  </a:schemeClr>
                </a:solidFill>
                <a:latin typeface="Arial" panose="020B0604020202020204" pitchFamily="34" charset="0"/>
                <a:cs typeface="Arial" panose="020B0604020202020204" pitchFamily="34" charset="0"/>
              </a:rPr>
              <a:t>podmiot</a:t>
            </a:r>
            <a:r>
              <a:rPr lang="pl-PL" sz="1400" dirty="0">
                <a:latin typeface="Arial" panose="020B0604020202020204" pitchFamily="34" charset="0"/>
                <a:cs typeface="Arial" panose="020B0604020202020204" pitchFamily="34" charset="0"/>
              </a:rPr>
              <a:t>, któremu zostanie przekazany gatunek obcy:</a:t>
            </a:r>
          </a:p>
          <a:p>
            <a:pPr>
              <a:lnSpc>
                <a:spcPct val="107000"/>
              </a:lnSpc>
              <a:buClr>
                <a:srgbClr val="009900"/>
              </a:buClr>
            </a:pPr>
            <a:r>
              <a:rPr lang="pl-PL" sz="1400" dirty="0">
                <a:latin typeface="Arial" panose="020B0604020202020204" pitchFamily="34" charset="0"/>
                <a:cs typeface="Arial" panose="020B0604020202020204" pitchFamily="34" charset="0"/>
              </a:rPr>
              <a:t>1) spełniający warunki określone w:</a:t>
            </a:r>
          </a:p>
          <a:p>
            <a:pPr marL="407194" indent="-208360">
              <a:lnSpc>
                <a:spcPct val="107000"/>
              </a:lnSpc>
              <a:buClr>
                <a:srgbClr val="009900"/>
              </a:buClr>
            </a:pPr>
            <a:r>
              <a:rPr lang="pl-PL" sz="1400" dirty="0">
                <a:latin typeface="Arial" panose="020B0604020202020204" pitchFamily="34" charset="0"/>
                <a:cs typeface="Arial" panose="020B0604020202020204" pitchFamily="34" charset="0"/>
              </a:rPr>
              <a:t>a) art. 8 ust. 2 i 3 rozporządzenia nr 1143/2014 – w przypadku IGO stwarzającego zagrożenie dla Unii,</a:t>
            </a:r>
          </a:p>
          <a:p>
            <a:pPr marL="198835">
              <a:lnSpc>
                <a:spcPct val="107000"/>
              </a:lnSpc>
              <a:buClr>
                <a:srgbClr val="009900"/>
              </a:buClr>
            </a:pPr>
            <a:r>
              <a:rPr lang="pl-PL" sz="1400" dirty="0">
                <a:latin typeface="Arial" panose="020B0604020202020204" pitchFamily="34" charset="0"/>
                <a:cs typeface="Arial" panose="020B0604020202020204" pitchFamily="34" charset="0"/>
              </a:rPr>
              <a:t>b) art. 8 ust. 8 – w przypadku IGO stwarzającego zagrożenie dla Polski;</a:t>
            </a:r>
          </a:p>
          <a:p>
            <a:pPr marL="198835" indent="-198835">
              <a:lnSpc>
                <a:spcPct val="107000"/>
              </a:lnSpc>
              <a:buClr>
                <a:srgbClr val="009900"/>
              </a:buClr>
            </a:pPr>
            <a:r>
              <a:rPr lang="pl-PL" sz="1400" dirty="0">
                <a:latin typeface="Arial" panose="020B0604020202020204" pitchFamily="34" charset="0"/>
                <a:cs typeface="Arial" panose="020B0604020202020204" pitchFamily="34" charset="0"/>
              </a:rPr>
              <a:t>2) dający rękojmię przetrzymywania gatunku obcego w warunkach zapewniających jego dobrostan – w przypadku gatunku obcego innego niż IGO stwarzający zagrożenie dla Unii lub IGO stwarzający zagrożenie dla Polski.</a:t>
            </a:r>
          </a:p>
          <a:p>
            <a:pPr>
              <a:lnSpc>
                <a:spcPct val="107000"/>
              </a:lnSpc>
            </a:pPr>
            <a:endParaRPr lang="pl-PL" sz="1400" dirty="0">
              <a:latin typeface="Arial" panose="020B0604020202020204" pitchFamily="34" charset="0"/>
              <a:cs typeface="Arial" panose="020B0604020202020204" pitchFamily="34" charset="0"/>
            </a:endParaRPr>
          </a:p>
        </p:txBody>
      </p:sp>
      <p:sp>
        <p:nvSpPr>
          <p:cNvPr id="4" name="Tytuł 1">
            <a:extLst>
              <a:ext uri="{FF2B5EF4-FFF2-40B4-BE49-F238E27FC236}">
                <a16:creationId xmlns:a16="http://schemas.microsoft.com/office/drawing/2014/main" id="{CBF61167-4E26-43D9-8FC3-6A7950D79E07}"/>
              </a:ext>
            </a:extLst>
          </p:cNvPr>
          <p:cNvSpPr txBox="1">
            <a:spLocks/>
          </p:cNvSpPr>
          <p:nvPr/>
        </p:nvSpPr>
        <p:spPr bwMode="auto">
          <a:xfrm>
            <a:off x="1044014" y="9315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Przepisy karne</a:t>
            </a:r>
          </a:p>
        </p:txBody>
      </p:sp>
    </p:spTree>
    <p:extLst>
      <p:ext uri="{BB962C8B-B14F-4D97-AF65-F5344CB8AC3E}">
        <p14:creationId xmlns:p14="http://schemas.microsoft.com/office/powerpoint/2010/main" val="134750071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503064" y="673801"/>
            <a:ext cx="5805645" cy="3323987"/>
          </a:xfrm>
          <a:prstGeom prst="rect">
            <a:avLst/>
          </a:prstGeom>
        </p:spPr>
        <p:txBody>
          <a:bodyPr wrap="square">
            <a:spAutoFit/>
          </a:bodyPr>
          <a:lstStyle/>
          <a:p>
            <a:pPr marL="214313" indent="-214313">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Jeżeli nie można wyznaczyć podmiotu, któremu zostanie przekazany gatunek obcy, </a:t>
            </a:r>
            <a:r>
              <a:rPr lang="pl-PL" sz="1400" b="1" dirty="0">
                <a:solidFill>
                  <a:schemeClr val="bg1">
                    <a:lumMod val="50000"/>
                  </a:schemeClr>
                </a:solidFill>
                <a:latin typeface="Arial" panose="020B0604020202020204" pitchFamily="34" charset="0"/>
                <a:cs typeface="Arial" panose="020B0604020202020204" pitchFamily="34" charset="0"/>
              </a:rPr>
              <a:t>regionalny dyrektor ochrony środowiska</a:t>
            </a:r>
            <a:r>
              <a:rPr lang="pl-PL" sz="1400" dirty="0">
                <a:latin typeface="Arial" panose="020B0604020202020204" pitchFamily="34" charset="0"/>
                <a:cs typeface="Arial" panose="020B0604020202020204" pitchFamily="34" charset="0"/>
              </a:rPr>
              <a:t> zarządza, w drodze decyzji, </a:t>
            </a:r>
            <a:r>
              <a:rPr lang="pl-PL" sz="1400" b="1" u="sng" dirty="0">
                <a:solidFill>
                  <a:schemeClr val="bg1">
                    <a:lumMod val="50000"/>
                  </a:schemeClr>
                </a:solidFill>
                <a:latin typeface="Arial" panose="020B0604020202020204" pitchFamily="34" charset="0"/>
                <a:cs typeface="Arial" panose="020B0604020202020204" pitchFamily="34" charset="0"/>
              </a:rPr>
              <a:t>na koszt skazanego albo ukaranego</a:t>
            </a:r>
            <a:r>
              <a:rPr lang="pl-PL" sz="1400" b="1" dirty="0">
                <a:solidFill>
                  <a:schemeClr val="bg1">
                    <a:lumMod val="50000"/>
                  </a:schemeClr>
                </a:solidFill>
                <a:latin typeface="Arial" panose="020B0604020202020204" pitchFamily="34" charset="0"/>
                <a:cs typeface="Arial" panose="020B0604020202020204" pitchFamily="34" charset="0"/>
              </a:rPr>
              <a:t> </a:t>
            </a:r>
            <a:r>
              <a:rPr lang="pl-PL" sz="1400" b="1" dirty="0">
                <a:solidFill>
                  <a:srgbClr val="009900"/>
                </a:solidFill>
                <a:latin typeface="Arial" panose="020B0604020202020204" pitchFamily="34" charset="0"/>
                <a:cs typeface="Arial" panose="020B0604020202020204" pitchFamily="34" charset="0"/>
              </a:rPr>
              <a:t>uśmiercenie zwierzęcia lub unieszkodliwienie rośliny</a:t>
            </a:r>
            <a:r>
              <a:rPr lang="pl-PL" sz="1400" dirty="0">
                <a:latin typeface="Arial" panose="020B0604020202020204" pitchFamily="34" charset="0"/>
                <a:cs typeface="Arial" panose="020B0604020202020204" pitchFamily="34" charset="0"/>
              </a:rPr>
              <a:t> w warunkach uniemożliwiających rozprzestrzenienie się tego zwierzęcia lub tej rośliny. W decyzji określa się termin uśmiercenia zwierzęcia lub unieszkodliwienia rośliny.</a:t>
            </a:r>
          </a:p>
          <a:p>
            <a:pPr>
              <a:buClr>
                <a:srgbClr val="009900"/>
              </a:buClr>
            </a:pPr>
            <a:endParaRPr lang="pl-PL" sz="1400" dirty="0">
              <a:latin typeface="Arial" panose="020B0604020202020204" pitchFamily="34" charset="0"/>
              <a:cs typeface="Arial" panose="020B0604020202020204" pitchFamily="34" charset="0"/>
            </a:endParaRPr>
          </a:p>
          <a:p>
            <a:pPr marL="214313" indent="-214313">
              <a:buClr>
                <a:srgbClr val="009900"/>
              </a:buClr>
              <a:buFont typeface="Arial" panose="020B0604020202020204" pitchFamily="34" charset="0"/>
              <a:buChar char="•"/>
            </a:pPr>
            <a:r>
              <a:rPr lang="pl-PL" sz="1400" b="1" u="sng" dirty="0">
                <a:solidFill>
                  <a:schemeClr val="bg1">
                    <a:lumMod val="50000"/>
                  </a:schemeClr>
                </a:solidFill>
                <a:latin typeface="Arial" panose="020B0604020202020204" pitchFamily="34" charset="0"/>
                <a:cs typeface="Arial" panose="020B0604020202020204" pitchFamily="34" charset="0"/>
              </a:rPr>
              <a:t>Koszty transportu lub utrzymywania</a:t>
            </a:r>
            <a:r>
              <a:rPr lang="pl-PL" sz="1400" dirty="0">
                <a:latin typeface="Arial" panose="020B0604020202020204" pitchFamily="34" charset="0"/>
                <a:cs typeface="Arial" panose="020B0604020202020204" pitchFamily="34" charset="0"/>
              </a:rPr>
              <a:t> gatunku obcego do czasu przekazania podmiotowi, o którym mowa powyżej, albo uśmiercenia zwierzęcia lub unieszkodliwienia rośliny </a:t>
            </a:r>
            <a:r>
              <a:rPr lang="pl-PL" sz="1400" b="1" dirty="0">
                <a:solidFill>
                  <a:schemeClr val="bg1">
                    <a:lumMod val="50000"/>
                  </a:schemeClr>
                </a:solidFill>
                <a:latin typeface="Arial" panose="020B0604020202020204" pitchFamily="34" charset="0"/>
                <a:cs typeface="Arial" panose="020B0604020202020204" pitchFamily="34" charset="0"/>
              </a:rPr>
              <a:t>ponosi skazany albo ukarany</a:t>
            </a:r>
            <a:r>
              <a:rPr lang="pl-PL" sz="1400" dirty="0">
                <a:latin typeface="Arial" panose="020B0604020202020204" pitchFamily="34" charset="0"/>
                <a:cs typeface="Arial" panose="020B0604020202020204" pitchFamily="34" charset="0"/>
              </a:rPr>
              <a:t>.</a:t>
            </a:r>
          </a:p>
          <a:p>
            <a:pPr>
              <a:buClr>
                <a:srgbClr val="009900"/>
              </a:buClr>
            </a:pPr>
            <a:endParaRPr lang="pl-PL" sz="1400" dirty="0">
              <a:latin typeface="Arial" panose="020B0604020202020204" pitchFamily="34" charset="0"/>
              <a:cs typeface="Arial" panose="020B0604020202020204" pitchFamily="34" charset="0"/>
            </a:endParaRPr>
          </a:p>
          <a:p>
            <a:pPr marL="214313" indent="-214313">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Ww. koszty określa regionalny dyrektor ochrony środowiska w decyzji, o której mowa powyżej.</a:t>
            </a:r>
          </a:p>
        </p:txBody>
      </p:sp>
      <p:sp>
        <p:nvSpPr>
          <p:cNvPr id="4" name="Tytuł 1">
            <a:extLst>
              <a:ext uri="{FF2B5EF4-FFF2-40B4-BE49-F238E27FC236}">
                <a16:creationId xmlns:a16="http://schemas.microsoft.com/office/drawing/2014/main" id="{73BDD2D8-054A-481E-BFA6-C12C7857546E}"/>
              </a:ext>
            </a:extLst>
          </p:cNvPr>
          <p:cNvSpPr txBox="1">
            <a:spLocks/>
          </p:cNvSpPr>
          <p:nvPr/>
        </p:nvSpPr>
        <p:spPr bwMode="auto">
          <a:xfrm>
            <a:off x="1044014" y="9315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Przepisy karne</a:t>
            </a:r>
          </a:p>
        </p:txBody>
      </p:sp>
    </p:spTree>
    <p:extLst>
      <p:ext uri="{BB962C8B-B14F-4D97-AF65-F5344CB8AC3E}">
        <p14:creationId xmlns:p14="http://schemas.microsoft.com/office/powerpoint/2010/main" val="257335962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ytuł 1">
            <a:extLst>
              <a:ext uri="{FF2B5EF4-FFF2-40B4-BE49-F238E27FC236}">
                <a16:creationId xmlns:a16="http://schemas.microsoft.com/office/drawing/2014/main" id="{3EF09778-47AE-4CA0-8F88-C80D8C9E5C12}"/>
              </a:ext>
            </a:extLst>
          </p:cNvPr>
          <p:cNvSpPr txBox="1">
            <a:spLocks/>
          </p:cNvSpPr>
          <p:nvPr/>
        </p:nvSpPr>
        <p:spPr bwMode="auto">
          <a:xfrm>
            <a:off x="1044014" y="9315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Azyle dla zwierząt</a:t>
            </a:r>
          </a:p>
        </p:txBody>
      </p:sp>
      <p:sp>
        <p:nvSpPr>
          <p:cNvPr id="2" name="Prostokąt 1"/>
          <p:cNvSpPr/>
          <p:nvPr/>
        </p:nvSpPr>
        <p:spPr>
          <a:xfrm>
            <a:off x="1535700" y="663291"/>
            <a:ext cx="5454606" cy="3990708"/>
          </a:xfrm>
          <a:prstGeom prst="rect">
            <a:avLst/>
          </a:prstGeom>
        </p:spPr>
        <p:txBody>
          <a:bodyPr wrap="square">
            <a:spAutoFit/>
          </a:bodyPr>
          <a:lstStyle/>
          <a:p>
            <a:r>
              <a:rPr lang="pl-PL" sz="1600" b="1" i="1" dirty="0">
                <a:solidFill>
                  <a:srgbClr val="009900"/>
                </a:solidFill>
                <a:latin typeface="Arial" panose="020B0604020202020204" pitchFamily="34" charset="0"/>
                <a:cs typeface="Arial" panose="020B0604020202020204" pitchFamily="34" charset="0"/>
              </a:rPr>
              <a:t>Ustawa z dnia 16 kwietnia 2004 r. o ochronie przyrody (Dz. U. z 2024 r. poz. 1478, z </a:t>
            </a:r>
            <a:r>
              <a:rPr lang="pl-PL" sz="1600" b="1" i="1" dirty="0" err="1">
                <a:solidFill>
                  <a:srgbClr val="009900"/>
                </a:solidFill>
                <a:latin typeface="Arial" panose="020B0604020202020204" pitchFamily="34" charset="0"/>
                <a:cs typeface="Arial" panose="020B0604020202020204" pitchFamily="34" charset="0"/>
              </a:rPr>
              <a:t>późn</a:t>
            </a:r>
            <a:r>
              <a:rPr lang="pl-PL" sz="1600" b="1" i="1" dirty="0">
                <a:solidFill>
                  <a:srgbClr val="009900"/>
                </a:solidFill>
                <a:latin typeface="Arial" panose="020B0604020202020204" pitchFamily="34" charset="0"/>
                <a:cs typeface="Arial" panose="020B0604020202020204" pitchFamily="34" charset="0"/>
              </a:rPr>
              <a:t>. zm.)</a:t>
            </a:r>
          </a:p>
          <a:p>
            <a:pPr>
              <a:lnSpc>
                <a:spcPct val="107000"/>
              </a:lnSpc>
              <a:buClr>
                <a:srgbClr val="009900"/>
              </a:buClr>
            </a:pPr>
            <a:r>
              <a:rPr lang="pl-PL" sz="1600" dirty="0">
                <a:latin typeface="Arial" panose="020B0604020202020204" pitchFamily="34" charset="0"/>
                <a:cs typeface="Arial" panose="020B0604020202020204" pitchFamily="34" charset="0"/>
              </a:rPr>
              <a:t> </a:t>
            </a:r>
          </a:p>
          <a:p>
            <a:pPr marL="285750" indent="-285750">
              <a:lnSpc>
                <a:spcPct val="107000"/>
              </a:lnSpc>
              <a:buClr>
                <a:srgbClr val="009900"/>
              </a:buClr>
              <a:buFont typeface="Wingdings" panose="05000000000000000000" pitchFamily="2" charset="2"/>
              <a:buChar char="ü"/>
            </a:pPr>
            <a:r>
              <a:rPr lang="pl-PL" sz="1600" dirty="0">
                <a:latin typeface="Arial" panose="020B0604020202020204" pitchFamily="34" charset="0"/>
                <a:cs typeface="Arial" panose="020B0604020202020204" pitchFamily="34" charset="0"/>
              </a:rPr>
              <a:t>Wprowadzenie </a:t>
            </a:r>
            <a:r>
              <a:rPr lang="pl-PL" sz="1600" b="1" dirty="0">
                <a:solidFill>
                  <a:srgbClr val="009900"/>
                </a:solidFill>
                <a:latin typeface="Arial" panose="020B0604020202020204" pitchFamily="34" charset="0"/>
                <a:cs typeface="Arial" panose="020B0604020202020204" pitchFamily="34" charset="0"/>
              </a:rPr>
              <a:t>definicji azylu dla zwierząt </a:t>
            </a:r>
            <a:r>
              <a:rPr lang="pl-PL" sz="1600" dirty="0">
                <a:latin typeface="Arial" panose="020B0604020202020204" pitchFamily="34" charset="0"/>
                <a:cs typeface="Arial" panose="020B0604020202020204" pitchFamily="34" charset="0"/>
              </a:rPr>
              <a:t>(art. 5): </a:t>
            </a:r>
          </a:p>
          <a:p>
            <a:pPr>
              <a:lnSpc>
                <a:spcPct val="107000"/>
              </a:lnSpc>
              <a:buClr>
                <a:srgbClr val="009900"/>
              </a:buClr>
            </a:pPr>
            <a:r>
              <a:rPr lang="pl-PL" sz="1600" dirty="0">
                <a:latin typeface="Arial" panose="020B0604020202020204" pitchFamily="34" charset="0"/>
                <a:cs typeface="Arial" panose="020B0604020202020204" pitchFamily="34" charset="0"/>
              </a:rPr>
              <a:t>1e) azyl dla zwierząt – ośrodek, w którym przetrzymuje się żywe zwierzęta:</a:t>
            </a:r>
          </a:p>
          <a:p>
            <a:pPr marL="267891">
              <a:lnSpc>
                <a:spcPct val="107000"/>
              </a:lnSpc>
              <a:buClr>
                <a:srgbClr val="009900"/>
              </a:buClr>
            </a:pPr>
            <a:r>
              <a:rPr lang="pl-PL" sz="1600" dirty="0">
                <a:latin typeface="Arial" panose="020B0604020202020204" pitchFamily="34" charset="0"/>
                <a:cs typeface="Arial" panose="020B0604020202020204" pitchFamily="34" charset="0"/>
              </a:rPr>
              <a:t>a) gatunków obcych,</a:t>
            </a:r>
          </a:p>
          <a:p>
            <a:pPr marL="466725" indent="-198835">
              <a:lnSpc>
                <a:spcPct val="107000"/>
              </a:lnSpc>
              <a:buClr>
                <a:srgbClr val="009900"/>
              </a:buClr>
            </a:pPr>
            <a:r>
              <a:rPr lang="pl-PL" sz="1600" dirty="0">
                <a:latin typeface="Arial" panose="020B0604020202020204" pitchFamily="34" charset="0"/>
                <a:cs typeface="Arial" panose="020B0604020202020204" pitchFamily="34" charset="0"/>
              </a:rPr>
              <a:t>b) gatunków CITES (podlegających ochronie na podstawie przepisów rozporządzenia Rady (WE) nr 338/97 w sprawie ochrony gatunków dzikiej fauny i flory w drodze regulacji handlu nimi),</a:t>
            </a:r>
          </a:p>
          <a:p>
            <a:pPr marL="267891">
              <a:lnSpc>
                <a:spcPct val="107000"/>
              </a:lnSpc>
              <a:buClr>
                <a:srgbClr val="009900"/>
              </a:buClr>
            </a:pPr>
            <a:r>
              <a:rPr lang="pl-PL" sz="1600" dirty="0">
                <a:latin typeface="Arial" panose="020B0604020202020204" pitchFamily="34" charset="0"/>
                <a:cs typeface="Arial" panose="020B0604020202020204" pitchFamily="34" charset="0"/>
              </a:rPr>
              <a:t>c) gatunków niebezpiecznych dla życia i zdrowia ludzi,</a:t>
            </a:r>
          </a:p>
          <a:p>
            <a:pPr marL="466725" indent="-198835">
              <a:lnSpc>
                <a:spcPct val="107000"/>
              </a:lnSpc>
              <a:buClr>
                <a:srgbClr val="009900"/>
              </a:buClr>
            </a:pPr>
            <a:r>
              <a:rPr lang="pl-PL" sz="1600" dirty="0">
                <a:latin typeface="Arial" panose="020B0604020202020204" pitchFamily="34" charset="0"/>
                <a:cs typeface="Arial" panose="020B0604020202020204" pitchFamily="34" charset="0"/>
              </a:rPr>
              <a:t>d) gatunków objętych ochroną gatunkową, które są niezdolne do życia w środowisku przyrodniczym.</a:t>
            </a:r>
          </a:p>
          <a:p>
            <a:pPr>
              <a:lnSpc>
                <a:spcPct val="107000"/>
              </a:lnSpc>
            </a:pPr>
            <a:endParaRPr lang="pl-PL" sz="1600" b="1" i="1" dirty="0">
              <a:solidFill>
                <a:srgbClr val="0099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9056654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493658" y="674901"/>
            <a:ext cx="6988190" cy="4715265"/>
          </a:xfrm>
          <a:prstGeom prst="rect">
            <a:avLst/>
          </a:prstGeom>
        </p:spPr>
        <p:txBody>
          <a:bodyPr wrap="square">
            <a:spAutoFit/>
          </a:bodyPr>
          <a:lstStyle/>
          <a:p>
            <a:r>
              <a:rPr lang="pl-PL" sz="1400" b="1" i="1" dirty="0">
                <a:solidFill>
                  <a:srgbClr val="009900"/>
                </a:solidFill>
                <a:latin typeface="Arial" panose="020B0604020202020204" pitchFamily="34" charset="0"/>
                <a:cs typeface="Arial" panose="020B0604020202020204" pitchFamily="34" charset="0"/>
              </a:rPr>
              <a:t>Ustawa o ochronie przyrody</a:t>
            </a:r>
          </a:p>
          <a:p>
            <a:endParaRPr lang="pl-PL" sz="1400" dirty="0">
              <a:solidFill>
                <a:srgbClr val="009900"/>
              </a:solidFill>
              <a:latin typeface="Arial" panose="020B0604020202020204" pitchFamily="34" charset="0"/>
              <a:cs typeface="Arial" panose="020B0604020202020204" pitchFamily="34" charset="0"/>
            </a:endParaRPr>
          </a:p>
          <a:p>
            <a:pPr marL="285750" indent="-285750">
              <a:lnSpc>
                <a:spcPct val="107000"/>
              </a:lnSpc>
              <a:buClr>
                <a:srgbClr val="009900"/>
              </a:buClr>
              <a:buFont typeface="Wingdings" panose="05000000000000000000" pitchFamily="2" charset="2"/>
              <a:buChar char="ü"/>
            </a:pPr>
            <a:r>
              <a:rPr lang="pl-PL" sz="1400" b="1" dirty="0">
                <a:solidFill>
                  <a:schemeClr val="bg1">
                    <a:lumMod val="50000"/>
                  </a:schemeClr>
                </a:solidFill>
                <a:latin typeface="Arial" panose="020B0604020202020204" pitchFamily="34" charset="0"/>
                <a:cs typeface="Arial" panose="020B0604020202020204" pitchFamily="34" charset="0"/>
              </a:rPr>
              <a:t>Wprowadzenie przepisów umożliwiających tworzenie </a:t>
            </a:r>
            <a:r>
              <a:rPr lang="pl-PL" sz="1400" b="1" dirty="0" err="1">
                <a:solidFill>
                  <a:schemeClr val="bg1">
                    <a:lumMod val="50000"/>
                  </a:schemeClr>
                </a:solidFill>
                <a:latin typeface="Arial" panose="020B0604020202020204" pitchFamily="34" charset="0"/>
                <a:cs typeface="Arial" panose="020B0604020202020204" pitchFamily="34" charset="0"/>
              </a:rPr>
              <a:t>azyli</a:t>
            </a:r>
            <a:r>
              <a:rPr lang="pl-PL" sz="1400" b="1" dirty="0">
                <a:solidFill>
                  <a:schemeClr val="bg1">
                    <a:lumMod val="50000"/>
                  </a:schemeClr>
                </a:solidFill>
                <a:latin typeface="Arial" panose="020B0604020202020204" pitchFamily="34" charset="0"/>
                <a:cs typeface="Arial" panose="020B0604020202020204" pitchFamily="34" charset="0"/>
              </a:rPr>
              <a:t> dla zwierząt </a:t>
            </a:r>
          </a:p>
          <a:p>
            <a:pPr>
              <a:lnSpc>
                <a:spcPct val="107000"/>
              </a:lnSpc>
              <a:buClr>
                <a:srgbClr val="009900"/>
              </a:buClr>
            </a:pPr>
            <a:r>
              <a:rPr lang="pl-PL" sz="1400" dirty="0">
                <a:latin typeface="Arial" panose="020B0604020202020204" pitchFamily="34" charset="0"/>
                <a:cs typeface="Arial" panose="020B0604020202020204" pitchFamily="34" charset="0"/>
              </a:rPr>
              <a:t>(dodanie art. 76a-76c)</a:t>
            </a:r>
          </a:p>
          <a:p>
            <a:pPr marL="214313" indent="-214313">
              <a:lnSpc>
                <a:spcPct val="107000"/>
              </a:lnSpc>
              <a:buClr>
                <a:srgbClr val="009900"/>
              </a:buClr>
              <a:buFont typeface="Wingdings" panose="05000000000000000000" pitchFamily="2" charset="2"/>
              <a:buChar char="ü"/>
            </a:pPr>
            <a:endParaRPr lang="pl-PL" sz="800" b="1" dirty="0">
              <a:solidFill>
                <a:schemeClr val="bg1">
                  <a:lumMod val="50000"/>
                </a:schemeClr>
              </a:solidFill>
              <a:latin typeface="Arial" panose="020B0604020202020204" pitchFamily="34" charset="0"/>
              <a:cs typeface="Arial" panose="020B0604020202020204" pitchFamily="34" charset="0"/>
            </a:endParaRPr>
          </a:p>
          <a:p>
            <a:pPr marL="214313" indent="-214313">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Utworzenie i prowadzenie azylu dla zwierząt wymaga uzyskania </a:t>
            </a:r>
            <a:r>
              <a:rPr lang="pl-PL" sz="1400" b="1" dirty="0">
                <a:solidFill>
                  <a:srgbClr val="009900"/>
                </a:solidFill>
                <a:latin typeface="Arial" panose="020B0604020202020204" pitchFamily="34" charset="0"/>
                <a:cs typeface="Arial" panose="020B0604020202020204" pitchFamily="34" charset="0"/>
              </a:rPr>
              <a:t>zezwolenia</a:t>
            </a:r>
            <a:r>
              <a:rPr lang="pl-PL" sz="1400" dirty="0">
                <a:latin typeface="Arial" panose="020B0604020202020204" pitchFamily="34" charset="0"/>
                <a:cs typeface="Arial" panose="020B0604020202020204" pitchFamily="34" charset="0"/>
              </a:rPr>
              <a:t> </a:t>
            </a:r>
            <a:r>
              <a:rPr lang="pl-PL" sz="1400" b="1" dirty="0">
                <a:solidFill>
                  <a:schemeClr val="bg1">
                    <a:lumMod val="50000"/>
                  </a:schemeClr>
                </a:solidFill>
                <a:latin typeface="Arial" panose="020B0604020202020204" pitchFamily="34" charset="0"/>
                <a:cs typeface="Arial" panose="020B0604020202020204" pitchFamily="34" charset="0"/>
              </a:rPr>
              <a:t>Generalnego Dyrektora Ochrony Środowiska</a:t>
            </a:r>
            <a:r>
              <a:rPr lang="pl-PL" sz="1400" dirty="0">
                <a:latin typeface="Arial" panose="020B0604020202020204" pitchFamily="34" charset="0"/>
                <a:cs typeface="Arial" panose="020B0604020202020204" pitchFamily="34" charset="0"/>
              </a:rPr>
              <a:t>.</a:t>
            </a:r>
          </a:p>
          <a:p>
            <a:pPr>
              <a:buClr>
                <a:srgbClr val="009900"/>
              </a:buClr>
            </a:pPr>
            <a:endParaRPr lang="pl-PL" sz="800" dirty="0">
              <a:latin typeface="Arial" panose="020B0604020202020204" pitchFamily="34" charset="0"/>
              <a:cs typeface="Arial" panose="020B0604020202020204" pitchFamily="34" charset="0"/>
            </a:endParaRPr>
          </a:p>
          <a:p>
            <a:pPr marL="214313" indent="-214313">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Zezwolenie wydaje się po zasięgnięciu </a:t>
            </a:r>
            <a:r>
              <a:rPr lang="pl-PL" sz="1400" b="1" dirty="0">
                <a:solidFill>
                  <a:srgbClr val="009900"/>
                </a:solidFill>
                <a:latin typeface="Arial" panose="020B0604020202020204" pitchFamily="34" charset="0"/>
                <a:cs typeface="Arial" panose="020B0604020202020204" pitchFamily="34" charset="0"/>
              </a:rPr>
              <a:t>opinii</a:t>
            </a:r>
            <a:r>
              <a:rPr lang="pl-PL" sz="1400" dirty="0">
                <a:latin typeface="Arial" panose="020B0604020202020204" pitchFamily="34" charset="0"/>
                <a:cs typeface="Arial" panose="020B0604020202020204" pitchFamily="34" charset="0"/>
              </a:rPr>
              <a:t> </a:t>
            </a:r>
            <a:r>
              <a:rPr lang="pl-PL" sz="1400" b="1" dirty="0">
                <a:solidFill>
                  <a:schemeClr val="bg1">
                    <a:lumMod val="50000"/>
                  </a:schemeClr>
                </a:solidFill>
                <a:latin typeface="Arial" panose="020B0604020202020204" pitchFamily="34" charset="0"/>
                <a:cs typeface="Arial" panose="020B0604020202020204" pitchFamily="34" charset="0"/>
              </a:rPr>
              <a:t>regionalnego dyrektora ochrony środowiska</a:t>
            </a:r>
            <a:r>
              <a:rPr lang="pl-PL" sz="1400" dirty="0">
                <a:latin typeface="Arial" panose="020B0604020202020204" pitchFamily="34" charset="0"/>
                <a:cs typeface="Arial" panose="020B0604020202020204" pitchFamily="34" charset="0"/>
              </a:rPr>
              <a:t> właściwego ze względu na miejsce położenia azylu dla zwierząt, na wniosek strony (szczegóły co powinien zawierać wniosek zostały określone w ustawie). </a:t>
            </a:r>
          </a:p>
          <a:p>
            <a:pPr>
              <a:buClr>
                <a:srgbClr val="009900"/>
              </a:buClr>
            </a:pPr>
            <a:endParaRPr lang="pl-PL" sz="800" dirty="0">
              <a:latin typeface="Arial" panose="020B0604020202020204" pitchFamily="34" charset="0"/>
              <a:cs typeface="Arial" panose="020B0604020202020204" pitchFamily="34" charset="0"/>
            </a:endParaRPr>
          </a:p>
          <a:p>
            <a:pPr marL="214313" indent="-214313">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Zezwolenie jest wydawane na </a:t>
            </a:r>
            <a:r>
              <a:rPr lang="pl-PL" sz="1400" b="1" dirty="0">
                <a:solidFill>
                  <a:schemeClr val="bg1">
                    <a:lumMod val="50000"/>
                  </a:schemeClr>
                </a:solidFill>
                <a:latin typeface="Arial" panose="020B0604020202020204" pitchFamily="34" charset="0"/>
                <a:cs typeface="Arial" panose="020B0604020202020204" pitchFamily="34" charset="0"/>
              </a:rPr>
              <a:t>czas nieokreślony</a:t>
            </a:r>
            <a:r>
              <a:rPr lang="pl-PL" sz="1400" dirty="0">
                <a:latin typeface="Arial" panose="020B0604020202020204" pitchFamily="34" charset="0"/>
                <a:cs typeface="Arial" panose="020B0604020202020204" pitchFamily="34" charset="0"/>
              </a:rPr>
              <a:t> (szczegóły co zawiera zezwolenie zostały określone w ustawie).</a:t>
            </a:r>
          </a:p>
          <a:p>
            <a:pPr>
              <a:buClr>
                <a:srgbClr val="009900"/>
              </a:buClr>
            </a:pPr>
            <a:endParaRPr lang="pl-PL" sz="800" dirty="0">
              <a:latin typeface="Arial" panose="020B0604020202020204" pitchFamily="34" charset="0"/>
              <a:cs typeface="Arial" panose="020B0604020202020204" pitchFamily="34" charset="0"/>
            </a:endParaRPr>
          </a:p>
          <a:p>
            <a:pPr marL="214313" indent="-214313">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Działalność azylu dla zwierząt może być dofinansowywana, w tym ze środków regionalnego dyrektora ochrony środowiska, Narodowego Funduszu Ochrony Środowiska i Gospodarki Wodnej oraz wojewódzkich funduszy ochrony środowiska i gospodarki wodnej.</a:t>
            </a:r>
          </a:p>
          <a:p>
            <a:endParaRPr lang="pl-PL" sz="1400" dirty="0">
              <a:latin typeface="Arial" panose="020B0604020202020204" pitchFamily="34" charset="0"/>
              <a:cs typeface="Arial" panose="020B0604020202020204" pitchFamily="34" charset="0"/>
            </a:endParaRPr>
          </a:p>
          <a:p>
            <a:endParaRPr lang="pl-PL" sz="1400" dirty="0">
              <a:latin typeface="Arial" panose="020B0604020202020204" pitchFamily="34" charset="0"/>
              <a:cs typeface="Arial" panose="020B0604020202020204" pitchFamily="34" charset="0"/>
            </a:endParaRPr>
          </a:p>
          <a:p>
            <a:pPr>
              <a:lnSpc>
                <a:spcPct val="107000"/>
              </a:lnSpc>
            </a:pPr>
            <a:endParaRPr lang="pl-PL" sz="1400" b="1" i="1" dirty="0">
              <a:solidFill>
                <a:srgbClr val="009900"/>
              </a:solidFill>
              <a:latin typeface="Arial" panose="020B0604020202020204" pitchFamily="34" charset="0"/>
              <a:cs typeface="Arial" panose="020B0604020202020204" pitchFamily="34" charset="0"/>
            </a:endParaRPr>
          </a:p>
        </p:txBody>
      </p:sp>
      <p:sp>
        <p:nvSpPr>
          <p:cNvPr id="5" name="Tytuł 1">
            <a:extLst>
              <a:ext uri="{FF2B5EF4-FFF2-40B4-BE49-F238E27FC236}">
                <a16:creationId xmlns:a16="http://schemas.microsoft.com/office/drawing/2014/main" id="{4DA41DFF-B75B-442B-B559-073389CD2EA0}"/>
              </a:ext>
            </a:extLst>
          </p:cNvPr>
          <p:cNvSpPr txBox="1">
            <a:spLocks/>
          </p:cNvSpPr>
          <p:nvPr/>
        </p:nvSpPr>
        <p:spPr bwMode="auto">
          <a:xfrm>
            <a:off x="1044014" y="9315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Azyle dla zwierząt</a:t>
            </a:r>
          </a:p>
        </p:txBody>
      </p:sp>
    </p:spTree>
    <p:extLst>
      <p:ext uri="{BB962C8B-B14F-4D97-AF65-F5344CB8AC3E}">
        <p14:creationId xmlns:p14="http://schemas.microsoft.com/office/powerpoint/2010/main" val="362865843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519339" y="853775"/>
            <a:ext cx="6105321" cy="3748719"/>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Azyl dla zwierząt:</a:t>
            </a:r>
          </a:p>
          <a:p>
            <a:pPr marL="198835" indent="-198835">
              <a:lnSpc>
                <a:spcPct val="107000"/>
              </a:lnSpc>
              <a:buClr>
                <a:srgbClr val="009900"/>
              </a:buClr>
            </a:pPr>
            <a:r>
              <a:rPr lang="pl-PL" sz="1400" dirty="0">
                <a:latin typeface="Arial" panose="020B0604020202020204" pitchFamily="34" charset="0"/>
                <a:cs typeface="Arial" panose="020B0604020202020204" pitchFamily="34" charset="0"/>
              </a:rPr>
              <a:t>1) zapewnia warunki utrzymywania zwierząt zgodne z biologią danego gatunku zwierząt i ich stanem fizjologicznym, zapewniające swobodę ruchu i wypoczynek w czasie zgodnym z ich aktywnością życiową;</a:t>
            </a:r>
          </a:p>
          <a:p>
            <a:pPr marL="198835" indent="-198835">
              <a:lnSpc>
                <a:spcPct val="107000"/>
              </a:lnSpc>
              <a:buClr>
                <a:srgbClr val="009900"/>
              </a:buClr>
            </a:pPr>
            <a:r>
              <a:rPr lang="pl-PL" sz="1400" dirty="0">
                <a:latin typeface="Arial" panose="020B0604020202020204" pitchFamily="34" charset="0"/>
                <a:cs typeface="Arial" panose="020B0604020202020204" pitchFamily="34" charset="0"/>
              </a:rPr>
              <a:t>2) spełnia warunki, o których mowa w art. 8 ust. 2 i 3 rozporządzenia nr 1143/2014 – w przypadku utrzymywania IGO stwarzających zagrożenie dla Unii oraz warunki, o których mowa w art. 8 ust. 8 ustawy o gatunkach obcych – w przypadku utrzymywania IGO stwarzających zagrożenie dla Polski;</a:t>
            </a:r>
          </a:p>
          <a:p>
            <a:pPr marL="198835" indent="-198835">
              <a:lnSpc>
                <a:spcPct val="107000"/>
              </a:lnSpc>
              <a:buClr>
                <a:srgbClr val="009900"/>
              </a:buClr>
            </a:pPr>
            <a:r>
              <a:rPr lang="pl-PL" sz="1400" dirty="0">
                <a:latin typeface="Arial" panose="020B0604020202020204" pitchFamily="34" charset="0"/>
                <a:cs typeface="Arial" panose="020B0604020202020204" pitchFamily="34" charset="0"/>
              </a:rPr>
              <a:t>3) ma wyodrębnione pomieszczenia przeznaczone na kwarantannę zwierząt oraz separację osobników agresywnych.</a:t>
            </a:r>
          </a:p>
          <a:p>
            <a:pPr>
              <a:lnSpc>
                <a:spcPct val="107000"/>
              </a:lnSpc>
              <a:buClr>
                <a:srgbClr val="009900"/>
              </a:buClr>
            </a:pPr>
            <a:endParaRPr lang="pl-PL" sz="14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Zwierząt przetrzymywanych w azylu dla zwierząt </a:t>
            </a:r>
            <a:r>
              <a:rPr lang="pl-PL" sz="1400" b="1" dirty="0">
                <a:solidFill>
                  <a:srgbClr val="009900"/>
                </a:solidFill>
                <a:latin typeface="Arial" panose="020B0604020202020204" pitchFamily="34" charset="0"/>
                <a:cs typeface="Arial" panose="020B0604020202020204" pitchFamily="34" charset="0"/>
              </a:rPr>
              <a:t>nie rozmnaża się</a:t>
            </a:r>
            <a:r>
              <a:rPr lang="pl-PL" sz="1400" dirty="0">
                <a:latin typeface="Arial" panose="020B0604020202020204" pitchFamily="34" charset="0"/>
                <a:cs typeface="Arial" panose="020B0604020202020204" pitchFamily="34" charset="0"/>
              </a:rPr>
              <a:t>.</a:t>
            </a:r>
          </a:p>
          <a:p>
            <a:pPr>
              <a:lnSpc>
                <a:spcPct val="107000"/>
              </a:lnSpc>
            </a:pPr>
            <a:endParaRPr lang="pl-PL" sz="1400" dirty="0">
              <a:latin typeface="Arial" panose="020B0604020202020204" pitchFamily="34" charset="0"/>
              <a:cs typeface="Arial" panose="020B0604020202020204" pitchFamily="34" charset="0"/>
            </a:endParaRPr>
          </a:p>
          <a:p>
            <a:endParaRPr lang="pl-PL" sz="1400" dirty="0">
              <a:latin typeface="Arial" panose="020B0604020202020204" pitchFamily="34" charset="0"/>
              <a:cs typeface="Arial" panose="020B0604020202020204" pitchFamily="34" charset="0"/>
            </a:endParaRPr>
          </a:p>
          <a:p>
            <a:pPr>
              <a:lnSpc>
                <a:spcPct val="107000"/>
              </a:lnSpc>
            </a:pPr>
            <a:endParaRPr lang="pl-PL" sz="1400" b="1" i="1" dirty="0">
              <a:solidFill>
                <a:srgbClr val="009900"/>
              </a:solidFill>
              <a:latin typeface="Arial" panose="020B0604020202020204" pitchFamily="34" charset="0"/>
              <a:cs typeface="Arial" panose="020B0604020202020204" pitchFamily="34" charset="0"/>
            </a:endParaRPr>
          </a:p>
        </p:txBody>
      </p:sp>
      <p:sp>
        <p:nvSpPr>
          <p:cNvPr id="5" name="Tytuł 1">
            <a:extLst>
              <a:ext uri="{FF2B5EF4-FFF2-40B4-BE49-F238E27FC236}">
                <a16:creationId xmlns:a16="http://schemas.microsoft.com/office/drawing/2014/main" id="{671A05E1-7FE6-4D5A-9B0E-4E4C9DFC5497}"/>
              </a:ext>
            </a:extLst>
          </p:cNvPr>
          <p:cNvSpPr txBox="1">
            <a:spLocks/>
          </p:cNvSpPr>
          <p:nvPr/>
        </p:nvSpPr>
        <p:spPr bwMode="auto">
          <a:xfrm>
            <a:off x="1044014" y="9315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Azyle dla zwierząt</a:t>
            </a:r>
          </a:p>
        </p:txBody>
      </p:sp>
    </p:spTree>
    <p:extLst>
      <p:ext uri="{BB962C8B-B14F-4D97-AF65-F5344CB8AC3E}">
        <p14:creationId xmlns:p14="http://schemas.microsoft.com/office/powerpoint/2010/main" val="221894590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rostokąt 1"/>
          <p:cNvSpPr/>
          <p:nvPr/>
        </p:nvSpPr>
        <p:spPr>
          <a:xfrm>
            <a:off x="1493658" y="698882"/>
            <a:ext cx="6977680" cy="4356514"/>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Podmiot, który uzyskał zezwolenie ma </a:t>
            </a:r>
            <a:r>
              <a:rPr lang="pl-PL" sz="1400" b="1" dirty="0">
                <a:solidFill>
                  <a:schemeClr val="bg1">
                    <a:lumMod val="50000"/>
                  </a:schemeClr>
                </a:solidFill>
                <a:latin typeface="Arial" panose="020B0604020202020204" pitchFamily="34" charset="0"/>
                <a:cs typeface="Arial" panose="020B0604020202020204" pitchFamily="34" charset="0"/>
              </a:rPr>
              <a:t>obowiązek</a:t>
            </a:r>
            <a:r>
              <a:rPr lang="pl-PL" sz="1400" dirty="0">
                <a:latin typeface="Arial" panose="020B0604020202020204" pitchFamily="34" charset="0"/>
                <a:cs typeface="Arial" panose="020B0604020202020204" pitchFamily="34" charset="0"/>
              </a:rPr>
              <a:t>:</a:t>
            </a:r>
          </a:p>
          <a:p>
            <a:pPr>
              <a:lnSpc>
                <a:spcPct val="107000"/>
              </a:lnSpc>
              <a:buClr>
                <a:srgbClr val="009900"/>
              </a:buClr>
            </a:pPr>
            <a:r>
              <a:rPr lang="pl-PL" sz="1400" dirty="0">
                <a:latin typeface="Arial" panose="020B0604020202020204" pitchFamily="34" charset="0"/>
                <a:cs typeface="Arial" panose="020B0604020202020204" pitchFamily="34" charset="0"/>
              </a:rPr>
              <a:t>1) </a:t>
            </a:r>
            <a:r>
              <a:rPr lang="pl-PL" sz="1400" b="1" dirty="0">
                <a:solidFill>
                  <a:schemeClr val="bg1">
                    <a:lumMod val="50000"/>
                  </a:schemeClr>
                </a:solidFill>
                <a:latin typeface="Arial" panose="020B0604020202020204" pitchFamily="34" charset="0"/>
                <a:cs typeface="Arial" panose="020B0604020202020204" pitchFamily="34" charset="0"/>
              </a:rPr>
              <a:t>przyjmować okazy zwierząt</a:t>
            </a:r>
            <a:r>
              <a:rPr lang="pl-PL" sz="1400" dirty="0">
                <a:latin typeface="Arial" panose="020B0604020202020204" pitchFamily="34" charset="0"/>
                <a:cs typeface="Arial" panose="020B0604020202020204" pitchFamily="34" charset="0"/>
              </a:rPr>
              <a:t>, w szczególności:</a:t>
            </a:r>
          </a:p>
          <a:p>
            <a:pPr marL="198835">
              <a:lnSpc>
                <a:spcPct val="107000"/>
              </a:lnSpc>
              <a:buClr>
                <a:srgbClr val="009900"/>
              </a:buClr>
            </a:pPr>
            <a:r>
              <a:rPr lang="pl-PL" sz="1400" dirty="0">
                <a:latin typeface="Arial" panose="020B0604020202020204" pitchFamily="34" charset="0"/>
                <a:cs typeface="Arial" panose="020B0604020202020204" pitchFamily="34" charset="0"/>
              </a:rPr>
              <a:t>a) zatrzymane przez właściwe organy,</a:t>
            </a:r>
          </a:p>
          <a:p>
            <a:pPr marL="198835">
              <a:lnSpc>
                <a:spcPct val="107000"/>
              </a:lnSpc>
              <a:buClr>
                <a:srgbClr val="009900"/>
              </a:buClr>
            </a:pPr>
            <a:r>
              <a:rPr lang="pl-PL" sz="1400" dirty="0">
                <a:latin typeface="Arial" panose="020B0604020202020204" pitchFamily="34" charset="0"/>
                <a:cs typeface="Arial" panose="020B0604020202020204" pitchFamily="34" charset="0"/>
              </a:rPr>
              <a:t>b) w stosunku do których orzeczono przepadek na rzecz Skarbu Państwa,</a:t>
            </a:r>
          </a:p>
          <a:p>
            <a:pPr marL="198835">
              <a:lnSpc>
                <a:spcPct val="107000"/>
              </a:lnSpc>
              <a:buClr>
                <a:srgbClr val="009900"/>
              </a:buClr>
            </a:pPr>
            <a:r>
              <a:rPr lang="pl-PL" sz="1400" dirty="0">
                <a:latin typeface="Arial" panose="020B0604020202020204" pitchFamily="34" charset="0"/>
                <a:cs typeface="Arial" panose="020B0604020202020204" pitchFamily="34" charset="0"/>
              </a:rPr>
              <a:t>c) znalezione w środowisku przyrodniczym,</a:t>
            </a:r>
          </a:p>
          <a:p>
            <a:pPr marL="198835">
              <a:lnSpc>
                <a:spcPct val="107000"/>
              </a:lnSpc>
              <a:buClr>
                <a:srgbClr val="009900"/>
              </a:buClr>
            </a:pPr>
            <a:r>
              <a:rPr lang="pl-PL" sz="1400" dirty="0">
                <a:latin typeface="Arial" panose="020B0604020202020204" pitchFamily="34" charset="0"/>
                <a:cs typeface="Arial" panose="020B0604020202020204" pitchFamily="34" charset="0"/>
              </a:rPr>
              <a:t>d) wymagające zapewnienia im odpowiednich warunków funkcjonowania</a:t>
            </a:r>
          </a:p>
          <a:p>
            <a:pPr marL="198835" indent="-198835">
              <a:lnSpc>
                <a:spcPct val="107000"/>
              </a:lnSpc>
              <a:buClr>
                <a:srgbClr val="009900"/>
              </a:buClr>
            </a:pPr>
            <a:r>
              <a:rPr lang="pl-PL" sz="1400" dirty="0">
                <a:latin typeface="Arial" panose="020B0604020202020204" pitchFamily="34" charset="0"/>
                <a:cs typeface="Arial" panose="020B0604020202020204" pitchFamily="34" charset="0"/>
              </a:rPr>
              <a:t>− w takim zakresie, w jakim pozwalają na to warunki przetrzymywania zwierząt w danym azylu dla zwierząt;</a:t>
            </a:r>
          </a:p>
          <a:p>
            <a:pPr>
              <a:lnSpc>
                <a:spcPct val="107000"/>
              </a:lnSpc>
              <a:buClr>
                <a:srgbClr val="009900"/>
              </a:buClr>
            </a:pPr>
            <a:r>
              <a:rPr lang="pl-PL" sz="1400" dirty="0">
                <a:latin typeface="Arial" panose="020B0604020202020204" pitchFamily="34" charset="0"/>
                <a:cs typeface="Arial" panose="020B0604020202020204" pitchFamily="34" charset="0"/>
              </a:rPr>
              <a:t>2) </a:t>
            </a:r>
            <a:r>
              <a:rPr lang="pl-PL" sz="1400" b="1" dirty="0">
                <a:solidFill>
                  <a:schemeClr val="bg1">
                    <a:lumMod val="50000"/>
                  </a:schemeClr>
                </a:solidFill>
                <a:latin typeface="Arial" panose="020B0604020202020204" pitchFamily="34" charset="0"/>
                <a:cs typeface="Arial" panose="020B0604020202020204" pitchFamily="34" charset="0"/>
              </a:rPr>
              <a:t>prowadzić ewidencję</a:t>
            </a:r>
            <a:r>
              <a:rPr lang="pl-PL" sz="1400" dirty="0">
                <a:latin typeface="Arial" panose="020B0604020202020204" pitchFamily="34" charset="0"/>
                <a:cs typeface="Arial" panose="020B0604020202020204" pitchFamily="34" charset="0"/>
              </a:rPr>
              <a:t> przetrzymywanych zwierząt;</a:t>
            </a:r>
          </a:p>
          <a:p>
            <a:pPr marL="198835" indent="-198835">
              <a:lnSpc>
                <a:spcPct val="107000"/>
              </a:lnSpc>
              <a:buClr>
                <a:srgbClr val="009900"/>
              </a:buClr>
            </a:pPr>
            <a:r>
              <a:rPr lang="pl-PL" sz="1400" dirty="0">
                <a:latin typeface="Arial" panose="020B0604020202020204" pitchFamily="34" charset="0"/>
                <a:cs typeface="Arial" panose="020B0604020202020204" pitchFamily="34" charset="0"/>
              </a:rPr>
              <a:t>3) składać </a:t>
            </a:r>
            <a:r>
              <a:rPr lang="pl-PL" sz="1400" b="1" dirty="0">
                <a:solidFill>
                  <a:schemeClr val="bg1">
                    <a:lumMod val="50000"/>
                  </a:schemeClr>
                </a:solidFill>
                <a:latin typeface="Arial" panose="020B0604020202020204" pitchFamily="34" charset="0"/>
                <a:cs typeface="Arial" panose="020B0604020202020204" pitchFamily="34" charset="0"/>
              </a:rPr>
              <a:t>regionalnemu dyrektorowi ochrony środowiska</a:t>
            </a:r>
            <a:r>
              <a:rPr lang="pl-PL" sz="1400" dirty="0">
                <a:latin typeface="Arial" panose="020B0604020202020204" pitchFamily="34" charset="0"/>
                <a:cs typeface="Arial" panose="020B0604020202020204" pitchFamily="34" charset="0"/>
              </a:rPr>
              <a:t> właściwemu ze względu na miejsce położenia azylu dla zwierząt </a:t>
            </a:r>
            <a:r>
              <a:rPr lang="pl-PL" sz="1400" b="1" dirty="0">
                <a:solidFill>
                  <a:srgbClr val="009900"/>
                </a:solidFill>
                <a:latin typeface="Arial" panose="020B0604020202020204" pitchFamily="34" charset="0"/>
                <a:cs typeface="Arial" panose="020B0604020202020204" pitchFamily="34" charset="0"/>
              </a:rPr>
              <a:t>roczne sprawozdanie</a:t>
            </a:r>
            <a:r>
              <a:rPr lang="pl-PL" sz="1400" dirty="0">
                <a:latin typeface="Arial" panose="020B0604020202020204" pitchFamily="34" charset="0"/>
                <a:cs typeface="Arial" panose="020B0604020202020204" pitchFamily="34" charset="0"/>
              </a:rPr>
              <a:t> z prowadzonej działalności </a:t>
            </a:r>
            <a:r>
              <a:rPr lang="pl-PL" sz="1400" b="1" u="sng" dirty="0">
                <a:solidFill>
                  <a:schemeClr val="bg1">
                    <a:lumMod val="50000"/>
                  </a:schemeClr>
                </a:solidFill>
                <a:latin typeface="Arial" panose="020B0604020202020204" pitchFamily="34" charset="0"/>
                <a:cs typeface="Arial" panose="020B0604020202020204" pitchFamily="34" charset="0"/>
              </a:rPr>
              <a:t>w terminie do dnia 31 marca</a:t>
            </a:r>
            <a:r>
              <a:rPr lang="pl-PL" sz="1400" dirty="0">
                <a:latin typeface="Arial" panose="020B0604020202020204" pitchFamily="34" charset="0"/>
                <a:cs typeface="Arial" panose="020B0604020202020204" pitchFamily="34" charset="0"/>
              </a:rPr>
              <a:t> za rok następujący po roku, za który jest składane to sprawozdanie.</a:t>
            </a:r>
          </a:p>
          <a:p>
            <a:pPr marL="198835" indent="-198835">
              <a:lnSpc>
                <a:spcPct val="107000"/>
              </a:lnSpc>
              <a:buClr>
                <a:srgbClr val="009900"/>
              </a:buClr>
            </a:pPr>
            <a:endParaRPr lang="pl-PL" sz="8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400" b="1" dirty="0">
                <a:solidFill>
                  <a:schemeClr val="bg1">
                    <a:lumMod val="50000"/>
                  </a:schemeClr>
                </a:solidFill>
                <a:latin typeface="Arial" panose="020B0604020202020204" pitchFamily="34" charset="0"/>
                <a:cs typeface="Arial" panose="020B0604020202020204" pitchFamily="34" charset="0"/>
              </a:rPr>
              <a:t>Kontrole</a:t>
            </a:r>
            <a:r>
              <a:rPr lang="pl-PL" sz="1400" dirty="0">
                <a:latin typeface="Arial" panose="020B0604020202020204" pitchFamily="34" charset="0"/>
                <a:cs typeface="Arial" panose="020B0604020202020204" pitchFamily="34" charset="0"/>
              </a:rPr>
              <a:t> </a:t>
            </a:r>
            <a:r>
              <a:rPr lang="pl-PL" sz="1400" dirty="0" err="1">
                <a:latin typeface="Arial" panose="020B0604020202020204" pitchFamily="34" charset="0"/>
                <a:cs typeface="Arial" panose="020B0604020202020204" pitchFamily="34" charset="0"/>
              </a:rPr>
              <a:t>azyli</a:t>
            </a:r>
            <a:r>
              <a:rPr lang="pl-PL" sz="1400" dirty="0">
                <a:latin typeface="Arial" panose="020B0604020202020204" pitchFamily="34" charset="0"/>
                <a:cs typeface="Arial" panose="020B0604020202020204" pitchFamily="34" charset="0"/>
              </a:rPr>
              <a:t> dla zwierząt przeprowadza właściwy miejscowo </a:t>
            </a:r>
            <a:r>
              <a:rPr lang="pl-PL" sz="1400" b="1" dirty="0">
                <a:solidFill>
                  <a:schemeClr val="bg1">
                    <a:lumMod val="50000"/>
                  </a:schemeClr>
                </a:solidFill>
                <a:latin typeface="Arial" panose="020B0604020202020204" pitchFamily="34" charset="0"/>
                <a:cs typeface="Arial" panose="020B0604020202020204" pitchFamily="34" charset="0"/>
              </a:rPr>
              <a:t>regionalny dyrektor ochrony środowiska </a:t>
            </a:r>
            <a:r>
              <a:rPr lang="pl-PL" sz="1400" dirty="0">
                <a:latin typeface="Arial" panose="020B0604020202020204" pitchFamily="34" charset="0"/>
                <a:cs typeface="Arial" panose="020B0604020202020204" pitchFamily="34" charset="0"/>
              </a:rPr>
              <a:t>(przepisy analogiczne jak w przypadku kontroli ogrodów zoologicznych / ośrodków rehabilitacji dla zwierząt).</a:t>
            </a:r>
          </a:p>
          <a:p>
            <a:pPr>
              <a:lnSpc>
                <a:spcPct val="107000"/>
              </a:lnSpc>
              <a:buClr>
                <a:srgbClr val="009900"/>
              </a:buClr>
            </a:pPr>
            <a:endParaRPr lang="pl-PL" sz="1400" dirty="0">
              <a:latin typeface="Arial" panose="020B0604020202020204" pitchFamily="34" charset="0"/>
              <a:cs typeface="Arial" panose="020B0604020202020204" pitchFamily="34" charset="0"/>
            </a:endParaRPr>
          </a:p>
          <a:p>
            <a:pPr>
              <a:lnSpc>
                <a:spcPct val="107000"/>
              </a:lnSpc>
            </a:pPr>
            <a:endParaRPr lang="pl-PL" sz="1400" b="1" i="1" dirty="0">
              <a:solidFill>
                <a:srgbClr val="009900"/>
              </a:solidFill>
              <a:latin typeface="Arial" panose="020B0604020202020204" pitchFamily="34" charset="0"/>
              <a:cs typeface="Arial" panose="020B0604020202020204" pitchFamily="34" charset="0"/>
            </a:endParaRPr>
          </a:p>
        </p:txBody>
      </p:sp>
      <p:sp>
        <p:nvSpPr>
          <p:cNvPr id="5" name="Tytuł 1">
            <a:extLst>
              <a:ext uri="{FF2B5EF4-FFF2-40B4-BE49-F238E27FC236}">
                <a16:creationId xmlns:a16="http://schemas.microsoft.com/office/drawing/2014/main" id="{7C6FE2EE-EA03-4C4B-997F-3F48A988998A}"/>
              </a:ext>
            </a:extLst>
          </p:cNvPr>
          <p:cNvSpPr txBox="1">
            <a:spLocks/>
          </p:cNvSpPr>
          <p:nvPr/>
        </p:nvSpPr>
        <p:spPr bwMode="auto">
          <a:xfrm>
            <a:off x="1044014" y="93154"/>
            <a:ext cx="6264696"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Azyle dla zwierząt</a:t>
            </a:r>
          </a:p>
        </p:txBody>
      </p:sp>
    </p:spTree>
    <p:extLst>
      <p:ext uri="{BB962C8B-B14F-4D97-AF65-F5344CB8AC3E}">
        <p14:creationId xmlns:p14="http://schemas.microsoft.com/office/powerpoint/2010/main" val="201575953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rostokąt 2"/>
          <p:cNvSpPr/>
          <p:nvPr/>
        </p:nvSpPr>
        <p:spPr>
          <a:xfrm>
            <a:off x="1439651" y="735546"/>
            <a:ext cx="6401065" cy="4025204"/>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600" b="1" dirty="0">
                <a:solidFill>
                  <a:schemeClr val="bg1">
                    <a:lumMod val="50000"/>
                  </a:schemeClr>
                </a:solidFill>
                <a:latin typeface="Arial" panose="020B0604020202020204" pitchFamily="34" charset="0"/>
                <a:cs typeface="Arial" panose="020B0604020202020204" pitchFamily="34" charset="0"/>
              </a:rPr>
              <a:t>ustawa</a:t>
            </a:r>
            <a:r>
              <a:rPr lang="pl-PL" sz="1600" dirty="0">
                <a:latin typeface="Arial" panose="020B0604020202020204" pitchFamily="34" charset="0"/>
                <a:cs typeface="Arial" panose="020B0604020202020204" pitchFamily="34" charset="0"/>
              </a:rPr>
              <a:t> z dnia 4 listopada 2022 r. o </a:t>
            </a:r>
            <a:r>
              <a:rPr lang="pl-PL" sz="1600" dirty="0">
                <a:solidFill>
                  <a:srgbClr val="009900"/>
                </a:solidFill>
                <a:latin typeface="Arial" panose="020B0604020202020204" pitchFamily="34" charset="0"/>
                <a:cs typeface="Arial" panose="020B0604020202020204" pitchFamily="34" charset="0"/>
              </a:rPr>
              <a:t>Centralnym Azylu dla Zwierząt</a:t>
            </a:r>
            <a:r>
              <a:rPr lang="pl-PL" sz="1600" dirty="0">
                <a:latin typeface="Arial" panose="020B0604020202020204" pitchFamily="34" charset="0"/>
                <a:cs typeface="Arial" panose="020B0604020202020204" pitchFamily="34" charset="0"/>
              </a:rPr>
              <a:t> (Dz. U. poz. 2375)</a:t>
            </a:r>
          </a:p>
          <a:p>
            <a:pPr marL="214313" indent="-214313">
              <a:lnSpc>
                <a:spcPct val="107000"/>
              </a:lnSpc>
              <a:buClr>
                <a:srgbClr val="009900"/>
              </a:buClr>
              <a:buFont typeface="Arial" panose="020B0604020202020204" pitchFamily="34" charset="0"/>
              <a:buChar char="•"/>
            </a:pPr>
            <a:endParaRPr lang="pl-PL" sz="1600" dirty="0">
              <a:latin typeface="Arial" panose="020B0604020202020204" pitchFamily="34" charset="0"/>
              <a:cs typeface="Arial" panose="020B0604020202020204" pitchFamily="34" charset="0"/>
            </a:endParaRPr>
          </a:p>
          <a:p>
            <a:pPr marL="198835">
              <a:lnSpc>
                <a:spcPct val="107000"/>
              </a:lnSpc>
              <a:buClr>
                <a:srgbClr val="009900"/>
              </a:buClr>
            </a:pPr>
            <a:r>
              <a:rPr lang="pl-PL" sz="1600" b="1" dirty="0">
                <a:solidFill>
                  <a:srgbClr val="009900"/>
                </a:solidFill>
                <a:latin typeface="Arial" panose="020B0604020202020204" pitchFamily="34" charset="0"/>
                <a:ea typeface="Calibri" panose="020F0502020204030204" pitchFamily="34" charset="0"/>
                <a:cs typeface="Arial" panose="020B0604020202020204" pitchFamily="34" charset="0"/>
              </a:rPr>
              <a:t>Określa:</a:t>
            </a:r>
          </a:p>
          <a:p>
            <a:pPr>
              <a:lnSpc>
                <a:spcPct val="107000"/>
              </a:lnSpc>
              <a:buClr>
                <a:srgbClr val="009900"/>
              </a:buClr>
            </a:pPr>
            <a:endParaRPr lang="pl-PL" sz="1600" dirty="0">
              <a:latin typeface="Arial" panose="020B0604020202020204" pitchFamily="34" charset="0"/>
              <a:ea typeface="Calibri" panose="020F050202020403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600" dirty="0">
                <a:latin typeface="Arial" panose="020B0604020202020204" pitchFamily="34" charset="0"/>
                <a:cs typeface="Arial" panose="020B0604020202020204" pitchFamily="34" charset="0"/>
              </a:rPr>
              <a:t>zadania oraz organizację Centralnego Azylu dla Zwierząt, a także zasady przyjmowania zwierząt do Centralnego Azylu dla Zwierząt i postępowania z nimi</a:t>
            </a:r>
          </a:p>
          <a:p>
            <a:pPr marL="214313" indent="-214313">
              <a:lnSpc>
                <a:spcPct val="107000"/>
              </a:lnSpc>
              <a:buClr>
                <a:srgbClr val="009900"/>
              </a:buClr>
              <a:buFont typeface="Arial" panose="020B0604020202020204" pitchFamily="34" charset="0"/>
              <a:buChar char="•"/>
            </a:pPr>
            <a:endParaRPr lang="pl-PL" sz="1600" dirty="0">
              <a:latin typeface="Arial" panose="020B0604020202020204" pitchFamily="34" charset="0"/>
              <a:cs typeface="Arial" panose="020B0604020202020204" pitchFamily="34" charset="0"/>
            </a:endParaRPr>
          </a:p>
          <a:p>
            <a:pPr marL="214313" indent="-214313">
              <a:lnSpc>
                <a:spcPct val="107000"/>
              </a:lnSpc>
              <a:buClr>
                <a:srgbClr val="009900"/>
              </a:buClr>
              <a:buFont typeface="Arial" panose="020B0604020202020204" pitchFamily="34" charset="0"/>
              <a:buChar char="•"/>
            </a:pPr>
            <a:r>
              <a:rPr lang="pl-PL" sz="1600" dirty="0">
                <a:latin typeface="Arial" panose="020B0604020202020204" pitchFamily="34" charset="0"/>
                <a:cs typeface="Arial" panose="020B0604020202020204" pitchFamily="34" charset="0"/>
              </a:rPr>
              <a:t>Centralny Azyl jest ośrodkiem, w którym czasowo przetrzymuje się żywe zwierzęta należące do (I grupa): </a:t>
            </a:r>
          </a:p>
          <a:p>
            <a:pPr marL="257175" indent="-257175">
              <a:lnSpc>
                <a:spcPct val="107000"/>
              </a:lnSpc>
              <a:buAutoNum type="arabicParenR"/>
            </a:pPr>
            <a:r>
              <a:rPr lang="pl-PL" sz="1600" dirty="0">
                <a:latin typeface="Arial" panose="020B0604020202020204" pitchFamily="34" charset="0"/>
                <a:cs typeface="Arial" panose="020B0604020202020204" pitchFamily="34" charset="0"/>
              </a:rPr>
              <a:t>inwazyjnych gatunków obcych; </a:t>
            </a:r>
          </a:p>
          <a:p>
            <a:pPr marL="257175" indent="-257175">
              <a:lnSpc>
                <a:spcPct val="107000"/>
              </a:lnSpc>
              <a:buAutoNum type="arabicParenR"/>
            </a:pPr>
            <a:r>
              <a:rPr lang="pl-PL" sz="1600" dirty="0">
                <a:latin typeface="Arial" panose="020B0604020202020204" pitchFamily="34" charset="0"/>
                <a:cs typeface="Arial" panose="020B0604020202020204" pitchFamily="34" charset="0"/>
              </a:rPr>
              <a:t>gatunków CITES; </a:t>
            </a:r>
          </a:p>
          <a:p>
            <a:pPr marL="257175" indent="-257175">
              <a:lnSpc>
                <a:spcPct val="107000"/>
              </a:lnSpc>
              <a:buAutoNum type="arabicParenR"/>
            </a:pPr>
            <a:r>
              <a:rPr lang="pl-PL" sz="1600" dirty="0">
                <a:latin typeface="Arial" panose="020B0604020202020204" pitchFamily="34" charset="0"/>
                <a:cs typeface="Arial" panose="020B0604020202020204" pitchFamily="34" charset="0"/>
              </a:rPr>
              <a:t>gatunków niebezpiecznych; </a:t>
            </a:r>
          </a:p>
          <a:p>
            <a:pPr marL="257175" indent="-257175">
              <a:lnSpc>
                <a:spcPct val="107000"/>
              </a:lnSpc>
              <a:buAutoNum type="arabicParenR"/>
            </a:pPr>
            <a:r>
              <a:rPr lang="pl-PL" sz="1600" dirty="0">
                <a:latin typeface="Arial" panose="020B0604020202020204" pitchFamily="34" charset="0"/>
                <a:cs typeface="Arial" panose="020B0604020202020204" pitchFamily="34" charset="0"/>
              </a:rPr>
              <a:t>gatunków chronionych.</a:t>
            </a:r>
          </a:p>
        </p:txBody>
      </p:sp>
      <p:sp>
        <p:nvSpPr>
          <p:cNvPr id="4" name="Tytuł 1">
            <a:extLst>
              <a:ext uri="{FF2B5EF4-FFF2-40B4-BE49-F238E27FC236}">
                <a16:creationId xmlns:a16="http://schemas.microsoft.com/office/drawing/2014/main" id="{59DC7790-9F58-4A83-8829-4C499F042ABA}"/>
              </a:ext>
            </a:extLst>
          </p:cNvPr>
          <p:cNvSpPr txBox="1">
            <a:spLocks/>
          </p:cNvSpPr>
          <p:nvPr/>
        </p:nvSpPr>
        <p:spPr>
          <a:xfrm>
            <a:off x="2154356" y="141480"/>
            <a:ext cx="5829300" cy="486054"/>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Calibri" panose="020F0502020204030204" pitchFamily="34" charset="0"/>
              </a:defRPr>
            </a:lvl1pPr>
          </a:lstStyle>
          <a:p>
            <a:r>
              <a:rPr lang="pl-PL" sz="1800" dirty="0">
                <a:latin typeface="Arial" panose="020B0604020202020204" pitchFamily="34" charset="0"/>
                <a:cs typeface="Arial" panose="020B0604020202020204" pitchFamily="34" charset="0"/>
              </a:rPr>
              <a:t>Akty prawne dotyczące gatunków obcych</a:t>
            </a:r>
          </a:p>
        </p:txBody>
      </p:sp>
    </p:spTree>
    <p:extLst>
      <p:ext uri="{BB962C8B-B14F-4D97-AF65-F5344CB8AC3E}">
        <p14:creationId xmlns:p14="http://schemas.microsoft.com/office/powerpoint/2010/main" val="271842552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rostokąt 2"/>
          <p:cNvSpPr/>
          <p:nvPr/>
        </p:nvSpPr>
        <p:spPr>
          <a:xfrm>
            <a:off x="1439652" y="735546"/>
            <a:ext cx="6102678" cy="4025204"/>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600" dirty="0">
                <a:latin typeface="Arial" panose="020B0604020202020204" pitchFamily="34" charset="0"/>
                <a:cs typeface="Arial" panose="020B0604020202020204" pitchFamily="34" charset="0"/>
              </a:rPr>
              <a:t>W Centralnym Azylu jest możliwe także czasowe przetrzymywanie żywych zwierząt należących do (II grupa): </a:t>
            </a:r>
          </a:p>
          <a:p>
            <a:pPr marL="214313" indent="-214313">
              <a:lnSpc>
                <a:spcPct val="107000"/>
              </a:lnSpc>
              <a:buClr>
                <a:srgbClr val="009900"/>
              </a:buClr>
              <a:buFont typeface="Arial" panose="020B0604020202020204" pitchFamily="34" charset="0"/>
              <a:buChar char="•"/>
            </a:pPr>
            <a:endParaRPr lang="pl-PL" sz="1600" dirty="0">
              <a:latin typeface="Arial" panose="020B0604020202020204" pitchFamily="34" charset="0"/>
              <a:cs typeface="Arial" panose="020B0604020202020204" pitchFamily="34" charset="0"/>
            </a:endParaRPr>
          </a:p>
          <a:p>
            <a:pPr marL="257175" indent="-257175">
              <a:lnSpc>
                <a:spcPct val="107000"/>
              </a:lnSpc>
              <a:buAutoNum type="arabicParenR"/>
            </a:pPr>
            <a:r>
              <a:rPr lang="pl-PL" sz="1600" dirty="0">
                <a:latin typeface="Arial" panose="020B0604020202020204" pitchFamily="34" charset="0"/>
                <a:cs typeface="Arial" panose="020B0604020202020204" pitchFamily="34" charset="0"/>
              </a:rPr>
              <a:t>gatunków obcych w rozumieniu przepisów rozporządzenia nr 1143/2014, niebędących inwazyjnymi gatunkami obcymi ani zwierzętami gospodarskimi w rozumieniu przepisów ustawy o organizacji hodowli i rozrodzie zwierząt gospodarskich; </a:t>
            </a:r>
          </a:p>
          <a:p>
            <a:pPr marL="257175" indent="-257175">
              <a:lnSpc>
                <a:spcPct val="107000"/>
              </a:lnSpc>
              <a:buAutoNum type="arabicParenR"/>
            </a:pPr>
            <a:r>
              <a:rPr lang="pl-PL" sz="1600" dirty="0">
                <a:latin typeface="Arial" panose="020B0604020202020204" pitchFamily="34" charset="0"/>
                <a:cs typeface="Arial" panose="020B0604020202020204" pitchFamily="34" charset="0"/>
              </a:rPr>
              <a:t>gatunków dzikich zwierząt niebędących gatunkami CITES, co do których odrębne przepisy weterynaryjne przewidują zakaz lub ograniczenia przywozu, tranzytu lub handlu; </a:t>
            </a:r>
          </a:p>
          <a:p>
            <a:pPr marL="257175" indent="-257175">
              <a:lnSpc>
                <a:spcPct val="107000"/>
              </a:lnSpc>
              <a:buAutoNum type="arabicParenR"/>
            </a:pPr>
            <a:r>
              <a:rPr lang="pl-PL" sz="1600" dirty="0">
                <a:latin typeface="Arial" panose="020B0604020202020204" pitchFamily="34" charset="0"/>
                <a:cs typeface="Arial" panose="020B0604020202020204" pitchFamily="34" charset="0"/>
              </a:rPr>
              <a:t>zwierząt uzyskanych w wyniku krzyżowania gatunków zwierząt, o których mowa w przepisach ustawy o ochronie przyrody.</a:t>
            </a:r>
          </a:p>
          <a:p>
            <a:pPr marL="257175" indent="-257175">
              <a:lnSpc>
                <a:spcPct val="107000"/>
              </a:lnSpc>
              <a:buAutoNum type="arabicParenR"/>
            </a:pPr>
            <a:endParaRPr lang="pl-PL" sz="1600" dirty="0">
              <a:latin typeface="Arial" panose="020B0604020202020204" pitchFamily="34" charset="0"/>
              <a:cs typeface="Arial" panose="020B0604020202020204" pitchFamily="34" charset="0"/>
            </a:endParaRPr>
          </a:p>
          <a:p>
            <a:pPr>
              <a:lnSpc>
                <a:spcPct val="107000"/>
              </a:lnSpc>
              <a:buClr>
                <a:srgbClr val="009900"/>
              </a:buClr>
            </a:pPr>
            <a:endParaRPr lang="pl-PL" sz="1600" dirty="0">
              <a:latin typeface="Arial" panose="020B0604020202020204" pitchFamily="34" charset="0"/>
              <a:cs typeface="Arial" panose="020B0604020202020204" pitchFamily="34" charset="0"/>
            </a:endParaRPr>
          </a:p>
        </p:txBody>
      </p:sp>
      <p:sp>
        <p:nvSpPr>
          <p:cNvPr id="5" name="Tytuł 1">
            <a:extLst>
              <a:ext uri="{FF2B5EF4-FFF2-40B4-BE49-F238E27FC236}">
                <a16:creationId xmlns:a16="http://schemas.microsoft.com/office/drawing/2014/main" id="{3EF09778-47AE-4CA0-8F88-C80D8C9E5C12}"/>
              </a:ext>
            </a:extLst>
          </p:cNvPr>
          <p:cNvSpPr txBox="1">
            <a:spLocks/>
          </p:cNvSpPr>
          <p:nvPr/>
        </p:nvSpPr>
        <p:spPr bwMode="auto">
          <a:xfrm>
            <a:off x="1439652" y="101723"/>
            <a:ext cx="5829300"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Centralny Azyl dla Zwierząt</a:t>
            </a:r>
          </a:p>
        </p:txBody>
      </p:sp>
    </p:spTree>
    <p:extLst>
      <p:ext uri="{BB962C8B-B14F-4D97-AF65-F5344CB8AC3E}">
        <p14:creationId xmlns:p14="http://schemas.microsoft.com/office/powerpoint/2010/main" val="220772239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rostokąt 2"/>
          <p:cNvSpPr/>
          <p:nvPr/>
        </p:nvSpPr>
        <p:spPr>
          <a:xfrm>
            <a:off x="1439652" y="735546"/>
            <a:ext cx="6737396" cy="4224811"/>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Zadania Centralnego Azylu:</a:t>
            </a:r>
          </a:p>
          <a:p>
            <a:pPr marL="214313" indent="-214313">
              <a:lnSpc>
                <a:spcPct val="107000"/>
              </a:lnSpc>
              <a:buClr>
                <a:srgbClr val="009900"/>
              </a:buClr>
              <a:buFont typeface="Arial" panose="020B0604020202020204" pitchFamily="34" charset="0"/>
              <a:buChar char="•"/>
            </a:pPr>
            <a:endParaRPr lang="pl-PL" sz="1400" dirty="0">
              <a:latin typeface="Arial" panose="020B0604020202020204" pitchFamily="34" charset="0"/>
              <a:cs typeface="Arial" panose="020B0604020202020204" pitchFamily="34" charset="0"/>
            </a:endParaRPr>
          </a:p>
          <a:p>
            <a:pPr marL="257175" indent="-257175">
              <a:lnSpc>
                <a:spcPct val="107000"/>
              </a:lnSpc>
              <a:buAutoNum type="arabicParenR"/>
            </a:pPr>
            <a:r>
              <a:rPr lang="pl-PL" sz="1400" dirty="0">
                <a:latin typeface="Arial" panose="020B0604020202020204" pitchFamily="34" charset="0"/>
                <a:cs typeface="Arial" panose="020B0604020202020204" pitchFamily="34" charset="0"/>
              </a:rPr>
              <a:t>transport i czasowe przetrzymywanie okazów gatunków zwierząt z I grupy, przekazanych przez organy celne lub organy Policji; </a:t>
            </a:r>
          </a:p>
          <a:p>
            <a:pPr marL="257175" indent="-257175">
              <a:lnSpc>
                <a:spcPct val="107000"/>
              </a:lnSpc>
              <a:buAutoNum type="arabicParenR"/>
            </a:pPr>
            <a:r>
              <a:rPr lang="pl-PL" sz="1400" dirty="0">
                <a:latin typeface="Arial" panose="020B0604020202020204" pitchFamily="34" charset="0"/>
                <a:cs typeface="Arial" panose="020B0604020202020204" pitchFamily="34" charset="0"/>
              </a:rPr>
              <a:t>transport i czasowe przetrzymywanie okazów gatunków zwierząt z I grupy, przekazanych przez organy administracji publicznej, podmioty i jednostki inne niż wymienione w pkt 1, po uzyskaniu zgody Dyrektora Centralnego Azylu;</a:t>
            </a:r>
          </a:p>
          <a:p>
            <a:pPr marL="257175" indent="-257175">
              <a:lnSpc>
                <a:spcPct val="107000"/>
              </a:lnSpc>
              <a:buAutoNum type="arabicParenR"/>
            </a:pPr>
            <a:r>
              <a:rPr lang="pl-PL" sz="1400" dirty="0">
                <a:latin typeface="Arial" panose="020B0604020202020204" pitchFamily="34" charset="0"/>
                <a:cs typeface="Arial" panose="020B0604020202020204" pitchFamily="34" charset="0"/>
              </a:rPr>
              <a:t>czasowe przetrzymywanie okazów gatunków zwierząt z II grupy, przekazanych przez organy celne, organy Policji lub organy administracji publicznej, po uzyskaniu zgody Dyrektora Centralnego Azylu; </a:t>
            </a:r>
          </a:p>
          <a:p>
            <a:pPr marL="257175" indent="-257175">
              <a:lnSpc>
                <a:spcPct val="107000"/>
              </a:lnSpc>
              <a:buAutoNum type="arabicParenR"/>
            </a:pPr>
            <a:r>
              <a:rPr lang="pl-PL" sz="1400" dirty="0">
                <a:latin typeface="Arial" panose="020B0604020202020204" pitchFamily="34" charset="0"/>
                <a:cs typeface="Arial" panose="020B0604020202020204" pitchFamily="34" charset="0"/>
              </a:rPr>
              <a:t>poddawanie zwierząt przyjętych do Centralnego Azylu kwarantannie lub izolacji; </a:t>
            </a:r>
          </a:p>
          <a:p>
            <a:pPr marL="257175" indent="-257175">
              <a:lnSpc>
                <a:spcPct val="107000"/>
              </a:lnSpc>
              <a:buAutoNum type="arabicParenR"/>
            </a:pPr>
            <a:r>
              <a:rPr lang="pl-PL" sz="1400" dirty="0">
                <a:latin typeface="Arial" panose="020B0604020202020204" pitchFamily="34" charset="0"/>
                <a:cs typeface="Arial" panose="020B0604020202020204" pitchFamily="34" charset="0"/>
              </a:rPr>
              <a:t>znakowanie zwierząt, wobec których nie dopełniono takiego obowiązku; </a:t>
            </a:r>
          </a:p>
          <a:p>
            <a:pPr marL="257175" indent="-257175">
              <a:lnSpc>
                <a:spcPct val="107000"/>
              </a:lnSpc>
              <a:buAutoNum type="arabicParenR"/>
            </a:pPr>
            <a:r>
              <a:rPr lang="pl-PL" sz="1400" dirty="0">
                <a:latin typeface="Arial" panose="020B0604020202020204" pitchFamily="34" charset="0"/>
                <a:cs typeface="Arial" panose="020B0604020202020204" pitchFamily="34" charset="0"/>
              </a:rPr>
              <a:t>wprowadzanie do środowiska przyrodniczego zwierząt przetrzymywanych w Centralnym Azylu; </a:t>
            </a:r>
          </a:p>
          <a:p>
            <a:pPr marL="257175" indent="-257175">
              <a:lnSpc>
                <a:spcPct val="107000"/>
              </a:lnSpc>
              <a:buAutoNum type="arabicParenR"/>
            </a:pPr>
            <a:r>
              <a:rPr lang="pl-PL" sz="1400" dirty="0">
                <a:latin typeface="Arial" panose="020B0604020202020204" pitchFamily="34" charset="0"/>
                <a:cs typeface="Arial" panose="020B0604020202020204" pitchFamily="34" charset="0"/>
              </a:rPr>
              <a:t>przekazywanie zwierząt przetrzymywanych w Centralnym Azylu innym podmiotom publicznym i prywatnym w kraju i za granicą; </a:t>
            </a:r>
          </a:p>
          <a:p>
            <a:pPr marL="257175" indent="-257175">
              <a:lnSpc>
                <a:spcPct val="107000"/>
              </a:lnSpc>
              <a:buAutoNum type="arabicParenR"/>
            </a:pPr>
            <a:r>
              <a:rPr lang="pl-PL" sz="1400" dirty="0">
                <a:latin typeface="Arial" panose="020B0604020202020204" pitchFamily="34" charset="0"/>
                <a:cs typeface="Arial" panose="020B0604020202020204" pitchFamily="34" charset="0"/>
              </a:rPr>
              <a:t>humanitarne traktowanie zwierząt przetrzymywanych w Centralnym Azylu.</a:t>
            </a:r>
          </a:p>
          <a:p>
            <a:pPr marL="214313" indent="-214313">
              <a:lnSpc>
                <a:spcPct val="107000"/>
              </a:lnSpc>
              <a:buClr>
                <a:srgbClr val="009900"/>
              </a:buClr>
              <a:buFont typeface="Arial" panose="020B0604020202020204" pitchFamily="34" charset="0"/>
              <a:buChar char="•"/>
            </a:pPr>
            <a:endParaRPr lang="pl-PL" sz="1400" dirty="0">
              <a:latin typeface="Arial" panose="020B0604020202020204" pitchFamily="34" charset="0"/>
              <a:cs typeface="Arial" panose="020B0604020202020204" pitchFamily="34" charset="0"/>
            </a:endParaRPr>
          </a:p>
        </p:txBody>
      </p:sp>
      <p:sp>
        <p:nvSpPr>
          <p:cNvPr id="5" name="Tytuł 1">
            <a:extLst>
              <a:ext uri="{FF2B5EF4-FFF2-40B4-BE49-F238E27FC236}">
                <a16:creationId xmlns:a16="http://schemas.microsoft.com/office/drawing/2014/main" id="{9D47AD73-B97D-4D0B-9CFD-B4844BFA3F79}"/>
              </a:ext>
            </a:extLst>
          </p:cNvPr>
          <p:cNvSpPr txBox="1">
            <a:spLocks/>
          </p:cNvSpPr>
          <p:nvPr/>
        </p:nvSpPr>
        <p:spPr bwMode="auto">
          <a:xfrm>
            <a:off x="1439652" y="101723"/>
            <a:ext cx="5829300"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Centralny Azyl dla Zwierząt</a:t>
            </a:r>
          </a:p>
        </p:txBody>
      </p:sp>
    </p:spTree>
    <p:extLst>
      <p:ext uri="{BB962C8B-B14F-4D97-AF65-F5344CB8AC3E}">
        <p14:creationId xmlns:p14="http://schemas.microsoft.com/office/powerpoint/2010/main" val="289099043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rostokąt 2"/>
          <p:cNvSpPr/>
          <p:nvPr/>
        </p:nvSpPr>
        <p:spPr>
          <a:xfrm>
            <a:off x="1439652" y="587777"/>
            <a:ext cx="6863520" cy="4718728"/>
          </a:xfrm>
          <a:prstGeom prst="rect">
            <a:avLst/>
          </a:prstGeom>
        </p:spPr>
        <p:txBody>
          <a:bodyPr wrap="square">
            <a:spAutoFit/>
          </a:bodyPr>
          <a:lstStyle/>
          <a:p>
            <a:pPr marL="214313" indent="-214313">
              <a:lnSpc>
                <a:spcPct val="107000"/>
              </a:lnSpc>
              <a:buClr>
                <a:srgbClr val="009900"/>
              </a:buClr>
              <a:buFont typeface="Arial" panose="020B0604020202020204" pitchFamily="34" charset="0"/>
              <a:buChar char="•"/>
            </a:pPr>
            <a:r>
              <a:rPr lang="pl-PL" sz="1400" dirty="0">
                <a:latin typeface="Arial" panose="020B0604020202020204" pitchFamily="34" charset="0"/>
                <a:cs typeface="Arial" panose="020B0604020202020204" pitchFamily="34" charset="0"/>
              </a:rPr>
              <a:t>W Centralnym Azylu: </a:t>
            </a:r>
          </a:p>
          <a:p>
            <a:pPr marL="214313" indent="-214313">
              <a:lnSpc>
                <a:spcPct val="107000"/>
              </a:lnSpc>
              <a:buClr>
                <a:srgbClr val="009900"/>
              </a:buClr>
              <a:buFont typeface="Arial" panose="020B0604020202020204" pitchFamily="34" charset="0"/>
              <a:buChar char="•"/>
            </a:pPr>
            <a:endParaRPr lang="pl-PL" sz="800" dirty="0">
              <a:latin typeface="Arial" panose="020B0604020202020204" pitchFamily="34" charset="0"/>
              <a:cs typeface="Arial" panose="020B0604020202020204" pitchFamily="34" charset="0"/>
            </a:endParaRPr>
          </a:p>
          <a:p>
            <a:pPr marL="257175" indent="-257175">
              <a:lnSpc>
                <a:spcPct val="107000"/>
              </a:lnSpc>
              <a:buAutoNum type="arabicParenR"/>
            </a:pPr>
            <a:r>
              <a:rPr lang="pl-PL" sz="1400" dirty="0">
                <a:latin typeface="Arial" panose="020B0604020202020204" pitchFamily="34" charset="0"/>
                <a:cs typeface="Arial" panose="020B0604020202020204" pitchFamily="34" charset="0"/>
              </a:rPr>
              <a:t>zapewnia się opiekę weterynaryjną oraz warunki przetrzymywania zwierząt zgodne z biologią danego gatunku zwierząt i ich stanem fizjologicznym, zapewniające swobodę ruchu i wypoczynek w czasie zgodnym z ich aktywnością życiową; </a:t>
            </a:r>
          </a:p>
          <a:p>
            <a:pPr marL="257175" indent="-257175">
              <a:lnSpc>
                <a:spcPct val="107000"/>
              </a:lnSpc>
              <a:buAutoNum type="arabicParenR"/>
            </a:pPr>
            <a:r>
              <a:rPr lang="pl-PL" sz="1400" dirty="0">
                <a:latin typeface="Arial" panose="020B0604020202020204" pitchFamily="34" charset="0"/>
                <a:cs typeface="Arial" panose="020B0604020202020204" pitchFamily="34" charset="0"/>
              </a:rPr>
              <a:t>w miejscu, w którym przetrzymuje się zwierzęta należące do gatunków niebezpiecznych, są spełnione warunki, o których mowa w przepisach wydanych na podstawie ustawy o ochronie przyrody; </a:t>
            </a:r>
          </a:p>
          <a:p>
            <a:pPr marL="257175" indent="-257175">
              <a:lnSpc>
                <a:spcPct val="107000"/>
              </a:lnSpc>
              <a:buAutoNum type="arabicParenR"/>
            </a:pPr>
            <a:r>
              <a:rPr lang="pl-PL" sz="1400" dirty="0">
                <a:latin typeface="Arial" panose="020B0604020202020204" pitchFamily="34" charset="0"/>
                <a:cs typeface="Arial" panose="020B0604020202020204" pitchFamily="34" charset="0"/>
              </a:rPr>
              <a:t>w miejscu, w którym przetrzymuje się zwierzęta należące do inwazyjnych gatunków obcych, są spełnione wymogi obiektu izolowanego;</a:t>
            </a:r>
          </a:p>
          <a:p>
            <a:pPr marL="257175" indent="-257175">
              <a:lnSpc>
                <a:spcPct val="107000"/>
              </a:lnSpc>
              <a:buAutoNum type="arabicParenR"/>
            </a:pPr>
            <a:r>
              <a:rPr lang="pl-PL" sz="1400" dirty="0">
                <a:latin typeface="Arial" panose="020B0604020202020204" pitchFamily="34" charset="0"/>
                <a:cs typeface="Arial" panose="020B0604020202020204" pitchFamily="34" charset="0"/>
              </a:rPr>
              <a:t>są wyodrębnione pomieszczenia przeznaczone na kwarantannę oraz izolację zwierząt.</a:t>
            </a:r>
          </a:p>
          <a:p>
            <a:pPr marL="257175" indent="-257175">
              <a:lnSpc>
                <a:spcPct val="107000"/>
              </a:lnSpc>
              <a:buClr>
                <a:srgbClr val="009900"/>
              </a:buClr>
              <a:buAutoNum type="arabicParenR"/>
            </a:pPr>
            <a:endParaRPr lang="pl-PL" sz="800" dirty="0">
              <a:latin typeface="Arial" panose="020B0604020202020204" pitchFamily="34" charset="0"/>
              <a:cs typeface="Arial" panose="020B0604020202020204" pitchFamily="34" charset="0"/>
            </a:endParaRPr>
          </a:p>
          <a:p>
            <a:pPr>
              <a:lnSpc>
                <a:spcPct val="107000"/>
              </a:lnSpc>
              <a:buClr>
                <a:srgbClr val="009900"/>
              </a:buClr>
            </a:pPr>
            <a:r>
              <a:rPr lang="pl-PL" sz="1400" dirty="0">
                <a:latin typeface="Arial" panose="020B0604020202020204" pitchFamily="34" charset="0"/>
                <a:cs typeface="Arial" panose="020B0604020202020204" pitchFamily="34" charset="0"/>
              </a:rPr>
              <a:t>W odniesieniu do przetrzymywanych w Centralnym Azylu zwierząt należących do gatunków niebezpiecznych oraz inwazyjnych gatunków obcych stosuje się system ciągłego nadzoru, środki uniemożliwiające ucieczkę zwierząt oraz inne środki niezbędne do zapewnienia bezpieczeństwa ludziom i innym zwierzętom. </a:t>
            </a:r>
          </a:p>
          <a:p>
            <a:pPr>
              <a:lnSpc>
                <a:spcPct val="107000"/>
              </a:lnSpc>
              <a:buClr>
                <a:srgbClr val="009900"/>
              </a:buClr>
            </a:pPr>
            <a:endParaRPr lang="pl-PL" sz="800" dirty="0">
              <a:latin typeface="Arial" panose="020B0604020202020204" pitchFamily="34" charset="0"/>
              <a:cs typeface="Arial" panose="020B0604020202020204" pitchFamily="34" charset="0"/>
            </a:endParaRPr>
          </a:p>
          <a:p>
            <a:pPr>
              <a:lnSpc>
                <a:spcPct val="107000"/>
              </a:lnSpc>
              <a:buClr>
                <a:srgbClr val="009900"/>
              </a:buClr>
            </a:pPr>
            <a:r>
              <a:rPr lang="pl-PL" sz="1400" u="sng" dirty="0">
                <a:latin typeface="Arial" panose="020B0604020202020204" pitchFamily="34" charset="0"/>
                <a:cs typeface="Arial" panose="020B0604020202020204" pitchFamily="34" charset="0"/>
              </a:rPr>
              <a:t>Planowane utworzenie Centralnego Azylu dla Zwierząt to koniec 2028 r.</a:t>
            </a:r>
          </a:p>
          <a:p>
            <a:pPr marL="214313" indent="-214313">
              <a:lnSpc>
                <a:spcPct val="107000"/>
              </a:lnSpc>
              <a:buClr>
                <a:srgbClr val="009900"/>
              </a:buClr>
              <a:buFont typeface="Arial" panose="020B0604020202020204" pitchFamily="34" charset="0"/>
              <a:buChar char="•"/>
            </a:pPr>
            <a:endParaRPr lang="pl-PL" sz="1400" dirty="0">
              <a:latin typeface="Arial" panose="020B0604020202020204" pitchFamily="34" charset="0"/>
              <a:cs typeface="Arial" panose="020B0604020202020204" pitchFamily="34" charset="0"/>
            </a:endParaRPr>
          </a:p>
        </p:txBody>
      </p:sp>
      <p:sp>
        <p:nvSpPr>
          <p:cNvPr id="5" name="Tytuł 1">
            <a:extLst>
              <a:ext uri="{FF2B5EF4-FFF2-40B4-BE49-F238E27FC236}">
                <a16:creationId xmlns:a16="http://schemas.microsoft.com/office/drawing/2014/main" id="{5C2311CA-BBDB-4E3F-862B-C7A91918A1A1}"/>
              </a:ext>
            </a:extLst>
          </p:cNvPr>
          <p:cNvSpPr txBox="1">
            <a:spLocks/>
          </p:cNvSpPr>
          <p:nvPr/>
        </p:nvSpPr>
        <p:spPr bwMode="auto">
          <a:xfrm>
            <a:off x="1439652" y="101723"/>
            <a:ext cx="5829300" cy="48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pl-PL" sz="1800" dirty="0">
                <a:latin typeface="Arial" panose="020B0604020202020204" pitchFamily="34" charset="0"/>
                <a:cs typeface="Arial" panose="020B0604020202020204" pitchFamily="34" charset="0"/>
              </a:rPr>
              <a:t>Centralny Azyl dla Zwierząt</a:t>
            </a:r>
          </a:p>
        </p:txBody>
      </p:sp>
    </p:spTree>
    <p:extLst>
      <p:ext uri="{BB962C8B-B14F-4D97-AF65-F5344CB8AC3E}">
        <p14:creationId xmlns:p14="http://schemas.microsoft.com/office/powerpoint/2010/main" val="337740244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E5224-6D2B-4956-59A6-59615C69F54D}"/>
            </a:ext>
          </a:extLst>
        </p:cNvPr>
        <p:cNvGrpSpPr/>
        <p:nvPr/>
      </p:nvGrpSpPr>
      <p:grpSpPr>
        <a:xfrm>
          <a:off x="0" y="0"/>
          <a:ext cx="0" cy="0"/>
          <a:chOff x="0" y="0"/>
          <a:chExt cx="0" cy="0"/>
        </a:xfrm>
      </p:grpSpPr>
      <p:pic>
        <p:nvPicPr>
          <p:cNvPr id="8" name="Obraz 7">
            <a:extLst>
              <a:ext uri="{FF2B5EF4-FFF2-40B4-BE49-F238E27FC236}">
                <a16:creationId xmlns:a16="http://schemas.microsoft.com/office/drawing/2014/main" id="{32F47C01-0E53-9C07-A6BE-3807BC3667E2}"/>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9424" y="0"/>
            <a:ext cx="851466" cy="1020763"/>
          </a:xfrm>
          <a:prstGeom prst="rect">
            <a:avLst/>
          </a:prstGeom>
        </p:spPr>
      </p:pic>
      <p:sp>
        <p:nvSpPr>
          <p:cNvPr id="5" name="Symbol zastępczy tekstu 4">
            <a:extLst>
              <a:ext uri="{FF2B5EF4-FFF2-40B4-BE49-F238E27FC236}">
                <a16:creationId xmlns:a16="http://schemas.microsoft.com/office/drawing/2014/main" id="{7E686332-98BA-325B-02B0-8C370EE859FF}"/>
              </a:ext>
            </a:extLst>
          </p:cNvPr>
          <p:cNvSpPr>
            <a:spLocks noGrp="1"/>
          </p:cNvSpPr>
          <p:nvPr>
            <p:ph type="body" sz="quarter" idx="11"/>
          </p:nvPr>
        </p:nvSpPr>
        <p:spPr>
          <a:xfrm>
            <a:off x="4572000" y="2869618"/>
            <a:ext cx="4328890" cy="2154161"/>
          </a:xfrm>
        </p:spPr>
        <p:txBody>
          <a:bodyPr/>
          <a:lstStyle/>
          <a:p>
            <a:r>
              <a:rPr lang="pl-PL" sz="2000" b="1" dirty="0"/>
              <a:t>Dziękuję za uwagę!</a:t>
            </a:r>
          </a:p>
          <a:p>
            <a:endParaRPr lang="pl-PL" dirty="0"/>
          </a:p>
          <a:p>
            <a:r>
              <a:rPr lang="pl-PL" sz="1600" i="1" dirty="0">
                <a:solidFill>
                  <a:srgbClr val="57AB27"/>
                </a:solidFill>
              </a:rPr>
              <a:t>karolina_mazurska@o2.pl</a:t>
            </a:r>
          </a:p>
          <a:p>
            <a:endParaRPr lang="pl-PL" sz="1600" i="1" dirty="0"/>
          </a:p>
          <a:p>
            <a:endParaRPr lang="pl-PL" sz="1600" i="1" dirty="0"/>
          </a:p>
          <a:p>
            <a:endParaRPr lang="pl-PL" sz="1600" i="1" dirty="0"/>
          </a:p>
        </p:txBody>
      </p:sp>
    </p:spTree>
    <p:extLst>
      <p:ext uri="{BB962C8B-B14F-4D97-AF65-F5344CB8AC3E}">
        <p14:creationId xmlns:p14="http://schemas.microsoft.com/office/powerpoint/2010/main" val="141223853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a:extLst>
              <a:ext uri="{C183D7F6-B498-43B3-948B-1728B52AA6E4}">
                <adec:decorative xmlns:adec="http://schemas.microsoft.com/office/drawing/2017/decorative" val="1"/>
              </a:ext>
            </a:extLst>
          </p:cNvPr>
          <p:cNvSpPr>
            <a:spLocks noChangeAspect="1"/>
          </p:cNvSpPr>
          <p:nvPr/>
        </p:nvSpPr>
        <p:spPr>
          <a:xfrm>
            <a:off x="263172" y="0"/>
            <a:ext cx="8880828" cy="5143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Tytuł 3"/>
          <p:cNvSpPr txBox="1">
            <a:spLocks/>
          </p:cNvSpPr>
          <p:nvPr/>
        </p:nvSpPr>
        <p:spPr>
          <a:xfrm>
            <a:off x="1383087" y="3577389"/>
            <a:ext cx="2552466" cy="497459"/>
          </a:xfrm>
          <a:prstGeom prst="rect">
            <a:avLst/>
          </a:prstGeom>
        </p:spPr>
        <p:txBody>
          <a:bodyPr vert="horz" lIns="0" tIns="45720" rIns="0" bIns="45720" rtlCol="0" anchor="t">
            <a:noAutofit/>
          </a:bodyPr>
          <a:lstStyle>
            <a:lvl1pPr algn="l" defTabSz="685800" rtl="0" eaLnBrk="1" latinLnBrk="0" hangingPunct="1">
              <a:lnSpc>
                <a:spcPct val="90000"/>
              </a:lnSpc>
              <a:spcBef>
                <a:spcPct val="0"/>
              </a:spcBef>
              <a:buNone/>
              <a:defRPr sz="2000" kern="1200">
                <a:solidFill>
                  <a:schemeClr val="tx1"/>
                </a:solidFill>
                <a:latin typeface="+mj-lt"/>
                <a:ea typeface="+mj-ea"/>
                <a:cs typeface="Arial" panose="020B0604020202020204" pitchFamily="34" charset="0"/>
              </a:defRPr>
            </a:lvl1pPr>
          </a:lstStyle>
          <a:p>
            <a:pPr>
              <a:lnSpc>
                <a:spcPts val="1100"/>
              </a:lnSpc>
            </a:pPr>
            <a:r>
              <a:rPr lang="pl-PL" sz="800" dirty="0">
                <a:solidFill>
                  <a:schemeClr val="bg1"/>
                </a:solidFill>
                <a:cs typeface="Calibri" panose="020F0502020204030204" pitchFamily="34" charset="0"/>
              </a:rPr>
              <a:t>GENERALNA DYREKCJA OCHRONY ŚRODOWISKA</a:t>
            </a:r>
          </a:p>
          <a:p>
            <a:pPr>
              <a:lnSpc>
                <a:spcPts val="1100"/>
              </a:lnSpc>
            </a:pPr>
            <a:r>
              <a:rPr lang="pl-PL" sz="800" dirty="0">
                <a:solidFill>
                  <a:schemeClr val="bg1"/>
                </a:solidFill>
                <a:cs typeface="Calibri" panose="020F0502020204030204" pitchFamily="34" charset="0"/>
              </a:rPr>
              <a:t>Al. Jerozolimskie 136; 02-305 Warszawa</a:t>
            </a:r>
          </a:p>
          <a:p>
            <a:pPr>
              <a:lnSpc>
                <a:spcPts val="1100"/>
              </a:lnSpc>
            </a:pPr>
            <a:r>
              <a:rPr lang="pl-PL" sz="800" dirty="0">
                <a:solidFill>
                  <a:schemeClr val="bg1"/>
                </a:solidFill>
                <a:cs typeface="Calibri" panose="020F0502020204030204" pitchFamily="34" charset="0"/>
              </a:rPr>
              <a:t>www.gov.pl/gdos</a:t>
            </a:r>
          </a:p>
        </p:txBody>
      </p:sp>
      <p:pic>
        <p:nvPicPr>
          <p:cNvPr id="5" name="Obraz 4">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80525" y="1710701"/>
            <a:ext cx="1600991" cy="1475331"/>
          </a:xfrm>
          <a:prstGeom prst="rect">
            <a:avLst/>
          </a:prstGeom>
        </p:spPr>
      </p:pic>
      <p:sp>
        <p:nvSpPr>
          <p:cNvPr id="7" name="Prostokąt 6">
            <a:extLst>
              <a:ext uri="{C183D7F6-B498-43B3-948B-1728B52AA6E4}">
                <adec:decorative xmlns:adec="http://schemas.microsoft.com/office/drawing/2017/decorative" val="1"/>
              </a:ext>
            </a:extLst>
          </p:cNvPr>
          <p:cNvSpPr/>
          <p:nvPr/>
        </p:nvSpPr>
        <p:spPr>
          <a:xfrm>
            <a:off x="1" y="-1"/>
            <a:ext cx="263171" cy="4695713"/>
          </a:xfrm>
          <a:prstGeom prst="rect">
            <a:avLst/>
          </a:prstGeom>
          <a:solidFill>
            <a:schemeClr val="accent1"/>
          </a:solidFill>
          <a:ln>
            <a:solidFill>
              <a:srgbClr val="57AB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Obraz 7">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74" y="4754880"/>
            <a:ext cx="165022" cy="335149"/>
          </a:xfrm>
          <a:prstGeom prst="rect">
            <a:avLst/>
          </a:prstGeom>
        </p:spPr>
      </p:pic>
      <p:pic>
        <p:nvPicPr>
          <p:cNvPr id="10" name="Obraz 9">
            <a:extLst>
              <a:ext uri="{C183D7F6-B498-43B3-948B-1728B52AA6E4}">
                <adec:decorative xmlns:adec="http://schemas.microsoft.com/office/drawing/2017/decorative" val="1"/>
              </a:ext>
            </a:extLst>
          </p:cNvPr>
          <p:cNvPicPr>
            <a:picLocks noChangeAspect="1"/>
          </p:cNvPicPr>
          <p:nvPr/>
        </p:nvPicPr>
        <p:blipFill>
          <a:blip r:embed="rId4">
            <a:extLst>
              <a:ext uri="{BEBA8EAE-BF5A-486C-A8C5-ECC9F3942E4B}">
                <a14:imgProps xmlns:a14="http://schemas.microsoft.com/office/drawing/2010/main">
                  <a14:imgLayer r:embed="rId5">
                    <a14:imgEffect>
                      <a14:artisticCrisscrossEtching trans="61000"/>
                    </a14:imgEffect>
                  </a14:imgLayer>
                </a14:imgProps>
              </a:ext>
              <a:ext uri="{28A0092B-C50C-407E-A947-70E740481C1C}">
                <a14:useLocalDpi xmlns:a14="http://schemas.microsoft.com/office/drawing/2010/main" val="0"/>
              </a:ext>
            </a:extLst>
          </a:blip>
          <a:stretch>
            <a:fillRect/>
          </a:stretch>
        </p:blipFill>
        <p:spPr>
          <a:xfrm>
            <a:off x="8057428" y="3635298"/>
            <a:ext cx="797368" cy="1508202"/>
          </a:xfrm>
          <a:prstGeom prst="rect">
            <a:avLst/>
          </a:prstGeom>
          <a:noFill/>
        </p:spPr>
      </p:pic>
    </p:spTree>
    <p:extLst>
      <p:ext uri="{BB962C8B-B14F-4D97-AF65-F5344CB8AC3E}">
        <p14:creationId xmlns:p14="http://schemas.microsoft.com/office/powerpoint/2010/main" val="74323783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97A18-E063-04C1-3067-5652DF033973}"/>
            </a:ext>
          </a:extLst>
        </p:cNvPr>
        <p:cNvGrpSpPr/>
        <p:nvPr/>
      </p:nvGrpSpPr>
      <p:grpSpPr>
        <a:xfrm>
          <a:off x="0" y="0"/>
          <a:ext cx="0" cy="0"/>
          <a:chOff x="0" y="0"/>
          <a:chExt cx="0" cy="0"/>
        </a:xfrm>
      </p:grpSpPr>
      <p:sp>
        <p:nvSpPr>
          <p:cNvPr id="2" name="Podtytuł 2">
            <a:extLst>
              <a:ext uri="{FF2B5EF4-FFF2-40B4-BE49-F238E27FC236}">
                <a16:creationId xmlns:a16="http://schemas.microsoft.com/office/drawing/2014/main" id="{75562EDF-2193-78FC-8148-3E26BF0EE94F}"/>
              </a:ext>
            </a:extLst>
          </p:cNvPr>
          <p:cNvSpPr txBox="1"/>
          <p:nvPr/>
        </p:nvSpPr>
        <p:spPr>
          <a:xfrm>
            <a:off x="544588" y="1948748"/>
            <a:ext cx="8054823" cy="1752120"/>
          </a:xfrm>
          <a:prstGeom prst="rect">
            <a:avLst/>
          </a:prstGeom>
          <a:noFill/>
          <a:ln w="0">
            <a:noFill/>
          </a:ln>
        </p:spPr>
        <p:txBody>
          <a:bodyPr>
            <a:noAutofit/>
          </a:bodyPr>
          <a:lstStyle/>
          <a:p>
            <a:pPr algn="ctr">
              <a:lnSpc>
                <a:spcPct val="100000"/>
              </a:lnSpc>
              <a:spcBef>
                <a:spcPts val="281"/>
              </a:spcBef>
              <a:tabLst>
                <a:tab pos="0" algn="l"/>
              </a:tabLst>
            </a:pPr>
            <a:r>
              <a:rPr lang="pl-PL" sz="1400" spc="-1" dirty="0">
                <a:solidFill>
                  <a:srgbClr val="000000"/>
                </a:solidFill>
                <a:latin typeface="Arial"/>
              </a:rPr>
              <a:t>Współfinansowano w ramach projektu nr FENX.01.05-IW.01-0102/24 </a:t>
            </a:r>
            <a:br>
              <a:rPr lang="pl-PL" sz="1400" spc="-1" dirty="0">
                <a:solidFill>
                  <a:srgbClr val="000000"/>
                </a:solidFill>
                <a:latin typeface="Arial"/>
              </a:rPr>
            </a:br>
            <a:r>
              <a:rPr lang="pl-PL" sz="1400" spc="-1" dirty="0">
                <a:solidFill>
                  <a:srgbClr val="000000"/>
                </a:solidFill>
                <a:latin typeface="Arial"/>
              </a:rPr>
              <a:t>pn. </a:t>
            </a:r>
            <a:r>
              <a:rPr lang="pl-PL" sz="1400" b="1" spc="-1" dirty="0">
                <a:solidFill>
                  <a:srgbClr val="000000"/>
                </a:solidFill>
                <a:latin typeface="Arial"/>
              </a:rPr>
              <a:t>Wdrażanie Planu działań dla priorytetowych dróg przenoszenia inwazyjnych gatunków obcych ze środków Unii Europejskiej w ramach programu Fundusze Europejskie na Infrastrukturę, Klimat, Środowisko 2021-2027.</a:t>
            </a:r>
            <a:endParaRPr lang="pl-PL" sz="1400" b="1" spc="-1" dirty="0">
              <a:latin typeface="Arial"/>
            </a:endParaRPr>
          </a:p>
        </p:txBody>
      </p:sp>
      <p:pic>
        <p:nvPicPr>
          <p:cNvPr id="4" name="Obraz 3">
            <a:extLst>
              <a:ext uri="{FF2B5EF4-FFF2-40B4-BE49-F238E27FC236}">
                <a16:creationId xmlns:a16="http://schemas.microsoft.com/office/drawing/2014/main" id="{AD3F4F9C-D5F8-8776-FDE9-83BF9025ABB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317" y="3700868"/>
            <a:ext cx="8477573" cy="983586"/>
          </a:xfrm>
          <a:prstGeom prst="rect">
            <a:avLst/>
          </a:prstGeom>
        </p:spPr>
      </p:pic>
    </p:spTree>
    <p:extLst>
      <p:ext uri="{BB962C8B-B14F-4D97-AF65-F5344CB8AC3E}">
        <p14:creationId xmlns:p14="http://schemas.microsoft.com/office/powerpoint/2010/main" val="420898570"/>
      </p:ext>
    </p:extLst>
  </p:cSld>
  <p:clrMapOvr>
    <a:masterClrMapping/>
  </p:clrMapOvr>
</p:sld>
</file>

<file path=ppt/theme/theme1.xml><?xml version="1.0" encoding="utf-8"?>
<a:theme xmlns:a="http://schemas.openxmlformats.org/drawingml/2006/main" name="GDOS">
  <a:themeElements>
    <a:clrScheme name="GDOS">
      <a:dk1>
        <a:sysClr val="windowText" lastClr="000000"/>
      </a:dk1>
      <a:lt1>
        <a:sysClr val="window" lastClr="FFFFFF"/>
      </a:lt1>
      <a:dk2>
        <a:srgbClr val="98999B"/>
      </a:dk2>
      <a:lt2>
        <a:srgbClr val="E7E6E6"/>
      </a:lt2>
      <a:accent1>
        <a:srgbClr val="57AB27"/>
      </a:accent1>
      <a:accent2>
        <a:srgbClr val="98999B"/>
      </a:accent2>
      <a:accent3>
        <a:srgbClr val="000000"/>
      </a:accent3>
      <a:accent4>
        <a:srgbClr val="002A7E"/>
      </a:accent4>
      <a:accent5>
        <a:srgbClr val="D8D8D8"/>
      </a:accent5>
      <a:accent6>
        <a:srgbClr val="F2F2F2"/>
      </a:accent6>
      <a:hlink>
        <a:srgbClr val="57AB27"/>
      </a:hlink>
      <a:folHlink>
        <a:srgbClr val="98999B"/>
      </a:folHlink>
    </a:clrScheme>
    <a:fontScheme name="Calibri">
      <a:majorFont>
        <a:latin typeface="Calibri"/>
        <a:ea typeface=""/>
        <a:cs typeface=""/>
      </a:majorFont>
      <a:minorFont>
        <a:latin typeface="Calibri Light"/>
        <a:ea typeface=""/>
        <a:cs typeface=""/>
      </a:minorFont>
    </a:fontScheme>
    <a:fmtScheme name="Motyw pakietu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DOS" id="{5AF2FC49-D126-4775-A353-AC5B6CDA7DCE}" vid="{D0C9620F-4AA0-499C-A55D-5CC05070883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3765</TotalTime>
  <Words>13964</Words>
  <Application>Microsoft Office PowerPoint</Application>
  <PresentationFormat>Pokaz na ekranie (16:9)</PresentationFormat>
  <Paragraphs>1903</Paragraphs>
  <Slides>99</Slides>
  <Notes>0</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99</vt:i4>
      </vt:variant>
    </vt:vector>
  </HeadingPairs>
  <TitlesOfParts>
    <vt:vector size="105" baseType="lpstr">
      <vt:lpstr>Arial</vt:lpstr>
      <vt:lpstr>Poppins Light</vt:lpstr>
      <vt:lpstr>Calibri</vt:lpstr>
      <vt:lpstr>Calibri Light</vt:lpstr>
      <vt:lpstr>Wingdings</vt:lpstr>
      <vt:lpstr>GDOS</vt:lpstr>
      <vt:lpstr>Prezentacja programu PowerPoint</vt:lpstr>
      <vt:lpstr>Prezentacja programu PowerPoint</vt:lpstr>
      <vt:lpstr>Akty prawne dotyczące gatunków obcych</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Wzór przekazania zgłoszenia stwierdzenia obecności w środowisku IGO UE / IGO PL</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Wzór raportu o przeprowadzonych działaniach zaradczych na terenie gminy w stosunku do IGO UE / IGO PL rozprzestrzenionego  na szeroką skalę</vt:lpstr>
      <vt:lpstr>Wzór raportu o przeprowadzonych działaniach zaradczych na terenie gminy w stosunku do IGO UE / IGO PL  rozprzestrzenionego  na szeroką skalę</vt:lpstr>
      <vt:lpstr> Wzór raportu o przeprowadzonych działaniach zaradczych na terenie gminy w stosunku do IGO UE / IGO PL rozprzestrzenionego  na szeroką skalę</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Podstawy prawne A</dc:title>
  <dc:creator>Barbara Troicka</dc:creator>
  <cp:lastModifiedBy>Martyna Tyrakowska-Kowalczyk</cp:lastModifiedBy>
  <cp:revision>379</cp:revision>
  <dcterms:created xsi:type="dcterms:W3CDTF">2023-07-28T06:59:57Z</dcterms:created>
  <dcterms:modified xsi:type="dcterms:W3CDTF">2026-09-09T13:07:40Z</dcterms:modified>
  <cp:contentStatus/>
</cp:coreProperties>
</file>