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  <p:sldMasterId id="2147483707" r:id="rId5"/>
    <p:sldMasterId id="2147483678" r:id="rId6"/>
    <p:sldMasterId id="2147483718" r:id="rId7"/>
    <p:sldMasterId id="2147483731" r:id="rId8"/>
  </p:sldMasterIdLst>
  <p:notesMasterIdLst>
    <p:notesMasterId r:id="rId21"/>
  </p:notesMasterIdLst>
  <p:handoutMasterIdLst>
    <p:handoutMasterId r:id="rId22"/>
  </p:handoutMasterIdLst>
  <p:sldIdLst>
    <p:sldId id="457" r:id="rId9"/>
    <p:sldId id="467" r:id="rId10"/>
    <p:sldId id="464" r:id="rId11"/>
    <p:sldId id="400" r:id="rId12"/>
    <p:sldId id="468" r:id="rId13"/>
    <p:sldId id="385" r:id="rId14"/>
    <p:sldId id="462" r:id="rId15"/>
    <p:sldId id="469" r:id="rId16"/>
    <p:sldId id="365" r:id="rId17"/>
    <p:sldId id="470" r:id="rId18"/>
    <p:sldId id="471" r:id="rId19"/>
    <p:sldId id="472" r:id="rId20"/>
  </p:sldIdLst>
  <p:sldSz cx="13444538" cy="7562850"/>
  <p:notesSz cx="6858000" cy="9144000"/>
  <p:defaultTextStyle>
    <a:defPPr>
      <a:defRPr lang="pl-PL"/>
    </a:defPPr>
    <a:lvl1pPr marL="0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7244" userDrawn="1">
          <p15:clr>
            <a:srgbClr val="A4A3A4"/>
          </p15:clr>
        </p15:guide>
        <p15:guide id="6" orient="horz" pos="4763" userDrawn="1">
          <p15:clr>
            <a:srgbClr val="A4A3A4"/>
          </p15:clr>
        </p15:guide>
        <p15:guide id="7" pos="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ątroba Przemysław" initials="WP" lastIdx="4" clrIdx="0">
    <p:extLst>
      <p:ext uri="{19B8F6BF-5375-455C-9EA6-DF929625EA0E}">
        <p15:presenceInfo xmlns:p15="http://schemas.microsoft.com/office/powerpoint/2012/main" userId="S::pwatroba@lot.pl::71c1db38-23d4-42f6-9e6f-08a1eabf6a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F2F2F2"/>
    <a:srgbClr val="F2F2D9"/>
    <a:srgbClr val="D9D9D9"/>
    <a:srgbClr val="4D4D4D"/>
    <a:srgbClr val="C7CED5"/>
    <a:srgbClr val="B0D9F5"/>
    <a:srgbClr val="6DA4D3"/>
    <a:srgbClr val="2D75B6"/>
    <a:srgbClr val="DD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3792" autoAdjust="0"/>
  </p:normalViewPr>
  <p:slideViewPr>
    <p:cSldViewPr snapToGrid="0">
      <p:cViewPr>
        <p:scale>
          <a:sx n="60" d="100"/>
          <a:sy n="60" d="100"/>
        </p:scale>
        <p:origin x="208" y="28"/>
      </p:cViewPr>
      <p:guideLst>
        <p:guide orient="horz" pos="2160"/>
        <p:guide orient="horz" pos="278"/>
        <p:guide orient="horz"/>
        <p:guide pos="7244"/>
        <p:guide orient="horz" pos="4763"/>
        <p:guide pos="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-1896" y="14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6"/>
          <c:dLbls>
            <c:delete val="1"/>
          </c:dLbls>
          <c:cat>
            <c:strRef>
              <c:f>Sheet1!$A$2:$A$5</c:f>
              <c:strCache>
                <c:ptCount val="3"/>
                <c:pt idx="0">
                  <c:v>DOSKONAŁOŚĆ</c:v>
                </c:pt>
                <c:pt idx="1">
                  <c:v>KULTURA</c:v>
                </c:pt>
                <c:pt idx="2">
                  <c:v>STRATEGIA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C-48A0-BCED-EE72645A49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 b="1"/>
      </a:pPr>
      <a:endParaRPr lang="pl-PL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19B1B-0BF7-4C7F-AC06-C45B7F6B067A}" type="doc">
      <dgm:prSet loTypeId="urn:microsoft.com/office/officeart/2005/8/layout/venn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8253673-6802-47A4-B834-B75DB017FB00}">
      <dgm:prSet phldrT="[Tekst]" custT="1"/>
      <dgm:spPr/>
      <dgm:t>
        <a:bodyPr/>
        <a:lstStyle/>
        <a:p>
          <a:r>
            <a:rPr lang="pl-PL" sz="2800" b="1" dirty="0"/>
            <a:t>STRATEGIA FIRMY</a:t>
          </a:r>
        </a:p>
      </dgm:t>
    </dgm:pt>
    <dgm:pt modelId="{8A1CB29C-3306-4133-BB6A-879794C9D4DD}" type="parTrans" cxnId="{EEE743A7-5507-44C8-9B0E-17205709F2A3}">
      <dgm:prSet/>
      <dgm:spPr/>
      <dgm:t>
        <a:bodyPr/>
        <a:lstStyle/>
        <a:p>
          <a:endParaRPr lang="pl-PL"/>
        </a:p>
      </dgm:t>
    </dgm:pt>
    <dgm:pt modelId="{81722C7A-50CA-4389-AC80-1EA20BA6305A}" type="sibTrans" cxnId="{EEE743A7-5507-44C8-9B0E-17205709F2A3}">
      <dgm:prSet/>
      <dgm:spPr/>
      <dgm:t>
        <a:bodyPr/>
        <a:lstStyle/>
        <a:p>
          <a:endParaRPr lang="pl-PL"/>
        </a:p>
      </dgm:t>
    </dgm:pt>
    <dgm:pt modelId="{012CD473-B506-48A2-97FB-BF79E864F86B}">
      <dgm:prSet phldrT="[Tekst]" custT="1"/>
      <dgm:spPr/>
      <dgm:t>
        <a:bodyPr/>
        <a:lstStyle/>
        <a:p>
          <a:r>
            <a:rPr lang="pl-PL" sz="2000" b="1" dirty="0"/>
            <a:t>STRATEGIA FUNKCJI ZAKUPOWEJ</a:t>
          </a:r>
        </a:p>
      </dgm:t>
    </dgm:pt>
    <dgm:pt modelId="{BD0B1CA9-A4A3-406A-84E5-DE7A390A364D}" type="parTrans" cxnId="{35DE7C04-07BB-4507-83EC-F0D6EA8347CE}">
      <dgm:prSet/>
      <dgm:spPr/>
      <dgm:t>
        <a:bodyPr/>
        <a:lstStyle/>
        <a:p>
          <a:endParaRPr lang="pl-PL"/>
        </a:p>
      </dgm:t>
    </dgm:pt>
    <dgm:pt modelId="{2B42FAF1-46FE-49C6-8D96-4C90A8FC2288}" type="sibTrans" cxnId="{35DE7C04-07BB-4507-83EC-F0D6EA8347CE}">
      <dgm:prSet/>
      <dgm:spPr/>
      <dgm:t>
        <a:bodyPr/>
        <a:lstStyle/>
        <a:p>
          <a:endParaRPr lang="pl-PL"/>
        </a:p>
      </dgm:t>
    </dgm:pt>
    <dgm:pt modelId="{C04E8B6A-4346-449B-A880-97FEFE3633CC}">
      <dgm:prSet phldrT="[Tekst]" custT="1"/>
      <dgm:spPr/>
      <dgm:t>
        <a:bodyPr/>
        <a:lstStyle/>
        <a:p>
          <a:r>
            <a:rPr lang="pl-PL" sz="2000" b="1" dirty="0"/>
            <a:t>STRATEGIA KATEGORII ZAKUPOWEJ</a:t>
          </a:r>
        </a:p>
      </dgm:t>
    </dgm:pt>
    <dgm:pt modelId="{F71011B2-89F4-4CA5-B2AD-81088AB42C4A}" type="parTrans" cxnId="{FE577CEA-2AB4-4FBE-99D9-38C6A43E4E53}">
      <dgm:prSet/>
      <dgm:spPr/>
      <dgm:t>
        <a:bodyPr/>
        <a:lstStyle/>
        <a:p>
          <a:endParaRPr lang="pl-PL"/>
        </a:p>
      </dgm:t>
    </dgm:pt>
    <dgm:pt modelId="{8517217C-44F8-450A-A7BB-31DA17FF1A7C}" type="sibTrans" cxnId="{FE577CEA-2AB4-4FBE-99D9-38C6A43E4E53}">
      <dgm:prSet/>
      <dgm:spPr/>
      <dgm:t>
        <a:bodyPr/>
        <a:lstStyle/>
        <a:p>
          <a:endParaRPr lang="pl-PL"/>
        </a:p>
      </dgm:t>
    </dgm:pt>
    <dgm:pt modelId="{CDDFE4DA-D49E-4305-8829-03339BB9FF48}" type="pres">
      <dgm:prSet presAssocID="{0B119B1B-0BF7-4C7F-AC06-C45B7F6B067A}" presName="Name0" presStyleCnt="0">
        <dgm:presLayoutVars>
          <dgm:chMax val="7"/>
          <dgm:resizeHandles val="exact"/>
        </dgm:presLayoutVars>
      </dgm:prSet>
      <dgm:spPr/>
    </dgm:pt>
    <dgm:pt modelId="{DD33D0AB-11CA-4D0E-8C72-309622E37FD2}" type="pres">
      <dgm:prSet presAssocID="{0B119B1B-0BF7-4C7F-AC06-C45B7F6B067A}" presName="comp1" presStyleCnt="0"/>
      <dgm:spPr/>
    </dgm:pt>
    <dgm:pt modelId="{3781F45F-3EDC-4ED1-96D4-96FC84E7B87C}" type="pres">
      <dgm:prSet presAssocID="{0B119B1B-0BF7-4C7F-AC06-C45B7F6B067A}" presName="circle1" presStyleLbl="node1" presStyleIdx="0" presStyleCnt="3"/>
      <dgm:spPr/>
    </dgm:pt>
    <dgm:pt modelId="{818875F2-F177-46ED-B04B-449807B45915}" type="pres">
      <dgm:prSet presAssocID="{0B119B1B-0BF7-4C7F-AC06-C45B7F6B067A}" presName="c1text" presStyleLbl="node1" presStyleIdx="0" presStyleCnt="3">
        <dgm:presLayoutVars>
          <dgm:bulletEnabled val="1"/>
        </dgm:presLayoutVars>
      </dgm:prSet>
      <dgm:spPr/>
    </dgm:pt>
    <dgm:pt modelId="{686718DC-66D1-47DA-962E-6F0A36E5CC79}" type="pres">
      <dgm:prSet presAssocID="{0B119B1B-0BF7-4C7F-AC06-C45B7F6B067A}" presName="comp2" presStyleCnt="0"/>
      <dgm:spPr/>
    </dgm:pt>
    <dgm:pt modelId="{7A8FEBF9-CD30-4D8F-B3EB-FBF96589449E}" type="pres">
      <dgm:prSet presAssocID="{0B119B1B-0BF7-4C7F-AC06-C45B7F6B067A}" presName="circle2" presStyleLbl="node1" presStyleIdx="1" presStyleCnt="3"/>
      <dgm:spPr/>
    </dgm:pt>
    <dgm:pt modelId="{3CA26812-9086-4EDF-B7B3-0CE479A5CC8D}" type="pres">
      <dgm:prSet presAssocID="{0B119B1B-0BF7-4C7F-AC06-C45B7F6B067A}" presName="c2text" presStyleLbl="node1" presStyleIdx="1" presStyleCnt="3">
        <dgm:presLayoutVars>
          <dgm:bulletEnabled val="1"/>
        </dgm:presLayoutVars>
      </dgm:prSet>
      <dgm:spPr/>
    </dgm:pt>
    <dgm:pt modelId="{3B2C9E13-91F1-48C0-BDA6-285886D331D1}" type="pres">
      <dgm:prSet presAssocID="{0B119B1B-0BF7-4C7F-AC06-C45B7F6B067A}" presName="comp3" presStyleCnt="0"/>
      <dgm:spPr/>
    </dgm:pt>
    <dgm:pt modelId="{7AC96B1B-B327-4726-872C-7FBCEBB1CD31}" type="pres">
      <dgm:prSet presAssocID="{0B119B1B-0BF7-4C7F-AC06-C45B7F6B067A}" presName="circle3" presStyleLbl="node1" presStyleIdx="2" presStyleCnt="3"/>
      <dgm:spPr/>
    </dgm:pt>
    <dgm:pt modelId="{41B8638A-1E92-4FD8-9A7E-51219D4E0258}" type="pres">
      <dgm:prSet presAssocID="{0B119B1B-0BF7-4C7F-AC06-C45B7F6B067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35DE7C04-07BB-4507-83EC-F0D6EA8347CE}" srcId="{0B119B1B-0BF7-4C7F-AC06-C45B7F6B067A}" destId="{012CD473-B506-48A2-97FB-BF79E864F86B}" srcOrd="1" destOrd="0" parTransId="{BD0B1CA9-A4A3-406A-84E5-DE7A390A364D}" sibTransId="{2B42FAF1-46FE-49C6-8D96-4C90A8FC2288}"/>
    <dgm:cxn modelId="{46786463-24DE-4EAF-BD37-B90BC02B7913}" type="presOf" srcId="{48253673-6802-47A4-B834-B75DB017FB00}" destId="{818875F2-F177-46ED-B04B-449807B45915}" srcOrd="1" destOrd="0" presId="urn:microsoft.com/office/officeart/2005/8/layout/venn2"/>
    <dgm:cxn modelId="{9E0C1A48-5EBA-4CD2-85E8-B8045C406DA0}" type="presOf" srcId="{48253673-6802-47A4-B834-B75DB017FB00}" destId="{3781F45F-3EDC-4ED1-96D4-96FC84E7B87C}" srcOrd="0" destOrd="0" presId="urn:microsoft.com/office/officeart/2005/8/layout/venn2"/>
    <dgm:cxn modelId="{A0D3E399-A17A-4F63-8012-00A1B7413F5C}" type="presOf" srcId="{C04E8B6A-4346-449B-A880-97FEFE3633CC}" destId="{41B8638A-1E92-4FD8-9A7E-51219D4E0258}" srcOrd="1" destOrd="0" presId="urn:microsoft.com/office/officeart/2005/8/layout/venn2"/>
    <dgm:cxn modelId="{EEE743A7-5507-44C8-9B0E-17205709F2A3}" srcId="{0B119B1B-0BF7-4C7F-AC06-C45B7F6B067A}" destId="{48253673-6802-47A4-B834-B75DB017FB00}" srcOrd="0" destOrd="0" parTransId="{8A1CB29C-3306-4133-BB6A-879794C9D4DD}" sibTransId="{81722C7A-50CA-4389-AC80-1EA20BA6305A}"/>
    <dgm:cxn modelId="{2C893EB8-C53F-4301-A8C2-8B3BB1ACE54F}" type="presOf" srcId="{012CD473-B506-48A2-97FB-BF79E864F86B}" destId="{3CA26812-9086-4EDF-B7B3-0CE479A5CC8D}" srcOrd="1" destOrd="0" presId="urn:microsoft.com/office/officeart/2005/8/layout/venn2"/>
    <dgm:cxn modelId="{457EFBBB-CF6C-40FD-B5EF-7C0EE3CD907E}" type="presOf" srcId="{0B119B1B-0BF7-4C7F-AC06-C45B7F6B067A}" destId="{CDDFE4DA-D49E-4305-8829-03339BB9FF48}" srcOrd="0" destOrd="0" presId="urn:microsoft.com/office/officeart/2005/8/layout/venn2"/>
    <dgm:cxn modelId="{CD7171E6-36E3-4E8A-8540-9D2CBC684964}" type="presOf" srcId="{C04E8B6A-4346-449B-A880-97FEFE3633CC}" destId="{7AC96B1B-B327-4726-872C-7FBCEBB1CD31}" srcOrd="0" destOrd="0" presId="urn:microsoft.com/office/officeart/2005/8/layout/venn2"/>
    <dgm:cxn modelId="{FE577CEA-2AB4-4FBE-99D9-38C6A43E4E53}" srcId="{0B119B1B-0BF7-4C7F-AC06-C45B7F6B067A}" destId="{C04E8B6A-4346-449B-A880-97FEFE3633CC}" srcOrd="2" destOrd="0" parTransId="{F71011B2-89F4-4CA5-B2AD-81088AB42C4A}" sibTransId="{8517217C-44F8-450A-A7BB-31DA17FF1A7C}"/>
    <dgm:cxn modelId="{C6542EF7-390D-4C8D-8FE0-6EE91B8BC803}" type="presOf" srcId="{012CD473-B506-48A2-97FB-BF79E864F86B}" destId="{7A8FEBF9-CD30-4D8F-B3EB-FBF96589449E}" srcOrd="0" destOrd="0" presId="urn:microsoft.com/office/officeart/2005/8/layout/venn2"/>
    <dgm:cxn modelId="{33AABF5E-769C-4D94-A5EA-2BED42F09831}" type="presParOf" srcId="{CDDFE4DA-D49E-4305-8829-03339BB9FF48}" destId="{DD33D0AB-11CA-4D0E-8C72-309622E37FD2}" srcOrd="0" destOrd="0" presId="urn:microsoft.com/office/officeart/2005/8/layout/venn2"/>
    <dgm:cxn modelId="{E7D96E11-CF9C-4661-A1D8-5830BCA00B9C}" type="presParOf" srcId="{DD33D0AB-11CA-4D0E-8C72-309622E37FD2}" destId="{3781F45F-3EDC-4ED1-96D4-96FC84E7B87C}" srcOrd="0" destOrd="0" presId="urn:microsoft.com/office/officeart/2005/8/layout/venn2"/>
    <dgm:cxn modelId="{5C24EB0F-69FF-409E-8CAF-C39FC1A12260}" type="presParOf" srcId="{DD33D0AB-11CA-4D0E-8C72-309622E37FD2}" destId="{818875F2-F177-46ED-B04B-449807B45915}" srcOrd="1" destOrd="0" presId="urn:microsoft.com/office/officeart/2005/8/layout/venn2"/>
    <dgm:cxn modelId="{007BD9C8-BD7E-4255-9698-C137C172D907}" type="presParOf" srcId="{CDDFE4DA-D49E-4305-8829-03339BB9FF48}" destId="{686718DC-66D1-47DA-962E-6F0A36E5CC79}" srcOrd="1" destOrd="0" presId="urn:microsoft.com/office/officeart/2005/8/layout/venn2"/>
    <dgm:cxn modelId="{ADB132AD-0612-4A7C-B065-A862596E3495}" type="presParOf" srcId="{686718DC-66D1-47DA-962E-6F0A36E5CC79}" destId="{7A8FEBF9-CD30-4D8F-B3EB-FBF96589449E}" srcOrd="0" destOrd="0" presId="urn:microsoft.com/office/officeart/2005/8/layout/venn2"/>
    <dgm:cxn modelId="{A40F028D-A0DE-4730-A61C-FF91750CCE95}" type="presParOf" srcId="{686718DC-66D1-47DA-962E-6F0A36E5CC79}" destId="{3CA26812-9086-4EDF-B7B3-0CE479A5CC8D}" srcOrd="1" destOrd="0" presId="urn:microsoft.com/office/officeart/2005/8/layout/venn2"/>
    <dgm:cxn modelId="{1168A2F1-A3EB-439A-8148-40F5E113E081}" type="presParOf" srcId="{CDDFE4DA-D49E-4305-8829-03339BB9FF48}" destId="{3B2C9E13-91F1-48C0-BDA6-285886D331D1}" srcOrd="2" destOrd="0" presId="urn:microsoft.com/office/officeart/2005/8/layout/venn2"/>
    <dgm:cxn modelId="{3665A26C-C6D2-48F8-BA67-01F0B9BDEF32}" type="presParOf" srcId="{3B2C9E13-91F1-48C0-BDA6-285886D331D1}" destId="{7AC96B1B-B327-4726-872C-7FBCEBB1CD31}" srcOrd="0" destOrd="0" presId="urn:microsoft.com/office/officeart/2005/8/layout/venn2"/>
    <dgm:cxn modelId="{5B30B527-100C-4583-9AE9-579DDF151033}" type="presParOf" srcId="{3B2C9E13-91F1-48C0-BDA6-285886D331D1}" destId="{41B8638A-1E92-4FD8-9A7E-51219D4E025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1F45F-3EDC-4ED1-96D4-96FC84E7B87C}">
      <dsp:nvSpPr>
        <dsp:cNvPr id="0" name=""/>
        <dsp:cNvSpPr/>
      </dsp:nvSpPr>
      <dsp:spPr>
        <a:xfrm>
          <a:off x="1493837" y="0"/>
          <a:ext cx="5975350" cy="5975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STRATEGIA FIRMY</a:t>
          </a:r>
        </a:p>
      </dsp:txBody>
      <dsp:txXfrm>
        <a:off x="3437320" y="298767"/>
        <a:ext cx="2088384" cy="896302"/>
      </dsp:txXfrm>
    </dsp:sp>
    <dsp:sp modelId="{7A8FEBF9-CD30-4D8F-B3EB-FBF96589449E}">
      <dsp:nvSpPr>
        <dsp:cNvPr id="0" name=""/>
        <dsp:cNvSpPr/>
      </dsp:nvSpPr>
      <dsp:spPr>
        <a:xfrm>
          <a:off x="2240756" y="1493837"/>
          <a:ext cx="4481512" cy="4481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STRATEGIA FUNKCJI ZAKUPOWEJ</a:t>
          </a:r>
        </a:p>
      </dsp:txBody>
      <dsp:txXfrm>
        <a:off x="3437320" y="1773932"/>
        <a:ext cx="2088384" cy="840283"/>
      </dsp:txXfrm>
    </dsp:sp>
    <dsp:sp modelId="{7AC96B1B-B327-4726-872C-7FBCEBB1CD31}">
      <dsp:nvSpPr>
        <dsp:cNvPr id="0" name=""/>
        <dsp:cNvSpPr/>
      </dsp:nvSpPr>
      <dsp:spPr>
        <a:xfrm>
          <a:off x="2987674" y="2987675"/>
          <a:ext cx="2987675" cy="2987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STRATEGIA KATEGORII ZAKUPOWEJ</a:t>
          </a:r>
        </a:p>
      </dsp:txBody>
      <dsp:txXfrm>
        <a:off x="3425209" y="3734593"/>
        <a:ext cx="2112605" cy="1493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0CE8-62B6-4E4B-A8F7-C5B461D20845}" type="datetimeFigureOut">
              <a:rPr lang="en-US" smtClean="0"/>
              <a:pPr/>
              <a:t>11/20/2022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4B58-9DDC-3F40-9944-E644224E072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04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8D8E-76F3-4252-A54B-AC6EA0DED678}" type="datetimeFigureOut">
              <a:rPr lang="pl-PL" smtClean="0"/>
              <a:pPr/>
              <a:t>20.11.2022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D2557-C23D-4FB7-8659-590DD06F6DC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46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70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7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394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24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57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273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21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50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D2557-C23D-4FB7-8659-590DD06F6DC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17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bez zdję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44538" cy="7562850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 hasCustomPrompt="1"/>
          </p:nvPr>
        </p:nvSpPr>
        <p:spPr>
          <a:xfrm>
            <a:off x="3747536" y="5388978"/>
            <a:ext cx="7851690" cy="851868"/>
          </a:xfrm>
          <a:prstGeom prst="rect">
            <a:avLst/>
          </a:prstGeom>
        </p:spPr>
        <p:txBody>
          <a:bodyPr lIns="99551" tIns="49775" rIns="99551" bIns="49775"/>
          <a:lstStyle>
            <a:lvl1pPr algn="r"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7"/>
          <p:cNvSpPr>
            <a:spLocks noGrp="1"/>
          </p:cNvSpPr>
          <p:nvPr>
            <p:ph sz="quarter" idx="10"/>
          </p:nvPr>
        </p:nvSpPr>
        <p:spPr>
          <a:xfrm>
            <a:off x="3747536" y="6236874"/>
            <a:ext cx="7851690" cy="24159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7" name="Picture 6" descr="zuraw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7"/>
          <a:stretch/>
        </p:blipFill>
        <p:spPr>
          <a:xfrm>
            <a:off x="587591" y="0"/>
            <a:ext cx="6325901" cy="392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bez zdjęcia - dziekujem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44538" cy="7562850"/>
          </a:xfrm>
          <a:prstGeom prst="rect">
            <a:avLst/>
          </a:prstGeom>
        </p:spPr>
      </p:pic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3747536" y="5388978"/>
            <a:ext cx="7851690" cy="851868"/>
          </a:xfrm>
          <a:prstGeom prst="rect">
            <a:avLst/>
          </a:prstGeom>
        </p:spPr>
        <p:txBody>
          <a:bodyPr lIns="99551" tIns="49775" rIns="99551" bIns="49775"/>
          <a:lstStyle>
            <a:lvl1pPr algn="r">
              <a:defRPr sz="39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DZIĘKUJEMY</a:t>
            </a:r>
          </a:p>
        </p:txBody>
      </p:sp>
      <p:pic>
        <p:nvPicPr>
          <p:cNvPr id="5" name="Picture 4" descr="zuraw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7"/>
          <a:stretch/>
        </p:blipFill>
        <p:spPr>
          <a:xfrm>
            <a:off x="587591" y="0"/>
            <a:ext cx="6325901" cy="392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2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67" y="1237717"/>
            <a:ext cx="10083404" cy="2632992"/>
          </a:xfrm>
        </p:spPr>
        <p:txBody>
          <a:bodyPr anchor="b"/>
          <a:lstStyle>
            <a:lvl1pPr algn="ctr">
              <a:defRPr sz="66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67" y="3972247"/>
            <a:ext cx="10083404" cy="1825938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154" indent="0" algn="ctr">
              <a:buNone/>
              <a:defRPr sz="2205"/>
            </a:lvl2pPr>
            <a:lvl3pPr marL="1008309" indent="0" algn="ctr">
              <a:buNone/>
              <a:defRPr sz="1985"/>
            </a:lvl3pPr>
            <a:lvl4pPr marL="1512463" indent="0" algn="ctr">
              <a:buNone/>
              <a:defRPr sz="1764"/>
            </a:lvl4pPr>
            <a:lvl5pPr marL="2016618" indent="0" algn="ctr">
              <a:buNone/>
              <a:defRPr sz="1764"/>
            </a:lvl5pPr>
            <a:lvl6pPr marL="2520772" indent="0" algn="ctr">
              <a:buNone/>
              <a:defRPr sz="1764"/>
            </a:lvl6pPr>
            <a:lvl7pPr marL="3024927" indent="0" algn="ctr">
              <a:buNone/>
              <a:defRPr sz="1764"/>
            </a:lvl7pPr>
            <a:lvl8pPr marL="3529081" indent="0" algn="ctr">
              <a:buNone/>
              <a:defRPr sz="1764"/>
            </a:lvl8pPr>
            <a:lvl9pPr marL="4033236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7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40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0" y="1885462"/>
            <a:ext cx="11595914" cy="3145935"/>
          </a:xfrm>
        </p:spPr>
        <p:txBody>
          <a:bodyPr anchor="b"/>
          <a:lstStyle>
            <a:lvl1pPr>
              <a:defRPr sz="66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0" y="5061158"/>
            <a:ext cx="11595914" cy="1654373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06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312" y="2013259"/>
            <a:ext cx="5713929" cy="4798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7" y="2013259"/>
            <a:ext cx="5713929" cy="4798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3" y="402652"/>
            <a:ext cx="11595914" cy="14618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064" y="1853949"/>
            <a:ext cx="5687669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064" y="2762541"/>
            <a:ext cx="5687669" cy="40632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7" y="1853949"/>
            <a:ext cx="5715680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7" y="2762541"/>
            <a:ext cx="5715680" cy="40632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60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80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6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1"/>
            <a:ext cx="6806297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60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1"/>
            <a:ext cx="6806297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154" indent="0">
              <a:buNone/>
              <a:defRPr sz="3088"/>
            </a:lvl2pPr>
            <a:lvl3pPr marL="1008309" indent="0">
              <a:buNone/>
              <a:defRPr sz="2646"/>
            </a:lvl3pPr>
            <a:lvl4pPr marL="1512463" indent="0">
              <a:buNone/>
              <a:defRPr sz="2205"/>
            </a:lvl4pPr>
            <a:lvl5pPr marL="2016618" indent="0">
              <a:buNone/>
              <a:defRPr sz="2205"/>
            </a:lvl5pPr>
            <a:lvl6pPr marL="2520772" indent="0">
              <a:buNone/>
              <a:defRPr sz="2205"/>
            </a:lvl6pPr>
            <a:lvl7pPr marL="3024927" indent="0">
              <a:buNone/>
              <a:defRPr sz="2205"/>
            </a:lvl7pPr>
            <a:lvl8pPr marL="3529081" indent="0">
              <a:buNone/>
              <a:defRPr sz="2205"/>
            </a:lvl8pPr>
            <a:lvl9pPr marL="4033236" indent="0">
              <a:buNone/>
              <a:defRPr sz="220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a bez zdję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3" y="-7940"/>
            <a:ext cx="13444538" cy="7562850"/>
          </a:xfrm>
          <a:prstGeom prst="rect">
            <a:avLst/>
          </a:prstGeom>
        </p:spPr>
      </p:pic>
      <p:sp>
        <p:nvSpPr>
          <p:cNvPr id="4" name="Tytuł 1"/>
          <p:cNvSpPr>
            <a:spLocks noGrp="1"/>
          </p:cNvSpPr>
          <p:nvPr>
            <p:ph type="title" hasCustomPrompt="1"/>
          </p:nvPr>
        </p:nvSpPr>
        <p:spPr>
          <a:xfrm>
            <a:off x="6870476" y="5920958"/>
            <a:ext cx="6171784" cy="851868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Picture 5" descr="zuraw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76" t="-1455" b="9856"/>
          <a:stretch/>
        </p:blipFill>
        <p:spPr>
          <a:xfrm>
            <a:off x="1" y="2967736"/>
            <a:ext cx="4581487" cy="459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99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50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7" y="402652"/>
            <a:ext cx="2898979" cy="640916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312" y="402652"/>
            <a:ext cx="8528879" cy="640916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84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kładka bez zdję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44538" cy="7562850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 hasCustomPrompt="1"/>
          </p:nvPr>
        </p:nvSpPr>
        <p:spPr>
          <a:xfrm>
            <a:off x="3747536" y="5388978"/>
            <a:ext cx="7851690" cy="851868"/>
          </a:xfrm>
          <a:prstGeom prst="rect">
            <a:avLst/>
          </a:prstGeom>
        </p:spPr>
        <p:txBody>
          <a:bodyPr lIns="99551" tIns="49775" rIns="99551" bIns="49775"/>
          <a:lstStyle>
            <a:lvl1pPr algn="r"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7"/>
          <p:cNvSpPr>
            <a:spLocks noGrp="1"/>
          </p:cNvSpPr>
          <p:nvPr>
            <p:ph sz="quarter" idx="10"/>
          </p:nvPr>
        </p:nvSpPr>
        <p:spPr>
          <a:xfrm>
            <a:off x="3747536" y="6236874"/>
            <a:ext cx="7851690" cy="24159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7" name="Picture 6" descr="zuraw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7"/>
          <a:stretch/>
        </p:blipFill>
        <p:spPr>
          <a:xfrm>
            <a:off x="587591" y="0"/>
            <a:ext cx="6325901" cy="392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67" y="1237717"/>
            <a:ext cx="10083404" cy="2632992"/>
          </a:xfrm>
        </p:spPr>
        <p:txBody>
          <a:bodyPr anchor="b"/>
          <a:lstStyle>
            <a:lvl1pPr algn="ctr">
              <a:defRPr sz="66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67" y="3972247"/>
            <a:ext cx="10083404" cy="1825938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154" indent="0" algn="ctr">
              <a:buNone/>
              <a:defRPr sz="2205"/>
            </a:lvl2pPr>
            <a:lvl3pPr marL="1008309" indent="0" algn="ctr">
              <a:buNone/>
              <a:defRPr sz="1985"/>
            </a:lvl3pPr>
            <a:lvl4pPr marL="1512463" indent="0" algn="ctr">
              <a:buNone/>
              <a:defRPr sz="1764"/>
            </a:lvl4pPr>
            <a:lvl5pPr marL="2016618" indent="0" algn="ctr">
              <a:buNone/>
              <a:defRPr sz="1764"/>
            </a:lvl5pPr>
            <a:lvl6pPr marL="2520772" indent="0" algn="ctr">
              <a:buNone/>
              <a:defRPr sz="1764"/>
            </a:lvl6pPr>
            <a:lvl7pPr marL="3024927" indent="0" algn="ctr">
              <a:buNone/>
              <a:defRPr sz="1764"/>
            </a:lvl7pPr>
            <a:lvl8pPr marL="3529081" indent="0" algn="ctr">
              <a:buNone/>
              <a:defRPr sz="1764"/>
            </a:lvl8pPr>
            <a:lvl9pPr marL="4033236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72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23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0" y="1885462"/>
            <a:ext cx="11595914" cy="3145935"/>
          </a:xfrm>
        </p:spPr>
        <p:txBody>
          <a:bodyPr anchor="b"/>
          <a:lstStyle>
            <a:lvl1pPr>
              <a:defRPr sz="66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0" y="5061158"/>
            <a:ext cx="11595914" cy="1654373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02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312" y="2013259"/>
            <a:ext cx="5713929" cy="4798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7" y="2013259"/>
            <a:ext cx="5713929" cy="4798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10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3" y="402652"/>
            <a:ext cx="11595914" cy="14618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6064" y="1853949"/>
            <a:ext cx="5687669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064" y="2762541"/>
            <a:ext cx="5687669" cy="40632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7" y="1853949"/>
            <a:ext cx="5715680" cy="908592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7" y="2762541"/>
            <a:ext cx="5715680" cy="40632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11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38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4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AGENDA</a:t>
            </a:r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865062" y="1389512"/>
            <a:ext cx="11586490" cy="3465090"/>
          </a:xfrm>
          <a:prstGeom prst="rect">
            <a:avLst/>
          </a:prstGeom>
        </p:spPr>
        <p:txBody>
          <a:bodyPr lIns="99551" tIns="49775" rIns="99551" bIns="49775"/>
          <a:lstStyle>
            <a:lvl1pPr marL="248877" indent="-248877">
              <a:spcBef>
                <a:spcPts val="0"/>
              </a:spcBef>
              <a:spcAft>
                <a:spcPts val="1742"/>
              </a:spcAft>
              <a:buClr>
                <a:srgbClr val="004B98"/>
              </a:buClr>
              <a:buFontTx/>
              <a:buBlip>
                <a:blip r:embed="rId2"/>
              </a:buBlip>
              <a:defRPr sz="2400">
                <a:solidFill>
                  <a:srgbClr val="4D4D4D"/>
                </a:solidFill>
              </a:defRPr>
            </a:lvl1pPr>
          </a:lstStyle>
          <a:p>
            <a:r>
              <a:rPr lang="pl-PL" dirty="0"/>
              <a:t>Punkt pierwszy agendy jednolinijkowy</a:t>
            </a:r>
          </a:p>
          <a:p>
            <a:r>
              <a:rPr lang="pl-PL" dirty="0"/>
              <a:t>Punkt drugi agendy jednolinijkowy</a:t>
            </a:r>
          </a:p>
          <a:p>
            <a:r>
              <a:rPr lang="pl-PL" dirty="0"/>
              <a:t>Punkt trzeci agendy, punt trzeci agendy, punkt trzeci agendy, kiedy musi być dwulinijkowy</a:t>
            </a:r>
          </a:p>
          <a:p>
            <a:r>
              <a:rPr lang="pl-PL" dirty="0"/>
              <a:t>Punkt czwarty agendy</a:t>
            </a:r>
          </a:p>
          <a:p>
            <a:r>
              <a:rPr lang="pl-PL" dirty="0"/>
              <a:t>Punkt piąty agendy</a:t>
            </a:r>
          </a:p>
        </p:txBody>
      </p:sp>
      <p:pic>
        <p:nvPicPr>
          <p:cNvPr id="7" name="Picture 6" descr="zuraw copy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0" b="16530"/>
          <a:stretch/>
        </p:blipFill>
        <p:spPr>
          <a:xfrm>
            <a:off x="9592046" y="5684892"/>
            <a:ext cx="2713588" cy="187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04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1"/>
            <a:ext cx="6806297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01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064" y="504190"/>
            <a:ext cx="433621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1"/>
            <a:ext cx="6806297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154" indent="0">
              <a:buNone/>
              <a:defRPr sz="3088"/>
            </a:lvl2pPr>
            <a:lvl3pPr marL="1008309" indent="0">
              <a:buNone/>
              <a:defRPr sz="2646"/>
            </a:lvl3pPr>
            <a:lvl4pPr marL="1512463" indent="0">
              <a:buNone/>
              <a:defRPr sz="2205"/>
            </a:lvl4pPr>
            <a:lvl5pPr marL="2016618" indent="0">
              <a:buNone/>
              <a:defRPr sz="2205"/>
            </a:lvl5pPr>
            <a:lvl6pPr marL="2520772" indent="0">
              <a:buNone/>
              <a:defRPr sz="2205"/>
            </a:lvl6pPr>
            <a:lvl7pPr marL="3024927" indent="0">
              <a:buNone/>
              <a:defRPr sz="2205"/>
            </a:lvl7pPr>
            <a:lvl8pPr marL="3529081" indent="0">
              <a:buNone/>
              <a:defRPr sz="2205"/>
            </a:lvl8pPr>
            <a:lvl9pPr marL="4033236" indent="0">
              <a:buNone/>
              <a:defRPr sz="220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064" y="2268855"/>
            <a:ext cx="433621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154" indent="0">
              <a:buNone/>
              <a:defRPr sz="1544"/>
            </a:lvl2pPr>
            <a:lvl3pPr marL="1008309" indent="0">
              <a:buNone/>
              <a:defRPr sz="1323"/>
            </a:lvl3pPr>
            <a:lvl4pPr marL="1512463" indent="0">
              <a:buNone/>
              <a:defRPr sz="1103"/>
            </a:lvl4pPr>
            <a:lvl5pPr marL="2016618" indent="0">
              <a:buNone/>
              <a:defRPr sz="1103"/>
            </a:lvl5pPr>
            <a:lvl6pPr marL="2520772" indent="0">
              <a:buNone/>
              <a:defRPr sz="1103"/>
            </a:lvl6pPr>
            <a:lvl7pPr marL="3024927" indent="0">
              <a:buNone/>
              <a:defRPr sz="1103"/>
            </a:lvl7pPr>
            <a:lvl8pPr marL="3529081" indent="0">
              <a:buNone/>
              <a:defRPr sz="1103"/>
            </a:lvl8pPr>
            <a:lvl9pPr marL="4033236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28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652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7" y="402652"/>
            <a:ext cx="2898979" cy="640916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312" y="402652"/>
            <a:ext cx="8528879" cy="640916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918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eść, Tytuł 1 lini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12" name="Symbol zastępczy tekstu 4"/>
          <p:cNvSpPr>
            <a:spLocks noGrp="1"/>
          </p:cNvSpPr>
          <p:nvPr>
            <p:ph type="body" sz="quarter" idx="13" hasCustomPrompt="1"/>
          </p:nvPr>
        </p:nvSpPr>
        <p:spPr>
          <a:xfrm>
            <a:off x="855400" y="1411267"/>
            <a:ext cx="12093082" cy="4709275"/>
          </a:xfrm>
          <a:prstGeom prst="rect">
            <a:avLst/>
          </a:prstGeom>
        </p:spPr>
        <p:txBody>
          <a:bodyPr lIns="99551" tIns="49775" rIns="99551" bIns="49775"/>
          <a:lstStyle>
            <a:lvl1pPr marL="248877" indent="-248877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  <a:defRPr sz="2000">
                <a:solidFill>
                  <a:srgbClr val="4D4D4D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 i jednym rodzajem wypunktowania dwulinijkowym lub jednolinijkowym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Rekomendowana wielkość czcionki – 18 punktów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</p:txBody>
      </p:sp>
    </p:spTree>
    <p:extLst>
      <p:ext uri="{BB962C8B-B14F-4D97-AF65-F5344CB8AC3E}">
        <p14:creationId xmlns:p14="http://schemas.microsoft.com/office/powerpoint/2010/main" val="3837470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>
          <p15:clr>
            <a:srgbClr val="FBAE40"/>
          </p15:clr>
        </p15:guide>
        <p15:guide id="2" pos="6874">
          <p15:clr>
            <a:srgbClr val="FBAE40"/>
          </p15:clr>
        </p15:guide>
        <p15:guide id="3" pos="362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, Tytuł 1 lini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12" name="Symbol zastępczy tekstu 4"/>
          <p:cNvSpPr>
            <a:spLocks noGrp="1"/>
          </p:cNvSpPr>
          <p:nvPr>
            <p:ph type="body" sz="quarter" idx="13" hasCustomPrompt="1"/>
          </p:nvPr>
        </p:nvSpPr>
        <p:spPr>
          <a:xfrm>
            <a:off x="855400" y="1411267"/>
            <a:ext cx="12093082" cy="4709275"/>
          </a:xfrm>
          <a:prstGeom prst="rect">
            <a:avLst/>
          </a:prstGeom>
        </p:spPr>
        <p:txBody>
          <a:bodyPr lIns="99551" tIns="49775" rIns="99551" bIns="49775"/>
          <a:lstStyle>
            <a:lvl1pPr marL="248877" indent="-248877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  <a:defRPr sz="2000">
                <a:solidFill>
                  <a:srgbClr val="4D4D4D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 i jednym rodzajem wypunktowania dwulinijkowym lub jednolinijkowym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Rekomendowana wielkość czcionki – 18 punktów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</p:txBody>
      </p:sp>
    </p:spTree>
    <p:extLst>
      <p:ext uri="{BB962C8B-B14F-4D97-AF65-F5344CB8AC3E}">
        <p14:creationId xmlns:p14="http://schemas.microsoft.com/office/powerpoint/2010/main" val="2525901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 userDrawn="1">
          <p15:clr>
            <a:srgbClr val="FBAE40"/>
          </p15:clr>
        </p15:guide>
        <p15:guide id="2" pos="6874" userDrawn="1">
          <p15:clr>
            <a:srgbClr val="FBAE40"/>
          </p15:clr>
        </p15:guide>
        <p15:guide id="3" pos="362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, Tytuł 1 linijka, Punk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47370" y="1389081"/>
            <a:ext cx="12106674" cy="422297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Font typeface="Wingdings" charset="2"/>
              <a:buChar char="§"/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3pPr>
          </a:lstStyle>
          <a:p>
            <a:pPr lvl="0"/>
            <a:r>
              <a:rPr lang="pl-PL" dirty="0"/>
              <a:t>Click to edit Master text styles</a:t>
            </a:r>
          </a:p>
          <a:p>
            <a:pPr lvl="1"/>
            <a:r>
              <a:rPr lang="pl-PL" dirty="0"/>
              <a:t>Second level</a:t>
            </a:r>
          </a:p>
          <a:p>
            <a:pPr lvl="2"/>
            <a:r>
              <a:rPr lang="pl-PL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5901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 userDrawn="1">
          <p15:clr>
            <a:srgbClr val="FBAE40"/>
          </p15:clr>
        </p15:guide>
        <p15:guide id="2" pos="6874" userDrawn="1">
          <p15:clr>
            <a:srgbClr val="FBAE40"/>
          </p15:clr>
        </p15:guide>
        <p15:guide id="3" pos="362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, Tytuł 2 linij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92541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</a:t>
            </a:r>
            <a:br>
              <a:rPr lang="pl-PL" dirty="0"/>
            </a:br>
            <a:r>
              <a:rPr lang="pl-PL" dirty="0"/>
              <a:t> STYLE WZORCA TEKSTU</a:t>
            </a:r>
          </a:p>
        </p:txBody>
      </p:sp>
      <p:sp>
        <p:nvSpPr>
          <p:cNvPr id="5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47370" y="1389081"/>
            <a:ext cx="12106674" cy="422297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Font typeface="Wingdings" charset="2"/>
              <a:buChar char="§"/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3pPr>
          </a:lstStyle>
          <a:p>
            <a:pPr lvl="0"/>
            <a:r>
              <a:rPr lang="pl-PL" dirty="0"/>
              <a:t>Click to edit Master text styles</a:t>
            </a:r>
          </a:p>
          <a:p>
            <a:pPr lvl="1"/>
            <a:r>
              <a:rPr lang="pl-PL" dirty="0"/>
              <a:t>Second level</a:t>
            </a:r>
          </a:p>
          <a:p>
            <a:pPr lvl="2"/>
            <a:r>
              <a:rPr lang="pl-PL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478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7" name="Symbol zastępczy tekstu 4"/>
          <p:cNvSpPr>
            <a:spLocks noGrp="1"/>
          </p:cNvSpPr>
          <p:nvPr>
            <p:ph type="body" sz="quarter" idx="13" hasCustomPrompt="1"/>
          </p:nvPr>
        </p:nvSpPr>
        <p:spPr>
          <a:xfrm>
            <a:off x="855400" y="1411267"/>
            <a:ext cx="12093082" cy="4709275"/>
          </a:xfrm>
          <a:prstGeom prst="rect">
            <a:avLst/>
          </a:prstGeom>
          <a:ln>
            <a:noFill/>
          </a:ln>
        </p:spPr>
        <p:txBody>
          <a:bodyPr lIns="99551" tIns="49775" rIns="99551" bIns="49775"/>
          <a:lstStyle>
            <a:lvl1pPr marL="248877" indent="-248877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  <a:defRPr sz="2000">
                <a:solidFill>
                  <a:srgbClr val="4D4D4D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 i jednym rodzajem wypunktowania dwulinijkowym lub jednolinijkowym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Rekomendowana wielkość czcionki – 18 punktów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2000" dirty="0">
                <a:solidFill>
                  <a:srgbClr val="4D4D4D"/>
                </a:solidFill>
              </a:rPr>
              <a:t>Treść slajdu z jednym blokiem tekstowym</a:t>
            </a: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89183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 userDrawn="1">
          <p15:clr>
            <a:srgbClr val="FBAE40"/>
          </p15:clr>
        </p15:guide>
        <p15:guide id="2" pos="6874" userDrawn="1">
          <p15:clr>
            <a:srgbClr val="FBAE40"/>
          </p15:clr>
        </p15:guide>
        <p15:guide id="3" pos="362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eść, Tytuł 1 linijka, Punk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47370" y="1389081"/>
            <a:ext cx="12106674" cy="4222976"/>
          </a:xfrm>
          <a:prstGeom prst="rect">
            <a:avLst/>
          </a:prstGeom>
        </p:spPr>
        <p:txBody>
          <a:bodyPr vert="horz" numCol="2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Font typeface="Wingdings" charset="2"/>
              <a:buChar char="§"/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3pPr>
          </a:lstStyle>
          <a:p>
            <a:pPr lvl="0"/>
            <a:r>
              <a:rPr lang="pl-PL" dirty="0"/>
              <a:t>Click to edit Master text styles</a:t>
            </a:r>
          </a:p>
          <a:p>
            <a:pPr lvl="1"/>
            <a:r>
              <a:rPr lang="pl-PL" dirty="0"/>
              <a:t>Second level</a:t>
            </a:r>
          </a:p>
          <a:p>
            <a:pPr lvl="2"/>
            <a:r>
              <a:rPr lang="pl-PL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5901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 userDrawn="1">
          <p15:clr>
            <a:srgbClr val="FBAE40"/>
          </p15:clr>
        </p15:guide>
        <p15:guide id="2" pos="6874" userDrawn="1">
          <p15:clr>
            <a:srgbClr val="FBAE40"/>
          </p15:clr>
        </p15:guide>
        <p15:guide id="3" pos="362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reść, Tytuł 1 linijka, Punk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 userDrawn="1"/>
        </p:nvSpPr>
        <p:spPr>
          <a:xfrm>
            <a:off x="12687393" y="7139721"/>
            <a:ext cx="704215" cy="288498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fld id="{448A2A60-080A-4B83-AB6B-F6BAD4700F41}" type="slidenum">
              <a:rPr lang="pl-PL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pPr algn="r"/>
              <a:t>‹#›</a:t>
            </a:fld>
            <a:endParaRPr 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ymbol zastępczy zawartości 6"/>
          <p:cNvSpPr>
            <a:spLocks noGrp="1"/>
          </p:cNvSpPr>
          <p:nvPr>
            <p:ph sz="quarter" idx="10" hasCustomPrompt="1"/>
          </p:nvPr>
        </p:nvSpPr>
        <p:spPr>
          <a:xfrm>
            <a:off x="837439" y="270359"/>
            <a:ext cx="10818651" cy="48453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2600" b="1">
                <a:solidFill>
                  <a:srgbClr val="004B98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tekstu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90612" y="7129909"/>
            <a:ext cx="5992039" cy="294111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r">
              <a:buNone/>
              <a:defRPr sz="1500" b="1">
                <a:solidFill>
                  <a:srgbClr val="004B98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/>
              <a:t>TYTUŁ SEKCJI 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47370" y="1389081"/>
            <a:ext cx="6068494" cy="422297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Font typeface="Wingdings" charset="2"/>
              <a:buChar char="§"/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3pPr>
          </a:lstStyle>
          <a:p>
            <a:pPr lvl="0"/>
            <a:r>
              <a:rPr lang="pl-PL" dirty="0"/>
              <a:t>Click to edit Master text styles</a:t>
            </a:r>
          </a:p>
          <a:p>
            <a:pPr lvl="1"/>
            <a:r>
              <a:rPr lang="pl-PL" dirty="0"/>
              <a:t>Second level</a:t>
            </a:r>
          </a:p>
          <a:p>
            <a:pPr lvl="2"/>
            <a:r>
              <a:rPr lang="pl-PL" dirty="0"/>
              <a:t>Third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708124" y="1402074"/>
            <a:ext cx="6068494" cy="4222976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Font typeface="Wingdings" charset="2"/>
              <a:buChar char="§"/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4B98"/>
              </a:buClr>
              <a:buFont typeface="Lucida Grande CE"/>
              <a:buChar char="-"/>
              <a:defRPr sz="1700"/>
            </a:lvl3pPr>
          </a:lstStyle>
          <a:p>
            <a:pPr lvl="0"/>
            <a:r>
              <a:rPr lang="pl-PL" dirty="0"/>
              <a:t>Click to edit Master text styles</a:t>
            </a:r>
          </a:p>
          <a:p>
            <a:pPr lvl="1"/>
            <a:r>
              <a:rPr lang="pl-PL" dirty="0"/>
              <a:t>Second level</a:t>
            </a:r>
          </a:p>
          <a:p>
            <a:pPr lvl="2"/>
            <a:r>
              <a:rPr lang="pl-PL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5901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2" userDrawn="1">
          <p15:clr>
            <a:srgbClr val="FBAE40"/>
          </p15:clr>
        </p15:guide>
        <p15:guide id="2" pos="6874" userDrawn="1">
          <p15:clr>
            <a:srgbClr val="FBAE40"/>
          </p15:clr>
        </p15:guide>
        <p15:guide id="3" pos="36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73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hdr="0" ftr="0" dt="0"/>
  <p:txStyles>
    <p:titleStyle>
      <a:lvl1pPr algn="l" defTabSz="99550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877" indent="-248877" algn="l" defTabSz="995507" rtl="0" eaLnBrk="1" latinLnBrk="0" hangingPunct="1">
        <a:lnSpc>
          <a:spcPct val="90000"/>
        </a:lnSpc>
        <a:spcBef>
          <a:spcPts val="1089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6630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6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defTabSz="99550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877" indent="-248877" algn="l" defTabSz="995507" rtl="0" eaLnBrk="1" latinLnBrk="0" hangingPunct="1">
        <a:lnSpc>
          <a:spcPct val="90000"/>
        </a:lnSpc>
        <a:spcBef>
          <a:spcPts val="1089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6630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29" y="7135431"/>
            <a:ext cx="3870821" cy="272885"/>
          </a:xfrm>
          <a:prstGeom prst="rect">
            <a:avLst/>
          </a:prstGeom>
        </p:spPr>
      </p:pic>
      <p:sp>
        <p:nvSpPr>
          <p:cNvPr id="9" name="Rectangle 3"/>
          <p:cNvSpPr/>
          <p:nvPr userDrawn="1"/>
        </p:nvSpPr>
        <p:spPr>
          <a:xfrm>
            <a:off x="3" y="105795"/>
            <a:ext cx="881178" cy="727812"/>
          </a:xfrm>
          <a:custGeom>
            <a:avLst/>
            <a:gdLst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599314 w 599314"/>
              <a:gd name="connsiteY2" fmla="*/ 659981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399289 w 599314"/>
              <a:gd name="connsiteY2" fmla="*/ 656806 h 659981"/>
              <a:gd name="connsiteX3" fmla="*/ 0 w 599314"/>
              <a:gd name="connsiteY3" fmla="*/ 659981 h 659981"/>
              <a:gd name="connsiteX4" fmla="*/ 0 w 599314"/>
              <a:gd name="connsiteY4" fmla="*/ 0 h 65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314" h="659981">
                <a:moveTo>
                  <a:pt x="0" y="0"/>
                </a:moveTo>
                <a:lnTo>
                  <a:pt x="599314" y="0"/>
                </a:lnTo>
                <a:lnTo>
                  <a:pt x="399289" y="656806"/>
                </a:lnTo>
                <a:lnTo>
                  <a:pt x="0" y="659981"/>
                </a:lnTo>
                <a:lnTo>
                  <a:pt x="0" y="0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 sz="2000" dirty="0"/>
          </a:p>
        </p:txBody>
      </p:sp>
      <p:sp>
        <p:nvSpPr>
          <p:cNvPr id="12" name="Rectangle 3"/>
          <p:cNvSpPr/>
          <p:nvPr userDrawn="1"/>
        </p:nvSpPr>
        <p:spPr>
          <a:xfrm rot="10800000">
            <a:off x="12856330" y="7095438"/>
            <a:ext cx="607150" cy="364761"/>
          </a:xfrm>
          <a:custGeom>
            <a:avLst/>
            <a:gdLst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599314 w 599314"/>
              <a:gd name="connsiteY2" fmla="*/ 659981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399289 w 599314"/>
              <a:gd name="connsiteY2" fmla="*/ 656806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819976"/>
              <a:gd name="connsiteY0" fmla="*/ 0 h 659981"/>
              <a:gd name="connsiteX1" fmla="*/ 819976 w 819976"/>
              <a:gd name="connsiteY1" fmla="*/ 0 h 659981"/>
              <a:gd name="connsiteX2" fmla="*/ 619951 w 819976"/>
              <a:gd name="connsiteY2" fmla="*/ 656806 h 659981"/>
              <a:gd name="connsiteX3" fmla="*/ 220662 w 819976"/>
              <a:gd name="connsiteY3" fmla="*/ 659981 h 659981"/>
              <a:gd name="connsiteX4" fmla="*/ 0 w 819976"/>
              <a:gd name="connsiteY4" fmla="*/ 0 h 659981"/>
              <a:gd name="connsiteX0" fmla="*/ 0 w 819976"/>
              <a:gd name="connsiteY0" fmla="*/ 0 h 656806"/>
              <a:gd name="connsiteX1" fmla="*/ 819976 w 819976"/>
              <a:gd name="connsiteY1" fmla="*/ 0 h 656806"/>
              <a:gd name="connsiteX2" fmla="*/ 619951 w 819976"/>
              <a:gd name="connsiteY2" fmla="*/ 656806 h 656806"/>
              <a:gd name="connsiteX3" fmla="*/ 0 w 819976"/>
              <a:gd name="connsiteY3" fmla="*/ 653676 h 656806"/>
              <a:gd name="connsiteX4" fmla="*/ 0 w 819976"/>
              <a:gd name="connsiteY4" fmla="*/ 0 h 65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976" h="656806">
                <a:moveTo>
                  <a:pt x="0" y="0"/>
                </a:moveTo>
                <a:lnTo>
                  <a:pt x="819976" y="0"/>
                </a:lnTo>
                <a:lnTo>
                  <a:pt x="619951" y="656806"/>
                </a:lnTo>
                <a:lnTo>
                  <a:pt x="0" y="653676"/>
                </a:lnTo>
                <a:lnTo>
                  <a:pt x="0" y="0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5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715" r:id="rId3"/>
    <p:sldLayoutId id="2147483713" r:id="rId4"/>
    <p:sldLayoutId id="2147483681" r:id="rId5"/>
    <p:sldLayoutId id="2147483716" r:id="rId6"/>
    <p:sldLayoutId id="2147483717" r:id="rId7"/>
    <p:sldLayoutId id="2147483709" r:id="rId8"/>
  </p:sldLayoutIdLst>
  <p:hf hdr="0" ftr="0" dt="0"/>
  <p:txStyles>
    <p:titleStyle>
      <a:lvl1pPr algn="l" defTabSz="99550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877" indent="-248877" algn="l" defTabSz="995507" rtl="0" eaLnBrk="1" latinLnBrk="0" hangingPunct="1">
        <a:lnSpc>
          <a:spcPct val="90000"/>
        </a:lnSpc>
        <a:spcBef>
          <a:spcPts val="1089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6630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995507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4312" y="402652"/>
            <a:ext cx="11595914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312" y="2013259"/>
            <a:ext cx="11595914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312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3503" y="7009642"/>
            <a:ext cx="453753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5205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7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defTabSz="1008309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77" indent="-252077" algn="l" defTabSz="1008309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232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4312" y="402652"/>
            <a:ext cx="11595914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312" y="2013259"/>
            <a:ext cx="11595914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312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3503" y="7009642"/>
            <a:ext cx="4537532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5205" y="7009642"/>
            <a:ext cx="302502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D8B2B6D-6D16-4BA6-8923-74E1E749A32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29" y="7135431"/>
            <a:ext cx="3870821" cy="27288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5FCD32C-9C93-482A-B1F7-71826FD7487D}"/>
              </a:ext>
            </a:extLst>
          </p:cNvPr>
          <p:cNvSpPr/>
          <p:nvPr userDrawn="1"/>
        </p:nvSpPr>
        <p:spPr>
          <a:xfrm>
            <a:off x="3" y="105795"/>
            <a:ext cx="881178" cy="727812"/>
          </a:xfrm>
          <a:custGeom>
            <a:avLst/>
            <a:gdLst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599314 w 599314"/>
              <a:gd name="connsiteY2" fmla="*/ 659981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399289 w 599314"/>
              <a:gd name="connsiteY2" fmla="*/ 656806 h 659981"/>
              <a:gd name="connsiteX3" fmla="*/ 0 w 599314"/>
              <a:gd name="connsiteY3" fmla="*/ 659981 h 659981"/>
              <a:gd name="connsiteX4" fmla="*/ 0 w 599314"/>
              <a:gd name="connsiteY4" fmla="*/ 0 h 65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314" h="659981">
                <a:moveTo>
                  <a:pt x="0" y="0"/>
                </a:moveTo>
                <a:lnTo>
                  <a:pt x="599314" y="0"/>
                </a:lnTo>
                <a:lnTo>
                  <a:pt x="399289" y="656806"/>
                </a:lnTo>
                <a:lnTo>
                  <a:pt x="0" y="659981"/>
                </a:lnTo>
                <a:lnTo>
                  <a:pt x="0" y="0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68EE20-29FB-4C99-AB64-537650F4CBBB}"/>
              </a:ext>
            </a:extLst>
          </p:cNvPr>
          <p:cNvSpPr/>
          <p:nvPr userDrawn="1"/>
        </p:nvSpPr>
        <p:spPr>
          <a:xfrm rot="10800000">
            <a:off x="12856330" y="7095438"/>
            <a:ext cx="607150" cy="364761"/>
          </a:xfrm>
          <a:custGeom>
            <a:avLst/>
            <a:gdLst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599314 w 599314"/>
              <a:gd name="connsiteY2" fmla="*/ 659981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599314"/>
              <a:gd name="connsiteY0" fmla="*/ 0 h 659981"/>
              <a:gd name="connsiteX1" fmla="*/ 599314 w 599314"/>
              <a:gd name="connsiteY1" fmla="*/ 0 h 659981"/>
              <a:gd name="connsiteX2" fmla="*/ 399289 w 599314"/>
              <a:gd name="connsiteY2" fmla="*/ 656806 h 659981"/>
              <a:gd name="connsiteX3" fmla="*/ 0 w 599314"/>
              <a:gd name="connsiteY3" fmla="*/ 659981 h 659981"/>
              <a:gd name="connsiteX4" fmla="*/ 0 w 599314"/>
              <a:gd name="connsiteY4" fmla="*/ 0 h 659981"/>
              <a:gd name="connsiteX0" fmla="*/ 0 w 819976"/>
              <a:gd name="connsiteY0" fmla="*/ 0 h 659981"/>
              <a:gd name="connsiteX1" fmla="*/ 819976 w 819976"/>
              <a:gd name="connsiteY1" fmla="*/ 0 h 659981"/>
              <a:gd name="connsiteX2" fmla="*/ 619951 w 819976"/>
              <a:gd name="connsiteY2" fmla="*/ 656806 h 659981"/>
              <a:gd name="connsiteX3" fmla="*/ 220662 w 819976"/>
              <a:gd name="connsiteY3" fmla="*/ 659981 h 659981"/>
              <a:gd name="connsiteX4" fmla="*/ 0 w 819976"/>
              <a:gd name="connsiteY4" fmla="*/ 0 h 659981"/>
              <a:gd name="connsiteX0" fmla="*/ 0 w 819976"/>
              <a:gd name="connsiteY0" fmla="*/ 0 h 656806"/>
              <a:gd name="connsiteX1" fmla="*/ 819976 w 819976"/>
              <a:gd name="connsiteY1" fmla="*/ 0 h 656806"/>
              <a:gd name="connsiteX2" fmla="*/ 619951 w 819976"/>
              <a:gd name="connsiteY2" fmla="*/ 656806 h 656806"/>
              <a:gd name="connsiteX3" fmla="*/ 0 w 819976"/>
              <a:gd name="connsiteY3" fmla="*/ 653676 h 656806"/>
              <a:gd name="connsiteX4" fmla="*/ 0 w 819976"/>
              <a:gd name="connsiteY4" fmla="*/ 0 h 65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976" h="656806">
                <a:moveTo>
                  <a:pt x="0" y="0"/>
                </a:moveTo>
                <a:lnTo>
                  <a:pt x="819976" y="0"/>
                </a:lnTo>
                <a:lnTo>
                  <a:pt x="619951" y="656806"/>
                </a:lnTo>
                <a:lnTo>
                  <a:pt x="0" y="653676"/>
                </a:lnTo>
                <a:lnTo>
                  <a:pt x="0" y="0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950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defTabSz="1008309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77" indent="-252077" algn="l" defTabSz="1008309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232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100830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1008309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742"/>
              </a:spcAft>
            </a:pPr>
            <a:r>
              <a:rPr lang="pl-PL" dirty="0"/>
              <a:t>STRATEGIE ZAKUPOWE</a:t>
            </a:r>
          </a:p>
        </p:txBody>
      </p:sp>
      <p:sp>
        <p:nvSpPr>
          <p:cNvPr id="8" name="Symbol zastępczy zawartości 5"/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742"/>
              </a:spcAft>
            </a:pPr>
            <a:r>
              <a:rPr lang="pl-PL" dirty="0"/>
              <a:t>2022/11/24</a:t>
            </a:r>
          </a:p>
        </p:txBody>
      </p:sp>
      <p:sp>
        <p:nvSpPr>
          <p:cNvPr id="4" name="Symbol zastępczy zawartości 7"/>
          <p:cNvSpPr txBox="1">
            <a:spLocks/>
          </p:cNvSpPr>
          <p:nvPr/>
        </p:nvSpPr>
        <p:spPr>
          <a:xfrm>
            <a:off x="3035288" y="6967946"/>
            <a:ext cx="8566780" cy="241591"/>
          </a:xfrm>
          <a:prstGeom prst="rect">
            <a:avLst/>
          </a:prstGeom>
        </p:spPr>
        <p:txBody>
          <a:bodyPr lIns="99551" tIns="49775" rIns="99551" bIns="49775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500" dirty="0">
                <a:solidFill>
                  <a:srgbClr val="004B98"/>
                </a:solidFill>
              </a:rPr>
              <a:t>Przemysław Wątroba</a:t>
            </a:r>
          </a:p>
        </p:txBody>
      </p:sp>
    </p:spTree>
    <p:extLst>
      <p:ext uri="{BB962C8B-B14F-4D97-AF65-F5344CB8AC3E}">
        <p14:creationId xmlns:p14="http://schemas.microsoft.com/office/powerpoint/2010/main" val="3023892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7" y="270359"/>
            <a:ext cx="10838923" cy="484533"/>
          </a:xfrm>
        </p:spPr>
        <p:txBody>
          <a:bodyPr>
            <a:normAutofit/>
          </a:bodyPr>
          <a:lstStyle/>
          <a:p>
            <a:r>
              <a:rPr lang="pl-PL" dirty="0"/>
              <a:t>PRZYKŁADOWE ELEMENTY ANALIZY – CHARAKTERYSTYKA RYNKU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ELEMENTY STRATEGII KATEGORII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984D118-E356-42CA-82BD-EE143EC305EF}"/>
              </a:ext>
            </a:extLst>
          </p:cNvPr>
          <p:cNvSpPr/>
          <p:nvPr/>
        </p:nvSpPr>
        <p:spPr>
          <a:xfrm>
            <a:off x="467831" y="1562985"/>
            <a:ext cx="2340000" cy="10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SEGMENTACJA</a:t>
            </a: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578818A8-2093-4C71-9090-C0BE70BFB8C1}"/>
              </a:ext>
            </a:extLst>
          </p:cNvPr>
          <p:cNvSpPr/>
          <p:nvPr/>
        </p:nvSpPr>
        <p:spPr>
          <a:xfrm>
            <a:off x="467828" y="2907783"/>
            <a:ext cx="2340000" cy="10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TRENDY I ZMIANY NA RYNKU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FC52E786-5945-4DA1-A6BB-ED66473942B3}"/>
              </a:ext>
            </a:extLst>
          </p:cNvPr>
          <p:cNvSpPr/>
          <p:nvPr/>
        </p:nvSpPr>
        <p:spPr>
          <a:xfrm>
            <a:off x="467829" y="4231315"/>
            <a:ext cx="2340000" cy="10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USTALANIE CENY</a:t>
            </a: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5D6FD9D5-4ABF-405A-84A0-B43F3953AB46}"/>
              </a:ext>
            </a:extLst>
          </p:cNvPr>
          <p:cNvSpPr/>
          <p:nvPr/>
        </p:nvSpPr>
        <p:spPr>
          <a:xfrm>
            <a:off x="467830" y="5624180"/>
            <a:ext cx="2340000" cy="10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KLIENCI</a:t>
            </a: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id="{F5114F9E-FF73-45C6-A72A-2C685CB3FA1B}"/>
              </a:ext>
            </a:extLst>
          </p:cNvPr>
          <p:cNvSpPr/>
          <p:nvPr/>
        </p:nvSpPr>
        <p:spPr>
          <a:xfrm>
            <a:off x="3682408" y="156298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geograficzna</a:t>
            </a: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EE6F6AEC-5AC5-40A3-9D6D-CBBEB4E31BD8}"/>
              </a:ext>
            </a:extLst>
          </p:cNvPr>
          <p:cNvSpPr/>
          <p:nvPr/>
        </p:nvSpPr>
        <p:spPr>
          <a:xfrm>
            <a:off x="3682405" y="2907783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przejęcia</a:t>
            </a:r>
            <a:br>
              <a:rPr lang="pl-PL" dirty="0"/>
            </a:br>
            <a:r>
              <a:rPr lang="pl-PL" dirty="0"/>
              <a:t>i połączenia</a:t>
            </a:r>
          </a:p>
        </p:txBody>
      </p:sp>
      <p:sp>
        <p:nvSpPr>
          <p:cNvPr id="48" name="Prostokąt 47">
            <a:extLst>
              <a:ext uri="{FF2B5EF4-FFF2-40B4-BE49-F238E27FC236}">
                <a16:creationId xmlns:a16="http://schemas.microsoft.com/office/drawing/2014/main" id="{1884F55D-7CE3-49F7-9480-8C3607132068}"/>
              </a:ext>
            </a:extLst>
          </p:cNvPr>
          <p:cNvSpPr/>
          <p:nvPr/>
        </p:nvSpPr>
        <p:spPr>
          <a:xfrm>
            <a:off x="3682406" y="423131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mechanizmy</a:t>
            </a:r>
          </a:p>
        </p:txBody>
      </p:sp>
      <p:sp>
        <p:nvSpPr>
          <p:cNvPr id="49" name="Prostokąt 48">
            <a:extLst>
              <a:ext uri="{FF2B5EF4-FFF2-40B4-BE49-F238E27FC236}">
                <a16:creationId xmlns:a16="http://schemas.microsoft.com/office/drawing/2014/main" id="{C0AB80B5-7677-427D-9422-3FAA64A1BAC3}"/>
              </a:ext>
            </a:extLst>
          </p:cNvPr>
          <p:cNvSpPr/>
          <p:nvPr/>
        </p:nvSpPr>
        <p:spPr>
          <a:xfrm>
            <a:off x="3682407" y="5624180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kim są?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B324110B-497E-439D-BABC-A45350B571BF}"/>
              </a:ext>
            </a:extLst>
          </p:cNvPr>
          <p:cNvSpPr/>
          <p:nvPr/>
        </p:nvSpPr>
        <p:spPr>
          <a:xfrm>
            <a:off x="6131440" y="156298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 produkcie/ usłudze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2443AC03-BAB4-47E1-BC93-8857F1491D06}"/>
              </a:ext>
            </a:extLst>
          </p:cNvPr>
          <p:cNvSpPr/>
          <p:nvPr/>
        </p:nvSpPr>
        <p:spPr>
          <a:xfrm>
            <a:off x="6131437" y="2907783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alianse strategiczne</a:t>
            </a:r>
          </a:p>
        </p:txBody>
      </p:sp>
      <p:sp>
        <p:nvSpPr>
          <p:cNvPr id="52" name="Prostokąt 51">
            <a:extLst>
              <a:ext uri="{FF2B5EF4-FFF2-40B4-BE49-F238E27FC236}">
                <a16:creationId xmlns:a16="http://schemas.microsoft.com/office/drawing/2014/main" id="{5A2D61F7-3D0B-4AEA-AE5A-6C260EE6B606}"/>
              </a:ext>
            </a:extLst>
          </p:cNvPr>
          <p:cNvSpPr/>
          <p:nvPr/>
        </p:nvSpPr>
        <p:spPr>
          <a:xfrm>
            <a:off x="6131438" y="423131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strategie</a:t>
            </a:r>
          </a:p>
        </p:txBody>
      </p:sp>
      <p:sp>
        <p:nvSpPr>
          <p:cNvPr id="53" name="Prostokąt 52">
            <a:extLst>
              <a:ext uri="{FF2B5EF4-FFF2-40B4-BE49-F238E27FC236}">
                <a16:creationId xmlns:a16="http://schemas.microsoft.com/office/drawing/2014/main" id="{1D6F3F4F-79E4-4A4A-9DFC-E012FCE727E8}"/>
              </a:ext>
            </a:extLst>
          </p:cNvPr>
          <p:cNvSpPr/>
          <p:nvPr/>
        </p:nvSpPr>
        <p:spPr>
          <a:xfrm>
            <a:off x="6131439" y="5624180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co kupują</a:t>
            </a:r>
            <a:br>
              <a:rPr lang="pl-PL" dirty="0"/>
            </a:br>
            <a:r>
              <a:rPr lang="pl-PL" dirty="0"/>
              <a:t>i od kogo?</a:t>
            </a:r>
          </a:p>
        </p:txBody>
      </p:sp>
      <p:sp>
        <p:nvSpPr>
          <p:cNvPr id="54" name="Prostokąt 53">
            <a:extLst>
              <a:ext uri="{FF2B5EF4-FFF2-40B4-BE49-F238E27FC236}">
                <a16:creationId xmlns:a16="http://schemas.microsoft.com/office/drawing/2014/main" id="{6556854F-9C24-476E-A0AD-89D0A52BFEFB}"/>
              </a:ext>
            </a:extLst>
          </p:cNvPr>
          <p:cNvSpPr/>
          <p:nvPr/>
        </p:nvSpPr>
        <p:spPr>
          <a:xfrm>
            <a:off x="8534400" y="156298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 branży/ kliencie</a:t>
            </a:r>
          </a:p>
        </p:txBody>
      </p:sp>
      <p:sp>
        <p:nvSpPr>
          <p:cNvPr id="55" name="Prostokąt 54">
            <a:extLst>
              <a:ext uri="{FF2B5EF4-FFF2-40B4-BE49-F238E27FC236}">
                <a16:creationId xmlns:a16="http://schemas.microsoft.com/office/drawing/2014/main" id="{4F263E3A-E53E-4A2E-AAE2-0BF5AFF5C007}"/>
              </a:ext>
            </a:extLst>
          </p:cNvPr>
          <p:cNvSpPr/>
          <p:nvPr/>
        </p:nvSpPr>
        <p:spPr>
          <a:xfrm>
            <a:off x="8534397" y="2907783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nowi gracze</a:t>
            </a:r>
          </a:p>
        </p:txBody>
      </p:sp>
      <p:sp>
        <p:nvSpPr>
          <p:cNvPr id="67" name="Prostokąt 66">
            <a:extLst>
              <a:ext uri="{FF2B5EF4-FFF2-40B4-BE49-F238E27FC236}">
                <a16:creationId xmlns:a16="http://schemas.microsoft.com/office/drawing/2014/main" id="{1A73D222-E9B0-4064-B5A9-BA3BC907C437}"/>
              </a:ext>
            </a:extLst>
          </p:cNvPr>
          <p:cNvSpPr/>
          <p:nvPr/>
        </p:nvSpPr>
        <p:spPr>
          <a:xfrm>
            <a:off x="8534398" y="423131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trendy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55080314-736A-4AA5-AC04-B37C462CACC1}"/>
              </a:ext>
            </a:extLst>
          </p:cNvPr>
          <p:cNvSpPr/>
          <p:nvPr/>
        </p:nvSpPr>
        <p:spPr>
          <a:xfrm>
            <a:off x="8534399" y="5624180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jaki mają wpływ na rynek?</a:t>
            </a:r>
          </a:p>
        </p:txBody>
      </p:sp>
      <p:sp>
        <p:nvSpPr>
          <p:cNvPr id="70" name="Prostokąt 69">
            <a:extLst>
              <a:ext uri="{FF2B5EF4-FFF2-40B4-BE49-F238E27FC236}">
                <a16:creationId xmlns:a16="http://schemas.microsoft.com/office/drawing/2014/main" id="{DC8CEA6A-014E-470E-85C4-CB246B2E5AEF}"/>
              </a:ext>
            </a:extLst>
          </p:cNvPr>
          <p:cNvSpPr/>
          <p:nvPr/>
        </p:nvSpPr>
        <p:spPr>
          <a:xfrm>
            <a:off x="10902647" y="2907783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nowe produkty</a:t>
            </a:r>
            <a:br>
              <a:rPr lang="pl-PL" dirty="0"/>
            </a:br>
            <a:r>
              <a:rPr lang="pl-PL" dirty="0"/>
              <a:t>i usługi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:a16="http://schemas.microsoft.com/office/drawing/2014/main" id="{6D076142-ED7B-434D-AA26-2EAE76C37AF4}"/>
              </a:ext>
            </a:extLst>
          </p:cNvPr>
          <p:cNvSpPr/>
          <p:nvPr/>
        </p:nvSpPr>
        <p:spPr>
          <a:xfrm>
            <a:off x="10902648" y="423131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źródła kosztów</a:t>
            </a:r>
            <a:br>
              <a:rPr lang="pl-PL" dirty="0"/>
            </a:br>
            <a:r>
              <a:rPr lang="pl-PL" dirty="0"/>
              <a:t>i cen</a:t>
            </a:r>
          </a:p>
        </p:txBody>
      </p:sp>
      <p:sp>
        <p:nvSpPr>
          <p:cNvPr id="72" name="Prostokąt 71">
            <a:extLst>
              <a:ext uri="{FF2B5EF4-FFF2-40B4-BE49-F238E27FC236}">
                <a16:creationId xmlns:a16="http://schemas.microsoft.com/office/drawing/2014/main" id="{E615D71C-3FCC-45D6-8097-D073945BC9AA}"/>
              </a:ext>
            </a:extLst>
          </p:cNvPr>
          <p:cNvSpPr/>
          <p:nvPr/>
        </p:nvSpPr>
        <p:spPr>
          <a:xfrm>
            <a:off x="10902649" y="5624180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jaki mają wpływ na dostawcę?</a:t>
            </a:r>
          </a:p>
        </p:txBody>
      </p:sp>
    </p:spTree>
    <p:extLst>
      <p:ext uri="{BB962C8B-B14F-4D97-AF65-F5344CB8AC3E}">
        <p14:creationId xmlns:p14="http://schemas.microsoft.com/office/powerpoint/2010/main" val="360681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7" y="270359"/>
            <a:ext cx="11140645" cy="484533"/>
          </a:xfrm>
        </p:spPr>
        <p:txBody>
          <a:bodyPr>
            <a:normAutofit/>
          </a:bodyPr>
          <a:lstStyle/>
          <a:p>
            <a:r>
              <a:rPr lang="pl-PL" dirty="0"/>
              <a:t>PRZYKŁADOWE ELEMENTY ANALIZY – DRZEWO DEKOMPOZYCJI CENY/ KOSZTU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ELEMENTY STRATEGII KATEGORII</a:t>
            </a:r>
          </a:p>
        </p:txBody>
      </p:sp>
      <p:sp>
        <p:nvSpPr>
          <p:cNvPr id="37" name="Prostokąt 36">
            <a:extLst>
              <a:ext uri="{FF2B5EF4-FFF2-40B4-BE49-F238E27FC236}">
                <a16:creationId xmlns:a16="http://schemas.microsoft.com/office/drawing/2014/main" id="{FC52E786-5945-4DA1-A6BB-ED66473942B3}"/>
              </a:ext>
            </a:extLst>
          </p:cNvPr>
          <p:cNvSpPr/>
          <p:nvPr/>
        </p:nvSpPr>
        <p:spPr>
          <a:xfrm>
            <a:off x="561890" y="2774657"/>
            <a:ext cx="2340000" cy="10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MATERIAŁY PROMOCYJNE</a:t>
            </a: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EE6F6AEC-5AC5-40A3-9D6D-CBBEB4E31BD8}"/>
              </a:ext>
            </a:extLst>
          </p:cNvPr>
          <p:cNvSpPr/>
          <p:nvPr/>
        </p:nvSpPr>
        <p:spPr>
          <a:xfrm>
            <a:off x="3682406" y="1958529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wolumen</a:t>
            </a:r>
          </a:p>
        </p:txBody>
      </p:sp>
      <p:sp>
        <p:nvSpPr>
          <p:cNvPr id="48" name="Prostokąt 47">
            <a:extLst>
              <a:ext uri="{FF2B5EF4-FFF2-40B4-BE49-F238E27FC236}">
                <a16:creationId xmlns:a16="http://schemas.microsoft.com/office/drawing/2014/main" id="{1884F55D-7CE3-49F7-9480-8C3607132068}"/>
              </a:ext>
            </a:extLst>
          </p:cNvPr>
          <p:cNvSpPr/>
          <p:nvPr/>
        </p:nvSpPr>
        <p:spPr>
          <a:xfrm>
            <a:off x="3682406" y="3612541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cena jednostkowa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2443AC03-BAB4-47E1-BC93-8857F1491D06}"/>
              </a:ext>
            </a:extLst>
          </p:cNvPr>
          <p:cNvSpPr/>
          <p:nvPr/>
        </p:nvSpPr>
        <p:spPr>
          <a:xfrm>
            <a:off x="6722269" y="1926037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koszt dostawcy</a:t>
            </a:r>
          </a:p>
        </p:txBody>
      </p:sp>
      <p:sp>
        <p:nvSpPr>
          <p:cNvPr id="52" name="Prostokąt 51">
            <a:extLst>
              <a:ext uri="{FF2B5EF4-FFF2-40B4-BE49-F238E27FC236}">
                <a16:creationId xmlns:a16="http://schemas.microsoft.com/office/drawing/2014/main" id="{5A2D61F7-3D0B-4AEA-AE5A-6C260EE6B606}"/>
              </a:ext>
            </a:extLst>
          </p:cNvPr>
          <p:cNvSpPr/>
          <p:nvPr/>
        </p:nvSpPr>
        <p:spPr>
          <a:xfrm>
            <a:off x="6722269" y="3615916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wolumen zamówienia</a:t>
            </a:r>
          </a:p>
        </p:txBody>
      </p:sp>
      <p:sp>
        <p:nvSpPr>
          <p:cNvPr id="53" name="Prostokąt 52">
            <a:extLst>
              <a:ext uri="{FF2B5EF4-FFF2-40B4-BE49-F238E27FC236}">
                <a16:creationId xmlns:a16="http://schemas.microsoft.com/office/drawing/2014/main" id="{1D6F3F4F-79E4-4A4A-9DFC-E012FCE727E8}"/>
              </a:ext>
            </a:extLst>
          </p:cNvPr>
          <p:cNvSpPr/>
          <p:nvPr/>
        </p:nvSpPr>
        <p:spPr>
          <a:xfrm>
            <a:off x="6722269" y="5182411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brandowanie</a:t>
            </a:r>
            <a:endParaRPr lang="pl-PL" dirty="0"/>
          </a:p>
        </p:txBody>
      </p:sp>
      <p:sp>
        <p:nvSpPr>
          <p:cNvPr id="54" name="Prostokąt 53">
            <a:extLst>
              <a:ext uri="{FF2B5EF4-FFF2-40B4-BE49-F238E27FC236}">
                <a16:creationId xmlns:a16="http://schemas.microsoft.com/office/drawing/2014/main" id="{6556854F-9C24-476E-A0AD-89D0A52BFEFB}"/>
              </a:ext>
            </a:extLst>
          </p:cNvPr>
          <p:cNvSpPr/>
          <p:nvPr/>
        </p:nvSpPr>
        <p:spPr>
          <a:xfrm>
            <a:off x="9991061" y="1291337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liczba miejsc dostawy</a:t>
            </a:r>
          </a:p>
        </p:txBody>
      </p:sp>
      <p:sp>
        <p:nvSpPr>
          <p:cNvPr id="55" name="Prostokąt 54">
            <a:extLst>
              <a:ext uri="{FF2B5EF4-FFF2-40B4-BE49-F238E27FC236}">
                <a16:creationId xmlns:a16="http://schemas.microsoft.com/office/drawing/2014/main" id="{4F263E3A-E53E-4A2E-AAE2-0BF5AFF5C007}"/>
              </a:ext>
            </a:extLst>
          </p:cNvPr>
          <p:cNvSpPr/>
          <p:nvPr/>
        </p:nvSpPr>
        <p:spPr>
          <a:xfrm>
            <a:off x="9991061" y="279353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odległość od siedziby dostawcy</a:t>
            </a:r>
          </a:p>
        </p:txBody>
      </p:sp>
      <p:sp>
        <p:nvSpPr>
          <p:cNvPr id="67" name="Prostokąt 66">
            <a:extLst>
              <a:ext uri="{FF2B5EF4-FFF2-40B4-BE49-F238E27FC236}">
                <a16:creationId xmlns:a16="http://schemas.microsoft.com/office/drawing/2014/main" id="{1A73D222-E9B0-4064-B5A9-BA3BC907C437}"/>
              </a:ext>
            </a:extLst>
          </p:cNvPr>
          <p:cNvSpPr/>
          <p:nvPr/>
        </p:nvSpPr>
        <p:spPr>
          <a:xfrm>
            <a:off x="9991061" y="4409980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technika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55080314-736A-4AA5-AC04-B37C462CACC1}"/>
              </a:ext>
            </a:extLst>
          </p:cNvPr>
          <p:cNvSpPr/>
          <p:nvPr/>
        </p:nvSpPr>
        <p:spPr>
          <a:xfrm>
            <a:off x="9991061" y="5837045"/>
            <a:ext cx="1980000" cy="1080000"/>
          </a:xfrm>
          <a:prstGeom prst="rect">
            <a:avLst/>
          </a:prstGeom>
          <a:solidFill>
            <a:srgbClr val="004B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brandowany</a:t>
            </a:r>
            <a:r>
              <a:rPr lang="pl-PL" dirty="0"/>
              <a:t> materiał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E7AC59FE-39DB-434D-BE62-D83D74FD36B9}"/>
              </a:ext>
            </a:extLst>
          </p:cNvPr>
          <p:cNvCxnSpPr>
            <a:stCxn id="37" idx="3"/>
            <a:endCxn id="47" idx="1"/>
          </p:cNvCxnSpPr>
          <p:nvPr/>
        </p:nvCxnSpPr>
        <p:spPr>
          <a:xfrm flipV="1">
            <a:off x="2901890" y="2498529"/>
            <a:ext cx="780516" cy="81612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154E5F98-E16C-48ED-9AF5-F862F0A747B4}"/>
              </a:ext>
            </a:extLst>
          </p:cNvPr>
          <p:cNvCxnSpPr>
            <a:cxnSpLocks/>
            <a:stCxn id="37" idx="3"/>
            <a:endCxn id="48" idx="1"/>
          </p:cNvCxnSpPr>
          <p:nvPr/>
        </p:nvCxnSpPr>
        <p:spPr>
          <a:xfrm>
            <a:off x="2901890" y="3314657"/>
            <a:ext cx="780516" cy="83788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D906798-23CD-4F2E-A348-88F242572ADB}"/>
              </a:ext>
            </a:extLst>
          </p:cNvPr>
          <p:cNvCxnSpPr>
            <a:cxnSpLocks/>
            <a:stCxn id="48" idx="3"/>
            <a:endCxn id="53" idx="1"/>
          </p:cNvCxnSpPr>
          <p:nvPr/>
        </p:nvCxnSpPr>
        <p:spPr>
          <a:xfrm>
            <a:off x="5662406" y="4152541"/>
            <a:ext cx="1059863" cy="156987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F053683C-5159-48FB-A0E1-CAECDC7580D5}"/>
              </a:ext>
            </a:extLst>
          </p:cNvPr>
          <p:cNvCxnSpPr>
            <a:cxnSpLocks/>
            <a:stCxn id="48" idx="3"/>
            <a:endCxn id="52" idx="1"/>
          </p:cNvCxnSpPr>
          <p:nvPr/>
        </p:nvCxnSpPr>
        <p:spPr>
          <a:xfrm>
            <a:off x="5662406" y="4152541"/>
            <a:ext cx="1059863" cy="3375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BC5824A0-68C1-4ACC-8034-3D92F2C75C02}"/>
              </a:ext>
            </a:extLst>
          </p:cNvPr>
          <p:cNvCxnSpPr>
            <a:cxnSpLocks/>
            <a:stCxn id="48" idx="3"/>
            <a:endCxn id="51" idx="1"/>
          </p:cNvCxnSpPr>
          <p:nvPr/>
        </p:nvCxnSpPr>
        <p:spPr>
          <a:xfrm flipV="1">
            <a:off x="5662406" y="2466037"/>
            <a:ext cx="1059863" cy="168650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DFC902A0-5605-4F8A-99D6-3D9B9C6F5CF3}"/>
              </a:ext>
            </a:extLst>
          </p:cNvPr>
          <p:cNvCxnSpPr>
            <a:cxnSpLocks/>
            <a:stCxn id="53" idx="3"/>
            <a:endCxn id="68" idx="1"/>
          </p:cNvCxnSpPr>
          <p:nvPr/>
        </p:nvCxnSpPr>
        <p:spPr>
          <a:xfrm>
            <a:off x="8702269" y="5722411"/>
            <a:ext cx="1288792" cy="654634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0BAAC90F-DFD4-4A1E-864D-E336438C3495}"/>
              </a:ext>
            </a:extLst>
          </p:cNvPr>
          <p:cNvCxnSpPr>
            <a:cxnSpLocks/>
            <a:stCxn id="53" idx="3"/>
            <a:endCxn id="67" idx="1"/>
          </p:cNvCxnSpPr>
          <p:nvPr/>
        </p:nvCxnSpPr>
        <p:spPr>
          <a:xfrm flipV="1">
            <a:off x="8702269" y="4949980"/>
            <a:ext cx="1288792" cy="772431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E0AB85DF-2C68-4A7C-91F8-EDA12B22F93D}"/>
              </a:ext>
            </a:extLst>
          </p:cNvPr>
          <p:cNvCxnSpPr>
            <a:cxnSpLocks/>
            <a:stCxn id="51" idx="3"/>
            <a:endCxn id="55" idx="1"/>
          </p:cNvCxnSpPr>
          <p:nvPr/>
        </p:nvCxnSpPr>
        <p:spPr>
          <a:xfrm>
            <a:off x="8702269" y="2466037"/>
            <a:ext cx="1288792" cy="86749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DBA83DAC-4283-4B40-A241-AB4509CCC2E1}"/>
              </a:ext>
            </a:extLst>
          </p:cNvPr>
          <p:cNvCxnSpPr>
            <a:cxnSpLocks/>
            <a:stCxn id="51" idx="3"/>
            <a:endCxn id="54" idx="1"/>
          </p:cNvCxnSpPr>
          <p:nvPr/>
        </p:nvCxnSpPr>
        <p:spPr>
          <a:xfrm flipV="1">
            <a:off x="8702269" y="1831337"/>
            <a:ext cx="1288792" cy="63470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71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B0F4C86-42AA-499D-86A2-6EEE50BD18F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96387" y="296227"/>
            <a:ext cx="10818651" cy="484533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2FE5CBA6-2926-4155-88F8-92195355AA2C}"/>
              </a:ext>
            </a:extLst>
          </p:cNvPr>
          <p:cNvSpPr>
            <a:spLocks/>
          </p:cNvSpPr>
          <p:nvPr/>
        </p:nvSpPr>
        <p:spPr bwMode="auto">
          <a:xfrm flipH="1">
            <a:off x="2212211" y="3159065"/>
            <a:ext cx="9332607" cy="62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algn="ctr">
              <a:spcAft>
                <a:spcPts val="1742"/>
              </a:spcAft>
            </a:pPr>
            <a:r>
              <a:rPr lang="pl-PL" sz="3600" b="1" dirty="0">
                <a:solidFill>
                  <a:srgbClr val="004B98"/>
                </a:solidFill>
                <a:ea typeface="ＭＳ Ｐゴシック" charset="0"/>
                <a:cs typeface="Calibri"/>
                <a:sym typeface="Lato Regular" charset="0"/>
              </a:rPr>
              <a:t>P.WATROBA@PGL.PL</a:t>
            </a:r>
            <a:endParaRPr lang="en-US" sz="3600" b="1" dirty="0">
              <a:solidFill>
                <a:srgbClr val="004B98"/>
              </a:solidFill>
              <a:ea typeface="ＭＳ Ｐゴシック" charset="0"/>
              <a:cs typeface="Calibri"/>
              <a:sym typeface="La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9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E5AAEFA-749F-4632-85D3-C89C12902F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69339" y="270359"/>
            <a:ext cx="10818651" cy="484533"/>
          </a:xfrm>
        </p:spPr>
        <p:txBody>
          <a:bodyPr/>
          <a:lstStyle/>
          <a:p>
            <a:r>
              <a:rPr lang="pl-PL" dirty="0"/>
              <a:t>AGENDA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ECAD33-89AF-43FB-BF97-3B26869A58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pl-PL"/>
          </a:p>
        </p:txBody>
      </p: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FEE360B8-B80A-458E-9D22-C048C6A4587C}"/>
              </a:ext>
            </a:extLst>
          </p:cNvPr>
          <p:cNvCxnSpPr>
            <a:cxnSpLocks/>
          </p:cNvCxnSpPr>
          <p:nvPr/>
        </p:nvCxnSpPr>
        <p:spPr>
          <a:xfrm>
            <a:off x="2140744" y="1913843"/>
            <a:ext cx="46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0">
            <a:extLst>
              <a:ext uri="{FF2B5EF4-FFF2-40B4-BE49-F238E27FC236}">
                <a16:creationId xmlns:a16="http://schemas.microsoft.com/office/drawing/2014/main" id="{FE8C67C4-9F71-4F61-AB9C-C39DA7E5D29C}"/>
              </a:ext>
            </a:extLst>
          </p:cNvPr>
          <p:cNvCxnSpPr>
            <a:cxnSpLocks/>
          </p:cNvCxnSpPr>
          <p:nvPr/>
        </p:nvCxnSpPr>
        <p:spPr>
          <a:xfrm>
            <a:off x="2140744" y="2750180"/>
            <a:ext cx="46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>
            <a:extLst>
              <a:ext uri="{FF2B5EF4-FFF2-40B4-BE49-F238E27FC236}">
                <a16:creationId xmlns:a16="http://schemas.microsoft.com/office/drawing/2014/main" id="{FA91B38A-EED0-4103-A193-26E8275092DB}"/>
              </a:ext>
            </a:extLst>
          </p:cNvPr>
          <p:cNvSpPr txBox="1">
            <a:spLocks/>
          </p:cNvSpPr>
          <p:nvPr/>
        </p:nvSpPr>
        <p:spPr>
          <a:xfrm>
            <a:off x="2707780" y="3028580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KATEGORYZACJA WYDATKÓW</a:t>
            </a:r>
            <a:endParaRPr lang="en-US" dirty="0"/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F4859B54-F43B-41C0-89AA-70067F4F5EA6}"/>
              </a:ext>
            </a:extLst>
          </p:cNvPr>
          <p:cNvSpPr txBox="1">
            <a:spLocks/>
          </p:cNvSpPr>
          <p:nvPr/>
        </p:nvSpPr>
        <p:spPr>
          <a:xfrm>
            <a:off x="2707780" y="2227868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RÓŻNE POZIOMY STRATEGII</a:t>
            </a:r>
            <a:endParaRPr lang="en-US" dirty="0"/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A348261B-6BCC-407E-A7C4-D5D062FAF9D6}"/>
              </a:ext>
            </a:extLst>
          </p:cNvPr>
          <p:cNvSpPr txBox="1">
            <a:spLocks/>
          </p:cNvSpPr>
          <p:nvPr/>
        </p:nvSpPr>
        <p:spPr>
          <a:xfrm>
            <a:off x="2707780" y="1413946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WPROWADZENIE</a:t>
            </a:r>
            <a:endParaRPr lang="en-US" dirty="0"/>
          </a:p>
        </p:txBody>
      </p:sp>
      <p:cxnSp>
        <p:nvCxnSpPr>
          <p:cNvPr id="18" name="Straight Connector 194">
            <a:extLst>
              <a:ext uri="{FF2B5EF4-FFF2-40B4-BE49-F238E27FC236}">
                <a16:creationId xmlns:a16="http://schemas.microsoft.com/office/drawing/2014/main" id="{3D842F04-1BB2-4052-B97C-FC06CD490E6A}"/>
              </a:ext>
            </a:extLst>
          </p:cNvPr>
          <p:cNvCxnSpPr>
            <a:cxnSpLocks/>
          </p:cNvCxnSpPr>
          <p:nvPr/>
        </p:nvCxnSpPr>
        <p:spPr>
          <a:xfrm>
            <a:off x="2162519" y="3515842"/>
            <a:ext cx="46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95">
            <a:extLst>
              <a:ext uri="{FF2B5EF4-FFF2-40B4-BE49-F238E27FC236}">
                <a16:creationId xmlns:a16="http://schemas.microsoft.com/office/drawing/2014/main" id="{309B8090-3B6A-457C-839F-C148A5C62EEF}"/>
              </a:ext>
            </a:extLst>
          </p:cNvPr>
          <p:cNvCxnSpPr>
            <a:cxnSpLocks/>
          </p:cNvCxnSpPr>
          <p:nvPr/>
        </p:nvCxnSpPr>
        <p:spPr>
          <a:xfrm>
            <a:off x="2162519" y="4352179"/>
            <a:ext cx="46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7">
            <a:extLst>
              <a:ext uri="{FF2B5EF4-FFF2-40B4-BE49-F238E27FC236}">
                <a16:creationId xmlns:a16="http://schemas.microsoft.com/office/drawing/2014/main" id="{55179FEE-D1EA-4FB1-BDC0-3F0525580CF2}"/>
              </a:ext>
            </a:extLst>
          </p:cNvPr>
          <p:cNvSpPr txBox="1">
            <a:spLocks/>
          </p:cNvSpPr>
          <p:nvPr/>
        </p:nvSpPr>
        <p:spPr>
          <a:xfrm>
            <a:off x="2729554" y="3829867"/>
            <a:ext cx="38732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STRATEGIE KATEGORII ZAKUPOWYCH</a:t>
            </a:r>
            <a:endParaRPr lang="en-US" dirty="0"/>
          </a:p>
        </p:txBody>
      </p:sp>
      <p:sp>
        <p:nvSpPr>
          <p:cNvPr id="26" name="AutoShape 39">
            <a:extLst>
              <a:ext uri="{FF2B5EF4-FFF2-40B4-BE49-F238E27FC236}">
                <a16:creationId xmlns:a16="http://schemas.microsoft.com/office/drawing/2014/main" id="{EB13FAA7-62AE-4ADE-9B8D-9DA002409CE5}"/>
              </a:ext>
            </a:extLst>
          </p:cNvPr>
          <p:cNvSpPr>
            <a:spLocks/>
          </p:cNvSpPr>
          <p:nvPr/>
        </p:nvSpPr>
        <p:spPr bwMode="auto">
          <a:xfrm>
            <a:off x="2216255" y="1379656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" name="AutoShape 39">
            <a:extLst>
              <a:ext uri="{FF2B5EF4-FFF2-40B4-BE49-F238E27FC236}">
                <a16:creationId xmlns:a16="http://schemas.microsoft.com/office/drawing/2014/main" id="{653E5AA5-F42F-4742-BBA3-CC915CC460E9}"/>
              </a:ext>
            </a:extLst>
          </p:cNvPr>
          <p:cNvSpPr>
            <a:spLocks/>
          </p:cNvSpPr>
          <p:nvPr/>
        </p:nvSpPr>
        <p:spPr bwMode="auto">
          <a:xfrm>
            <a:off x="2216255" y="2127577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8" name="AutoShape 39">
            <a:extLst>
              <a:ext uri="{FF2B5EF4-FFF2-40B4-BE49-F238E27FC236}">
                <a16:creationId xmlns:a16="http://schemas.microsoft.com/office/drawing/2014/main" id="{16BFA662-1180-4D6A-B56F-8EC8755A1457}"/>
              </a:ext>
            </a:extLst>
          </p:cNvPr>
          <p:cNvSpPr>
            <a:spLocks/>
          </p:cNvSpPr>
          <p:nvPr/>
        </p:nvSpPr>
        <p:spPr bwMode="auto">
          <a:xfrm>
            <a:off x="2205368" y="2953292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" name="AutoShape 39">
            <a:extLst>
              <a:ext uri="{FF2B5EF4-FFF2-40B4-BE49-F238E27FC236}">
                <a16:creationId xmlns:a16="http://schemas.microsoft.com/office/drawing/2014/main" id="{65EAEB99-EF17-4D1A-AF46-CDD1016BDD5C}"/>
              </a:ext>
            </a:extLst>
          </p:cNvPr>
          <p:cNvSpPr>
            <a:spLocks/>
          </p:cNvSpPr>
          <p:nvPr/>
        </p:nvSpPr>
        <p:spPr bwMode="auto">
          <a:xfrm>
            <a:off x="2209908" y="3744534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30" name="Straight Connector 9">
            <a:extLst>
              <a:ext uri="{FF2B5EF4-FFF2-40B4-BE49-F238E27FC236}">
                <a16:creationId xmlns:a16="http://schemas.microsoft.com/office/drawing/2014/main" id="{6A92151D-DDAC-4CBB-A2EA-EE7A9A5BC865}"/>
              </a:ext>
            </a:extLst>
          </p:cNvPr>
          <p:cNvCxnSpPr>
            <a:cxnSpLocks/>
          </p:cNvCxnSpPr>
          <p:nvPr/>
        </p:nvCxnSpPr>
        <p:spPr>
          <a:xfrm>
            <a:off x="2140744" y="5116575"/>
            <a:ext cx="46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8">
            <a:extLst>
              <a:ext uri="{FF2B5EF4-FFF2-40B4-BE49-F238E27FC236}">
                <a16:creationId xmlns:a16="http://schemas.microsoft.com/office/drawing/2014/main" id="{7566549D-234A-4A82-9DB5-BA44CD5E7571}"/>
              </a:ext>
            </a:extLst>
          </p:cNvPr>
          <p:cNvSpPr txBox="1">
            <a:spLocks/>
          </p:cNvSpPr>
          <p:nvPr/>
        </p:nvSpPr>
        <p:spPr>
          <a:xfrm>
            <a:off x="2707780" y="4616678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ELEMENTY STRATEGII KATEGORII</a:t>
            </a:r>
            <a:endParaRPr lang="en-US" dirty="0"/>
          </a:p>
        </p:txBody>
      </p:sp>
      <p:sp>
        <p:nvSpPr>
          <p:cNvPr id="39" name="AutoShape 39">
            <a:extLst>
              <a:ext uri="{FF2B5EF4-FFF2-40B4-BE49-F238E27FC236}">
                <a16:creationId xmlns:a16="http://schemas.microsoft.com/office/drawing/2014/main" id="{C4B60BC8-0552-446E-B5C9-8CCA139C4CD5}"/>
              </a:ext>
            </a:extLst>
          </p:cNvPr>
          <p:cNvSpPr>
            <a:spLocks/>
          </p:cNvSpPr>
          <p:nvPr/>
        </p:nvSpPr>
        <p:spPr bwMode="auto">
          <a:xfrm>
            <a:off x="2216255" y="4582388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43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Obraz 51">
            <a:extLst>
              <a:ext uri="{FF2B5EF4-FFF2-40B4-BE49-F238E27FC236}">
                <a16:creationId xmlns:a16="http://schemas.microsoft.com/office/drawing/2014/main" id="{4E8DCFE0-8C3D-4845-BD7B-F59990735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443" y="2117095"/>
            <a:ext cx="982449" cy="695006"/>
          </a:xfrm>
          <a:prstGeom prst="rect">
            <a:avLst/>
          </a:prstGeom>
        </p:spPr>
      </p:pic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FAEBEA5-4FAF-4604-804F-30696528CC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43728" y="270359"/>
            <a:ext cx="10022860" cy="484533"/>
          </a:xfrm>
        </p:spPr>
        <p:txBody>
          <a:bodyPr/>
          <a:lstStyle/>
          <a:p>
            <a:r>
              <a:rPr lang="pl-PL" dirty="0"/>
              <a:t>KLUCZOWE ASPEKTY DETERMINUJĄCE MODEL OPERACYJNY ZAKUPÓW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314B18-BA79-413E-84DA-DFAD1B740C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WPROWADZENIE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C52EF97B-3E33-46D3-9C29-219737F29DAA}"/>
              </a:ext>
            </a:extLst>
          </p:cNvPr>
          <p:cNvCxnSpPr>
            <a:cxnSpLocks/>
          </p:cNvCxnSpPr>
          <p:nvPr/>
        </p:nvCxnSpPr>
        <p:spPr>
          <a:xfrm>
            <a:off x="2487727" y="3762574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50">
            <a:extLst>
              <a:ext uri="{FF2B5EF4-FFF2-40B4-BE49-F238E27FC236}">
                <a16:creationId xmlns:a16="http://schemas.microsoft.com/office/drawing/2014/main" id="{1C2C99E5-EA06-4798-848E-4B5921FADACB}"/>
              </a:ext>
            </a:extLst>
          </p:cNvPr>
          <p:cNvCxnSpPr>
            <a:cxnSpLocks/>
          </p:cNvCxnSpPr>
          <p:nvPr/>
        </p:nvCxnSpPr>
        <p:spPr>
          <a:xfrm>
            <a:off x="2487727" y="4500849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30">
            <a:extLst>
              <a:ext uri="{FF2B5EF4-FFF2-40B4-BE49-F238E27FC236}">
                <a16:creationId xmlns:a16="http://schemas.microsoft.com/office/drawing/2014/main" id="{1A2ABC77-C18E-4D5D-A0FD-46C3300898DF}"/>
              </a:ext>
            </a:extLst>
          </p:cNvPr>
          <p:cNvSpPr/>
          <p:nvPr/>
        </p:nvSpPr>
        <p:spPr>
          <a:xfrm>
            <a:off x="3901215" y="1662824"/>
            <a:ext cx="737829" cy="695006"/>
          </a:xfrm>
          <a:custGeom>
            <a:avLst/>
            <a:gdLst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345281 w 535781"/>
              <a:gd name="connsiteY2" fmla="*/ 161925 h 466725"/>
              <a:gd name="connsiteX3" fmla="*/ 326231 w 535781"/>
              <a:gd name="connsiteY3" fmla="*/ 254793 h 466725"/>
              <a:gd name="connsiteX4" fmla="*/ 280988 w 535781"/>
              <a:gd name="connsiteY4" fmla="*/ 335756 h 466725"/>
              <a:gd name="connsiteX5" fmla="*/ 169069 w 535781"/>
              <a:gd name="connsiteY5" fmla="*/ 409575 h 466725"/>
              <a:gd name="connsiteX6" fmla="*/ 66675 w 535781"/>
              <a:gd name="connsiteY6" fmla="*/ 447675 h 466725"/>
              <a:gd name="connsiteX7" fmla="*/ 0 w 535781"/>
              <a:gd name="connsiteY7" fmla="*/ 466725 h 466725"/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307181 w 535781"/>
              <a:gd name="connsiteY2" fmla="*/ 127000 h 466725"/>
              <a:gd name="connsiteX3" fmla="*/ 326231 w 535781"/>
              <a:gd name="connsiteY3" fmla="*/ 254793 h 466725"/>
              <a:gd name="connsiteX4" fmla="*/ 280988 w 535781"/>
              <a:gd name="connsiteY4" fmla="*/ 335756 h 466725"/>
              <a:gd name="connsiteX5" fmla="*/ 169069 w 535781"/>
              <a:gd name="connsiteY5" fmla="*/ 409575 h 466725"/>
              <a:gd name="connsiteX6" fmla="*/ 66675 w 535781"/>
              <a:gd name="connsiteY6" fmla="*/ 447675 h 466725"/>
              <a:gd name="connsiteX7" fmla="*/ 0 w 535781"/>
              <a:gd name="connsiteY7" fmla="*/ 466725 h 466725"/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307181 w 535781"/>
              <a:gd name="connsiteY2" fmla="*/ 127000 h 466725"/>
              <a:gd name="connsiteX3" fmla="*/ 298450 w 535781"/>
              <a:gd name="connsiteY3" fmla="*/ 234384 h 466725"/>
              <a:gd name="connsiteX4" fmla="*/ 326231 w 535781"/>
              <a:gd name="connsiteY4" fmla="*/ 254793 h 466725"/>
              <a:gd name="connsiteX5" fmla="*/ 280988 w 535781"/>
              <a:gd name="connsiteY5" fmla="*/ 335756 h 466725"/>
              <a:gd name="connsiteX6" fmla="*/ 169069 w 535781"/>
              <a:gd name="connsiteY6" fmla="*/ 409575 h 466725"/>
              <a:gd name="connsiteX7" fmla="*/ 66675 w 535781"/>
              <a:gd name="connsiteY7" fmla="*/ 447675 h 466725"/>
              <a:gd name="connsiteX8" fmla="*/ 0 w 535781"/>
              <a:gd name="connsiteY8" fmla="*/ 466725 h 466725"/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307181 w 535781"/>
              <a:gd name="connsiteY2" fmla="*/ 127000 h 466725"/>
              <a:gd name="connsiteX3" fmla="*/ 298450 w 535781"/>
              <a:gd name="connsiteY3" fmla="*/ 234384 h 466725"/>
              <a:gd name="connsiteX4" fmla="*/ 326231 w 535781"/>
              <a:gd name="connsiteY4" fmla="*/ 254793 h 466725"/>
              <a:gd name="connsiteX5" fmla="*/ 280988 w 535781"/>
              <a:gd name="connsiteY5" fmla="*/ 335756 h 466725"/>
              <a:gd name="connsiteX6" fmla="*/ 169069 w 535781"/>
              <a:gd name="connsiteY6" fmla="*/ 409575 h 466725"/>
              <a:gd name="connsiteX7" fmla="*/ 66675 w 535781"/>
              <a:gd name="connsiteY7" fmla="*/ 447675 h 466725"/>
              <a:gd name="connsiteX8" fmla="*/ 0 w 535781"/>
              <a:gd name="connsiteY8" fmla="*/ 466725 h 466725"/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307181 w 535781"/>
              <a:gd name="connsiteY2" fmla="*/ 127000 h 466725"/>
              <a:gd name="connsiteX3" fmla="*/ 273050 w 535781"/>
              <a:gd name="connsiteY3" fmla="*/ 177234 h 466725"/>
              <a:gd name="connsiteX4" fmla="*/ 326231 w 535781"/>
              <a:gd name="connsiteY4" fmla="*/ 254793 h 466725"/>
              <a:gd name="connsiteX5" fmla="*/ 280988 w 535781"/>
              <a:gd name="connsiteY5" fmla="*/ 335756 h 466725"/>
              <a:gd name="connsiteX6" fmla="*/ 169069 w 535781"/>
              <a:gd name="connsiteY6" fmla="*/ 409575 h 466725"/>
              <a:gd name="connsiteX7" fmla="*/ 66675 w 535781"/>
              <a:gd name="connsiteY7" fmla="*/ 447675 h 466725"/>
              <a:gd name="connsiteX8" fmla="*/ 0 w 535781"/>
              <a:gd name="connsiteY8" fmla="*/ 466725 h 466725"/>
              <a:gd name="connsiteX0" fmla="*/ 535781 w 535781"/>
              <a:gd name="connsiteY0" fmla="*/ 0 h 466725"/>
              <a:gd name="connsiteX1" fmla="*/ 414338 w 535781"/>
              <a:gd name="connsiteY1" fmla="*/ 54768 h 466725"/>
              <a:gd name="connsiteX2" fmla="*/ 284956 w 535781"/>
              <a:gd name="connsiteY2" fmla="*/ 82550 h 466725"/>
              <a:gd name="connsiteX3" fmla="*/ 273050 w 535781"/>
              <a:gd name="connsiteY3" fmla="*/ 177234 h 466725"/>
              <a:gd name="connsiteX4" fmla="*/ 326231 w 535781"/>
              <a:gd name="connsiteY4" fmla="*/ 254793 h 466725"/>
              <a:gd name="connsiteX5" fmla="*/ 280988 w 535781"/>
              <a:gd name="connsiteY5" fmla="*/ 335756 h 466725"/>
              <a:gd name="connsiteX6" fmla="*/ 169069 w 535781"/>
              <a:gd name="connsiteY6" fmla="*/ 409575 h 466725"/>
              <a:gd name="connsiteX7" fmla="*/ 66675 w 535781"/>
              <a:gd name="connsiteY7" fmla="*/ 447675 h 466725"/>
              <a:gd name="connsiteX8" fmla="*/ 0 w 535781"/>
              <a:gd name="connsiteY8" fmla="*/ 466725 h 466725"/>
              <a:gd name="connsiteX0" fmla="*/ 535781 w 535781"/>
              <a:gd name="connsiteY0" fmla="*/ 0 h 466725"/>
              <a:gd name="connsiteX1" fmla="*/ 392113 w 535781"/>
              <a:gd name="connsiteY1" fmla="*/ 23018 h 466725"/>
              <a:gd name="connsiteX2" fmla="*/ 284956 w 535781"/>
              <a:gd name="connsiteY2" fmla="*/ 82550 h 466725"/>
              <a:gd name="connsiteX3" fmla="*/ 273050 w 535781"/>
              <a:gd name="connsiteY3" fmla="*/ 177234 h 466725"/>
              <a:gd name="connsiteX4" fmla="*/ 326231 w 535781"/>
              <a:gd name="connsiteY4" fmla="*/ 254793 h 466725"/>
              <a:gd name="connsiteX5" fmla="*/ 280988 w 535781"/>
              <a:gd name="connsiteY5" fmla="*/ 335756 h 466725"/>
              <a:gd name="connsiteX6" fmla="*/ 169069 w 535781"/>
              <a:gd name="connsiteY6" fmla="*/ 409575 h 466725"/>
              <a:gd name="connsiteX7" fmla="*/ 66675 w 535781"/>
              <a:gd name="connsiteY7" fmla="*/ 447675 h 466725"/>
              <a:gd name="connsiteX8" fmla="*/ 0 w 535781"/>
              <a:gd name="connsiteY8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5781" h="466725">
                <a:moveTo>
                  <a:pt x="535781" y="0"/>
                </a:moveTo>
                <a:cubicBezTo>
                  <a:pt x="490934" y="13890"/>
                  <a:pt x="433917" y="9260"/>
                  <a:pt x="392113" y="23018"/>
                </a:cubicBezTo>
                <a:cubicBezTo>
                  <a:pt x="350309" y="36776"/>
                  <a:pt x="304800" y="56847"/>
                  <a:pt x="284956" y="82550"/>
                </a:cubicBezTo>
                <a:cubicBezTo>
                  <a:pt x="265112" y="108253"/>
                  <a:pt x="269875" y="155935"/>
                  <a:pt x="273050" y="177234"/>
                </a:cubicBezTo>
                <a:cubicBezTo>
                  <a:pt x="276225" y="198533"/>
                  <a:pt x="324908" y="228373"/>
                  <a:pt x="326231" y="254793"/>
                </a:cubicBezTo>
                <a:cubicBezTo>
                  <a:pt x="327554" y="281213"/>
                  <a:pt x="307182" y="309959"/>
                  <a:pt x="280988" y="335756"/>
                </a:cubicBezTo>
                <a:cubicBezTo>
                  <a:pt x="254794" y="361553"/>
                  <a:pt x="204788" y="390922"/>
                  <a:pt x="169069" y="409575"/>
                </a:cubicBezTo>
                <a:cubicBezTo>
                  <a:pt x="133350" y="428228"/>
                  <a:pt x="94853" y="438150"/>
                  <a:pt x="66675" y="447675"/>
                </a:cubicBezTo>
                <a:cubicBezTo>
                  <a:pt x="38497" y="457200"/>
                  <a:pt x="19248" y="461962"/>
                  <a:pt x="0" y="466725"/>
                </a:cubicBezTo>
              </a:path>
            </a:pathLst>
          </a:custGeom>
          <a:noFill/>
          <a:ln w="127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12" name="Picture 57" descr="Image result for mountain icon png">
            <a:extLst>
              <a:ext uri="{FF2B5EF4-FFF2-40B4-BE49-F238E27FC236}">
                <a16:creationId xmlns:a16="http://schemas.microsoft.com/office/drawing/2014/main" id="{DE0BF980-57B6-4348-8999-85F783DCC1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/>
          <a:stretch/>
        </p:blipFill>
        <p:spPr bwMode="auto">
          <a:xfrm>
            <a:off x="3563640" y="1706103"/>
            <a:ext cx="508057" cy="40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7" descr="Image result for mountain icon png">
            <a:extLst>
              <a:ext uri="{FF2B5EF4-FFF2-40B4-BE49-F238E27FC236}">
                <a16:creationId xmlns:a16="http://schemas.microsoft.com/office/drawing/2014/main" id="{BD6F61CB-062E-41C4-AE94-1CCE875CF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/>
          <a:stretch/>
        </p:blipFill>
        <p:spPr bwMode="auto">
          <a:xfrm flipH="1">
            <a:off x="4130987" y="2065073"/>
            <a:ext cx="508057" cy="40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0" descr="Image result for mountain icon png">
            <a:extLst>
              <a:ext uri="{FF2B5EF4-FFF2-40B4-BE49-F238E27FC236}">
                <a16:creationId xmlns:a16="http://schemas.microsoft.com/office/drawing/2014/main" id="{FA0A13A2-59A5-46F0-8409-E3FFEFE17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160" y="1670710"/>
            <a:ext cx="543597" cy="47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1">
            <a:extLst>
              <a:ext uri="{FF2B5EF4-FFF2-40B4-BE49-F238E27FC236}">
                <a16:creationId xmlns:a16="http://schemas.microsoft.com/office/drawing/2014/main" id="{12B2FC08-83FD-4CAC-88DC-E314B481E6AA}"/>
              </a:ext>
            </a:extLst>
          </p:cNvPr>
          <p:cNvSpPr txBox="1">
            <a:spLocks/>
          </p:cNvSpPr>
          <p:nvPr/>
        </p:nvSpPr>
        <p:spPr>
          <a:xfrm>
            <a:off x="3054763" y="4704818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MODEL BIZNESOWY</a:t>
            </a:r>
            <a:endParaRPr lang="en-US" dirty="0"/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5AB3ADB3-548C-4AC7-8BCE-93059C097993}"/>
              </a:ext>
            </a:extLst>
          </p:cNvPr>
          <p:cNvSpPr txBox="1">
            <a:spLocks/>
          </p:cNvSpPr>
          <p:nvPr/>
        </p:nvSpPr>
        <p:spPr>
          <a:xfrm>
            <a:off x="3054763" y="4002168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KULTURA</a:t>
            </a:r>
            <a:endParaRPr lang="en-US" dirty="0"/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B6FBF0F9-4943-49A4-AF39-7A722C7CCBF6}"/>
              </a:ext>
            </a:extLst>
          </p:cNvPr>
          <p:cNvSpPr txBox="1">
            <a:spLocks/>
          </p:cNvSpPr>
          <p:nvPr/>
        </p:nvSpPr>
        <p:spPr>
          <a:xfrm>
            <a:off x="3054763" y="3286308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STRATEGIA</a:t>
            </a:r>
            <a:endParaRPr lang="en-US" dirty="0"/>
          </a:p>
        </p:txBody>
      </p:sp>
      <p:cxnSp>
        <p:nvCxnSpPr>
          <p:cNvPr id="27" name="Straight Connector 53">
            <a:extLst>
              <a:ext uri="{FF2B5EF4-FFF2-40B4-BE49-F238E27FC236}">
                <a16:creationId xmlns:a16="http://schemas.microsoft.com/office/drawing/2014/main" id="{4BDC9188-0CC9-4F6C-BB5A-B6FA3DC4FDFD}"/>
              </a:ext>
            </a:extLst>
          </p:cNvPr>
          <p:cNvCxnSpPr>
            <a:cxnSpLocks/>
          </p:cNvCxnSpPr>
          <p:nvPr/>
        </p:nvCxnSpPr>
        <p:spPr>
          <a:xfrm>
            <a:off x="7119952" y="4493730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56">
            <a:extLst>
              <a:ext uri="{FF2B5EF4-FFF2-40B4-BE49-F238E27FC236}">
                <a16:creationId xmlns:a16="http://schemas.microsoft.com/office/drawing/2014/main" id="{7E9073C5-A63A-476D-ABAC-4B1F9D0AB059}"/>
              </a:ext>
            </a:extLst>
          </p:cNvPr>
          <p:cNvCxnSpPr>
            <a:cxnSpLocks/>
          </p:cNvCxnSpPr>
          <p:nvPr/>
        </p:nvCxnSpPr>
        <p:spPr>
          <a:xfrm>
            <a:off x="7119952" y="5206517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52">
            <a:extLst>
              <a:ext uri="{FF2B5EF4-FFF2-40B4-BE49-F238E27FC236}">
                <a16:creationId xmlns:a16="http://schemas.microsoft.com/office/drawing/2014/main" id="{B70CB047-A527-4929-9C64-17893F3330AF}"/>
              </a:ext>
            </a:extLst>
          </p:cNvPr>
          <p:cNvCxnSpPr>
            <a:cxnSpLocks/>
          </p:cNvCxnSpPr>
          <p:nvPr/>
        </p:nvCxnSpPr>
        <p:spPr>
          <a:xfrm>
            <a:off x="7119952" y="3733443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6">
            <a:extLst>
              <a:ext uri="{FF2B5EF4-FFF2-40B4-BE49-F238E27FC236}">
                <a16:creationId xmlns:a16="http://schemas.microsoft.com/office/drawing/2014/main" id="{B2582600-E5F7-4D5C-8C2B-1A0D36D092AB}"/>
              </a:ext>
            </a:extLst>
          </p:cNvPr>
          <p:cNvSpPr txBox="1">
            <a:spLocks/>
          </p:cNvSpPr>
          <p:nvPr/>
        </p:nvSpPr>
        <p:spPr>
          <a:xfrm>
            <a:off x="7686988" y="3062276"/>
            <a:ext cx="35948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>
                <a:ea typeface="+mn-ea"/>
                <a:cs typeface="Calibri"/>
              </a:rPr>
              <a:t>Dokąd zmierza firma </a:t>
            </a:r>
            <a:br>
              <a:rPr lang="pl-PL" dirty="0">
                <a:ea typeface="+mn-ea"/>
                <a:cs typeface="Calibri"/>
              </a:rPr>
            </a:br>
            <a:r>
              <a:rPr lang="pl-PL" dirty="0">
                <a:ea typeface="+mn-ea"/>
                <a:cs typeface="Calibri"/>
              </a:rPr>
              <a:t>i jaki wkład mogą wnieść zakupy</a:t>
            </a:r>
            <a:r>
              <a:rPr lang="en-US" dirty="0">
                <a:ea typeface="+mn-ea"/>
                <a:cs typeface="Calibri"/>
              </a:rPr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704EDF-3473-4E20-9E00-EFE728AD015E}"/>
              </a:ext>
            </a:extLst>
          </p:cNvPr>
          <p:cNvSpPr txBox="1">
            <a:spLocks/>
          </p:cNvSpPr>
          <p:nvPr/>
        </p:nvSpPr>
        <p:spPr>
          <a:xfrm>
            <a:off x="7686988" y="3825417"/>
            <a:ext cx="35948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lvl="0" indent="0" defTabSz="913526">
              <a:buClr>
                <a:schemeClr val="tx2"/>
              </a:buClr>
              <a:defRPr baseline="0">
                <a:cs typeface="Calibri"/>
              </a:defRPr>
            </a:lvl1pPr>
            <a:lvl2pPr marL="197607" lvl="1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baseline="0"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9pPr>
          </a:lstStyle>
          <a:p>
            <a:r>
              <a:rPr lang="pl-PL" dirty="0"/>
              <a:t>Jakie podzielamy wartości </a:t>
            </a:r>
            <a:br>
              <a:rPr lang="pl-PL" dirty="0"/>
            </a:br>
            <a:r>
              <a:rPr lang="pl-PL" dirty="0"/>
              <a:t>i </a:t>
            </a:r>
            <a:r>
              <a:rPr lang="pl-PL"/>
              <a:t>jakie są oczekiwane </a:t>
            </a:r>
            <a:r>
              <a:rPr lang="pl-PL" dirty="0"/>
              <a:t>postawy</a:t>
            </a:r>
            <a:r>
              <a:rPr lang="en-US" dirty="0"/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4DE79B-D616-4DE7-A734-7671D9D12568}"/>
              </a:ext>
            </a:extLst>
          </p:cNvPr>
          <p:cNvSpPr txBox="1">
            <a:spLocks/>
          </p:cNvSpPr>
          <p:nvPr/>
        </p:nvSpPr>
        <p:spPr>
          <a:xfrm>
            <a:off x="7686988" y="4535350"/>
            <a:ext cx="35948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lvl="0" indent="0" defTabSz="913526">
              <a:buClr>
                <a:schemeClr val="tx2"/>
              </a:buClr>
              <a:defRPr baseline="0">
                <a:cs typeface="Calibri"/>
              </a:defRPr>
            </a:lvl1pPr>
            <a:lvl2pPr marL="197607" lvl="1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baseline="0"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9pPr>
          </a:lstStyle>
          <a:p>
            <a:r>
              <a:rPr lang="pl-PL" dirty="0"/>
              <a:t>Jak jest zorganizowana firma </a:t>
            </a:r>
            <a:br>
              <a:rPr lang="pl-PL" dirty="0"/>
            </a:br>
            <a:r>
              <a:rPr lang="pl-PL" dirty="0"/>
              <a:t>i jak zarabia pieniądze</a:t>
            </a:r>
            <a:r>
              <a:rPr lang="en-US" dirty="0"/>
              <a:t>?</a:t>
            </a:r>
          </a:p>
        </p:txBody>
      </p:sp>
      <p:sp>
        <p:nvSpPr>
          <p:cNvPr id="41" name="TextBox 39">
            <a:extLst>
              <a:ext uri="{FF2B5EF4-FFF2-40B4-BE49-F238E27FC236}">
                <a16:creationId xmlns:a16="http://schemas.microsoft.com/office/drawing/2014/main" id="{7BCDCB11-3311-421A-BBC6-1DEE385589F4}"/>
              </a:ext>
            </a:extLst>
          </p:cNvPr>
          <p:cNvSpPr txBox="1">
            <a:spLocks/>
          </p:cNvSpPr>
          <p:nvPr/>
        </p:nvSpPr>
        <p:spPr>
          <a:xfrm>
            <a:off x="7686988" y="5245020"/>
            <a:ext cx="35948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lvl="0" indent="0" defTabSz="913526">
              <a:buClr>
                <a:schemeClr val="tx2"/>
              </a:buClr>
              <a:defRPr baseline="0">
                <a:cs typeface="Calibri"/>
              </a:defRPr>
            </a:lvl1pPr>
            <a:lvl2pPr marL="197607" lvl="1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baseline="0"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9pPr>
          </a:lstStyle>
          <a:p>
            <a:r>
              <a:rPr lang="pl-PL" dirty="0"/>
              <a:t>Jaka jest świadomość zakupowa w organizacji i kompetencje zespołu</a:t>
            </a:r>
            <a:r>
              <a:rPr lang="en-US" dirty="0"/>
              <a:t>?</a:t>
            </a:r>
          </a:p>
        </p:txBody>
      </p:sp>
      <p:grpSp>
        <p:nvGrpSpPr>
          <p:cNvPr id="42" name="Group 67">
            <a:extLst>
              <a:ext uri="{FF2B5EF4-FFF2-40B4-BE49-F238E27FC236}">
                <a16:creationId xmlns:a16="http://schemas.microsoft.com/office/drawing/2014/main" id="{F32971C7-5455-49AB-AC9C-4ACBED75AE9D}"/>
              </a:ext>
            </a:extLst>
          </p:cNvPr>
          <p:cNvGrpSpPr/>
          <p:nvPr/>
        </p:nvGrpSpPr>
        <p:grpSpPr>
          <a:xfrm>
            <a:off x="6729606" y="1960499"/>
            <a:ext cx="310354" cy="298638"/>
            <a:chOff x="4332482" y="1761460"/>
            <a:chExt cx="325534" cy="355207"/>
          </a:xfrm>
        </p:grpSpPr>
        <p:sp>
          <p:nvSpPr>
            <p:cNvPr id="43" name="Chevron 68">
              <a:extLst>
                <a:ext uri="{FF2B5EF4-FFF2-40B4-BE49-F238E27FC236}">
                  <a16:creationId xmlns:a16="http://schemas.microsoft.com/office/drawing/2014/main" id="{B6108E1F-72BD-42F1-AEF3-2BA7FE9D29E4}"/>
                </a:ext>
              </a:extLst>
            </p:cNvPr>
            <p:cNvSpPr/>
            <p:nvPr/>
          </p:nvSpPr>
          <p:spPr>
            <a:xfrm>
              <a:off x="4332482" y="1811005"/>
              <a:ext cx="169333" cy="256116"/>
            </a:xfrm>
            <a:prstGeom prst="chevro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44" name="Chevron 69">
              <a:extLst>
                <a:ext uri="{FF2B5EF4-FFF2-40B4-BE49-F238E27FC236}">
                  <a16:creationId xmlns:a16="http://schemas.microsoft.com/office/drawing/2014/main" id="{2DB86E33-EBE6-4247-9F88-D232CBFE0205}"/>
                </a:ext>
              </a:extLst>
            </p:cNvPr>
            <p:cNvSpPr/>
            <p:nvPr/>
          </p:nvSpPr>
          <p:spPr>
            <a:xfrm>
              <a:off x="4423170" y="1761460"/>
              <a:ext cx="234846" cy="355207"/>
            </a:xfrm>
            <a:prstGeom prst="chevro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Straight Connector 72">
            <a:extLst>
              <a:ext uri="{FF2B5EF4-FFF2-40B4-BE49-F238E27FC236}">
                <a16:creationId xmlns:a16="http://schemas.microsoft.com/office/drawing/2014/main" id="{3B82CB5C-A388-4527-AF55-B708A7011220}"/>
              </a:ext>
            </a:extLst>
          </p:cNvPr>
          <p:cNvCxnSpPr>
            <a:cxnSpLocks/>
          </p:cNvCxnSpPr>
          <p:nvPr/>
        </p:nvCxnSpPr>
        <p:spPr>
          <a:xfrm>
            <a:off x="6884783" y="3133877"/>
            <a:ext cx="0" cy="28800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194">
            <a:extLst>
              <a:ext uri="{FF2B5EF4-FFF2-40B4-BE49-F238E27FC236}">
                <a16:creationId xmlns:a16="http://schemas.microsoft.com/office/drawing/2014/main" id="{72C8ED45-3EDF-4321-9240-182DDE885769}"/>
              </a:ext>
            </a:extLst>
          </p:cNvPr>
          <p:cNvCxnSpPr>
            <a:cxnSpLocks/>
          </p:cNvCxnSpPr>
          <p:nvPr/>
        </p:nvCxnSpPr>
        <p:spPr>
          <a:xfrm>
            <a:off x="2509502" y="5168449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195">
            <a:extLst>
              <a:ext uri="{FF2B5EF4-FFF2-40B4-BE49-F238E27FC236}">
                <a16:creationId xmlns:a16="http://schemas.microsoft.com/office/drawing/2014/main" id="{BF766FD9-E85C-44B4-B750-956999993FD6}"/>
              </a:ext>
            </a:extLst>
          </p:cNvPr>
          <p:cNvCxnSpPr>
            <a:cxnSpLocks/>
          </p:cNvCxnSpPr>
          <p:nvPr/>
        </p:nvCxnSpPr>
        <p:spPr>
          <a:xfrm>
            <a:off x="2509502" y="5855924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97">
            <a:extLst>
              <a:ext uri="{FF2B5EF4-FFF2-40B4-BE49-F238E27FC236}">
                <a16:creationId xmlns:a16="http://schemas.microsoft.com/office/drawing/2014/main" id="{E7F2DF6F-2AF1-462A-B4C5-A380380FCCC1}"/>
              </a:ext>
            </a:extLst>
          </p:cNvPr>
          <p:cNvSpPr txBox="1">
            <a:spLocks/>
          </p:cNvSpPr>
          <p:nvPr/>
        </p:nvSpPr>
        <p:spPr>
          <a:xfrm>
            <a:off x="3076538" y="5408043"/>
            <a:ext cx="35948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pl-PL" dirty="0"/>
              <a:t>DOJRZAŁOŚĆ ZAKUPOWA</a:t>
            </a:r>
            <a:endParaRPr lang="en-US" dirty="0"/>
          </a:p>
        </p:txBody>
      </p:sp>
      <p:cxnSp>
        <p:nvCxnSpPr>
          <p:cNvPr id="50" name="Straight Connector 199">
            <a:extLst>
              <a:ext uri="{FF2B5EF4-FFF2-40B4-BE49-F238E27FC236}">
                <a16:creationId xmlns:a16="http://schemas.microsoft.com/office/drawing/2014/main" id="{69ABA7D6-32FA-45B9-A373-789508BDB87C}"/>
              </a:ext>
            </a:extLst>
          </p:cNvPr>
          <p:cNvCxnSpPr>
            <a:cxnSpLocks/>
          </p:cNvCxnSpPr>
          <p:nvPr/>
        </p:nvCxnSpPr>
        <p:spPr>
          <a:xfrm>
            <a:off x="7141727" y="5857667"/>
            <a:ext cx="416188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102">
            <a:extLst>
              <a:ext uri="{FF2B5EF4-FFF2-40B4-BE49-F238E27FC236}">
                <a16:creationId xmlns:a16="http://schemas.microsoft.com/office/drawing/2014/main" id="{292B30D6-2F3A-4264-A8FF-CE89574020BE}"/>
              </a:ext>
            </a:extLst>
          </p:cNvPr>
          <p:cNvSpPr>
            <a:spLocks/>
          </p:cNvSpPr>
          <p:nvPr/>
        </p:nvSpPr>
        <p:spPr bwMode="auto">
          <a:xfrm>
            <a:off x="7141728" y="3886167"/>
            <a:ext cx="386375" cy="4034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5" name="AutoShape 102">
            <a:extLst>
              <a:ext uri="{FF2B5EF4-FFF2-40B4-BE49-F238E27FC236}">
                <a16:creationId xmlns:a16="http://schemas.microsoft.com/office/drawing/2014/main" id="{7A34AA64-02F4-4893-8600-3DEC46EF30E3}"/>
              </a:ext>
            </a:extLst>
          </p:cNvPr>
          <p:cNvSpPr>
            <a:spLocks/>
          </p:cNvSpPr>
          <p:nvPr/>
        </p:nvSpPr>
        <p:spPr bwMode="auto">
          <a:xfrm>
            <a:off x="7141728" y="3173381"/>
            <a:ext cx="386375" cy="4034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6" name="AutoShape 102">
            <a:extLst>
              <a:ext uri="{FF2B5EF4-FFF2-40B4-BE49-F238E27FC236}">
                <a16:creationId xmlns:a16="http://schemas.microsoft.com/office/drawing/2014/main" id="{E82F344A-F51E-45A3-95EB-E9AE2E5B58C8}"/>
              </a:ext>
            </a:extLst>
          </p:cNvPr>
          <p:cNvSpPr>
            <a:spLocks/>
          </p:cNvSpPr>
          <p:nvPr/>
        </p:nvSpPr>
        <p:spPr bwMode="auto">
          <a:xfrm>
            <a:off x="7141727" y="5322710"/>
            <a:ext cx="386375" cy="4034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7" name="AutoShape 102">
            <a:extLst>
              <a:ext uri="{FF2B5EF4-FFF2-40B4-BE49-F238E27FC236}">
                <a16:creationId xmlns:a16="http://schemas.microsoft.com/office/drawing/2014/main" id="{B40FA348-C9E2-4D53-B130-0E997A5F80EA}"/>
              </a:ext>
            </a:extLst>
          </p:cNvPr>
          <p:cNvSpPr>
            <a:spLocks/>
          </p:cNvSpPr>
          <p:nvPr/>
        </p:nvSpPr>
        <p:spPr bwMode="auto">
          <a:xfrm>
            <a:off x="7141728" y="4622978"/>
            <a:ext cx="386375" cy="4034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8" name="AutoShape 39">
            <a:extLst>
              <a:ext uri="{FF2B5EF4-FFF2-40B4-BE49-F238E27FC236}">
                <a16:creationId xmlns:a16="http://schemas.microsoft.com/office/drawing/2014/main" id="{6CA493DD-3748-4188-B2B3-86CFB8BDFE0E}"/>
              </a:ext>
            </a:extLst>
          </p:cNvPr>
          <p:cNvSpPr>
            <a:spLocks/>
          </p:cNvSpPr>
          <p:nvPr/>
        </p:nvSpPr>
        <p:spPr bwMode="auto">
          <a:xfrm>
            <a:off x="2563238" y="3252018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9" name="AutoShape 39">
            <a:extLst>
              <a:ext uri="{FF2B5EF4-FFF2-40B4-BE49-F238E27FC236}">
                <a16:creationId xmlns:a16="http://schemas.microsoft.com/office/drawing/2014/main" id="{CF56E168-E241-4186-A1EE-FE202D172AD8}"/>
              </a:ext>
            </a:extLst>
          </p:cNvPr>
          <p:cNvSpPr>
            <a:spLocks/>
          </p:cNvSpPr>
          <p:nvPr/>
        </p:nvSpPr>
        <p:spPr bwMode="auto">
          <a:xfrm>
            <a:off x="2563238" y="3901877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0" name="AutoShape 39">
            <a:extLst>
              <a:ext uri="{FF2B5EF4-FFF2-40B4-BE49-F238E27FC236}">
                <a16:creationId xmlns:a16="http://schemas.microsoft.com/office/drawing/2014/main" id="{EEFB00CD-86E7-4B72-A455-B5E486E5A557}"/>
              </a:ext>
            </a:extLst>
          </p:cNvPr>
          <p:cNvSpPr>
            <a:spLocks/>
          </p:cNvSpPr>
          <p:nvPr/>
        </p:nvSpPr>
        <p:spPr bwMode="auto">
          <a:xfrm>
            <a:off x="2552351" y="4629530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1" name="AutoShape 39">
            <a:extLst>
              <a:ext uri="{FF2B5EF4-FFF2-40B4-BE49-F238E27FC236}">
                <a16:creationId xmlns:a16="http://schemas.microsoft.com/office/drawing/2014/main" id="{084B7681-0F01-4FDD-8F7E-E5BDCAC25524}"/>
              </a:ext>
            </a:extLst>
          </p:cNvPr>
          <p:cNvSpPr>
            <a:spLocks/>
          </p:cNvSpPr>
          <p:nvPr/>
        </p:nvSpPr>
        <p:spPr bwMode="auto">
          <a:xfrm>
            <a:off x="2556891" y="5322710"/>
            <a:ext cx="384829" cy="401879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2" name="AutoShape 44">
            <a:extLst>
              <a:ext uri="{FF2B5EF4-FFF2-40B4-BE49-F238E27FC236}">
                <a16:creationId xmlns:a16="http://schemas.microsoft.com/office/drawing/2014/main" id="{3342D028-8F1D-4140-8477-B38FFBB55CD6}"/>
              </a:ext>
            </a:extLst>
          </p:cNvPr>
          <p:cNvSpPr>
            <a:spLocks/>
          </p:cNvSpPr>
          <p:nvPr/>
        </p:nvSpPr>
        <p:spPr bwMode="auto">
          <a:xfrm>
            <a:off x="8707270" y="1915349"/>
            <a:ext cx="384829" cy="4034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3" name="AutoShape 45">
            <a:extLst>
              <a:ext uri="{FF2B5EF4-FFF2-40B4-BE49-F238E27FC236}">
                <a16:creationId xmlns:a16="http://schemas.microsoft.com/office/drawing/2014/main" id="{81ABDCE8-305E-4E0E-BC8B-A74A9A5E0DC8}"/>
              </a:ext>
            </a:extLst>
          </p:cNvPr>
          <p:cNvSpPr>
            <a:spLocks/>
          </p:cNvSpPr>
          <p:nvPr/>
        </p:nvSpPr>
        <p:spPr bwMode="auto">
          <a:xfrm rot="1101903">
            <a:off x="4553236" y="1433072"/>
            <a:ext cx="384829" cy="40187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rgbClr val="004B98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6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9" y="270359"/>
            <a:ext cx="8601013" cy="484533"/>
          </a:xfrm>
        </p:spPr>
        <p:txBody>
          <a:bodyPr/>
          <a:lstStyle/>
          <a:p>
            <a:r>
              <a:rPr lang="pl-PL" dirty="0"/>
              <a:t>DEFINICJA PROCESU ZAKUPOWEGO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901245" y="7129909"/>
            <a:ext cx="5992039" cy="294111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WPROWADZENIE</a:t>
            </a:r>
          </a:p>
          <a:p>
            <a:endParaRPr lang="pl-PL" dirty="0"/>
          </a:p>
        </p:txBody>
      </p:sp>
      <p:sp>
        <p:nvSpPr>
          <p:cNvPr id="5" name="Dowolny kształt: kształt 4">
            <a:extLst>
              <a:ext uri="{FF2B5EF4-FFF2-40B4-BE49-F238E27FC236}">
                <a16:creationId xmlns:a16="http://schemas.microsoft.com/office/drawing/2014/main" id="{34F0190C-0501-4575-866A-30742E737A27}"/>
              </a:ext>
            </a:extLst>
          </p:cNvPr>
          <p:cNvSpPr/>
          <p:nvPr/>
        </p:nvSpPr>
        <p:spPr>
          <a:xfrm>
            <a:off x="1988035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0 w 1354241"/>
              <a:gd name="connsiteY5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0" y="0"/>
                </a:lnTo>
                <a:close/>
              </a:path>
            </a:pathLst>
          </a:custGeom>
          <a:solidFill>
            <a:srgbClr val="004B98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56007" tIns="37338" rIns="154093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Planowanie</a:t>
            </a:r>
            <a:endParaRPr lang="en-US" sz="1400" kern="1200" dirty="0"/>
          </a:p>
        </p:txBody>
      </p:sp>
      <p:sp>
        <p:nvSpPr>
          <p:cNvPr id="7" name="Dowolny kształt: kształt 6">
            <a:extLst>
              <a:ext uri="{FF2B5EF4-FFF2-40B4-BE49-F238E27FC236}">
                <a16:creationId xmlns:a16="http://schemas.microsoft.com/office/drawing/2014/main" id="{10AD0AF4-E328-4483-822D-0FD684495E21}"/>
              </a:ext>
            </a:extLst>
          </p:cNvPr>
          <p:cNvSpPr/>
          <p:nvPr/>
        </p:nvSpPr>
        <p:spPr>
          <a:xfrm>
            <a:off x="3071428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Strategie</a:t>
            </a:r>
            <a:endParaRPr lang="en-US" sz="1400" kern="1200" dirty="0"/>
          </a:p>
        </p:txBody>
      </p:sp>
      <p:sp>
        <p:nvSpPr>
          <p:cNvPr id="8" name="Dowolny kształt: kształt 7">
            <a:extLst>
              <a:ext uri="{FF2B5EF4-FFF2-40B4-BE49-F238E27FC236}">
                <a16:creationId xmlns:a16="http://schemas.microsoft.com/office/drawing/2014/main" id="{B2A6360A-8152-46F8-AB8B-AFE6BB4AC56D}"/>
              </a:ext>
            </a:extLst>
          </p:cNvPr>
          <p:cNvSpPr/>
          <p:nvPr/>
        </p:nvSpPr>
        <p:spPr>
          <a:xfrm>
            <a:off x="4154821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srgbClr val="004B98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SRM</a:t>
            </a:r>
            <a:endParaRPr lang="en-US" sz="1400" kern="1200" dirty="0"/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A8105185-F96A-446C-B246-A71968A15B1E}"/>
              </a:ext>
            </a:extLst>
          </p:cNvPr>
          <p:cNvSpPr/>
          <p:nvPr/>
        </p:nvSpPr>
        <p:spPr>
          <a:xfrm>
            <a:off x="5440235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prstClr val="white">
              <a:lumMod val="85000"/>
            </a:prst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Wniosek</a:t>
            </a:r>
            <a:endParaRPr lang="en-US" sz="1400" kern="1200" dirty="0"/>
          </a:p>
        </p:txBody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2F762D00-93EC-49D1-844C-90450424F9C2}"/>
              </a:ext>
            </a:extLst>
          </p:cNvPr>
          <p:cNvSpPr/>
          <p:nvPr/>
        </p:nvSpPr>
        <p:spPr>
          <a:xfrm>
            <a:off x="6523628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Wybór dostawcy</a:t>
            </a:r>
            <a:endParaRPr lang="en-US" sz="1400" kern="1200" dirty="0"/>
          </a:p>
        </p:txBody>
      </p:sp>
      <p:sp>
        <p:nvSpPr>
          <p:cNvPr id="11" name="Dowolny kształt: kształt 10">
            <a:extLst>
              <a:ext uri="{FF2B5EF4-FFF2-40B4-BE49-F238E27FC236}">
                <a16:creationId xmlns:a16="http://schemas.microsoft.com/office/drawing/2014/main" id="{B92E830D-4DC5-4057-82EA-D583A9D990FA}"/>
              </a:ext>
            </a:extLst>
          </p:cNvPr>
          <p:cNvSpPr/>
          <p:nvPr/>
        </p:nvSpPr>
        <p:spPr>
          <a:xfrm>
            <a:off x="7607021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prstClr val="white">
              <a:lumMod val="85000"/>
            </a:prst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30856" tIns="40005" rIns="290851" bIns="40005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Umowa</a:t>
            </a:r>
            <a:endParaRPr lang="en-US" sz="1400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8B0C620C-ECE9-4058-8362-EB0541CA5D06}"/>
              </a:ext>
            </a:extLst>
          </p:cNvPr>
          <p:cNvSpPr/>
          <p:nvPr/>
        </p:nvSpPr>
        <p:spPr>
          <a:xfrm>
            <a:off x="8860542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srgbClr val="004B98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Realizacja i zmiany</a:t>
            </a:r>
            <a:endParaRPr lang="en-US" sz="1400" kern="1200" dirty="0"/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4D138373-F8E0-4602-9158-776356635DB7}"/>
              </a:ext>
            </a:extLst>
          </p:cNvPr>
          <p:cNvSpPr/>
          <p:nvPr/>
        </p:nvSpPr>
        <p:spPr>
          <a:xfrm>
            <a:off x="9943935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srgbClr val="004B98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P2P</a:t>
            </a:r>
            <a:endParaRPr lang="en-US" sz="1400" kern="1200" dirty="0"/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C252A9F4-A85A-4799-AC3A-86449442D5EA}"/>
              </a:ext>
            </a:extLst>
          </p:cNvPr>
          <p:cNvSpPr/>
          <p:nvPr/>
        </p:nvSpPr>
        <p:spPr>
          <a:xfrm>
            <a:off x="11027328" y="1795150"/>
            <a:ext cx="1354241" cy="541696"/>
          </a:xfrm>
          <a:custGeom>
            <a:avLst/>
            <a:gdLst>
              <a:gd name="connsiteX0" fmla="*/ 0 w 1354241"/>
              <a:gd name="connsiteY0" fmla="*/ 0 h 541696"/>
              <a:gd name="connsiteX1" fmla="*/ 1083393 w 1354241"/>
              <a:gd name="connsiteY1" fmla="*/ 0 h 541696"/>
              <a:gd name="connsiteX2" fmla="*/ 1354241 w 1354241"/>
              <a:gd name="connsiteY2" fmla="*/ 270848 h 541696"/>
              <a:gd name="connsiteX3" fmla="*/ 1083393 w 1354241"/>
              <a:gd name="connsiteY3" fmla="*/ 541696 h 541696"/>
              <a:gd name="connsiteX4" fmla="*/ 0 w 1354241"/>
              <a:gd name="connsiteY4" fmla="*/ 541696 h 541696"/>
              <a:gd name="connsiteX5" fmla="*/ 270848 w 1354241"/>
              <a:gd name="connsiteY5" fmla="*/ 270848 h 541696"/>
              <a:gd name="connsiteX6" fmla="*/ 0 w 1354241"/>
              <a:gd name="connsiteY6" fmla="*/ 0 h 5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41" h="541696">
                <a:moveTo>
                  <a:pt x="0" y="0"/>
                </a:moveTo>
                <a:lnTo>
                  <a:pt x="1083393" y="0"/>
                </a:lnTo>
                <a:lnTo>
                  <a:pt x="1354241" y="270848"/>
                </a:lnTo>
                <a:lnTo>
                  <a:pt x="1083393" y="541696"/>
                </a:lnTo>
                <a:lnTo>
                  <a:pt x="0" y="541696"/>
                </a:lnTo>
                <a:lnTo>
                  <a:pt x="270848" y="270848"/>
                </a:lnTo>
                <a:lnTo>
                  <a:pt x="0" y="0"/>
                </a:lnTo>
                <a:close/>
              </a:path>
            </a:pathLst>
          </a:custGeom>
          <a:solidFill>
            <a:srgbClr val="004B98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spcFirstLastPara="0" vert="horz" wrap="square" lIns="326855" tIns="37338" rIns="289517" bIns="37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Kontrola i raporty</a:t>
            </a:r>
            <a:endParaRPr lang="en-US" sz="1400" kern="1200" dirty="0"/>
          </a:p>
        </p:txBody>
      </p:sp>
      <p:sp>
        <p:nvSpPr>
          <p:cNvPr id="76" name="Symbol zastępczy tekstu 4"/>
          <p:cNvSpPr txBox="1">
            <a:spLocks/>
          </p:cNvSpPr>
          <p:nvPr/>
        </p:nvSpPr>
        <p:spPr>
          <a:xfrm>
            <a:off x="2517312" y="1073969"/>
            <a:ext cx="2018964" cy="723297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742"/>
              </a:spcAft>
              <a:buClr>
                <a:srgbClr val="004B98"/>
              </a:buClr>
              <a:buNone/>
            </a:pPr>
            <a:r>
              <a:rPr lang="pl-PL" b="1" dirty="0">
                <a:solidFill>
                  <a:srgbClr val="004B98"/>
                </a:solidFill>
                <a:latin typeface="Calibri"/>
                <a:cs typeface="Calibri"/>
              </a:rPr>
              <a:t>POZIOM STRATEGICZNY</a:t>
            </a:r>
            <a:endParaRPr lang="en-US" b="1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78" name="Symbol zastępczy tekstu 4"/>
          <p:cNvSpPr txBox="1">
            <a:spLocks/>
          </p:cNvSpPr>
          <p:nvPr/>
        </p:nvSpPr>
        <p:spPr>
          <a:xfrm>
            <a:off x="6180633" y="1073601"/>
            <a:ext cx="2018964" cy="723297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742"/>
              </a:spcAft>
              <a:buClr>
                <a:srgbClr val="004B98"/>
              </a:buClr>
              <a:buNone/>
            </a:pPr>
            <a:r>
              <a:rPr lang="pl-PL" b="1" dirty="0">
                <a:solidFill>
                  <a:srgbClr val="004B98"/>
                </a:solidFill>
                <a:latin typeface="Calibri"/>
                <a:cs typeface="Calibri"/>
              </a:rPr>
              <a:t>POZIOM TAKTYCZNY</a:t>
            </a:r>
            <a:endParaRPr lang="en-US" b="1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21" name="Symbol zastępczy tekstu 4">
            <a:extLst>
              <a:ext uri="{FF2B5EF4-FFF2-40B4-BE49-F238E27FC236}">
                <a16:creationId xmlns:a16="http://schemas.microsoft.com/office/drawing/2014/main" id="{65B15683-ED23-421A-A566-419939DB5ECC}"/>
              </a:ext>
            </a:extLst>
          </p:cNvPr>
          <p:cNvSpPr txBox="1">
            <a:spLocks/>
          </p:cNvSpPr>
          <p:nvPr/>
        </p:nvSpPr>
        <p:spPr>
          <a:xfrm>
            <a:off x="9440324" y="1073599"/>
            <a:ext cx="2018964" cy="723298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742"/>
              </a:spcAft>
              <a:buClr>
                <a:srgbClr val="004B98"/>
              </a:buClr>
              <a:buNone/>
            </a:pPr>
            <a:r>
              <a:rPr lang="pl-PL" b="1" dirty="0">
                <a:solidFill>
                  <a:srgbClr val="004B98"/>
                </a:solidFill>
                <a:latin typeface="Calibri"/>
                <a:cs typeface="Calibri"/>
              </a:rPr>
              <a:t>POZIOM OPERACYJNY</a:t>
            </a:r>
            <a:endParaRPr lang="en-US" b="1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22" name="Symbol zastępczy tekstu 4">
            <a:extLst>
              <a:ext uri="{FF2B5EF4-FFF2-40B4-BE49-F238E27FC236}">
                <a16:creationId xmlns:a16="http://schemas.microsoft.com/office/drawing/2014/main" id="{7A7AC4BA-F9AE-4F2C-9159-BE089E5114E3}"/>
              </a:ext>
            </a:extLst>
          </p:cNvPr>
          <p:cNvSpPr txBox="1">
            <a:spLocks/>
          </p:cNvSpPr>
          <p:nvPr/>
        </p:nvSpPr>
        <p:spPr>
          <a:xfrm>
            <a:off x="1746833" y="2350476"/>
            <a:ext cx="3204959" cy="4498716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PLANOWANIE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Kalendarz postępowań biorący pod uwagę konsolidację popytu, obciążenie zasobów i specyfikę rynku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Powiązanie zakupów z budżetem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STRATEGIE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Opracowanie podejścia do wybranych kategorii przez pryzmat rynku, ryzyka, wartości</a:t>
            </a:r>
            <a:br>
              <a:rPr lang="pl-PL" sz="1500" dirty="0">
                <a:latin typeface="Calibri"/>
                <a:cs typeface="Calibri"/>
              </a:rPr>
            </a:br>
            <a:r>
              <a:rPr lang="pl-PL" sz="1500" dirty="0">
                <a:latin typeface="Calibri"/>
                <a:cs typeface="Calibri"/>
              </a:rPr>
              <a:t>i wpływu na biznes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Retencja wiedzy w organizacji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pl-PL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SRM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Opracowanie podejścia do kluczowych Partnerów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Zaangażowanie Partnerów w optymalizację bazy kosztowej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23" name="Symbol zastępczy tekstu 4">
            <a:extLst>
              <a:ext uri="{FF2B5EF4-FFF2-40B4-BE49-F238E27FC236}">
                <a16:creationId xmlns:a16="http://schemas.microsoft.com/office/drawing/2014/main" id="{02C21AF0-6B5E-4D14-BE53-784A3C635BA8}"/>
              </a:ext>
            </a:extLst>
          </p:cNvPr>
          <p:cNvSpPr txBox="1">
            <a:spLocks/>
          </p:cNvSpPr>
          <p:nvPr/>
        </p:nvSpPr>
        <p:spPr>
          <a:xfrm>
            <a:off x="5261515" y="2350476"/>
            <a:ext cx="3204959" cy="4910117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WNIOSEK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Specyfikacja zaspokajająca potrzebę biznesową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Model kosztowy </a:t>
            </a:r>
            <a:r>
              <a:rPr lang="pl-PL" sz="1500">
                <a:latin typeface="Calibri"/>
                <a:cs typeface="Calibri"/>
              </a:rPr>
              <a:t>uwzględniający cykl </a:t>
            </a:r>
            <a:r>
              <a:rPr lang="pl-PL" sz="1500" dirty="0">
                <a:latin typeface="Calibri"/>
                <a:cs typeface="Calibri"/>
              </a:rPr>
              <a:t>życia produktu/ usługi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WYBÓR DOSTAWCY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Maksymalizacja relacji jakości do ceny z uwzględnieniem ryzyka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Dostosowanie kryteriów wyboru do przedmiotu, cyklu życia, ryzyka i zaspokajanej potrzeby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pl-PL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UMOWA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Własne wzory umów oparte jednolitą strukturę i klauzule wymagane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Wsparcie zakupów uproszczonych standardową umową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24" name="Symbol zastępczy tekstu 4">
            <a:extLst>
              <a:ext uri="{FF2B5EF4-FFF2-40B4-BE49-F238E27FC236}">
                <a16:creationId xmlns:a16="http://schemas.microsoft.com/office/drawing/2014/main" id="{76828EEF-A709-4227-B424-70B9BA28E592}"/>
              </a:ext>
            </a:extLst>
          </p:cNvPr>
          <p:cNvSpPr txBox="1">
            <a:spLocks/>
          </p:cNvSpPr>
          <p:nvPr/>
        </p:nvSpPr>
        <p:spPr>
          <a:xfrm>
            <a:off x="8744304" y="2350476"/>
            <a:ext cx="3204959" cy="4498716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REALIZACJA I ZMIANY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Kontrola jakości i zgodności w realizacji umowy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Reakcja na zmiany potrzeb i niedostosowania umowy do ich zaspokojenia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PURCHASE 2 PAY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Przesunięcie ciężaru kontroli na zaciąganie zobowiązań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3 </a:t>
            </a:r>
            <a:r>
              <a:rPr lang="pl-PL" sz="1500" dirty="0" err="1">
                <a:latin typeface="Calibri"/>
                <a:cs typeface="Calibri"/>
              </a:rPr>
              <a:t>Way</a:t>
            </a:r>
            <a:r>
              <a:rPr lang="pl-PL" sz="1500" dirty="0">
                <a:latin typeface="Calibri"/>
                <a:cs typeface="Calibri"/>
              </a:rPr>
              <a:t> </a:t>
            </a:r>
            <a:r>
              <a:rPr lang="pl-PL" sz="1500" dirty="0" err="1">
                <a:latin typeface="Calibri"/>
                <a:cs typeface="Calibri"/>
              </a:rPr>
              <a:t>Matching</a:t>
            </a:r>
            <a:r>
              <a:rPr lang="pl-PL" sz="1500" dirty="0">
                <a:latin typeface="Calibri"/>
                <a:cs typeface="Calibri"/>
              </a:rPr>
              <a:t> jako zasada definiująca proces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pl-PL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KONTROLA I RAPORTY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Kontrola realizacji umowy z pierwotnymi założeniami (model kosztowy)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Dedykowane raporty zarządcze do uczestników procesu</a:t>
            </a:r>
          </a:p>
          <a:p>
            <a:pPr marL="470318" indent="-274352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622DE66C-9227-4112-BAE7-13716EF9BD91}"/>
              </a:ext>
            </a:extLst>
          </p:cNvPr>
          <p:cNvSpPr/>
          <p:nvPr/>
        </p:nvSpPr>
        <p:spPr>
          <a:xfrm>
            <a:off x="1746833" y="3994001"/>
            <a:ext cx="3491381" cy="17099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76" grpId="0"/>
      <p:bldP spid="78" grpId="0"/>
      <p:bldP spid="21" grpId="0"/>
      <p:bldP spid="22" grpId="0"/>
      <p:bldP spid="23" grpId="0"/>
      <p:bldP spid="2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E725B8B-1A7D-4C82-810B-9F226F1499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5839" y="270359"/>
            <a:ext cx="10818651" cy="484533"/>
          </a:xfrm>
        </p:spPr>
        <p:txBody>
          <a:bodyPr/>
          <a:lstStyle/>
          <a:p>
            <a:r>
              <a:rPr lang="pl-PL" dirty="0"/>
              <a:t>STRATEGIA, STRATEGIA ZAKUPOWA, STRATEGIA KATEGORII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EC1876-842B-4187-8B9A-667C6870BD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RÓŻNE POZIOMY STRATEGII</a:t>
            </a:r>
          </a:p>
          <a:p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67ED19C-8A75-4970-A160-2C8CFF7E2C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550915"/>
              </p:ext>
            </p:extLst>
          </p:nvPr>
        </p:nvGraphicFramePr>
        <p:xfrm>
          <a:off x="2240756" y="954725"/>
          <a:ext cx="8963025" cy="597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2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/>
          <p:nvPr/>
        </p:nvSpPr>
        <p:spPr bwMode="auto">
          <a:xfrm>
            <a:off x="2070732" y="1541540"/>
            <a:ext cx="4522878" cy="41135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1C2961"/>
              </a:buClr>
            </a:pPr>
            <a:endParaRPr lang="en-US" sz="6100">
              <a:solidFill>
                <a:srgbClr val="000000"/>
              </a:solidFill>
              <a:latin typeface="Calibri"/>
              <a:ea typeface="ヒラギノ角ゴ ProN W3" charset="0"/>
              <a:cs typeface="Calibri"/>
              <a:sym typeface="Gill Sans" charset="0"/>
            </a:endParaRPr>
          </a:p>
        </p:txBody>
      </p:sp>
      <p:sp>
        <p:nvSpPr>
          <p:cNvPr id="37" name="Rectangle 13"/>
          <p:cNvSpPr/>
          <p:nvPr/>
        </p:nvSpPr>
        <p:spPr bwMode="auto">
          <a:xfrm>
            <a:off x="6870723" y="1531620"/>
            <a:ext cx="4522878" cy="41234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1C2961"/>
              </a:buClr>
            </a:pPr>
            <a:endParaRPr lang="en-US" sz="6100">
              <a:solidFill>
                <a:srgbClr val="000000"/>
              </a:solidFill>
              <a:latin typeface="Calibri"/>
              <a:ea typeface="ヒラギノ角ゴ ProN W3" charset="0"/>
              <a:cs typeface="Calibri"/>
              <a:sym typeface="Gill Sans" charset="0"/>
            </a:endParaRPr>
          </a:p>
        </p:txBody>
      </p:sp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9" y="270359"/>
            <a:ext cx="10725973" cy="484533"/>
          </a:xfrm>
        </p:spPr>
        <p:txBody>
          <a:bodyPr/>
          <a:lstStyle/>
          <a:p>
            <a:r>
              <a:rPr lang="pl-PL" dirty="0"/>
              <a:t>STRATEGIA NA POZIOMIE FUNKCJI MUSI WSPIERAĆ STRATEGIĘ FIRMY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RÓŻNE POZIOMY STRATEGII</a:t>
            </a:r>
          </a:p>
          <a:p>
            <a:endParaRPr lang="pl-PL" dirty="0"/>
          </a:p>
        </p:txBody>
      </p:sp>
      <p:sp>
        <p:nvSpPr>
          <p:cNvPr id="14" name="Isosceles Triangle 7"/>
          <p:cNvSpPr/>
          <p:nvPr/>
        </p:nvSpPr>
        <p:spPr>
          <a:xfrm rot="5400000">
            <a:off x="5758846" y="3266360"/>
            <a:ext cx="1958275" cy="415327"/>
          </a:xfrm>
          <a:prstGeom prst="triangle">
            <a:avLst>
              <a:gd name="adj" fmla="val 51960"/>
            </a:avLst>
          </a:prstGeom>
          <a:solidFill>
            <a:srgbClr val="004B98"/>
          </a:solidFill>
          <a:ln w="76200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>
              <a:buClr>
                <a:srgbClr val="1C2961"/>
              </a:buClr>
            </a:pPr>
            <a:endParaRPr lang="en-US"/>
          </a:p>
        </p:txBody>
      </p:sp>
      <p:sp>
        <p:nvSpPr>
          <p:cNvPr id="13" name="Rectangle 19"/>
          <p:cNvSpPr>
            <a:spLocks/>
          </p:cNvSpPr>
          <p:nvPr/>
        </p:nvSpPr>
        <p:spPr bwMode="auto">
          <a:xfrm flipH="1">
            <a:off x="2052723" y="5923972"/>
            <a:ext cx="9332607" cy="622360"/>
          </a:xfrm>
          <a:prstGeom prst="rect">
            <a:avLst/>
          </a:prstGeom>
          <a:solidFill>
            <a:srgbClr val="004B98"/>
          </a:solidFill>
          <a:ln>
            <a:noFill/>
          </a:ln>
        </p:spPr>
        <p:txBody>
          <a:bodyPr lIns="0" tIns="0" rIns="0" bIns="0" anchor="ctr" anchorCtr="0"/>
          <a:lstStyle/>
          <a:p>
            <a:pPr algn="ctr">
              <a:spcAft>
                <a:spcPts val="1742"/>
              </a:spcAft>
            </a:pPr>
            <a:r>
              <a:rPr lang="pl-PL" b="1" dirty="0">
                <a:solidFill>
                  <a:schemeClr val="bg1"/>
                </a:solidFill>
                <a:ea typeface="ＭＳ Ｐゴシック" charset="0"/>
                <a:cs typeface="Calibri"/>
                <a:sym typeface="Lato Regular" charset="0"/>
              </a:rPr>
              <a:t>PRIORYTETEM ZAKUPÓW JEST WDROŻENIE KULTURY MĄDREGO OSZCZĘDZANIA</a:t>
            </a:r>
            <a:endParaRPr lang="en-US" b="1" dirty="0">
              <a:solidFill>
                <a:schemeClr val="bg1"/>
              </a:solidFill>
              <a:ea typeface="ＭＳ Ｐゴシック" charset="0"/>
              <a:cs typeface="Calibri"/>
              <a:sym typeface="Lato Regular" charset="0"/>
            </a:endParaRPr>
          </a:p>
        </p:txBody>
      </p:sp>
      <p:sp>
        <p:nvSpPr>
          <p:cNvPr id="24" name="Symbol zastępczy tekstu 4"/>
          <p:cNvSpPr txBox="1">
            <a:spLocks/>
          </p:cNvSpPr>
          <p:nvPr/>
        </p:nvSpPr>
        <p:spPr>
          <a:xfrm>
            <a:off x="6870725" y="1020737"/>
            <a:ext cx="4522878" cy="887001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2200" b="1" dirty="0">
                <a:solidFill>
                  <a:srgbClr val="004B98"/>
                </a:solidFill>
                <a:latin typeface="Calibri"/>
                <a:cs typeface="Calibri"/>
              </a:rPr>
              <a:t>STRATEGIA ZAKUPOWA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25" name="Symbol zastępczy tekstu 4"/>
          <p:cNvSpPr txBox="1">
            <a:spLocks/>
          </p:cNvSpPr>
          <p:nvPr/>
        </p:nvSpPr>
        <p:spPr>
          <a:xfrm>
            <a:off x="2070732" y="1020737"/>
            <a:ext cx="4522878" cy="887001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2200" b="1" dirty="0">
                <a:solidFill>
                  <a:srgbClr val="004B98"/>
                </a:solidFill>
                <a:latin typeface="Calibri"/>
                <a:cs typeface="Calibri"/>
              </a:rPr>
              <a:t>STRATEGICZNE CELE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28" name="Symbol zastępczy tekstu 4"/>
          <p:cNvSpPr txBox="1">
            <a:spLocks/>
          </p:cNvSpPr>
          <p:nvPr/>
        </p:nvSpPr>
        <p:spPr>
          <a:xfrm>
            <a:off x="6870725" y="1548953"/>
            <a:ext cx="4503077" cy="4106160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JEDEN PROCES, JEDNA ORGANIZACJA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Zrozumiały, elastyczny i łatwy proces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Nowoczesna i dostosowana do biznesu struktura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SKUTECZNOŚĆ W DZIAŁANIU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Zwinne i pro-biznesowe procesy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Pewny swoich kompetencji zespół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pl-PL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NOWA KULTURA WYDAWANIA PIENIĘDZY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Więcej za mniej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Tanio, taniej, PGL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</p:txBody>
      </p:sp>
      <p:sp>
        <p:nvSpPr>
          <p:cNvPr id="29" name="Symbol zastępczy tekstu 4"/>
          <p:cNvSpPr txBox="1">
            <a:spLocks/>
          </p:cNvSpPr>
          <p:nvPr/>
        </p:nvSpPr>
        <p:spPr>
          <a:xfrm>
            <a:off x="2070736" y="1560383"/>
            <a:ext cx="4384320" cy="4074608"/>
          </a:xfrm>
          <a:prstGeom prst="rect">
            <a:avLst/>
          </a:prstGeom>
        </p:spPr>
        <p:txBody>
          <a:bodyPr lIns="99551" tIns="49775" rIns="99551" bIns="49775" numCol="1" spcCol="39193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STRATEGICZNE USPÓJNIENIE CELÓW W GRUPIE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Ujednolicenie kierunku strategicznego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Koordynacja rynkowych szans na wzrost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DOSKONAŁOŚĆ OPERACYJNA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Efektywne procesy na poziomie grupy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Redukcja kosztów złożoności i biurokracji</a:t>
            </a: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pl-PL" sz="1500" dirty="0">
              <a:latin typeface="Calibri"/>
              <a:cs typeface="Calibri"/>
            </a:endParaRPr>
          </a:p>
          <a:p>
            <a:pPr marL="195966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500" b="1" dirty="0">
                <a:solidFill>
                  <a:srgbClr val="004B98"/>
                </a:solidFill>
                <a:latin typeface="Calibri"/>
                <a:cs typeface="Calibri"/>
              </a:rPr>
              <a:t>REDUKCJA BAZY KOSZTOWEJ</a:t>
            </a:r>
            <a:endParaRPr lang="en-US" sz="15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Redukcja kosztów IT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500" dirty="0">
                <a:latin typeface="Calibri"/>
                <a:cs typeface="Calibri"/>
              </a:rPr>
              <a:t>Redukcja kosztów funkcji wsparcia</a:t>
            </a:r>
            <a:endParaRPr lang="en-US" sz="1500" dirty="0">
              <a:latin typeface="Calibri"/>
              <a:cs typeface="Calibri"/>
            </a:endParaRPr>
          </a:p>
          <a:p>
            <a:pPr marL="470318" indent="-27435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96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9" y="270359"/>
            <a:ext cx="10492057" cy="484533"/>
          </a:xfrm>
        </p:spPr>
        <p:txBody>
          <a:bodyPr>
            <a:normAutofit/>
          </a:bodyPr>
          <a:lstStyle/>
          <a:p>
            <a:r>
              <a:rPr lang="pl-PL" dirty="0"/>
              <a:t>DOBRA KATEGORYZACJA WYDATKÓW UŁATWIA BUDOWANIE STRATEGII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KATEGORYZACJA WYDATKÓW</a:t>
            </a:r>
          </a:p>
          <a:p>
            <a:endParaRPr lang="pl-PL" dirty="0"/>
          </a:p>
        </p:txBody>
      </p:sp>
      <p:sp>
        <p:nvSpPr>
          <p:cNvPr id="4" name="Symbol zastępczy tekstu 2"/>
          <p:cNvSpPr>
            <a:spLocks noGrp="1"/>
          </p:cNvSpPr>
          <p:nvPr>
            <p:ph type="body" sz="quarter" idx="13"/>
          </p:nvPr>
        </p:nvSpPr>
        <p:spPr>
          <a:xfrm>
            <a:off x="489098" y="1098659"/>
            <a:ext cx="3986382" cy="4196355"/>
          </a:xfrm>
          <a:prstGeom prst="rect">
            <a:avLst/>
          </a:prstGeom>
        </p:spPr>
        <p:txBody>
          <a:bodyPr lIns="99551" tIns="49775" rIns="99551" bIns="49775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1C2961"/>
              </a:buClr>
              <a:buNone/>
            </a:pPr>
            <a:r>
              <a:rPr lang="pl-PL" dirty="0">
                <a:cs typeface="Calibri"/>
              </a:rPr>
              <a:t>Aby skutecznie zarządzać Kategorią Zakupową organizacja musi posiadać </a:t>
            </a:r>
            <a:r>
              <a:rPr lang="pl-PL" b="1" dirty="0">
                <a:solidFill>
                  <a:srgbClr val="004B98"/>
                </a:solidFill>
                <a:cs typeface="Calibri"/>
              </a:rPr>
              <a:t>skoncentrowane kompetencje </a:t>
            </a:r>
            <a:r>
              <a:rPr lang="pl-PL" dirty="0">
                <a:cs typeface="Calibri"/>
              </a:rPr>
              <a:t>w jej zakresie, np. Zarządzanie Nieruchomościami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1C2961"/>
              </a:buClr>
              <a:buNone/>
            </a:pPr>
            <a:r>
              <a:rPr lang="pl-PL" dirty="0">
                <a:cs typeface="Calibri"/>
              </a:rPr>
              <a:t>Rozproszenie kompetencji utrudnia skuteczne zarządzanie jakością, standardami i wydatkami</a:t>
            </a:r>
            <a:endParaRPr lang="en-US" dirty="0">
              <a:cs typeface="Calibri"/>
            </a:endParaRPr>
          </a:p>
        </p:txBody>
      </p:sp>
      <p:sp>
        <p:nvSpPr>
          <p:cNvPr id="6" name="Symbol zastępczy tekstu 132"/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9159656" y="5682942"/>
            <a:ext cx="647628" cy="23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7653" tIns="0" rIns="27653" bIns="0" numCol="1" spcCol="0" anchor="ctr" anchorCtr="0" compatLnSpc="1">
            <a:prstTxWarp prst="textNoShape">
              <a:avLst/>
            </a:prstTxWarp>
            <a:noAutofit/>
          </a:bodyPr>
          <a:lstStyle>
            <a:lvl1pPr marL="265113" indent="-265113" algn="l" rtl="0" eaLnBrk="1" fontAlgn="base" hangingPunct="1">
              <a:spcBef>
                <a:spcPts val="600"/>
              </a:spcBef>
              <a:spcAft>
                <a:spcPts val="600"/>
              </a:spcAft>
              <a:defRPr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715963" indent="-271463" algn="l" rtl="0" eaLnBrk="1" fontAlgn="base" hangingPunct="1">
              <a:spcBef>
                <a:spcPts val="600"/>
              </a:spcBef>
              <a:spcAft>
                <a:spcPts val="600"/>
              </a:spcAft>
              <a:defRPr>
                <a:solidFill>
                  <a:srgbClr val="5A5A5A"/>
                </a:solidFill>
                <a:latin typeface="+mn-lt"/>
                <a:cs typeface="+mn-cs"/>
              </a:defRPr>
            </a:lvl2pPr>
            <a:lvl3pPr marL="1168400" indent="-273050" algn="l" rtl="0" eaLnBrk="1" fontAlgn="base" hangingPunct="1">
              <a:spcBef>
                <a:spcPts val="600"/>
              </a:spcBef>
              <a:spcAft>
                <a:spcPts val="600"/>
              </a:spcAft>
              <a:defRPr>
                <a:solidFill>
                  <a:srgbClr val="5A5A5A"/>
                </a:solidFill>
                <a:latin typeface="+mn-lt"/>
                <a:cs typeface="+mn-cs"/>
              </a:defRPr>
            </a:lvl3pPr>
            <a:lvl4pPr marL="1619250" indent="-271463" algn="l" rtl="0" eaLnBrk="1" fontAlgn="base" hangingPunct="1">
              <a:spcBef>
                <a:spcPts val="600"/>
              </a:spcBef>
              <a:spcAft>
                <a:spcPts val="600"/>
              </a:spcAft>
              <a:defRPr>
                <a:solidFill>
                  <a:srgbClr val="5A5A5A"/>
                </a:solidFill>
                <a:latin typeface="+mn-lt"/>
                <a:cs typeface="+mn-cs"/>
              </a:defRPr>
            </a:lvl4pPr>
            <a:lvl5pPr marL="2060575" indent="-261938" algn="l" rtl="0" eaLnBrk="1" fontAlgn="base" hangingPunct="1">
              <a:spcBef>
                <a:spcPts val="600"/>
              </a:spcBef>
              <a:spcAft>
                <a:spcPts val="600"/>
              </a:spcAft>
              <a:defRPr>
                <a:solidFill>
                  <a:srgbClr val="5A5A5A"/>
                </a:solidFill>
                <a:latin typeface="+mn-lt"/>
                <a:cs typeface="+mn-cs"/>
              </a:defRPr>
            </a:lvl5pPr>
            <a:lvl6pPr marL="2517775" indent="-261938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5A5A5A"/>
                </a:solidFill>
                <a:latin typeface="+mn-lt"/>
                <a:cs typeface="+mn-cs"/>
              </a:defRPr>
            </a:lvl6pPr>
            <a:lvl7pPr marL="2974975" indent="-261938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5A5A5A"/>
                </a:solidFill>
                <a:latin typeface="+mn-lt"/>
                <a:cs typeface="+mn-cs"/>
              </a:defRPr>
            </a:lvl7pPr>
            <a:lvl8pPr marL="3432175" indent="-261938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5A5A5A"/>
                </a:solidFill>
                <a:latin typeface="+mn-lt"/>
                <a:cs typeface="+mn-cs"/>
              </a:defRPr>
            </a:lvl8pPr>
            <a:lvl9pPr marL="3889375" indent="-261938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5A5A5A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</a:pPr>
            <a:fld id="{BD8B648A-94B4-41F6-9DD1-4BC9EA504C51}" type="datetime'''''''''''''''1''''''''''''''''''''''''''''2'',''''2''''%'''">
              <a:rPr lang="en-US" sz="1700">
                <a:solidFill>
                  <a:schemeClr val="bg1"/>
                </a:solidFill>
                <a:latin typeface="Calibri"/>
                <a:cs typeface="Calibri"/>
                <a:sym typeface="Myriad Pro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</a:pPr>
              <a:t>12,2%</a:t>
            </a:fld>
            <a:endParaRPr lang="pl-PL" sz="1700" dirty="0">
              <a:solidFill>
                <a:schemeClr val="bg1"/>
              </a:solidFill>
              <a:latin typeface="Calibri"/>
              <a:cs typeface="Calibri"/>
              <a:sym typeface="Myriad Pro"/>
            </a:endParaRPr>
          </a:p>
        </p:txBody>
      </p:sp>
      <p:graphicFrame>
        <p:nvGraphicFramePr>
          <p:cNvPr id="7" name="Chart 10"/>
          <p:cNvGraphicFramePr/>
          <p:nvPr>
            <p:extLst>
              <p:ext uri="{D42A27DB-BD31-4B8C-83A1-F6EECF244321}">
                <p14:modId xmlns:p14="http://schemas.microsoft.com/office/powerpoint/2010/main" val="3628021479"/>
              </p:ext>
            </p:extLst>
          </p:nvPr>
        </p:nvGraphicFramePr>
        <p:xfrm>
          <a:off x="4186311" y="1123686"/>
          <a:ext cx="4923721" cy="478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3E785DAA-AE2D-4B8F-938F-B68A9E808385}"/>
              </a:ext>
            </a:extLst>
          </p:cNvPr>
          <p:cNvSpPr txBox="1">
            <a:spLocks/>
          </p:cNvSpPr>
          <p:nvPr/>
        </p:nvSpPr>
        <p:spPr>
          <a:xfrm>
            <a:off x="4294977" y="2654478"/>
            <a:ext cx="2126092" cy="6816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004B98"/>
                </a:solidFill>
                <a:latin typeface="Lato"/>
                <a:ea typeface="+mn-ea"/>
                <a:cs typeface="Lato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14" algn="ctr">
              <a:lnSpc>
                <a:spcPct val="100000"/>
              </a:lnSpc>
              <a:spcBef>
                <a:spcPts val="0"/>
              </a:spcBef>
              <a:spcAft>
                <a:spcPts val="1825"/>
              </a:spcAft>
            </a:pPr>
            <a:r>
              <a:rPr lang="pl-PL" dirty="0">
                <a:solidFill>
                  <a:schemeClr val="bg1"/>
                </a:solidFill>
                <a:latin typeface="Calibri"/>
                <a:cs typeface="Calibri"/>
              </a:rPr>
              <a:t>KOMPETENCJE WEWNĘTRZNE</a:t>
            </a:r>
          </a:p>
        </p:txBody>
      </p:sp>
      <p:sp>
        <p:nvSpPr>
          <p:cNvPr id="9" name="Symbol zastępczy zawartości 1">
            <a:extLst>
              <a:ext uri="{FF2B5EF4-FFF2-40B4-BE49-F238E27FC236}">
                <a16:creationId xmlns:a16="http://schemas.microsoft.com/office/drawing/2014/main" id="{1123B3A8-D6BC-4D2A-AAC3-DD2D26AD0A1A}"/>
              </a:ext>
            </a:extLst>
          </p:cNvPr>
          <p:cNvSpPr txBox="1">
            <a:spLocks/>
          </p:cNvSpPr>
          <p:nvPr/>
        </p:nvSpPr>
        <p:spPr>
          <a:xfrm>
            <a:off x="6539156" y="2591255"/>
            <a:ext cx="2126092" cy="6816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004B98"/>
                </a:solidFill>
                <a:latin typeface="Lato"/>
                <a:ea typeface="+mn-ea"/>
                <a:cs typeface="Lato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14" algn="ctr">
              <a:lnSpc>
                <a:spcPct val="100000"/>
              </a:lnSpc>
              <a:spcBef>
                <a:spcPts val="0"/>
              </a:spcBef>
              <a:spcAft>
                <a:spcPts val="1825"/>
              </a:spcAft>
            </a:pPr>
            <a:r>
              <a:rPr lang="pl-PL" dirty="0">
                <a:solidFill>
                  <a:schemeClr val="bg1"/>
                </a:solidFill>
                <a:latin typeface="Calibri"/>
                <a:cs typeface="Calibri"/>
              </a:rPr>
              <a:t>RYNEK DOSTAWCÓW</a:t>
            </a:r>
          </a:p>
        </p:txBody>
      </p:sp>
      <p:sp>
        <p:nvSpPr>
          <p:cNvPr id="10" name="Symbol zastępczy zawartości 1">
            <a:extLst>
              <a:ext uri="{FF2B5EF4-FFF2-40B4-BE49-F238E27FC236}">
                <a16:creationId xmlns:a16="http://schemas.microsoft.com/office/drawing/2014/main" id="{0A125827-28BA-4435-A414-EEB24D3CC9F0}"/>
              </a:ext>
            </a:extLst>
          </p:cNvPr>
          <p:cNvSpPr txBox="1">
            <a:spLocks/>
          </p:cNvSpPr>
          <p:nvPr/>
        </p:nvSpPr>
        <p:spPr>
          <a:xfrm>
            <a:off x="5476110" y="4526459"/>
            <a:ext cx="2126092" cy="6816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004B98"/>
                </a:solidFill>
                <a:latin typeface="Lato"/>
                <a:ea typeface="+mn-ea"/>
                <a:cs typeface="Lato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14" algn="ctr">
              <a:lnSpc>
                <a:spcPct val="100000"/>
              </a:lnSpc>
              <a:spcBef>
                <a:spcPts val="0"/>
              </a:spcBef>
              <a:spcAft>
                <a:spcPts val="1825"/>
              </a:spcAft>
            </a:pPr>
            <a:r>
              <a:rPr lang="pl-PL" dirty="0">
                <a:solidFill>
                  <a:schemeClr val="bg1"/>
                </a:solidFill>
                <a:latin typeface="Calibri"/>
                <a:cs typeface="Calibri"/>
              </a:rPr>
              <a:t>WARTOŚĆ ZAKUPÓW</a:t>
            </a:r>
          </a:p>
        </p:txBody>
      </p:sp>
      <p:sp>
        <p:nvSpPr>
          <p:cNvPr id="11" name="Symbol zastępczy tekstu 2">
            <a:extLst>
              <a:ext uri="{FF2B5EF4-FFF2-40B4-BE49-F238E27FC236}">
                <a16:creationId xmlns:a16="http://schemas.microsoft.com/office/drawing/2014/main" id="{928AA0C2-FBE9-4230-8A0B-3F0DAEB88AA2}"/>
              </a:ext>
            </a:extLst>
          </p:cNvPr>
          <p:cNvSpPr txBox="1">
            <a:spLocks/>
          </p:cNvSpPr>
          <p:nvPr/>
        </p:nvSpPr>
        <p:spPr>
          <a:xfrm>
            <a:off x="9290720" y="1373087"/>
            <a:ext cx="2782879" cy="2391920"/>
          </a:xfrm>
          <a:prstGeom prst="rect">
            <a:avLst/>
          </a:prstGeom>
        </p:spPr>
        <p:txBody>
          <a:bodyPr lIns="99551" tIns="49775" rIns="99551" bIns="49775"/>
          <a:lstStyle>
            <a:lvl1pPr marL="248877" indent="-248877" algn="l" defTabSz="995507" rtl="0" eaLnBrk="1" latinLnBrk="0" hangingPunct="1">
              <a:lnSpc>
                <a:spcPct val="90000"/>
              </a:lnSpc>
              <a:spcBef>
                <a:spcPts val="1089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6630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384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138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9891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7645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1C2961"/>
              </a:buClr>
              <a:buNone/>
            </a:pPr>
            <a:r>
              <a:rPr lang="pl-PL" sz="2000" dirty="0">
                <a:cs typeface="Calibri"/>
              </a:rPr>
              <a:t>Produkty i usługi mieszczące się w definicji Kategorii Zakupowej powinny być dostępne w ramach możliwie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jednolitego rynku dostawców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600"/>
              </a:spcAft>
              <a:buClr>
                <a:srgbClr val="1C2961"/>
              </a:buClr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Symbol zastępczy tekstu 2">
            <a:extLst>
              <a:ext uri="{FF2B5EF4-FFF2-40B4-BE49-F238E27FC236}">
                <a16:creationId xmlns:a16="http://schemas.microsoft.com/office/drawing/2014/main" id="{3117BE36-2B30-4A90-A4B4-9D48663F3B5F}"/>
              </a:ext>
            </a:extLst>
          </p:cNvPr>
          <p:cNvSpPr txBox="1">
            <a:spLocks/>
          </p:cNvSpPr>
          <p:nvPr/>
        </p:nvSpPr>
        <p:spPr>
          <a:xfrm>
            <a:off x="4724991" y="5849924"/>
            <a:ext cx="3846359" cy="1368711"/>
          </a:xfrm>
          <a:prstGeom prst="rect">
            <a:avLst/>
          </a:prstGeom>
        </p:spPr>
        <p:txBody>
          <a:bodyPr lIns="99551" tIns="49775" rIns="99551" bIns="49775"/>
          <a:lstStyle>
            <a:lvl1pPr marL="248877" indent="-248877" algn="l" defTabSz="995507" rtl="0" eaLnBrk="1" latinLnBrk="0" hangingPunct="1">
              <a:lnSpc>
                <a:spcPct val="90000"/>
              </a:lnSpc>
              <a:spcBef>
                <a:spcPts val="1089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6630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384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138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9891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7645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399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152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906" indent="-248877" algn="l" defTabSz="99550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1C2961"/>
              </a:buClr>
              <a:buNone/>
            </a:pPr>
            <a:r>
              <a:rPr lang="pl-PL" sz="2000" dirty="0">
                <a:cs typeface="Calibri"/>
              </a:rPr>
              <a:t>Poszczególne Kategorie Zakupowe powinny mieć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znaczącą wartość</a:t>
            </a:r>
            <a:r>
              <a:rPr lang="pl-PL" sz="2000" dirty="0">
                <a:cs typeface="Calibri"/>
              </a:rPr>
              <a:t> zarówno z perspektywy firmy, jak i rynku</a:t>
            </a:r>
            <a:endParaRPr lang="pl-PL" sz="3200" dirty="0">
              <a:cs typeface="Calibri"/>
            </a:endParaRPr>
          </a:p>
          <a:p>
            <a:pPr marL="0" indent="0">
              <a:lnSpc>
                <a:spcPts val="2300"/>
              </a:lnSpc>
              <a:spcBef>
                <a:spcPts val="0"/>
              </a:spcBef>
              <a:spcAft>
                <a:spcPts val="300"/>
              </a:spcAft>
              <a:buClr>
                <a:srgbClr val="1C2961"/>
              </a:buClr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74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9" y="270359"/>
            <a:ext cx="10725973" cy="484533"/>
          </a:xfrm>
        </p:spPr>
        <p:txBody>
          <a:bodyPr/>
          <a:lstStyle/>
          <a:p>
            <a:r>
              <a:rPr lang="pl-PL" dirty="0"/>
              <a:t>CZYNNIKI WPŁYWAJĄCE NA STRATEGIĘ KATEGORII ZAKUPOWEJ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STRATEGIE KATEGORII ZAKUPOWYCH</a:t>
            </a:r>
          </a:p>
          <a:p>
            <a:endParaRPr lang="pl-PL" dirty="0"/>
          </a:p>
        </p:txBody>
      </p:sp>
      <p:grpSp>
        <p:nvGrpSpPr>
          <p:cNvPr id="12" name="Group 27">
            <a:extLst>
              <a:ext uri="{FF2B5EF4-FFF2-40B4-BE49-F238E27FC236}">
                <a16:creationId xmlns:a16="http://schemas.microsoft.com/office/drawing/2014/main" id="{4B96A265-0142-498A-B18F-821A5BC016CB}"/>
              </a:ext>
            </a:extLst>
          </p:cNvPr>
          <p:cNvGrpSpPr/>
          <p:nvPr/>
        </p:nvGrpSpPr>
        <p:grpSpPr>
          <a:xfrm>
            <a:off x="9255033" y="1462352"/>
            <a:ext cx="2117744" cy="5082706"/>
            <a:chOff x="563669" y="1323200"/>
            <a:chExt cx="1811704" cy="4609003"/>
          </a:xfrm>
        </p:grpSpPr>
        <p:sp>
          <p:nvSpPr>
            <p:cNvPr id="16" name="Prostokąt 8">
              <a:extLst>
                <a:ext uri="{FF2B5EF4-FFF2-40B4-BE49-F238E27FC236}">
                  <a16:creationId xmlns:a16="http://schemas.microsoft.com/office/drawing/2014/main" id="{C28A8CF0-11E2-4057-B8CA-5E90A4F54F7D}"/>
                </a:ext>
              </a:extLst>
            </p:cNvPr>
            <p:cNvSpPr/>
            <p:nvPr/>
          </p:nvSpPr>
          <p:spPr>
            <a:xfrm>
              <a:off x="563669" y="2211254"/>
              <a:ext cx="1811704" cy="37209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Oval 32">
              <a:extLst>
                <a:ext uri="{FF2B5EF4-FFF2-40B4-BE49-F238E27FC236}">
                  <a16:creationId xmlns:a16="http://schemas.microsoft.com/office/drawing/2014/main" id="{36A118F6-CC4B-4385-8918-15F2598D4F16}"/>
                </a:ext>
              </a:extLst>
            </p:cNvPr>
            <p:cNvSpPr/>
            <p:nvPr/>
          </p:nvSpPr>
          <p:spPr>
            <a:xfrm>
              <a:off x="568177" y="1323200"/>
              <a:ext cx="1802689" cy="1909723"/>
            </a:xfrm>
            <a:prstGeom prst="ellipse">
              <a:avLst/>
            </a:prstGeom>
            <a:solidFill>
              <a:srgbClr val="004B98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Prostokąt 8">
            <a:extLst>
              <a:ext uri="{FF2B5EF4-FFF2-40B4-BE49-F238E27FC236}">
                <a16:creationId xmlns:a16="http://schemas.microsoft.com/office/drawing/2014/main" id="{9432376D-DFE9-4038-BAF1-0B4A970047E0}"/>
              </a:ext>
            </a:extLst>
          </p:cNvPr>
          <p:cNvSpPr/>
          <p:nvPr/>
        </p:nvSpPr>
        <p:spPr>
          <a:xfrm>
            <a:off x="6813807" y="2440099"/>
            <a:ext cx="2117744" cy="4103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Oval 36">
            <a:extLst>
              <a:ext uri="{FF2B5EF4-FFF2-40B4-BE49-F238E27FC236}">
                <a16:creationId xmlns:a16="http://schemas.microsoft.com/office/drawing/2014/main" id="{A3EEB1BB-D0C4-4692-93E2-7E7E4AC4E36A}"/>
              </a:ext>
            </a:extLst>
          </p:cNvPr>
          <p:cNvSpPr/>
          <p:nvPr/>
        </p:nvSpPr>
        <p:spPr>
          <a:xfrm>
            <a:off x="6819077" y="1460773"/>
            <a:ext cx="2107206" cy="2106000"/>
          </a:xfrm>
          <a:prstGeom prst="ellipse">
            <a:avLst/>
          </a:prstGeom>
          <a:solidFill>
            <a:srgbClr val="004B98"/>
          </a:solidFill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37">
            <a:extLst>
              <a:ext uri="{FF2B5EF4-FFF2-40B4-BE49-F238E27FC236}">
                <a16:creationId xmlns:a16="http://schemas.microsoft.com/office/drawing/2014/main" id="{287BE609-F335-4A85-9DA3-F47105A00B64}"/>
              </a:ext>
            </a:extLst>
          </p:cNvPr>
          <p:cNvGrpSpPr/>
          <p:nvPr/>
        </p:nvGrpSpPr>
        <p:grpSpPr>
          <a:xfrm>
            <a:off x="4478060" y="1460775"/>
            <a:ext cx="2117744" cy="5082706"/>
            <a:chOff x="563669" y="1323200"/>
            <a:chExt cx="1811704" cy="4609003"/>
          </a:xfrm>
        </p:grpSpPr>
        <p:sp>
          <p:nvSpPr>
            <p:cNvPr id="23" name="Prostokąt 8">
              <a:extLst>
                <a:ext uri="{FF2B5EF4-FFF2-40B4-BE49-F238E27FC236}">
                  <a16:creationId xmlns:a16="http://schemas.microsoft.com/office/drawing/2014/main" id="{13BD7657-72D5-46A3-B1C2-E749112E4BC5}"/>
                </a:ext>
              </a:extLst>
            </p:cNvPr>
            <p:cNvSpPr/>
            <p:nvPr/>
          </p:nvSpPr>
          <p:spPr>
            <a:xfrm>
              <a:off x="563669" y="2211254"/>
              <a:ext cx="1811704" cy="37209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Oval 53">
              <a:extLst>
                <a:ext uri="{FF2B5EF4-FFF2-40B4-BE49-F238E27FC236}">
                  <a16:creationId xmlns:a16="http://schemas.microsoft.com/office/drawing/2014/main" id="{156DA37D-EAD8-49CA-9F44-8CC66166C253}"/>
                </a:ext>
              </a:extLst>
            </p:cNvPr>
            <p:cNvSpPr/>
            <p:nvPr/>
          </p:nvSpPr>
          <p:spPr>
            <a:xfrm>
              <a:off x="568177" y="1323200"/>
              <a:ext cx="1802689" cy="1909723"/>
            </a:xfrm>
            <a:prstGeom prst="ellipse">
              <a:avLst/>
            </a:prstGeom>
            <a:solidFill>
              <a:srgbClr val="004B98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54">
            <a:extLst>
              <a:ext uri="{FF2B5EF4-FFF2-40B4-BE49-F238E27FC236}">
                <a16:creationId xmlns:a16="http://schemas.microsoft.com/office/drawing/2014/main" id="{7446616A-4A36-4FD2-A97B-B33E09CE0BE5}"/>
              </a:ext>
            </a:extLst>
          </p:cNvPr>
          <p:cNvGrpSpPr/>
          <p:nvPr/>
        </p:nvGrpSpPr>
        <p:grpSpPr>
          <a:xfrm>
            <a:off x="2071761" y="1460773"/>
            <a:ext cx="2117744" cy="5082706"/>
            <a:chOff x="563669" y="1323200"/>
            <a:chExt cx="1811704" cy="4609003"/>
          </a:xfrm>
        </p:grpSpPr>
        <p:sp>
          <p:nvSpPr>
            <p:cNvPr id="30" name="Prostokąt 8">
              <a:extLst>
                <a:ext uri="{FF2B5EF4-FFF2-40B4-BE49-F238E27FC236}">
                  <a16:creationId xmlns:a16="http://schemas.microsoft.com/office/drawing/2014/main" id="{DBE5096B-6AB5-41BD-B6CF-6E639B23869E}"/>
                </a:ext>
              </a:extLst>
            </p:cNvPr>
            <p:cNvSpPr/>
            <p:nvPr/>
          </p:nvSpPr>
          <p:spPr>
            <a:xfrm>
              <a:off x="563669" y="2211254"/>
              <a:ext cx="1811704" cy="37209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Oval 56">
              <a:extLst>
                <a:ext uri="{FF2B5EF4-FFF2-40B4-BE49-F238E27FC236}">
                  <a16:creationId xmlns:a16="http://schemas.microsoft.com/office/drawing/2014/main" id="{814D06B4-1088-4E24-8F0A-2A3F011F21F0}"/>
                </a:ext>
              </a:extLst>
            </p:cNvPr>
            <p:cNvSpPr/>
            <p:nvPr/>
          </p:nvSpPr>
          <p:spPr>
            <a:xfrm>
              <a:off x="568177" y="1323200"/>
              <a:ext cx="1802689" cy="1909723"/>
            </a:xfrm>
            <a:prstGeom prst="ellipse">
              <a:avLst/>
            </a:prstGeom>
            <a:solidFill>
              <a:srgbClr val="004B98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ymbol zastępczy tekstu 4">
            <a:extLst>
              <a:ext uri="{FF2B5EF4-FFF2-40B4-BE49-F238E27FC236}">
                <a16:creationId xmlns:a16="http://schemas.microsoft.com/office/drawing/2014/main" id="{C6AF3585-E1D9-4FD9-891E-9B9269CC0BB8}"/>
              </a:ext>
            </a:extLst>
          </p:cNvPr>
          <p:cNvSpPr txBox="1">
            <a:spLocks/>
          </p:cNvSpPr>
          <p:nvPr/>
        </p:nvSpPr>
        <p:spPr>
          <a:xfrm>
            <a:off x="2017821" y="3536947"/>
            <a:ext cx="2203100" cy="2986946"/>
          </a:xfrm>
          <a:prstGeom prst="rect">
            <a:avLst/>
          </a:prstGeom>
        </p:spPr>
        <p:txBody>
          <a:bodyPr lIns="104284" tIns="52142" rIns="104284" bIns="52142" numCol="1" spcCol="41056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  <a:t>WPŁYW WYDATKÓW NA WYNIK</a:t>
            </a:r>
            <a:br>
              <a:rPr lang="en-US" sz="2100" b="1" dirty="0">
                <a:latin typeface="Calibri"/>
                <a:cs typeface="Calibri"/>
              </a:rPr>
            </a:br>
            <a:endParaRPr lang="en-US" sz="16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znaczący czy niewielki?</a:t>
            </a:r>
            <a:endParaRPr lang="en-US" sz="1600" dirty="0"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4" name="Symbol zastępczy tekstu 4">
            <a:extLst>
              <a:ext uri="{FF2B5EF4-FFF2-40B4-BE49-F238E27FC236}">
                <a16:creationId xmlns:a16="http://schemas.microsoft.com/office/drawing/2014/main" id="{67C48AFF-966F-4583-A30B-992F4B20C1D3}"/>
              </a:ext>
            </a:extLst>
          </p:cNvPr>
          <p:cNvSpPr txBox="1">
            <a:spLocks/>
          </p:cNvSpPr>
          <p:nvPr/>
        </p:nvSpPr>
        <p:spPr>
          <a:xfrm>
            <a:off x="4452456" y="3536947"/>
            <a:ext cx="2099683" cy="2986946"/>
          </a:xfrm>
          <a:prstGeom prst="rect">
            <a:avLst/>
          </a:prstGeom>
        </p:spPr>
        <p:txBody>
          <a:bodyPr lIns="104284" tIns="52142" rIns="104284" bIns="52142" numCol="1" spcCol="41056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  <a:t>ORGANIZACJA RYNKU</a:t>
            </a:r>
            <a:br>
              <a:rPr lang="en-US" sz="2100" b="1" dirty="0">
                <a:latin typeface="Calibri"/>
                <a:cs typeface="Calibri"/>
              </a:rPr>
            </a:br>
            <a:endParaRPr lang="en-US" sz="16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monopol, oligopol, pełna konkurencja</a:t>
            </a:r>
            <a:endParaRPr lang="en-US" sz="1600" dirty="0"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lider, kilka równorzędnych podmiotów</a:t>
            </a:r>
            <a:endParaRPr lang="en-US" sz="1600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35" name="Symbol zastępczy tekstu 4">
            <a:extLst>
              <a:ext uri="{FF2B5EF4-FFF2-40B4-BE49-F238E27FC236}">
                <a16:creationId xmlns:a16="http://schemas.microsoft.com/office/drawing/2014/main" id="{38486D5D-1EB0-47EB-988B-259C079318CA}"/>
              </a:ext>
            </a:extLst>
          </p:cNvPr>
          <p:cNvSpPr txBox="1">
            <a:spLocks/>
          </p:cNvSpPr>
          <p:nvPr/>
        </p:nvSpPr>
        <p:spPr>
          <a:xfrm>
            <a:off x="6783612" y="3559356"/>
            <a:ext cx="2231270" cy="2986946"/>
          </a:xfrm>
          <a:prstGeom prst="rect">
            <a:avLst/>
          </a:prstGeom>
        </p:spPr>
        <p:txBody>
          <a:bodyPr lIns="104284" tIns="52142" rIns="104284" bIns="52142" numCol="1" spcCol="41056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  <a:t>RYZYKO</a:t>
            </a:r>
            <a:b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</a:br>
            <a: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  <a:t>DOSTAW</a:t>
            </a:r>
            <a:br>
              <a:rPr lang="en-US" sz="2100" b="1" dirty="0">
                <a:latin typeface="Calibri"/>
                <a:cs typeface="Calibri"/>
              </a:rPr>
            </a:br>
            <a:endParaRPr lang="en-US" sz="16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dostępność produktów na rynku</a:t>
            </a:r>
            <a:endParaRPr lang="en-US" sz="1600" dirty="0"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długość i złożoność łańcucha dostaw</a:t>
            </a:r>
            <a:endParaRPr lang="en-US" sz="1600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36" name="Symbol zastępczy tekstu 4">
            <a:extLst>
              <a:ext uri="{FF2B5EF4-FFF2-40B4-BE49-F238E27FC236}">
                <a16:creationId xmlns:a16="http://schemas.microsoft.com/office/drawing/2014/main" id="{3A238BE1-0F06-4EF4-B86F-055C9220F5CE}"/>
              </a:ext>
            </a:extLst>
          </p:cNvPr>
          <p:cNvSpPr txBox="1">
            <a:spLocks/>
          </p:cNvSpPr>
          <p:nvPr/>
        </p:nvSpPr>
        <p:spPr>
          <a:xfrm>
            <a:off x="9235180" y="3559356"/>
            <a:ext cx="2132268" cy="2986946"/>
          </a:xfrm>
          <a:prstGeom prst="rect">
            <a:avLst/>
          </a:prstGeom>
        </p:spPr>
        <p:txBody>
          <a:bodyPr lIns="104284" tIns="52142" rIns="104284" bIns="52142" numCol="1" spcCol="41056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4B98"/>
              </a:buClr>
              <a:buNone/>
            </a:pPr>
            <a:r>
              <a:rPr lang="pl-PL" sz="1800" b="1" dirty="0">
                <a:solidFill>
                  <a:srgbClr val="004B98"/>
                </a:solidFill>
                <a:latin typeface="Calibri"/>
                <a:cs typeface="Calibri"/>
              </a:rPr>
              <a:t>SIŁA ZAKUPOWA FIRMY</a:t>
            </a:r>
            <a:br>
              <a:rPr lang="en-US" sz="2200" b="1" dirty="0">
                <a:latin typeface="Calibri"/>
                <a:cs typeface="Calibri"/>
              </a:rPr>
            </a:br>
            <a:endParaRPr lang="en-US" sz="2200" b="1" dirty="0">
              <a:solidFill>
                <a:srgbClr val="004B98"/>
              </a:solidFill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znaczący wolumen zakupu?</a:t>
            </a:r>
            <a:endParaRPr lang="en-US" sz="1600" dirty="0">
              <a:latin typeface="Calibri"/>
              <a:cs typeface="Calibri"/>
            </a:endParaRPr>
          </a:p>
          <a:p>
            <a:pPr marL="144000" indent="-1440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rynek dostawcy czy klienta?</a:t>
            </a:r>
            <a:endParaRPr lang="en-US" sz="1600" dirty="0">
              <a:solidFill>
                <a:srgbClr val="004B98"/>
              </a:solidFill>
              <a:latin typeface="Calibri"/>
              <a:cs typeface="Calibri"/>
            </a:endParaRPr>
          </a:p>
        </p:txBody>
      </p:sp>
      <p:sp>
        <p:nvSpPr>
          <p:cNvPr id="38" name="AutoShape 52">
            <a:extLst>
              <a:ext uri="{FF2B5EF4-FFF2-40B4-BE49-F238E27FC236}">
                <a16:creationId xmlns:a16="http://schemas.microsoft.com/office/drawing/2014/main" id="{4A602ABF-F880-41C6-9166-DEECDC919D1D}"/>
              </a:ext>
            </a:extLst>
          </p:cNvPr>
          <p:cNvSpPr>
            <a:spLocks/>
          </p:cNvSpPr>
          <p:nvPr/>
        </p:nvSpPr>
        <p:spPr bwMode="auto">
          <a:xfrm>
            <a:off x="2551235" y="2040503"/>
            <a:ext cx="1190052" cy="88063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1479" tIns="41479" rIns="41479" bIns="41479" anchor="ctr"/>
          <a:lstStyle/>
          <a:p>
            <a:pPr defTabSz="373315">
              <a:defRPr/>
            </a:pPr>
            <a:endParaRPr lang="es-ES" sz="24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3C48FEC5-40C2-488C-B250-F6F2A70CE5F0}"/>
              </a:ext>
            </a:extLst>
          </p:cNvPr>
          <p:cNvSpPr txBox="1"/>
          <p:nvPr/>
        </p:nvSpPr>
        <p:spPr>
          <a:xfrm>
            <a:off x="2592546" y="259528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$</a:t>
            </a:r>
            <a:endParaRPr lang="pl-PL" sz="1400" b="1" dirty="0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C2C7F07E-06F9-4735-9EB7-559E816AB25D}"/>
              </a:ext>
            </a:extLst>
          </p:cNvPr>
          <p:cNvSpPr txBox="1"/>
          <p:nvPr/>
        </p:nvSpPr>
        <p:spPr>
          <a:xfrm>
            <a:off x="3010563" y="26014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$</a:t>
            </a:r>
            <a:endParaRPr lang="pl-PL" sz="1400" b="1" dirty="0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FD6263AC-B861-44C8-8126-E0A97121478A}"/>
              </a:ext>
            </a:extLst>
          </p:cNvPr>
          <p:cNvSpPr txBox="1"/>
          <p:nvPr/>
        </p:nvSpPr>
        <p:spPr>
          <a:xfrm>
            <a:off x="3436617" y="259803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$</a:t>
            </a:r>
            <a:endParaRPr lang="pl-PL" sz="1400" b="1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E0677D59-BDD9-4C87-A0D4-E943746AE423}"/>
              </a:ext>
            </a:extLst>
          </p:cNvPr>
          <p:cNvSpPr txBox="1"/>
          <p:nvPr/>
        </p:nvSpPr>
        <p:spPr>
          <a:xfrm>
            <a:off x="3012757" y="202136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$</a:t>
            </a:r>
            <a:endParaRPr lang="pl-PL" sz="1400" b="1" dirty="0"/>
          </a:p>
        </p:txBody>
      </p:sp>
      <p:sp>
        <p:nvSpPr>
          <p:cNvPr id="47" name="AutoShape 76">
            <a:extLst>
              <a:ext uri="{FF2B5EF4-FFF2-40B4-BE49-F238E27FC236}">
                <a16:creationId xmlns:a16="http://schemas.microsoft.com/office/drawing/2014/main" id="{1EB813D7-3393-4716-9B69-52BFA3BBFCD6}"/>
              </a:ext>
            </a:extLst>
          </p:cNvPr>
          <p:cNvSpPr>
            <a:spLocks/>
          </p:cNvSpPr>
          <p:nvPr/>
        </p:nvSpPr>
        <p:spPr bwMode="auto">
          <a:xfrm>
            <a:off x="9805804" y="1942631"/>
            <a:ext cx="1080000" cy="1080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342900">
              <a:defRPr/>
            </a:pPr>
            <a:endParaRPr lang="es-ES" sz="22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8" name="AutoShape 124">
            <a:extLst>
              <a:ext uri="{FF2B5EF4-FFF2-40B4-BE49-F238E27FC236}">
                <a16:creationId xmlns:a16="http://schemas.microsoft.com/office/drawing/2014/main" id="{3FF942D3-F699-4A32-8453-C59C1FF74DA0}"/>
              </a:ext>
            </a:extLst>
          </p:cNvPr>
          <p:cNvSpPr>
            <a:spLocks/>
          </p:cNvSpPr>
          <p:nvPr/>
        </p:nvSpPr>
        <p:spPr bwMode="auto">
          <a:xfrm>
            <a:off x="7308917" y="1989693"/>
            <a:ext cx="1080000" cy="1080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342900">
              <a:defRPr/>
            </a:pPr>
            <a:endParaRPr lang="es-ES" sz="22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9" name="AutoShape 70">
            <a:extLst>
              <a:ext uri="{FF2B5EF4-FFF2-40B4-BE49-F238E27FC236}">
                <a16:creationId xmlns:a16="http://schemas.microsoft.com/office/drawing/2014/main" id="{03BE09FF-E96E-41A9-967F-3F842C798DEE}"/>
              </a:ext>
            </a:extLst>
          </p:cNvPr>
          <p:cNvSpPr>
            <a:spLocks/>
          </p:cNvSpPr>
          <p:nvPr/>
        </p:nvSpPr>
        <p:spPr bwMode="auto">
          <a:xfrm>
            <a:off x="4995486" y="1997971"/>
            <a:ext cx="1080000" cy="1080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defTabSz="342900">
              <a:defRPr/>
            </a:pPr>
            <a:endParaRPr lang="es-ES" sz="220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3" grpId="0"/>
      <p:bldP spid="34" grpId="0"/>
      <p:bldP spid="35" grpId="0"/>
      <p:bldP spid="36" grpId="0"/>
      <p:bldP spid="38" grpId="0" animBg="1"/>
      <p:bldP spid="39" grpId="0"/>
      <p:bldP spid="40" grpId="0"/>
      <p:bldP spid="41" grpId="0"/>
      <p:bldP spid="42" grpId="0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2043727" y="270359"/>
            <a:ext cx="10838923" cy="484533"/>
          </a:xfrm>
        </p:spPr>
        <p:txBody>
          <a:bodyPr>
            <a:normAutofit/>
          </a:bodyPr>
          <a:lstStyle/>
          <a:p>
            <a:r>
              <a:rPr lang="pl-PL" dirty="0"/>
              <a:t>POZIOM SZCZEGÓŁOWŚCI STRATEGII KATEGORII DETERMINUJĄ POTRZEBY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ELEMENTY STRATEGII KATEGORII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895547" y="1767050"/>
            <a:ext cx="3863496" cy="3862800"/>
            <a:chOff x="3411268" y="2210041"/>
            <a:chExt cx="3863496" cy="3644871"/>
          </a:xfrm>
        </p:grpSpPr>
        <p:sp>
          <p:nvSpPr>
            <p:cNvPr id="30" name="Freeform 5"/>
            <p:cNvSpPr>
              <a:spLocks/>
            </p:cNvSpPr>
            <p:nvPr/>
          </p:nvSpPr>
          <p:spPr bwMode="gray">
            <a:xfrm>
              <a:off x="3411268" y="4070990"/>
              <a:ext cx="1883502" cy="1783922"/>
            </a:xfrm>
            <a:custGeom>
              <a:avLst/>
              <a:gdLst>
                <a:gd name="T0" fmla="*/ 193 w 285"/>
                <a:gd name="T1" fmla="*/ 165 h 286"/>
                <a:gd name="T2" fmla="*/ 94 w 285"/>
                <a:gd name="T3" fmla="*/ 0 h 286"/>
                <a:gd name="T4" fmla="*/ 0 w 285"/>
                <a:gd name="T5" fmla="*/ 0 h 286"/>
                <a:gd name="T6" fmla="*/ 285 w 285"/>
                <a:gd name="T7" fmla="*/ 286 h 286"/>
                <a:gd name="T8" fmla="*/ 285 w 285"/>
                <a:gd name="T9" fmla="*/ 192 h 286"/>
                <a:gd name="T10" fmla="*/ 193 w 285"/>
                <a:gd name="T11" fmla="*/ 16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286">
                  <a:moveTo>
                    <a:pt x="193" y="165"/>
                  </a:moveTo>
                  <a:cubicBezTo>
                    <a:pt x="132" y="130"/>
                    <a:pt x="97" y="66"/>
                    <a:pt x="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56"/>
                    <a:pt x="129" y="282"/>
                    <a:pt x="285" y="286"/>
                  </a:cubicBezTo>
                  <a:cubicBezTo>
                    <a:pt x="285" y="192"/>
                    <a:pt x="285" y="192"/>
                    <a:pt x="285" y="192"/>
                  </a:cubicBezTo>
                  <a:cubicBezTo>
                    <a:pt x="254" y="190"/>
                    <a:pt x="222" y="182"/>
                    <a:pt x="193" y="165"/>
                  </a:cubicBezTo>
                  <a:close/>
                </a:path>
              </a:pathLst>
            </a:custGeom>
            <a:solidFill>
              <a:srgbClr val="004B98"/>
            </a:solidFill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04287" tIns="52144" rIns="104287" bIns="52144"/>
            <a:lstStyle/>
            <a:p>
              <a:pPr>
                <a:buClr>
                  <a:srgbClr val="004B98"/>
                </a:buClr>
              </a:pPr>
              <a:endParaRPr lang="pl-PL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gray">
            <a:xfrm>
              <a:off x="3411268" y="2210041"/>
              <a:ext cx="1883502" cy="1776920"/>
            </a:xfrm>
            <a:custGeom>
              <a:avLst/>
              <a:gdLst>
                <a:gd name="T0" fmla="*/ 121 w 285"/>
                <a:gd name="T1" fmla="*/ 193 h 285"/>
                <a:gd name="T2" fmla="*/ 285 w 285"/>
                <a:gd name="T3" fmla="*/ 94 h 285"/>
                <a:gd name="T4" fmla="*/ 285 w 285"/>
                <a:gd name="T5" fmla="*/ 0 h 285"/>
                <a:gd name="T6" fmla="*/ 0 w 285"/>
                <a:gd name="T7" fmla="*/ 285 h 285"/>
                <a:gd name="T8" fmla="*/ 94 w 285"/>
                <a:gd name="T9" fmla="*/ 285 h 285"/>
                <a:gd name="T10" fmla="*/ 121 w 285"/>
                <a:gd name="T11" fmla="*/ 19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285">
                  <a:moveTo>
                    <a:pt x="121" y="193"/>
                  </a:moveTo>
                  <a:cubicBezTo>
                    <a:pt x="156" y="132"/>
                    <a:pt x="219" y="96"/>
                    <a:pt x="285" y="94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129" y="3"/>
                    <a:pt x="4" y="129"/>
                    <a:pt x="0" y="285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5" y="253"/>
                    <a:pt x="104" y="222"/>
                    <a:pt x="121" y="19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04287" tIns="52144" rIns="104287" bIns="52144"/>
            <a:lstStyle/>
            <a:p>
              <a:pPr>
                <a:buClr>
                  <a:srgbClr val="004B98"/>
                </a:buClr>
              </a:pPr>
              <a:endParaRPr lang="pl-PL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gray">
            <a:xfrm>
              <a:off x="5391263" y="2210041"/>
              <a:ext cx="1883501" cy="1776920"/>
            </a:xfrm>
            <a:custGeom>
              <a:avLst/>
              <a:gdLst>
                <a:gd name="T0" fmla="*/ 92 w 285"/>
                <a:gd name="T1" fmla="*/ 120 h 285"/>
                <a:gd name="T2" fmla="*/ 191 w 285"/>
                <a:gd name="T3" fmla="*/ 285 h 285"/>
                <a:gd name="T4" fmla="*/ 285 w 285"/>
                <a:gd name="T5" fmla="*/ 285 h 285"/>
                <a:gd name="T6" fmla="*/ 0 w 285"/>
                <a:gd name="T7" fmla="*/ 0 h 285"/>
                <a:gd name="T8" fmla="*/ 0 w 285"/>
                <a:gd name="T9" fmla="*/ 94 h 285"/>
                <a:gd name="T10" fmla="*/ 92 w 285"/>
                <a:gd name="T11" fmla="*/ 12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285">
                  <a:moveTo>
                    <a:pt x="92" y="120"/>
                  </a:moveTo>
                  <a:cubicBezTo>
                    <a:pt x="153" y="156"/>
                    <a:pt x="188" y="219"/>
                    <a:pt x="191" y="285"/>
                  </a:cubicBezTo>
                  <a:cubicBezTo>
                    <a:pt x="285" y="285"/>
                    <a:pt x="285" y="285"/>
                    <a:pt x="285" y="285"/>
                  </a:cubicBezTo>
                  <a:cubicBezTo>
                    <a:pt x="281" y="129"/>
                    <a:pt x="156" y="3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1" y="95"/>
                    <a:pt x="63" y="104"/>
                    <a:pt x="92" y="120"/>
                  </a:cubicBezTo>
                  <a:close/>
                </a:path>
              </a:pathLst>
            </a:custGeom>
            <a:solidFill>
              <a:srgbClr val="004B98"/>
            </a:solidFill>
            <a:ln w="19050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04287" tIns="52144" rIns="104287" bIns="52144"/>
            <a:lstStyle/>
            <a:p>
              <a:pPr>
                <a:buClr>
                  <a:srgbClr val="004B98"/>
                </a:buClr>
              </a:pPr>
              <a:endParaRPr lang="pl-PL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gray">
            <a:xfrm>
              <a:off x="5391263" y="4070990"/>
              <a:ext cx="1883501" cy="1783922"/>
            </a:xfrm>
            <a:custGeom>
              <a:avLst/>
              <a:gdLst>
                <a:gd name="T0" fmla="*/ 164 w 285"/>
                <a:gd name="T1" fmla="*/ 92 h 286"/>
                <a:gd name="T2" fmla="*/ 0 w 285"/>
                <a:gd name="T3" fmla="*/ 191 h 286"/>
                <a:gd name="T4" fmla="*/ 0 w 285"/>
                <a:gd name="T5" fmla="*/ 286 h 286"/>
                <a:gd name="T6" fmla="*/ 285 w 285"/>
                <a:gd name="T7" fmla="*/ 0 h 286"/>
                <a:gd name="T8" fmla="*/ 191 w 285"/>
                <a:gd name="T9" fmla="*/ 0 h 286"/>
                <a:gd name="T10" fmla="*/ 164 w 285"/>
                <a:gd name="T11" fmla="*/ 9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286">
                  <a:moveTo>
                    <a:pt x="164" y="92"/>
                  </a:moveTo>
                  <a:cubicBezTo>
                    <a:pt x="129" y="154"/>
                    <a:pt x="66" y="189"/>
                    <a:pt x="0" y="191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156" y="282"/>
                    <a:pt x="282" y="156"/>
                    <a:pt x="285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90" y="32"/>
                    <a:pt x="181" y="63"/>
                    <a:pt x="164" y="92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04287" tIns="52144" rIns="104287" bIns="52144"/>
            <a:lstStyle/>
            <a:p>
              <a:pPr>
                <a:buClr>
                  <a:srgbClr val="004B98"/>
                </a:buClr>
              </a:pPr>
              <a:endParaRPr lang="pl-PL"/>
            </a:p>
          </p:txBody>
        </p:sp>
      </p:grpSp>
      <p:sp>
        <p:nvSpPr>
          <p:cNvPr id="34" name="Freeform 29"/>
          <p:cNvSpPr>
            <a:spLocks/>
          </p:cNvSpPr>
          <p:nvPr/>
        </p:nvSpPr>
        <p:spPr bwMode="auto">
          <a:xfrm rot="10800000">
            <a:off x="8415130" y="1590260"/>
            <a:ext cx="895212" cy="783514"/>
          </a:xfrm>
          <a:custGeom>
            <a:avLst/>
            <a:gdLst>
              <a:gd name="T0" fmla="*/ 0 w 21600"/>
              <a:gd name="T1" fmla="*/ 21600 h 21600"/>
              <a:gd name="T2" fmla="*/ 6860 w 21600"/>
              <a:gd name="T3" fmla="*/ 21600 h 21600"/>
              <a:gd name="T4" fmla="*/ 686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12700" cap="flat" cmpd="sng">
            <a:solidFill>
              <a:srgbClr val="004B98"/>
            </a:solidFill>
            <a:prstDash val="solid"/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buClr>
                <a:srgbClr val="004B98"/>
              </a:buClr>
            </a:pPr>
            <a:endParaRPr lang="en-US">
              <a:solidFill>
                <a:srgbClr val="004B98"/>
              </a:solidFill>
            </a:endParaRPr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 rot="10800000" flipH="1">
            <a:off x="4288977" y="1935745"/>
            <a:ext cx="758184" cy="664846"/>
          </a:xfrm>
          <a:custGeom>
            <a:avLst/>
            <a:gdLst>
              <a:gd name="T0" fmla="*/ 0 w 21600"/>
              <a:gd name="T1" fmla="*/ 21600 h 21600"/>
              <a:gd name="T2" fmla="*/ 6860 w 21600"/>
              <a:gd name="T3" fmla="*/ 21600 h 21600"/>
              <a:gd name="T4" fmla="*/ 686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12700" cap="flat" cmpd="sng">
            <a:solidFill>
              <a:srgbClr val="004B98"/>
            </a:solidFill>
            <a:prstDash val="solid"/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buClr>
                <a:srgbClr val="004B98"/>
              </a:buClr>
            </a:pPr>
            <a:endParaRPr lang="en-US">
              <a:solidFill>
                <a:srgbClr val="004B98"/>
              </a:solidFill>
            </a:endParaRPr>
          </a:p>
        </p:txBody>
      </p:sp>
      <p:sp>
        <p:nvSpPr>
          <p:cNvPr id="40" name="Symbol zastępczy zawartości 1"/>
          <p:cNvSpPr txBox="1">
            <a:spLocks/>
          </p:cNvSpPr>
          <p:nvPr/>
        </p:nvSpPr>
        <p:spPr>
          <a:xfrm>
            <a:off x="5752430" y="3084214"/>
            <a:ext cx="2126092" cy="1272761"/>
          </a:xfrm>
          <a:prstGeom prst="rect">
            <a:avLst/>
          </a:prstGeom>
        </p:spPr>
        <p:txBody>
          <a:bodyPr lIns="104284" tIns="52142" rIns="104284" bIns="52142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004B98"/>
                </a:solidFill>
                <a:latin typeface="Lato"/>
                <a:ea typeface="+mn-ea"/>
                <a:cs typeface="Lato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25"/>
              </a:spcAft>
              <a:buClr>
                <a:srgbClr val="004B98"/>
              </a:buClr>
            </a:pPr>
            <a:r>
              <a:rPr lang="pl-PL" sz="2500" dirty="0">
                <a:latin typeface="Calibri"/>
                <a:cs typeface="Calibri"/>
              </a:rPr>
              <a:t>STRATEGIA KATEGORII ZAKUPOWEJ</a:t>
            </a:r>
            <a:endParaRPr lang="pl-PL" sz="2500" b="0" dirty="0">
              <a:latin typeface="Calibri"/>
              <a:cs typeface="Calibri"/>
            </a:endParaRPr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 rot="10800000" flipH="1" flipV="1">
            <a:off x="4316416" y="4578216"/>
            <a:ext cx="730745" cy="335305"/>
          </a:xfrm>
          <a:custGeom>
            <a:avLst/>
            <a:gdLst>
              <a:gd name="T0" fmla="*/ 0 w 21600"/>
              <a:gd name="T1" fmla="*/ 21600 h 21600"/>
              <a:gd name="T2" fmla="*/ 6860 w 21600"/>
              <a:gd name="T3" fmla="*/ 21600 h 21600"/>
              <a:gd name="T4" fmla="*/ 686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12700" cap="flat" cmpd="sng">
            <a:solidFill>
              <a:srgbClr val="004B98"/>
            </a:solidFill>
            <a:prstDash val="solid"/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buClr>
                <a:srgbClr val="004B98"/>
              </a:buClr>
            </a:pPr>
            <a:endParaRPr lang="en-US">
              <a:solidFill>
                <a:srgbClr val="004B98"/>
              </a:solidFill>
            </a:endParaRPr>
          </a:p>
        </p:txBody>
      </p:sp>
      <p:sp>
        <p:nvSpPr>
          <p:cNvPr id="42" name="Freeform 42"/>
          <p:cNvSpPr>
            <a:spLocks/>
          </p:cNvSpPr>
          <p:nvPr/>
        </p:nvSpPr>
        <p:spPr bwMode="auto">
          <a:xfrm flipH="1" flipV="1">
            <a:off x="8295861" y="4621644"/>
            <a:ext cx="1041922" cy="484535"/>
          </a:xfrm>
          <a:custGeom>
            <a:avLst/>
            <a:gdLst>
              <a:gd name="T0" fmla="*/ 0 w 21600"/>
              <a:gd name="T1" fmla="*/ 21600 h 21600"/>
              <a:gd name="T2" fmla="*/ 6860 w 21600"/>
              <a:gd name="T3" fmla="*/ 21600 h 21600"/>
              <a:gd name="T4" fmla="*/ 686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12700" cap="flat" cmpd="sng">
            <a:solidFill>
              <a:srgbClr val="004B98"/>
            </a:solidFill>
            <a:prstDash val="solid"/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buClr>
                <a:srgbClr val="004B98"/>
              </a:buClr>
            </a:pPr>
            <a:endParaRPr lang="en-US">
              <a:solidFill>
                <a:srgbClr val="004B98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15120" y="1469901"/>
            <a:ext cx="2201296" cy="1919607"/>
            <a:chOff x="531210" y="1573953"/>
            <a:chExt cx="1883182" cy="1740702"/>
          </a:xfrm>
        </p:grpSpPr>
        <p:sp>
          <p:nvSpPr>
            <p:cNvPr id="44" name="Rectangle 33"/>
            <p:cNvSpPr/>
            <p:nvPr/>
          </p:nvSpPr>
          <p:spPr bwMode="auto">
            <a:xfrm>
              <a:off x="554844" y="1573953"/>
              <a:ext cx="1838023" cy="7104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004B98"/>
                </a:buClr>
              </a:pPr>
              <a:endParaRPr lang="en-US" sz="6400">
                <a:solidFill>
                  <a:srgbClr val="000000"/>
                </a:solidFill>
                <a:latin typeface="Calibri"/>
                <a:ea typeface="ヒラギノ角ゴ ProN W3" charset="0"/>
                <a:cs typeface="Calibri"/>
                <a:sym typeface="Gill Sans" charset="0"/>
              </a:endParaRPr>
            </a:p>
          </p:txBody>
        </p:sp>
        <p:sp>
          <p:nvSpPr>
            <p:cNvPr id="45" name="Symbol zastępczy zawartości 1"/>
            <p:cNvSpPr txBox="1">
              <a:spLocks/>
            </p:cNvSpPr>
            <p:nvPr/>
          </p:nvSpPr>
          <p:spPr>
            <a:xfrm>
              <a:off x="531210" y="1633787"/>
              <a:ext cx="1883182" cy="618164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000" b="1" kern="1200">
                  <a:solidFill>
                    <a:srgbClr val="004B98"/>
                  </a:solidFill>
                  <a:latin typeface="Lato"/>
                  <a:ea typeface="+mn-ea"/>
                  <a:cs typeface="Lato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2114">
                <a:lnSpc>
                  <a:spcPct val="100000"/>
                </a:lnSpc>
                <a:spcBef>
                  <a:spcPts val="0"/>
                </a:spcBef>
                <a:spcAft>
                  <a:spcPts val="1825"/>
                </a:spcAft>
              </a:pPr>
              <a:r>
                <a:rPr lang="pl-PL" dirty="0">
                  <a:latin typeface="Calibri"/>
                  <a:cs typeface="Calibri"/>
                </a:rPr>
                <a:t>PROFIL KATEGORII</a:t>
              </a:r>
              <a:br>
                <a:rPr lang="en-US" dirty="0">
                  <a:solidFill>
                    <a:srgbClr val="1C2961"/>
                  </a:solidFill>
                  <a:latin typeface="Calibri"/>
                  <a:cs typeface="Calibri"/>
                </a:rPr>
              </a:br>
              <a:endParaRPr lang="pl-PL" sz="1800" b="0" dirty="0">
                <a:solidFill>
                  <a:srgbClr val="4D4D4D"/>
                </a:solidFill>
                <a:latin typeface="Calibri"/>
                <a:cs typeface="Calibri"/>
              </a:endParaRPr>
            </a:p>
          </p:txBody>
        </p:sp>
        <p:sp>
          <p:nvSpPr>
            <p:cNvPr id="46" name="Symbol zastępczy tekstu 4"/>
            <p:cNvSpPr txBox="1">
              <a:spLocks/>
            </p:cNvSpPr>
            <p:nvPr/>
          </p:nvSpPr>
          <p:spPr>
            <a:xfrm>
              <a:off x="561310" y="2292278"/>
              <a:ext cx="1829607" cy="1022377"/>
            </a:xfrm>
            <a:prstGeom prst="rect">
              <a:avLst/>
            </a:prstGeom>
          </p:spPr>
          <p:txBody>
            <a:bodyPr numCol="1" spcCol="36000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4D4D4D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definicja kategorii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cel kategorii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określenie wartości kategorii</a:t>
              </a:r>
              <a:br>
                <a:rPr lang="pl-PL" sz="1600" dirty="0">
                  <a:latin typeface="Calibri"/>
                  <a:cs typeface="Calibri"/>
                </a:rPr>
              </a:br>
              <a:r>
                <a:rPr lang="pl-PL" sz="1600" dirty="0">
                  <a:latin typeface="Calibri"/>
                  <a:cs typeface="Calibri"/>
                </a:rPr>
                <a:t>i podkategorii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sp>
        <p:nvSpPr>
          <p:cNvPr id="56" name="Rectangle 33"/>
          <p:cNvSpPr/>
          <p:nvPr/>
        </p:nvSpPr>
        <p:spPr bwMode="auto">
          <a:xfrm>
            <a:off x="1998513" y="4504378"/>
            <a:ext cx="2292745" cy="7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4B98"/>
              </a:buClr>
            </a:pPr>
            <a:endParaRPr lang="en-US" sz="6400">
              <a:solidFill>
                <a:srgbClr val="000000"/>
              </a:solidFill>
              <a:latin typeface="Calibri"/>
              <a:ea typeface="ヒラギノ角ゴ ProN W3" charset="0"/>
              <a:cs typeface="Calibri"/>
              <a:sym typeface="Gill Sans" charset="0"/>
            </a:endParaRPr>
          </a:p>
        </p:txBody>
      </p:sp>
      <p:sp>
        <p:nvSpPr>
          <p:cNvPr id="57" name="Symbol zastępczy zawartości 1"/>
          <p:cNvSpPr txBox="1">
            <a:spLocks/>
          </p:cNvSpPr>
          <p:nvPr/>
        </p:nvSpPr>
        <p:spPr>
          <a:xfrm>
            <a:off x="1913863" y="4570362"/>
            <a:ext cx="2402557" cy="6816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004B98"/>
                </a:solidFill>
                <a:latin typeface="Lato"/>
                <a:ea typeface="+mn-ea"/>
                <a:cs typeface="Lato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14">
              <a:lnSpc>
                <a:spcPct val="100000"/>
              </a:lnSpc>
              <a:spcBef>
                <a:spcPts val="0"/>
              </a:spcBef>
              <a:spcAft>
                <a:spcPts val="1825"/>
              </a:spcAft>
            </a:pPr>
            <a:r>
              <a:rPr lang="pl-PL" dirty="0">
                <a:latin typeface="Calibri"/>
                <a:cs typeface="Calibri"/>
              </a:rPr>
              <a:t>ANALIZA KATEGORII</a:t>
            </a:r>
            <a:br>
              <a:rPr lang="en-US" dirty="0">
                <a:solidFill>
                  <a:srgbClr val="1C2961"/>
                </a:solidFill>
                <a:latin typeface="Calibri"/>
                <a:cs typeface="Calibri"/>
              </a:rPr>
            </a:br>
            <a:endParaRPr lang="pl-PL" sz="1800" b="0" dirty="0">
              <a:solidFill>
                <a:srgbClr val="4D4D4D"/>
              </a:solidFill>
              <a:latin typeface="Calibri"/>
              <a:cs typeface="Calibri"/>
            </a:endParaRPr>
          </a:p>
        </p:txBody>
      </p:sp>
      <p:sp>
        <p:nvSpPr>
          <p:cNvPr id="58" name="Symbol zastępczy tekstu 4"/>
          <p:cNvSpPr txBox="1">
            <a:spLocks/>
          </p:cNvSpPr>
          <p:nvPr/>
        </p:nvSpPr>
        <p:spPr>
          <a:xfrm>
            <a:off x="1998513" y="5296531"/>
            <a:ext cx="2465136" cy="1127454"/>
          </a:xfrm>
          <a:prstGeom prst="rect">
            <a:avLst/>
          </a:prstGeom>
        </p:spPr>
        <p:txBody>
          <a:bodyPr numCol="1" spcCol="36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D4D4D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7397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charakterystyka rynku (m.in. segmentacja, trendy etc.)</a:t>
            </a:r>
            <a:endParaRPr lang="en-US" sz="1600" dirty="0">
              <a:latin typeface="Calibri"/>
              <a:cs typeface="Calibri"/>
            </a:endParaRPr>
          </a:p>
          <a:p>
            <a:pPr marL="288000" indent="-287397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4B98"/>
              </a:buClr>
              <a:buFont typeface="Wingdings" charset="2"/>
              <a:buChar char="§"/>
            </a:pPr>
            <a:r>
              <a:rPr lang="pl-PL" sz="1600" dirty="0">
                <a:latin typeface="Calibri"/>
                <a:cs typeface="Calibri"/>
              </a:rPr>
              <a:t>definicja i dekompozycja kosztów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9337783" y="1199135"/>
            <a:ext cx="2204291" cy="1919607"/>
            <a:chOff x="554844" y="1573953"/>
            <a:chExt cx="1885744" cy="1740702"/>
          </a:xfrm>
        </p:grpSpPr>
        <p:sp>
          <p:nvSpPr>
            <p:cNvPr id="60" name="Rectangle 33"/>
            <p:cNvSpPr/>
            <p:nvPr/>
          </p:nvSpPr>
          <p:spPr bwMode="auto">
            <a:xfrm>
              <a:off x="554844" y="1573953"/>
              <a:ext cx="1838023" cy="7104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004B98"/>
                </a:buClr>
              </a:pPr>
              <a:endParaRPr lang="en-US" sz="6400">
                <a:solidFill>
                  <a:srgbClr val="000000"/>
                </a:solidFill>
                <a:latin typeface="Calibri"/>
                <a:ea typeface="ヒラギノ角ゴ ProN W3" charset="0"/>
                <a:cs typeface="Calibri"/>
                <a:sym typeface="Gill Sans" charset="0"/>
              </a:endParaRPr>
            </a:p>
          </p:txBody>
        </p:sp>
        <p:sp>
          <p:nvSpPr>
            <p:cNvPr id="61" name="Symbol zastępczy zawartości 1"/>
            <p:cNvSpPr txBox="1">
              <a:spLocks/>
            </p:cNvSpPr>
            <p:nvPr/>
          </p:nvSpPr>
          <p:spPr>
            <a:xfrm>
              <a:off x="595546" y="1633787"/>
              <a:ext cx="1845042" cy="618164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000" b="1" kern="1200">
                  <a:solidFill>
                    <a:srgbClr val="004B98"/>
                  </a:solidFill>
                  <a:latin typeface="Lato"/>
                  <a:ea typeface="+mn-ea"/>
                  <a:cs typeface="Lato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2114">
                <a:lnSpc>
                  <a:spcPct val="100000"/>
                </a:lnSpc>
                <a:spcBef>
                  <a:spcPts val="0"/>
                </a:spcBef>
                <a:spcAft>
                  <a:spcPts val="1825"/>
                </a:spcAft>
              </a:pPr>
              <a:r>
                <a:rPr lang="pl-PL" dirty="0">
                  <a:latin typeface="Calibri"/>
                  <a:cs typeface="Calibri"/>
                </a:rPr>
                <a:t>ZASADY SRM</a:t>
              </a:r>
              <a:br>
                <a:rPr lang="en-US" dirty="0">
                  <a:solidFill>
                    <a:srgbClr val="1C2961"/>
                  </a:solidFill>
                  <a:latin typeface="Calibri"/>
                  <a:cs typeface="Calibri"/>
                </a:rPr>
              </a:br>
              <a:endParaRPr lang="pl-PL" sz="1800" b="0" dirty="0">
                <a:solidFill>
                  <a:srgbClr val="4D4D4D"/>
                </a:solidFill>
                <a:latin typeface="Calibri"/>
                <a:cs typeface="Calibri"/>
              </a:endParaRPr>
            </a:p>
          </p:txBody>
        </p:sp>
        <p:sp>
          <p:nvSpPr>
            <p:cNvPr id="62" name="Symbol zastępczy tekstu 4"/>
            <p:cNvSpPr txBox="1">
              <a:spLocks/>
            </p:cNvSpPr>
            <p:nvPr/>
          </p:nvSpPr>
          <p:spPr>
            <a:xfrm>
              <a:off x="570407" y="2292278"/>
              <a:ext cx="1829607" cy="1022377"/>
            </a:xfrm>
            <a:prstGeom prst="rect">
              <a:avLst/>
            </a:prstGeom>
          </p:spPr>
          <p:txBody>
            <a:bodyPr numCol="1" spcCol="36000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4D4D4D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mapowanie dostawców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ryzyka współpracy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zasady oceny dostawców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337783" y="4233613"/>
            <a:ext cx="2320898" cy="1919607"/>
            <a:chOff x="554844" y="1573953"/>
            <a:chExt cx="1985499" cy="1740702"/>
          </a:xfrm>
        </p:grpSpPr>
        <p:sp>
          <p:nvSpPr>
            <p:cNvPr id="64" name="Rectangle 33"/>
            <p:cNvSpPr/>
            <p:nvPr/>
          </p:nvSpPr>
          <p:spPr bwMode="auto">
            <a:xfrm>
              <a:off x="554844" y="1573953"/>
              <a:ext cx="1838023" cy="7104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004B98"/>
                </a:buClr>
              </a:pPr>
              <a:endParaRPr lang="en-US" sz="6400">
                <a:solidFill>
                  <a:srgbClr val="000000"/>
                </a:solidFill>
                <a:latin typeface="Calibri"/>
                <a:ea typeface="ヒラギノ角ゴ ProN W3" charset="0"/>
                <a:cs typeface="Calibri"/>
                <a:sym typeface="Gill Sans" charset="0"/>
              </a:endParaRPr>
            </a:p>
          </p:txBody>
        </p:sp>
        <p:sp>
          <p:nvSpPr>
            <p:cNvPr id="65" name="Symbol zastępczy zawartości 1"/>
            <p:cNvSpPr txBox="1">
              <a:spLocks/>
            </p:cNvSpPr>
            <p:nvPr/>
          </p:nvSpPr>
          <p:spPr>
            <a:xfrm>
              <a:off x="595546" y="1633787"/>
              <a:ext cx="1818846" cy="618164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000" b="1" kern="1200">
                  <a:solidFill>
                    <a:srgbClr val="004B98"/>
                  </a:solidFill>
                  <a:latin typeface="Lato"/>
                  <a:ea typeface="+mn-ea"/>
                  <a:cs typeface="Lato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2114">
                <a:lnSpc>
                  <a:spcPct val="100000"/>
                </a:lnSpc>
                <a:spcBef>
                  <a:spcPts val="0"/>
                </a:spcBef>
                <a:spcAft>
                  <a:spcPts val="1825"/>
                </a:spcAft>
              </a:pPr>
              <a:r>
                <a:rPr lang="pl-PL" dirty="0">
                  <a:latin typeface="Calibri"/>
                  <a:cs typeface="Calibri"/>
                </a:rPr>
                <a:t>STRATEGIA</a:t>
              </a:r>
              <a:br>
                <a:rPr lang="en-US" dirty="0">
                  <a:solidFill>
                    <a:srgbClr val="1C2961"/>
                  </a:solidFill>
                  <a:latin typeface="Calibri"/>
                  <a:cs typeface="Calibri"/>
                </a:rPr>
              </a:br>
              <a:endParaRPr lang="pl-PL" sz="2000" b="0" dirty="0">
                <a:solidFill>
                  <a:srgbClr val="4D4D4D"/>
                </a:solidFill>
                <a:latin typeface="Calibri"/>
                <a:cs typeface="Calibri"/>
              </a:endParaRPr>
            </a:p>
          </p:txBody>
        </p:sp>
        <p:sp>
          <p:nvSpPr>
            <p:cNvPr id="66" name="Symbol zastępczy tekstu 4"/>
            <p:cNvSpPr txBox="1">
              <a:spLocks/>
            </p:cNvSpPr>
            <p:nvPr/>
          </p:nvSpPr>
          <p:spPr>
            <a:xfrm>
              <a:off x="570407" y="2292278"/>
              <a:ext cx="1969936" cy="1022377"/>
            </a:xfrm>
            <a:prstGeom prst="rect">
              <a:avLst/>
            </a:prstGeom>
          </p:spPr>
          <p:txBody>
            <a:bodyPr numCol="1" spcCol="36000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4D4D4D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docelowa liczba dostawców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kryteria wyboru i czas trwania umów</a:t>
              </a:r>
              <a:endParaRPr lang="en-US" sz="1600" dirty="0">
                <a:latin typeface="Calibri"/>
                <a:cs typeface="Calibri"/>
              </a:endParaRPr>
            </a:p>
            <a:p>
              <a:pPr marL="288000" indent="-287397">
                <a:lnSpc>
                  <a:spcPct val="100000"/>
                </a:lnSpc>
                <a:spcBef>
                  <a:spcPts val="0"/>
                </a:spcBef>
                <a:spcAft>
                  <a:spcPts val="1000"/>
                </a:spcAft>
                <a:buClr>
                  <a:srgbClr val="004B98"/>
                </a:buClr>
                <a:buFont typeface="Wingdings" charset="2"/>
                <a:buChar char="§"/>
              </a:pPr>
              <a:r>
                <a:rPr lang="pl-PL" sz="1600" dirty="0">
                  <a:latin typeface="Calibri"/>
                  <a:cs typeface="Calibri"/>
                </a:rPr>
                <a:t>inicjatywy optymalizujące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17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 animBg="1"/>
      <p:bldP spid="42" grpId="0" animBg="1"/>
      <p:bldP spid="56" grpId="0" animBg="1"/>
      <p:bldP spid="57" grpId="0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7xeJn6CkqHEsNMh8xq0g"/>
</p:tagLst>
</file>

<file path=ppt/theme/theme1.xml><?xml version="1.0" encoding="utf-8"?>
<a:theme xmlns:a="http://schemas.openxmlformats.org/drawingml/2006/main" name="Okładki">
  <a:themeElements>
    <a:clrScheme name="Lot - palette">
      <a:dk1>
        <a:srgbClr val="4D4D4D"/>
      </a:dk1>
      <a:lt1>
        <a:srgbClr val="FFFFFF"/>
      </a:lt1>
      <a:dk2>
        <a:srgbClr val="004B98"/>
      </a:dk2>
      <a:lt2>
        <a:srgbClr val="F2F2F2"/>
      </a:lt2>
      <a:accent1>
        <a:srgbClr val="004B98"/>
      </a:accent1>
      <a:accent2>
        <a:srgbClr val="2E75B5"/>
      </a:accent2>
      <a:accent3>
        <a:srgbClr val="9CC3E5"/>
      </a:accent3>
      <a:accent4>
        <a:srgbClr val="BDD7EE"/>
      </a:accent4>
      <a:accent5>
        <a:srgbClr val="DEEBF6"/>
      </a:accent5>
      <a:accent6>
        <a:srgbClr val="E9F4FF"/>
      </a:accent6>
      <a:hlink>
        <a:srgbClr val="004B98"/>
      </a:hlink>
      <a:folHlink>
        <a:srgbClr val="004B9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zekładki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rony tekstowe">
  <a:themeElements>
    <a:clrScheme name="Custom 7">
      <a:dk1>
        <a:srgbClr val="4D4D4D"/>
      </a:dk1>
      <a:lt1>
        <a:sysClr val="window" lastClr="FFFFFF"/>
      </a:lt1>
      <a:dk2>
        <a:srgbClr val="004B98"/>
      </a:dk2>
      <a:lt2>
        <a:srgbClr val="F2F2F2"/>
      </a:lt2>
      <a:accent1>
        <a:srgbClr val="004B98"/>
      </a:accent1>
      <a:accent2>
        <a:srgbClr val="2D75B6"/>
      </a:accent2>
      <a:accent3>
        <a:srgbClr val="6DA4D3"/>
      </a:accent3>
      <a:accent4>
        <a:srgbClr val="B0D9F5"/>
      </a:accent4>
      <a:accent5>
        <a:srgbClr val="C7CED5"/>
      </a:accent5>
      <a:accent6>
        <a:srgbClr val="F2F2F2"/>
      </a:accent6>
      <a:hlink>
        <a:srgbClr val="004B98"/>
      </a:hlink>
      <a:folHlink>
        <a:srgbClr val="004B98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kładki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Strony tekstow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7">
    <a:dk1>
      <a:srgbClr val="4D4D4D"/>
    </a:dk1>
    <a:lt1>
      <a:sysClr val="window" lastClr="FFFFFF"/>
    </a:lt1>
    <a:dk2>
      <a:srgbClr val="004B98"/>
    </a:dk2>
    <a:lt2>
      <a:srgbClr val="F2F2F2"/>
    </a:lt2>
    <a:accent1>
      <a:srgbClr val="004B98"/>
    </a:accent1>
    <a:accent2>
      <a:srgbClr val="2D75B6"/>
    </a:accent2>
    <a:accent3>
      <a:srgbClr val="6DA4D3"/>
    </a:accent3>
    <a:accent4>
      <a:srgbClr val="B0D9F5"/>
    </a:accent4>
    <a:accent5>
      <a:srgbClr val="C7CED5"/>
    </a:accent5>
    <a:accent6>
      <a:srgbClr val="F2F2F2"/>
    </a:accent6>
    <a:hlink>
      <a:srgbClr val="004B98"/>
    </a:hlink>
    <a:folHlink>
      <a:srgbClr val="004B98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bec0d4-f9e4-4991-84c3-22d625512053">
      <UserInfo>
        <DisplayName>Kałkus Jacek</DisplayName>
        <AccountId>516</AccountId>
        <AccountType/>
      </UserInfo>
      <UserInfo>
        <DisplayName>Olechnowicz Grażyna</DisplayName>
        <AccountId>320</AccountId>
        <AccountType/>
      </UserInfo>
    </SharedWithUsers>
    <SharingHintHash xmlns="4abec0d4-f9e4-4991-84c3-22d625512053">68212018</SharingHintHash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0C41466D2B6B45B2158CEE803B6423" ma:contentTypeVersion="7" ma:contentTypeDescription="Utwórz nowy dokument." ma:contentTypeScope="" ma:versionID="fdd8271b5522c067749f23a9a240c227">
  <xsd:schema xmlns:xsd="http://www.w3.org/2001/XMLSchema" xmlns:xs="http://www.w3.org/2001/XMLSchema" xmlns:p="http://schemas.microsoft.com/office/2006/metadata/properties" xmlns:ns2="4abec0d4-f9e4-4991-84c3-22d625512053" xmlns:ns3="256dd21b-11a4-498a-916f-883d9a2252be" targetNamespace="http://schemas.microsoft.com/office/2006/metadata/properties" ma:root="true" ma:fieldsID="aced5408a191bc5ffa6c62d5793ee48b" ns2:_="" ns3:_="">
    <xsd:import namespace="4abec0d4-f9e4-4991-84c3-22d625512053"/>
    <xsd:import namespace="256dd21b-11a4-498a-916f-883d9a2252b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ec0d4-f9e4-4991-84c3-22d62551205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krót wskazówki dotyczącej udostępniania" ma:internalName="SharingHintHash" ma:readOnly="true">
      <xsd:simpleType>
        <xsd:restriction base="dms:Text"/>
      </xsd:simpleType>
    </xsd:element>
    <xsd:element name="SharedWithDetails" ma:index="1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Ostatnio udostępniane według użytkownika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Ostatnio udostępniane według czasu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dd21b-11a4-498a-916f-883d9a225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1C8DF4-EDD1-4E0F-BF9F-A07E7AF3D5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BAAE89-01CA-42CC-AE68-0C90E22CFCF7}">
  <ds:schemaRefs>
    <ds:schemaRef ds:uri="http://schemas.microsoft.com/office/2006/metadata/properties"/>
    <ds:schemaRef ds:uri="http://schemas.microsoft.com/office/infopath/2007/PartnerControls"/>
    <ds:schemaRef ds:uri="4abec0d4-f9e4-4991-84c3-22d625512053"/>
  </ds:schemaRefs>
</ds:datastoreItem>
</file>

<file path=customXml/itemProps3.xml><?xml version="1.0" encoding="utf-8"?>
<ds:datastoreItem xmlns:ds="http://schemas.openxmlformats.org/officeDocument/2006/customXml" ds:itemID="{9E9D6B32-4A28-4825-BEF2-19A4E14A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bec0d4-f9e4-4991-84c3-22d625512053"/>
    <ds:schemaRef ds:uri="256dd21b-11a4-498a-916f-883d9a2252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9783</TotalTime>
  <Words>695</Words>
  <Application>Microsoft Office PowerPoint</Application>
  <PresentationFormat>Niestandardowy</PresentationFormat>
  <Paragraphs>187</Paragraphs>
  <Slides>12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Gill Sans</vt:lpstr>
      <vt:lpstr>Lucida Grande CE</vt:lpstr>
      <vt:lpstr>Wingdings</vt:lpstr>
      <vt:lpstr>Okładki</vt:lpstr>
      <vt:lpstr>Przekładki</vt:lpstr>
      <vt:lpstr>Strony tekstowe</vt:lpstr>
      <vt:lpstr>1_Okładki</vt:lpstr>
      <vt:lpstr>1_Strony tekstowe</vt:lpstr>
      <vt:lpstr>STRATEGIE ZAKUPOWE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Aurelia Szokal</dc:creator>
  <cp:lastModifiedBy>Przemysław Wątroba</cp:lastModifiedBy>
  <cp:revision>1020</cp:revision>
  <dcterms:created xsi:type="dcterms:W3CDTF">2015-02-17T13:59:10Z</dcterms:created>
  <dcterms:modified xsi:type="dcterms:W3CDTF">2022-11-20T22:06:21Z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0x010100F20C41466D2B6B45B2158CEE803B6423</vt:lpwstr>
  </property>
</Properties>
</file>