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  <p:sldMasterId id="2147483707" r:id="rId5"/>
    <p:sldMasterId id="2147483678" r:id="rId6"/>
    <p:sldMasterId id="2147483718" r:id="rId7"/>
    <p:sldMasterId id="2147483731" r:id="rId8"/>
  </p:sldMasterIdLst>
  <p:notesMasterIdLst>
    <p:notesMasterId r:id="rId21"/>
  </p:notesMasterIdLst>
  <p:handoutMasterIdLst>
    <p:handoutMasterId r:id="rId22"/>
  </p:handoutMasterIdLst>
  <p:sldIdLst>
    <p:sldId id="457" r:id="rId9"/>
    <p:sldId id="467" r:id="rId10"/>
    <p:sldId id="464" r:id="rId11"/>
    <p:sldId id="400" r:id="rId12"/>
    <p:sldId id="468" r:id="rId13"/>
    <p:sldId id="385" r:id="rId14"/>
    <p:sldId id="462" r:id="rId15"/>
    <p:sldId id="469" r:id="rId16"/>
    <p:sldId id="365" r:id="rId17"/>
    <p:sldId id="470" r:id="rId18"/>
    <p:sldId id="471" r:id="rId19"/>
    <p:sldId id="472" r:id="rId20"/>
  </p:sldIdLst>
  <p:sldSz cx="13444538" cy="7562850"/>
  <p:notesSz cx="6858000" cy="9144000"/>
  <p:defaultTextStyle>
    <a:defPPr>
      <a:defRPr lang="pl-PL"/>
    </a:defPPr>
    <a:lvl1pPr marL="0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orient="horz" pos="278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7244" userDrawn="1">
          <p15:clr>
            <a:srgbClr val="A4A3A4"/>
          </p15:clr>
        </p15:guide>
        <p15:guide id="6" orient="horz" pos="4763" userDrawn="1">
          <p15:clr>
            <a:srgbClr val="A4A3A4"/>
          </p15:clr>
        </p15:guide>
        <p15:guide id="7" pos="4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ątroba Przemysław" initials="WP" lastIdx="4" clrIdx="0">
    <p:extLst>
      <p:ext uri="{19B8F6BF-5375-455C-9EA6-DF929625EA0E}">
        <p15:presenceInfo xmlns:p15="http://schemas.microsoft.com/office/powerpoint/2012/main" userId="S::pwatroba@lot.pl::71c1db38-23d4-42f6-9e6f-08a1eabf6ae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F2F2F2"/>
    <a:srgbClr val="F2F2D9"/>
    <a:srgbClr val="D9D9D9"/>
    <a:srgbClr val="4D4D4D"/>
    <a:srgbClr val="C7CED5"/>
    <a:srgbClr val="B0D9F5"/>
    <a:srgbClr val="6DA4D3"/>
    <a:srgbClr val="2D75B6"/>
    <a:srgbClr val="DDE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5" autoAdjust="0"/>
    <p:restoredTop sz="93792" autoAdjust="0"/>
  </p:normalViewPr>
  <p:slideViewPr>
    <p:cSldViewPr snapToGrid="0">
      <p:cViewPr>
        <p:scale>
          <a:sx n="60" d="100"/>
          <a:sy n="60" d="100"/>
        </p:scale>
        <p:origin x="208" y="28"/>
      </p:cViewPr>
      <p:guideLst>
        <p:guide orient="horz" pos="2160"/>
        <p:guide orient="horz" pos="278"/>
        <p:guide orient="horz"/>
        <p:guide pos="7244"/>
        <p:guide orient="horz" pos="4763"/>
        <p:guide pos="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-1896" y="14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explosion val="6"/>
          <c:dLbls>
            <c:delete val="1"/>
          </c:dLbls>
          <c:cat>
            <c:strRef>
              <c:f>Sheet1!$A$2:$A$5</c:f>
              <c:strCache>
                <c:ptCount val="3"/>
                <c:pt idx="0">
                  <c:v>DOSKONAŁOŚĆ</c:v>
                </c:pt>
                <c:pt idx="1">
                  <c:v>KULTURA</c:v>
                </c:pt>
                <c:pt idx="2">
                  <c:v>STRATEGIA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AC-48A0-BCED-EE72645A49C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 b="1"/>
      </a:pPr>
      <a:endParaRPr lang="pl-PL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19B1B-0BF7-4C7F-AC06-C45B7F6B067A}" type="doc">
      <dgm:prSet loTypeId="urn:microsoft.com/office/officeart/2005/8/layout/venn2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8253673-6802-47A4-B834-B75DB017FB00}">
      <dgm:prSet phldrT="[Tekst]" custT="1"/>
      <dgm:spPr/>
      <dgm:t>
        <a:bodyPr/>
        <a:lstStyle/>
        <a:p>
          <a:r>
            <a:rPr lang="pl-PL" sz="2800" b="1" dirty="0"/>
            <a:t>STRATEGIA FIRMY</a:t>
          </a:r>
        </a:p>
      </dgm:t>
    </dgm:pt>
    <dgm:pt modelId="{8A1CB29C-3306-4133-BB6A-879794C9D4DD}" type="parTrans" cxnId="{EEE743A7-5507-44C8-9B0E-17205709F2A3}">
      <dgm:prSet/>
      <dgm:spPr/>
      <dgm:t>
        <a:bodyPr/>
        <a:lstStyle/>
        <a:p>
          <a:endParaRPr lang="pl-PL"/>
        </a:p>
      </dgm:t>
    </dgm:pt>
    <dgm:pt modelId="{81722C7A-50CA-4389-AC80-1EA20BA6305A}" type="sibTrans" cxnId="{EEE743A7-5507-44C8-9B0E-17205709F2A3}">
      <dgm:prSet/>
      <dgm:spPr/>
      <dgm:t>
        <a:bodyPr/>
        <a:lstStyle/>
        <a:p>
          <a:endParaRPr lang="pl-PL"/>
        </a:p>
      </dgm:t>
    </dgm:pt>
    <dgm:pt modelId="{012CD473-B506-48A2-97FB-BF79E864F86B}">
      <dgm:prSet phldrT="[Tekst]" custT="1"/>
      <dgm:spPr/>
      <dgm:t>
        <a:bodyPr/>
        <a:lstStyle/>
        <a:p>
          <a:r>
            <a:rPr lang="pl-PL" sz="2000" b="1" dirty="0"/>
            <a:t>STRATEGIA FUNKCJI ZAKUPOWEJ</a:t>
          </a:r>
        </a:p>
      </dgm:t>
    </dgm:pt>
    <dgm:pt modelId="{BD0B1CA9-A4A3-406A-84E5-DE7A390A364D}" type="parTrans" cxnId="{35DE7C04-07BB-4507-83EC-F0D6EA8347CE}">
      <dgm:prSet/>
      <dgm:spPr/>
      <dgm:t>
        <a:bodyPr/>
        <a:lstStyle/>
        <a:p>
          <a:endParaRPr lang="pl-PL"/>
        </a:p>
      </dgm:t>
    </dgm:pt>
    <dgm:pt modelId="{2B42FAF1-46FE-49C6-8D96-4C90A8FC2288}" type="sibTrans" cxnId="{35DE7C04-07BB-4507-83EC-F0D6EA8347CE}">
      <dgm:prSet/>
      <dgm:spPr/>
      <dgm:t>
        <a:bodyPr/>
        <a:lstStyle/>
        <a:p>
          <a:endParaRPr lang="pl-PL"/>
        </a:p>
      </dgm:t>
    </dgm:pt>
    <dgm:pt modelId="{C04E8B6A-4346-449B-A880-97FEFE3633CC}">
      <dgm:prSet phldrT="[Tekst]" custT="1"/>
      <dgm:spPr/>
      <dgm:t>
        <a:bodyPr/>
        <a:lstStyle/>
        <a:p>
          <a:r>
            <a:rPr lang="pl-PL" sz="2000" b="1" dirty="0"/>
            <a:t>STRATEGIA KATEGORII ZAKUPOWEJ</a:t>
          </a:r>
        </a:p>
      </dgm:t>
    </dgm:pt>
    <dgm:pt modelId="{F71011B2-89F4-4CA5-B2AD-81088AB42C4A}" type="parTrans" cxnId="{FE577CEA-2AB4-4FBE-99D9-38C6A43E4E53}">
      <dgm:prSet/>
      <dgm:spPr/>
      <dgm:t>
        <a:bodyPr/>
        <a:lstStyle/>
        <a:p>
          <a:endParaRPr lang="pl-PL"/>
        </a:p>
      </dgm:t>
    </dgm:pt>
    <dgm:pt modelId="{8517217C-44F8-450A-A7BB-31DA17FF1A7C}" type="sibTrans" cxnId="{FE577CEA-2AB4-4FBE-99D9-38C6A43E4E53}">
      <dgm:prSet/>
      <dgm:spPr/>
      <dgm:t>
        <a:bodyPr/>
        <a:lstStyle/>
        <a:p>
          <a:endParaRPr lang="pl-PL"/>
        </a:p>
      </dgm:t>
    </dgm:pt>
    <dgm:pt modelId="{CDDFE4DA-D49E-4305-8829-03339BB9FF48}" type="pres">
      <dgm:prSet presAssocID="{0B119B1B-0BF7-4C7F-AC06-C45B7F6B067A}" presName="Name0" presStyleCnt="0">
        <dgm:presLayoutVars>
          <dgm:chMax val="7"/>
          <dgm:resizeHandles val="exact"/>
        </dgm:presLayoutVars>
      </dgm:prSet>
      <dgm:spPr/>
    </dgm:pt>
    <dgm:pt modelId="{DD33D0AB-11CA-4D0E-8C72-309622E37FD2}" type="pres">
      <dgm:prSet presAssocID="{0B119B1B-0BF7-4C7F-AC06-C45B7F6B067A}" presName="comp1" presStyleCnt="0"/>
      <dgm:spPr/>
    </dgm:pt>
    <dgm:pt modelId="{3781F45F-3EDC-4ED1-96D4-96FC84E7B87C}" type="pres">
      <dgm:prSet presAssocID="{0B119B1B-0BF7-4C7F-AC06-C45B7F6B067A}" presName="circle1" presStyleLbl="node1" presStyleIdx="0" presStyleCnt="3"/>
      <dgm:spPr/>
    </dgm:pt>
    <dgm:pt modelId="{818875F2-F177-46ED-B04B-449807B45915}" type="pres">
      <dgm:prSet presAssocID="{0B119B1B-0BF7-4C7F-AC06-C45B7F6B067A}" presName="c1text" presStyleLbl="node1" presStyleIdx="0" presStyleCnt="3">
        <dgm:presLayoutVars>
          <dgm:bulletEnabled val="1"/>
        </dgm:presLayoutVars>
      </dgm:prSet>
      <dgm:spPr/>
    </dgm:pt>
    <dgm:pt modelId="{686718DC-66D1-47DA-962E-6F0A36E5CC79}" type="pres">
      <dgm:prSet presAssocID="{0B119B1B-0BF7-4C7F-AC06-C45B7F6B067A}" presName="comp2" presStyleCnt="0"/>
      <dgm:spPr/>
    </dgm:pt>
    <dgm:pt modelId="{7A8FEBF9-CD30-4D8F-B3EB-FBF96589449E}" type="pres">
      <dgm:prSet presAssocID="{0B119B1B-0BF7-4C7F-AC06-C45B7F6B067A}" presName="circle2" presStyleLbl="node1" presStyleIdx="1" presStyleCnt="3"/>
      <dgm:spPr/>
    </dgm:pt>
    <dgm:pt modelId="{3CA26812-9086-4EDF-B7B3-0CE479A5CC8D}" type="pres">
      <dgm:prSet presAssocID="{0B119B1B-0BF7-4C7F-AC06-C45B7F6B067A}" presName="c2text" presStyleLbl="node1" presStyleIdx="1" presStyleCnt="3">
        <dgm:presLayoutVars>
          <dgm:bulletEnabled val="1"/>
        </dgm:presLayoutVars>
      </dgm:prSet>
      <dgm:spPr/>
    </dgm:pt>
    <dgm:pt modelId="{3B2C9E13-91F1-48C0-BDA6-285886D331D1}" type="pres">
      <dgm:prSet presAssocID="{0B119B1B-0BF7-4C7F-AC06-C45B7F6B067A}" presName="comp3" presStyleCnt="0"/>
      <dgm:spPr/>
    </dgm:pt>
    <dgm:pt modelId="{7AC96B1B-B327-4726-872C-7FBCEBB1CD31}" type="pres">
      <dgm:prSet presAssocID="{0B119B1B-0BF7-4C7F-AC06-C45B7F6B067A}" presName="circle3" presStyleLbl="node1" presStyleIdx="2" presStyleCnt="3"/>
      <dgm:spPr/>
    </dgm:pt>
    <dgm:pt modelId="{41B8638A-1E92-4FD8-9A7E-51219D4E0258}" type="pres">
      <dgm:prSet presAssocID="{0B119B1B-0BF7-4C7F-AC06-C45B7F6B067A}" presName="c3text" presStyleLbl="node1" presStyleIdx="2" presStyleCnt="3">
        <dgm:presLayoutVars>
          <dgm:bulletEnabled val="1"/>
        </dgm:presLayoutVars>
      </dgm:prSet>
      <dgm:spPr/>
    </dgm:pt>
  </dgm:ptLst>
  <dgm:cxnLst>
    <dgm:cxn modelId="{35DE7C04-07BB-4507-83EC-F0D6EA8347CE}" srcId="{0B119B1B-0BF7-4C7F-AC06-C45B7F6B067A}" destId="{012CD473-B506-48A2-97FB-BF79E864F86B}" srcOrd="1" destOrd="0" parTransId="{BD0B1CA9-A4A3-406A-84E5-DE7A390A364D}" sibTransId="{2B42FAF1-46FE-49C6-8D96-4C90A8FC2288}"/>
    <dgm:cxn modelId="{46786463-24DE-4EAF-BD37-B90BC02B7913}" type="presOf" srcId="{48253673-6802-47A4-B834-B75DB017FB00}" destId="{818875F2-F177-46ED-B04B-449807B45915}" srcOrd="1" destOrd="0" presId="urn:microsoft.com/office/officeart/2005/8/layout/venn2"/>
    <dgm:cxn modelId="{9E0C1A48-5EBA-4CD2-85E8-B8045C406DA0}" type="presOf" srcId="{48253673-6802-47A4-B834-B75DB017FB00}" destId="{3781F45F-3EDC-4ED1-96D4-96FC84E7B87C}" srcOrd="0" destOrd="0" presId="urn:microsoft.com/office/officeart/2005/8/layout/venn2"/>
    <dgm:cxn modelId="{A0D3E399-A17A-4F63-8012-00A1B7413F5C}" type="presOf" srcId="{C04E8B6A-4346-449B-A880-97FEFE3633CC}" destId="{41B8638A-1E92-4FD8-9A7E-51219D4E0258}" srcOrd="1" destOrd="0" presId="urn:microsoft.com/office/officeart/2005/8/layout/venn2"/>
    <dgm:cxn modelId="{EEE743A7-5507-44C8-9B0E-17205709F2A3}" srcId="{0B119B1B-0BF7-4C7F-AC06-C45B7F6B067A}" destId="{48253673-6802-47A4-B834-B75DB017FB00}" srcOrd="0" destOrd="0" parTransId="{8A1CB29C-3306-4133-BB6A-879794C9D4DD}" sibTransId="{81722C7A-50CA-4389-AC80-1EA20BA6305A}"/>
    <dgm:cxn modelId="{2C893EB8-C53F-4301-A8C2-8B3BB1ACE54F}" type="presOf" srcId="{012CD473-B506-48A2-97FB-BF79E864F86B}" destId="{3CA26812-9086-4EDF-B7B3-0CE479A5CC8D}" srcOrd="1" destOrd="0" presId="urn:microsoft.com/office/officeart/2005/8/layout/venn2"/>
    <dgm:cxn modelId="{457EFBBB-CF6C-40FD-B5EF-7C0EE3CD907E}" type="presOf" srcId="{0B119B1B-0BF7-4C7F-AC06-C45B7F6B067A}" destId="{CDDFE4DA-D49E-4305-8829-03339BB9FF48}" srcOrd="0" destOrd="0" presId="urn:microsoft.com/office/officeart/2005/8/layout/venn2"/>
    <dgm:cxn modelId="{CD7171E6-36E3-4E8A-8540-9D2CBC684964}" type="presOf" srcId="{C04E8B6A-4346-449B-A880-97FEFE3633CC}" destId="{7AC96B1B-B327-4726-872C-7FBCEBB1CD31}" srcOrd="0" destOrd="0" presId="urn:microsoft.com/office/officeart/2005/8/layout/venn2"/>
    <dgm:cxn modelId="{FE577CEA-2AB4-4FBE-99D9-38C6A43E4E53}" srcId="{0B119B1B-0BF7-4C7F-AC06-C45B7F6B067A}" destId="{C04E8B6A-4346-449B-A880-97FEFE3633CC}" srcOrd="2" destOrd="0" parTransId="{F71011B2-89F4-4CA5-B2AD-81088AB42C4A}" sibTransId="{8517217C-44F8-450A-A7BB-31DA17FF1A7C}"/>
    <dgm:cxn modelId="{C6542EF7-390D-4C8D-8FE0-6EE91B8BC803}" type="presOf" srcId="{012CD473-B506-48A2-97FB-BF79E864F86B}" destId="{7A8FEBF9-CD30-4D8F-B3EB-FBF96589449E}" srcOrd="0" destOrd="0" presId="urn:microsoft.com/office/officeart/2005/8/layout/venn2"/>
    <dgm:cxn modelId="{33AABF5E-769C-4D94-A5EA-2BED42F09831}" type="presParOf" srcId="{CDDFE4DA-D49E-4305-8829-03339BB9FF48}" destId="{DD33D0AB-11CA-4D0E-8C72-309622E37FD2}" srcOrd="0" destOrd="0" presId="urn:microsoft.com/office/officeart/2005/8/layout/venn2"/>
    <dgm:cxn modelId="{E7D96E11-CF9C-4661-A1D8-5830BCA00B9C}" type="presParOf" srcId="{DD33D0AB-11CA-4D0E-8C72-309622E37FD2}" destId="{3781F45F-3EDC-4ED1-96D4-96FC84E7B87C}" srcOrd="0" destOrd="0" presId="urn:microsoft.com/office/officeart/2005/8/layout/venn2"/>
    <dgm:cxn modelId="{5C24EB0F-69FF-409E-8CAF-C39FC1A12260}" type="presParOf" srcId="{DD33D0AB-11CA-4D0E-8C72-309622E37FD2}" destId="{818875F2-F177-46ED-B04B-449807B45915}" srcOrd="1" destOrd="0" presId="urn:microsoft.com/office/officeart/2005/8/layout/venn2"/>
    <dgm:cxn modelId="{007BD9C8-BD7E-4255-9698-C137C172D907}" type="presParOf" srcId="{CDDFE4DA-D49E-4305-8829-03339BB9FF48}" destId="{686718DC-66D1-47DA-962E-6F0A36E5CC79}" srcOrd="1" destOrd="0" presId="urn:microsoft.com/office/officeart/2005/8/layout/venn2"/>
    <dgm:cxn modelId="{ADB132AD-0612-4A7C-B065-A862596E3495}" type="presParOf" srcId="{686718DC-66D1-47DA-962E-6F0A36E5CC79}" destId="{7A8FEBF9-CD30-4D8F-B3EB-FBF96589449E}" srcOrd="0" destOrd="0" presId="urn:microsoft.com/office/officeart/2005/8/layout/venn2"/>
    <dgm:cxn modelId="{A40F028D-A0DE-4730-A61C-FF91750CCE95}" type="presParOf" srcId="{686718DC-66D1-47DA-962E-6F0A36E5CC79}" destId="{3CA26812-9086-4EDF-B7B3-0CE479A5CC8D}" srcOrd="1" destOrd="0" presId="urn:microsoft.com/office/officeart/2005/8/layout/venn2"/>
    <dgm:cxn modelId="{1168A2F1-A3EB-439A-8148-40F5E113E081}" type="presParOf" srcId="{CDDFE4DA-D49E-4305-8829-03339BB9FF48}" destId="{3B2C9E13-91F1-48C0-BDA6-285886D331D1}" srcOrd="2" destOrd="0" presId="urn:microsoft.com/office/officeart/2005/8/layout/venn2"/>
    <dgm:cxn modelId="{3665A26C-C6D2-48F8-BA67-01F0B9BDEF32}" type="presParOf" srcId="{3B2C9E13-91F1-48C0-BDA6-285886D331D1}" destId="{7AC96B1B-B327-4726-872C-7FBCEBB1CD31}" srcOrd="0" destOrd="0" presId="urn:microsoft.com/office/officeart/2005/8/layout/venn2"/>
    <dgm:cxn modelId="{5B30B527-100C-4583-9AE9-579DDF151033}" type="presParOf" srcId="{3B2C9E13-91F1-48C0-BDA6-285886D331D1}" destId="{41B8638A-1E92-4FD8-9A7E-51219D4E025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1F45F-3EDC-4ED1-96D4-96FC84E7B87C}">
      <dsp:nvSpPr>
        <dsp:cNvPr id="0" name=""/>
        <dsp:cNvSpPr/>
      </dsp:nvSpPr>
      <dsp:spPr>
        <a:xfrm>
          <a:off x="1493837" y="0"/>
          <a:ext cx="5975350" cy="59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/>
            <a:t>STRATEGIA FIRMY</a:t>
          </a:r>
        </a:p>
      </dsp:txBody>
      <dsp:txXfrm>
        <a:off x="3437320" y="298767"/>
        <a:ext cx="2088384" cy="896302"/>
      </dsp:txXfrm>
    </dsp:sp>
    <dsp:sp modelId="{7A8FEBF9-CD30-4D8F-B3EB-FBF96589449E}">
      <dsp:nvSpPr>
        <dsp:cNvPr id="0" name=""/>
        <dsp:cNvSpPr/>
      </dsp:nvSpPr>
      <dsp:spPr>
        <a:xfrm>
          <a:off x="2240756" y="1493837"/>
          <a:ext cx="4481512" cy="4481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/>
            <a:t>STRATEGIA FUNKCJI ZAKUPOWEJ</a:t>
          </a:r>
        </a:p>
      </dsp:txBody>
      <dsp:txXfrm>
        <a:off x="3437320" y="1773932"/>
        <a:ext cx="2088384" cy="840283"/>
      </dsp:txXfrm>
    </dsp:sp>
    <dsp:sp modelId="{7AC96B1B-B327-4726-872C-7FBCEBB1CD31}">
      <dsp:nvSpPr>
        <dsp:cNvPr id="0" name=""/>
        <dsp:cNvSpPr/>
      </dsp:nvSpPr>
      <dsp:spPr>
        <a:xfrm>
          <a:off x="2987674" y="2987675"/>
          <a:ext cx="2987675" cy="29876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/>
            <a:t>STRATEGIA KATEGORII ZAKUPOWEJ</a:t>
          </a:r>
        </a:p>
      </dsp:txBody>
      <dsp:txXfrm>
        <a:off x="3425209" y="3734593"/>
        <a:ext cx="2112605" cy="1493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30CE8-62B6-4E4B-A8F7-C5B461D20845}" type="datetimeFigureOut">
              <a:rPr lang="en-US" smtClean="0"/>
              <a:pPr/>
              <a:t>11/20/2022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A4B58-9DDC-3F40-9944-E644224E072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046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38D8E-76F3-4252-A54B-AC6EA0DED678}" type="datetimeFigureOut">
              <a:rPr lang="pl-PL" smtClean="0"/>
              <a:pPr/>
              <a:t>20.11.2022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D2557-C23D-4FB7-8659-590DD06F6DC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5464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706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79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394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4245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577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1273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21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5501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D2557-C23D-4FB7-8659-590DD06F6DC7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17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kładka bez zdjęc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44538" cy="7562850"/>
          </a:xfrm>
          <a:prstGeom prst="rect">
            <a:avLst/>
          </a:prstGeom>
        </p:spPr>
      </p:pic>
      <p:sp>
        <p:nvSpPr>
          <p:cNvPr id="5" name="Tytuł 1"/>
          <p:cNvSpPr>
            <a:spLocks noGrp="1"/>
          </p:cNvSpPr>
          <p:nvPr>
            <p:ph type="title" hasCustomPrompt="1"/>
          </p:nvPr>
        </p:nvSpPr>
        <p:spPr>
          <a:xfrm>
            <a:off x="3747536" y="5388978"/>
            <a:ext cx="7851690" cy="851868"/>
          </a:xfrm>
          <a:prstGeom prst="rect">
            <a:avLst/>
          </a:prstGeom>
        </p:spPr>
        <p:txBody>
          <a:bodyPr lIns="99551" tIns="49775" rIns="99551" bIns="49775"/>
          <a:lstStyle>
            <a:lvl1pPr algn="r">
              <a:defRPr sz="26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6" name="Symbol zastępczy zawartości 7"/>
          <p:cNvSpPr>
            <a:spLocks noGrp="1"/>
          </p:cNvSpPr>
          <p:nvPr>
            <p:ph sz="quarter" idx="10"/>
          </p:nvPr>
        </p:nvSpPr>
        <p:spPr>
          <a:xfrm>
            <a:off x="3747536" y="6236874"/>
            <a:ext cx="7851690" cy="24159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pic>
        <p:nvPicPr>
          <p:cNvPr id="7" name="Picture 6" descr="zuraw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27"/>
          <a:stretch/>
        </p:blipFill>
        <p:spPr>
          <a:xfrm>
            <a:off x="587591" y="0"/>
            <a:ext cx="6325901" cy="392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8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kładka bez zdjęcia - dziekujem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44538" cy="7562850"/>
          </a:xfrm>
          <a:prstGeom prst="rect">
            <a:avLst/>
          </a:prstGeom>
        </p:spPr>
      </p:pic>
      <p:sp>
        <p:nvSpPr>
          <p:cNvPr id="9" name="Tytuł 1"/>
          <p:cNvSpPr>
            <a:spLocks noGrp="1"/>
          </p:cNvSpPr>
          <p:nvPr>
            <p:ph type="title" hasCustomPrompt="1"/>
          </p:nvPr>
        </p:nvSpPr>
        <p:spPr>
          <a:xfrm>
            <a:off x="3747536" y="5388978"/>
            <a:ext cx="7851690" cy="851868"/>
          </a:xfrm>
          <a:prstGeom prst="rect">
            <a:avLst/>
          </a:prstGeom>
        </p:spPr>
        <p:txBody>
          <a:bodyPr lIns="99551" tIns="49775" rIns="99551" bIns="49775"/>
          <a:lstStyle>
            <a:lvl1pPr algn="r">
              <a:defRPr sz="3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/>
              <a:t>DZIĘKUJEMY</a:t>
            </a:r>
          </a:p>
        </p:txBody>
      </p:sp>
      <p:pic>
        <p:nvPicPr>
          <p:cNvPr id="5" name="Picture 4" descr="zuraw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27"/>
          <a:stretch/>
        </p:blipFill>
        <p:spPr>
          <a:xfrm>
            <a:off x="587591" y="0"/>
            <a:ext cx="6325901" cy="392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2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567" y="1237717"/>
            <a:ext cx="10083404" cy="2632992"/>
          </a:xfrm>
        </p:spPr>
        <p:txBody>
          <a:bodyPr anchor="b"/>
          <a:lstStyle>
            <a:lvl1pPr algn="ctr">
              <a:defRPr sz="66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0567" y="3972247"/>
            <a:ext cx="10083404" cy="1825938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154" indent="0" algn="ctr">
              <a:buNone/>
              <a:defRPr sz="2205"/>
            </a:lvl2pPr>
            <a:lvl3pPr marL="1008309" indent="0" algn="ctr">
              <a:buNone/>
              <a:defRPr sz="1985"/>
            </a:lvl3pPr>
            <a:lvl4pPr marL="1512463" indent="0" algn="ctr">
              <a:buNone/>
              <a:defRPr sz="1764"/>
            </a:lvl4pPr>
            <a:lvl5pPr marL="2016618" indent="0" algn="ctr">
              <a:buNone/>
              <a:defRPr sz="1764"/>
            </a:lvl5pPr>
            <a:lvl6pPr marL="2520772" indent="0" algn="ctr">
              <a:buNone/>
              <a:defRPr sz="1764"/>
            </a:lvl6pPr>
            <a:lvl7pPr marL="3024927" indent="0" algn="ctr">
              <a:buNone/>
              <a:defRPr sz="1764"/>
            </a:lvl7pPr>
            <a:lvl8pPr marL="3529081" indent="0" algn="ctr">
              <a:buNone/>
              <a:defRPr sz="1764"/>
            </a:lvl8pPr>
            <a:lvl9pPr marL="4033236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575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740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310" y="1885462"/>
            <a:ext cx="11595914" cy="3145935"/>
          </a:xfrm>
        </p:spPr>
        <p:txBody>
          <a:bodyPr anchor="b"/>
          <a:lstStyle>
            <a:lvl1pPr>
              <a:defRPr sz="66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310" y="5061158"/>
            <a:ext cx="11595914" cy="1654373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415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06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4312" y="2013259"/>
            <a:ext cx="5713929" cy="47985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6297" y="2013259"/>
            <a:ext cx="5713929" cy="47985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0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3" y="402652"/>
            <a:ext cx="11595914" cy="14618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6064" y="1853949"/>
            <a:ext cx="5687669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6064" y="2762541"/>
            <a:ext cx="5687669" cy="40632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6297" y="1853949"/>
            <a:ext cx="5715680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6297" y="2762541"/>
            <a:ext cx="5715680" cy="40632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60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80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396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680" y="1088911"/>
            <a:ext cx="6806297" cy="5374525"/>
          </a:xfrm>
        </p:spPr>
        <p:txBody>
          <a:bodyPr/>
          <a:lstStyle>
            <a:lvl1pPr>
              <a:defRPr sz="3529"/>
            </a:lvl1pPr>
            <a:lvl2pPr>
              <a:defRPr sz="3088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960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5680" y="1088911"/>
            <a:ext cx="6806297" cy="5374525"/>
          </a:xfrm>
        </p:spPr>
        <p:txBody>
          <a:bodyPr anchor="t"/>
          <a:lstStyle>
            <a:lvl1pPr marL="0" indent="0">
              <a:buNone/>
              <a:defRPr sz="3529"/>
            </a:lvl1pPr>
            <a:lvl2pPr marL="504154" indent="0">
              <a:buNone/>
              <a:defRPr sz="3088"/>
            </a:lvl2pPr>
            <a:lvl3pPr marL="1008309" indent="0">
              <a:buNone/>
              <a:defRPr sz="2646"/>
            </a:lvl3pPr>
            <a:lvl4pPr marL="1512463" indent="0">
              <a:buNone/>
              <a:defRPr sz="2205"/>
            </a:lvl4pPr>
            <a:lvl5pPr marL="2016618" indent="0">
              <a:buNone/>
              <a:defRPr sz="2205"/>
            </a:lvl5pPr>
            <a:lvl6pPr marL="2520772" indent="0">
              <a:buNone/>
              <a:defRPr sz="2205"/>
            </a:lvl6pPr>
            <a:lvl7pPr marL="3024927" indent="0">
              <a:buNone/>
              <a:defRPr sz="2205"/>
            </a:lvl7pPr>
            <a:lvl8pPr marL="3529081" indent="0">
              <a:buNone/>
              <a:defRPr sz="2205"/>
            </a:lvl8pPr>
            <a:lvl9pPr marL="4033236" indent="0">
              <a:buNone/>
              <a:defRPr sz="2205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2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zekładka bez zdjęc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3" y="-7940"/>
            <a:ext cx="13444538" cy="7562850"/>
          </a:xfrm>
          <a:prstGeom prst="rect">
            <a:avLst/>
          </a:prstGeom>
        </p:spPr>
      </p:pic>
      <p:sp>
        <p:nvSpPr>
          <p:cNvPr id="4" name="Tytuł 1"/>
          <p:cNvSpPr>
            <a:spLocks noGrp="1"/>
          </p:cNvSpPr>
          <p:nvPr>
            <p:ph type="title" hasCustomPrompt="1"/>
          </p:nvPr>
        </p:nvSpPr>
        <p:spPr>
          <a:xfrm>
            <a:off x="6870476" y="5920958"/>
            <a:ext cx="6171784" cy="851868"/>
          </a:xfrm>
          <a:prstGeom prst="rect">
            <a:avLst/>
          </a:prstGeom>
        </p:spPr>
        <p:txBody>
          <a:bodyPr lIns="99551" tIns="49775" rIns="99551" bIns="49775"/>
          <a:lstStyle>
            <a:lvl1pPr algn="l">
              <a:defRPr sz="2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pic>
        <p:nvPicPr>
          <p:cNvPr id="6" name="Picture 5" descr="zuraw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76" t="-1455" b="9856"/>
          <a:stretch/>
        </p:blipFill>
        <p:spPr>
          <a:xfrm>
            <a:off x="1" y="2967736"/>
            <a:ext cx="4581487" cy="459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99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50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21247" y="402652"/>
            <a:ext cx="2898979" cy="6409166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4312" y="402652"/>
            <a:ext cx="8528879" cy="6409166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84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kładka bez zdjęc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44538" cy="7562850"/>
          </a:xfrm>
          <a:prstGeom prst="rect">
            <a:avLst/>
          </a:prstGeom>
        </p:spPr>
      </p:pic>
      <p:sp>
        <p:nvSpPr>
          <p:cNvPr id="5" name="Tytuł 1"/>
          <p:cNvSpPr>
            <a:spLocks noGrp="1"/>
          </p:cNvSpPr>
          <p:nvPr>
            <p:ph type="title" hasCustomPrompt="1"/>
          </p:nvPr>
        </p:nvSpPr>
        <p:spPr>
          <a:xfrm>
            <a:off x="3747536" y="5388978"/>
            <a:ext cx="7851690" cy="851868"/>
          </a:xfrm>
          <a:prstGeom prst="rect">
            <a:avLst/>
          </a:prstGeom>
        </p:spPr>
        <p:txBody>
          <a:bodyPr lIns="99551" tIns="49775" rIns="99551" bIns="49775"/>
          <a:lstStyle>
            <a:lvl1pPr algn="r">
              <a:defRPr sz="26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6" name="Symbol zastępczy zawartości 7"/>
          <p:cNvSpPr>
            <a:spLocks noGrp="1"/>
          </p:cNvSpPr>
          <p:nvPr>
            <p:ph sz="quarter" idx="10"/>
          </p:nvPr>
        </p:nvSpPr>
        <p:spPr>
          <a:xfrm>
            <a:off x="3747536" y="6236874"/>
            <a:ext cx="7851690" cy="24159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pic>
        <p:nvPicPr>
          <p:cNvPr id="7" name="Picture 6" descr="zuraw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27"/>
          <a:stretch/>
        </p:blipFill>
        <p:spPr>
          <a:xfrm>
            <a:off x="587591" y="0"/>
            <a:ext cx="6325901" cy="392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65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567" y="1237717"/>
            <a:ext cx="10083404" cy="2632992"/>
          </a:xfrm>
        </p:spPr>
        <p:txBody>
          <a:bodyPr anchor="b"/>
          <a:lstStyle>
            <a:lvl1pPr algn="ctr">
              <a:defRPr sz="66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0567" y="3972247"/>
            <a:ext cx="10083404" cy="1825938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154" indent="0" algn="ctr">
              <a:buNone/>
              <a:defRPr sz="2205"/>
            </a:lvl2pPr>
            <a:lvl3pPr marL="1008309" indent="0" algn="ctr">
              <a:buNone/>
              <a:defRPr sz="1985"/>
            </a:lvl3pPr>
            <a:lvl4pPr marL="1512463" indent="0" algn="ctr">
              <a:buNone/>
              <a:defRPr sz="1764"/>
            </a:lvl4pPr>
            <a:lvl5pPr marL="2016618" indent="0" algn="ctr">
              <a:buNone/>
              <a:defRPr sz="1764"/>
            </a:lvl5pPr>
            <a:lvl6pPr marL="2520772" indent="0" algn="ctr">
              <a:buNone/>
              <a:defRPr sz="1764"/>
            </a:lvl6pPr>
            <a:lvl7pPr marL="3024927" indent="0" algn="ctr">
              <a:buNone/>
              <a:defRPr sz="1764"/>
            </a:lvl7pPr>
            <a:lvl8pPr marL="3529081" indent="0" algn="ctr">
              <a:buNone/>
              <a:defRPr sz="1764"/>
            </a:lvl8pPr>
            <a:lvl9pPr marL="4033236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726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23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310" y="1885462"/>
            <a:ext cx="11595914" cy="3145935"/>
          </a:xfrm>
        </p:spPr>
        <p:txBody>
          <a:bodyPr anchor="b"/>
          <a:lstStyle>
            <a:lvl1pPr>
              <a:defRPr sz="66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310" y="5061158"/>
            <a:ext cx="11595914" cy="1654373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415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0021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4312" y="2013259"/>
            <a:ext cx="5713929" cy="47985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6297" y="2013259"/>
            <a:ext cx="5713929" cy="47985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101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3" y="402652"/>
            <a:ext cx="11595914" cy="14618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6064" y="1853949"/>
            <a:ext cx="5687669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6064" y="2762541"/>
            <a:ext cx="5687669" cy="40632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6297" y="1853949"/>
            <a:ext cx="5715680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6297" y="2762541"/>
            <a:ext cx="5715680" cy="40632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2116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386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4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AGENDA</a:t>
            </a:r>
          </a:p>
        </p:txBody>
      </p:sp>
      <p:sp>
        <p:nvSpPr>
          <p:cNvPr id="10" name="pole tekstowe 9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 hasCustomPrompt="1"/>
          </p:nvPr>
        </p:nvSpPr>
        <p:spPr>
          <a:xfrm>
            <a:off x="865062" y="1389512"/>
            <a:ext cx="11586490" cy="3465090"/>
          </a:xfrm>
          <a:prstGeom prst="rect">
            <a:avLst/>
          </a:prstGeom>
        </p:spPr>
        <p:txBody>
          <a:bodyPr lIns="99551" tIns="49775" rIns="99551" bIns="49775"/>
          <a:lstStyle>
            <a:lvl1pPr marL="248877" indent="-248877">
              <a:spcBef>
                <a:spcPts val="0"/>
              </a:spcBef>
              <a:spcAft>
                <a:spcPts val="1742"/>
              </a:spcAft>
              <a:buClr>
                <a:srgbClr val="004B98"/>
              </a:buClr>
              <a:buFontTx/>
              <a:buBlip>
                <a:blip r:embed="rId2"/>
              </a:buBlip>
              <a:defRPr sz="2400">
                <a:solidFill>
                  <a:srgbClr val="4D4D4D"/>
                </a:solidFill>
              </a:defRPr>
            </a:lvl1pPr>
          </a:lstStyle>
          <a:p>
            <a:r>
              <a:rPr lang="pl-PL" dirty="0"/>
              <a:t>Punkt pierwszy agendy jednolinijkowy</a:t>
            </a:r>
          </a:p>
          <a:p>
            <a:r>
              <a:rPr lang="pl-PL" dirty="0"/>
              <a:t>Punkt drugi agendy jednolinijkowy</a:t>
            </a:r>
          </a:p>
          <a:p>
            <a:r>
              <a:rPr lang="pl-PL" dirty="0"/>
              <a:t>Punkt trzeci agendy, punt trzeci agendy, punkt trzeci agendy, kiedy musi być dwulinijkowy</a:t>
            </a:r>
          </a:p>
          <a:p>
            <a:r>
              <a:rPr lang="pl-PL" dirty="0"/>
              <a:t>Punkt czwarty agendy</a:t>
            </a:r>
          </a:p>
          <a:p>
            <a:r>
              <a:rPr lang="pl-PL" dirty="0"/>
              <a:t>Punkt piąty agendy</a:t>
            </a:r>
          </a:p>
        </p:txBody>
      </p:sp>
      <p:pic>
        <p:nvPicPr>
          <p:cNvPr id="7" name="Picture 6" descr="zuraw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00" b="16530"/>
          <a:stretch/>
        </p:blipFill>
        <p:spPr>
          <a:xfrm>
            <a:off x="9592046" y="5684892"/>
            <a:ext cx="2713588" cy="187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7048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680" y="1088911"/>
            <a:ext cx="6806297" cy="5374525"/>
          </a:xfrm>
        </p:spPr>
        <p:txBody>
          <a:bodyPr/>
          <a:lstStyle>
            <a:lvl1pPr>
              <a:defRPr sz="3529"/>
            </a:lvl1pPr>
            <a:lvl2pPr>
              <a:defRPr sz="3088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01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5680" y="1088911"/>
            <a:ext cx="6806297" cy="5374525"/>
          </a:xfrm>
        </p:spPr>
        <p:txBody>
          <a:bodyPr anchor="t"/>
          <a:lstStyle>
            <a:lvl1pPr marL="0" indent="0">
              <a:buNone/>
              <a:defRPr sz="3529"/>
            </a:lvl1pPr>
            <a:lvl2pPr marL="504154" indent="0">
              <a:buNone/>
              <a:defRPr sz="3088"/>
            </a:lvl2pPr>
            <a:lvl3pPr marL="1008309" indent="0">
              <a:buNone/>
              <a:defRPr sz="2646"/>
            </a:lvl3pPr>
            <a:lvl4pPr marL="1512463" indent="0">
              <a:buNone/>
              <a:defRPr sz="2205"/>
            </a:lvl4pPr>
            <a:lvl5pPr marL="2016618" indent="0">
              <a:buNone/>
              <a:defRPr sz="2205"/>
            </a:lvl5pPr>
            <a:lvl6pPr marL="2520772" indent="0">
              <a:buNone/>
              <a:defRPr sz="2205"/>
            </a:lvl6pPr>
            <a:lvl7pPr marL="3024927" indent="0">
              <a:buNone/>
              <a:defRPr sz="2205"/>
            </a:lvl7pPr>
            <a:lvl8pPr marL="3529081" indent="0">
              <a:buNone/>
              <a:defRPr sz="2205"/>
            </a:lvl8pPr>
            <a:lvl9pPr marL="4033236" indent="0">
              <a:buNone/>
              <a:defRPr sz="2205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0282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652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21247" y="402652"/>
            <a:ext cx="2898979" cy="6409166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4312" y="402652"/>
            <a:ext cx="8528879" cy="6409166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918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eść, Tytuł 1 lini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12" name="Symbol zastępczy tekstu 4"/>
          <p:cNvSpPr>
            <a:spLocks noGrp="1"/>
          </p:cNvSpPr>
          <p:nvPr>
            <p:ph type="body" sz="quarter" idx="13" hasCustomPrompt="1"/>
          </p:nvPr>
        </p:nvSpPr>
        <p:spPr>
          <a:xfrm>
            <a:off x="855400" y="1411267"/>
            <a:ext cx="12093082" cy="4709275"/>
          </a:xfrm>
          <a:prstGeom prst="rect">
            <a:avLst/>
          </a:prstGeom>
        </p:spPr>
        <p:txBody>
          <a:bodyPr lIns="99551" tIns="49775" rIns="99551" bIns="49775"/>
          <a:lstStyle>
            <a:lvl1pPr marL="248877" indent="-248877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  <a:defRPr sz="2000">
                <a:solidFill>
                  <a:srgbClr val="4D4D4D"/>
                </a:solidFill>
              </a:defRPr>
            </a:lvl1pPr>
          </a:lstStyle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 i jednym rodzajem wypunktowania dwulinijkowym lub jednolinijkowym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Rekomendowana wielkość czcionki – 18 punktów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</p:txBody>
      </p:sp>
    </p:spTree>
    <p:extLst>
      <p:ext uri="{BB962C8B-B14F-4D97-AF65-F5344CB8AC3E}">
        <p14:creationId xmlns:p14="http://schemas.microsoft.com/office/powerpoint/2010/main" val="3837470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>
          <p15:clr>
            <a:srgbClr val="FBAE40"/>
          </p15:clr>
        </p15:guide>
        <p15:guide id="2" pos="6874">
          <p15:clr>
            <a:srgbClr val="FBAE40"/>
          </p15:clr>
        </p15:guide>
        <p15:guide id="3" pos="362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, Tytuł 1 lini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12" name="Symbol zastępczy tekstu 4"/>
          <p:cNvSpPr>
            <a:spLocks noGrp="1"/>
          </p:cNvSpPr>
          <p:nvPr>
            <p:ph type="body" sz="quarter" idx="13" hasCustomPrompt="1"/>
          </p:nvPr>
        </p:nvSpPr>
        <p:spPr>
          <a:xfrm>
            <a:off x="855400" y="1411267"/>
            <a:ext cx="12093082" cy="4709275"/>
          </a:xfrm>
          <a:prstGeom prst="rect">
            <a:avLst/>
          </a:prstGeom>
        </p:spPr>
        <p:txBody>
          <a:bodyPr lIns="99551" tIns="49775" rIns="99551" bIns="49775"/>
          <a:lstStyle>
            <a:lvl1pPr marL="248877" indent="-248877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  <a:defRPr sz="2000">
                <a:solidFill>
                  <a:srgbClr val="4D4D4D"/>
                </a:solidFill>
              </a:defRPr>
            </a:lvl1pPr>
          </a:lstStyle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 i jednym rodzajem wypunktowania dwulinijkowym lub jednolinijkowym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Rekomendowana wielkość czcionki – 18 punktów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</p:txBody>
      </p:sp>
    </p:spTree>
    <p:extLst>
      <p:ext uri="{BB962C8B-B14F-4D97-AF65-F5344CB8AC3E}">
        <p14:creationId xmlns:p14="http://schemas.microsoft.com/office/powerpoint/2010/main" val="2525901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 userDrawn="1">
          <p15:clr>
            <a:srgbClr val="FBAE40"/>
          </p15:clr>
        </p15:guide>
        <p15:guide id="2" pos="6874" userDrawn="1">
          <p15:clr>
            <a:srgbClr val="FBAE40"/>
          </p15:clr>
        </p15:guide>
        <p15:guide id="3" pos="362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, Tytuł 1 linijka, Punk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847370" y="1389081"/>
            <a:ext cx="12106674" cy="4222976"/>
          </a:xfrm>
          <a:prstGeom prst="rect">
            <a:avLst/>
          </a:prstGeom>
        </p:spPr>
        <p:txBody>
          <a:bodyPr vert="horz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Font typeface="Wingdings" charset="2"/>
              <a:buChar char="§"/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3pPr>
          </a:lstStyle>
          <a:p>
            <a:pPr lvl="0"/>
            <a:r>
              <a:rPr lang="pl-PL" dirty="0"/>
              <a:t>Click to edit Master text styles</a:t>
            </a:r>
          </a:p>
          <a:p>
            <a:pPr lvl="1"/>
            <a:r>
              <a:rPr lang="pl-PL" dirty="0"/>
              <a:t>Second level</a:t>
            </a:r>
          </a:p>
          <a:p>
            <a:pPr lvl="2"/>
            <a:r>
              <a:rPr lang="pl-PL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25901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 userDrawn="1">
          <p15:clr>
            <a:srgbClr val="FBAE40"/>
          </p15:clr>
        </p15:guide>
        <p15:guide id="2" pos="6874" userDrawn="1">
          <p15:clr>
            <a:srgbClr val="FBAE40"/>
          </p15:clr>
        </p15:guide>
        <p15:guide id="3" pos="362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, Tytuł 2 linij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92541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</a:t>
            </a:r>
            <a:br>
              <a:rPr lang="pl-PL" dirty="0"/>
            </a:br>
            <a:r>
              <a:rPr lang="pl-PL" dirty="0"/>
              <a:t> STYLE WZORCA TEKSTU</a:t>
            </a:r>
          </a:p>
        </p:txBody>
      </p:sp>
      <p:sp>
        <p:nvSpPr>
          <p:cNvPr id="5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847370" y="1389081"/>
            <a:ext cx="12106674" cy="4222976"/>
          </a:xfrm>
          <a:prstGeom prst="rect">
            <a:avLst/>
          </a:prstGeom>
        </p:spPr>
        <p:txBody>
          <a:bodyPr vert="horz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Font typeface="Wingdings" charset="2"/>
              <a:buChar char="§"/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3pPr>
          </a:lstStyle>
          <a:p>
            <a:pPr lvl="0"/>
            <a:r>
              <a:rPr lang="pl-PL" dirty="0"/>
              <a:t>Click to edit Master text styles</a:t>
            </a:r>
          </a:p>
          <a:p>
            <a:pPr lvl="1"/>
            <a:r>
              <a:rPr lang="pl-PL" dirty="0"/>
              <a:t>Second level</a:t>
            </a:r>
          </a:p>
          <a:p>
            <a:pPr lvl="2"/>
            <a:r>
              <a:rPr lang="pl-PL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478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7" name="Symbol zastępczy tekstu 4"/>
          <p:cNvSpPr>
            <a:spLocks noGrp="1"/>
          </p:cNvSpPr>
          <p:nvPr>
            <p:ph type="body" sz="quarter" idx="13" hasCustomPrompt="1"/>
          </p:nvPr>
        </p:nvSpPr>
        <p:spPr>
          <a:xfrm>
            <a:off x="855400" y="1411267"/>
            <a:ext cx="12093082" cy="4709275"/>
          </a:xfrm>
          <a:prstGeom prst="rect">
            <a:avLst/>
          </a:prstGeom>
          <a:ln>
            <a:noFill/>
          </a:ln>
        </p:spPr>
        <p:txBody>
          <a:bodyPr lIns="99551" tIns="49775" rIns="99551" bIns="49775"/>
          <a:lstStyle>
            <a:lvl1pPr marL="248877" indent="-248877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  <a:defRPr sz="2000">
                <a:solidFill>
                  <a:srgbClr val="4D4D4D"/>
                </a:solidFill>
              </a:defRPr>
            </a:lvl1pPr>
          </a:lstStyle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 i jednym rodzajem wypunktowania dwulinijkowym lub jednolinijkowym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Rekomendowana wielkość czcionki – 18 punktów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2000" dirty="0">
                <a:solidFill>
                  <a:srgbClr val="4D4D4D"/>
                </a:solidFill>
              </a:rPr>
              <a:t>Treść slajdu z jednym blokiem tekstowym</a:t>
            </a: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89183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 userDrawn="1">
          <p15:clr>
            <a:srgbClr val="FBAE40"/>
          </p15:clr>
        </p15:guide>
        <p15:guide id="2" pos="6874" userDrawn="1">
          <p15:clr>
            <a:srgbClr val="FBAE40"/>
          </p15:clr>
        </p15:guide>
        <p15:guide id="3" pos="362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eść, Tytuł 1 linijka, Punk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847370" y="1389081"/>
            <a:ext cx="12106674" cy="4222976"/>
          </a:xfrm>
          <a:prstGeom prst="rect">
            <a:avLst/>
          </a:prstGeom>
        </p:spPr>
        <p:txBody>
          <a:bodyPr vert="horz" numCol="2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Font typeface="Wingdings" charset="2"/>
              <a:buChar char="§"/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3pPr>
          </a:lstStyle>
          <a:p>
            <a:pPr lvl="0"/>
            <a:r>
              <a:rPr lang="pl-PL" dirty="0"/>
              <a:t>Click to edit Master text styles</a:t>
            </a:r>
          </a:p>
          <a:p>
            <a:pPr lvl="1"/>
            <a:r>
              <a:rPr lang="pl-PL" dirty="0"/>
              <a:t>Second level</a:t>
            </a:r>
          </a:p>
          <a:p>
            <a:pPr lvl="2"/>
            <a:r>
              <a:rPr lang="pl-PL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25901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 userDrawn="1">
          <p15:clr>
            <a:srgbClr val="FBAE40"/>
          </p15:clr>
        </p15:guide>
        <p15:guide id="2" pos="6874" userDrawn="1">
          <p15:clr>
            <a:srgbClr val="FBAE40"/>
          </p15:clr>
        </p15:guide>
        <p15:guide id="3" pos="362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reść, Tytuł 1 linijka, Punk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 userDrawn="1"/>
        </p:nvSpPr>
        <p:spPr>
          <a:xfrm>
            <a:off x="12687393" y="7139721"/>
            <a:ext cx="704215" cy="288498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r"/>
            <a:fld id="{448A2A60-080A-4B83-AB6B-F6BAD4700F41}" type="slidenum">
              <a:rPr lang="pl-PL" sz="1200" b="1" smtClean="0">
                <a:solidFill>
                  <a:schemeClr val="bg1"/>
                </a:solidFill>
                <a:latin typeface="Calibri" panose="020F0502020204030204" pitchFamily="34" charset="0"/>
              </a:rPr>
              <a:pPr algn="r"/>
              <a:t>‹#›</a:t>
            </a:fld>
            <a:endParaRPr 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zawartości 6"/>
          <p:cNvSpPr>
            <a:spLocks noGrp="1"/>
          </p:cNvSpPr>
          <p:nvPr>
            <p:ph sz="quarter" idx="10" hasCustomPrompt="1"/>
          </p:nvPr>
        </p:nvSpPr>
        <p:spPr>
          <a:xfrm>
            <a:off x="837439" y="270359"/>
            <a:ext cx="10818651" cy="48453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2600" b="1">
                <a:solidFill>
                  <a:srgbClr val="004B98"/>
                </a:solidFill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Symbol zastępczy tekstu 10"/>
          <p:cNvSpPr>
            <a:spLocks noGrp="1"/>
          </p:cNvSpPr>
          <p:nvPr>
            <p:ph type="body" sz="quarter" idx="12" hasCustomPrompt="1"/>
          </p:nvPr>
        </p:nvSpPr>
        <p:spPr>
          <a:xfrm>
            <a:off x="6890612" y="7129909"/>
            <a:ext cx="5992039" cy="294111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r">
              <a:buNone/>
              <a:defRPr sz="1500" b="1">
                <a:solidFill>
                  <a:srgbClr val="004B98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/>
              <a:t>TYTUŁ SEKCJI 1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847370" y="1389081"/>
            <a:ext cx="6068494" cy="4222976"/>
          </a:xfrm>
          <a:prstGeom prst="rect">
            <a:avLst/>
          </a:prstGeom>
        </p:spPr>
        <p:txBody>
          <a:bodyPr vert="horz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Font typeface="Wingdings" charset="2"/>
              <a:buChar char="§"/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3pPr>
          </a:lstStyle>
          <a:p>
            <a:pPr lvl="0"/>
            <a:r>
              <a:rPr lang="pl-PL" dirty="0"/>
              <a:t>Click to edit Master text styles</a:t>
            </a:r>
          </a:p>
          <a:p>
            <a:pPr lvl="1"/>
            <a:r>
              <a:rPr lang="pl-PL" dirty="0"/>
              <a:t>Second level</a:t>
            </a:r>
          </a:p>
          <a:p>
            <a:pPr lvl="2"/>
            <a:r>
              <a:rPr lang="pl-PL" dirty="0"/>
              <a:t>Third level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6708124" y="1402074"/>
            <a:ext cx="6068494" cy="4222976"/>
          </a:xfrm>
          <a:prstGeom prst="rect">
            <a:avLst/>
          </a:prstGeom>
        </p:spPr>
        <p:txBody>
          <a:bodyPr vert="horz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Font typeface="Wingdings" charset="2"/>
              <a:buChar char="§"/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004B98"/>
              </a:buClr>
              <a:buFont typeface="Lucida Grande CE"/>
              <a:buChar char="-"/>
              <a:defRPr sz="1700"/>
            </a:lvl3pPr>
          </a:lstStyle>
          <a:p>
            <a:pPr lvl="0"/>
            <a:r>
              <a:rPr lang="pl-PL" dirty="0"/>
              <a:t>Click to edit Master text styles</a:t>
            </a:r>
          </a:p>
          <a:p>
            <a:pPr lvl="1"/>
            <a:r>
              <a:rPr lang="pl-PL" dirty="0"/>
              <a:t>Second level</a:t>
            </a:r>
          </a:p>
          <a:p>
            <a:pPr lvl="2"/>
            <a:r>
              <a:rPr lang="pl-PL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25901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2" userDrawn="1">
          <p15:clr>
            <a:srgbClr val="FBAE40"/>
          </p15:clr>
        </p15:guide>
        <p15:guide id="2" pos="6874" userDrawn="1">
          <p15:clr>
            <a:srgbClr val="FBAE40"/>
          </p15:clr>
        </p15:guide>
        <p15:guide id="3" pos="362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473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hf hdr="0" ftr="0" dt="0"/>
  <p:txStyles>
    <p:titleStyle>
      <a:lvl1pPr algn="l" defTabSz="99550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877" indent="-248877" algn="l" defTabSz="995507" rtl="0" eaLnBrk="1" latinLnBrk="0" hangingPunct="1">
        <a:lnSpc>
          <a:spcPct val="90000"/>
        </a:lnSpc>
        <a:spcBef>
          <a:spcPts val="1089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6630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hdr="0" ftr="0" dt="0"/>
  <p:txStyles>
    <p:titleStyle>
      <a:lvl1pPr algn="l" defTabSz="99550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877" indent="-248877" algn="l" defTabSz="995507" rtl="0" eaLnBrk="1" latinLnBrk="0" hangingPunct="1">
        <a:lnSpc>
          <a:spcPct val="90000"/>
        </a:lnSpc>
        <a:spcBef>
          <a:spcPts val="1089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6630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29" y="7135431"/>
            <a:ext cx="3870821" cy="272885"/>
          </a:xfrm>
          <a:prstGeom prst="rect">
            <a:avLst/>
          </a:prstGeom>
        </p:spPr>
      </p:pic>
      <p:sp>
        <p:nvSpPr>
          <p:cNvPr id="9" name="Rectangle 3"/>
          <p:cNvSpPr/>
          <p:nvPr userDrawn="1"/>
        </p:nvSpPr>
        <p:spPr>
          <a:xfrm>
            <a:off x="3" y="105795"/>
            <a:ext cx="881178" cy="727812"/>
          </a:xfrm>
          <a:custGeom>
            <a:avLst/>
            <a:gdLst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599314 w 599314"/>
              <a:gd name="connsiteY2" fmla="*/ 659981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399289 w 599314"/>
              <a:gd name="connsiteY2" fmla="*/ 656806 h 659981"/>
              <a:gd name="connsiteX3" fmla="*/ 0 w 599314"/>
              <a:gd name="connsiteY3" fmla="*/ 659981 h 659981"/>
              <a:gd name="connsiteX4" fmla="*/ 0 w 599314"/>
              <a:gd name="connsiteY4" fmla="*/ 0 h 659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314" h="659981">
                <a:moveTo>
                  <a:pt x="0" y="0"/>
                </a:moveTo>
                <a:lnTo>
                  <a:pt x="599314" y="0"/>
                </a:lnTo>
                <a:lnTo>
                  <a:pt x="399289" y="656806"/>
                </a:lnTo>
                <a:lnTo>
                  <a:pt x="0" y="659981"/>
                </a:lnTo>
                <a:lnTo>
                  <a:pt x="0" y="0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en-US" sz="2000" dirty="0"/>
          </a:p>
        </p:txBody>
      </p:sp>
      <p:sp>
        <p:nvSpPr>
          <p:cNvPr id="12" name="Rectangle 3"/>
          <p:cNvSpPr/>
          <p:nvPr userDrawn="1"/>
        </p:nvSpPr>
        <p:spPr>
          <a:xfrm rot="10800000">
            <a:off x="12856330" y="7095438"/>
            <a:ext cx="607150" cy="364761"/>
          </a:xfrm>
          <a:custGeom>
            <a:avLst/>
            <a:gdLst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599314 w 599314"/>
              <a:gd name="connsiteY2" fmla="*/ 659981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399289 w 599314"/>
              <a:gd name="connsiteY2" fmla="*/ 656806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819976"/>
              <a:gd name="connsiteY0" fmla="*/ 0 h 659981"/>
              <a:gd name="connsiteX1" fmla="*/ 819976 w 819976"/>
              <a:gd name="connsiteY1" fmla="*/ 0 h 659981"/>
              <a:gd name="connsiteX2" fmla="*/ 619951 w 819976"/>
              <a:gd name="connsiteY2" fmla="*/ 656806 h 659981"/>
              <a:gd name="connsiteX3" fmla="*/ 220662 w 819976"/>
              <a:gd name="connsiteY3" fmla="*/ 659981 h 659981"/>
              <a:gd name="connsiteX4" fmla="*/ 0 w 819976"/>
              <a:gd name="connsiteY4" fmla="*/ 0 h 659981"/>
              <a:gd name="connsiteX0" fmla="*/ 0 w 819976"/>
              <a:gd name="connsiteY0" fmla="*/ 0 h 656806"/>
              <a:gd name="connsiteX1" fmla="*/ 819976 w 819976"/>
              <a:gd name="connsiteY1" fmla="*/ 0 h 656806"/>
              <a:gd name="connsiteX2" fmla="*/ 619951 w 819976"/>
              <a:gd name="connsiteY2" fmla="*/ 656806 h 656806"/>
              <a:gd name="connsiteX3" fmla="*/ 0 w 819976"/>
              <a:gd name="connsiteY3" fmla="*/ 653676 h 656806"/>
              <a:gd name="connsiteX4" fmla="*/ 0 w 819976"/>
              <a:gd name="connsiteY4" fmla="*/ 0 h 656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976" h="656806">
                <a:moveTo>
                  <a:pt x="0" y="0"/>
                </a:moveTo>
                <a:lnTo>
                  <a:pt x="819976" y="0"/>
                </a:lnTo>
                <a:lnTo>
                  <a:pt x="619951" y="656806"/>
                </a:lnTo>
                <a:lnTo>
                  <a:pt x="0" y="653676"/>
                </a:lnTo>
                <a:lnTo>
                  <a:pt x="0" y="0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05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715" r:id="rId3"/>
    <p:sldLayoutId id="2147483713" r:id="rId4"/>
    <p:sldLayoutId id="2147483681" r:id="rId5"/>
    <p:sldLayoutId id="2147483716" r:id="rId6"/>
    <p:sldLayoutId id="2147483717" r:id="rId7"/>
    <p:sldLayoutId id="2147483709" r:id="rId8"/>
  </p:sldLayoutIdLst>
  <p:hf hdr="0" ftr="0" dt="0"/>
  <p:txStyles>
    <p:titleStyle>
      <a:lvl1pPr algn="l" defTabSz="99550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877" indent="-248877" algn="l" defTabSz="995507" rtl="0" eaLnBrk="1" latinLnBrk="0" hangingPunct="1">
        <a:lnSpc>
          <a:spcPct val="90000"/>
        </a:lnSpc>
        <a:spcBef>
          <a:spcPts val="1089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6630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995507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9955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56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4312" y="402652"/>
            <a:ext cx="11595914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4312" y="2013259"/>
            <a:ext cx="11595914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4312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3503" y="7009642"/>
            <a:ext cx="4537532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95205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7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hf hdr="0" ftr="0" dt="0"/>
  <p:txStyles>
    <p:titleStyle>
      <a:lvl1pPr algn="l" defTabSz="1008309" rtl="0" eaLnBrk="1" latinLnBrk="0" hangingPunct="1">
        <a:lnSpc>
          <a:spcPct val="90000"/>
        </a:lnSpc>
        <a:spcBef>
          <a:spcPct val="0"/>
        </a:spcBef>
        <a:buNone/>
        <a:defRPr sz="48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77" indent="-252077" algn="l" defTabSz="1008309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8" kern="1200">
          <a:solidFill>
            <a:schemeClr val="tx1"/>
          </a:solidFill>
          <a:latin typeface="+mn-lt"/>
          <a:ea typeface="+mn-ea"/>
          <a:cs typeface="+mn-cs"/>
        </a:defRPr>
      </a:lvl1pPr>
      <a:lvl2pPr marL="756232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386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541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695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849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004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158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313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54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309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463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618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772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927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081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236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4312" y="402652"/>
            <a:ext cx="11595914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4312" y="2013259"/>
            <a:ext cx="11595914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4312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3503" y="7009642"/>
            <a:ext cx="4537532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95205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D8B2B6D-6D16-4BA6-8923-74E1E749A32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29" y="7135431"/>
            <a:ext cx="3870821" cy="272885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B5FCD32C-9C93-482A-B1F7-71826FD7487D}"/>
              </a:ext>
            </a:extLst>
          </p:cNvPr>
          <p:cNvSpPr/>
          <p:nvPr userDrawn="1"/>
        </p:nvSpPr>
        <p:spPr>
          <a:xfrm>
            <a:off x="3" y="105795"/>
            <a:ext cx="881178" cy="727812"/>
          </a:xfrm>
          <a:custGeom>
            <a:avLst/>
            <a:gdLst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599314 w 599314"/>
              <a:gd name="connsiteY2" fmla="*/ 659981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399289 w 599314"/>
              <a:gd name="connsiteY2" fmla="*/ 656806 h 659981"/>
              <a:gd name="connsiteX3" fmla="*/ 0 w 599314"/>
              <a:gd name="connsiteY3" fmla="*/ 659981 h 659981"/>
              <a:gd name="connsiteX4" fmla="*/ 0 w 599314"/>
              <a:gd name="connsiteY4" fmla="*/ 0 h 659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314" h="659981">
                <a:moveTo>
                  <a:pt x="0" y="0"/>
                </a:moveTo>
                <a:lnTo>
                  <a:pt x="599314" y="0"/>
                </a:lnTo>
                <a:lnTo>
                  <a:pt x="399289" y="656806"/>
                </a:lnTo>
                <a:lnTo>
                  <a:pt x="0" y="659981"/>
                </a:lnTo>
                <a:lnTo>
                  <a:pt x="0" y="0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en-US" sz="200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E68EE20-29FB-4C99-AB64-537650F4CBBB}"/>
              </a:ext>
            </a:extLst>
          </p:cNvPr>
          <p:cNvSpPr/>
          <p:nvPr userDrawn="1"/>
        </p:nvSpPr>
        <p:spPr>
          <a:xfrm rot="10800000">
            <a:off x="12856330" y="7095438"/>
            <a:ext cx="607150" cy="364761"/>
          </a:xfrm>
          <a:custGeom>
            <a:avLst/>
            <a:gdLst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599314 w 599314"/>
              <a:gd name="connsiteY2" fmla="*/ 659981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599314"/>
              <a:gd name="connsiteY0" fmla="*/ 0 h 659981"/>
              <a:gd name="connsiteX1" fmla="*/ 599314 w 599314"/>
              <a:gd name="connsiteY1" fmla="*/ 0 h 659981"/>
              <a:gd name="connsiteX2" fmla="*/ 399289 w 599314"/>
              <a:gd name="connsiteY2" fmla="*/ 656806 h 659981"/>
              <a:gd name="connsiteX3" fmla="*/ 0 w 599314"/>
              <a:gd name="connsiteY3" fmla="*/ 659981 h 659981"/>
              <a:gd name="connsiteX4" fmla="*/ 0 w 599314"/>
              <a:gd name="connsiteY4" fmla="*/ 0 h 659981"/>
              <a:gd name="connsiteX0" fmla="*/ 0 w 819976"/>
              <a:gd name="connsiteY0" fmla="*/ 0 h 659981"/>
              <a:gd name="connsiteX1" fmla="*/ 819976 w 819976"/>
              <a:gd name="connsiteY1" fmla="*/ 0 h 659981"/>
              <a:gd name="connsiteX2" fmla="*/ 619951 w 819976"/>
              <a:gd name="connsiteY2" fmla="*/ 656806 h 659981"/>
              <a:gd name="connsiteX3" fmla="*/ 220662 w 819976"/>
              <a:gd name="connsiteY3" fmla="*/ 659981 h 659981"/>
              <a:gd name="connsiteX4" fmla="*/ 0 w 819976"/>
              <a:gd name="connsiteY4" fmla="*/ 0 h 659981"/>
              <a:gd name="connsiteX0" fmla="*/ 0 w 819976"/>
              <a:gd name="connsiteY0" fmla="*/ 0 h 656806"/>
              <a:gd name="connsiteX1" fmla="*/ 819976 w 819976"/>
              <a:gd name="connsiteY1" fmla="*/ 0 h 656806"/>
              <a:gd name="connsiteX2" fmla="*/ 619951 w 819976"/>
              <a:gd name="connsiteY2" fmla="*/ 656806 h 656806"/>
              <a:gd name="connsiteX3" fmla="*/ 0 w 819976"/>
              <a:gd name="connsiteY3" fmla="*/ 653676 h 656806"/>
              <a:gd name="connsiteX4" fmla="*/ 0 w 819976"/>
              <a:gd name="connsiteY4" fmla="*/ 0 h 656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976" h="656806">
                <a:moveTo>
                  <a:pt x="0" y="0"/>
                </a:moveTo>
                <a:lnTo>
                  <a:pt x="819976" y="0"/>
                </a:lnTo>
                <a:lnTo>
                  <a:pt x="619951" y="656806"/>
                </a:lnTo>
                <a:lnTo>
                  <a:pt x="0" y="653676"/>
                </a:lnTo>
                <a:lnTo>
                  <a:pt x="0" y="0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950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hf hdr="0" ftr="0" dt="0"/>
  <p:txStyles>
    <p:titleStyle>
      <a:lvl1pPr algn="l" defTabSz="1008309" rtl="0" eaLnBrk="1" latinLnBrk="0" hangingPunct="1">
        <a:lnSpc>
          <a:spcPct val="90000"/>
        </a:lnSpc>
        <a:spcBef>
          <a:spcPct val="0"/>
        </a:spcBef>
        <a:buNone/>
        <a:defRPr sz="48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77" indent="-252077" algn="l" defTabSz="1008309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8" kern="1200">
          <a:solidFill>
            <a:schemeClr val="tx1"/>
          </a:solidFill>
          <a:latin typeface="+mn-lt"/>
          <a:ea typeface="+mn-ea"/>
          <a:cs typeface="+mn-cs"/>
        </a:defRPr>
      </a:lvl1pPr>
      <a:lvl2pPr marL="756232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386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541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695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849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004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158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313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54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309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463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618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772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927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081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236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4.xml"/><Relationship Id="rId1" Type="http://schemas.openxmlformats.org/officeDocument/2006/relationships/tags" Target="../tags/tag1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742"/>
              </a:spcAft>
            </a:pPr>
            <a:r>
              <a:rPr lang="pl-PL" dirty="0"/>
              <a:t>STRATEGIE ZAKUPOWE</a:t>
            </a:r>
          </a:p>
        </p:txBody>
      </p:sp>
      <p:sp>
        <p:nvSpPr>
          <p:cNvPr id="8" name="Symbol zastępczy zawartości 5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742"/>
              </a:spcAft>
            </a:pPr>
            <a:r>
              <a:rPr lang="pl-PL" dirty="0"/>
              <a:t>2022/11/24</a:t>
            </a:r>
          </a:p>
        </p:txBody>
      </p:sp>
      <p:sp>
        <p:nvSpPr>
          <p:cNvPr id="4" name="Symbol zastępczy zawartości 7"/>
          <p:cNvSpPr txBox="1">
            <a:spLocks/>
          </p:cNvSpPr>
          <p:nvPr/>
        </p:nvSpPr>
        <p:spPr>
          <a:xfrm>
            <a:off x="3035288" y="6967946"/>
            <a:ext cx="8566780" cy="241591"/>
          </a:xfrm>
          <a:prstGeom prst="rect">
            <a:avLst/>
          </a:prstGeom>
        </p:spPr>
        <p:txBody>
          <a:bodyPr lIns="99551" tIns="49775" rIns="99551" bIns="49775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sz="1500" dirty="0">
                <a:solidFill>
                  <a:srgbClr val="004B98"/>
                </a:solidFill>
              </a:rPr>
              <a:t>Przemysław Wątroba</a:t>
            </a:r>
          </a:p>
        </p:txBody>
      </p:sp>
    </p:spTree>
    <p:extLst>
      <p:ext uri="{BB962C8B-B14F-4D97-AF65-F5344CB8AC3E}">
        <p14:creationId xmlns:p14="http://schemas.microsoft.com/office/powerpoint/2010/main" val="3023892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7" y="270359"/>
            <a:ext cx="10838923" cy="484533"/>
          </a:xfrm>
        </p:spPr>
        <p:txBody>
          <a:bodyPr>
            <a:normAutofit/>
          </a:bodyPr>
          <a:lstStyle/>
          <a:p>
            <a:r>
              <a:rPr lang="pl-PL" dirty="0"/>
              <a:t>PRZYKŁADOWE ELEMENTY ANALIZY – CHARAKTERYSTYKA RYNKU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ELEMENTY STRATEGII KATEGORII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984D118-E356-42CA-82BD-EE143EC305EF}"/>
              </a:ext>
            </a:extLst>
          </p:cNvPr>
          <p:cNvSpPr/>
          <p:nvPr/>
        </p:nvSpPr>
        <p:spPr>
          <a:xfrm>
            <a:off x="467831" y="1562985"/>
            <a:ext cx="2340000" cy="1080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SEGMENTACJA</a:t>
            </a:r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578818A8-2093-4C71-9090-C0BE70BFB8C1}"/>
              </a:ext>
            </a:extLst>
          </p:cNvPr>
          <p:cNvSpPr/>
          <p:nvPr/>
        </p:nvSpPr>
        <p:spPr>
          <a:xfrm>
            <a:off x="467828" y="2907783"/>
            <a:ext cx="2340000" cy="1080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TRENDY I ZMIANY NA RYNKU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FC52E786-5945-4DA1-A6BB-ED66473942B3}"/>
              </a:ext>
            </a:extLst>
          </p:cNvPr>
          <p:cNvSpPr/>
          <p:nvPr/>
        </p:nvSpPr>
        <p:spPr>
          <a:xfrm>
            <a:off x="467829" y="4231315"/>
            <a:ext cx="2340000" cy="1080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USTALANIE CENY</a:t>
            </a:r>
          </a:p>
        </p:txBody>
      </p:sp>
      <p:sp>
        <p:nvSpPr>
          <p:cNvPr id="38" name="Prostokąt 37">
            <a:extLst>
              <a:ext uri="{FF2B5EF4-FFF2-40B4-BE49-F238E27FC236}">
                <a16:creationId xmlns:a16="http://schemas.microsoft.com/office/drawing/2014/main" id="{5D6FD9D5-4ABF-405A-84A0-B43F3953AB46}"/>
              </a:ext>
            </a:extLst>
          </p:cNvPr>
          <p:cNvSpPr/>
          <p:nvPr/>
        </p:nvSpPr>
        <p:spPr>
          <a:xfrm>
            <a:off x="467830" y="5624180"/>
            <a:ext cx="2340000" cy="1080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KLIENCI</a:t>
            </a:r>
          </a:p>
        </p:txBody>
      </p:sp>
      <p:sp>
        <p:nvSpPr>
          <p:cNvPr id="39" name="Prostokąt 38">
            <a:extLst>
              <a:ext uri="{FF2B5EF4-FFF2-40B4-BE49-F238E27FC236}">
                <a16:creationId xmlns:a16="http://schemas.microsoft.com/office/drawing/2014/main" id="{F5114F9E-FF73-45C6-A72A-2C685CB3FA1B}"/>
              </a:ext>
            </a:extLst>
          </p:cNvPr>
          <p:cNvSpPr/>
          <p:nvPr/>
        </p:nvSpPr>
        <p:spPr>
          <a:xfrm>
            <a:off x="3682408" y="156298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geograficzna</a:t>
            </a: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EE6F6AEC-5AC5-40A3-9D6D-CBBEB4E31BD8}"/>
              </a:ext>
            </a:extLst>
          </p:cNvPr>
          <p:cNvSpPr/>
          <p:nvPr/>
        </p:nvSpPr>
        <p:spPr>
          <a:xfrm>
            <a:off x="3682405" y="2907783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przejęcia</a:t>
            </a:r>
            <a:br>
              <a:rPr lang="pl-PL" dirty="0"/>
            </a:br>
            <a:r>
              <a:rPr lang="pl-PL" dirty="0"/>
              <a:t>i połączenia</a:t>
            </a: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884F55D-7CE3-49F7-9480-8C3607132068}"/>
              </a:ext>
            </a:extLst>
          </p:cNvPr>
          <p:cNvSpPr/>
          <p:nvPr/>
        </p:nvSpPr>
        <p:spPr>
          <a:xfrm>
            <a:off x="3682406" y="423131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mechanizmy</a:t>
            </a:r>
          </a:p>
        </p:txBody>
      </p:sp>
      <p:sp>
        <p:nvSpPr>
          <p:cNvPr id="49" name="Prostokąt 48">
            <a:extLst>
              <a:ext uri="{FF2B5EF4-FFF2-40B4-BE49-F238E27FC236}">
                <a16:creationId xmlns:a16="http://schemas.microsoft.com/office/drawing/2014/main" id="{C0AB80B5-7677-427D-9422-3FAA64A1BAC3}"/>
              </a:ext>
            </a:extLst>
          </p:cNvPr>
          <p:cNvSpPr/>
          <p:nvPr/>
        </p:nvSpPr>
        <p:spPr>
          <a:xfrm>
            <a:off x="3682407" y="5624180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kim są?</a:t>
            </a:r>
          </a:p>
        </p:txBody>
      </p:sp>
      <p:sp>
        <p:nvSpPr>
          <p:cNvPr id="50" name="Prostokąt 49">
            <a:extLst>
              <a:ext uri="{FF2B5EF4-FFF2-40B4-BE49-F238E27FC236}">
                <a16:creationId xmlns:a16="http://schemas.microsoft.com/office/drawing/2014/main" id="{B324110B-497E-439D-BABC-A45350B571BF}"/>
              </a:ext>
            </a:extLst>
          </p:cNvPr>
          <p:cNvSpPr/>
          <p:nvPr/>
        </p:nvSpPr>
        <p:spPr>
          <a:xfrm>
            <a:off x="6131440" y="156298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 produkcie/ usłudze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2443AC03-BAB4-47E1-BC93-8857F1491D06}"/>
              </a:ext>
            </a:extLst>
          </p:cNvPr>
          <p:cNvSpPr/>
          <p:nvPr/>
        </p:nvSpPr>
        <p:spPr>
          <a:xfrm>
            <a:off x="6131437" y="2907783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alianse strategiczne</a:t>
            </a: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5A2D61F7-3D0B-4AEA-AE5A-6C260EE6B606}"/>
              </a:ext>
            </a:extLst>
          </p:cNvPr>
          <p:cNvSpPr/>
          <p:nvPr/>
        </p:nvSpPr>
        <p:spPr>
          <a:xfrm>
            <a:off x="6131438" y="423131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strategie</a:t>
            </a:r>
          </a:p>
        </p:txBody>
      </p:sp>
      <p:sp>
        <p:nvSpPr>
          <p:cNvPr id="53" name="Prostokąt 52">
            <a:extLst>
              <a:ext uri="{FF2B5EF4-FFF2-40B4-BE49-F238E27FC236}">
                <a16:creationId xmlns:a16="http://schemas.microsoft.com/office/drawing/2014/main" id="{1D6F3F4F-79E4-4A4A-9DFC-E012FCE727E8}"/>
              </a:ext>
            </a:extLst>
          </p:cNvPr>
          <p:cNvSpPr/>
          <p:nvPr/>
        </p:nvSpPr>
        <p:spPr>
          <a:xfrm>
            <a:off x="6131439" y="5624180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co kupują</a:t>
            </a:r>
            <a:br>
              <a:rPr lang="pl-PL" dirty="0"/>
            </a:br>
            <a:r>
              <a:rPr lang="pl-PL" dirty="0"/>
              <a:t>i od kogo?</a:t>
            </a:r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6556854F-9C24-476E-A0AD-89D0A52BFEFB}"/>
              </a:ext>
            </a:extLst>
          </p:cNvPr>
          <p:cNvSpPr/>
          <p:nvPr/>
        </p:nvSpPr>
        <p:spPr>
          <a:xfrm>
            <a:off x="8534400" y="156298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 branży/ kliencie</a:t>
            </a:r>
          </a:p>
        </p:txBody>
      </p:sp>
      <p:sp>
        <p:nvSpPr>
          <p:cNvPr id="55" name="Prostokąt 54">
            <a:extLst>
              <a:ext uri="{FF2B5EF4-FFF2-40B4-BE49-F238E27FC236}">
                <a16:creationId xmlns:a16="http://schemas.microsoft.com/office/drawing/2014/main" id="{4F263E3A-E53E-4A2E-AAE2-0BF5AFF5C007}"/>
              </a:ext>
            </a:extLst>
          </p:cNvPr>
          <p:cNvSpPr/>
          <p:nvPr/>
        </p:nvSpPr>
        <p:spPr>
          <a:xfrm>
            <a:off x="8534397" y="2907783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nowi gracze</a:t>
            </a:r>
          </a:p>
        </p:txBody>
      </p:sp>
      <p:sp>
        <p:nvSpPr>
          <p:cNvPr id="67" name="Prostokąt 66">
            <a:extLst>
              <a:ext uri="{FF2B5EF4-FFF2-40B4-BE49-F238E27FC236}">
                <a16:creationId xmlns:a16="http://schemas.microsoft.com/office/drawing/2014/main" id="{1A73D222-E9B0-4064-B5A9-BA3BC907C437}"/>
              </a:ext>
            </a:extLst>
          </p:cNvPr>
          <p:cNvSpPr/>
          <p:nvPr/>
        </p:nvSpPr>
        <p:spPr>
          <a:xfrm>
            <a:off x="8534398" y="423131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trendy</a:t>
            </a:r>
          </a:p>
        </p:txBody>
      </p:sp>
      <p:sp>
        <p:nvSpPr>
          <p:cNvPr id="68" name="Prostokąt 67">
            <a:extLst>
              <a:ext uri="{FF2B5EF4-FFF2-40B4-BE49-F238E27FC236}">
                <a16:creationId xmlns:a16="http://schemas.microsoft.com/office/drawing/2014/main" id="{55080314-736A-4AA5-AC04-B37C462CACC1}"/>
              </a:ext>
            </a:extLst>
          </p:cNvPr>
          <p:cNvSpPr/>
          <p:nvPr/>
        </p:nvSpPr>
        <p:spPr>
          <a:xfrm>
            <a:off x="8534399" y="5624180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jaki mają wpływ na rynek?</a:t>
            </a:r>
          </a:p>
        </p:txBody>
      </p:sp>
      <p:sp>
        <p:nvSpPr>
          <p:cNvPr id="70" name="Prostokąt 69">
            <a:extLst>
              <a:ext uri="{FF2B5EF4-FFF2-40B4-BE49-F238E27FC236}">
                <a16:creationId xmlns:a16="http://schemas.microsoft.com/office/drawing/2014/main" id="{DC8CEA6A-014E-470E-85C4-CB246B2E5AEF}"/>
              </a:ext>
            </a:extLst>
          </p:cNvPr>
          <p:cNvSpPr/>
          <p:nvPr/>
        </p:nvSpPr>
        <p:spPr>
          <a:xfrm>
            <a:off x="10902647" y="2907783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nowe produkty</a:t>
            </a:r>
            <a:br>
              <a:rPr lang="pl-PL" dirty="0"/>
            </a:br>
            <a:r>
              <a:rPr lang="pl-PL" dirty="0"/>
              <a:t>i usługi</a:t>
            </a:r>
          </a:p>
        </p:txBody>
      </p:sp>
      <p:sp>
        <p:nvSpPr>
          <p:cNvPr id="71" name="Prostokąt 70">
            <a:extLst>
              <a:ext uri="{FF2B5EF4-FFF2-40B4-BE49-F238E27FC236}">
                <a16:creationId xmlns:a16="http://schemas.microsoft.com/office/drawing/2014/main" id="{6D076142-ED7B-434D-AA26-2EAE76C37AF4}"/>
              </a:ext>
            </a:extLst>
          </p:cNvPr>
          <p:cNvSpPr/>
          <p:nvPr/>
        </p:nvSpPr>
        <p:spPr>
          <a:xfrm>
            <a:off x="10902648" y="423131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źródła kosztów</a:t>
            </a:r>
            <a:br>
              <a:rPr lang="pl-PL" dirty="0"/>
            </a:br>
            <a:r>
              <a:rPr lang="pl-PL" dirty="0"/>
              <a:t>i cen</a:t>
            </a:r>
          </a:p>
        </p:txBody>
      </p:sp>
      <p:sp>
        <p:nvSpPr>
          <p:cNvPr id="72" name="Prostokąt 71">
            <a:extLst>
              <a:ext uri="{FF2B5EF4-FFF2-40B4-BE49-F238E27FC236}">
                <a16:creationId xmlns:a16="http://schemas.microsoft.com/office/drawing/2014/main" id="{E615D71C-3FCC-45D6-8097-D073945BC9AA}"/>
              </a:ext>
            </a:extLst>
          </p:cNvPr>
          <p:cNvSpPr/>
          <p:nvPr/>
        </p:nvSpPr>
        <p:spPr>
          <a:xfrm>
            <a:off x="10902649" y="5624180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jaki mają wpływ na dostawcę?</a:t>
            </a:r>
          </a:p>
        </p:txBody>
      </p:sp>
    </p:spTree>
    <p:extLst>
      <p:ext uri="{BB962C8B-B14F-4D97-AF65-F5344CB8AC3E}">
        <p14:creationId xmlns:p14="http://schemas.microsoft.com/office/powerpoint/2010/main" val="360681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7" y="270359"/>
            <a:ext cx="11140645" cy="484533"/>
          </a:xfrm>
        </p:spPr>
        <p:txBody>
          <a:bodyPr>
            <a:normAutofit/>
          </a:bodyPr>
          <a:lstStyle/>
          <a:p>
            <a:r>
              <a:rPr lang="pl-PL" dirty="0"/>
              <a:t>PRZYKŁADOWE ELEMENTY ANALIZY – DRZEWO DEKOMPOZYCJI CENY/ KOSZTU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ELEMENTY STRATEGII KATEGORII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FC52E786-5945-4DA1-A6BB-ED66473942B3}"/>
              </a:ext>
            </a:extLst>
          </p:cNvPr>
          <p:cNvSpPr/>
          <p:nvPr/>
        </p:nvSpPr>
        <p:spPr>
          <a:xfrm>
            <a:off x="561890" y="2774657"/>
            <a:ext cx="2340000" cy="1080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MATERIAŁY PROMOCYJNE</a:t>
            </a: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EE6F6AEC-5AC5-40A3-9D6D-CBBEB4E31BD8}"/>
              </a:ext>
            </a:extLst>
          </p:cNvPr>
          <p:cNvSpPr/>
          <p:nvPr/>
        </p:nvSpPr>
        <p:spPr>
          <a:xfrm>
            <a:off x="3682406" y="1958529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wolumen</a:t>
            </a: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884F55D-7CE3-49F7-9480-8C3607132068}"/>
              </a:ext>
            </a:extLst>
          </p:cNvPr>
          <p:cNvSpPr/>
          <p:nvPr/>
        </p:nvSpPr>
        <p:spPr>
          <a:xfrm>
            <a:off x="3682406" y="3612541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cena jednostkowa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2443AC03-BAB4-47E1-BC93-8857F1491D06}"/>
              </a:ext>
            </a:extLst>
          </p:cNvPr>
          <p:cNvSpPr/>
          <p:nvPr/>
        </p:nvSpPr>
        <p:spPr>
          <a:xfrm>
            <a:off x="6722269" y="1926037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koszt dostawcy</a:t>
            </a: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5A2D61F7-3D0B-4AEA-AE5A-6C260EE6B606}"/>
              </a:ext>
            </a:extLst>
          </p:cNvPr>
          <p:cNvSpPr/>
          <p:nvPr/>
        </p:nvSpPr>
        <p:spPr>
          <a:xfrm>
            <a:off x="6722269" y="3615916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wolumen zamówienia</a:t>
            </a:r>
          </a:p>
        </p:txBody>
      </p:sp>
      <p:sp>
        <p:nvSpPr>
          <p:cNvPr id="53" name="Prostokąt 52">
            <a:extLst>
              <a:ext uri="{FF2B5EF4-FFF2-40B4-BE49-F238E27FC236}">
                <a16:creationId xmlns:a16="http://schemas.microsoft.com/office/drawing/2014/main" id="{1D6F3F4F-79E4-4A4A-9DFC-E012FCE727E8}"/>
              </a:ext>
            </a:extLst>
          </p:cNvPr>
          <p:cNvSpPr/>
          <p:nvPr/>
        </p:nvSpPr>
        <p:spPr>
          <a:xfrm>
            <a:off x="6722269" y="5182411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brandowanie</a:t>
            </a:r>
            <a:endParaRPr lang="pl-PL" dirty="0"/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6556854F-9C24-476E-A0AD-89D0A52BFEFB}"/>
              </a:ext>
            </a:extLst>
          </p:cNvPr>
          <p:cNvSpPr/>
          <p:nvPr/>
        </p:nvSpPr>
        <p:spPr>
          <a:xfrm>
            <a:off x="9991061" y="1291337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liczba miejsc dostawy</a:t>
            </a:r>
          </a:p>
        </p:txBody>
      </p:sp>
      <p:sp>
        <p:nvSpPr>
          <p:cNvPr id="55" name="Prostokąt 54">
            <a:extLst>
              <a:ext uri="{FF2B5EF4-FFF2-40B4-BE49-F238E27FC236}">
                <a16:creationId xmlns:a16="http://schemas.microsoft.com/office/drawing/2014/main" id="{4F263E3A-E53E-4A2E-AAE2-0BF5AFF5C007}"/>
              </a:ext>
            </a:extLst>
          </p:cNvPr>
          <p:cNvSpPr/>
          <p:nvPr/>
        </p:nvSpPr>
        <p:spPr>
          <a:xfrm>
            <a:off x="9991061" y="279353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odległość od siedziby dostawcy</a:t>
            </a:r>
          </a:p>
        </p:txBody>
      </p:sp>
      <p:sp>
        <p:nvSpPr>
          <p:cNvPr id="67" name="Prostokąt 66">
            <a:extLst>
              <a:ext uri="{FF2B5EF4-FFF2-40B4-BE49-F238E27FC236}">
                <a16:creationId xmlns:a16="http://schemas.microsoft.com/office/drawing/2014/main" id="{1A73D222-E9B0-4064-B5A9-BA3BC907C437}"/>
              </a:ext>
            </a:extLst>
          </p:cNvPr>
          <p:cNvSpPr/>
          <p:nvPr/>
        </p:nvSpPr>
        <p:spPr>
          <a:xfrm>
            <a:off x="9991061" y="4409980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technika</a:t>
            </a:r>
          </a:p>
        </p:txBody>
      </p:sp>
      <p:sp>
        <p:nvSpPr>
          <p:cNvPr id="68" name="Prostokąt 67">
            <a:extLst>
              <a:ext uri="{FF2B5EF4-FFF2-40B4-BE49-F238E27FC236}">
                <a16:creationId xmlns:a16="http://schemas.microsoft.com/office/drawing/2014/main" id="{55080314-736A-4AA5-AC04-B37C462CACC1}"/>
              </a:ext>
            </a:extLst>
          </p:cNvPr>
          <p:cNvSpPr/>
          <p:nvPr/>
        </p:nvSpPr>
        <p:spPr>
          <a:xfrm>
            <a:off x="9991061" y="5837045"/>
            <a:ext cx="1980000" cy="1080000"/>
          </a:xfrm>
          <a:prstGeom prst="rect">
            <a:avLst/>
          </a:prstGeom>
          <a:solidFill>
            <a:srgbClr val="004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/>
              <a:t>brandowany</a:t>
            </a:r>
            <a:r>
              <a:rPr lang="pl-PL" dirty="0"/>
              <a:t> materiał</a:t>
            </a:r>
          </a:p>
        </p:txBody>
      </p:sp>
      <p:cxnSp>
        <p:nvCxnSpPr>
          <p:cNvPr id="4" name="Łącznik prosty ze strzałką 3">
            <a:extLst>
              <a:ext uri="{FF2B5EF4-FFF2-40B4-BE49-F238E27FC236}">
                <a16:creationId xmlns:a16="http://schemas.microsoft.com/office/drawing/2014/main" id="{E7AC59FE-39DB-434D-BE62-D83D74FD36B9}"/>
              </a:ext>
            </a:extLst>
          </p:cNvPr>
          <p:cNvCxnSpPr>
            <a:stCxn id="37" idx="3"/>
            <a:endCxn id="47" idx="1"/>
          </p:cNvCxnSpPr>
          <p:nvPr/>
        </p:nvCxnSpPr>
        <p:spPr>
          <a:xfrm flipV="1">
            <a:off x="2901890" y="2498529"/>
            <a:ext cx="780516" cy="816128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154E5F98-E16C-48ED-9AF5-F862F0A747B4}"/>
              </a:ext>
            </a:extLst>
          </p:cNvPr>
          <p:cNvCxnSpPr>
            <a:cxnSpLocks/>
            <a:stCxn id="37" idx="3"/>
            <a:endCxn id="48" idx="1"/>
          </p:cNvCxnSpPr>
          <p:nvPr/>
        </p:nvCxnSpPr>
        <p:spPr>
          <a:xfrm>
            <a:off x="2901890" y="3314657"/>
            <a:ext cx="780516" cy="837884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DD906798-23CD-4F2E-A348-88F242572ADB}"/>
              </a:ext>
            </a:extLst>
          </p:cNvPr>
          <p:cNvCxnSpPr>
            <a:cxnSpLocks/>
            <a:stCxn id="48" idx="3"/>
            <a:endCxn id="53" idx="1"/>
          </p:cNvCxnSpPr>
          <p:nvPr/>
        </p:nvCxnSpPr>
        <p:spPr>
          <a:xfrm>
            <a:off x="5662406" y="4152541"/>
            <a:ext cx="1059863" cy="1569870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F053683C-5159-48FB-A0E1-CAECDC7580D5}"/>
              </a:ext>
            </a:extLst>
          </p:cNvPr>
          <p:cNvCxnSpPr>
            <a:cxnSpLocks/>
            <a:stCxn id="48" idx="3"/>
            <a:endCxn id="52" idx="1"/>
          </p:cNvCxnSpPr>
          <p:nvPr/>
        </p:nvCxnSpPr>
        <p:spPr>
          <a:xfrm>
            <a:off x="5662406" y="4152541"/>
            <a:ext cx="1059863" cy="3375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BC5824A0-68C1-4ACC-8034-3D92F2C75C02}"/>
              </a:ext>
            </a:extLst>
          </p:cNvPr>
          <p:cNvCxnSpPr>
            <a:cxnSpLocks/>
            <a:stCxn id="48" idx="3"/>
            <a:endCxn id="51" idx="1"/>
          </p:cNvCxnSpPr>
          <p:nvPr/>
        </p:nvCxnSpPr>
        <p:spPr>
          <a:xfrm flipV="1">
            <a:off x="5662406" y="2466037"/>
            <a:ext cx="1059863" cy="1686504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DFC902A0-5605-4F8A-99D6-3D9B9C6F5CF3}"/>
              </a:ext>
            </a:extLst>
          </p:cNvPr>
          <p:cNvCxnSpPr>
            <a:cxnSpLocks/>
            <a:stCxn id="53" idx="3"/>
            <a:endCxn id="68" idx="1"/>
          </p:cNvCxnSpPr>
          <p:nvPr/>
        </p:nvCxnSpPr>
        <p:spPr>
          <a:xfrm>
            <a:off x="8702269" y="5722411"/>
            <a:ext cx="1288792" cy="654634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0BAAC90F-DFD4-4A1E-864D-E336438C3495}"/>
              </a:ext>
            </a:extLst>
          </p:cNvPr>
          <p:cNvCxnSpPr>
            <a:cxnSpLocks/>
            <a:stCxn id="53" idx="3"/>
            <a:endCxn id="67" idx="1"/>
          </p:cNvCxnSpPr>
          <p:nvPr/>
        </p:nvCxnSpPr>
        <p:spPr>
          <a:xfrm flipV="1">
            <a:off x="8702269" y="4949980"/>
            <a:ext cx="1288792" cy="772431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E0AB85DF-2C68-4A7C-91F8-EDA12B22F93D}"/>
              </a:ext>
            </a:extLst>
          </p:cNvPr>
          <p:cNvCxnSpPr>
            <a:cxnSpLocks/>
            <a:stCxn id="51" idx="3"/>
            <a:endCxn id="55" idx="1"/>
          </p:cNvCxnSpPr>
          <p:nvPr/>
        </p:nvCxnSpPr>
        <p:spPr>
          <a:xfrm>
            <a:off x="8702269" y="2466037"/>
            <a:ext cx="1288792" cy="867498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DBA83DAC-4283-4B40-A241-AB4509CCC2E1}"/>
              </a:ext>
            </a:extLst>
          </p:cNvPr>
          <p:cNvCxnSpPr>
            <a:cxnSpLocks/>
            <a:stCxn id="51" idx="3"/>
            <a:endCxn id="54" idx="1"/>
          </p:cNvCxnSpPr>
          <p:nvPr/>
        </p:nvCxnSpPr>
        <p:spPr>
          <a:xfrm flipV="1">
            <a:off x="8702269" y="1831337"/>
            <a:ext cx="1288792" cy="634700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571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2B0F4C86-42AA-499D-86A2-6EEE50BD18F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996387" y="296227"/>
            <a:ext cx="10818651" cy="484533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2FE5CBA6-2926-4155-88F8-92195355AA2C}"/>
              </a:ext>
            </a:extLst>
          </p:cNvPr>
          <p:cNvSpPr>
            <a:spLocks/>
          </p:cNvSpPr>
          <p:nvPr/>
        </p:nvSpPr>
        <p:spPr bwMode="auto">
          <a:xfrm flipH="1">
            <a:off x="2212211" y="3159065"/>
            <a:ext cx="9332607" cy="622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ctr">
              <a:spcAft>
                <a:spcPts val="1742"/>
              </a:spcAft>
            </a:pPr>
            <a:r>
              <a:rPr lang="pl-PL" sz="3600" b="1" dirty="0">
                <a:solidFill>
                  <a:srgbClr val="004B98"/>
                </a:solidFill>
                <a:ea typeface="ＭＳ Ｐゴシック" charset="0"/>
                <a:cs typeface="Calibri"/>
                <a:sym typeface="Lato Regular" charset="0"/>
              </a:rPr>
              <a:t>P.WATROBA@PGL.PL</a:t>
            </a:r>
            <a:endParaRPr lang="en-US" sz="3600" b="1" dirty="0">
              <a:solidFill>
                <a:srgbClr val="004B98"/>
              </a:solidFill>
              <a:ea typeface="ＭＳ Ｐゴシック" charset="0"/>
              <a:cs typeface="Calibri"/>
              <a:sym typeface="La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19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3E5AAEFA-749F-4632-85D3-C89C12902F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69339" y="270359"/>
            <a:ext cx="10818651" cy="484533"/>
          </a:xfrm>
        </p:spPr>
        <p:txBody>
          <a:bodyPr/>
          <a:lstStyle/>
          <a:p>
            <a:r>
              <a:rPr lang="pl-PL" dirty="0"/>
              <a:t>AGENDA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3ECAD33-89AF-43FB-BF97-3B26869A58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pl-PL"/>
          </a:p>
        </p:txBody>
      </p:sp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FEE360B8-B80A-458E-9D22-C048C6A4587C}"/>
              </a:ext>
            </a:extLst>
          </p:cNvPr>
          <p:cNvCxnSpPr>
            <a:cxnSpLocks/>
          </p:cNvCxnSpPr>
          <p:nvPr/>
        </p:nvCxnSpPr>
        <p:spPr>
          <a:xfrm>
            <a:off x="2140744" y="1913843"/>
            <a:ext cx="46800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0">
            <a:extLst>
              <a:ext uri="{FF2B5EF4-FFF2-40B4-BE49-F238E27FC236}">
                <a16:creationId xmlns:a16="http://schemas.microsoft.com/office/drawing/2014/main" id="{FE8C67C4-9F71-4F61-AB9C-C39DA7E5D29C}"/>
              </a:ext>
            </a:extLst>
          </p:cNvPr>
          <p:cNvCxnSpPr>
            <a:cxnSpLocks/>
          </p:cNvCxnSpPr>
          <p:nvPr/>
        </p:nvCxnSpPr>
        <p:spPr>
          <a:xfrm>
            <a:off x="2140744" y="2750180"/>
            <a:ext cx="46800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1">
            <a:extLst>
              <a:ext uri="{FF2B5EF4-FFF2-40B4-BE49-F238E27FC236}">
                <a16:creationId xmlns:a16="http://schemas.microsoft.com/office/drawing/2014/main" id="{FA91B38A-EED0-4103-A193-26E8275092DB}"/>
              </a:ext>
            </a:extLst>
          </p:cNvPr>
          <p:cNvSpPr txBox="1">
            <a:spLocks/>
          </p:cNvSpPr>
          <p:nvPr/>
        </p:nvSpPr>
        <p:spPr>
          <a:xfrm>
            <a:off x="2707780" y="3028580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KATEGORYZACJA WYDATKÓW</a:t>
            </a:r>
            <a:endParaRPr lang="en-US" dirty="0"/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F4859B54-F43B-41C0-89AA-70067F4F5EA6}"/>
              </a:ext>
            </a:extLst>
          </p:cNvPr>
          <p:cNvSpPr txBox="1">
            <a:spLocks/>
          </p:cNvSpPr>
          <p:nvPr/>
        </p:nvSpPr>
        <p:spPr>
          <a:xfrm>
            <a:off x="2707780" y="2227868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RÓŻNE POZIOMY STRATEGII</a:t>
            </a:r>
            <a:endParaRPr lang="en-US" dirty="0"/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id="{A348261B-6BCC-407E-A7C4-D5D062FAF9D6}"/>
              </a:ext>
            </a:extLst>
          </p:cNvPr>
          <p:cNvSpPr txBox="1">
            <a:spLocks/>
          </p:cNvSpPr>
          <p:nvPr/>
        </p:nvSpPr>
        <p:spPr>
          <a:xfrm>
            <a:off x="2707780" y="1413946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WPROWADZENIE</a:t>
            </a:r>
            <a:endParaRPr lang="en-US" dirty="0"/>
          </a:p>
        </p:txBody>
      </p:sp>
      <p:cxnSp>
        <p:nvCxnSpPr>
          <p:cNvPr id="18" name="Straight Connector 194">
            <a:extLst>
              <a:ext uri="{FF2B5EF4-FFF2-40B4-BE49-F238E27FC236}">
                <a16:creationId xmlns:a16="http://schemas.microsoft.com/office/drawing/2014/main" id="{3D842F04-1BB2-4052-B97C-FC06CD490E6A}"/>
              </a:ext>
            </a:extLst>
          </p:cNvPr>
          <p:cNvCxnSpPr>
            <a:cxnSpLocks/>
          </p:cNvCxnSpPr>
          <p:nvPr/>
        </p:nvCxnSpPr>
        <p:spPr>
          <a:xfrm>
            <a:off x="2162519" y="3515842"/>
            <a:ext cx="46800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95">
            <a:extLst>
              <a:ext uri="{FF2B5EF4-FFF2-40B4-BE49-F238E27FC236}">
                <a16:creationId xmlns:a16="http://schemas.microsoft.com/office/drawing/2014/main" id="{309B8090-3B6A-457C-839F-C148A5C62EEF}"/>
              </a:ext>
            </a:extLst>
          </p:cNvPr>
          <p:cNvCxnSpPr>
            <a:cxnSpLocks/>
          </p:cNvCxnSpPr>
          <p:nvPr/>
        </p:nvCxnSpPr>
        <p:spPr>
          <a:xfrm>
            <a:off x="2162519" y="4352179"/>
            <a:ext cx="46800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7">
            <a:extLst>
              <a:ext uri="{FF2B5EF4-FFF2-40B4-BE49-F238E27FC236}">
                <a16:creationId xmlns:a16="http://schemas.microsoft.com/office/drawing/2014/main" id="{55179FEE-D1EA-4FB1-BDC0-3F0525580CF2}"/>
              </a:ext>
            </a:extLst>
          </p:cNvPr>
          <p:cNvSpPr txBox="1">
            <a:spLocks/>
          </p:cNvSpPr>
          <p:nvPr/>
        </p:nvSpPr>
        <p:spPr>
          <a:xfrm>
            <a:off x="2729554" y="3829867"/>
            <a:ext cx="38732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STRATEGIE KATEGORII ZAKUPOWYCH</a:t>
            </a:r>
            <a:endParaRPr lang="en-US" dirty="0"/>
          </a:p>
        </p:txBody>
      </p:sp>
      <p:sp>
        <p:nvSpPr>
          <p:cNvPr id="26" name="AutoShape 39">
            <a:extLst>
              <a:ext uri="{FF2B5EF4-FFF2-40B4-BE49-F238E27FC236}">
                <a16:creationId xmlns:a16="http://schemas.microsoft.com/office/drawing/2014/main" id="{EB13FAA7-62AE-4ADE-9B8D-9DA002409CE5}"/>
              </a:ext>
            </a:extLst>
          </p:cNvPr>
          <p:cNvSpPr>
            <a:spLocks/>
          </p:cNvSpPr>
          <p:nvPr/>
        </p:nvSpPr>
        <p:spPr bwMode="auto">
          <a:xfrm>
            <a:off x="2216255" y="1379656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7" name="AutoShape 39">
            <a:extLst>
              <a:ext uri="{FF2B5EF4-FFF2-40B4-BE49-F238E27FC236}">
                <a16:creationId xmlns:a16="http://schemas.microsoft.com/office/drawing/2014/main" id="{653E5AA5-F42F-4742-BBA3-CC915CC460E9}"/>
              </a:ext>
            </a:extLst>
          </p:cNvPr>
          <p:cNvSpPr>
            <a:spLocks/>
          </p:cNvSpPr>
          <p:nvPr/>
        </p:nvSpPr>
        <p:spPr bwMode="auto">
          <a:xfrm>
            <a:off x="2216255" y="2127577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8" name="AutoShape 39">
            <a:extLst>
              <a:ext uri="{FF2B5EF4-FFF2-40B4-BE49-F238E27FC236}">
                <a16:creationId xmlns:a16="http://schemas.microsoft.com/office/drawing/2014/main" id="{16BFA662-1180-4D6A-B56F-8EC8755A1457}"/>
              </a:ext>
            </a:extLst>
          </p:cNvPr>
          <p:cNvSpPr>
            <a:spLocks/>
          </p:cNvSpPr>
          <p:nvPr/>
        </p:nvSpPr>
        <p:spPr bwMode="auto">
          <a:xfrm>
            <a:off x="2205368" y="2953292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9" name="AutoShape 39">
            <a:extLst>
              <a:ext uri="{FF2B5EF4-FFF2-40B4-BE49-F238E27FC236}">
                <a16:creationId xmlns:a16="http://schemas.microsoft.com/office/drawing/2014/main" id="{65EAEB99-EF17-4D1A-AF46-CDD1016BDD5C}"/>
              </a:ext>
            </a:extLst>
          </p:cNvPr>
          <p:cNvSpPr>
            <a:spLocks/>
          </p:cNvSpPr>
          <p:nvPr/>
        </p:nvSpPr>
        <p:spPr bwMode="auto">
          <a:xfrm>
            <a:off x="2209908" y="3744534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30" name="Straight Connector 9">
            <a:extLst>
              <a:ext uri="{FF2B5EF4-FFF2-40B4-BE49-F238E27FC236}">
                <a16:creationId xmlns:a16="http://schemas.microsoft.com/office/drawing/2014/main" id="{6A92151D-DDAC-4CBB-A2EA-EE7A9A5BC865}"/>
              </a:ext>
            </a:extLst>
          </p:cNvPr>
          <p:cNvCxnSpPr>
            <a:cxnSpLocks/>
          </p:cNvCxnSpPr>
          <p:nvPr/>
        </p:nvCxnSpPr>
        <p:spPr>
          <a:xfrm>
            <a:off x="2140744" y="5116575"/>
            <a:ext cx="46800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18">
            <a:extLst>
              <a:ext uri="{FF2B5EF4-FFF2-40B4-BE49-F238E27FC236}">
                <a16:creationId xmlns:a16="http://schemas.microsoft.com/office/drawing/2014/main" id="{7566549D-234A-4A82-9DB5-BA44CD5E7571}"/>
              </a:ext>
            </a:extLst>
          </p:cNvPr>
          <p:cNvSpPr txBox="1">
            <a:spLocks/>
          </p:cNvSpPr>
          <p:nvPr/>
        </p:nvSpPr>
        <p:spPr>
          <a:xfrm>
            <a:off x="2707780" y="4616678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ELEMENTY STRATEGII KATEGORII</a:t>
            </a:r>
            <a:endParaRPr lang="en-US" dirty="0"/>
          </a:p>
        </p:txBody>
      </p:sp>
      <p:sp>
        <p:nvSpPr>
          <p:cNvPr id="39" name="AutoShape 39">
            <a:extLst>
              <a:ext uri="{FF2B5EF4-FFF2-40B4-BE49-F238E27FC236}">
                <a16:creationId xmlns:a16="http://schemas.microsoft.com/office/drawing/2014/main" id="{C4B60BC8-0552-446E-B5C9-8CCA139C4CD5}"/>
              </a:ext>
            </a:extLst>
          </p:cNvPr>
          <p:cNvSpPr>
            <a:spLocks/>
          </p:cNvSpPr>
          <p:nvPr/>
        </p:nvSpPr>
        <p:spPr bwMode="auto">
          <a:xfrm>
            <a:off x="2216255" y="4582388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432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raz 51">
            <a:extLst>
              <a:ext uri="{FF2B5EF4-FFF2-40B4-BE49-F238E27FC236}">
                <a16:creationId xmlns:a16="http://schemas.microsoft.com/office/drawing/2014/main" id="{4E8DCFE0-8C3D-4845-BD7B-F59990735A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443" y="2117095"/>
            <a:ext cx="982449" cy="695006"/>
          </a:xfrm>
          <a:prstGeom prst="rect">
            <a:avLst/>
          </a:prstGeom>
        </p:spPr>
      </p:pic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FAEBEA5-4FAF-4604-804F-30696528CC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43728" y="270359"/>
            <a:ext cx="10022860" cy="484533"/>
          </a:xfrm>
        </p:spPr>
        <p:txBody>
          <a:bodyPr/>
          <a:lstStyle/>
          <a:p>
            <a:r>
              <a:rPr lang="pl-PL" dirty="0"/>
              <a:t>KLUCZOWE ASPEKTY DETERMINUJĄCE MODEL OPERACYJNY ZAKUPÓW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314B18-BA79-413E-84DA-DFAD1B740C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WPROWADZENIE</a:t>
            </a:r>
          </a:p>
        </p:txBody>
      </p:sp>
      <p:cxnSp>
        <p:nvCxnSpPr>
          <p:cNvPr id="8" name="Straight Connector 9">
            <a:extLst>
              <a:ext uri="{FF2B5EF4-FFF2-40B4-BE49-F238E27FC236}">
                <a16:creationId xmlns:a16="http://schemas.microsoft.com/office/drawing/2014/main" id="{C52EF97B-3E33-46D3-9C29-219737F29DAA}"/>
              </a:ext>
            </a:extLst>
          </p:cNvPr>
          <p:cNvCxnSpPr>
            <a:cxnSpLocks/>
          </p:cNvCxnSpPr>
          <p:nvPr/>
        </p:nvCxnSpPr>
        <p:spPr>
          <a:xfrm>
            <a:off x="2487727" y="3762574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50">
            <a:extLst>
              <a:ext uri="{FF2B5EF4-FFF2-40B4-BE49-F238E27FC236}">
                <a16:creationId xmlns:a16="http://schemas.microsoft.com/office/drawing/2014/main" id="{1C2C99E5-EA06-4798-848E-4B5921FADACB}"/>
              </a:ext>
            </a:extLst>
          </p:cNvPr>
          <p:cNvCxnSpPr>
            <a:cxnSpLocks/>
          </p:cNvCxnSpPr>
          <p:nvPr/>
        </p:nvCxnSpPr>
        <p:spPr>
          <a:xfrm>
            <a:off x="2487727" y="4500849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30">
            <a:extLst>
              <a:ext uri="{FF2B5EF4-FFF2-40B4-BE49-F238E27FC236}">
                <a16:creationId xmlns:a16="http://schemas.microsoft.com/office/drawing/2014/main" id="{1A2ABC77-C18E-4D5D-A0FD-46C3300898DF}"/>
              </a:ext>
            </a:extLst>
          </p:cNvPr>
          <p:cNvSpPr/>
          <p:nvPr/>
        </p:nvSpPr>
        <p:spPr>
          <a:xfrm>
            <a:off x="3901215" y="1662824"/>
            <a:ext cx="737829" cy="695006"/>
          </a:xfrm>
          <a:custGeom>
            <a:avLst/>
            <a:gdLst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345281 w 535781"/>
              <a:gd name="connsiteY2" fmla="*/ 161925 h 466725"/>
              <a:gd name="connsiteX3" fmla="*/ 326231 w 535781"/>
              <a:gd name="connsiteY3" fmla="*/ 254793 h 466725"/>
              <a:gd name="connsiteX4" fmla="*/ 280988 w 535781"/>
              <a:gd name="connsiteY4" fmla="*/ 335756 h 466725"/>
              <a:gd name="connsiteX5" fmla="*/ 169069 w 535781"/>
              <a:gd name="connsiteY5" fmla="*/ 409575 h 466725"/>
              <a:gd name="connsiteX6" fmla="*/ 66675 w 535781"/>
              <a:gd name="connsiteY6" fmla="*/ 447675 h 466725"/>
              <a:gd name="connsiteX7" fmla="*/ 0 w 535781"/>
              <a:gd name="connsiteY7" fmla="*/ 466725 h 466725"/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307181 w 535781"/>
              <a:gd name="connsiteY2" fmla="*/ 127000 h 466725"/>
              <a:gd name="connsiteX3" fmla="*/ 326231 w 535781"/>
              <a:gd name="connsiteY3" fmla="*/ 254793 h 466725"/>
              <a:gd name="connsiteX4" fmla="*/ 280988 w 535781"/>
              <a:gd name="connsiteY4" fmla="*/ 335756 h 466725"/>
              <a:gd name="connsiteX5" fmla="*/ 169069 w 535781"/>
              <a:gd name="connsiteY5" fmla="*/ 409575 h 466725"/>
              <a:gd name="connsiteX6" fmla="*/ 66675 w 535781"/>
              <a:gd name="connsiteY6" fmla="*/ 447675 h 466725"/>
              <a:gd name="connsiteX7" fmla="*/ 0 w 535781"/>
              <a:gd name="connsiteY7" fmla="*/ 466725 h 466725"/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307181 w 535781"/>
              <a:gd name="connsiteY2" fmla="*/ 127000 h 466725"/>
              <a:gd name="connsiteX3" fmla="*/ 298450 w 535781"/>
              <a:gd name="connsiteY3" fmla="*/ 234384 h 466725"/>
              <a:gd name="connsiteX4" fmla="*/ 326231 w 535781"/>
              <a:gd name="connsiteY4" fmla="*/ 254793 h 466725"/>
              <a:gd name="connsiteX5" fmla="*/ 280988 w 535781"/>
              <a:gd name="connsiteY5" fmla="*/ 335756 h 466725"/>
              <a:gd name="connsiteX6" fmla="*/ 169069 w 535781"/>
              <a:gd name="connsiteY6" fmla="*/ 409575 h 466725"/>
              <a:gd name="connsiteX7" fmla="*/ 66675 w 535781"/>
              <a:gd name="connsiteY7" fmla="*/ 447675 h 466725"/>
              <a:gd name="connsiteX8" fmla="*/ 0 w 535781"/>
              <a:gd name="connsiteY8" fmla="*/ 466725 h 466725"/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307181 w 535781"/>
              <a:gd name="connsiteY2" fmla="*/ 127000 h 466725"/>
              <a:gd name="connsiteX3" fmla="*/ 298450 w 535781"/>
              <a:gd name="connsiteY3" fmla="*/ 234384 h 466725"/>
              <a:gd name="connsiteX4" fmla="*/ 326231 w 535781"/>
              <a:gd name="connsiteY4" fmla="*/ 254793 h 466725"/>
              <a:gd name="connsiteX5" fmla="*/ 280988 w 535781"/>
              <a:gd name="connsiteY5" fmla="*/ 335756 h 466725"/>
              <a:gd name="connsiteX6" fmla="*/ 169069 w 535781"/>
              <a:gd name="connsiteY6" fmla="*/ 409575 h 466725"/>
              <a:gd name="connsiteX7" fmla="*/ 66675 w 535781"/>
              <a:gd name="connsiteY7" fmla="*/ 447675 h 466725"/>
              <a:gd name="connsiteX8" fmla="*/ 0 w 535781"/>
              <a:gd name="connsiteY8" fmla="*/ 466725 h 466725"/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307181 w 535781"/>
              <a:gd name="connsiteY2" fmla="*/ 127000 h 466725"/>
              <a:gd name="connsiteX3" fmla="*/ 273050 w 535781"/>
              <a:gd name="connsiteY3" fmla="*/ 177234 h 466725"/>
              <a:gd name="connsiteX4" fmla="*/ 326231 w 535781"/>
              <a:gd name="connsiteY4" fmla="*/ 254793 h 466725"/>
              <a:gd name="connsiteX5" fmla="*/ 280988 w 535781"/>
              <a:gd name="connsiteY5" fmla="*/ 335756 h 466725"/>
              <a:gd name="connsiteX6" fmla="*/ 169069 w 535781"/>
              <a:gd name="connsiteY6" fmla="*/ 409575 h 466725"/>
              <a:gd name="connsiteX7" fmla="*/ 66675 w 535781"/>
              <a:gd name="connsiteY7" fmla="*/ 447675 h 466725"/>
              <a:gd name="connsiteX8" fmla="*/ 0 w 535781"/>
              <a:gd name="connsiteY8" fmla="*/ 466725 h 466725"/>
              <a:gd name="connsiteX0" fmla="*/ 535781 w 535781"/>
              <a:gd name="connsiteY0" fmla="*/ 0 h 466725"/>
              <a:gd name="connsiteX1" fmla="*/ 414338 w 535781"/>
              <a:gd name="connsiteY1" fmla="*/ 54768 h 466725"/>
              <a:gd name="connsiteX2" fmla="*/ 284956 w 535781"/>
              <a:gd name="connsiteY2" fmla="*/ 82550 h 466725"/>
              <a:gd name="connsiteX3" fmla="*/ 273050 w 535781"/>
              <a:gd name="connsiteY3" fmla="*/ 177234 h 466725"/>
              <a:gd name="connsiteX4" fmla="*/ 326231 w 535781"/>
              <a:gd name="connsiteY4" fmla="*/ 254793 h 466725"/>
              <a:gd name="connsiteX5" fmla="*/ 280988 w 535781"/>
              <a:gd name="connsiteY5" fmla="*/ 335756 h 466725"/>
              <a:gd name="connsiteX6" fmla="*/ 169069 w 535781"/>
              <a:gd name="connsiteY6" fmla="*/ 409575 h 466725"/>
              <a:gd name="connsiteX7" fmla="*/ 66675 w 535781"/>
              <a:gd name="connsiteY7" fmla="*/ 447675 h 466725"/>
              <a:gd name="connsiteX8" fmla="*/ 0 w 535781"/>
              <a:gd name="connsiteY8" fmla="*/ 466725 h 466725"/>
              <a:gd name="connsiteX0" fmla="*/ 535781 w 535781"/>
              <a:gd name="connsiteY0" fmla="*/ 0 h 466725"/>
              <a:gd name="connsiteX1" fmla="*/ 392113 w 535781"/>
              <a:gd name="connsiteY1" fmla="*/ 23018 h 466725"/>
              <a:gd name="connsiteX2" fmla="*/ 284956 w 535781"/>
              <a:gd name="connsiteY2" fmla="*/ 82550 h 466725"/>
              <a:gd name="connsiteX3" fmla="*/ 273050 w 535781"/>
              <a:gd name="connsiteY3" fmla="*/ 177234 h 466725"/>
              <a:gd name="connsiteX4" fmla="*/ 326231 w 535781"/>
              <a:gd name="connsiteY4" fmla="*/ 254793 h 466725"/>
              <a:gd name="connsiteX5" fmla="*/ 280988 w 535781"/>
              <a:gd name="connsiteY5" fmla="*/ 335756 h 466725"/>
              <a:gd name="connsiteX6" fmla="*/ 169069 w 535781"/>
              <a:gd name="connsiteY6" fmla="*/ 409575 h 466725"/>
              <a:gd name="connsiteX7" fmla="*/ 66675 w 535781"/>
              <a:gd name="connsiteY7" fmla="*/ 447675 h 466725"/>
              <a:gd name="connsiteX8" fmla="*/ 0 w 535781"/>
              <a:gd name="connsiteY8" fmla="*/ 466725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5781" h="466725">
                <a:moveTo>
                  <a:pt x="535781" y="0"/>
                </a:moveTo>
                <a:cubicBezTo>
                  <a:pt x="490934" y="13890"/>
                  <a:pt x="433917" y="9260"/>
                  <a:pt x="392113" y="23018"/>
                </a:cubicBezTo>
                <a:cubicBezTo>
                  <a:pt x="350309" y="36776"/>
                  <a:pt x="304800" y="56847"/>
                  <a:pt x="284956" y="82550"/>
                </a:cubicBezTo>
                <a:cubicBezTo>
                  <a:pt x="265112" y="108253"/>
                  <a:pt x="269875" y="155935"/>
                  <a:pt x="273050" y="177234"/>
                </a:cubicBezTo>
                <a:cubicBezTo>
                  <a:pt x="276225" y="198533"/>
                  <a:pt x="324908" y="228373"/>
                  <a:pt x="326231" y="254793"/>
                </a:cubicBezTo>
                <a:cubicBezTo>
                  <a:pt x="327554" y="281213"/>
                  <a:pt x="307182" y="309959"/>
                  <a:pt x="280988" y="335756"/>
                </a:cubicBezTo>
                <a:cubicBezTo>
                  <a:pt x="254794" y="361553"/>
                  <a:pt x="204788" y="390922"/>
                  <a:pt x="169069" y="409575"/>
                </a:cubicBezTo>
                <a:cubicBezTo>
                  <a:pt x="133350" y="428228"/>
                  <a:pt x="94853" y="438150"/>
                  <a:pt x="66675" y="447675"/>
                </a:cubicBezTo>
                <a:cubicBezTo>
                  <a:pt x="38497" y="457200"/>
                  <a:pt x="19248" y="461962"/>
                  <a:pt x="0" y="466725"/>
                </a:cubicBezTo>
              </a:path>
            </a:pathLst>
          </a:custGeom>
          <a:noFill/>
          <a:ln w="12700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pic>
        <p:nvPicPr>
          <p:cNvPr id="12" name="Picture 57" descr="Image result for mountain icon png">
            <a:extLst>
              <a:ext uri="{FF2B5EF4-FFF2-40B4-BE49-F238E27FC236}">
                <a16:creationId xmlns:a16="http://schemas.microsoft.com/office/drawing/2014/main" id="{DE0BF980-57B6-4348-8999-85F783DCC1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9"/>
          <a:stretch/>
        </p:blipFill>
        <p:spPr bwMode="auto">
          <a:xfrm>
            <a:off x="3563640" y="1706103"/>
            <a:ext cx="508057" cy="40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7" descr="Image result for mountain icon png">
            <a:extLst>
              <a:ext uri="{FF2B5EF4-FFF2-40B4-BE49-F238E27FC236}">
                <a16:creationId xmlns:a16="http://schemas.microsoft.com/office/drawing/2014/main" id="{BD6F61CB-062E-41C4-AE94-1CCE875CF8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9"/>
          <a:stretch/>
        </p:blipFill>
        <p:spPr bwMode="auto">
          <a:xfrm flipH="1">
            <a:off x="4130987" y="2065073"/>
            <a:ext cx="508057" cy="40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0" descr="Image result for mountain icon png">
            <a:extLst>
              <a:ext uri="{FF2B5EF4-FFF2-40B4-BE49-F238E27FC236}">
                <a16:creationId xmlns:a16="http://schemas.microsoft.com/office/drawing/2014/main" id="{FA0A13A2-59A5-46F0-8409-E3FFEFE17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160" y="1670710"/>
            <a:ext cx="543597" cy="47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1">
            <a:extLst>
              <a:ext uri="{FF2B5EF4-FFF2-40B4-BE49-F238E27FC236}">
                <a16:creationId xmlns:a16="http://schemas.microsoft.com/office/drawing/2014/main" id="{12B2FC08-83FD-4CAC-88DC-E314B481E6AA}"/>
              </a:ext>
            </a:extLst>
          </p:cNvPr>
          <p:cNvSpPr txBox="1">
            <a:spLocks/>
          </p:cNvSpPr>
          <p:nvPr/>
        </p:nvSpPr>
        <p:spPr>
          <a:xfrm>
            <a:off x="3054763" y="4704818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MODEL BIZNESOWY</a:t>
            </a:r>
            <a:endParaRPr lang="en-US" dirty="0"/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5AB3ADB3-548C-4AC7-8BCE-93059C097993}"/>
              </a:ext>
            </a:extLst>
          </p:cNvPr>
          <p:cNvSpPr txBox="1">
            <a:spLocks/>
          </p:cNvSpPr>
          <p:nvPr/>
        </p:nvSpPr>
        <p:spPr>
          <a:xfrm>
            <a:off x="3054763" y="4002168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KULTURA</a:t>
            </a:r>
            <a:endParaRPr lang="en-US" dirty="0"/>
          </a:p>
        </p:txBody>
      </p:sp>
      <p:sp>
        <p:nvSpPr>
          <p:cNvPr id="25" name="TextBox 18">
            <a:extLst>
              <a:ext uri="{FF2B5EF4-FFF2-40B4-BE49-F238E27FC236}">
                <a16:creationId xmlns:a16="http://schemas.microsoft.com/office/drawing/2014/main" id="{B6FBF0F9-4943-49A4-AF39-7A722C7CCBF6}"/>
              </a:ext>
            </a:extLst>
          </p:cNvPr>
          <p:cNvSpPr txBox="1">
            <a:spLocks/>
          </p:cNvSpPr>
          <p:nvPr/>
        </p:nvSpPr>
        <p:spPr>
          <a:xfrm>
            <a:off x="3054763" y="3286308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STRATEGIA</a:t>
            </a:r>
            <a:endParaRPr lang="en-US" dirty="0"/>
          </a:p>
        </p:txBody>
      </p:sp>
      <p:cxnSp>
        <p:nvCxnSpPr>
          <p:cNvPr id="27" name="Straight Connector 53">
            <a:extLst>
              <a:ext uri="{FF2B5EF4-FFF2-40B4-BE49-F238E27FC236}">
                <a16:creationId xmlns:a16="http://schemas.microsoft.com/office/drawing/2014/main" id="{4BDC9188-0CC9-4F6C-BB5A-B6FA3DC4FDFD}"/>
              </a:ext>
            </a:extLst>
          </p:cNvPr>
          <p:cNvCxnSpPr>
            <a:cxnSpLocks/>
          </p:cNvCxnSpPr>
          <p:nvPr/>
        </p:nvCxnSpPr>
        <p:spPr>
          <a:xfrm>
            <a:off x="7119952" y="4493730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56">
            <a:extLst>
              <a:ext uri="{FF2B5EF4-FFF2-40B4-BE49-F238E27FC236}">
                <a16:creationId xmlns:a16="http://schemas.microsoft.com/office/drawing/2014/main" id="{7E9073C5-A63A-476D-ABAC-4B1F9D0AB059}"/>
              </a:ext>
            </a:extLst>
          </p:cNvPr>
          <p:cNvCxnSpPr>
            <a:cxnSpLocks/>
          </p:cNvCxnSpPr>
          <p:nvPr/>
        </p:nvCxnSpPr>
        <p:spPr>
          <a:xfrm>
            <a:off x="7119952" y="5206517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52">
            <a:extLst>
              <a:ext uri="{FF2B5EF4-FFF2-40B4-BE49-F238E27FC236}">
                <a16:creationId xmlns:a16="http://schemas.microsoft.com/office/drawing/2014/main" id="{B70CB047-A527-4929-9C64-17893F3330AF}"/>
              </a:ext>
            </a:extLst>
          </p:cNvPr>
          <p:cNvCxnSpPr>
            <a:cxnSpLocks/>
          </p:cNvCxnSpPr>
          <p:nvPr/>
        </p:nvCxnSpPr>
        <p:spPr>
          <a:xfrm>
            <a:off x="7119952" y="3733443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26">
            <a:extLst>
              <a:ext uri="{FF2B5EF4-FFF2-40B4-BE49-F238E27FC236}">
                <a16:creationId xmlns:a16="http://schemas.microsoft.com/office/drawing/2014/main" id="{B2582600-E5F7-4D5C-8C2B-1A0D36D092AB}"/>
              </a:ext>
            </a:extLst>
          </p:cNvPr>
          <p:cNvSpPr txBox="1">
            <a:spLocks/>
          </p:cNvSpPr>
          <p:nvPr/>
        </p:nvSpPr>
        <p:spPr>
          <a:xfrm>
            <a:off x="7686988" y="3062276"/>
            <a:ext cx="359485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>
                <a:ea typeface="+mn-ea"/>
                <a:cs typeface="Calibri"/>
              </a:rPr>
              <a:t>Dokąd zmierza firma </a:t>
            </a:r>
            <a:br>
              <a:rPr lang="pl-PL" dirty="0">
                <a:ea typeface="+mn-ea"/>
                <a:cs typeface="Calibri"/>
              </a:rPr>
            </a:br>
            <a:r>
              <a:rPr lang="pl-PL" dirty="0">
                <a:ea typeface="+mn-ea"/>
                <a:cs typeface="Calibri"/>
              </a:rPr>
              <a:t>i jaki wkład mogą wnieść zakupy</a:t>
            </a:r>
            <a:r>
              <a:rPr lang="en-US" dirty="0">
                <a:ea typeface="+mn-ea"/>
                <a:cs typeface="Calibri"/>
              </a:rPr>
              <a:t>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6704EDF-3473-4E20-9E00-EFE728AD015E}"/>
              </a:ext>
            </a:extLst>
          </p:cNvPr>
          <p:cNvSpPr txBox="1">
            <a:spLocks/>
          </p:cNvSpPr>
          <p:nvPr/>
        </p:nvSpPr>
        <p:spPr>
          <a:xfrm>
            <a:off x="7686988" y="3825417"/>
            <a:ext cx="359485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lvl="0" indent="0" defTabSz="913526">
              <a:buClr>
                <a:schemeClr val="tx2"/>
              </a:buClr>
              <a:defRPr baseline="0">
                <a:cs typeface="Calibri"/>
              </a:defRPr>
            </a:lvl1pPr>
            <a:lvl2pPr marL="197607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>
              <a:buClr>
                <a:schemeClr val="tx2"/>
              </a:buClr>
              <a:buSzPct val="89000"/>
              <a:buFont typeface="Arial" charset="0"/>
              <a:buChar char="-"/>
              <a:defRPr baseline="0"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r>
              <a:rPr lang="pl-PL" dirty="0"/>
              <a:t>Jakie podzielamy wartości </a:t>
            </a:r>
            <a:br>
              <a:rPr lang="pl-PL" dirty="0"/>
            </a:br>
            <a:r>
              <a:rPr lang="pl-PL" dirty="0"/>
              <a:t>i </a:t>
            </a:r>
            <a:r>
              <a:rPr lang="pl-PL"/>
              <a:t>jakie są oczekiwane </a:t>
            </a:r>
            <a:r>
              <a:rPr lang="pl-PL" dirty="0"/>
              <a:t>postawy</a:t>
            </a:r>
            <a:r>
              <a:rPr lang="en-US" dirty="0"/>
              <a:t>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4DE79B-D616-4DE7-A734-7671D9D12568}"/>
              </a:ext>
            </a:extLst>
          </p:cNvPr>
          <p:cNvSpPr txBox="1">
            <a:spLocks/>
          </p:cNvSpPr>
          <p:nvPr/>
        </p:nvSpPr>
        <p:spPr>
          <a:xfrm>
            <a:off x="7686988" y="4535350"/>
            <a:ext cx="359485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lvl="0" indent="0" defTabSz="913526">
              <a:buClr>
                <a:schemeClr val="tx2"/>
              </a:buClr>
              <a:defRPr baseline="0">
                <a:cs typeface="Calibri"/>
              </a:defRPr>
            </a:lvl1pPr>
            <a:lvl2pPr marL="197607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>
              <a:buClr>
                <a:schemeClr val="tx2"/>
              </a:buClr>
              <a:buSzPct val="89000"/>
              <a:buFont typeface="Arial" charset="0"/>
              <a:buChar char="-"/>
              <a:defRPr baseline="0"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r>
              <a:rPr lang="pl-PL" dirty="0"/>
              <a:t>Jak jest zorganizowana firma </a:t>
            </a:r>
            <a:br>
              <a:rPr lang="pl-PL" dirty="0"/>
            </a:br>
            <a:r>
              <a:rPr lang="pl-PL" dirty="0"/>
              <a:t>i jak zarabia pieniądze</a:t>
            </a:r>
            <a:r>
              <a:rPr lang="en-US" dirty="0"/>
              <a:t>?</a:t>
            </a:r>
          </a:p>
        </p:txBody>
      </p:sp>
      <p:sp>
        <p:nvSpPr>
          <p:cNvPr id="41" name="TextBox 39">
            <a:extLst>
              <a:ext uri="{FF2B5EF4-FFF2-40B4-BE49-F238E27FC236}">
                <a16:creationId xmlns:a16="http://schemas.microsoft.com/office/drawing/2014/main" id="{7BCDCB11-3311-421A-BBC6-1DEE385589F4}"/>
              </a:ext>
            </a:extLst>
          </p:cNvPr>
          <p:cNvSpPr txBox="1">
            <a:spLocks/>
          </p:cNvSpPr>
          <p:nvPr/>
        </p:nvSpPr>
        <p:spPr>
          <a:xfrm>
            <a:off x="7686988" y="5245020"/>
            <a:ext cx="359485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lvl="0" indent="0" defTabSz="913526">
              <a:buClr>
                <a:schemeClr val="tx2"/>
              </a:buClr>
              <a:defRPr baseline="0">
                <a:cs typeface="Calibri"/>
              </a:defRPr>
            </a:lvl1pPr>
            <a:lvl2pPr marL="197607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>
              <a:buClr>
                <a:schemeClr val="tx2"/>
              </a:buClr>
              <a:buSzPct val="89000"/>
              <a:buFont typeface="Arial" charset="0"/>
              <a:buChar char="-"/>
              <a:defRPr baseline="0"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r>
              <a:rPr lang="pl-PL" dirty="0"/>
              <a:t>Jaka jest świadomość zakupowa w organizacji i kompetencje zespołu</a:t>
            </a:r>
            <a:r>
              <a:rPr lang="en-US" dirty="0"/>
              <a:t>?</a:t>
            </a:r>
          </a:p>
        </p:txBody>
      </p:sp>
      <p:grpSp>
        <p:nvGrpSpPr>
          <p:cNvPr id="42" name="Group 67">
            <a:extLst>
              <a:ext uri="{FF2B5EF4-FFF2-40B4-BE49-F238E27FC236}">
                <a16:creationId xmlns:a16="http://schemas.microsoft.com/office/drawing/2014/main" id="{F32971C7-5455-49AB-AC9C-4ACBED75AE9D}"/>
              </a:ext>
            </a:extLst>
          </p:cNvPr>
          <p:cNvGrpSpPr/>
          <p:nvPr/>
        </p:nvGrpSpPr>
        <p:grpSpPr>
          <a:xfrm>
            <a:off x="6729606" y="1960499"/>
            <a:ext cx="310354" cy="298638"/>
            <a:chOff x="4332482" y="1761460"/>
            <a:chExt cx="325534" cy="355207"/>
          </a:xfrm>
        </p:grpSpPr>
        <p:sp>
          <p:nvSpPr>
            <p:cNvPr id="43" name="Chevron 68">
              <a:extLst>
                <a:ext uri="{FF2B5EF4-FFF2-40B4-BE49-F238E27FC236}">
                  <a16:creationId xmlns:a16="http://schemas.microsoft.com/office/drawing/2014/main" id="{B6108E1F-72BD-42F1-AEF3-2BA7FE9D29E4}"/>
                </a:ext>
              </a:extLst>
            </p:cNvPr>
            <p:cNvSpPr/>
            <p:nvPr/>
          </p:nvSpPr>
          <p:spPr>
            <a:xfrm>
              <a:off x="4332482" y="1811005"/>
              <a:ext cx="169333" cy="256116"/>
            </a:xfrm>
            <a:prstGeom prst="chevron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4" name="Chevron 69">
              <a:extLst>
                <a:ext uri="{FF2B5EF4-FFF2-40B4-BE49-F238E27FC236}">
                  <a16:creationId xmlns:a16="http://schemas.microsoft.com/office/drawing/2014/main" id="{2DB86E33-EBE6-4247-9F88-D232CBFE0205}"/>
                </a:ext>
              </a:extLst>
            </p:cNvPr>
            <p:cNvSpPr/>
            <p:nvPr/>
          </p:nvSpPr>
          <p:spPr>
            <a:xfrm>
              <a:off x="4423170" y="1761460"/>
              <a:ext cx="234846" cy="355207"/>
            </a:xfrm>
            <a:prstGeom prst="chevron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</p:grpSp>
      <p:cxnSp>
        <p:nvCxnSpPr>
          <p:cNvPr id="45" name="Straight Connector 72">
            <a:extLst>
              <a:ext uri="{FF2B5EF4-FFF2-40B4-BE49-F238E27FC236}">
                <a16:creationId xmlns:a16="http://schemas.microsoft.com/office/drawing/2014/main" id="{3B82CB5C-A388-4527-AF55-B708A7011220}"/>
              </a:ext>
            </a:extLst>
          </p:cNvPr>
          <p:cNvCxnSpPr>
            <a:cxnSpLocks/>
          </p:cNvCxnSpPr>
          <p:nvPr/>
        </p:nvCxnSpPr>
        <p:spPr>
          <a:xfrm>
            <a:off x="6884783" y="3133877"/>
            <a:ext cx="0" cy="2880087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94">
            <a:extLst>
              <a:ext uri="{FF2B5EF4-FFF2-40B4-BE49-F238E27FC236}">
                <a16:creationId xmlns:a16="http://schemas.microsoft.com/office/drawing/2014/main" id="{72C8ED45-3EDF-4321-9240-182DDE885769}"/>
              </a:ext>
            </a:extLst>
          </p:cNvPr>
          <p:cNvCxnSpPr>
            <a:cxnSpLocks/>
          </p:cNvCxnSpPr>
          <p:nvPr/>
        </p:nvCxnSpPr>
        <p:spPr>
          <a:xfrm>
            <a:off x="2509502" y="5168449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195">
            <a:extLst>
              <a:ext uri="{FF2B5EF4-FFF2-40B4-BE49-F238E27FC236}">
                <a16:creationId xmlns:a16="http://schemas.microsoft.com/office/drawing/2014/main" id="{BF766FD9-E85C-44B4-B750-956999993FD6}"/>
              </a:ext>
            </a:extLst>
          </p:cNvPr>
          <p:cNvCxnSpPr>
            <a:cxnSpLocks/>
          </p:cNvCxnSpPr>
          <p:nvPr/>
        </p:nvCxnSpPr>
        <p:spPr>
          <a:xfrm>
            <a:off x="2509502" y="5855924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197">
            <a:extLst>
              <a:ext uri="{FF2B5EF4-FFF2-40B4-BE49-F238E27FC236}">
                <a16:creationId xmlns:a16="http://schemas.microsoft.com/office/drawing/2014/main" id="{E7F2DF6F-2AF1-462A-B4C5-A380380FCCC1}"/>
              </a:ext>
            </a:extLst>
          </p:cNvPr>
          <p:cNvSpPr txBox="1">
            <a:spLocks/>
          </p:cNvSpPr>
          <p:nvPr/>
        </p:nvSpPr>
        <p:spPr>
          <a:xfrm>
            <a:off x="3076538" y="5408043"/>
            <a:ext cx="3594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197607" lvl="1" indent="-195987" defTabSz="913526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6481" lvl="2" indent="-267255" defTabSz="913526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26835" lvl="3" indent="-158733" defTabSz="913526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765029" lvl="4" indent="-132818" defTabSz="913526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pl-PL" dirty="0"/>
              <a:t>DOJRZAŁOŚĆ ZAKUPOWA</a:t>
            </a:r>
            <a:endParaRPr lang="en-US" dirty="0"/>
          </a:p>
        </p:txBody>
      </p:sp>
      <p:cxnSp>
        <p:nvCxnSpPr>
          <p:cNvPr id="50" name="Straight Connector 199">
            <a:extLst>
              <a:ext uri="{FF2B5EF4-FFF2-40B4-BE49-F238E27FC236}">
                <a16:creationId xmlns:a16="http://schemas.microsoft.com/office/drawing/2014/main" id="{69ABA7D6-32FA-45B9-A373-789508BDB87C}"/>
              </a:ext>
            </a:extLst>
          </p:cNvPr>
          <p:cNvCxnSpPr>
            <a:cxnSpLocks/>
          </p:cNvCxnSpPr>
          <p:nvPr/>
        </p:nvCxnSpPr>
        <p:spPr>
          <a:xfrm>
            <a:off x="7141727" y="5857667"/>
            <a:ext cx="4161888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AutoShape 102">
            <a:extLst>
              <a:ext uri="{FF2B5EF4-FFF2-40B4-BE49-F238E27FC236}">
                <a16:creationId xmlns:a16="http://schemas.microsoft.com/office/drawing/2014/main" id="{292B30D6-2F3A-4264-A8FF-CE89574020BE}"/>
              </a:ext>
            </a:extLst>
          </p:cNvPr>
          <p:cNvSpPr>
            <a:spLocks/>
          </p:cNvSpPr>
          <p:nvPr/>
        </p:nvSpPr>
        <p:spPr bwMode="auto">
          <a:xfrm>
            <a:off x="7141728" y="3886167"/>
            <a:ext cx="386375" cy="4034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5" name="AutoShape 102">
            <a:extLst>
              <a:ext uri="{FF2B5EF4-FFF2-40B4-BE49-F238E27FC236}">
                <a16:creationId xmlns:a16="http://schemas.microsoft.com/office/drawing/2014/main" id="{7A34AA64-02F4-4893-8600-3DEC46EF30E3}"/>
              </a:ext>
            </a:extLst>
          </p:cNvPr>
          <p:cNvSpPr>
            <a:spLocks/>
          </p:cNvSpPr>
          <p:nvPr/>
        </p:nvSpPr>
        <p:spPr bwMode="auto">
          <a:xfrm>
            <a:off x="7141728" y="3173381"/>
            <a:ext cx="386375" cy="4034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6" name="AutoShape 102">
            <a:extLst>
              <a:ext uri="{FF2B5EF4-FFF2-40B4-BE49-F238E27FC236}">
                <a16:creationId xmlns:a16="http://schemas.microsoft.com/office/drawing/2014/main" id="{E82F344A-F51E-45A3-95EB-E9AE2E5B58C8}"/>
              </a:ext>
            </a:extLst>
          </p:cNvPr>
          <p:cNvSpPr>
            <a:spLocks/>
          </p:cNvSpPr>
          <p:nvPr/>
        </p:nvSpPr>
        <p:spPr bwMode="auto">
          <a:xfrm>
            <a:off x="7141727" y="5322710"/>
            <a:ext cx="386375" cy="4034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7" name="AutoShape 102">
            <a:extLst>
              <a:ext uri="{FF2B5EF4-FFF2-40B4-BE49-F238E27FC236}">
                <a16:creationId xmlns:a16="http://schemas.microsoft.com/office/drawing/2014/main" id="{B40FA348-C9E2-4D53-B130-0E997A5F80EA}"/>
              </a:ext>
            </a:extLst>
          </p:cNvPr>
          <p:cNvSpPr>
            <a:spLocks/>
          </p:cNvSpPr>
          <p:nvPr/>
        </p:nvSpPr>
        <p:spPr bwMode="auto">
          <a:xfrm>
            <a:off x="7141728" y="4622978"/>
            <a:ext cx="386375" cy="4034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8" name="AutoShape 39">
            <a:extLst>
              <a:ext uri="{FF2B5EF4-FFF2-40B4-BE49-F238E27FC236}">
                <a16:creationId xmlns:a16="http://schemas.microsoft.com/office/drawing/2014/main" id="{6CA493DD-3748-4188-B2B3-86CFB8BDFE0E}"/>
              </a:ext>
            </a:extLst>
          </p:cNvPr>
          <p:cNvSpPr>
            <a:spLocks/>
          </p:cNvSpPr>
          <p:nvPr/>
        </p:nvSpPr>
        <p:spPr bwMode="auto">
          <a:xfrm>
            <a:off x="2563238" y="3252018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9" name="AutoShape 39">
            <a:extLst>
              <a:ext uri="{FF2B5EF4-FFF2-40B4-BE49-F238E27FC236}">
                <a16:creationId xmlns:a16="http://schemas.microsoft.com/office/drawing/2014/main" id="{CF56E168-E241-4186-A1EE-FE202D172AD8}"/>
              </a:ext>
            </a:extLst>
          </p:cNvPr>
          <p:cNvSpPr>
            <a:spLocks/>
          </p:cNvSpPr>
          <p:nvPr/>
        </p:nvSpPr>
        <p:spPr bwMode="auto">
          <a:xfrm>
            <a:off x="2563238" y="3901877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0" name="AutoShape 39">
            <a:extLst>
              <a:ext uri="{FF2B5EF4-FFF2-40B4-BE49-F238E27FC236}">
                <a16:creationId xmlns:a16="http://schemas.microsoft.com/office/drawing/2014/main" id="{EEFB00CD-86E7-4B72-A455-B5E486E5A557}"/>
              </a:ext>
            </a:extLst>
          </p:cNvPr>
          <p:cNvSpPr>
            <a:spLocks/>
          </p:cNvSpPr>
          <p:nvPr/>
        </p:nvSpPr>
        <p:spPr bwMode="auto">
          <a:xfrm>
            <a:off x="2552351" y="4629530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1" name="AutoShape 39">
            <a:extLst>
              <a:ext uri="{FF2B5EF4-FFF2-40B4-BE49-F238E27FC236}">
                <a16:creationId xmlns:a16="http://schemas.microsoft.com/office/drawing/2014/main" id="{084B7681-0F01-4FDD-8F7E-E5BDCAC25524}"/>
              </a:ext>
            </a:extLst>
          </p:cNvPr>
          <p:cNvSpPr>
            <a:spLocks/>
          </p:cNvSpPr>
          <p:nvPr/>
        </p:nvSpPr>
        <p:spPr bwMode="auto">
          <a:xfrm>
            <a:off x="2556891" y="5322710"/>
            <a:ext cx="384829" cy="401879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2" name="AutoShape 44">
            <a:extLst>
              <a:ext uri="{FF2B5EF4-FFF2-40B4-BE49-F238E27FC236}">
                <a16:creationId xmlns:a16="http://schemas.microsoft.com/office/drawing/2014/main" id="{3342D028-8F1D-4140-8477-B38FFBB55CD6}"/>
              </a:ext>
            </a:extLst>
          </p:cNvPr>
          <p:cNvSpPr>
            <a:spLocks/>
          </p:cNvSpPr>
          <p:nvPr/>
        </p:nvSpPr>
        <p:spPr bwMode="auto">
          <a:xfrm>
            <a:off x="8707270" y="1915349"/>
            <a:ext cx="384829" cy="4034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20" y="19326"/>
                </a:moveTo>
                <a:cubicBezTo>
                  <a:pt x="21574" y="19434"/>
                  <a:pt x="21599" y="19552"/>
                  <a:pt x="21599" y="19677"/>
                </a:cubicBezTo>
                <a:cubicBezTo>
                  <a:pt x="21599" y="19974"/>
                  <a:pt x="21492" y="20237"/>
                  <a:pt x="21274" y="20463"/>
                </a:cubicBezTo>
                <a:lnTo>
                  <a:pt x="20490" y="21235"/>
                </a:lnTo>
                <a:cubicBezTo>
                  <a:pt x="20281" y="21461"/>
                  <a:pt x="20026" y="21574"/>
                  <a:pt x="19720" y="21574"/>
                </a:cubicBezTo>
                <a:lnTo>
                  <a:pt x="19664" y="21574"/>
                </a:lnTo>
                <a:cubicBezTo>
                  <a:pt x="19350" y="21537"/>
                  <a:pt x="19081" y="21396"/>
                  <a:pt x="18866" y="21153"/>
                </a:cubicBezTo>
                <a:lnTo>
                  <a:pt x="12700" y="13222"/>
                </a:lnTo>
                <a:cubicBezTo>
                  <a:pt x="11958" y="13870"/>
                  <a:pt x="11265" y="14438"/>
                  <a:pt x="10623" y="14927"/>
                </a:cubicBezTo>
                <a:cubicBezTo>
                  <a:pt x="9975" y="15413"/>
                  <a:pt x="9366" y="15835"/>
                  <a:pt x="8789" y="16188"/>
                </a:cubicBezTo>
                <a:lnTo>
                  <a:pt x="9261" y="19988"/>
                </a:lnTo>
                <a:lnTo>
                  <a:pt x="9261" y="20124"/>
                </a:lnTo>
                <a:cubicBezTo>
                  <a:pt x="9261" y="20423"/>
                  <a:pt x="9162" y="20672"/>
                  <a:pt x="8964" y="20870"/>
                </a:cubicBezTo>
                <a:lnTo>
                  <a:pt x="8546" y="21289"/>
                </a:lnTo>
                <a:cubicBezTo>
                  <a:pt x="8339" y="21498"/>
                  <a:pt x="8076" y="21599"/>
                  <a:pt x="7762" y="21599"/>
                </a:cubicBezTo>
                <a:lnTo>
                  <a:pt x="7705" y="21599"/>
                </a:lnTo>
                <a:cubicBezTo>
                  <a:pt x="7354" y="21563"/>
                  <a:pt x="7088" y="21424"/>
                  <a:pt x="6907" y="21178"/>
                </a:cubicBezTo>
                <a:lnTo>
                  <a:pt x="4131" y="17500"/>
                </a:lnTo>
                <a:lnTo>
                  <a:pt x="418" y="14695"/>
                </a:lnTo>
                <a:cubicBezTo>
                  <a:pt x="155" y="14472"/>
                  <a:pt x="16" y="14201"/>
                  <a:pt x="0" y="13884"/>
                </a:cubicBezTo>
                <a:lnTo>
                  <a:pt x="0" y="13833"/>
                </a:lnTo>
                <a:cubicBezTo>
                  <a:pt x="0" y="13550"/>
                  <a:pt x="104" y="13293"/>
                  <a:pt x="311" y="13059"/>
                </a:cubicBezTo>
                <a:lnTo>
                  <a:pt x="715" y="12668"/>
                </a:lnTo>
                <a:cubicBezTo>
                  <a:pt x="897" y="12439"/>
                  <a:pt x="1151" y="12332"/>
                  <a:pt x="1477" y="12340"/>
                </a:cubicBezTo>
                <a:cubicBezTo>
                  <a:pt x="1550" y="12340"/>
                  <a:pt x="1596" y="12352"/>
                  <a:pt x="1612" y="12369"/>
                </a:cubicBezTo>
                <a:lnTo>
                  <a:pt x="5407" y="12801"/>
                </a:lnTo>
                <a:cubicBezTo>
                  <a:pt x="5761" y="12233"/>
                  <a:pt x="6180" y="11625"/>
                  <a:pt x="6672" y="10983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7" y="4045"/>
                </a:lnTo>
                <a:lnTo>
                  <a:pt x="15193" y="2030"/>
                </a:lnTo>
                <a:cubicBezTo>
                  <a:pt x="15827" y="1396"/>
                  <a:pt x="16551" y="901"/>
                  <a:pt x="17375" y="540"/>
                </a:cubicBezTo>
                <a:cubicBezTo>
                  <a:pt x="18195" y="180"/>
                  <a:pt x="18951" y="0"/>
                  <a:pt x="19636" y="0"/>
                </a:cubicBezTo>
                <a:cubicBezTo>
                  <a:pt x="20284" y="0"/>
                  <a:pt x="20779" y="166"/>
                  <a:pt x="21113" y="500"/>
                </a:cubicBezTo>
                <a:cubicBezTo>
                  <a:pt x="21291" y="661"/>
                  <a:pt x="21418" y="870"/>
                  <a:pt x="21492" y="1125"/>
                </a:cubicBezTo>
                <a:cubicBezTo>
                  <a:pt x="21563" y="1374"/>
                  <a:pt x="21599" y="1659"/>
                  <a:pt x="21599" y="1973"/>
                </a:cubicBezTo>
                <a:cubicBezTo>
                  <a:pt x="21599" y="2660"/>
                  <a:pt x="21424" y="3415"/>
                  <a:pt x="21076" y="4235"/>
                </a:cubicBezTo>
                <a:cubicBezTo>
                  <a:pt x="20728" y="5055"/>
                  <a:pt x="20230" y="5778"/>
                  <a:pt x="19582" y="6400"/>
                </a:cubicBezTo>
                <a:lnTo>
                  <a:pt x="17547" y="8456"/>
                </a:lnTo>
                <a:lnTo>
                  <a:pt x="21520" y="19326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3" name="AutoShape 45">
            <a:extLst>
              <a:ext uri="{FF2B5EF4-FFF2-40B4-BE49-F238E27FC236}">
                <a16:creationId xmlns:a16="http://schemas.microsoft.com/office/drawing/2014/main" id="{81ABDCE8-305E-4E0E-BC8B-A74A9A5E0DC8}"/>
              </a:ext>
            </a:extLst>
          </p:cNvPr>
          <p:cNvSpPr>
            <a:spLocks/>
          </p:cNvSpPr>
          <p:nvPr/>
        </p:nvSpPr>
        <p:spPr bwMode="auto">
          <a:xfrm rot="1101903">
            <a:off x="4553236" y="1433072"/>
            <a:ext cx="384829" cy="4018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8" y="8467"/>
                </a:moveTo>
                <a:cubicBezTo>
                  <a:pt x="20642" y="8467"/>
                  <a:pt x="20953" y="8597"/>
                  <a:pt x="21212" y="8852"/>
                </a:cubicBezTo>
                <a:cubicBezTo>
                  <a:pt x="21470" y="9111"/>
                  <a:pt x="21599" y="9422"/>
                  <a:pt x="21599" y="9786"/>
                </a:cubicBezTo>
                <a:lnTo>
                  <a:pt x="21599" y="11813"/>
                </a:lnTo>
                <a:cubicBezTo>
                  <a:pt x="21599" y="12180"/>
                  <a:pt x="21470" y="12489"/>
                  <a:pt x="21212" y="12747"/>
                </a:cubicBezTo>
                <a:cubicBezTo>
                  <a:pt x="20953" y="13005"/>
                  <a:pt x="20642" y="13135"/>
                  <a:pt x="20278" y="13135"/>
                </a:cubicBezTo>
                <a:lnTo>
                  <a:pt x="13133" y="13135"/>
                </a:lnTo>
                <a:lnTo>
                  <a:pt x="13133" y="20251"/>
                </a:lnTo>
                <a:cubicBezTo>
                  <a:pt x="13133" y="20636"/>
                  <a:pt x="13004" y="20956"/>
                  <a:pt x="12746" y="21212"/>
                </a:cubicBezTo>
                <a:cubicBezTo>
                  <a:pt x="12487" y="21470"/>
                  <a:pt x="12176" y="21599"/>
                  <a:pt x="11811" y="21599"/>
                </a:cubicBezTo>
                <a:lnTo>
                  <a:pt x="9787" y="21599"/>
                </a:lnTo>
                <a:cubicBezTo>
                  <a:pt x="9423" y="21599"/>
                  <a:pt x="9112" y="21470"/>
                  <a:pt x="8853" y="21212"/>
                </a:cubicBezTo>
                <a:cubicBezTo>
                  <a:pt x="8592" y="20956"/>
                  <a:pt x="8466" y="20645"/>
                  <a:pt x="8466" y="20278"/>
                </a:cubicBezTo>
                <a:lnTo>
                  <a:pt x="8466" y="13135"/>
                </a:lnTo>
                <a:lnTo>
                  <a:pt x="1351" y="13135"/>
                </a:lnTo>
                <a:cubicBezTo>
                  <a:pt x="966" y="13135"/>
                  <a:pt x="646" y="13011"/>
                  <a:pt x="387" y="12762"/>
                </a:cubicBezTo>
                <a:cubicBezTo>
                  <a:pt x="129" y="12515"/>
                  <a:pt x="0" y="12198"/>
                  <a:pt x="0" y="11813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1" y="0"/>
                </a:lnTo>
                <a:cubicBezTo>
                  <a:pt x="12176" y="0"/>
                  <a:pt x="12487" y="132"/>
                  <a:pt x="12746" y="387"/>
                </a:cubicBezTo>
                <a:cubicBezTo>
                  <a:pt x="13004" y="646"/>
                  <a:pt x="13133" y="957"/>
                  <a:pt x="13133" y="1321"/>
                </a:cubicBezTo>
                <a:lnTo>
                  <a:pt x="13133" y="8467"/>
                </a:lnTo>
                <a:lnTo>
                  <a:pt x="20278" y="8467"/>
                </a:lnTo>
                <a:close/>
              </a:path>
            </a:pathLst>
          </a:custGeom>
          <a:solidFill>
            <a:srgbClr val="004B98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56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9" y="270359"/>
            <a:ext cx="8601013" cy="484533"/>
          </a:xfrm>
        </p:spPr>
        <p:txBody>
          <a:bodyPr/>
          <a:lstStyle/>
          <a:p>
            <a:r>
              <a:rPr lang="pl-PL" dirty="0"/>
              <a:t>DEFINICJA PROCESU ZAKUPOWEGO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6901245" y="7129909"/>
            <a:ext cx="5992039" cy="294111"/>
          </a:xfrm>
        </p:spPr>
        <p:txBody>
          <a:bodyPr>
            <a:normAutofit lnSpcReduction="10000"/>
          </a:bodyPr>
          <a:lstStyle/>
          <a:p>
            <a:r>
              <a:rPr lang="pl-PL" dirty="0"/>
              <a:t>WPROWADZENIE</a:t>
            </a:r>
          </a:p>
          <a:p>
            <a:endParaRPr lang="pl-PL" dirty="0"/>
          </a:p>
        </p:txBody>
      </p:sp>
      <p:sp>
        <p:nvSpPr>
          <p:cNvPr id="5" name="Dowolny kształt: kształt 4">
            <a:extLst>
              <a:ext uri="{FF2B5EF4-FFF2-40B4-BE49-F238E27FC236}">
                <a16:creationId xmlns:a16="http://schemas.microsoft.com/office/drawing/2014/main" id="{34F0190C-0501-4575-866A-30742E737A27}"/>
              </a:ext>
            </a:extLst>
          </p:cNvPr>
          <p:cNvSpPr/>
          <p:nvPr/>
        </p:nvSpPr>
        <p:spPr>
          <a:xfrm>
            <a:off x="1988035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0 w 1354241"/>
              <a:gd name="connsiteY5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0" y="0"/>
                </a:lnTo>
                <a:close/>
              </a:path>
            </a:pathLst>
          </a:custGeom>
          <a:solidFill>
            <a:srgbClr val="004B98">
              <a:hueOff val="0"/>
              <a:satOff val="0"/>
              <a:lumOff val="0"/>
              <a:alphaOff val="0"/>
            </a:srgb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56007" tIns="37338" rIns="154093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/>
              <a:t>Planowanie</a:t>
            </a:r>
            <a:endParaRPr lang="en-US" sz="1400" kern="1200" dirty="0"/>
          </a:p>
        </p:txBody>
      </p:sp>
      <p:sp>
        <p:nvSpPr>
          <p:cNvPr id="7" name="Dowolny kształt: kształt 6">
            <a:extLst>
              <a:ext uri="{FF2B5EF4-FFF2-40B4-BE49-F238E27FC236}">
                <a16:creationId xmlns:a16="http://schemas.microsoft.com/office/drawing/2014/main" id="{10AD0AF4-E328-4483-822D-0FD684495E21}"/>
              </a:ext>
            </a:extLst>
          </p:cNvPr>
          <p:cNvSpPr/>
          <p:nvPr/>
        </p:nvSpPr>
        <p:spPr>
          <a:xfrm>
            <a:off x="3071428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/>
              <a:t>Strategie</a:t>
            </a:r>
            <a:endParaRPr lang="en-US" sz="1400" kern="1200" dirty="0"/>
          </a:p>
        </p:txBody>
      </p:sp>
      <p:sp>
        <p:nvSpPr>
          <p:cNvPr id="8" name="Dowolny kształt: kształt 7">
            <a:extLst>
              <a:ext uri="{FF2B5EF4-FFF2-40B4-BE49-F238E27FC236}">
                <a16:creationId xmlns:a16="http://schemas.microsoft.com/office/drawing/2014/main" id="{B2A6360A-8152-46F8-AB8B-AFE6BB4AC56D}"/>
              </a:ext>
            </a:extLst>
          </p:cNvPr>
          <p:cNvSpPr/>
          <p:nvPr/>
        </p:nvSpPr>
        <p:spPr>
          <a:xfrm>
            <a:off x="4154821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srgbClr val="004B98">
              <a:hueOff val="0"/>
              <a:satOff val="0"/>
              <a:lumOff val="0"/>
              <a:alphaOff val="0"/>
            </a:srgb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SRM</a:t>
            </a:r>
            <a:endParaRPr lang="en-US" sz="1400" kern="1200" dirty="0"/>
          </a:p>
        </p:txBody>
      </p:sp>
      <p:sp>
        <p:nvSpPr>
          <p:cNvPr id="9" name="Dowolny kształt: kształt 8">
            <a:extLst>
              <a:ext uri="{FF2B5EF4-FFF2-40B4-BE49-F238E27FC236}">
                <a16:creationId xmlns:a16="http://schemas.microsoft.com/office/drawing/2014/main" id="{A8105185-F96A-446C-B246-A71968A15B1E}"/>
              </a:ext>
            </a:extLst>
          </p:cNvPr>
          <p:cNvSpPr/>
          <p:nvPr/>
        </p:nvSpPr>
        <p:spPr>
          <a:xfrm>
            <a:off x="5440235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prstClr val="white">
              <a:lumMod val="85000"/>
            </a:prst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Wniosek</a:t>
            </a:r>
            <a:endParaRPr lang="en-US" sz="1400" kern="1200" dirty="0"/>
          </a:p>
        </p:txBody>
      </p:sp>
      <p:sp>
        <p:nvSpPr>
          <p:cNvPr id="10" name="Dowolny kształt: kształt 9">
            <a:extLst>
              <a:ext uri="{FF2B5EF4-FFF2-40B4-BE49-F238E27FC236}">
                <a16:creationId xmlns:a16="http://schemas.microsoft.com/office/drawing/2014/main" id="{2F762D00-93EC-49D1-844C-90450424F9C2}"/>
              </a:ext>
            </a:extLst>
          </p:cNvPr>
          <p:cNvSpPr/>
          <p:nvPr/>
        </p:nvSpPr>
        <p:spPr>
          <a:xfrm>
            <a:off x="6523628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/>
              <a:t>Wybór dostawcy</a:t>
            </a:r>
            <a:endParaRPr lang="en-US" sz="1400" kern="1200" dirty="0"/>
          </a:p>
        </p:txBody>
      </p:sp>
      <p:sp>
        <p:nvSpPr>
          <p:cNvPr id="11" name="Dowolny kształt: kształt 10">
            <a:extLst>
              <a:ext uri="{FF2B5EF4-FFF2-40B4-BE49-F238E27FC236}">
                <a16:creationId xmlns:a16="http://schemas.microsoft.com/office/drawing/2014/main" id="{B92E830D-4DC5-4057-82EA-D583A9D990FA}"/>
              </a:ext>
            </a:extLst>
          </p:cNvPr>
          <p:cNvSpPr/>
          <p:nvPr/>
        </p:nvSpPr>
        <p:spPr>
          <a:xfrm>
            <a:off x="7607021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prstClr val="white">
              <a:lumMod val="85000"/>
            </a:prst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30856" tIns="40005" rIns="290851" bIns="4000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Umowa</a:t>
            </a:r>
            <a:endParaRPr lang="en-US" sz="1400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" name="Dowolny kształt: kształt 11">
            <a:extLst>
              <a:ext uri="{FF2B5EF4-FFF2-40B4-BE49-F238E27FC236}">
                <a16:creationId xmlns:a16="http://schemas.microsoft.com/office/drawing/2014/main" id="{8B0C620C-ECE9-4058-8362-EB0541CA5D06}"/>
              </a:ext>
            </a:extLst>
          </p:cNvPr>
          <p:cNvSpPr/>
          <p:nvPr/>
        </p:nvSpPr>
        <p:spPr>
          <a:xfrm>
            <a:off x="8860542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srgbClr val="004B98">
              <a:hueOff val="0"/>
              <a:satOff val="0"/>
              <a:lumOff val="0"/>
              <a:alphaOff val="0"/>
            </a:srgb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Realizacja i zmiany</a:t>
            </a:r>
            <a:endParaRPr lang="en-US" sz="1400" kern="1200" dirty="0"/>
          </a:p>
        </p:txBody>
      </p:sp>
      <p:sp>
        <p:nvSpPr>
          <p:cNvPr id="13" name="Dowolny kształt: kształt 12">
            <a:extLst>
              <a:ext uri="{FF2B5EF4-FFF2-40B4-BE49-F238E27FC236}">
                <a16:creationId xmlns:a16="http://schemas.microsoft.com/office/drawing/2014/main" id="{4D138373-F8E0-4602-9158-776356635DB7}"/>
              </a:ext>
            </a:extLst>
          </p:cNvPr>
          <p:cNvSpPr/>
          <p:nvPr/>
        </p:nvSpPr>
        <p:spPr>
          <a:xfrm>
            <a:off x="9943935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srgbClr val="004B98">
              <a:hueOff val="0"/>
              <a:satOff val="0"/>
              <a:lumOff val="0"/>
              <a:alphaOff val="0"/>
            </a:srgb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P2P</a:t>
            </a:r>
            <a:endParaRPr lang="en-US" sz="1400" kern="1200" dirty="0"/>
          </a:p>
        </p:txBody>
      </p:sp>
      <p:sp>
        <p:nvSpPr>
          <p:cNvPr id="14" name="Dowolny kształt: kształt 13">
            <a:extLst>
              <a:ext uri="{FF2B5EF4-FFF2-40B4-BE49-F238E27FC236}">
                <a16:creationId xmlns:a16="http://schemas.microsoft.com/office/drawing/2014/main" id="{C252A9F4-A85A-4799-AC3A-86449442D5EA}"/>
              </a:ext>
            </a:extLst>
          </p:cNvPr>
          <p:cNvSpPr/>
          <p:nvPr/>
        </p:nvSpPr>
        <p:spPr>
          <a:xfrm>
            <a:off x="11027328" y="1795150"/>
            <a:ext cx="1354241" cy="541696"/>
          </a:xfrm>
          <a:custGeom>
            <a:avLst/>
            <a:gdLst>
              <a:gd name="connsiteX0" fmla="*/ 0 w 1354241"/>
              <a:gd name="connsiteY0" fmla="*/ 0 h 541696"/>
              <a:gd name="connsiteX1" fmla="*/ 1083393 w 1354241"/>
              <a:gd name="connsiteY1" fmla="*/ 0 h 541696"/>
              <a:gd name="connsiteX2" fmla="*/ 1354241 w 1354241"/>
              <a:gd name="connsiteY2" fmla="*/ 270848 h 541696"/>
              <a:gd name="connsiteX3" fmla="*/ 1083393 w 1354241"/>
              <a:gd name="connsiteY3" fmla="*/ 541696 h 541696"/>
              <a:gd name="connsiteX4" fmla="*/ 0 w 1354241"/>
              <a:gd name="connsiteY4" fmla="*/ 541696 h 541696"/>
              <a:gd name="connsiteX5" fmla="*/ 270848 w 1354241"/>
              <a:gd name="connsiteY5" fmla="*/ 270848 h 541696"/>
              <a:gd name="connsiteX6" fmla="*/ 0 w 1354241"/>
              <a:gd name="connsiteY6" fmla="*/ 0 h 54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241" h="541696">
                <a:moveTo>
                  <a:pt x="0" y="0"/>
                </a:moveTo>
                <a:lnTo>
                  <a:pt x="1083393" y="0"/>
                </a:lnTo>
                <a:lnTo>
                  <a:pt x="1354241" y="270848"/>
                </a:lnTo>
                <a:lnTo>
                  <a:pt x="1083393" y="541696"/>
                </a:lnTo>
                <a:lnTo>
                  <a:pt x="0" y="541696"/>
                </a:lnTo>
                <a:lnTo>
                  <a:pt x="270848" y="270848"/>
                </a:lnTo>
                <a:lnTo>
                  <a:pt x="0" y="0"/>
                </a:lnTo>
                <a:close/>
              </a:path>
            </a:pathLst>
          </a:custGeom>
          <a:solidFill>
            <a:srgbClr val="004B98">
              <a:hueOff val="0"/>
              <a:satOff val="0"/>
              <a:lumOff val="0"/>
              <a:alphaOff val="0"/>
            </a:srgbClr>
          </a:solidFill>
          <a:ln w="1905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spcFirstLastPara="0" vert="horz" wrap="square" lIns="326855" tIns="37338" rIns="289517" bIns="37338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>Kontrola i raporty</a:t>
            </a:r>
            <a:endParaRPr lang="en-US" sz="1400" kern="1200" dirty="0"/>
          </a:p>
        </p:txBody>
      </p:sp>
      <p:sp>
        <p:nvSpPr>
          <p:cNvPr id="76" name="Symbol zastępczy tekstu 4"/>
          <p:cNvSpPr txBox="1">
            <a:spLocks/>
          </p:cNvSpPr>
          <p:nvPr/>
        </p:nvSpPr>
        <p:spPr>
          <a:xfrm>
            <a:off x="2517312" y="1073969"/>
            <a:ext cx="2018964" cy="723297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742"/>
              </a:spcAft>
              <a:buClr>
                <a:srgbClr val="004B98"/>
              </a:buClr>
              <a:buNone/>
            </a:pPr>
            <a:r>
              <a:rPr lang="pl-PL" b="1" dirty="0">
                <a:solidFill>
                  <a:srgbClr val="004B98"/>
                </a:solidFill>
                <a:latin typeface="Calibri"/>
                <a:cs typeface="Calibri"/>
              </a:rPr>
              <a:t>POZIOM STRATEGICZNY</a:t>
            </a:r>
            <a:endParaRPr lang="en-US" b="1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78" name="Symbol zastępczy tekstu 4"/>
          <p:cNvSpPr txBox="1">
            <a:spLocks/>
          </p:cNvSpPr>
          <p:nvPr/>
        </p:nvSpPr>
        <p:spPr>
          <a:xfrm>
            <a:off x="6180633" y="1073601"/>
            <a:ext cx="2018964" cy="723297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742"/>
              </a:spcAft>
              <a:buClr>
                <a:srgbClr val="004B98"/>
              </a:buClr>
              <a:buNone/>
            </a:pPr>
            <a:r>
              <a:rPr lang="pl-PL" b="1" dirty="0">
                <a:solidFill>
                  <a:srgbClr val="004B98"/>
                </a:solidFill>
                <a:latin typeface="Calibri"/>
                <a:cs typeface="Calibri"/>
              </a:rPr>
              <a:t>POZIOM TAKTYCZNY</a:t>
            </a:r>
            <a:endParaRPr lang="en-US" b="1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21" name="Symbol zastępczy tekstu 4">
            <a:extLst>
              <a:ext uri="{FF2B5EF4-FFF2-40B4-BE49-F238E27FC236}">
                <a16:creationId xmlns:a16="http://schemas.microsoft.com/office/drawing/2014/main" id="{65B15683-ED23-421A-A566-419939DB5ECC}"/>
              </a:ext>
            </a:extLst>
          </p:cNvPr>
          <p:cNvSpPr txBox="1">
            <a:spLocks/>
          </p:cNvSpPr>
          <p:nvPr/>
        </p:nvSpPr>
        <p:spPr>
          <a:xfrm>
            <a:off x="9440324" y="1073599"/>
            <a:ext cx="2018964" cy="723298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742"/>
              </a:spcAft>
              <a:buClr>
                <a:srgbClr val="004B98"/>
              </a:buClr>
              <a:buNone/>
            </a:pPr>
            <a:r>
              <a:rPr lang="pl-PL" b="1" dirty="0">
                <a:solidFill>
                  <a:srgbClr val="004B98"/>
                </a:solidFill>
                <a:latin typeface="Calibri"/>
                <a:cs typeface="Calibri"/>
              </a:rPr>
              <a:t>POZIOM OPERACYJNY</a:t>
            </a:r>
            <a:endParaRPr lang="en-US" b="1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22" name="Symbol zastępczy tekstu 4">
            <a:extLst>
              <a:ext uri="{FF2B5EF4-FFF2-40B4-BE49-F238E27FC236}">
                <a16:creationId xmlns:a16="http://schemas.microsoft.com/office/drawing/2014/main" id="{7A7AC4BA-F9AE-4F2C-9159-BE089E5114E3}"/>
              </a:ext>
            </a:extLst>
          </p:cNvPr>
          <p:cNvSpPr txBox="1">
            <a:spLocks/>
          </p:cNvSpPr>
          <p:nvPr/>
        </p:nvSpPr>
        <p:spPr>
          <a:xfrm>
            <a:off x="1746833" y="2350476"/>
            <a:ext cx="3204959" cy="4498716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PLANOWANIE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Kalendarz postępowań biorący pod uwagę konsolidację popytu, obciążenie zasobów i specyfikę rynku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Powiązanie zakupów z budżetem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STRATEGIE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Opracowanie podejścia do wybranych kategorii przez pryzmat rynku, ryzyka, wartości</a:t>
            </a:r>
            <a:br>
              <a:rPr lang="pl-PL" sz="1500" dirty="0">
                <a:latin typeface="Calibri"/>
                <a:cs typeface="Calibri"/>
              </a:rPr>
            </a:br>
            <a:r>
              <a:rPr lang="pl-PL" sz="1500" dirty="0">
                <a:latin typeface="Calibri"/>
                <a:cs typeface="Calibri"/>
              </a:rPr>
              <a:t>i wpływu na biznes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Retencja wiedzy w organizacji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pl-PL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SRM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Opracowanie podejścia do kluczowych Partnerów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Zaangażowanie Partnerów w optymalizację bazy kosztowej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</p:txBody>
      </p:sp>
      <p:sp>
        <p:nvSpPr>
          <p:cNvPr id="23" name="Symbol zastępczy tekstu 4">
            <a:extLst>
              <a:ext uri="{FF2B5EF4-FFF2-40B4-BE49-F238E27FC236}">
                <a16:creationId xmlns:a16="http://schemas.microsoft.com/office/drawing/2014/main" id="{02C21AF0-6B5E-4D14-BE53-784A3C635BA8}"/>
              </a:ext>
            </a:extLst>
          </p:cNvPr>
          <p:cNvSpPr txBox="1">
            <a:spLocks/>
          </p:cNvSpPr>
          <p:nvPr/>
        </p:nvSpPr>
        <p:spPr>
          <a:xfrm>
            <a:off x="5261515" y="2350476"/>
            <a:ext cx="3204959" cy="4910117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WNIOSEK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Specyfikacja zaspokajająca potrzebę biznesową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Model kosztowy </a:t>
            </a:r>
            <a:r>
              <a:rPr lang="pl-PL" sz="1500">
                <a:latin typeface="Calibri"/>
                <a:cs typeface="Calibri"/>
              </a:rPr>
              <a:t>uwzględniający cykl </a:t>
            </a:r>
            <a:r>
              <a:rPr lang="pl-PL" sz="1500" dirty="0">
                <a:latin typeface="Calibri"/>
                <a:cs typeface="Calibri"/>
              </a:rPr>
              <a:t>życia produktu/ usługi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WYBÓR DOSTAWCY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Maksymalizacja relacji jakości do ceny z uwzględnieniem ryzyka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Dostosowanie kryteriów wyboru do przedmiotu, cyklu życia, ryzyka i zaspokajanej potrzeby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pl-PL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UMOWA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Własne wzory umów oparte jednolitą strukturę i klauzule wymagane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Wsparcie zakupów uproszczonych standardową umową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</p:txBody>
      </p:sp>
      <p:sp>
        <p:nvSpPr>
          <p:cNvPr id="24" name="Symbol zastępczy tekstu 4">
            <a:extLst>
              <a:ext uri="{FF2B5EF4-FFF2-40B4-BE49-F238E27FC236}">
                <a16:creationId xmlns:a16="http://schemas.microsoft.com/office/drawing/2014/main" id="{76828EEF-A709-4227-B424-70B9BA28E592}"/>
              </a:ext>
            </a:extLst>
          </p:cNvPr>
          <p:cNvSpPr txBox="1">
            <a:spLocks/>
          </p:cNvSpPr>
          <p:nvPr/>
        </p:nvSpPr>
        <p:spPr>
          <a:xfrm>
            <a:off x="8744304" y="2350476"/>
            <a:ext cx="3204959" cy="4498716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REALIZACJA I ZMIANY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Kontrola jakości i zgodności w realizacji umowy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Reakcja na zmiany potrzeb i niedostosowania umowy do ich zaspokojenia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PURCHASE 2 PAY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Przesunięcie ciężaru kontroli na zaciąganie zobowiązań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3 </a:t>
            </a:r>
            <a:r>
              <a:rPr lang="pl-PL" sz="1500" dirty="0" err="1">
                <a:latin typeface="Calibri"/>
                <a:cs typeface="Calibri"/>
              </a:rPr>
              <a:t>Way</a:t>
            </a:r>
            <a:r>
              <a:rPr lang="pl-PL" sz="1500" dirty="0">
                <a:latin typeface="Calibri"/>
                <a:cs typeface="Calibri"/>
              </a:rPr>
              <a:t> </a:t>
            </a:r>
            <a:r>
              <a:rPr lang="pl-PL" sz="1500" dirty="0" err="1">
                <a:latin typeface="Calibri"/>
                <a:cs typeface="Calibri"/>
              </a:rPr>
              <a:t>Matching</a:t>
            </a:r>
            <a:r>
              <a:rPr lang="pl-PL" sz="1500" dirty="0">
                <a:latin typeface="Calibri"/>
                <a:cs typeface="Calibri"/>
              </a:rPr>
              <a:t> jako zasada definiująca proces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pl-PL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KONTROLA I RAPORTY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Kontrola realizacji umowy z pierwotnymi założeniami (model kosztowy)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Dedykowane raporty zarządcze do uczestników procesu</a:t>
            </a:r>
          </a:p>
          <a:p>
            <a:pPr marL="470318" indent="-27435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622DE66C-9227-4112-BAE7-13716EF9BD91}"/>
              </a:ext>
            </a:extLst>
          </p:cNvPr>
          <p:cNvSpPr/>
          <p:nvPr/>
        </p:nvSpPr>
        <p:spPr>
          <a:xfrm>
            <a:off x="1746833" y="3994001"/>
            <a:ext cx="3491381" cy="17099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310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76" grpId="0"/>
      <p:bldP spid="78" grpId="0"/>
      <p:bldP spid="21" grpId="0"/>
      <p:bldP spid="22" grpId="0"/>
      <p:bldP spid="23" grpId="0"/>
      <p:bldP spid="2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E725B8B-1A7D-4C82-810B-9F226F1499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05839" y="270359"/>
            <a:ext cx="10818651" cy="484533"/>
          </a:xfrm>
        </p:spPr>
        <p:txBody>
          <a:bodyPr/>
          <a:lstStyle/>
          <a:p>
            <a:r>
              <a:rPr lang="pl-PL" dirty="0"/>
              <a:t>STRATEGIA, STRATEGIA ZAKUPOWA, STRATEGIA KATEGORII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4EC1876-842B-4187-8B9A-667C6870BD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RÓŻNE POZIOMY STRATEGII</a:t>
            </a:r>
          </a:p>
          <a:p>
            <a:endParaRPr lang="pl-PL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67ED19C-8A75-4970-A160-2C8CFF7E2C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7550915"/>
              </p:ext>
            </p:extLst>
          </p:nvPr>
        </p:nvGraphicFramePr>
        <p:xfrm>
          <a:off x="2240756" y="954725"/>
          <a:ext cx="8963025" cy="5975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2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3"/>
          <p:cNvSpPr/>
          <p:nvPr/>
        </p:nvSpPr>
        <p:spPr bwMode="auto">
          <a:xfrm>
            <a:off x="2070732" y="1541540"/>
            <a:ext cx="4522878" cy="411357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551" tIns="49775" rIns="99551" bIns="49775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1C2961"/>
              </a:buClr>
            </a:pPr>
            <a:endParaRPr lang="en-US" sz="61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37" name="Rectangle 13"/>
          <p:cNvSpPr/>
          <p:nvPr/>
        </p:nvSpPr>
        <p:spPr bwMode="auto">
          <a:xfrm>
            <a:off x="6870723" y="1531620"/>
            <a:ext cx="4522878" cy="412349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9551" tIns="49775" rIns="99551" bIns="49775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1C2961"/>
              </a:buClr>
            </a:pPr>
            <a:endParaRPr lang="en-US" sz="61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9" y="270359"/>
            <a:ext cx="10725973" cy="484533"/>
          </a:xfrm>
        </p:spPr>
        <p:txBody>
          <a:bodyPr/>
          <a:lstStyle/>
          <a:p>
            <a:r>
              <a:rPr lang="pl-PL" dirty="0"/>
              <a:t>STRATEGIA NA POZIOMIE FUNKCJI MUSI WSPIERAĆ STRATEGIĘ FIRMY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RÓŻNE POZIOMY STRATEGII</a:t>
            </a:r>
          </a:p>
          <a:p>
            <a:endParaRPr lang="pl-PL" dirty="0"/>
          </a:p>
        </p:txBody>
      </p:sp>
      <p:sp>
        <p:nvSpPr>
          <p:cNvPr id="14" name="Isosceles Triangle 7"/>
          <p:cNvSpPr/>
          <p:nvPr/>
        </p:nvSpPr>
        <p:spPr>
          <a:xfrm rot="5400000">
            <a:off x="5758846" y="3266360"/>
            <a:ext cx="1958275" cy="415327"/>
          </a:xfrm>
          <a:prstGeom prst="triangle">
            <a:avLst>
              <a:gd name="adj" fmla="val 51960"/>
            </a:avLst>
          </a:prstGeom>
          <a:solidFill>
            <a:srgbClr val="004B98"/>
          </a:solidFill>
          <a:ln w="76200" cmpd="sng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>
              <a:buClr>
                <a:srgbClr val="1C2961"/>
              </a:buClr>
            </a:pPr>
            <a:endParaRPr lang="en-US"/>
          </a:p>
        </p:txBody>
      </p:sp>
      <p:sp>
        <p:nvSpPr>
          <p:cNvPr id="13" name="Rectangle 19"/>
          <p:cNvSpPr>
            <a:spLocks/>
          </p:cNvSpPr>
          <p:nvPr/>
        </p:nvSpPr>
        <p:spPr bwMode="auto">
          <a:xfrm flipH="1">
            <a:off x="2052723" y="5923972"/>
            <a:ext cx="9332607" cy="622360"/>
          </a:xfrm>
          <a:prstGeom prst="rect">
            <a:avLst/>
          </a:prstGeom>
          <a:solidFill>
            <a:srgbClr val="004B98"/>
          </a:solidFill>
          <a:ln>
            <a:noFill/>
          </a:ln>
        </p:spPr>
        <p:txBody>
          <a:bodyPr lIns="0" tIns="0" rIns="0" bIns="0" anchor="ctr" anchorCtr="0"/>
          <a:lstStyle/>
          <a:p>
            <a:pPr algn="ctr">
              <a:spcAft>
                <a:spcPts val="1742"/>
              </a:spcAft>
            </a:pPr>
            <a:r>
              <a:rPr lang="pl-PL" b="1" dirty="0">
                <a:solidFill>
                  <a:schemeClr val="bg1"/>
                </a:solidFill>
                <a:ea typeface="ＭＳ Ｐゴシック" charset="0"/>
                <a:cs typeface="Calibri"/>
                <a:sym typeface="Lato Regular" charset="0"/>
              </a:rPr>
              <a:t>PRIORYTETEM ZAKUPÓW JEST WDROŻENIE KULTURY MĄDREGO OSZCZĘDZANIA</a:t>
            </a:r>
            <a:endParaRPr lang="en-US" b="1" dirty="0">
              <a:solidFill>
                <a:schemeClr val="bg1"/>
              </a:solidFill>
              <a:ea typeface="ＭＳ Ｐゴシック" charset="0"/>
              <a:cs typeface="Calibri"/>
              <a:sym typeface="Lato Regular" charset="0"/>
            </a:endParaRPr>
          </a:p>
        </p:txBody>
      </p:sp>
      <p:sp>
        <p:nvSpPr>
          <p:cNvPr id="24" name="Symbol zastępczy tekstu 4"/>
          <p:cNvSpPr txBox="1">
            <a:spLocks/>
          </p:cNvSpPr>
          <p:nvPr/>
        </p:nvSpPr>
        <p:spPr>
          <a:xfrm>
            <a:off x="6870725" y="1020737"/>
            <a:ext cx="4522878" cy="887001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2200" b="1" dirty="0">
                <a:solidFill>
                  <a:srgbClr val="004B98"/>
                </a:solidFill>
                <a:latin typeface="Calibri"/>
                <a:cs typeface="Calibri"/>
              </a:rPr>
              <a:t>STRATEGIA ZAKUPOWA</a:t>
            </a:r>
            <a:endParaRPr lang="en-US" sz="2200" dirty="0">
              <a:latin typeface="Calibri"/>
              <a:cs typeface="Calibri"/>
            </a:endParaRPr>
          </a:p>
        </p:txBody>
      </p:sp>
      <p:sp>
        <p:nvSpPr>
          <p:cNvPr id="25" name="Symbol zastępczy tekstu 4"/>
          <p:cNvSpPr txBox="1">
            <a:spLocks/>
          </p:cNvSpPr>
          <p:nvPr/>
        </p:nvSpPr>
        <p:spPr>
          <a:xfrm>
            <a:off x="2070732" y="1020737"/>
            <a:ext cx="4522878" cy="887001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2200" b="1" dirty="0">
                <a:solidFill>
                  <a:srgbClr val="004B98"/>
                </a:solidFill>
                <a:latin typeface="Calibri"/>
                <a:cs typeface="Calibri"/>
              </a:rPr>
              <a:t>STRATEGICZNE CELE</a:t>
            </a:r>
            <a:endParaRPr lang="en-US" sz="2200" dirty="0">
              <a:latin typeface="Calibri"/>
              <a:cs typeface="Calibri"/>
            </a:endParaRPr>
          </a:p>
        </p:txBody>
      </p:sp>
      <p:sp>
        <p:nvSpPr>
          <p:cNvPr id="28" name="Symbol zastępczy tekstu 4"/>
          <p:cNvSpPr txBox="1">
            <a:spLocks/>
          </p:cNvSpPr>
          <p:nvPr/>
        </p:nvSpPr>
        <p:spPr>
          <a:xfrm>
            <a:off x="6870725" y="1548953"/>
            <a:ext cx="4503077" cy="4106160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JEDEN PROCES, JEDNA ORGANIZACJA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Zrozumiały, elastyczny i łatwy proces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Nowoczesna i dostosowana do biznesu struktura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SKUTECZNOŚĆ W DZIAŁANIU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Zwinne i pro-biznesowe procesy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Pewny swoich kompetencji zespół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pl-PL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NOWA KULTURA WYDAWANIA PIENIĘDZY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Więcej za mniej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Tanio, taniej, PGL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</p:txBody>
      </p:sp>
      <p:sp>
        <p:nvSpPr>
          <p:cNvPr id="29" name="Symbol zastępczy tekstu 4"/>
          <p:cNvSpPr txBox="1">
            <a:spLocks/>
          </p:cNvSpPr>
          <p:nvPr/>
        </p:nvSpPr>
        <p:spPr>
          <a:xfrm>
            <a:off x="2070736" y="1560383"/>
            <a:ext cx="4384320" cy="4074608"/>
          </a:xfrm>
          <a:prstGeom prst="rect">
            <a:avLst/>
          </a:prstGeom>
        </p:spPr>
        <p:txBody>
          <a:bodyPr lIns="99551" tIns="49775" rIns="99551" bIns="49775" numCol="1" spcCol="39193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STRATEGICZNE USPÓJNIENIE CELÓW W GRUPIE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Ujednolicenie kierunku strategicznego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Koordynacja rynkowych szans na wzrost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DOSKONAŁOŚĆ OPERACYJNA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Efektywne procesy na poziomie grupy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Redukcja kosztów złożoności i biurokracji</a:t>
            </a: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pl-PL" sz="1500" dirty="0">
              <a:latin typeface="Calibri"/>
              <a:cs typeface="Calibri"/>
            </a:endParaRPr>
          </a:p>
          <a:p>
            <a:pPr marL="195966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500" b="1" dirty="0">
                <a:solidFill>
                  <a:srgbClr val="004B98"/>
                </a:solidFill>
                <a:latin typeface="Calibri"/>
                <a:cs typeface="Calibri"/>
              </a:rPr>
              <a:t>REDUKCJA BAZY KOSZTOWEJ</a:t>
            </a:r>
            <a:endParaRPr lang="en-US" sz="15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Redukcja kosztów IT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500" dirty="0">
                <a:latin typeface="Calibri"/>
                <a:cs typeface="Calibri"/>
              </a:rPr>
              <a:t>Redukcja kosztów funkcji wsparcia</a:t>
            </a:r>
            <a:endParaRPr lang="en-US" sz="1500" dirty="0">
              <a:latin typeface="Calibri"/>
              <a:cs typeface="Calibri"/>
            </a:endParaRPr>
          </a:p>
          <a:p>
            <a:pPr marL="470318" indent="-274352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5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9962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9" y="270359"/>
            <a:ext cx="10492057" cy="484533"/>
          </a:xfrm>
        </p:spPr>
        <p:txBody>
          <a:bodyPr>
            <a:normAutofit/>
          </a:bodyPr>
          <a:lstStyle/>
          <a:p>
            <a:r>
              <a:rPr lang="pl-PL" dirty="0"/>
              <a:t>DOBRA KATEGORYZACJA WYDATKÓW UŁATWIA BUDOWANIE STRATEGII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KATEGORYZACJA WYDATKÓW</a:t>
            </a:r>
          </a:p>
          <a:p>
            <a:endParaRPr lang="pl-PL" dirty="0"/>
          </a:p>
        </p:txBody>
      </p:sp>
      <p:sp>
        <p:nvSpPr>
          <p:cNvPr id="4" name="Symbol zastępczy tekstu 2"/>
          <p:cNvSpPr>
            <a:spLocks noGrp="1"/>
          </p:cNvSpPr>
          <p:nvPr>
            <p:ph type="body" sz="quarter" idx="13"/>
          </p:nvPr>
        </p:nvSpPr>
        <p:spPr>
          <a:xfrm>
            <a:off x="489098" y="1098659"/>
            <a:ext cx="3986382" cy="4196355"/>
          </a:xfrm>
          <a:prstGeom prst="rect">
            <a:avLst/>
          </a:prstGeom>
        </p:spPr>
        <p:txBody>
          <a:bodyPr lIns="99551" tIns="49775" rIns="99551" bIns="49775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buClr>
                <a:srgbClr val="1C2961"/>
              </a:buClr>
              <a:buNone/>
            </a:pPr>
            <a:r>
              <a:rPr lang="pl-PL" dirty="0">
                <a:cs typeface="Calibri"/>
              </a:rPr>
              <a:t>Aby skutecznie zarządzać Kategorią Zakupową organizacja musi posiadać </a:t>
            </a:r>
            <a:r>
              <a:rPr lang="pl-PL" b="1" dirty="0">
                <a:solidFill>
                  <a:srgbClr val="004B98"/>
                </a:solidFill>
                <a:cs typeface="Calibri"/>
              </a:rPr>
              <a:t>skoncentrowane kompetencje </a:t>
            </a:r>
            <a:r>
              <a:rPr lang="pl-PL" dirty="0">
                <a:cs typeface="Calibri"/>
              </a:rPr>
              <a:t>w jej zakresie, np. Zarządzanie Nieruchomościami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buClr>
                <a:srgbClr val="1C2961"/>
              </a:buClr>
              <a:buNone/>
            </a:pPr>
            <a:r>
              <a:rPr lang="pl-PL" dirty="0">
                <a:cs typeface="Calibri"/>
              </a:rPr>
              <a:t>Rozproszenie kompetencji utrudnia skuteczne zarządzanie jakością, standardami i wydatkami</a:t>
            </a:r>
            <a:endParaRPr lang="en-US" dirty="0">
              <a:cs typeface="Calibri"/>
            </a:endParaRPr>
          </a:p>
        </p:txBody>
      </p:sp>
      <p:sp>
        <p:nvSpPr>
          <p:cNvPr id="6" name="Symbol zastępczy tekstu 132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9159656" y="5682942"/>
            <a:ext cx="647628" cy="23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7653" tIns="0" rIns="27653" bIns="0" numCol="1" spcCol="0" anchor="ctr" anchorCtr="0" compatLnSpc="1">
            <a:prstTxWarp prst="textNoShape">
              <a:avLst/>
            </a:prstTxWarp>
            <a:noAutofit/>
          </a:bodyPr>
          <a:lstStyle>
            <a:lvl1pPr marL="265113" indent="-265113" algn="l" rtl="0" eaLnBrk="1" fontAlgn="base" hangingPunct="1">
              <a:spcBef>
                <a:spcPts val="600"/>
              </a:spcBef>
              <a:spcAft>
                <a:spcPts val="600"/>
              </a:spcAft>
              <a:defRPr>
                <a:solidFill>
                  <a:srgbClr val="5A5A5A"/>
                </a:solidFill>
                <a:latin typeface="+mn-lt"/>
                <a:ea typeface="+mn-ea"/>
                <a:cs typeface="+mn-cs"/>
              </a:defRPr>
            </a:lvl1pPr>
            <a:lvl2pPr marL="715963" indent="-271463" algn="l" rtl="0" eaLnBrk="1" fontAlgn="base" hangingPunct="1">
              <a:spcBef>
                <a:spcPts val="600"/>
              </a:spcBef>
              <a:spcAft>
                <a:spcPts val="600"/>
              </a:spcAft>
              <a:defRPr>
                <a:solidFill>
                  <a:srgbClr val="5A5A5A"/>
                </a:solidFill>
                <a:latin typeface="+mn-lt"/>
                <a:cs typeface="+mn-cs"/>
              </a:defRPr>
            </a:lvl2pPr>
            <a:lvl3pPr marL="1168400" indent="-273050" algn="l" rtl="0" eaLnBrk="1" fontAlgn="base" hangingPunct="1">
              <a:spcBef>
                <a:spcPts val="600"/>
              </a:spcBef>
              <a:spcAft>
                <a:spcPts val="600"/>
              </a:spcAft>
              <a:defRPr>
                <a:solidFill>
                  <a:srgbClr val="5A5A5A"/>
                </a:solidFill>
                <a:latin typeface="+mn-lt"/>
                <a:cs typeface="+mn-cs"/>
              </a:defRPr>
            </a:lvl3pPr>
            <a:lvl4pPr marL="1619250" indent="-271463" algn="l" rtl="0" eaLnBrk="1" fontAlgn="base" hangingPunct="1">
              <a:spcBef>
                <a:spcPts val="600"/>
              </a:spcBef>
              <a:spcAft>
                <a:spcPts val="600"/>
              </a:spcAft>
              <a:defRPr>
                <a:solidFill>
                  <a:srgbClr val="5A5A5A"/>
                </a:solidFill>
                <a:latin typeface="+mn-lt"/>
                <a:cs typeface="+mn-cs"/>
              </a:defRPr>
            </a:lvl4pPr>
            <a:lvl5pPr marL="2060575" indent="-261938" algn="l" rtl="0" eaLnBrk="1" fontAlgn="base" hangingPunct="1">
              <a:spcBef>
                <a:spcPts val="600"/>
              </a:spcBef>
              <a:spcAft>
                <a:spcPts val="600"/>
              </a:spcAft>
              <a:defRPr>
                <a:solidFill>
                  <a:srgbClr val="5A5A5A"/>
                </a:solidFill>
                <a:latin typeface="+mn-lt"/>
                <a:cs typeface="+mn-cs"/>
              </a:defRPr>
            </a:lvl5pPr>
            <a:lvl6pPr marL="2517775" indent="-261938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5A5A5A"/>
                </a:solidFill>
                <a:latin typeface="+mn-lt"/>
                <a:cs typeface="+mn-cs"/>
              </a:defRPr>
            </a:lvl6pPr>
            <a:lvl7pPr marL="2974975" indent="-261938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5A5A5A"/>
                </a:solidFill>
                <a:latin typeface="+mn-lt"/>
                <a:cs typeface="+mn-cs"/>
              </a:defRPr>
            </a:lvl7pPr>
            <a:lvl8pPr marL="3432175" indent="-261938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5A5A5A"/>
                </a:solidFill>
                <a:latin typeface="+mn-lt"/>
                <a:cs typeface="+mn-cs"/>
              </a:defRPr>
            </a:lvl8pPr>
            <a:lvl9pPr marL="3889375" indent="-261938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5A5A5A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</a:pPr>
            <a:fld id="{BD8B648A-94B4-41F6-9DD1-4BC9EA504C51}" type="datetime'''''''''''''''1''''''''''''''''''''''''''''2'',''''2''''%'''">
              <a:rPr lang="en-US" sz="1700">
                <a:solidFill>
                  <a:schemeClr val="bg1"/>
                </a:solidFill>
                <a:latin typeface="Calibri"/>
                <a:cs typeface="Calibri"/>
                <a:sym typeface="Myriad Pro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</a:pPr>
              <a:t>12,2%</a:t>
            </a:fld>
            <a:endParaRPr lang="pl-PL" sz="1700" dirty="0">
              <a:solidFill>
                <a:schemeClr val="bg1"/>
              </a:solidFill>
              <a:latin typeface="Calibri"/>
              <a:cs typeface="Calibri"/>
              <a:sym typeface="Myriad Pro"/>
            </a:endParaRPr>
          </a:p>
        </p:txBody>
      </p:sp>
      <p:graphicFrame>
        <p:nvGraphicFramePr>
          <p:cNvPr id="7" name="Chart 10"/>
          <p:cNvGraphicFramePr/>
          <p:nvPr>
            <p:extLst>
              <p:ext uri="{D42A27DB-BD31-4B8C-83A1-F6EECF244321}">
                <p14:modId xmlns:p14="http://schemas.microsoft.com/office/powerpoint/2010/main" val="3628021479"/>
              </p:ext>
            </p:extLst>
          </p:nvPr>
        </p:nvGraphicFramePr>
        <p:xfrm>
          <a:off x="4186311" y="1123686"/>
          <a:ext cx="4923721" cy="4783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ymbol zastępczy zawartości 1">
            <a:extLst>
              <a:ext uri="{FF2B5EF4-FFF2-40B4-BE49-F238E27FC236}">
                <a16:creationId xmlns:a16="http://schemas.microsoft.com/office/drawing/2014/main" id="{3E785DAA-AE2D-4B8F-938F-B68A9E808385}"/>
              </a:ext>
            </a:extLst>
          </p:cNvPr>
          <p:cNvSpPr txBox="1">
            <a:spLocks/>
          </p:cNvSpPr>
          <p:nvPr/>
        </p:nvSpPr>
        <p:spPr>
          <a:xfrm>
            <a:off x="4294977" y="2654478"/>
            <a:ext cx="2126092" cy="68169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004B98"/>
                </a:solidFill>
                <a:latin typeface="Lato"/>
                <a:ea typeface="+mn-ea"/>
                <a:cs typeface="Lato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114" algn="ctr">
              <a:lnSpc>
                <a:spcPct val="100000"/>
              </a:lnSpc>
              <a:spcBef>
                <a:spcPts val="0"/>
              </a:spcBef>
              <a:spcAft>
                <a:spcPts val="1825"/>
              </a:spcAft>
            </a:pPr>
            <a:r>
              <a:rPr lang="pl-PL" dirty="0">
                <a:solidFill>
                  <a:schemeClr val="bg1"/>
                </a:solidFill>
                <a:latin typeface="Calibri"/>
                <a:cs typeface="Calibri"/>
              </a:rPr>
              <a:t>KOMPETENCJE WEWNĘTRZNE</a:t>
            </a:r>
          </a:p>
        </p:txBody>
      </p:sp>
      <p:sp>
        <p:nvSpPr>
          <p:cNvPr id="9" name="Symbol zastępczy zawartości 1">
            <a:extLst>
              <a:ext uri="{FF2B5EF4-FFF2-40B4-BE49-F238E27FC236}">
                <a16:creationId xmlns:a16="http://schemas.microsoft.com/office/drawing/2014/main" id="{1123B3A8-D6BC-4D2A-AAC3-DD2D26AD0A1A}"/>
              </a:ext>
            </a:extLst>
          </p:cNvPr>
          <p:cNvSpPr txBox="1">
            <a:spLocks/>
          </p:cNvSpPr>
          <p:nvPr/>
        </p:nvSpPr>
        <p:spPr>
          <a:xfrm>
            <a:off x="6539156" y="2591255"/>
            <a:ext cx="2126092" cy="68169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004B98"/>
                </a:solidFill>
                <a:latin typeface="Lato"/>
                <a:ea typeface="+mn-ea"/>
                <a:cs typeface="Lato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114" algn="ctr">
              <a:lnSpc>
                <a:spcPct val="100000"/>
              </a:lnSpc>
              <a:spcBef>
                <a:spcPts val="0"/>
              </a:spcBef>
              <a:spcAft>
                <a:spcPts val="1825"/>
              </a:spcAft>
            </a:pPr>
            <a:r>
              <a:rPr lang="pl-PL" dirty="0">
                <a:solidFill>
                  <a:schemeClr val="bg1"/>
                </a:solidFill>
                <a:latin typeface="Calibri"/>
                <a:cs typeface="Calibri"/>
              </a:rPr>
              <a:t>RYNEK DOSTAWCÓW</a:t>
            </a:r>
          </a:p>
        </p:txBody>
      </p:sp>
      <p:sp>
        <p:nvSpPr>
          <p:cNvPr id="10" name="Symbol zastępczy zawartości 1">
            <a:extLst>
              <a:ext uri="{FF2B5EF4-FFF2-40B4-BE49-F238E27FC236}">
                <a16:creationId xmlns:a16="http://schemas.microsoft.com/office/drawing/2014/main" id="{0A125827-28BA-4435-A414-EEB24D3CC9F0}"/>
              </a:ext>
            </a:extLst>
          </p:cNvPr>
          <p:cNvSpPr txBox="1">
            <a:spLocks/>
          </p:cNvSpPr>
          <p:nvPr/>
        </p:nvSpPr>
        <p:spPr>
          <a:xfrm>
            <a:off x="5476110" y="4526459"/>
            <a:ext cx="2126092" cy="68169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004B98"/>
                </a:solidFill>
                <a:latin typeface="Lato"/>
                <a:ea typeface="+mn-ea"/>
                <a:cs typeface="Lato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114" algn="ctr">
              <a:lnSpc>
                <a:spcPct val="100000"/>
              </a:lnSpc>
              <a:spcBef>
                <a:spcPts val="0"/>
              </a:spcBef>
              <a:spcAft>
                <a:spcPts val="1825"/>
              </a:spcAft>
            </a:pPr>
            <a:r>
              <a:rPr lang="pl-PL" dirty="0">
                <a:solidFill>
                  <a:schemeClr val="bg1"/>
                </a:solidFill>
                <a:latin typeface="Calibri"/>
                <a:cs typeface="Calibri"/>
              </a:rPr>
              <a:t>WARTOŚĆ ZAKUPÓW</a:t>
            </a:r>
          </a:p>
        </p:txBody>
      </p:sp>
      <p:sp>
        <p:nvSpPr>
          <p:cNvPr id="11" name="Symbol zastępczy tekstu 2">
            <a:extLst>
              <a:ext uri="{FF2B5EF4-FFF2-40B4-BE49-F238E27FC236}">
                <a16:creationId xmlns:a16="http://schemas.microsoft.com/office/drawing/2014/main" id="{928AA0C2-FBE9-4230-8A0B-3F0DAEB88AA2}"/>
              </a:ext>
            </a:extLst>
          </p:cNvPr>
          <p:cNvSpPr txBox="1">
            <a:spLocks/>
          </p:cNvSpPr>
          <p:nvPr/>
        </p:nvSpPr>
        <p:spPr>
          <a:xfrm>
            <a:off x="9290720" y="1373087"/>
            <a:ext cx="2782879" cy="2391920"/>
          </a:xfrm>
          <a:prstGeom prst="rect">
            <a:avLst/>
          </a:prstGeom>
        </p:spPr>
        <p:txBody>
          <a:bodyPr lIns="99551" tIns="49775" rIns="99551" bIns="49775"/>
          <a:lstStyle>
            <a:lvl1pPr marL="248877" indent="-248877" algn="l" defTabSz="995507" rtl="0" eaLnBrk="1" latinLnBrk="0" hangingPunct="1">
              <a:lnSpc>
                <a:spcPct val="90000"/>
              </a:lnSpc>
              <a:spcBef>
                <a:spcPts val="1089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6630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384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138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891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7645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399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152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0906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1C2961"/>
              </a:buClr>
              <a:buNone/>
            </a:pPr>
            <a:r>
              <a:rPr lang="pl-PL" sz="2000" dirty="0">
                <a:cs typeface="Calibri"/>
              </a:rPr>
              <a:t>Produkty i usługi mieszczące się w definicji Kategorii Zakupowej powinny być dostępne w ramach możliwie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jednolitego rynku dostawców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buClr>
                <a:srgbClr val="1C2961"/>
              </a:buClr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5" name="Symbol zastępczy tekstu 2">
            <a:extLst>
              <a:ext uri="{FF2B5EF4-FFF2-40B4-BE49-F238E27FC236}">
                <a16:creationId xmlns:a16="http://schemas.microsoft.com/office/drawing/2014/main" id="{3117BE36-2B30-4A90-A4B4-9D48663F3B5F}"/>
              </a:ext>
            </a:extLst>
          </p:cNvPr>
          <p:cNvSpPr txBox="1">
            <a:spLocks/>
          </p:cNvSpPr>
          <p:nvPr/>
        </p:nvSpPr>
        <p:spPr>
          <a:xfrm>
            <a:off x="4724991" y="5849924"/>
            <a:ext cx="3846359" cy="1368711"/>
          </a:xfrm>
          <a:prstGeom prst="rect">
            <a:avLst/>
          </a:prstGeom>
        </p:spPr>
        <p:txBody>
          <a:bodyPr lIns="99551" tIns="49775" rIns="99551" bIns="49775"/>
          <a:lstStyle>
            <a:lvl1pPr marL="248877" indent="-248877" algn="l" defTabSz="995507" rtl="0" eaLnBrk="1" latinLnBrk="0" hangingPunct="1">
              <a:lnSpc>
                <a:spcPct val="90000"/>
              </a:lnSpc>
              <a:spcBef>
                <a:spcPts val="1089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6630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384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138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891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7645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399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152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0906" indent="-248877" algn="l" defTabSz="995507" rtl="0" eaLnBrk="1" latinLnBrk="0" hangingPunct="1">
              <a:lnSpc>
                <a:spcPct val="90000"/>
              </a:lnSpc>
              <a:spcBef>
                <a:spcPts val="544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>
                <a:srgbClr val="1C2961"/>
              </a:buClr>
              <a:buNone/>
            </a:pPr>
            <a:r>
              <a:rPr lang="pl-PL" sz="2000" dirty="0">
                <a:cs typeface="Calibri"/>
              </a:rPr>
              <a:t>Poszczególne Kategorie Zakupowe powinny mieć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znaczącą wartość</a:t>
            </a:r>
            <a:r>
              <a:rPr lang="pl-PL" sz="2000" dirty="0">
                <a:cs typeface="Calibri"/>
              </a:rPr>
              <a:t> zarówno z perspektywy firmy, jak i rynku</a:t>
            </a:r>
            <a:endParaRPr lang="pl-PL" sz="3200" dirty="0">
              <a:cs typeface="Calibri"/>
            </a:endParaRPr>
          </a:p>
          <a:p>
            <a:pPr marL="0" indent="0">
              <a:lnSpc>
                <a:spcPts val="2300"/>
              </a:lnSpc>
              <a:spcBef>
                <a:spcPts val="0"/>
              </a:spcBef>
              <a:spcAft>
                <a:spcPts val="300"/>
              </a:spcAft>
              <a:buClr>
                <a:srgbClr val="1C2961"/>
              </a:buClr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1746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9" y="270359"/>
            <a:ext cx="10725973" cy="484533"/>
          </a:xfrm>
        </p:spPr>
        <p:txBody>
          <a:bodyPr/>
          <a:lstStyle/>
          <a:p>
            <a:r>
              <a:rPr lang="pl-PL" dirty="0"/>
              <a:t>CZYNNIKI WPŁYWAJĄCE NA STRATEGIĘ KATEGORII ZAKUPOWEJ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STRATEGIE KATEGORII ZAKUPOWYCH</a:t>
            </a:r>
          </a:p>
          <a:p>
            <a:endParaRPr lang="pl-PL" dirty="0"/>
          </a:p>
        </p:txBody>
      </p:sp>
      <p:grpSp>
        <p:nvGrpSpPr>
          <p:cNvPr id="12" name="Group 27">
            <a:extLst>
              <a:ext uri="{FF2B5EF4-FFF2-40B4-BE49-F238E27FC236}">
                <a16:creationId xmlns:a16="http://schemas.microsoft.com/office/drawing/2014/main" id="{4B96A265-0142-498A-B18F-821A5BC016CB}"/>
              </a:ext>
            </a:extLst>
          </p:cNvPr>
          <p:cNvGrpSpPr/>
          <p:nvPr/>
        </p:nvGrpSpPr>
        <p:grpSpPr>
          <a:xfrm>
            <a:off x="9255033" y="1462352"/>
            <a:ext cx="2117744" cy="5082706"/>
            <a:chOff x="563669" y="1323200"/>
            <a:chExt cx="1811704" cy="4609003"/>
          </a:xfrm>
        </p:grpSpPr>
        <p:sp>
          <p:nvSpPr>
            <p:cNvPr id="16" name="Prostokąt 8">
              <a:extLst>
                <a:ext uri="{FF2B5EF4-FFF2-40B4-BE49-F238E27FC236}">
                  <a16:creationId xmlns:a16="http://schemas.microsoft.com/office/drawing/2014/main" id="{C28A8CF0-11E2-4057-B8CA-5E90A4F54F7D}"/>
                </a:ext>
              </a:extLst>
            </p:cNvPr>
            <p:cNvSpPr/>
            <p:nvPr/>
          </p:nvSpPr>
          <p:spPr>
            <a:xfrm>
              <a:off x="563669" y="2211254"/>
              <a:ext cx="1811704" cy="37209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Oval 32">
              <a:extLst>
                <a:ext uri="{FF2B5EF4-FFF2-40B4-BE49-F238E27FC236}">
                  <a16:creationId xmlns:a16="http://schemas.microsoft.com/office/drawing/2014/main" id="{36A118F6-CC4B-4385-8918-15F2598D4F16}"/>
                </a:ext>
              </a:extLst>
            </p:cNvPr>
            <p:cNvSpPr/>
            <p:nvPr/>
          </p:nvSpPr>
          <p:spPr>
            <a:xfrm>
              <a:off x="568177" y="1323200"/>
              <a:ext cx="1802689" cy="1909723"/>
            </a:xfrm>
            <a:prstGeom prst="ellipse">
              <a:avLst/>
            </a:prstGeom>
            <a:solidFill>
              <a:srgbClr val="004B98"/>
            </a:solidFill>
            <a:ln w="28575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Prostokąt 8">
            <a:extLst>
              <a:ext uri="{FF2B5EF4-FFF2-40B4-BE49-F238E27FC236}">
                <a16:creationId xmlns:a16="http://schemas.microsoft.com/office/drawing/2014/main" id="{9432376D-DFE9-4038-BAF1-0B4A970047E0}"/>
              </a:ext>
            </a:extLst>
          </p:cNvPr>
          <p:cNvSpPr/>
          <p:nvPr/>
        </p:nvSpPr>
        <p:spPr>
          <a:xfrm>
            <a:off x="6813807" y="2440099"/>
            <a:ext cx="2117744" cy="4103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Oval 36">
            <a:extLst>
              <a:ext uri="{FF2B5EF4-FFF2-40B4-BE49-F238E27FC236}">
                <a16:creationId xmlns:a16="http://schemas.microsoft.com/office/drawing/2014/main" id="{A3EEB1BB-D0C4-4692-93E2-7E7E4AC4E36A}"/>
              </a:ext>
            </a:extLst>
          </p:cNvPr>
          <p:cNvSpPr/>
          <p:nvPr/>
        </p:nvSpPr>
        <p:spPr>
          <a:xfrm>
            <a:off x="6819077" y="1460773"/>
            <a:ext cx="2107206" cy="2106000"/>
          </a:xfrm>
          <a:prstGeom prst="ellipse">
            <a:avLst/>
          </a:prstGeom>
          <a:solidFill>
            <a:srgbClr val="004B98"/>
          </a:solidFill>
          <a:ln w="28575" cmpd="sng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37">
            <a:extLst>
              <a:ext uri="{FF2B5EF4-FFF2-40B4-BE49-F238E27FC236}">
                <a16:creationId xmlns:a16="http://schemas.microsoft.com/office/drawing/2014/main" id="{287BE609-F335-4A85-9DA3-F47105A00B64}"/>
              </a:ext>
            </a:extLst>
          </p:cNvPr>
          <p:cNvGrpSpPr/>
          <p:nvPr/>
        </p:nvGrpSpPr>
        <p:grpSpPr>
          <a:xfrm>
            <a:off x="4478060" y="1460775"/>
            <a:ext cx="2117744" cy="5082706"/>
            <a:chOff x="563669" y="1323200"/>
            <a:chExt cx="1811704" cy="4609003"/>
          </a:xfrm>
        </p:grpSpPr>
        <p:sp>
          <p:nvSpPr>
            <p:cNvPr id="23" name="Prostokąt 8">
              <a:extLst>
                <a:ext uri="{FF2B5EF4-FFF2-40B4-BE49-F238E27FC236}">
                  <a16:creationId xmlns:a16="http://schemas.microsoft.com/office/drawing/2014/main" id="{13BD7657-72D5-46A3-B1C2-E749112E4BC5}"/>
                </a:ext>
              </a:extLst>
            </p:cNvPr>
            <p:cNvSpPr/>
            <p:nvPr/>
          </p:nvSpPr>
          <p:spPr>
            <a:xfrm>
              <a:off x="563669" y="2211254"/>
              <a:ext cx="1811704" cy="37209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6" name="Oval 53">
              <a:extLst>
                <a:ext uri="{FF2B5EF4-FFF2-40B4-BE49-F238E27FC236}">
                  <a16:creationId xmlns:a16="http://schemas.microsoft.com/office/drawing/2014/main" id="{156DA37D-EAD8-49CA-9F44-8CC66166C253}"/>
                </a:ext>
              </a:extLst>
            </p:cNvPr>
            <p:cNvSpPr/>
            <p:nvPr/>
          </p:nvSpPr>
          <p:spPr>
            <a:xfrm>
              <a:off x="568177" y="1323200"/>
              <a:ext cx="1802689" cy="1909723"/>
            </a:xfrm>
            <a:prstGeom prst="ellipse">
              <a:avLst/>
            </a:prstGeom>
            <a:solidFill>
              <a:srgbClr val="004B98"/>
            </a:solidFill>
            <a:ln w="28575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54">
            <a:extLst>
              <a:ext uri="{FF2B5EF4-FFF2-40B4-BE49-F238E27FC236}">
                <a16:creationId xmlns:a16="http://schemas.microsoft.com/office/drawing/2014/main" id="{7446616A-4A36-4FD2-A97B-B33E09CE0BE5}"/>
              </a:ext>
            </a:extLst>
          </p:cNvPr>
          <p:cNvGrpSpPr/>
          <p:nvPr/>
        </p:nvGrpSpPr>
        <p:grpSpPr>
          <a:xfrm>
            <a:off x="2071761" y="1460773"/>
            <a:ext cx="2117744" cy="5082706"/>
            <a:chOff x="563669" y="1323200"/>
            <a:chExt cx="1811704" cy="4609003"/>
          </a:xfrm>
        </p:grpSpPr>
        <p:sp>
          <p:nvSpPr>
            <p:cNvPr id="30" name="Prostokąt 8">
              <a:extLst>
                <a:ext uri="{FF2B5EF4-FFF2-40B4-BE49-F238E27FC236}">
                  <a16:creationId xmlns:a16="http://schemas.microsoft.com/office/drawing/2014/main" id="{DBE5096B-6AB5-41BD-B6CF-6E639B23869E}"/>
                </a:ext>
              </a:extLst>
            </p:cNvPr>
            <p:cNvSpPr/>
            <p:nvPr/>
          </p:nvSpPr>
          <p:spPr>
            <a:xfrm>
              <a:off x="563669" y="2211254"/>
              <a:ext cx="1811704" cy="37209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1" name="Oval 56">
              <a:extLst>
                <a:ext uri="{FF2B5EF4-FFF2-40B4-BE49-F238E27FC236}">
                  <a16:creationId xmlns:a16="http://schemas.microsoft.com/office/drawing/2014/main" id="{814D06B4-1088-4E24-8F0A-2A3F011F21F0}"/>
                </a:ext>
              </a:extLst>
            </p:cNvPr>
            <p:cNvSpPr/>
            <p:nvPr/>
          </p:nvSpPr>
          <p:spPr>
            <a:xfrm>
              <a:off x="568177" y="1323200"/>
              <a:ext cx="1802689" cy="1909723"/>
            </a:xfrm>
            <a:prstGeom prst="ellipse">
              <a:avLst/>
            </a:prstGeom>
            <a:solidFill>
              <a:srgbClr val="004B98"/>
            </a:solidFill>
            <a:ln w="28575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Symbol zastępczy tekstu 4">
            <a:extLst>
              <a:ext uri="{FF2B5EF4-FFF2-40B4-BE49-F238E27FC236}">
                <a16:creationId xmlns:a16="http://schemas.microsoft.com/office/drawing/2014/main" id="{C6AF3585-E1D9-4FD9-891E-9B9269CC0BB8}"/>
              </a:ext>
            </a:extLst>
          </p:cNvPr>
          <p:cNvSpPr txBox="1">
            <a:spLocks/>
          </p:cNvSpPr>
          <p:nvPr/>
        </p:nvSpPr>
        <p:spPr>
          <a:xfrm>
            <a:off x="2017821" y="3536947"/>
            <a:ext cx="2203100" cy="2986946"/>
          </a:xfrm>
          <a:prstGeom prst="rect">
            <a:avLst/>
          </a:prstGeom>
        </p:spPr>
        <p:txBody>
          <a:bodyPr lIns="104284" tIns="52142" rIns="104284" bIns="52142" numCol="1" spcCol="41056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  <a:t>WPŁYW WYDATKÓW NA WYNIK</a:t>
            </a:r>
            <a:br>
              <a:rPr lang="en-US" sz="2100" b="1" dirty="0">
                <a:latin typeface="Calibri"/>
                <a:cs typeface="Calibri"/>
              </a:rPr>
            </a:br>
            <a:endParaRPr lang="en-US" sz="16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znaczący czy niewielki?</a:t>
            </a:r>
            <a:endParaRPr lang="en-US" sz="1600" dirty="0"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34" name="Symbol zastępczy tekstu 4">
            <a:extLst>
              <a:ext uri="{FF2B5EF4-FFF2-40B4-BE49-F238E27FC236}">
                <a16:creationId xmlns:a16="http://schemas.microsoft.com/office/drawing/2014/main" id="{67C48AFF-966F-4583-A30B-992F4B20C1D3}"/>
              </a:ext>
            </a:extLst>
          </p:cNvPr>
          <p:cNvSpPr txBox="1">
            <a:spLocks/>
          </p:cNvSpPr>
          <p:nvPr/>
        </p:nvSpPr>
        <p:spPr>
          <a:xfrm>
            <a:off x="4452456" y="3536947"/>
            <a:ext cx="2099683" cy="2986946"/>
          </a:xfrm>
          <a:prstGeom prst="rect">
            <a:avLst/>
          </a:prstGeom>
        </p:spPr>
        <p:txBody>
          <a:bodyPr lIns="104284" tIns="52142" rIns="104284" bIns="52142" numCol="1" spcCol="41056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  <a:t>ORGANIZACJA RYNKU</a:t>
            </a:r>
            <a:br>
              <a:rPr lang="en-US" sz="2100" b="1" dirty="0">
                <a:latin typeface="Calibri"/>
                <a:cs typeface="Calibri"/>
              </a:rPr>
            </a:br>
            <a:endParaRPr lang="en-US" sz="16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monopol, oligopol, pełna konkurencja</a:t>
            </a:r>
            <a:endParaRPr lang="en-US" sz="1600" dirty="0"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lider, kilka równorzędnych podmiotów</a:t>
            </a:r>
            <a:endParaRPr lang="en-US" sz="1600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35" name="Symbol zastępczy tekstu 4">
            <a:extLst>
              <a:ext uri="{FF2B5EF4-FFF2-40B4-BE49-F238E27FC236}">
                <a16:creationId xmlns:a16="http://schemas.microsoft.com/office/drawing/2014/main" id="{38486D5D-1EB0-47EB-988B-259C079318CA}"/>
              </a:ext>
            </a:extLst>
          </p:cNvPr>
          <p:cNvSpPr txBox="1">
            <a:spLocks/>
          </p:cNvSpPr>
          <p:nvPr/>
        </p:nvSpPr>
        <p:spPr>
          <a:xfrm>
            <a:off x="6783612" y="3559356"/>
            <a:ext cx="2231270" cy="2986946"/>
          </a:xfrm>
          <a:prstGeom prst="rect">
            <a:avLst/>
          </a:prstGeom>
        </p:spPr>
        <p:txBody>
          <a:bodyPr lIns="104284" tIns="52142" rIns="104284" bIns="52142" numCol="1" spcCol="41056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  <a:t>RYZYKO</a:t>
            </a:r>
            <a:b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</a:br>
            <a: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  <a:t>DOSTAW</a:t>
            </a:r>
            <a:br>
              <a:rPr lang="en-US" sz="2100" b="1" dirty="0">
                <a:latin typeface="Calibri"/>
                <a:cs typeface="Calibri"/>
              </a:rPr>
            </a:br>
            <a:endParaRPr lang="en-US" sz="16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dostępność produktów na rynku</a:t>
            </a:r>
            <a:endParaRPr lang="en-US" sz="1600" dirty="0"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długość i złożoność łańcucha dostaw</a:t>
            </a:r>
            <a:endParaRPr lang="en-US" sz="1600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36" name="Symbol zastępczy tekstu 4">
            <a:extLst>
              <a:ext uri="{FF2B5EF4-FFF2-40B4-BE49-F238E27FC236}">
                <a16:creationId xmlns:a16="http://schemas.microsoft.com/office/drawing/2014/main" id="{3A238BE1-0F06-4EF4-B86F-055C9220F5CE}"/>
              </a:ext>
            </a:extLst>
          </p:cNvPr>
          <p:cNvSpPr txBox="1">
            <a:spLocks/>
          </p:cNvSpPr>
          <p:nvPr/>
        </p:nvSpPr>
        <p:spPr>
          <a:xfrm>
            <a:off x="9235180" y="3559356"/>
            <a:ext cx="2132268" cy="2986946"/>
          </a:xfrm>
          <a:prstGeom prst="rect">
            <a:avLst/>
          </a:prstGeom>
        </p:spPr>
        <p:txBody>
          <a:bodyPr lIns="104284" tIns="52142" rIns="104284" bIns="52142" numCol="1" spcCol="41056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004B98"/>
              </a:buClr>
              <a:buNone/>
            </a:pPr>
            <a:r>
              <a:rPr lang="pl-PL" sz="1800" b="1" dirty="0">
                <a:solidFill>
                  <a:srgbClr val="004B98"/>
                </a:solidFill>
                <a:latin typeface="Calibri"/>
                <a:cs typeface="Calibri"/>
              </a:rPr>
              <a:t>SIŁA ZAKUPOWA FIRMY</a:t>
            </a:r>
            <a:br>
              <a:rPr lang="en-US" sz="2200" b="1" dirty="0">
                <a:latin typeface="Calibri"/>
                <a:cs typeface="Calibri"/>
              </a:rPr>
            </a:br>
            <a:endParaRPr lang="en-US" sz="2200" b="1" dirty="0">
              <a:solidFill>
                <a:srgbClr val="004B98"/>
              </a:solidFill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znaczący wolumen zakupu?</a:t>
            </a:r>
            <a:endParaRPr lang="en-US" sz="1600" dirty="0">
              <a:latin typeface="Calibri"/>
              <a:cs typeface="Calibri"/>
            </a:endParaRPr>
          </a:p>
          <a:p>
            <a:pPr marL="144000" indent="-1440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rynek dostawcy czy klienta?</a:t>
            </a:r>
            <a:endParaRPr lang="en-US" sz="1600" dirty="0">
              <a:solidFill>
                <a:srgbClr val="004B98"/>
              </a:solidFill>
              <a:latin typeface="Calibri"/>
              <a:cs typeface="Calibri"/>
            </a:endParaRPr>
          </a:p>
        </p:txBody>
      </p:sp>
      <p:sp>
        <p:nvSpPr>
          <p:cNvPr id="38" name="AutoShape 52">
            <a:extLst>
              <a:ext uri="{FF2B5EF4-FFF2-40B4-BE49-F238E27FC236}">
                <a16:creationId xmlns:a16="http://schemas.microsoft.com/office/drawing/2014/main" id="{4A602ABF-F880-41C6-9166-DEECDC919D1D}"/>
              </a:ext>
            </a:extLst>
          </p:cNvPr>
          <p:cNvSpPr>
            <a:spLocks/>
          </p:cNvSpPr>
          <p:nvPr/>
        </p:nvSpPr>
        <p:spPr bwMode="auto">
          <a:xfrm>
            <a:off x="2551235" y="2040503"/>
            <a:ext cx="1190052" cy="8806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14020"/>
                </a:moveTo>
                <a:cubicBezTo>
                  <a:pt x="20951" y="14020"/>
                  <a:pt x="21161" y="14125"/>
                  <a:pt x="21335" y="14334"/>
                </a:cubicBezTo>
                <a:cubicBezTo>
                  <a:pt x="21511" y="14548"/>
                  <a:pt x="21599" y="14810"/>
                  <a:pt x="21599" y="15115"/>
                </a:cubicBezTo>
                <a:lnTo>
                  <a:pt x="21599" y="20504"/>
                </a:lnTo>
                <a:cubicBezTo>
                  <a:pt x="21599" y="20815"/>
                  <a:pt x="21511" y="21071"/>
                  <a:pt x="21335" y="21285"/>
                </a:cubicBezTo>
                <a:cubicBezTo>
                  <a:pt x="21161" y="21494"/>
                  <a:pt x="20951" y="21599"/>
                  <a:pt x="20708" y="21599"/>
                </a:cubicBezTo>
                <a:lnTo>
                  <a:pt x="16197" y="21599"/>
                </a:lnTo>
                <a:cubicBezTo>
                  <a:pt x="15940" y="21599"/>
                  <a:pt x="15729" y="21494"/>
                  <a:pt x="15563" y="21285"/>
                </a:cubicBezTo>
                <a:cubicBezTo>
                  <a:pt x="15399" y="21071"/>
                  <a:pt x="15316" y="20815"/>
                  <a:pt x="15316" y="20504"/>
                </a:cubicBezTo>
                <a:lnTo>
                  <a:pt x="15316" y="15115"/>
                </a:lnTo>
                <a:cubicBezTo>
                  <a:pt x="15316" y="14810"/>
                  <a:pt x="15399" y="14548"/>
                  <a:pt x="15570" y="14334"/>
                </a:cubicBezTo>
                <a:cubicBezTo>
                  <a:pt x="15737" y="14125"/>
                  <a:pt x="15945" y="14020"/>
                  <a:pt x="16197" y="14020"/>
                </a:cubicBezTo>
                <a:lnTo>
                  <a:pt x="17788" y="14020"/>
                </a:lnTo>
                <a:lnTo>
                  <a:pt x="17788" y="11869"/>
                </a:lnTo>
                <a:cubicBezTo>
                  <a:pt x="17788" y="11699"/>
                  <a:pt x="17707" y="11610"/>
                  <a:pt x="17543" y="11602"/>
                </a:cubicBezTo>
                <a:lnTo>
                  <a:pt x="11473" y="11602"/>
                </a:lnTo>
                <a:lnTo>
                  <a:pt x="11473" y="14019"/>
                </a:lnTo>
                <a:lnTo>
                  <a:pt x="13054" y="14019"/>
                </a:lnTo>
                <a:cubicBezTo>
                  <a:pt x="13296" y="14019"/>
                  <a:pt x="13507" y="14125"/>
                  <a:pt x="13681" y="14334"/>
                </a:cubicBezTo>
                <a:cubicBezTo>
                  <a:pt x="13857" y="14548"/>
                  <a:pt x="13945" y="14810"/>
                  <a:pt x="13945" y="15115"/>
                </a:cubicBezTo>
                <a:lnTo>
                  <a:pt x="13945" y="20504"/>
                </a:lnTo>
                <a:cubicBezTo>
                  <a:pt x="13945" y="20815"/>
                  <a:pt x="13857" y="21071"/>
                  <a:pt x="13681" y="21285"/>
                </a:cubicBezTo>
                <a:cubicBezTo>
                  <a:pt x="13507" y="21494"/>
                  <a:pt x="13296" y="21599"/>
                  <a:pt x="13054" y="21599"/>
                </a:cubicBezTo>
                <a:lnTo>
                  <a:pt x="8543" y="21599"/>
                </a:lnTo>
                <a:cubicBezTo>
                  <a:pt x="8298" y="21599"/>
                  <a:pt x="8090" y="21494"/>
                  <a:pt x="7913" y="21285"/>
                </a:cubicBezTo>
                <a:cubicBezTo>
                  <a:pt x="7740" y="21071"/>
                  <a:pt x="7651" y="20815"/>
                  <a:pt x="7651" y="20504"/>
                </a:cubicBezTo>
                <a:lnTo>
                  <a:pt x="7651" y="15115"/>
                </a:lnTo>
                <a:cubicBezTo>
                  <a:pt x="7651" y="14810"/>
                  <a:pt x="7740" y="14548"/>
                  <a:pt x="7913" y="14334"/>
                </a:cubicBezTo>
                <a:cubicBezTo>
                  <a:pt x="8090" y="14125"/>
                  <a:pt x="8298" y="14019"/>
                  <a:pt x="8543" y="14019"/>
                </a:cubicBezTo>
                <a:lnTo>
                  <a:pt x="10124" y="14019"/>
                </a:lnTo>
                <a:lnTo>
                  <a:pt x="10124" y="11602"/>
                </a:lnTo>
                <a:lnTo>
                  <a:pt x="4056" y="11602"/>
                </a:lnTo>
                <a:cubicBezTo>
                  <a:pt x="3901" y="11602"/>
                  <a:pt x="3821" y="11690"/>
                  <a:pt x="3821" y="11869"/>
                </a:cubicBezTo>
                <a:lnTo>
                  <a:pt x="3821" y="14020"/>
                </a:lnTo>
                <a:lnTo>
                  <a:pt x="5402" y="14020"/>
                </a:lnTo>
                <a:cubicBezTo>
                  <a:pt x="5661" y="14020"/>
                  <a:pt x="5874" y="14125"/>
                  <a:pt x="6053" y="14334"/>
                </a:cubicBezTo>
                <a:cubicBezTo>
                  <a:pt x="6229" y="14548"/>
                  <a:pt x="6315" y="14810"/>
                  <a:pt x="6315" y="15115"/>
                </a:cubicBezTo>
                <a:lnTo>
                  <a:pt x="6315" y="20504"/>
                </a:lnTo>
                <a:cubicBezTo>
                  <a:pt x="6315" y="20815"/>
                  <a:pt x="6229" y="21071"/>
                  <a:pt x="6053" y="21285"/>
                </a:cubicBezTo>
                <a:cubicBezTo>
                  <a:pt x="5877" y="21494"/>
                  <a:pt x="5664" y="21599"/>
                  <a:pt x="5402" y="21599"/>
                </a:cubicBezTo>
                <a:lnTo>
                  <a:pt x="913" y="21599"/>
                </a:lnTo>
                <a:cubicBezTo>
                  <a:pt x="658" y="21599"/>
                  <a:pt x="440" y="21494"/>
                  <a:pt x="261" y="21285"/>
                </a:cubicBezTo>
                <a:cubicBezTo>
                  <a:pt x="88" y="21071"/>
                  <a:pt x="0" y="20815"/>
                  <a:pt x="0" y="20504"/>
                </a:cubicBezTo>
                <a:lnTo>
                  <a:pt x="0" y="15115"/>
                </a:lnTo>
                <a:cubicBezTo>
                  <a:pt x="0" y="14810"/>
                  <a:pt x="88" y="14548"/>
                  <a:pt x="261" y="14334"/>
                </a:cubicBezTo>
                <a:cubicBezTo>
                  <a:pt x="438" y="14125"/>
                  <a:pt x="656" y="14020"/>
                  <a:pt x="913" y="14020"/>
                </a:cubicBezTo>
                <a:lnTo>
                  <a:pt x="2472" y="14020"/>
                </a:lnTo>
                <a:lnTo>
                  <a:pt x="2472" y="11869"/>
                </a:lnTo>
                <a:cubicBezTo>
                  <a:pt x="2472" y="11352"/>
                  <a:pt x="2629" y="10911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2" y="0"/>
                </a:lnTo>
                <a:cubicBezTo>
                  <a:pt x="13294" y="0"/>
                  <a:pt x="13504" y="102"/>
                  <a:pt x="13678" y="314"/>
                </a:cubicBezTo>
                <a:cubicBezTo>
                  <a:pt x="13854" y="522"/>
                  <a:pt x="13943" y="775"/>
                  <a:pt x="13943" y="1066"/>
                </a:cubicBezTo>
                <a:lnTo>
                  <a:pt x="13943" y="6484"/>
                </a:lnTo>
                <a:cubicBezTo>
                  <a:pt x="13943" y="6789"/>
                  <a:pt x="13854" y="7045"/>
                  <a:pt x="13678" y="7248"/>
                </a:cubicBezTo>
                <a:cubicBezTo>
                  <a:pt x="13504" y="7450"/>
                  <a:pt x="13294" y="7550"/>
                  <a:pt x="13052" y="7550"/>
                </a:cubicBezTo>
                <a:lnTo>
                  <a:pt x="11470" y="7550"/>
                </a:lnTo>
                <a:lnTo>
                  <a:pt x="11470" y="9997"/>
                </a:lnTo>
                <a:lnTo>
                  <a:pt x="17541" y="9997"/>
                </a:lnTo>
                <a:cubicBezTo>
                  <a:pt x="17969" y="9997"/>
                  <a:pt x="18339" y="10177"/>
                  <a:pt x="18652" y="10538"/>
                </a:cubicBezTo>
                <a:cubicBezTo>
                  <a:pt x="18966" y="10899"/>
                  <a:pt x="19122" y="11343"/>
                  <a:pt x="19122" y="11869"/>
                </a:cubicBezTo>
                <a:lnTo>
                  <a:pt x="19122" y="14020"/>
                </a:lnTo>
                <a:lnTo>
                  <a:pt x="20708" y="140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41479" tIns="41479" rIns="41479" bIns="41479" anchor="ctr"/>
          <a:lstStyle/>
          <a:p>
            <a:pPr defTabSz="373315">
              <a:defRPr/>
            </a:pPr>
            <a:endParaRPr lang="es-ES" sz="24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3C48FEC5-40C2-488C-B250-F6F2A70CE5F0}"/>
              </a:ext>
            </a:extLst>
          </p:cNvPr>
          <p:cNvSpPr txBox="1"/>
          <p:nvPr/>
        </p:nvSpPr>
        <p:spPr>
          <a:xfrm>
            <a:off x="2592546" y="259528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$</a:t>
            </a:r>
            <a:endParaRPr lang="pl-PL" sz="1400" b="1" dirty="0"/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C2C7F07E-06F9-4735-9EB7-559E816AB25D}"/>
              </a:ext>
            </a:extLst>
          </p:cNvPr>
          <p:cNvSpPr txBox="1"/>
          <p:nvPr/>
        </p:nvSpPr>
        <p:spPr>
          <a:xfrm>
            <a:off x="3010563" y="260141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$</a:t>
            </a:r>
            <a:endParaRPr lang="pl-PL" sz="1400" b="1" dirty="0"/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FD6263AC-B861-44C8-8126-E0A97121478A}"/>
              </a:ext>
            </a:extLst>
          </p:cNvPr>
          <p:cNvSpPr txBox="1"/>
          <p:nvPr/>
        </p:nvSpPr>
        <p:spPr>
          <a:xfrm>
            <a:off x="3436617" y="259803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$</a:t>
            </a:r>
            <a:endParaRPr lang="pl-PL" sz="1400" b="1" dirty="0"/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E0677D59-BDD9-4C87-A0D4-E943746AE423}"/>
              </a:ext>
            </a:extLst>
          </p:cNvPr>
          <p:cNvSpPr txBox="1"/>
          <p:nvPr/>
        </p:nvSpPr>
        <p:spPr>
          <a:xfrm>
            <a:off x="3012757" y="202136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$</a:t>
            </a:r>
            <a:endParaRPr lang="pl-PL" sz="1400" b="1" dirty="0"/>
          </a:p>
        </p:txBody>
      </p:sp>
      <p:sp>
        <p:nvSpPr>
          <p:cNvPr id="47" name="AutoShape 76">
            <a:extLst>
              <a:ext uri="{FF2B5EF4-FFF2-40B4-BE49-F238E27FC236}">
                <a16:creationId xmlns:a16="http://schemas.microsoft.com/office/drawing/2014/main" id="{1EB813D7-3393-4716-9B69-52BFA3BBFCD6}"/>
              </a:ext>
            </a:extLst>
          </p:cNvPr>
          <p:cNvSpPr>
            <a:spLocks/>
          </p:cNvSpPr>
          <p:nvPr/>
        </p:nvSpPr>
        <p:spPr bwMode="auto">
          <a:xfrm>
            <a:off x="9805804" y="1942631"/>
            <a:ext cx="1080000" cy="1080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2292" y="0"/>
                  <a:pt x="13696" y="342"/>
                  <a:pt x="15004" y="1019"/>
                </a:cubicBezTo>
                <a:cubicBezTo>
                  <a:pt x="16315" y="1698"/>
                  <a:pt x="17460" y="2628"/>
                  <a:pt x="18441" y="3806"/>
                </a:cubicBezTo>
                <a:cubicBezTo>
                  <a:pt x="19420" y="4981"/>
                  <a:pt x="20193" y="6354"/>
                  <a:pt x="20755" y="7923"/>
                </a:cubicBezTo>
                <a:cubicBezTo>
                  <a:pt x="21319" y="9498"/>
                  <a:pt x="21599" y="11174"/>
                  <a:pt x="21599" y="12956"/>
                </a:cubicBezTo>
                <a:cubicBezTo>
                  <a:pt x="21599" y="13673"/>
                  <a:pt x="21544" y="14402"/>
                  <a:pt x="21434" y="15147"/>
                </a:cubicBezTo>
                <a:cubicBezTo>
                  <a:pt x="21321" y="15893"/>
                  <a:pt x="21160" y="16624"/>
                  <a:pt x="20952" y="17338"/>
                </a:cubicBezTo>
                <a:cubicBezTo>
                  <a:pt x="20740" y="18058"/>
                  <a:pt x="20476" y="18743"/>
                  <a:pt x="20162" y="19403"/>
                </a:cubicBezTo>
                <a:cubicBezTo>
                  <a:pt x="19850" y="20056"/>
                  <a:pt x="19497" y="20655"/>
                  <a:pt x="19106" y="21199"/>
                </a:cubicBezTo>
                <a:cubicBezTo>
                  <a:pt x="18931" y="21467"/>
                  <a:pt x="18703" y="21599"/>
                  <a:pt x="18429" y="21599"/>
                </a:cubicBezTo>
                <a:lnTo>
                  <a:pt x="3170" y="21599"/>
                </a:lnTo>
                <a:cubicBezTo>
                  <a:pt x="2887" y="21599"/>
                  <a:pt x="2661" y="21467"/>
                  <a:pt x="2493" y="21199"/>
                </a:cubicBezTo>
                <a:cubicBezTo>
                  <a:pt x="2088" y="20655"/>
                  <a:pt x="1730" y="20056"/>
                  <a:pt x="1425" y="19403"/>
                </a:cubicBezTo>
                <a:cubicBezTo>
                  <a:pt x="1118" y="18743"/>
                  <a:pt x="859" y="18058"/>
                  <a:pt x="650" y="17338"/>
                </a:cubicBezTo>
                <a:cubicBezTo>
                  <a:pt x="439" y="16624"/>
                  <a:pt x="278" y="15893"/>
                  <a:pt x="165" y="15147"/>
                </a:cubicBezTo>
                <a:cubicBezTo>
                  <a:pt x="55" y="14402"/>
                  <a:pt x="0" y="13673"/>
                  <a:pt x="0" y="12956"/>
                </a:cubicBezTo>
                <a:cubicBezTo>
                  <a:pt x="0" y="11162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0" y="0"/>
                </a:cubicBezTo>
                <a:moveTo>
                  <a:pt x="3148" y="14571"/>
                </a:moveTo>
                <a:cubicBezTo>
                  <a:pt x="3523" y="14571"/>
                  <a:pt x="3842" y="14413"/>
                  <a:pt x="4101" y="14099"/>
                </a:cubicBezTo>
                <a:cubicBezTo>
                  <a:pt x="4360" y="13791"/>
                  <a:pt x="4492" y="13408"/>
                  <a:pt x="4492" y="12956"/>
                </a:cubicBezTo>
                <a:cubicBezTo>
                  <a:pt x="4492" y="12507"/>
                  <a:pt x="4360" y="12127"/>
                  <a:pt x="4096" y="11822"/>
                </a:cubicBezTo>
                <a:cubicBezTo>
                  <a:pt x="3832" y="11511"/>
                  <a:pt x="3516" y="11358"/>
                  <a:pt x="3148" y="11358"/>
                </a:cubicBezTo>
                <a:cubicBezTo>
                  <a:pt x="2772" y="11358"/>
                  <a:pt x="2455" y="11511"/>
                  <a:pt x="2200" y="11822"/>
                </a:cubicBezTo>
                <a:cubicBezTo>
                  <a:pt x="1943" y="12127"/>
                  <a:pt x="1814" y="12507"/>
                  <a:pt x="1814" y="12956"/>
                </a:cubicBezTo>
                <a:cubicBezTo>
                  <a:pt x="1814" y="13408"/>
                  <a:pt x="1943" y="13791"/>
                  <a:pt x="2200" y="14099"/>
                </a:cubicBezTo>
                <a:cubicBezTo>
                  <a:pt x="2455" y="14413"/>
                  <a:pt x="2772" y="14571"/>
                  <a:pt x="3148" y="14571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5" y="15052"/>
                </a:moveTo>
                <a:cubicBezTo>
                  <a:pt x="12026" y="14923"/>
                  <a:pt x="12084" y="14672"/>
                  <a:pt x="12172" y="14292"/>
                </a:cubicBezTo>
                <a:cubicBezTo>
                  <a:pt x="12261" y="13918"/>
                  <a:pt x="12364" y="13477"/>
                  <a:pt x="12482" y="12977"/>
                </a:cubicBezTo>
                <a:cubicBezTo>
                  <a:pt x="12599" y="12475"/>
                  <a:pt x="12727" y="11954"/>
                  <a:pt x="12861" y="11404"/>
                </a:cubicBezTo>
                <a:cubicBezTo>
                  <a:pt x="12996" y="10860"/>
                  <a:pt x="13113" y="10351"/>
                  <a:pt x="13212" y="9881"/>
                </a:cubicBezTo>
                <a:cubicBezTo>
                  <a:pt x="13312" y="9415"/>
                  <a:pt x="13399" y="9009"/>
                  <a:pt x="13471" y="8669"/>
                </a:cubicBezTo>
                <a:cubicBezTo>
                  <a:pt x="13543" y="8329"/>
                  <a:pt x="13579" y="8131"/>
                  <a:pt x="13579" y="8076"/>
                </a:cubicBezTo>
                <a:cubicBezTo>
                  <a:pt x="13579" y="7869"/>
                  <a:pt x="13512" y="7681"/>
                  <a:pt x="13379" y="7526"/>
                </a:cubicBezTo>
                <a:cubicBezTo>
                  <a:pt x="13245" y="7371"/>
                  <a:pt x="13089" y="7293"/>
                  <a:pt x="12914" y="7293"/>
                </a:cubicBezTo>
                <a:cubicBezTo>
                  <a:pt x="12760" y="7293"/>
                  <a:pt x="12624" y="7345"/>
                  <a:pt x="12506" y="7457"/>
                </a:cubicBezTo>
                <a:cubicBezTo>
                  <a:pt x="12386" y="7566"/>
                  <a:pt x="12304" y="7710"/>
                  <a:pt x="12259" y="7886"/>
                </a:cubicBezTo>
                <a:lnTo>
                  <a:pt x="10706" y="14598"/>
                </a:lnTo>
                <a:cubicBezTo>
                  <a:pt x="10408" y="14618"/>
                  <a:pt x="10125" y="14695"/>
                  <a:pt x="9856" y="14839"/>
                </a:cubicBezTo>
                <a:cubicBezTo>
                  <a:pt x="9590" y="14983"/>
                  <a:pt x="9357" y="15173"/>
                  <a:pt x="9163" y="15418"/>
                </a:cubicBezTo>
                <a:cubicBezTo>
                  <a:pt x="8966" y="15663"/>
                  <a:pt x="8812" y="15945"/>
                  <a:pt x="8702" y="16265"/>
                </a:cubicBezTo>
                <a:cubicBezTo>
                  <a:pt x="8591" y="16587"/>
                  <a:pt x="8536" y="16927"/>
                  <a:pt x="8536" y="17284"/>
                </a:cubicBezTo>
                <a:cubicBezTo>
                  <a:pt x="8536" y="18038"/>
                  <a:pt x="8755" y="18677"/>
                  <a:pt x="9196" y="19198"/>
                </a:cubicBezTo>
                <a:cubicBezTo>
                  <a:pt x="9638" y="19725"/>
                  <a:pt x="10171" y="19987"/>
                  <a:pt x="10799" y="19987"/>
                </a:cubicBezTo>
                <a:cubicBezTo>
                  <a:pt x="11428" y="19987"/>
                  <a:pt x="11961" y="19725"/>
                  <a:pt x="12403" y="19198"/>
                </a:cubicBezTo>
                <a:cubicBezTo>
                  <a:pt x="12842" y="18677"/>
                  <a:pt x="13063" y="18038"/>
                  <a:pt x="13063" y="17284"/>
                </a:cubicBezTo>
                <a:cubicBezTo>
                  <a:pt x="13063" y="16835"/>
                  <a:pt x="12962" y="16417"/>
                  <a:pt x="12763" y="16031"/>
                </a:cubicBezTo>
                <a:cubicBezTo>
                  <a:pt x="12564" y="15645"/>
                  <a:pt x="12307" y="15320"/>
                  <a:pt x="11995" y="15052"/>
                </a:cubicBezTo>
                <a:moveTo>
                  <a:pt x="10800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0" y="5390"/>
                </a:cubicBezTo>
                <a:cubicBezTo>
                  <a:pt x="11174" y="5390"/>
                  <a:pt x="11493" y="5237"/>
                  <a:pt x="11752" y="4926"/>
                </a:cubicBezTo>
                <a:cubicBezTo>
                  <a:pt x="12014" y="4621"/>
                  <a:pt x="12144" y="4241"/>
                  <a:pt x="12144" y="3792"/>
                </a:cubicBezTo>
                <a:cubicBezTo>
                  <a:pt x="12144" y="3343"/>
                  <a:pt x="12014" y="2960"/>
                  <a:pt x="11752" y="2646"/>
                </a:cubicBezTo>
                <a:cubicBezTo>
                  <a:pt x="11493" y="2335"/>
                  <a:pt x="11174" y="2176"/>
                  <a:pt x="10800" y="2176"/>
                </a:cubicBezTo>
                <a:moveTo>
                  <a:pt x="14844" y="6466"/>
                </a:moveTo>
                <a:cubicBezTo>
                  <a:pt x="14844" y="6916"/>
                  <a:pt x="14978" y="7299"/>
                  <a:pt x="15247" y="7609"/>
                </a:cubicBezTo>
                <a:cubicBezTo>
                  <a:pt x="15513" y="7920"/>
                  <a:pt x="15835" y="8076"/>
                  <a:pt x="16212" y="8076"/>
                </a:cubicBezTo>
                <a:cubicBezTo>
                  <a:pt x="16586" y="8076"/>
                  <a:pt x="16903" y="7920"/>
                  <a:pt x="17164" y="7609"/>
                </a:cubicBezTo>
                <a:cubicBezTo>
                  <a:pt x="17426" y="7299"/>
                  <a:pt x="17555" y="6915"/>
                  <a:pt x="17555" y="6466"/>
                </a:cubicBezTo>
                <a:cubicBezTo>
                  <a:pt x="17555" y="6014"/>
                  <a:pt x="17426" y="5634"/>
                  <a:pt x="17164" y="5326"/>
                </a:cubicBezTo>
                <a:cubicBezTo>
                  <a:pt x="16903" y="5021"/>
                  <a:pt x="16586" y="4866"/>
                  <a:pt x="16212" y="4866"/>
                </a:cubicBezTo>
                <a:cubicBezTo>
                  <a:pt x="15835" y="4866"/>
                  <a:pt x="15513" y="5021"/>
                  <a:pt x="15247" y="5326"/>
                </a:cubicBezTo>
                <a:cubicBezTo>
                  <a:pt x="14978" y="5634"/>
                  <a:pt x="14844" y="6014"/>
                  <a:pt x="14844" y="6466"/>
                </a:cubicBezTo>
                <a:moveTo>
                  <a:pt x="18451" y="14571"/>
                </a:moveTo>
                <a:cubicBezTo>
                  <a:pt x="18828" y="14571"/>
                  <a:pt x="19142" y="14413"/>
                  <a:pt x="19399" y="14099"/>
                </a:cubicBezTo>
                <a:cubicBezTo>
                  <a:pt x="19656" y="13791"/>
                  <a:pt x="19785" y="13408"/>
                  <a:pt x="19785" y="12956"/>
                </a:cubicBezTo>
                <a:cubicBezTo>
                  <a:pt x="19785" y="12507"/>
                  <a:pt x="19655" y="12127"/>
                  <a:pt x="19399" y="11822"/>
                </a:cubicBezTo>
                <a:cubicBezTo>
                  <a:pt x="19142" y="11511"/>
                  <a:pt x="18828" y="11358"/>
                  <a:pt x="18451" y="11358"/>
                </a:cubicBezTo>
                <a:cubicBezTo>
                  <a:pt x="18076" y="11358"/>
                  <a:pt x="17757" y="11511"/>
                  <a:pt x="17498" y="11822"/>
                </a:cubicBezTo>
                <a:cubicBezTo>
                  <a:pt x="17236" y="12127"/>
                  <a:pt x="17107" y="12507"/>
                  <a:pt x="17107" y="12956"/>
                </a:cubicBezTo>
                <a:cubicBezTo>
                  <a:pt x="17107" y="13408"/>
                  <a:pt x="17236" y="13791"/>
                  <a:pt x="17498" y="14099"/>
                </a:cubicBezTo>
                <a:cubicBezTo>
                  <a:pt x="17757" y="14413"/>
                  <a:pt x="18076" y="14571"/>
                  <a:pt x="18451" y="1457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defTabSz="342900">
              <a:defRPr/>
            </a:pPr>
            <a:endParaRPr lang="es-ES" sz="22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8" name="AutoShape 124">
            <a:extLst>
              <a:ext uri="{FF2B5EF4-FFF2-40B4-BE49-F238E27FC236}">
                <a16:creationId xmlns:a16="http://schemas.microsoft.com/office/drawing/2014/main" id="{3FF942D3-F699-4A32-8453-C59C1FF74DA0}"/>
              </a:ext>
            </a:extLst>
          </p:cNvPr>
          <p:cNvSpPr>
            <a:spLocks/>
          </p:cNvSpPr>
          <p:nvPr/>
        </p:nvSpPr>
        <p:spPr bwMode="auto">
          <a:xfrm>
            <a:off x="7308917" y="1989693"/>
            <a:ext cx="1080000" cy="1080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684" y="0"/>
                </a:moveTo>
                <a:cubicBezTo>
                  <a:pt x="20941" y="0"/>
                  <a:pt x="21159" y="103"/>
                  <a:pt x="21335" y="310"/>
                </a:cubicBezTo>
                <a:cubicBezTo>
                  <a:pt x="21511" y="518"/>
                  <a:pt x="21599" y="760"/>
                  <a:pt x="21599" y="1048"/>
                </a:cubicBezTo>
                <a:lnTo>
                  <a:pt x="21599" y="16238"/>
                </a:lnTo>
                <a:cubicBezTo>
                  <a:pt x="21599" y="16523"/>
                  <a:pt x="21511" y="16767"/>
                  <a:pt x="21335" y="16969"/>
                </a:cubicBezTo>
                <a:cubicBezTo>
                  <a:pt x="21161" y="17173"/>
                  <a:pt x="20943" y="17274"/>
                  <a:pt x="20684" y="17274"/>
                </a:cubicBezTo>
                <a:lnTo>
                  <a:pt x="19807" y="17274"/>
                </a:lnTo>
                <a:lnTo>
                  <a:pt x="19807" y="17369"/>
                </a:lnTo>
                <a:cubicBezTo>
                  <a:pt x="19807" y="17948"/>
                  <a:pt x="19709" y="18498"/>
                  <a:pt x="19513" y="19017"/>
                </a:cubicBezTo>
                <a:cubicBezTo>
                  <a:pt x="19317" y="19535"/>
                  <a:pt x="19060" y="19984"/>
                  <a:pt x="18746" y="20361"/>
                </a:cubicBezTo>
                <a:cubicBezTo>
                  <a:pt x="18433" y="20738"/>
                  <a:pt x="18051" y="21038"/>
                  <a:pt x="17608" y="21263"/>
                </a:cubicBezTo>
                <a:cubicBezTo>
                  <a:pt x="17167" y="21487"/>
                  <a:pt x="16697" y="21599"/>
                  <a:pt x="16197" y="21599"/>
                </a:cubicBezTo>
                <a:cubicBezTo>
                  <a:pt x="15705" y="21599"/>
                  <a:pt x="15237" y="21487"/>
                  <a:pt x="14796" y="21263"/>
                </a:cubicBezTo>
                <a:cubicBezTo>
                  <a:pt x="14353" y="21038"/>
                  <a:pt x="13973" y="20738"/>
                  <a:pt x="13653" y="20361"/>
                </a:cubicBezTo>
                <a:cubicBezTo>
                  <a:pt x="13332" y="19984"/>
                  <a:pt x="13077" y="19535"/>
                  <a:pt x="12886" y="19017"/>
                </a:cubicBezTo>
                <a:cubicBezTo>
                  <a:pt x="12695" y="18498"/>
                  <a:pt x="12600" y="17948"/>
                  <a:pt x="12600" y="17369"/>
                </a:cubicBezTo>
                <a:lnTo>
                  <a:pt x="12600" y="17274"/>
                </a:lnTo>
                <a:lnTo>
                  <a:pt x="9000" y="17274"/>
                </a:lnTo>
                <a:lnTo>
                  <a:pt x="9000" y="17369"/>
                </a:lnTo>
                <a:cubicBezTo>
                  <a:pt x="9000" y="17948"/>
                  <a:pt x="8904" y="18498"/>
                  <a:pt x="8713" y="19017"/>
                </a:cubicBezTo>
                <a:cubicBezTo>
                  <a:pt x="8522" y="19535"/>
                  <a:pt x="8265" y="19984"/>
                  <a:pt x="7946" y="20361"/>
                </a:cubicBezTo>
                <a:cubicBezTo>
                  <a:pt x="7628" y="20738"/>
                  <a:pt x="7244" y="21038"/>
                  <a:pt x="6803" y="21263"/>
                </a:cubicBezTo>
                <a:cubicBezTo>
                  <a:pt x="6360" y="21487"/>
                  <a:pt x="5894" y="21599"/>
                  <a:pt x="5402" y="21599"/>
                </a:cubicBezTo>
                <a:cubicBezTo>
                  <a:pt x="4910" y="21599"/>
                  <a:pt x="4442" y="21487"/>
                  <a:pt x="4004" y="21263"/>
                </a:cubicBezTo>
                <a:cubicBezTo>
                  <a:pt x="3558" y="21038"/>
                  <a:pt x="3178" y="20738"/>
                  <a:pt x="2857" y="20361"/>
                </a:cubicBezTo>
                <a:cubicBezTo>
                  <a:pt x="2537" y="19984"/>
                  <a:pt x="2282" y="19535"/>
                  <a:pt x="2091" y="19017"/>
                </a:cubicBezTo>
                <a:cubicBezTo>
                  <a:pt x="1900" y="18498"/>
                  <a:pt x="1804" y="17948"/>
                  <a:pt x="1804" y="17369"/>
                </a:cubicBezTo>
                <a:lnTo>
                  <a:pt x="1804" y="17274"/>
                </a:lnTo>
                <a:lnTo>
                  <a:pt x="891" y="17274"/>
                </a:lnTo>
                <a:cubicBezTo>
                  <a:pt x="646" y="17274"/>
                  <a:pt x="438" y="17168"/>
                  <a:pt x="262" y="16960"/>
                </a:cubicBezTo>
                <a:cubicBezTo>
                  <a:pt x="88" y="16756"/>
                  <a:pt x="0" y="16514"/>
                  <a:pt x="0" y="16238"/>
                </a:cubicBezTo>
                <a:lnTo>
                  <a:pt x="0" y="10668"/>
                </a:lnTo>
                <a:cubicBezTo>
                  <a:pt x="0" y="10441"/>
                  <a:pt x="26" y="10205"/>
                  <a:pt x="68" y="9960"/>
                </a:cubicBezTo>
                <a:cubicBezTo>
                  <a:pt x="117" y="9715"/>
                  <a:pt x="186" y="9474"/>
                  <a:pt x="274" y="9229"/>
                </a:cubicBezTo>
                <a:cubicBezTo>
                  <a:pt x="364" y="8984"/>
                  <a:pt x="470" y="8751"/>
                  <a:pt x="592" y="8526"/>
                </a:cubicBezTo>
                <a:cubicBezTo>
                  <a:pt x="712" y="8301"/>
                  <a:pt x="837" y="8114"/>
                  <a:pt x="959" y="7964"/>
                </a:cubicBezTo>
                <a:lnTo>
                  <a:pt x="3573" y="4906"/>
                </a:lnTo>
                <a:cubicBezTo>
                  <a:pt x="3697" y="4759"/>
                  <a:pt x="3857" y="4613"/>
                  <a:pt x="4053" y="4474"/>
                </a:cubicBezTo>
                <a:cubicBezTo>
                  <a:pt x="4248" y="4330"/>
                  <a:pt x="4449" y="4209"/>
                  <a:pt x="4657" y="4109"/>
                </a:cubicBezTo>
                <a:cubicBezTo>
                  <a:pt x="4863" y="4005"/>
                  <a:pt x="5071" y="3927"/>
                  <a:pt x="5277" y="3867"/>
                </a:cubicBezTo>
                <a:cubicBezTo>
                  <a:pt x="5485" y="3806"/>
                  <a:pt x="5686" y="3775"/>
                  <a:pt x="5882" y="3775"/>
                </a:cubicBezTo>
                <a:lnTo>
                  <a:pt x="6820" y="3775"/>
                </a:lnTo>
                <a:lnTo>
                  <a:pt x="6820" y="1048"/>
                </a:lnTo>
                <a:cubicBezTo>
                  <a:pt x="6820" y="760"/>
                  <a:pt x="6908" y="518"/>
                  <a:pt x="7082" y="310"/>
                </a:cubicBezTo>
                <a:cubicBezTo>
                  <a:pt x="7258" y="103"/>
                  <a:pt x="7464" y="0"/>
                  <a:pt x="7699" y="0"/>
                </a:cubicBezTo>
                <a:lnTo>
                  <a:pt x="20684" y="0"/>
                </a:lnTo>
                <a:close/>
                <a:moveTo>
                  <a:pt x="6791" y="6438"/>
                </a:moveTo>
                <a:lnTo>
                  <a:pt x="5877" y="6438"/>
                </a:lnTo>
                <a:cubicBezTo>
                  <a:pt x="5799" y="6438"/>
                  <a:pt x="5676" y="6478"/>
                  <a:pt x="5510" y="6550"/>
                </a:cubicBezTo>
                <a:cubicBezTo>
                  <a:pt x="5341" y="6625"/>
                  <a:pt x="5223" y="6703"/>
                  <a:pt x="5152" y="6784"/>
                </a:cubicBezTo>
                <a:lnTo>
                  <a:pt x="2539" y="9830"/>
                </a:lnTo>
                <a:cubicBezTo>
                  <a:pt x="2478" y="9902"/>
                  <a:pt x="2412" y="10040"/>
                  <a:pt x="2351" y="10239"/>
                </a:cubicBezTo>
                <a:cubicBezTo>
                  <a:pt x="2289" y="10435"/>
                  <a:pt x="2257" y="10579"/>
                  <a:pt x="2257" y="10671"/>
                </a:cubicBezTo>
                <a:lnTo>
                  <a:pt x="2257" y="11527"/>
                </a:lnTo>
                <a:lnTo>
                  <a:pt x="6795" y="11527"/>
                </a:lnTo>
                <a:lnTo>
                  <a:pt x="6795" y="6438"/>
                </a:lnTo>
                <a:close/>
                <a:moveTo>
                  <a:pt x="5395" y="18942"/>
                </a:moveTo>
                <a:cubicBezTo>
                  <a:pt x="5760" y="18942"/>
                  <a:pt x="6075" y="18789"/>
                  <a:pt x="6340" y="18481"/>
                </a:cubicBezTo>
                <a:cubicBezTo>
                  <a:pt x="6600" y="18173"/>
                  <a:pt x="6732" y="17804"/>
                  <a:pt x="6732" y="17372"/>
                </a:cubicBezTo>
                <a:cubicBezTo>
                  <a:pt x="6732" y="16940"/>
                  <a:pt x="6600" y="16569"/>
                  <a:pt x="6340" y="16252"/>
                </a:cubicBezTo>
                <a:cubicBezTo>
                  <a:pt x="6078" y="15944"/>
                  <a:pt x="5762" y="15786"/>
                  <a:pt x="5395" y="15786"/>
                </a:cubicBezTo>
                <a:cubicBezTo>
                  <a:pt x="5027" y="15786"/>
                  <a:pt x="4714" y="15941"/>
                  <a:pt x="4444" y="16246"/>
                </a:cubicBezTo>
                <a:cubicBezTo>
                  <a:pt x="4180" y="16557"/>
                  <a:pt x="4045" y="16932"/>
                  <a:pt x="4045" y="17372"/>
                </a:cubicBezTo>
                <a:cubicBezTo>
                  <a:pt x="4045" y="17804"/>
                  <a:pt x="4180" y="18173"/>
                  <a:pt x="4444" y="18481"/>
                </a:cubicBezTo>
                <a:cubicBezTo>
                  <a:pt x="4714" y="18789"/>
                  <a:pt x="5027" y="18942"/>
                  <a:pt x="5395" y="18942"/>
                </a:cubicBezTo>
                <a:moveTo>
                  <a:pt x="16195" y="18942"/>
                </a:moveTo>
                <a:cubicBezTo>
                  <a:pt x="16560" y="18942"/>
                  <a:pt x="16878" y="18789"/>
                  <a:pt x="17145" y="18481"/>
                </a:cubicBezTo>
                <a:cubicBezTo>
                  <a:pt x="17409" y="18173"/>
                  <a:pt x="17544" y="17804"/>
                  <a:pt x="17544" y="17372"/>
                </a:cubicBezTo>
                <a:cubicBezTo>
                  <a:pt x="17544" y="16940"/>
                  <a:pt x="17412" y="16569"/>
                  <a:pt x="17150" y="16252"/>
                </a:cubicBezTo>
                <a:cubicBezTo>
                  <a:pt x="16890" y="15944"/>
                  <a:pt x="16572" y="15786"/>
                  <a:pt x="16195" y="15786"/>
                </a:cubicBezTo>
                <a:cubicBezTo>
                  <a:pt x="15827" y="15786"/>
                  <a:pt x="15514" y="15941"/>
                  <a:pt x="15249" y="16246"/>
                </a:cubicBezTo>
                <a:cubicBezTo>
                  <a:pt x="14990" y="16557"/>
                  <a:pt x="14857" y="16932"/>
                  <a:pt x="14857" y="17372"/>
                </a:cubicBezTo>
                <a:cubicBezTo>
                  <a:pt x="14857" y="17804"/>
                  <a:pt x="14990" y="18173"/>
                  <a:pt x="15249" y="18481"/>
                </a:cubicBezTo>
                <a:cubicBezTo>
                  <a:pt x="15511" y="18789"/>
                  <a:pt x="15825" y="18942"/>
                  <a:pt x="16195" y="1894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defTabSz="342900">
              <a:defRPr/>
            </a:pPr>
            <a:endParaRPr lang="es-ES" sz="22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9" name="AutoShape 70">
            <a:extLst>
              <a:ext uri="{FF2B5EF4-FFF2-40B4-BE49-F238E27FC236}">
                <a16:creationId xmlns:a16="http://schemas.microsoft.com/office/drawing/2014/main" id="{03BE09FF-E96E-41A9-967F-3F842C798DEE}"/>
              </a:ext>
            </a:extLst>
          </p:cNvPr>
          <p:cNvSpPr>
            <a:spLocks/>
          </p:cNvSpPr>
          <p:nvPr/>
        </p:nvSpPr>
        <p:spPr bwMode="auto">
          <a:xfrm>
            <a:off x="4995486" y="1997971"/>
            <a:ext cx="1080000" cy="1080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234" y="6152"/>
                </a:moveTo>
                <a:cubicBezTo>
                  <a:pt x="11406" y="6502"/>
                  <a:pt x="11552" y="6917"/>
                  <a:pt x="11672" y="7394"/>
                </a:cubicBezTo>
                <a:cubicBezTo>
                  <a:pt x="11747" y="7411"/>
                  <a:pt x="11886" y="7434"/>
                  <a:pt x="12088" y="7462"/>
                </a:cubicBezTo>
                <a:cubicBezTo>
                  <a:pt x="12291" y="7487"/>
                  <a:pt x="12500" y="7527"/>
                  <a:pt x="12714" y="7578"/>
                </a:cubicBezTo>
                <a:cubicBezTo>
                  <a:pt x="12928" y="7626"/>
                  <a:pt x="13119" y="7679"/>
                  <a:pt x="13289" y="7730"/>
                </a:cubicBezTo>
                <a:cubicBezTo>
                  <a:pt x="13458" y="7787"/>
                  <a:pt x="13543" y="7849"/>
                  <a:pt x="13543" y="7922"/>
                </a:cubicBezTo>
                <a:lnTo>
                  <a:pt x="13543" y="10328"/>
                </a:lnTo>
                <a:cubicBezTo>
                  <a:pt x="13543" y="10415"/>
                  <a:pt x="13458" y="10494"/>
                  <a:pt x="13289" y="10548"/>
                </a:cubicBezTo>
                <a:cubicBezTo>
                  <a:pt x="13119" y="10610"/>
                  <a:pt x="12928" y="10658"/>
                  <a:pt x="12714" y="10706"/>
                </a:cubicBezTo>
                <a:cubicBezTo>
                  <a:pt x="12500" y="10751"/>
                  <a:pt x="12288" y="10782"/>
                  <a:pt x="12076" y="10800"/>
                </a:cubicBezTo>
                <a:cubicBezTo>
                  <a:pt x="11867" y="10819"/>
                  <a:pt x="11730" y="10836"/>
                  <a:pt x="11672" y="10856"/>
                </a:cubicBezTo>
                <a:cubicBezTo>
                  <a:pt x="11566" y="11243"/>
                  <a:pt x="11429" y="11638"/>
                  <a:pt x="11255" y="12045"/>
                </a:cubicBezTo>
                <a:cubicBezTo>
                  <a:pt x="11429" y="12324"/>
                  <a:pt x="11594" y="12595"/>
                  <a:pt x="11756" y="12864"/>
                </a:cubicBezTo>
                <a:cubicBezTo>
                  <a:pt x="11919" y="13126"/>
                  <a:pt x="12100" y="13394"/>
                  <a:pt x="12302" y="13654"/>
                </a:cubicBezTo>
                <a:lnTo>
                  <a:pt x="12326" y="13787"/>
                </a:lnTo>
                <a:cubicBezTo>
                  <a:pt x="12326" y="13841"/>
                  <a:pt x="12248" y="13976"/>
                  <a:pt x="12095" y="14194"/>
                </a:cubicBezTo>
                <a:cubicBezTo>
                  <a:pt x="11940" y="14411"/>
                  <a:pt x="11761" y="14637"/>
                  <a:pt x="11559" y="14877"/>
                </a:cubicBezTo>
                <a:cubicBezTo>
                  <a:pt x="11356" y="15117"/>
                  <a:pt x="11166" y="15326"/>
                  <a:pt x="10991" y="15512"/>
                </a:cubicBezTo>
                <a:cubicBezTo>
                  <a:pt x="10812" y="15696"/>
                  <a:pt x="10702" y="15789"/>
                  <a:pt x="10657" y="15789"/>
                </a:cubicBezTo>
                <a:cubicBezTo>
                  <a:pt x="10643" y="15789"/>
                  <a:pt x="10565" y="15727"/>
                  <a:pt x="10426" y="15605"/>
                </a:cubicBezTo>
                <a:cubicBezTo>
                  <a:pt x="10288" y="15484"/>
                  <a:pt x="10135" y="15346"/>
                  <a:pt x="9965" y="15187"/>
                </a:cubicBezTo>
                <a:cubicBezTo>
                  <a:pt x="9796" y="15029"/>
                  <a:pt x="9638" y="14885"/>
                  <a:pt x="9492" y="14747"/>
                </a:cubicBezTo>
                <a:cubicBezTo>
                  <a:pt x="9344" y="14614"/>
                  <a:pt x="9250" y="14524"/>
                  <a:pt x="9205" y="14476"/>
                </a:cubicBezTo>
                <a:cubicBezTo>
                  <a:pt x="8866" y="14685"/>
                  <a:pt x="8536" y="14851"/>
                  <a:pt x="8212" y="14978"/>
                </a:cubicBezTo>
                <a:cubicBezTo>
                  <a:pt x="8212" y="15069"/>
                  <a:pt x="8200" y="15235"/>
                  <a:pt x="8179" y="15475"/>
                </a:cubicBezTo>
                <a:cubicBezTo>
                  <a:pt x="8155" y="15721"/>
                  <a:pt x="8127" y="15975"/>
                  <a:pt x="8089" y="16241"/>
                </a:cubicBezTo>
                <a:cubicBezTo>
                  <a:pt x="8052" y="16509"/>
                  <a:pt x="8004" y="16743"/>
                  <a:pt x="7948" y="16944"/>
                </a:cubicBezTo>
                <a:cubicBezTo>
                  <a:pt x="7892" y="17147"/>
                  <a:pt x="7833" y="17249"/>
                  <a:pt x="7774" y="17249"/>
                </a:cubicBezTo>
                <a:lnTo>
                  <a:pt x="5768" y="17249"/>
                </a:lnTo>
                <a:cubicBezTo>
                  <a:pt x="5707" y="17249"/>
                  <a:pt x="5651" y="17147"/>
                  <a:pt x="5594" y="16944"/>
                </a:cubicBezTo>
                <a:cubicBezTo>
                  <a:pt x="5538" y="16743"/>
                  <a:pt x="5493" y="16509"/>
                  <a:pt x="5462" y="16241"/>
                </a:cubicBezTo>
                <a:cubicBezTo>
                  <a:pt x="5434" y="15975"/>
                  <a:pt x="5406" y="15721"/>
                  <a:pt x="5385" y="15484"/>
                </a:cubicBezTo>
                <a:cubicBezTo>
                  <a:pt x="5361" y="15244"/>
                  <a:pt x="5352" y="15077"/>
                  <a:pt x="5352" y="14978"/>
                </a:cubicBezTo>
                <a:cubicBezTo>
                  <a:pt x="5013" y="14871"/>
                  <a:pt x="4681" y="14702"/>
                  <a:pt x="4359" y="14476"/>
                </a:cubicBezTo>
                <a:cubicBezTo>
                  <a:pt x="4126" y="14685"/>
                  <a:pt x="3895" y="14894"/>
                  <a:pt x="3667" y="15106"/>
                </a:cubicBezTo>
                <a:cubicBezTo>
                  <a:pt x="3438" y="15320"/>
                  <a:pt x="3212" y="15535"/>
                  <a:pt x="2996" y="15761"/>
                </a:cubicBezTo>
                <a:lnTo>
                  <a:pt x="2883" y="15789"/>
                </a:lnTo>
                <a:cubicBezTo>
                  <a:pt x="2855" y="15789"/>
                  <a:pt x="2751" y="15696"/>
                  <a:pt x="2572" y="15512"/>
                </a:cubicBezTo>
                <a:cubicBezTo>
                  <a:pt x="2396" y="15326"/>
                  <a:pt x="2212" y="15117"/>
                  <a:pt x="2021" y="14877"/>
                </a:cubicBezTo>
                <a:cubicBezTo>
                  <a:pt x="1828" y="14637"/>
                  <a:pt x="1657" y="14411"/>
                  <a:pt x="1504" y="14194"/>
                </a:cubicBezTo>
                <a:cubicBezTo>
                  <a:pt x="1348" y="13976"/>
                  <a:pt x="1273" y="13841"/>
                  <a:pt x="1273" y="13787"/>
                </a:cubicBezTo>
                <a:cubicBezTo>
                  <a:pt x="1273" y="13770"/>
                  <a:pt x="1320" y="13677"/>
                  <a:pt x="1419" y="13510"/>
                </a:cubicBezTo>
                <a:cubicBezTo>
                  <a:pt x="1515" y="13346"/>
                  <a:pt x="1628" y="13163"/>
                  <a:pt x="1751" y="12971"/>
                </a:cubicBezTo>
                <a:cubicBezTo>
                  <a:pt x="1875" y="12776"/>
                  <a:pt x="1991" y="12590"/>
                  <a:pt x="2099" y="12415"/>
                </a:cubicBezTo>
                <a:cubicBezTo>
                  <a:pt x="2210" y="12240"/>
                  <a:pt x="2278" y="12127"/>
                  <a:pt x="2308" y="12070"/>
                </a:cubicBezTo>
                <a:cubicBezTo>
                  <a:pt x="2134" y="11686"/>
                  <a:pt x="1988" y="11260"/>
                  <a:pt x="1868" y="10800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8" y="2710"/>
                </a:cubicBezTo>
                <a:cubicBezTo>
                  <a:pt x="11144" y="2904"/>
                  <a:pt x="11330" y="3116"/>
                  <a:pt x="11526" y="3348"/>
                </a:cubicBezTo>
                <a:cubicBezTo>
                  <a:pt x="11721" y="3577"/>
                  <a:pt x="11900" y="3797"/>
                  <a:pt x="12060" y="4009"/>
                </a:cubicBezTo>
                <a:cubicBezTo>
                  <a:pt x="12222" y="4220"/>
                  <a:pt x="12302" y="4353"/>
                  <a:pt x="12302" y="4407"/>
                </a:cubicBezTo>
                <a:cubicBezTo>
                  <a:pt x="12302" y="4443"/>
                  <a:pt x="12253" y="4542"/>
                  <a:pt x="12152" y="4712"/>
                </a:cubicBezTo>
                <a:cubicBezTo>
                  <a:pt x="12048" y="4878"/>
                  <a:pt x="11935" y="5056"/>
                  <a:pt x="11813" y="5251"/>
                </a:cubicBezTo>
                <a:cubicBezTo>
                  <a:pt x="11688" y="5446"/>
                  <a:pt x="11568" y="5629"/>
                  <a:pt x="11453" y="5807"/>
                </a:cubicBezTo>
                <a:cubicBezTo>
                  <a:pt x="11335" y="5982"/>
                  <a:pt x="11260" y="6095"/>
                  <a:pt x="11234" y="6152"/>
                </a:cubicBezTo>
                <a:moveTo>
                  <a:pt x="6781" y="11545"/>
                </a:moveTo>
                <a:cubicBezTo>
                  <a:pt x="7061" y="11545"/>
                  <a:pt x="7322" y="11480"/>
                  <a:pt x="7569" y="11356"/>
                </a:cubicBezTo>
                <a:cubicBezTo>
                  <a:pt x="7819" y="11229"/>
                  <a:pt x="8035" y="11056"/>
                  <a:pt x="8219" y="10836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6"/>
                </a:cubicBezTo>
                <a:cubicBezTo>
                  <a:pt x="5517" y="11056"/>
                  <a:pt x="5735" y="11229"/>
                  <a:pt x="5987" y="11356"/>
                </a:cubicBezTo>
                <a:cubicBezTo>
                  <a:pt x="6239" y="11480"/>
                  <a:pt x="6500" y="11545"/>
                  <a:pt x="6781" y="11545"/>
                </a:cubicBezTo>
                <a:moveTo>
                  <a:pt x="20496" y="16952"/>
                </a:moveTo>
                <a:cubicBezTo>
                  <a:pt x="20427" y="17293"/>
                  <a:pt x="20340" y="17613"/>
                  <a:pt x="20234" y="17912"/>
                </a:cubicBezTo>
                <a:cubicBezTo>
                  <a:pt x="20251" y="17963"/>
                  <a:pt x="20293" y="18050"/>
                  <a:pt x="20364" y="18161"/>
                </a:cubicBezTo>
                <a:cubicBezTo>
                  <a:pt x="20437" y="18273"/>
                  <a:pt x="20507" y="18398"/>
                  <a:pt x="20573" y="18528"/>
                </a:cubicBezTo>
                <a:cubicBezTo>
                  <a:pt x="20642" y="18655"/>
                  <a:pt x="20700" y="18779"/>
                  <a:pt x="20755" y="18897"/>
                </a:cubicBezTo>
                <a:cubicBezTo>
                  <a:pt x="20806" y="19013"/>
                  <a:pt x="20832" y="19098"/>
                  <a:pt x="20832" y="19140"/>
                </a:cubicBezTo>
                <a:cubicBezTo>
                  <a:pt x="20832" y="19177"/>
                  <a:pt x="20762" y="19281"/>
                  <a:pt x="20625" y="19459"/>
                </a:cubicBezTo>
                <a:cubicBezTo>
                  <a:pt x="20486" y="19634"/>
                  <a:pt x="20324" y="19821"/>
                  <a:pt x="20140" y="20013"/>
                </a:cubicBezTo>
                <a:cubicBezTo>
                  <a:pt x="19957" y="20205"/>
                  <a:pt x="19778" y="20388"/>
                  <a:pt x="19611" y="20558"/>
                </a:cubicBezTo>
                <a:cubicBezTo>
                  <a:pt x="19441" y="20730"/>
                  <a:pt x="19333" y="20848"/>
                  <a:pt x="19288" y="20911"/>
                </a:cubicBezTo>
                <a:lnTo>
                  <a:pt x="19199" y="20967"/>
                </a:lnTo>
                <a:cubicBezTo>
                  <a:pt x="19168" y="20967"/>
                  <a:pt x="19107" y="20928"/>
                  <a:pt x="19013" y="20851"/>
                </a:cubicBezTo>
                <a:cubicBezTo>
                  <a:pt x="18919" y="20772"/>
                  <a:pt x="18822" y="20685"/>
                  <a:pt x="18726" y="20586"/>
                </a:cubicBezTo>
                <a:cubicBezTo>
                  <a:pt x="18629" y="20487"/>
                  <a:pt x="18533" y="20391"/>
                  <a:pt x="18438" y="20295"/>
                </a:cubicBezTo>
                <a:cubicBezTo>
                  <a:pt x="18344" y="20199"/>
                  <a:pt x="18283" y="20137"/>
                  <a:pt x="18253" y="20100"/>
                </a:cubicBezTo>
                <a:cubicBezTo>
                  <a:pt x="17975" y="20208"/>
                  <a:pt x="17681" y="20295"/>
                  <a:pt x="17372" y="20357"/>
                </a:cubicBezTo>
                <a:cubicBezTo>
                  <a:pt x="17358" y="20411"/>
                  <a:pt x="17323" y="20510"/>
                  <a:pt x="17273" y="20648"/>
                </a:cubicBezTo>
                <a:cubicBezTo>
                  <a:pt x="17219" y="20786"/>
                  <a:pt x="17160" y="20925"/>
                  <a:pt x="17097" y="21060"/>
                </a:cubicBezTo>
                <a:cubicBezTo>
                  <a:pt x="17033" y="21196"/>
                  <a:pt x="16972" y="21320"/>
                  <a:pt x="16911" y="21430"/>
                </a:cubicBezTo>
                <a:cubicBezTo>
                  <a:pt x="16852" y="21546"/>
                  <a:pt x="16798" y="21599"/>
                  <a:pt x="16753" y="21599"/>
                </a:cubicBezTo>
                <a:cubicBezTo>
                  <a:pt x="16709" y="21599"/>
                  <a:pt x="16577" y="21568"/>
                  <a:pt x="16360" y="21498"/>
                </a:cubicBezTo>
                <a:cubicBezTo>
                  <a:pt x="16141" y="21430"/>
                  <a:pt x="15906" y="21348"/>
                  <a:pt x="15654" y="21247"/>
                </a:cubicBezTo>
                <a:cubicBezTo>
                  <a:pt x="15405" y="21148"/>
                  <a:pt x="15179" y="21043"/>
                  <a:pt x="14979" y="20930"/>
                </a:cubicBezTo>
                <a:cubicBezTo>
                  <a:pt x="14778" y="20817"/>
                  <a:pt x="14680" y="20719"/>
                  <a:pt x="14680" y="20628"/>
                </a:cubicBezTo>
                <a:cubicBezTo>
                  <a:pt x="14680" y="20419"/>
                  <a:pt x="14698" y="20205"/>
                  <a:pt x="14736" y="19984"/>
                </a:cubicBezTo>
                <a:cubicBezTo>
                  <a:pt x="14774" y="19764"/>
                  <a:pt x="14809" y="19555"/>
                  <a:pt x="14837" y="19355"/>
                </a:cubicBezTo>
                <a:cubicBezTo>
                  <a:pt x="14717" y="19247"/>
                  <a:pt x="14611" y="19129"/>
                  <a:pt x="14517" y="18999"/>
                </a:cubicBezTo>
                <a:cubicBezTo>
                  <a:pt x="14423" y="18869"/>
                  <a:pt x="14338" y="18731"/>
                  <a:pt x="14263" y="18587"/>
                </a:cubicBezTo>
                <a:cubicBezTo>
                  <a:pt x="14091" y="18607"/>
                  <a:pt x="13919" y="18618"/>
                  <a:pt x="13750" y="18629"/>
                </a:cubicBezTo>
                <a:cubicBezTo>
                  <a:pt x="13583" y="18638"/>
                  <a:pt x="13413" y="18640"/>
                  <a:pt x="13251" y="18640"/>
                </a:cubicBezTo>
                <a:lnTo>
                  <a:pt x="13086" y="18640"/>
                </a:lnTo>
                <a:cubicBezTo>
                  <a:pt x="13037" y="18640"/>
                  <a:pt x="13006" y="18590"/>
                  <a:pt x="12990" y="18491"/>
                </a:cubicBezTo>
                <a:cubicBezTo>
                  <a:pt x="12976" y="18417"/>
                  <a:pt x="12945" y="18259"/>
                  <a:pt x="12900" y="18011"/>
                </a:cubicBezTo>
                <a:cubicBezTo>
                  <a:pt x="12855" y="17762"/>
                  <a:pt x="12804" y="17503"/>
                  <a:pt x="12747" y="17229"/>
                </a:cubicBezTo>
                <a:cubicBezTo>
                  <a:pt x="12691" y="16952"/>
                  <a:pt x="12644" y="16704"/>
                  <a:pt x="12608" y="16478"/>
                </a:cubicBezTo>
                <a:cubicBezTo>
                  <a:pt x="12568" y="16252"/>
                  <a:pt x="12552" y="16122"/>
                  <a:pt x="12552" y="16085"/>
                </a:cubicBezTo>
                <a:cubicBezTo>
                  <a:pt x="12552" y="16032"/>
                  <a:pt x="12601" y="15973"/>
                  <a:pt x="12702" y="15910"/>
                </a:cubicBezTo>
                <a:cubicBezTo>
                  <a:pt x="12804" y="15848"/>
                  <a:pt x="12921" y="15783"/>
                  <a:pt x="13053" y="15713"/>
                </a:cubicBezTo>
                <a:cubicBezTo>
                  <a:pt x="13183" y="15645"/>
                  <a:pt x="13310" y="15591"/>
                  <a:pt x="13430" y="15546"/>
                </a:cubicBezTo>
                <a:cubicBezTo>
                  <a:pt x="13550" y="15501"/>
                  <a:pt x="13632" y="15470"/>
                  <a:pt x="13677" y="15453"/>
                </a:cubicBezTo>
                <a:cubicBezTo>
                  <a:pt x="13708" y="15241"/>
                  <a:pt x="13743" y="15069"/>
                  <a:pt x="13785" y="14922"/>
                </a:cubicBezTo>
                <a:cubicBezTo>
                  <a:pt x="13825" y="14778"/>
                  <a:pt x="13884" y="14614"/>
                  <a:pt x="13959" y="14422"/>
                </a:cubicBezTo>
                <a:cubicBezTo>
                  <a:pt x="13929" y="14388"/>
                  <a:pt x="13882" y="14309"/>
                  <a:pt x="13813" y="14194"/>
                </a:cubicBezTo>
                <a:cubicBezTo>
                  <a:pt x="13745" y="14075"/>
                  <a:pt x="13677" y="13951"/>
                  <a:pt x="13604" y="13824"/>
                </a:cubicBezTo>
                <a:cubicBezTo>
                  <a:pt x="13533" y="13694"/>
                  <a:pt x="13470" y="13567"/>
                  <a:pt x="13418" y="13445"/>
                </a:cubicBezTo>
                <a:cubicBezTo>
                  <a:pt x="13366" y="13324"/>
                  <a:pt x="13340" y="13242"/>
                  <a:pt x="13340" y="13208"/>
                </a:cubicBezTo>
                <a:cubicBezTo>
                  <a:pt x="13340" y="13172"/>
                  <a:pt x="13409" y="13064"/>
                  <a:pt x="13547" y="12886"/>
                </a:cubicBezTo>
                <a:cubicBezTo>
                  <a:pt x="13686" y="12714"/>
                  <a:pt x="13849" y="12531"/>
                  <a:pt x="14032" y="12336"/>
                </a:cubicBezTo>
                <a:cubicBezTo>
                  <a:pt x="14216" y="12144"/>
                  <a:pt x="14392" y="11960"/>
                  <a:pt x="14562" y="11796"/>
                </a:cubicBezTo>
                <a:cubicBezTo>
                  <a:pt x="14731" y="11627"/>
                  <a:pt x="14837" y="11517"/>
                  <a:pt x="14882" y="11466"/>
                </a:cubicBezTo>
                <a:lnTo>
                  <a:pt x="14974" y="11410"/>
                </a:lnTo>
                <a:cubicBezTo>
                  <a:pt x="15004" y="11410"/>
                  <a:pt x="15066" y="11449"/>
                  <a:pt x="15160" y="11525"/>
                </a:cubicBezTo>
                <a:cubicBezTo>
                  <a:pt x="15254" y="11599"/>
                  <a:pt x="15348" y="11689"/>
                  <a:pt x="15447" y="11788"/>
                </a:cubicBezTo>
                <a:cubicBezTo>
                  <a:pt x="15543" y="11887"/>
                  <a:pt x="15640" y="11983"/>
                  <a:pt x="15734" y="12076"/>
                </a:cubicBezTo>
                <a:cubicBezTo>
                  <a:pt x="15828" y="12175"/>
                  <a:pt x="15889" y="12237"/>
                  <a:pt x="15920" y="12276"/>
                </a:cubicBezTo>
                <a:cubicBezTo>
                  <a:pt x="16184" y="12166"/>
                  <a:pt x="16468" y="12082"/>
                  <a:pt x="16777" y="12017"/>
                </a:cubicBezTo>
                <a:cubicBezTo>
                  <a:pt x="16791" y="11963"/>
                  <a:pt x="16826" y="11867"/>
                  <a:pt x="16878" y="11726"/>
                </a:cubicBezTo>
                <a:cubicBezTo>
                  <a:pt x="16930" y="11587"/>
                  <a:pt x="16991" y="11449"/>
                  <a:pt x="17064" y="11316"/>
                </a:cubicBezTo>
                <a:cubicBezTo>
                  <a:pt x="17135" y="11178"/>
                  <a:pt x="17200" y="11057"/>
                  <a:pt x="17262" y="10941"/>
                </a:cubicBezTo>
                <a:cubicBezTo>
                  <a:pt x="17320" y="10831"/>
                  <a:pt x="17372" y="10774"/>
                  <a:pt x="17419" y="10774"/>
                </a:cubicBezTo>
                <a:cubicBezTo>
                  <a:pt x="17448" y="10774"/>
                  <a:pt x="17575" y="10805"/>
                  <a:pt x="17803" y="10870"/>
                </a:cubicBezTo>
                <a:cubicBezTo>
                  <a:pt x="18027" y="10929"/>
                  <a:pt x="18264" y="11014"/>
                  <a:pt x="18516" y="11119"/>
                </a:cubicBezTo>
                <a:cubicBezTo>
                  <a:pt x="18768" y="11223"/>
                  <a:pt x="18996" y="11328"/>
                  <a:pt x="19199" y="11438"/>
                </a:cubicBezTo>
                <a:cubicBezTo>
                  <a:pt x="19401" y="11545"/>
                  <a:pt x="19502" y="11647"/>
                  <a:pt x="19502" y="11745"/>
                </a:cubicBezTo>
                <a:cubicBezTo>
                  <a:pt x="19502" y="11954"/>
                  <a:pt x="19481" y="12166"/>
                  <a:pt x="19441" y="12384"/>
                </a:cubicBezTo>
                <a:cubicBezTo>
                  <a:pt x="19399" y="12598"/>
                  <a:pt x="19363" y="12810"/>
                  <a:pt x="19333" y="13016"/>
                </a:cubicBezTo>
                <a:cubicBezTo>
                  <a:pt x="19453" y="13123"/>
                  <a:pt x="19561" y="13245"/>
                  <a:pt x="19655" y="13375"/>
                </a:cubicBezTo>
                <a:cubicBezTo>
                  <a:pt x="19749" y="13505"/>
                  <a:pt x="19834" y="13643"/>
                  <a:pt x="19910" y="13787"/>
                </a:cubicBezTo>
                <a:cubicBezTo>
                  <a:pt x="20095" y="13770"/>
                  <a:pt x="20281" y="13756"/>
                  <a:pt x="20465" y="13747"/>
                </a:cubicBezTo>
                <a:cubicBezTo>
                  <a:pt x="20651" y="13736"/>
                  <a:pt x="20830" y="13733"/>
                  <a:pt x="21002" y="13733"/>
                </a:cubicBezTo>
                <a:cubicBezTo>
                  <a:pt x="21061" y="13733"/>
                  <a:pt x="21129" y="13852"/>
                  <a:pt x="21204" y="14092"/>
                </a:cubicBezTo>
                <a:cubicBezTo>
                  <a:pt x="21279" y="14332"/>
                  <a:pt x="21345" y="14603"/>
                  <a:pt x="21402" y="14911"/>
                </a:cubicBezTo>
                <a:cubicBezTo>
                  <a:pt x="21458" y="15216"/>
                  <a:pt x="21505" y="15507"/>
                  <a:pt x="21543" y="15783"/>
                </a:cubicBezTo>
                <a:cubicBezTo>
                  <a:pt x="21581" y="16057"/>
                  <a:pt x="21599" y="16235"/>
                  <a:pt x="21599" y="16314"/>
                </a:cubicBezTo>
                <a:cubicBezTo>
                  <a:pt x="21599" y="16371"/>
                  <a:pt x="21548" y="16427"/>
                  <a:pt x="21447" y="16492"/>
                </a:cubicBezTo>
                <a:cubicBezTo>
                  <a:pt x="21345" y="16554"/>
                  <a:pt x="21235" y="16613"/>
                  <a:pt x="21115" y="16664"/>
                </a:cubicBezTo>
                <a:cubicBezTo>
                  <a:pt x="20995" y="16721"/>
                  <a:pt x="20872" y="16777"/>
                  <a:pt x="20747" y="16836"/>
                </a:cubicBezTo>
                <a:cubicBezTo>
                  <a:pt x="20623" y="16893"/>
                  <a:pt x="20540" y="16932"/>
                  <a:pt x="20496" y="16952"/>
                </a:cubicBezTo>
                <a:moveTo>
                  <a:pt x="20514" y="6070"/>
                </a:moveTo>
                <a:cubicBezTo>
                  <a:pt x="20416" y="6395"/>
                  <a:pt x="20300" y="6677"/>
                  <a:pt x="20164" y="6920"/>
                </a:cubicBezTo>
                <a:cubicBezTo>
                  <a:pt x="20180" y="6959"/>
                  <a:pt x="20211" y="7030"/>
                  <a:pt x="20256" y="7143"/>
                </a:cubicBezTo>
                <a:cubicBezTo>
                  <a:pt x="20300" y="7256"/>
                  <a:pt x="20352" y="7377"/>
                  <a:pt x="20409" y="7510"/>
                </a:cubicBezTo>
                <a:cubicBezTo>
                  <a:pt x="20463" y="7640"/>
                  <a:pt x="20510" y="7758"/>
                  <a:pt x="20550" y="7869"/>
                </a:cubicBezTo>
                <a:cubicBezTo>
                  <a:pt x="20585" y="7973"/>
                  <a:pt x="20604" y="8041"/>
                  <a:pt x="20604" y="8058"/>
                </a:cubicBezTo>
                <a:cubicBezTo>
                  <a:pt x="20604" y="8111"/>
                  <a:pt x="20519" y="8216"/>
                  <a:pt x="20352" y="8374"/>
                </a:cubicBezTo>
                <a:cubicBezTo>
                  <a:pt x="20183" y="8532"/>
                  <a:pt x="19994" y="8696"/>
                  <a:pt x="19787" y="8862"/>
                </a:cubicBezTo>
                <a:cubicBezTo>
                  <a:pt x="19580" y="9026"/>
                  <a:pt x="19387" y="9176"/>
                  <a:pt x="19208" y="9309"/>
                </a:cubicBezTo>
                <a:cubicBezTo>
                  <a:pt x="19027" y="9439"/>
                  <a:pt x="18930" y="9501"/>
                  <a:pt x="18914" y="9501"/>
                </a:cubicBezTo>
                <a:cubicBezTo>
                  <a:pt x="18886" y="9501"/>
                  <a:pt x="18832" y="9461"/>
                  <a:pt x="18756" y="9374"/>
                </a:cubicBezTo>
                <a:cubicBezTo>
                  <a:pt x="18683" y="9289"/>
                  <a:pt x="18601" y="9193"/>
                  <a:pt x="18514" y="9083"/>
                </a:cubicBezTo>
                <a:cubicBezTo>
                  <a:pt x="18429" y="8978"/>
                  <a:pt x="18351" y="8871"/>
                  <a:pt x="18283" y="8766"/>
                </a:cubicBezTo>
                <a:cubicBezTo>
                  <a:pt x="18215" y="8662"/>
                  <a:pt x="18168" y="8591"/>
                  <a:pt x="18137" y="8558"/>
                </a:cubicBezTo>
                <a:cubicBezTo>
                  <a:pt x="18031" y="8592"/>
                  <a:pt x="17925" y="8620"/>
                  <a:pt x="17815" y="8639"/>
                </a:cubicBezTo>
                <a:cubicBezTo>
                  <a:pt x="17706" y="8656"/>
                  <a:pt x="17596" y="8656"/>
                  <a:pt x="17483" y="8639"/>
                </a:cubicBezTo>
                <a:lnTo>
                  <a:pt x="17325" y="8639"/>
                </a:lnTo>
                <a:cubicBezTo>
                  <a:pt x="17297" y="8673"/>
                  <a:pt x="17250" y="8750"/>
                  <a:pt x="17191" y="8862"/>
                </a:cubicBezTo>
                <a:cubicBezTo>
                  <a:pt x="17130" y="8973"/>
                  <a:pt x="17066" y="9091"/>
                  <a:pt x="16993" y="9213"/>
                </a:cubicBezTo>
                <a:cubicBezTo>
                  <a:pt x="16923" y="9334"/>
                  <a:pt x="16852" y="9441"/>
                  <a:pt x="16784" y="9529"/>
                </a:cubicBezTo>
                <a:cubicBezTo>
                  <a:pt x="16718" y="9619"/>
                  <a:pt x="16668" y="9667"/>
                  <a:pt x="16638" y="9667"/>
                </a:cubicBezTo>
                <a:cubicBezTo>
                  <a:pt x="16610" y="9667"/>
                  <a:pt x="16494" y="9616"/>
                  <a:pt x="16301" y="9518"/>
                </a:cubicBezTo>
                <a:cubicBezTo>
                  <a:pt x="16106" y="9419"/>
                  <a:pt x="15901" y="9303"/>
                  <a:pt x="15687" y="9170"/>
                </a:cubicBezTo>
                <a:cubicBezTo>
                  <a:pt x="15473" y="9040"/>
                  <a:pt x="15277" y="8911"/>
                  <a:pt x="15101" y="8778"/>
                </a:cubicBezTo>
                <a:cubicBezTo>
                  <a:pt x="14924" y="8648"/>
                  <a:pt x="14835" y="8558"/>
                  <a:pt x="14835" y="8504"/>
                </a:cubicBezTo>
                <a:cubicBezTo>
                  <a:pt x="14835" y="8487"/>
                  <a:pt x="14847" y="8419"/>
                  <a:pt x="14868" y="8306"/>
                </a:cubicBezTo>
                <a:cubicBezTo>
                  <a:pt x="14891" y="8194"/>
                  <a:pt x="14922" y="8072"/>
                  <a:pt x="14960" y="7948"/>
                </a:cubicBezTo>
                <a:cubicBezTo>
                  <a:pt x="14997" y="7824"/>
                  <a:pt x="15030" y="7699"/>
                  <a:pt x="15061" y="7578"/>
                </a:cubicBezTo>
                <a:cubicBezTo>
                  <a:pt x="15091" y="7457"/>
                  <a:pt x="15113" y="7378"/>
                  <a:pt x="15129" y="7341"/>
                </a:cubicBezTo>
                <a:cubicBezTo>
                  <a:pt x="14957" y="7132"/>
                  <a:pt x="14814" y="6866"/>
                  <a:pt x="14701" y="6542"/>
                </a:cubicBezTo>
                <a:cubicBezTo>
                  <a:pt x="14303" y="6525"/>
                  <a:pt x="14021" y="6502"/>
                  <a:pt x="13856" y="6474"/>
                </a:cubicBezTo>
                <a:cubicBezTo>
                  <a:pt x="13691" y="6446"/>
                  <a:pt x="13580" y="6364"/>
                  <a:pt x="13529" y="6226"/>
                </a:cubicBezTo>
                <a:cubicBezTo>
                  <a:pt x="13477" y="6084"/>
                  <a:pt x="13458" y="5850"/>
                  <a:pt x="13472" y="5514"/>
                </a:cubicBezTo>
                <a:cubicBezTo>
                  <a:pt x="13489" y="5184"/>
                  <a:pt x="13472" y="4692"/>
                  <a:pt x="13427" y="4043"/>
                </a:cubicBezTo>
                <a:cubicBezTo>
                  <a:pt x="13427" y="3986"/>
                  <a:pt x="13475" y="3936"/>
                  <a:pt x="13569" y="3879"/>
                </a:cubicBezTo>
                <a:cubicBezTo>
                  <a:pt x="13663" y="3826"/>
                  <a:pt x="13773" y="3783"/>
                  <a:pt x="13901" y="3744"/>
                </a:cubicBezTo>
                <a:cubicBezTo>
                  <a:pt x="14028" y="3707"/>
                  <a:pt x="14155" y="3684"/>
                  <a:pt x="14279" y="3665"/>
                </a:cubicBezTo>
                <a:cubicBezTo>
                  <a:pt x="14402" y="3645"/>
                  <a:pt x="14487" y="3628"/>
                  <a:pt x="14531" y="3608"/>
                </a:cubicBezTo>
                <a:cubicBezTo>
                  <a:pt x="14607" y="3314"/>
                  <a:pt x="14722" y="3024"/>
                  <a:pt x="14880" y="2747"/>
                </a:cubicBezTo>
                <a:cubicBezTo>
                  <a:pt x="14866" y="2707"/>
                  <a:pt x="14835" y="2631"/>
                  <a:pt x="14790" y="2510"/>
                </a:cubicBezTo>
                <a:cubicBezTo>
                  <a:pt x="14746" y="2388"/>
                  <a:pt x="14698" y="2264"/>
                  <a:pt x="14649" y="2137"/>
                </a:cubicBezTo>
                <a:cubicBezTo>
                  <a:pt x="14602" y="2010"/>
                  <a:pt x="14557" y="1897"/>
                  <a:pt x="14522" y="1792"/>
                </a:cubicBezTo>
                <a:cubicBezTo>
                  <a:pt x="14482" y="1688"/>
                  <a:pt x="14465" y="1617"/>
                  <a:pt x="14465" y="1584"/>
                </a:cubicBezTo>
                <a:cubicBezTo>
                  <a:pt x="14465" y="1527"/>
                  <a:pt x="14545" y="1428"/>
                  <a:pt x="14705" y="1279"/>
                </a:cubicBezTo>
                <a:cubicBezTo>
                  <a:pt x="14868" y="1129"/>
                  <a:pt x="15051" y="971"/>
                  <a:pt x="15259" y="804"/>
                </a:cubicBezTo>
                <a:cubicBezTo>
                  <a:pt x="15463" y="641"/>
                  <a:pt x="15659" y="491"/>
                  <a:pt x="15840" y="367"/>
                </a:cubicBezTo>
                <a:cubicBezTo>
                  <a:pt x="16019" y="240"/>
                  <a:pt x="16125" y="177"/>
                  <a:pt x="16153" y="177"/>
                </a:cubicBezTo>
                <a:cubicBezTo>
                  <a:pt x="16184" y="177"/>
                  <a:pt x="16233" y="217"/>
                  <a:pt x="16301" y="296"/>
                </a:cubicBezTo>
                <a:cubicBezTo>
                  <a:pt x="16367" y="381"/>
                  <a:pt x="16445" y="477"/>
                  <a:pt x="16532" y="590"/>
                </a:cubicBezTo>
                <a:cubicBezTo>
                  <a:pt x="16619" y="700"/>
                  <a:pt x="16694" y="807"/>
                  <a:pt x="16763" y="906"/>
                </a:cubicBezTo>
                <a:cubicBezTo>
                  <a:pt x="16829" y="1005"/>
                  <a:pt x="16878" y="1072"/>
                  <a:pt x="16909" y="1109"/>
                </a:cubicBezTo>
                <a:cubicBezTo>
                  <a:pt x="17014" y="1072"/>
                  <a:pt x="17123" y="1047"/>
                  <a:pt x="17229" y="1027"/>
                </a:cubicBezTo>
                <a:cubicBezTo>
                  <a:pt x="17339" y="1007"/>
                  <a:pt x="17450" y="1007"/>
                  <a:pt x="17563" y="1027"/>
                </a:cubicBezTo>
                <a:lnTo>
                  <a:pt x="17721" y="1027"/>
                </a:lnTo>
                <a:cubicBezTo>
                  <a:pt x="17735" y="993"/>
                  <a:pt x="17777" y="917"/>
                  <a:pt x="17845" y="804"/>
                </a:cubicBezTo>
                <a:cubicBezTo>
                  <a:pt x="17911" y="691"/>
                  <a:pt x="17982" y="578"/>
                  <a:pt x="18052" y="460"/>
                </a:cubicBezTo>
                <a:cubicBezTo>
                  <a:pt x="18123" y="341"/>
                  <a:pt x="18189" y="237"/>
                  <a:pt x="18250" y="144"/>
                </a:cubicBezTo>
                <a:cubicBezTo>
                  <a:pt x="18309" y="50"/>
                  <a:pt x="18354" y="0"/>
                  <a:pt x="18384" y="0"/>
                </a:cubicBezTo>
                <a:cubicBezTo>
                  <a:pt x="18415" y="0"/>
                  <a:pt x="18528" y="53"/>
                  <a:pt x="18723" y="158"/>
                </a:cubicBezTo>
                <a:cubicBezTo>
                  <a:pt x="18919" y="259"/>
                  <a:pt x="19128" y="378"/>
                  <a:pt x="19349" y="508"/>
                </a:cubicBezTo>
                <a:cubicBezTo>
                  <a:pt x="19571" y="641"/>
                  <a:pt x="19771" y="765"/>
                  <a:pt x="19945" y="892"/>
                </a:cubicBezTo>
                <a:cubicBezTo>
                  <a:pt x="20121" y="1019"/>
                  <a:pt x="20211" y="1109"/>
                  <a:pt x="20211" y="1163"/>
                </a:cubicBezTo>
                <a:cubicBezTo>
                  <a:pt x="20211" y="1200"/>
                  <a:pt x="20197" y="1267"/>
                  <a:pt x="20164" y="1372"/>
                </a:cubicBezTo>
                <a:cubicBezTo>
                  <a:pt x="20136" y="1476"/>
                  <a:pt x="20105" y="1592"/>
                  <a:pt x="20074" y="1725"/>
                </a:cubicBezTo>
                <a:cubicBezTo>
                  <a:pt x="20046" y="1855"/>
                  <a:pt x="20013" y="1979"/>
                  <a:pt x="19980" y="2095"/>
                </a:cubicBezTo>
                <a:cubicBezTo>
                  <a:pt x="19945" y="2213"/>
                  <a:pt x="19921" y="2289"/>
                  <a:pt x="19907" y="2326"/>
                </a:cubicBezTo>
                <a:cubicBezTo>
                  <a:pt x="20058" y="2552"/>
                  <a:pt x="20204" y="2823"/>
                  <a:pt x="20345" y="3136"/>
                </a:cubicBezTo>
                <a:cubicBezTo>
                  <a:pt x="20729" y="3173"/>
                  <a:pt x="21006" y="3204"/>
                  <a:pt x="21181" y="3232"/>
                </a:cubicBezTo>
                <a:cubicBezTo>
                  <a:pt x="21352" y="3258"/>
                  <a:pt x="21461" y="3342"/>
                  <a:pt x="21505" y="3478"/>
                </a:cubicBezTo>
                <a:cubicBezTo>
                  <a:pt x="21550" y="3622"/>
                  <a:pt x="21571" y="3853"/>
                  <a:pt x="21562" y="4184"/>
                </a:cubicBezTo>
                <a:cubicBezTo>
                  <a:pt x="21555" y="4514"/>
                  <a:pt x="21567" y="4994"/>
                  <a:pt x="21597" y="5624"/>
                </a:cubicBezTo>
                <a:cubicBezTo>
                  <a:pt x="21597" y="5677"/>
                  <a:pt x="21550" y="5734"/>
                  <a:pt x="21456" y="5793"/>
                </a:cubicBezTo>
                <a:cubicBezTo>
                  <a:pt x="21362" y="5850"/>
                  <a:pt x="21254" y="5901"/>
                  <a:pt x="21136" y="5934"/>
                </a:cubicBezTo>
                <a:cubicBezTo>
                  <a:pt x="21013" y="5971"/>
                  <a:pt x="20893" y="5999"/>
                  <a:pt x="20769" y="6016"/>
                </a:cubicBezTo>
                <a:cubicBezTo>
                  <a:pt x="20646" y="6033"/>
                  <a:pt x="20559" y="6053"/>
                  <a:pt x="20514" y="6070"/>
                </a:cubicBezTo>
                <a:moveTo>
                  <a:pt x="15739" y="16167"/>
                </a:moveTo>
                <a:cubicBezTo>
                  <a:pt x="15739" y="16610"/>
                  <a:pt x="15868" y="16991"/>
                  <a:pt x="16129" y="17316"/>
                </a:cubicBezTo>
                <a:cubicBezTo>
                  <a:pt x="16388" y="17641"/>
                  <a:pt x="16704" y="17802"/>
                  <a:pt x="17080" y="17802"/>
                </a:cubicBezTo>
                <a:cubicBezTo>
                  <a:pt x="17448" y="17802"/>
                  <a:pt x="17765" y="17646"/>
                  <a:pt x="18034" y="17339"/>
                </a:cubicBezTo>
                <a:cubicBezTo>
                  <a:pt x="18300" y="17022"/>
                  <a:pt x="18434" y="16638"/>
                  <a:pt x="18434" y="16167"/>
                </a:cubicBezTo>
                <a:cubicBezTo>
                  <a:pt x="18434" y="15724"/>
                  <a:pt x="18302" y="15351"/>
                  <a:pt x="18043" y="15037"/>
                </a:cubicBezTo>
                <a:cubicBezTo>
                  <a:pt x="17784" y="14727"/>
                  <a:pt x="17464" y="14572"/>
                  <a:pt x="17080" y="14572"/>
                </a:cubicBezTo>
                <a:cubicBezTo>
                  <a:pt x="16713" y="14572"/>
                  <a:pt x="16395" y="14727"/>
                  <a:pt x="16134" y="15037"/>
                </a:cubicBezTo>
                <a:cubicBezTo>
                  <a:pt x="15868" y="15351"/>
                  <a:pt x="15739" y="15724"/>
                  <a:pt x="15739" y="16167"/>
                </a:cubicBezTo>
                <a:moveTo>
                  <a:pt x="16292" y="4825"/>
                </a:moveTo>
                <a:cubicBezTo>
                  <a:pt x="16292" y="5248"/>
                  <a:pt x="16410" y="5601"/>
                  <a:pt x="16647" y="5886"/>
                </a:cubicBezTo>
                <a:cubicBezTo>
                  <a:pt x="16883" y="6172"/>
                  <a:pt x="17172" y="6313"/>
                  <a:pt x="17509" y="6313"/>
                </a:cubicBezTo>
                <a:cubicBezTo>
                  <a:pt x="17862" y="6313"/>
                  <a:pt x="18158" y="6172"/>
                  <a:pt x="18398" y="5886"/>
                </a:cubicBezTo>
                <a:cubicBezTo>
                  <a:pt x="18639" y="5601"/>
                  <a:pt x="18759" y="5257"/>
                  <a:pt x="18759" y="4853"/>
                </a:cubicBezTo>
                <a:cubicBezTo>
                  <a:pt x="18759" y="4429"/>
                  <a:pt x="18641" y="4074"/>
                  <a:pt x="18403" y="3786"/>
                </a:cubicBezTo>
                <a:cubicBezTo>
                  <a:pt x="18168" y="3495"/>
                  <a:pt x="17876" y="3354"/>
                  <a:pt x="17530" y="3354"/>
                </a:cubicBezTo>
                <a:cubicBezTo>
                  <a:pt x="17177" y="3354"/>
                  <a:pt x="16883" y="3495"/>
                  <a:pt x="16647" y="3786"/>
                </a:cubicBezTo>
                <a:cubicBezTo>
                  <a:pt x="16407" y="4074"/>
                  <a:pt x="16292" y="4421"/>
                  <a:pt x="16292" y="482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defTabSz="342900">
              <a:defRPr/>
            </a:pPr>
            <a:endParaRPr lang="es-ES" sz="22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21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33" grpId="0"/>
      <p:bldP spid="34" grpId="0"/>
      <p:bldP spid="35" grpId="0"/>
      <p:bldP spid="36" grpId="0"/>
      <p:bldP spid="38" grpId="0" animBg="1"/>
      <p:bldP spid="39" grpId="0"/>
      <p:bldP spid="40" grpId="0"/>
      <p:bldP spid="41" grpId="0"/>
      <p:bldP spid="42" grpId="0"/>
      <p:bldP spid="47" grpId="0" animBg="1"/>
      <p:bldP spid="48" grpId="0" animBg="1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3"/>
          <p:cNvSpPr>
            <a:spLocks noGrp="1"/>
          </p:cNvSpPr>
          <p:nvPr>
            <p:ph sz="quarter" idx="10"/>
          </p:nvPr>
        </p:nvSpPr>
        <p:spPr>
          <a:xfrm>
            <a:off x="2043727" y="270359"/>
            <a:ext cx="10838923" cy="484533"/>
          </a:xfrm>
        </p:spPr>
        <p:txBody>
          <a:bodyPr>
            <a:normAutofit/>
          </a:bodyPr>
          <a:lstStyle/>
          <a:p>
            <a:r>
              <a:rPr lang="pl-PL" dirty="0"/>
              <a:t>POZIOM SZCZEGÓŁOWŚCI STRATEGII KATEGORII DETERMINUJĄ POTRZEBY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ELEMENTY STRATEGII KATEGORII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895547" y="1767050"/>
            <a:ext cx="3863496" cy="3862800"/>
            <a:chOff x="3411268" y="2210041"/>
            <a:chExt cx="3863496" cy="3644871"/>
          </a:xfrm>
        </p:grpSpPr>
        <p:sp>
          <p:nvSpPr>
            <p:cNvPr id="30" name="Freeform 5"/>
            <p:cNvSpPr>
              <a:spLocks/>
            </p:cNvSpPr>
            <p:nvPr/>
          </p:nvSpPr>
          <p:spPr bwMode="gray">
            <a:xfrm>
              <a:off x="3411268" y="4070990"/>
              <a:ext cx="1883502" cy="1783922"/>
            </a:xfrm>
            <a:custGeom>
              <a:avLst/>
              <a:gdLst>
                <a:gd name="T0" fmla="*/ 193 w 285"/>
                <a:gd name="T1" fmla="*/ 165 h 286"/>
                <a:gd name="T2" fmla="*/ 94 w 285"/>
                <a:gd name="T3" fmla="*/ 0 h 286"/>
                <a:gd name="T4" fmla="*/ 0 w 285"/>
                <a:gd name="T5" fmla="*/ 0 h 286"/>
                <a:gd name="T6" fmla="*/ 285 w 285"/>
                <a:gd name="T7" fmla="*/ 286 h 286"/>
                <a:gd name="T8" fmla="*/ 285 w 285"/>
                <a:gd name="T9" fmla="*/ 192 h 286"/>
                <a:gd name="T10" fmla="*/ 193 w 285"/>
                <a:gd name="T11" fmla="*/ 165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286">
                  <a:moveTo>
                    <a:pt x="193" y="165"/>
                  </a:moveTo>
                  <a:cubicBezTo>
                    <a:pt x="132" y="130"/>
                    <a:pt x="97" y="66"/>
                    <a:pt x="9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156"/>
                    <a:pt x="129" y="282"/>
                    <a:pt x="285" y="286"/>
                  </a:cubicBezTo>
                  <a:cubicBezTo>
                    <a:pt x="285" y="192"/>
                    <a:pt x="285" y="192"/>
                    <a:pt x="285" y="192"/>
                  </a:cubicBezTo>
                  <a:cubicBezTo>
                    <a:pt x="254" y="190"/>
                    <a:pt x="222" y="182"/>
                    <a:pt x="193" y="165"/>
                  </a:cubicBezTo>
                  <a:close/>
                </a:path>
              </a:pathLst>
            </a:custGeom>
            <a:solidFill>
              <a:srgbClr val="004B98"/>
            </a:solidFill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104287" tIns="52144" rIns="104287" bIns="52144"/>
            <a:lstStyle/>
            <a:p>
              <a:pPr>
                <a:buClr>
                  <a:srgbClr val="004B98"/>
                </a:buClr>
              </a:pPr>
              <a:endParaRPr lang="pl-PL"/>
            </a:p>
          </p:txBody>
        </p:sp>
        <p:sp>
          <p:nvSpPr>
            <p:cNvPr id="31" name="Freeform 6"/>
            <p:cNvSpPr>
              <a:spLocks/>
            </p:cNvSpPr>
            <p:nvPr/>
          </p:nvSpPr>
          <p:spPr bwMode="gray">
            <a:xfrm>
              <a:off x="3411268" y="2210041"/>
              <a:ext cx="1883502" cy="1776920"/>
            </a:xfrm>
            <a:custGeom>
              <a:avLst/>
              <a:gdLst>
                <a:gd name="T0" fmla="*/ 121 w 285"/>
                <a:gd name="T1" fmla="*/ 193 h 285"/>
                <a:gd name="T2" fmla="*/ 285 w 285"/>
                <a:gd name="T3" fmla="*/ 94 h 285"/>
                <a:gd name="T4" fmla="*/ 285 w 285"/>
                <a:gd name="T5" fmla="*/ 0 h 285"/>
                <a:gd name="T6" fmla="*/ 0 w 285"/>
                <a:gd name="T7" fmla="*/ 285 h 285"/>
                <a:gd name="T8" fmla="*/ 94 w 285"/>
                <a:gd name="T9" fmla="*/ 285 h 285"/>
                <a:gd name="T10" fmla="*/ 121 w 285"/>
                <a:gd name="T11" fmla="*/ 19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285">
                  <a:moveTo>
                    <a:pt x="121" y="193"/>
                  </a:moveTo>
                  <a:cubicBezTo>
                    <a:pt x="156" y="132"/>
                    <a:pt x="219" y="96"/>
                    <a:pt x="285" y="94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129" y="3"/>
                    <a:pt x="4" y="129"/>
                    <a:pt x="0" y="285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5" y="253"/>
                    <a:pt x="104" y="222"/>
                    <a:pt x="121" y="19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104287" tIns="52144" rIns="104287" bIns="52144"/>
            <a:lstStyle/>
            <a:p>
              <a:pPr>
                <a:buClr>
                  <a:srgbClr val="004B98"/>
                </a:buClr>
              </a:pPr>
              <a:endParaRPr lang="pl-PL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2" name="Freeform 7"/>
            <p:cNvSpPr>
              <a:spLocks/>
            </p:cNvSpPr>
            <p:nvPr/>
          </p:nvSpPr>
          <p:spPr bwMode="gray">
            <a:xfrm>
              <a:off x="5391263" y="2210041"/>
              <a:ext cx="1883501" cy="1776920"/>
            </a:xfrm>
            <a:custGeom>
              <a:avLst/>
              <a:gdLst>
                <a:gd name="T0" fmla="*/ 92 w 285"/>
                <a:gd name="T1" fmla="*/ 120 h 285"/>
                <a:gd name="T2" fmla="*/ 191 w 285"/>
                <a:gd name="T3" fmla="*/ 285 h 285"/>
                <a:gd name="T4" fmla="*/ 285 w 285"/>
                <a:gd name="T5" fmla="*/ 285 h 285"/>
                <a:gd name="T6" fmla="*/ 0 w 285"/>
                <a:gd name="T7" fmla="*/ 0 h 285"/>
                <a:gd name="T8" fmla="*/ 0 w 285"/>
                <a:gd name="T9" fmla="*/ 94 h 285"/>
                <a:gd name="T10" fmla="*/ 92 w 285"/>
                <a:gd name="T11" fmla="*/ 12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285">
                  <a:moveTo>
                    <a:pt x="92" y="120"/>
                  </a:moveTo>
                  <a:cubicBezTo>
                    <a:pt x="153" y="156"/>
                    <a:pt x="188" y="219"/>
                    <a:pt x="191" y="285"/>
                  </a:cubicBezTo>
                  <a:cubicBezTo>
                    <a:pt x="285" y="285"/>
                    <a:pt x="285" y="285"/>
                    <a:pt x="285" y="285"/>
                  </a:cubicBezTo>
                  <a:cubicBezTo>
                    <a:pt x="281" y="129"/>
                    <a:pt x="156" y="3"/>
                    <a:pt x="0" y="0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31" y="95"/>
                    <a:pt x="63" y="104"/>
                    <a:pt x="92" y="120"/>
                  </a:cubicBezTo>
                  <a:close/>
                </a:path>
              </a:pathLst>
            </a:custGeom>
            <a:solidFill>
              <a:srgbClr val="004B98"/>
            </a:solidFill>
            <a:ln w="19050" cap="flat" cmpd="sng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104287" tIns="52144" rIns="104287" bIns="52144"/>
            <a:lstStyle/>
            <a:p>
              <a:pPr>
                <a:buClr>
                  <a:srgbClr val="004B98"/>
                </a:buClr>
              </a:pPr>
              <a:endParaRPr lang="pl-PL"/>
            </a:p>
          </p:txBody>
        </p:sp>
        <p:sp>
          <p:nvSpPr>
            <p:cNvPr id="33" name="Freeform 8"/>
            <p:cNvSpPr>
              <a:spLocks/>
            </p:cNvSpPr>
            <p:nvPr/>
          </p:nvSpPr>
          <p:spPr bwMode="gray">
            <a:xfrm>
              <a:off x="5391263" y="4070990"/>
              <a:ext cx="1883501" cy="1783922"/>
            </a:xfrm>
            <a:custGeom>
              <a:avLst/>
              <a:gdLst>
                <a:gd name="T0" fmla="*/ 164 w 285"/>
                <a:gd name="T1" fmla="*/ 92 h 286"/>
                <a:gd name="T2" fmla="*/ 0 w 285"/>
                <a:gd name="T3" fmla="*/ 191 h 286"/>
                <a:gd name="T4" fmla="*/ 0 w 285"/>
                <a:gd name="T5" fmla="*/ 286 h 286"/>
                <a:gd name="T6" fmla="*/ 285 w 285"/>
                <a:gd name="T7" fmla="*/ 0 h 286"/>
                <a:gd name="T8" fmla="*/ 191 w 285"/>
                <a:gd name="T9" fmla="*/ 0 h 286"/>
                <a:gd name="T10" fmla="*/ 164 w 285"/>
                <a:gd name="T11" fmla="*/ 92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" h="286">
                  <a:moveTo>
                    <a:pt x="164" y="92"/>
                  </a:moveTo>
                  <a:cubicBezTo>
                    <a:pt x="129" y="154"/>
                    <a:pt x="66" y="189"/>
                    <a:pt x="0" y="191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156" y="282"/>
                    <a:pt x="282" y="156"/>
                    <a:pt x="285" y="0"/>
                  </a:cubicBezTo>
                  <a:cubicBezTo>
                    <a:pt x="191" y="0"/>
                    <a:pt x="191" y="0"/>
                    <a:pt x="191" y="0"/>
                  </a:cubicBezTo>
                  <a:cubicBezTo>
                    <a:pt x="190" y="32"/>
                    <a:pt x="181" y="63"/>
                    <a:pt x="164" y="92"/>
                  </a:cubicBezTo>
                  <a:close/>
                </a:path>
              </a:pathLst>
            </a:custGeom>
            <a:solidFill>
              <a:srgbClr val="F2F2F2"/>
            </a:solidFill>
            <a:ln w="19050" cap="flat" cmpd="sng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104287" tIns="52144" rIns="104287" bIns="52144"/>
            <a:lstStyle/>
            <a:p>
              <a:pPr>
                <a:buClr>
                  <a:srgbClr val="004B98"/>
                </a:buClr>
              </a:pPr>
              <a:endParaRPr lang="pl-PL"/>
            </a:p>
          </p:txBody>
        </p:sp>
      </p:grpSp>
      <p:sp>
        <p:nvSpPr>
          <p:cNvPr id="34" name="Freeform 29"/>
          <p:cNvSpPr>
            <a:spLocks/>
          </p:cNvSpPr>
          <p:nvPr/>
        </p:nvSpPr>
        <p:spPr bwMode="auto">
          <a:xfrm rot="10800000">
            <a:off x="8415130" y="1590260"/>
            <a:ext cx="895212" cy="783514"/>
          </a:xfrm>
          <a:custGeom>
            <a:avLst/>
            <a:gdLst>
              <a:gd name="T0" fmla="*/ 0 w 21600"/>
              <a:gd name="T1" fmla="*/ 21600 h 21600"/>
              <a:gd name="T2" fmla="*/ 6860 w 21600"/>
              <a:gd name="T3" fmla="*/ 21600 h 21600"/>
              <a:gd name="T4" fmla="*/ 6860 w 21600"/>
              <a:gd name="T5" fmla="*/ 0 h 21600"/>
              <a:gd name="T6" fmla="*/ 21600 w 21600"/>
              <a:gd name="T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6860" y="21600"/>
                </a:lnTo>
                <a:lnTo>
                  <a:pt x="6860" y="0"/>
                </a:lnTo>
                <a:lnTo>
                  <a:pt x="21600" y="0"/>
                </a:lnTo>
              </a:path>
            </a:pathLst>
          </a:custGeom>
          <a:noFill/>
          <a:ln w="12700" cap="flat" cmpd="sng">
            <a:solidFill>
              <a:srgbClr val="004B98"/>
            </a:solidFill>
            <a:prstDash val="solid"/>
            <a:miter lim="800000"/>
            <a:headEnd type="arrow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>
              <a:buClr>
                <a:srgbClr val="004B98"/>
              </a:buClr>
            </a:pPr>
            <a:endParaRPr lang="en-US">
              <a:solidFill>
                <a:srgbClr val="004B98"/>
              </a:solidFill>
            </a:endParaRPr>
          </a:p>
        </p:txBody>
      </p:sp>
      <p:sp>
        <p:nvSpPr>
          <p:cNvPr id="35" name="Freeform 32"/>
          <p:cNvSpPr>
            <a:spLocks/>
          </p:cNvSpPr>
          <p:nvPr/>
        </p:nvSpPr>
        <p:spPr bwMode="auto">
          <a:xfrm rot="10800000" flipH="1">
            <a:off x="4288977" y="1935745"/>
            <a:ext cx="758184" cy="664846"/>
          </a:xfrm>
          <a:custGeom>
            <a:avLst/>
            <a:gdLst>
              <a:gd name="T0" fmla="*/ 0 w 21600"/>
              <a:gd name="T1" fmla="*/ 21600 h 21600"/>
              <a:gd name="T2" fmla="*/ 6860 w 21600"/>
              <a:gd name="T3" fmla="*/ 21600 h 21600"/>
              <a:gd name="T4" fmla="*/ 6860 w 21600"/>
              <a:gd name="T5" fmla="*/ 0 h 21600"/>
              <a:gd name="T6" fmla="*/ 21600 w 21600"/>
              <a:gd name="T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6860" y="21600"/>
                </a:lnTo>
                <a:lnTo>
                  <a:pt x="6860" y="0"/>
                </a:lnTo>
                <a:lnTo>
                  <a:pt x="21600" y="0"/>
                </a:lnTo>
              </a:path>
            </a:pathLst>
          </a:custGeom>
          <a:noFill/>
          <a:ln w="12700" cap="flat" cmpd="sng">
            <a:solidFill>
              <a:srgbClr val="004B98"/>
            </a:solidFill>
            <a:prstDash val="solid"/>
            <a:miter lim="800000"/>
            <a:headEnd type="arrow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>
              <a:buClr>
                <a:srgbClr val="004B98"/>
              </a:buClr>
            </a:pPr>
            <a:endParaRPr lang="en-US">
              <a:solidFill>
                <a:srgbClr val="004B98"/>
              </a:solidFill>
            </a:endParaRPr>
          </a:p>
        </p:txBody>
      </p:sp>
      <p:sp>
        <p:nvSpPr>
          <p:cNvPr id="40" name="Symbol zastępczy zawartości 1"/>
          <p:cNvSpPr txBox="1">
            <a:spLocks/>
          </p:cNvSpPr>
          <p:nvPr/>
        </p:nvSpPr>
        <p:spPr>
          <a:xfrm>
            <a:off x="5752430" y="3084214"/>
            <a:ext cx="2126092" cy="1272761"/>
          </a:xfrm>
          <a:prstGeom prst="rect">
            <a:avLst/>
          </a:prstGeom>
        </p:spPr>
        <p:txBody>
          <a:bodyPr lIns="104284" tIns="52142" rIns="104284" bIns="52142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004B98"/>
                </a:solidFill>
                <a:latin typeface="Lato"/>
                <a:ea typeface="+mn-ea"/>
                <a:cs typeface="Lato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825"/>
              </a:spcAft>
              <a:buClr>
                <a:srgbClr val="004B98"/>
              </a:buClr>
            </a:pPr>
            <a:r>
              <a:rPr lang="pl-PL" sz="2500" dirty="0">
                <a:latin typeface="Calibri"/>
                <a:cs typeface="Calibri"/>
              </a:rPr>
              <a:t>STRATEGIA KATEGORII ZAKUPOWEJ</a:t>
            </a:r>
            <a:endParaRPr lang="pl-PL" sz="2500" b="0" dirty="0">
              <a:latin typeface="Calibri"/>
              <a:cs typeface="Calibri"/>
            </a:endParaRPr>
          </a:p>
        </p:txBody>
      </p:sp>
      <p:sp>
        <p:nvSpPr>
          <p:cNvPr id="41" name="Freeform 39"/>
          <p:cNvSpPr>
            <a:spLocks/>
          </p:cNvSpPr>
          <p:nvPr/>
        </p:nvSpPr>
        <p:spPr bwMode="auto">
          <a:xfrm rot="10800000" flipH="1" flipV="1">
            <a:off x="4316416" y="4578216"/>
            <a:ext cx="730745" cy="335305"/>
          </a:xfrm>
          <a:custGeom>
            <a:avLst/>
            <a:gdLst>
              <a:gd name="T0" fmla="*/ 0 w 21600"/>
              <a:gd name="T1" fmla="*/ 21600 h 21600"/>
              <a:gd name="T2" fmla="*/ 6860 w 21600"/>
              <a:gd name="T3" fmla="*/ 21600 h 21600"/>
              <a:gd name="T4" fmla="*/ 6860 w 21600"/>
              <a:gd name="T5" fmla="*/ 0 h 21600"/>
              <a:gd name="T6" fmla="*/ 21600 w 21600"/>
              <a:gd name="T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6860" y="21600"/>
                </a:lnTo>
                <a:lnTo>
                  <a:pt x="6860" y="0"/>
                </a:lnTo>
                <a:lnTo>
                  <a:pt x="21600" y="0"/>
                </a:lnTo>
              </a:path>
            </a:pathLst>
          </a:custGeom>
          <a:noFill/>
          <a:ln w="12700" cap="flat" cmpd="sng">
            <a:solidFill>
              <a:srgbClr val="004B98"/>
            </a:solidFill>
            <a:prstDash val="solid"/>
            <a:miter lim="800000"/>
            <a:headEnd type="arrow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>
              <a:buClr>
                <a:srgbClr val="004B98"/>
              </a:buClr>
            </a:pPr>
            <a:endParaRPr lang="en-US">
              <a:solidFill>
                <a:srgbClr val="004B98"/>
              </a:solidFill>
            </a:endParaRPr>
          </a:p>
        </p:txBody>
      </p:sp>
      <p:sp>
        <p:nvSpPr>
          <p:cNvPr id="42" name="Freeform 42"/>
          <p:cNvSpPr>
            <a:spLocks/>
          </p:cNvSpPr>
          <p:nvPr/>
        </p:nvSpPr>
        <p:spPr bwMode="auto">
          <a:xfrm flipH="1" flipV="1">
            <a:off x="8295861" y="4621644"/>
            <a:ext cx="1041922" cy="484535"/>
          </a:xfrm>
          <a:custGeom>
            <a:avLst/>
            <a:gdLst>
              <a:gd name="T0" fmla="*/ 0 w 21600"/>
              <a:gd name="T1" fmla="*/ 21600 h 21600"/>
              <a:gd name="T2" fmla="*/ 6860 w 21600"/>
              <a:gd name="T3" fmla="*/ 21600 h 21600"/>
              <a:gd name="T4" fmla="*/ 6860 w 21600"/>
              <a:gd name="T5" fmla="*/ 0 h 21600"/>
              <a:gd name="T6" fmla="*/ 21600 w 21600"/>
              <a:gd name="T7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6860" y="21600"/>
                </a:lnTo>
                <a:lnTo>
                  <a:pt x="6860" y="0"/>
                </a:lnTo>
                <a:lnTo>
                  <a:pt x="21600" y="0"/>
                </a:lnTo>
              </a:path>
            </a:pathLst>
          </a:custGeom>
          <a:noFill/>
          <a:ln w="12700" cap="flat" cmpd="sng">
            <a:solidFill>
              <a:srgbClr val="004B98"/>
            </a:solidFill>
            <a:prstDash val="solid"/>
            <a:miter lim="800000"/>
            <a:headEnd type="arrow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>
              <a:buClr>
                <a:srgbClr val="004B98"/>
              </a:buClr>
            </a:pPr>
            <a:endParaRPr lang="en-US">
              <a:solidFill>
                <a:srgbClr val="004B98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115120" y="1469901"/>
            <a:ext cx="2201296" cy="1919607"/>
            <a:chOff x="531210" y="1573953"/>
            <a:chExt cx="1883182" cy="1740702"/>
          </a:xfrm>
        </p:grpSpPr>
        <p:sp>
          <p:nvSpPr>
            <p:cNvPr id="44" name="Rectangle 33"/>
            <p:cNvSpPr/>
            <p:nvPr/>
          </p:nvSpPr>
          <p:spPr bwMode="auto">
            <a:xfrm>
              <a:off x="554844" y="1573953"/>
              <a:ext cx="1838023" cy="7104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Clr>
                  <a:srgbClr val="004B98"/>
                </a:buClr>
              </a:pPr>
              <a:endParaRPr lang="en-US" sz="6400">
                <a:solidFill>
                  <a:srgbClr val="000000"/>
                </a:solidFill>
                <a:latin typeface="Calibri"/>
                <a:ea typeface="ヒラギノ角ゴ ProN W3" charset="0"/>
                <a:cs typeface="Calibri"/>
                <a:sym typeface="Gill Sans" charset="0"/>
              </a:endParaRPr>
            </a:p>
          </p:txBody>
        </p:sp>
        <p:sp>
          <p:nvSpPr>
            <p:cNvPr id="45" name="Symbol zastępczy zawartości 1"/>
            <p:cNvSpPr txBox="1">
              <a:spLocks/>
            </p:cNvSpPr>
            <p:nvPr/>
          </p:nvSpPr>
          <p:spPr>
            <a:xfrm>
              <a:off x="531210" y="1633787"/>
              <a:ext cx="1883182" cy="618164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000" b="1" kern="1200">
                  <a:solidFill>
                    <a:srgbClr val="004B98"/>
                  </a:solidFill>
                  <a:latin typeface="Lato"/>
                  <a:ea typeface="+mn-ea"/>
                  <a:cs typeface="Lato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2114">
                <a:lnSpc>
                  <a:spcPct val="100000"/>
                </a:lnSpc>
                <a:spcBef>
                  <a:spcPts val="0"/>
                </a:spcBef>
                <a:spcAft>
                  <a:spcPts val="1825"/>
                </a:spcAft>
              </a:pPr>
              <a:r>
                <a:rPr lang="pl-PL" dirty="0">
                  <a:latin typeface="Calibri"/>
                  <a:cs typeface="Calibri"/>
                </a:rPr>
                <a:t>PROFIL KATEGORII</a:t>
              </a:r>
              <a:br>
                <a:rPr lang="en-US" dirty="0">
                  <a:solidFill>
                    <a:srgbClr val="1C2961"/>
                  </a:solidFill>
                  <a:latin typeface="Calibri"/>
                  <a:cs typeface="Calibri"/>
                </a:rPr>
              </a:br>
              <a:endParaRPr lang="pl-PL" sz="1800" b="0" dirty="0">
                <a:solidFill>
                  <a:srgbClr val="4D4D4D"/>
                </a:solidFill>
                <a:latin typeface="Calibri"/>
                <a:cs typeface="Calibri"/>
              </a:endParaRPr>
            </a:p>
          </p:txBody>
        </p:sp>
        <p:sp>
          <p:nvSpPr>
            <p:cNvPr id="46" name="Symbol zastępczy tekstu 4"/>
            <p:cNvSpPr txBox="1">
              <a:spLocks/>
            </p:cNvSpPr>
            <p:nvPr/>
          </p:nvSpPr>
          <p:spPr>
            <a:xfrm>
              <a:off x="561310" y="2292278"/>
              <a:ext cx="1829607" cy="1022377"/>
            </a:xfrm>
            <a:prstGeom prst="rect">
              <a:avLst/>
            </a:prstGeom>
          </p:spPr>
          <p:txBody>
            <a:bodyPr numCol="1" spcCol="360000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4D4D4D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definicja kategorii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cel kategorii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określenie wartości kategorii</a:t>
              </a:r>
              <a:br>
                <a:rPr lang="pl-PL" sz="1600" dirty="0">
                  <a:latin typeface="Calibri"/>
                  <a:cs typeface="Calibri"/>
                </a:rPr>
              </a:br>
              <a:r>
                <a:rPr lang="pl-PL" sz="1600" dirty="0">
                  <a:latin typeface="Calibri"/>
                  <a:cs typeface="Calibri"/>
                </a:rPr>
                <a:t>i podkategorii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  <p:sp>
        <p:nvSpPr>
          <p:cNvPr id="56" name="Rectangle 33"/>
          <p:cNvSpPr/>
          <p:nvPr/>
        </p:nvSpPr>
        <p:spPr bwMode="auto">
          <a:xfrm>
            <a:off x="1998513" y="4504378"/>
            <a:ext cx="2292745" cy="78351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004B98"/>
              </a:buClr>
            </a:pPr>
            <a:endParaRPr lang="en-US" sz="6400">
              <a:solidFill>
                <a:srgbClr val="000000"/>
              </a:solidFill>
              <a:latin typeface="Calibri"/>
              <a:ea typeface="ヒラギノ角ゴ ProN W3" charset="0"/>
              <a:cs typeface="Calibri"/>
              <a:sym typeface="Gill Sans" charset="0"/>
            </a:endParaRPr>
          </a:p>
        </p:txBody>
      </p:sp>
      <p:sp>
        <p:nvSpPr>
          <p:cNvPr id="57" name="Symbol zastępczy zawartości 1"/>
          <p:cNvSpPr txBox="1">
            <a:spLocks/>
          </p:cNvSpPr>
          <p:nvPr/>
        </p:nvSpPr>
        <p:spPr>
          <a:xfrm>
            <a:off x="1913863" y="4570362"/>
            <a:ext cx="2402557" cy="68169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004B98"/>
                </a:solidFill>
                <a:latin typeface="Lato"/>
                <a:ea typeface="+mn-ea"/>
                <a:cs typeface="Lato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114">
              <a:lnSpc>
                <a:spcPct val="100000"/>
              </a:lnSpc>
              <a:spcBef>
                <a:spcPts val="0"/>
              </a:spcBef>
              <a:spcAft>
                <a:spcPts val="1825"/>
              </a:spcAft>
            </a:pPr>
            <a:r>
              <a:rPr lang="pl-PL" dirty="0">
                <a:latin typeface="Calibri"/>
                <a:cs typeface="Calibri"/>
              </a:rPr>
              <a:t>ANALIZA KATEGORII</a:t>
            </a:r>
            <a:br>
              <a:rPr lang="en-US" dirty="0">
                <a:solidFill>
                  <a:srgbClr val="1C2961"/>
                </a:solidFill>
                <a:latin typeface="Calibri"/>
                <a:cs typeface="Calibri"/>
              </a:rPr>
            </a:br>
            <a:endParaRPr lang="pl-PL" sz="1800" b="0" dirty="0">
              <a:solidFill>
                <a:srgbClr val="4D4D4D"/>
              </a:solidFill>
              <a:latin typeface="Calibri"/>
              <a:cs typeface="Calibri"/>
            </a:endParaRPr>
          </a:p>
        </p:txBody>
      </p:sp>
      <p:sp>
        <p:nvSpPr>
          <p:cNvPr id="58" name="Symbol zastępczy tekstu 4"/>
          <p:cNvSpPr txBox="1">
            <a:spLocks/>
          </p:cNvSpPr>
          <p:nvPr/>
        </p:nvSpPr>
        <p:spPr>
          <a:xfrm>
            <a:off x="1998513" y="5296531"/>
            <a:ext cx="2465136" cy="1127454"/>
          </a:xfrm>
          <a:prstGeom prst="rect">
            <a:avLst/>
          </a:prstGeom>
        </p:spPr>
        <p:txBody>
          <a:bodyPr numCol="1" spcCol="36000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4D4D4D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7397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charakterystyka rynku (m.in. segmentacja, trendy etc.)</a:t>
            </a:r>
            <a:endParaRPr lang="en-US" sz="1600" dirty="0">
              <a:latin typeface="Calibri"/>
              <a:cs typeface="Calibri"/>
            </a:endParaRPr>
          </a:p>
          <a:p>
            <a:pPr marL="288000" indent="-287397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4B98"/>
              </a:buClr>
              <a:buFont typeface="Wingdings" charset="2"/>
              <a:buChar char="§"/>
            </a:pPr>
            <a:r>
              <a:rPr lang="pl-PL" sz="1600" dirty="0">
                <a:latin typeface="Calibri"/>
                <a:cs typeface="Calibri"/>
              </a:rPr>
              <a:t>definicja i dekompozycja kosztów</a:t>
            </a:r>
            <a:endParaRPr lang="en-US" sz="1600" dirty="0">
              <a:latin typeface="Calibri"/>
              <a:cs typeface="Calibri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9337783" y="1199135"/>
            <a:ext cx="2204291" cy="1919607"/>
            <a:chOff x="554844" y="1573953"/>
            <a:chExt cx="1885744" cy="1740702"/>
          </a:xfrm>
        </p:grpSpPr>
        <p:sp>
          <p:nvSpPr>
            <p:cNvPr id="60" name="Rectangle 33"/>
            <p:cNvSpPr/>
            <p:nvPr/>
          </p:nvSpPr>
          <p:spPr bwMode="auto">
            <a:xfrm>
              <a:off x="554844" y="1573953"/>
              <a:ext cx="1838023" cy="7104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Clr>
                  <a:srgbClr val="004B98"/>
                </a:buClr>
              </a:pPr>
              <a:endParaRPr lang="en-US" sz="6400">
                <a:solidFill>
                  <a:srgbClr val="000000"/>
                </a:solidFill>
                <a:latin typeface="Calibri"/>
                <a:ea typeface="ヒラギノ角ゴ ProN W3" charset="0"/>
                <a:cs typeface="Calibri"/>
                <a:sym typeface="Gill Sans" charset="0"/>
              </a:endParaRPr>
            </a:p>
          </p:txBody>
        </p:sp>
        <p:sp>
          <p:nvSpPr>
            <p:cNvPr id="61" name="Symbol zastępczy zawartości 1"/>
            <p:cNvSpPr txBox="1">
              <a:spLocks/>
            </p:cNvSpPr>
            <p:nvPr/>
          </p:nvSpPr>
          <p:spPr>
            <a:xfrm>
              <a:off x="595546" y="1633787"/>
              <a:ext cx="1845042" cy="618164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000" b="1" kern="1200">
                  <a:solidFill>
                    <a:srgbClr val="004B98"/>
                  </a:solidFill>
                  <a:latin typeface="Lato"/>
                  <a:ea typeface="+mn-ea"/>
                  <a:cs typeface="Lato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2114">
                <a:lnSpc>
                  <a:spcPct val="100000"/>
                </a:lnSpc>
                <a:spcBef>
                  <a:spcPts val="0"/>
                </a:spcBef>
                <a:spcAft>
                  <a:spcPts val="1825"/>
                </a:spcAft>
              </a:pPr>
              <a:r>
                <a:rPr lang="pl-PL" dirty="0">
                  <a:latin typeface="Calibri"/>
                  <a:cs typeface="Calibri"/>
                </a:rPr>
                <a:t>ZASADY SRM</a:t>
              </a:r>
              <a:br>
                <a:rPr lang="en-US" dirty="0">
                  <a:solidFill>
                    <a:srgbClr val="1C2961"/>
                  </a:solidFill>
                  <a:latin typeface="Calibri"/>
                  <a:cs typeface="Calibri"/>
                </a:rPr>
              </a:br>
              <a:endParaRPr lang="pl-PL" sz="1800" b="0" dirty="0">
                <a:solidFill>
                  <a:srgbClr val="4D4D4D"/>
                </a:solidFill>
                <a:latin typeface="Calibri"/>
                <a:cs typeface="Calibri"/>
              </a:endParaRPr>
            </a:p>
          </p:txBody>
        </p:sp>
        <p:sp>
          <p:nvSpPr>
            <p:cNvPr id="62" name="Symbol zastępczy tekstu 4"/>
            <p:cNvSpPr txBox="1">
              <a:spLocks/>
            </p:cNvSpPr>
            <p:nvPr/>
          </p:nvSpPr>
          <p:spPr>
            <a:xfrm>
              <a:off x="570407" y="2292278"/>
              <a:ext cx="1829607" cy="1022377"/>
            </a:xfrm>
            <a:prstGeom prst="rect">
              <a:avLst/>
            </a:prstGeom>
          </p:spPr>
          <p:txBody>
            <a:bodyPr numCol="1" spcCol="360000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4D4D4D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mapowanie dostawców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ryzyka współpracy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zasady oceny dostawców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9337783" y="4233613"/>
            <a:ext cx="2320898" cy="1919607"/>
            <a:chOff x="554844" y="1573953"/>
            <a:chExt cx="1985499" cy="1740702"/>
          </a:xfrm>
        </p:grpSpPr>
        <p:sp>
          <p:nvSpPr>
            <p:cNvPr id="64" name="Rectangle 33"/>
            <p:cNvSpPr/>
            <p:nvPr/>
          </p:nvSpPr>
          <p:spPr bwMode="auto">
            <a:xfrm>
              <a:off x="554844" y="1573953"/>
              <a:ext cx="1838023" cy="7104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Clr>
                  <a:srgbClr val="004B98"/>
                </a:buClr>
              </a:pPr>
              <a:endParaRPr lang="en-US" sz="6400">
                <a:solidFill>
                  <a:srgbClr val="000000"/>
                </a:solidFill>
                <a:latin typeface="Calibri"/>
                <a:ea typeface="ヒラギノ角ゴ ProN W3" charset="0"/>
                <a:cs typeface="Calibri"/>
                <a:sym typeface="Gill Sans" charset="0"/>
              </a:endParaRPr>
            </a:p>
          </p:txBody>
        </p:sp>
        <p:sp>
          <p:nvSpPr>
            <p:cNvPr id="65" name="Symbol zastępczy zawartości 1"/>
            <p:cNvSpPr txBox="1">
              <a:spLocks/>
            </p:cNvSpPr>
            <p:nvPr/>
          </p:nvSpPr>
          <p:spPr>
            <a:xfrm>
              <a:off x="595546" y="1633787"/>
              <a:ext cx="1818846" cy="618164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000" b="1" kern="1200">
                  <a:solidFill>
                    <a:srgbClr val="004B98"/>
                  </a:solidFill>
                  <a:latin typeface="Lato"/>
                  <a:ea typeface="+mn-ea"/>
                  <a:cs typeface="Lato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2114">
                <a:lnSpc>
                  <a:spcPct val="100000"/>
                </a:lnSpc>
                <a:spcBef>
                  <a:spcPts val="0"/>
                </a:spcBef>
                <a:spcAft>
                  <a:spcPts val="1825"/>
                </a:spcAft>
              </a:pPr>
              <a:r>
                <a:rPr lang="pl-PL" dirty="0">
                  <a:latin typeface="Calibri"/>
                  <a:cs typeface="Calibri"/>
                </a:rPr>
                <a:t>STRATEGIA</a:t>
              </a:r>
              <a:br>
                <a:rPr lang="en-US" dirty="0">
                  <a:solidFill>
                    <a:srgbClr val="1C2961"/>
                  </a:solidFill>
                  <a:latin typeface="Calibri"/>
                  <a:cs typeface="Calibri"/>
                </a:rPr>
              </a:br>
              <a:endParaRPr lang="pl-PL" sz="2000" b="0" dirty="0">
                <a:solidFill>
                  <a:srgbClr val="4D4D4D"/>
                </a:solidFill>
                <a:latin typeface="Calibri"/>
                <a:cs typeface="Calibri"/>
              </a:endParaRPr>
            </a:p>
          </p:txBody>
        </p:sp>
        <p:sp>
          <p:nvSpPr>
            <p:cNvPr id="66" name="Symbol zastępczy tekstu 4"/>
            <p:cNvSpPr txBox="1">
              <a:spLocks/>
            </p:cNvSpPr>
            <p:nvPr/>
          </p:nvSpPr>
          <p:spPr>
            <a:xfrm>
              <a:off x="570407" y="2292278"/>
              <a:ext cx="1969936" cy="1022377"/>
            </a:xfrm>
            <a:prstGeom prst="rect">
              <a:avLst/>
            </a:prstGeom>
          </p:spPr>
          <p:txBody>
            <a:bodyPr numCol="1" spcCol="360000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4D4D4D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docelowa liczba dostawców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kryteria wyboru i czas trwania umów</a:t>
              </a:r>
              <a:endParaRPr lang="en-US" sz="1600" dirty="0">
                <a:latin typeface="Calibri"/>
                <a:cs typeface="Calibri"/>
              </a:endParaRPr>
            </a:p>
            <a:p>
              <a:pPr marL="288000" indent="-287397">
                <a:lnSpc>
                  <a:spcPct val="100000"/>
                </a:lnSpc>
                <a:spcBef>
                  <a:spcPts val="0"/>
                </a:spcBef>
                <a:spcAft>
                  <a:spcPts val="1000"/>
                </a:spcAft>
                <a:buClr>
                  <a:srgbClr val="004B98"/>
                </a:buClr>
                <a:buFont typeface="Wingdings" charset="2"/>
                <a:buChar char="§"/>
              </a:pPr>
              <a:r>
                <a:rPr lang="pl-PL" sz="1600" dirty="0">
                  <a:latin typeface="Calibri"/>
                  <a:cs typeface="Calibri"/>
                </a:rPr>
                <a:t>inicjatywy optymalizujące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517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40" grpId="0"/>
      <p:bldP spid="41" grpId="0" animBg="1"/>
      <p:bldP spid="42" grpId="0" animBg="1"/>
      <p:bldP spid="56" grpId="0" animBg="1"/>
      <p:bldP spid="57" grpId="0"/>
      <p:bldP spid="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f7xeJn6CkqHEsNMh8xq0g"/>
</p:tagLst>
</file>

<file path=ppt/theme/theme1.xml><?xml version="1.0" encoding="utf-8"?>
<a:theme xmlns:a="http://schemas.openxmlformats.org/drawingml/2006/main" name="Okładki">
  <a:themeElements>
    <a:clrScheme name="Lot - palette">
      <a:dk1>
        <a:srgbClr val="4D4D4D"/>
      </a:dk1>
      <a:lt1>
        <a:srgbClr val="FFFFFF"/>
      </a:lt1>
      <a:dk2>
        <a:srgbClr val="004B98"/>
      </a:dk2>
      <a:lt2>
        <a:srgbClr val="F2F2F2"/>
      </a:lt2>
      <a:accent1>
        <a:srgbClr val="004B98"/>
      </a:accent1>
      <a:accent2>
        <a:srgbClr val="2E75B5"/>
      </a:accent2>
      <a:accent3>
        <a:srgbClr val="9CC3E5"/>
      </a:accent3>
      <a:accent4>
        <a:srgbClr val="BDD7EE"/>
      </a:accent4>
      <a:accent5>
        <a:srgbClr val="DEEBF6"/>
      </a:accent5>
      <a:accent6>
        <a:srgbClr val="E9F4FF"/>
      </a:accent6>
      <a:hlink>
        <a:srgbClr val="004B98"/>
      </a:hlink>
      <a:folHlink>
        <a:srgbClr val="004B9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 algn="l"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zekładki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trony tekstowe">
  <a:themeElements>
    <a:clrScheme name="Custom 7">
      <a:dk1>
        <a:srgbClr val="4D4D4D"/>
      </a:dk1>
      <a:lt1>
        <a:sysClr val="window" lastClr="FFFFFF"/>
      </a:lt1>
      <a:dk2>
        <a:srgbClr val="004B98"/>
      </a:dk2>
      <a:lt2>
        <a:srgbClr val="F2F2F2"/>
      </a:lt2>
      <a:accent1>
        <a:srgbClr val="004B98"/>
      </a:accent1>
      <a:accent2>
        <a:srgbClr val="2D75B6"/>
      </a:accent2>
      <a:accent3>
        <a:srgbClr val="6DA4D3"/>
      </a:accent3>
      <a:accent4>
        <a:srgbClr val="B0D9F5"/>
      </a:accent4>
      <a:accent5>
        <a:srgbClr val="C7CED5"/>
      </a:accent5>
      <a:accent6>
        <a:srgbClr val="F2F2F2"/>
      </a:accent6>
      <a:hlink>
        <a:srgbClr val="004B98"/>
      </a:hlink>
      <a:folHlink>
        <a:srgbClr val="004B98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kładki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Strony tekstow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7">
    <a:dk1>
      <a:srgbClr val="4D4D4D"/>
    </a:dk1>
    <a:lt1>
      <a:sysClr val="window" lastClr="FFFFFF"/>
    </a:lt1>
    <a:dk2>
      <a:srgbClr val="004B98"/>
    </a:dk2>
    <a:lt2>
      <a:srgbClr val="F2F2F2"/>
    </a:lt2>
    <a:accent1>
      <a:srgbClr val="004B98"/>
    </a:accent1>
    <a:accent2>
      <a:srgbClr val="2D75B6"/>
    </a:accent2>
    <a:accent3>
      <a:srgbClr val="6DA4D3"/>
    </a:accent3>
    <a:accent4>
      <a:srgbClr val="B0D9F5"/>
    </a:accent4>
    <a:accent5>
      <a:srgbClr val="C7CED5"/>
    </a:accent5>
    <a:accent6>
      <a:srgbClr val="F2F2F2"/>
    </a:accent6>
    <a:hlink>
      <a:srgbClr val="004B98"/>
    </a:hlink>
    <a:folHlink>
      <a:srgbClr val="004B98"/>
    </a:folHlink>
  </a:clrScheme>
  <a:fontScheme name="Pakiet 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abec0d4-f9e4-4991-84c3-22d625512053">
      <UserInfo>
        <DisplayName>Kałkus Jacek</DisplayName>
        <AccountId>516</AccountId>
        <AccountType/>
      </UserInfo>
      <UserInfo>
        <DisplayName>Olechnowicz Grażyna</DisplayName>
        <AccountId>320</AccountId>
        <AccountType/>
      </UserInfo>
    </SharedWithUsers>
    <SharingHintHash xmlns="4abec0d4-f9e4-4991-84c3-22d625512053">68212018</SharingHintHash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0C41466D2B6B45B2158CEE803B6423" ma:contentTypeVersion="7" ma:contentTypeDescription="Utwórz nowy dokument." ma:contentTypeScope="" ma:versionID="fdd8271b5522c067749f23a9a240c227">
  <xsd:schema xmlns:xsd="http://www.w3.org/2001/XMLSchema" xmlns:xs="http://www.w3.org/2001/XMLSchema" xmlns:p="http://schemas.microsoft.com/office/2006/metadata/properties" xmlns:ns2="4abec0d4-f9e4-4991-84c3-22d625512053" xmlns:ns3="256dd21b-11a4-498a-916f-883d9a2252be" targetNamespace="http://schemas.microsoft.com/office/2006/metadata/properties" ma:root="true" ma:fieldsID="aced5408a191bc5ffa6c62d5793ee48b" ns2:_="" ns3:_="">
    <xsd:import namespace="4abec0d4-f9e4-4991-84c3-22d625512053"/>
    <xsd:import namespace="256dd21b-11a4-498a-916f-883d9a2252b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c0d4-f9e4-4991-84c3-22d62551205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krót wskazówki dotyczącej udostępniania" ma:internalName="SharingHintHash" ma:readOnly="true">
      <xsd:simpleType>
        <xsd:restriction base="dms:Text"/>
      </xsd:simpleType>
    </xsd:element>
    <xsd:element name="SharedWithDetails" ma:index="10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Ostatnio udostępniane według użytkownika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Ostatnio udostępniane według czasu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6dd21b-11a4-498a-916f-883d9a225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1C8DF4-EDD1-4E0F-BF9F-A07E7AF3D5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BAAE89-01CA-42CC-AE68-0C90E22CFCF7}">
  <ds:schemaRefs>
    <ds:schemaRef ds:uri="http://schemas.microsoft.com/office/2006/metadata/properties"/>
    <ds:schemaRef ds:uri="http://schemas.microsoft.com/office/infopath/2007/PartnerControls"/>
    <ds:schemaRef ds:uri="4abec0d4-f9e4-4991-84c3-22d625512053"/>
  </ds:schemaRefs>
</ds:datastoreItem>
</file>

<file path=customXml/itemProps3.xml><?xml version="1.0" encoding="utf-8"?>
<ds:datastoreItem xmlns:ds="http://schemas.openxmlformats.org/officeDocument/2006/customXml" ds:itemID="{9E9D6B32-4A28-4825-BEF2-19A4E14A5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bec0d4-f9e4-4991-84c3-22d625512053"/>
    <ds:schemaRef ds:uri="256dd21b-11a4-498a-916f-883d9a2252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9783</TotalTime>
  <Words>695</Words>
  <Application>Microsoft Office PowerPoint</Application>
  <PresentationFormat>Niestandardowy</PresentationFormat>
  <Paragraphs>187</Paragraphs>
  <Slides>12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Gill Sans</vt:lpstr>
      <vt:lpstr>Lucida Grande CE</vt:lpstr>
      <vt:lpstr>Wingdings</vt:lpstr>
      <vt:lpstr>Okładki</vt:lpstr>
      <vt:lpstr>Przekładki</vt:lpstr>
      <vt:lpstr>Strony tekstowe</vt:lpstr>
      <vt:lpstr>1_Okładki</vt:lpstr>
      <vt:lpstr>1_Strony tekstowe</vt:lpstr>
      <vt:lpstr>STRATEGIE ZAKUPOWE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Aurelia Szokal</dc:creator>
  <cp:lastModifiedBy>Przemysław Wątroba</cp:lastModifiedBy>
  <cp:revision>1020</cp:revision>
  <dcterms:created xsi:type="dcterms:W3CDTF">2015-02-17T13:59:10Z</dcterms:created>
  <dcterms:modified xsi:type="dcterms:W3CDTF">2022-11-20T22:06:21Z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0x010100F20C41466D2B6B45B2158CEE803B6423</vt:lpwstr>
  </property>
</Properties>
</file>