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12192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3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05400" y="314325"/>
            <a:ext cx="3676650" cy="790575"/>
          </a:xfrm>
          <a:custGeom>
            <a:avLst/>
            <a:gdLst/>
            <a:ahLst/>
            <a:cxnLst/>
            <a:rect l="l" t="t" r="r" b="b"/>
            <a:pathLst>
              <a:path w="3676650" h="790575">
                <a:moveTo>
                  <a:pt x="0" y="790575"/>
                </a:moveTo>
                <a:lnTo>
                  <a:pt x="3676650" y="790575"/>
                </a:lnTo>
                <a:lnTo>
                  <a:pt x="3676650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54" y="560641"/>
            <a:ext cx="12166091" cy="334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874" y="1348422"/>
            <a:ext cx="11144250" cy="4573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s.gov.pl/aktualnosci/skad-sie-biora-produkty-ekologiczne-nowy-ogolnopolski-program-edukacyjny-dla-przedszkoli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je3E0z1oke0" TargetMode="External"/><Relationship Id="rId4" Type="http://schemas.openxmlformats.org/officeDocument/2006/relationships/hyperlink" Target="https://youtu.be/4VhGmy1zR1w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1371600"/>
            <a:ext cx="8839200" cy="2286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object 2"/>
          <p:cNvSpPr/>
          <p:nvPr/>
        </p:nvSpPr>
        <p:spPr>
          <a:xfrm>
            <a:off x="0" y="1428750"/>
            <a:ext cx="9906000" cy="1276350"/>
          </a:xfrm>
          <a:custGeom>
            <a:avLst/>
            <a:gdLst/>
            <a:ahLst/>
            <a:cxnLst/>
            <a:rect l="l" t="t" r="r" b="b"/>
            <a:pathLst>
              <a:path w="9906000" h="1276350">
                <a:moveTo>
                  <a:pt x="0" y="1276350"/>
                </a:moveTo>
                <a:lnTo>
                  <a:pt x="9906000" y="1276350"/>
                </a:lnTo>
                <a:lnTo>
                  <a:pt x="9906000" y="0"/>
                </a:lnTo>
                <a:lnTo>
                  <a:pt x="0" y="0"/>
                </a:lnTo>
                <a:lnTo>
                  <a:pt x="0" y="127635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7124065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/>
            <a:r>
              <a:rPr sz="2400" spc="30" dirty="0"/>
              <a:t>NOWY PROGRAM</a:t>
            </a:r>
            <a:r>
              <a:rPr sz="2400" spc="-390" dirty="0"/>
              <a:t> </a:t>
            </a:r>
            <a:r>
              <a:rPr sz="2400" spc="10" dirty="0" smtClean="0"/>
              <a:t>EDUKACYJNY</a:t>
            </a:r>
            <a:r>
              <a:rPr lang="pl-PL" sz="2400" spc="10" dirty="0" smtClean="0"/>
              <a:t/>
            </a:r>
            <a:br>
              <a:rPr lang="pl-PL" sz="2400" spc="10" dirty="0" smtClean="0"/>
            </a:br>
            <a:endParaRPr sz="2400" dirty="0"/>
          </a:p>
          <a:p>
            <a:pPr marL="12700" algn="ctr">
              <a:lnSpc>
                <a:spcPct val="200000"/>
              </a:lnSpc>
            </a:pPr>
            <a:r>
              <a:rPr sz="2400" spc="-10" dirty="0"/>
              <a:t>„Skąd </a:t>
            </a:r>
            <a:r>
              <a:rPr sz="2400" spc="-5" dirty="0"/>
              <a:t>się biorą </a:t>
            </a:r>
            <a:r>
              <a:rPr sz="2400" spc="-10" dirty="0"/>
              <a:t>produkty</a:t>
            </a:r>
            <a:r>
              <a:rPr sz="2400" spc="90" dirty="0"/>
              <a:t> </a:t>
            </a:r>
            <a:r>
              <a:rPr sz="2400" spc="-10" dirty="0"/>
              <a:t>ekologiczne”</a:t>
            </a:r>
            <a:endParaRPr sz="2400" dirty="0"/>
          </a:p>
        </p:txBody>
      </p:sp>
      <p:sp>
        <p:nvSpPr>
          <p:cNvPr id="6" name="object 6"/>
          <p:cNvSpPr/>
          <p:nvPr/>
        </p:nvSpPr>
        <p:spPr>
          <a:xfrm>
            <a:off x="409575" y="5600700"/>
            <a:ext cx="1809750" cy="828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95275" y="142875"/>
            <a:ext cx="2657475" cy="1133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257550" y="276225"/>
            <a:ext cx="1895475" cy="895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314325"/>
            <a:ext cx="9296400" cy="790575"/>
          </a:xfrm>
          <a:custGeom>
            <a:avLst/>
            <a:gdLst/>
            <a:ahLst/>
            <a:cxnLst/>
            <a:rect l="l" t="t" r="r" b="b"/>
            <a:pathLst>
              <a:path w="9296400" h="790575">
                <a:moveTo>
                  <a:pt x="0" y="790575"/>
                </a:moveTo>
                <a:lnTo>
                  <a:pt x="9296400" y="790575"/>
                </a:lnTo>
                <a:lnTo>
                  <a:pt x="9296400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97629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Porozumienie</a:t>
            </a:r>
            <a:r>
              <a:rPr spc="-235" dirty="0"/>
              <a:t> </a:t>
            </a:r>
            <a:r>
              <a:rPr spc="15" dirty="0"/>
              <a:t>o współpracy</a:t>
            </a:r>
            <a:r>
              <a:rPr spc="-210" dirty="0"/>
              <a:t> </a:t>
            </a:r>
            <a:r>
              <a:rPr spc="15" dirty="0"/>
              <a:t>z</a:t>
            </a:r>
            <a:r>
              <a:rPr spc="-25" dirty="0"/>
              <a:t> </a:t>
            </a:r>
            <a:r>
              <a:rPr spc="25" dirty="0" smtClean="0"/>
              <a:t>MR</a:t>
            </a:r>
            <a:r>
              <a:rPr lang="pl-PL" spc="25" dirty="0" smtClean="0"/>
              <a:t>i</a:t>
            </a:r>
            <a:r>
              <a:rPr spc="25" dirty="0" smtClean="0"/>
              <a:t>RW</a:t>
            </a:r>
            <a:r>
              <a:rPr spc="-130" dirty="0" smtClean="0"/>
              <a:t> </a:t>
            </a:r>
            <a:r>
              <a:rPr spc="5" dirty="0"/>
              <a:t>19</a:t>
            </a:r>
            <a:r>
              <a:rPr spc="-30" dirty="0"/>
              <a:t> </a:t>
            </a:r>
            <a:r>
              <a:rPr dirty="0"/>
              <a:t>września</a:t>
            </a:r>
            <a:r>
              <a:rPr spc="-20" dirty="0"/>
              <a:t> </a:t>
            </a:r>
            <a:r>
              <a:rPr dirty="0"/>
              <a:t>2019</a:t>
            </a:r>
            <a:r>
              <a:rPr spc="-30" dirty="0"/>
              <a:t> </a:t>
            </a:r>
            <a:r>
              <a:rPr spc="-10" dirty="0"/>
              <a:t>r.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791575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233926" y="2905125"/>
            <a:ext cx="5215255" cy="8820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25"/>
              </a:spcBef>
            </a:pPr>
            <a:r>
              <a:rPr sz="1400" b="1" spc="10" dirty="0">
                <a:latin typeface="Verdana"/>
                <a:cs typeface="Verdana"/>
              </a:rPr>
              <a:t>współpraca</a:t>
            </a:r>
            <a:r>
              <a:rPr sz="1400" b="1" spc="-16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przy</a:t>
            </a:r>
            <a:r>
              <a:rPr sz="1400" b="1" spc="20" dirty="0">
                <a:latin typeface="Verdana"/>
                <a:cs typeface="Verdana"/>
              </a:rPr>
              <a:t> opracowaniu</a:t>
            </a:r>
            <a:r>
              <a:rPr sz="1400" b="1" spc="-145" dirty="0">
                <a:latin typeface="Verdana"/>
                <a:cs typeface="Verdana"/>
              </a:rPr>
              <a:t> </a:t>
            </a:r>
            <a:r>
              <a:rPr sz="1400" b="1" spc="10" dirty="0">
                <a:latin typeface="Verdana"/>
                <a:cs typeface="Verdana"/>
              </a:rPr>
              <a:t>oraz</a:t>
            </a:r>
            <a:r>
              <a:rPr sz="1400" b="1" spc="-135" dirty="0">
                <a:latin typeface="Verdana"/>
                <a:cs typeface="Verdana"/>
              </a:rPr>
              <a:t> </a:t>
            </a:r>
            <a:r>
              <a:rPr sz="1400" b="1" spc="20" dirty="0">
                <a:latin typeface="Verdana"/>
                <a:cs typeface="Verdana"/>
              </a:rPr>
              <a:t>wspólnym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ts val="1650"/>
              </a:lnSpc>
            </a:pPr>
            <a:r>
              <a:rPr sz="1400" b="1" spc="20" dirty="0">
                <a:latin typeface="Verdana"/>
                <a:cs typeface="Verdana"/>
              </a:rPr>
              <a:t>uzgodnieniu</a:t>
            </a:r>
            <a:r>
              <a:rPr sz="1400" b="1" spc="-220" dirty="0">
                <a:latin typeface="Verdana"/>
                <a:cs typeface="Verdana"/>
              </a:rPr>
              <a:t> </a:t>
            </a:r>
            <a:r>
              <a:rPr sz="1400" b="1" spc="15" dirty="0">
                <a:latin typeface="Verdana"/>
                <a:cs typeface="Verdana"/>
              </a:rPr>
              <a:t>ostatecznej</a:t>
            </a:r>
            <a:r>
              <a:rPr sz="1400" b="1" spc="-150" dirty="0">
                <a:latin typeface="Verdana"/>
                <a:cs typeface="Verdana"/>
              </a:rPr>
              <a:t> </a:t>
            </a:r>
            <a:r>
              <a:rPr sz="1400" b="1" spc="15" dirty="0">
                <a:latin typeface="Verdana"/>
                <a:cs typeface="Verdana"/>
              </a:rPr>
              <a:t>wersji</a:t>
            </a:r>
            <a:r>
              <a:rPr sz="1400" b="1" spc="-140" dirty="0">
                <a:latin typeface="Verdana"/>
                <a:cs typeface="Verdana"/>
              </a:rPr>
              <a:t> </a:t>
            </a:r>
            <a:r>
              <a:rPr sz="1400" b="1" spc="5" dirty="0">
                <a:latin typeface="Verdana"/>
                <a:cs typeface="Verdana"/>
              </a:rPr>
              <a:t>treści</a:t>
            </a:r>
            <a:r>
              <a:rPr sz="1400" b="1" spc="-135" dirty="0">
                <a:latin typeface="Verdana"/>
                <a:cs typeface="Verdana"/>
              </a:rPr>
              <a:t> </a:t>
            </a:r>
            <a:r>
              <a:rPr sz="1400" b="1" spc="15" dirty="0">
                <a:latin typeface="Verdana"/>
                <a:cs typeface="Verdana"/>
              </a:rPr>
              <a:t>publikacji</a:t>
            </a:r>
            <a:r>
              <a:rPr sz="1400" b="1" spc="-135" dirty="0">
                <a:latin typeface="Verdana"/>
                <a:cs typeface="Verdana"/>
              </a:rPr>
              <a:t> </a:t>
            </a:r>
            <a:r>
              <a:rPr sz="1400" b="1" spc="15" dirty="0">
                <a:latin typeface="Verdana"/>
                <a:cs typeface="Verdana"/>
              </a:rPr>
              <a:t>pt.: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ts val="1664"/>
              </a:lnSpc>
            </a:pPr>
            <a:r>
              <a:rPr sz="1400" b="1" spc="25" dirty="0">
                <a:latin typeface="Verdana"/>
                <a:cs typeface="Verdana"/>
              </a:rPr>
              <a:t>„Skąd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spc="15" dirty="0">
                <a:latin typeface="Verdana"/>
                <a:cs typeface="Verdana"/>
              </a:rPr>
              <a:t>się</a:t>
            </a:r>
            <a:r>
              <a:rPr sz="1400" b="1" spc="-75" dirty="0">
                <a:latin typeface="Verdana"/>
                <a:cs typeface="Verdana"/>
              </a:rPr>
              <a:t> </a:t>
            </a:r>
            <a:r>
              <a:rPr sz="1400" b="1" spc="10" dirty="0">
                <a:latin typeface="Verdana"/>
                <a:cs typeface="Verdana"/>
              </a:rPr>
              <a:t>biorą</a:t>
            </a:r>
            <a:r>
              <a:rPr sz="1400" b="1" spc="-85" dirty="0">
                <a:latin typeface="Verdana"/>
                <a:cs typeface="Verdana"/>
              </a:rPr>
              <a:t> </a:t>
            </a:r>
            <a:r>
              <a:rPr sz="1400" b="1" spc="15" dirty="0">
                <a:latin typeface="Verdana"/>
                <a:cs typeface="Verdana"/>
              </a:rPr>
              <a:t>produkty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spc="15" dirty="0">
                <a:latin typeface="Verdana"/>
                <a:cs typeface="Verdana"/>
              </a:rPr>
              <a:t>ekologiczne”</a:t>
            </a:r>
            <a:r>
              <a:rPr sz="1400" b="1" spc="-190" dirty="0">
                <a:latin typeface="Verdana"/>
                <a:cs typeface="Verdana"/>
              </a:rPr>
              <a:t> </a:t>
            </a:r>
            <a:r>
              <a:rPr sz="1400" b="1" spc="30" dirty="0">
                <a:latin typeface="Verdana"/>
                <a:cs typeface="Verdana"/>
              </a:rPr>
              <a:t>na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400" b="1" spc="20" dirty="0">
                <a:latin typeface="Verdana"/>
                <a:cs typeface="Verdana"/>
              </a:rPr>
              <a:t>podstawie</a:t>
            </a:r>
            <a:r>
              <a:rPr sz="1400" b="1" spc="-155" dirty="0">
                <a:latin typeface="Verdana"/>
                <a:cs typeface="Verdana"/>
              </a:rPr>
              <a:t> </a:t>
            </a:r>
            <a:r>
              <a:rPr sz="1400" b="1" spc="10" dirty="0">
                <a:latin typeface="Verdana"/>
                <a:cs typeface="Verdana"/>
              </a:rPr>
              <a:t>zgromadzonej</a:t>
            </a:r>
            <a:r>
              <a:rPr sz="1400" b="1" spc="-155" dirty="0">
                <a:latin typeface="Verdana"/>
                <a:cs typeface="Verdana"/>
              </a:rPr>
              <a:t> </a:t>
            </a:r>
            <a:r>
              <a:rPr sz="1400" b="1" spc="20" dirty="0">
                <a:latin typeface="Verdana"/>
                <a:cs typeface="Verdana"/>
              </a:rPr>
              <a:t>wiedzy</a:t>
            </a:r>
            <a:r>
              <a:rPr sz="1400" b="1" spc="-210" dirty="0">
                <a:latin typeface="Verdana"/>
                <a:cs typeface="Verdana"/>
              </a:rPr>
              <a:t> </a:t>
            </a:r>
            <a:r>
              <a:rPr sz="1400" b="1" spc="5" dirty="0">
                <a:latin typeface="Verdana"/>
                <a:cs typeface="Verdana"/>
              </a:rPr>
              <a:t>i</a:t>
            </a:r>
            <a:r>
              <a:rPr sz="1400" b="1" spc="10" dirty="0">
                <a:latin typeface="Verdana"/>
                <a:cs typeface="Verdana"/>
              </a:rPr>
              <a:t> doświadczeń;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3926" y="3972877"/>
            <a:ext cx="4733290" cy="8820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marR="5080" indent="-229235" algn="just">
              <a:lnSpc>
                <a:spcPct val="99800"/>
              </a:lnSpc>
              <a:spcBef>
                <a:spcPts val="130"/>
              </a:spcBef>
            </a:pPr>
            <a:r>
              <a:rPr sz="1400" spc="10" dirty="0">
                <a:latin typeface="Verdana"/>
                <a:cs typeface="Verdana"/>
              </a:rPr>
              <a:t>1.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koordynowanie,</a:t>
            </a:r>
            <a:r>
              <a:rPr sz="1400" spc="-19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udzielanie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pomocy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merytorycznej  </a:t>
            </a:r>
            <a:r>
              <a:rPr sz="1400" spc="5" dirty="0">
                <a:latin typeface="Verdana"/>
                <a:cs typeface="Verdana"/>
              </a:rPr>
              <a:t>i </a:t>
            </a:r>
            <a:r>
              <a:rPr sz="1400" dirty="0">
                <a:latin typeface="Verdana"/>
                <a:cs typeface="Verdana"/>
              </a:rPr>
              <a:t>metodycznej </a:t>
            </a:r>
            <a:r>
              <a:rPr sz="1400" spc="10" dirty="0">
                <a:latin typeface="Verdana"/>
                <a:cs typeface="Verdana"/>
              </a:rPr>
              <a:t>oraz </a:t>
            </a:r>
            <a:r>
              <a:rPr sz="1400" spc="15" dirty="0">
                <a:latin typeface="Verdana"/>
                <a:cs typeface="Verdana"/>
              </a:rPr>
              <a:t>monitorowanie </a:t>
            </a:r>
            <a:r>
              <a:rPr sz="1400" spc="20" dirty="0">
                <a:latin typeface="Verdana"/>
                <a:cs typeface="Verdana"/>
              </a:rPr>
              <a:t>w </a:t>
            </a:r>
            <a:r>
              <a:rPr sz="1400" spc="5" dirty="0">
                <a:latin typeface="Verdana"/>
                <a:cs typeface="Verdana"/>
              </a:rPr>
              <a:t>zakresie  </a:t>
            </a:r>
            <a:r>
              <a:rPr sz="1400" spc="10" dirty="0">
                <a:latin typeface="Verdana"/>
                <a:cs typeface="Verdana"/>
              </a:rPr>
              <a:t>realizacji programu </a:t>
            </a:r>
            <a:r>
              <a:rPr sz="1400" spc="5" dirty="0">
                <a:latin typeface="Verdana"/>
                <a:cs typeface="Verdana"/>
              </a:rPr>
              <a:t>przez </a:t>
            </a:r>
            <a:r>
              <a:rPr sz="1400" spc="20" dirty="0">
                <a:latin typeface="Verdana"/>
                <a:cs typeface="Verdana"/>
              </a:rPr>
              <a:t>wojewódzkie </a:t>
            </a:r>
            <a:r>
              <a:rPr sz="1400" spc="5" dirty="0">
                <a:latin typeface="Verdana"/>
                <a:cs typeface="Verdana"/>
              </a:rPr>
              <a:t>stacje  sanitarno-epidemiologiczne;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33926" y="5041201"/>
            <a:ext cx="5093970" cy="1539523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41300" marR="5080" indent="-228600" algn="just">
              <a:lnSpc>
                <a:spcPts val="1650"/>
              </a:lnSpc>
              <a:spcBef>
                <a:spcPts val="204"/>
              </a:spcBef>
              <a:buAutoNum type="arabicPeriod" startAt="2"/>
              <a:tabLst>
                <a:tab pos="241935" algn="l"/>
              </a:tabLst>
            </a:pPr>
            <a:r>
              <a:rPr sz="1400" spc="15" dirty="0">
                <a:latin typeface="Verdana"/>
                <a:cs typeface="Verdana"/>
              </a:rPr>
              <a:t>opracowanie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materiałów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edukacyjnych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dla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5/6-latków  w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przedszkolach</a:t>
            </a:r>
            <a:endParaRPr sz="1400" dirty="0"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Clr>
                <a:srgbClr val="404040"/>
              </a:buClr>
              <a:buFont typeface="Verdana"/>
              <a:buAutoNum type="arabicPeriod" startAt="2"/>
            </a:pPr>
            <a:endParaRPr sz="1400" dirty="0">
              <a:latin typeface="Times New Roman"/>
              <a:cs typeface="Times New Roman"/>
            </a:endParaRPr>
          </a:p>
          <a:p>
            <a:pPr marL="241300" marR="870585" indent="-228600" algn="just">
              <a:lnSpc>
                <a:spcPct val="99800"/>
              </a:lnSpc>
              <a:buAutoNum type="arabicPeriod" startAt="2"/>
              <a:tabLst>
                <a:tab pos="241935" algn="l"/>
              </a:tabLst>
            </a:pPr>
            <a:r>
              <a:rPr sz="1400" spc="10" dirty="0">
                <a:latin typeface="Verdana"/>
                <a:cs typeface="Verdana"/>
              </a:rPr>
              <a:t>zorganizowanie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i </a:t>
            </a:r>
            <a:r>
              <a:rPr sz="1400" spc="10" dirty="0">
                <a:latin typeface="Verdana"/>
                <a:cs typeface="Verdana"/>
              </a:rPr>
              <a:t>przeprowadzenie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szkolenia  </a:t>
            </a:r>
            <a:r>
              <a:rPr sz="1400" spc="30" dirty="0">
                <a:latin typeface="Verdana"/>
                <a:cs typeface="Verdana"/>
              </a:rPr>
              <a:t>dla </a:t>
            </a:r>
            <a:r>
              <a:rPr sz="1400" spc="10" dirty="0">
                <a:latin typeface="Verdana"/>
                <a:cs typeface="Verdana"/>
              </a:rPr>
              <a:t>koordynatorów </a:t>
            </a:r>
            <a:r>
              <a:rPr sz="1400" spc="15" dirty="0">
                <a:latin typeface="Verdana"/>
                <a:cs typeface="Verdana"/>
              </a:rPr>
              <a:t>wojewódzkich </a:t>
            </a:r>
            <a:r>
              <a:rPr sz="1400" dirty="0">
                <a:latin typeface="Verdana"/>
                <a:cs typeface="Verdana"/>
              </a:rPr>
              <a:t>mającego  </a:t>
            </a:r>
            <a:r>
              <a:rPr sz="1400" spc="15" dirty="0">
                <a:latin typeface="Verdana"/>
                <a:cs typeface="Verdana"/>
              </a:rPr>
              <a:t>na </a:t>
            </a:r>
            <a:r>
              <a:rPr sz="1400" spc="20" dirty="0">
                <a:latin typeface="Verdana"/>
                <a:cs typeface="Verdana"/>
              </a:rPr>
              <a:t>celu </a:t>
            </a:r>
            <a:r>
              <a:rPr sz="1400" spc="15" dirty="0">
                <a:latin typeface="Verdana"/>
                <a:cs typeface="Verdana"/>
              </a:rPr>
              <a:t>przedstawienie </a:t>
            </a:r>
            <a:r>
              <a:rPr sz="1400" spc="10" dirty="0">
                <a:latin typeface="Verdana"/>
                <a:cs typeface="Verdana"/>
              </a:rPr>
              <a:t>założeń realizacji  </a:t>
            </a:r>
            <a:r>
              <a:rPr sz="1400" spc="15" dirty="0">
                <a:latin typeface="Verdana"/>
                <a:cs typeface="Verdana"/>
              </a:rPr>
              <a:t>działań </a:t>
            </a:r>
            <a:r>
              <a:rPr sz="1400" spc="10" dirty="0">
                <a:latin typeface="Verdana"/>
                <a:cs typeface="Verdana"/>
              </a:rPr>
              <a:t>objętych</a:t>
            </a:r>
            <a:r>
              <a:rPr sz="1400" spc="-34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Porozumieniem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629775" y="2190750"/>
            <a:ext cx="2495550" cy="542925"/>
          </a:xfrm>
          <a:custGeom>
            <a:avLst/>
            <a:gdLst/>
            <a:ahLst/>
            <a:cxnLst/>
            <a:rect l="l" t="t" r="r" b="b"/>
            <a:pathLst>
              <a:path w="2495550" h="542925">
                <a:moveTo>
                  <a:pt x="0" y="542925"/>
                </a:moveTo>
                <a:lnTo>
                  <a:pt x="2495550" y="542925"/>
                </a:lnTo>
                <a:lnTo>
                  <a:pt x="2495550" y="0"/>
                </a:lnTo>
                <a:lnTo>
                  <a:pt x="0" y="0"/>
                </a:lnTo>
                <a:lnTo>
                  <a:pt x="0" y="542925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352925" y="1445831"/>
            <a:ext cx="7330440" cy="119019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82880" marR="605790">
              <a:lnSpc>
                <a:spcPct val="105000"/>
              </a:lnSpc>
              <a:spcBef>
                <a:spcPts val="35"/>
              </a:spcBef>
            </a:pPr>
            <a:r>
              <a:rPr sz="1550" b="1" spc="5" dirty="0">
                <a:latin typeface="Verdana"/>
                <a:cs typeface="Verdana"/>
              </a:rPr>
              <a:t>Cel współpracy </a:t>
            </a:r>
            <a:r>
              <a:rPr sz="1550" b="1" spc="10" dirty="0">
                <a:latin typeface="Verdana"/>
                <a:cs typeface="Verdana"/>
              </a:rPr>
              <a:t>- </a:t>
            </a:r>
            <a:r>
              <a:rPr sz="1550" b="1" spc="-5" dirty="0">
                <a:latin typeface="Verdana"/>
                <a:cs typeface="Verdana"/>
              </a:rPr>
              <a:t>promocja </a:t>
            </a:r>
            <a:r>
              <a:rPr sz="1550" b="1" spc="15" dirty="0">
                <a:latin typeface="Verdana"/>
                <a:cs typeface="Verdana"/>
              </a:rPr>
              <a:t>zdrowia </a:t>
            </a:r>
            <a:r>
              <a:rPr sz="1550" b="1" spc="5" dirty="0">
                <a:latin typeface="Verdana"/>
                <a:cs typeface="Verdana"/>
              </a:rPr>
              <a:t>i edukacja </a:t>
            </a:r>
            <a:r>
              <a:rPr sz="1550" b="1" spc="15" dirty="0">
                <a:latin typeface="Verdana"/>
                <a:cs typeface="Verdana"/>
              </a:rPr>
              <a:t>zdrowotna  </a:t>
            </a:r>
            <a:r>
              <a:rPr sz="1550" b="1" spc="25" dirty="0">
                <a:latin typeface="Verdana"/>
                <a:cs typeface="Verdana"/>
              </a:rPr>
              <a:t>w </a:t>
            </a:r>
            <a:r>
              <a:rPr sz="1550" b="1" spc="5" dirty="0">
                <a:latin typeface="Verdana"/>
                <a:cs typeface="Verdana"/>
              </a:rPr>
              <a:t>placówkach</a:t>
            </a:r>
            <a:r>
              <a:rPr sz="1550" b="1" spc="204" dirty="0">
                <a:latin typeface="Verdana"/>
                <a:cs typeface="Verdana"/>
              </a:rPr>
              <a:t> </a:t>
            </a:r>
            <a:r>
              <a:rPr sz="1550" b="1" spc="10" dirty="0">
                <a:latin typeface="Verdana"/>
                <a:cs typeface="Verdana"/>
              </a:rPr>
              <a:t>przedszkolnych</a:t>
            </a:r>
            <a:endParaRPr sz="15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 marL="1619250">
              <a:lnSpc>
                <a:spcPct val="100000"/>
              </a:lnSpc>
              <a:spcBef>
                <a:spcPts val="1180"/>
              </a:spcBef>
              <a:tabLst>
                <a:tab pos="5576570" algn="l"/>
              </a:tabLst>
            </a:pPr>
            <a:r>
              <a:rPr sz="1550" b="1" spc="20" dirty="0">
                <a:latin typeface="Verdana"/>
                <a:cs typeface="Verdana"/>
              </a:rPr>
              <a:t>zadania</a:t>
            </a:r>
            <a:r>
              <a:rPr sz="1550" b="1" spc="75" dirty="0">
                <a:latin typeface="Verdana"/>
                <a:cs typeface="Verdana"/>
              </a:rPr>
              <a:t> </a:t>
            </a:r>
            <a:r>
              <a:rPr sz="1550" b="1" dirty="0">
                <a:latin typeface="Verdana"/>
                <a:cs typeface="Verdana"/>
              </a:rPr>
              <a:t>GIS	</a:t>
            </a:r>
            <a:r>
              <a:rPr sz="1550" b="1" spc="20" dirty="0">
                <a:latin typeface="Verdana"/>
                <a:cs typeface="Verdana"/>
              </a:rPr>
              <a:t>zadania</a:t>
            </a:r>
            <a:r>
              <a:rPr sz="1550" b="1" spc="15" dirty="0">
                <a:latin typeface="Verdana"/>
                <a:cs typeface="Verdana"/>
              </a:rPr>
              <a:t> </a:t>
            </a:r>
            <a:r>
              <a:rPr sz="1550" b="1" dirty="0">
                <a:latin typeface="Verdana"/>
                <a:cs typeface="Verdana"/>
              </a:rPr>
              <a:t>MRiRW</a:t>
            </a:r>
            <a:endParaRPr sz="155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13594" y="2966656"/>
            <a:ext cx="2265680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41300" marR="5080" indent="-229235">
              <a:lnSpc>
                <a:spcPts val="1430"/>
              </a:lnSpc>
              <a:spcBef>
                <a:spcPts val="155"/>
              </a:spcBef>
            </a:pPr>
            <a:r>
              <a:rPr sz="1200" spc="-10" dirty="0">
                <a:latin typeface="Verdana"/>
                <a:cs typeface="Verdana"/>
              </a:rPr>
              <a:t>1. </a:t>
            </a:r>
            <a:r>
              <a:rPr sz="1200" spc="15" dirty="0">
                <a:latin typeface="Verdana"/>
                <a:cs typeface="Verdana"/>
              </a:rPr>
              <a:t>sfinansowanie </a:t>
            </a:r>
            <a:r>
              <a:rPr sz="1200" spc="-25" dirty="0">
                <a:latin typeface="Verdana"/>
                <a:cs typeface="Verdana"/>
              </a:rPr>
              <a:t>wydruku  </a:t>
            </a:r>
            <a:r>
              <a:rPr sz="1200" spc="5" dirty="0">
                <a:latin typeface="Verdana"/>
                <a:cs typeface="Verdana"/>
              </a:rPr>
              <a:t>publikacji </a:t>
            </a:r>
            <a:r>
              <a:rPr sz="1200" dirty="0">
                <a:latin typeface="Verdana"/>
                <a:cs typeface="Verdana"/>
              </a:rPr>
              <a:t>i </a:t>
            </a:r>
            <a:r>
              <a:rPr sz="1200" spc="-10" dirty="0">
                <a:latin typeface="Verdana"/>
                <a:cs typeface="Verdana"/>
              </a:rPr>
              <a:t>dystrybucja  </a:t>
            </a:r>
            <a:r>
              <a:rPr sz="1200" spc="-5" dirty="0">
                <a:latin typeface="Verdana"/>
                <a:cs typeface="Verdana"/>
              </a:rPr>
              <a:t>materiałów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edukacyjnych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;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13594" y="3701795"/>
            <a:ext cx="2245360" cy="933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marR="5080" indent="-229235">
              <a:lnSpc>
                <a:spcPct val="99100"/>
              </a:lnSpc>
              <a:spcBef>
                <a:spcPts val="110"/>
              </a:spcBef>
            </a:pPr>
            <a:r>
              <a:rPr sz="1200" spc="-10" dirty="0">
                <a:latin typeface="Verdana"/>
                <a:cs typeface="Verdana"/>
              </a:rPr>
              <a:t>2. </a:t>
            </a:r>
            <a:r>
              <a:rPr sz="1200" spc="10" dirty="0">
                <a:latin typeface="Verdana"/>
                <a:cs typeface="Verdana"/>
              </a:rPr>
              <a:t>zamieszczanie logotypów  </a:t>
            </a:r>
            <a:r>
              <a:rPr sz="1200" spc="-15" dirty="0">
                <a:latin typeface="Verdana"/>
                <a:cs typeface="Verdana"/>
              </a:rPr>
              <a:t>Stron, </a:t>
            </a:r>
            <a:r>
              <a:rPr sz="1200" spc="-5" dirty="0">
                <a:latin typeface="Verdana"/>
                <a:cs typeface="Verdana"/>
              </a:rPr>
              <a:t>we </a:t>
            </a:r>
            <a:r>
              <a:rPr sz="1200" spc="10" dirty="0">
                <a:latin typeface="Verdana"/>
                <a:cs typeface="Verdana"/>
              </a:rPr>
              <a:t>wszelkich  </a:t>
            </a:r>
            <a:r>
              <a:rPr sz="1200" spc="-5" dirty="0">
                <a:latin typeface="Verdana"/>
                <a:cs typeface="Verdana"/>
              </a:rPr>
              <a:t>materiałach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edukacyjnych  </a:t>
            </a:r>
            <a:r>
              <a:rPr sz="1200" spc="5" dirty="0">
                <a:latin typeface="Verdana"/>
                <a:cs typeface="Verdana"/>
              </a:rPr>
              <a:t>związanych</a:t>
            </a:r>
            <a:r>
              <a:rPr sz="1200" spc="-140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integralnie</a:t>
            </a:r>
            <a:endParaRPr sz="1200" dirty="0">
              <a:latin typeface="Verdana"/>
              <a:cs typeface="Verdana"/>
            </a:endParaRPr>
          </a:p>
          <a:p>
            <a:pPr marL="241300">
              <a:lnSpc>
                <a:spcPts val="1425"/>
              </a:lnSpc>
            </a:pPr>
            <a:r>
              <a:rPr sz="1200" dirty="0">
                <a:latin typeface="Verdana"/>
                <a:cs typeface="Verdana"/>
              </a:rPr>
              <a:t>z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Porozumieniem.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2925" y="3429000"/>
            <a:ext cx="7839075" cy="561975"/>
          </a:xfrm>
          <a:custGeom>
            <a:avLst/>
            <a:gdLst/>
            <a:ahLst/>
            <a:cxnLst/>
            <a:rect l="l" t="t" r="r" b="b"/>
            <a:pathLst>
              <a:path w="7839075" h="561975">
                <a:moveTo>
                  <a:pt x="0" y="561975"/>
                </a:moveTo>
                <a:lnTo>
                  <a:pt x="7839075" y="561975"/>
                </a:lnTo>
                <a:lnTo>
                  <a:pt x="7839075" y="0"/>
                </a:lnTo>
                <a:lnTo>
                  <a:pt x="0" y="0"/>
                </a:lnTo>
                <a:lnTo>
                  <a:pt x="0" y="561975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57650" y="171450"/>
            <a:ext cx="4876800" cy="543738"/>
          </a:xfrm>
          <a:prstGeom prst="rect">
            <a:avLst/>
          </a:prstGeom>
          <a:solidFill>
            <a:srgbClr val="F4B083"/>
          </a:solidFill>
        </p:spPr>
        <p:txBody>
          <a:bodyPr vert="horz" wrap="square" lIns="0" tIns="233679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1839"/>
              </a:spcBef>
            </a:pPr>
            <a:r>
              <a:rPr spc="20" dirty="0"/>
              <a:t>Idea </a:t>
            </a:r>
            <a:r>
              <a:rPr spc="5" dirty="0"/>
              <a:t>wprowadzenia</a:t>
            </a:r>
            <a:r>
              <a:rPr spc="-195" dirty="0"/>
              <a:t> </a:t>
            </a:r>
            <a:r>
              <a:rPr spc="15" dirty="0"/>
              <a:t>programu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23874" y="1348422"/>
            <a:ext cx="11144250" cy="469051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922395" marR="5080" algn="just">
              <a:lnSpc>
                <a:spcPts val="1650"/>
              </a:lnSpc>
              <a:spcBef>
                <a:spcPts val="204"/>
              </a:spcBef>
            </a:pPr>
            <a:r>
              <a:rPr lang="pl-PL" b="0" spc="15" dirty="0" smtClean="0">
                <a:solidFill>
                  <a:schemeClr val="tx1"/>
                </a:solidFill>
                <a:latin typeface="Verdana"/>
                <a:cs typeface="Verdana"/>
              </a:rPr>
              <a:t>Psychologowie</a:t>
            </a:r>
            <a:r>
              <a:rPr lang="pl-PL" b="0" spc="-215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5" dirty="0" smtClean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pl-PL" b="0" spc="-5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10" dirty="0" smtClean="0">
                <a:solidFill>
                  <a:schemeClr val="tx1"/>
                </a:solidFill>
                <a:latin typeface="Verdana"/>
                <a:cs typeface="Verdana"/>
              </a:rPr>
              <a:t>pedagodzy</a:t>
            </a:r>
            <a:r>
              <a:rPr lang="pl-PL" b="0" spc="-13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10" dirty="0" smtClean="0">
                <a:solidFill>
                  <a:schemeClr val="tx1"/>
                </a:solidFill>
                <a:latin typeface="Verdana"/>
                <a:cs typeface="Verdana"/>
              </a:rPr>
              <a:t>z</a:t>
            </a:r>
            <a:r>
              <a:rPr lang="pl-PL" b="0" spc="-3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10" dirty="0" smtClean="0">
                <a:solidFill>
                  <a:schemeClr val="tx1"/>
                </a:solidFill>
                <a:latin typeface="Verdana"/>
                <a:cs typeface="Verdana"/>
              </a:rPr>
              <a:t>całego</a:t>
            </a:r>
            <a:r>
              <a:rPr lang="pl-PL" b="0" spc="-75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15" dirty="0" smtClean="0">
                <a:solidFill>
                  <a:schemeClr val="tx1"/>
                </a:solidFill>
                <a:latin typeface="Verdana"/>
                <a:cs typeface="Verdana"/>
              </a:rPr>
              <a:t>świata</a:t>
            </a:r>
            <a:r>
              <a:rPr lang="pl-PL" b="0" spc="-14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15" dirty="0" smtClean="0">
                <a:solidFill>
                  <a:schemeClr val="tx1"/>
                </a:solidFill>
                <a:latin typeface="Verdana"/>
                <a:cs typeface="Verdana"/>
              </a:rPr>
              <a:t>podkreślają</a:t>
            </a:r>
            <a:r>
              <a:rPr lang="pl-PL" b="0" spc="-14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spc="20" dirty="0" smtClean="0">
                <a:solidFill>
                  <a:srgbClr val="0033CC"/>
                </a:solidFill>
              </a:rPr>
              <a:t>znaczenie</a:t>
            </a:r>
            <a:r>
              <a:rPr lang="pl-PL" spc="-145" dirty="0" smtClean="0">
                <a:solidFill>
                  <a:srgbClr val="0033CC"/>
                </a:solidFill>
              </a:rPr>
              <a:t> </a:t>
            </a:r>
            <a:r>
              <a:rPr lang="pl-PL" spc="5" dirty="0" smtClean="0">
                <a:solidFill>
                  <a:srgbClr val="0033CC"/>
                </a:solidFill>
              </a:rPr>
              <a:t>pierwszych  </a:t>
            </a:r>
            <a:r>
              <a:rPr lang="pl-PL" spc="30" dirty="0" smtClean="0">
                <a:solidFill>
                  <a:srgbClr val="0033CC"/>
                </a:solidFill>
              </a:rPr>
              <a:t>lat</a:t>
            </a:r>
            <a:r>
              <a:rPr lang="pl-PL" spc="-85" dirty="0" smtClean="0">
                <a:solidFill>
                  <a:srgbClr val="0033CC"/>
                </a:solidFill>
              </a:rPr>
              <a:t> </a:t>
            </a:r>
            <a:r>
              <a:rPr lang="pl-PL" spc="15" dirty="0" smtClean="0">
                <a:solidFill>
                  <a:srgbClr val="0033CC"/>
                </a:solidFill>
              </a:rPr>
              <a:t>funkcjonowania</a:t>
            </a:r>
            <a:r>
              <a:rPr lang="pl-PL" spc="-235" dirty="0" smtClean="0">
                <a:solidFill>
                  <a:srgbClr val="0033CC"/>
                </a:solidFill>
              </a:rPr>
              <a:t> </a:t>
            </a:r>
            <a:r>
              <a:rPr lang="pl-PL" spc="15" dirty="0" smtClean="0">
                <a:solidFill>
                  <a:srgbClr val="0033CC"/>
                </a:solidFill>
              </a:rPr>
              <a:t>dziecka</a:t>
            </a:r>
            <a:r>
              <a:rPr lang="pl-PL" spc="-160" dirty="0" smtClean="0">
                <a:solidFill>
                  <a:srgbClr val="0033CC"/>
                </a:solidFill>
              </a:rPr>
              <a:t> </a:t>
            </a:r>
            <a:r>
              <a:rPr lang="pl-PL" spc="15" dirty="0" smtClean="0">
                <a:solidFill>
                  <a:srgbClr val="0033CC"/>
                </a:solidFill>
              </a:rPr>
              <a:t>dla</a:t>
            </a:r>
            <a:r>
              <a:rPr lang="pl-PL" spc="-85" dirty="0" smtClean="0">
                <a:solidFill>
                  <a:srgbClr val="0033CC"/>
                </a:solidFill>
              </a:rPr>
              <a:t> </a:t>
            </a:r>
            <a:r>
              <a:rPr lang="pl-PL" spc="20" dirty="0" smtClean="0">
                <a:solidFill>
                  <a:srgbClr val="0033CC"/>
                </a:solidFill>
              </a:rPr>
              <a:t>jego</a:t>
            </a:r>
            <a:r>
              <a:rPr lang="pl-PL" spc="-110" dirty="0" smtClean="0">
                <a:solidFill>
                  <a:srgbClr val="0033CC"/>
                </a:solidFill>
              </a:rPr>
              <a:t> </a:t>
            </a:r>
            <a:r>
              <a:rPr lang="pl-PL" spc="15" dirty="0" smtClean="0">
                <a:solidFill>
                  <a:srgbClr val="0033CC"/>
                </a:solidFill>
              </a:rPr>
              <a:t>całożyciowego</a:t>
            </a:r>
            <a:r>
              <a:rPr lang="pl-PL" spc="-185" dirty="0" smtClean="0">
                <a:solidFill>
                  <a:srgbClr val="0033CC"/>
                </a:solidFill>
              </a:rPr>
              <a:t> </a:t>
            </a:r>
            <a:r>
              <a:rPr lang="pl-PL" spc="25" dirty="0" smtClean="0">
                <a:solidFill>
                  <a:srgbClr val="0033CC"/>
                </a:solidFill>
              </a:rPr>
              <a:t>rozwoju</a:t>
            </a:r>
            <a:r>
              <a:rPr lang="pl-PL" b="0" spc="25" dirty="0" smtClean="0">
                <a:solidFill>
                  <a:srgbClr val="0033CC"/>
                </a:solidFill>
                <a:latin typeface="Verdana"/>
                <a:cs typeface="Verdana"/>
              </a:rPr>
              <a:t>.</a:t>
            </a:r>
          </a:p>
          <a:p>
            <a:pPr marL="3909695" algn="just">
              <a:lnSpc>
                <a:spcPct val="100000"/>
              </a:lnSpc>
              <a:spcBef>
                <a:spcPts val="50"/>
              </a:spcBef>
            </a:pPr>
            <a:endParaRPr lang="pl-PL" dirty="0" smtClean="0">
              <a:solidFill>
                <a:schemeClr val="tx1"/>
              </a:solidFill>
            </a:endParaRPr>
          </a:p>
          <a:p>
            <a:pPr marL="3922395" marR="166370" algn="just">
              <a:lnSpc>
                <a:spcPct val="99500"/>
              </a:lnSpc>
            </a:pPr>
            <a:r>
              <a:rPr lang="pl-PL" b="0" dirty="0" smtClean="0">
                <a:solidFill>
                  <a:schemeClr val="tx1"/>
                </a:solidFill>
                <a:latin typeface="Verdana"/>
                <a:cs typeface="Verdana"/>
              </a:rPr>
              <a:t>Okres</a:t>
            </a:r>
            <a:r>
              <a:rPr lang="pl-PL" b="0" spc="-3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15" dirty="0" smtClean="0">
                <a:solidFill>
                  <a:schemeClr val="tx1"/>
                </a:solidFill>
                <a:latin typeface="Verdana"/>
                <a:cs typeface="Verdana"/>
              </a:rPr>
              <a:t>przedszkolny</a:t>
            </a:r>
            <a:r>
              <a:rPr lang="pl-PL" b="0" spc="-185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10" dirty="0" smtClean="0">
                <a:solidFill>
                  <a:schemeClr val="tx1"/>
                </a:solidFill>
                <a:latin typeface="Verdana"/>
                <a:cs typeface="Verdana"/>
              </a:rPr>
              <a:t>jest</a:t>
            </a:r>
            <a:r>
              <a:rPr lang="pl-PL" b="0" spc="-14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15" dirty="0" smtClean="0">
                <a:solidFill>
                  <a:schemeClr val="tx1"/>
                </a:solidFill>
                <a:latin typeface="Verdana"/>
                <a:cs typeface="Verdana"/>
              </a:rPr>
              <a:t>pierwszym</a:t>
            </a:r>
            <a:r>
              <a:rPr lang="pl-PL" b="0" spc="-15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-5" dirty="0" smtClean="0">
                <a:solidFill>
                  <a:schemeClr val="tx1"/>
                </a:solidFill>
                <a:latin typeface="Verdana"/>
                <a:cs typeface="Verdana"/>
              </a:rPr>
              <a:t>etapem</a:t>
            </a:r>
            <a:r>
              <a:rPr lang="pl-PL" b="0" spc="2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5" dirty="0" smtClean="0">
                <a:solidFill>
                  <a:schemeClr val="tx1"/>
                </a:solidFill>
                <a:latin typeface="Verdana"/>
                <a:cs typeface="Verdana"/>
              </a:rPr>
              <a:t>kształcenia,</a:t>
            </a:r>
            <a:r>
              <a:rPr lang="pl-PL" b="0" spc="-105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-5" dirty="0" smtClean="0">
                <a:solidFill>
                  <a:schemeClr val="tx1"/>
                </a:solidFill>
                <a:latin typeface="Verdana"/>
                <a:cs typeface="Verdana"/>
              </a:rPr>
              <a:t>etapem</a:t>
            </a:r>
            <a:r>
              <a:rPr lang="pl-PL" b="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10" dirty="0" smtClean="0">
                <a:solidFill>
                  <a:schemeClr val="tx1"/>
                </a:solidFill>
                <a:latin typeface="Verdana"/>
                <a:cs typeface="Verdana"/>
              </a:rPr>
              <a:t>intensywnego  </a:t>
            </a:r>
            <a:r>
              <a:rPr lang="pl-PL" b="0" spc="30" dirty="0" smtClean="0">
                <a:solidFill>
                  <a:schemeClr val="tx1"/>
                </a:solidFill>
                <a:latin typeface="Verdana"/>
                <a:cs typeface="Verdana"/>
              </a:rPr>
              <a:t>rozwoju </a:t>
            </a:r>
            <a:r>
              <a:rPr lang="pl-PL" b="0" spc="5" dirty="0" smtClean="0">
                <a:solidFill>
                  <a:schemeClr val="tx1"/>
                </a:solidFill>
                <a:latin typeface="Verdana"/>
                <a:cs typeface="Verdana"/>
              </a:rPr>
              <a:t>psychofizycznego </a:t>
            </a:r>
            <a:r>
              <a:rPr lang="pl-PL" b="0" spc="10" dirty="0" smtClean="0">
                <a:solidFill>
                  <a:schemeClr val="tx1"/>
                </a:solidFill>
                <a:latin typeface="Verdana"/>
                <a:cs typeface="Verdana"/>
              </a:rPr>
              <a:t>dziecka, jak </a:t>
            </a:r>
            <a:r>
              <a:rPr lang="pl-PL" b="0" spc="25" dirty="0" smtClean="0">
                <a:solidFill>
                  <a:schemeClr val="tx1"/>
                </a:solidFill>
                <a:latin typeface="Verdana"/>
                <a:cs typeface="Verdana"/>
              </a:rPr>
              <a:t>również </a:t>
            </a:r>
            <a:r>
              <a:rPr lang="pl-PL" spc="15" dirty="0" smtClean="0">
                <a:solidFill>
                  <a:srgbClr val="0033CC"/>
                </a:solidFill>
              </a:rPr>
              <a:t>kształtowania postaw  </a:t>
            </a:r>
            <a:r>
              <a:rPr lang="pl-PL" spc="10" dirty="0" smtClean="0">
                <a:solidFill>
                  <a:srgbClr val="0033CC"/>
                </a:solidFill>
              </a:rPr>
              <a:t>prozdrowotnych</a:t>
            </a:r>
            <a:r>
              <a:rPr lang="pl-PL" b="0" spc="10" dirty="0" smtClean="0">
                <a:solidFill>
                  <a:srgbClr val="0033CC"/>
                </a:solidFill>
                <a:latin typeface="Verdana"/>
                <a:cs typeface="Verdana"/>
              </a:rPr>
              <a:t>. </a:t>
            </a:r>
            <a:r>
              <a:rPr lang="pl-PL" b="0" spc="-5" dirty="0" smtClean="0">
                <a:solidFill>
                  <a:schemeClr val="tx1"/>
                </a:solidFill>
                <a:latin typeface="Verdana"/>
                <a:cs typeface="Verdana"/>
              </a:rPr>
              <a:t>Stąd </a:t>
            </a:r>
            <a:r>
              <a:rPr lang="pl-PL" b="0" spc="15" dirty="0" smtClean="0">
                <a:solidFill>
                  <a:schemeClr val="tx1"/>
                </a:solidFill>
                <a:latin typeface="Verdana"/>
                <a:cs typeface="Verdana"/>
              </a:rPr>
              <a:t>szczególnie </a:t>
            </a:r>
            <a:r>
              <a:rPr lang="pl-PL" b="0" spc="10" dirty="0" smtClean="0">
                <a:solidFill>
                  <a:schemeClr val="tx1"/>
                </a:solidFill>
                <a:latin typeface="Verdana"/>
                <a:cs typeface="Verdana"/>
              </a:rPr>
              <a:t>istotnym </a:t>
            </a:r>
            <a:r>
              <a:rPr lang="pl-PL" b="0" spc="20" dirty="0" smtClean="0">
                <a:solidFill>
                  <a:schemeClr val="tx1"/>
                </a:solidFill>
                <a:latin typeface="Verdana"/>
                <a:cs typeface="Verdana"/>
              </a:rPr>
              <a:t>w </a:t>
            </a:r>
            <a:r>
              <a:rPr lang="pl-PL" b="0" spc="-5" dirty="0" smtClean="0">
                <a:solidFill>
                  <a:schemeClr val="tx1"/>
                </a:solidFill>
                <a:latin typeface="Verdana"/>
                <a:cs typeface="Verdana"/>
              </a:rPr>
              <a:t>tym </a:t>
            </a:r>
            <a:r>
              <a:rPr lang="pl-PL" b="0" spc="20" dirty="0" smtClean="0">
                <a:solidFill>
                  <a:schemeClr val="tx1"/>
                </a:solidFill>
                <a:latin typeface="Verdana"/>
                <a:cs typeface="Verdana"/>
              </a:rPr>
              <a:t>wieku </a:t>
            </a:r>
            <a:r>
              <a:rPr lang="pl-PL" b="0" spc="10" dirty="0" smtClean="0">
                <a:solidFill>
                  <a:schemeClr val="tx1"/>
                </a:solidFill>
                <a:latin typeface="Verdana"/>
                <a:cs typeface="Verdana"/>
              </a:rPr>
              <a:t>jest </a:t>
            </a:r>
            <a:r>
              <a:rPr lang="pl-PL" spc="15" dirty="0" smtClean="0">
                <a:solidFill>
                  <a:srgbClr val="0033CC"/>
                </a:solidFill>
              </a:rPr>
              <a:t>podjęcie  </a:t>
            </a:r>
            <a:r>
              <a:rPr lang="pl-PL" spc="20" dirty="0" smtClean="0">
                <a:solidFill>
                  <a:srgbClr val="0033CC"/>
                </a:solidFill>
              </a:rPr>
              <a:t>działań w </a:t>
            </a:r>
            <a:r>
              <a:rPr lang="pl-PL" spc="10" dirty="0" smtClean="0">
                <a:solidFill>
                  <a:srgbClr val="0033CC"/>
                </a:solidFill>
              </a:rPr>
              <a:t>ramach </a:t>
            </a:r>
            <a:r>
              <a:rPr lang="pl-PL" spc="20" dirty="0" smtClean="0">
                <a:solidFill>
                  <a:srgbClr val="0033CC"/>
                </a:solidFill>
              </a:rPr>
              <a:t>edukacji </a:t>
            </a:r>
            <a:r>
              <a:rPr lang="pl-PL" spc="15" dirty="0" smtClean="0">
                <a:solidFill>
                  <a:srgbClr val="0033CC"/>
                </a:solidFill>
              </a:rPr>
              <a:t>zdrowotnej</a:t>
            </a:r>
            <a:r>
              <a:rPr lang="pl-PL" b="0" spc="15" dirty="0" smtClean="0">
                <a:solidFill>
                  <a:srgbClr val="0033CC"/>
                </a:solidFill>
                <a:latin typeface="Verdana"/>
                <a:cs typeface="Verdana"/>
              </a:rPr>
              <a:t>,</a:t>
            </a:r>
            <a:r>
              <a:rPr lang="pl-PL" b="0" spc="15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5" dirty="0" smtClean="0">
                <a:solidFill>
                  <a:schemeClr val="tx1"/>
                </a:solidFill>
                <a:latin typeface="Verdana"/>
                <a:cs typeface="Verdana"/>
              </a:rPr>
              <a:t>będącej </a:t>
            </a:r>
            <a:r>
              <a:rPr lang="pl-PL" b="0" spc="10" dirty="0" smtClean="0">
                <a:solidFill>
                  <a:schemeClr val="tx1"/>
                </a:solidFill>
                <a:latin typeface="Verdana"/>
                <a:cs typeface="Verdana"/>
              </a:rPr>
              <a:t>niezbędnym,  </a:t>
            </a:r>
            <a:r>
              <a:rPr lang="pl-PL" b="0" spc="5" dirty="0" smtClean="0">
                <a:solidFill>
                  <a:schemeClr val="tx1"/>
                </a:solidFill>
                <a:latin typeface="Verdana"/>
                <a:cs typeface="Verdana"/>
              </a:rPr>
              <a:t>komplementarnym </a:t>
            </a:r>
            <a:r>
              <a:rPr lang="pl-PL" b="0" dirty="0" smtClean="0">
                <a:solidFill>
                  <a:schemeClr val="tx1"/>
                </a:solidFill>
                <a:latin typeface="Verdana"/>
                <a:cs typeface="Verdana"/>
              </a:rPr>
              <a:t>elementem </a:t>
            </a:r>
            <a:r>
              <a:rPr lang="pl-PL" b="0" spc="20" dirty="0" smtClean="0">
                <a:solidFill>
                  <a:schemeClr val="tx1"/>
                </a:solidFill>
                <a:latin typeface="Verdana"/>
                <a:cs typeface="Verdana"/>
              </a:rPr>
              <a:t>promocji</a:t>
            </a:r>
            <a:r>
              <a:rPr lang="pl-PL" b="0" spc="-31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20" dirty="0" smtClean="0">
                <a:solidFill>
                  <a:schemeClr val="tx1"/>
                </a:solidFill>
                <a:latin typeface="Verdana"/>
                <a:cs typeface="Verdana"/>
              </a:rPr>
              <a:t>zdrowia.</a:t>
            </a:r>
          </a:p>
          <a:p>
            <a:pPr marL="3909695" algn="just">
              <a:lnSpc>
                <a:spcPct val="100000"/>
              </a:lnSpc>
            </a:pPr>
            <a:endParaRPr lang="pl-PL" sz="25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22395" algn="just">
              <a:lnSpc>
                <a:spcPct val="100000"/>
              </a:lnSpc>
            </a:pPr>
            <a:r>
              <a:rPr lang="pl-PL" sz="1200" b="0" i="1" dirty="0" smtClean="0">
                <a:solidFill>
                  <a:schemeClr val="tx1"/>
                </a:solidFill>
                <a:latin typeface="Verdana"/>
                <a:cs typeface="Verdana"/>
              </a:rPr>
              <a:t>Systematyczna </a:t>
            </a:r>
            <a:r>
              <a:rPr lang="pl-PL" sz="1200" b="0" i="1" spc="15" dirty="0" smtClean="0">
                <a:solidFill>
                  <a:schemeClr val="tx1"/>
                </a:solidFill>
                <a:latin typeface="Verdana"/>
                <a:cs typeface="Verdana"/>
              </a:rPr>
              <a:t>współpraca </a:t>
            </a:r>
            <a:r>
              <a:rPr lang="pl-PL" sz="1200" b="0" i="1" dirty="0" smtClean="0">
                <a:solidFill>
                  <a:schemeClr val="tx1"/>
                </a:solidFill>
                <a:latin typeface="Verdana"/>
                <a:cs typeface="Verdana"/>
              </a:rPr>
              <a:t>i </a:t>
            </a:r>
            <a:r>
              <a:rPr lang="pl-PL" sz="1200" b="0" i="1" spc="-15" dirty="0" smtClean="0">
                <a:solidFill>
                  <a:schemeClr val="tx1"/>
                </a:solidFill>
                <a:latin typeface="Verdana"/>
                <a:cs typeface="Verdana"/>
              </a:rPr>
              <a:t>dobra komunikacja </a:t>
            </a:r>
            <a:r>
              <a:rPr lang="pl-PL" sz="1200" b="0" i="1" spc="-5" dirty="0" smtClean="0">
                <a:solidFill>
                  <a:schemeClr val="tx1"/>
                </a:solidFill>
                <a:latin typeface="Verdana"/>
                <a:cs typeface="Verdana"/>
              </a:rPr>
              <a:t>między rodzicami </a:t>
            </a:r>
            <a:r>
              <a:rPr lang="pl-PL" sz="1200" b="0" i="1" dirty="0" smtClean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pl-PL" sz="1200" b="0" i="1" spc="-15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sz="1200" b="0" i="1" spc="5" dirty="0" smtClean="0">
                <a:solidFill>
                  <a:schemeClr val="tx1"/>
                </a:solidFill>
                <a:latin typeface="Verdana"/>
                <a:cs typeface="Verdana"/>
              </a:rPr>
              <a:t>nauczycielami</a:t>
            </a:r>
            <a:endParaRPr lang="pl-PL" sz="1200" dirty="0" smtClean="0">
              <a:solidFill>
                <a:schemeClr val="tx1"/>
              </a:solidFill>
              <a:latin typeface="Verdana"/>
              <a:cs typeface="Verdana"/>
            </a:endParaRPr>
          </a:p>
          <a:p>
            <a:pPr marL="3922395" algn="just">
              <a:lnSpc>
                <a:spcPct val="100000"/>
              </a:lnSpc>
              <a:spcBef>
                <a:spcPts val="65"/>
              </a:spcBef>
            </a:pPr>
            <a:r>
              <a:rPr lang="pl-PL" sz="1200" b="0" i="1" dirty="0" smtClean="0">
                <a:solidFill>
                  <a:schemeClr val="tx1"/>
                </a:solidFill>
                <a:latin typeface="Verdana"/>
                <a:cs typeface="Verdana"/>
              </a:rPr>
              <a:t>- </a:t>
            </a:r>
            <a:r>
              <a:rPr lang="pl-PL" sz="1200" b="0" i="1" spc="-5" dirty="0" smtClean="0">
                <a:solidFill>
                  <a:schemeClr val="tx1"/>
                </a:solidFill>
                <a:latin typeface="Verdana"/>
                <a:cs typeface="Verdana"/>
              </a:rPr>
              <a:t>kompleksowe </a:t>
            </a:r>
            <a:r>
              <a:rPr lang="pl-PL" sz="1200" b="0" i="1" spc="15" dirty="0" smtClean="0">
                <a:solidFill>
                  <a:schemeClr val="tx1"/>
                </a:solidFill>
                <a:latin typeface="Verdana"/>
                <a:cs typeface="Verdana"/>
              </a:rPr>
              <a:t>wsparcie </a:t>
            </a:r>
            <a:r>
              <a:rPr lang="pl-PL" sz="1200" b="0" i="1" spc="-5" dirty="0" smtClean="0">
                <a:solidFill>
                  <a:schemeClr val="tx1"/>
                </a:solidFill>
                <a:latin typeface="Verdana"/>
                <a:cs typeface="Verdana"/>
              </a:rPr>
              <a:t>dziecka </a:t>
            </a:r>
            <a:r>
              <a:rPr lang="pl-PL" sz="1200" b="0" i="1" dirty="0" smtClean="0">
                <a:solidFill>
                  <a:schemeClr val="tx1"/>
                </a:solidFill>
                <a:latin typeface="Verdana"/>
                <a:cs typeface="Verdana"/>
              </a:rPr>
              <a:t>(</a:t>
            </a:r>
            <a:r>
              <a:rPr lang="pl-PL" sz="1200" b="0" i="1" dirty="0" err="1" smtClean="0">
                <a:solidFill>
                  <a:schemeClr val="tx1"/>
                </a:solidFill>
                <a:latin typeface="Verdana"/>
                <a:cs typeface="Verdana"/>
              </a:rPr>
              <a:t>Weissbrot-Koziarska</a:t>
            </a:r>
            <a:r>
              <a:rPr lang="pl-PL" sz="1200" b="0" i="1" dirty="0" smtClean="0">
                <a:solidFill>
                  <a:schemeClr val="tx1"/>
                </a:solidFill>
                <a:latin typeface="Verdana"/>
                <a:cs typeface="Verdana"/>
              </a:rPr>
              <a:t>,</a:t>
            </a:r>
            <a:r>
              <a:rPr lang="pl-PL" sz="1200" b="0" i="1" spc="-245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sz="1200" b="0" i="1" spc="-15" dirty="0" smtClean="0">
                <a:solidFill>
                  <a:schemeClr val="tx1"/>
                </a:solidFill>
                <a:latin typeface="Verdana"/>
                <a:cs typeface="Verdana"/>
              </a:rPr>
              <a:t>2018)</a:t>
            </a:r>
            <a:endParaRPr lang="pl-PL" sz="1200" dirty="0" smtClean="0">
              <a:solidFill>
                <a:schemeClr val="tx1"/>
              </a:solidFill>
              <a:latin typeface="Verdana"/>
              <a:cs typeface="Verdana"/>
            </a:endParaRPr>
          </a:p>
          <a:p>
            <a:pPr marL="3909695" algn="just">
              <a:lnSpc>
                <a:spcPct val="100000"/>
              </a:lnSpc>
            </a:pPr>
            <a:endParaRPr lang="pl-PL" dirty="0" smtClean="0">
              <a:solidFill>
                <a:schemeClr val="tx1"/>
              </a:solidFill>
            </a:endParaRPr>
          </a:p>
          <a:p>
            <a:pPr marL="3909695" algn="just">
              <a:lnSpc>
                <a:spcPct val="100000"/>
              </a:lnSpc>
              <a:spcBef>
                <a:spcPts val="40"/>
              </a:spcBef>
            </a:pPr>
            <a:endParaRPr lang="pl-PL" sz="125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22395" algn="just">
              <a:lnSpc>
                <a:spcPct val="100000"/>
              </a:lnSpc>
              <a:spcBef>
                <a:spcPts val="5"/>
              </a:spcBef>
            </a:pPr>
            <a:r>
              <a:rPr lang="pl-PL" b="0" spc="15" dirty="0" smtClean="0">
                <a:solidFill>
                  <a:schemeClr val="tx1"/>
                </a:solidFill>
                <a:latin typeface="Verdana"/>
                <a:cs typeface="Verdana"/>
              </a:rPr>
              <a:t>Działalność</a:t>
            </a:r>
            <a:r>
              <a:rPr lang="pl-PL" b="0" spc="-19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5" dirty="0" smtClean="0">
                <a:solidFill>
                  <a:schemeClr val="tx1"/>
                </a:solidFill>
                <a:latin typeface="Verdana"/>
                <a:cs typeface="Verdana"/>
              </a:rPr>
              <a:t>wychowawcza</a:t>
            </a:r>
            <a:r>
              <a:rPr lang="pl-PL" b="0" spc="-229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15" dirty="0" smtClean="0">
                <a:solidFill>
                  <a:schemeClr val="tx1"/>
                </a:solidFill>
                <a:latin typeface="Verdana"/>
                <a:cs typeface="Verdana"/>
              </a:rPr>
              <a:t>przedszkola</a:t>
            </a:r>
            <a:r>
              <a:rPr lang="pl-PL" b="0" spc="-22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30" dirty="0" smtClean="0">
                <a:solidFill>
                  <a:schemeClr val="tx1"/>
                </a:solidFill>
                <a:latin typeface="Verdana"/>
                <a:cs typeface="Verdana"/>
              </a:rPr>
              <a:t>powinna</a:t>
            </a:r>
            <a:r>
              <a:rPr lang="pl-PL" b="0" spc="-225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10" dirty="0" smtClean="0">
                <a:solidFill>
                  <a:schemeClr val="tx1"/>
                </a:solidFill>
                <a:latin typeface="Verdana"/>
                <a:cs typeface="Verdana"/>
              </a:rPr>
              <a:t>być</a:t>
            </a:r>
            <a:r>
              <a:rPr lang="pl-PL" b="0" spc="-11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10" dirty="0" smtClean="0">
                <a:solidFill>
                  <a:schemeClr val="tx1"/>
                </a:solidFill>
                <a:latin typeface="Verdana"/>
                <a:cs typeface="Verdana"/>
              </a:rPr>
              <a:t>wspomagana</a:t>
            </a:r>
            <a:r>
              <a:rPr lang="pl-PL" b="0" spc="-155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5" dirty="0" smtClean="0">
                <a:solidFill>
                  <a:schemeClr val="tx1"/>
                </a:solidFill>
                <a:latin typeface="Verdana"/>
                <a:cs typeface="Verdana"/>
              </a:rPr>
              <a:t>przez </a:t>
            </a:r>
            <a:r>
              <a:rPr lang="pl-PL" spc="5" dirty="0" smtClean="0">
                <a:solidFill>
                  <a:srgbClr val="0033CC"/>
                </a:solidFill>
              </a:rPr>
              <a:t>rodziców</a:t>
            </a:r>
            <a:r>
              <a:rPr lang="pl-PL" spc="-75" dirty="0" smtClean="0">
                <a:solidFill>
                  <a:srgbClr val="0033CC"/>
                </a:solidFill>
              </a:rPr>
              <a:t> </a:t>
            </a:r>
            <a:r>
              <a:rPr lang="pl-PL" spc="25" dirty="0" smtClean="0">
                <a:solidFill>
                  <a:srgbClr val="0033CC"/>
                </a:solidFill>
              </a:rPr>
              <a:t>w</a:t>
            </a:r>
            <a:r>
              <a:rPr lang="pl-PL" spc="5" dirty="0" smtClean="0">
                <a:solidFill>
                  <a:srgbClr val="0033CC"/>
                </a:solidFill>
              </a:rPr>
              <a:t> </a:t>
            </a:r>
            <a:r>
              <a:rPr lang="pl-PL" spc="15" dirty="0" smtClean="0">
                <a:solidFill>
                  <a:srgbClr val="0033CC"/>
                </a:solidFill>
              </a:rPr>
              <a:t>domu</a:t>
            </a:r>
            <a:r>
              <a:rPr lang="pl-PL" b="0" spc="15" dirty="0" smtClean="0">
                <a:solidFill>
                  <a:srgbClr val="0033CC"/>
                </a:solidFill>
                <a:latin typeface="Verdana"/>
                <a:cs typeface="Verdana"/>
              </a:rPr>
              <a:t>.</a:t>
            </a:r>
            <a:r>
              <a:rPr lang="pl-PL" b="0" spc="-110" dirty="0" smtClean="0">
                <a:solidFill>
                  <a:srgbClr val="0033CC"/>
                </a:solidFill>
                <a:latin typeface="Verdana"/>
                <a:cs typeface="Verdana"/>
              </a:rPr>
              <a:t> </a:t>
            </a:r>
            <a:r>
              <a:rPr lang="pl-PL" b="0" spc="-10" dirty="0" smtClean="0">
                <a:solidFill>
                  <a:schemeClr val="tx1"/>
                </a:solidFill>
                <a:latin typeface="Verdana"/>
                <a:cs typeface="Verdana"/>
              </a:rPr>
              <a:t>Tylko</a:t>
            </a:r>
            <a:r>
              <a:rPr lang="pl-PL" b="0" spc="-8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5" dirty="0" smtClean="0">
                <a:solidFill>
                  <a:schemeClr val="tx1"/>
                </a:solidFill>
                <a:latin typeface="Verdana"/>
                <a:cs typeface="Verdana"/>
              </a:rPr>
              <a:t>wtedy</a:t>
            </a:r>
            <a:r>
              <a:rPr lang="pl-PL" b="0" spc="-55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15" dirty="0" smtClean="0">
                <a:solidFill>
                  <a:schemeClr val="tx1"/>
                </a:solidFill>
                <a:latin typeface="Verdana"/>
                <a:cs typeface="Verdana"/>
              </a:rPr>
              <a:t>stworzone</a:t>
            </a:r>
            <a:r>
              <a:rPr lang="pl-PL" b="0" spc="-22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5" dirty="0" smtClean="0">
                <a:solidFill>
                  <a:schemeClr val="tx1"/>
                </a:solidFill>
                <a:latin typeface="Verdana"/>
                <a:cs typeface="Verdana"/>
              </a:rPr>
              <a:t>zostaną</a:t>
            </a:r>
            <a:r>
              <a:rPr lang="pl-PL" b="0" spc="-75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15" dirty="0" smtClean="0">
                <a:solidFill>
                  <a:schemeClr val="tx1"/>
                </a:solidFill>
                <a:latin typeface="Verdana"/>
                <a:cs typeface="Verdana"/>
              </a:rPr>
              <a:t>odpowiednie</a:t>
            </a:r>
            <a:r>
              <a:rPr lang="pl-PL" b="0" spc="-215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5" dirty="0" smtClean="0">
                <a:solidFill>
                  <a:schemeClr val="tx1"/>
                </a:solidFill>
                <a:latin typeface="Verdana"/>
                <a:cs typeface="Verdana"/>
              </a:rPr>
              <a:t>warunki</a:t>
            </a:r>
            <a:r>
              <a:rPr lang="pl-PL" b="0" spc="-13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25" dirty="0" smtClean="0">
                <a:solidFill>
                  <a:schemeClr val="tx1"/>
                </a:solidFill>
                <a:latin typeface="Verdana"/>
                <a:cs typeface="Verdana"/>
              </a:rPr>
              <a:t>do, </a:t>
            </a:r>
            <a:r>
              <a:rPr lang="pl-PL" b="0" spc="10" dirty="0" smtClean="0">
                <a:solidFill>
                  <a:schemeClr val="tx1"/>
                </a:solidFill>
                <a:latin typeface="Verdana"/>
                <a:cs typeface="Verdana"/>
              </a:rPr>
              <a:t>najlepszego</a:t>
            </a:r>
            <a:r>
              <a:rPr lang="pl-PL" b="0" spc="-16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5" dirty="0" smtClean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pl-PL" b="0" spc="-6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10" dirty="0" smtClean="0">
                <a:solidFill>
                  <a:schemeClr val="tx1"/>
                </a:solidFill>
                <a:latin typeface="Verdana"/>
                <a:cs typeface="Verdana"/>
              </a:rPr>
              <a:t>wszechstronnego</a:t>
            </a:r>
            <a:r>
              <a:rPr lang="pl-PL" b="0" spc="-16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30" dirty="0" smtClean="0">
                <a:solidFill>
                  <a:schemeClr val="tx1"/>
                </a:solidFill>
                <a:latin typeface="Verdana"/>
                <a:cs typeface="Verdana"/>
              </a:rPr>
              <a:t>rozwoju</a:t>
            </a:r>
            <a:r>
              <a:rPr lang="pl-PL" b="0" spc="-27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10" dirty="0" smtClean="0">
                <a:solidFill>
                  <a:schemeClr val="tx1"/>
                </a:solidFill>
                <a:latin typeface="Verdana"/>
                <a:cs typeface="Verdana"/>
              </a:rPr>
              <a:t>dziecka,</a:t>
            </a:r>
            <a:r>
              <a:rPr lang="pl-PL" b="0" spc="-11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5" dirty="0" smtClean="0">
                <a:solidFill>
                  <a:schemeClr val="tx1"/>
                </a:solidFill>
                <a:latin typeface="Verdana"/>
                <a:cs typeface="Verdana"/>
              </a:rPr>
              <a:t>które</a:t>
            </a:r>
            <a:r>
              <a:rPr lang="pl-PL" b="0" spc="-6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10" dirty="0" smtClean="0">
                <a:solidFill>
                  <a:schemeClr val="tx1"/>
                </a:solidFill>
                <a:latin typeface="Verdana"/>
                <a:cs typeface="Verdana"/>
              </a:rPr>
              <a:t>będą</a:t>
            </a:r>
            <a:r>
              <a:rPr lang="pl-PL" b="0" spc="-7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10" dirty="0" smtClean="0">
                <a:solidFill>
                  <a:schemeClr val="tx1"/>
                </a:solidFill>
                <a:latin typeface="Verdana"/>
                <a:cs typeface="Verdana"/>
              </a:rPr>
              <a:t>gwarancją</a:t>
            </a:r>
            <a:r>
              <a:rPr lang="pl-PL" b="0" spc="-14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10" dirty="0" smtClean="0">
                <a:solidFill>
                  <a:schemeClr val="tx1"/>
                </a:solidFill>
                <a:latin typeface="Verdana"/>
                <a:cs typeface="Verdana"/>
              </a:rPr>
              <a:t>radzenia  </a:t>
            </a:r>
            <a:r>
              <a:rPr lang="pl-PL" b="0" spc="30" dirty="0" smtClean="0">
                <a:solidFill>
                  <a:schemeClr val="tx1"/>
                </a:solidFill>
                <a:latin typeface="Verdana"/>
                <a:cs typeface="Verdana"/>
              </a:rPr>
              <a:t>sobie</a:t>
            </a:r>
            <a:r>
              <a:rPr lang="pl-PL" b="0" spc="-355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20" dirty="0" smtClean="0">
                <a:solidFill>
                  <a:schemeClr val="tx1"/>
                </a:solidFill>
                <a:latin typeface="Verdana"/>
                <a:cs typeface="Verdana"/>
              </a:rPr>
              <a:t>w </a:t>
            </a:r>
            <a:r>
              <a:rPr lang="pl-PL" b="0" spc="10" dirty="0" smtClean="0">
                <a:solidFill>
                  <a:schemeClr val="tx1"/>
                </a:solidFill>
                <a:latin typeface="Verdana"/>
                <a:cs typeface="Verdana"/>
              </a:rPr>
              <a:t>dalszej edukacji.</a:t>
            </a:r>
          </a:p>
          <a:p>
            <a:pPr marL="3909695" algn="just">
              <a:lnSpc>
                <a:spcPct val="100000"/>
              </a:lnSpc>
              <a:spcBef>
                <a:spcPts val="35"/>
              </a:spcBef>
            </a:pPr>
            <a:endParaRPr lang="pl-PL" dirty="0" smtClean="0">
              <a:solidFill>
                <a:schemeClr val="tx1"/>
              </a:solidFill>
            </a:endParaRPr>
          </a:p>
          <a:p>
            <a:pPr marL="3922395" marR="67945" algn="just">
              <a:lnSpc>
                <a:spcPct val="100600"/>
              </a:lnSpc>
            </a:pPr>
            <a:r>
              <a:rPr lang="pl-PL" b="0" spc="20" dirty="0" smtClean="0">
                <a:solidFill>
                  <a:schemeClr val="tx1"/>
                </a:solidFill>
                <a:latin typeface="Verdana"/>
                <a:cs typeface="Verdana"/>
              </a:rPr>
              <a:t>Analiza </a:t>
            </a:r>
            <a:r>
              <a:rPr lang="pl-PL" b="0" spc="25" dirty="0" smtClean="0">
                <a:solidFill>
                  <a:schemeClr val="tx1"/>
                </a:solidFill>
                <a:latin typeface="Verdana"/>
                <a:cs typeface="Verdana"/>
              </a:rPr>
              <a:t>wyników pięciu </a:t>
            </a:r>
            <a:r>
              <a:rPr lang="pl-PL" b="0" spc="10" dirty="0" smtClean="0">
                <a:solidFill>
                  <a:schemeClr val="tx1"/>
                </a:solidFill>
                <a:latin typeface="Verdana"/>
                <a:cs typeface="Verdana"/>
              </a:rPr>
              <a:t>programów </a:t>
            </a:r>
            <a:r>
              <a:rPr lang="pl-PL" b="0" spc="5" dirty="0" smtClean="0">
                <a:solidFill>
                  <a:schemeClr val="tx1"/>
                </a:solidFill>
                <a:latin typeface="Verdana"/>
                <a:cs typeface="Verdana"/>
              </a:rPr>
              <a:t>edukacyjnych </a:t>
            </a:r>
            <a:r>
              <a:rPr lang="pl-PL" b="0" spc="30" dirty="0" smtClean="0">
                <a:solidFill>
                  <a:schemeClr val="tx1"/>
                </a:solidFill>
                <a:latin typeface="Verdana"/>
                <a:cs typeface="Verdana"/>
              </a:rPr>
              <a:t>dla </a:t>
            </a:r>
            <a:r>
              <a:rPr lang="pl-PL" b="0" spc="15" dirty="0" smtClean="0">
                <a:solidFill>
                  <a:schemeClr val="tx1"/>
                </a:solidFill>
                <a:latin typeface="Verdana"/>
                <a:cs typeface="Verdana"/>
              </a:rPr>
              <a:t>dzieci </a:t>
            </a:r>
            <a:r>
              <a:rPr lang="pl-PL" b="0" spc="20" dirty="0" smtClean="0">
                <a:solidFill>
                  <a:schemeClr val="tx1"/>
                </a:solidFill>
                <a:latin typeface="Verdana"/>
                <a:cs typeface="Verdana"/>
              </a:rPr>
              <a:t>w wieku </a:t>
            </a:r>
            <a:r>
              <a:rPr lang="pl-PL" b="0" spc="35" dirty="0" smtClean="0">
                <a:solidFill>
                  <a:schemeClr val="tx1"/>
                </a:solidFill>
                <a:latin typeface="Verdana"/>
                <a:cs typeface="Verdana"/>
              </a:rPr>
              <a:t>5–6 </a:t>
            </a:r>
            <a:r>
              <a:rPr lang="pl-PL" b="0" spc="20" dirty="0" smtClean="0">
                <a:solidFill>
                  <a:schemeClr val="tx1"/>
                </a:solidFill>
                <a:latin typeface="Verdana"/>
                <a:cs typeface="Verdana"/>
              </a:rPr>
              <a:t>lat  </a:t>
            </a:r>
            <a:r>
              <a:rPr lang="pl-PL" b="0" spc="5" dirty="0" smtClean="0">
                <a:solidFill>
                  <a:schemeClr val="tx1"/>
                </a:solidFill>
                <a:latin typeface="Verdana"/>
                <a:cs typeface="Verdana"/>
              </a:rPr>
              <a:t>pokazała,</a:t>
            </a:r>
            <a:r>
              <a:rPr lang="pl-PL" b="0" spc="-114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b="0" spc="10" dirty="0" smtClean="0">
                <a:solidFill>
                  <a:schemeClr val="tx1"/>
                </a:solidFill>
                <a:latin typeface="Verdana"/>
                <a:cs typeface="Verdana"/>
              </a:rPr>
              <a:t>że</a:t>
            </a:r>
            <a:r>
              <a:rPr lang="pl-PL" b="0" spc="-5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l-PL" spc="15" dirty="0" smtClean="0">
                <a:solidFill>
                  <a:srgbClr val="0033CC"/>
                </a:solidFill>
              </a:rPr>
              <a:t>poziom</a:t>
            </a:r>
            <a:r>
              <a:rPr lang="pl-PL" spc="-35" dirty="0" smtClean="0">
                <a:solidFill>
                  <a:srgbClr val="0033CC"/>
                </a:solidFill>
              </a:rPr>
              <a:t> </a:t>
            </a:r>
            <a:r>
              <a:rPr lang="pl-PL" spc="20" dirty="0" smtClean="0">
                <a:solidFill>
                  <a:srgbClr val="0033CC"/>
                </a:solidFill>
              </a:rPr>
              <a:t>wiedzy</a:t>
            </a:r>
            <a:r>
              <a:rPr lang="pl-PL" spc="-200" dirty="0" smtClean="0">
                <a:solidFill>
                  <a:srgbClr val="0033CC"/>
                </a:solidFill>
              </a:rPr>
              <a:t> </a:t>
            </a:r>
            <a:r>
              <a:rPr lang="pl-PL" spc="10" dirty="0" smtClean="0">
                <a:solidFill>
                  <a:srgbClr val="0033CC"/>
                </a:solidFill>
              </a:rPr>
              <a:t>dzieci</a:t>
            </a:r>
            <a:r>
              <a:rPr lang="pl-PL" spc="-60" dirty="0" smtClean="0">
                <a:solidFill>
                  <a:srgbClr val="0033CC"/>
                </a:solidFill>
              </a:rPr>
              <a:t> </a:t>
            </a:r>
            <a:r>
              <a:rPr lang="pl-PL" spc="-5" dirty="0" smtClean="0">
                <a:solidFill>
                  <a:srgbClr val="0033CC"/>
                </a:solidFill>
              </a:rPr>
              <a:t>był</a:t>
            </a:r>
            <a:r>
              <a:rPr lang="pl-PL" dirty="0" smtClean="0">
                <a:solidFill>
                  <a:srgbClr val="0033CC"/>
                </a:solidFill>
              </a:rPr>
              <a:t> </a:t>
            </a:r>
            <a:r>
              <a:rPr lang="pl-PL" spc="30" dirty="0" smtClean="0">
                <a:solidFill>
                  <a:srgbClr val="0033CC"/>
                </a:solidFill>
              </a:rPr>
              <a:t>istotnie</a:t>
            </a:r>
            <a:r>
              <a:rPr lang="pl-PL" spc="-225" dirty="0" smtClean="0">
                <a:solidFill>
                  <a:srgbClr val="0033CC"/>
                </a:solidFill>
              </a:rPr>
              <a:t> </a:t>
            </a:r>
            <a:r>
              <a:rPr lang="pl-PL" spc="5" dirty="0" smtClean="0">
                <a:solidFill>
                  <a:srgbClr val="0033CC"/>
                </a:solidFill>
              </a:rPr>
              <a:t>wyższy</a:t>
            </a:r>
            <a:r>
              <a:rPr lang="pl-PL" spc="-50" dirty="0" smtClean="0">
                <a:solidFill>
                  <a:srgbClr val="0033CC"/>
                </a:solidFill>
              </a:rPr>
              <a:t> </a:t>
            </a:r>
            <a:r>
              <a:rPr lang="pl-PL" spc="5" dirty="0" smtClean="0">
                <a:solidFill>
                  <a:srgbClr val="0033CC"/>
                </a:solidFill>
              </a:rPr>
              <a:t>po</a:t>
            </a:r>
            <a:r>
              <a:rPr lang="pl-PL" spc="-25" dirty="0" smtClean="0">
                <a:solidFill>
                  <a:srgbClr val="0033CC"/>
                </a:solidFill>
              </a:rPr>
              <a:t> </a:t>
            </a:r>
            <a:r>
              <a:rPr lang="pl-PL" spc="10" dirty="0" smtClean="0">
                <a:solidFill>
                  <a:srgbClr val="0033CC"/>
                </a:solidFill>
              </a:rPr>
              <a:t>przejściu</a:t>
            </a:r>
            <a:r>
              <a:rPr lang="pl-PL" spc="-140" dirty="0" smtClean="0">
                <a:solidFill>
                  <a:srgbClr val="0033CC"/>
                </a:solidFill>
              </a:rPr>
              <a:t> </a:t>
            </a:r>
            <a:r>
              <a:rPr lang="pl-PL" dirty="0" smtClean="0">
                <a:solidFill>
                  <a:srgbClr val="0033CC"/>
                </a:solidFill>
              </a:rPr>
              <a:t>przez  program </a:t>
            </a:r>
            <a:r>
              <a:rPr lang="pl-PL" spc="20" dirty="0" smtClean="0">
                <a:solidFill>
                  <a:srgbClr val="0033CC"/>
                </a:solidFill>
              </a:rPr>
              <a:t>edukacyjny</a:t>
            </a:r>
            <a:r>
              <a:rPr lang="pl-PL" spc="-355" dirty="0" smtClean="0">
                <a:solidFill>
                  <a:srgbClr val="0033CC"/>
                </a:solidFill>
              </a:rPr>
              <a:t> </a:t>
            </a:r>
            <a:r>
              <a:rPr lang="pl-PL" sz="1200" b="0" i="1" spc="10" dirty="0" smtClean="0">
                <a:solidFill>
                  <a:schemeClr val="tx1"/>
                </a:solidFill>
                <a:latin typeface="Verdana"/>
                <a:cs typeface="Verdana"/>
              </a:rPr>
              <a:t>(</a:t>
            </a:r>
            <a:r>
              <a:rPr lang="pl-PL" sz="1200" b="0" i="1" spc="10" dirty="0" err="1" smtClean="0">
                <a:solidFill>
                  <a:schemeClr val="tx1"/>
                </a:solidFill>
                <a:latin typeface="Verdana"/>
                <a:cs typeface="Verdana"/>
              </a:rPr>
              <a:t>Yardimici</a:t>
            </a:r>
            <a:r>
              <a:rPr lang="pl-PL" sz="1200" b="0" i="1" spc="10" dirty="0" smtClean="0">
                <a:solidFill>
                  <a:schemeClr val="tx1"/>
                </a:solidFill>
                <a:latin typeface="Verdana"/>
                <a:cs typeface="Verdana"/>
              </a:rPr>
              <a:t>, </a:t>
            </a:r>
            <a:r>
              <a:rPr lang="pl-PL" sz="1200" b="0" i="1" spc="-15" dirty="0" smtClean="0">
                <a:solidFill>
                  <a:schemeClr val="tx1"/>
                </a:solidFill>
                <a:latin typeface="Verdana"/>
                <a:cs typeface="Verdana"/>
              </a:rPr>
              <a:t>2015)</a:t>
            </a:r>
            <a:endParaRPr lang="pl-PL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0" y="5448300"/>
            <a:ext cx="8029575" cy="561975"/>
          </a:xfrm>
          <a:custGeom>
            <a:avLst/>
            <a:gdLst/>
            <a:ahLst/>
            <a:cxnLst/>
            <a:rect l="l" t="t" r="r" b="b"/>
            <a:pathLst>
              <a:path w="8029575" h="561975">
                <a:moveTo>
                  <a:pt x="0" y="561975"/>
                </a:moveTo>
                <a:lnTo>
                  <a:pt x="8029575" y="561975"/>
                </a:lnTo>
                <a:lnTo>
                  <a:pt x="8029575" y="0"/>
                </a:lnTo>
                <a:lnTo>
                  <a:pt x="0" y="0"/>
                </a:lnTo>
                <a:lnTo>
                  <a:pt x="0" y="561975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" y="0"/>
            <a:ext cx="120015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14325"/>
            <a:ext cx="4876800" cy="790575"/>
          </a:xfrm>
          <a:custGeom>
            <a:avLst/>
            <a:gdLst/>
            <a:ahLst/>
            <a:cxnLst/>
            <a:rect l="l" t="t" r="r" b="b"/>
            <a:pathLst>
              <a:path w="4876800" h="790575">
                <a:moveTo>
                  <a:pt x="0" y="790575"/>
                </a:moveTo>
                <a:lnTo>
                  <a:pt x="4876800" y="790575"/>
                </a:lnTo>
                <a:lnTo>
                  <a:pt x="4876800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287" y="510857"/>
            <a:ext cx="436626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20" dirty="0"/>
              <a:t>Idea </a:t>
            </a:r>
            <a:r>
              <a:rPr spc="5" dirty="0"/>
              <a:t>wprowadzenia</a:t>
            </a:r>
            <a:r>
              <a:rPr spc="-215" dirty="0"/>
              <a:t> </a:t>
            </a:r>
            <a:r>
              <a:rPr spc="15" dirty="0"/>
              <a:t>programu</a:t>
            </a:r>
          </a:p>
        </p:txBody>
      </p:sp>
      <p:sp>
        <p:nvSpPr>
          <p:cNvPr id="6" name="object 6"/>
          <p:cNvSpPr/>
          <p:nvPr/>
        </p:nvSpPr>
        <p:spPr>
          <a:xfrm>
            <a:off x="95250" y="1314450"/>
            <a:ext cx="7924800" cy="561975"/>
          </a:xfrm>
          <a:custGeom>
            <a:avLst/>
            <a:gdLst/>
            <a:ahLst/>
            <a:cxnLst/>
            <a:rect l="l" t="t" r="r" b="b"/>
            <a:pathLst>
              <a:path w="7924800" h="561975">
                <a:moveTo>
                  <a:pt x="0" y="561975"/>
                </a:moveTo>
                <a:lnTo>
                  <a:pt x="7924800" y="561975"/>
                </a:lnTo>
                <a:lnTo>
                  <a:pt x="7924800" y="0"/>
                </a:lnTo>
                <a:lnTo>
                  <a:pt x="0" y="0"/>
                </a:lnTo>
                <a:lnTo>
                  <a:pt x="0" y="561975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250" y="3524250"/>
            <a:ext cx="7743825" cy="561975"/>
          </a:xfrm>
          <a:custGeom>
            <a:avLst/>
            <a:gdLst/>
            <a:ahLst/>
            <a:cxnLst/>
            <a:rect l="l" t="t" r="r" b="b"/>
            <a:pathLst>
              <a:path w="7743825" h="561975">
                <a:moveTo>
                  <a:pt x="0" y="561975"/>
                </a:moveTo>
                <a:lnTo>
                  <a:pt x="7743825" y="561975"/>
                </a:lnTo>
                <a:lnTo>
                  <a:pt x="7743825" y="0"/>
                </a:lnTo>
                <a:lnTo>
                  <a:pt x="0" y="0"/>
                </a:lnTo>
                <a:lnTo>
                  <a:pt x="0" y="561975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9545" y="1402397"/>
            <a:ext cx="7169150" cy="52578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231775" algn="just">
              <a:lnSpc>
                <a:spcPts val="1430"/>
              </a:lnSpc>
              <a:spcBef>
                <a:spcPts val="155"/>
              </a:spcBef>
            </a:pPr>
            <a:r>
              <a:rPr lang="pl-PL" sz="1200" i="1" spc="25" dirty="0" smtClean="0">
                <a:latin typeface="Verdana"/>
                <a:cs typeface="Verdana"/>
              </a:rPr>
              <a:t>Właściwe</a:t>
            </a:r>
            <a:r>
              <a:rPr lang="pl-PL" sz="1200" i="1" spc="-160" dirty="0" smtClean="0">
                <a:latin typeface="Verdana"/>
                <a:cs typeface="Verdana"/>
              </a:rPr>
              <a:t> </a:t>
            </a:r>
            <a:r>
              <a:rPr lang="pl-PL" sz="1200" i="1" dirty="0" smtClean="0">
                <a:latin typeface="Verdana"/>
                <a:cs typeface="Verdana"/>
              </a:rPr>
              <a:t>kompetencje</a:t>
            </a:r>
            <a:r>
              <a:rPr lang="pl-PL" sz="1200" i="1" spc="-75" dirty="0" smtClean="0">
                <a:latin typeface="Verdana"/>
                <a:cs typeface="Verdana"/>
              </a:rPr>
              <a:t> </a:t>
            </a:r>
            <a:r>
              <a:rPr lang="pl-PL" sz="1200" i="1" spc="-5" dirty="0" smtClean="0">
                <a:latin typeface="Verdana"/>
                <a:cs typeface="Verdana"/>
              </a:rPr>
              <a:t>prozdrowotne</a:t>
            </a:r>
            <a:r>
              <a:rPr lang="pl-PL" sz="1200" i="1" spc="-80" dirty="0" smtClean="0">
                <a:latin typeface="Verdana"/>
                <a:cs typeface="Verdana"/>
              </a:rPr>
              <a:t> </a:t>
            </a:r>
            <a:r>
              <a:rPr lang="pl-PL" sz="1200" i="1" spc="10" dirty="0" smtClean="0">
                <a:latin typeface="Verdana"/>
                <a:cs typeface="Verdana"/>
              </a:rPr>
              <a:t>nauczycieli</a:t>
            </a:r>
            <a:r>
              <a:rPr lang="pl-PL" sz="1200" i="1" spc="-65" dirty="0" smtClean="0">
                <a:latin typeface="Verdana"/>
                <a:cs typeface="Verdana"/>
              </a:rPr>
              <a:t> </a:t>
            </a:r>
            <a:r>
              <a:rPr lang="pl-PL" sz="1200" i="1" dirty="0" smtClean="0">
                <a:latin typeface="Verdana"/>
                <a:cs typeface="Verdana"/>
              </a:rPr>
              <a:t>ważnym</a:t>
            </a:r>
            <a:r>
              <a:rPr lang="pl-PL" sz="1200" i="1" spc="-80" dirty="0" smtClean="0">
                <a:latin typeface="Verdana"/>
                <a:cs typeface="Verdana"/>
              </a:rPr>
              <a:t> </a:t>
            </a:r>
            <a:r>
              <a:rPr lang="pl-PL" sz="1200" i="1" spc="-5" dirty="0" smtClean="0">
                <a:latin typeface="Verdana"/>
                <a:cs typeface="Verdana"/>
              </a:rPr>
              <a:t>czynnikiem </a:t>
            </a:r>
            <a:r>
              <a:rPr lang="pl-PL" sz="1200" i="1" dirty="0" smtClean="0">
                <a:latin typeface="Verdana"/>
                <a:cs typeface="Verdana"/>
              </a:rPr>
              <a:t>w</a:t>
            </a:r>
            <a:r>
              <a:rPr lang="pl-PL" sz="1200" i="1" spc="35" dirty="0" smtClean="0">
                <a:latin typeface="Verdana"/>
                <a:cs typeface="Verdana"/>
              </a:rPr>
              <a:t> </a:t>
            </a:r>
            <a:r>
              <a:rPr lang="pl-PL" sz="1200" i="1" spc="-5" dirty="0" smtClean="0">
                <a:latin typeface="Verdana"/>
                <a:cs typeface="Verdana"/>
              </a:rPr>
              <a:t>kreowaniu</a:t>
            </a:r>
            <a:r>
              <a:rPr lang="pl-PL" sz="1200" i="1" spc="-45" dirty="0" smtClean="0">
                <a:latin typeface="Verdana"/>
                <a:cs typeface="Verdana"/>
              </a:rPr>
              <a:t> </a:t>
            </a:r>
            <a:r>
              <a:rPr lang="pl-PL" sz="1200" i="1" spc="-20" dirty="0" smtClean="0">
                <a:latin typeface="Verdana"/>
                <a:cs typeface="Verdana"/>
              </a:rPr>
              <a:t>kultury  </a:t>
            </a:r>
            <a:r>
              <a:rPr lang="pl-PL" sz="1200" i="1" spc="5" dirty="0" smtClean="0">
                <a:latin typeface="Verdana"/>
                <a:cs typeface="Verdana"/>
              </a:rPr>
              <a:t>zdrowotnej </a:t>
            </a:r>
            <a:r>
              <a:rPr lang="pl-PL" sz="1200" i="1" spc="10" dirty="0" smtClean="0">
                <a:latin typeface="Verdana"/>
                <a:cs typeface="Verdana"/>
              </a:rPr>
              <a:t>(Matusiewicz </a:t>
            </a:r>
            <a:r>
              <a:rPr lang="pl-PL" sz="1200" i="1" dirty="0" smtClean="0">
                <a:latin typeface="Verdana"/>
                <a:cs typeface="Verdana"/>
              </a:rPr>
              <a:t>i </a:t>
            </a:r>
            <a:r>
              <a:rPr lang="pl-PL" sz="1200" i="1" spc="25" dirty="0" err="1" smtClean="0">
                <a:latin typeface="Verdana"/>
                <a:cs typeface="Verdana"/>
              </a:rPr>
              <a:t>wsp</a:t>
            </a:r>
            <a:r>
              <a:rPr lang="pl-PL" sz="1200" i="1" spc="25" dirty="0" smtClean="0">
                <a:latin typeface="Verdana"/>
                <a:cs typeface="Verdana"/>
              </a:rPr>
              <a:t>.,</a:t>
            </a:r>
            <a:r>
              <a:rPr lang="pl-PL" sz="1200" i="1" spc="10" dirty="0" smtClean="0">
                <a:latin typeface="Verdana"/>
                <a:cs typeface="Verdana"/>
              </a:rPr>
              <a:t> </a:t>
            </a:r>
            <a:r>
              <a:rPr lang="pl-PL" sz="1200" i="1" spc="-15" dirty="0" smtClean="0">
                <a:latin typeface="Verdana"/>
                <a:cs typeface="Verdana"/>
              </a:rPr>
              <a:t>2019)</a:t>
            </a:r>
            <a:endParaRPr lang="pl-PL" sz="1200" dirty="0" smtClean="0"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lang="pl-PL" sz="1100" dirty="0" smtClean="0">
              <a:latin typeface="Times New Roman"/>
              <a:cs typeface="Times New Roman"/>
            </a:endParaRPr>
          </a:p>
          <a:p>
            <a:pPr marL="214629" marR="5080" algn="just">
              <a:lnSpc>
                <a:spcPct val="100099"/>
              </a:lnSpc>
            </a:pPr>
            <a:r>
              <a:rPr lang="pl-PL" sz="1400" dirty="0" smtClean="0">
                <a:latin typeface="Verdana"/>
                <a:cs typeface="Verdana"/>
              </a:rPr>
              <a:t>Badani </a:t>
            </a:r>
            <a:r>
              <a:rPr lang="pl-PL" sz="1400" spc="15" dirty="0" smtClean="0">
                <a:latin typeface="Verdana"/>
                <a:cs typeface="Verdana"/>
              </a:rPr>
              <a:t>nauczyciele </a:t>
            </a:r>
            <a:r>
              <a:rPr lang="pl-PL" sz="1400" spc="20" dirty="0" smtClean="0">
                <a:latin typeface="Verdana"/>
                <a:cs typeface="Verdana"/>
              </a:rPr>
              <a:t>wychowania </a:t>
            </a:r>
            <a:r>
              <a:rPr lang="pl-PL" sz="1400" spc="10" dirty="0" smtClean="0">
                <a:latin typeface="Verdana"/>
                <a:cs typeface="Verdana"/>
              </a:rPr>
              <a:t>przedszkolnego </a:t>
            </a:r>
            <a:r>
              <a:rPr lang="pl-PL" sz="1400" b="1" spc="5" dirty="0" smtClean="0">
                <a:solidFill>
                  <a:srgbClr val="0033CC"/>
                </a:solidFill>
                <a:latin typeface="Verdana"/>
                <a:cs typeface="Verdana"/>
              </a:rPr>
              <a:t>wybiórczo </a:t>
            </a:r>
            <a:r>
              <a:rPr lang="pl-PL" sz="1400" b="1" spc="20" dirty="0" smtClean="0">
                <a:solidFill>
                  <a:srgbClr val="0033CC"/>
                </a:solidFill>
                <a:latin typeface="Verdana"/>
                <a:cs typeface="Verdana"/>
              </a:rPr>
              <a:t>podejmują  </a:t>
            </a:r>
            <a:r>
              <a:rPr lang="pl-PL" sz="1400" b="1" spc="10" dirty="0" smtClean="0">
                <a:solidFill>
                  <a:srgbClr val="0033CC"/>
                </a:solidFill>
                <a:latin typeface="Verdana"/>
                <a:cs typeface="Verdana"/>
              </a:rPr>
              <a:t>korzystne </a:t>
            </a:r>
            <a:r>
              <a:rPr lang="pl-PL" sz="1400" b="1" spc="15" dirty="0" smtClean="0">
                <a:solidFill>
                  <a:srgbClr val="0033CC"/>
                </a:solidFill>
                <a:latin typeface="Verdana"/>
                <a:cs typeface="Verdana"/>
              </a:rPr>
              <a:t>dla </a:t>
            </a:r>
            <a:r>
              <a:rPr lang="pl-PL" sz="1400" b="1" spc="10" dirty="0" smtClean="0">
                <a:solidFill>
                  <a:srgbClr val="0033CC"/>
                </a:solidFill>
                <a:latin typeface="Verdana"/>
                <a:cs typeface="Verdana"/>
              </a:rPr>
              <a:t>zdrowia </a:t>
            </a:r>
            <a:r>
              <a:rPr lang="pl-PL" sz="1400" spc="15" dirty="0" smtClean="0">
                <a:latin typeface="Verdana"/>
                <a:cs typeface="Verdana"/>
              </a:rPr>
              <a:t>działania, </a:t>
            </a:r>
            <a:r>
              <a:rPr lang="pl-PL" sz="1400" spc="20" dirty="0" smtClean="0">
                <a:latin typeface="Verdana"/>
                <a:cs typeface="Verdana"/>
              </a:rPr>
              <a:t>istnieje </a:t>
            </a:r>
            <a:r>
              <a:rPr lang="pl-PL" sz="1400" spc="-5" dirty="0" smtClean="0">
                <a:latin typeface="Verdana"/>
                <a:cs typeface="Verdana"/>
              </a:rPr>
              <a:t>zatem </a:t>
            </a:r>
            <a:r>
              <a:rPr lang="pl-PL" sz="1400" spc="15" dirty="0" smtClean="0">
                <a:latin typeface="Verdana"/>
                <a:cs typeface="Verdana"/>
              </a:rPr>
              <a:t>konieczność </a:t>
            </a:r>
            <a:r>
              <a:rPr lang="pl-PL" sz="1400" spc="20" dirty="0" smtClean="0">
                <a:latin typeface="Verdana"/>
                <a:cs typeface="Verdana"/>
              </a:rPr>
              <a:t>(chociażby  </a:t>
            </a:r>
            <a:r>
              <a:rPr lang="pl-PL" sz="1400" spc="10" dirty="0" smtClean="0">
                <a:latin typeface="Verdana"/>
                <a:cs typeface="Verdana"/>
              </a:rPr>
              <a:t>poprzez </a:t>
            </a:r>
            <a:r>
              <a:rPr lang="pl-PL" sz="1400" spc="15" dirty="0" smtClean="0">
                <a:latin typeface="Verdana"/>
                <a:cs typeface="Verdana"/>
              </a:rPr>
              <a:t>różne formy doskonalenia zawodowego) modyfikacji </a:t>
            </a:r>
            <a:r>
              <a:rPr lang="pl-PL" sz="1400" spc="30" dirty="0" smtClean="0">
                <a:latin typeface="Verdana"/>
                <a:cs typeface="Verdana"/>
              </a:rPr>
              <a:t>ich  </a:t>
            </a:r>
            <a:r>
              <a:rPr lang="pl-PL" sz="1400" spc="10" dirty="0" smtClean="0">
                <a:latin typeface="Verdana"/>
                <a:cs typeface="Verdana"/>
              </a:rPr>
              <a:t>prozdrowotnych</a:t>
            </a:r>
            <a:r>
              <a:rPr lang="pl-PL" sz="1400" spc="-170" dirty="0" smtClean="0">
                <a:latin typeface="Verdana"/>
                <a:cs typeface="Verdana"/>
              </a:rPr>
              <a:t> </a:t>
            </a:r>
            <a:r>
              <a:rPr lang="pl-PL" sz="1400" spc="10" dirty="0" smtClean="0">
                <a:latin typeface="Verdana"/>
                <a:cs typeface="Verdana"/>
              </a:rPr>
              <a:t>zachowań,</a:t>
            </a:r>
            <a:r>
              <a:rPr lang="pl-PL" sz="1400" spc="-180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szczególnie</a:t>
            </a:r>
            <a:r>
              <a:rPr lang="pl-PL" sz="1400" spc="-210" dirty="0" smtClean="0">
                <a:latin typeface="Verdana"/>
                <a:cs typeface="Verdana"/>
              </a:rPr>
              <a:t> </a:t>
            </a:r>
            <a:r>
              <a:rPr lang="pl-PL" sz="1400" spc="20" dirty="0" smtClean="0">
                <a:latin typeface="Verdana"/>
                <a:cs typeface="Verdana"/>
              </a:rPr>
              <a:t>w</a:t>
            </a:r>
            <a:r>
              <a:rPr lang="pl-PL" sz="1400" spc="-80" dirty="0" smtClean="0">
                <a:latin typeface="Verdana"/>
                <a:cs typeface="Verdana"/>
              </a:rPr>
              <a:t> </a:t>
            </a:r>
            <a:r>
              <a:rPr lang="pl-PL" sz="1400" spc="-5" dirty="0" smtClean="0">
                <a:latin typeface="Verdana"/>
                <a:cs typeface="Verdana"/>
              </a:rPr>
              <a:t>tych</a:t>
            </a:r>
            <a:r>
              <a:rPr lang="pl-PL" sz="1400" spc="-30" dirty="0" smtClean="0">
                <a:latin typeface="Verdana"/>
                <a:cs typeface="Verdana"/>
              </a:rPr>
              <a:t> </a:t>
            </a:r>
            <a:r>
              <a:rPr lang="pl-PL" sz="1400" spc="5" dirty="0" smtClean="0">
                <a:latin typeface="Verdana"/>
                <a:cs typeface="Verdana"/>
              </a:rPr>
              <a:t>obszarach,</a:t>
            </a:r>
            <a:r>
              <a:rPr lang="pl-PL" sz="1400" spc="-105" dirty="0" smtClean="0">
                <a:latin typeface="Verdana"/>
                <a:cs typeface="Verdana"/>
              </a:rPr>
              <a:t> </a:t>
            </a:r>
            <a:r>
              <a:rPr lang="pl-PL" sz="1400" spc="5" dirty="0" smtClean="0">
                <a:latin typeface="Verdana"/>
                <a:cs typeface="Verdana"/>
              </a:rPr>
              <a:t>które</a:t>
            </a:r>
            <a:r>
              <a:rPr lang="pl-PL" sz="1400" spc="-55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są</a:t>
            </a:r>
            <a:r>
              <a:rPr lang="pl-PL" sz="1400" spc="-65" dirty="0" smtClean="0">
                <a:latin typeface="Verdana"/>
                <a:cs typeface="Verdana"/>
              </a:rPr>
              <a:t> </a:t>
            </a:r>
            <a:r>
              <a:rPr lang="pl-PL" sz="1400" spc="5" dirty="0" smtClean="0">
                <a:latin typeface="Verdana"/>
                <a:cs typeface="Verdana"/>
              </a:rPr>
              <a:t>przez</a:t>
            </a:r>
            <a:r>
              <a:rPr lang="pl-PL" sz="1400" spc="-30" dirty="0" smtClean="0">
                <a:latin typeface="Verdana"/>
                <a:cs typeface="Verdana"/>
              </a:rPr>
              <a:t> </a:t>
            </a:r>
            <a:r>
              <a:rPr lang="pl-PL" sz="1400" spc="25" dirty="0" smtClean="0">
                <a:latin typeface="Verdana"/>
                <a:cs typeface="Verdana"/>
              </a:rPr>
              <a:t>nich  </a:t>
            </a:r>
            <a:r>
              <a:rPr lang="pl-PL" sz="1400" spc="10" dirty="0" smtClean="0">
                <a:latin typeface="Verdana"/>
                <a:cs typeface="Verdana"/>
              </a:rPr>
              <a:t>najbardziej </a:t>
            </a:r>
            <a:r>
              <a:rPr lang="pl-PL" sz="1400" spc="5" dirty="0" smtClean="0">
                <a:latin typeface="Verdana"/>
                <a:cs typeface="Verdana"/>
              </a:rPr>
              <a:t>zaniedbane: </a:t>
            </a:r>
            <a:r>
              <a:rPr lang="pl-PL" sz="1400" spc="15" dirty="0" smtClean="0">
                <a:latin typeface="Verdana"/>
                <a:cs typeface="Verdana"/>
              </a:rPr>
              <a:t>codziennych </a:t>
            </a:r>
            <a:r>
              <a:rPr lang="pl-PL" sz="1400" spc="-5" dirty="0" smtClean="0">
                <a:latin typeface="Verdana"/>
                <a:cs typeface="Verdana"/>
              </a:rPr>
              <a:t>praktyk </a:t>
            </a:r>
            <a:r>
              <a:rPr lang="pl-PL" sz="1400" spc="15" dirty="0" smtClean="0">
                <a:latin typeface="Verdana"/>
                <a:cs typeface="Verdana"/>
              </a:rPr>
              <a:t>zdrowotnych </a:t>
            </a:r>
            <a:r>
              <a:rPr lang="pl-PL" sz="1400" spc="5" dirty="0" smtClean="0">
                <a:latin typeface="Verdana"/>
                <a:cs typeface="Verdana"/>
              </a:rPr>
              <a:t>i </a:t>
            </a:r>
            <a:r>
              <a:rPr lang="pl-PL" sz="1400" spc="15" dirty="0" smtClean="0">
                <a:latin typeface="Verdana"/>
                <a:cs typeface="Verdana"/>
              </a:rPr>
              <a:t>zachowań  </a:t>
            </a:r>
            <a:r>
              <a:rPr lang="pl-PL" sz="1400" spc="10" dirty="0" smtClean="0">
                <a:latin typeface="Verdana"/>
                <a:cs typeface="Verdana"/>
              </a:rPr>
              <a:t>profilaktycznych.</a:t>
            </a:r>
            <a:endParaRPr lang="pl-PL" sz="1400" dirty="0" smtClean="0"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</a:pPr>
            <a:endParaRPr lang="pl-PL" sz="1700" dirty="0" smtClean="0">
              <a:latin typeface="Times New Roman"/>
              <a:cs typeface="Times New Roman"/>
            </a:endParaRPr>
          </a:p>
          <a:p>
            <a:pPr marL="12700" algn="just">
              <a:lnSpc>
                <a:spcPts val="1435"/>
              </a:lnSpc>
              <a:spcBef>
                <a:spcPts val="1145"/>
              </a:spcBef>
            </a:pPr>
            <a:r>
              <a:rPr lang="pl-PL" sz="1200" i="1" spc="-5" dirty="0" smtClean="0">
                <a:latin typeface="Verdana"/>
                <a:cs typeface="Verdana"/>
              </a:rPr>
              <a:t>Wiedza</a:t>
            </a:r>
            <a:r>
              <a:rPr lang="pl-PL" sz="1200" i="1" spc="-15" dirty="0" smtClean="0">
                <a:latin typeface="Verdana"/>
                <a:cs typeface="Verdana"/>
              </a:rPr>
              <a:t> </a:t>
            </a:r>
            <a:r>
              <a:rPr lang="pl-PL" sz="1200" i="1" spc="10" dirty="0" smtClean="0">
                <a:latin typeface="Verdana"/>
                <a:cs typeface="Verdana"/>
              </a:rPr>
              <a:t>dotycząca</a:t>
            </a:r>
            <a:r>
              <a:rPr lang="pl-PL" sz="1200" i="1" spc="-95" dirty="0" smtClean="0">
                <a:latin typeface="Verdana"/>
                <a:cs typeface="Verdana"/>
              </a:rPr>
              <a:t> </a:t>
            </a:r>
            <a:r>
              <a:rPr lang="pl-PL" sz="1200" i="1" spc="30" dirty="0" smtClean="0">
                <a:latin typeface="Verdana"/>
                <a:cs typeface="Verdana"/>
              </a:rPr>
              <a:t>cech</a:t>
            </a:r>
            <a:r>
              <a:rPr lang="pl-PL" sz="1200" i="1" spc="-130" dirty="0" smtClean="0">
                <a:latin typeface="Verdana"/>
                <a:cs typeface="Verdana"/>
              </a:rPr>
              <a:t> </a:t>
            </a:r>
            <a:r>
              <a:rPr lang="pl-PL" sz="1200" i="1" spc="-5" dirty="0" smtClean="0">
                <a:latin typeface="Verdana"/>
                <a:cs typeface="Verdana"/>
              </a:rPr>
              <a:t>konsumenta</a:t>
            </a:r>
            <a:r>
              <a:rPr lang="pl-PL" sz="1200" i="1" spc="-15" dirty="0" smtClean="0">
                <a:latin typeface="Verdana"/>
                <a:cs typeface="Verdana"/>
              </a:rPr>
              <a:t> </a:t>
            </a:r>
            <a:r>
              <a:rPr lang="pl-PL" sz="1200" i="1" spc="5" dirty="0" smtClean="0">
                <a:latin typeface="Verdana"/>
                <a:cs typeface="Verdana"/>
              </a:rPr>
              <a:t>ekologicznego</a:t>
            </a:r>
            <a:r>
              <a:rPr lang="pl-PL" sz="1200" i="1" spc="-100" dirty="0" smtClean="0">
                <a:latin typeface="Verdana"/>
                <a:cs typeface="Verdana"/>
              </a:rPr>
              <a:t> </a:t>
            </a:r>
            <a:r>
              <a:rPr lang="pl-PL" sz="1200" i="1" spc="20" dirty="0" smtClean="0">
                <a:latin typeface="Verdana"/>
                <a:cs typeface="Verdana"/>
              </a:rPr>
              <a:t>podstawą</a:t>
            </a:r>
            <a:r>
              <a:rPr lang="pl-PL" sz="1200" i="1" spc="-90" dirty="0" smtClean="0">
                <a:latin typeface="Verdana"/>
                <a:cs typeface="Verdana"/>
              </a:rPr>
              <a:t> </a:t>
            </a:r>
            <a:r>
              <a:rPr lang="pl-PL" sz="1200" i="1" spc="-5" dirty="0" smtClean="0">
                <a:latin typeface="Verdana"/>
                <a:cs typeface="Verdana"/>
              </a:rPr>
              <a:t>do</a:t>
            </a:r>
            <a:r>
              <a:rPr lang="pl-PL" sz="1200" i="1" spc="-100" dirty="0" smtClean="0">
                <a:latin typeface="Verdana"/>
                <a:cs typeface="Verdana"/>
              </a:rPr>
              <a:t> </a:t>
            </a:r>
            <a:r>
              <a:rPr lang="pl-PL" sz="1200" i="1" dirty="0" smtClean="0">
                <a:latin typeface="Verdana"/>
                <a:cs typeface="Verdana"/>
              </a:rPr>
              <a:t>promowania</a:t>
            </a:r>
            <a:r>
              <a:rPr lang="pl-PL" sz="1200" i="1" spc="-95" dirty="0" smtClean="0">
                <a:latin typeface="Verdana"/>
                <a:cs typeface="Verdana"/>
              </a:rPr>
              <a:t> </a:t>
            </a:r>
            <a:r>
              <a:rPr lang="pl-PL" sz="1200" i="1" spc="5" dirty="0" err="1" smtClean="0">
                <a:latin typeface="Verdana"/>
                <a:cs typeface="Verdana"/>
              </a:rPr>
              <a:t>ekologizacji</a:t>
            </a:r>
            <a:endParaRPr lang="pl-PL" sz="1200" dirty="0" smtClean="0">
              <a:latin typeface="Verdana"/>
              <a:cs typeface="Verdana"/>
            </a:endParaRPr>
          </a:p>
          <a:p>
            <a:pPr marL="12700" algn="just">
              <a:lnSpc>
                <a:spcPts val="1435"/>
              </a:lnSpc>
            </a:pPr>
            <a:r>
              <a:rPr lang="pl-PL" sz="1200" i="1" spc="-5" dirty="0" smtClean="0">
                <a:latin typeface="Verdana"/>
                <a:cs typeface="Verdana"/>
              </a:rPr>
              <a:t>konsumpcji </a:t>
            </a:r>
            <a:r>
              <a:rPr lang="pl-PL" sz="1200" i="1" dirty="0" smtClean="0">
                <a:latin typeface="Verdana"/>
                <a:cs typeface="Verdana"/>
              </a:rPr>
              <a:t>i </a:t>
            </a:r>
            <a:r>
              <a:rPr lang="pl-PL" sz="1200" i="1" spc="-5" dirty="0" smtClean="0">
                <a:latin typeface="Verdana"/>
                <a:cs typeface="Verdana"/>
              </a:rPr>
              <a:t>szerzej</a:t>
            </a:r>
            <a:r>
              <a:rPr lang="pl-PL" sz="1200" i="1" spc="-15" dirty="0" smtClean="0">
                <a:latin typeface="Verdana"/>
                <a:cs typeface="Verdana"/>
              </a:rPr>
              <a:t> </a:t>
            </a:r>
            <a:r>
              <a:rPr lang="pl-PL" sz="1200" i="1" spc="20" dirty="0" smtClean="0">
                <a:latin typeface="Verdana"/>
                <a:cs typeface="Verdana"/>
              </a:rPr>
              <a:t>pojętego</a:t>
            </a:r>
            <a:r>
              <a:rPr lang="pl-PL" sz="1200" i="1" spc="-100" dirty="0" smtClean="0">
                <a:latin typeface="Verdana"/>
                <a:cs typeface="Verdana"/>
              </a:rPr>
              <a:t> </a:t>
            </a:r>
            <a:r>
              <a:rPr lang="pl-PL" sz="1200" i="1" spc="5" dirty="0" smtClean="0">
                <a:latin typeface="Verdana"/>
                <a:cs typeface="Verdana"/>
              </a:rPr>
              <a:t>zrównoważonego</a:t>
            </a:r>
            <a:r>
              <a:rPr lang="pl-PL" sz="1200" i="1" spc="-105" dirty="0" smtClean="0">
                <a:latin typeface="Verdana"/>
                <a:cs typeface="Verdana"/>
              </a:rPr>
              <a:t> </a:t>
            </a:r>
            <a:r>
              <a:rPr lang="pl-PL" sz="1200" i="1" spc="20" dirty="0" smtClean="0">
                <a:latin typeface="Verdana"/>
                <a:cs typeface="Verdana"/>
              </a:rPr>
              <a:t>stylu</a:t>
            </a:r>
            <a:r>
              <a:rPr lang="pl-PL" sz="1200" i="1" spc="-130" dirty="0" smtClean="0">
                <a:latin typeface="Verdana"/>
                <a:cs typeface="Verdana"/>
              </a:rPr>
              <a:t> </a:t>
            </a:r>
            <a:r>
              <a:rPr lang="pl-PL" sz="1200" i="1" dirty="0" smtClean="0">
                <a:latin typeface="Verdana"/>
                <a:cs typeface="Verdana"/>
              </a:rPr>
              <a:t>życia</a:t>
            </a:r>
            <a:r>
              <a:rPr lang="pl-PL" sz="1200" i="1" spc="-95" dirty="0" smtClean="0">
                <a:latin typeface="Verdana"/>
                <a:cs typeface="Verdana"/>
              </a:rPr>
              <a:t> </a:t>
            </a:r>
            <a:r>
              <a:rPr lang="pl-PL" sz="1200" i="1" dirty="0" smtClean="0">
                <a:latin typeface="Verdana"/>
                <a:cs typeface="Verdana"/>
              </a:rPr>
              <a:t>(</a:t>
            </a:r>
            <a:r>
              <a:rPr lang="pl-PL" sz="1200" i="1" dirty="0" err="1" smtClean="0">
                <a:latin typeface="Verdana"/>
                <a:cs typeface="Verdana"/>
              </a:rPr>
              <a:t>Średnicka-Tober</a:t>
            </a:r>
            <a:r>
              <a:rPr lang="pl-PL" sz="1200" i="1" spc="-25" dirty="0" smtClean="0">
                <a:latin typeface="Verdana"/>
                <a:cs typeface="Verdana"/>
              </a:rPr>
              <a:t> </a:t>
            </a:r>
            <a:r>
              <a:rPr lang="pl-PL" sz="1200" i="1" dirty="0" smtClean="0">
                <a:latin typeface="Verdana"/>
                <a:cs typeface="Verdana"/>
              </a:rPr>
              <a:t>i</a:t>
            </a:r>
            <a:r>
              <a:rPr lang="pl-PL" sz="1200" i="1" spc="-5" dirty="0" smtClean="0">
                <a:latin typeface="Verdana"/>
                <a:cs typeface="Verdana"/>
              </a:rPr>
              <a:t> </a:t>
            </a:r>
            <a:r>
              <a:rPr lang="pl-PL" sz="1200" i="1" spc="25" dirty="0" err="1" smtClean="0">
                <a:latin typeface="Verdana"/>
                <a:cs typeface="Verdana"/>
              </a:rPr>
              <a:t>wsp</a:t>
            </a:r>
            <a:r>
              <a:rPr lang="pl-PL" sz="1200" i="1" spc="25" dirty="0" smtClean="0">
                <a:latin typeface="Verdana"/>
                <a:cs typeface="Verdana"/>
              </a:rPr>
              <a:t>.,</a:t>
            </a:r>
            <a:r>
              <a:rPr lang="pl-PL" sz="1200" i="1" spc="-105" dirty="0" smtClean="0">
                <a:latin typeface="Verdana"/>
                <a:cs typeface="Verdana"/>
              </a:rPr>
              <a:t> </a:t>
            </a:r>
            <a:r>
              <a:rPr lang="pl-PL" sz="1200" i="1" spc="-15" dirty="0" smtClean="0">
                <a:latin typeface="Verdana"/>
                <a:cs typeface="Verdana"/>
              </a:rPr>
              <a:t>2016)</a:t>
            </a:r>
            <a:endParaRPr lang="pl-PL" sz="1200" dirty="0" smtClean="0">
              <a:latin typeface="Verdana"/>
              <a:cs typeface="Verdana"/>
            </a:endParaRPr>
          </a:p>
          <a:p>
            <a:pPr marL="214629" marR="71120" algn="just">
              <a:lnSpc>
                <a:spcPct val="99500"/>
              </a:lnSpc>
              <a:spcBef>
                <a:spcPts val="775"/>
              </a:spcBef>
            </a:pPr>
            <a:r>
              <a:rPr lang="pl-PL" sz="1400" dirty="0" smtClean="0">
                <a:latin typeface="Verdana"/>
                <a:cs typeface="Verdana"/>
              </a:rPr>
              <a:t>Konsument</a:t>
            </a:r>
            <a:r>
              <a:rPr lang="pl-PL" sz="1400" spc="-80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ekologiczny</a:t>
            </a:r>
            <a:r>
              <a:rPr lang="pl-PL" sz="1400" spc="-220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na</a:t>
            </a:r>
            <a:r>
              <a:rPr lang="pl-PL" sz="1400" spc="-75" dirty="0" smtClean="0">
                <a:latin typeface="Verdana"/>
                <a:cs typeface="Verdana"/>
              </a:rPr>
              <a:t> </a:t>
            </a:r>
            <a:r>
              <a:rPr lang="pl-PL" sz="1400" spc="30" dirty="0" smtClean="0">
                <a:latin typeface="Verdana"/>
                <a:cs typeface="Verdana"/>
              </a:rPr>
              <a:t>ogół</a:t>
            </a:r>
            <a:r>
              <a:rPr lang="pl-PL" sz="1400" spc="-145" dirty="0" smtClean="0">
                <a:latin typeface="Verdana"/>
                <a:cs typeface="Verdana"/>
              </a:rPr>
              <a:t> </a:t>
            </a:r>
            <a:r>
              <a:rPr lang="pl-PL" sz="1400" spc="10" dirty="0" smtClean="0">
                <a:latin typeface="Verdana"/>
                <a:cs typeface="Verdana"/>
              </a:rPr>
              <a:t>jest</a:t>
            </a:r>
            <a:r>
              <a:rPr lang="pl-PL" sz="1400" spc="-75" dirty="0" smtClean="0">
                <a:latin typeface="Verdana"/>
                <a:cs typeface="Verdana"/>
              </a:rPr>
              <a:t> </a:t>
            </a:r>
            <a:r>
              <a:rPr lang="pl-PL" sz="1400" spc="20" dirty="0" smtClean="0">
                <a:latin typeface="Verdana"/>
                <a:cs typeface="Verdana"/>
              </a:rPr>
              <a:t>zdrowszy</a:t>
            </a:r>
            <a:r>
              <a:rPr lang="pl-PL" sz="1400" spc="-210" dirty="0" smtClean="0">
                <a:latin typeface="Verdana"/>
                <a:cs typeface="Verdana"/>
              </a:rPr>
              <a:t> </a:t>
            </a:r>
            <a:r>
              <a:rPr lang="pl-PL" sz="1400" spc="30" dirty="0" smtClean="0">
                <a:latin typeface="Verdana"/>
                <a:cs typeface="Verdana"/>
              </a:rPr>
              <a:t>nie</a:t>
            </a:r>
            <a:r>
              <a:rPr lang="pl-PL" sz="1400" spc="-65" dirty="0" smtClean="0">
                <a:latin typeface="Verdana"/>
                <a:cs typeface="Verdana"/>
              </a:rPr>
              <a:t> </a:t>
            </a:r>
            <a:r>
              <a:rPr lang="pl-PL" sz="1400" spc="5" dirty="0" smtClean="0">
                <a:latin typeface="Verdana"/>
                <a:cs typeface="Verdana"/>
              </a:rPr>
              <a:t>tylko</a:t>
            </a:r>
            <a:r>
              <a:rPr lang="pl-PL" sz="1400" spc="-85" dirty="0" smtClean="0">
                <a:latin typeface="Verdana"/>
                <a:cs typeface="Verdana"/>
              </a:rPr>
              <a:t> </a:t>
            </a:r>
            <a:r>
              <a:rPr lang="pl-PL" sz="1400" spc="10" dirty="0" smtClean="0">
                <a:latin typeface="Verdana"/>
                <a:cs typeface="Verdana"/>
              </a:rPr>
              <a:t>dlatego,</a:t>
            </a:r>
            <a:r>
              <a:rPr lang="pl-PL" sz="1400" spc="-110" dirty="0" smtClean="0">
                <a:latin typeface="Verdana"/>
                <a:cs typeface="Verdana"/>
              </a:rPr>
              <a:t> </a:t>
            </a:r>
            <a:r>
              <a:rPr lang="pl-PL" sz="1400" spc="10" dirty="0" smtClean="0">
                <a:latin typeface="Verdana"/>
                <a:cs typeface="Verdana"/>
              </a:rPr>
              <a:t>że</a:t>
            </a:r>
            <a:r>
              <a:rPr lang="pl-PL" sz="1400" spc="-65" dirty="0" smtClean="0">
                <a:latin typeface="Verdana"/>
                <a:cs typeface="Verdana"/>
              </a:rPr>
              <a:t> </a:t>
            </a:r>
            <a:r>
              <a:rPr lang="pl-PL" sz="1400" dirty="0" smtClean="0">
                <a:latin typeface="Verdana"/>
                <a:cs typeface="Verdana"/>
              </a:rPr>
              <a:t>ma</a:t>
            </a:r>
            <a:r>
              <a:rPr lang="pl-PL" sz="1400" spc="5" dirty="0" smtClean="0">
                <a:latin typeface="Verdana"/>
                <a:cs typeface="Verdana"/>
              </a:rPr>
              <a:t> </a:t>
            </a:r>
            <a:r>
              <a:rPr lang="pl-PL" sz="1400" spc="20" dirty="0" smtClean="0">
                <a:latin typeface="Verdana"/>
                <a:cs typeface="Verdana"/>
              </a:rPr>
              <a:t>lepiej  </a:t>
            </a:r>
            <a:r>
              <a:rPr lang="pl-PL" sz="1400" spc="10" dirty="0" smtClean="0">
                <a:latin typeface="Verdana"/>
                <a:cs typeface="Verdana"/>
              </a:rPr>
              <a:t>skonstruowaną </a:t>
            </a:r>
            <a:r>
              <a:rPr lang="pl-PL" sz="1400" spc="5" dirty="0" smtClean="0">
                <a:latin typeface="Verdana"/>
                <a:cs typeface="Verdana"/>
              </a:rPr>
              <a:t>dietę, </a:t>
            </a:r>
            <a:r>
              <a:rPr lang="pl-PL" sz="1400" spc="15" dirty="0" smtClean="0">
                <a:latin typeface="Verdana"/>
                <a:cs typeface="Verdana"/>
              </a:rPr>
              <a:t>ale </a:t>
            </a:r>
            <a:r>
              <a:rPr lang="pl-PL" sz="1400" spc="25" dirty="0" smtClean="0">
                <a:latin typeface="Verdana"/>
                <a:cs typeface="Verdana"/>
              </a:rPr>
              <a:t>również </a:t>
            </a:r>
            <a:r>
              <a:rPr lang="pl-PL" sz="1400" spc="10" dirty="0" smtClean="0">
                <a:latin typeface="Verdana"/>
                <a:cs typeface="Verdana"/>
              </a:rPr>
              <a:t>dlatego, że </a:t>
            </a:r>
            <a:r>
              <a:rPr lang="pl-PL" sz="1400" spc="15" dirty="0" smtClean="0">
                <a:latin typeface="Verdana"/>
                <a:cs typeface="Verdana"/>
              </a:rPr>
              <a:t>prowadzi </a:t>
            </a:r>
            <a:r>
              <a:rPr lang="pl-PL" sz="1400" spc="20" dirty="0" smtClean="0">
                <a:latin typeface="Verdana"/>
                <a:cs typeface="Verdana"/>
              </a:rPr>
              <a:t>zdrowszy </a:t>
            </a:r>
            <a:r>
              <a:rPr lang="pl-PL" sz="1400" spc="-5" dirty="0" smtClean="0">
                <a:latin typeface="Verdana"/>
                <a:cs typeface="Verdana"/>
              </a:rPr>
              <a:t>styl </a:t>
            </a:r>
            <a:r>
              <a:rPr lang="pl-PL" sz="1400" spc="10" dirty="0" smtClean="0">
                <a:latin typeface="Verdana"/>
                <a:cs typeface="Verdana"/>
              </a:rPr>
              <a:t>życia,  </a:t>
            </a:r>
            <a:r>
              <a:rPr lang="pl-PL" sz="1400" spc="20" dirty="0" smtClean="0">
                <a:latin typeface="Verdana"/>
                <a:cs typeface="Verdana"/>
              </a:rPr>
              <a:t>w </a:t>
            </a:r>
            <a:r>
              <a:rPr lang="pl-PL" sz="1400" spc="-5" dirty="0" smtClean="0">
                <a:latin typeface="Verdana"/>
                <a:cs typeface="Verdana"/>
              </a:rPr>
              <a:t>tym </a:t>
            </a:r>
            <a:r>
              <a:rPr lang="pl-PL" sz="1400" spc="10" dirty="0" smtClean="0">
                <a:latin typeface="Verdana"/>
                <a:cs typeface="Verdana"/>
              </a:rPr>
              <a:t>regularną </a:t>
            </a:r>
            <a:r>
              <a:rPr lang="pl-PL" sz="1400" spc="5" dirty="0" smtClean="0">
                <a:latin typeface="Verdana"/>
                <a:cs typeface="Verdana"/>
              </a:rPr>
              <a:t>aktywność </a:t>
            </a:r>
            <a:r>
              <a:rPr lang="pl-PL" sz="1400" spc="15" dirty="0" smtClean="0">
                <a:latin typeface="Verdana"/>
                <a:cs typeface="Verdana"/>
              </a:rPr>
              <a:t>fizyczną </a:t>
            </a:r>
            <a:r>
              <a:rPr lang="pl-PL" sz="1400" spc="5" dirty="0" smtClean="0">
                <a:latin typeface="Verdana"/>
                <a:cs typeface="Verdana"/>
              </a:rPr>
              <a:t>oraz </a:t>
            </a:r>
            <a:r>
              <a:rPr lang="pl-PL" sz="1400" spc="10" dirty="0" smtClean="0">
                <a:latin typeface="Verdana"/>
                <a:cs typeface="Verdana"/>
              </a:rPr>
              <a:t>wykazuje </a:t>
            </a:r>
            <a:r>
              <a:rPr lang="pl-PL" sz="1400" spc="15" dirty="0" smtClean="0">
                <a:latin typeface="Verdana"/>
                <a:cs typeface="Verdana"/>
              </a:rPr>
              <a:t>mniejsze  </a:t>
            </a:r>
            <a:r>
              <a:rPr lang="pl-PL" sz="1400" spc="10" dirty="0" smtClean="0">
                <a:latin typeface="Verdana"/>
                <a:cs typeface="Verdana"/>
              </a:rPr>
              <a:t>prawdopodobieństwo </a:t>
            </a:r>
            <a:r>
              <a:rPr lang="pl-PL" sz="1400" spc="15" dirty="0" smtClean="0">
                <a:latin typeface="Verdana"/>
                <a:cs typeface="Verdana"/>
              </a:rPr>
              <a:t>wystąpienia </a:t>
            </a:r>
            <a:r>
              <a:rPr lang="pl-PL" sz="1400" spc="10" dirty="0" smtClean="0">
                <a:latin typeface="Verdana"/>
                <a:cs typeface="Verdana"/>
              </a:rPr>
              <a:t>nadwagi </a:t>
            </a:r>
            <a:r>
              <a:rPr lang="pl-PL" sz="1400" spc="5" dirty="0" smtClean="0">
                <a:latin typeface="Verdana"/>
                <a:cs typeface="Verdana"/>
              </a:rPr>
              <a:t>i </a:t>
            </a:r>
            <a:r>
              <a:rPr lang="pl-PL" sz="1400" spc="20" dirty="0" smtClean="0">
                <a:latin typeface="Verdana"/>
                <a:cs typeface="Verdana"/>
              </a:rPr>
              <a:t>otyłości, </a:t>
            </a:r>
            <a:r>
              <a:rPr lang="pl-PL" sz="1400" spc="15" dirty="0" smtClean="0">
                <a:latin typeface="Verdana"/>
                <a:cs typeface="Verdana"/>
              </a:rPr>
              <a:t>a </a:t>
            </a:r>
            <a:r>
              <a:rPr lang="pl-PL" sz="1400" spc="-10" dirty="0" smtClean="0">
                <a:latin typeface="Verdana"/>
                <a:cs typeface="Verdana"/>
              </a:rPr>
              <a:t>także </a:t>
            </a:r>
            <a:r>
              <a:rPr lang="pl-PL" sz="1400" spc="10" dirty="0" smtClean="0">
                <a:latin typeface="Verdana"/>
                <a:cs typeface="Verdana"/>
              </a:rPr>
              <a:t>rzadziej </a:t>
            </a:r>
            <a:r>
              <a:rPr lang="pl-PL" sz="1400" spc="20" dirty="0" smtClean="0">
                <a:latin typeface="Verdana"/>
                <a:cs typeface="Verdana"/>
              </a:rPr>
              <a:t>sięga  po wyroby</a:t>
            </a:r>
            <a:r>
              <a:rPr lang="pl-PL" sz="1400" spc="-250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tytoniowe.</a:t>
            </a:r>
            <a:endParaRPr lang="pl-PL" sz="1400" dirty="0" smtClean="0"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</a:pPr>
            <a:endParaRPr lang="pl-PL" sz="1700" dirty="0" smtClean="0">
              <a:latin typeface="Times New Roman"/>
              <a:cs typeface="Times New Roman"/>
            </a:endParaRPr>
          </a:p>
          <a:p>
            <a:pPr marL="214629" marR="110489" algn="just">
              <a:lnSpc>
                <a:spcPct val="100600"/>
              </a:lnSpc>
              <a:spcBef>
                <a:spcPts val="1385"/>
              </a:spcBef>
            </a:pPr>
            <a:r>
              <a:rPr lang="pl-PL" sz="1400" spc="5" dirty="0" smtClean="0">
                <a:latin typeface="Verdana"/>
                <a:cs typeface="Verdana"/>
              </a:rPr>
              <a:t>Potrzebne</a:t>
            </a:r>
            <a:r>
              <a:rPr lang="pl-PL" sz="1400" spc="-80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są</a:t>
            </a:r>
            <a:r>
              <a:rPr lang="pl-PL" sz="1400" spc="-75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długofalowe</a:t>
            </a:r>
            <a:r>
              <a:rPr lang="pl-PL" sz="1400" spc="-185" dirty="0" smtClean="0">
                <a:latin typeface="Verdana"/>
                <a:cs typeface="Verdana"/>
              </a:rPr>
              <a:t> </a:t>
            </a:r>
            <a:r>
              <a:rPr lang="pl-PL" sz="1400" b="1" spc="25" dirty="0" smtClean="0">
                <a:solidFill>
                  <a:srgbClr val="0033CC"/>
                </a:solidFill>
                <a:latin typeface="Verdana"/>
                <a:cs typeface="Verdana"/>
              </a:rPr>
              <a:t>działania</a:t>
            </a:r>
            <a:r>
              <a:rPr lang="pl-PL" sz="1400" b="1" spc="-235" dirty="0" smtClean="0">
                <a:solidFill>
                  <a:srgbClr val="0033CC"/>
                </a:solidFill>
                <a:latin typeface="Verdana"/>
                <a:cs typeface="Verdana"/>
              </a:rPr>
              <a:t> </a:t>
            </a:r>
            <a:r>
              <a:rPr lang="pl-PL" sz="1400" b="1" spc="25" dirty="0" smtClean="0">
                <a:solidFill>
                  <a:srgbClr val="0033CC"/>
                </a:solidFill>
                <a:latin typeface="Verdana"/>
                <a:cs typeface="Verdana"/>
              </a:rPr>
              <a:t>w</a:t>
            </a:r>
            <a:r>
              <a:rPr lang="pl-PL" sz="1400" b="1" spc="-85" dirty="0" smtClean="0">
                <a:solidFill>
                  <a:srgbClr val="0033CC"/>
                </a:solidFill>
                <a:latin typeface="Verdana"/>
                <a:cs typeface="Verdana"/>
              </a:rPr>
              <a:t> </a:t>
            </a:r>
            <a:r>
              <a:rPr lang="pl-PL" sz="1400" b="1" spc="15" dirty="0" smtClean="0">
                <a:solidFill>
                  <a:srgbClr val="0033CC"/>
                </a:solidFill>
                <a:latin typeface="Verdana"/>
                <a:cs typeface="Verdana"/>
              </a:rPr>
              <a:t>zakresie</a:t>
            </a:r>
            <a:r>
              <a:rPr lang="pl-PL" sz="1400" b="1" spc="-155" dirty="0" smtClean="0">
                <a:solidFill>
                  <a:srgbClr val="0033CC"/>
                </a:solidFill>
                <a:latin typeface="Verdana"/>
                <a:cs typeface="Verdana"/>
              </a:rPr>
              <a:t> </a:t>
            </a:r>
            <a:r>
              <a:rPr lang="pl-PL" sz="1400" b="1" spc="25" dirty="0" smtClean="0">
                <a:solidFill>
                  <a:srgbClr val="0033CC"/>
                </a:solidFill>
                <a:latin typeface="Verdana"/>
                <a:cs typeface="Verdana"/>
              </a:rPr>
              <a:t>edukacji</a:t>
            </a:r>
            <a:r>
              <a:rPr lang="pl-PL" sz="1400" b="1" spc="-220" dirty="0" smtClean="0">
                <a:solidFill>
                  <a:srgbClr val="0033CC"/>
                </a:solidFill>
                <a:latin typeface="Verdana"/>
                <a:cs typeface="Verdana"/>
              </a:rPr>
              <a:t> </a:t>
            </a:r>
            <a:r>
              <a:rPr lang="pl-PL" sz="1400" b="1" spc="15" dirty="0" smtClean="0">
                <a:solidFill>
                  <a:srgbClr val="0033CC"/>
                </a:solidFill>
                <a:latin typeface="Verdana"/>
                <a:cs typeface="Verdana"/>
              </a:rPr>
              <a:t>konsumentów,  </a:t>
            </a:r>
            <a:r>
              <a:rPr lang="pl-PL" sz="1400" b="1" spc="30" dirty="0" smtClean="0">
                <a:solidFill>
                  <a:srgbClr val="0033CC"/>
                </a:solidFill>
                <a:latin typeface="Verdana"/>
                <a:cs typeface="Verdana"/>
              </a:rPr>
              <a:t>już </a:t>
            </a:r>
            <a:r>
              <a:rPr lang="pl-PL" sz="1400" b="1" spc="15" dirty="0" smtClean="0">
                <a:solidFill>
                  <a:srgbClr val="0033CC"/>
                </a:solidFill>
                <a:latin typeface="Verdana"/>
                <a:cs typeface="Verdana"/>
              </a:rPr>
              <a:t>od </a:t>
            </a:r>
            <a:r>
              <a:rPr lang="pl-PL" sz="1400" b="1" spc="10" dirty="0" smtClean="0">
                <a:solidFill>
                  <a:srgbClr val="0033CC"/>
                </a:solidFill>
                <a:latin typeface="Verdana"/>
                <a:cs typeface="Verdana"/>
              </a:rPr>
              <a:t>najmłodszych </a:t>
            </a:r>
            <a:r>
              <a:rPr lang="pl-PL" sz="1400" b="1" spc="35" dirty="0" smtClean="0">
                <a:solidFill>
                  <a:srgbClr val="0033CC"/>
                </a:solidFill>
                <a:latin typeface="Verdana"/>
                <a:cs typeface="Verdana"/>
              </a:rPr>
              <a:t>lat</a:t>
            </a:r>
            <a:r>
              <a:rPr lang="pl-PL" sz="1400" spc="35" dirty="0" smtClean="0">
                <a:solidFill>
                  <a:srgbClr val="0033CC"/>
                </a:solidFill>
                <a:latin typeface="Verdana"/>
                <a:cs typeface="Verdana"/>
              </a:rPr>
              <a:t>, </a:t>
            </a:r>
            <a:r>
              <a:rPr lang="pl-PL" sz="1400" spc="10" dirty="0" smtClean="0">
                <a:latin typeface="Verdana"/>
                <a:cs typeface="Verdana"/>
              </a:rPr>
              <a:t>oraz </a:t>
            </a:r>
            <a:r>
              <a:rPr lang="pl-PL" sz="1400" spc="5" dirty="0" smtClean="0">
                <a:latin typeface="Verdana"/>
                <a:cs typeface="Verdana"/>
              </a:rPr>
              <a:t>rzetelne </a:t>
            </a:r>
            <a:r>
              <a:rPr lang="pl-PL" sz="1400" spc="20" dirty="0" smtClean="0">
                <a:latin typeface="Verdana"/>
                <a:cs typeface="Verdana"/>
              </a:rPr>
              <a:t>informowanie </a:t>
            </a:r>
            <a:r>
              <a:rPr lang="pl-PL" sz="1400" spc="15" dirty="0" smtClean="0">
                <a:latin typeface="Verdana"/>
                <a:cs typeface="Verdana"/>
              </a:rPr>
              <a:t>o właściwościach,  wyróżnikach</a:t>
            </a:r>
            <a:r>
              <a:rPr lang="pl-PL" sz="1400" spc="-185" dirty="0" smtClean="0">
                <a:latin typeface="Verdana"/>
                <a:cs typeface="Verdana"/>
              </a:rPr>
              <a:t> </a:t>
            </a:r>
            <a:r>
              <a:rPr lang="pl-PL" sz="1400" spc="15" dirty="0" err="1" smtClean="0">
                <a:latin typeface="Verdana"/>
                <a:cs typeface="Verdana"/>
              </a:rPr>
              <a:t>ekożywności</a:t>
            </a:r>
            <a:r>
              <a:rPr lang="pl-PL" sz="1400" spc="15" dirty="0" smtClean="0">
                <a:latin typeface="Verdana"/>
                <a:cs typeface="Verdana"/>
              </a:rPr>
              <a:t>,</a:t>
            </a:r>
            <a:r>
              <a:rPr lang="pl-PL" sz="1400" spc="-190" dirty="0" smtClean="0">
                <a:latin typeface="Verdana"/>
                <a:cs typeface="Verdana"/>
              </a:rPr>
              <a:t> </a:t>
            </a:r>
            <a:r>
              <a:rPr lang="pl-PL" sz="1400" spc="20" dirty="0" smtClean="0">
                <a:latin typeface="Verdana"/>
                <a:cs typeface="Verdana"/>
              </a:rPr>
              <a:t>procesie</a:t>
            </a:r>
            <a:r>
              <a:rPr lang="pl-PL" sz="1400" spc="-220" dirty="0" smtClean="0">
                <a:latin typeface="Verdana"/>
                <a:cs typeface="Verdana"/>
              </a:rPr>
              <a:t> </a:t>
            </a:r>
            <a:r>
              <a:rPr lang="pl-PL" sz="1400" spc="10" dirty="0" smtClean="0">
                <a:latin typeface="Verdana"/>
                <a:cs typeface="Verdana"/>
              </a:rPr>
              <a:t>jej</a:t>
            </a:r>
            <a:r>
              <a:rPr lang="pl-PL" sz="1400" spc="-85" dirty="0" smtClean="0">
                <a:latin typeface="Verdana"/>
                <a:cs typeface="Verdana"/>
              </a:rPr>
              <a:t> </a:t>
            </a:r>
            <a:r>
              <a:rPr lang="pl-PL" sz="1400" spc="5" dirty="0" smtClean="0">
                <a:latin typeface="Verdana"/>
                <a:cs typeface="Verdana"/>
              </a:rPr>
              <a:t>certyfikacji</a:t>
            </a:r>
            <a:r>
              <a:rPr lang="pl-PL" sz="1400" spc="-140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co</a:t>
            </a:r>
            <a:r>
              <a:rPr lang="pl-PL" sz="1400" spc="-90" dirty="0" smtClean="0">
                <a:latin typeface="Verdana"/>
                <a:cs typeface="Verdana"/>
              </a:rPr>
              <a:t> </a:t>
            </a:r>
            <a:r>
              <a:rPr lang="pl-PL" sz="1400" spc="25" dirty="0" smtClean="0">
                <a:latin typeface="Verdana"/>
                <a:cs typeface="Verdana"/>
              </a:rPr>
              <a:t>pozwala</a:t>
            </a:r>
            <a:r>
              <a:rPr lang="pl-PL" sz="1400" spc="-225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na</a:t>
            </a:r>
            <a:r>
              <a:rPr lang="pl-PL" sz="1400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rozpoznanie</a:t>
            </a:r>
            <a:r>
              <a:rPr lang="pl-PL" sz="1400" spc="-215" dirty="0" smtClean="0">
                <a:latin typeface="Verdana"/>
                <a:cs typeface="Verdana"/>
              </a:rPr>
              <a:t> </a:t>
            </a:r>
            <a:r>
              <a:rPr lang="pl-PL" sz="1400" spc="-15" dirty="0" smtClean="0">
                <a:latin typeface="Verdana"/>
                <a:cs typeface="Verdana"/>
              </a:rPr>
              <a:t>tej</a:t>
            </a:r>
            <a:r>
              <a:rPr lang="pl-PL" sz="1400" spc="5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żywności</a:t>
            </a:r>
            <a:r>
              <a:rPr lang="pl-PL" sz="1400" spc="-125" dirty="0" smtClean="0">
                <a:latin typeface="Verdana"/>
                <a:cs typeface="Verdana"/>
              </a:rPr>
              <a:t> </a:t>
            </a:r>
            <a:r>
              <a:rPr lang="pl-PL" sz="1400" spc="5" dirty="0" smtClean="0">
                <a:latin typeface="Verdana"/>
                <a:cs typeface="Verdana"/>
              </a:rPr>
              <a:t>i</a:t>
            </a:r>
            <a:r>
              <a:rPr lang="pl-PL" sz="1400" spc="-55" dirty="0" smtClean="0">
                <a:latin typeface="Verdana"/>
                <a:cs typeface="Verdana"/>
              </a:rPr>
              <a:t> </a:t>
            </a:r>
            <a:r>
              <a:rPr lang="pl-PL" sz="1400" spc="20" dirty="0" smtClean="0">
                <a:latin typeface="Verdana"/>
                <a:cs typeface="Verdana"/>
              </a:rPr>
              <a:t>świadomy</a:t>
            </a:r>
            <a:r>
              <a:rPr lang="pl-PL" sz="1400" spc="-204" dirty="0" smtClean="0">
                <a:latin typeface="Verdana"/>
                <a:cs typeface="Verdana"/>
              </a:rPr>
              <a:t> </a:t>
            </a:r>
            <a:r>
              <a:rPr lang="pl-PL" sz="1400" spc="-20" dirty="0" smtClean="0">
                <a:latin typeface="Verdana"/>
                <a:cs typeface="Verdana"/>
              </a:rPr>
              <a:t>wybór,</a:t>
            </a:r>
            <a:r>
              <a:rPr lang="pl-PL" sz="1400" spc="-100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zwiększa</a:t>
            </a:r>
            <a:r>
              <a:rPr lang="pl-PL" sz="1400" spc="-145" dirty="0" smtClean="0">
                <a:latin typeface="Verdana"/>
                <a:cs typeface="Verdana"/>
              </a:rPr>
              <a:t> </a:t>
            </a:r>
            <a:r>
              <a:rPr lang="pl-PL" sz="1400" spc="25" dirty="0" smtClean="0">
                <a:latin typeface="Verdana"/>
                <a:cs typeface="Verdana"/>
              </a:rPr>
              <a:t>również</a:t>
            </a:r>
            <a:r>
              <a:rPr lang="pl-PL" sz="1400" spc="-185" dirty="0" smtClean="0">
                <a:latin typeface="Verdana"/>
                <a:cs typeface="Verdana"/>
              </a:rPr>
              <a:t> </a:t>
            </a:r>
            <a:r>
              <a:rPr lang="pl-PL" sz="1400" spc="10" dirty="0" smtClean="0">
                <a:latin typeface="Verdana"/>
                <a:cs typeface="Verdana"/>
              </a:rPr>
              <a:t>zaufanie  </a:t>
            </a:r>
            <a:r>
              <a:rPr lang="pl-PL" sz="1400" spc="15" dirty="0" smtClean="0">
                <a:latin typeface="Verdana"/>
                <a:cs typeface="Verdana"/>
              </a:rPr>
              <a:t>do </a:t>
            </a:r>
            <a:r>
              <a:rPr lang="pl-PL" sz="1400" spc="-15" dirty="0" smtClean="0">
                <a:latin typeface="Verdana"/>
                <a:cs typeface="Verdana"/>
              </a:rPr>
              <a:t>tej </a:t>
            </a:r>
            <a:r>
              <a:rPr lang="pl-PL" sz="1400" spc="15" dirty="0" smtClean="0">
                <a:latin typeface="Verdana"/>
                <a:cs typeface="Verdana"/>
              </a:rPr>
              <a:t>żywności </a:t>
            </a:r>
            <a:r>
              <a:rPr lang="pl-PL" sz="1200" i="1" spc="5" dirty="0" smtClean="0">
                <a:latin typeface="Verdana"/>
                <a:cs typeface="Verdana"/>
              </a:rPr>
              <a:t>(</a:t>
            </a:r>
            <a:r>
              <a:rPr lang="pl-PL" sz="1200" i="1" spc="5" dirty="0" err="1" smtClean="0">
                <a:latin typeface="Verdana"/>
                <a:cs typeface="Verdana"/>
              </a:rPr>
              <a:t>Nestrowicz</a:t>
            </a:r>
            <a:r>
              <a:rPr lang="pl-PL" sz="1200" i="1" spc="5" dirty="0" smtClean="0">
                <a:latin typeface="Verdana"/>
                <a:cs typeface="Verdana"/>
              </a:rPr>
              <a:t>,</a:t>
            </a:r>
            <a:r>
              <a:rPr lang="pl-PL" sz="1200" i="1" spc="-275" dirty="0" smtClean="0">
                <a:latin typeface="Verdana"/>
                <a:cs typeface="Verdana"/>
              </a:rPr>
              <a:t> </a:t>
            </a:r>
            <a:r>
              <a:rPr lang="pl-PL" sz="1200" i="1" spc="-15" dirty="0" smtClean="0">
                <a:latin typeface="Verdana"/>
                <a:cs typeface="Verdana"/>
              </a:rPr>
              <a:t>2018).</a:t>
            </a:r>
            <a:endParaRPr lang="pl-PL"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0" y="556260"/>
            <a:ext cx="367665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9584">
              <a:lnSpc>
                <a:spcPct val="100000"/>
              </a:lnSpc>
              <a:spcBef>
                <a:spcPts val="105"/>
              </a:spcBef>
            </a:pPr>
            <a:r>
              <a:rPr sz="2400" b="1" spc="-10" dirty="0">
                <a:latin typeface="Verdana"/>
                <a:cs typeface="Verdana"/>
              </a:rPr>
              <a:t>Cel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81600" y="1447800"/>
            <a:ext cx="6282436" cy="119943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70"/>
              </a:spcBef>
            </a:pP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Zwiększanie świadomości i wiedzy na temat rolnictwa ekologicznego oraz budowanie właściwych nawyków żywieniowych od najmłodszych lat. </a:t>
            </a:r>
            <a:endParaRPr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3190875"/>
            <a:ext cx="4648200" cy="790575"/>
          </a:xfrm>
          <a:custGeom>
            <a:avLst/>
            <a:gdLst/>
            <a:ahLst/>
            <a:cxnLst/>
            <a:rect l="l" t="t" r="r" b="b"/>
            <a:pathLst>
              <a:path w="3676650" h="790575">
                <a:moveTo>
                  <a:pt x="0" y="790575"/>
                </a:moveTo>
                <a:lnTo>
                  <a:pt x="3676650" y="790575"/>
                </a:lnTo>
                <a:lnTo>
                  <a:pt x="3676650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05400" y="3413061"/>
            <a:ext cx="6629400" cy="31143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12115">
              <a:lnSpc>
                <a:spcPct val="100000"/>
              </a:lnSpc>
              <a:spcBef>
                <a:spcPts val="125"/>
              </a:spcBef>
            </a:pPr>
            <a:r>
              <a:rPr lang="pl-PL" sz="2000" b="1" dirty="0" smtClean="0">
                <a:latin typeface="Verdana"/>
                <a:cs typeface="Verdana"/>
              </a:rPr>
              <a:t>Główne założenia programu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383540" indent="-286385">
              <a:lnSpc>
                <a:spcPct val="100000"/>
              </a:lnSpc>
              <a:spcBef>
                <a:spcPts val="1565"/>
              </a:spcBef>
              <a:buClr>
                <a:srgbClr val="EC7C30"/>
              </a:buClr>
              <a:buFont typeface="Wingdings"/>
              <a:buChar char=""/>
              <a:tabLst>
                <a:tab pos="382905" algn="l"/>
                <a:tab pos="383540" algn="l"/>
              </a:tabLst>
            </a:pPr>
            <a:r>
              <a:rPr lang="pl-PL" sz="16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zrozumienie, czym jest rolnictwo i produkty ekologiczne,</a:t>
            </a:r>
            <a:endParaRPr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C7C30"/>
              </a:buClr>
              <a:buFont typeface="Wingdings"/>
              <a:buChar char=""/>
            </a:pPr>
            <a:endParaRPr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83540" indent="-286385">
              <a:lnSpc>
                <a:spcPct val="100000"/>
              </a:lnSpc>
              <a:buClr>
                <a:srgbClr val="EC7C30"/>
              </a:buClr>
              <a:buFont typeface="Wingdings"/>
              <a:buChar char=""/>
              <a:tabLst>
                <a:tab pos="382905" algn="l"/>
                <a:tab pos="383540" algn="l"/>
              </a:tabLst>
            </a:pPr>
            <a:r>
              <a:rPr lang="pl-PL" sz="1600" spc="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kształtowanie umiejętności wyboru produktów ekologicznych,</a:t>
            </a:r>
            <a:endParaRPr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C7C30"/>
              </a:buClr>
              <a:buFont typeface="Wingdings"/>
              <a:buChar char=""/>
            </a:pPr>
            <a:endParaRPr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83540" indent="-286385">
              <a:lnSpc>
                <a:spcPct val="100000"/>
              </a:lnSpc>
              <a:spcBef>
                <a:spcPts val="5"/>
              </a:spcBef>
              <a:buClr>
                <a:srgbClr val="EC7C30"/>
              </a:buClr>
              <a:buFont typeface="Wingdings"/>
              <a:buChar char=""/>
              <a:tabLst>
                <a:tab pos="382905" algn="l"/>
                <a:tab pos="383540" algn="l"/>
              </a:tabLst>
            </a:pPr>
            <a:r>
              <a:rPr lang="pl-PL" sz="16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propagowanie zdrowego stylu życia,</a:t>
            </a:r>
            <a:endParaRPr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C7C30"/>
              </a:buClr>
              <a:buFont typeface="Wingdings"/>
              <a:buChar char=""/>
            </a:pPr>
            <a:endParaRPr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83540" indent="-286385">
              <a:lnSpc>
                <a:spcPct val="100000"/>
              </a:lnSpc>
              <a:buClr>
                <a:srgbClr val="EC7C30"/>
              </a:buClr>
              <a:buFont typeface="Wingdings"/>
              <a:buChar char=""/>
              <a:tabLst>
                <a:tab pos="382905" algn="l"/>
                <a:tab pos="383540" algn="l"/>
              </a:tabLst>
            </a:pPr>
            <a:r>
              <a:rPr lang="pl-PL" sz="16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zwiększenie wiedzy i świadomości przedszkolaków </a:t>
            </a:r>
            <a:br>
              <a:rPr lang="pl-PL" sz="16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16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nawykach higieniczno-zdrowotnych.</a:t>
            </a:r>
            <a:endParaRPr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7239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105400" y="381000"/>
            <a:ext cx="3676650" cy="790575"/>
          </a:xfrm>
          <a:custGeom>
            <a:avLst/>
            <a:gdLst/>
            <a:ahLst/>
            <a:cxnLst/>
            <a:rect l="l" t="t" r="r" b="b"/>
            <a:pathLst>
              <a:path w="3676650" h="790575">
                <a:moveTo>
                  <a:pt x="0" y="790575"/>
                </a:moveTo>
                <a:lnTo>
                  <a:pt x="3676650" y="790575"/>
                </a:lnTo>
                <a:lnTo>
                  <a:pt x="3676650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29200" y="609600"/>
            <a:ext cx="6248400" cy="299120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12115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Do </a:t>
            </a:r>
            <a:r>
              <a:rPr sz="2000" b="1" spc="25" dirty="0">
                <a:latin typeface="Verdana" pitchFamily="34" charset="0"/>
                <a:ea typeface="Verdana" pitchFamily="34" charset="0"/>
                <a:cs typeface="Verdana" pitchFamily="34" charset="0"/>
              </a:rPr>
              <a:t>kogo </a:t>
            </a:r>
            <a:r>
              <a:rPr sz="2000" b="1" spc="5" dirty="0">
                <a:latin typeface="Verdana" pitchFamily="34" charset="0"/>
                <a:ea typeface="Verdana" pitchFamily="34" charset="0"/>
                <a:cs typeface="Verdana" pitchFamily="34" charset="0"/>
              </a:rPr>
              <a:t>skierowany</a:t>
            </a:r>
            <a:r>
              <a:rPr sz="2000" b="1" spc="-195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000" b="1" spc="15" dirty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</a:pPr>
            <a:endParaRPr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83540" indent="-286385">
              <a:lnSpc>
                <a:spcPct val="100000"/>
              </a:lnSpc>
              <a:spcBef>
                <a:spcPts val="1565"/>
              </a:spcBef>
              <a:buClr>
                <a:srgbClr val="EC7C30"/>
              </a:buClr>
              <a:buFont typeface="Wingdings"/>
              <a:buChar char=""/>
              <a:tabLst>
                <a:tab pos="382905" algn="l"/>
                <a:tab pos="383540" algn="l"/>
              </a:tabLst>
            </a:pPr>
            <a:r>
              <a:rPr sz="2000" spc="15" dirty="0">
                <a:latin typeface="Verdana" pitchFamily="34" charset="0"/>
                <a:ea typeface="Verdana" pitchFamily="34" charset="0"/>
                <a:cs typeface="Verdana" pitchFamily="34" charset="0"/>
              </a:rPr>
              <a:t>dzieci </a:t>
            </a:r>
            <a:r>
              <a:rPr sz="2000" spc="20" dirty="0">
                <a:latin typeface="Verdana" pitchFamily="34" charset="0"/>
                <a:ea typeface="Verdana" pitchFamily="34" charset="0"/>
                <a:cs typeface="Verdana" pitchFamily="34" charset="0"/>
              </a:rPr>
              <a:t>w </a:t>
            </a:r>
            <a:r>
              <a:rPr sz="2000" spc="15" dirty="0">
                <a:latin typeface="Verdana" pitchFamily="34" charset="0"/>
                <a:ea typeface="Verdana" pitchFamily="34" charset="0"/>
                <a:cs typeface="Verdana" pitchFamily="34" charset="0"/>
              </a:rPr>
              <a:t>wieku </a:t>
            </a:r>
            <a:r>
              <a:rPr sz="2000" spc="-5" dirty="0">
                <a:latin typeface="Verdana" pitchFamily="34" charset="0"/>
                <a:ea typeface="Verdana" pitchFamily="34" charset="0"/>
                <a:cs typeface="Verdana" pitchFamily="34" charset="0"/>
              </a:rPr>
              <a:t>5–6 </a:t>
            </a:r>
            <a:r>
              <a:rPr sz="20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lat</a:t>
            </a:r>
            <a:r>
              <a:rPr lang="pl-PL" sz="20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0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sz="2000" spc="20" dirty="0"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sz="2000" spc="204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000" spc="15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przedszkolach</a:t>
            </a:r>
            <a:r>
              <a:rPr lang="pl-PL" sz="20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endParaRPr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C7C30"/>
              </a:buClr>
              <a:buFont typeface="Wingdings"/>
              <a:buChar char=""/>
            </a:pPr>
            <a:endParaRPr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83540" indent="-286385">
              <a:lnSpc>
                <a:spcPct val="100000"/>
              </a:lnSpc>
              <a:buClr>
                <a:srgbClr val="EC7C30"/>
              </a:buClr>
              <a:buFont typeface="Wingdings"/>
              <a:buChar char=""/>
              <a:tabLst>
                <a:tab pos="382905" algn="l"/>
                <a:tab pos="383540" algn="l"/>
              </a:tabLst>
            </a:pPr>
            <a:r>
              <a:rPr sz="2000" spc="1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nauczyciele</a:t>
            </a:r>
            <a:r>
              <a:rPr sz="2000" spc="8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000" spc="1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przedszkolni</a:t>
            </a:r>
            <a:r>
              <a:rPr lang="pl-PL" sz="2000" spc="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endParaRPr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C7C30"/>
              </a:buClr>
              <a:buFont typeface="Wingdings"/>
              <a:buChar char=""/>
            </a:pPr>
            <a:endParaRPr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83540" indent="-286385">
              <a:lnSpc>
                <a:spcPct val="100000"/>
              </a:lnSpc>
              <a:spcBef>
                <a:spcPts val="5"/>
              </a:spcBef>
              <a:buClr>
                <a:srgbClr val="EC7C30"/>
              </a:buClr>
              <a:buFont typeface="Wingdings"/>
              <a:buChar char=""/>
              <a:tabLst>
                <a:tab pos="382905" algn="l"/>
                <a:tab pos="383540" algn="l"/>
              </a:tabLst>
            </a:pPr>
            <a:r>
              <a:rPr sz="2000" spc="15" dirty="0">
                <a:latin typeface="Verdana" pitchFamily="34" charset="0"/>
                <a:ea typeface="Verdana" pitchFamily="34" charset="0"/>
                <a:cs typeface="Verdana" pitchFamily="34" charset="0"/>
              </a:rPr>
              <a:t>rodzice </a:t>
            </a:r>
            <a:r>
              <a:rPr sz="2000" spc="5" dirty="0">
                <a:latin typeface="Verdana" pitchFamily="34" charset="0"/>
                <a:ea typeface="Verdana" pitchFamily="34" charset="0"/>
                <a:cs typeface="Verdana" pitchFamily="34" charset="0"/>
              </a:rPr>
              <a:t>i </a:t>
            </a:r>
            <a:r>
              <a:rPr sz="2000" spc="1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opiekunowie</a:t>
            </a:r>
            <a:r>
              <a:rPr sz="2000" spc="215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000" spc="15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dzieci</a:t>
            </a:r>
            <a:r>
              <a:rPr lang="pl-PL" sz="20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endParaRPr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C7C30"/>
              </a:buClr>
              <a:buFont typeface="Wingdings"/>
              <a:buChar char=""/>
            </a:pPr>
            <a:endParaRPr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83540" indent="-286385">
              <a:lnSpc>
                <a:spcPct val="100000"/>
              </a:lnSpc>
              <a:buClr>
                <a:srgbClr val="EC7C30"/>
              </a:buClr>
              <a:buFont typeface="Wingdings"/>
              <a:buChar char=""/>
              <a:tabLst>
                <a:tab pos="382905" algn="l"/>
                <a:tab pos="383540" algn="l"/>
              </a:tabLst>
            </a:pPr>
            <a:r>
              <a:rPr sz="2000" spc="15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pracownicy</a:t>
            </a:r>
            <a:r>
              <a:rPr sz="2000" spc="15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2000" spc="-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PSSE.</a:t>
            </a:r>
            <a:endParaRPr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7239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020550" cy="6724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91200" y="152400"/>
            <a:ext cx="4876800" cy="838050"/>
          </a:xfrm>
          <a:prstGeom prst="rect">
            <a:avLst/>
          </a:prstGeom>
          <a:solidFill>
            <a:srgbClr val="F4B083"/>
          </a:solidFill>
        </p:spPr>
        <p:txBody>
          <a:bodyPr vert="horz" wrap="square" lIns="0" tIns="6985" rIns="0" bIns="0" rtlCol="0">
            <a:spAutoFit/>
          </a:bodyPr>
          <a:lstStyle/>
          <a:p>
            <a:pPr marL="484505" algn="ctr">
              <a:lnSpc>
                <a:spcPct val="100000"/>
              </a:lnSpc>
            </a:pPr>
            <a:r>
              <a:rPr lang="pl-PL" sz="1800" spc="-5" dirty="0" smtClean="0">
                <a:solidFill>
                  <a:srgbClr val="FFFFFF"/>
                </a:solidFill>
              </a:rPr>
              <a:t/>
            </a:r>
            <a:br>
              <a:rPr lang="pl-PL" sz="1800" spc="-5" dirty="0" smtClean="0">
                <a:solidFill>
                  <a:srgbClr val="FFFFFF"/>
                </a:solidFill>
              </a:rPr>
            </a:br>
            <a:r>
              <a:rPr sz="1800" spc="-5" dirty="0" err="1" smtClean="0">
                <a:solidFill>
                  <a:srgbClr val="FFFFFF"/>
                </a:solidFill>
              </a:rPr>
              <a:t>Materiały</a:t>
            </a:r>
            <a:r>
              <a:rPr sz="1800" spc="5" dirty="0" smtClean="0">
                <a:solidFill>
                  <a:srgbClr val="FFFFFF"/>
                </a:solidFill>
              </a:rPr>
              <a:t> </a:t>
            </a:r>
            <a:r>
              <a:rPr sz="1800" dirty="0" err="1" smtClean="0">
                <a:solidFill>
                  <a:srgbClr val="FFFFFF"/>
                </a:solidFill>
              </a:rPr>
              <a:t>edukacyjne</a:t>
            </a:r>
            <a:r>
              <a:rPr lang="pl-PL" sz="1800" dirty="0" smtClean="0">
                <a:solidFill>
                  <a:srgbClr val="FFFFFF"/>
                </a:solidFill>
              </a:rPr>
              <a:t/>
            </a:r>
            <a:br>
              <a:rPr lang="pl-PL" sz="1800" dirty="0" smtClean="0">
                <a:solidFill>
                  <a:srgbClr val="FFFFFF"/>
                </a:solidFill>
              </a:rPr>
            </a:br>
            <a:endParaRPr sz="1800" dirty="0"/>
          </a:p>
        </p:txBody>
      </p:sp>
      <p:sp>
        <p:nvSpPr>
          <p:cNvPr id="4" name="object 4"/>
          <p:cNvSpPr txBox="1"/>
          <p:nvPr/>
        </p:nvSpPr>
        <p:spPr>
          <a:xfrm>
            <a:off x="4419600" y="1118415"/>
            <a:ext cx="7569200" cy="550484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55600" marR="1452880" indent="-342900" algn="just" defTabSz="4191000">
              <a:lnSpc>
                <a:spcPct val="105000"/>
              </a:lnSpc>
              <a:buFont typeface="Arial"/>
              <a:buChar char="•"/>
              <a:tabLst>
                <a:tab pos="355600" algn="l"/>
                <a:tab pos="355600" algn="l"/>
                <a:tab pos="358775" algn="l"/>
              </a:tabLst>
            </a:pPr>
            <a:r>
              <a:rPr lang="pl-P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Materiały edukacyjne są dostępne pod poniższym linkiem</a:t>
            </a:r>
          </a:p>
          <a:p>
            <a:pPr marR="1452880" indent="12700" algn="ctr" defTabSz="4191000">
              <a:lnSpc>
                <a:spcPct val="105000"/>
              </a:lnSpc>
            </a:pPr>
            <a:r>
              <a:rPr lang="pl-PL" sz="1400" b="1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https://gis.gov.pl/aktualnosci/skad-sie-biora-produkty-ekologiczne-nowy-ogolnopolski-program-edukacyjny-dla-przedszkoli/</a:t>
            </a:r>
            <a:endParaRPr lang="pl-PL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marR="1452880" indent="-342900" algn="just" defTabSz="3340100">
              <a:lnSpc>
                <a:spcPct val="105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endParaRPr lang="pl-PL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marR="1452880" indent="-342900" algn="just" defTabSz="7531100">
              <a:lnSpc>
                <a:spcPct val="105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pl-P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Publikacja </a:t>
            </a:r>
            <a:r>
              <a:rPr lang="pl-PL" sz="1400" b="1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dla dzieci </a:t>
            </a:r>
            <a:r>
              <a:rPr lang="pl-PL" sz="1400" b="1" spc="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„Skąd </a:t>
            </a:r>
            <a:r>
              <a:rPr lang="pl-PL" sz="1400" b="1" spc="-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się </a:t>
            </a:r>
            <a:r>
              <a:rPr lang="pl-P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biorą </a:t>
            </a:r>
            <a:r>
              <a:rPr lang="pl-PL" sz="1400" b="1" spc="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produkty </a:t>
            </a:r>
            <a:r>
              <a:rPr lang="pl-PL" sz="1400" b="1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ekologiczne”</a:t>
            </a:r>
            <a:endParaRPr lang="pl-P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defTabSz="753110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endParaRPr lang="pl-P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42900" algn="just" defTabSz="75311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pl-PL" sz="1400" b="1" spc="2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 </a:t>
            </a:r>
            <a:r>
              <a:rPr lang="pl-PL" sz="1400" b="1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minutowy </a:t>
            </a:r>
            <a:r>
              <a:rPr lang="pl-PL" sz="1400" b="1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film </a:t>
            </a:r>
            <a:r>
              <a:rPr lang="pl-PL" sz="1400" b="1" spc="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animowany „Skąd </a:t>
            </a:r>
            <a:r>
              <a:rPr lang="pl-PL" sz="1400" b="1" spc="-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się </a:t>
            </a:r>
            <a:r>
              <a:rPr lang="pl-P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biorą</a:t>
            </a:r>
            <a:r>
              <a:rPr lang="pl-PL" sz="1400" b="1" spc="32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400" b="1" spc="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produkty</a:t>
            </a:r>
            <a:endParaRPr lang="pl-P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algn="just">
              <a:lnSpc>
                <a:spcPct val="100000"/>
              </a:lnSpc>
            </a:pPr>
            <a:r>
              <a:rPr lang="pl-PL" sz="1400" b="1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ekologiczne”  </a:t>
            </a:r>
            <a:r>
              <a:rPr lang="pl-PL" sz="1400" b="1" spc="5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https://youtu.be/4VhGmy1zR1w</a:t>
            </a:r>
            <a:endParaRPr lang="pl-P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212090" algn="just">
              <a:lnSpc>
                <a:spcPct val="103000"/>
              </a:lnSpc>
              <a:tabLst>
                <a:tab pos="2942590" algn="l"/>
              </a:tabLst>
            </a:pPr>
            <a:r>
              <a:rPr lang="pl-PL" sz="1400" spc="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edukujące </a:t>
            </a:r>
            <a:r>
              <a:rPr lang="pl-PL" sz="1400" spc="2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 </a:t>
            </a:r>
            <a:r>
              <a:rPr lang="pl-PL" sz="14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zakresie oznakowania </a:t>
            </a:r>
            <a:r>
              <a:rPr lang="pl-PL" sz="1400" spc="2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logo </a:t>
            </a:r>
            <a:r>
              <a:rPr lang="pl-PL" sz="1400" spc="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„Rolnictwo </a:t>
            </a:r>
            <a:r>
              <a:rPr lang="pl-PL" sz="1400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ekologiczne”,  produkcji</a:t>
            </a:r>
            <a:r>
              <a:rPr lang="pl-PL" sz="1400" spc="24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4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ekologicznej</a:t>
            </a:r>
            <a:r>
              <a:rPr lang="pl-PL" sz="1400" spc="5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400" spc="2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oraz </a:t>
            </a:r>
            <a:r>
              <a:rPr lang="pl-PL" sz="1400" spc="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kształtowania </a:t>
            </a:r>
            <a:r>
              <a:rPr lang="pl-PL" sz="1400" spc="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umiejętności </a:t>
            </a:r>
            <a:r>
              <a:rPr lang="pl-PL" sz="1400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wyboru  </a:t>
            </a:r>
            <a:r>
              <a:rPr lang="pl-PL" sz="1400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zdrowych, </a:t>
            </a:r>
            <a:r>
              <a:rPr lang="pl-PL" sz="1400" spc="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wartościowych </a:t>
            </a:r>
            <a:r>
              <a:rPr lang="pl-PL" sz="1400" spc="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produktów ekologicznych,</a:t>
            </a:r>
            <a:r>
              <a:rPr lang="pl-PL" sz="1400" spc="16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4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propagowania</a:t>
            </a:r>
            <a: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4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zdrowego </a:t>
            </a:r>
            <a:r>
              <a:rPr lang="pl-PL" sz="1400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stylu życia </a:t>
            </a:r>
            <a:r>
              <a:rPr lang="pl-PL" sz="1400" spc="2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oraz </a:t>
            </a:r>
            <a:r>
              <a:rPr lang="pl-PL" sz="1400" spc="2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podniesienie </a:t>
            </a:r>
            <a:r>
              <a:rPr lang="pl-PL" sz="14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świadomości przedszkolaków  </a:t>
            </a:r>
            <a:r>
              <a:rPr lang="pl-PL" sz="14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pl-PL" sz="1400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nawykach</a:t>
            </a:r>
            <a:r>
              <a:rPr lang="pl-PL" sz="1400" spc="18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400" spc="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higieniczno-zdrowotnych</a:t>
            </a:r>
            <a:endParaRPr lang="pl-P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98450" indent="-285750" algn="just" defTabSz="2044700">
              <a:lnSpc>
                <a:spcPct val="100000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lang="pl-PL" sz="1400" b="1" spc="2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wytyczne do </a:t>
            </a:r>
            <a:r>
              <a:rPr lang="pl-PL" sz="1400" b="1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przeprowadzenia</a:t>
            </a:r>
            <a:r>
              <a:rPr lang="pl-PL" sz="1400" b="1" spc="19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400" b="1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programu</a:t>
            </a:r>
          </a:p>
          <a:p>
            <a:pPr marL="298450" indent="-285750" algn="just">
              <a:lnSpc>
                <a:spcPct val="100000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endParaRPr lang="pl-PL" sz="1400" b="1" spc="5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98450" indent="-285750" algn="just">
              <a:lnSpc>
                <a:spcPct val="100000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lang="pl-PL" sz="1400" b="1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Lekcja pokazowa </a:t>
            </a:r>
            <a:r>
              <a:rPr lang="pl-PL" sz="1400" b="1" spc="5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https://youtu.be/je3E0z1oke0</a:t>
            </a:r>
            <a:endParaRPr lang="pl-P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endParaRPr lang="pl-P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marR="206375" indent="-342900" algn="just">
              <a:lnSpc>
                <a:spcPct val="103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pl-PL" sz="14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Dodatek </a:t>
            </a:r>
            <a:r>
              <a:rPr lang="pl-PL" sz="1400" spc="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pl-PL" sz="1400" spc="15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webinaria</a:t>
            </a:r>
            <a:r>
              <a:rPr lang="pl-PL" sz="14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400" b="1" spc="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„po1profilaktyka” </a:t>
            </a:r>
            <a:r>
              <a:rPr lang="pl-PL" sz="1400" b="1" spc="2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Jak </a:t>
            </a:r>
            <a:r>
              <a:rPr lang="pl-PL" sz="1400" b="1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prowadzić  dziecko </a:t>
            </a:r>
            <a:r>
              <a:rPr lang="pl-PL" sz="1400" b="1" spc="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ku </a:t>
            </a:r>
            <a:r>
              <a:rPr lang="pl-PL" sz="1400" b="1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zdrowiu?, </a:t>
            </a:r>
            <a:r>
              <a:rPr lang="pl-PL" sz="1400" b="1" spc="2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Jak </a:t>
            </a:r>
            <a:r>
              <a:rPr lang="pl-PL" sz="1400" b="1" spc="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skutecznie </a:t>
            </a:r>
            <a:r>
              <a:rPr lang="pl-PL" sz="1400" b="1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prowadzić </a:t>
            </a:r>
            <a:r>
              <a:rPr lang="pl-PL" sz="1400" b="1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edukację  </a:t>
            </a:r>
            <a:r>
              <a:rPr lang="pl-PL" sz="1400" b="1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zdrowotną?</a:t>
            </a:r>
            <a:endParaRPr lang="pl-P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pl-PL" sz="14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dla </a:t>
            </a:r>
            <a:r>
              <a:rPr lang="pl-PL" sz="1400" spc="2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rodziców </a:t>
            </a:r>
            <a:r>
              <a:rPr lang="pl-PL" sz="1400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</a:t>
            </a:r>
            <a:r>
              <a:rPr lang="pl-PL" sz="1400" spc="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nauczycieli </a:t>
            </a:r>
            <a:r>
              <a:rPr lang="pl-PL" sz="14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mające </a:t>
            </a:r>
            <a: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 </a:t>
            </a:r>
            <a:r>
              <a:rPr lang="pl-PL" sz="1400" spc="2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celu</a:t>
            </a:r>
            <a:r>
              <a:rPr lang="pl-PL" sz="1400" spc="37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400" spc="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sformułowanie</a:t>
            </a:r>
            <a: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400" spc="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rekomendacji umożliwiających </a:t>
            </a:r>
            <a:r>
              <a:rPr lang="pl-PL" sz="1400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skuteczne i efektywne </a:t>
            </a:r>
            <a:r>
              <a:rPr lang="pl-PL" sz="1400" spc="2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realizowanie działań</a:t>
            </a:r>
            <a:r>
              <a:rPr lang="pl-PL" sz="1400" spc="3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400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profilaktycznych.</a:t>
            </a:r>
            <a:endParaRPr lang="pl-P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05400"/>
            <a:ext cx="11163300" cy="1038225"/>
          </a:xfrm>
          <a:custGeom>
            <a:avLst/>
            <a:gdLst/>
            <a:ahLst/>
            <a:cxnLst/>
            <a:rect l="l" t="t" r="r" b="b"/>
            <a:pathLst>
              <a:path w="11163300" h="1038225">
                <a:moveTo>
                  <a:pt x="0" y="1038225"/>
                </a:moveTo>
                <a:lnTo>
                  <a:pt x="11163300" y="1038225"/>
                </a:lnTo>
                <a:lnTo>
                  <a:pt x="11163300" y="0"/>
                </a:lnTo>
                <a:lnTo>
                  <a:pt x="0" y="0"/>
                </a:lnTo>
                <a:lnTo>
                  <a:pt x="0" y="1038225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43200"/>
            <a:ext cx="9772650" cy="628650"/>
          </a:xfrm>
          <a:custGeom>
            <a:avLst/>
            <a:gdLst/>
            <a:ahLst/>
            <a:cxnLst/>
            <a:rect l="l" t="t" r="r" b="b"/>
            <a:pathLst>
              <a:path w="9772650" h="628650">
                <a:moveTo>
                  <a:pt x="0" y="628650"/>
                </a:moveTo>
                <a:lnTo>
                  <a:pt x="9772650" y="628650"/>
                </a:lnTo>
                <a:lnTo>
                  <a:pt x="9772650" y="0"/>
                </a:lnTo>
                <a:lnTo>
                  <a:pt x="0" y="0"/>
                </a:lnTo>
                <a:lnTo>
                  <a:pt x="0" y="62865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857625"/>
            <a:ext cx="9772650" cy="685800"/>
          </a:xfrm>
          <a:custGeom>
            <a:avLst/>
            <a:gdLst/>
            <a:ahLst/>
            <a:cxnLst/>
            <a:rect l="l" t="t" r="r" b="b"/>
            <a:pathLst>
              <a:path w="9772650" h="685800">
                <a:moveTo>
                  <a:pt x="0" y="685800"/>
                </a:moveTo>
                <a:lnTo>
                  <a:pt x="9772650" y="685800"/>
                </a:lnTo>
                <a:lnTo>
                  <a:pt x="977265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781175"/>
            <a:ext cx="9772650" cy="447675"/>
          </a:xfrm>
          <a:custGeom>
            <a:avLst/>
            <a:gdLst/>
            <a:ahLst/>
            <a:cxnLst/>
            <a:rect l="l" t="t" r="r" b="b"/>
            <a:pathLst>
              <a:path w="9772650" h="447675">
                <a:moveTo>
                  <a:pt x="0" y="447675"/>
                </a:moveTo>
                <a:lnTo>
                  <a:pt x="9772650" y="447675"/>
                </a:lnTo>
                <a:lnTo>
                  <a:pt x="9772650" y="0"/>
                </a:lnTo>
                <a:lnTo>
                  <a:pt x="0" y="0"/>
                </a:lnTo>
                <a:lnTo>
                  <a:pt x="0" y="447675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5325" y="85725"/>
            <a:ext cx="11496674" cy="677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14300"/>
            <a:ext cx="8134350" cy="790575"/>
          </a:xfrm>
          <a:custGeom>
            <a:avLst/>
            <a:gdLst/>
            <a:ahLst/>
            <a:cxnLst/>
            <a:rect l="l" t="t" r="r" b="b"/>
            <a:pathLst>
              <a:path w="8134350" h="790575">
                <a:moveTo>
                  <a:pt x="0" y="790575"/>
                </a:moveTo>
                <a:lnTo>
                  <a:pt x="8134350" y="790575"/>
                </a:lnTo>
                <a:lnTo>
                  <a:pt x="8134350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334327"/>
            <a:ext cx="263969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Założenia</a:t>
            </a:r>
            <a:r>
              <a:rPr spc="-180" dirty="0"/>
              <a:t> </a:t>
            </a:r>
            <a:r>
              <a:rPr spc="5" dirty="0"/>
              <a:t>pilotażu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3362" y="990600"/>
            <a:ext cx="8363584" cy="518667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9388" indent="-1793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400" spc="-5" dirty="0" smtClean="0">
                <a:latin typeface="Verdana"/>
                <a:cs typeface="Verdana"/>
              </a:rPr>
              <a:t>ramy</a:t>
            </a:r>
            <a:r>
              <a:rPr lang="pl-PL" sz="1400" spc="-65" dirty="0" smtClean="0">
                <a:latin typeface="Verdana"/>
                <a:cs typeface="Verdana"/>
              </a:rPr>
              <a:t> </a:t>
            </a:r>
            <a:r>
              <a:rPr lang="pl-PL" sz="1400" spc="20" dirty="0" smtClean="0">
                <a:latin typeface="Verdana"/>
                <a:cs typeface="Verdana"/>
              </a:rPr>
              <a:t>czasowe</a:t>
            </a:r>
            <a:r>
              <a:rPr lang="pl-PL" sz="1400" spc="-155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–</a:t>
            </a:r>
            <a:r>
              <a:rPr lang="pl-PL" sz="1400" spc="-50" dirty="0" smtClean="0">
                <a:latin typeface="Verdana"/>
                <a:cs typeface="Verdana"/>
              </a:rPr>
              <a:t> </a:t>
            </a:r>
            <a:r>
              <a:rPr lang="pl-PL" sz="1400" b="1" spc="5" dirty="0" smtClean="0">
                <a:latin typeface="Verdana"/>
                <a:cs typeface="Verdana"/>
              </a:rPr>
              <a:t>do</a:t>
            </a:r>
            <a:r>
              <a:rPr lang="pl-PL" sz="1400" b="1" spc="-35" dirty="0" smtClean="0">
                <a:latin typeface="Verdana"/>
                <a:cs typeface="Verdana"/>
              </a:rPr>
              <a:t> </a:t>
            </a:r>
            <a:r>
              <a:rPr lang="pl-PL" sz="1400" b="1" spc="25" dirty="0" smtClean="0">
                <a:latin typeface="Verdana"/>
                <a:cs typeface="Verdana"/>
              </a:rPr>
              <a:t>maja</a:t>
            </a:r>
            <a:r>
              <a:rPr lang="pl-PL" sz="1400" b="1" spc="-85" dirty="0" smtClean="0">
                <a:latin typeface="Verdana"/>
                <a:cs typeface="Verdana"/>
              </a:rPr>
              <a:t> </a:t>
            </a:r>
            <a:r>
              <a:rPr lang="pl-PL" sz="1400" b="1" spc="40" dirty="0" smtClean="0">
                <a:latin typeface="Verdana"/>
                <a:cs typeface="Verdana"/>
              </a:rPr>
              <a:t>2020</a:t>
            </a:r>
            <a:r>
              <a:rPr lang="pl-PL" sz="1400" b="1" spc="-145" dirty="0" smtClean="0">
                <a:latin typeface="Verdana"/>
                <a:cs typeface="Verdana"/>
              </a:rPr>
              <a:t> </a:t>
            </a:r>
            <a:r>
              <a:rPr lang="pl-PL" sz="1400" b="1" spc="-10" dirty="0" smtClean="0">
                <a:latin typeface="Verdana"/>
                <a:cs typeface="Verdana"/>
              </a:rPr>
              <a:t>r.</a:t>
            </a:r>
            <a:endParaRPr lang="pl-PL" sz="1350" dirty="0" smtClean="0">
              <a:latin typeface="Times New Roman"/>
              <a:cs typeface="Times New Roman"/>
            </a:endParaRPr>
          </a:p>
          <a:p>
            <a:pPr marL="179388" marR="5080" indent="-1793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400" spc="25" dirty="0" smtClean="0">
                <a:latin typeface="Verdana"/>
                <a:cs typeface="Verdana"/>
              </a:rPr>
              <a:t>pilotaż</a:t>
            </a:r>
            <a:r>
              <a:rPr lang="pl-PL" sz="1400" spc="-185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zostanie</a:t>
            </a:r>
            <a:r>
              <a:rPr lang="pl-PL" sz="1400" spc="-130" dirty="0" smtClean="0">
                <a:latin typeface="Verdana"/>
                <a:cs typeface="Verdana"/>
              </a:rPr>
              <a:t> </a:t>
            </a:r>
            <a:r>
              <a:rPr lang="pl-PL" sz="1400" spc="10" dirty="0" smtClean="0">
                <a:latin typeface="Verdana"/>
                <a:cs typeface="Verdana"/>
              </a:rPr>
              <a:t>przeprowadzony</a:t>
            </a:r>
            <a:r>
              <a:rPr lang="pl-PL" sz="1400" spc="-200" dirty="0" smtClean="0">
                <a:latin typeface="Verdana"/>
                <a:cs typeface="Verdana"/>
              </a:rPr>
              <a:t> </a:t>
            </a:r>
            <a:r>
              <a:rPr lang="pl-PL" sz="1400" spc="20" dirty="0" smtClean="0">
                <a:latin typeface="Verdana"/>
                <a:cs typeface="Verdana"/>
              </a:rPr>
              <a:t>w</a:t>
            </a:r>
            <a:r>
              <a:rPr lang="pl-PL" sz="1400" spc="10" dirty="0" smtClean="0">
                <a:latin typeface="Verdana"/>
                <a:cs typeface="Verdana"/>
              </a:rPr>
              <a:t> 16</a:t>
            </a:r>
            <a:r>
              <a:rPr lang="pl-PL" sz="1400" spc="-30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województwach</a:t>
            </a:r>
            <a:r>
              <a:rPr lang="pl-PL" sz="1400" spc="-315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–</a:t>
            </a:r>
            <a:r>
              <a:rPr lang="pl-PL" sz="1400" spc="-35" dirty="0" smtClean="0">
                <a:latin typeface="Verdana"/>
                <a:cs typeface="Verdana"/>
              </a:rPr>
              <a:t> </a:t>
            </a:r>
            <a:r>
              <a:rPr lang="pl-PL" sz="1400" b="1" spc="10" dirty="0" smtClean="0">
                <a:latin typeface="Verdana"/>
                <a:cs typeface="Verdana"/>
              </a:rPr>
              <a:t>każde</a:t>
            </a:r>
            <a:r>
              <a:rPr lang="pl-PL" sz="1400" b="1" spc="-65" dirty="0" smtClean="0">
                <a:latin typeface="Verdana"/>
                <a:cs typeface="Verdana"/>
              </a:rPr>
              <a:t> </a:t>
            </a:r>
            <a:r>
              <a:rPr lang="pl-PL" sz="1400" b="1" spc="15" dirty="0" smtClean="0">
                <a:latin typeface="Verdana"/>
                <a:cs typeface="Verdana"/>
              </a:rPr>
              <a:t>województwo</a:t>
            </a:r>
            <a:r>
              <a:rPr lang="pl-PL" sz="1400" b="1" spc="-175" dirty="0" smtClean="0">
                <a:latin typeface="Verdana"/>
                <a:cs typeface="Verdana"/>
              </a:rPr>
              <a:t> </a:t>
            </a:r>
            <a:r>
              <a:rPr lang="pl-PL" sz="1400" b="1" dirty="0" smtClean="0">
                <a:latin typeface="Verdana"/>
                <a:cs typeface="Verdana"/>
              </a:rPr>
              <a:t>otrzyma</a:t>
            </a:r>
            <a:r>
              <a:rPr lang="pl-PL" sz="1400" b="1" spc="-70" dirty="0" smtClean="0">
                <a:latin typeface="Verdana"/>
                <a:cs typeface="Verdana"/>
              </a:rPr>
              <a:t> </a:t>
            </a:r>
            <a:r>
              <a:rPr lang="pl-PL" sz="1400" b="1" spc="5" dirty="0" smtClean="0">
                <a:latin typeface="Verdana"/>
                <a:cs typeface="Verdana"/>
              </a:rPr>
              <a:t>po  </a:t>
            </a:r>
            <a:r>
              <a:rPr lang="pl-PL" sz="1400" b="1" spc="45" dirty="0" smtClean="0">
                <a:latin typeface="Verdana"/>
                <a:cs typeface="Verdana"/>
              </a:rPr>
              <a:t>4 000</a:t>
            </a:r>
            <a:r>
              <a:rPr lang="pl-PL" sz="1400" b="1" spc="-145" dirty="0" smtClean="0">
                <a:latin typeface="Verdana"/>
                <a:cs typeface="Verdana"/>
              </a:rPr>
              <a:t> </a:t>
            </a:r>
            <a:r>
              <a:rPr lang="pl-PL" sz="1400" b="1" spc="15" dirty="0" smtClean="0">
                <a:latin typeface="Verdana"/>
                <a:cs typeface="Verdana"/>
              </a:rPr>
              <a:t>sztuk</a:t>
            </a:r>
            <a:r>
              <a:rPr lang="pl-PL" sz="1400" b="1" spc="-160" dirty="0" smtClean="0">
                <a:latin typeface="Verdana"/>
                <a:cs typeface="Verdana"/>
              </a:rPr>
              <a:t> </a:t>
            </a:r>
            <a:r>
              <a:rPr lang="pl-PL" sz="1400" b="1" spc="25" dirty="0" smtClean="0">
                <a:latin typeface="Verdana"/>
                <a:cs typeface="Verdana"/>
              </a:rPr>
              <a:t>materiałów</a:t>
            </a:r>
            <a:r>
              <a:rPr lang="pl-PL" sz="1400" b="1" spc="-229" dirty="0" smtClean="0">
                <a:latin typeface="Verdana"/>
                <a:cs typeface="Verdana"/>
              </a:rPr>
              <a:t> </a:t>
            </a:r>
            <a:r>
              <a:rPr lang="pl-PL" sz="1400" b="1" spc="10" dirty="0" smtClean="0">
                <a:latin typeface="Verdana"/>
                <a:cs typeface="Verdana"/>
              </a:rPr>
              <a:t>edukacyjnych – podręczników </a:t>
            </a:r>
          </a:p>
          <a:p>
            <a:pPr marL="179388" marR="5080" indent="-1793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400" dirty="0" smtClean="0">
                <a:solidFill>
                  <a:srgbClr val="FF0000"/>
                </a:solidFill>
                <a:latin typeface="Verdana"/>
                <a:cs typeface="Verdana"/>
              </a:rPr>
              <a:t>Każda z </a:t>
            </a:r>
            <a:r>
              <a:rPr lang="pl-PL" sz="1400" dirty="0" smtClean="0">
                <a:solidFill>
                  <a:srgbClr val="FF0000"/>
                </a:solidFill>
                <a:latin typeface="Verdana"/>
                <a:cs typeface="Verdana"/>
              </a:rPr>
              <a:t>PSSE  - otrzyma 105 podręczników</a:t>
            </a:r>
            <a:endParaRPr lang="pl-PL" sz="145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79388" marR="5080" indent="-1793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400" spc="20" dirty="0" smtClean="0">
                <a:latin typeface="Verdana"/>
                <a:cs typeface="Verdana"/>
              </a:rPr>
              <a:t>wytypowanie</a:t>
            </a:r>
            <a:r>
              <a:rPr lang="pl-PL" sz="1400" spc="-210" dirty="0" smtClean="0">
                <a:latin typeface="Verdana"/>
                <a:cs typeface="Verdana"/>
              </a:rPr>
              <a:t> </a:t>
            </a:r>
            <a:r>
              <a:rPr lang="pl-PL" sz="1400" spc="10" dirty="0" smtClean="0">
                <a:latin typeface="Verdana"/>
                <a:cs typeface="Verdana"/>
              </a:rPr>
              <a:t>koordynatora</a:t>
            </a:r>
            <a:r>
              <a:rPr lang="pl-PL" sz="1400" spc="-240" dirty="0" smtClean="0">
                <a:latin typeface="Verdana"/>
                <a:cs typeface="Verdana"/>
              </a:rPr>
              <a:t> </a:t>
            </a:r>
            <a:r>
              <a:rPr lang="pl-PL" sz="1400" spc="5" dirty="0" smtClean="0">
                <a:latin typeface="Verdana"/>
                <a:cs typeface="Verdana"/>
              </a:rPr>
              <a:t>PSSE,</a:t>
            </a:r>
            <a:r>
              <a:rPr lang="pl-PL" sz="1400" spc="-25" dirty="0" smtClean="0">
                <a:latin typeface="Verdana"/>
                <a:cs typeface="Verdana"/>
              </a:rPr>
              <a:t> </a:t>
            </a:r>
            <a:r>
              <a:rPr lang="pl-PL" sz="1400" spc="10" dirty="0" smtClean="0">
                <a:latin typeface="Verdana"/>
                <a:cs typeface="Verdana"/>
              </a:rPr>
              <a:t>przeszkolenie,</a:t>
            </a:r>
            <a:r>
              <a:rPr lang="pl-PL" sz="1400" spc="-185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przedstawienie</a:t>
            </a:r>
            <a:r>
              <a:rPr lang="pl-PL" sz="1400" spc="-210" dirty="0" smtClean="0">
                <a:latin typeface="Verdana"/>
                <a:cs typeface="Verdana"/>
              </a:rPr>
              <a:t> </a:t>
            </a:r>
            <a:r>
              <a:rPr lang="pl-PL" sz="1400" spc="5" dirty="0" smtClean="0">
                <a:latin typeface="Verdana"/>
                <a:cs typeface="Verdana"/>
              </a:rPr>
              <a:t>oferty</a:t>
            </a:r>
            <a:r>
              <a:rPr lang="pl-PL" sz="1400" spc="-130" dirty="0" smtClean="0">
                <a:latin typeface="Verdana"/>
                <a:cs typeface="Verdana"/>
              </a:rPr>
              <a:t> </a:t>
            </a:r>
            <a:r>
              <a:rPr lang="pl-PL" sz="1400" spc="5" dirty="0" smtClean="0">
                <a:latin typeface="Verdana"/>
                <a:cs typeface="Verdana"/>
              </a:rPr>
              <a:t>dyrektorom</a:t>
            </a:r>
            <a:r>
              <a:rPr lang="pl-PL" sz="1400" spc="-65" dirty="0" smtClean="0">
                <a:latin typeface="Verdana"/>
                <a:cs typeface="Verdana"/>
              </a:rPr>
              <a:t> </a:t>
            </a:r>
            <a:r>
              <a:rPr lang="pl-PL" sz="1400" spc="20" dirty="0" smtClean="0">
                <a:latin typeface="Verdana"/>
                <a:cs typeface="Verdana"/>
              </a:rPr>
              <a:t>placówek  </a:t>
            </a:r>
            <a:r>
              <a:rPr lang="pl-PL" sz="1400" spc="15" dirty="0" smtClean="0">
                <a:latin typeface="Verdana"/>
                <a:cs typeface="Verdana"/>
              </a:rPr>
              <a:t>przedszkolnym</a:t>
            </a:r>
            <a:r>
              <a:rPr lang="pl-PL" sz="1400" spc="-245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–</a:t>
            </a:r>
            <a:r>
              <a:rPr lang="pl-PL" sz="1400" spc="-50" dirty="0" smtClean="0">
                <a:latin typeface="Verdana"/>
                <a:cs typeface="Verdana"/>
              </a:rPr>
              <a:t> </a:t>
            </a:r>
            <a:r>
              <a:rPr lang="pl-PL" sz="1400" b="1" spc="20" dirty="0" smtClean="0">
                <a:latin typeface="Verdana"/>
                <a:cs typeface="Verdana"/>
              </a:rPr>
              <a:t>dowolność</a:t>
            </a:r>
            <a:r>
              <a:rPr lang="pl-PL" sz="1400" b="1" spc="-190" dirty="0" smtClean="0">
                <a:latin typeface="Verdana"/>
                <a:cs typeface="Verdana"/>
              </a:rPr>
              <a:t> </a:t>
            </a:r>
            <a:r>
              <a:rPr lang="pl-PL" sz="1400" b="1" spc="20" dirty="0" smtClean="0">
                <a:latin typeface="Verdana"/>
                <a:cs typeface="Verdana"/>
              </a:rPr>
              <a:t>w</a:t>
            </a:r>
            <a:r>
              <a:rPr lang="pl-PL" sz="1400" b="1" spc="-75" dirty="0" smtClean="0">
                <a:latin typeface="Verdana"/>
                <a:cs typeface="Verdana"/>
              </a:rPr>
              <a:t> </a:t>
            </a:r>
            <a:r>
              <a:rPr lang="pl-PL" sz="1400" b="1" spc="5" dirty="0" smtClean="0">
                <a:latin typeface="Verdana"/>
                <a:cs typeface="Verdana"/>
              </a:rPr>
              <a:t>wyborze</a:t>
            </a:r>
            <a:r>
              <a:rPr lang="pl-PL" sz="1400" b="1" dirty="0" smtClean="0">
                <a:latin typeface="Verdana"/>
                <a:cs typeface="Verdana"/>
              </a:rPr>
              <a:t> </a:t>
            </a:r>
            <a:r>
              <a:rPr lang="pl-PL" sz="1400" b="1" spc="25" dirty="0" smtClean="0">
                <a:latin typeface="Verdana"/>
                <a:cs typeface="Verdana"/>
              </a:rPr>
              <a:t>terminu</a:t>
            </a:r>
            <a:endParaRPr lang="pl-PL" sz="1450" dirty="0" smtClean="0">
              <a:latin typeface="Times New Roman"/>
              <a:cs typeface="Times New Roman"/>
            </a:endParaRPr>
          </a:p>
          <a:p>
            <a:pPr marL="179388" indent="-1793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400" spc="25" dirty="0" smtClean="0">
                <a:latin typeface="Verdana"/>
                <a:cs typeface="Verdana"/>
              </a:rPr>
              <a:t>szkolenia</a:t>
            </a:r>
            <a:r>
              <a:rPr lang="pl-PL" sz="1400" spc="-220" dirty="0" smtClean="0">
                <a:latin typeface="Verdana"/>
                <a:cs typeface="Verdana"/>
              </a:rPr>
              <a:t> </a:t>
            </a:r>
            <a:r>
              <a:rPr lang="pl-PL" sz="1400" spc="35" dirty="0" smtClean="0">
                <a:latin typeface="Verdana"/>
                <a:cs typeface="Verdana"/>
              </a:rPr>
              <a:t>dla</a:t>
            </a:r>
            <a:r>
              <a:rPr lang="pl-PL" sz="1400" spc="-150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koordynatorów</a:t>
            </a:r>
            <a:r>
              <a:rPr lang="pl-PL" sz="1400" spc="-160" dirty="0" smtClean="0">
                <a:latin typeface="Verdana"/>
                <a:cs typeface="Verdana"/>
              </a:rPr>
              <a:t> </a:t>
            </a:r>
            <a:r>
              <a:rPr lang="pl-PL" sz="1400" spc="5" dirty="0" smtClean="0">
                <a:latin typeface="Verdana"/>
                <a:cs typeface="Verdana"/>
              </a:rPr>
              <a:t>przedszkolnych</a:t>
            </a:r>
            <a:r>
              <a:rPr lang="pl-PL" sz="1400" spc="-235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–</a:t>
            </a:r>
            <a:r>
              <a:rPr lang="pl-PL" sz="1400" spc="-50" dirty="0" smtClean="0">
                <a:latin typeface="Verdana"/>
                <a:cs typeface="Verdana"/>
              </a:rPr>
              <a:t> </a:t>
            </a:r>
            <a:r>
              <a:rPr lang="pl-PL" sz="1400" b="1" spc="15" dirty="0" smtClean="0">
                <a:latin typeface="Verdana"/>
                <a:cs typeface="Verdana"/>
              </a:rPr>
              <a:t>dowolność</a:t>
            </a:r>
            <a:r>
              <a:rPr lang="pl-PL" sz="1400" b="1" spc="-185" dirty="0" smtClean="0">
                <a:latin typeface="Verdana"/>
                <a:cs typeface="Verdana"/>
              </a:rPr>
              <a:t> </a:t>
            </a:r>
            <a:r>
              <a:rPr lang="pl-PL" sz="1400" b="1" spc="20" dirty="0" smtClean="0">
                <a:latin typeface="Verdana"/>
                <a:cs typeface="Verdana"/>
              </a:rPr>
              <a:t>w</a:t>
            </a:r>
            <a:r>
              <a:rPr lang="pl-PL" sz="1400" b="1" spc="-5" dirty="0" smtClean="0">
                <a:latin typeface="Verdana"/>
                <a:cs typeface="Verdana"/>
              </a:rPr>
              <a:t> </a:t>
            </a:r>
            <a:r>
              <a:rPr lang="pl-PL" sz="1400" b="1" dirty="0" smtClean="0">
                <a:latin typeface="Verdana"/>
                <a:cs typeface="Verdana"/>
              </a:rPr>
              <a:t>wyborze</a:t>
            </a:r>
            <a:r>
              <a:rPr lang="pl-PL" sz="1400" b="1" spc="-80" dirty="0" smtClean="0">
                <a:latin typeface="Verdana"/>
                <a:cs typeface="Verdana"/>
              </a:rPr>
              <a:t> </a:t>
            </a:r>
            <a:r>
              <a:rPr lang="pl-PL" sz="1400" b="1" spc="25" dirty="0" smtClean="0">
                <a:latin typeface="Verdana"/>
                <a:cs typeface="Verdana"/>
              </a:rPr>
              <a:t>terminu</a:t>
            </a:r>
            <a:endParaRPr lang="pl-PL" sz="1700" dirty="0" smtClean="0">
              <a:latin typeface="Times New Roman"/>
              <a:cs typeface="Times New Roman"/>
            </a:endParaRPr>
          </a:p>
          <a:p>
            <a:pPr marL="179388" indent="-1793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400" spc="20" dirty="0" smtClean="0">
                <a:latin typeface="Verdana"/>
                <a:cs typeface="Verdana"/>
              </a:rPr>
              <a:t>wskaźnik</a:t>
            </a:r>
            <a:r>
              <a:rPr lang="pl-PL" sz="1400" spc="-225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–</a:t>
            </a:r>
            <a:r>
              <a:rPr lang="pl-PL" sz="1400" spc="25" dirty="0" smtClean="0">
                <a:latin typeface="Verdana"/>
                <a:cs typeface="Verdana"/>
              </a:rPr>
              <a:t> </a:t>
            </a:r>
            <a:r>
              <a:rPr lang="pl-PL" sz="1400" b="1" spc="30" dirty="0" smtClean="0">
                <a:latin typeface="Verdana"/>
                <a:cs typeface="Verdana"/>
              </a:rPr>
              <a:t>na</a:t>
            </a:r>
            <a:r>
              <a:rPr lang="pl-PL" sz="1400" b="1" spc="-85" dirty="0" smtClean="0">
                <a:latin typeface="Verdana"/>
                <a:cs typeface="Verdana"/>
              </a:rPr>
              <a:t> </a:t>
            </a:r>
            <a:r>
              <a:rPr lang="pl-PL" sz="1400" b="1" spc="25" dirty="0" smtClean="0">
                <a:latin typeface="Verdana"/>
                <a:cs typeface="Verdana"/>
              </a:rPr>
              <a:t>etapie</a:t>
            </a:r>
            <a:r>
              <a:rPr lang="pl-PL" sz="1400" b="1" spc="-155" dirty="0" smtClean="0">
                <a:latin typeface="Verdana"/>
                <a:cs typeface="Verdana"/>
              </a:rPr>
              <a:t> </a:t>
            </a:r>
            <a:r>
              <a:rPr lang="pl-PL" sz="1400" b="1" spc="20" dirty="0" smtClean="0">
                <a:latin typeface="Verdana"/>
                <a:cs typeface="Verdana"/>
              </a:rPr>
              <a:t>ustaleń</a:t>
            </a:r>
            <a:r>
              <a:rPr lang="pl-PL" sz="1400" b="1" spc="-150" dirty="0" smtClean="0">
                <a:latin typeface="Verdana"/>
                <a:cs typeface="Verdana"/>
              </a:rPr>
              <a:t> </a:t>
            </a:r>
            <a:r>
              <a:rPr lang="pl-PL" sz="1400" b="1" spc="15" dirty="0" smtClean="0">
                <a:latin typeface="Verdana"/>
                <a:cs typeface="Verdana"/>
              </a:rPr>
              <a:t>z</a:t>
            </a:r>
            <a:r>
              <a:rPr lang="pl-PL" sz="1400" b="1" spc="-105" dirty="0" smtClean="0">
                <a:latin typeface="Verdana"/>
                <a:cs typeface="Verdana"/>
              </a:rPr>
              <a:t> </a:t>
            </a:r>
            <a:r>
              <a:rPr lang="pl-PL" sz="1400" b="1" spc="25" dirty="0" err="1" smtClean="0">
                <a:latin typeface="Verdana"/>
                <a:cs typeface="Verdana"/>
              </a:rPr>
              <a:t>MRiRW</a:t>
            </a:r>
            <a:endParaRPr lang="pl-PL" sz="1500" dirty="0" smtClean="0">
              <a:latin typeface="Times New Roman"/>
              <a:cs typeface="Times New Roman"/>
            </a:endParaRPr>
          </a:p>
          <a:p>
            <a:pPr marL="179388" marR="161290" indent="-1793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400" spc="10" dirty="0" smtClean="0">
                <a:latin typeface="Verdana"/>
                <a:cs typeface="Verdana"/>
              </a:rPr>
              <a:t>przeprowadzenie</a:t>
            </a:r>
            <a:r>
              <a:rPr lang="pl-PL" sz="1400" spc="-190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lekcji</a:t>
            </a:r>
            <a:r>
              <a:rPr lang="pl-PL" sz="1400" spc="-125" dirty="0" smtClean="0">
                <a:latin typeface="Verdana"/>
                <a:cs typeface="Verdana"/>
              </a:rPr>
              <a:t> </a:t>
            </a:r>
            <a:r>
              <a:rPr lang="pl-PL" sz="1400" spc="10" dirty="0" smtClean="0">
                <a:latin typeface="Verdana"/>
                <a:cs typeface="Verdana"/>
              </a:rPr>
              <a:t>z</a:t>
            </a:r>
            <a:r>
              <a:rPr lang="pl-PL" sz="1400" spc="50" dirty="0" smtClean="0">
                <a:latin typeface="Verdana"/>
                <a:cs typeface="Verdana"/>
              </a:rPr>
              <a:t> </a:t>
            </a:r>
            <a:r>
              <a:rPr lang="pl-PL" sz="1400" spc="10" dirty="0" smtClean="0">
                <a:latin typeface="Verdana"/>
                <a:cs typeface="Verdana"/>
              </a:rPr>
              <a:t>dziećmi</a:t>
            </a:r>
            <a:r>
              <a:rPr lang="pl-PL" sz="1400" spc="-125" dirty="0" smtClean="0">
                <a:latin typeface="Verdana"/>
                <a:cs typeface="Verdana"/>
              </a:rPr>
              <a:t> </a:t>
            </a:r>
            <a:r>
              <a:rPr lang="pl-PL" sz="1400" spc="10" dirty="0" smtClean="0">
                <a:latin typeface="Verdana"/>
                <a:cs typeface="Verdana"/>
              </a:rPr>
              <a:t>przy</a:t>
            </a:r>
            <a:r>
              <a:rPr lang="pl-PL" sz="1400" spc="-50" dirty="0" smtClean="0">
                <a:latin typeface="Verdana"/>
                <a:cs typeface="Verdana"/>
              </a:rPr>
              <a:t> </a:t>
            </a:r>
            <a:r>
              <a:rPr lang="pl-PL" sz="1400" spc="20" dirty="0" smtClean="0">
                <a:latin typeface="Verdana"/>
                <a:cs typeface="Verdana"/>
              </a:rPr>
              <a:t>pomocy</a:t>
            </a:r>
            <a:r>
              <a:rPr lang="pl-PL" sz="1400" spc="-125" dirty="0" smtClean="0">
                <a:latin typeface="Verdana"/>
                <a:cs typeface="Verdana"/>
              </a:rPr>
              <a:t> </a:t>
            </a:r>
            <a:r>
              <a:rPr lang="pl-PL" sz="1400" spc="5" dirty="0" smtClean="0">
                <a:latin typeface="Verdana"/>
                <a:cs typeface="Verdana"/>
              </a:rPr>
              <a:t>materiałów</a:t>
            </a:r>
            <a:r>
              <a:rPr lang="pl-PL" sz="1400" spc="-155" dirty="0" smtClean="0">
                <a:latin typeface="Verdana"/>
                <a:cs typeface="Verdana"/>
              </a:rPr>
              <a:t> </a:t>
            </a:r>
            <a:r>
              <a:rPr lang="pl-PL" sz="1400" spc="5" dirty="0" smtClean="0">
                <a:latin typeface="Verdana"/>
                <a:cs typeface="Verdana"/>
              </a:rPr>
              <a:t>edukacyjnych:</a:t>
            </a:r>
            <a:r>
              <a:rPr lang="pl-PL" sz="1400" spc="-160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publikacja,</a:t>
            </a:r>
            <a:r>
              <a:rPr lang="pl-PL" sz="1400" spc="-180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lekcja  pokazowa,</a:t>
            </a:r>
            <a:r>
              <a:rPr lang="pl-PL" sz="1400" spc="-185" dirty="0" smtClean="0">
                <a:latin typeface="Verdana"/>
                <a:cs typeface="Verdana"/>
              </a:rPr>
              <a:t> </a:t>
            </a:r>
            <a:r>
              <a:rPr lang="pl-PL" sz="1400" spc="-5" dirty="0" smtClean="0">
                <a:latin typeface="Verdana"/>
                <a:cs typeface="Verdana"/>
              </a:rPr>
              <a:t>materiał</a:t>
            </a:r>
            <a:r>
              <a:rPr lang="pl-PL" sz="1400" spc="5" dirty="0" smtClean="0">
                <a:latin typeface="Verdana"/>
                <a:cs typeface="Verdana"/>
              </a:rPr>
              <a:t> </a:t>
            </a:r>
            <a:r>
              <a:rPr lang="pl-PL" sz="1400" spc="35" dirty="0" smtClean="0">
                <a:latin typeface="Verdana"/>
                <a:cs typeface="Verdana"/>
              </a:rPr>
              <a:t>filmowy</a:t>
            </a:r>
            <a:r>
              <a:rPr lang="pl-PL" sz="1400" spc="-240" dirty="0" smtClean="0">
                <a:latin typeface="Verdana"/>
                <a:cs typeface="Verdana"/>
              </a:rPr>
              <a:t> </a:t>
            </a:r>
            <a:r>
              <a:rPr lang="pl-PL" sz="1400" spc="15" dirty="0" smtClean="0">
                <a:latin typeface="Verdana"/>
                <a:cs typeface="Verdana"/>
              </a:rPr>
              <a:t>–</a:t>
            </a:r>
            <a:r>
              <a:rPr lang="pl-PL" sz="1400" spc="-120" dirty="0" smtClean="0">
                <a:latin typeface="Verdana"/>
                <a:cs typeface="Verdana"/>
              </a:rPr>
              <a:t> </a:t>
            </a:r>
            <a:r>
              <a:rPr lang="pl-PL" sz="1400" b="1" spc="20" dirty="0" smtClean="0">
                <a:latin typeface="Verdana"/>
                <a:cs typeface="Verdana"/>
              </a:rPr>
              <a:t>nauczyciele</a:t>
            </a:r>
            <a:r>
              <a:rPr lang="pl-PL" sz="1400" b="1" spc="-229" dirty="0" smtClean="0">
                <a:latin typeface="Verdana"/>
                <a:cs typeface="Verdana"/>
              </a:rPr>
              <a:t> </a:t>
            </a:r>
            <a:r>
              <a:rPr lang="pl-PL" sz="1400" b="1" spc="25" dirty="0" smtClean="0">
                <a:latin typeface="Verdana"/>
                <a:cs typeface="Verdana"/>
              </a:rPr>
              <a:t>w</a:t>
            </a:r>
            <a:r>
              <a:rPr lang="pl-PL" sz="1400" b="1" spc="-80" dirty="0" smtClean="0">
                <a:latin typeface="Verdana"/>
                <a:cs typeface="Verdana"/>
              </a:rPr>
              <a:t> </a:t>
            </a:r>
            <a:r>
              <a:rPr lang="pl-PL" sz="1400" b="1" spc="5" dirty="0" smtClean="0">
                <a:latin typeface="Verdana"/>
                <a:cs typeface="Verdana"/>
              </a:rPr>
              <a:t>przedszkolach</a:t>
            </a:r>
          </a:p>
          <a:p>
            <a:pPr marL="179388" marR="161290" indent="-1793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400" b="1" spc="5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16.12.2019 r. </a:t>
            </a:r>
            <a:r>
              <a:rPr lang="pl-PL" sz="1400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przekazanie </a:t>
            </a:r>
            <a:r>
              <a:rPr lang="pl-PL" sz="1400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wstępnej informacji </a:t>
            </a:r>
            <a:r>
              <a:rPr lang="pl-PL" sz="1400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przez PSSE </a:t>
            </a:r>
            <a: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 możliwie zwięzłej </a:t>
            </a:r>
            <a: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</a:t>
            </a:r>
            <a: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krótkiej formie, w zakresie przebiegu dotychczasowej realizacji programu (m.in. ile przedszkoli wzięło udział, czy program cieszy się zainteresowaniem, jaki jest odbiór programu </a:t>
            </a:r>
            <a: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 </a:t>
            </a:r>
            <a: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przedszkolach, itp.)</a:t>
            </a:r>
          </a:p>
          <a:p>
            <a:pPr marL="179388" marR="3135630" indent="-179388" algn="just" defTabSz="8337550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400" spc="15" dirty="0" smtClean="0">
                <a:latin typeface="Verdana"/>
                <a:cs typeface="Verdana"/>
              </a:rPr>
              <a:t>monitorowanie</a:t>
            </a:r>
            <a:r>
              <a:rPr lang="pl-PL" sz="1400" spc="-215" dirty="0" smtClean="0">
                <a:latin typeface="Verdana"/>
                <a:cs typeface="Verdana"/>
              </a:rPr>
              <a:t> </a:t>
            </a:r>
            <a:r>
              <a:rPr lang="pl-PL" sz="1400" spc="10" dirty="0" smtClean="0">
                <a:latin typeface="Verdana"/>
                <a:cs typeface="Verdana"/>
              </a:rPr>
              <a:t>przebiegu</a:t>
            </a:r>
            <a:r>
              <a:rPr lang="pl-PL" sz="1400" spc="-185" dirty="0" smtClean="0">
                <a:latin typeface="Verdana"/>
                <a:cs typeface="Verdana"/>
              </a:rPr>
              <a:t> </a:t>
            </a:r>
            <a:r>
              <a:rPr lang="pl-PL" sz="1400" spc="10" dirty="0" smtClean="0">
                <a:latin typeface="Verdana"/>
                <a:cs typeface="Verdana"/>
              </a:rPr>
              <a:t>realizacji</a:t>
            </a:r>
            <a:r>
              <a:rPr lang="pl-PL" sz="1400" spc="-135" dirty="0" smtClean="0">
                <a:latin typeface="Verdana"/>
                <a:cs typeface="Verdana"/>
              </a:rPr>
              <a:t> </a:t>
            </a:r>
            <a:r>
              <a:rPr lang="pl-PL" sz="1400" spc="10" dirty="0" smtClean="0">
                <a:latin typeface="Verdana"/>
                <a:cs typeface="Verdana"/>
              </a:rPr>
              <a:t>programu</a:t>
            </a:r>
          </a:p>
          <a:p>
            <a:pPr marL="179388" marR="3135630" indent="-1793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400" spc="10" dirty="0" smtClean="0">
                <a:latin typeface="Verdana"/>
                <a:cs typeface="Verdana"/>
              </a:rPr>
              <a:t>informacji </a:t>
            </a:r>
            <a:r>
              <a:rPr lang="pl-PL" sz="1400" spc="10" dirty="0" smtClean="0">
                <a:latin typeface="Verdana"/>
                <a:cs typeface="Verdana"/>
              </a:rPr>
              <a:t>informacji</a:t>
            </a:r>
            <a:r>
              <a:rPr lang="pl-PL" sz="1400" spc="10" dirty="0" smtClean="0">
                <a:latin typeface="Verdana"/>
                <a:cs typeface="Verdana"/>
              </a:rPr>
              <a:t> do WSSE  </a:t>
            </a:r>
            <a:endParaRPr lang="pl-PL" sz="1400" spc="15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43150"/>
            <a:ext cx="9906000" cy="790575"/>
          </a:xfrm>
          <a:custGeom>
            <a:avLst/>
            <a:gdLst/>
            <a:ahLst/>
            <a:cxnLst/>
            <a:rect l="l" t="t" r="r" b="b"/>
            <a:pathLst>
              <a:path w="9906000" h="790575">
                <a:moveTo>
                  <a:pt x="0" y="790575"/>
                </a:moveTo>
                <a:lnTo>
                  <a:pt x="9906000" y="790575"/>
                </a:lnTo>
                <a:lnTo>
                  <a:pt x="9906000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25325" cy="642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2125" y="2513266"/>
            <a:ext cx="439928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25" dirty="0"/>
              <a:t>DZIĘKUJĘ </a:t>
            </a:r>
            <a:r>
              <a:rPr sz="2750" spc="30" dirty="0"/>
              <a:t>ZA</a:t>
            </a:r>
            <a:r>
              <a:rPr sz="2750" spc="-25" dirty="0"/>
              <a:t> </a:t>
            </a:r>
            <a:r>
              <a:rPr sz="2750" spc="20" dirty="0" smtClean="0"/>
              <a:t>UWAGĘ</a:t>
            </a:r>
            <a:endParaRPr sz="2750" dirty="0"/>
          </a:p>
        </p:txBody>
      </p:sp>
      <p:sp>
        <p:nvSpPr>
          <p:cNvPr id="5" name="object 5"/>
          <p:cNvSpPr txBox="1"/>
          <p:nvPr/>
        </p:nvSpPr>
        <p:spPr>
          <a:xfrm>
            <a:off x="16509" y="5959157"/>
            <a:ext cx="10549890" cy="7982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241300" algn="l"/>
                <a:tab pos="241935" algn="l"/>
              </a:tabLst>
            </a:pPr>
            <a:r>
              <a:rPr sz="950" spc="-5" dirty="0">
                <a:latin typeface="Arial" pitchFamily="34" charset="0"/>
                <a:cs typeface="Arial" pitchFamily="34" charset="0"/>
              </a:rPr>
              <a:t>Yardimici </a:t>
            </a:r>
            <a:r>
              <a:rPr sz="950" spc="-55" dirty="0">
                <a:latin typeface="Arial" pitchFamily="34" charset="0"/>
                <a:cs typeface="Arial" pitchFamily="34" charset="0"/>
              </a:rPr>
              <a:t>H., </a:t>
            </a:r>
            <a:r>
              <a:rPr sz="950" spc="-30" dirty="0">
                <a:latin typeface="Arial" pitchFamily="34" charset="0"/>
                <a:cs typeface="Arial" pitchFamily="34" charset="0"/>
              </a:rPr>
              <a:t>Örmeci </a:t>
            </a:r>
            <a:r>
              <a:rPr sz="950" spc="-70" dirty="0">
                <a:latin typeface="Arial" pitchFamily="34" charset="0"/>
                <a:cs typeface="Arial" pitchFamily="34" charset="0"/>
              </a:rPr>
              <a:t>F.O. </a:t>
            </a:r>
            <a:r>
              <a:rPr sz="950" spc="-10" dirty="0">
                <a:latin typeface="Arial" pitchFamily="34" charset="0"/>
                <a:cs typeface="Arial" pitchFamily="34" charset="0"/>
              </a:rPr>
              <a:t>et </a:t>
            </a:r>
            <a:r>
              <a:rPr sz="950" dirty="0">
                <a:latin typeface="Arial" pitchFamily="34" charset="0"/>
                <a:cs typeface="Arial" pitchFamily="34" charset="0"/>
              </a:rPr>
              <a:t>al., </a:t>
            </a:r>
            <a:r>
              <a:rPr sz="950" i="1" spc="-55" dirty="0">
                <a:latin typeface="Arial" pitchFamily="34" charset="0"/>
                <a:cs typeface="Arial" pitchFamily="34" charset="0"/>
              </a:rPr>
              <a:t>Nutrition </a:t>
            </a:r>
            <a:r>
              <a:rPr sz="950" i="1" spc="-35" dirty="0">
                <a:latin typeface="Arial" pitchFamily="34" charset="0"/>
                <a:cs typeface="Arial" pitchFamily="34" charset="0"/>
              </a:rPr>
              <a:t>education </a:t>
            </a:r>
            <a:r>
              <a:rPr sz="950" i="1" spc="-45" dirty="0">
                <a:latin typeface="Arial" pitchFamily="34" charset="0"/>
                <a:cs typeface="Arial" pitchFamily="34" charset="0"/>
              </a:rPr>
              <a:t>in </a:t>
            </a:r>
            <a:r>
              <a:rPr sz="950" i="1" spc="-35" dirty="0">
                <a:latin typeface="Arial" pitchFamily="34" charset="0"/>
                <a:cs typeface="Arial" pitchFamily="34" charset="0"/>
              </a:rPr>
              <a:t>preschool </a:t>
            </a:r>
            <a:r>
              <a:rPr sz="950" i="1" spc="-55" dirty="0">
                <a:latin typeface="Arial" pitchFamily="34" charset="0"/>
                <a:cs typeface="Arial" pitchFamily="34" charset="0"/>
              </a:rPr>
              <a:t>children. </a:t>
            </a:r>
            <a:r>
              <a:rPr sz="950" spc="-60" dirty="0">
                <a:latin typeface="Arial" pitchFamily="34" charset="0"/>
                <a:cs typeface="Arial" pitchFamily="34" charset="0"/>
              </a:rPr>
              <a:t>The </a:t>
            </a:r>
            <a:r>
              <a:rPr sz="950" spc="-20" dirty="0">
                <a:latin typeface="Arial" pitchFamily="34" charset="0"/>
                <a:cs typeface="Arial" pitchFamily="34" charset="0"/>
              </a:rPr>
              <a:t>Journal </a:t>
            </a:r>
            <a:r>
              <a:rPr sz="950" spc="10" dirty="0">
                <a:latin typeface="Arial" pitchFamily="34" charset="0"/>
                <a:cs typeface="Arial" pitchFamily="34" charset="0"/>
              </a:rPr>
              <a:t>of International </a:t>
            </a:r>
            <a:r>
              <a:rPr sz="950" spc="-15" dirty="0">
                <a:latin typeface="Arial" pitchFamily="34" charset="0"/>
                <a:cs typeface="Arial" pitchFamily="34" charset="0"/>
              </a:rPr>
              <a:t>Education</a:t>
            </a:r>
            <a:r>
              <a:rPr sz="950" spc="-20" dirty="0">
                <a:latin typeface="Arial" pitchFamily="34" charset="0"/>
                <a:cs typeface="Arial" pitchFamily="34" charset="0"/>
              </a:rPr>
              <a:t> </a:t>
            </a:r>
            <a:r>
              <a:rPr sz="950" spc="-30" dirty="0">
                <a:latin typeface="Arial" pitchFamily="34" charset="0"/>
                <a:cs typeface="Arial" pitchFamily="34" charset="0"/>
              </a:rPr>
              <a:t>Science,2015,449–457</a:t>
            </a:r>
            <a:endParaRPr sz="950" dirty="0">
              <a:latin typeface="Arial" pitchFamily="34" charset="0"/>
              <a:cs typeface="Arial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241300" algn="l"/>
                <a:tab pos="241935" algn="l"/>
              </a:tabLst>
            </a:pPr>
            <a:r>
              <a:rPr sz="950" spc="-5" dirty="0">
                <a:latin typeface="Arial" pitchFamily="34" charset="0"/>
                <a:cs typeface="Arial" pitchFamily="34" charset="0"/>
              </a:rPr>
              <a:t>Matusiewicz </a:t>
            </a:r>
            <a:r>
              <a:rPr sz="950" spc="-70" dirty="0">
                <a:latin typeface="Arial" pitchFamily="34" charset="0"/>
                <a:cs typeface="Arial" pitchFamily="34" charset="0"/>
              </a:rPr>
              <a:t>P, </a:t>
            </a:r>
            <a:r>
              <a:rPr sz="950" spc="-25" dirty="0">
                <a:latin typeface="Arial" pitchFamily="34" charset="0"/>
                <a:cs typeface="Arial" pitchFamily="34" charset="0"/>
              </a:rPr>
              <a:t>Kosiba </a:t>
            </a:r>
            <a:r>
              <a:rPr sz="950" spc="-85" dirty="0">
                <a:latin typeface="Arial" pitchFamily="34" charset="0"/>
                <a:cs typeface="Arial" pitchFamily="34" charset="0"/>
              </a:rPr>
              <a:t>G, </a:t>
            </a:r>
            <a:r>
              <a:rPr sz="950" spc="-20" dirty="0">
                <a:latin typeface="Arial" pitchFamily="34" charset="0"/>
                <a:cs typeface="Arial" pitchFamily="34" charset="0"/>
              </a:rPr>
              <a:t>Wrześniewski </a:t>
            </a:r>
            <a:r>
              <a:rPr sz="950" spc="-55" dirty="0">
                <a:latin typeface="Arial" pitchFamily="34" charset="0"/>
                <a:cs typeface="Arial" pitchFamily="34" charset="0"/>
              </a:rPr>
              <a:t>K.: </a:t>
            </a:r>
            <a:r>
              <a:rPr sz="950" i="1" spc="-20" dirty="0">
                <a:latin typeface="Arial" pitchFamily="34" charset="0"/>
                <a:cs typeface="Arial" pitchFamily="34" charset="0"/>
              </a:rPr>
              <a:t>Zachowania </a:t>
            </a:r>
            <a:r>
              <a:rPr sz="950" i="1" spc="-40" dirty="0">
                <a:latin typeface="Arial" pitchFamily="34" charset="0"/>
                <a:cs typeface="Arial" pitchFamily="34" charset="0"/>
              </a:rPr>
              <a:t>prozdrowotne </a:t>
            </a:r>
            <a:r>
              <a:rPr sz="950" i="1" spc="-35" dirty="0">
                <a:latin typeface="Arial" pitchFamily="34" charset="0"/>
                <a:cs typeface="Arial" pitchFamily="34" charset="0"/>
              </a:rPr>
              <a:t>krakowskich </a:t>
            </a:r>
            <a:r>
              <a:rPr sz="950" i="1" spc="-45" dirty="0">
                <a:latin typeface="Arial" pitchFamily="34" charset="0"/>
                <a:cs typeface="Arial" pitchFamily="34" charset="0"/>
              </a:rPr>
              <a:t>nauczycieli </a:t>
            </a:r>
            <a:r>
              <a:rPr sz="950" i="1" spc="-20" dirty="0">
                <a:latin typeface="Arial" pitchFamily="34" charset="0"/>
                <a:cs typeface="Arial" pitchFamily="34" charset="0"/>
              </a:rPr>
              <a:t>wychowania </a:t>
            </a:r>
            <a:r>
              <a:rPr sz="950" i="1" spc="-40" dirty="0">
                <a:latin typeface="Arial" pitchFamily="34" charset="0"/>
                <a:cs typeface="Arial" pitchFamily="34" charset="0"/>
              </a:rPr>
              <a:t>przedszkolnego. </a:t>
            </a:r>
            <a:r>
              <a:rPr sz="950" spc="-35" dirty="0">
                <a:latin typeface="Arial" pitchFamily="34" charset="0"/>
                <a:cs typeface="Arial" pitchFamily="34" charset="0"/>
              </a:rPr>
              <a:t>Rozprawy </a:t>
            </a:r>
            <a:r>
              <a:rPr sz="950" spc="-20" dirty="0">
                <a:latin typeface="Arial" pitchFamily="34" charset="0"/>
                <a:cs typeface="Arial" pitchFamily="34" charset="0"/>
              </a:rPr>
              <a:t>naukowe </a:t>
            </a:r>
            <a:r>
              <a:rPr sz="950" spc="-85" dirty="0">
                <a:latin typeface="Arial" pitchFamily="34" charset="0"/>
                <a:cs typeface="Arial" pitchFamily="34" charset="0"/>
              </a:rPr>
              <a:t>AWF </a:t>
            </a:r>
            <a:r>
              <a:rPr sz="950" spc="-30" dirty="0">
                <a:latin typeface="Arial" pitchFamily="34" charset="0"/>
                <a:cs typeface="Arial" pitchFamily="34" charset="0"/>
              </a:rPr>
              <a:t>we </a:t>
            </a:r>
            <a:r>
              <a:rPr sz="950" spc="5" dirty="0">
                <a:latin typeface="Arial" pitchFamily="34" charset="0"/>
                <a:cs typeface="Arial" pitchFamily="34" charset="0"/>
              </a:rPr>
              <a:t>Wrocławiu, </a:t>
            </a:r>
            <a:r>
              <a:rPr sz="950" spc="-15" dirty="0">
                <a:latin typeface="Arial" pitchFamily="34" charset="0"/>
                <a:cs typeface="Arial" pitchFamily="34" charset="0"/>
              </a:rPr>
              <a:t>2019, 64,</a:t>
            </a:r>
            <a:r>
              <a:rPr sz="950" spc="-180" dirty="0">
                <a:latin typeface="Arial" pitchFamily="34" charset="0"/>
                <a:cs typeface="Arial" pitchFamily="34" charset="0"/>
              </a:rPr>
              <a:t> </a:t>
            </a:r>
            <a:r>
              <a:rPr sz="950" spc="-20" dirty="0">
                <a:latin typeface="Arial" pitchFamily="34" charset="0"/>
                <a:cs typeface="Arial" pitchFamily="34" charset="0"/>
              </a:rPr>
              <a:t>23–32</a:t>
            </a:r>
            <a:endParaRPr sz="950" dirty="0">
              <a:latin typeface="Arial" pitchFamily="34" charset="0"/>
              <a:cs typeface="Arial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241300" algn="l"/>
                <a:tab pos="241935" algn="l"/>
              </a:tabLst>
            </a:pPr>
            <a:r>
              <a:rPr sz="950" spc="-20" dirty="0">
                <a:latin typeface="Arial" pitchFamily="34" charset="0"/>
                <a:cs typeface="Arial" pitchFamily="34" charset="0"/>
              </a:rPr>
              <a:t>Nestorowicz </a:t>
            </a:r>
            <a:r>
              <a:rPr sz="950" spc="-85" dirty="0">
                <a:latin typeface="Arial" pitchFamily="34" charset="0"/>
                <a:cs typeface="Arial" pitchFamily="34" charset="0"/>
              </a:rPr>
              <a:t>R: </a:t>
            </a:r>
            <a:r>
              <a:rPr sz="950" i="1" spc="-45" dirty="0">
                <a:latin typeface="Arial" pitchFamily="34" charset="0"/>
                <a:cs typeface="Arial" pitchFamily="34" charset="0"/>
              </a:rPr>
              <a:t>Asymetria </a:t>
            </a:r>
            <a:r>
              <a:rPr sz="950" i="1" spc="-50" dirty="0">
                <a:latin typeface="Arial" pitchFamily="34" charset="0"/>
                <a:cs typeface="Arial" pitchFamily="34" charset="0"/>
              </a:rPr>
              <a:t>wiedzy </a:t>
            </a:r>
            <a:r>
              <a:rPr sz="950" i="1" dirty="0">
                <a:latin typeface="Arial" pitchFamily="34" charset="0"/>
                <a:cs typeface="Arial" pitchFamily="34" charset="0"/>
              </a:rPr>
              <a:t>a </a:t>
            </a:r>
            <a:r>
              <a:rPr sz="950" i="1" spc="-50" dirty="0">
                <a:latin typeface="Arial" pitchFamily="34" charset="0"/>
                <a:cs typeface="Arial" pitchFamily="34" charset="0"/>
              </a:rPr>
              <a:t>rozwój </a:t>
            </a:r>
            <a:r>
              <a:rPr sz="950" i="1" spc="-35" dirty="0">
                <a:latin typeface="Arial" pitchFamily="34" charset="0"/>
                <a:cs typeface="Arial" pitchFamily="34" charset="0"/>
              </a:rPr>
              <a:t>rynku żywności </a:t>
            </a:r>
            <a:r>
              <a:rPr sz="950" i="1" spc="-45" dirty="0">
                <a:latin typeface="Arial" pitchFamily="34" charset="0"/>
                <a:cs typeface="Arial" pitchFamily="34" charset="0"/>
              </a:rPr>
              <a:t>ekologicznej </a:t>
            </a:r>
            <a:r>
              <a:rPr sz="950" i="1" spc="-10" dirty="0">
                <a:latin typeface="Arial" pitchFamily="34" charset="0"/>
                <a:cs typeface="Arial" pitchFamily="34" charset="0"/>
              </a:rPr>
              <a:t>w </a:t>
            </a:r>
            <a:r>
              <a:rPr sz="950" i="1" spc="-35" dirty="0">
                <a:latin typeface="Arial" pitchFamily="34" charset="0"/>
                <a:cs typeface="Arial" pitchFamily="34" charset="0"/>
              </a:rPr>
              <a:t>Polsce</a:t>
            </a:r>
            <a:r>
              <a:rPr sz="950" spc="-35" dirty="0">
                <a:latin typeface="Arial" pitchFamily="34" charset="0"/>
                <a:cs typeface="Arial" pitchFamily="34" charset="0"/>
              </a:rPr>
              <a:t>. </a:t>
            </a:r>
            <a:r>
              <a:rPr sz="950" spc="-30" dirty="0">
                <a:latin typeface="Arial" pitchFamily="34" charset="0"/>
                <a:cs typeface="Arial" pitchFamily="34" charset="0"/>
              </a:rPr>
              <a:t>Handel</a:t>
            </a:r>
            <a:r>
              <a:rPr sz="950" spc="-75" dirty="0">
                <a:latin typeface="Arial" pitchFamily="34" charset="0"/>
                <a:cs typeface="Arial" pitchFamily="34" charset="0"/>
              </a:rPr>
              <a:t> </a:t>
            </a:r>
            <a:r>
              <a:rPr sz="950" spc="-20" dirty="0">
                <a:latin typeface="Arial" pitchFamily="34" charset="0"/>
                <a:cs typeface="Arial" pitchFamily="34" charset="0"/>
              </a:rPr>
              <a:t>wewnętrzny,2018;5(376):212-224</a:t>
            </a:r>
            <a:endParaRPr sz="950" dirty="0">
              <a:latin typeface="Arial" pitchFamily="34" charset="0"/>
              <a:cs typeface="Arial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5"/>
              </a:spcBef>
              <a:buAutoNum type="arabicPeriod"/>
              <a:tabLst>
                <a:tab pos="241300" algn="l"/>
                <a:tab pos="241935" algn="l"/>
              </a:tabLst>
            </a:pPr>
            <a:r>
              <a:rPr sz="950" spc="-30" dirty="0">
                <a:latin typeface="Arial" pitchFamily="34" charset="0"/>
                <a:cs typeface="Arial" pitchFamily="34" charset="0"/>
              </a:rPr>
              <a:t>Średnicka-Tober </a:t>
            </a:r>
            <a:r>
              <a:rPr sz="950" spc="-60" dirty="0">
                <a:latin typeface="Arial" pitchFamily="34" charset="0"/>
                <a:cs typeface="Arial" pitchFamily="34" charset="0"/>
              </a:rPr>
              <a:t>D, </a:t>
            </a:r>
            <a:r>
              <a:rPr sz="950" spc="-25" dirty="0">
                <a:latin typeface="Arial" pitchFamily="34" charset="0"/>
                <a:cs typeface="Arial" pitchFamily="34" charset="0"/>
              </a:rPr>
              <a:t>Kazimierczak </a:t>
            </a:r>
            <a:r>
              <a:rPr sz="950" spc="-45" dirty="0">
                <a:latin typeface="Arial" pitchFamily="34" charset="0"/>
                <a:cs typeface="Arial" pitchFamily="34" charset="0"/>
              </a:rPr>
              <a:t>R,Ewelina </a:t>
            </a:r>
            <a:r>
              <a:rPr sz="950" dirty="0">
                <a:latin typeface="Arial" pitchFamily="34" charset="0"/>
                <a:cs typeface="Arial" pitchFamily="34" charset="0"/>
              </a:rPr>
              <a:t>Hallmann </a:t>
            </a:r>
            <a:r>
              <a:rPr sz="950" spc="-80" dirty="0">
                <a:latin typeface="Arial" pitchFamily="34" charset="0"/>
                <a:cs typeface="Arial" pitchFamily="34" charset="0"/>
              </a:rPr>
              <a:t>E.: </a:t>
            </a:r>
            <a:r>
              <a:rPr sz="950" i="1" spc="-40" dirty="0">
                <a:latin typeface="Arial" pitchFamily="34" charset="0"/>
                <a:cs typeface="Arial" pitchFamily="34" charset="0"/>
              </a:rPr>
              <a:t>Charakterystyka </a:t>
            </a:r>
            <a:r>
              <a:rPr sz="950" i="1" spc="-50" dirty="0">
                <a:latin typeface="Arial" pitchFamily="34" charset="0"/>
                <a:cs typeface="Arial" pitchFamily="34" charset="0"/>
              </a:rPr>
              <a:t>europejskich </a:t>
            </a:r>
            <a:r>
              <a:rPr sz="950" i="1" spc="-25" dirty="0">
                <a:latin typeface="Arial" pitchFamily="34" charset="0"/>
                <a:cs typeface="Arial" pitchFamily="34" charset="0"/>
              </a:rPr>
              <a:t>konsumentów </a:t>
            </a:r>
            <a:r>
              <a:rPr sz="950" i="1" spc="-35" dirty="0">
                <a:latin typeface="Arial" pitchFamily="34" charset="0"/>
                <a:cs typeface="Arial" pitchFamily="34" charset="0"/>
              </a:rPr>
              <a:t>żywności </a:t>
            </a:r>
            <a:r>
              <a:rPr sz="950" i="1" spc="-45" dirty="0">
                <a:latin typeface="Arial" pitchFamily="34" charset="0"/>
                <a:cs typeface="Arial" pitchFamily="34" charset="0"/>
              </a:rPr>
              <a:t>ekologicznej </a:t>
            </a:r>
            <a:r>
              <a:rPr sz="950" i="1" spc="135" dirty="0">
                <a:latin typeface="Arial" pitchFamily="34" charset="0"/>
                <a:cs typeface="Arial" pitchFamily="34" charset="0"/>
              </a:rPr>
              <a:t>– </a:t>
            </a:r>
            <a:r>
              <a:rPr sz="950" i="1" spc="-45" dirty="0">
                <a:latin typeface="Arial" pitchFamily="34" charset="0"/>
                <a:cs typeface="Arial" pitchFamily="34" charset="0"/>
              </a:rPr>
              <a:t>motywy, </a:t>
            </a:r>
            <a:r>
              <a:rPr sz="950" i="1" spc="-25" dirty="0">
                <a:latin typeface="Arial" pitchFamily="34" charset="0"/>
                <a:cs typeface="Arial" pitchFamily="34" charset="0"/>
              </a:rPr>
              <a:t>działania </a:t>
            </a:r>
            <a:r>
              <a:rPr sz="950" i="1" spc="-70" dirty="0">
                <a:latin typeface="Arial" pitchFamily="34" charset="0"/>
                <a:cs typeface="Arial" pitchFamily="34" charset="0"/>
              </a:rPr>
              <a:t>i </a:t>
            </a:r>
            <a:r>
              <a:rPr sz="950" i="1" spc="-50" dirty="0">
                <a:latin typeface="Arial" pitchFamily="34" charset="0"/>
                <a:cs typeface="Arial" pitchFamily="34" charset="0"/>
              </a:rPr>
              <a:t>implikacje</a:t>
            </a:r>
            <a:r>
              <a:rPr sz="950" spc="-50" dirty="0">
                <a:latin typeface="Arial" pitchFamily="34" charset="0"/>
                <a:cs typeface="Arial" pitchFamily="34" charset="0"/>
              </a:rPr>
              <a:t>. </a:t>
            </a:r>
            <a:r>
              <a:rPr sz="950" spc="-20" dirty="0">
                <a:latin typeface="Arial" pitchFamily="34" charset="0"/>
                <a:cs typeface="Arial" pitchFamily="34" charset="0"/>
              </a:rPr>
              <a:t>Problemy </a:t>
            </a:r>
            <a:r>
              <a:rPr sz="950" spc="-30" dirty="0">
                <a:latin typeface="Arial" pitchFamily="34" charset="0"/>
                <a:cs typeface="Arial" pitchFamily="34" charset="0"/>
              </a:rPr>
              <a:t>Zarządzania,14, </a:t>
            </a:r>
            <a:r>
              <a:rPr sz="950" spc="-15" dirty="0">
                <a:latin typeface="Arial" pitchFamily="34" charset="0"/>
                <a:cs typeface="Arial" pitchFamily="34" charset="0"/>
              </a:rPr>
              <a:t>1(58), </a:t>
            </a:r>
            <a:r>
              <a:rPr sz="950" spc="-10" dirty="0">
                <a:latin typeface="Arial" pitchFamily="34" charset="0"/>
                <a:cs typeface="Arial" pitchFamily="34" charset="0"/>
              </a:rPr>
              <a:t>2:</a:t>
            </a:r>
            <a:r>
              <a:rPr sz="950" spc="40" dirty="0">
                <a:latin typeface="Arial" pitchFamily="34" charset="0"/>
                <a:cs typeface="Arial" pitchFamily="34" charset="0"/>
              </a:rPr>
              <a:t> </a:t>
            </a:r>
            <a:r>
              <a:rPr sz="950" spc="-10" dirty="0">
                <a:latin typeface="Arial" pitchFamily="34" charset="0"/>
                <a:cs typeface="Arial" pitchFamily="34" charset="0"/>
              </a:rPr>
              <a:t>100-108</a:t>
            </a:r>
            <a:endParaRPr sz="950" dirty="0">
              <a:latin typeface="Arial" pitchFamily="34" charset="0"/>
              <a:cs typeface="Arial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241300" algn="l"/>
                <a:tab pos="241935" algn="l"/>
              </a:tabLst>
            </a:pPr>
            <a:r>
              <a:rPr sz="950" spc="-20" dirty="0">
                <a:latin typeface="Arial" pitchFamily="34" charset="0"/>
                <a:cs typeface="Arial" pitchFamily="34" charset="0"/>
              </a:rPr>
              <a:t>Weissbrot-Koziarska </a:t>
            </a:r>
            <a:r>
              <a:rPr sz="950" spc="-60" dirty="0">
                <a:latin typeface="Arial" pitchFamily="34" charset="0"/>
                <a:cs typeface="Arial" pitchFamily="34" charset="0"/>
              </a:rPr>
              <a:t>A: </a:t>
            </a:r>
            <a:r>
              <a:rPr sz="950" i="1" spc="-20" dirty="0">
                <a:latin typeface="Arial" pitchFamily="34" charset="0"/>
                <a:cs typeface="Arial" pitchFamily="34" charset="0"/>
              </a:rPr>
              <a:t>Współdziałanie </a:t>
            </a:r>
            <a:r>
              <a:rPr sz="950" i="1" spc="-40" dirty="0">
                <a:latin typeface="Arial" pitchFamily="34" charset="0"/>
                <a:cs typeface="Arial" pitchFamily="34" charset="0"/>
              </a:rPr>
              <a:t>rodziców </a:t>
            </a:r>
            <a:r>
              <a:rPr sz="950" i="1" spc="-70" dirty="0">
                <a:latin typeface="Arial" pitchFamily="34" charset="0"/>
                <a:cs typeface="Arial" pitchFamily="34" charset="0"/>
              </a:rPr>
              <a:t>i </a:t>
            </a:r>
            <a:r>
              <a:rPr sz="950" i="1" spc="-45" dirty="0">
                <a:latin typeface="Arial" pitchFamily="34" charset="0"/>
                <a:cs typeface="Arial" pitchFamily="34" charset="0"/>
              </a:rPr>
              <a:t>nauczycieli </a:t>
            </a:r>
            <a:r>
              <a:rPr sz="950" i="1" spc="-40" dirty="0">
                <a:latin typeface="Arial" pitchFamily="34" charset="0"/>
                <a:cs typeface="Arial" pitchFamily="34" charset="0"/>
              </a:rPr>
              <a:t>przedszkola </a:t>
            </a:r>
            <a:r>
              <a:rPr sz="950" i="1" spc="-10" dirty="0">
                <a:latin typeface="Arial" pitchFamily="34" charset="0"/>
                <a:cs typeface="Arial" pitchFamily="34" charset="0"/>
              </a:rPr>
              <a:t>w </a:t>
            </a:r>
            <a:r>
              <a:rPr sz="950" i="1" spc="-30" dirty="0">
                <a:latin typeface="Arial" pitchFamily="34" charset="0"/>
                <a:cs typeface="Arial" pitchFamily="34" charset="0"/>
              </a:rPr>
              <a:t>przygotowaniu </a:t>
            </a:r>
            <a:r>
              <a:rPr sz="950" i="1" spc="-45" dirty="0">
                <a:latin typeface="Arial" pitchFamily="34" charset="0"/>
                <a:cs typeface="Arial" pitchFamily="34" charset="0"/>
              </a:rPr>
              <a:t>dziecka </a:t>
            </a:r>
            <a:r>
              <a:rPr sz="950" i="1" spc="-10" dirty="0">
                <a:latin typeface="Arial" pitchFamily="34" charset="0"/>
                <a:cs typeface="Arial" pitchFamily="34" charset="0"/>
              </a:rPr>
              <a:t>do </a:t>
            </a:r>
            <a:r>
              <a:rPr sz="950" i="1" spc="-45" dirty="0">
                <a:latin typeface="Arial" pitchFamily="34" charset="0"/>
                <a:cs typeface="Arial" pitchFamily="34" charset="0"/>
              </a:rPr>
              <a:t>podjęcia </a:t>
            </a:r>
            <a:r>
              <a:rPr sz="950" i="1" spc="-20" dirty="0">
                <a:latin typeface="Arial" pitchFamily="34" charset="0"/>
                <a:cs typeface="Arial" pitchFamily="34" charset="0"/>
              </a:rPr>
              <a:t>nauki </a:t>
            </a:r>
            <a:r>
              <a:rPr sz="950" i="1" spc="-55" dirty="0">
                <a:latin typeface="Arial" pitchFamily="34" charset="0"/>
                <a:cs typeface="Arial" pitchFamily="34" charset="0"/>
              </a:rPr>
              <a:t>szkolnej. </a:t>
            </a:r>
            <a:r>
              <a:rPr sz="950" spc="-30" dirty="0">
                <a:latin typeface="Arial" pitchFamily="34" charset="0"/>
                <a:cs typeface="Arial" pitchFamily="34" charset="0"/>
              </a:rPr>
              <a:t>Roczniki </a:t>
            </a:r>
            <a:r>
              <a:rPr sz="950" spc="-35" dirty="0">
                <a:latin typeface="Arial" pitchFamily="34" charset="0"/>
                <a:cs typeface="Arial" pitchFamily="34" charset="0"/>
              </a:rPr>
              <a:t>Pedagogiczne,2018; </a:t>
            </a:r>
            <a:r>
              <a:rPr sz="950" spc="-15" dirty="0">
                <a:latin typeface="Arial" pitchFamily="34" charset="0"/>
                <a:cs typeface="Arial" pitchFamily="34" charset="0"/>
              </a:rPr>
              <a:t>10(46),</a:t>
            </a:r>
            <a:r>
              <a:rPr sz="950" spc="-10" dirty="0">
                <a:latin typeface="Arial" pitchFamily="34" charset="0"/>
                <a:cs typeface="Arial" pitchFamily="34" charset="0"/>
              </a:rPr>
              <a:t> </a:t>
            </a:r>
            <a:r>
              <a:rPr sz="950" spc="-35" dirty="0">
                <a:latin typeface="Arial" pitchFamily="34" charset="0"/>
                <a:cs typeface="Arial" pitchFamily="34" charset="0"/>
              </a:rPr>
              <a:t>4</a:t>
            </a:r>
            <a:endParaRPr sz="9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5275" y="142875"/>
            <a:ext cx="2657475" cy="1133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57550" y="276225"/>
            <a:ext cx="1895475" cy="895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846</Words>
  <Application>Microsoft Office PowerPoint</Application>
  <PresentationFormat>Niestandardowy</PresentationFormat>
  <Paragraphs>94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Office Theme</vt:lpstr>
      <vt:lpstr>NOWY PROGRAM EDUKACYJNY  „Skąd się biorą produkty ekologiczne”</vt:lpstr>
      <vt:lpstr>Porozumienie o współpracy z MRiRW 19 września 2019 r.</vt:lpstr>
      <vt:lpstr>Idea wprowadzenia programu</vt:lpstr>
      <vt:lpstr>Idea wprowadzenia programu</vt:lpstr>
      <vt:lpstr>Slajd 5</vt:lpstr>
      <vt:lpstr>Slajd 6</vt:lpstr>
      <vt:lpstr> Materiały edukacyjne </vt:lpstr>
      <vt:lpstr>Założenia pilotażu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Szczupak</dc:creator>
  <cp:lastModifiedBy>r.kalinowska</cp:lastModifiedBy>
  <cp:revision>38</cp:revision>
  <dcterms:created xsi:type="dcterms:W3CDTF">2019-11-05T08:31:02Z</dcterms:created>
  <dcterms:modified xsi:type="dcterms:W3CDTF">2019-11-08T08:58:20Z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2019-11-05T00:00:00Z</vt:filetime>
  </property>
</Properties>
</file>